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7" r:id="rId1"/>
  </p:sldMasterIdLst>
  <p:notesMasterIdLst>
    <p:notesMasterId r:id="rId64"/>
  </p:notesMasterIdLst>
  <p:handoutMasterIdLst>
    <p:handoutMasterId r:id="rId65"/>
  </p:handoutMasterIdLst>
  <p:sldIdLst>
    <p:sldId id="340" r:id="rId2"/>
    <p:sldId id="343" r:id="rId3"/>
    <p:sldId id="511" r:id="rId4"/>
    <p:sldId id="350" r:id="rId5"/>
    <p:sldId id="512"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513" r:id="rId29"/>
    <p:sldId id="476" r:id="rId30"/>
    <p:sldId id="477" r:id="rId31"/>
    <p:sldId id="478" r:id="rId32"/>
    <p:sldId id="479" r:id="rId33"/>
    <p:sldId id="480" r:id="rId34"/>
    <p:sldId id="481" r:id="rId35"/>
    <p:sldId id="482" r:id="rId36"/>
    <p:sldId id="483" r:id="rId37"/>
    <p:sldId id="484" r:id="rId38"/>
    <p:sldId id="494" r:id="rId39"/>
    <p:sldId id="495" r:id="rId40"/>
    <p:sldId id="542" r:id="rId41"/>
    <p:sldId id="543" r:id="rId42"/>
    <p:sldId id="540" r:id="rId43"/>
    <p:sldId id="541" r:id="rId44"/>
    <p:sldId id="506" r:id="rId45"/>
    <p:sldId id="497" r:id="rId46"/>
    <p:sldId id="538" r:id="rId47"/>
    <p:sldId id="545" r:id="rId48"/>
    <p:sldId id="544" r:id="rId49"/>
    <p:sldId id="546" r:id="rId50"/>
    <p:sldId id="547" r:id="rId51"/>
    <p:sldId id="518" r:id="rId52"/>
    <p:sldId id="548" r:id="rId53"/>
    <p:sldId id="549" r:id="rId54"/>
    <p:sldId id="550" r:id="rId55"/>
    <p:sldId id="520" r:id="rId56"/>
    <p:sldId id="523" r:id="rId57"/>
    <p:sldId id="524" r:id="rId58"/>
    <p:sldId id="551" r:id="rId59"/>
    <p:sldId id="553" r:id="rId60"/>
    <p:sldId id="552" r:id="rId61"/>
    <p:sldId id="526" r:id="rId62"/>
    <p:sldId id="528" r:id="rId63"/>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BBE"/>
    <a:srgbClr val="9CE984"/>
    <a:srgbClr val="D6E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7158" autoAdjust="0"/>
  </p:normalViewPr>
  <p:slideViewPr>
    <p:cSldViewPr snapToGrid="0" snapToObjects="1">
      <p:cViewPr>
        <p:scale>
          <a:sx n="87" d="100"/>
          <a:sy n="87" d="100"/>
        </p:scale>
        <p:origin x="-822" y="6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il-PH"/>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97C793D7-1993-4F48-81B6-265747CB2576}" type="datetimeFigureOut">
              <a:rPr lang="fil-PH"/>
              <a:pPr>
                <a:defRPr/>
              </a:pPr>
              <a:t>7/6/2016</a:t>
            </a:fld>
            <a:endParaRPr lang="fil-PH"/>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il-PH"/>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99D49A6-19B1-4D1C-8CEE-53A202C3ADC3}" type="slidenum">
              <a:rPr lang="fil-PH"/>
              <a:pPr>
                <a:defRPr/>
              </a:pPr>
              <a:t>‹#›</a:t>
            </a:fld>
            <a:endParaRPr lang="fil-PH"/>
          </a:p>
        </p:txBody>
      </p:sp>
    </p:spTree>
    <p:extLst>
      <p:ext uri="{BB962C8B-B14F-4D97-AF65-F5344CB8AC3E}">
        <p14:creationId xmlns:p14="http://schemas.microsoft.com/office/powerpoint/2010/main" val="192736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1" tIns="45715" rIns="91431" bIns="4571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31" tIns="45715" rIns="91431" bIns="45715" rtlCol="0"/>
          <a:lstStyle>
            <a:lvl1pPr algn="r" eaLnBrk="1" fontAlgn="auto" hangingPunct="1">
              <a:spcBef>
                <a:spcPts val="0"/>
              </a:spcBef>
              <a:spcAft>
                <a:spcPts val="0"/>
              </a:spcAft>
              <a:defRPr sz="1200">
                <a:latin typeface="+mn-lt"/>
                <a:cs typeface="+mn-cs"/>
              </a:defRPr>
            </a:lvl1pPr>
          </a:lstStyle>
          <a:p>
            <a:pPr>
              <a:defRPr/>
            </a:pPr>
            <a:fld id="{0386ACCC-58B0-449B-92E8-2EEC9C7AF413}" type="datetimeFigureOut">
              <a:rPr lang="en-US"/>
              <a:pPr>
                <a:defRPr/>
              </a:pPr>
              <a:t>7/6/2016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1" tIns="45715" rIns="91431" bIns="457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31" tIns="45715" rIns="91431" bIns="4571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atin typeface="Calibri" pitchFamily="34" charset="0"/>
              </a:defRPr>
            </a:lvl1pPr>
          </a:lstStyle>
          <a:p>
            <a:pPr>
              <a:defRPr/>
            </a:pPr>
            <a:fld id="{860BC40E-601C-46C3-9BBF-189E78148DD2}" type="slidenum">
              <a:rPr lang="en-US"/>
              <a:pPr>
                <a:defRPr/>
              </a:pPr>
              <a:t>‹#›</a:t>
            </a:fld>
            <a:endParaRPr lang="en-US"/>
          </a:p>
        </p:txBody>
      </p:sp>
    </p:spTree>
    <p:extLst>
      <p:ext uri="{BB962C8B-B14F-4D97-AF65-F5344CB8AC3E}">
        <p14:creationId xmlns:p14="http://schemas.microsoft.com/office/powerpoint/2010/main" val="3034969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0BC40E-601C-46C3-9BBF-189E78148DD2}" type="slidenum">
              <a:rPr lang="en-US" smtClean="0"/>
              <a:pPr>
                <a:defRPr/>
              </a:pPr>
              <a:t>2</a:t>
            </a:fld>
            <a:endParaRPr lang="en-US"/>
          </a:p>
        </p:txBody>
      </p:sp>
    </p:spTree>
    <p:extLst>
      <p:ext uri="{BB962C8B-B14F-4D97-AF65-F5344CB8AC3E}">
        <p14:creationId xmlns:p14="http://schemas.microsoft.com/office/powerpoint/2010/main" val="113756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14</a:t>
            </a:fld>
            <a:endParaRPr lang="en-US"/>
          </a:p>
        </p:txBody>
      </p:sp>
    </p:spTree>
    <p:extLst>
      <p:ext uri="{BB962C8B-B14F-4D97-AF65-F5344CB8AC3E}">
        <p14:creationId xmlns:p14="http://schemas.microsoft.com/office/powerpoint/2010/main" val="238728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16</a:t>
            </a:fld>
            <a:endParaRPr lang="en-US"/>
          </a:p>
        </p:txBody>
      </p:sp>
    </p:spTree>
    <p:extLst>
      <p:ext uri="{BB962C8B-B14F-4D97-AF65-F5344CB8AC3E}">
        <p14:creationId xmlns:p14="http://schemas.microsoft.com/office/powerpoint/2010/main" val="43527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17</a:t>
            </a:fld>
            <a:endParaRPr lang="en-US"/>
          </a:p>
        </p:txBody>
      </p:sp>
    </p:spTree>
    <p:extLst>
      <p:ext uri="{BB962C8B-B14F-4D97-AF65-F5344CB8AC3E}">
        <p14:creationId xmlns:p14="http://schemas.microsoft.com/office/powerpoint/2010/main" val="41389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18</a:t>
            </a:fld>
            <a:endParaRPr lang="en-US"/>
          </a:p>
        </p:txBody>
      </p:sp>
    </p:spTree>
    <p:extLst>
      <p:ext uri="{BB962C8B-B14F-4D97-AF65-F5344CB8AC3E}">
        <p14:creationId xmlns:p14="http://schemas.microsoft.com/office/powerpoint/2010/main" val="298567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24BF2564-E7F8-4F22-8876-0F308072ADA9}" type="slidenum">
              <a:rPr lang="en-US" smtClean="0"/>
              <a:t>19</a:t>
            </a:fld>
            <a:endParaRPr lang="en-US"/>
          </a:p>
        </p:txBody>
      </p:sp>
    </p:spTree>
    <p:extLst>
      <p:ext uri="{BB962C8B-B14F-4D97-AF65-F5344CB8AC3E}">
        <p14:creationId xmlns:p14="http://schemas.microsoft.com/office/powerpoint/2010/main" val="95054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20</a:t>
            </a:fld>
            <a:endParaRPr lang="en-US"/>
          </a:p>
        </p:txBody>
      </p:sp>
    </p:spTree>
    <p:extLst>
      <p:ext uri="{BB962C8B-B14F-4D97-AF65-F5344CB8AC3E}">
        <p14:creationId xmlns:p14="http://schemas.microsoft.com/office/powerpoint/2010/main" val="31932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21</a:t>
            </a:fld>
            <a:endParaRPr lang="en-US"/>
          </a:p>
        </p:txBody>
      </p:sp>
    </p:spTree>
    <p:extLst>
      <p:ext uri="{BB962C8B-B14F-4D97-AF65-F5344CB8AC3E}">
        <p14:creationId xmlns:p14="http://schemas.microsoft.com/office/powerpoint/2010/main" val="111805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22</a:t>
            </a:fld>
            <a:endParaRPr lang="en-US"/>
          </a:p>
        </p:txBody>
      </p:sp>
    </p:spTree>
    <p:extLst>
      <p:ext uri="{BB962C8B-B14F-4D97-AF65-F5344CB8AC3E}">
        <p14:creationId xmlns:p14="http://schemas.microsoft.com/office/powerpoint/2010/main" val="289176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24BF2564-E7F8-4F22-8876-0F308072ADA9}" type="slidenum">
              <a:rPr lang="en-US" smtClean="0"/>
              <a:t>23</a:t>
            </a:fld>
            <a:endParaRPr lang="en-US"/>
          </a:p>
        </p:txBody>
      </p:sp>
    </p:spTree>
    <p:extLst>
      <p:ext uri="{BB962C8B-B14F-4D97-AF65-F5344CB8AC3E}">
        <p14:creationId xmlns:p14="http://schemas.microsoft.com/office/powerpoint/2010/main" val="273308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24</a:t>
            </a:fld>
            <a:endParaRPr lang="en-US"/>
          </a:p>
        </p:txBody>
      </p:sp>
    </p:spTree>
    <p:extLst>
      <p:ext uri="{BB962C8B-B14F-4D97-AF65-F5344CB8AC3E}">
        <p14:creationId xmlns:p14="http://schemas.microsoft.com/office/powerpoint/2010/main" val="64243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4BF2564-E7F8-4F22-8876-0F308072ADA9}" type="slidenum">
              <a:rPr lang="en-US" smtClean="0"/>
              <a:t>5</a:t>
            </a:fld>
            <a:endParaRPr lang="en-US"/>
          </a:p>
        </p:txBody>
      </p:sp>
    </p:spTree>
    <p:extLst>
      <p:ext uri="{BB962C8B-B14F-4D97-AF65-F5344CB8AC3E}">
        <p14:creationId xmlns:p14="http://schemas.microsoft.com/office/powerpoint/2010/main" val="30016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F2564-E7F8-4F22-8876-0F308072ADA9}" type="slidenum">
              <a:rPr lang="en-US" smtClean="0"/>
              <a:t>27</a:t>
            </a:fld>
            <a:endParaRPr lang="en-US"/>
          </a:p>
        </p:txBody>
      </p:sp>
    </p:spTree>
    <p:extLst>
      <p:ext uri="{BB962C8B-B14F-4D97-AF65-F5344CB8AC3E}">
        <p14:creationId xmlns:p14="http://schemas.microsoft.com/office/powerpoint/2010/main" val="1819280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98C1F-4282-D744-86EF-8A4BB0D33864}" type="slidenum">
              <a:rPr lang="en-US" smtClean="0"/>
              <a:t>56</a:t>
            </a:fld>
            <a:endParaRPr lang="en-US"/>
          </a:p>
        </p:txBody>
      </p:sp>
    </p:spTree>
    <p:extLst>
      <p:ext uri="{BB962C8B-B14F-4D97-AF65-F5344CB8AC3E}">
        <p14:creationId xmlns:p14="http://schemas.microsoft.com/office/powerpoint/2010/main" val="137723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PH" dirty="0"/>
          </a:p>
        </p:txBody>
      </p:sp>
      <p:sp>
        <p:nvSpPr>
          <p:cNvPr id="4" name="Slide Number Placeholder 3"/>
          <p:cNvSpPr>
            <a:spLocks noGrp="1"/>
          </p:cNvSpPr>
          <p:nvPr>
            <p:ph type="sldNum" sz="quarter" idx="10"/>
          </p:nvPr>
        </p:nvSpPr>
        <p:spPr/>
        <p:txBody>
          <a:bodyPr/>
          <a:lstStyle/>
          <a:p>
            <a:fld id="{24BF2564-E7F8-4F22-8876-0F308072ADA9}" type="slidenum">
              <a:rPr lang="en-US" smtClean="0"/>
              <a:t>7</a:t>
            </a:fld>
            <a:endParaRPr lang="en-US"/>
          </a:p>
        </p:txBody>
      </p:sp>
    </p:spTree>
    <p:extLst>
      <p:ext uri="{BB962C8B-B14F-4D97-AF65-F5344CB8AC3E}">
        <p14:creationId xmlns:p14="http://schemas.microsoft.com/office/powerpoint/2010/main" val="411343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24BF2564-E7F8-4F22-8876-0F308072ADA9}" type="slidenum">
              <a:rPr lang="en-US" smtClean="0"/>
              <a:t>8</a:t>
            </a:fld>
            <a:endParaRPr lang="en-US"/>
          </a:p>
        </p:txBody>
      </p:sp>
    </p:spTree>
    <p:extLst>
      <p:ext uri="{BB962C8B-B14F-4D97-AF65-F5344CB8AC3E}">
        <p14:creationId xmlns:p14="http://schemas.microsoft.com/office/powerpoint/2010/main" val="263809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9</a:t>
            </a:fld>
            <a:endParaRPr lang="en-US"/>
          </a:p>
        </p:txBody>
      </p:sp>
    </p:spTree>
    <p:extLst>
      <p:ext uri="{BB962C8B-B14F-4D97-AF65-F5344CB8AC3E}">
        <p14:creationId xmlns:p14="http://schemas.microsoft.com/office/powerpoint/2010/main" val="282776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10</a:t>
            </a:fld>
            <a:endParaRPr lang="en-US"/>
          </a:p>
        </p:txBody>
      </p:sp>
    </p:spTree>
    <p:extLst>
      <p:ext uri="{BB962C8B-B14F-4D97-AF65-F5344CB8AC3E}">
        <p14:creationId xmlns:p14="http://schemas.microsoft.com/office/powerpoint/2010/main" val="48151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11</a:t>
            </a:fld>
            <a:endParaRPr lang="en-US"/>
          </a:p>
        </p:txBody>
      </p:sp>
    </p:spTree>
    <p:extLst>
      <p:ext uri="{BB962C8B-B14F-4D97-AF65-F5344CB8AC3E}">
        <p14:creationId xmlns:p14="http://schemas.microsoft.com/office/powerpoint/2010/main" val="26866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12</a:t>
            </a:fld>
            <a:endParaRPr lang="en-US"/>
          </a:p>
        </p:txBody>
      </p:sp>
    </p:spTree>
    <p:extLst>
      <p:ext uri="{BB962C8B-B14F-4D97-AF65-F5344CB8AC3E}">
        <p14:creationId xmlns:p14="http://schemas.microsoft.com/office/powerpoint/2010/main" val="284467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BF2564-E7F8-4F22-8876-0F308072ADA9}" type="slidenum">
              <a:rPr lang="en-US" smtClean="0"/>
              <a:t>13</a:t>
            </a:fld>
            <a:endParaRPr lang="en-US"/>
          </a:p>
        </p:txBody>
      </p:sp>
    </p:spTree>
    <p:extLst>
      <p:ext uri="{BB962C8B-B14F-4D97-AF65-F5344CB8AC3E}">
        <p14:creationId xmlns:p14="http://schemas.microsoft.com/office/powerpoint/2010/main" val="853993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33800"/>
            <a:ext cx="7772400" cy="914400"/>
          </a:xfrm>
        </p:spPr>
        <p:txBody>
          <a:bodyPr/>
          <a:lstStyle>
            <a:lvl1pPr>
              <a:defRPr>
                <a:solidFill>
                  <a:schemeClr val="bg1"/>
                </a:solidFill>
              </a:defRPr>
            </a:lvl1pPr>
          </a:lstStyle>
          <a:p>
            <a:r>
              <a:rPr lang="en-US" dirty="0" smtClean="0"/>
              <a:t>Presentation Title</a:t>
            </a:r>
            <a:endParaRPr lang="fil-PH" dirty="0"/>
          </a:p>
        </p:txBody>
      </p:sp>
      <p:sp>
        <p:nvSpPr>
          <p:cNvPr id="3" name="Subtitle 2"/>
          <p:cNvSpPr>
            <a:spLocks noGrp="1"/>
          </p:cNvSpPr>
          <p:nvPr>
            <p:ph type="subTitle" idx="1" hasCustomPrompt="1"/>
          </p:nvPr>
        </p:nvSpPr>
        <p:spPr>
          <a:xfrm>
            <a:off x="1371600" y="4648200"/>
            <a:ext cx="6400800" cy="914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fil-P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14525" y="1143000"/>
            <a:ext cx="2286000" cy="2286000"/>
          </a:xfrm>
          <a:prstGeom prst="rect">
            <a:avLst/>
          </a:prstGeom>
          <a:noFill/>
        </p:spPr>
      </p:pic>
      <p:sp>
        <p:nvSpPr>
          <p:cNvPr id="6" name="Slide Number Placeholder 1"/>
          <p:cNvSpPr txBox="1">
            <a:spLocks/>
          </p:cNvSpPr>
          <p:nvPr userDrawn="1"/>
        </p:nvSpPr>
        <p:spPr bwMode="auto">
          <a:xfrm>
            <a:off x="6564313" y="6354763"/>
            <a:ext cx="2133600" cy="365125"/>
          </a:xfrm>
          <a:prstGeom prst="rect">
            <a:avLst/>
          </a:prstGeom>
          <a:noFill/>
          <a:ln>
            <a:noFill/>
          </a:ln>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D22B8F8C-0322-4944-B507-5901341BB42C}" type="slidenum">
              <a:rPr lang="fil-PH" altLang="en-US" sz="1200" smtClean="0">
                <a:solidFill>
                  <a:srgbClr val="898989"/>
                </a:solidFill>
                <a:latin typeface="Calibri" pitchFamily="34" charset="0"/>
              </a:rPr>
              <a:pPr algn="r" eaLnBrk="1" hangingPunct="1">
                <a:defRPr/>
              </a:pPr>
              <a:t>‹#›</a:t>
            </a:fld>
            <a:endParaRPr lang="fil-PH" altLang="en-US" sz="1200" smtClean="0">
              <a:solidFill>
                <a:srgbClr val="898989"/>
              </a:solidFill>
              <a:latin typeface="Calibri" pitchFamily="34" charset="0"/>
            </a:endParaRPr>
          </a:p>
        </p:txBody>
      </p:sp>
      <p:pic>
        <p:nvPicPr>
          <p:cNvPr id="5" name="Picture 2" descr="E:\Abigail Godoy\Powerpoint Template\Presentation-Template-1.jpg"/>
          <p:cNvPicPr>
            <a:picLocks noChangeAspect="1" noChangeArrowheads="1"/>
          </p:cNvPicPr>
          <p:nvPr userDrawn="1"/>
        </p:nvPicPr>
        <p:blipFill>
          <a:blip r:embed="rId3"/>
          <a:srcRect/>
          <a:stretch>
            <a:fillRect/>
          </a:stretch>
        </p:blipFill>
        <p:spPr bwMode="auto">
          <a:xfrm>
            <a:off x="0" y="0"/>
            <a:ext cx="9144000" cy="6858001"/>
          </a:xfrm>
          <a:prstGeom prst="rect">
            <a:avLst/>
          </a:prstGeom>
          <a:noFill/>
          <a:ln w="9525">
            <a:noFill/>
            <a:miter lim="800000"/>
            <a:headEnd/>
            <a:tailEnd/>
          </a:ln>
        </p:spPr>
      </p:pic>
    </p:spTree>
    <p:extLst>
      <p:ext uri="{BB962C8B-B14F-4D97-AF65-F5344CB8AC3E}">
        <p14:creationId xmlns:p14="http://schemas.microsoft.com/office/powerpoint/2010/main" val="343602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2D19DA93-B466-4BA0-B0B2-9385A0D1F7DE}" type="datetimeFigureOut">
              <a:rPr lang="en-US" smtClean="0"/>
              <a:pPr>
                <a:defRPr/>
              </a:pPr>
              <a:t>7/6/2016</a:t>
            </a:fld>
            <a:endParaRPr lang="en-US"/>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57203745-23E1-41B2-95D1-5F8DCE4D036E}" type="slidenum">
              <a:rPr lang="en-US" smtClean="0"/>
              <a:pPr>
                <a:defRPr/>
              </a:pPr>
              <a:t>‹#›</a:t>
            </a:fld>
            <a:endParaRPr lang="en-US"/>
          </a:p>
        </p:txBody>
      </p:sp>
    </p:spTree>
    <p:extLst>
      <p:ext uri="{BB962C8B-B14F-4D97-AF65-F5344CB8AC3E}">
        <p14:creationId xmlns:p14="http://schemas.microsoft.com/office/powerpoint/2010/main" val="34456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45C9003B-ED11-4F93-AF1B-B6E079889372}" type="datetimeFigureOut">
              <a:rPr lang="en-US" smtClean="0"/>
              <a:pPr>
                <a:defRPr/>
              </a:pPr>
              <a:t>7/6/2016</a:t>
            </a:fld>
            <a:endParaRPr lang="en-US"/>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29B5475C-0ED9-4A23-B73F-75DED9479EE8}" type="slidenum">
              <a:rPr lang="en-US" smtClean="0"/>
              <a:pPr>
                <a:defRPr/>
              </a:pPr>
              <a:t>‹#›</a:t>
            </a:fld>
            <a:endParaRPr lang="en-US"/>
          </a:p>
        </p:txBody>
      </p:sp>
    </p:spTree>
    <p:extLst>
      <p:ext uri="{BB962C8B-B14F-4D97-AF65-F5344CB8AC3E}">
        <p14:creationId xmlns:p14="http://schemas.microsoft.com/office/powerpoint/2010/main" val="386024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b="1" dirty="0">
              <a:solidFill>
                <a:prstClr val="white"/>
              </a:solidFill>
            </a:endParaRPr>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Slide Title</a:t>
            </a:r>
            <a:endParaRPr lang="fil-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27DE0377-9D2F-4503-9128-2ABEFE188DA3}" type="datetimeFigureOut">
              <a:rPr lang="en-US" smtClean="0"/>
              <a:pPr>
                <a:defRPr/>
              </a:pPr>
              <a:t>7/6/2016</a:t>
            </a:fld>
            <a:endParaRPr lang="en-US"/>
          </a:p>
        </p:txBody>
      </p:sp>
      <p:sp>
        <p:nvSpPr>
          <p:cNvPr id="12"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2751B769-6FD4-4CB9-AD6E-BF94E8F8F761}" type="slidenum">
              <a:rPr lang="en-US" smtClean="0"/>
              <a:pPr>
                <a:defRPr/>
              </a:pPr>
              <a:t>‹#›</a:t>
            </a:fld>
            <a:endParaRPr lang="en-US"/>
          </a:p>
        </p:txBody>
      </p:sp>
    </p:spTree>
    <p:extLst>
      <p:ext uri="{BB962C8B-B14F-4D97-AF65-F5344CB8AC3E}">
        <p14:creationId xmlns:p14="http://schemas.microsoft.com/office/powerpoint/2010/main" val="389313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fil-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 y="1066800"/>
            <a:ext cx="1828800" cy="1828800"/>
          </a:xfrm>
          <a:prstGeom prst="rect">
            <a:avLst/>
          </a:prstGeom>
          <a:noFill/>
        </p:spPr>
      </p:pic>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B896C8B6-0386-446D-8647-FA8715692C47}" type="datetimeFigureOut">
              <a:rPr lang="en-US" smtClean="0"/>
              <a:pPr>
                <a:defRPr/>
              </a:pPr>
              <a:t>7/6/2016</a:t>
            </a:fld>
            <a:endParaRPr lang="en-US"/>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968FB1A0-7F41-4C18-A9CE-6F2995DF9712}" type="slidenum">
              <a:rPr lang="en-US" smtClean="0"/>
              <a:pPr>
                <a:defRPr/>
              </a:pPr>
              <a:t>‹#›</a:t>
            </a:fld>
            <a:endParaRPr lang="en-US"/>
          </a:p>
        </p:txBody>
      </p:sp>
    </p:spTree>
    <p:extLst>
      <p:ext uri="{BB962C8B-B14F-4D97-AF65-F5344CB8AC3E}">
        <p14:creationId xmlns:p14="http://schemas.microsoft.com/office/powerpoint/2010/main" val="339738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9"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3046133D-AD69-4BFC-99AD-07A4BE6CAEFA}" type="datetimeFigureOut">
              <a:rPr lang="en-US" smtClean="0"/>
              <a:pPr>
                <a:defRPr/>
              </a:pPr>
              <a:t>7/6/2016</a:t>
            </a:fld>
            <a:endParaRPr lang="en-US"/>
          </a:p>
        </p:txBody>
      </p:sp>
      <p:sp>
        <p:nvSpPr>
          <p:cNvPr id="10"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83171CC0-0D72-4F10-90A6-3C6F1BAC4CAE}" type="slidenum">
              <a:rPr lang="en-US" smtClean="0"/>
              <a:pPr>
                <a:defRPr/>
              </a:pPr>
              <a:t>‹#›</a:t>
            </a:fld>
            <a:endParaRPr lang="en-US"/>
          </a:p>
        </p:txBody>
      </p:sp>
    </p:spTree>
    <p:extLst>
      <p:ext uri="{BB962C8B-B14F-4D97-AF65-F5344CB8AC3E}">
        <p14:creationId xmlns:p14="http://schemas.microsoft.com/office/powerpoint/2010/main" val="42554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Text Placeholder 2"/>
          <p:cNvSpPr>
            <a:spLocks noGrp="1"/>
          </p:cNvSpPr>
          <p:nvPr>
            <p:ph type="body" idx="1"/>
          </p:nvPr>
        </p:nvSpPr>
        <p:spPr>
          <a:xfrm>
            <a:off x="457200" y="1295400"/>
            <a:ext cx="4040188"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dirty="0"/>
          </a:p>
        </p:txBody>
      </p:sp>
      <p:sp>
        <p:nvSpPr>
          <p:cNvPr id="5" name="Text Placeholder 4"/>
          <p:cNvSpPr>
            <a:spLocks noGrp="1"/>
          </p:cNvSpPr>
          <p:nvPr>
            <p:ph type="body" sz="quarter" idx="3"/>
          </p:nvPr>
        </p:nvSpPr>
        <p:spPr>
          <a:xfrm>
            <a:off x="4645025" y="1295400"/>
            <a:ext cx="4041775"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099CD101-CEC9-4BD0-B549-822CB9D4FE9D}" type="datetimeFigureOut">
              <a:rPr lang="en-US" smtClean="0"/>
              <a:pPr>
                <a:defRPr/>
              </a:pPr>
              <a:t>7/6/2016</a:t>
            </a:fld>
            <a:endParaRPr lang="en-US"/>
          </a:p>
        </p:txBody>
      </p:sp>
      <p:sp>
        <p:nvSpPr>
          <p:cNvPr id="12" name="Slide Number Placeholder 5"/>
          <p:cNvSpPr>
            <a:spLocks noGrp="1"/>
          </p:cNvSpPr>
          <p:nvPr>
            <p:ph type="sldNum" sz="quarter" idx="11"/>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00D8CCC0-82C9-4F86-B363-85C17B508C89}" type="slidenum">
              <a:rPr lang="en-US" smtClean="0"/>
              <a:pPr>
                <a:defRPr/>
              </a:pPr>
              <a:t>‹#›</a:t>
            </a:fld>
            <a:endParaRPr lang="en-US"/>
          </a:p>
        </p:txBody>
      </p:sp>
    </p:spTree>
    <p:extLst>
      <p:ext uri="{BB962C8B-B14F-4D97-AF65-F5344CB8AC3E}">
        <p14:creationId xmlns:p14="http://schemas.microsoft.com/office/powerpoint/2010/main" val="407380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242B889E-FF61-4403-8845-E9A891152F7B}" type="datetimeFigureOut">
              <a:rPr lang="en-US" smtClean="0"/>
              <a:pPr>
                <a:defRPr/>
              </a:pPr>
              <a:t>7/6/2016</a:t>
            </a:fld>
            <a:endParaRPr lang="en-US"/>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5A89D027-584B-4E27-8802-79564C2F13EA}" type="slidenum">
              <a:rPr lang="en-US" smtClean="0"/>
              <a:pPr>
                <a:defRPr/>
              </a:pPr>
              <a:t>‹#›</a:t>
            </a:fld>
            <a:endParaRPr lang="en-US"/>
          </a:p>
        </p:txBody>
      </p:sp>
    </p:spTree>
    <p:extLst>
      <p:ext uri="{BB962C8B-B14F-4D97-AF65-F5344CB8AC3E}">
        <p14:creationId xmlns:p14="http://schemas.microsoft.com/office/powerpoint/2010/main" val="202597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96ADB687-A2B7-44C1-A2B2-1E838E48880F}" type="datetimeFigureOut">
              <a:rPr lang="en-US" smtClean="0"/>
              <a:pPr>
                <a:defRPr/>
              </a:pPr>
              <a:t>7/6/2016</a:t>
            </a:fld>
            <a:endParaRPr lang="en-US"/>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EFAF153F-D643-4D33-9B29-8151B7FE680C}" type="slidenum">
              <a:rPr lang="en-US" smtClean="0"/>
              <a:pPr>
                <a:defRPr/>
              </a:pPr>
              <a:t>‹#›</a:t>
            </a:fld>
            <a:endParaRPr lang="en-US"/>
          </a:p>
        </p:txBody>
      </p:sp>
    </p:spTree>
    <p:extLst>
      <p:ext uri="{BB962C8B-B14F-4D97-AF65-F5344CB8AC3E}">
        <p14:creationId xmlns:p14="http://schemas.microsoft.com/office/powerpoint/2010/main" val="231682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26D8E0CE-0A00-4FF7-A2C5-35F18FBC9458}" type="datetimeFigureOut">
              <a:rPr lang="en-US" smtClean="0"/>
              <a:pPr>
                <a:defRPr/>
              </a:pPr>
              <a:t>7/6/2016</a:t>
            </a:fld>
            <a:endParaRPr lang="en-US"/>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079CBD4A-1480-422B-9E3F-5FF13D094DEE}" type="slidenum">
              <a:rPr lang="en-US" smtClean="0"/>
              <a:pPr>
                <a:defRPr/>
              </a:pPr>
              <a:t>‹#›</a:t>
            </a:fld>
            <a:endParaRPr lang="en-US"/>
          </a:p>
        </p:txBody>
      </p:sp>
      <p:sp>
        <p:nvSpPr>
          <p:cNvPr id="12" name="Rectangle 11"/>
          <p:cNvSpPr/>
          <p:nvPr/>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extLst>
      <p:ext uri="{BB962C8B-B14F-4D97-AF65-F5344CB8AC3E}">
        <p14:creationId xmlns:p14="http://schemas.microsoft.com/office/powerpoint/2010/main" val="153752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fil-PH"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D0196C7A-D52B-4A5A-BB26-E7C16B22A2C6}" type="datetimeFigureOut">
              <a:rPr lang="en-US" smtClean="0"/>
              <a:pPr>
                <a:defRPr/>
              </a:pPr>
              <a:t>7/6/2016</a:t>
            </a:fld>
            <a:endParaRPr lang="en-US"/>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7CD7C48A-04D4-4A00-95B3-39CF7A88297B}" type="slidenum">
              <a:rPr lang="en-US" smtClean="0"/>
              <a:pPr>
                <a:defRPr/>
              </a:pPr>
              <a:t>‹#›</a:t>
            </a:fld>
            <a:endParaRPr lang="en-US"/>
          </a:p>
        </p:txBody>
      </p:sp>
    </p:spTree>
    <p:extLst>
      <p:ext uri="{BB962C8B-B14F-4D97-AF65-F5344CB8AC3E}">
        <p14:creationId xmlns:p14="http://schemas.microsoft.com/office/powerpoint/2010/main" val="301810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532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fil-PH"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dirty="0"/>
          </a:p>
        </p:txBody>
      </p:sp>
      <p:sp>
        <p:nvSpPr>
          <p:cNvPr id="4"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pPr>
              <a:defRPr/>
            </a:pPr>
            <a:fld id="{B681F5E3-8BCA-4BE6-8E36-0FA50C13DEF9}" type="datetimeFigureOut">
              <a:rPr lang="en-US" smtClean="0"/>
              <a:pPr>
                <a:defRPr/>
              </a:pPr>
              <a:t>7/6/2016</a:t>
            </a:fld>
            <a:endParaRPr lang="en-US"/>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pPr>
              <a:defRPr/>
            </a:pPr>
            <a:fld id="{F88CD5A3-DB2F-49CE-81BA-6C153C798B4A}" type="slidenum">
              <a:rPr lang="en-US" smtClean="0"/>
              <a:pPr>
                <a:defRPr/>
              </a:pPr>
              <a:t>‹#›</a:t>
            </a:fld>
            <a:endParaRPr lang="en-US"/>
          </a:p>
        </p:txBody>
      </p:sp>
      <p:sp>
        <p:nvSpPr>
          <p:cNvPr id="9" name="Footer Placeholder 4"/>
          <p:cNvSpPr>
            <a:spLocks noGrp="1"/>
          </p:cNvSpPr>
          <p:nvPr>
            <p:ph type="ftr" sz="quarter" idx="3"/>
          </p:nvPr>
        </p:nvSpPr>
        <p:spPr>
          <a:xfrm>
            <a:off x="3124200" y="6553199"/>
            <a:ext cx="2895600" cy="304801"/>
          </a:xfrm>
          <a:prstGeom prst="rect">
            <a:avLst/>
          </a:prstGeom>
        </p:spPr>
        <p:txBody>
          <a:bodyPr vert="horz" lIns="91440" tIns="45720" rIns="91440" bIns="45720" rtlCol="0" anchor="ctr"/>
          <a:lstStyle>
            <a:lvl1pPr algn="ctr">
              <a:defRPr sz="1200" baseline="0">
                <a:solidFill>
                  <a:schemeClr val="bg1"/>
                </a:solidFill>
                <a:latin typeface="Bookman Old Style" pitchFamily="18" charset="0"/>
              </a:defRPr>
            </a:lvl1pPr>
          </a:lstStyle>
          <a:p>
            <a:r>
              <a:rPr lang="fil-PH" dirty="0" smtClean="0"/>
              <a:t>DEPARTMENT OF EDUCATION</a:t>
            </a:r>
            <a:endParaRPr lang="fil-PH" dirty="0"/>
          </a:p>
        </p:txBody>
      </p:sp>
      <p:pic>
        <p:nvPicPr>
          <p:cNvPr id="10" name="Picture 2" descr="E:\Abigail Godoy\Powerpoint Template\Presentation-Template-2.jpg"/>
          <p:cNvPicPr>
            <a:picLocks noChangeAspect="1" noChangeArrowheads="1"/>
          </p:cNvPicPr>
          <p:nvPr userDrawn="1"/>
        </p:nvPicPr>
        <p:blipFill>
          <a:blip r:embed="rId13"/>
          <a:srcRect/>
          <a:stretch>
            <a:fillRect/>
          </a:stretch>
        </p:blipFill>
        <p:spPr bwMode="auto">
          <a:xfrm>
            <a:off x="-1588" y="-3175"/>
            <a:ext cx="9144001" cy="6861175"/>
          </a:xfrm>
          <a:prstGeom prst="rect">
            <a:avLst/>
          </a:prstGeom>
          <a:noFill/>
          <a:ln w="9525">
            <a:noFill/>
            <a:miter lim="800000"/>
            <a:headEnd/>
            <a:tailEnd/>
          </a:ln>
        </p:spPr>
      </p:pic>
    </p:spTree>
    <p:extLst>
      <p:ext uri="{BB962C8B-B14F-4D97-AF65-F5344CB8AC3E}">
        <p14:creationId xmlns:p14="http://schemas.microsoft.com/office/powerpoint/2010/main" val="2367144381"/>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PROGRESS%20REPORT%20ON%20LIS%20UPDATING%20AS%20OF%20APRIL%208,%202016.xls"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4263570"/>
            <a:ext cx="9144000" cy="1752600"/>
          </a:xfrm>
        </p:spPr>
        <p:txBody>
          <a:bodyPr/>
          <a:lstStyle/>
          <a:p>
            <a:r>
              <a:rPr lang="en-US" sz="2800" b="1" dirty="0" smtClean="0">
                <a:solidFill>
                  <a:schemeClr val="bg1"/>
                </a:solidFill>
                <a:latin typeface="+mj-lt"/>
              </a:rPr>
              <a:t>DATA MANAGEMENT </a:t>
            </a:r>
            <a:r>
              <a:rPr lang="en-US" sz="2800" b="1" dirty="0" smtClean="0">
                <a:latin typeface="+mj-lt"/>
              </a:rPr>
              <a:t>AND</a:t>
            </a:r>
          </a:p>
          <a:p>
            <a:r>
              <a:rPr lang="en-US" sz="2800" b="1" dirty="0" smtClean="0">
                <a:solidFill>
                  <a:schemeClr val="bg1"/>
                </a:solidFill>
                <a:latin typeface="+mj-lt"/>
              </a:rPr>
              <a:t> INFORMATION TECHNOLOGY </a:t>
            </a:r>
          </a:p>
          <a:p>
            <a:r>
              <a:rPr lang="en-US" sz="2800" b="1" dirty="0" smtClean="0">
                <a:solidFill>
                  <a:schemeClr val="bg1"/>
                </a:solidFill>
                <a:latin typeface="+mj-lt"/>
              </a:rPr>
              <a:t>WORKSHOP 2016</a:t>
            </a:r>
          </a:p>
        </p:txBody>
      </p:sp>
    </p:spTree>
    <p:extLst>
      <p:ext uri="{BB962C8B-B14F-4D97-AF65-F5344CB8AC3E}">
        <p14:creationId xmlns:p14="http://schemas.microsoft.com/office/powerpoint/2010/main" val="273983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4514"/>
            <a:ext cx="9144000" cy="949249"/>
          </a:xfrm>
        </p:spPr>
        <p:txBody>
          <a:bodyPr>
            <a:noAutofit/>
          </a:bodyPr>
          <a:lstStyle/>
          <a:p>
            <a:pPr algn="ctr"/>
            <a:r>
              <a:rPr lang="en-PH" sz="2800" dirty="0" smtClean="0">
                <a:solidFill>
                  <a:schemeClr val="bg1"/>
                </a:solidFill>
              </a:rPr>
              <a:t>National School Building Inventory (NSBI) and School Building Information System (SBIS)</a:t>
            </a:r>
            <a:endParaRPr lang="en-PH" sz="2800" dirty="0">
              <a:solidFill>
                <a:schemeClr val="bg1"/>
              </a:solidFill>
            </a:endParaRPr>
          </a:p>
        </p:txBody>
      </p:sp>
      <p:sp>
        <p:nvSpPr>
          <p:cNvPr id="10" name="Text Placeholder 8"/>
          <p:cNvSpPr txBox="1">
            <a:spLocks/>
          </p:cNvSpPr>
          <p:nvPr/>
        </p:nvSpPr>
        <p:spPr>
          <a:xfrm>
            <a:off x="3706592" y="1159329"/>
            <a:ext cx="5225143" cy="442323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From addressing </a:t>
            </a:r>
            <a:r>
              <a:rPr lang="en-PH" sz="2400" dirty="0">
                <a:latin typeface="Arial" panose="020B0604020202020204" pitchFamily="34" charset="0"/>
                <a:cs typeface="Arial" panose="020B0604020202020204" pitchFamily="34" charset="0"/>
              </a:rPr>
              <a:t>backlogs to planning for future </a:t>
            </a:r>
            <a:r>
              <a:rPr lang="en-PH" sz="2400" dirty="0" smtClean="0">
                <a:latin typeface="Arial" panose="020B0604020202020204" pitchFamily="34" charset="0"/>
                <a:cs typeface="Arial" panose="020B0604020202020204" pitchFamily="34" charset="0"/>
              </a:rPr>
              <a:t>requirement</a:t>
            </a:r>
          </a:p>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More </a:t>
            </a:r>
            <a:r>
              <a:rPr lang="en-PH" sz="2400" dirty="0">
                <a:latin typeface="Arial" panose="020B0604020202020204" pitchFamily="34" charset="0"/>
                <a:cs typeface="Arial" panose="020B0604020202020204" pitchFamily="34" charset="0"/>
              </a:rPr>
              <a:t>accurate resource planning and allocation given more detailed information on school </a:t>
            </a:r>
            <a:r>
              <a:rPr lang="en-PH" sz="2400" dirty="0" smtClean="0">
                <a:latin typeface="Arial" panose="020B0604020202020204" pitchFamily="34" charset="0"/>
                <a:cs typeface="Arial" panose="020B0604020202020204" pitchFamily="34" charset="0"/>
              </a:rPr>
              <a:t>resource</a:t>
            </a:r>
          </a:p>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Streamlined </a:t>
            </a:r>
            <a:r>
              <a:rPr lang="en-PH" sz="2400" dirty="0">
                <a:latin typeface="Arial" panose="020B0604020202020204" pitchFamily="34" charset="0"/>
                <a:cs typeface="Arial" panose="020B0604020202020204" pitchFamily="34" charset="0"/>
              </a:rPr>
              <a:t>processes and enforced standards for planning and allocation of education facilities</a:t>
            </a:r>
          </a:p>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Improved </a:t>
            </a:r>
            <a:r>
              <a:rPr lang="en-PH" sz="2400" dirty="0">
                <a:latin typeface="Arial" panose="020B0604020202020204" pitchFamily="34" charset="0"/>
                <a:cs typeface="Arial" panose="020B0604020202020204" pitchFamily="34" charset="0"/>
              </a:rPr>
              <a:t>monitoring and effective communication of the status of project implementation</a:t>
            </a:r>
          </a:p>
        </p:txBody>
      </p:sp>
      <p:pic>
        <p:nvPicPr>
          <p:cNvPr id="6" name="Picture 5"/>
          <p:cNvPicPr>
            <a:picLocks noChangeAspect="1"/>
          </p:cNvPicPr>
          <p:nvPr/>
        </p:nvPicPr>
        <p:blipFill>
          <a:blip r:embed="rId3"/>
          <a:stretch>
            <a:fillRect/>
          </a:stretch>
        </p:blipFill>
        <p:spPr>
          <a:xfrm>
            <a:off x="130820" y="2503768"/>
            <a:ext cx="3292705" cy="2476446"/>
          </a:xfrm>
          <a:prstGeom prst="rect">
            <a:avLst/>
          </a:prstGeom>
        </p:spPr>
      </p:pic>
    </p:spTree>
    <p:extLst>
      <p:ext uri="{BB962C8B-B14F-4D97-AF65-F5344CB8AC3E}">
        <p14:creationId xmlns:p14="http://schemas.microsoft.com/office/powerpoint/2010/main" val="3138871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949249"/>
          </a:xfrm>
        </p:spPr>
        <p:txBody>
          <a:bodyPr anchor="ctr">
            <a:noAutofit/>
          </a:bodyPr>
          <a:lstStyle/>
          <a:p>
            <a:pPr algn="ctr"/>
            <a:r>
              <a:rPr lang="en-PH" sz="3600" dirty="0">
                <a:solidFill>
                  <a:schemeClr val="bg1"/>
                </a:solidFill>
              </a:rPr>
              <a:t>Geographic Information System (GIS)</a:t>
            </a:r>
            <a:endParaRPr lang="en-PH" sz="3600" b="0" dirty="0">
              <a:solidFill>
                <a:schemeClr val="bg1"/>
              </a:solidFill>
            </a:endParaRPr>
          </a:p>
        </p:txBody>
      </p:sp>
      <p:sp>
        <p:nvSpPr>
          <p:cNvPr id="10" name="Text Placeholder 8"/>
          <p:cNvSpPr txBox="1">
            <a:spLocks/>
          </p:cNvSpPr>
          <p:nvPr/>
        </p:nvSpPr>
        <p:spPr>
          <a:xfrm>
            <a:off x="457201" y="3168869"/>
            <a:ext cx="4640528" cy="279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Enabled geographic planning and data visualization</a:t>
            </a:r>
            <a:endParaRPr lang="en-PH"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4303979" y="823120"/>
            <a:ext cx="4335514" cy="6129707"/>
          </a:xfrm>
          <a:prstGeom prst="rect">
            <a:avLst/>
          </a:prstGeom>
        </p:spPr>
      </p:pic>
    </p:spTree>
    <p:extLst>
      <p:ext uri="{BB962C8B-B14F-4D97-AF65-F5344CB8AC3E}">
        <p14:creationId xmlns:p14="http://schemas.microsoft.com/office/powerpoint/2010/main" val="3206449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oAutofit/>
          </a:bodyPr>
          <a:lstStyle/>
          <a:p>
            <a:pPr algn="ctr"/>
            <a:r>
              <a:rPr lang="en-PH" sz="3200" dirty="0" smtClean="0">
                <a:solidFill>
                  <a:schemeClr val="bg1"/>
                </a:solidFill>
              </a:rPr>
              <a:t>(2016) Enterprise </a:t>
            </a:r>
            <a:r>
              <a:rPr lang="en-PH" sz="3200" dirty="0">
                <a:solidFill>
                  <a:schemeClr val="bg1"/>
                </a:solidFill>
              </a:rPr>
              <a:t>Human Resource</a:t>
            </a:r>
            <a:br>
              <a:rPr lang="en-PH" sz="3200" dirty="0">
                <a:solidFill>
                  <a:schemeClr val="bg1"/>
                </a:solidFill>
              </a:rPr>
            </a:br>
            <a:r>
              <a:rPr lang="en-PH" sz="3200" dirty="0">
                <a:solidFill>
                  <a:schemeClr val="bg1"/>
                </a:solidFill>
              </a:rPr>
              <a:t>Information System (</a:t>
            </a:r>
            <a:r>
              <a:rPr lang="en-PH" sz="3200" dirty="0" err="1">
                <a:solidFill>
                  <a:schemeClr val="bg1"/>
                </a:solidFill>
              </a:rPr>
              <a:t>eHRIS</a:t>
            </a:r>
            <a:r>
              <a:rPr lang="en-PH" sz="3200" dirty="0">
                <a:solidFill>
                  <a:schemeClr val="bg1"/>
                </a:solidFill>
              </a:rPr>
              <a:t>)</a:t>
            </a:r>
          </a:p>
        </p:txBody>
      </p:sp>
      <p:sp>
        <p:nvSpPr>
          <p:cNvPr id="10" name="Text Placeholder 8"/>
          <p:cNvSpPr txBox="1">
            <a:spLocks/>
          </p:cNvSpPr>
          <p:nvPr/>
        </p:nvSpPr>
        <p:spPr>
          <a:xfrm>
            <a:off x="269710" y="1332749"/>
            <a:ext cx="5225143" cy="442323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Will decrease </a:t>
            </a:r>
            <a:r>
              <a:rPr lang="en-PH" sz="2000" dirty="0">
                <a:latin typeface="Arial" panose="020B0604020202020204" pitchFamily="34" charset="0"/>
                <a:cs typeface="Arial" panose="020B0604020202020204" pitchFamily="34" charset="0"/>
              </a:rPr>
              <a:t>the time spent communicating information through the organization</a:t>
            </a:r>
          </a:p>
          <a:p>
            <a:pPr marL="34290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Will enable </a:t>
            </a:r>
            <a:r>
              <a:rPr lang="en-PH" sz="2000" dirty="0">
                <a:latin typeface="Arial" panose="020B0604020202020204" pitchFamily="34" charset="0"/>
                <a:cs typeface="Arial" panose="020B0604020202020204" pitchFamily="34" charset="0"/>
              </a:rPr>
              <a:t>better human resource management and planning</a:t>
            </a:r>
          </a:p>
          <a:p>
            <a:pPr marL="34290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Will allow </a:t>
            </a:r>
            <a:r>
              <a:rPr lang="en-PH" sz="2000" dirty="0">
                <a:latin typeface="Arial" panose="020B0604020202020204" pitchFamily="34" charset="0"/>
                <a:cs typeface="Arial" panose="020B0604020202020204" pitchFamily="34" charset="0"/>
              </a:rPr>
              <a:t>Personnel Division, BHROD and HRMOs to effectively perform their HR functions to deliver better service to employees</a:t>
            </a:r>
          </a:p>
          <a:p>
            <a:pPr marL="34290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Will enable </a:t>
            </a:r>
            <a:r>
              <a:rPr lang="en-PH" sz="2000" dirty="0">
                <a:latin typeface="Arial" panose="020B0604020202020204" pitchFamily="34" charset="0"/>
                <a:cs typeface="Arial" panose="020B0604020202020204" pitchFamily="34" charset="0"/>
              </a:rPr>
              <a:t>employees to be more involved in the management of their employment data  by providing them with access to their personal data</a:t>
            </a:r>
          </a:p>
          <a:p>
            <a:pPr marL="342900" indent="-342900">
              <a:buFont typeface="Arial" panose="020B0604020202020204" pitchFamily="34" charset="0"/>
              <a:buChar char="•"/>
            </a:pPr>
            <a:r>
              <a:rPr lang="en-PH" sz="2000" dirty="0">
                <a:latin typeface="Arial" panose="020B0604020202020204" pitchFamily="34" charset="0"/>
                <a:cs typeface="Arial" panose="020B0604020202020204" pitchFamily="34" charset="0"/>
              </a:rPr>
              <a:t>Routine work flows </a:t>
            </a:r>
            <a:r>
              <a:rPr lang="en-PH" sz="2000" dirty="0" smtClean="0">
                <a:latin typeface="Arial" panose="020B0604020202020204" pitchFamily="34" charset="0"/>
                <a:cs typeface="Arial" panose="020B0604020202020204" pitchFamily="34" charset="0"/>
              </a:rPr>
              <a:t>will be </a:t>
            </a:r>
            <a:r>
              <a:rPr lang="en-PH" sz="2000" dirty="0">
                <a:latin typeface="Arial" panose="020B0604020202020204" pitchFamily="34" charset="0"/>
                <a:cs typeface="Arial" panose="020B0604020202020204" pitchFamily="34" charset="0"/>
              </a:rPr>
              <a:t>automated and embedded into the system, ensuring usability and sustainability</a:t>
            </a:r>
          </a:p>
        </p:txBody>
      </p:sp>
      <p:pic>
        <p:nvPicPr>
          <p:cNvPr id="2" name="Picture 1"/>
          <p:cNvPicPr>
            <a:picLocks noChangeAspect="1"/>
          </p:cNvPicPr>
          <p:nvPr/>
        </p:nvPicPr>
        <p:blipFill>
          <a:blip r:embed="rId3"/>
          <a:stretch>
            <a:fillRect/>
          </a:stretch>
        </p:blipFill>
        <p:spPr>
          <a:xfrm>
            <a:off x="5246191" y="2222938"/>
            <a:ext cx="3684529" cy="3011214"/>
          </a:xfrm>
          <a:prstGeom prst="rect">
            <a:avLst/>
          </a:prstGeom>
        </p:spPr>
      </p:pic>
    </p:spTree>
    <p:extLst>
      <p:ext uri="{BB962C8B-B14F-4D97-AF65-F5344CB8AC3E}">
        <p14:creationId xmlns:p14="http://schemas.microsoft.com/office/powerpoint/2010/main" val="1276134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chor="ctr">
            <a:normAutofit/>
          </a:bodyPr>
          <a:lstStyle/>
          <a:p>
            <a:pPr algn="ctr"/>
            <a:r>
              <a:rPr lang="en-PH" sz="4400" dirty="0">
                <a:solidFill>
                  <a:schemeClr val="bg1"/>
                </a:solidFill>
              </a:rPr>
              <a:t>(2016) Payroll </a:t>
            </a:r>
            <a:r>
              <a:rPr lang="en-PH" sz="4400" dirty="0" smtClean="0">
                <a:solidFill>
                  <a:schemeClr val="bg1"/>
                </a:solidFill>
              </a:rPr>
              <a:t>System</a:t>
            </a:r>
            <a:endParaRPr lang="en-PH" sz="4400" dirty="0">
              <a:solidFill>
                <a:schemeClr val="bg1"/>
              </a:solidFill>
            </a:endParaRPr>
          </a:p>
        </p:txBody>
      </p:sp>
      <p:sp>
        <p:nvSpPr>
          <p:cNvPr id="10" name="Text Placeholder 8"/>
          <p:cNvSpPr txBox="1">
            <a:spLocks/>
          </p:cNvSpPr>
          <p:nvPr/>
        </p:nvSpPr>
        <p:spPr>
          <a:xfrm>
            <a:off x="4540469" y="1404257"/>
            <a:ext cx="4270759" cy="442323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Will enforce </a:t>
            </a:r>
            <a:r>
              <a:rPr lang="en-PH" sz="2400" dirty="0">
                <a:latin typeface="Arial" panose="020B0604020202020204" pitchFamily="34" charset="0"/>
                <a:cs typeface="Arial" panose="020B0604020202020204" pitchFamily="34" charset="0"/>
              </a:rPr>
              <a:t>standards in payroll processing and computation</a:t>
            </a:r>
          </a:p>
          <a:p>
            <a:pPr marL="342900" indent="-342900">
              <a:buFont typeface="Arial" panose="020B0604020202020204" pitchFamily="34" charset="0"/>
              <a:buChar char="•"/>
            </a:pPr>
            <a:r>
              <a:rPr lang="en-PH" sz="2400" dirty="0">
                <a:latin typeface="Arial" panose="020B0604020202020204" pitchFamily="34" charset="0"/>
                <a:cs typeface="Arial" panose="020B0604020202020204" pitchFamily="34" charset="0"/>
              </a:rPr>
              <a:t>Human intervention in payroll processing </a:t>
            </a:r>
            <a:r>
              <a:rPr lang="en-PH" sz="2400" dirty="0" smtClean="0">
                <a:latin typeface="Arial" panose="020B0604020202020204" pitchFamily="34" charset="0"/>
                <a:cs typeface="Arial" panose="020B0604020202020204" pitchFamily="34" charset="0"/>
              </a:rPr>
              <a:t>will be minimized</a:t>
            </a:r>
            <a:endParaRPr lang="en-PH"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Will migrate </a:t>
            </a:r>
            <a:r>
              <a:rPr lang="en-PH" sz="2400" dirty="0">
                <a:latin typeface="Arial" panose="020B0604020202020204" pitchFamily="34" charset="0"/>
                <a:cs typeface="Arial" panose="020B0604020202020204" pitchFamily="34" charset="0"/>
              </a:rPr>
              <a:t>from legacy system to mainstream technology that will allow easier integration with other systems</a:t>
            </a:r>
          </a:p>
        </p:txBody>
      </p:sp>
      <p:pic>
        <p:nvPicPr>
          <p:cNvPr id="2" name="Picture 1"/>
          <p:cNvPicPr>
            <a:picLocks noChangeAspect="1"/>
          </p:cNvPicPr>
          <p:nvPr/>
        </p:nvPicPr>
        <p:blipFill>
          <a:blip r:embed="rId3"/>
          <a:stretch>
            <a:fillRect/>
          </a:stretch>
        </p:blipFill>
        <p:spPr>
          <a:xfrm>
            <a:off x="457200" y="2110267"/>
            <a:ext cx="3684529" cy="3011214"/>
          </a:xfrm>
          <a:prstGeom prst="rect">
            <a:avLst/>
          </a:prstGeom>
        </p:spPr>
      </p:pic>
    </p:spTree>
    <p:extLst>
      <p:ext uri="{BB962C8B-B14F-4D97-AF65-F5344CB8AC3E}">
        <p14:creationId xmlns:p14="http://schemas.microsoft.com/office/powerpoint/2010/main" val="344179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949249"/>
          </a:xfrm>
        </p:spPr>
        <p:txBody>
          <a:bodyPr anchor="ctr">
            <a:noAutofit/>
          </a:bodyPr>
          <a:lstStyle/>
          <a:p>
            <a:pPr algn="ctr"/>
            <a:r>
              <a:rPr lang="en-PH" sz="4400" dirty="0" smtClean="0">
                <a:solidFill>
                  <a:schemeClr val="bg1"/>
                </a:solidFill>
              </a:rPr>
              <a:t>(2016) DCP Ticketing System</a:t>
            </a:r>
            <a:endParaRPr lang="en-PH" sz="4400" dirty="0">
              <a:solidFill>
                <a:schemeClr val="bg1"/>
              </a:solidFill>
            </a:endParaRPr>
          </a:p>
        </p:txBody>
      </p:sp>
      <p:sp>
        <p:nvSpPr>
          <p:cNvPr id="10" name="Text Placeholder 8"/>
          <p:cNvSpPr txBox="1">
            <a:spLocks/>
          </p:cNvSpPr>
          <p:nvPr/>
        </p:nvSpPr>
        <p:spPr>
          <a:xfrm>
            <a:off x="4729655" y="2125053"/>
            <a:ext cx="3962616" cy="279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lvl="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Will enable </a:t>
            </a:r>
            <a:r>
              <a:rPr lang="en-PH" sz="2400" dirty="0">
                <a:latin typeface="Arial" panose="020B0604020202020204" pitchFamily="34" charset="0"/>
                <a:cs typeface="Arial" panose="020B0604020202020204" pitchFamily="34" charset="0"/>
              </a:rPr>
              <a:t>better monitoring of deployment for procured items</a:t>
            </a:r>
          </a:p>
          <a:p>
            <a:pPr marL="342900" lvl="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Will monitor </a:t>
            </a:r>
            <a:r>
              <a:rPr lang="en-PH" sz="2400" dirty="0">
                <a:latin typeface="Arial" panose="020B0604020202020204" pitchFamily="34" charset="0"/>
                <a:cs typeface="Arial" panose="020B0604020202020204" pitchFamily="34" charset="0"/>
              </a:rPr>
              <a:t>performance of suppliers, in terms of deployment and aftersales support</a:t>
            </a:r>
          </a:p>
        </p:txBody>
      </p:sp>
      <p:pic>
        <p:nvPicPr>
          <p:cNvPr id="2" name="Picture 1"/>
          <p:cNvPicPr>
            <a:picLocks noChangeAspect="1"/>
          </p:cNvPicPr>
          <p:nvPr/>
        </p:nvPicPr>
        <p:blipFill>
          <a:blip r:embed="rId3"/>
          <a:stretch>
            <a:fillRect/>
          </a:stretch>
        </p:blipFill>
        <p:spPr>
          <a:xfrm>
            <a:off x="1008357" y="2355168"/>
            <a:ext cx="3279865" cy="2715991"/>
          </a:xfrm>
          <a:prstGeom prst="rect">
            <a:avLst/>
          </a:prstGeom>
        </p:spPr>
      </p:pic>
    </p:spTree>
    <p:extLst>
      <p:ext uri="{BB962C8B-B14F-4D97-AF65-F5344CB8AC3E}">
        <p14:creationId xmlns:p14="http://schemas.microsoft.com/office/powerpoint/2010/main" val="3441091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Enhance communication and engagement</a:t>
            </a:r>
            <a:endParaRPr lang="en-PH" dirty="0"/>
          </a:p>
        </p:txBody>
      </p:sp>
    </p:spTree>
    <p:extLst>
      <p:ext uri="{BB962C8B-B14F-4D97-AF65-F5344CB8AC3E}">
        <p14:creationId xmlns:p14="http://schemas.microsoft.com/office/powerpoint/2010/main" val="97646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ormAutofit/>
          </a:bodyPr>
          <a:lstStyle/>
          <a:p>
            <a:pPr algn="ctr"/>
            <a:r>
              <a:rPr lang="en-PH" sz="5400" dirty="0" smtClean="0">
                <a:solidFill>
                  <a:schemeClr val="bg1"/>
                </a:solidFill>
              </a:rPr>
              <a:t>DepEd Email</a:t>
            </a:r>
            <a:endParaRPr lang="en-PH" sz="5400" dirty="0">
              <a:solidFill>
                <a:schemeClr val="bg1"/>
              </a:solidFill>
            </a:endParaRPr>
          </a:p>
        </p:txBody>
      </p:sp>
      <p:sp>
        <p:nvSpPr>
          <p:cNvPr id="10" name="Text Placeholder 8"/>
          <p:cNvSpPr txBox="1">
            <a:spLocks/>
          </p:cNvSpPr>
          <p:nvPr/>
        </p:nvSpPr>
        <p:spPr>
          <a:xfrm>
            <a:off x="4572000" y="1549320"/>
            <a:ext cx="4188004" cy="279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lvl="0" indent="-342900">
              <a:buFont typeface="Arial" panose="020B0604020202020204" pitchFamily="34" charset="0"/>
              <a:buChar char="•"/>
            </a:pPr>
            <a:r>
              <a:rPr lang="en-PH" sz="2800" dirty="0" smtClean="0">
                <a:latin typeface="Arial" panose="020B0604020202020204" pitchFamily="34" charset="0"/>
                <a:cs typeface="Arial" panose="020B0604020202020204" pitchFamily="34" charset="0"/>
              </a:rPr>
              <a:t>Enabled </a:t>
            </a:r>
            <a:r>
              <a:rPr lang="en-PH" sz="2800" dirty="0">
                <a:latin typeface="Arial" panose="020B0604020202020204" pitchFamily="34" charset="0"/>
                <a:cs typeface="Arial" panose="020B0604020202020204" pitchFamily="34" charset="0"/>
              </a:rPr>
              <a:t>faster communication and coordination among offices and employees</a:t>
            </a:r>
          </a:p>
          <a:p>
            <a:pPr marL="342900" lvl="0" indent="-342900">
              <a:buFont typeface="Arial" panose="020B0604020202020204" pitchFamily="34" charset="0"/>
              <a:buChar char="•"/>
            </a:pPr>
            <a:r>
              <a:rPr lang="en-PH" sz="2800" dirty="0" smtClean="0">
                <a:latin typeface="Arial" panose="020B0604020202020204" pitchFamily="34" charset="0"/>
                <a:cs typeface="Arial" panose="020B0604020202020204" pitchFamily="34" charset="0"/>
              </a:rPr>
              <a:t>Enhanced </a:t>
            </a:r>
            <a:r>
              <a:rPr lang="en-PH" sz="2800" dirty="0">
                <a:latin typeface="Arial" panose="020B0604020202020204" pitchFamily="34" charset="0"/>
                <a:cs typeface="Arial" panose="020B0604020202020204" pitchFamily="34" charset="0"/>
              </a:rPr>
              <a:t>the professional image and increases credibility in dealing with external stakeholders</a:t>
            </a:r>
          </a:p>
        </p:txBody>
      </p:sp>
      <p:pic>
        <p:nvPicPr>
          <p:cNvPr id="3" name="Picture 2"/>
          <p:cNvPicPr>
            <a:picLocks noChangeAspect="1"/>
          </p:cNvPicPr>
          <p:nvPr/>
        </p:nvPicPr>
        <p:blipFill>
          <a:blip r:embed="rId3"/>
          <a:stretch>
            <a:fillRect/>
          </a:stretch>
        </p:blipFill>
        <p:spPr>
          <a:xfrm>
            <a:off x="590755" y="2218267"/>
            <a:ext cx="3466247" cy="2498922"/>
          </a:xfrm>
          <a:prstGeom prst="rect">
            <a:avLst/>
          </a:prstGeom>
        </p:spPr>
      </p:pic>
    </p:spTree>
    <p:extLst>
      <p:ext uri="{BB962C8B-B14F-4D97-AF65-F5344CB8AC3E}">
        <p14:creationId xmlns:p14="http://schemas.microsoft.com/office/powerpoint/2010/main" val="130014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ormAutofit/>
          </a:bodyPr>
          <a:lstStyle/>
          <a:p>
            <a:pPr algn="ctr"/>
            <a:r>
              <a:rPr lang="en-PH" sz="5400" dirty="0" smtClean="0">
                <a:solidFill>
                  <a:schemeClr val="bg1"/>
                </a:solidFill>
              </a:rPr>
              <a:t>DepEd Portal</a:t>
            </a:r>
            <a:endParaRPr lang="en-PH" sz="5400" dirty="0">
              <a:solidFill>
                <a:schemeClr val="bg1"/>
              </a:solidFill>
            </a:endParaRPr>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99" y="1436934"/>
            <a:ext cx="5943601" cy="4441333"/>
          </a:xfrm>
        </p:spPr>
      </p:pic>
      <p:sp>
        <p:nvSpPr>
          <p:cNvPr id="10" name="Text Placeholder 8"/>
          <p:cNvSpPr txBox="1">
            <a:spLocks/>
          </p:cNvSpPr>
          <p:nvPr/>
        </p:nvSpPr>
        <p:spPr>
          <a:xfrm>
            <a:off x="270933" y="3708400"/>
            <a:ext cx="2777066" cy="149013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PH" sz="2200" dirty="0" smtClean="0">
                <a:latin typeface="Arial" panose="020B0604020202020204" pitchFamily="34" charset="0"/>
                <a:cs typeface="Arial" panose="020B0604020202020204" pitchFamily="34" charset="0"/>
              </a:rPr>
              <a:t>Increased </a:t>
            </a:r>
            <a:r>
              <a:rPr lang="en-PH" sz="2200" dirty="0">
                <a:latin typeface="Arial" panose="020B0604020202020204" pitchFamily="34" charset="0"/>
                <a:cs typeface="Arial" panose="020B0604020202020204" pitchFamily="34" charset="0"/>
              </a:rPr>
              <a:t>the availability of relevant information to the public</a:t>
            </a:r>
          </a:p>
        </p:txBody>
      </p:sp>
    </p:spTree>
    <p:extLst>
      <p:ext uri="{BB962C8B-B14F-4D97-AF65-F5344CB8AC3E}">
        <p14:creationId xmlns:p14="http://schemas.microsoft.com/office/powerpoint/2010/main" val="3716802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949249"/>
          </a:xfrm>
        </p:spPr>
        <p:txBody>
          <a:bodyPr anchor="ctr">
            <a:noAutofit/>
          </a:bodyPr>
          <a:lstStyle/>
          <a:p>
            <a:pPr algn="ctr"/>
            <a:r>
              <a:rPr lang="en-PH" sz="4000" dirty="0" smtClean="0">
                <a:solidFill>
                  <a:schemeClr val="bg1"/>
                </a:solidFill>
              </a:rPr>
              <a:t>Social Media and Online Presence</a:t>
            </a:r>
            <a:endParaRPr lang="en-PH" sz="4000" dirty="0">
              <a:solidFill>
                <a:schemeClr val="bg1"/>
              </a:solidFill>
            </a:endParaRPr>
          </a:p>
        </p:txBody>
      </p:sp>
      <p:sp>
        <p:nvSpPr>
          <p:cNvPr id="10" name="Text Placeholder 8"/>
          <p:cNvSpPr txBox="1">
            <a:spLocks/>
          </p:cNvSpPr>
          <p:nvPr/>
        </p:nvSpPr>
        <p:spPr>
          <a:xfrm>
            <a:off x="4057002" y="1549320"/>
            <a:ext cx="4703002" cy="279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lvl="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Maximized </a:t>
            </a:r>
            <a:r>
              <a:rPr lang="en-PH" sz="2000" dirty="0">
                <a:latin typeface="Arial" panose="020B0604020202020204" pitchFamily="34" charset="0"/>
                <a:cs typeface="Arial" panose="020B0604020202020204" pitchFamily="34" charset="0"/>
              </a:rPr>
              <a:t>the available communication platforms for engaging the public about education related concerns; increases accessibility of DepEd to the public</a:t>
            </a:r>
          </a:p>
          <a:p>
            <a:pPr marL="342900" lvl="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Improved </a:t>
            </a:r>
            <a:r>
              <a:rPr lang="en-PH" sz="2000" dirty="0">
                <a:latin typeface="Arial" panose="020B0604020202020204" pitchFamily="34" charset="0"/>
                <a:cs typeface="Arial" panose="020B0604020202020204" pitchFamily="34" charset="0"/>
              </a:rPr>
              <a:t>the feedback mechanisms, i.e. response time, interaction and accessibility</a:t>
            </a:r>
          </a:p>
          <a:p>
            <a:pPr marL="342900" lvl="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Enabled </a:t>
            </a:r>
            <a:r>
              <a:rPr lang="en-PH" sz="2000" dirty="0">
                <a:latin typeface="Arial" panose="020B0604020202020204" pitchFamily="34" charset="0"/>
                <a:cs typeface="Arial" panose="020B0604020202020204" pitchFamily="34" charset="0"/>
              </a:rPr>
              <a:t>faster communication and coordination among offices and employees</a:t>
            </a:r>
          </a:p>
          <a:p>
            <a:pPr marL="342900" lvl="0" indent="-342900">
              <a:buFont typeface="Arial" panose="020B0604020202020204" pitchFamily="34" charset="0"/>
              <a:buChar char="•"/>
            </a:pPr>
            <a:r>
              <a:rPr lang="en-PH" sz="2000" dirty="0" smtClean="0">
                <a:latin typeface="Arial" panose="020B0604020202020204" pitchFamily="34" charset="0"/>
                <a:cs typeface="Arial" panose="020B0604020202020204" pitchFamily="34" charset="0"/>
              </a:rPr>
              <a:t>Enhanced </a:t>
            </a:r>
            <a:r>
              <a:rPr lang="en-PH" sz="2000" dirty="0">
                <a:latin typeface="Arial" panose="020B0604020202020204" pitchFamily="34" charset="0"/>
                <a:cs typeface="Arial" panose="020B0604020202020204" pitchFamily="34" charset="0"/>
              </a:rPr>
              <a:t>the professional image and increases credibility in dealing with external stakeholders</a:t>
            </a:r>
          </a:p>
          <a:p>
            <a:pPr lvl="0"/>
            <a:endParaRPr lang="en-PH"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57200" y="2165070"/>
            <a:ext cx="3314909" cy="2882530"/>
          </a:xfrm>
          <a:prstGeom prst="rect">
            <a:avLst/>
          </a:prstGeom>
        </p:spPr>
      </p:pic>
    </p:spTree>
    <p:extLst>
      <p:ext uri="{BB962C8B-B14F-4D97-AF65-F5344CB8AC3E}">
        <p14:creationId xmlns:p14="http://schemas.microsoft.com/office/powerpoint/2010/main" val="2385618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Enhance teaching</a:t>
            </a:r>
            <a:br>
              <a:rPr lang="en-PH" dirty="0" smtClean="0"/>
            </a:br>
            <a:r>
              <a:rPr lang="en-PH" dirty="0" smtClean="0"/>
              <a:t>and learning</a:t>
            </a:r>
            <a:endParaRPr lang="en-PH" dirty="0"/>
          </a:p>
        </p:txBody>
      </p:sp>
    </p:spTree>
    <p:extLst>
      <p:ext uri="{BB962C8B-B14F-4D97-AF65-F5344CB8AC3E}">
        <p14:creationId xmlns:p14="http://schemas.microsoft.com/office/powerpoint/2010/main" val="3288722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4" name="Content Placeholder 3"/>
          <p:cNvSpPr>
            <a:spLocks noGrp="1"/>
          </p:cNvSpPr>
          <p:nvPr>
            <p:ph idx="1"/>
          </p:nvPr>
        </p:nvSpPr>
        <p:spPr>
          <a:xfrm>
            <a:off x="235974" y="1600200"/>
            <a:ext cx="8450826" cy="4525963"/>
          </a:xfrm>
        </p:spPr>
        <p:txBody>
          <a:bodyPr/>
          <a:lstStyle/>
          <a:p>
            <a:pPr lvl="1">
              <a:buFont typeface="Arial" panose="020B0604020202020204" pitchFamily="34" charset="0"/>
              <a:buChar char="•"/>
            </a:pPr>
            <a:r>
              <a:rPr lang="en-US" dirty="0" smtClean="0">
                <a:latin typeface="+mj-lt"/>
              </a:rPr>
              <a:t>Orient the School ICT/EBEIS/LIS Coordinators regarding the implementation of EBEIS and LIS for SY 2016-2017</a:t>
            </a:r>
          </a:p>
          <a:p>
            <a:pPr lvl="1" algn="just">
              <a:buFont typeface="Arial" panose="020B0604020202020204" pitchFamily="34" charset="0"/>
              <a:buChar char="•"/>
            </a:pPr>
            <a:r>
              <a:rPr lang="en-US" dirty="0" smtClean="0">
                <a:latin typeface="+mj-lt"/>
              </a:rPr>
              <a:t>And equip them regarding the EBEIS and LIS and provide technical assistance for schools at all levels;</a:t>
            </a:r>
          </a:p>
          <a:p>
            <a:pPr lvl="1">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02265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949249"/>
          </a:xfrm>
        </p:spPr>
        <p:txBody>
          <a:bodyPr anchor="ctr">
            <a:noAutofit/>
          </a:bodyPr>
          <a:lstStyle/>
          <a:p>
            <a:pPr algn="ctr"/>
            <a:r>
              <a:rPr lang="en-PH" sz="3600" dirty="0">
                <a:solidFill>
                  <a:schemeClr val="bg1"/>
                </a:solidFill>
              </a:rPr>
              <a:t>Teachers trained on </a:t>
            </a:r>
            <a:r>
              <a:rPr lang="en-PH" sz="3600" dirty="0" smtClean="0">
                <a:solidFill>
                  <a:schemeClr val="bg1"/>
                </a:solidFill>
              </a:rPr>
              <a:t>ICT for pedagogy</a:t>
            </a:r>
            <a:endParaRPr lang="en-PH" sz="3600" dirty="0">
              <a:solidFill>
                <a:schemeClr val="bg1"/>
              </a:solidFill>
            </a:endParaRPr>
          </a:p>
        </p:txBody>
      </p:sp>
      <p:sp>
        <p:nvSpPr>
          <p:cNvPr id="10" name="Text Placeholder 8"/>
          <p:cNvSpPr txBox="1">
            <a:spLocks/>
          </p:cNvSpPr>
          <p:nvPr/>
        </p:nvSpPr>
        <p:spPr>
          <a:xfrm>
            <a:off x="5283200" y="1549320"/>
            <a:ext cx="3476804" cy="279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indent="-342900">
              <a:buFont typeface="Arial" panose="020B0604020202020204" pitchFamily="34" charset="0"/>
              <a:buChar char="•"/>
            </a:pPr>
            <a:r>
              <a:rPr lang="en-PH" sz="2000" dirty="0">
                <a:latin typeface="Arial" panose="020B0604020202020204" pitchFamily="34" charset="0"/>
                <a:cs typeface="Arial" panose="020B0604020202020204" pitchFamily="34" charset="0"/>
              </a:rPr>
              <a:t>ICT Literacy Skills Development Training of Trainers  Level 1 (Division and Region) </a:t>
            </a:r>
            <a:r>
              <a:rPr lang="en-PH" sz="2000" dirty="0" smtClean="0">
                <a:latin typeface="Arial" panose="020B0604020202020204" pitchFamily="34" charset="0"/>
                <a:cs typeface="Arial" panose="020B0604020202020204" pitchFamily="34" charset="0"/>
              </a:rPr>
              <a:t>conducted </a:t>
            </a:r>
            <a:r>
              <a:rPr lang="en-PH" sz="2000" dirty="0">
                <a:latin typeface="Arial" panose="020B0604020202020204" pitchFamily="34" charset="0"/>
                <a:cs typeface="Arial" panose="020B0604020202020204" pitchFamily="34" charset="0"/>
              </a:rPr>
              <a:t> total of 367 participants from Luzon, </a:t>
            </a:r>
            <a:r>
              <a:rPr lang="en-PH" sz="2000" dirty="0" err="1">
                <a:latin typeface="Arial" panose="020B0604020202020204" pitchFamily="34" charset="0"/>
                <a:cs typeface="Arial" panose="020B0604020202020204" pitchFamily="34" charset="0"/>
              </a:rPr>
              <a:t>Visayas</a:t>
            </a:r>
            <a:r>
              <a:rPr lang="en-PH" sz="2000" dirty="0">
                <a:latin typeface="Arial" panose="020B0604020202020204" pitchFamily="34" charset="0"/>
                <a:cs typeface="Arial" panose="020B0604020202020204" pitchFamily="34" charset="0"/>
              </a:rPr>
              <a:t> and Mindanao (Regional ITOs, Division ITOs, Division EPS for TLE) </a:t>
            </a:r>
          </a:p>
          <a:p>
            <a:pPr marL="342900" indent="-342900">
              <a:buFont typeface="Arial" panose="020B0604020202020204" pitchFamily="34" charset="0"/>
              <a:buChar char="•"/>
            </a:pPr>
            <a:r>
              <a:rPr lang="en-PH" sz="2000" dirty="0">
                <a:latin typeface="Arial" panose="020B0604020202020204" pitchFamily="34" charset="0"/>
                <a:cs typeface="Arial" panose="020B0604020202020204" pitchFamily="34" charset="0"/>
              </a:rPr>
              <a:t>Ongoing implementation of Division level ICT literacy skills development </a:t>
            </a:r>
            <a:r>
              <a:rPr lang="en-PH" sz="2000" dirty="0" err="1">
                <a:latin typeface="Arial" panose="020B0604020202020204" pitchFamily="34" charset="0"/>
                <a:cs typeface="Arial" panose="020B0604020202020204" pitchFamily="34" charset="0"/>
              </a:rPr>
              <a:t>ToT</a:t>
            </a:r>
            <a:r>
              <a:rPr lang="en-PH" sz="2000" dirty="0">
                <a:latin typeface="Arial" panose="020B0604020202020204" pitchFamily="34" charset="0"/>
                <a:cs typeface="Arial" panose="020B0604020202020204" pitchFamily="34" charset="0"/>
              </a:rPr>
              <a:t> </a:t>
            </a:r>
          </a:p>
        </p:txBody>
      </p:sp>
      <p:pic>
        <p:nvPicPr>
          <p:cNvPr id="7" name="Picture 6"/>
          <p:cNvPicPr/>
          <p:nvPr/>
        </p:nvPicPr>
        <p:blipFill>
          <a:blip r:embed="rId3"/>
          <a:stretch>
            <a:fillRect/>
          </a:stretch>
        </p:blipFill>
        <p:spPr>
          <a:xfrm>
            <a:off x="829733" y="1222163"/>
            <a:ext cx="4411806" cy="2553969"/>
          </a:xfrm>
          <a:prstGeom prst="rect">
            <a:avLst/>
          </a:prstGeom>
        </p:spPr>
      </p:pic>
      <p:pic>
        <p:nvPicPr>
          <p:cNvPr id="8" name="Picture 7"/>
          <p:cNvPicPr/>
          <p:nvPr/>
        </p:nvPicPr>
        <p:blipFill>
          <a:blip r:embed="rId4"/>
          <a:stretch>
            <a:fillRect/>
          </a:stretch>
        </p:blipFill>
        <p:spPr>
          <a:xfrm>
            <a:off x="829733" y="3877731"/>
            <a:ext cx="4411806" cy="2289764"/>
          </a:xfrm>
          <a:prstGeom prst="rect">
            <a:avLst/>
          </a:prstGeom>
        </p:spPr>
      </p:pic>
    </p:spTree>
    <p:extLst>
      <p:ext uri="{BB962C8B-B14F-4D97-AF65-F5344CB8AC3E}">
        <p14:creationId xmlns:p14="http://schemas.microsoft.com/office/powerpoint/2010/main" val="721406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949249"/>
          </a:xfrm>
        </p:spPr>
        <p:txBody>
          <a:bodyPr anchor="ctr">
            <a:noAutofit/>
          </a:bodyPr>
          <a:lstStyle/>
          <a:p>
            <a:pPr algn="ctr"/>
            <a:r>
              <a:rPr lang="en-PH" sz="3600" dirty="0">
                <a:solidFill>
                  <a:schemeClr val="bg1"/>
                </a:solidFill>
              </a:rPr>
              <a:t>Teachers trained on ICT for pedagogy</a:t>
            </a:r>
          </a:p>
        </p:txBody>
      </p:sp>
      <p:grpSp>
        <p:nvGrpSpPr>
          <p:cNvPr id="2" name="Group 1"/>
          <p:cNvGrpSpPr/>
          <p:nvPr/>
        </p:nvGrpSpPr>
        <p:grpSpPr>
          <a:xfrm>
            <a:off x="575699" y="1376160"/>
            <a:ext cx="8185966" cy="4015744"/>
            <a:chOff x="135434" y="1445552"/>
            <a:chExt cx="8185966" cy="4015744"/>
          </a:xfrm>
        </p:grpSpPr>
        <p:pic>
          <p:nvPicPr>
            <p:cNvPr id="9" name="Picture 8"/>
            <p:cNvPicPr/>
            <p:nvPr/>
          </p:nvPicPr>
          <p:blipFill>
            <a:blip r:embed="rId3"/>
            <a:stretch>
              <a:fillRect/>
            </a:stretch>
          </p:blipFill>
          <p:spPr>
            <a:xfrm>
              <a:off x="2898933" y="1445552"/>
              <a:ext cx="2579713" cy="1740110"/>
            </a:xfrm>
            <a:prstGeom prst="rect">
              <a:avLst/>
            </a:prstGeom>
          </p:spPr>
        </p:pic>
        <p:pic>
          <p:nvPicPr>
            <p:cNvPr id="11" name="Picture 10"/>
            <p:cNvPicPr/>
            <p:nvPr/>
          </p:nvPicPr>
          <p:blipFill>
            <a:blip r:embed="rId4"/>
            <a:stretch>
              <a:fillRect/>
            </a:stretch>
          </p:blipFill>
          <p:spPr>
            <a:xfrm>
              <a:off x="233551" y="4113209"/>
              <a:ext cx="2510109" cy="1252879"/>
            </a:xfrm>
            <a:prstGeom prst="rect">
              <a:avLst/>
            </a:prstGeom>
          </p:spPr>
        </p:pic>
        <p:pic>
          <p:nvPicPr>
            <p:cNvPr id="12" name="Picture 11"/>
            <p:cNvPicPr/>
            <p:nvPr/>
          </p:nvPicPr>
          <p:blipFill>
            <a:blip r:embed="rId5"/>
            <a:stretch>
              <a:fillRect/>
            </a:stretch>
          </p:blipFill>
          <p:spPr>
            <a:xfrm>
              <a:off x="2986722" y="4031995"/>
              <a:ext cx="2505759" cy="1327704"/>
            </a:xfrm>
            <a:prstGeom prst="rect">
              <a:avLst/>
            </a:prstGeom>
          </p:spPr>
        </p:pic>
        <p:pic>
          <p:nvPicPr>
            <p:cNvPr id="14" name="Picture 13"/>
            <p:cNvPicPr/>
            <p:nvPr/>
          </p:nvPicPr>
          <p:blipFill>
            <a:blip r:embed="rId6"/>
            <a:stretch>
              <a:fillRect/>
            </a:stretch>
          </p:blipFill>
          <p:spPr>
            <a:xfrm>
              <a:off x="135434" y="1653420"/>
              <a:ext cx="2592764" cy="1544348"/>
            </a:xfrm>
            <a:prstGeom prst="rect">
              <a:avLst/>
            </a:prstGeom>
          </p:spPr>
        </p:pic>
        <p:pic>
          <p:nvPicPr>
            <p:cNvPr id="15" name="Picture 14"/>
            <p:cNvPicPr/>
            <p:nvPr/>
          </p:nvPicPr>
          <p:blipFill>
            <a:blip r:embed="rId7"/>
            <a:stretch>
              <a:fillRect/>
            </a:stretch>
          </p:blipFill>
          <p:spPr>
            <a:xfrm>
              <a:off x="5734727" y="3739457"/>
              <a:ext cx="2586673" cy="1721839"/>
            </a:xfrm>
            <a:prstGeom prst="rect">
              <a:avLst/>
            </a:prstGeom>
          </p:spPr>
        </p:pic>
        <p:pic>
          <p:nvPicPr>
            <p:cNvPr id="16" name="Picture 15"/>
            <p:cNvPicPr/>
            <p:nvPr/>
          </p:nvPicPr>
          <p:blipFill>
            <a:blip r:embed="rId8"/>
            <a:stretch>
              <a:fillRect/>
            </a:stretch>
          </p:blipFill>
          <p:spPr>
            <a:xfrm>
              <a:off x="5630006" y="1757601"/>
              <a:ext cx="2531860" cy="1426890"/>
            </a:xfrm>
            <a:prstGeom prst="rect">
              <a:avLst/>
            </a:prstGeom>
          </p:spPr>
        </p:pic>
      </p:grpSp>
      <p:sp>
        <p:nvSpPr>
          <p:cNvPr id="3" name="TextBox 2"/>
          <p:cNvSpPr txBox="1"/>
          <p:nvPr/>
        </p:nvSpPr>
        <p:spPr>
          <a:xfrm>
            <a:off x="1872081" y="5706533"/>
            <a:ext cx="4763227" cy="369332"/>
          </a:xfrm>
          <a:prstGeom prst="rect">
            <a:avLst/>
          </a:prstGeom>
          <a:noFill/>
        </p:spPr>
        <p:txBody>
          <a:bodyPr wrap="none" rtlCol="0">
            <a:spAutoFit/>
          </a:bodyPr>
          <a:lstStyle/>
          <a:p>
            <a:r>
              <a:rPr lang="en-PH" dirty="0" smtClean="0">
                <a:latin typeface="Arial" panose="020B0604020202020204" pitchFamily="34" charset="0"/>
                <a:cs typeface="Arial" panose="020B0604020202020204" pitchFamily="34" charset="0"/>
              </a:rPr>
              <a:t>ICT Literacy Skills Development </a:t>
            </a:r>
            <a:r>
              <a:rPr lang="en-PH" dirty="0" err="1" smtClean="0">
                <a:latin typeface="Arial" panose="020B0604020202020204" pitchFamily="34" charset="0"/>
                <a:cs typeface="Arial" panose="020B0604020202020204" pitchFamily="34" charset="0"/>
              </a:rPr>
              <a:t>ToT</a:t>
            </a:r>
            <a:r>
              <a:rPr lang="en-PH" dirty="0" smtClean="0">
                <a:latin typeface="Arial" panose="020B0604020202020204" pitchFamily="34" charset="0"/>
                <a:cs typeface="Arial" panose="020B0604020202020204" pitchFamily="34" charset="0"/>
              </a:rPr>
              <a:t> Content</a:t>
            </a: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00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949249"/>
          </a:xfrm>
        </p:spPr>
        <p:txBody>
          <a:bodyPr>
            <a:noAutofit/>
          </a:bodyPr>
          <a:lstStyle/>
          <a:p>
            <a:pPr algn="ctr"/>
            <a:r>
              <a:rPr lang="en-PH" sz="3200" dirty="0" smtClean="0">
                <a:solidFill>
                  <a:schemeClr val="bg1"/>
                </a:solidFill>
              </a:rPr>
              <a:t>Materials are accessible through </a:t>
            </a:r>
            <a:br>
              <a:rPr lang="en-PH" sz="3200" dirty="0" smtClean="0">
                <a:solidFill>
                  <a:schemeClr val="bg1"/>
                </a:solidFill>
              </a:rPr>
            </a:br>
            <a:r>
              <a:rPr lang="en-PH" sz="3200" dirty="0" smtClean="0">
                <a:solidFill>
                  <a:schemeClr val="bg1"/>
                </a:solidFill>
              </a:rPr>
              <a:t>LR Portal</a:t>
            </a:r>
            <a:endParaRPr lang="en-PH" sz="3200" dirty="0">
              <a:solidFill>
                <a:schemeClr val="bg1"/>
              </a:solidFill>
            </a:endParaRPr>
          </a:p>
        </p:txBody>
      </p:sp>
      <p:pic>
        <p:nvPicPr>
          <p:cNvPr id="17" name="Picture 16"/>
          <p:cNvPicPr/>
          <p:nvPr/>
        </p:nvPicPr>
        <p:blipFill>
          <a:blip r:embed="rId3"/>
          <a:stretch>
            <a:fillRect/>
          </a:stretch>
        </p:blipFill>
        <p:spPr>
          <a:xfrm>
            <a:off x="169334" y="2607733"/>
            <a:ext cx="5489256" cy="2658534"/>
          </a:xfrm>
          <a:prstGeom prst="rect">
            <a:avLst/>
          </a:prstGeom>
        </p:spPr>
      </p:pic>
      <p:sp>
        <p:nvSpPr>
          <p:cNvPr id="4" name="TextBox 3"/>
          <p:cNvSpPr txBox="1"/>
          <p:nvPr/>
        </p:nvSpPr>
        <p:spPr>
          <a:xfrm>
            <a:off x="5624724" y="1097680"/>
            <a:ext cx="3485410" cy="4893647"/>
          </a:xfrm>
          <a:prstGeom prst="rect">
            <a:avLst/>
          </a:prstGeom>
          <a:noFill/>
        </p:spPr>
        <p:txBody>
          <a:bodyPr wrap="square" rtlCol="0">
            <a:spAutoFit/>
          </a:bodyPr>
          <a:lstStyle/>
          <a:p>
            <a:pPr marL="285750" indent="-285750">
              <a:buFont typeface="Arial" panose="020B0604020202020204" pitchFamily="34" charset="0"/>
              <a:buChar char="•"/>
            </a:pPr>
            <a:r>
              <a:rPr lang="en-PH" sz="2400" dirty="0" smtClean="0"/>
              <a:t>Improved user registration with appropriate access rights to teacher specific materials</a:t>
            </a:r>
          </a:p>
          <a:p>
            <a:pPr marL="285750" indent="-285750">
              <a:buFont typeface="Arial" panose="020B0604020202020204" pitchFamily="34" charset="0"/>
              <a:buChar char="•"/>
            </a:pPr>
            <a:r>
              <a:rPr lang="en-PH" sz="2400" dirty="0" smtClean="0"/>
              <a:t>An operational LRMD Portal with increased capacity or resources</a:t>
            </a:r>
          </a:p>
          <a:p>
            <a:pPr marL="285750" indent="-285750">
              <a:buFont typeface="Arial" panose="020B0604020202020204" pitchFamily="34" charset="0"/>
              <a:buChar char="•"/>
            </a:pPr>
            <a:r>
              <a:rPr lang="en-PH" sz="2400" dirty="0" smtClean="0"/>
              <a:t>Provide a ‘browse view’ for Senior High School materials</a:t>
            </a:r>
          </a:p>
          <a:p>
            <a:pPr marL="285750" indent="-285750">
              <a:buFont typeface="Arial" panose="020B0604020202020204" pitchFamily="34" charset="0"/>
              <a:buChar char="•"/>
            </a:pPr>
            <a:r>
              <a:rPr lang="en-PH" sz="2400" dirty="0" smtClean="0"/>
              <a:t>QA platform to identify LR reviewers</a:t>
            </a:r>
            <a:endParaRPr lang="en-PH" sz="2400" dirty="0"/>
          </a:p>
        </p:txBody>
      </p:sp>
    </p:spTree>
    <p:extLst>
      <p:ext uri="{BB962C8B-B14F-4D97-AF65-F5344CB8AC3E}">
        <p14:creationId xmlns:p14="http://schemas.microsoft.com/office/powerpoint/2010/main" val="3362354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IMPROVE TECHNOLOGY INFRASTRUCTURE</a:t>
            </a:r>
            <a:endParaRPr lang="en-PH" dirty="0"/>
          </a:p>
        </p:txBody>
      </p:sp>
    </p:spTree>
    <p:extLst>
      <p:ext uri="{BB962C8B-B14F-4D97-AF65-F5344CB8AC3E}">
        <p14:creationId xmlns:p14="http://schemas.microsoft.com/office/powerpoint/2010/main" val="811713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chor="ctr">
            <a:noAutofit/>
          </a:bodyPr>
          <a:lstStyle/>
          <a:p>
            <a:pPr algn="ctr"/>
            <a:r>
              <a:rPr lang="en-PH" sz="4400" dirty="0" smtClean="0">
                <a:solidFill>
                  <a:schemeClr val="bg1"/>
                </a:solidFill>
              </a:rPr>
              <a:t>Computer Packages</a:t>
            </a:r>
            <a:endParaRPr lang="en-PH" sz="4400" dirty="0">
              <a:solidFill>
                <a:schemeClr val="bg1"/>
              </a:solidFill>
            </a:endParaRPr>
          </a:p>
        </p:txBody>
      </p:sp>
      <p:sp>
        <p:nvSpPr>
          <p:cNvPr id="3" name="TextBox 2"/>
          <p:cNvSpPr txBox="1"/>
          <p:nvPr/>
        </p:nvSpPr>
        <p:spPr>
          <a:xfrm>
            <a:off x="457201" y="1152565"/>
            <a:ext cx="8229600" cy="3539430"/>
          </a:xfrm>
          <a:prstGeom prst="rect">
            <a:avLst/>
          </a:prstGeom>
          <a:noFill/>
        </p:spPr>
        <p:txBody>
          <a:bodyPr wrap="square" rtlCol="0">
            <a:spAutoFit/>
          </a:bodyPr>
          <a:lstStyle/>
          <a:p>
            <a:pPr marL="285750" indent="-285750">
              <a:buFont typeface="Arial" panose="020B0604020202020204" pitchFamily="34" charset="0"/>
              <a:buChar char="•"/>
              <a:defRPr/>
            </a:pPr>
            <a:r>
              <a:rPr lang="en-PH" sz="2800" dirty="0" smtClean="0">
                <a:latin typeface="Arial" panose="020B0604020202020204" pitchFamily="34" charset="0"/>
                <a:cs typeface="Arial" panose="020B0604020202020204" pitchFamily="34" charset="0"/>
              </a:rPr>
              <a:t>All ES and JHS have received or been allocated computer packages</a:t>
            </a:r>
          </a:p>
          <a:p>
            <a:pPr marL="285750" indent="-285750">
              <a:buFont typeface="Arial" panose="020B0604020202020204" pitchFamily="34" charset="0"/>
              <a:buChar char="•"/>
              <a:defRPr/>
            </a:pPr>
            <a:r>
              <a:rPr lang="en-PH" sz="2800" dirty="0" smtClean="0">
                <a:latin typeface="Arial" panose="020B0604020202020204" pitchFamily="34" charset="0"/>
                <a:cs typeface="Arial" panose="020B0604020202020204" pitchFamily="34" charset="0"/>
              </a:rPr>
              <a:t>DALCs </a:t>
            </a:r>
            <a:r>
              <a:rPr lang="en-PH" sz="2800" dirty="0">
                <a:latin typeface="Arial" panose="020B0604020202020204" pitchFamily="34" charset="0"/>
                <a:cs typeface="Arial" panose="020B0604020202020204" pitchFamily="34" charset="0"/>
              </a:rPr>
              <a:t>and ALS Mobile Teachers received </a:t>
            </a:r>
            <a:r>
              <a:rPr lang="en-PH" sz="2800" dirty="0" smtClean="0">
                <a:latin typeface="Arial" panose="020B0604020202020204" pitchFamily="34" charset="0"/>
                <a:cs typeface="Arial" panose="020B0604020202020204" pitchFamily="34" charset="0"/>
              </a:rPr>
              <a:t>multimedia packages</a:t>
            </a:r>
            <a:endParaRPr lang="en-PH"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PH" sz="2800" dirty="0">
                <a:latin typeface="Arial" panose="020B0604020202020204" pitchFamily="34" charset="0"/>
                <a:cs typeface="Arial" panose="020B0604020202020204" pitchFamily="34" charset="0"/>
              </a:rPr>
              <a:t>All Senior High Schools (SHSs) </a:t>
            </a:r>
            <a:r>
              <a:rPr lang="en-PH" sz="2800" dirty="0" smtClean="0">
                <a:latin typeface="Arial" panose="020B0604020202020204" pitchFamily="34" charset="0"/>
                <a:cs typeface="Arial" panose="020B0604020202020204" pitchFamily="34" charset="0"/>
              </a:rPr>
              <a:t>were allocated computer packages, with SHS offering programs that need heavier or specialized computing capabilities to receive </a:t>
            </a:r>
            <a:r>
              <a:rPr lang="en-PH" sz="2800" dirty="0">
                <a:latin typeface="Arial" panose="020B0604020202020204" pitchFamily="34" charset="0"/>
                <a:cs typeface="Arial" panose="020B0604020202020204" pitchFamily="34" charset="0"/>
              </a:rPr>
              <a:t>specialized </a:t>
            </a:r>
            <a:r>
              <a:rPr lang="en-PH" sz="2800" dirty="0" smtClean="0">
                <a:latin typeface="Arial" panose="020B0604020202020204" pitchFamily="34" charset="0"/>
                <a:cs typeface="Arial" panose="020B0604020202020204" pitchFamily="34" charset="0"/>
              </a:rPr>
              <a:t>packages</a:t>
            </a:r>
            <a:endParaRPr lang="en-P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818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b="1" dirty="0" smtClean="0">
                <a:solidFill>
                  <a:schemeClr val="bg1"/>
                </a:solidFill>
              </a:rPr>
              <a:t>Internet Connectivity</a:t>
            </a:r>
            <a:endParaRPr lang="en-PH" b="1" dirty="0">
              <a:solidFill>
                <a:schemeClr val="bg1"/>
              </a:solidFill>
            </a:endParaRPr>
          </a:p>
        </p:txBody>
      </p:sp>
      <p:sp>
        <p:nvSpPr>
          <p:cNvPr id="3" name="Content Placeholder 2"/>
          <p:cNvSpPr>
            <a:spLocks noGrp="1"/>
          </p:cNvSpPr>
          <p:nvPr>
            <p:ph idx="1"/>
          </p:nvPr>
        </p:nvSpPr>
        <p:spPr>
          <a:xfrm>
            <a:off x="457200" y="1185864"/>
            <a:ext cx="8229600" cy="4940300"/>
          </a:xfrm>
        </p:spPr>
        <p:txBody>
          <a:bodyPr>
            <a:normAutofit/>
          </a:bodyPr>
          <a:lstStyle/>
          <a:p>
            <a:pPr>
              <a:spcBef>
                <a:spcPts val="1200"/>
              </a:spcBef>
            </a:pPr>
            <a:r>
              <a:rPr lang="en-PH" dirty="0" smtClean="0">
                <a:latin typeface="Arial" panose="020B0604020202020204" pitchFamily="34" charset="0"/>
                <a:cs typeface="Arial" panose="020B0604020202020204" pitchFamily="34" charset="0"/>
              </a:rPr>
              <a:t>All </a:t>
            </a:r>
            <a:r>
              <a:rPr lang="en-PH" dirty="0">
                <a:latin typeface="Arial" panose="020B0604020202020204" pitchFamily="34" charset="0"/>
                <a:cs typeface="Arial" panose="020B0604020202020204" pitchFamily="34" charset="0"/>
              </a:rPr>
              <a:t>schools with provision of Internet Fund in the </a:t>
            </a:r>
            <a:r>
              <a:rPr lang="en-PH" dirty="0" smtClean="0">
                <a:latin typeface="Arial" panose="020B0604020202020204" pitchFamily="34" charset="0"/>
                <a:cs typeface="Arial" panose="020B0604020202020204" pitchFamily="34" charset="0"/>
              </a:rPr>
              <a:t>MOOE</a:t>
            </a:r>
            <a:endParaRPr lang="en-PH" dirty="0">
              <a:latin typeface="Arial" panose="020B0604020202020204" pitchFamily="34" charset="0"/>
              <a:cs typeface="Arial" panose="020B0604020202020204" pitchFamily="34" charset="0"/>
            </a:endParaRPr>
          </a:p>
          <a:p>
            <a:pPr>
              <a:spcBef>
                <a:spcPts val="1200"/>
              </a:spcBef>
            </a:pPr>
            <a:r>
              <a:rPr lang="en-PH" dirty="0" smtClean="0">
                <a:latin typeface="Arial" panose="020B0604020202020204" pitchFamily="34" charset="0"/>
                <a:cs typeface="Arial" panose="020B0604020202020204" pitchFamily="34" charset="0"/>
              </a:rPr>
              <a:t>70 </a:t>
            </a:r>
            <a:r>
              <a:rPr lang="en-PH" dirty="0">
                <a:latin typeface="Arial" panose="020B0604020202020204" pitchFamily="34" charset="0"/>
                <a:cs typeface="Arial" panose="020B0604020202020204" pitchFamily="34" charset="0"/>
              </a:rPr>
              <a:t>M</a:t>
            </a:r>
            <a:r>
              <a:rPr lang="en-PH" dirty="0" smtClean="0">
                <a:latin typeface="Arial" panose="020B0604020202020204" pitchFamily="34" charset="0"/>
                <a:cs typeface="Arial" panose="020B0604020202020204" pitchFamily="34" charset="0"/>
              </a:rPr>
              <a:t>bps </a:t>
            </a:r>
            <a:r>
              <a:rPr lang="en-PH" dirty="0">
                <a:latin typeface="Arial" panose="020B0604020202020204" pitchFamily="34" charset="0"/>
                <a:cs typeface="Arial" panose="020B0604020202020204" pitchFamily="34" charset="0"/>
              </a:rPr>
              <a:t>capacity for Central </a:t>
            </a:r>
            <a:r>
              <a:rPr lang="en-PH" dirty="0" smtClean="0">
                <a:latin typeface="Arial" panose="020B0604020202020204" pitchFamily="34" charset="0"/>
                <a:cs typeface="Arial" panose="020B0604020202020204" pitchFamily="34" charset="0"/>
              </a:rPr>
              <a:t>Office</a:t>
            </a:r>
          </a:p>
          <a:p>
            <a:pPr>
              <a:spcBef>
                <a:spcPts val="1200"/>
              </a:spcBef>
            </a:pPr>
            <a:r>
              <a:rPr lang="en-PH" dirty="0" smtClean="0">
                <a:latin typeface="Arial" panose="020B0604020202020204" pitchFamily="34" charset="0"/>
                <a:cs typeface="Arial" panose="020B0604020202020204" pitchFamily="34" charset="0"/>
              </a:rPr>
              <a:t>Wireless environment in the whole of Central Office</a:t>
            </a:r>
          </a:p>
        </p:txBody>
      </p:sp>
    </p:spTree>
    <p:extLst>
      <p:ext uri="{BB962C8B-B14F-4D97-AF65-F5344CB8AC3E}">
        <p14:creationId xmlns:p14="http://schemas.microsoft.com/office/powerpoint/2010/main" val="271671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b="1" dirty="0" smtClean="0">
                <a:solidFill>
                  <a:schemeClr val="bg1"/>
                </a:solidFill>
              </a:rPr>
              <a:t>IT Equipment</a:t>
            </a:r>
            <a:endParaRPr lang="en-PH" b="1" dirty="0">
              <a:solidFill>
                <a:schemeClr val="bg1"/>
              </a:solidFill>
            </a:endParaRPr>
          </a:p>
        </p:txBody>
      </p:sp>
      <p:sp>
        <p:nvSpPr>
          <p:cNvPr id="3" name="Content Placeholder 2"/>
          <p:cNvSpPr>
            <a:spLocks noGrp="1"/>
          </p:cNvSpPr>
          <p:nvPr>
            <p:ph idx="1"/>
          </p:nvPr>
        </p:nvSpPr>
        <p:spPr>
          <a:xfrm>
            <a:off x="457200" y="1185864"/>
            <a:ext cx="8229600" cy="4940300"/>
          </a:xfrm>
        </p:spPr>
        <p:txBody>
          <a:bodyPr>
            <a:normAutofit/>
          </a:bodyPr>
          <a:lstStyle/>
          <a:p>
            <a:pPr>
              <a:spcBef>
                <a:spcPts val="1200"/>
              </a:spcBef>
            </a:pPr>
            <a:r>
              <a:rPr lang="en-PH" dirty="0" smtClean="0">
                <a:latin typeface="Arial" panose="020B0604020202020204" pitchFamily="34" charset="0"/>
                <a:cs typeface="Arial" panose="020B0604020202020204" pitchFamily="34" charset="0"/>
              </a:rPr>
              <a:t>New servers procured and deployed</a:t>
            </a:r>
          </a:p>
          <a:p>
            <a:pPr>
              <a:spcBef>
                <a:spcPts val="1200"/>
              </a:spcBef>
            </a:pPr>
            <a:r>
              <a:rPr lang="en-PH" dirty="0" smtClean="0">
                <a:latin typeface="Arial" panose="020B0604020202020204" pitchFamily="34" charset="0"/>
                <a:cs typeface="Arial" panose="020B0604020202020204" pitchFamily="34" charset="0"/>
              </a:rPr>
              <a:t>New data </a:t>
            </a:r>
            <a:r>
              <a:rPr lang="en-PH" dirty="0" err="1" smtClean="0">
                <a:latin typeface="Arial" panose="020B0604020202020204" pitchFamily="34" charset="0"/>
                <a:cs typeface="Arial" panose="020B0604020202020204" pitchFamily="34" charset="0"/>
              </a:rPr>
              <a:t>centers</a:t>
            </a:r>
            <a:r>
              <a:rPr lang="en-PH" dirty="0" smtClean="0">
                <a:latin typeface="Arial" panose="020B0604020202020204" pitchFamily="34" charset="0"/>
                <a:cs typeface="Arial" panose="020B0604020202020204" pitchFamily="34" charset="0"/>
              </a:rPr>
              <a:t> in CO and Region 7 designed and ready for procurement</a:t>
            </a:r>
          </a:p>
          <a:p>
            <a:pPr>
              <a:spcBef>
                <a:spcPts val="1200"/>
              </a:spcBef>
            </a:pPr>
            <a:r>
              <a:rPr lang="en-PH" dirty="0" smtClean="0">
                <a:latin typeface="Arial" panose="020B0604020202020204" pitchFamily="34" charset="0"/>
                <a:cs typeface="Arial" panose="020B0604020202020204" pitchFamily="34" charset="0"/>
              </a:rPr>
              <a:t>Computers for heads of ROs and DOs deployed</a:t>
            </a:r>
          </a:p>
          <a:p>
            <a:pPr>
              <a:spcBef>
                <a:spcPts val="1200"/>
              </a:spcBef>
            </a:pPr>
            <a:r>
              <a:rPr lang="en-PH" dirty="0" smtClean="0">
                <a:latin typeface="Arial" panose="020B0604020202020204" pitchFamily="34" charset="0"/>
                <a:cs typeface="Arial" panose="020B0604020202020204" pitchFamily="34" charset="0"/>
              </a:rPr>
              <a:t>Computers for all CO, RO and DO employees ongoing procurement</a:t>
            </a:r>
          </a:p>
          <a:p>
            <a:pPr>
              <a:spcBef>
                <a:spcPts val="1200"/>
              </a:spcBef>
            </a:pPr>
            <a:r>
              <a:rPr lang="en-PH" dirty="0" smtClean="0">
                <a:latin typeface="Arial" panose="020B0604020202020204" pitchFamily="34" charset="0"/>
                <a:cs typeface="Arial" panose="020B0604020202020204" pitchFamily="34" charset="0"/>
              </a:rPr>
              <a:t>IUs allocated with laptops and printers</a:t>
            </a:r>
          </a:p>
        </p:txBody>
      </p:sp>
    </p:spTree>
    <p:extLst>
      <p:ext uri="{BB962C8B-B14F-4D97-AF65-F5344CB8AC3E}">
        <p14:creationId xmlns:p14="http://schemas.microsoft.com/office/powerpoint/2010/main" val="529023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PH" sz="3600" b="1" dirty="0" smtClean="0">
                <a:solidFill>
                  <a:schemeClr val="bg1"/>
                </a:solidFill>
              </a:rPr>
              <a:t>Planning &amp; IT Staff Complement</a:t>
            </a:r>
            <a:endParaRPr lang="en-PH" sz="3600" b="1" dirty="0">
              <a:solidFill>
                <a:schemeClr val="bg1"/>
              </a:solidFill>
            </a:endParaRPr>
          </a:p>
        </p:txBody>
      </p:sp>
      <p:sp>
        <p:nvSpPr>
          <p:cNvPr id="3" name="Content Placeholder 2"/>
          <p:cNvSpPr>
            <a:spLocks noGrp="1"/>
          </p:cNvSpPr>
          <p:nvPr>
            <p:ph idx="1"/>
          </p:nvPr>
        </p:nvSpPr>
        <p:spPr>
          <a:xfrm>
            <a:off x="457200" y="1185864"/>
            <a:ext cx="3909527" cy="4940300"/>
          </a:xfrm>
        </p:spPr>
        <p:txBody>
          <a:bodyPr>
            <a:normAutofit fontScale="70000" lnSpcReduction="20000"/>
          </a:bodyPr>
          <a:lstStyle/>
          <a:p>
            <a:pPr>
              <a:spcBef>
                <a:spcPts val="1200"/>
              </a:spcBef>
            </a:pPr>
            <a:r>
              <a:rPr lang="en-PH" sz="3400" dirty="0" smtClean="0">
                <a:latin typeface="Arial" panose="020B0604020202020204" pitchFamily="34" charset="0"/>
                <a:cs typeface="Arial" panose="020B0604020202020204" pitchFamily="34" charset="0"/>
              </a:rPr>
              <a:t>ICTS newly </a:t>
            </a:r>
            <a:r>
              <a:rPr lang="en-PH" sz="3400" dirty="0">
                <a:latin typeface="Arial" panose="020B0604020202020204" pitchFamily="34" charset="0"/>
                <a:cs typeface="Arial" panose="020B0604020202020204" pitchFamily="34" charset="0"/>
              </a:rPr>
              <a:t>created in </a:t>
            </a:r>
            <a:r>
              <a:rPr lang="en-PH" sz="3400" dirty="0" smtClean="0">
                <a:latin typeface="Arial" panose="020B0604020202020204" pitchFamily="34" charset="0"/>
                <a:cs typeface="Arial" panose="020B0604020202020204" pitchFamily="34" charset="0"/>
              </a:rPr>
              <a:t>CO</a:t>
            </a:r>
            <a:endParaRPr lang="en-PH" sz="3400" dirty="0">
              <a:latin typeface="Arial" panose="020B0604020202020204" pitchFamily="34" charset="0"/>
              <a:cs typeface="Arial" panose="020B0604020202020204" pitchFamily="34" charset="0"/>
            </a:endParaRPr>
          </a:p>
          <a:p>
            <a:pPr>
              <a:spcBef>
                <a:spcPts val="1200"/>
              </a:spcBef>
            </a:pPr>
            <a:r>
              <a:rPr lang="en-PH" sz="3400" dirty="0">
                <a:latin typeface="Arial" panose="020B0604020202020204" pitchFamily="34" charset="0"/>
                <a:cs typeface="Arial" panose="020B0604020202020204" pitchFamily="34" charset="0"/>
              </a:rPr>
              <a:t>All regions with </a:t>
            </a:r>
            <a:r>
              <a:rPr lang="en-PH" sz="3400" dirty="0" smtClean="0">
                <a:latin typeface="Arial" panose="020B0604020202020204" pitchFamily="34" charset="0"/>
                <a:cs typeface="Arial" panose="020B0604020202020204" pitchFamily="34" charset="0"/>
              </a:rPr>
              <a:t>ICT Unit (Information Technology Officer and Computer Programmer) under the Office of the Regional Director</a:t>
            </a:r>
            <a:endParaRPr lang="en-PH" sz="3400" dirty="0">
              <a:latin typeface="Arial" panose="020B0604020202020204" pitchFamily="34" charset="0"/>
              <a:cs typeface="Arial" panose="020B0604020202020204" pitchFamily="34" charset="0"/>
            </a:endParaRPr>
          </a:p>
          <a:p>
            <a:pPr>
              <a:spcBef>
                <a:spcPts val="1200"/>
              </a:spcBef>
            </a:pPr>
            <a:r>
              <a:rPr lang="en-PH" sz="3400" dirty="0">
                <a:latin typeface="Arial" panose="020B0604020202020204" pitchFamily="34" charset="0"/>
                <a:cs typeface="Arial" panose="020B0604020202020204" pitchFamily="34" charset="0"/>
              </a:rPr>
              <a:t>All Divisions </a:t>
            </a:r>
            <a:r>
              <a:rPr lang="en-PH" sz="3400" dirty="0" smtClean="0">
                <a:latin typeface="Arial" panose="020B0604020202020204" pitchFamily="34" charset="0"/>
                <a:cs typeface="Arial" panose="020B0604020202020204" pitchFamily="34" charset="0"/>
              </a:rPr>
              <a:t>ICT </a:t>
            </a:r>
            <a:r>
              <a:rPr lang="en-PH" sz="3400" dirty="0">
                <a:latin typeface="Arial" panose="020B0604020202020204" pitchFamily="34" charset="0"/>
                <a:cs typeface="Arial" panose="020B0604020202020204" pitchFamily="34" charset="0"/>
              </a:rPr>
              <a:t>unit with </a:t>
            </a:r>
            <a:r>
              <a:rPr lang="en-PH" sz="3400" dirty="0" smtClean="0">
                <a:latin typeface="Arial" panose="020B0604020202020204" pitchFamily="34" charset="0"/>
                <a:cs typeface="Arial" panose="020B0604020202020204" pitchFamily="34" charset="0"/>
              </a:rPr>
              <a:t>Information Technology Officer</a:t>
            </a:r>
            <a:endParaRPr lang="en-PH" sz="3400" dirty="0">
              <a:latin typeface="Arial" panose="020B0604020202020204" pitchFamily="34" charset="0"/>
              <a:cs typeface="Arial" panose="020B0604020202020204" pitchFamily="34" charset="0"/>
            </a:endParaRPr>
          </a:p>
          <a:p>
            <a:pPr>
              <a:spcBef>
                <a:spcPts val="1200"/>
              </a:spcBef>
            </a:pPr>
            <a:r>
              <a:rPr lang="en-PH" sz="3400" dirty="0">
                <a:latin typeface="Arial" panose="020B0604020202020204" pitchFamily="34" charset="0"/>
                <a:cs typeface="Arial" panose="020B0604020202020204" pitchFamily="34" charset="0"/>
              </a:rPr>
              <a:t>All </a:t>
            </a:r>
            <a:r>
              <a:rPr lang="en-PH" sz="3400" dirty="0" smtClean="0">
                <a:latin typeface="Arial" panose="020B0604020202020204" pitchFamily="34" charset="0"/>
                <a:cs typeface="Arial" panose="020B0604020202020204" pitchFamily="34" charset="0"/>
              </a:rPr>
              <a:t>schools with </a:t>
            </a:r>
            <a:r>
              <a:rPr lang="en-PH" sz="3400" dirty="0">
                <a:latin typeface="Arial" panose="020B0604020202020204" pitchFamily="34" charset="0"/>
                <a:cs typeface="Arial" panose="020B0604020202020204" pitchFamily="34" charset="0"/>
              </a:rPr>
              <a:t>designated ICT </a:t>
            </a:r>
            <a:r>
              <a:rPr lang="en-PH" sz="3400" dirty="0" smtClean="0">
                <a:latin typeface="Arial" panose="020B0604020202020204" pitchFamily="34" charset="0"/>
                <a:cs typeface="Arial" panose="020B0604020202020204" pitchFamily="34" charset="0"/>
              </a:rPr>
              <a:t>Coordinators</a:t>
            </a:r>
            <a:endParaRPr lang="en-PH" sz="3400" dirty="0">
              <a:latin typeface="Arial" panose="020B0604020202020204" pitchFamily="34" charset="0"/>
              <a:cs typeface="Arial" panose="020B0604020202020204" pitchFamily="34" charset="0"/>
            </a:endParaRPr>
          </a:p>
          <a:p>
            <a:pPr>
              <a:spcBef>
                <a:spcPts val="1200"/>
              </a:spcBef>
            </a:pPr>
            <a:endParaRPr lang="en-PH"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603103" y="1185864"/>
            <a:ext cx="3256384" cy="49403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PH" sz="2600" dirty="0">
                <a:latin typeface="Arial" panose="020B0604020202020204" pitchFamily="34" charset="0"/>
                <a:cs typeface="Arial" panose="020B0604020202020204" pitchFamily="34" charset="0"/>
              </a:rPr>
              <a:t>Planning Service </a:t>
            </a:r>
          </a:p>
          <a:p>
            <a:pPr>
              <a:spcBef>
                <a:spcPts val="1200"/>
              </a:spcBef>
            </a:pPr>
            <a:r>
              <a:rPr lang="en-PH" sz="2600" dirty="0">
                <a:latin typeface="Arial" panose="020B0604020202020204" pitchFamily="34" charset="0"/>
                <a:cs typeface="Arial" panose="020B0604020202020204" pitchFamily="34" charset="0"/>
              </a:rPr>
              <a:t>All regions with Chief, EPS, Planning Officer III, Statistician under the PPRD</a:t>
            </a:r>
          </a:p>
          <a:p>
            <a:pPr>
              <a:spcBef>
                <a:spcPts val="1200"/>
              </a:spcBef>
            </a:pPr>
            <a:r>
              <a:rPr lang="en-PH" sz="2600" dirty="0">
                <a:latin typeface="Arial" panose="020B0604020202020204" pitchFamily="34" charset="0"/>
                <a:cs typeface="Arial" panose="020B0604020202020204" pitchFamily="34" charset="0"/>
              </a:rPr>
              <a:t>All Divisions with Planning Officer III and SEPS </a:t>
            </a:r>
          </a:p>
          <a:p>
            <a:pPr>
              <a:spcBef>
                <a:spcPts val="1200"/>
              </a:spcBef>
            </a:pPr>
            <a:r>
              <a:rPr lang="en-PH" sz="2600" dirty="0">
                <a:latin typeface="Arial" panose="020B0604020202020204" pitchFamily="34" charset="0"/>
                <a:cs typeface="Arial" panose="020B0604020202020204" pitchFamily="34" charset="0"/>
              </a:rPr>
              <a:t>All schools with designated LIS/EBEIS Coordinators</a:t>
            </a:r>
          </a:p>
          <a:p>
            <a:pPr>
              <a:spcBef>
                <a:spcPts val="1200"/>
              </a:spcBef>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602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496"/>
            <a:ext cx="7772400" cy="914400"/>
          </a:xfrm>
        </p:spPr>
        <p:txBody>
          <a:bodyPr>
            <a:normAutofit fontScale="90000"/>
          </a:bodyPr>
          <a:lstStyle/>
          <a:p>
            <a:r>
              <a:rPr lang="en-US" dirty="0" smtClean="0"/>
              <a:t>EBEIS and LIS Implementation </a:t>
            </a:r>
            <a:br>
              <a:rPr lang="en-US" dirty="0" smtClean="0"/>
            </a:br>
            <a:r>
              <a:rPr lang="en-US" dirty="0" smtClean="0"/>
              <a:t>for SY 2016-2017</a:t>
            </a:r>
            <a:endParaRPr lang="en-US" dirty="0"/>
          </a:p>
        </p:txBody>
      </p:sp>
    </p:spTree>
    <p:extLst>
      <p:ext uri="{BB962C8B-B14F-4D97-AF65-F5344CB8AC3E}">
        <p14:creationId xmlns:p14="http://schemas.microsoft.com/office/powerpoint/2010/main" val="3012248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Topics</a:t>
            </a:r>
            <a:endParaRPr lang="en-US" sz="3600" b="1" dirty="0">
              <a:solidFill>
                <a:schemeClr val="bg1"/>
              </a:solidFill>
            </a:endParaRPr>
          </a:p>
        </p:txBody>
      </p:sp>
      <p:sp>
        <p:nvSpPr>
          <p:cNvPr id="3" name="Content Placeholder 2"/>
          <p:cNvSpPr>
            <a:spLocks noGrp="1"/>
          </p:cNvSpPr>
          <p:nvPr>
            <p:ph idx="1"/>
          </p:nvPr>
        </p:nvSpPr>
        <p:spPr/>
        <p:txBody>
          <a:bodyPr/>
          <a:lstStyle/>
          <a:p>
            <a:r>
              <a:rPr lang="en-US" dirty="0" smtClean="0"/>
              <a:t>Guidelines on LIS for SHS</a:t>
            </a:r>
          </a:p>
          <a:p>
            <a:r>
              <a:rPr lang="en-US" dirty="0" err="1" smtClean="0"/>
              <a:t>DepEd</a:t>
            </a:r>
            <a:r>
              <a:rPr lang="en-US" dirty="0" smtClean="0"/>
              <a:t> Order No. 52, s. 2016</a:t>
            </a:r>
          </a:p>
          <a:p>
            <a:r>
              <a:rPr lang="en-US" dirty="0" smtClean="0"/>
              <a:t>Overview of EBEIS SY 2016-2017</a:t>
            </a:r>
          </a:p>
          <a:p>
            <a:r>
              <a:rPr lang="en-US" dirty="0" smtClean="0"/>
              <a:t>Matrix of Accountability</a:t>
            </a:r>
          </a:p>
          <a:p>
            <a:r>
              <a:rPr lang="en-US" dirty="0" smtClean="0"/>
              <a:t>LIS Encoding and Registration </a:t>
            </a:r>
          </a:p>
          <a:p>
            <a:r>
              <a:rPr lang="en-US" dirty="0" smtClean="0"/>
              <a:t>Workshop Proper</a:t>
            </a:r>
            <a:endParaRPr lang="en-US" dirty="0"/>
          </a:p>
        </p:txBody>
      </p:sp>
    </p:spTree>
    <p:extLst>
      <p:ext uri="{BB962C8B-B14F-4D97-AF65-F5344CB8AC3E}">
        <p14:creationId xmlns:p14="http://schemas.microsoft.com/office/powerpoint/2010/main" val="794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927" y="4279501"/>
            <a:ext cx="7883013" cy="914400"/>
          </a:xfrm>
        </p:spPr>
        <p:txBody>
          <a:bodyPr>
            <a:normAutofit fontScale="90000"/>
          </a:bodyPr>
          <a:lstStyle/>
          <a:p>
            <a:r>
              <a:rPr lang="en-US" dirty="0" smtClean="0"/>
              <a:t>Data Management and ICT Updates and Accomplishments </a:t>
            </a:r>
            <a:endParaRPr lang="en-US" dirty="0"/>
          </a:p>
        </p:txBody>
      </p:sp>
    </p:spTree>
    <p:extLst>
      <p:ext uri="{BB962C8B-B14F-4D97-AF65-F5344CB8AC3E}">
        <p14:creationId xmlns:p14="http://schemas.microsoft.com/office/powerpoint/2010/main" val="2581010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 on LIS for SHS</a:t>
            </a:r>
          </a:p>
        </p:txBody>
      </p:sp>
      <p:sp>
        <p:nvSpPr>
          <p:cNvPr id="5" name="Text Placeholder 4"/>
          <p:cNvSpPr>
            <a:spLocks noGrp="1"/>
          </p:cNvSpPr>
          <p:nvPr>
            <p:ph type="body" idx="1"/>
          </p:nvPr>
        </p:nvSpPr>
        <p:spPr/>
        <p:txBody>
          <a:bodyPr/>
          <a:lstStyle/>
          <a:p>
            <a:r>
              <a:rPr lang="en-US" dirty="0" smtClean="0"/>
              <a:t>Milestones | Registration | Enrolment | Class Assignment | Exceptions </a:t>
            </a:r>
            <a:endParaRPr lang="en-US" dirty="0"/>
          </a:p>
        </p:txBody>
      </p:sp>
    </p:spTree>
    <p:extLst>
      <p:ext uri="{BB962C8B-B14F-4D97-AF65-F5344CB8AC3E}">
        <p14:creationId xmlns:p14="http://schemas.microsoft.com/office/powerpoint/2010/main" val="627915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rPr>
              <a:t>Imperative D.O. 25, s. 2016</a:t>
            </a:r>
            <a:endParaRPr lang="en-US" sz="3600" dirty="0">
              <a:solidFill>
                <a:schemeClr val="bg1"/>
              </a:solidFill>
            </a:endParaRPr>
          </a:p>
        </p:txBody>
      </p:sp>
      <p:sp>
        <p:nvSpPr>
          <p:cNvPr id="3" name="Content Placeholder 2"/>
          <p:cNvSpPr>
            <a:spLocks noGrp="1"/>
          </p:cNvSpPr>
          <p:nvPr>
            <p:ph idx="1"/>
          </p:nvPr>
        </p:nvSpPr>
        <p:spPr>
          <a:xfrm>
            <a:off x="195731" y="1749376"/>
            <a:ext cx="8774848" cy="4830763"/>
          </a:xfrm>
        </p:spPr>
        <p:txBody>
          <a:bodyPr>
            <a:normAutofit lnSpcReduction="10000"/>
          </a:bodyPr>
          <a:lstStyle/>
          <a:p>
            <a:pPr lvl="1">
              <a:buFont typeface="Arial" panose="020B0604020202020204" pitchFamily="34" charset="0"/>
              <a:buChar char="•"/>
            </a:pPr>
            <a:r>
              <a:rPr lang="en-US" sz="3200" dirty="0" smtClean="0"/>
              <a:t>SHS enrolment for SY 2016-2017 in all public secondary schools started on </a:t>
            </a:r>
            <a:r>
              <a:rPr lang="en-US" sz="3200" b="1" dirty="0" smtClean="0"/>
              <a:t>May 2, 2016.</a:t>
            </a:r>
          </a:p>
          <a:p>
            <a:pPr lvl="1">
              <a:buFont typeface="Arial" panose="020B0604020202020204" pitchFamily="34" charset="0"/>
              <a:buChar char="•"/>
            </a:pPr>
            <a:r>
              <a:rPr lang="en-US" sz="3200" dirty="0"/>
              <a:t>Online updating of SHS learner’s basic profile and enrolment in LIS started on </a:t>
            </a:r>
            <a:r>
              <a:rPr lang="en-US" sz="3200" b="1" dirty="0"/>
              <a:t>May 10, 2016 </a:t>
            </a:r>
            <a:endParaRPr lang="en-US" sz="3200" dirty="0" smtClean="0"/>
          </a:p>
          <a:p>
            <a:pPr lvl="1">
              <a:buFont typeface="Arial" panose="020B0604020202020204" pitchFamily="34" charset="0"/>
              <a:buChar char="•"/>
            </a:pPr>
            <a:r>
              <a:rPr lang="en-US" sz="3200" dirty="0" smtClean="0"/>
              <a:t>Opening of classes on </a:t>
            </a:r>
            <a:r>
              <a:rPr lang="en-US" sz="3200" b="1" dirty="0" smtClean="0"/>
              <a:t>June 13, 2016</a:t>
            </a:r>
          </a:p>
          <a:p>
            <a:pPr lvl="1">
              <a:buFont typeface="Arial" panose="020B0604020202020204" pitchFamily="34" charset="0"/>
              <a:buChar char="•"/>
            </a:pPr>
            <a:r>
              <a:rPr lang="en-US" sz="3200" dirty="0" smtClean="0"/>
              <a:t>Assignment of classes and finalization of of enrolment </a:t>
            </a:r>
            <a:r>
              <a:rPr lang="en-US" sz="3200" dirty="0" err="1" smtClean="0"/>
              <a:t>masterlist</a:t>
            </a:r>
            <a:r>
              <a:rPr lang="en-US" sz="3200" dirty="0" smtClean="0"/>
              <a:t> via the LIS starts on </a:t>
            </a:r>
            <a:r>
              <a:rPr lang="en-US" sz="3200" b="1" dirty="0" smtClean="0"/>
              <a:t>June 17, 2016. </a:t>
            </a:r>
          </a:p>
          <a:p>
            <a:pPr lvl="1">
              <a:buFont typeface="Arial" panose="020B0604020202020204" pitchFamily="34" charset="0"/>
              <a:buChar char="•"/>
            </a:pPr>
            <a:endParaRPr lang="en-US" dirty="0"/>
          </a:p>
        </p:txBody>
      </p:sp>
      <p:sp>
        <p:nvSpPr>
          <p:cNvPr id="4" name="Pentagon 3"/>
          <p:cNvSpPr/>
          <p:nvPr/>
        </p:nvSpPr>
        <p:spPr>
          <a:xfrm>
            <a:off x="0" y="995522"/>
            <a:ext cx="4458436" cy="677347"/>
          </a:xfrm>
          <a:prstGeom prst="homePlate">
            <a:avLst/>
          </a:prstGeom>
          <a:solidFill>
            <a:srgbClr val="9BA5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865" y="990907"/>
            <a:ext cx="4262705" cy="646331"/>
          </a:xfrm>
          <a:prstGeom prst="rect">
            <a:avLst/>
          </a:prstGeom>
          <a:noFill/>
        </p:spPr>
        <p:txBody>
          <a:bodyPr wrap="none" rtlCol="0">
            <a:spAutoFit/>
          </a:bodyPr>
          <a:lstStyle/>
          <a:p>
            <a:r>
              <a:rPr lang="en-US" sz="3600" dirty="0">
                <a:solidFill>
                  <a:schemeClr val="bg1"/>
                </a:solidFill>
              </a:rPr>
              <a:t>Milestones for </a:t>
            </a:r>
            <a:r>
              <a:rPr lang="en-US" sz="3600" b="1" dirty="0">
                <a:solidFill>
                  <a:schemeClr val="bg1"/>
                </a:solidFill>
              </a:rPr>
              <a:t>SHS </a:t>
            </a:r>
          </a:p>
        </p:txBody>
      </p:sp>
    </p:spTree>
    <p:extLst>
      <p:ext uri="{BB962C8B-B14F-4D97-AF65-F5344CB8AC3E}">
        <p14:creationId xmlns:p14="http://schemas.microsoft.com/office/powerpoint/2010/main" val="1690724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4133028" y="1326876"/>
            <a:ext cx="3317002" cy="525641"/>
          </a:xfrm>
          <a:prstGeom prst="homePlate">
            <a:avLst/>
          </a:prstGeom>
          <a:solidFill>
            <a:srgbClr val="9BA5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92626"/>
            <a:ext cx="8229600" cy="4830763"/>
          </a:xfrm>
        </p:spPr>
        <p:txBody>
          <a:bodyPr>
            <a:normAutofit fontScale="85000" lnSpcReduction="20000"/>
          </a:bodyPr>
          <a:lstStyle/>
          <a:p>
            <a:r>
              <a:rPr lang="en-US" dirty="0" smtClean="0"/>
              <a:t>Enrolment by learner </a:t>
            </a:r>
            <a:r>
              <a:rPr lang="en-US" dirty="0" smtClean="0">
                <a:solidFill>
                  <a:schemeClr val="bg1"/>
                </a:solidFill>
              </a:rPr>
              <a:t>no batch enrolment</a:t>
            </a:r>
          </a:p>
          <a:p>
            <a:r>
              <a:rPr lang="en-US" dirty="0" smtClean="0"/>
              <a:t>Use SHS Enrolment Form and supporting documents (as specified in DO 25, Annex A) as bases for the following: </a:t>
            </a:r>
          </a:p>
          <a:p>
            <a:pPr lvl="1">
              <a:buBlip>
                <a:blip r:embed="rId2"/>
              </a:buBlip>
            </a:pPr>
            <a:r>
              <a:rPr lang="en-US" dirty="0" smtClean="0"/>
              <a:t>Search and retrieve LRN with corresponding learner record</a:t>
            </a:r>
          </a:p>
          <a:p>
            <a:pPr lvl="1">
              <a:buBlip>
                <a:blip r:embed="rId2"/>
              </a:buBlip>
            </a:pPr>
            <a:r>
              <a:rPr lang="en-US" dirty="0" err="1" smtClean="0"/>
              <a:t>Enrol</a:t>
            </a:r>
            <a:r>
              <a:rPr lang="en-US" dirty="0" smtClean="0"/>
              <a:t> learner in preferred program that is officially offered by the school</a:t>
            </a:r>
          </a:p>
          <a:p>
            <a:r>
              <a:rPr lang="en-US" dirty="0" smtClean="0"/>
              <a:t>All enrolled learners prior to the opening of classes are recorded in the school’s “</a:t>
            </a:r>
            <a:r>
              <a:rPr lang="en-US" b="1" dirty="0" smtClean="0"/>
              <a:t>List of Registered Learners</a:t>
            </a:r>
            <a:r>
              <a:rPr lang="en-US" dirty="0" smtClean="0"/>
              <a:t>”</a:t>
            </a:r>
          </a:p>
          <a:p>
            <a:pPr lvl="1">
              <a:buBlip>
                <a:blip r:embed="rId2"/>
              </a:buBlip>
            </a:pPr>
            <a:r>
              <a:rPr lang="en-US" dirty="0"/>
              <a:t>School shall have the facility to view list of learners by program offering </a:t>
            </a:r>
          </a:p>
          <a:p>
            <a:pPr marL="400050" lvl="1" indent="0">
              <a:buNone/>
            </a:pPr>
            <a:endParaRPr lang="en-US" sz="2400" dirty="0"/>
          </a:p>
          <a:p>
            <a:pPr lvl="1"/>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sz="3600" b="1" dirty="0" smtClean="0">
                <a:solidFill>
                  <a:schemeClr val="bg1"/>
                </a:solidFill>
              </a:rPr>
              <a:t>Registration and Enrolment of </a:t>
            </a:r>
            <a:br>
              <a:rPr lang="en-US" sz="3600" b="1" dirty="0" smtClean="0">
                <a:solidFill>
                  <a:schemeClr val="bg1"/>
                </a:solidFill>
              </a:rPr>
            </a:br>
            <a:r>
              <a:rPr lang="en-US" sz="3600" b="1" dirty="0" smtClean="0">
                <a:solidFill>
                  <a:schemeClr val="bg1"/>
                </a:solidFill>
              </a:rPr>
              <a:t>SHS learners</a:t>
            </a:r>
            <a:endParaRPr lang="en-US" sz="3600" b="1" dirty="0">
              <a:solidFill>
                <a:schemeClr val="bg1"/>
              </a:solidFill>
            </a:endParaRPr>
          </a:p>
        </p:txBody>
      </p:sp>
    </p:spTree>
    <p:extLst>
      <p:ext uri="{BB962C8B-B14F-4D97-AF65-F5344CB8AC3E}">
        <p14:creationId xmlns:p14="http://schemas.microsoft.com/office/powerpoint/2010/main" val="598323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bg1"/>
                </a:solidFill>
              </a:rPr>
              <a:t>Registration and Enrolment of </a:t>
            </a:r>
            <a:br>
              <a:rPr lang="en-US" sz="3600" b="1" dirty="0" smtClean="0">
                <a:solidFill>
                  <a:schemeClr val="bg1"/>
                </a:solidFill>
              </a:rPr>
            </a:br>
            <a:r>
              <a:rPr lang="en-US" sz="3600" b="1" dirty="0" smtClean="0">
                <a:solidFill>
                  <a:schemeClr val="bg1"/>
                </a:solidFill>
              </a:rPr>
              <a:t>SHS learners</a:t>
            </a:r>
            <a:endParaRPr lang="en-US" sz="3600" b="1" dirty="0">
              <a:solidFill>
                <a:schemeClr val="bg1"/>
              </a:solidFill>
            </a:endParaRPr>
          </a:p>
        </p:txBody>
      </p:sp>
      <p:sp>
        <p:nvSpPr>
          <p:cNvPr id="3" name="Content Placeholder 2"/>
          <p:cNvSpPr>
            <a:spLocks noGrp="1"/>
          </p:cNvSpPr>
          <p:nvPr>
            <p:ph idx="1"/>
          </p:nvPr>
        </p:nvSpPr>
        <p:spPr>
          <a:xfrm>
            <a:off x="457200" y="1485902"/>
            <a:ext cx="8229600" cy="4830763"/>
          </a:xfrm>
        </p:spPr>
        <p:txBody>
          <a:bodyPr>
            <a:normAutofit fontScale="92500"/>
          </a:bodyPr>
          <a:lstStyle/>
          <a:p>
            <a:r>
              <a:rPr lang="en-US" dirty="0"/>
              <a:t>Learners with </a:t>
            </a:r>
            <a:r>
              <a:rPr lang="en-US" b="1" dirty="0"/>
              <a:t>NO LRN </a:t>
            </a:r>
            <a:r>
              <a:rPr lang="en-US" dirty="0"/>
              <a:t>shall be registered and appropriately identified as one of the following</a:t>
            </a:r>
            <a:r>
              <a:rPr lang="en-US" dirty="0" smtClean="0"/>
              <a:t>:</a:t>
            </a:r>
          </a:p>
          <a:p>
            <a:pPr lvl="1">
              <a:buBlip>
                <a:blip r:embed="rId2"/>
              </a:buBlip>
            </a:pPr>
            <a:r>
              <a:rPr lang="en-US" dirty="0"/>
              <a:t>From School Abroad, encode school name and country where learner finished JHS</a:t>
            </a:r>
          </a:p>
          <a:p>
            <a:pPr lvl="1">
              <a:buBlip>
                <a:blip r:embed="rId2"/>
              </a:buBlip>
            </a:pPr>
            <a:r>
              <a:rPr lang="en-US" dirty="0"/>
              <a:t>PEPT passer, encode PEPT Certificate No.</a:t>
            </a:r>
          </a:p>
          <a:p>
            <a:pPr lvl="1">
              <a:buBlip>
                <a:blip r:embed="rId2"/>
              </a:buBlip>
            </a:pPr>
            <a:r>
              <a:rPr lang="en-US" dirty="0"/>
              <a:t>A&amp;E passer, encode A&amp;E Certificate No. </a:t>
            </a:r>
          </a:p>
          <a:p>
            <a:pPr lvl="1">
              <a:buBlip>
                <a:blip r:embed="rId2"/>
              </a:buBlip>
            </a:pPr>
            <a:r>
              <a:rPr lang="en-US" dirty="0"/>
              <a:t>PVT passer, encode PVT certificate no. </a:t>
            </a:r>
          </a:p>
          <a:p>
            <a:pPr lvl="1">
              <a:buBlip>
                <a:blip r:embed="rId2"/>
              </a:buBlip>
            </a:pPr>
            <a:r>
              <a:rPr lang="en-US" dirty="0"/>
              <a:t>From the same school but not encoded in the LIS</a:t>
            </a:r>
          </a:p>
          <a:p>
            <a:pPr lvl="1">
              <a:buBlip>
                <a:blip r:embed="rId2"/>
              </a:buBlip>
            </a:pPr>
            <a:r>
              <a:rPr lang="en-US" dirty="0"/>
              <a:t>From other schools but not encoded </a:t>
            </a:r>
          </a:p>
          <a:p>
            <a:endParaRPr lang="en-US" dirty="0"/>
          </a:p>
        </p:txBody>
      </p:sp>
    </p:spTree>
    <p:extLst>
      <p:ext uri="{BB962C8B-B14F-4D97-AF65-F5344CB8AC3E}">
        <p14:creationId xmlns:p14="http://schemas.microsoft.com/office/powerpoint/2010/main" val="2873461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bg1"/>
                </a:solidFill>
              </a:rPr>
              <a:t>Registration and Enrolment of </a:t>
            </a:r>
            <a:br>
              <a:rPr lang="en-US" sz="3600" b="1" dirty="0" smtClean="0">
                <a:solidFill>
                  <a:schemeClr val="bg1"/>
                </a:solidFill>
              </a:rPr>
            </a:br>
            <a:r>
              <a:rPr lang="en-US" sz="3600" b="1" dirty="0" smtClean="0">
                <a:solidFill>
                  <a:schemeClr val="bg1"/>
                </a:solidFill>
              </a:rPr>
              <a:t>SHS learners</a:t>
            </a:r>
            <a:endParaRPr lang="en-US" sz="3600" b="1" dirty="0">
              <a:solidFill>
                <a:schemeClr val="bg1"/>
              </a:solidFill>
            </a:endParaRPr>
          </a:p>
        </p:txBody>
      </p:sp>
      <p:sp>
        <p:nvSpPr>
          <p:cNvPr id="3" name="Content Placeholder 2"/>
          <p:cNvSpPr>
            <a:spLocks noGrp="1"/>
          </p:cNvSpPr>
          <p:nvPr>
            <p:ph idx="1"/>
          </p:nvPr>
        </p:nvSpPr>
        <p:spPr>
          <a:xfrm>
            <a:off x="457200" y="1485902"/>
            <a:ext cx="8229600" cy="4830763"/>
          </a:xfrm>
        </p:spPr>
        <p:txBody>
          <a:bodyPr>
            <a:normAutofit/>
          </a:bodyPr>
          <a:lstStyle/>
          <a:p>
            <a:r>
              <a:rPr lang="en-US" dirty="0"/>
              <a:t>Prior to issuance of LRN, record of newly-registered learner shall be subject to </a:t>
            </a:r>
            <a:r>
              <a:rPr lang="en-US" b="1" dirty="0"/>
              <a:t>approval</a:t>
            </a:r>
            <a:r>
              <a:rPr lang="en-US" dirty="0"/>
              <a:t> of Schools Division Office</a:t>
            </a:r>
          </a:p>
          <a:p>
            <a:r>
              <a:rPr lang="en-US" b="1" dirty="0"/>
              <a:t>School Head </a:t>
            </a:r>
            <a:r>
              <a:rPr lang="en-US" dirty="0"/>
              <a:t>shall be responsible for organizing classes and creating class/sections in the LIS</a:t>
            </a:r>
          </a:p>
          <a:p>
            <a:r>
              <a:rPr lang="en-US" b="1" dirty="0"/>
              <a:t>Class Adviser </a:t>
            </a:r>
            <a:r>
              <a:rPr lang="en-US" dirty="0"/>
              <a:t>shall be responsible for assigning enrolled learners.</a:t>
            </a:r>
          </a:p>
        </p:txBody>
      </p:sp>
    </p:spTree>
    <p:extLst>
      <p:ext uri="{BB962C8B-B14F-4D97-AF65-F5344CB8AC3E}">
        <p14:creationId xmlns:p14="http://schemas.microsoft.com/office/powerpoint/2010/main" val="1495653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b="1" dirty="0" smtClean="0">
                <a:solidFill>
                  <a:schemeClr val="bg1"/>
                </a:solidFill>
              </a:rPr>
              <a:t>Registration and Enrolment of </a:t>
            </a:r>
            <a:br>
              <a:rPr lang="en-US" sz="3200" b="1" dirty="0" smtClean="0">
                <a:solidFill>
                  <a:schemeClr val="bg1"/>
                </a:solidFill>
              </a:rPr>
            </a:br>
            <a:r>
              <a:rPr lang="en-US" sz="3200" b="1" dirty="0" smtClean="0">
                <a:solidFill>
                  <a:schemeClr val="bg1"/>
                </a:solidFill>
              </a:rPr>
              <a:t>SHS learners</a:t>
            </a:r>
            <a:endParaRPr lang="en-US" sz="3200" b="1" dirty="0">
              <a:solidFill>
                <a:schemeClr val="bg1"/>
              </a:solidFill>
            </a:endParaRPr>
          </a:p>
        </p:txBody>
      </p:sp>
      <p:sp>
        <p:nvSpPr>
          <p:cNvPr id="3" name="Content Placeholder 2"/>
          <p:cNvSpPr>
            <a:spLocks noGrp="1"/>
          </p:cNvSpPr>
          <p:nvPr>
            <p:ph idx="1"/>
          </p:nvPr>
        </p:nvSpPr>
        <p:spPr>
          <a:xfrm>
            <a:off x="457200" y="1485902"/>
            <a:ext cx="8229600" cy="4830763"/>
          </a:xfrm>
        </p:spPr>
        <p:txBody>
          <a:bodyPr>
            <a:normAutofit/>
          </a:bodyPr>
          <a:lstStyle/>
          <a:p>
            <a:r>
              <a:rPr lang="en-US" dirty="0"/>
              <a:t>In creating SHS sections, the following data shall be provided</a:t>
            </a:r>
            <a:r>
              <a:rPr lang="en-US" dirty="0" smtClean="0"/>
              <a:t>:</a:t>
            </a:r>
          </a:p>
          <a:p>
            <a:pPr lvl="1">
              <a:buBlip>
                <a:blip r:embed="rId2"/>
              </a:buBlip>
            </a:pPr>
            <a:r>
              <a:rPr lang="en-US" dirty="0"/>
              <a:t>Program offering selected from drop-down list of school’s authorized program listing </a:t>
            </a:r>
          </a:p>
          <a:p>
            <a:pPr lvl="1">
              <a:buBlip>
                <a:blip r:embed="rId2"/>
              </a:buBlip>
            </a:pPr>
            <a:r>
              <a:rPr lang="en-US" dirty="0"/>
              <a:t>Section must be unique within a school</a:t>
            </a:r>
          </a:p>
          <a:p>
            <a:pPr lvl="1">
              <a:buBlip>
                <a:blip r:embed="rId2"/>
              </a:buBlip>
            </a:pPr>
            <a:r>
              <a:rPr lang="en-US" dirty="0"/>
              <a:t>Class adviser shall been created and updated under the List of School personnel hence selected from a drop-down list. </a:t>
            </a:r>
          </a:p>
          <a:p>
            <a:pPr>
              <a:buBlip>
                <a:blip r:embed="rId2"/>
              </a:buBlip>
            </a:pPr>
            <a:endParaRPr lang="en-US" dirty="0"/>
          </a:p>
        </p:txBody>
      </p:sp>
    </p:spTree>
    <p:extLst>
      <p:ext uri="{BB962C8B-B14F-4D97-AF65-F5344CB8AC3E}">
        <p14:creationId xmlns:p14="http://schemas.microsoft.com/office/powerpoint/2010/main" val="2594562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bg1"/>
                </a:solidFill>
              </a:rPr>
              <a:t>Assignment &amp; Finalization of Classes</a:t>
            </a:r>
            <a:endParaRPr lang="en-US" sz="36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a:t>Assign learners from the “List of Registered Learner” to a class/section and enter </a:t>
            </a:r>
            <a:r>
              <a:rPr lang="en-US" b="1" dirty="0"/>
              <a:t>date of first attendance </a:t>
            </a:r>
          </a:p>
          <a:p>
            <a:r>
              <a:rPr lang="en-US" dirty="0"/>
              <a:t>Class Adviser must “</a:t>
            </a:r>
            <a:r>
              <a:rPr lang="en-US" b="1" dirty="0"/>
              <a:t>finalize</a:t>
            </a:r>
            <a:r>
              <a:rPr lang="en-US" dirty="0"/>
              <a:t>” their classes to confirm list of learners for the semester. After finalization of class, learners with </a:t>
            </a:r>
            <a:r>
              <a:rPr lang="en-US" b="1" dirty="0" smtClean="0"/>
              <a:t>NO</a:t>
            </a:r>
            <a:r>
              <a:rPr lang="en-US" dirty="0" smtClean="0"/>
              <a:t> </a:t>
            </a:r>
            <a:r>
              <a:rPr lang="en-US" dirty="0"/>
              <a:t>date of first attendance will no longer appear in the class’ enrolment list. </a:t>
            </a:r>
            <a:endParaRPr lang="en-US" dirty="0" smtClean="0"/>
          </a:p>
          <a:p>
            <a:r>
              <a:rPr lang="en-US" dirty="0" smtClean="0"/>
              <a:t>Learners with no date of first attendance will remain in the school’s Registration List until another school </a:t>
            </a:r>
            <a:r>
              <a:rPr lang="en-US" dirty="0" err="1" smtClean="0"/>
              <a:t>enrols</a:t>
            </a:r>
            <a:r>
              <a:rPr lang="en-US" dirty="0" smtClean="0"/>
              <a:t> the learner. School is notified of this movement </a:t>
            </a:r>
          </a:p>
        </p:txBody>
      </p:sp>
    </p:spTree>
    <p:extLst>
      <p:ext uri="{BB962C8B-B14F-4D97-AF65-F5344CB8AC3E}">
        <p14:creationId xmlns:p14="http://schemas.microsoft.com/office/powerpoint/2010/main" val="2188097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Exceptions</a:t>
            </a:r>
            <a:endParaRPr lang="en-US" sz="3600" b="1" dirty="0">
              <a:solidFill>
                <a:schemeClr val="bg1"/>
              </a:solidFill>
            </a:endParaRPr>
          </a:p>
        </p:txBody>
      </p:sp>
      <p:sp>
        <p:nvSpPr>
          <p:cNvPr id="3" name="Content Placeholder 2"/>
          <p:cNvSpPr>
            <a:spLocks noGrp="1"/>
          </p:cNvSpPr>
          <p:nvPr>
            <p:ph idx="1"/>
          </p:nvPr>
        </p:nvSpPr>
        <p:spPr/>
        <p:txBody>
          <a:bodyPr/>
          <a:lstStyle/>
          <a:p>
            <a:r>
              <a:rPr lang="en-US" dirty="0" smtClean="0"/>
              <a:t>Learners registered in more than one school </a:t>
            </a:r>
          </a:p>
          <a:p>
            <a:pPr lvl="1">
              <a:buBlip>
                <a:blip r:embed="rId2"/>
              </a:buBlip>
            </a:pPr>
            <a:r>
              <a:rPr lang="en-US" dirty="0" smtClean="0"/>
              <a:t>School where learner is enrolled on the cutoff date will count the enrolment</a:t>
            </a:r>
          </a:p>
          <a:p>
            <a:pPr lvl="1">
              <a:buBlip>
                <a:blip r:embed="rId2"/>
              </a:buBlip>
            </a:pPr>
            <a:r>
              <a:rPr lang="en-US" dirty="0" smtClean="0"/>
              <a:t>Attendance in more than one school after the cutoff date will be subject to “transfer learner” policies in the LIS </a:t>
            </a:r>
          </a:p>
        </p:txBody>
      </p:sp>
    </p:spTree>
    <p:extLst>
      <p:ext uri="{BB962C8B-B14F-4D97-AF65-F5344CB8AC3E}">
        <p14:creationId xmlns:p14="http://schemas.microsoft.com/office/powerpoint/2010/main" val="2776451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err="1" smtClean="0"/>
              <a:t>DepEd</a:t>
            </a:r>
            <a:r>
              <a:rPr lang="en-US" dirty="0" smtClean="0"/>
              <a:t> Order No. 52, s.2016</a:t>
            </a:r>
            <a:endParaRPr lang="en-US" dirty="0"/>
          </a:p>
        </p:txBody>
      </p:sp>
      <p:sp>
        <p:nvSpPr>
          <p:cNvPr id="5" name="Text Placeholder 4"/>
          <p:cNvSpPr>
            <a:spLocks noGrp="1"/>
          </p:cNvSpPr>
          <p:nvPr>
            <p:ph type="subTitle" idx="1"/>
          </p:nvPr>
        </p:nvSpPr>
        <p:spPr>
          <a:xfrm>
            <a:off x="413657" y="4648200"/>
            <a:ext cx="8175172" cy="914400"/>
          </a:xfrm>
        </p:spPr>
        <p:txBody>
          <a:bodyPr>
            <a:noAutofit/>
          </a:bodyPr>
          <a:lstStyle/>
          <a:p>
            <a:r>
              <a:rPr lang="en-US" sz="2400" dirty="0" smtClean="0"/>
              <a:t>Data Collection of Basic Education Statistics</a:t>
            </a:r>
          </a:p>
          <a:p>
            <a:r>
              <a:rPr lang="en-US" sz="2400" dirty="0" smtClean="0"/>
              <a:t>in the Learner Information System (LIS) and</a:t>
            </a:r>
          </a:p>
          <a:p>
            <a:r>
              <a:rPr lang="en-US" sz="2400" dirty="0" smtClean="0"/>
              <a:t>Enhanced Basic Education Information System (EBEIS)</a:t>
            </a:r>
          </a:p>
          <a:p>
            <a:r>
              <a:rPr lang="en-US" sz="2400" dirty="0" smtClean="0"/>
              <a:t>for Beginning of School Year (BOSY) 2016-2017</a:t>
            </a:r>
            <a:endParaRPr lang="en-US" sz="2400" dirty="0"/>
          </a:p>
        </p:txBody>
      </p:sp>
    </p:spTree>
    <p:extLst>
      <p:ext uri="{BB962C8B-B14F-4D97-AF65-F5344CB8AC3E}">
        <p14:creationId xmlns:p14="http://schemas.microsoft.com/office/powerpoint/2010/main" val="883745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Rationale</a:t>
            </a:r>
            <a:endParaRPr lang="en-US" sz="3600" dirty="0"/>
          </a:p>
        </p:txBody>
      </p:sp>
      <p:sp>
        <p:nvSpPr>
          <p:cNvPr id="2" name="TextBox 1"/>
          <p:cNvSpPr txBox="1"/>
          <p:nvPr/>
        </p:nvSpPr>
        <p:spPr>
          <a:xfrm>
            <a:off x="195943" y="1175657"/>
            <a:ext cx="8490857" cy="4154984"/>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Data collection of basic education statistics and encoding of learner’s profile in the LIS and EBEIS is a </a:t>
            </a:r>
            <a:r>
              <a:rPr lang="en-AU" sz="2400" dirty="0" smtClean="0">
                <a:solidFill>
                  <a:srgbClr val="FF0000"/>
                </a:solidFill>
              </a:rPr>
              <a:t>yearly activity of all schools and learning </a:t>
            </a:r>
            <a:r>
              <a:rPr lang="en-AU" sz="2400" dirty="0" err="1" smtClean="0">
                <a:solidFill>
                  <a:srgbClr val="FF0000"/>
                </a:solidFill>
              </a:rPr>
              <a:t>centers</a:t>
            </a:r>
            <a:endParaRPr lang="en-AU" sz="2400" dirty="0" smtClean="0">
              <a:solidFill>
                <a:srgbClr val="FF0000"/>
              </a:solidFill>
            </a:endParaRPr>
          </a:p>
          <a:p>
            <a:endParaRPr lang="en-AU" sz="2400" dirty="0"/>
          </a:p>
          <a:p>
            <a:pPr marL="285750" indent="-285750">
              <a:buFont typeface="Arial" panose="020B0604020202020204" pitchFamily="34" charset="0"/>
              <a:buChar char="•"/>
            </a:pPr>
            <a:r>
              <a:rPr lang="en-AU" sz="2400" dirty="0"/>
              <a:t>E</a:t>
            </a:r>
            <a:r>
              <a:rPr lang="en-AU" sz="2400" dirty="0" smtClean="0"/>
              <a:t>stablish an accurate and reliable registry of learners, schools, and learning </a:t>
            </a:r>
            <a:r>
              <a:rPr lang="en-AU" sz="2400" dirty="0" err="1" smtClean="0"/>
              <a:t>centers</a:t>
            </a:r>
            <a:r>
              <a:rPr lang="en-AU" sz="2400" dirty="0" smtClean="0"/>
              <a:t> that will ensure the availability of data and information that are essential in </a:t>
            </a:r>
            <a:r>
              <a:rPr lang="en-AU" sz="2400" dirty="0" smtClean="0">
                <a:solidFill>
                  <a:srgbClr val="FF0000"/>
                </a:solidFill>
              </a:rPr>
              <a:t>planning and budgeting, allocation of resources, and setting operational targets</a:t>
            </a:r>
            <a:r>
              <a:rPr lang="en-AU" sz="2400" dirty="0" smtClean="0"/>
              <a:t> to provide access to complete basic education</a:t>
            </a:r>
          </a:p>
          <a:p>
            <a:endParaRPr lang="en-AU" sz="2400" dirty="0"/>
          </a:p>
        </p:txBody>
      </p:sp>
    </p:spTree>
    <p:extLst>
      <p:ext uri="{BB962C8B-B14F-4D97-AF65-F5344CB8AC3E}">
        <p14:creationId xmlns:p14="http://schemas.microsoft.com/office/powerpoint/2010/main" val="20993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9249"/>
          </a:xfrm>
        </p:spPr>
        <p:txBody>
          <a:bodyPr>
            <a:noAutofit/>
          </a:bodyPr>
          <a:lstStyle/>
          <a:p>
            <a:r>
              <a:rPr lang="en-US" sz="2900" b="1" dirty="0">
                <a:solidFill>
                  <a:schemeClr val="bg1"/>
                </a:solidFill>
              </a:rPr>
              <a:t>Appropriate use of technology can contribute </a:t>
            </a:r>
            <a:r>
              <a:rPr lang="en-US" sz="2900" b="1" dirty="0" smtClean="0">
                <a:solidFill>
                  <a:schemeClr val="bg1"/>
                </a:solidFill>
              </a:rPr>
              <a:t/>
            </a:r>
            <a:br>
              <a:rPr lang="en-US" sz="2900" b="1" dirty="0" smtClean="0">
                <a:solidFill>
                  <a:schemeClr val="bg1"/>
                </a:solidFill>
              </a:rPr>
            </a:br>
            <a:r>
              <a:rPr lang="en-US" sz="2900" b="1" dirty="0" smtClean="0">
                <a:solidFill>
                  <a:schemeClr val="bg1"/>
                </a:solidFill>
              </a:rPr>
              <a:t>to </a:t>
            </a:r>
            <a:r>
              <a:rPr lang="en-US" sz="2900" b="1" dirty="0">
                <a:solidFill>
                  <a:schemeClr val="bg1"/>
                </a:solidFill>
              </a:rPr>
              <a:t>the Agency’s thrusts and direction</a:t>
            </a:r>
            <a:endParaRPr lang="en-PH" sz="2900"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4239"/>
            <a:ext cx="9144000" cy="5574692"/>
          </a:xfrm>
        </p:spPr>
      </p:pic>
    </p:spTree>
    <p:extLst>
      <p:ext uri="{BB962C8B-B14F-4D97-AF65-F5344CB8AC3E}">
        <p14:creationId xmlns:p14="http://schemas.microsoft.com/office/powerpoint/2010/main" val="1857517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Scope</a:t>
            </a:r>
            <a:endParaRPr lang="en-US" sz="3600" dirty="0"/>
          </a:p>
        </p:txBody>
      </p:sp>
      <p:sp>
        <p:nvSpPr>
          <p:cNvPr id="2" name="TextBox 1"/>
          <p:cNvSpPr txBox="1"/>
          <p:nvPr/>
        </p:nvSpPr>
        <p:spPr>
          <a:xfrm>
            <a:off x="195943" y="1175657"/>
            <a:ext cx="8490857" cy="3785652"/>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Guide all personnel at all levels in all public and private elementary and secondary schools, learning </a:t>
            </a:r>
            <a:r>
              <a:rPr lang="en-AU" sz="2400" dirty="0" err="1" smtClean="0"/>
              <a:t>centers</a:t>
            </a:r>
            <a:r>
              <a:rPr lang="en-AU" sz="2400" dirty="0" smtClean="0"/>
              <a:t> State Universities and Colleges (SUCs), Local Universities and Colleges (LUCs) and Higher Education Institutions (HEIs) offering elementary and secondary schools</a:t>
            </a:r>
          </a:p>
          <a:p>
            <a:endParaRPr lang="en-AU" sz="2400" dirty="0" smtClean="0"/>
          </a:p>
          <a:p>
            <a:pPr marL="285750" indent="-285750">
              <a:buFont typeface="Arial" panose="020B0604020202020204" pitchFamily="34" charset="0"/>
              <a:buChar char="•"/>
            </a:pPr>
            <a:r>
              <a:rPr lang="en-AU" sz="2400" dirty="0" smtClean="0"/>
              <a:t>Provide all the additional and revised data gathering forms introducing new data elements to ensure collection and availability of needed data for policy formulation and allocation resources </a:t>
            </a:r>
          </a:p>
        </p:txBody>
      </p:sp>
    </p:spTree>
    <p:extLst>
      <p:ext uri="{BB962C8B-B14F-4D97-AF65-F5344CB8AC3E}">
        <p14:creationId xmlns:p14="http://schemas.microsoft.com/office/powerpoint/2010/main" val="1368282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Policy Statement</a:t>
            </a:r>
            <a:endParaRPr lang="en-US" sz="3600" dirty="0"/>
          </a:p>
        </p:txBody>
      </p:sp>
      <p:sp>
        <p:nvSpPr>
          <p:cNvPr id="2" name="TextBox 1"/>
          <p:cNvSpPr txBox="1"/>
          <p:nvPr/>
        </p:nvSpPr>
        <p:spPr>
          <a:xfrm>
            <a:off x="195943" y="1175657"/>
            <a:ext cx="8490857" cy="3416320"/>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This </a:t>
            </a:r>
            <a:r>
              <a:rPr lang="en-AU" sz="2400" dirty="0" err="1" smtClean="0"/>
              <a:t>DepEd</a:t>
            </a:r>
            <a:r>
              <a:rPr lang="en-AU" sz="2400" dirty="0" smtClean="0"/>
              <a:t> order provides guidance in the conduct of the data collection and online registration of learners through the LIS and EBEIS respectively.</a:t>
            </a:r>
          </a:p>
          <a:p>
            <a:endParaRPr lang="en-AU" sz="2400" dirty="0" smtClean="0"/>
          </a:p>
          <a:p>
            <a:pPr marL="285750" indent="-285750">
              <a:buFont typeface="Arial" panose="020B0604020202020204" pitchFamily="34" charset="0"/>
              <a:buChar char="•"/>
            </a:pPr>
            <a:r>
              <a:rPr lang="en-AU" sz="2400" dirty="0" smtClean="0"/>
              <a:t>This shall be venue for sharing and collecting data that are accurate and relevant to school heads, educational managers, policy makers and various stakeholders in the education system that is integral part in the Department’s planning, policy and program development</a:t>
            </a:r>
          </a:p>
        </p:txBody>
      </p:sp>
    </p:spTree>
    <p:extLst>
      <p:ext uri="{BB962C8B-B14F-4D97-AF65-F5344CB8AC3E}">
        <p14:creationId xmlns:p14="http://schemas.microsoft.com/office/powerpoint/2010/main" val="2766098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Matrix of Accountability </a:t>
            </a:r>
          </a:p>
        </p:txBody>
      </p:sp>
      <p:sp>
        <p:nvSpPr>
          <p:cNvPr id="5" name="Text Placeholder 4"/>
          <p:cNvSpPr>
            <a:spLocks noGrp="1"/>
          </p:cNvSpPr>
          <p:nvPr>
            <p:ph type="subTitle" idx="1"/>
          </p:nvPr>
        </p:nvSpPr>
        <p:spPr/>
        <p:txBody>
          <a:bodyPr/>
          <a:lstStyle/>
          <a:p>
            <a:r>
              <a:rPr lang="en-US" dirty="0" smtClean="0"/>
              <a:t>Process | Data | Accountable Unit</a:t>
            </a:r>
            <a:endParaRPr lang="en-US" dirty="0"/>
          </a:p>
        </p:txBody>
      </p:sp>
    </p:spTree>
    <p:extLst>
      <p:ext uri="{BB962C8B-B14F-4D97-AF65-F5344CB8AC3E}">
        <p14:creationId xmlns:p14="http://schemas.microsoft.com/office/powerpoint/2010/main" val="2016080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A. Maintain </a:t>
            </a:r>
            <a:r>
              <a:rPr lang="en-US" sz="3600" dirty="0"/>
              <a:t>School Profile In The EBEIS </a:t>
            </a:r>
          </a:p>
        </p:txBody>
      </p:sp>
      <p:graphicFrame>
        <p:nvGraphicFramePr>
          <p:cNvPr id="7" name="Table 6"/>
          <p:cNvGraphicFramePr>
            <a:graphicFrameLocks noGrp="1"/>
          </p:cNvGraphicFramePr>
          <p:nvPr>
            <p:extLst>
              <p:ext uri="{D42A27DB-BD31-4B8C-83A1-F6EECF244321}">
                <p14:modId xmlns:p14="http://schemas.microsoft.com/office/powerpoint/2010/main" val="79552829"/>
              </p:ext>
            </p:extLst>
          </p:nvPr>
        </p:nvGraphicFramePr>
        <p:xfrm>
          <a:off x="0" y="1031489"/>
          <a:ext cx="9143999" cy="6753860"/>
        </p:xfrm>
        <a:graphic>
          <a:graphicData uri="http://schemas.openxmlformats.org/drawingml/2006/table">
            <a:tbl>
              <a:tblPr firstRow="1" bandRow="1">
                <a:tableStyleId>{5C22544A-7EE6-4342-B048-85BDC9FD1C3A}</a:tableStyleId>
              </a:tblPr>
              <a:tblGrid>
                <a:gridCol w="6338789">
                  <a:extLst>
                    <a:ext uri="{9D8B030D-6E8A-4147-A177-3AD203B41FA5}">
                      <a16:colId xmlns:a16="http://schemas.microsoft.com/office/drawing/2014/main" xmlns="" val="3625003616"/>
                    </a:ext>
                  </a:extLst>
                </a:gridCol>
                <a:gridCol w="2805210">
                  <a:extLst>
                    <a:ext uri="{9D8B030D-6E8A-4147-A177-3AD203B41FA5}">
                      <a16:colId xmlns:a16="http://schemas.microsoft.com/office/drawing/2014/main" xmlns="" val="2659472450"/>
                    </a:ext>
                  </a:extLst>
                </a:gridCol>
              </a:tblGrid>
              <a:tr h="355600">
                <a:tc>
                  <a:txBody>
                    <a:bodyPr/>
                    <a:lstStyle/>
                    <a:p>
                      <a:pPr algn="ctr">
                        <a:spcAft>
                          <a:spcPts val="600"/>
                        </a:spcAft>
                      </a:pPr>
                      <a:r>
                        <a:rPr lang="en-US" sz="1800" b="1" cap="small" dirty="0">
                          <a:effectLst/>
                          <a:latin typeface="+mn-lt"/>
                        </a:rPr>
                        <a:t>Process / Data</a:t>
                      </a:r>
                      <a:endParaRPr lang="en-US" sz="1800" dirty="0">
                        <a:effectLst/>
                        <a:latin typeface="+mn-lt"/>
                      </a:endParaRPr>
                    </a:p>
                  </a:txBody>
                  <a:tcPr marL="51435" marR="51435" marT="0" marB="0">
                    <a:solidFill>
                      <a:srgbClr val="868C53"/>
                    </a:solidFill>
                  </a:tcPr>
                </a:tc>
                <a:tc>
                  <a:txBody>
                    <a:bodyPr/>
                    <a:lstStyle/>
                    <a:p>
                      <a:pPr algn="ctr">
                        <a:spcAft>
                          <a:spcPts val="600"/>
                        </a:spcAft>
                      </a:pPr>
                      <a:r>
                        <a:rPr lang="en-US" sz="1800" b="1" cap="small" dirty="0">
                          <a:effectLst/>
                          <a:latin typeface="+mn-lt"/>
                        </a:rPr>
                        <a:t>Accountable Unit</a:t>
                      </a:r>
                      <a:endParaRPr lang="en-US" sz="1800" dirty="0">
                        <a:effectLst/>
                        <a:latin typeface="+mn-lt"/>
                      </a:endParaRPr>
                    </a:p>
                  </a:txBody>
                  <a:tcPr marL="51435" marR="51435" marT="0" marB="0">
                    <a:solidFill>
                      <a:srgbClr val="868C53"/>
                    </a:solidFill>
                  </a:tcPr>
                </a:tc>
                <a:extLst>
                  <a:ext uri="{0D108BD9-81ED-4DB2-BD59-A6C34878D82A}">
                    <a16:rowId xmlns:a16="http://schemas.microsoft.com/office/drawing/2014/main" xmlns="" val="1676100999"/>
                  </a:ext>
                </a:extLst>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1. Requesting </a:t>
                      </a:r>
                      <a:r>
                        <a:rPr lang="en-US" sz="1800" dirty="0">
                          <a:effectLst/>
                          <a:latin typeface="+mj-lt"/>
                          <a:ea typeface="Times New Roman" panose="02020603050405020304" pitchFamily="18" charset="0"/>
                          <a:cs typeface="Times New Roman" panose="02020603050405020304" pitchFamily="18" charset="0"/>
                        </a:rPr>
                        <a:t>for new School ID</a:t>
                      </a:r>
                    </a:p>
                  </a:txBody>
                  <a:tcPr marL="51435" marR="51435" marT="0" marB="0"/>
                </a:tc>
                <a:tc>
                  <a:txBody>
                    <a:bodyPr/>
                    <a:lstStyle/>
                    <a:p>
                      <a:r>
                        <a:rPr lang="en-US" sz="1800" dirty="0" smtClean="0">
                          <a:latin typeface="+mj-lt"/>
                        </a:rPr>
                        <a:t>Regional Office - PPRD</a:t>
                      </a:r>
                      <a:endParaRPr lang="en-US" sz="1800" dirty="0">
                        <a:latin typeface="+mj-lt"/>
                      </a:endParaRPr>
                    </a:p>
                  </a:txBody>
                  <a:tcPr marL="68580" marR="68580"/>
                </a:tc>
                <a:extLst>
                  <a:ext uri="{0D108BD9-81ED-4DB2-BD59-A6C34878D82A}">
                    <a16:rowId xmlns:a16="http://schemas.microsoft.com/office/drawing/2014/main" xmlns="" val="662945396"/>
                  </a:ext>
                </a:extLst>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2. Assignment </a:t>
                      </a:r>
                      <a:r>
                        <a:rPr lang="en-US" sz="1800" dirty="0">
                          <a:effectLst/>
                          <a:latin typeface="+mj-lt"/>
                          <a:ea typeface="Times New Roman" panose="02020603050405020304" pitchFamily="18" charset="0"/>
                          <a:cs typeface="Times New Roman" panose="02020603050405020304" pitchFamily="18" charset="0"/>
                        </a:rPr>
                        <a:t>of School ID</a:t>
                      </a:r>
                    </a:p>
                  </a:txBody>
                  <a:tcPr marL="51435" marR="51435" marT="0" marB="0"/>
                </a:tc>
                <a:tc>
                  <a:txBody>
                    <a:bodyPr/>
                    <a:lstStyle/>
                    <a:p>
                      <a:pPr algn="l">
                        <a:spcAft>
                          <a:spcPts val="600"/>
                        </a:spcAft>
                      </a:pPr>
                      <a:r>
                        <a:rPr lang="en-US" sz="1800" dirty="0" smtClean="0">
                          <a:effectLst/>
                          <a:latin typeface="+mj-lt"/>
                        </a:rPr>
                        <a:t>EMISD – PS</a:t>
                      </a:r>
                      <a:endParaRPr lang="en-US" sz="1800" dirty="0">
                        <a:effectLst/>
                        <a:latin typeface="+mj-lt"/>
                      </a:endParaRPr>
                    </a:p>
                  </a:txBody>
                  <a:tcPr marL="51435" marR="51435" marT="0" marB="0"/>
                </a:tc>
                <a:extLst>
                  <a:ext uri="{0D108BD9-81ED-4DB2-BD59-A6C34878D82A}">
                    <a16:rowId xmlns:a16="http://schemas.microsoft.com/office/drawing/2014/main" xmlns="" val="2057341261"/>
                  </a:ext>
                </a:extLst>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3. Updating of geographic codes based on the Philippine Standard Geographic Code of the Philippine Statistics</a:t>
                      </a:r>
                      <a:r>
                        <a:rPr lang="en-US" sz="1800" baseline="0" dirty="0" smtClean="0">
                          <a:effectLst/>
                          <a:latin typeface="+mj-lt"/>
                          <a:ea typeface="Times New Roman" panose="02020603050405020304" pitchFamily="18" charset="0"/>
                          <a:cs typeface="Times New Roman" panose="02020603050405020304" pitchFamily="18" charset="0"/>
                        </a:rPr>
                        <a:t> Authority</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tc>
                  <a:txBody>
                    <a:bodyPr/>
                    <a:lstStyle/>
                    <a:p>
                      <a:pPr algn="l">
                        <a:spcAft>
                          <a:spcPts val="600"/>
                        </a:spcAft>
                      </a:pPr>
                      <a:r>
                        <a:rPr lang="en-US" sz="1800" dirty="0" smtClean="0">
                          <a:effectLst/>
                          <a:latin typeface="+mj-lt"/>
                        </a:rPr>
                        <a:t>EMISD</a:t>
                      </a:r>
                      <a:r>
                        <a:rPr lang="en-US" sz="1800" baseline="0" dirty="0" smtClean="0">
                          <a:effectLst/>
                          <a:latin typeface="+mj-lt"/>
                        </a:rPr>
                        <a:t> - PS</a:t>
                      </a:r>
                      <a:endParaRPr lang="en-US" sz="1800" dirty="0">
                        <a:effectLst/>
                        <a:latin typeface="+mj-lt"/>
                      </a:endParaRPr>
                    </a:p>
                  </a:txBody>
                  <a:tcPr marL="51435" marR="51435" marT="0" marB="0"/>
                </a:tc>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4. Creation of school record for newly established school in the EBEIS</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tc>
                  <a:txBody>
                    <a:bodyPr/>
                    <a:lstStyle/>
                    <a:p>
                      <a:pPr algn="l">
                        <a:spcAft>
                          <a:spcPts val="600"/>
                        </a:spcAft>
                      </a:pPr>
                      <a:r>
                        <a:rPr lang="en-US" sz="1800" dirty="0" smtClean="0">
                          <a:effectLst/>
                          <a:latin typeface="+mj-lt"/>
                        </a:rPr>
                        <a:t>Regional Office – PPRD</a:t>
                      </a:r>
                      <a:endParaRPr lang="en-US" sz="1800" dirty="0">
                        <a:effectLst/>
                        <a:latin typeface="+mj-lt"/>
                      </a:endParaRPr>
                    </a:p>
                  </a:txBody>
                  <a:tcPr marL="51435" marR="51435" marT="0" marB="0"/>
                </a:tc>
              </a:tr>
              <a:tr h="355600">
                <a:tc>
                  <a:txBody>
                    <a:bodyPr/>
                    <a:lstStyle/>
                    <a:p>
                      <a:pPr marL="0" marR="0" lvl="0" indent="0" algn="l">
                        <a:lnSpc>
                          <a:spcPct val="100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3. Updating</a:t>
                      </a:r>
                      <a:r>
                        <a:rPr lang="en-US" sz="1800" baseline="0" dirty="0" smtClean="0">
                          <a:effectLst/>
                          <a:latin typeface="+mj-lt"/>
                          <a:ea typeface="Times New Roman" panose="02020603050405020304" pitchFamily="18" charset="0"/>
                          <a:cs typeface="Times New Roman" panose="02020603050405020304" pitchFamily="18" charset="0"/>
                        </a:rPr>
                        <a:t> of geographic codes based of the following school profile:</a:t>
                      </a:r>
                    </a:p>
                    <a:p>
                      <a:pPr marL="342900" marR="0" lvl="0" indent="-342900" algn="l">
                        <a:lnSpc>
                          <a:spcPct val="100000"/>
                        </a:lnSpc>
                        <a:spcBef>
                          <a:spcPts val="0"/>
                        </a:spcBef>
                        <a:spcAft>
                          <a:spcPts val="600"/>
                        </a:spcAft>
                        <a:buFont typeface="+mj-lt"/>
                        <a:buAutoNum type="alphaUcPeriod"/>
                      </a:pPr>
                      <a:r>
                        <a:rPr lang="en-US" sz="1800" baseline="0" dirty="0" smtClean="0">
                          <a:effectLst/>
                          <a:latin typeface="+mj-lt"/>
                          <a:ea typeface="Times New Roman" panose="02020603050405020304" pitchFamily="18" charset="0"/>
                          <a:cs typeface="Times New Roman" panose="02020603050405020304" pitchFamily="18" charset="0"/>
                        </a:rPr>
                        <a:t>School Level</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Address</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Contact details (telephone no., email address, website)</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Cost of transport from school to district office and division office</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School Head and position</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Distance (in </a:t>
                      </a:r>
                      <a:r>
                        <a:rPr lang="en-US" sz="1800" baseline="0" dirty="0" err="1" smtClean="0">
                          <a:effectLst/>
                          <a:latin typeface="+mj-lt"/>
                          <a:ea typeface="Times New Roman" panose="02020603050405020304" pitchFamily="18" charset="0"/>
                          <a:cs typeface="Times New Roman" panose="02020603050405020304" pitchFamily="18" charset="0"/>
                        </a:rPr>
                        <a:t>kms</a:t>
                      </a:r>
                      <a:r>
                        <a:rPr lang="en-US" sz="1800" baseline="0" dirty="0" smtClean="0">
                          <a:effectLst/>
                          <a:latin typeface="+mj-lt"/>
                          <a:ea typeface="Times New Roman" panose="02020603050405020304" pitchFamily="18" charset="0"/>
                          <a:cs typeface="Times New Roman" panose="02020603050405020304" pitchFamily="18" charset="0"/>
                        </a:rPr>
                        <a:t>) from school to district office and division office</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Class organization (</a:t>
                      </a:r>
                      <a:r>
                        <a:rPr lang="en-US" sz="1800" baseline="0" dirty="0" err="1" smtClean="0">
                          <a:effectLst/>
                          <a:latin typeface="+mj-lt"/>
                          <a:ea typeface="Times New Roman" panose="02020603050405020304" pitchFamily="18" charset="0"/>
                          <a:cs typeface="Times New Roman" panose="02020603050405020304" pitchFamily="18" charset="0"/>
                        </a:rPr>
                        <a:t>multigrade</a:t>
                      </a:r>
                      <a:r>
                        <a:rPr lang="en-US" sz="1800" baseline="0" dirty="0" smtClean="0">
                          <a:effectLst/>
                          <a:latin typeface="+mj-lt"/>
                          <a:ea typeface="Times New Roman" panose="02020603050405020304" pitchFamily="18" charset="0"/>
                          <a:cs typeface="Times New Roman" panose="02020603050405020304" pitchFamily="18" charset="0"/>
                        </a:rPr>
                        <a:t>, monograde or combination)</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endParaRPr lang="en-US" sz="1800" dirty="0" smtClean="0">
                        <a:effectLst/>
                        <a:latin typeface="+mj-lt"/>
                      </a:endParaRPr>
                    </a:p>
                    <a:p>
                      <a:pPr marL="0" marR="0" indent="0" algn="l" defTabSz="457200" rtl="0" eaLnBrk="1" fontAlgn="auto" latinLnBrk="0" hangingPunct="1">
                        <a:lnSpc>
                          <a:spcPct val="100000"/>
                        </a:lnSpc>
                        <a:spcBef>
                          <a:spcPts val="0"/>
                        </a:spcBef>
                        <a:spcAft>
                          <a:spcPts val="600"/>
                        </a:spcAft>
                        <a:buClrTx/>
                        <a:buSzTx/>
                        <a:buFontTx/>
                        <a:buNone/>
                        <a:tabLst/>
                        <a:defRPr/>
                      </a:pPr>
                      <a:endParaRPr lang="en-US" sz="1800" dirty="0" smtClean="0">
                        <a:effectLst/>
                        <a:latin typeface="+mj-lt"/>
                      </a:endParaRPr>
                    </a:p>
                    <a:p>
                      <a:pPr marL="0" marR="0" indent="0" algn="l" defTabSz="457200" rtl="0" eaLnBrk="1" fontAlgn="auto" latinLnBrk="0" hangingPunct="1">
                        <a:lnSpc>
                          <a:spcPct val="100000"/>
                        </a:lnSpc>
                        <a:spcBef>
                          <a:spcPts val="0"/>
                        </a:spcBef>
                        <a:spcAft>
                          <a:spcPts val="600"/>
                        </a:spcAft>
                        <a:buClrTx/>
                        <a:buSzTx/>
                        <a:buFontTx/>
                        <a:buNone/>
                        <a:tabLst/>
                        <a:defRPr/>
                      </a:pPr>
                      <a:r>
                        <a:rPr lang="en-US" sz="1800" kern="1200" dirty="0" smtClean="0">
                          <a:solidFill>
                            <a:schemeClr val="dk1"/>
                          </a:solidFill>
                          <a:effectLst/>
                          <a:latin typeface="+mj-lt"/>
                          <a:ea typeface="+mn-ea"/>
                          <a:cs typeface="+mn-cs"/>
                        </a:rPr>
                        <a:t>SGOD-Planning and Research Unit</a:t>
                      </a:r>
                      <a:r>
                        <a:rPr lang="en-US" sz="1800" dirty="0" smtClean="0">
                          <a:effectLst/>
                          <a:latin typeface="+mj-lt"/>
                        </a:rPr>
                        <a:t>/PPRD</a:t>
                      </a:r>
                    </a:p>
                    <a:p>
                      <a:pPr marL="0" marR="0" indent="0" algn="l" defTabSz="457200" rtl="0" eaLnBrk="1" fontAlgn="auto" latinLnBrk="0" hangingPunct="1">
                        <a:lnSpc>
                          <a:spcPct val="100000"/>
                        </a:lnSpc>
                        <a:spcBef>
                          <a:spcPts val="0"/>
                        </a:spcBef>
                        <a:spcAft>
                          <a:spcPts val="600"/>
                        </a:spcAft>
                        <a:buClrTx/>
                        <a:buSzTx/>
                        <a:buFontTx/>
                        <a:buNone/>
                        <a:tabLst/>
                        <a:defRPr/>
                      </a:pPr>
                      <a:r>
                        <a:rPr lang="en-US" sz="1800" dirty="0" smtClean="0">
                          <a:effectLst/>
                          <a:latin typeface="+mj-lt"/>
                        </a:rPr>
                        <a:t>EMISD</a:t>
                      </a:r>
                      <a:endParaRPr lang="en-US" sz="1800" dirty="0">
                        <a:effectLst/>
                        <a:latin typeface="+mj-lt"/>
                      </a:endParaRPr>
                    </a:p>
                  </a:txBody>
                  <a:tcPr marL="51435" marR="51435" marT="0" marB="0"/>
                </a:tc>
                <a:extLst>
                  <a:ext uri="{0D108BD9-81ED-4DB2-BD59-A6C34878D82A}">
                    <a16:rowId xmlns:a16="http://schemas.microsoft.com/office/drawing/2014/main" xmlns="" val="3510599606"/>
                  </a:ext>
                </a:extLst>
              </a:tr>
            </a:tbl>
          </a:graphicData>
        </a:graphic>
      </p:graphicFrame>
    </p:spTree>
    <p:extLst>
      <p:ext uri="{BB962C8B-B14F-4D97-AF65-F5344CB8AC3E}">
        <p14:creationId xmlns:p14="http://schemas.microsoft.com/office/powerpoint/2010/main" val="3567776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A. Maintain </a:t>
            </a:r>
            <a:r>
              <a:rPr lang="en-US" sz="3600" dirty="0"/>
              <a:t>School Profile In The EBEIS </a:t>
            </a:r>
          </a:p>
        </p:txBody>
      </p:sp>
      <p:graphicFrame>
        <p:nvGraphicFramePr>
          <p:cNvPr id="7" name="Table 6"/>
          <p:cNvGraphicFramePr>
            <a:graphicFrameLocks noGrp="1"/>
          </p:cNvGraphicFramePr>
          <p:nvPr>
            <p:extLst>
              <p:ext uri="{D42A27DB-BD31-4B8C-83A1-F6EECF244321}">
                <p14:modId xmlns:p14="http://schemas.microsoft.com/office/powerpoint/2010/main" val="2615709702"/>
              </p:ext>
            </p:extLst>
          </p:nvPr>
        </p:nvGraphicFramePr>
        <p:xfrm>
          <a:off x="0" y="1072444"/>
          <a:ext cx="9143999" cy="4588825"/>
        </p:xfrm>
        <a:graphic>
          <a:graphicData uri="http://schemas.openxmlformats.org/drawingml/2006/table">
            <a:tbl>
              <a:tblPr firstRow="1" bandRow="1">
                <a:tableStyleId>{5C22544A-7EE6-4342-B048-85BDC9FD1C3A}</a:tableStyleId>
              </a:tblPr>
              <a:tblGrid>
                <a:gridCol w="6338789">
                  <a:extLst>
                    <a:ext uri="{9D8B030D-6E8A-4147-A177-3AD203B41FA5}">
                      <a16:colId xmlns:a16="http://schemas.microsoft.com/office/drawing/2014/main" xmlns="" val="3625003616"/>
                    </a:ext>
                  </a:extLst>
                </a:gridCol>
                <a:gridCol w="2805210">
                  <a:extLst>
                    <a:ext uri="{9D8B030D-6E8A-4147-A177-3AD203B41FA5}">
                      <a16:colId xmlns:a16="http://schemas.microsoft.com/office/drawing/2014/main" xmlns="" val="2659472450"/>
                    </a:ext>
                  </a:extLst>
                </a:gridCol>
              </a:tblGrid>
              <a:tr h="295717">
                <a:tc>
                  <a:txBody>
                    <a:bodyPr/>
                    <a:lstStyle/>
                    <a:p>
                      <a:pPr algn="ctr">
                        <a:spcAft>
                          <a:spcPts val="600"/>
                        </a:spcAft>
                      </a:pPr>
                      <a:r>
                        <a:rPr lang="en-US" sz="1800" dirty="0" smtClean="0">
                          <a:effectLst/>
                          <a:latin typeface="+mn-lt"/>
                        </a:rPr>
                        <a:t>PROCESS</a:t>
                      </a:r>
                      <a:r>
                        <a:rPr lang="en-US" sz="1800" baseline="0" dirty="0" smtClean="0">
                          <a:effectLst/>
                          <a:latin typeface="+mn-lt"/>
                        </a:rPr>
                        <a:t>/DATA </a:t>
                      </a:r>
                      <a:endParaRPr lang="en-US" sz="1800" dirty="0">
                        <a:effectLst/>
                        <a:latin typeface="+mn-lt"/>
                      </a:endParaRPr>
                    </a:p>
                  </a:txBody>
                  <a:tcPr marL="51435" marR="51435" marT="0" marB="0">
                    <a:solidFill>
                      <a:srgbClr val="868C53"/>
                    </a:solidFill>
                  </a:tcPr>
                </a:tc>
                <a:tc>
                  <a:txBody>
                    <a:bodyPr/>
                    <a:lstStyle/>
                    <a:p>
                      <a:pPr algn="ctr">
                        <a:spcAft>
                          <a:spcPts val="600"/>
                        </a:spcAft>
                      </a:pPr>
                      <a:r>
                        <a:rPr lang="en-US" sz="1800" b="1" cap="small" dirty="0">
                          <a:effectLst/>
                          <a:latin typeface="+mn-lt"/>
                        </a:rPr>
                        <a:t>Accountable Unit</a:t>
                      </a:r>
                      <a:endParaRPr lang="en-US" sz="1800" dirty="0">
                        <a:effectLst/>
                        <a:latin typeface="+mn-lt"/>
                      </a:endParaRPr>
                    </a:p>
                  </a:txBody>
                  <a:tcPr marL="51435" marR="51435" marT="0" marB="0">
                    <a:solidFill>
                      <a:srgbClr val="868C53"/>
                    </a:solidFill>
                  </a:tcPr>
                </a:tc>
                <a:extLst>
                  <a:ext uri="{0D108BD9-81ED-4DB2-BD59-A6C34878D82A}">
                    <a16:rowId xmlns:a16="http://schemas.microsoft.com/office/drawing/2014/main" xmlns="" val="1676100999"/>
                  </a:ext>
                </a:extLst>
              </a:tr>
              <a:tr h="582985">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B. Division Level</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Curricular</a:t>
                      </a:r>
                      <a:r>
                        <a:rPr lang="en-US" sz="1800" dirty="0" smtClean="0">
                          <a:effectLst/>
                          <a:latin typeface="+mj-lt"/>
                          <a:ea typeface="Times New Roman" panose="02020603050405020304" pitchFamily="18" charset="0"/>
                          <a:cs typeface="Times New Roman" panose="02020603050405020304" pitchFamily="18" charset="0"/>
                        </a:rPr>
                        <a:t> Offering Classification</a:t>
                      </a:r>
                    </a:p>
                    <a:p>
                      <a:pPr marL="285750" marR="0" lvl="0" indent="-285750" algn="l">
                        <a:lnSpc>
                          <a:spcPct val="100000"/>
                        </a:lnSpc>
                        <a:spcBef>
                          <a:spcPts val="0"/>
                        </a:spcBef>
                        <a:spcAft>
                          <a:spcPts val="600"/>
                        </a:spcAft>
                        <a:buFontTx/>
                        <a:buChar char="-"/>
                      </a:pPr>
                      <a:r>
                        <a:rPr lang="en-US" sz="1800" dirty="0" smtClean="0">
                          <a:effectLst/>
                          <a:latin typeface="+mj-lt"/>
                          <a:ea typeface="Times New Roman" panose="02020603050405020304" pitchFamily="18" charset="0"/>
                          <a:cs typeface="Times New Roman" panose="02020603050405020304" pitchFamily="18" charset="0"/>
                        </a:rPr>
                        <a:t>Opening/Closing of schools</a:t>
                      </a:r>
                    </a:p>
                    <a:p>
                      <a:pPr marL="285750" marR="0" lvl="0" indent="-285750" algn="l">
                        <a:lnSpc>
                          <a:spcPct val="100000"/>
                        </a:lnSpc>
                        <a:spcBef>
                          <a:spcPts val="0"/>
                        </a:spcBef>
                        <a:spcAft>
                          <a:spcPts val="600"/>
                        </a:spcAft>
                        <a:buFontTx/>
                        <a:buChar char="-"/>
                      </a:pPr>
                      <a:r>
                        <a:rPr lang="en-US" sz="1800" dirty="0" smtClean="0">
                          <a:effectLst/>
                          <a:latin typeface="+mj-lt"/>
                          <a:ea typeface="Times New Roman" panose="02020603050405020304" pitchFamily="18" charset="0"/>
                          <a:cs typeface="Times New Roman" panose="02020603050405020304" pitchFamily="18" charset="0"/>
                        </a:rPr>
                        <a:t>Updating</a:t>
                      </a:r>
                      <a:r>
                        <a:rPr lang="en-US" sz="1800" baseline="0" dirty="0" smtClean="0">
                          <a:effectLst/>
                          <a:latin typeface="+mj-lt"/>
                          <a:ea typeface="Times New Roman" panose="02020603050405020304" pitchFamily="18" charset="0"/>
                          <a:cs typeface="Times New Roman" panose="02020603050405020304" pitchFamily="18" charset="0"/>
                        </a:rPr>
                        <a:t> of integrated schools</a:t>
                      </a:r>
                      <a:endParaRPr lang="en-US" sz="1800" baseline="0" dirty="0">
                        <a:effectLst/>
                        <a:latin typeface="+mj-lt"/>
                        <a:ea typeface="Times New Roman" panose="02020603050405020304" pitchFamily="18" charset="0"/>
                        <a:cs typeface="Times New Roman" panose="02020603050405020304" pitchFamily="18" charset="0"/>
                      </a:endParaRP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Renaming of school</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Updating of school classification</a:t>
                      </a:r>
                    </a:p>
                    <a:p>
                      <a:pPr marL="0" marR="0" lvl="0" indent="0" algn="l">
                        <a:lnSpc>
                          <a:spcPct val="100000"/>
                        </a:lnSpc>
                        <a:spcBef>
                          <a:spcPts val="0"/>
                        </a:spcBef>
                        <a:spcAft>
                          <a:spcPts val="600"/>
                        </a:spcAft>
                        <a:buFontTx/>
                        <a:buNone/>
                      </a:pPr>
                      <a:r>
                        <a:rPr lang="en-US" sz="1800" baseline="0" dirty="0" smtClean="0">
                          <a:effectLst/>
                          <a:latin typeface="+mj-lt"/>
                          <a:ea typeface="Times New Roman" panose="02020603050405020304" pitchFamily="18" charset="0"/>
                          <a:cs typeface="Times New Roman" panose="02020603050405020304" pitchFamily="18" charset="0"/>
                        </a:rPr>
                        <a:t>C. Regional Level</a:t>
                      </a:r>
                    </a:p>
                    <a:p>
                      <a:pPr marL="285750" marR="0" lvl="0" indent="-285750" algn="l">
                        <a:lnSpc>
                          <a:spcPct val="100000"/>
                        </a:lnSpc>
                        <a:spcBef>
                          <a:spcPts val="0"/>
                        </a:spcBef>
                        <a:spcAft>
                          <a:spcPts val="600"/>
                        </a:spcAft>
                        <a:buFontTx/>
                        <a:buChar char="-"/>
                      </a:pPr>
                      <a:r>
                        <a:rPr lang="en-US" sz="1800" baseline="0" dirty="0" smtClean="0">
                          <a:effectLst/>
                          <a:latin typeface="+mj-lt"/>
                          <a:ea typeface="Times New Roman" panose="02020603050405020304" pitchFamily="18" charset="0"/>
                          <a:cs typeface="Times New Roman" panose="02020603050405020304" pitchFamily="18" charset="0"/>
                        </a:rPr>
                        <a:t>Separation of annex, extension, merging and renaming of schools</a:t>
                      </a:r>
                    </a:p>
                    <a:p>
                      <a:pPr marL="0" marR="0" lvl="0" indent="0" algn="l">
                        <a:lnSpc>
                          <a:spcPct val="100000"/>
                        </a:lnSpc>
                        <a:spcBef>
                          <a:spcPts val="0"/>
                        </a:spcBef>
                        <a:spcAft>
                          <a:spcPts val="600"/>
                        </a:spcAft>
                        <a:buFontTx/>
                        <a:buNone/>
                      </a:pPr>
                      <a:r>
                        <a:rPr lang="en-US" sz="1800" baseline="0" dirty="0" smtClean="0">
                          <a:effectLst/>
                          <a:latin typeface="+mj-lt"/>
                          <a:ea typeface="Times New Roman" panose="02020603050405020304" pitchFamily="18" charset="0"/>
                          <a:cs typeface="Times New Roman" panose="02020603050405020304" pitchFamily="18" charset="0"/>
                        </a:rPr>
                        <a:t>     - Change in administrative level (division, legislative district, municipality, barangay)</a:t>
                      </a:r>
                    </a:p>
                    <a:p>
                      <a:pPr marL="0" marR="0" lvl="0" indent="0" algn="l">
                        <a:lnSpc>
                          <a:spcPct val="100000"/>
                        </a:lnSpc>
                        <a:spcBef>
                          <a:spcPts val="0"/>
                        </a:spcBef>
                        <a:spcAft>
                          <a:spcPts val="600"/>
                        </a:spcAft>
                        <a:buFontTx/>
                        <a:buNone/>
                      </a:pPr>
                      <a:r>
                        <a:rPr lang="en-US" sz="1800" baseline="0" dirty="0" smtClean="0">
                          <a:effectLst/>
                          <a:latin typeface="+mj-lt"/>
                          <a:ea typeface="Times New Roman" panose="02020603050405020304" pitchFamily="18" charset="0"/>
                          <a:cs typeface="Times New Roman" panose="02020603050405020304" pitchFamily="18" charset="0"/>
                        </a:rPr>
                        <a:t>     - Creation of profile of public and private schools, SUCs and LUCs</a:t>
                      </a:r>
                    </a:p>
                  </a:txBody>
                  <a:tcPr marL="51435" marR="51435" marT="0" marB="0"/>
                </a:tc>
                <a:tc>
                  <a:txBody>
                    <a:bodyPr/>
                    <a:lstStyle/>
                    <a:p>
                      <a:pPr marL="0" marR="0" algn="l">
                        <a:lnSpc>
                          <a:spcPct val="115000"/>
                        </a:lnSpc>
                        <a:spcBef>
                          <a:spcPts val="0"/>
                        </a:spcBef>
                        <a:spcAft>
                          <a:spcPts val="0"/>
                        </a:spcAft>
                      </a:pPr>
                      <a:r>
                        <a:rPr lang="en-US" sz="1800" dirty="0" smtClean="0">
                          <a:effectLst/>
                          <a:latin typeface="+mj-lt"/>
                          <a:ea typeface="Times New Roman" panose="02020603050405020304" pitchFamily="18" charset="0"/>
                          <a:cs typeface="Times New Roman" panose="02020603050405020304" pitchFamily="18" charset="0"/>
                        </a:rPr>
                        <a:t>Division SGOD – Planning and Research Unit</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952913552"/>
                  </a:ext>
                </a:extLst>
              </a:tr>
            </a:tbl>
          </a:graphicData>
        </a:graphic>
      </p:graphicFrame>
    </p:spTree>
    <p:extLst>
      <p:ext uri="{BB962C8B-B14F-4D97-AF65-F5344CB8AC3E}">
        <p14:creationId xmlns:p14="http://schemas.microsoft.com/office/powerpoint/2010/main" val="493365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B. Maintain </a:t>
            </a:r>
            <a:r>
              <a:rPr lang="en-US" sz="3600" dirty="0"/>
              <a:t>Learner Profile In The LIS</a:t>
            </a:r>
          </a:p>
        </p:txBody>
      </p:sp>
      <p:graphicFrame>
        <p:nvGraphicFramePr>
          <p:cNvPr id="7" name="Table 6"/>
          <p:cNvGraphicFramePr>
            <a:graphicFrameLocks noGrp="1"/>
          </p:cNvGraphicFramePr>
          <p:nvPr>
            <p:extLst>
              <p:ext uri="{D42A27DB-BD31-4B8C-83A1-F6EECF244321}">
                <p14:modId xmlns:p14="http://schemas.microsoft.com/office/powerpoint/2010/main" val="2691593493"/>
              </p:ext>
            </p:extLst>
          </p:nvPr>
        </p:nvGraphicFramePr>
        <p:xfrm>
          <a:off x="0" y="1170549"/>
          <a:ext cx="9144000" cy="2166112"/>
        </p:xfrm>
        <a:graphic>
          <a:graphicData uri="http://schemas.openxmlformats.org/drawingml/2006/table">
            <a:tbl>
              <a:tblPr firstRow="1" bandRow="1">
                <a:tableStyleId>{5C22544A-7EE6-4342-B048-85BDC9FD1C3A}</a:tableStyleId>
              </a:tblPr>
              <a:tblGrid>
                <a:gridCol w="6338790">
                  <a:extLst>
                    <a:ext uri="{9D8B030D-6E8A-4147-A177-3AD203B41FA5}">
                      <a16:colId xmlns:a16="http://schemas.microsoft.com/office/drawing/2014/main" xmlns="" val="3625003616"/>
                    </a:ext>
                  </a:extLst>
                </a:gridCol>
                <a:gridCol w="2805210">
                  <a:extLst>
                    <a:ext uri="{9D8B030D-6E8A-4147-A177-3AD203B41FA5}">
                      <a16:colId xmlns:a16="http://schemas.microsoft.com/office/drawing/2014/main" xmlns="" val="2659472450"/>
                    </a:ext>
                  </a:extLst>
                </a:gridCol>
              </a:tblGrid>
              <a:tr h="355600">
                <a:tc>
                  <a:txBody>
                    <a:bodyPr/>
                    <a:lstStyle/>
                    <a:p>
                      <a:pPr algn="ctr">
                        <a:spcAft>
                          <a:spcPts val="600"/>
                        </a:spcAft>
                      </a:pPr>
                      <a:r>
                        <a:rPr lang="en-US" sz="1800" b="1" cap="small" dirty="0">
                          <a:effectLst/>
                          <a:latin typeface="+mn-lt"/>
                        </a:rPr>
                        <a:t>Process / Data</a:t>
                      </a:r>
                      <a:endParaRPr lang="en-US" sz="1800" dirty="0">
                        <a:effectLst/>
                        <a:latin typeface="+mn-lt"/>
                      </a:endParaRPr>
                    </a:p>
                  </a:txBody>
                  <a:tcPr marL="51435" marR="51435" marT="0" marB="0">
                    <a:solidFill>
                      <a:srgbClr val="868C53"/>
                    </a:solidFill>
                  </a:tcPr>
                </a:tc>
                <a:tc>
                  <a:txBody>
                    <a:bodyPr/>
                    <a:lstStyle/>
                    <a:p>
                      <a:pPr algn="ctr">
                        <a:spcAft>
                          <a:spcPts val="600"/>
                        </a:spcAft>
                      </a:pPr>
                      <a:r>
                        <a:rPr lang="en-US" sz="1800" b="1" cap="small" dirty="0">
                          <a:effectLst/>
                          <a:latin typeface="+mn-lt"/>
                        </a:rPr>
                        <a:t>Accountable Unit</a:t>
                      </a:r>
                      <a:endParaRPr lang="en-US" sz="1800" dirty="0">
                        <a:effectLst/>
                        <a:latin typeface="+mn-lt"/>
                      </a:endParaRPr>
                    </a:p>
                  </a:txBody>
                  <a:tcPr marL="51435" marR="51435" marT="0" marB="0">
                    <a:solidFill>
                      <a:srgbClr val="868C53"/>
                    </a:solidFill>
                  </a:tcPr>
                </a:tc>
                <a:extLst>
                  <a:ext uri="{0D108BD9-81ED-4DB2-BD59-A6C34878D82A}">
                    <a16:rowId xmlns:a16="http://schemas.microsoft.com/office/drawing/2014/main" xmlns="" val="1676100999"/>
                  </a:ext>
                </a:extLst>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6.</a:t>
                      </a:r>
                      <a:r>
                        <a:rPr lang="en-US" sz="1800" baseline="0" dirty="0" smtClean="0">
                          <a:effectLst/>
                          <a:latin typeface="+mj-lt"/>
                          <a:ea typeface="Times New Roman" panose="02020603050405020304" pitchFamily="18" charset="0"/>
                          <a:cs typeface="Times New Roman" panose="02020603050405020304" pitchFamily="18" charset="0"/>
                        </a:rPr>
                        <a:t> </a:t>
                      </a:r>
                      <a:r>
                        <a:rPr lang="en-US" sz="1800" dirty="0" smtClean="0">
                          <a:effectLst/>
                          <a:latin typeface="+mj-lt"/>
                          <a:ea typeface="Times New Roman" panose="02020603050405020304" pitchFamily="18" charset="0"/>
                          <a:cs typeface="Times New Roman" panose="02020603050405020304" pitchFamily="18" charset="0"/>
                        </a:rPr>
                        <a:t>Creation </a:t>
                      </a:r>
                      <a:r>
                        <a:rPr lang="en-US" sz="1800" dirty="0">
                          <a:effectLst/>
                          <a:latin typeface="+mj-lt"/>
                          <a:ea typeface="Times New Roman" panose="02020603050405020304" pitchFamily="18" charset="0"/>
                          <a:cs typeface="Times New Roman" panose="02020603050405020304" pitchFamily="18" charset="0"/>
                        </a:rPr>
                        <a:t>of learner record with system generated LRN </a:t>
                      </a:r>
                    </a:p>
                  </a:txBody>
                  <a:tcPr marL="51435" marR="51435" marT="0" marB="0"/>
                </a:tc>
                <a:tc>
                  <a:txBody>
                    <a:bodyPr/>
                    <a:lstStyle/>
                    <a:p>
                      <a:pPr algn="l">
                        <a:spcAft>
                          <a:spcPts val="600"/>
                        </a:spcAft>
                      </a:pPr>
                      <a:r>
                        <a:rPr lang="en-US" sz="1800" dirty="0">
                          <a:effectLst/>
                          <a:latin typeface="+mj-lt"/>
                        </a:rPr>
                        <a:t>Class </a:t>
                      </a:r>
                      <a:r>
                        <a:rPr lang="en-US" sz="1800" dirty="0" smtClean="0">
                          <a:effectLst/>
                          <a:latin typeface="+mj-lt"/>
                        </a:rPr>
                        <a:t>Adviser/ Registrar/Principal</a:t>
                      </a:r>
                      <a:endParaRPr lang="en-US" sz="1800" dirty="0">
                        <a:effectLst/>
                        <a:latin typeface="+mj-lt"/>
                      </a:endParaRPr>
                    </a:p>
                  </a:txBody>
                  <a:tcPr marL="51435" marR="51435" marT="0" marB="0"/>
                </a:tc>
                <a:extLst>
                  <a:ext uri="{0D108BD9-81ED-4DB2-BD59-A6C34878D82A}">
                    <a16:rowId xmlns:a16="http://schemas.microsoft.com/office/drawing/2014/main" xmlns="" val="662945396"/>
                  </a:ext>
                </a:extLst>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7. Updating </a:t>
                      </a:r>
                      <a:r>
                        <a:rPr lang="en-US" sz="1800" dirty="0">
                          <a:effectLst/>
                          <a:latin typeface="+mj-lt"/>
                          <a:ea typeface="Times New Roman" panose="02020603050405020304" pitchFamily="18" charset="0"/>
                          <a:cs typeface="Times New Roman" panose="02020603050405020304" pitchFamily="18" charset="0"/>
                        </a:rPr>
                        <a:t>enrollment data of learners </a:t>
                      </a:r>
                    </a:p>
                  </a:txBody>
                  <a:tcPr marL="51435" marR="51435" marT="0" marB="0"/>
                </a:tc>
                <a:tc>
                  <a:txBody>
                    <a:bodyPr/>
                    <a:lstStyle/>
                    <a:p>
                      <a:pPr algn="l">
                        <a:spcAft>
                          <a:spcPts val="600"/>
                        </a:spcAft>
                      </a:pPr>
                      <a:r>
                        <a:rPr lang="en-US" sz="1800" dirty="0" smtClean="0">
                          <a:effectLst/>
                          <a:latin typeface="+mj-lt"/>
                        </a:rPr>
                        <a:t>Class Adviser/ Registrar/Principal</a:t>
                      </a:r>
                    </a:p>
                  </a:txBody>
                  <a:tcPr marL="51435" marR="51435" marT="0" marB="0"/>
                </a:tc>
                <a:extLst>
                  <a:ext uri="{0D108BD9-81ED-4DB2-BD59-A6C34878D82A}">
                    <a16:rowId xmlns:a16="http://schemas.microsoft.com/office/drawing/2014/main" xmlns="" val="2057341261"/>
                  </a:ext>
                </a:extLst>
              </a:tr>
              <a:tr h="57171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8. Defining </a:t>
                      </a:r>
                      <a:r>
                        <a:rPr lang="en-US" sz="1800" dirty="0">
                          <a:effectLst/>
                          <a:latin typeface="+mj-lt"/>
                          <a:ea typeface="Times New Roman" panose="02020603050405020304" pitchFamily="18" charset="0"/>
                          <a:cs typeface="Times New Roman" panose="02020603050405020304" pitchFamily="18" charset="0"/>
                        </a:rPr>
                        <a:t>and maintaining Classes for a given school year </a:t>
                      </a:r>
                      <a:r>
                        <a:rPr lang="en-US" sz="1800" dirty="0" smtClean="0">
                          <a:effectLst/>
                          <a:latin typeface="+mj-lt"/>
                          <a:ea typeface="Times New Roman" panose="02020603050405020304" pitchFamily="18" charset="0"/>
                          <a:cs typeface="Times New Roman" panose="02020603050405020304" pitchFamily="18" charset="0"/>
                        </a:rPr>
                        <a:t>and class adviser’s data in the LIS</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tc>
                  <a:txBody>
                    <a:bodyPr/>
                    <a:lstStyle/>
                    <a:p>
                      <a:pPr algn="l">
                        <a:spcAft>
                          <a:spcPts val="600"/>
                        </a:spcAft>
                      </a:pPr>
                      <a:r>
                        <a:rPr lang="en-US" sz="1800" dirty="0" smtClean="0">
                          <a:effectLst/>
                          <a:latin typeface="+mj-lt"/>
                        </a:rPr>
                        <a:t>School System Admin/School </a:t>
                      </a:r>
                      <a:r>
                        <a:rPr lang="en-US" sz="1800" dirty="0">
                          <a:effectLst/>
                          <a:latin typeface="+mj-lt"/>
                        </a:rPr>
                        <a:t>Head</a:t>
                      </a:r>
                    </a:p>
                  </a:txBody>
                  <a:tcPr marL="51435" marR="51435" marT="0" marB="0"/>
                </a:tc>
                <a:extLst>
                  <a:ext uri="{0D108BD9-81ED-4DB2-BD59-A6C34878D82A}">
                    <a16:rowId xmlns:a16="http://schemas.microsoft.com/office/drawing/2014/main" xmlns="" val="3510599606"/>
                  </a:ext>
                </a:extLst>
              </a:tr>
            </a:tbl>
          </a:graphicData>
        </a:graphic>
      </p:graphicFrame>
    </p:spTree>
    <p:extLst>
      <p:ext uri="{BB962C8B-B14F-4D97-AF65-F5344CB8AC3E}">
        <p14:creationId xmlns:p14="http://schemas.microsoft.com/office/powerpoint/2010/main" val="3348204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a:t>C</a:t>
            </a:r>
            <a:r>
              <a:rPr lang="en-US" sz="3600" dirty="0" smtClean="0"/>
              <a:t>. Support for Implementing ICT-Based Systems</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476752409"/>
              </p:ext>
            </p:extLst>
          </p:nvPr>
        </p:nvGraphicFramePr>
        <p:xfrm>
          <a:off x="0" y="1170549"/>
          <a:ext cx="9144000" cy="3852120"/>
        </p:xfrm>
        <a:graphic>
          <a:graphicData uri="http://schemas.openxmlformats.org/drawingml/2006/table">
            <a:tbl>
              <a:tblPr firstRow="1" bandRow="1">
                <a:tableStyleId>{5C22544A-7EE6-4342-B048-85BDC9FD1C3A}</a:tableStyleId>
              </a:tblPr>
              <a:tblGrid>
                <a:gridCol w="6338790">
                  <a:extLst>
                    <a:ext uri="{9D8B030D-6E8A-4147-A177-3AD203B41FA5}">
                      <a16:colId xmlns:a16="http://schemas.microsoft.com/office/drawing/2014/main" xmlns="" val="3625003616"/>
                    </a:ext>
                  </a:extLst>
                </a:gridCol>
                <a:gridCol w="2805210">
                  <a:extLst>
                    <a:ext uri="{9D8B030D-6E8A-4147-A177-3AD203B41FA5}">
                      <a16:colId xmlns:a16="http://schemas.microsoft.com/office/drawing/2014/main" xmlns="" val="2659472450"/>
                    </a:ext>
                  </a:extLst>
                </a:gridCol>
              </a:tblGrid>
              <a:tr h="355600">
                <a:tc>
                  <a:txBody>
                    <a:bodyPr/>
                    <a:lstStyle/>
                    <a:p>
                      <a:pPr algn="ctr">
                        <a:spcAft>
                          <a:spcPts val="600"/>
                        </a:spcAft>
                      </a:pPr>
                      <a:r>
                        <a:rPr lang="en-US" sz="1800" b="1" cap="small" dirty="0">
                          <a:effectLst/>
                          <a:latin typeface="+mn-lt"/>
                        </a:rPr>
                        <a:t>Process / Data</a:t>
                      </a:r>
                      <a:endParaRPr lang="en-US" sz="1800" dirty="0">
                        <a:effectLst/>
                        <a:latin typeface="+mn-lt"/>
                      </a:endParaRPr>
                    </a:p>
                  </a:txBody>
                  <a:tcPr marL="51435" marR="51435" marT="0" marB="0">
                    <a:solidFill>
                      <a:srgbClr val="868C53"/>
                    </a:solidFill>
                  </a:tcPr>
                </a:tc>
                <a:tc>
                  <a:txBody>
                    <a:bodyPr/>
                    <a:lstStyle/>
                    <a:p>
                      <a:pPr algn="ctr">
                        <a:spcAft>
                          <a:spcPts val="600"/>
                        </a:spcAft>
                      </a:pPr>
                      <a:r>
                        <a:rPr lang="en-US" sz="1800" b="1" cap="small" dirty="0">
                          <a:effectLst/>
                          <a:latin typeface="+mn-lt"/>
                        </a:rPr>
                        <a:t>Accountable Unit</a:t>
                      </a:r>
                      <a:endParaRPr lang="en-US" sz="1800" dirty="0">
                        <a:effectLst/>
                        <a:latin typeface="+mn-lt"/>
                      </a:endParaRPr>
                    </a:p>
                  </a:txBody>
                  <a:tcPr marL="51435" marR="51435" marT="0" marB="0">
                    <a:solidFill>
                      <a:srgbClr val="868C53"/>
                    </a:solidFill>
                  </a:tcPr>
                </a:tc>
                <a:extLst>
                  <a:ext uri="{0D108BD9-81ED-4DB2-BD59-A6C34878D82A}">
                    <a16:rowId xmlns:a16="http://schemas.microsoft.com/office/drawing/2014/main" xmlns="" val="1676100999"/>
                  </a:ext>
                </a:extLst>
              </a:tr>
              <a:tr h="134768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9.</a:t>
                      </a:r>
                      <a:r>
                        <a:rPr lang="en-US" sz="1800" baseline="0" dirty="0" smtClean="0">
                          <a:effectLst/>
                          <a:latin typeface="+mj-lt"/>
                          <a:ea typeface="Times New Roman" panose="02020603050405020304" pitchFamily="18" charset="0"/>
                          <a:cs typeface="Times New Roman" panose="02020603050405020304" pitchFamily="18" charset="0"/>
                        </a:rPr>
                        <a:t> Users Account Management System Admin</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tc>
                  <a:txBody>
                    <a:bodyPr/>
                    <a:lstStyle/>
                    <a:p>
                      <a:pPr algn="l">
                        <a:spcAft>
                          <a:spcPts val="600"/>
                        </a:spcAft>
                      </a:pPr>
                      <a:r>
                        <a:rPr lang="en-US" sz="1800" dirty="0" smtClean="0">
                          <a:effectLst/>
                          <a:latin typeface="+mj-lt"/>
                        </a:rPr>
                        <a:t>SGOD-Planning Research Unit/IT Officer</a:t>
                      </a:r>
                      <a:endParaRPr lang="en-US" sz="1800" dirty="0">
                        <a:effectLst/>
                        <a:latin typeface="+mj-lt"/>
                      </a:endParaRPr>
                    </a:p>
                  </a:txBody>
                  <a:tcPr marL="51435" marR="51435" marT="0" marB="0"/>
                </a:tc>
                <a:extLst>
                  <a:ext uri="{0D108BD9-81ED-4DB2-BD59-A6C34878D82A}">
                    <a16:rowId xmlns:a16="http://schemas.microsoft.com/office/drawing/2014/main" xmlns="" val="662945396"/>
                  </a:ext>
                </a:extLst>
              </a:tr>
              <a:tr h="355600">
                <a:tc>
                  <a:txBody>
                    <a:bodyPr/>
                    <a:lstStyle/>
                    <a:p>
                      <a:pPr marL="0" marR="0" lvl="0" indent="0" algn="l">
                        <a:lnSpc>
                          <a:spcPct val="115000"/>
                        </a:lnSpc>
                        <a:spcBef>
                          <a:spcPts val="0"/>
                        </a:spcBef>
                        <a:spcAft>
                          <a:spcPts val="600"/>
                        </a:spcAft>
                        <a:buFont typeface="+mj-lt"/>
                        <a:buNone/>
                      </a:pPr>
                      <a:r>
                        <a:rPr lang="en-US" sz="1800" dirty="0" smtClean="0">
                          <a:effectLst/>
                          <a:latin typeface="+mj-lt"/>
                          <a:ea typeface="Times New Roman" panose="02020603050405020304" pitchFamily="18" charset="0"/>
                          <a:cs typeface="Times New Roman" panose="02020603050405020304" pitchFamily="18" charset="0"/>
                        </a:rPr>
                        <a:t>10. Technical</a:t>
                      </a:r>
                      <a:r>
                        <a:rPr lang="en-US" sz="1800" baseline="0" dirty="0" smtClean="0">
                          <a:effectLst/>
                          <a:latin typeface="+mj-lt"/>
                          <a:ea typeface="Times New Roman" panose="02020603050405020304" pitchFamily="18" charset="0"/>
                          <a:cs typeface="Times New Roman" panose="02020603050405020304" pitchFamily="18" charset="0"/>
                        </a:rPr>
                        <a:t> Assistance</a:t>
                      </a:r>
                      <a:endParaRPr lang="en-US" sz="1800" dirty="0">
                        <a:effectLst/>
                        <a:latin typeface="+mj-lt"/>
                        <a:ea typeface="Times New Roman" panose="02020603050405020304" pitchFamily="18" charset="0"/>
                        <a:cs typeface="Times New Roman" panose="02020603050405020304" pitchFamily="18" charset="0"/>
                      </a:endParaRPr>
                    </a:p>
                  </a:txBody>
                  <a:tcPr marL="51435" marR="51435" marT="0" marB="0"/>
                </a:tc>
                <a:tc>
                  <a:txBody>
                    <a:bodyPr/>
                    <a:lstStyle/>
                    <a:p>
                      <a:pPr algn="l">
                        <a:spcAft>
                          <a:spcPts val="600"/>
                        </a:spcAft>
                      </a:pPr>
                      <a:r>
                        <a:rPr lang="en-US" sz="1800" dirty="0" smtClean="0">
                          <a:effectLst/>
                          <a:latin typeface="+mj-lt"/>
                        </a:rPr>
                        <a:t>User</a:t>
                      </a:r>
                      <a:r>
                        <a:rPr lang="en-US" sz="1800" baseline="0" dirty="0" smtClean="0">
                          <a:effectLst/>
                          <a:latin typeface="+mj-lt"/>
                        </a:rPr>
                        <a:t> Support Division – ICTS EMISD – PS</a:t>
                      </a:r>
                    </a:p>
                    <a:p>
                      <a:pPr algn="l">
                        <a:spcAft>
                          <a:spcPts val="600"/>
                        </a:spcAft>
                      </a:pPr>
                      <a:r>
                        <a:rPr lang="en-US" sz="1800" baseline="0" dirty="0" smtClean="0">
                          <a:effectLst/>
                          <a:latin typeface="+mj-lt"/>
                        </a:rPr>
                        <a:t>Regional Office – PPRD</a:t>
                      </a:r>
                    </a:p>
                    <a:p>
                      <a:pPr algn="l">
                        <a:spcAft>
                          <a:spcPts val="600"/>
                        </a:spcAft>
                      </a:pPr>
                      <a:r>
                        <a:rPr lang="en-US" sz="1800" baseline="0" dirty="0" smtClean="0">
                          <a:effectLst/>
                          <a:latin typeface="+mj-lt"/>
                        </a:rPr>
                        <a:t>Division SGOD – Planning and Research Unit and Unit</a:t>
                      </a:r>
                    </a:p>
                    <a:p>
                      <a:pPr algn="l">
                        <a:spcAft>
                          <a:spcPts val="600"/>
                        </a:spcAft>
                      </a:pPr>
                      <a:r>
                        <a:rPr lang="en-US" sz="1800" baseline="0" dirty="0" smtClean="0">
                          <a:effectLst/>
                          <a:latin typeface="+mj-lt"/>
                        </a:rPr>
                        <a:t>IT Officer</a:t>
                      </a:r>
                      <a:endParaRPr lang="en-US" sz="1800" dirty="0" smtClean="0">
                        <a:effectLst/>
                        <a:latin typeface="+mj-lt"/>
                      </a:endParaRPr>
                    </a:p>
                  </a:txBody>
                  <a:tcPr marL="51435" marR="51435" marT="0" marB="0"/>
                </a:tc>
                <a:extLst>
                  <a:ext uri="{0D108BD9-81ED-4DB2-BD59-A6C34878D82A}">
                    <a16:rowId xmlns:a16="http://schemas.microsoft.com/office/drawing/2014/main" xmlns="" val="2057341261"/>
                  </a:ext>
                </a:extLst>
              </a:tr>
            </a:tbl>
          </a:graphicData>
        </a:graphic>
      </p:graphicFrame>
    </p:spTree>
    <p:extLst>
      <p:ext uri="{BB962C8B-B14F-4D97-AF65-F5344CB8AC3E}">
        <p14:creationId xmlns:p14="http://schemas.microsoft.com/office/powerpoint/2010/main" val="3635355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Roles and Responsibility</a:t>
            </a:r>
            <a:endParaRPr lang="en-US" dirty="0"/>
          </a:p>
        </p:txBody>
      </p:sp>
      <p:sp>
        <p:nvSpPr>
          <p:cNvPr id="5" name="Text Placeholder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8637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sz="3600" dirty="0"/>
          </a:p>
        </p:txBody>
      </p:sp>
      <p:sp>
        <p:nvSpPr>
          <p:cNvPr id="3" name="TextBox 2"/>
          <p:cNvSpPr txBox="1"/>
          <p:nvPr/>
        </p:nvSpPr>
        <p:spPr>
          <a:xfrm>
            <a:off x="457200" y="1208314"/>
            <a:ext cx="8371114" cy="3108543"/>
          </a:xfrm>
          <a:prstGeom prst="rect">
            <a:avLst/>
          </a:prstGeom>
          <a:noFill/>
        </p:spPr>
        <p:txBody>
          <a:bodyPr wrap="square" rtlCol="0">
            <a:spAutoFit/>
          </a:bodyPr>
          <a:lstStyle/>
          <a:p>
            <a:r>
              <a:rPr lang="en-AU" sz="2800" dirty="0" smtClean="0">
                <a:solidFill>
                  <a:srgbClr val="FF0000"/>
                </a:solidFill>
              </a:rPr>
              <a:t>Class advisers </a:t>
            </a:r>
            <a:r>
              <a:rPr lang="en-AU" sz="2800" dirty="0" smtClean="0"/>
              <a:t>of public schools and designated school system administrators/school registrar of private schools and SUCs offering elementary and secondary education </a:t>
            </a:r>
            <a:r>
              <a:rPr lang="en-AU" sz="2800" dirty="0" smtClean="0">
                <a:solidFill>
                  <a:srgbClr val="FF0000"/>
                </a:solidFill>
              </a:rPr>
              <a:t>must ensure that all learners’ profile must be updated</a:t>
            </a:r>
            <a:r>
              <a:rPr lang="en-AU" sz="2800" dirty="0" smtClean="0"/>
              <a:t>. </a:t>
            </a:r>
            <a:r>
              <a:rPr lang="en-AU" sz="2800" dirty="0" smtClean="0">
                <a:solidFill>
                  <a:srgbClr val="FF0000"/>
                </a:solidFill>
              </a:rPr>
              <a:t>School Heads</a:t>
            </a:r>
            <a:r>
              <a:rPr lang="en-AU" sz="2800" dirty="0" smtClean="0"/>
              <a:t> (SHs) must ensure the </a:t>
            </a:r>
            <a:r>
              <a:rPr lang="en-AU" sz="2800" dirty="0" smtClean="0">
                <a:solidFill>
                  <a:srgbClr val="FF0000"/>
                </a:solidFill>
              </a:rPr>
              <a:t>accuracy</a:t>
            </a:r>
            <a:r>
              <a:rPr lang="en-AU" sz="2800" dirty="0" smtClean="0"/>
              <a:t> and </a:t>
            </a:r>
            <a:r>
              <a:rPr lang="en-AU" sz="2800" dirty="0" smtClean="0">
                <a:solidFill>
                  <a:srgbClr val="FF0000"/>
                </a:solidFill>
              </a:rPr>
              <a:t>completeness</a:t>
            </a:r>
            <a:r>
              <a:rPr lang="en-AU" sz="2800" dirty="0" smtClean="0"/>
              <a:t> of the school’s BOSY data.</a:t>
            </a:r>
            <a:endParaRPr lang="en-AU" sz="2800" dirty="0"/>
          </a:p>
        </p:txBody>
      </p:sp>
    </p:spTree>
    <p:extLst>
      <p:ext uri="{BB962C8B-B14F-4D97-AF65-F5344CB8AC3E}">
        <p14:creationId xmlns:p14="http://schemas.microsoft.com/office/powerpoint/2010/main" val="1197704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Gathering Forms</a:t>
            </a:r>
            <a:endParaRPr lang="en-US" dirty="0"/>
          </a:p>
        </p:txBody>
      </p:sp>
      <p:sp>
        <p:nvSpPr>
          <p:cNvPr id="5" name="Text Placeholder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789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sz="3200" b="1" dirty="0" smtClean="0">
                <a:solidFill>
                  <a:schemeClr val="bg1"/>
                </a:solidFill>
              </a:rPr>
              <a:t>Four Pillars of ICT for Education</a:t>
            </a:r>
          </a:p>
        </p:txBody>
      </p:sp>
      <p:pic>
        <p:nvPicPr>
          <p:cNvPr id="1026" name="Picture 2" descr="C:\Users\E420\Downloads\struct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5508"/>
            <a:ext cx="9144000" cy="5454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883" y="5801196"/>
            <a:ext cx="2053653" cy="392415"/>
          </a:xfrm>
          <a:prstGeom prst="rect">
            <a:avLst/>
          </a:prstGeom>
          <a:noFill/>
        </p:spPr>
        <p:txBody>
          <a:bodyPr wrap="square" rtlCol="0">
            <a:spAutoFit/>
          </a:bodyPr>
          <a:lstStyle/>
          <a:p>
            <a:pPr indent="-182880">
              <a:buFont typeface="Arial" panose="020B0604020202020204" pitchFamily="34" charset="0"/>
              <a:buChar char="•"/>
            </a:pPr>
            <a:r>
              <a:rPr lang="en-PH" sz="1900" dirty="0" smtClean="0">
                <a:solidFill>
                  <a:schemeClr val="bg1"/>
                </a:solidFill>
              </a:rPr>
              <a:t>New website</a:t>
            </a:r>
            <a:endParaRPr lang="en-PH" sz="1900" dirty="0">
              <a:solidFill>
                <a:schemeClr val="bg1"/>
              </a:solidFill>
            </a:endParaRPr>
          </a:p>
        </p:txBody>
      </p:sp>
    </p:spTree>
    <p:extLst>
      <p:ext uri="{BB962C8B-B14F-4D97-AF65-F5344CB8AC3E}">
        <p14:creationId xmlns:p14="http://schemas.microsoft.com/office/powerpoint/2010/main" val="7386627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sz="3600" dirty="0"/>
          </a:p>
        </p:txBody>
      </p:sp>
      <p:sp>
        <p:nvSpPr>
          <p:cNvPr id="3" name="TextBox 2"/>
          <p:cNvSpPr txBox="1"/>
          <p:nvPr/>
        </p:nvSpPr>
        <p:spPr>
          <a:xfrm>
            <a:off x="457200" y="1208314"/>
            <a:ext cx="8371114" cy="4585871"/>
          </a:xfrm>
          <a:prstGeom prst="rect">
            <a:avLst/>
          </a:prstGeom>
          <a:noFill/>
        </p:spPr>
        <p:txBody>
          <a:bodyPr wrap="square" rtlCol="0">
            <a:spAutoFit/>
          </a:bodyPr>
          <a:lstStyle/>
          <a:p>
            <a:r>
              <a:rPr lang="en-AU" sz="2800" dirty="0" smtClean="0"/>
              <a:t>Revised data gathering forms which consist of the following:</a:t>
            </a:r>
          </a:p>
          <a:p>
            <a:pPr indent="446088"/>
            <a:r>
              <a:rPr lang="en-AU" sz="2000" dirty="0" smtClean="0">
                <a:solidFill>
                  <a:srgbClr val="FF0000"/>
                </a:solidFill>
              </a:rPr>
              <a:t>Annex A: Government Elementary School Profile (GESP)</a:t>
            </a:r>
          </a:p>
          <a:p>
            <a:pPr indent="446088"/>
            <a:r>
              <a:rPr lang="en-AU" sz="2000" dirty="0" smtClean="0">
                <a:solidFill>
                  <a:srgbClr val="FF0000"/>
                </a:solidFill>
              </a:rPr>
              <a:t>Annex B: Government Junior High School Profile (GJHSP)</a:t>
            </a:r>
          </a:p>
          <a:p>
            <a:pPr indent="446088"/>
            <a:r>
              <a:rPr lang="en-AU" sz="2000" dirty="0" smtClean="0">
                <a:solidFill>
                  <a:srgbClr val="FF0000"/>
                </a:solidFill>
              </a:rPr>
              <a:t>Annex C: Private School Profile (PSP)</a:t>
            </a:r>
          </a:p>
          <a:p>
            <a:pPr marL="1611313" indent="-1165225"/>
            <a:r>
              <a:rPr lang="en-AU" sz="2000" dirty="0" smtClean="0">
                <a:solidFill>
                  <a:srgbClr val="FF0000"/>
                </a:solidFill>
              </a:rPr>
              <a:t>Annex D: State and Local Universities and Colleges (SUCs &amp; LUCs) School Profile</a:t>
            </a:r>
          </a:p>
          <a:p>
            <a:endParaRPr lang="en-AU" sz="2800" dirty="0" smtClean="0"/>
          </a:p>
          <a:p>
            <a:r>
              <a:rPr lang="en-AU" sz="2800" dirty="0" smtClean="0"/>
              <a:t>New Data Gathering Forms:</a:t>
            </a:r>
          </a:p>
          <a:p>
            <a:pPr indent="446088"/>
            <a:r>
              <a:rPr lang="en-AU" sz="2000" dirty="0" smtClean="0">
                <a:solidFill>
                  <a:srgbClr val="FF0000"/>
                </a:solidFill>
              </a:rPr>
              <a:t>Annex E: GISP Elementary Level</a:t>
            </a:r>
          </a:p>
          <a:p>
            <a:pPr indent="446088"/>
            <a:r>
              <a:rPr lang="en-AU" sz="2000" dirty="0" smtClean="0">
                <a:solidFill>
                  <a:srgbClr val="FF0000"/>
                </a:solidFill>
              </a:rPr>
              <a:t>Annex F: GISP Junior High School Level</a:t>
            </a:r>
          </a:p>
          <a:p>
            <a:pPr indent="446088"/>
            <a:r>
              <a:rPr lang="en-AU" sz="2000" dirty="0" smtClean="0">
                <a:solidFill>
                  <a:srgbClr val="FF0000"/>
                </a:solidFill>
              </a:rPr>
              <a:t>Annex G: GISP Senior High School Level</a:t>
            </a:r>
          </a:p>
          <a:p>
            <a:pPr indent="446088"/>
            <a:r>
              <a:rPr lang="en-AU" sz="2000" dirty="0" smtClean="0">
                <a:solidFill>
                  <a:srgbClr val="FF0000"/>
                </a:solidFill>
              </a:rPr>
              <a:t>Annex H: Government Senior High School (GSHSP)</a:t>
            </a:r>
            <a:endParaRPr lang="en-AU" sz="2000" dirty="0">
              <a:solidFill>
                <a:srgbClr val="FF0000"/>
              </a:solidFill>
            </a:endParaRPr>
          </a:p>
        </p:txBody>
      </p:sp>
    </p:spTree>
    <p:extLst>
      <p:ext uri="{BB962C8B-B14F-4D97-AF65-F5344CB8AC3E}">
        <p14:creationId xmlns:p14="http://schemas.microsoft.com/office/powerpoint/2010/main" val="4160225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19743" y="-19854"/>
            <a:ext cx="8926286" cy="954107"/>
          </a:xfrm>
          <a:prstGeom prst="rect">
            <a:avLst/>
          </a:prstGeom>
        </p:spPr>
        <p:txBody>
          <a:bodyPr wrap="square">
            <a:spAutoFit/>
          </a:bodyPr>
          <a:lstStyle/>
          <a:p>
            <a:pPr algn="ctr"/>
            <a:r>
              <a:rPr lang="en-US" sz="2800" dirty="0" smtClean="0"/>
              <a:t>Request and Transfer of Learners’ School Records</a:t>
            </a:r>
            <a:endParaRPr lang="en-US" sz="2800" dirty="0"/>
          </a:p>
        </p:txBody>
      </p:sp>
      <p:sp>
        <p:nvSpPr>
          <p:cNvPr id="2" name="TextBox 1"/>
          <p:cNvSpPr txBox="1"/>
          <p:nvPr/>
        </p:nvSpPr>
        <p:spPr>
          <a:xfrm>
            <a:off x="413657" y="1121229"/>
            <a:ext cx="8436429" cy="4893647"/>
          </a:xfrm>
          <a:prstGeom prst="rect">
            <a:avLst/>
          </a:prstGeom>
          <a:noFill/>
        </p:spPr>
        <p:txBody>
          <a:bodyPr wrap="square" rtlCol="0">
            <a:spAutoFit/>
          </a:bodyPr>
          <a:lstStyle/>
          <a:p>
            <a:r>
              <a:rPr lang="en-AU" sz="2400" dirty="0" err="1" smtClean="0"/>
              <a:t>DepEd</a:t>
            </a:r>
            <a:r>
              <a:rPr lang="en-AU" sz="2400" dirty="0" smtClean="0"/>
              <a:t> will establish a standard processes and protocols in the request and release of learners’ Form 137 (Permanent Record) and Form 138 (Report Card) in all schools nationwide.</a:t>
            </a:r>
          </a:p>
          <a:p>
            <a:endParaRPr lang="en-AU" sz="2400" dirty="0"/>
          </a:p>
          <a:p>
            <a:r>
              <a:rPr lang="en-AU" sz="2400" dirty="0" smtClean="0"/>
              <a:t>Facility to transfer the record of learners will be made available for the easy processing of the request of permanent school records (Form 137) for an efficient and faster way of transferring documents without inconveniencing the parents or the learners. </a:t>
            </a:r>
            <a:r>
              <a:rPr lang="en-AU" sz="2400" dirty="0" smtClean="0">
                <a:solidFill>
                  <a:srgbClr val="FF0000"/>
                </a:solidFill>
              </a:rPr>
              <a:t>This facility will be operational in the LIS. </a:t>
            </a:r>
            <a:r>
              <a:rPr lang="en-AU" sz="2400" dirty="0" smtClean="0"/>
              <a:t>A manual and video will be uploaded in the support page of LIS. This will be provided in a separate memorandum.</a:t>
            </a:r>
            <a:endParaRPr lang="en-AU" sz="2400" dirty="0">
              <a:solidFill>
                <a:srgbClr val="FF0000"/>
              </a:solidFill>
            </a:endParaRPr>
          </a:p>
        </p:txBody>
      </p:sp>
    </p:spTree>
    <p:extLst>
      <p:ext uri="{BB962C8B-B14F-4D97-AF65-F5344CB8AC3E}">
        <p14:creationId xmlns:p14="http://schemas.microsoft.com/office/powerpoint/2010/main" val="1752341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19743" y="-19854"/>
            <a:ext cx="8926286" cy="954107"/>
          </a:xfrm>
          <a:prstGeom prst="rect">
            <a:avLst/>
          </a:prstGeom>
        </p:spPr>
        <p:txBody>
          <a:bodyPr wrap="square">
            <a:spAutoFit/>
          </a:bodyPr>
          <a:lstStyle/>
          <a:p>
            <a:pPr algn="ctr"/>
            <a:r>
              <a:rPr lang="en-US" sz="2800" dirty="0" smtClean="0"/>
              <a:t>Standardization on the numbering of issuance of School ID</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191519284"/>
              </p:ext>
            </p:extLst>
          </p:nvPr>
        </p:nvGraphicFramePr>
        <p:xfrm>
          <a:off x="457197" y="1009715"/>
          <a:ext cx="8251374" cy="5415122"/>
        </p:xfrm>
        <a:graphic>
          <a:graphicData uri="http://schemas.openxmlformats.org/drawingml/2006/table">
            <a:tbl>
              <a:tblPr firstRow="1" bandRow="1">
                <a:tableStyleId>{5C22544A-7EE6-4342-B048-85BDC9FD1C3A}</a:tableStyleId>
              </a:tblPr>
              <a:tblGrid>
                <a:gridCol w="3538481">
                  <a:extLst>
                    <a:ext uri="{9D8B030D-6E8A-4147-A177-3AD203B41FA5}">
                      <a16:colId xmlns:a16="http://schemas.microsoft.com/office/drawing/2014/main" xmlns="" val="2492525167"/>
                    </a:ext>
                  </a:extLst>
                </a:gridCol>
                <a:gridCol w="2481004">
                  <a:extLst>
                    <a:ext uri="{9D8B030D-6E8A-4147-A177-3AD203B41FA5}">
                      <a16:colId xmlns:a16="http://schemas.microsoft.com/office/drawing/2014/main" xmlns="" val="2163300858"/>
                    </a:ext>
                  </a:extLst>
                </a:gridCol>
                <a:gridCol w="2231889">
                  <a:extLst>
                    <a:ext uri="{9D8B030D-6E8A-4147-A177-3AD203B41FA5}">
                      <a16:colId xmlns:a16="http://schemas.microsoft.com/office/drawing/2014/main" xmlns="" val="2378760255"/>
                    </a:ext>
                  </a:extLst>
                </a:gridCol>
              </a:tblGrid>
              <a:tr h="774200">
                <a:tc rowSpan="2">
                  <a:txBody>
                    <a:bodyPr/>
                    <a:lstStyle/>
                    <a:p>
                      <a:pPr algn="ctr"/>
                      <a:r>
                        <a:rPr lang="en-US" sz="2400" dirty="0" smtClean="0"/>
                        <a:t>Type</a:t>
                      </a:r>
                      <a:endParaRPr lang="en-US" sz="2400" dirty="0"/>
                    </a:p>
                  </a:txBody>
                  <a:tcPr marL="68580" marR="68580"/>
                </a:tc>
                <a:tc gridSpan="2">
                  <a:txBody>
                    <a:bodyPr/>
                    <a:lstStyle/>
                    <a:p>
                      <a:pPr algn="ctr"/>
                      <a:r>
                        <a:rPr lang="en-US" sz="2000" dirty="0" smtClean="0"/>
                        <a:t>School ID 1</a:t>
                      </a:r>
                      <a:r>
                        <a:rPr lang="en-US" sz="2000" baseline="30000" dirty="0" smtClean="0"/>
                        <a:t>st</a:t>
                      </a:r>
                      <a:r>
                        <a:rPr lang="en-US" sz="2000" baseline="0" dirty="0" smtClean="0"/>
                        <a:t> Digit Assignment</a:t>
                      </a:r>
                      <a:endParaRPr lang="en-US" sz="2000" dirty="0"/>
                    </a:p>
                  </a:txBody>
                  <a:tcPr marL="68580" marR="68580"/>
                </a:tc>
                <a:tc hMerge="1">
                  <a:txBody>
                    <a:bodyPr/>
                    <a:lstStyle/>
                    <a:p>
                      <a:endParaRPr lang="en-US" dirty="0"/>
                    </a:p>
                  </a:txBody>
                  <a:tcPr/>
                </a:tc>
                <a:extLst>
                  <a:ext uri="{0D108BD9-81ED-4DB2-BD59-A6C34878D82A}">
                    <a16:rowId xmlns:a16="http://schemas.microsoft.com/office/drawing/2014/main" xmlns="" val="113912919"/>
                  </a:ext>
                </a:extLst>
              </a:tr>
              <a:tr h="617562">
                <a:tc vMerge="1">
                  <a:txBody>
                    <a:bodyPr/>
                    <a:lstStyle/>
                    <a:p>
                      <a:endParaRPr lang="en-US" dirty="0"/>
                    </a:p>
                  </a:txBody>
                  <a:tcPr>
                    <a:solidFill>
                      <a:schemeClr val="tx2">
                        <a:lumMod val="40000"/>
                        <a:lumOff val="60000"/>
                      </a:schemeClr>
                    </a:solidFill>
                  </a:tcPr>
                </a:tc>
                <a:tc>
                  <a:txBody>
                    <a:bodyPr/>
                    <a:lstStyle/>
                    <a:p>
                      <a:pPr algn="ctr"/>
                      <a:r>
                        <a:rPr lang="en-US" sz="2400" b="1" dirty="0" smtClean="0"/>
                        <a:t>Current</a:t>
                      </a:r>
                      <a:endParaRPr lang="en-US" sz="2400" b="1" dirty="0"/>
                    </a:p>
                  </a:txBody>
                  <a:tcPr marL="68580" marR="68580">
                    <a:solidFill>
                      <a:schemeClr val="tx2">
                        <a:lumMod val="40000"/>
                        <a:lumOff val="60000"/>
                      </a:schemeClr>
                    </a:solidFill>
                  </a:tcPr>
                </a:tc>
                <a:tc>
                  <a:txBody>
                    <a:bodyPr/>
                    <a:lstStyle/>
                    <a:p>
                      <a:pPr algn="ctr"/>
                      <a:r>
                        <a:rPr lang="en-US" sz="2400" b="1" dirty="0" smtClean="0"/>
                        <a:t>Proposed</a:t>
                      </a:r>
                      <a:endParaRPr lang="en-US" sz="2400" b="1" dirty="0"/>
                    </a:p>
                  </a:txBody>
                  <a:tcPr marL="68580" marR="68580">
                    <a:solidFill>
                      <a:schemeClr val="tx2">
                        <a:lumMod val="40000"/>
                        <a:lumOff val="60000"/>
                      </a:schemeClr>
                    </a:solidFill>
                  </a:tcPr>
                </a:tc>
                <a:extLst>
                  <a:ext uri="{0D108BD9-81ED-4DB2-BD59-A6C34878D82A}">
                    <a16:rowId xmlns:a16="http://schemas.microsoft.com/office/drawing/2014/main" xmlns="" val="2402224445"/>
                  </a:ext>
                </a:extLst>
              </a:tr>
              <a:tr h="436973">
                <a:tc>
                  <a:txBody>
                    <a:bodyPr/>
                    <a:lstStyle/>
                    <a:p>
                      <a:pPr algn="ctr"/>
                      <a:r>
                        <a:rPr lang="en-US" sz="2400" dirty="0" smtClean="0"/>
                        <a:t>Public- </a:t>
                      </a:r>
                      <a:r>
                        <a:rPr lang="en-US" sz="2400" dirty="0" err="1" smtClean="0"/>
                        <a:t>Deped</a:t>
                      </a:r>
                      <a:r>
                        <a:rPr lang="en-US" sz="2400" dirty="0" smtClean="0"/>
                        <a:t> ES</a:t>
                      </a:r>
                      <a:endParaRPr lang="en-US" sz="2400" dirty="0"/>
                    </a:p>
                  </a:txBody>
                  <a:tcPr marL="68580" marR="68580" anchor="ctr"/>
                </a:tc>
                <a:tc>
                  <a:txBody>
                    <a:bodyPr/>
                    <a:lstStyle/>
                    <a:p>
                      <a:pPr algn="ctr"/>
                      <a:r>
                        <a:rPr lang="en-US" sz="2400" dirty="0" smtClean="0"/>
                        <a:t>1,2</a:t>
                      </a:r>
                      <a:endParaRPr lang="en-US" sz="2400" dirty="0"/>
                    </a:p>
                  </a:txBody>
                  <a:tcPr marL="68580" marR="68580" anchor="ctr"/>
                </a:tc>
                <a:tc>
                  <a:txBody>
                    <a:bodyPr/>
                    <a:lstStyle/>
                    <a:p>
                      <a:pPr algn="ctr"/>
                      <a:r>
                        <a:rPr lang="en-US" sz="2400" dirty="0" smtClean="0"/>
                        <a:t>1,2</a:t>
                      </a:r>
                      <a:endParaRPr lang="en-US" sz="2400" dirty="0"/>
                    </a:p>
                  </a:txBody>
                  <a:tcPr marL="68580" marR="68580" anchor="ctr"/>
                </a:tc>
                <a:extLst>
                  <a:ext uri="{0D108BD9-81ED-4DB2-BD59-A6C34878D82A}">
                    <a16:rowId xmlns:a16="http://schemas.microsoft.com/office/drawing/2014/main" xmlns="" val="1527027697"/>
                  </a:ext>
                </a:extLst>
              </a:tr>
              <a:tr h="361950">
                <a:tc>
                  <a:txBody>
                    <a:bodyPr/>
                    <a:lstStyle/>
                    <a:p>
                      <a:pPr algn="ctr"/>
                      <a:r>
                        <a:rPr lang="en-US" sz="2400" dirty="0" smtClean="0"/>
                        <a:t>Public-</a:t>
                      </a:r>
                      <a:r>
                        <a:rPr lang="en-US" sz="2400" dirty="0" err="1" smtClean="0"/>
                        <a:t>Deped</a:t>
                      </a:r>
                      <a:r>
                        <a:rPr lang="en-US" sz="2400" dirty="0" smtClean="0"/>
                        <a:t> SS including SHS</a:t>
                      </a:r>
                      <a:endParaRPr lang="en-US" sz="2400" dirty="0"/>
                    </a:p>
                  </a:txBody>
                  <a:tcPr marL="68580" marR="68580" anchor="ctr"/>
                </a:tc>
                <a:tc>
                  <a:txBody>
                    <a:bodyPr/>
                    <a:lstStyle/>
                    <a:p>
                      <a:pPr algn="ctr"/>
                      <a:r>
                        <a:rPr lang="en-US" sz="2400" dirty="0" smtClean="0"/>
                        <a:t>3</a:t>
                      </a:r>
                      <a:endParaRPr lang="en-US" sz="2400" dirty="0"/>
                    </a:p>
                  </a:txBody>
                  <a:tcPr marL="68580" marR="68580" anchor="ctr"/>
                </a:tc>
                <a:tc>
                  <a:txBody>
                    <a:bodyPr/>
                    <a:lstStyle/>
                    <a:p>
                      <a:pPr algn="ctr"/>
                      <a:r>
                        <a:rPr lang="en-US" sz="2400" dirty="0" smtClean="0"/>
                        <a:t>3</a:t>
                      </a:r>
                      <a:endParaRPr lang="en-US" sz="2400" dirty="0"/>
                    </a:p>
                  </a:txBody>
                  <a:tcPr marL="68580" marR="68580" anchor="ctr"/>
                </a:tc>
                <a:extLst>
                  <a:ext uri="{0D108BD9-81ED-4DB2-BD59-A6C34878D82A}">
                    <a16:rowId xmlns:a16="http://schemas.microsoft.com/office/drawing/2014/main" xmlns="" val="1619485623"/>
                  </a:ext>
                </a:extLst>
              </a:tr>
              <a:tr h="339090">
                <a:tc>
                  <a:txBody>
                    <a:bodyPr/>
                    <a:lstStyle/>
                    <a:p>
                      <a:pPr algn="ctr"/>
                      <a:r>
                        <a:rPr lang="en-US" sz="2400" dirty="0" smtClean="0"/>
                        <a:t>Private</a:t>
                      </a:r>
                      <a:endParaRPr lang="en-US" sz="2400" dirty="0"/>
                    </a:p>
                  </a:txBody>
                  <a:tcPr marL="68580" marR="68580" anchor="ctr"/>
                </a:tc>
                <a:tc>
                  <a:txBody>
                    <a:bodyPr/>
                    <a:lstStyle/>
                    <a:p>
                      <a:pPr algn="ctr"/>
                      <a:r>
                        <a:rPr lang="en-US" sz="2400" dirty="0" smtClean="0"/>
                        <a:t>4</a:t>
                      </a:r>
                      <a:endParaRPr lang="en-US" sz="2400" dirty="0"/>
                    </a:p>
                  </a:txBody>
                  <a:tcPr marL="68580" marR="68580" anchor="ctr"/>
                </a:tc>
                <a:tc rowSpan="2">
                  <a:txBody>
                    <a:bodyPr/>
                    <a:lstStyle/>
                    <a:p>
                      <a:pPr algn="ctr"/>
                      <a:r>
                        <a:rPr lang="en-US" sz="2400" dirty="0" smtClean="0"/>
                        <a:t>4</a:t>
                      </a:r>
                      <a:endParaRPr lang="en-US" sz="2400" dirty="0"/>
                    </a:p>
                  </a:txBody>
                  <a:tcPr marL="68580" marR="68580" anchor="ctr"/>
                </a:tc>
                <a:extLst>
                  <a:ext uri="{0D108BD9-81ED-4DB2-BD59-A6C34878D82A}">
                    <a16:rowId xmlns:a16="http://schemas.microsoft.com/office/drawing/2014/main" xmlns="" val="1371235839"/>
                  </a:ext>
                </a:extLst>
              </a:tr>
              <a:tr h="430530">
                <a:tc>
                  <a:txBody>
                    <a:bodyPr/>
                    <a:lstStyle/>
                    <a:p>
                      <a:pPr algn="ctr"/>
                      <a:endParaRPr lang="en-US" sz="2400" dirty="0"/>
                    </a:p>
                  </a:txBody>
                  <a:tcPr marL="68580" marR="68580" anchor="ctr"/>
                </a:tc>
                <a:tc>
                  <a:txBody>
                    <a:bodyPr/>
                    <a:lstStyle/>
                    <a:p>
                      <a:pPr algn="ctr"/>
                      <a:r>
                        <a:rPr lang="en-US" sz="2400" dirty="0" smtClean="0">
                          <a:solidFill>
                            <a:schemeClr val="accent2"/>
                          </a:solidFill>
                        </a:rPr>
                        <a:t>5, 6, 7,</a:t>
                      </a:r>
                      <a:r>
                        <a:rPr lang="en-US" sz="2400" baseline="0" dirty="0" smtClean="0">
                          <a:solidFill>
                            <a:schemeClr val="accent2"/>
                          </a:solidFill>
                        </a:rPr>
                        <a:t> 9</a:t>
                      </a:r>
                      <a:endParaRPr lang="en-US" sz="2400" dirty="0">
                        <a:solidFill>
                          <a:schemeClr val="accent2"/>
                        </a:solidFill>
                      </a:endParaRPr>
                    </a:p>
                  </a:txBody>
                  <a:tcPr marL="68580" marR="68580" anchor="ctr"/>
                </a:tc>
                <a:tc vMerge="1">
                  <a:txBody>
                    <a:bodyPr/>
                    <a:lstStyle/>
                    <a:p>
                      <a:pPr algn="ctr"/>
                      <a:endParaRPr lang="en-US" sz="2400" dirty="0">
                        <a:solidFill>
                          <a:schemeClr val="accent2"/>
                        </a:solidFill>
                      </a:endParaRPr>
                    </a:p>
                  </a:txBody>
                  <a:tcPr marL="68580" marR="68580"/>
                </a:tc>
                <a:extLst>
                  <a:ext uri="{0D108BD9-81ED-4DB2-BD59-A6C34878D82A}">
                    <a16:rowId xmlns:a16="http://schemas.microsoft.com/office/drawing/2014/main" xmlns="" val="573010276"/>
                  </a:ext>
                </a:extLst>
              </a:tr>
              <a:tr h="381000">
                <a:tc>
                  <a:txBody>
                    <a:bodyPr/>
                    <a:lstStyle/>
                    <a:p>
                      <a:pPr algn="ctr"/>
                      <a:r>
                        <a:rPr lang="en-US" sz="2400" dirty="0" smtClean="0"/>
                        <a:t>SUCs / LUCs</a:t>
                      </a:r>
                      <a:endParaRPr lang="en-US" sz="2400" dirty="0"/>
                    </a:p>
                  </a:txBody>
                  <a:tcPr marL="68580" marR="68580" anchor="ctr"/>
                </a:tc>
                <a:tc>
                  <a:txBody>
                    <a:bodyPr/>
                    <a:lstStyle/>
                    <a:p>
                      <a:pPr algn="ctr"/>
                      <a:r>
                        <a:rPr lang="en-US" sz="2400" dirty="0" smtClean="0"/>
                        <a:t>6</a:t>
                      </a:r>
                      <a:endParaRPr lang="en-US" sz="2400" dirty="0"/>
                    </a:p>
                  </a:txBody>
                  <a:tcPr marL="68580" marR="68580" anchor="ctr"/>
                </a:tc>
                <a:tc rowSpan="2">
                  <a:txBody>
                    <a:bodyPr/>
                    <a:lstStyle/>
                    <a:p>
                      <a:pPr algn="ctr"/>
                      <a:r>
                        <a:rPr lang="en-US" sz="2400" dirty="0" smtClean="0"/>
                        <a:t>6</a:t>
                      </a:r>
                      <a:endParaRPr lang="en-US" sz="2400" dirty="0"/>
                    </a:p>
                  </a:txBody>
                  <a:tcPr marL="68580" marR="68580" anchor="ctr"/>
                </a:tc>
                <a:extLst>
                  <a:ext uri="{0D108BD9-81ED-4DB2-BD59-A6C34878D82A}">
                    <a16:rowId xmlns:a16="http://schemas.microsoft.com/office/drawing/2014/main" xmlns="" val="885467509"/>
                  </a:ext>
                </a:extLst>
              </a:tr>
              <a:tr h="381000">
                <a:tc>
                  <a:txBody>
                    <a:bodyPr/>
                    <a:lstStyle/>
                    <a:p>
                      <a:pPr algn="ctr"/>
                      <a:endParaRPr lang="en-US" sz="2400" dirty="0"/>
                    </a:p>
                  </a:txBody>
                  <a:tcPr marL="68580" marR="68580" anchor="ctr"/>
                </a:tc>
                <a:tc>
                  <a:txBody>
                    <a:bodyPr/>
                    <a:lstStyle/>
                    <a:p>
                      <a:pPr algn="ctr"/>
                      <a:r>
                        <a:rPr lang="en-US" sz="2400" dirty="0" smtClean="0">
                          <a:solidFill>
                            <a:schemeClr val="accent2"/>
                          </a:solidFill>
                        </a:rPr>
                        <a:t>4, 7, 9</a:t>
                      </a:r>
                      <a:endParaRPr lang="en-US" sz="2400" dirty="0">
                        <a:solidFill>
                          <a:schemeClr val="accent2"/>
                        </a:solidFill>
                      </a:endParaRPr>
                    </a:p>
                  </a:txBody>
                  <a:tcPr marL="68580" marR="68580" anchor="ctr"/>
                </a:tc>
                <a:tc vMerge="1">
                  <a:txBody>
                    <a:bodyPr/>
                    <a:lstStyle/>
                    <a:p>
                      <a:pPr algn="ctr"/>
                      <a:endParaRPr lang="en-US" sz="2400" dirty="0">
                        <a:solidFill>
                          <a:schemeClr val="accent2"/>
                        </a:solidFill>
                      </a:endParaRPr>
                    </a:p>
                  </a:txBody>
                  <a:tcPr marL="68580" marR="68580" anchor="ctr"/>
                </a:tc>
                <a:extLst>
                  <a:ext uri="{0D108BD9-81ED-4DB2-BD59-A6C34878D82A}">
                    <a16:rowId xmlns:a16="http://schemas.microsoft.com/office/drawing/2014/main" xmlns="" val="685727922"/>
                  </a:ext>
                </a:extLst>
              </a:tr>
              <a:tr h="361950">
                <a:tc>
                  <a:txBody>
                    <a:bodyPr/>
                    <a:lstStyle/>
                    <a:p>
                      <a:pPr algn="ctr"/>
                      <a:r>
                        <a:rPr lang="en-US" sz="2400" dirty="0" smtClean="0"/>
                        <a:t>Public Integrated</a:t>
                      </a:r>
                      <a:endParaRPr lang="en-US" sz="2400" dirty="0"/>
                    </a:p>
                  </a:txBody>
                  <a:tcPr marL="68580" marR="68580" anchor="ctr"/>
                </a:tc>
                <a:tc>
                  <a:txBody>
                    <a:bodyPr/>
                    <a:lstStyle/>
                    <a:p>
                      <a:pPr algn="ctr"/>
                      <a:endParaRPr lang="en-US" sz="2400"/>
                    </a:p>
                  </a:txBody>
                  <a:tcPr marL="68580" marR="68580" anchor="ctr"/>
                </a:tc>
                <a:tc>
                  <a:txBody>
                    <a:bodyPr/>
                    <a:lstStyle/>
                    <a:p>
                      <a:pPr algn="ctr"/>
                      <a:r>
                        <a:rPr lang="en-US" sz="2400" dirty="0" smtClean="0"/>
                        <a:t>5</a:t>
                      </a:r>
                      <a:endParaRPr lang="en-US" sz="2400" dirty="0"/>
                    </a:p>
                  </a:txBody>
                  <a:tcPr marL="68580" marR="68580" anchor="ctr"/>
                </a:tc>
                <a:extLst>
                  <a:ext uri="{0D108BD9-81ED-4DB2-BD59-A6C34878D82A}">
                    <a16:rowId xmlns:a16="http://schemas.microsoft.com/office/drawing/2014/main" xmlns="" val="734084104"/>
                  </a:ext>
                </a:extLst>
              </a:tr>
              <a:tr h="236639">
                <a:tc>
                  <a:txBody>
                    <a:bodyPr/>
                    <a:lstStyle/>
                    <a:p>
                      <a:pPr algn="ctr"/>
                      <a:r>
                        <a:rPr lang="en-US" sz="2400" dirty="0" smtClean="0"/>
                        <a:t>BRAC</a:t>
                      </a:r>
                      <a:endParaRPr lang="en-US" sz="2400" dirty="0"/>
                    </a:p>
                  </a:txBody>
                  <a:tcPr marL="68580" marR="68580" anchor="ctr"/>
                </a:tc>
                <a:tc>
                  <a:txBody>
                    <a:bodyPr/>
                    <a:lstStyle/>
                    <a:p>
                      <a:pPr algn="ctr"/>
                      <a:r>
                        <a:rPr lang="en-US" sz="2400" dirty="0" smtClean="0"/>
                        <a:t>0</a:t>
                      </a:r>
                      <a:endParaRPr lang="en-US" sz="2400" dirty="0"/>
                    </a:p>
                  </a:txBody>
                  <a:tcPr marL="68580" marR="68580" anchor="ctr"/>
                </a:tc>
                <a:tc>
                  <a:txBody>
                    <a:bodyPr/>
                    <a:lstStyle/>
                    <a:p>
                      <a:pPr algn="ctr"/>
                      <a:r>
                        <a:rPr lang="en-US" sz="2400" dirty="0" smtClean="0"/>
                        <a:t>0</a:t>
                      </a:r>
                      <a:endParaRPr lang="en-US" sz="2400" dirty="0"/>
                    </a:p>
                  </a:txBody>
                  <a:tcPr marL="68580" marR="68580" anchor="ctr"/>
                </a:tc>
                <a:extLst>
                  <a:ext uri="{0D108BD9-81ED-4DB2-BD59-A6C34878D82A}">
                    <a16:rowId xmlns:a16="http://schemas.microsoft.com/office/drawing/2014/main" xmlns="" val="376969854"/>
                  </a:ext>
                </a:extLst>
              </a:tr>
            </a:tbl>
          </a:graphicData>
        </a:graphic>
      </p:graphicFrame>
    </p:spTree>
    <p:extLst>
      <p:ext uri="{BB962C8B-B14F-4D97-AF65-F5344CB8AC3E}">
        <p14:creationId xmlns:p14="http://schemas.microsoft.com/office/powerpoint/2010/main" val="3219087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19743" y="195589"/>
            <a:ext cx="8926286" cy="523220"/>
          </a:xfrm>
          <a:prstGeom prst="rect">
            <a:avLst/>
          </a:prstGeom>
        </p:spPr>
        <p:txBody>
          <a:bodyPr wrap="square">
            <a:spAutoFit/>
          </a:bodyPr>
          <a:lstStyle/>
          <a:p>
            <a:pPr algn="ctr"/>
            <a:r>
              <a:rPr lang="en-US" sz="2800" dirty="0" smtClean="0"/>
              <a:t>Data Dictionary</a:t>
            </a:r>
            <a:endParaRPr lang="en-US" sz="2800" dirty="0"/>
          </a:p>
        </p:txBody>
      </p:sp>
      <p:sp>
        <p:nvSpPr>
          <p:cNvPr id="2" name="TextBox 1"/>
          <p:cNvSpPr txBox="1"/>
          <p:nvPr/>
        </p:nvSpPr>
        <p:spPr>
          <a:xfrm>
            <a:off x="478971" y="1284514"/>
            <a:ext cx="8229600" cy="4401205"/>
          </a:xfrm>
          <a:prstGeom prst="rect">
            <a:avLst/>
          </a:prstGeom>
          <a:noFill/>
        </p:spPr>
        <p:txBody>
          <a:bodyPr wrap="square" rtlCol="0">
            <a:spAutoFit/>
          </a:bodyPr>
          <a:lstStyle/>
          <a:p>
            <a:r>
              <a:rPr lang="en-AU" sz="2800" dirty="0" err="1" smtClean="0"/>
              <a:t>DepEd</a:t>
            </a:r>
            <a:r>
              <a:rPr lang="en-AU" sz="2800" dirty="0" smtClean="0"/>
              <a:t> data dictionary will communicate a common meaning of all the elements in the system for consistency and to have a common understanding among the stakeholders within and outside </a:t>
            </a:r>
            <a:r>
              <a:rPr lang="en-AU" sz="2800" dirty="0" err="1" smtClean="0"/>
              <a:t>DepEd</a:t>
            </a:r>
            <a:r>
              <a:rPr lang="en-AU" sz="2800" dirty="0" smtClean="0"/>
              <a:t>. These set of information describing content, format and structure of a database will be orderly managed in details.</a:t>
            </a:r>
          </a:p>
          <a:p>
            <a:endParaRPr lang="en-AU" sz="2800" dirty="0" smtClean="0"/>
          </a:p>
          <a:p>
            <a:r>
              <a:rPr lang="en-AU" sz="2800" dirty="0" smtClean="0"/>
              <a:t>This will also be a guide and reference of personnel for data description and collection.</a:t>
            </a:r>
            <a:endParaRPr lang="en-AU" sz="2800" dirty="0"/>
          </a:p>
        </p:txBody>
      </p:sp>
    </p:spTree>
    <p:extLst>
      <p:ext uri="{BB962C8B-B14F-4D97-AF65-F5344CB8AC3E}">
        <p14:creationId xmlns:p14="http://schemas.microsoft.com/office/powerpoint/2010/main" val="1217555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19743" y="195589"/>
            <a:ext cx="8926286" cy="523220"/>
          </a:xfrm>
          <a:prstGeom prst="rect">
            <a:avLst/>
          </a:prstGeom>
        </p:spPr>
        <p:txBody>
          <a:bodyPr wrap="square">
            <a:spAutoFit/>
          </a:bodyPr>
          <a:lstStyle/>
          <a:p>
            <a:pPr algn="ctr"/>
            <a:r>
              <a:rPr lang="en-US" sz="2800" dirty="0" smtClean="0"/>
              <a:t>Timeline</a:t>
            </a:r>
            <a:endParaRPr lang="en-US" sz="2800" dirty="0"/>
          </a:p>
        </p:txBody>
      </p:sp>
      <p:sp>
        <p:nvSpPr>
          <p:cNvPr id="3" name="TextBox 2"/>
          <p:cNvSpPr txBox="1"/>
          <p:nvPr/>
        </p:nvSpPr>
        <p:spPr>
          <a:xfrm>
            <a:off x="272143" y="990596"/>
            <a:ext cx="8534400" cy="707886"/>
          </a:xfrm>
          <a:prstGeom prst="rect">
            <a:avLst/>
          </a:prstGeom>
          <a:noFill/>
        </p:spPr>
        <p:txBody>
          <a:bodyPr wrap="square" rtlCol="0">
            <a:spAutoFit/>
          </a:bodyPr>
          <a:lstStyle/>
          <a:p>
            <a:r>
              <a:rPr lang="en-AU" sz="2000" dirty="0" smtClean="0"/>
              <a:t>The following timeline in the conduct of LIS and EBEIS activities shall be observed:</a:t>
            </a:r>
          </a:p>
        </p:txBody>
      </p:sp>
      <p:graphicFrame>
        <p:nvGraphicFramePr>
          <p:cNvPr id="4" name="Table 3"/>
          <p:cNvGraphicFramePr>
            <a:graphicFrameLocks noGrp="1"/>
          </p:cNvGraphicFramePr>
          <p:nvPr>
            <p:extLst>
              <p:ext uri="{D42A27DB-BD31-4B8C-83A1-F6EECF244321}">
                <p14:modId xmlns:p14="http://schemas.microsoft.com/office/powerpoint/2010/main" val="332756176"/>
              </p:ext>
            </p:extLst>
          </p:nvPr>
        </p:nvGraphicFramePr>
        <p:xfrm>
          <a:off x="119743" y="1658566"/>
          <a:ext cx="8926286" cy="5120640"/>
        </p:xfrm>
        <a:graphic>
          <a:graphicData uri="http://schemas.openxmlformats.org/drawingml/2006/table">
            <a:tbl>
              <a:tblPr firstRow="1" bandRow="1">
                <a:tableStyleId>{5C22544A-7EE6-4342-B048-85BDC9FD1C3A}</a:tableStyleId>
              </a:tblPr>
              <a:tblGrid>
                <a:gridCol w="4844143"/>
                <a:gridCol w="4082143"/>
              </a:tblGrid>
              <a:tr h="340286">
                <a:tc>
                  <a:txBody>
                    <a:bodyPr/>
                    <a:lstStyle/>
                    <a:p>
                      <a:pPr algn="ctr"/>
                      <a:r>
                        <a:rPr lang="en-AU" dirty="0" smtClean="0"/>
                        <a:t>Activity</a:t>
                      </a:r>
                      <a:endParaRPr lang="en-AU" dirty="0"/>
                    </a:p>
                  </a:txBody>
                  <a:tcPr/>
                </a:tc>
                <a:tc>
                  <a:txBody>
                    <a:bodyPr/>
                    <a:lstStyle/>
                    <a:p>
                      <a:pPr algn="ctr"/>
                      <a:r>
                        <a:rPr lang="en-AU" dirty="0" smtClean="0"/>
                        <a:t>Timeline</a:t>
                      </a:r>
                      <a:endParaRPr lang="en-AU" dirty="0"/>
                    </a:p>
                  </a:txBody>
                  <a:tcPr/>
                </a:tc>
              </a:tr>
              <a:tr h="340286">
                <a:tc>
                  <a:txBody>
                    <a:bodyPr/>
                    <a:lstStyle/>
                    <a:p>
                      <a:r>
                        <a:rPr lang="en-AU" dirty="0" smtClean="0">
                          <a:solidFill>
                            <a:srgbClr val="FF0000"/>
                          </a:solidFill>
                        </a:rPr>
                        <a:t>LIS</a:t>
                      </a:r>
                      <a:endParaRPr lang="en-AU" dirty="0">
                        <a:solidFill>
                          <a:srgbClr val="FF0000"/>
                        </a:solidFill>
                      </a:endParaRPr>
                    </a:p>
                  </a:txBody>
                  <a:tcPr/>
                </a:tc>
                <a:tc>
                  <a:txBody>
                    <a:bodyPr/>
                    <a:lstStyle/>
                    <a:p>
                      <a:endParaRPr lang="en-AU"/>
                    </a:p>
                  </a:txBody>
                  <a:tcPr/>
                </a:tc>
              </a:tr>
              <a:tr h="340286">
                <a:tc gridSpan="2">
                  <a:txBody>
                    <a:bodyPr/>
                    <a:lstStyle/>
                    <a:p>
                      <a:r>
                        <a:rPr lang="en-AU" dirty="0" smtClean="0"/>
                        <a:t>Encoding/Updating of LIS for BOSY 2016-2017</a:t>
                      </a:r>
                      <a:endParaRPr lang="en-AU" dirty="0"/>
                    </a:p>
                  </a:txBody>
                  <a:tcPr/>
                </a:tc>
                <a:tc hMerge="1">
                  <a:txBody>
                    <a:bodyPr/>
                    <a:lstStyle/>
                    <a:p>
                      <a:endParaRPr lang="en-AU"/>
                    </a:p>
                  </a:txBody>
                  <a:tcPr/>
                </a:tc>
              </a:tr>
              <a:tr h="340286">
                <a:tc>
                  <a:txBody>
                    <a:bodyPr/>
                    <a:lstStyle/>
                    <a:p>
                      <a:r>
                        <a:rPr lang="en-AU" dirty="0" smtClean="0"/>
                        <a:t>	SHS</a:t>
                      </a:r>
                      <a:endParaRPr lang="en-AU" dirty="0"/>
                    </a:p>
                  </a:txBody>
                  <a:tcPr/>
                </a:tc>
                <a:tc>
                  <a:txBody>
                    <a:bodyPr/>
                    <a:lstStyle/>
                    <a:p>
                      <a:r>
                        <a:rPr lang="en-AU" dirty="0" smtClean="0"/>
                        <a:t>May 10, 2016 – August 31, 2016</a:t>
                      </a:r>
                      <a:endParaRPr lang="en-AU" dirty="0"/>
                    </a:p>
                  </a:txBody>
                  <a:tcPr/>
                </a:tc>
              </a:tr>
              <a:tr h="340286">
                <a:tc>
                  <a:txBody>
                    <a:bodyPr/>
                    <a:lstStyle/>
                    <a:p>
                      <a:r>
                        <a:rPr lang="en-AU" dirty="0" smtClean="0"/>
                        <a:t>	K to Grade 10</a:t>
                      </a:r>
                      <a:endParaRPr lang="en-AU" dirty="0"/>
                    </a:p>
                  </a:txBody>
                  <a:tcPr/>
                </a:tc>
                <a:tc>
                  <a:txBody>
                    <a:bodyPr/>
                    <a:lstStyle/>
                    <a:p>
                      <a:r>
                        <a:rPr lang="en-AU" dirty="0" smtClean="0"/>
                        <a:t>July 4, 2016 – August 31, 2016</a:t>
                      </a:r>
                      <a:endParaRPr lang="en-AU" dirty="0"/>
                    </a:p>
                  </a:txBody>
                  <a:tcPr/>
                </a:tc>
              </a:tr>
              <a:tr h="340286">
                <a:tc>
                  <a:txBody>
                    <a:bodyPr/>
                    <a:lstStyle/>
                    <a:p>
                      <a:r>
                        <a:rPr lang="en-AU" dirty="0" smtClean="0"/>
                        <a:t>	Orientation</a:t>
                      </a:r>
                      <a:r>
                        <a:rPr lang="en-AU" baseline="0" dirty="0" smtClean="0"/>
                        <a:t> and Workshop</a:t>
                      </a:r>
                      <a:endParaRPr lang="en-AU" dirty="0"/>
                    </a:p>
                  </a:txBody>
                  <a:tcPr/>
                </a:tc>
                <a:tc>
                  <a:txBody>
                    <a:bodyPr/>
                    <a:lstStyle/>
                    <a:p>
                      <a:r>
                        <a:rPr lang="en-AU" dirty="0" smtClean="0"/>
                        <a:t>July 6-7,</a:t>
                      </a:r>
                      <a:r>
                        <a:rPr lang="en-AU" baseline="0" dirty="0" smtClean="0"/>
                        <a:t> 2016</a:t>
                      </a:r>
                      <a:endParaRPr lang="en-AU" dirty="0"/>
                    </a:p>
                  </a:txBody>
                  <a:tcPr/>
                </a:tc>
              </a:tr>
              <a:tr h="340286">
                <a:tc>
                  <a:txBody>
                    <a:bodyPr/>
                    <a:lstStyle/>
                    <a:p>
                      <a:r>
                        <a:rPr lang="en-AU" dirty="0" smtClean="0"/>
                        <a:t>	ALS (Jan-Oct 2016)</a:t>
                      </a:r>
                      <a:endParaRPr lang="en-AU" dirty="0"/>
                    </a:p>
                  </a:txBody>
                  <a:tcPr/>
                </a:tc>
                <a:tc>
                  <a:txBody>
                    <a:bodyPr/>
                    <a:lstStyle/>
                    <a:p>
                      <a:r>
                        <a:rPr lang="en-AU" dirty="0" smtClean="0"/>
                        <a:t>July 4, 2016 – October 31, 2016</a:t>
                      </a:r>
                      <a:endParaRPr lang="en-AU" dirty="0"/>
                    </a:p>
                  </a:txBody>
                  <a:tcPr/>
                </a:tc>
              </a:tr>
              <a:tr h="340286">
                <a:tc>
                  <a:txBody>
                    <a:bodyPr/>
                    <a:lstStyle/>
                    <a:p>
                      <a:r>
                        <a:rPr lang="en-AU" dirty="0" smtClean="0">
                          <a:solidFill>
                            <a:srgbClr val="FF0000"/>
                          </a:solidFill>
                        </a:rPr>
                        <a:t>EBEIS</a:t>
                      </a:r>
                      <a:endParaRPr lang="en-AU" dirty="0">
                        <a:solidFill>
                          <a:srgbClr val="FF0000"/>
                        </a:solidFill>
                      </a:endParaRPr>
                    </a:p>
                  </a:txBody>
                  <a:tcPr/>
                </a:tc>
                <a:tc>
                  <a:txBody>
                    <a:bodyPr/>
                    <a:lstStyle/>
                    <a:p>
                      <a:endParaRPr lang="en-AU"/>
                    </a:p>
                  </a:txBody>
                  <a:tcPr/>
                </a:tc>
              </a:tr>
              <a:tr h="340286">
                <a:tc gridSpan="2">
                  <a:txBody>
                    <a:bodyPr/>
                    <a:lstStyle/>
                    <a:p>
                      <a:pPr algn="l"/>
                      <a:r>
                        <a:rPr lang="en-AU" dirty="0" smtClean="0"/>
                        <a:t>Encoding</a:t>
                      </a:r>
                      <a:r>
                        <a:rPr lang="en-AU" baseline="0" dirty="0" smtClean="0"/>
                        <a:t> of BOSY 2016-2017</a:t>
                      </a:r>
                      <a:endParaRPr lang="en-AU" dirty="0"/>
                    </a:p>
                  </a:txBody>
                  <a:tcPr/>
                </a:tc>
                <a:tc hMerge="1">
                  <a:txBody>
                    <a:bodyPr/>
                    <a:lstStyle/>
                    <a:p>
                      <a:endParaRPr lang="en-AU" dirty="0"/>
                    </a:p>
                  </a:txBody>
                  <a:tcPr/>
                </a:tc>
              </a:tr>
              <a:tr h="340286">
                <a:tc>
                  <a:txBody>
                    <a:bodyPr/>
                    <a:lstStyle/>
                    <a:p>
                      <a:r>
                        <a:rPr lang="en-AU" dirty="0" smtClean="0"/>
                        <a:t>	K to 10</a:t>
                      </a:r>
                      <a:endParaRPr lang="en-AU" dirty="0"/>
                    </a:p>
                  </a:txBody>
                  <a:tcPr/>
                </a:tc>
                <a:tc>
                  <a:txBody>
                    <a:bodyPr/>
                    <a:lstStyle/>
                    <a:p>
                      <a:r>
                        <a:rPr lang="en-AU" dirty="0" smtClean="0"/>
                        <a:t>July 18, 2016 – September 16, 2016</a:t>
                      </a:r>
                      <a:endParaRPr lang="en-AU" dirty="0"/>
                    </a:p>
                  </a:txBody>
                  <a:tcPr/>
                </a:tc>
              </a:tr>
              <a:tr h="340286">
                <a:tc>
                  <a:txBody>
                    <a:bodyPr/>
                    <a:lstStyle/>
                    <a:p>
                      <a:r>
                        <a:rPr lang="en-AU" dirty="0" smtClean="0"/>
                        <a:t>	Proposed Orientation and Workshop</a:t>
                      </a:r>
                      <a:endParaRPr lang="en-AU" dirty="0"/>
                    </a:p>
                  </a:txBody>
                  <a:tcPr/>
                </a:tc>
                <a:tc>
                  <a:txBody>
                    <a:bodyPr/>
                    <a:lstStyle/>
                    <a:p>
                      <a:r>
                        <a:rPr lang="en-AU" dirty="0" smtClean="0"/>
                        <a:t>July 18-22,</a:t>
                      </a:r>
                      <a:r>
                        <a:rPr lang="en-AU" baseline="0" dirty="0" smtClean="0"/>
                        <a:t> 2016</a:t>
                      </a:r>
                      <a:endParaRPr lang="en-AU" dirty="0"/>
                    </a:p>
                  </a:txBody>
                  <a:tcPr/>
                </a:tc>
              </a:tr>
              <a:tr h="340286">
                <a:tc>
                  <a:txBody>
                    <a:bodyPr/>
                    <a:lstStyle/>
                    <a:p>
                      <a:r>
                        <a:rPr lang="en-AU" dirty="0" smtClean="0"/>
                        <a:t>	SHS</a:t>
                      </a:r>
                      <a:endParaRPr lang="en-AU" dirty="0"/>
                    </a:p>
                  </a:txBody>
                  <a:tcPr/>
                </a:tc>
                <a:tc>
                  <a:txBody>
                    <a:bodyPr/>
                    <a:lstStyle/>
                    <a:p>
                      <a:r>
                        <a:rPr lang="en-AU" dirty="0" smtClean="0"/>
                        <a:t>August</a:t>
                      </a:r>
                      <a:r>
                        <a:rPr lang="en-AU" baseline="0" dirty="0" smtClean="0"/>
                        <a:t> 1, 2016 – September 16, 2016</a:t>
                      </a:r>
                      <a:endParaRPr lang="en-AU" dirty="0"/>
                    </a:p>
                  </a:txBody>
                  <a:tcPr/>
                </a:tc>
              </a:tr>
              <a:tr h="340286">
                <a:tc>
                  <a:txBody>
                    <a:bodyPr/>
                    <a:lstStyle/>
                    <a:p>
                      <a:r>
                        <a:rPr lang="en-AU" dirty="0" smtClean="0"/>
                        <a:t>Generation of accomplished</a:t>
                      </a:r>
                      <a:r>
                        <a:rPr lang="en-AU" baseline="0" dirty="0" smtClean="0"/>
                        <a:t> EBEIS Forms</a:t>
                      </a:r>
                      <a:endParaRPr lang="en-AU" dirty="0"/>
                    </a:p>
                  </a:txBody>
                  <a:tcPr/>
                </a:tc>
                <a:tc>
                  <a:txBody>
                    <a:bodyPr/>
                    <a:lstStyle/>
                    <a:p>
                      <a:r>
                        <a:rPr lang="en-AU" dirty="0" smtClean="0"/>
                        <a:t>September</a:t>
                      </a:r>
                      <a:r>
                        <a:rPr lang="en-AU" baseline="0" dirty="0" smtClean="0"/>
                        <a:t> 26, 2016</a:t>
                      </a:r>
                      <a:endParaRPr lang="en-AU" dirty="0"/>
                    </a:p>
                  </a:txBody>
                  <a:tcPr/>
                </a:tc>
              </a:tr>
              <a:tr h="340286">
                <a:tc>
                  <a:txBody>
                    <a:bodyPr/>
                    <a:lstStyle/>
                    <a:p>
                      <a:r>
                        <a:rPr lang="en-AU" dirty="0" smtClean="0"/>
                        <a:t>Encoding for new data elements</a:t>
                      </a:r>
                      <a:endParaRPr lang="en-AU" dirty="0"/>
                    </a:p>
                  </a:txBody>
                  <a:tcPr/>
                </a:tc>
                <a:tc>
                  <a:txBody>
                    <a:bodyPr/>
                    <a:lstStyle/>
                    <a:p>
                      <a:r>
                        <a:rPr lang="en-AU" dirty="0" smtClean="0"/>
                        <a:t>October – November 2016</a:t>
                      </a:r>
                      <a:endParaRPr lang="en-AU" dirty="0"/>
                    </a:p>
                  </a:txBody>
                  <a:tcPr/>
                </a:tc>
              </a:tr>
            </a:tbl>
          </a:graphicData>
        </a:graphic>
      </p:graphicFrame>
    </p:spTree>
    <p:extLst>
      <p:ext uri="{BB962C8B-B14F-4D97-AF65-F5344CB8AC3E}">
        <p14:creationId xmlns:p14="http://schemas.microsoft.com/office/powerpoint/2010/main" val="3724650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Learner Information System</a:t>
            </a:r>
            <a:endParaRPr lang="en-US" dirty="0"/>
          </a:p>
        </p:txBody>
      </p:sp>
    </p:spTree>
    <p:extLst>
      <p:ext uri="{BB962C8B-B14F-4D97-AF65-F5344CB8AC3E}">
        <p14:creationId xmlns:p14="http://schemas.microsoft.com/office/powerpoint/2010/main" val="907703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914400"/>
          </a:xfrm>
        </p:spPr>
        <p:txBody>
          <a:bodyPr>
            <a:normAutofit/>
          </a:bodyPr>
          <a:lstStyle/>
          <a:p>
            <a:r>
              <a:rPr lang="en-US" sz="3600" b="1" dirty="0" smtClean="0"/>
              <a:t>Assignment &amp; Finalization of Classes </a:t>
            </a:r>
            <a:endParaRPr lang="en-US" sz="3600" b="1"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127" t="261" r="5877"/>
          <a:stretch/>
        </p:blipFill>
        <p:spPr>
          <a:xfrm>
            <a:off x="2" y="929148"/>
            <a:ext cx="9143998" cy="5633884"/>
          </a:xfrm>
          <a:prstGeom prst="rect">
            <a:avLst/>
          </a:prstGeom>
        </p:spPr>
      </p:pic>
    </p:spTree>
    <p:extLst>
      <p:ext uri="{BB962C8B-B14F-4D97-AF65-F5344CB8AC3E}">
        <p14:creationId xmlns:p14="http://schemas.microsoft.com/office/powerpoint/2010/main" val="313178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t>Matrix of Enrolment</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468312752"/>
              </p:ext>
            </p:extLst>
          </p:nvPr>
        </p:nvGraphicFramePr>
        <p:xfrm>
          <a:off x="76200" y="1091378"/>
          <a:ext cx="8980715" cy="4846442"/>
        </p:xfrm>
        <a:graphic>
          <a:graphicData uri="http://schemas.openxmlformats.org/drawingml/2006/table">
            <a:tbl>
              <a:tblPr firstRow="1" firstCol="1" bandRow="1">
                <a:tableStyleId>{5C22544A-7EE6-4342-B048-85BDC9FD1C3A}</a:tableStyleId>
              </a:tblPr>
              <a:tblGrid>
                <a:gridCol w="1377989">
                  <a:extLst>
                    <a:ext uri="{9D8B030D-6E8A-4147-A177-3AD203B41FA5}">
                      <a16:colId xmlns:a16="http://schemas.microsoft.com/office/drawing/2014/main" xmlns="" val="2052245337"/>
                    </a:ext>
                  </a:extLst>
                </a:gridCol>
                <a:gridCol w="2161702">
                  <a:extLst>
                    <a:ext uri="{9D8B030D-6E8A-4147-A177-3AD203B41FA5}">
                      <a16:colId xmlns:a16="http://schemas.microsoft.com/office/drawing/2014/main" xmlns="" val="1628539574"/>
                    </a:ext>
                  </a:extLst>
                </a:gridCol>
                <a:gridCol w="878241">
                  <a:extLst>
                    <a:ext uri="{9D8B030D-6E8A-4147-A177-3AD203B41FA5}">
                      <a16:colId xmlns:a16="http://schemas.microsoft.com/office/drawing/2014/main" xmlns="" val="4039133198"/>
                    </a:ext>
                  </a:extLst>
                </a:gridCol>
                <a:gridCol w="1046697">
                  <a:extLst>
                    <a:ext uri="{9D8B030D-6E8A-4147-A177-3AD203B41FA5}">
                      <a16:colId xmlns:a16="http://schemas.microsoft.com/office/drawing/2014/main" xmlns="" val="753933688"/>
                    </a:ext>
                  </a:extLst>
                </a:gridCol>
                <a:gridCol w="3516086">
                  <a:extLst>
                    <a:ext uri="{9D8B030D-6E8A-4147-A177-3AD203B41FA5}">
                      <a16:colId xmlns:a16="http://schemas.microsoft.com/office/drawing/2014/main" xmlns="" val="3380772529"/>
                    </a:ext>
                  </a:extLst>
                </a:gridCol>
              </a:tblGrid>
              <a:tr h="316760">
                <a:tc gridSpan="2">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solidFill>
                            <a:schemeClr val="tx1"/>
                          </a:solidFill>
                          <a:effectLst/>
                        </a:rPr>
                        <a:t>Learners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tc hMerge="1">
                  <a:txBody>
                    <a:bodyPr/>
                    <a:lstStyle/>
                    <a:p>
                      <a:endParaRPr lang="en-US"/>
                    </a:p>
                  </a:txBody>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extLst>
                  <a:ext uri="{0D108BD9-81ED-4DB2-BD59-A6C34878D82A}">
                    <a16:rowId xmlns:a16="http://schemas.microsoft.com/office/drawing/2014/main" xmlns="" val="1686606487"/>
                  </a:ext>
                </a:extLst>
              </a:tr>
              <a:tr h="357874">
                <a:tc gridSpan="2">
                  <a:txBody>
                    <a:bodyPr/>
                    <a:lstStyle/>
                    <a:p>
                      <a:pPr marL="0" marR="0" algn="ctr">
                        <a:lnSpc>
                          <a:spcPct val="107000"/>
                        </a:lnSpc>
                        <a:spcBef>
                          <a:spcPts val="0"/>
                        </a:spcBef>
                        <a:spcAft>
                          <a:spcPts val="0"/>
                        </a:spcAft>
                      </a:pPr>
                      <a:r>
                        <a:rPr lang="en-US" sz="1800" dirty="0">
                          <a:solidFill>
                            <a:schemeClr val="bg1"/>
                          </a:solidFill>
                          <a:effectLst/>
                        </a:rPr>
                        <a:t>Possible Cases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tx1">
                        <a:lumMod val="65000"/>
                        <a:lumOff val="3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bg1"/>
                          </a:solidFill>
                          <a:effectLst/>
                        </a:rPr>
                        <a:t>Eligible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tx1">
                        <a:lumMod val="65000"/>
                        <a:lumOff val="35000"/>
                      </a:schemeClr>
                    </a:solidFill>
                  </a:tcPr>
                </a:tc>
                <a:tc>
                  <a:txBody>
                    <a:bodyPr/>
                    <a:lstStyle/>
                    <a:p>
                      <a:pPr marL="0" marR="0" algn="ctr">
                        <a:lnSpc>
                          <a:spcPct val="107000"/>
                        </a:lnSpc>
                        <a:spcBef>
                          <a:spcPts val="0"/>
                        </a:spcBef>
                        <a:spcAft>
                          <a:spcPts val="0"/>
                        </a:spcAft>
                      </a:pPr>
                      <a:r>
                        <a:rPr lang="en-US" sz="1800" dirty="0">
                          <a:solidFill>
                            <a:schemeClr val="bg1"/>
                          </a:solidFill>
                          <a:effectLst/>
                        </a:rPr>
                        <a:t>Ineligible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tx1">
                        <a:lumMod val="65000"/>
                        <a:lumOff val="35000"/>
                      </a:schemeClr>
                    </a:solidFill>
                  </a:tcPr>
                </a:tc>
                <a:tc>
                  <a:txBody>
                    <a:bodyPr/>
                    <a:lstStyle/>
                    <a:p>
                      <a:pPr marL="0" marR="0" algn="ctr">
                        <a:lnSpc>
                          <a:spcPct val="107000"/>
                        </a:lnSpc>
                        <a:spcBef>
                          <a:spcPts val="0"/>
                        </a:spcBef>
                        <a:spcAft>
                          <a:spcPts val="0"/>
                        </a:spcAft>
                      </a:pPr>
                      <a:r>
                        <a:rPr lang="en-US" sz="1800" dirty="0">
                          <a:solidFill>
                            <a:schemeClr val="bg1"/>
                          </a:solidFill>
                          <a:effectLst/>
                        </a:rPr>
                        <a:t>Enrolment Action/Status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tx1">
                        <a:lumMod val="65000"/>
                        <a:lumOff val="35000"/>
                      </a:schemeClr>
                    </a:solidFill>
                  </a:tcPr>
                </a:tc>
                <a:extLst>
                  <a:ext uri="{0D108BD9-81ED-4DB2-BD59-A6C34878D82A}">
                    <a16:rowId xmlns:a16="http://schemas.microsoft.com/office/drawing/2014/main" xmlns="" val="1646880947"/>
                  </a:ext>
                </a:extLst>
              </a:tr>
              <a:tr h="249013">
                <a:tc gridSpan="2">
                  <a:txBody>
                    <a:bodyPr/>
                    <a:lstStyle/>
                    <a:p>
                      <a:pPr marL="0" marR="0" algn="ctr">
                        <a:lnSpc>
                          <a:spcPct val="107000"/>
                        </a:lnSpc>
                        <a:spcBef>
                          <a:spcPts val="0"/>
                        </a:spcBef>
                        <a:spcAft>
                          <a:spcPts val="0"/>
                        </a:spcAft>
                      </a:pPr>
                      <a:r>
                        <a:rPr lang="en-US" sz="1800" dirty="0">
                          <a:solidFill>
                            <a:schemeClr val="tx1"/>
                          </a:solidFill>
                          <a:effectLst/>
                        </a:rPr>
                        <a:t>2015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accent3"/>
                    </a:solidFill>
                  </a:tcPr>
                </a:tc>
                <a:tc hMerge="1">
                  <a:txBody>
                    <a:bodyPr/>
                    <a:lstStyle/>
                    <a:p>
                      <a:endParaRPr lang="en-US"/>
                    </a:p>
                  </a:txBody>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solidFill>
                      <a:schemeClr val="accent3"/>
                    </a:solidFill>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solidFill>
                      <a:schemeClr val="accent3"/>
                    </a:solidFill>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solidFill>
                      <a:schemeClr val="accent3"/>
                    </a:solidFill>
                  </a:tcPr>
                </a:tc>
                <a:extLst>
                  <a:ext uri="{0D108BD9-81ED-4DB2-BD59-A6C34878D82A}">
                    <a16:rowId xmlns:a16="http://schemas.microsoft.com/office/drawing/2014/main" xmlns="" val="3079251012"/>
                  </a:ext>
                </a:extLst>
              </a:tr>
              <a:tr h="348230">
                <a:tc>
                  <a:txBody>
                    <a:bodyPr/>
                    <a:lstStyle/>
                    <a:p>
                      <a:pPr marL="0" marR="0" algn="ctr">
                        <a:lnSpc>
                          <a:spcPct val="107000"/>
                        </a:lnSpc>
                        <a:spcBef>
                          <a:spcPts val="0"/>
                        </a:spcBef>
                        <a:spcAft>
                          <a:spcPts val="0"/>
                        </a:spcAft>
                      </a:pPr>
                      <a:r>
                        <a:rPr lang="en-US" sz="1800" dirty="0">
                          <a:solidFill>
                            <a:schemeClr val="bg1"/>
                          </a:solidFill>
                          <a:effectLst/>
                        </a:rPr>
                        <a:t>Grade Level</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595959"/>
                    </a:solidFill>
                  </a:tcPr>
                </a:tc>
                <a:tc>
                  <a:txBody>
                    <a:bodyPr/>
                    <a:lstStyle/>
                    <a:p>
                      <a:pPr marL="0" marR="0" algn="ctr">
                        <a:lnSpc>
                          <a:spcPct val="107000"/>
                        </a:lnSpc>
                        <a:spcBef>
                          <a:spcPts val="0"/>
                        </a:spcBef>
                        <a:spcAft>
                          <a:spcPts val="0"/>
                        </a:spcAft>
                      </a:pPr>
                      <a:r>
                        <a:rPr lang="en-US" sz="1800" dirty="0">
                          <a:solidFill>
                            <a:schemeClr val="bg1"/>
                          </a:solidFill>
                          <a:effectLst/>
                        </a:rPr>
                        <a:t>Status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595959"/>
                    </a:solidFill>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595959"/>
                    </a:solidFill>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595959"/>
                    </a:solidFill>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595959"/>
                    </a:solidFill>
                  </a:tcPr>
                </a:tc>
                <a:extLst>
                  <a:ext uri="{0D108BD9-81ED-4DB2-BD59-A6C34878D82A}">
                    <a16:rowId xmlns:a16="http://schemas.microsoft.com/office/drawing/2014/main" xmlns="" val="2665880949"/>
                  </a:ext>
                </a:extLst>
              </a:tr>
              <a:tr h="421498">
                <a:tc>
                  <a:txBody>
                    <a:bodyPr/>
                    <a:lstStyle/>
                    <a:p>
                      <a:pPr marL="0" marR="0" algn="ctr">
                        <a:lnSpc>
                          <a:spcPct val="107000"/>
                        </a:lnSpc>
                        <a:spcBef>
                          <a:spcPts val="0"/>
                        </a:spcBef>
                        <a:spcAft>
                          <a:spcPts val="0"/>
                        </a:spcAft>
                      </a:pPr>
                      <a:r>
                        <a:rPr lang="en-US" sz="1800" dirty="0" smtClean="0">
                          <a:solidFill>
                            <a:schemeClr val="tx1"/>
                          </a:solidFill>
                          <a:effectLst/>
                        </a:rPr>
                        <a:t>K to G10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E7E9F3"/>
                    </a:solidFill>
                  </a:tcPr>
                </a:tc>
                <a:tc>
                  <a:txBody>
                    <a:bodyPr/>
                    <a:lstStyle/>
                    <a:p>
                      <a:pPr marL="0" marR="0" algn="ctr">
                        <a:lnSpc>
                          <a:spcPct val="107000"/>
                        </a:lnSpc>
                        <a:spcBef>
                          <a:spcPts val="0"/>
                        </a:spcBef>
                        <a:spcAft>
                          <a:spcPts val="0"/>
                        </a:spcAft>
                      </a:pPr>
                      <a:r>
                        <a:rPr lang="en-US" sz="1800" dirty="0">
                          <a:effectLst/>
                        </a:rPr>
                        <a:t>Promoted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rgbClr val="E7E9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r>
                        <a:rPr lang="en-US" sz="1800" dirty="0">
                          <a:effectLst/>
                        </a:rPr>
                        <a:t>Enrolled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extLst>
                  <a:ext uri="{0D108BD9-81ED-4DB2-BD59-A6C34878D82A}">
                    <a16:rowId xmlns:a16="http://schemas.microsoft.com/office/drawing/2014/main" xmlns="" val="2836057590"/>
                  </a:ext>
                </a:extLst>
              </a:tr>
              <a:tr h="439342">
                <a:tc>
                  <a:txBody>
                    <a:bodyPr/>
                    <a:lstStyle/>
                    <a:p>
                      <a:pPr marL="0" marR="0" algn="ctr"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 </a:t>
                      </a:r>
                    </a:p>
                  </a:txBody>
                  <a:tcPr marL="67328" marR="67328" marT="0" marB="0" anchor="ctr">
                    <a:solidFill>
                      <a:srgbClr val="CBD1E6"/>
                    </a:solidFill>
                  </a:tcPr>
                </a:tc>
                <a:tc>
                  <a:txBody>
                    <a:bodyPr/>
                    <a:lstStyle/>
                    <a:p>
                      <a:pPr marL="0" marR="0" algn="ctr"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Conditionally Promoted</a:t>
                      </a:r>
                    </a:p>
                  </a:txBody>
                  <a:tcPr marL="67328" marR="67328" marT="0" marB="0" anchor="ctr">
                    <a:solidFill>
                      <a:srgbClr val="CBD1E6"/>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r>
                        <a:rPr lang="en-US" sz="1800" b="1" dirty="0" smtClean="0">
                          <a:effectLst/>
                        </a:rPr>
                        <a:t>Change of EOSY status</a:t>
                      </a:r>
                      <a:r>
                        <a:rPr lang="en-US" sz="1800" dirty="0" smtClean="0">
                          <a:effectLst/>
                        </a:rPr>
                        <a:t> </a:t>
                      </a:r>
                    </a:p>
                    <a:p>
                      <a:pPr marL="0" marR="0" algn="ctr">
                        <a:lnSpc>
                          <a:spcPct val="107000"/>
                        </a:lnSpc>
                        <a:spcBef>
                          <a:spcPts val="0"/>
                        </a:spcBef>
                        <a:spcAft>
                          <a:spcPts val="0"/>
                        </a:spcAft>
                      </a:pPr>
                      <a:r>
                        <a:rPr lang="en-US" sz="1800" dirty="0" smtClean="0">
                          <a:effectLst/>
                        </a:rPr>
                        <a:t>(For Division approval)</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Upon</a:t>
                      </a:r>
                      <a:r>
                        <a:rPr lang="en-US" sz="1600" i="1" baseline="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submission of recomputed grades during remedial instruction</a:t>
                      </a:r>
                      <a:endParaRPr lang="en-US" sz="16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extLst>
                  <a:ext uri="{0D108BD9-81ED-4DB2-BD59-A6C34878D82A}">
                    <a16:rowId xmlns:a16="http://schemas.microsoft.com/office/drawing/2014/main" xmlns="" val="838458409"/>
                  </a:ext>
                </a:extLst>
              </a:tr>
              <a:tr h="462654">
                <a:tc>
                  <a:txBody>
                    <a:bodyPr/>
                    <a:lstStyle/>
                    <a:p>
                      <a:pPr marL="0" marR="0" algn="ctr"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 </a:t>
                      </a:r>
                    </a:p>
                  </a:txBody>
                  <a:tcPr marL="67328" marR="67328" marT="0" marB="0" anchor="ctr">
                    <a:solidFill>
                      <a:srgbClr val="E7E9F3"/>
                    </a:solidFill>
                  </a:tcPr>
                </a:tc>
                <a:tc>
                  <a:txBody>
                    <a:bodyPr/>
                    <a:lstStyle/>
                    <a:p>
                      <a:pPr marL="0" marR="0" algn="ctr"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Dropped Out</a:t>
                      </a:r>
                    </a:p>
                  </a:txBody>
                  <a:tcPr marL="67328" marR="67328" marT="0" marB="0" anchor="ctr">
                    <a:solidFill>
                      <a:srgbClr val="E7E9F3"/>
                    </a:solidFill>
                  </a:tcPr>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r>
                        <a:rPr lang="en-US" sz="1800" b="1" dirty="0">
                          <a:effectLst/>
                        </a:rPr>
                        <a:t>Change of EOSY </a:t>
                      </a:r>
                      <a:r>
                        <a:rPr lang="en-US" sz="1800" b="1" dirty="0" smtClean="0">
                          <a:effectLst/>
                        </a:rPr>
                        <a:t>status</a:t>
                      </a:r>
                      <a:r>
                        <a:rPr lang="en-US" sz="1800" dirty="0" smtClean="0">
                          <a:effectLst/>
                        </a:rPr>
                        <a:t> </a:t>
                      </a:r>
                    </a:p>
                    <a:p>
                      <a:pPr marL="0" marR="0" algn="ctr">
                        <a:lnSpc>
                          <a:spcPct val="107000"/>
                        </a:lnSpc>
                        <a:spcBef>
                          <a:spcPts val="0"/>
                        </a:spcBef>
                        <a:spcAft>
                          <a:spcPts val="0"/>
                        </a:spcAft>
                      </a:pPr>
                      <a:r>
                        <a:rPr lang="en-US" sz="1800" dirty="0" smtClean="0">
                          <a:effectLst/>
                        </a:rPr>
                        <a:t>(</a:t>
                      </a:r>
                      <a:r>
                        <a:rPr lang="en-US" sz="1800" dirty="0">
                          <a:effectLst/>
                        </a:rPr>
                        <a:t>For </a:t>
                      </a:r>
                      <a:r>
                        <a:rPr lang="en-US" sz="1800" dirty="0" smtClean="0">
                          <a:effectLst/>
                        </a:rPr>
                        <a:t>Division </a:t>
                      </a:r>
                      <a:r>
                        <a:rPr lang="en-US" sz="1800" dirty="0">
                          <a:effectLst/>
                        </a:rPr>
                        <a:t>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extLst>
                  <a:ext uri="{0D108BD9-81ED-4DB2-BD59-A6C34878D82A}">
                    <a16:rowId xmlns:a16="http://schemas.microsoft.com/office/drawing/2014/main" xmlns="" val="3149136389"/>
                  </a:ext>
                </a:extLst>
              </a:tr>
              <a:tr h="487004">
                <a:tc>
                  <a:txBody>
                    <a:bodyPr/>
                    <a:lstStyle/>
                    <a:p>
                      <a:pPr marL="0" marR="0" algn="ctr"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 </a:t>
                      </a:r>
                    </a:p>
                  </a:txBody>
                  <a:tcPr marL="67328" marR="67328" marT="0" marB="0" anchor="ctr">
                    <a:solidFill>
                      <a:srgbClr val="CBD1E6"/>
                    </a:solidFill>
                  </a:tcPr>
                </a:tc>
                <a:tc>
                  <a:txBody>
                    <a:bodyPr/>
                    <a:lstStyle/>
                    <a:p>
                      <a:pPr marL="0" marR="0" algn="ctr"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Retained</a:t>
                      </a:r>
                    </a:p>
                  </a:txBody>
                  <a:tcPr marL="67328" marR="67328" marT="0" marB="0" anchor="ctr">
                    <a:solidFill>
                      <a:srgbClr val="CBD1E6"/>
                    </a:solidFill>
                  </a:tcPr>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r>
                        <a:rPr lang="en-US" sz="1800" b="1" dirty="0">
                          <a:effectLst/>
                        </a:rPr>
                        <a:t>Change of EOSY </a:t>
                      </a:r>
                      <a:r>
                        <a:rPr lang="en-US" sz="1800" b="1" dirty="0" smtClean="0">
                          <a:effectLst/>
                        </a:rPr>
                        <a:t>status</a:t>
                      </a:r>
                      <a:r>
                        <a:rPr lang="en-US" sz="1800" dirty="0" smtClean="0">
                          <a:effectLst/>
                        </a:rPr>
                        <a:t> </a:t>
                      </a:r>
                    </a:p>
                    <a:p>
                      <a:pPr marL="0" marR="0" algn="ctr">
                        <a:lnSpc>
                          <a:spcPct val="107000"/>
                        </a:lnSpc>
                        <a:spcBef>
                          <a:spcPts val="0"/>
                        </a:spcBef>
                        <a:spcAft>
                          <a:spcPts val="0"/>
                        </a:spcAft>
                      </a:pPr>
                      <a:r>
                        <a:rPr lang="en-US" sz="1800" dirty="0" smtClean="0">
                          <a:effectLst/>
                        </a:rPr>
                        <a:t>(</a:t>
                      </a:r>
                      <a:r>
                        <a:rPr lang="en-US" sz="1800" dirty="0">
                          <a:effectLst/>
                        </a:rPr>
                        <a:t>For </a:t>
                      </a:r>
                      <a:r>
                        <a:rPr lang="en-US" sz="1800" dirty="0" smtClean="0">
                          <a:effectLst/>
                        </a:rPr>
                        <a:t>Division </a:t>
                      </a:r>
                      <a:r>
                        <a:rPr lang="en-US" sz="1800" dirty="0">
                          <a:effectLst/>
                        </a:rPr>
                        <a:t>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extLst>
                  <a:ext uri="{0D108BD9-81ED-4DB2-BD59-A6C34878D82A}">
                    <a16:rowId xmlns:a16="http://schemas.microsoft.com/office/drawing/2014/main" xmlns="" val="3407998276"/>
                  </a:ext>
                </a:extLst>
              </a:tr>
              <a:tr h="539634">
                <a:tc>
                  <a:txBody>
                    <a:bodyPr/>
                    <a:lstStyle/>
                    <a:p>
                      <a:pPr marL="0" marR="0" algn="ctr" defTabSz="914400" rtl="0" eaLnBrk="1" latinLnBrk="0" hangingPunct="1">
                        <a:lnSpc>
                          <a:spcPct val="107000"/>
                        </a:lnSpc>
                        <a:spcBef>
                          <a:spcPts val="0"/>
                        </a:spcBef>
                        <a:spcAft>
                          <a:spcPts val="0"/>
                        </a:spcAft>
                      </a:pPr>
                      <a:endParaRPr lang="en-US" sz="1800" kern="1200" dirty="0">
                        <a:solidFill>
                          <a:schemeClr val="dk1"/>
                        </a:solidFill>
                        <a:effectLst/>
                        <a:latin typeface="+mn-lt"/>
                        <a:ea typeface="+mn-ea"/>
                        <a:cs typeface="+mn-cs"/>
                      </a:endParaRPr>
                    </a:p>
                  </a:txBody>
                  <a:tcPr marL="67328" marR="67328" marT="0" marB="0" anchor="ctr">
                    <a:solidFill>
                      <a:srgbClr val="CBD1E6"/>
                    </a:solidFill>
                  </a:tcPr>
                </a:tc>
                <a:tc>
                  <a:txBody>
                    <a:bodyPr/>
                    <a:lstStyle/>
                    <a:p>
                      <a:pPr marL="0" marR="0" algn="ctr" defTabSz="9144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No Status</a:t>
                      </a:r>
                      <a:endParaRPr lang="en-US" sz="1800" kern="1200" dirty="0">
                        <a:solidFill>
                          <a:schemeClr val="dk1"/>
                        </a:solidFill>
                        <a:effectLst/>
                        <a:latin typeface="+mn-lt"/>
                        <a:ea typeface="+mn-ea"/>
                        <a:cs typeface="+mn-cs"/>
                      </a:endParaRPr>
                    </a:p>
                  </a:txBody>
                  <a:tcPr marL="67328" marR="67328" marT="0" marB="0" anchor="ctr">
                    <a:solidFill>
                      <a:srgbClr val="CBD1E6"/>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dirty="0" smtClean="0">
                          <a:effectLst/>
                        </a:rPr>
                        <a:t>Change of EOSY status</a:t>
                      </a:r>
                      <a:r>
                        <a:rPr lang="en-US" sz="1800" dirty="0" smtClean="0">
                          <a:effectLst/>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smtClean="0">
                          <a:effectLst/>
                        </a:rPr>
                        <a:t>(For Division approval)</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tc>
                <a:extLst>
                  <a:ext uri="{0D108BD9-81ED-4DB2-BD59-A6C34878D82A}">
                    <a16:rowId xmlns:a16="http://schemas.microsoft.com/office/drawing/2014/main" xmlns="" val="99630169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198" y="2677772"/>
            <a:ext cx="248857" cy="248857"/>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198" y="3324364"/>
            <a:ext cx="248857" cy="2488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942" y="4931502"/>
            <a:ext cx="182422" cy="1824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940" y="4331628"/>
            <a:ext cx="182422" cy="18242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735" y="5531375"/>
            <a:ext cx="182422" cy="182422"/>
          </a:xfrm>
          <a:prstGeom prst="rect">
            <a:avLst/>
          </a:prstGeom>
        </p:spPr>
      </p:pic>
    </p:spTree>
    <p:extLst>
      <p:ext uri="{BB962C8B-B14F-4D97-AF65-F5344CB8AC3E}">
        <p14:creationId xmlns:p14="http://schemas.microsoft.com/office/powerpoint/2010/main" val="38664895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t>Status Report</a:t>
            </a:r>
            <a:endParaRPr lang="en-US" b="1" dirty="0"/>
          </a:p>
        </p:txBody>
      </p:sp>
      <p:sp>
        <p:nvSpPr>
          <p:cNvPr id="4" name="TextBox 3"/>
          <p:cNvSpPr txBox="1"/>
          <p:nvPr/>
        </p:nvSpPr>
        <p:spPr>
          <a:xfrm>
            <a:off x="1023257" y="2154980"/>
            <a:ext cx="7203960" cy="369332"/>
          </a:xfrm>
          <a:prstGeom prst="rect">
            <a:avLst/>
          </a:prstGeom>
          <a:noFill/>
        </p:spPr>
        <p:txBody>
          <a:bodyPr wrap="none" rtlCol="0">
            <a:spAutoFit/>
          </a:bodyPr>
          <a:lstStyle/>
          <a:p>
            <a:r>
              <a:rPr lang="en-AU" dirty="0" smtClean="0">
                <a:hlinkClick r:id="rId2" action="ppaction://hlinkfile"/>
              </a:rPr>
              <a:t>PROGRESS REPORT ON LIS UPDATING AS OF APRIL 8, 2016.xls</a:t>
            </a:r>
            <a:endParaRPr lang="en-AU" dirty="0"/>
          </a:p>
        </p:txBody>
      </p:sp>
    </p:spTree>
    <p:extLst>
      <p:ext uri="{BB962C8B-B14F-4D97-AF65-F5344CB8AC3E}">
        <p14:creationId xmlns:p14="http://schemas.microsoft.com/office/powerpoint/2010/main" val="4116348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t>Status Report</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442510818"/>
              </p:ext>
            </p:extLst>
          </p:nvPr>
        </p:nvGraphicFramePr>
        <p:xfrm>
          <a:off x="76200" y="1091378"/>
          <a:ext cx="8980715" cy="5134450"/>
        </p:xfrm>
        <a:graphic>
          <a:graphicData uri="http://schemas.openxmlformats.org/drawingml/2006/table">
            <a:tbl>
              <a:tblPr firstRow="1" firstCol="1" bandRow="1">
                <a:tableStyleId>{5C22544A-7EE6-4342-B048-85BDC9FD1C3A}</a:tableStyleId>
              </a:tblPr>
              <a:tblGrid>
                <a:gridCol w="2634343">
                  <a:extLst>
                    <a:ext uri="{9D8B030D-6E8A-4147-A177-3AD203B41FA5}">
                      <a16:colId xmlns:a16="http://schemas.microsoft.com/office/drawing/2014/main" xmlns="" val="2052245337"/>
                    </a:ext>
                  </a:extLst>
                </a:gridCol>
                <a:gridCol w="2819400">
                  <a:extLst>
                    <a:ext uri="{9D8B030D-6E8A-4147-A177-3AD203B41FA5}">
                      <a16:colId xmlns:a16="http://schemas.microsoft.com/office/drawing/2014/main" xmlns="" val="4039133198"/>
                    </a:ext>
                  </a:extLst>
                </a:gridCol>
                <a:gridCol w="2068286">
                  <a:extLst>
                    <a:ext uri="{9D8B030D-6E8A-4147-A177-3AD203B41FA5}">
                      <a16:colId xmlns:a16="http://schemas.microsoft.com/office/drawing/2014/main" xmlns="" val="753933688"/>
                    </a:ext>
                  </a:extLst>
                </a:gridCol>
                <a:gridCol w="1458686">
                  <a:extLst>
                    <a:ext uri="{9D8B030D-6E8A-4147-A177-3AD203B41FA5}">
                      <a16:colId xmlns:a16="http://schemas.microsoft.com/office/drawing/2014/main" xmlns="" val="3380772529"/>
                    </a:ext>
                  </a:extLst>
                </a:gridCol>
              </a:tblGrid>
              <a:tr h="258451">
                <a:tc gridSpan="4">
                  <a:txBody>
                    <a:bodyPr/>
                    <a:lstStyle/>
                    <a:p>
                      <a:pPr marL="0" marR="0" algn="ctr">
                        <a:lnSpc>
                          <a:spcPct val="107000"/>
                        </a:lnSpc>
                        <a:spcBef>
                          <a:spcPts val="0"/>
                        </a:spcBef>
                        <a:spcAft>
                          <a:spcPts val="0"/>
                        </a:spcAft>
                      </a:pPr>
                      <a:r>
                        <a:rPr lang="en-US" sz="1800" dirty="0" smtClean="0">
                          <a:solidFill>
                            <a:schemeClr val="tx1"/>
                          </a:solidFill>
                          <a:effectLst/>
                        </a:rPr>
                        <a:t>TOP</a:t>
                      </a:r>
                      <a:r>
                        <a:rPr lang="en-US" sz="1800" baseline="0" dirty="0" smtClean="0">
                          <a:solidFill>
                            <a:schemeClr val="tx1"/>
                          </a:solidFill>
                          <a:effectLst/>
                        </a:rPr>
                        <a:t> 10 ELEMENTARY SCHOOLS AS OF JULY 6, 2016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tc h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tc hMerge="1">
                  <a:txBody>
                    <a:bodyPr/>
                    <a:lstStyle/>
                    <a:p>
                      <a:endParaRPr lang="en-US"/>
                    </a:p>
                  </a:txBody>
                  <a:tcPr/>
                </a:tc>
                <a:tc hMerge="1">
                  <a:txBody>
                    <a:bodyPr/>
                    <a:lstStyle/>
                    <a:p>
                      <a:pPr marL="0"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extLst>
                  <a:ext uri="{0D108BD9-81ED-4DB2-BD59-A6C34878D82A}">
                    <a16:rowId xmlns:a16="http://schemas.microsoft.com/office/drawing/2014/main" xmlns="" val="1686606487"/>
                  </a:ext>
                </a:extLst>
              </a:tr>
              <a:tr h="516333">
                <a:tc>
                  <a:txBody>
                    <a:bodyPr/>
                    <a:lstStyle/>
                    <a:p>
                      <a:pPr algn="ctr" fontAlgn="ctr"/>
                      <a:r>
                        <a:rPr lang="en-AU" sz="1200" b="1" i="0" u="none" strike="noStrike" dirty="0">
                          <a:solidFill>
                            <a:schemeClr val="bg1"/>
                          </a:solidFill>
                          <a:effectLst/>
                          <a:latin typeface="Arial"/>
                        </a:rPr>
                        <a:t>District</a:t>
                      </a:r>
                    </a:p>
                  </a:txBody>
                  <a:tcPr marL="9525" marR="9525" marT="9525" marB="0" anchor="ctr">
                    <a:solidFill>
                      <a:schemeClr val="tx1">
                        <a:lumMod val="65000"/>
                        <a:lumOff val="35000"/>
                      </a:schemeClr>
                    </a:solidFill>
                  </a:tcPr>
                </a:tc>
                <a:tc>
                  <a:txBody>
                    <a:bodyPr/>
                    <a:lstStyle/>
                    <a:p>
                      <a:pPr algn="ctr" fontAlgn="ctr"/>
                      <a:r>
                        <a:rPr lang="en-AU" sz="1200" b="1" i="0" u="none" strike="noStrike" dirty="0">
                          <a:solidFill>
                            <a:schemeClr val="bg1"/>
                          </a:solidFill>
                          <a:effectLst/>
                          <a:latin typeface="Arial"/>
                        </a:rPr>
                        <a:t>School</a:t>
                      </a:r>
                    </a:p>
                  </a:txBody>
                  <a:tcPr marL="9525" marR="9525" marT="9525" marB="0" anchor="ctr">
                    <a:solidFill>
                      <a:schemeClr val="tx1">
                        <a:lumMod val="65000"/>
                        <a:lumOff val="35000"/>
                      </a:schemeClr>
                    </a:solidFill>
                  </a:tcPr>
                </a:tc>
                <a:tc>
                  <a:txBody>
                    <a:bodyPr/>
                    <a:lstStyle/>
                    <a:p>
                      <a:pPr algn="ctr" fontAlgn="ctr"/>
                      <a:r>
                        <a:rPr lang="en-AU" sz="1200" b="1" i="0" u="none" strike="noStrike">
                          <a:solidFill>
                            <a:schemeClr val="bg1"/>
                          </a:solidFill>
                          <a:effectLst/>
                          <a:latin typeface="Arial"/>
                        </a:rPr>
                        <a:t>Partial Enrolment as of June 17, 2016</a:t>
                      </a:r>
                    </a:p>
                  </a:txBody>
                  <a:tcPr marL="9525" marR="9525" marT="9525" marB="0" anchor="ctr">
                    <a:solidFill>
                      <a:schemeClr val="tx1">
                        <a:lumMod val="65000"/>
                        <a:lumOff val="35000"/>
                      </a:schemeClr>
                    </a:solidFill>
                  </a:tcPr>
                </a:tc>
                <a:tc>
                  <a:txBody>
                    <a:bodyPr/>
                    <a:lstStyle/>
                    <a:p>
                      <a:pPr algn="ctr" fontAlgn="ctr"/>
                      <a:r>
                        <a:rPr lang="en-AU" sz="1200" b="1" i="0" u="none" strike="noStrike" dirty="0">
                          <a:solidFill>
                            <a:schemeClr val="bg1"/>
                          </a:solidFill>
                          <a:effectLst/>
                          <a:latin typeface="Arial"/>
                        </a:rPr>
                        <a:t>No. of Sections Created</a:t>
                      </a:r>
                    </a:p>
                  </a:txBody>
                  <a:tcPr marL="9525" marR="9525" marT="9525" marB="0" anchor="ctr">
                    <a:solidFill>
                      <a:schemeClr val="tx1">
                        <a:lumMod val="65000"/>
                        <a:lumOff val="35000"/>
                      </a:schemeClr>
                    </a:solidFill>
                  </a:tcPr>
                </a:tc>
                <a:extLst>
                  <a:ext uri="{0D108BD9-81ED-4DB2-BD59-A6C34878D82A}">
                    <a16:rowId xmlns:a16="http://schemas.microsoft.com/office/drawing/2014/main" xmlns="" val="1646880947"/>
                  </a:ext>
                </a:extLst>
              </a:tr>
              <a:tr h="432462">
                <a:tc>
                  <a:txBody>
                    <a:bodyPr/>
                    <a:lstStyle/>
                    <a:p>
                      <a:pPr algn="ctr" fontAlgn="b"/>
                      <a:r>
                        <a:rPr lang="en-AU" sz="2000" b="0" i="0" u="none" strike="noStrike" dirty="0" err="1">
                          <a:solidFill>
                            <a:srgbClr val="000000"/>
                          </a:solidFill>
                          <a:effectLst/>
                          <a:latin typeface="Arial"/>
                        </a:rPr>
                        <a:t>Balingasag</a:t>
                      </a:r>
                      <a:r>
                        <a:rPr lang="en-AU" sz="2000" b="0" i="0" u="none" strike="noStrike" dirty="0">
                          <a:solidFill>
                            <a:srgbClr val="000000"/>
                          </a:solidFill>
                          <a:effectLst/>
                          <a:latin typeface="Arial"/>
                        </a:rPr>
                        <a:t> South</a:t>
                      </a:r>
                    </a:p>
                  </a:txBody>
                  <a:tcPr marL="9525" marR="9525" marT="9525" marB="0" anchor="ctr">
                    <a:solidFill>
                      <a:schemeClr val="accent3"/>
                    </a:solidFill>
                  </a:tcPr>
                </a:tc>
                <a:tc>
                  <a:txBody>
                    <a:bodyPr/>
                    <a:lstStyle/>
                    <a:p>
                      <a:pPr algn="ctr" fontAlgn="t"/>
                      <a:r>
                        <a:rPr lang="en-AU" sz="2000" b="0" i="0" u="none" strike="noStrike" dirty="0" err="1">
                          <a:solidFill>
                            <a:srgbClr val="000000"/>
                          </a:solidFill>
                          <a:effectLst/>
                          <a:latin typeface="Arial"/>
                        </a:rPr>
                        <a:t>Binitinan</a:t>
                      </a:r>
                      <a:r>
                        <a:rPr lang="en-AU" sz="2000" b="0" i="0" u="none" strike="noStrike" dirty="0">
                          <a:solidFill>
                            <a:srgbClr val="000000"/>
                          </a:solidFill>
                          <a:effectLst/>
                          <a:latin typeface="Arial"/>
                        </a:rPr>
                        <a:t> ES</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552</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18</a:t>
                      </a:r>
                    </a:p>
                  </a:txBody>
                  <a:tcPr marL="9525" marR="9525" marT="9525" marB="0">
                    <a:solidFill>
                      <a:schemeClr val="accent3"/>
                    </a:solidFill>
                  </a:tcPr>
                </a:tc>
              </a:tr>
              <a:tr h="432462">
                <a:tc>
                  <a:txBody>
                    <a:bodyPr/>
                    <a:lstStyle/>
                    <a:p>
                      <a:pPr algn="ctr" fontAlgn="b"/>
                      <a:r>
                        <a:rPr lang="en-AU" sz="2000" b="0" i="0" u="none" strike="noStrike" dirty="0" err="1">
                          <a:solidFill>
                            <a:srgbClr val="000000"/>
                          </a:solidFill>
                          <a:effectLst/>
                          <a:latin typeface="Arial"/>
                        </a:rPr>
                        <a:t>Opol</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t"/>
                      <a:r>
                        <a:rPr lang="en-AU" sz="2000" b="0" i="0" u="none" strike="noStrike">
                          <a:solidFill>
                            <a:srgbClr val="000000"/>
                          </a:solidFill>
                          <a:effectLst/>
                          <a:latin typeface="Arial"/>
                        </a:rPr>
                        <a:t>Luyong Bonbon ES</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307</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22</a:t>
                      </a:r>
                    </a:p>
                  </a:txBody>
                  <a:tcPr marL="9525" marR="9525" marT="9525" marB="0">
                    <a:solidFill>
                      <a:schemeClr val="accent3"/>
                    </a:solidFill>
                  </a:tcPr>
                </a:tc>
              </a:tr>
              <a:tr h="432462">
                <a:tc>
                  <a:txBody>
                    <a:bodyPr/>
                    <a:lstStyle/>
                    <a:p>
                      <a:pPr algn="ctr" fontAlgn="b"/>
                      <a:r>
                        <a:rPr lang="en-AU" sz="2000" b="0" i="0" u="none" strike="noStrike" dirty="0" err="1">
                          <a:solidFill>
                            <a:srgbClr val="000000"/>
                          </a:solidFill>
                          <a:effectLst/>
                          <a:latin typeface="Arial"/>
                        </a:rPr>
                        <a:t>Tagoloan</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t"/>
                      <a:r>
                        <a:rPr lang="en-AU" sz="2000" b="0" i="0" u="none" strike="noStrike" dirty="0" err="1">
                          <a:solidFill>
                            <a:srgbClr val="000000"/>
                          </a:solidFill>
                          <a:effectLst/>
                          <a:latin typeface="Arial"/>
                        </a:rPr>
                        <a:t>Natumolan</a:t>
                      </a:r>
                      <a:r>
                        <a:rPr lang="en-AU" sz="2000" b="0" i="0" u="none" strike="noStrike" dirty="0">
                          <a:solidFill>
                            <a:srgbClr val="000000"/>
                          </a:solidFill>
                          <a:effectLst/>
                          <a:latin typeface="Arial"/>
                        </a:rPr>
                        <a:t> ES</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297</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13</a:t>
                      </a:r>
                    </a:p>
                  </a:txBody>
                  <a:tcPr marL="9525" marR="9525" marT="9525" marB="0">
                    <a:solidFill>
                      <a:schemeClr val="accent3"/>
                    </a:solidFill>
                  </a:tcPr>
                </a:tc>
              </a:tr>
              <a:tr h="432462">
                <a:tc>
                  <a:txBody>
                    <a:bodyPr/>
                    <a:lstStyle/>
                    <a:p>
                      <a:pPr algn="ctr" fontAlgn="b"/>
                      <a:r>
                        <a:rPr lang="en-AU" sz="2000" b="0" i="0" u="none" strike="noStrike" dirty="0">
                          <a:solidFill>
                            <a:srgbClr val="000000"/>
                          </a:solidFill>
                          <a:effectLst/>
                          <a:latin typeface="Arial"/>
                        </a:rPr>
                        <a:t>Naawan</a:t>
                      </a:r>
                    </a:p>
                  </a:txBody>
                  <a:tcPr marL="9525" marR="9525" marT="9525" marB="0" anchor="ctr">
                    <a:solidFill>
                      <a:schemeClr val="accent3"/>
                    </a:solidFill>
                  </a:tcPr>
                </a:tc>
                <a:tc>
                  <a:txBody>
                    <a:bodyPr/>
                    <a:lstStyle/>
                    <a:p>
                      <a:pPr algn="ctr" fontAlgn="t"/>
                      <a:r>
                        <a:rPr lang="en-AU" sz="2000" b="0" i="0" u="none" strike="noStrike" dirty="0">
                          <a:solidFill>
                            <a:srgbClr val="000000"/>
                          </a:solidFill>
                          <a:effectLst/>
                          <a:latin typeface="Arial"/>
                        </a:rPr>
                        <a:t>Naawan CS</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270</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29</a:t>
                      </a:r>
                    </a:p>
                  </a:txBody>
                  <a:tcPr marL="9525" marR="9525" marT="9525" marB="0">
                    <a:solidFill>
                      <a:schemeClr val="accent3"/>
                    </a:solidFill>
                  </a:tcPr>
                </a:tc>
              </a:tr>
              <a:tr h="432462">
                <a:tc>
                  <a:txBody>
                    <a:bodyPr/>
                    <a:lstStyle/>
                    <a:p>
                      <a:pPr algn="ctr" fontAlgn="b"/>
                      <a:r>
                        <a:rPr lang="en-AU" sz="2000" b="0" i="0" u="none" strike="noStrike" dirty="0" err="1">
                          <a:solidFill>
                            <a:srgbClr val="000000"/>
                          </a:solidFill>
                          <a:effectLst/>
                          <a:latin typeface="Arial"/>
                        </a:rPr>
                        <a:t>Opol</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t"/>
                      <a:r>
                        <a:rPr lang="en-AU" sz="2000" b="0" i="0" u="none" strike="noStrike" dirty="0">
                          <a:solidFill>
                            <a:srgbClr val="000000"/>
                          </a:solidFill>
                          <a:effectLst/>
                          <a:latin typeface="Arial"/>
                        </a:rPr>
                        <a:t>Barra ES</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268</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21</a:t>
                      </a:r>
                    </a:p>
                  </a:txBody>
                  <a:tcPr marL="9525" marR="9525" marT="9525" marB="0">
                    <a:solidFill>
                      <a:schemeClr val="accent3"/>
                    </a:solidFill>
                  </a:tcPr>
                </a:tc>
              </a:tr>
              <a:tr h="432462">
                <a:tc>
                  <a:txBody>
                    <a:bodyPr/>
                    <a:lstStyle/>
                    <a:p>
                      <a:pPr algn="ctr" fontAlgn="b"/>
                      <a:r>
                        <a:rPr lang="en-AU" sz="2000" b="0" i="0" u="none" strike="noStrike" dirty="0">
                          <a:solidFill>
                            <a:srgbClr val="000000"/>
                          </a:solidFill>
                          <a:effectLst/>
                          <a:latin typeface="Arial"/>
                        </a:rPr>
                        <a:t>Magsaysay II</a:t>
                      </a:r>
                    </a:p>
                  </a:txBody>
                  <a:tcPr marL="9525" marR="9525" marT="9525" marB="0" anchor="ctr">
                    <a:solidFill>
                      <a:schemeClr val="accent3"/>
                    </a:solidFill>
                  </a:tcPr>
                </a:tc>
                <a:tc>
                  <a:txBody>
                    <a:bodyPr/>
                    <a:lstStyle/>
                    <a:p>
                      <a:pPr algn="ctr" fontAlgn="t"/>
                      <a:r>
                        <a:rPr lang="en-AU" sz="2000" b="0" i="0" u="none" strike="noStrike">
                          <a:solidFill>
                            <a:srgbClr val="000000"/>
                          </a:solidFill>
                          <a:effectLst/>
                          <a:latin typeface="Arial"/>
                        </a:rPr>
                        <a:t>Kandiis ES</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264</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14</a:t>
                      </a:r>
                    </a:p>
                  </a:txBody>
                  <a:tcPr marL="9525" marR="9525" marT="9525" marB="0">
                    <a:solidFill>
                      <a:schemeClr val="accent3"/>
                    </a:solidFill>
                  </a:tcPr>
                </a:tc>
              </a:tr>
              <a:tr h="432462">
                <a:tc>
                  <a:txBody>
                    <a:bodyPr/>
                    <a:lstStyle/>
                    <a:p>
                      <a:pPr algn="ctr" fontAlgn="b"/>
                      <a:r>
                        <a:rPr lang="en-AU" sz="2000" b="0" i="0" u="none" strike="noStrike" dirty="0" err="1">
                          <a:solidFill>
                            <a:srgbClr val="000000"/>
                          </a:solidFill>
                          <a:effectLst/>
                          <a:latin typeface="Arial"/>
                        </a:rPr>
                        <a:t>Salay</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t"/>
                      <a:r>
                        <a:rPr lang="en-AU" sz="2000" b="0" i="0" u="none" strike="noStrike">
                          <a:solidFill>
                            <a:srgbClr val="000000"/>
                          </a:solidFill>
                          <a:effectLst/>
                          <a:latin typeface="Arial"/>
                        </a:rPr>
                        <a:t>Salay CS</a:t>
                      </a:r>
                    </a:p>
                  </a:txBody>
                  <a:tcPr marL="9525" marR="9525" marT="9525" marB="0">
                    <a:solidFill>
                      <a:schemeClr val="accent3"/>
                    </a:solidFill>
                  </a:tcPr>
                </a:tc>
                <a:tc>
                  <a:txBody>
                    <a:bodyPr/>
                    <a:lstStyle/>
                    <a:p>
                      <a:pPr algn="ctr" fontAlgn="t"/>
                      <a:r>
                        <a:rPr lang="en-AU" sz="2000" b="0" i="0" u="none" strike="noStrike">
                          <a:solidFill>
                            <a:srgbClr val="000000"/>
                          </a:solidFill>
                          <a:effectLst/>
                          <a:latin typeface="Arial"/>
                        </a:rPr>
                        <a:t>225</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7</a:t>
                      </a:r>
                    </a:p>
                  </a:txBody>
                  <a:tcPr marL="9525" marR="9525" marT="9525" marB="0">
                    <a:solidFill>
                      <a:schemeClr val="accent3"/>
                    </a:solidFill>
                  </a:tcPr>
                </a:tc>
              </a:tr>
              <a:tr h="432462">
                <a:tc>
                  <a:txBody>
                    <a:bodyPr/>
                    <a:lstStyle/>
                    <a:p>
                      <a:pPr algn="ctr" fontAlgn="b"/>
                      <a:r>
                        <a:rPr lang="en-AU" sz="2000" b="0" i="0" u="none" strike="noStrike" dirty="0" err="1">
                          <a:solidFill>
                            <a:srgbClr val="000000"/>
                          </a:solidFill>
                          <a:effectLst/>
                          <a:latin typeface="Arial"/>
                        </a:rPr>
                        <a:t>Alubijid</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t"/>
                      <a:r>
                        <a:rPr lang="en-AU" sz="2000" b="0" i="0" u="none" strike="noStrike">
                          <a:solidFill>
                            <a:srgbClr val="000000"/>
                          </a:solidFill>
                          <a:effectLst/>
                          <a:latin typeface="Arial"/>
                        </a:rPr>
                        <a:t>Alubijid CS</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189</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30</a:t>
                      </a:r>
                    </a:p>
                  </a:txBody>
                  <a:tcPr marL="9525" marR="9525" marT="9525" marB="0">
                    <a:solidFill>
                      <a:schemeClr val="accent3"/>
                    </a:solidFill>
                  </a:tcPr>
                </a:tc>
              </a:tr>
              <a:tr h="432462">
                <a:tc>
                  <a:txBody>
                    <a:bodyPr/>
                    <a:lstStyle/>
                    <a:p>
                      <a:pPr algn="ctr" fontAlgn="b"/>
                      <a:r>
                        <a:rPr lang="en-AU" sz="2000" b="0" i="0" u="none" strike="noStrike" dirty="0" err="1">
                          <a:solidFill>
                            <a:srgbClr val="000000"/>
                          </a:solidFill>
                          <a:effectLst/>
                          <a:latin typeface="Arial"/>
                        </a:rPr>
                        <a:t>Alubijid</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t"/>
                      <a:r>
                        <a:rPr lang="en-AU" sz="2000" b="0" i="0" u="none" strike="noStrike">
                          <a:solidFill>
                            <a:srgbClr val="000000"/>
                          </a:solidFill>
                          <a:effectLst/>
                          <a:latin typeface="Arial"/>
                        </a:rPr>
                        <a:t>Sungay ES</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184</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10</a:t>
                      </a:r>
                    </a:p>
                  </a:txBody>
                  <a:tcPr marL="9525" marR="9525" marT="9525" marB="0">
                    <a:solidFill>
                      <a:schemeClr val="accent3"/>
                    </a:solidFill>
                  </a:tcPr>
                </a:tc>
              </a:tr>
              <a:tr h="432462">
                <a:tc>
                  <a:txBody>
                    <a:bodyPr/>
                    <a:lstStyle/>
                    <a:p>
                      <a:pPr algn="ctr" fontAlgn="b"/>
                      <a:r>
                        <a:rPr lang="en-AU" sz="2000" b="0" i="0" u="none" strike="noStrike" dirty="0">
                          <a:solidFill>
                            <a:srgbClr val="000000"/>
                          </a:solidFill>
                          <a:effectLst/>
                          <a:latin typeface="Arial"/>
                        </a:rPr>
                        <a:t>Villanueva</a:t>
                      </a:r>
                    </a:p>
                  </a:txBody>
                  <a:tcPr marL="9525" marR="9525" marT="9525" marB="0" anchor="ctr">
                    <a:solidFill>
                      <a:schemeClr val="accent3"/>
                    </a:solidFill>
                  </a:tcPr>
                </a:tc>
                <a:tc>
                  <a:txBody>
                    <a:bodyPr/>
                    <a:lstStyle/>
                    <a:p>
                      <a:pPr algn="ctr" fontAlgn="t"/>
                      <a:r>
                        <a:rPr lang="en-AU" sz="2000" b="0" i="0" u="none" strike="noStrike" dirty="0" err="1">
                          <a:solidFill>
                            <a:srgbClr val="000000"/>
                          </a:solidFill>
                          <a:effectLst/>
                          <a:latin typeface="Arial"/>
                        </a:rPr>
                        <a:t>Vn</a:t>
                      </a:r>
                      <a:r>
                        <a:rPr lang="en-AU" sz="2000" b="0" i="0" u="none" strike="noStrike" dirty="0">
                          <a:solidFill>
                            <a:srgbClr val="000000"/>
                          </a:solidFill>
                          <a:effectLst/>
                          <a:latin typeface="Arial"/>
                        </a:rPr>
                        <a:t> Chavez MCS</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166</a:t>
                      </a:r>
                    </a:p>
                  </a:txBody>
                  <a:tcPr marL="9525" marR="9525" marT="9525" marB="0">
                    <a:solidFill>
                      <a:schemeClr val="accent3"/>
                    </a:solidFill>
                  </a:tcPr>
                </a:tc>
                <a:tc>
                  <a:txBody>
                    <a:bodyPr/>
                    <a:lstStyle/>
                    <a:p>
                      <a:pPr algn="ctr" fontAlgn="t"/>
                      <a:r>
                        <a:rPr lang="en-AU" sz="2000" b="0" i="0" u="none" strike="noStrike" dirty="0">
                          <a:solidFill>
                            <a:srgbClr val="000000"/>
                          </a:solidFill>
                          <a:effectLst/>
                          <a:latin typeface="Arial"/>
                        </a:rPr>
                        <a:t>63</a:t>
                      </a:r>
                    </a:p>
                  </a:txBody>
                  <a:tcPr marL="9525" marR="9525" marT="9525" marB="0">
                    <a:solidFill>
                      <a:schemeClr val="accent3"/>
                    </a:solidFill>
                  </a:tcPr>
                </a:tc>
              </a:tr>
            </a:tbl>
          </a:graphicData>
        </a:graphic>
      </p:graphicFrame>
    </p:spTree>
    <p:extLst>
      <p:ext uri="{BB962C8B-B14F-4D97-AF65-F5344CB8AC3E}">
        <p14:creationId xmlns:p14="http://schemas.microsoft.com/office/powerpoint/2010/main" val="106304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Strengthen information systems</a:t>
            </a:r>
            <a:endParaRPr lang="en-PH" dirty="0"/>
          </a:p>
        </p:txBody>
      </p:sp>
    </p:spTree>
    <p:extLst>
      <p:ext uri="{BB962C8B-B14F-4D97-AF65-F5344CB8AC3E}">
        <p14:creationId xmlns:p14="http://schemas.microsoft.com/office/powerpoint/2010/main" val="1462432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t>Status Report</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509468621"/>
              </p:ext>
            </p:extLst>
          </p:nvPr>
        </p:nvGraphicFramePr>
        <p:xfrm>
          <a:off x="76200" y="1091378"/>
          <a:ext cx="8980715" cy="5321113"/>
        </p:xfrm>
        <a:graphic>
          <a:graphicData uri="http://schemas.openxmlformats.org/drawingml/2006/table">
            <a:tbl>
              <a:tblPr firstRow="1" firstCol="1" bandRow="1">
                <a:tableStyleId>{5C22544A-7EE6-4342-B048-85BDC9FD1C3A}</a:tableStyleId>
              </a:tblPr>
              <a:tblGrid>
                <a:gridCol w="2634343">
                  <a:extLst>
                    <a:ext uri="{9D8B030D-6E8A-4147-A177-3AD203B41FA5}">
                      <a16:colId xmlns:a16="http://schemas.microsoft.com/office/drawing/2014/main" xmlns="" val="2052245337"/>
                    </a:ext>
                  </a:extLst>
                </a:gridCol>
                <a:gridCol w="2950028">
                  <a:extLst>
                    <a:ext uri="{9D8B030D-6E8A-4147-A177-3AD203B41FA5}">
                      <a16:colId xmlns:a16="http://schemas.microsoft.com/office/drawing/2014/main" xmlns="" val="4039133198"/>
                    </a:ext>
                  </a:extLst>
                </a:gridCol>
                <a:gridCol w="1937658">
                  <a:extLst>
                    <a:ext uri="{9D8B030D-6E8A-4147-A177-3AD203B41FA5}">
                      <a16:colId xmlns:a16="http://schemas.microsoft.com/office/drawing/2014/main" xmlns="" val="753933688"/>
                    </a:ext>
                  </a:extLst>
                </a:gridCol>
                <a:gridCol w="1458686">
                  <a:extLst>
                    <a:ext uri="{9D8B030D-6E8A-4147-A177-3AD203B41FA5}">
                      <a16:colId xmlns:a16="http://schemas.microsoft.com/office/drawing/2014/main" xmlns="" val="3380772529"/>
                    </a:ext>
                  </a:extLst>
                </a:gridCol>
              </a:tblGrid>
              <a:tr h="258451">
                <a:tc gridSpan="4">
                  <a:txBody>
                    <a:bodyPr/>
                    <a:lstStyle/>
                    <a:p>
                      <a:pPr marL="0" marR="0" algn="ctr">
                        <a:lnSpc>
                          <a:spcPct val="107000"/>
                        </a:lnSpc>
                        <a:spcBef>
                          <a:spcPts val="0"/>
                        </a:spcBef>
                        <a:spcAft>
                          <a:spcPts val="0"/>
                        </a:spcAft>
                      </a:pPr>
                      <a:r>
                        <a:rPr lang="en-US" sz="1800" dirty="0" smtClean="0">
                          <a:solidFill>
                            <a:schemeClr val="tx1"/>
                          </a:solidFill>
                          <a:effectLst/>
                        </a:rPr>
                        <a:t>TOP</a:t>
                      </a:r>
                      <a:r>
                        <a:rPr lang="en-US" sz="1800" baseline="0" dirty="0" smtClean="0">
                          <a:solidFill>
                            <a:schemeClr val="tx1"/>
                          </a:solidFill>
                          <a:effectLst/>
                        </a:rPr>
                        <a:t> 10 SECONDARY SCHOOLS AS OF JULY 6, 2016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tc hMerge="1">
                  <a:txBody>
                    <a:bodyPr/>
                    <a:lstStyle/>
                    <a:p>
                      <a:pPr marL="0" marR="0" algn="ctr">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tc hMerge="1">
                  <a:txBody>
                    <a:bodyPr/>
                    <a:lstStyle/>
                    <a:p>
                      <a:endParaRPr lang="en-US"/>
                    </a:p>
                  </a:txBody>
                  <a:tcPr/>
                </a:tc>
                <a:tc hMerge="1">
                  <a:txBody>
                    <a:bodyPr/>
                    <a:lstStyle/>
                    <a:p>
                      <a:pPr marL="0"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28" marR="67328" marT="0" marB="0" anchor="ctr">
                    <a:solidFill>
                      <a:schemeClr val="bg1">
                        <a:lumMod val="75000"/>
                      </a:schemeClr>
                    </a:solidFill>
                  </a:tcPr>
                </a:tc>
                <a:extLst>
                  <a:ext uri="{0D108BD9-81ED-4DB2-BD59-A6C34878D82A}">
                    <a16:rowId xmlns:a16="http://schemas.microsoft.com/office/drawing/2014/main" xmlns="" val="1686606487"/>
                  </a:ext>
                </a:extLst>
              </a:tr>
              <a:tr h="516333">
                <a:tc>
                  <a:txBody>
                    <a:bodyPr/>
                    <a:lstStyle/>
                    <a:p>
                      <a:pPr algn="ctr" fontAlgn="ctr"/>
                      <a:r>
                        <a:rPr lang="en-AU" sz="1200" b="1" i="0" u="none" strike="noStrike" dirty="0">
                          <a:solidFill>
                            <a:schemeClr val="bg1"/>
                          </a:solidFill>
                          <a:effectLst/>
                          <a:latin typeface="Arial"/>
                        </a:rPr>
                        <a:t>District</a:t>
                      </a:r>
                    </a:p>
                  </a:txBody>
                  <a:tcPr marL="9525" marR="9525" marT="9525" marB="0" anchor="ctr">
                    <a:solidFill>
                      <a:schemeClr val="tx1">
                        <a:lumMod val="65000"/>
                        <a:lumOff val="35000"/>
                      </a:schemeClr>
                    </a:solidFill>
                  </a:tcPr>
                </a:tc>
                <a:tc>
                  <a:txBody>
                    <a:bodyPr/>
                    <a:lstStyle/>
                    <a:p>
                      <a:pPr algn="ctr" fontAlgn="ctr"/>
                      <a:r>
                        <a:rPr lang="en-AU" sz="1200" b="1" i="0" u="none" strike="noStrike" dirty="0">
                          <a:solidFill>
                            <a:schemeClr val="bg1"/>
                          </a:solidFill>
                          <a:effectLst/>
                          <a:latin typeface="Arial"/>
                        </a:rPr>
                        <a:t>School</a:t>
                      </a:r>
                    </a:p>
                  </a:txBody>
                  <a:tcPr marL="9525" marR="9525" marT="9525" marB="0" anchor="ctr">
                    <a:solidFill>
                      <a:schemeClr val="tx1">
                        <a:lumMod val="65000"/>
                        <a:lumOff val="35000"/>
                      </a:schemeClr>
                    </a:solidFill>
                  </a:tcPr>
                </a:tc>
                <a:tc>
                  <a:txBody>
                    <a:bodyPr/>
                    <a:lstStyle/>
                    <a:p>
                      <a:pPr algn="ctr" fontAlgn="ctr"/>
                      <a:r>
                        <a:rPr lang="en-AU" sz="1200" b="1" i="0" u="none" strike="noStrike">
                          <a:solidFill>
                            <a:schemeClr val="bg1"/>
                          </a:solidFill>
                          <a:effectLst/>
                          <a:latin typeface="Arial"/>
                        </a:rPr>
                        <a:t>Partial Enrolment as of June 17, 2016</a:t>
                      </a:r>
                    </a:p>
                  </a:txBody>
                  <a:tcPr marL="9525" marR="9525" marT="9525" marB="0" anchor="ctr">
                    <a:solidFill>
                      <a:schemeClr val="tx1">
                        <a:lumMod val="65000"/>
                        <a:lumOff val="35000"/>
                      </a:schemeClr>
                    </a:solidFill>
                  </a:tcPr>
                </a:tc>
                <a:tc>
                  <a:txBody>
                    <a:bodyPr/>
                    <a:lstStyle/>
                    <a:p>
                      <a:pPr algn="ctr" fontAlgn="ctr"/>
                      <a:r>
                        <a:rPr lang="en-AU" sz="1200" b="1" i="0" u="none" strike="noStrike" dirty="0">
                          <a:solidFill>
                            <a:schemeClr val="bg1"/>
                          </a:solidFill>
                          <a:effectLst/>
                          <a:latin typeface="Arial"/>
                        </a:rPr>
                        <a:t>No. of Sections Created</a:t>
                      </a:r>
                    </a:p>
                  </a:txBody>
                  <a:tcPr marL="9525" marR="9525" marT="9525" marB="0" anchor="ctr">
                    <a:solidFill>
                      <a:schemeClr val="tx1">
                        <a:lumMod val="65000"/>
                        <a:lumOff val="35000"/>
                      </a:schemeClr>
                    </a:solidFill>
                  </a:tcPr>
                </a:tc>
                <a:extLst>
                  <a:ext uri="{0D108BD9-81ED-4DB2-BD59-A6C34878D82A}">
                    <a16:rowId xmlns:a16="http://schemas.microsoft.com/office/drawing/2014/main" xmlns="" val="1646880947"/>
                  </a:ext>
                </a:extLst>
              </a:tr>
              <a:tr h="432462">
                <a:tc>
                  <a:txBody>
                    <a:bodyPr/>
                    <a:lstStyle/>
                    <a:p>
                      <a:pPr algn="ctr" fontAlgn="b"/>
                      <a:r>
                        <a:rPr lang="en-AU" sz="2000" b="0" i="0" u="none" strike="noStrike" dirty="0" smtClean="0">
                          <a:solidFill>
                            <a:srgbClr val="000000"/>
                          </a:solidFill>
                          <a:effectLst/>
                          <a:latin typeface="Arial"/>
                        </a:rPr>
                        <a:t>Medina</a:t>
                      </a:r>
                      <a:r>
                        <a:rPr lang="en-AU" sz="2000" b="0" i="0" u="none" strike="noStrike" baseline="0" dirty="0" smtClean="0">
                          <a:solidFill>
                            <a:srgbClr val="000000"/>
                          </a:solidFill>
                          <a:effectLst/>
                          <a:latin typeface="Arial"/>
                        </a:rPr>
                        <a:t> </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a:solidFill>
                            <a:srgbClr val="000000"/>
                          </a:solidFill>
                          <a:effectLst/>
                          <a:latin typeface="Arial"/>
                        </a:rPr>
                        <a:t>Medina NCHS</a:t>
                      </a:r>
                    </a:p>
                  </a:txBody>
                  <a:tcPr marL="9525" marR="9525" marT="9525" marB="0" anchor="ctr">
                    <a:solidFill>
                      <a:schemeClr val="accent3"/>
                    </a:solidFill>
                  </a:tcPr>
                </a:tc>
                <a:tc>
                  <a:txBody>
                    <a:bodyPr/>
                    <a:lstStyle/>
                    <a:p>
                      <a:pPr algn="ctr" fontAlgn="b"/>
                      <a:r>
                        <a:rPr lang="en-AU" sz="2400" b="0" i="0" u="none" strike="noStrike">
                          <a:solidFill>
                            <a:srgbClr val="000000"/>
                          </a:solidFill>
                          <a:effectLst/>
                          <a:latin typeface="Arial"/>
                        </a:rPr>
                        <a:t>325</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40</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Talisayan</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Mandahilag</a:t>
                      </a:r>
                      <a:r>
                        <a:rPr lang="en-AU" sz="2000" b="0" i="0" u="none" strike="noStrike" dirty="0">
                          <a:solidFill>
                            <a:srgbClr val="000000"/>
                          </a:solidFill>
                          <a:effectLst/>
                          <a:latin typeface="Arial"/>
                        </a:rPr>
                        <a:t> NHS</a:t>
                      </a:r>
                    </a:p>
                  </a:txBody>
                  <a:tcPr marL="9525" marR="9525" marT="9525" marB="0" anchor="ctr">
                    <a:solidFill>
                      <a:schemeClr val="accent3"/>
                    </a:solidFill>
                  </a:tcPr>
                </a:tc>
                <a:tc>
                  <a:txBody>
                    <a:bodyPr/>
                    <a:lstStyle/>
                    <a:p>
                      <a:pPr algn="ctr" fontAlgn="b"/>
                      <a:r>
                        <a:rPr lang="en-AU" sz="2400" b="0" i="0" u="none" strike="noStrike">
                          <a:solidFill>
                            <a:srgbClr val="000000"/>
                          </a:solidFill>
                          <a:effectLst/>
                          <a:latin typeface="Arial"/>
                        </a:rPr>
                        <a:t>163</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6</a:t>
                      </a:r>
                    </a:p>
                  </a:txBody>
                  <a:tcPr marL="9525" marR="9525" marT="9525" marB="0">
                    <a:solidFill>
                      <a:schemeClr val="accent3"/>
                    </a:solidFill>
                  </a:tcPr>
                </a:tc>
              </a:tr>
              <a:tr h="432462">
                <a:tc>
                  <a:txBody>
                    <a:bodyPr/>
                    <a:lstStyle/>
                    <a:p>
                      <a:pPr algn="ctr" fontAlgn="b"/>
                      <a:r>
                        <a:rPr lang="en-AU" sz="2000" b="0" i="0" u="none" strike="noStrike" dirty="0" smtClean="0">
                          <a:solidFill>
                            <a:srgbClr val="000000"/>
                          </a:solidFill>
                          <a:effectLst/>
                          <a:latin typeface="Arial"/>
                        </a:rPr>
                        <a:t>CDO</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Mis</a:t>
                      </a:r>
                      <a:r>
                        <a:rPr lang="en-AU" sz="2000" b="0" i="0" u="none" strike="noStrike" dirty="0">
                          <a:solidFill>
                            <a:srgbClr val="000000"/>
                          </a:solidFill>
                          <a:effectLst/>
                          <a:latin typeface="Arial"/>
                        </a:rPr>
                        <a:t>. Or. Gen. CHS</a:t>
                      </a:r>
                    </a:p>
                  </a:txBody>
                  <a:tcPr marL="9525" marR="9525" marT="9525" marB="0" anchor="ctr">
                    <a:solidFill>
                      <a:schemeClr val="accent3"/>
                    </a:solidFill>
                  </a:tcPr>
                </a:tc>
                <a:tc>
                  <a:txBody>
                    <a:bodyPr/>
                    <a:lstStyle/>
                    <a:p>
                      <a:pPr algn="ctr" fontAlgn="b"/>
                      <a:r>
                        <a:rPr lang="en-AU" sz="2400" b="0" i="0" u="none" strike="noStrike">
                          <a:solidFill>
                            <a:srgbClr val="000000"/>
                          </a:solidFill>
                          <a:effectLst/>
                          <a:latin typeface="Arial"/>
                        </a:rPr>
                        <a:t>135</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151</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Tagoloan</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a:solidFill>
                            <a:srgbClr val="000000"/>
                          </a:solidFill>
                          <a:effectLst/>
                          <a:latin typeface="Arial"/>
                        </a:rPr>
                        <a:t>Tagoloan NHS</a:t>
                      </a:r>
                    </a:p>
                  </a:txBody>
                  <a:tcPr marL="9525" marR="9525" marT="9525" marB="0" anchor="ctr">
                    <a:solidFill>
                      <a:schemeClr val="accent3"/>
                    </a:solidFill>
                  </a:tcPr>
                </a:tc>
                <a:tc>
                  <a:txBody>
                    <a:bodyPr/>
                    <a:lstStyle/>
                    <a:p>
                      <a:pPr algn="ctr" fontAlgn="b"/>
                      <a:r>
                        <a:rPr lang="en-AU" sz="2400" b="0" i="0" u="none" strike="noStrike" dirty="0">
                          <a:solidFill>
                            <a:srgbClr val="000000"/>
                          </a:solidFill>
                          <a:effectLst/>
                          <a:latin typeface="Arial"/>
                        </a:rPr>
                        <a:t>72</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72</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Alubijid</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Alubijid</a:t>
                      </a:r>
                      <a:r>
                        <a:rPr lang="en-AU" sz="2000" b="0" i="0" u="none" strike="noStrike" dirty="0">
                          <a:solidFill>
                            <a:srgbClr val="000000"/>
                          </a:solidFill>
                          <a:effectLst/>
                          <a:latin typeface="Arial"/>
                        </a:rPr>
                        <a:t> NCHS</a:t>
                      </a:r>
                    </a:p>
                  </a:txBody>
                  <a:tcPr marL="9525" marR="9525" marT="9525" marB="0" anchor="ctr">
                    <a:solidFill>
                      <a:schemeClr val="accent3"/>
                    </a:solidFill>
                  </a:tcPr>
                </a:tc>
                <a:tc>
                  <a:txBody>
                    <a:bodyPr/>
                    <a:lstStyle/>
                    <a:p>
                      <a:pPr algn="ctr" fontAlgn="b"/>
                      <a:r>
                        <a:rPr lang="en-AU" sz="2400" b="0" i="0" u="none" strike="noStrike" dirty="0">
                          <a:solidFill>
                            <a:srgbClr val="000000"/>
                          </a:solidFill>
                          <a:effectLst/>
                          <a:latin typeface="Arial"/>
                        </a:rPr>
                        <a:t>62</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44</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Salay</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Looc</a:t>
                      </a:r>
                      <a:r>
                        <a:rPr lang="en-AU" sz="2000" b="0" i="0" u="none" strike="noStrike" dirty="0">
                          <a:solidFill>
                            <a:srgbClr val="000000"/>
                          </a:solidFill>
                          <a:effectLst/>
                          <a:latin typeface="Arial"/>
                        </a:rPr>
                        <a:t> NHS</a:t>
                      </a:r>
                    </a:p>
                  </a:txBody>
                  <a:tcPr marL="9525" marR="9525" marT="9525" marB="0" anchor="ctr">
                    <a:solidFill>
                      <a:schemeClr val="accent3"/>
                    </a:solidFill>
                  </a:tcPr>
                </a:tc>
                <a:tc>
                  <a:txBody>
                    <a:bodyPr/>
                    <a:lstStyle/>
                    <a:p>
                      <a:pPr algn="ctr" fontAlgn="b"/>
                      <a:r>
                        <a:rPr lang="en-AU" sz="2400" b="0" i="0" u="none" strike="noStrike">
                          <a:solidFill>
                            <a:srgbClr val="000000"/>
                          </a:solidFill>
                          <a:effectLst/>
                          <a:latin typeface="Arial"/>
                        </a:rPr>
                        <a:t>55</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8</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Balingasag</a:t>
                      </a:r>
                      <a:r>
                        <a:rPr lang="en-AU" sz="2000" b="0" i="0" u="none" strike="noStrike" baseline="0" dirty="0" smtClean="0">
                          <a:solidFill>
                            <a:srgbClr val="000000"/>
                          </a:solidFill>
                          <a:effectLst/>
                          <a:latin typeface="Arial"/>
                        </a:rPr>
                        <a:t> South</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Baliwagan</a:t>
                      </a:r>
                      <a:r>
                        <a:rPr lang="en-AU" sz="2000" b="0" i="0" u="none" strike="noStrike" dirty="0">
                          <a:solidFill>
                            <a:srgbClr val="000000"/>
                          </a:solidFill>
                          <a:effectLst/>
                          <a:latin typeface="Arial"/>
                        </a:rPr>
                        <a:t> NHS</a:t>
                      </a:r>
                    </a:p>
                  </a:txBody>
                  <a:tcPr marL="9525" marR="9525" marT="9525" marB="0" anchor="ctr">
                    <a:solidFill>
                      <a:schemeClr val="accent3"/>
                    </a:solidFill>
                  </a:tcPr>
                </a:tc>
                <a:tc>
                  <a:txBody>
                    <a:bodyPr/>
                    <a:lstStyle/>
                    <a:p>
                      <a:pPr algn="ctr" fontAlgn="b"/>
                      <a:r>
                        <a:rPr lang="en-AU" sz="2400" b="0" i="0" u="none" strike="noStrike" dirty="0">
                          <a:solidFill>
                            <a:srgbClr val="000000"/>
                          </a:solidFill>
                          <a:effectLst/>
                          <a:latin typeface="Arial"/>
                        </a:rPr>
                        <a:t>52</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34</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Jasaan</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Bobuntugan</a:t>
                      </a:r>
                      <a:r>
                        <a:rPr lang="en-AU" sz="2000" b="0" i="0" u="none" strike="noStrike" dirty="0">
                          <a:solidFill>
                            <a:srgbClr val="000000"/>
                          </a:solidFill>
                          <a:effectLst/>
                          <a:latin typeface="Arial"/>
                        </a:rPr>
                        <a:t> NHS</a:t>
                      </a:r>
                    </a:p>
                  </a:txBody>
                  <a:tcPr marL="9525" marR="9525" marT="9525" marB="0" anchor="ctr">
                    <a:solidFill>
                      <a:schemeClr val="accent3"/>
                    </a:solidFill>
                  </a:tcPr>
                </a:tc>
                <a:tc>
                  <a:txBody>
                    <a:bodyPr/>
                    <a:lstStyle/>
                    <a:p>
                      <a:pPr algn="ctr" fontAlgn="b"/>
                      <a:r>
                        <a:rPr lang="en-AU" sz="2400" b="0" i="0" u="none" strike="noStrike" dirty="0">
                          <a:solidFill>
                            <a:srgbClr val="000000"/>
                          </a:solidFill>
                          <a:effectLst/>
                          <a:latin typeface="Arial"/>
                        </a:rPr>
                        <a:t>51</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13</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Claveria</a:t>
                      </a:r>
                      <a:r>
                        <a:rPr lang="en-AU" sz="2000" b="0" i="0" u="none" strike="noStrike" baseline="0" dirty="0" smtClean="0">
                          <a:solidFill>
                            <a:srgbClr val="000000"/>
                          </a:solidFill>
                          <a:effectLst/>
                          <a:latin typeface="Arial"/>
                        </a:rPr>
                        <a:t> I</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pt-BR" sz="2000" b="0" i="0" u="none" strike="noStrike" dirty="0">
                          <a:solidFill>
                            <a:srgbClr val="000000"/>
                          </a:solidFill>
                          <a:effectLst/>
                          <a:latin typeface="Arial"/>
                        </a:rPr>
                        <a:t>Dr. Gerardo Sabal Memorial NHS</a:t>
                      </a:r>
                    </a:p>
                  </a:txBody>
                  <a:tcPr marL="9525" marR="9525" marT="9525" marB="0" anchor="ctr">
                    <a:solidFill>
                      <a:schemeClr val="accent3"/>
                    </a:solidFill>
                  </a:tcPr>
                </a:tc>
                <a:tc>
                  <a:txBody>
                    <a:bodyPr/>
                    <a:lstStyle/>
                    <a:p>
                      <a:pPr algn="ctr" fontAlgn="b"/>
                      <a:r>
                        <a:rPr lang="en-AU" sz="2400" b="0" i="0" u="none" strike="noStrike" dirty="0">
                          <a:solidFill>
                            <a:srgbClr val="000000"/>
                          </a:solidFill>
                          <a:effectLst/>
                          <a:latin typeface="Arial"/>
                        </a:rPr>
                        <a:t>44</a:t>
                      </a:r>
                    </a:p>
                  </a:txBody>
                  <a:tcPr marL="9525" marR="9525" marT="9525" marB="0" anchor="ctr">
                    <a:solidFill>
                      <a:schemeClr val="accent3"/>
                    </a:solidFill>
                  </a:tcPr>
                </a:tc>
                <a:tc>
                  <a:txBody>
                    <a:bodyPr/>
                    <a:lstStyle/>
                    <a:p>
                      <a:pPr algn="ctr" fontAlgn="t"/>
                      <a:r>
                        <a:rPr lang="en-AU" sz="2400" b="0" i="0" u="none" strike="noStrike">
                          <a:solidFill>
                            <a:srgbClr val="000000"/>
                          </a:solidFill>
                          <a:effectLst/>
                          <a:latin typeface="Arial"/>
                        </a:rPr>
                        <a:t>25</a:t>
                      </a:r>
                    </a:p>
                  </a:txBody>
                  <a:tcPr marL="9525" marR="9525" marT="9525" marB="0">
                    <a:solidFill>
                      <a:schemeClr val="accent3"/>
                    </a:solidFill>
                  </a:tcPr>
                </a:tc>
              </a:tr>
              <a:tr h="432462">
                <a:tc>
                  <a:txBody>
                    <a:bodyPr/>
                    <a:lstStyle/>
                    <a:p>
                      <a:pPr algn="ctr" fontAlgn="b"/>
                      <a:r>
                        <a:rPr lang="en-AU" sz="2000" b="0" i="0" u="none" strike="noStrike" dirty="0" err="1" smtClean="0">
                          <a:solidFill>
                            <a:srgbClr val="000000"/>
                          </a:solidFill>
                          <a:effectLst/>
                          <a:latin typeface="Arial"/>
                        </a:rPr>
                        <a:t>Jasaan</a:t>
                      </a:r>
                      <a:endParaRPr lang="en-AU" sz="2000" b="0" i="0" u="none" strike="noStrike" dirty="0">
                        <a:solidFill>
                          <a:srgbClr val="000000"/>
                        </a:solidFill>
                        <a:effectLst/>
                        <a:latin typeface="Arial"/>
                      </a:endParaRPr>
                    </a:p>
                  </a:txBody>
                  <a:tcPr marL="9525" marR="9525" marT="9525" marB="0" anchor="ctr">
                    <a:solidFill>
                      <a:schemeClr val="accent3"/>
                    </a:solidFill>
                  </a:tcPr>
                </a:tc>
                <a:tc>
                  <a:txBody>
                    <a:bodyPr/>
                    <a:lstStyle/>
                    <a:p>
                      <a:pPr algn="ctr" fontAlgn="b"/>
                      <a:r>
                        <a:rPr lang="en-AU" sz="2000" b="0" i="0" u="none" strike="noStrike" dirty="0" err="1">
                          <a:solidFill>
                            <a:srgbClr val="000000"/>
                          </a:solidFill>
                          <a:effectLst/>
                          <a:latin typeface="Arial"/>
                        </a:rPr>
                        <a:t>Jasaan</a:t>
                      </a:r>
                      <a:r>
                        <a:rPr lang="en-AU" sz="2000" b="0" i="0" u="none" strike="noStrike" dirty="0">
                          <a:solidFill>
                            <a:srgbClr val="000000"/>
                          </a:solidFill>
                          <a:effectLst/>
                          <a:latin typeface="Arial"/>
                        </a:rPr>
                        <a:t> NHS</a:t>
                      </a:r>
                    </a:p>
                  </a:txBody>
                  <a:tcPr marL="9525" marR="9525" marT="9525" marB="0" anchor="ctr">
                    <a:solidFill>
                      <a:schemeClr val="accent3"/>
                    </a:solidFill>
                  </a:tcPr>
                </a:tc>
                <a:tc>
                  <a:txBody>
                    <a:bodyPr/>
                    <a:lstStyle/>
                    <a:p>
                      <a:pPr algn="ctr" fontAlgn="b"/>
                      <a:r>
                        <a:rPr lang="en-AU" sz="2400" b="0" i="0" u="none" strike="noStrike" dirty="0">
                          <a:solidFill>
                            <a:srgbClr val="000000"/>
                          </a:solidFill>
                          <a:effectLst/>
                          <a:latin typeface="Arial"/>
                        </a:rPr>
                        <a:t>37</a:t>
                      </a:r>
                    </a:p>
                  </a:txBody>
                  <a:tcPr marL="9525" marR="9525" marT="9525" marB="0" anchor="ctr">
                    <a:solidFill>
                      <a:schemeClr val="accent3"/>
                    </a:solidFill>
                  </a:tcPr>
                </a:tc>
                <a:tc>
                  <a:txBody>
                    <a:bodyPr/>
                    <a:lstStyle/>
                    <a:p>
                      <a:pPr algn="ctr" fontAlgn="t"/>
                      <a:r>
                        <a:rPr lang="en-AU" sz="2400" b="0" i="0" u="none" strike="noStrike" dirty="0">
                          <a:solidFill>
                            <a:srgbClr val="000000"/>
                          </a:solidFill>
                          <a:effectLst/>
                          <a:latin typeface="Arial"/>
                        </a:rPr>
                        <a:t>52</a:t>
                      </a:r>
                    </a:p>
                  </a:txBody>
                  <a:tcPr marL="9525" marR="9525" marT="9525" marB="0">
                    <a:solidFill>
                      <a:schemeClr val="accent3"/>
                    </a:solidFill>
                  </a:tcPr>
                </a:tc>
              </a:tr>
            </a:tbl>
          </a:graphicData>
        </a:graphic>
      </p:graphicFrame>
    </p:spTree>
    <p:extLst>
      <p:ext uri="{BB962C8B-B14F-4D97-AF65-F5344CB8AC3E}">
        <p14:creationId xmlns:p14="http://schemas.microsoft.com/office/powerpoint/2010/main" val="1022481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206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Lis Workshop proper</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770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ormAutofit fontScale="90000"/>
          </a:bodyPr>
          <a:lstStyle/>
          <a:p>
            <a:pPr algn="ctr"/>
            <a:r>
              <a:rPr lang="en-PH" sz="5400" dirty="0" smtClean="0">
                <a:solidFill>
                  <a:schemeClr val="bg1"/>
                </a:solidFill>
              </a:rPr>
              <a:t>All Information Systems</a:t>
            </a:r>
            <a:endParaRPr lang="en-PH" sz="5400" dirty="0">
              <a:solidFill>
                <a:schemeClr val="bg1"/>
              </a:solidFill>
            </a:endParaRPr>
          </a:p>
        </p:txBody>
      </p:sp>
      <p:sp>
        <p:nvSpPr>
          <p:cNvPr id="9" name="Text Placeholder 8"/>
          <p:cNvSpPr>
            <a:spLocks noGrp="1"/>
          </p:cNvSpPr>
          <p:nvPr>
            <p:ph type="body" sz="half" idx="2"/>
          </p:nvPr>
        </p:nvSpPr>
        <p:spPr>
          <a:xfrm>
            <a:off x="331077" y="1182411"/>
            <a:ext cx="8355723" cy="4981903"/>
          </a:xfrm>
        </p:spPr>
        <p:txBody>
          <a:bodyPr>
            <a:noAutofit/>
          </a:bodyPr>
          <a:lstStyle/>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Established single sources of truth for various basic education system information, allowing data sharing and linkages with other stakeholders’ databases for enhanced implementation of other reform programs</a:t>
            </a:r>
            <a:endParaRPr lang="en-PH"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Better profiling of schools, learners and employees and their needs enabling more informed decision-making and policy formulation</a:t>
            </a:r>
            <a:endParaRPr lang="en-PH"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smtClean="0">
                <a:latin typeface="Arial" panose="020B0604020202020204" pitchFamily="34" charset="0"/>
                <a:cs typeface="Arial" panose="020B0604020202020204" pitchFamily="34" charset="0"/>
              </a:rPr>
              <a:t>Increased </a:t>
            </a:r>
            <a:r>
              <a:rPr lang="en-US" sz="2300" dirty="0">
                <a:latin typeface="Arial" panose="020B0604020202020204" pitchFamily="34" charset="0"/>
                <a:cs typeface="Arial" panose="020B0604020202020204" pitchFamily="34" charset="0"/>
              </a:rPr>
              <a:t>transparency of data for decision makers at all levels</a:t>
            </a:r>
            <a:endParaRPr lang="en-PH"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smtClean="0">
                <a:latin typeface="Arial" panose="020B0604020202020204" pitchFamily="34" charset="0"/>
                <a:cs typeface="Arial" panose="020B0604020202020204" pitchFamily="34" charset="0"/>
              </a:rPr>
              <a:t>Enforced </a:t>
            </a:r>
            <a:r>
              <a:rPr lang="en-US" sz="2300" dirty="0">
                <a:latin typeface="Arial" panose="020B0604020202020204" pitchFamily="34" charset="0"/>
                <a:cs typeface="Arial" panose="020B0604020202020204" pitchFamily="34" charset="0"/>
              </a:rPr>
              <a:t>standards for maintaining and managing records that </a:t>
            </a:r>
            <a:r>
              <a:rPr lang="en-US" sz="2300" dirty="0" smtClean="0">
                <a:latin typeface="Arial" panose="020B0604020202020204" pitchFamily="34" charset="0"/>
                <a:cs typeface="Arial" panose="020B0604020202020204" pitchFamily="34" charset="0"/>
              </a:rPr>
              <a:t>promote </a:t>
            </a:r>
            <a:r>
              <a:rPr lang="en-US" sz="2300" dirty="0">
                <a:latin typeface="Arial" panose="020B0604020202020204" pitchFamily="34" charset="0"/>
                <a:cs typeface="Arial" panose="020B0604020202020204" pitchFamily="34" charset="0"/>
              </a:rPr>
              <a:t>diligence and </a:t>
            </a:r>
            <a:r>
              <a:rPr lang="en-US" sz="2300" dirty="0" smtClean="0">
                <a:latin typeface="Arial" panose="020B0604020202020204" pitchFamily="34" charset="0"/>
                <a:cs typeface="Arial" panose="020B0604020202020204" pitchFamily="34" charset="0"/>
              </a:rPr>
              <a:t>enforce </a:t>
            </a:r>
            <a:r>
              <a:rPr lang="en-US" sz="2300" dirty="0">
                <a:latin typeface="Arial" panose="020B0604020202020204" pitchFamily="34" charset="0"/>
                <a:cs typeface="Arial" panose="020B0604020202020204" pitchFamily="34" charset="0"/>
              </a:rPr>
              <a:t>accountability in reporting accurate data</a:t>
            </a:r>
            <a:endParaRPr lang="en-PH"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Streamlined processes, resulting to savings in operating expenses</a:t>
            </a:r>
            <a:endParaRPr lang="en-PH"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9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oAutofit/>
          </a:bodyPr>
          <a:lstStyle/>
          <a:p>
            <a:pPr algn="ctr"/>
            <a:r>
              <a:rPr lang="en-PH" sz="3200" dirty="0">
                <a:solidFill>
                  <a:schemeClr val="bg1"/>
                </a:solidFill>
              </a:rPr>
              <a:t>Enhanced Basic Education </a:t>
            </a:r>
            <a:br>
              <a:rPr lang="en-PH" sz="3200" dirty="0">
                <a:solidFill>
                  <a:schemeClr val="bg1"/>
                </a:solidFill>
              </a:rPr>
            </a:br>
            <a:r>
              <a:rPr lang="en-PH" sz="3200" dirty="0">
                <a:solidFill>
                  <a:schemeClr val="bg1"/>
                </a:solidFill>
              </a:rPr>
              <a:t>Information System (EBEIS)</a:t>
            </a:r>
          </a:p>
        </p:txBody>
      </p:sp>
      <p:sp>
        <p:nvSpPr>
          <p:cNvPr id="9" name="Text Placeholder 8"/>
          <p:cNvSpPr>
            <a:spLocks noGrp="1"/>
          </p:cNvSpPr>
          <p:nvPr>
            <p:ph type="body" sz="half" idx="2"/>
          </p:nvPr>
        </p:nvSpPr>
        <p:spPr>
          <a:xfrm>
            <a:off x="331077" y="1650206"/>
            <a:ext cx="3783724" cy="4107137"/>
          </a:xfrm>
        </p:spPr>
        <p:txBody>
          <a:bodyPr>
            <a:noAutofit/>
          </a:bodyPr>
          <a:lstStyle/>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Improved </a:t>
            </a:r>
            <a:r>
              <a:rPr lang="en-PH" sz="2400" dirty="0">
                <a:latin typeface="Arial" panose="020B0604020202020204" pitchFamily="34" charset="0"/>
                <a:cs typeface="Arial" panose="020B0604020202020204" pitchFamily="34" charset="0"/>
              </a:rPr>
              <a:t>turnaround time for GESP/GSSP data collection </a:t>
            </a:r>
            <a:endParaRPr lang="en-PH"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Easier </a:t>
            </a:r>
            <a:r>
              <a:rPr lang="en-PH" sz="2400" dirty="0">
                <a:latin typeface="Arial" panose="020B0604020202020204" pitchFamily="34" charset="0"/>
                <a:cs typeface="Arial" panose="020B0604020202020204" pitchFamily="34" charset="0"/>
              </a:rPr>
              <a:t>consolidation of data </a:t>
            </a:r>
          </a:p>
          <a:p>
            <a:pPr marL="342900" indent="-342900">
              <a:buFont typeface="Arial" panose="020B0604020202020204" pitchFamily="34" charset="0"/>
              <a:buChar char="•"/>
            </a:pPr>
            <a:r>
              <a:rPr lang="en-PH" sz="2400" dirty="0" smtClean="0">
                <a:latin typeface="Arial" panose="020B0604020202020204" pitchFamily="34" charset="0"/>
                <a:cs typeface="Arial" panose="020B0604020202020204" pitchFamily="34" charset="0"/>
              </a:rPr>
              <a:t>Budget </a:t>
            </a:r>
            <a:r>
              <a:rPr lang="en-PH" sz="2400" dirty="0">
                <a:latin typeface="Arial" panose="020B0604020202020204" pitchFamily="34" charset="0"/>
                <a:cs typeface="Arial" panose="020B0604020202020204" pitchFamily="34" charset="0"/>
              </a:rPr>
              <a:t>proposal </a:t>
            </a:r>
            <a:r>
              <a:rPr lang="en-PH" sz="2400" dirty="0" smtClean="0">
                <a:latin typeface="Arial" panose="020B0604020202020204" pitchFamily="34" charset="0"/>
                <a:cs typeface="Arial" panose="020B0604020202020204" pitchFamily="34" charset="0"/>
              </a:rPr>
              <a:t>used </a:t>
            </a:r>
            <a:r>
              <a:rPr lang="en-PH" sz="2400" dirty="0">
                <a:latin typeface="Arial" panose="020B0604020202020204" pitchFamily="34" charset="0"/>
                <a:cs typeface="Arial" panose="020B0604020202020204" pitchFamily="34" charset="0"/>
              </a:rPr>
              <a:t>more recent data as basis resulting to more accurate projections and </a:t>
            </a:r>
            <a:r>
              <a:rPr lang="en-PH" sz="2400" dirty="0" smtClean="0">
                <a:latin typeface="Arial" panose="020B0604020202020204" pitchFamily="34" charset="0"/>
                <a:cs typeface="Arial" panose="020B0604020202020204" pitchFamily="34" charset="0"/>
              </a:rPr>
              <a:t>budgeting</a:t>
            </a:r>
            <a:endParaRPr lang="en-PH"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630618" y="1669256"/>
            <a:ext cx="1918731" cy="2025327"/>
          </a:xfrm>
          <a:prstGeom prst="rect">
            <a:avLst/>
          </a:prstGeom>
        </p:spPr>
      </p:pic>
      <p:pic>
        <p:nvPicPr>
          <p:cNvPr id="12" name="Picture 11"/>
          <p:cNvPicPr>
            <a:picLocks noChangeAspect="1"/>
          </p:cNvPicPr>
          <p:nvPr/>
        </p:nvPicPr>
        <p:blipFill>
          <a:blip r:embed="rId4"/>
          <a:stretch>
            <a:fillRect/>
          </a:stretch>
        </p:blipFill>
        <p:spPr>
          <a:xfrm>
            <a:off x="3970797" y="4311535"/>
            <a:ext cx="4860001" cy="1608750"/>
          </a:xfrm>
          <a:prstGeom prst="rect">
            <a:avLst/>
          </a:prstGeom>
        </p:spPr>
      </p:pic>
    </p:spTree>
    <p:extLst>
      <p:ext uri="{BB962C8B-B14F-4D97-AF65-F5344CB8AC3E}">
        <p14:creationId xmlns:p14="http://schemas.microsoft.com/office/powerpoint/2010/main" val="146867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949249"/>
          </a:xfrm>
        </p:spPr>
        <p:txBody>
          <a:bodyPr>
            <a:normAutofit fontScale="90000"/>
          </a:bodyPr>
          <a:lstStyle/>
          <a:p>
            <a:pPr algn="ctr"/>
            <a:r>
              <a:rPr lang="en-PH" sz="4000" dirty="0">
                <a:solidFill>
                  <a:schemeClr val="bg1"/>
                </a:solidFill>
              </a:rPr>
              <a:t>Learner Information System (LIS)</a:t>
            </a:r>
          </a:p>
        </p:txBody>
      </p:sp>
      <p:sp>
        <p:nvSpPr>
          <p:cNvPr id="9" name="Text Placeholder 8"/>
          <p:cNvSpPr>
            <a:spLocks noGrp="1"/>
          </p:cNvSpPr>
          <p:nvPr>
            <p:ph type="body" sz="half" idx="2"/>
          </p:nvPr>
        </p:nvSpPr>
        <p:spPr>
          <a:xfrm>
            <a:off x="615663" y="4600543"/>
            <a:ext cx="3783724" cy="1125381"/>
          </a:xfrm>
        </p:spPr>
        <p:txBody>
          <a:bodyPr>
            <a:noAutofit/>
          </a:bodyPr>
          <a:lstStyle/>
          <a:p>
            <a:pPr algn="ctr"/>
            <a:r>
              <a:rPr lang="en-PH" sz="2400" dirty="0" smtClean="0">
                <a:latin typeface="Arial" panose="020B0604020202020204" pitchFamily="34" charset="0"/>
                <a:cs typeface="Arial" panose="020B0604020202020204" pitchFamily="34" charset="0"/>
              </a:rPr>
              <a:t>Increase </a:t>
            </a:r>
            <a:r>
              <a:rPr lang="en-PH" sz="2400" dirty="0">
                <a:latin typeface="Arial" panose="020B0604020202020204" pitchFamily="34" charset="0"/>
                <a:cs typeface="Arial" panose="020B0604020202020204" pitchFamily="34" charset="0"/>
              </a:rPr>
              <a:t>in quality and veracity of enrolment data </a:t>
            </a:r>
            <a:endParaRPr lang="en-PH"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21083" y="2004485"/>
            <a:ext cx="2807589" cy="2596058"/>
          </a:xfrm>
          <a:prstGeom prst="rect">
            <a:avLst/>
          </a:prstGeom>
        </p:spPr>
      </p:pic>
      <p:grpSp>
        <p:nvGrpSpPr>
          <p:cNvPr id="5" name="Group 4"/>
          <p:cNvGrpSpPr/>
          <p:nvPr/>
        </p:nvGrpSpPr>
        <p:grpSpPr>
          <a:xfrm>
            <a:off x="4903076" y="1456929"/>
            <a:ext cx="3783724" cy="4109306"/>
            <a:chOff x="5154543" y="1799829"/>
            <a:chExt cx="3783724" cy="4109306"/>
          </a:xfrm>
        </p:grpSpPr>
        <p:pic>
          <p:nvPicPr>
            <p:cNvPr id="3" name="Picture 2"/>
            <p:cNvPicPr>
              <a:picLocks noChangeAspect="1"/>
            </p:cNvPicPr>
            <p:nvPr/>
          </p:nvPicPr>
          <p:blipFill>
            <a:blip r:embed="rId4"/>
            <a:stretch>
              <a:fillRect/>
            </a:stretch>
          </p:blipFill>
          <p:spPr>
            <a:xfrm>
              <a:off x="5440112" y="1799829"/>
              <a:ext cx="3246688" cy="2800714"/>
            </a:xfrm>
            <a:prstGeom prst="rect">
              <a:avLst/>
            </a:prstGeom>
          </p:spPr>
        </p:pic>
        <p:sp>
          <p:nvSpPr>
            <p:cNvPr id="10" name="Text Placeholder 8"/>
            <p:cNvSpPr txBox="1">
              <a:spLocks/>
            </p:cNvSpPr>
            <p:nvPr/>
          </p:nvSpPr>
          <p:spPr>
            <a:xfrm>
              <a:off x="5154543" y="4783754"/>
              <a:ext cx="3783724" cy="112538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PH" sz="2400" dirty="0">
                  <a:latin typeface="Arial" panose="020B0604020202020204" pitchFamily="34" charset="0"/>
                  <a:cs typeface="Arial" panose="020B0604020202020204" pitchFamily="34" charset="0"/>
                </a:rPr>
                <a:t>Ability to track learner movement within the basic education system</a:t>
              </a:r>
            </a:p>
            <a:p>
              <a:pPr algn="ctr"/>
              <a:endParaRPr lang="en-PH" sz="2400" dirty="0"/>
            </a:p>
          </p:txBody>
        </p:sp>
      </p:grpSp>
    </p:spTree>
    <p:extLst>
      <p:ext uri="{BB962C8B-B14F-4D97-AF65-F5344CB8AC3E}">
        <p14:creationId xmlns:p14="http://schemas.microsoft.com/office/powerpoint/2010/main" val="1546339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Ed Theme">
  <a:themeElements>
    <a:clrScheme name="DepEd Generic Color Theme">
      <a:dk1>
        <a:sysClr val="windowText" lastClr="000000"/>
      </a:dk1>
      <a:lt1>
        <a:sysClr val="window" lastClr="FFFFFF"/>
      </a:lt1>
      <a:dk2>
        <a:srgbClr val="1F497D"/>
      </a:dk2>
      <a:lt2>
        <a:srgbClr val="EEECE1"/>
      </a:lt2>
      <a:accent1>
        <a:srgbClr val="0055B8"/>
      </a:accent1>
      <a:accent2>
        <a:srgbClr val="EB0029"/>
      </a:accent2>
      <a:accent3>
        <a:srgbClr val="FFB819"/>
      </a:accent3>
      <a:accent4>
        <a:srgbClr val="FF6C0C"/>
      </a:accent4>
      <a:accent5>
        <a:srgbClr val="3FAE2A"/>
      </a:accent5>
      <a:accent6>
        <a:srgbClr val="712177"/>
      </a:accent6>
      <a:hlink>
        <a:srgbClr val="0000FF"/>
      </a:hlink>
      <a:folHlink>
        <a:srgbClr val="7F7F7F"/>
      </a:folHlink>
    </a:clrScheme>
    <a:fontScheme name="DepEd Font theme">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epEd PowerPoint Presentation Template" id="{F3D51190-A026-4F34-9B58-D9EFF03AA5C9}" vid="{99ABB5E0-C938-4CFA-8F91-230AF92C4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DepEd PowerPoint Presentation Template (1)</Template>
  <TotalTime>6487</TotalTime>
  <Words>2711</Words>
  <Application>Microsoft Office PowerPoint</Application>
  <PresentationFormat>On-screen Show (4:3)</PresentationFormat>
  <Paragraphs>445</Paragraphs>
  <Slides>62</Slides>
  <Notes>21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DepEd Theme</vt:lpstr>
      <vt:lpstr>PowerPoint Presentation</vt:lpstr>
      <vt:lpstr>Objectives</vt:lpstr>
      <vt:lpstr>Data Management and ICT Updates and Accomplishments </vt:lpstr>
      <vt:lpstr>Appropriate use of technology can contribute  to the Agency’s thrusts and direction</vt:lpstr>
      <vt:lpstr>Four Pillars of ICT for Education</vt:lpstr>
      <vt:lpstr>Strengthen information systems</vt:lpstr>
      <vt:lpstr>All Information Systems</vt:lpstr>
      <vt:lpstr>Enhanced Basic Education  Information System (EBEIS)</vt:lpstr>
      <vt:lpstr>Learner Information System (LIS)</vt:lpstr>
      <vt:lpstr>National School Building Inventory (NSBI) and School Building Information System (SBIS)</vt:lpstr>
      <vt:lpstr>Geographic Information System (GIS)</vt:lpstr>
      <vt:lpstr>(2016) Enterprise Human Resource Information System (eHRIS)</vt:lpstr>
      <vt:lpstr>(2016) Payroll System</vt:lpstr>
      <vt:lpstr>(2016) DCP Ticketing System</vt:lpstr>
      <vt:lpstr>Enhance communication and engagement</vt:lpstr>
      <vt:lpstr>DepEd Email</vt:lpstr>
      <vt:lpstr>DepEd Portal</vt:lpstr>
      <vt:lpstr>Social Media and Online Presence</vt:lpstr>
      <vt:lpstr>Enhance teaching and learning</vt:lpstr>
      <vt:lpstr>Teachers trained on ICT for pedagogy</vt:lpstr>
      <vt:lpstr>Teachers trained on ICT for pedagogy</vt:lpstr>
      <vt:lpstr>Materials are accessible through  LR Portal</vt:lpstr>
      <vt:lpstr>IMPROVE TECHNOLOGY INFRASTRUCTURE</vt:lpstr>
      <vt:lpstr>Computer Packages</vt:lpstr>
      <vt:lpstr>Internet Connectivity</vt:lpstr>
      <vt:lpstr>IT Equipment</vt:lpstr>
      <vt:lpstr>Planning &amp; IT Staff Complement</vt:lpstr>
      <vt:lpstr>EBEIS and LIS Implementation  for SY 2016-2017</vt:lpstr>
      <vt:lpstr>Topics</vt:lpstr>
      <vt:lpstr>Guidelines on LIS for SHS</vt:lpstr>
      <vt:lpstr>Imperative D.O. 25, s. 2016</vt:lpstr>
      <vt:lpstr>Registration and Enrolment of  SHS learners</vt:lpstr>
      <vt:lpstr>Registration and Enrolment of  SHS learners</vt:lpstr>
      <vt:lpstr>Registration and Enrolment of  SHS learners</vt:lpstr>
      <vt:lpstr>Registration and Enrolment of  SHS learners</vt:lpstr>
      <vt:lpstr>Assignment &amp; Finalization of Classes</vt:lpstr>
      <vt:lpstr>Exceptions</vt:lpstr>
      <vt:lpstr>DepEd Order No. 52, s.2016</vt:lpstr>
      <vt:lpstr>Rationale</vt:lpstr>
      <vt:lpstr>Scope</vt:lpstr>
      <vt:lpstr>Policy Statement</vt:lpstr>
      <vt:lpstr>Matrix of Accountability </vt:lpstr>
      <vt:lpstr>A. Maintain School Profile In The EBEIS </vt:lpstr>
      <vt:lpstr>A. Maintain School Profile In The EBEIS </vt:lpstr>
      <vt:lpstr>B. Maintain Learner Profile In The LIS</vt:lpstr>
      <vt:lpstr>C. Support for Implementing ICT-Based Systems</vt:lpstr>
      <vt:lpstr>Roles and Responsibility</vt:lpstr>
      <vt:lpstr>PowerPoint Presentation</vt:lpstr>
      <vt:lpstr>Data Gathering Forms</vt:lpstr>
      <vt:lpstr>PowerPoint Presentation</vt:lpstr>
      <vt:lpstr>Request and Transfer of Learners’ School Records</vt:lpstr>
      <vt:lpstr>Standardization on the numbering of issuance of School ID</vt:lpstr>
      <vt:lpstr>Data Dictionary</vt:lpstr>
      <vt:lpstr>Timeline</vt:lpstr>
      <vt:lpstr>Learner Information System</vt:lpstr>
      <vt:lpstr>Assignment &amp; Finalization of Classes </vt:lpstr>
      <vt:lpstr>Matrix of Enrolment</vt:lpstr>
      <vt:lpstr>Status Report</vt:lpstr>
      <vt:lpstr>Status Report</vt:lpstr>
      <vt:lpstr>Status Report</vt:lpstr>
      <vt:lpstr>DEMO</vt:lpstr>
      <vt:lpstr>Lis Workshop proper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Reynaldo Antonio Laguda</dc:creator>
  <cp:lastModifiedBy>Department of Education</cp:lastModifiedBy>
  <cp:revision>361</cp:revision>
  <dcterms:created xsi:type="dcterms:W3CDTF">2013-07-07T06:51:51Z</dcterms:created>
  <dcterms:modified xsi:type="dcterms:W3CDTF">2016-07-06T01:28:43Z</dcterms:modified>
</cp:coreProperties>
</file>