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72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l-P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l-P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l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l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3F905-CD85-482D-A526-4A2191B68B89}" type="datetimeFigureOut">
              <a:rPr lang="fil-PH" smtClean="0"/>
              <a:pPr/>
              <a:t>2/3/2015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l-P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D9945D-CD99-46AD-A124-D361818CF224}" type="slidenum">
              <a:rPr lang="fil-PH" smtClean="0"/>
              <a:pPr/>
              <a:t>‹#›</a:t>
            </a:fld>
            <a:endParaRPr lang="fil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6172200" cy="1894362"/>
          </a:xfrm>
        </p:spPr>
        <p:txBody>
          <a:bodyPr>
            <a:noAutofit/>
          </a:bodyPr>
          <a:lstStyle/>
          <a:p>
            <a:r>
              <a:rPr lang="fil-PH" sz="4000" dirty="0" smtClean="0"/>
              <a:t>Language Assessment for Primary Grades (LAPG)</a:t>
            </a:r>
            <a:endParaRPr lang="fil-PH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l-PH" dirty="0" smtClean="0"/>
              <a:t>DepED Memo No. 127 s. 2014</a:t>
            </a:r>
          </a:p>
          <a:p>
            <a:r>
              <a:rPr lang="fil-PH" dirty="0" smtClean="0"/>
              <a:t>d</a:t>
            </a:r>
            <a:r>
              <a:rPr lang="fil-PH" smtClean="0"/>
              <a:t>ated </a:t>
            </a:r>
            <a:r>
              <a:rPr lang="fil-PH" dirty="0" smtClean="0"/>
              <a:t>November 06, 2014</a:t>
            </a: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l-PH" b="1" dirty="0" smtClean="0"/>
              <a:t>DATE OF ADMINISTRATION:  </a:t>
            </a:r>
            <a:br>
              <a:rPr lang="fil-PH" b="1" dirty="0" smtClean="0"/>
            </a:br>
            <a:r>
              <a:rPr lang="fil-PH" dirty="0" smtClean="0"/>
              <a:t>March 11, 2015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l-PH" sz="2800" dirty="0" smtClean="0"/>
              <a:t>Target Clientele:  Grade 3 pupils of </a:t>
            </a:r>
            <a:r>
              <a:rPr lang="fil-PH" sz="2800" smtClean="0"/>
              <a:t>public 			      schools </a:t>
            </a:r>
            <a:r>
              <a:rPr lang="fil-PH" sz="2800" dirty="0" smtClean="0"/>
              <a:t>only</a:t>
            </a:r>
          </a:p>
          <a:p>
            <a:endParaRPr lang="fil-PH" sz="2800" dirty="0" smtClean="0"/>
          </a:p>
          <a:p>
            <a:r>
              <a:rPr lang="fil-PH" sz="2800" dirty="0" smtClean="0"/>
              <a:t>COVERAGE:</a:t>
            </a:r>
          </a:p>
          <a:p>
            <a:pPr>
              <a:buNone/>
            </a:pPr>
            <a:r>
              <a:rPr lang="fil-PH" sz="2800" dirty="0" smtClean="0"/>
              <a:t>		English</a:t>
            </a:r>
          </a:p>
          <a:p>
            <a:pPr>
              <a:buNone/>
            </a:pPr>
            <a:r>
              <a:rPr lang="fil-PH" sz="2800" dirty="0" smtClean="0"/>
              <a:t>		Filipino</a:t>
            </a:r>
          </a:p>
          <a:p>
            <a:pPr>
              <a:buNone/>
            </a:pPr>
            <a:r>
              <a:rPr lang="fil-PH" sz="2800" dirty="0" smtClean="0"/>
              <a:t>		Mother Tongue</a:t>
            </a:r>
            <a:endParaRPr lang="fil-P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fil-PH" sz="4000" b="1" dirty="0" smtClean="0"/>
              <a:t>Objectives of LAPG</a:t>
            </a:r>
            <a:endParaRPr lang="fil-P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 fontScale="85000" lnSpcReduction="20000"/>
          </a:bodyPr>
          <a:lstStyle/>
          <a:p>
            <a:r>
              <a:rPr lang="fil-PH" dirty="0" smtClean="0"/>
              <a:t>Establish a baseline data for the Filipino and English language learning in the K to 12 Curriculum;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Evaluate the effectiveness of the Mother Tongue Based-Multilingual Education (MTB-MLE) instruction across 19 languages;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Establish Mother Tongue Language development across Philippine languages in the context of the MTB-MLE program implementation;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Compare the performance of Grade 3 pupils on English and Filipino essential skills; and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Correlate language development across Early Grades Reading Assessment (EGRA), Early Grades Mathematics Assessment (EGMA) and language literacy assessment in the primary grades </a:t>
            </a: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l-PH" sz="4400" b="1" dirty="0" smtClean="0"/>
              <a:t>19 Mother Tongues</a:t>
            </a:r>
            <a:endParaRPr lang="fil-P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752600"/>
            <a:ext cx="4724400" cy="4449763"/>
          </a:xfrm>
        </p:spPr>
        <p:txBody>
          <a:bodyPr>
            <a:normAutofit/>
          </a:bodyPr>
          <a:lstStyle/>
          <a:p>
            <a:r>
              <a:rPr lang="fil-PH" dirty="0" smtClean="0"/>
              <a:t>Kinaray-a			</a:t>
            </a:r>
          </a:p>
          <a:p>
            <a:r>
              <a:rPr lang="fil-PH" smtClean="0"/>
              <a:t>Sinugbuanong </a:t>
            </a:r>
            <a:r>
              <a:rPr lang="fil-PH" dirty="0" smtClean="0"/>
              <a:t>Binisaya</a:t>
            </a:r>
          </a:p>
          <a:p>
            <a:r>
              <a:rPr lang="fil-PH" dirty="0" smtClean="0"/>
              <a:t>Waray</a:t>
            </a:r>
          </a:p>
          <a:p>
            <a:r>
              <a:rPr lang="fil-PH" dirty="0" smtClean="0"/>
              <a:t>Chavacano</a:t>
            </a:r>
          </a:p>
          <a:p>
            <a:r>
              <a:rPr lang="fil-PH" dirty="0" smtClean="0"/>
              <a:t>Maguindanaon</a:t>
            </a:r>
          </a:p>
          <a:p>
            <a:r>
              <a:rPr lang="fil-PH" dirty="0" smtClean="0"/>
              <a:t>Meranaw</a:t>
            </a:r>
          </a:p>
          <a:p>
            <a:r>
              <a:rPr lang="fil-PH" dirty="0" smtClean="0"/>
              <a:t>Surigaonon</a:t>
            </a:r>
          </a:p>
          <a:p>
            <a:r>
              <a:rPr lang="fil-PH" dirty="0" smtClean="0"/>
              <a:t>Tausug</a:t>
            </a:r>
          </a:p>
          <a:p>
            <a:r>
              <a:rPr lang="fil-PH" dirty="0" smtClean="0"/>
              <a:t>Yakan</a:t>
            </a:r>
          </a:p>
          <a:p>
            <a:pPr>
              <a:buNone/>
            </a:pPr>
            <a:endParaRPr lang="fil-P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4724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Iloko		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Kapampangan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Pangasinan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Ivatan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Ibanag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Sambal (Botolan)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Tagalog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Bikol (Naga)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Akeanon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il-P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Hiligaynon</a:t>
            </a:r>
            <a:endParaRPr kumimoji="0" lang="fil-P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l-PH" sz="4000" b="1" dirty="0" smtClean="0"/>
              <a:t> Essential Skills</a:t>
            </a:r>
            <a:endParaRPr lang="fil-P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il-PH" dirty="0" smtClean="0"/>
              <a:t>1.  Book and Print Knowledge</a:t>
            </a:r>
          </a:p>
          <a:p>
            <a:pPr>
              <a:buNone/>
            </a:pPr>
            <a:r>
              <a:rPr lang="fil-PH" dirty="0" smtClean="0"/>
              <a:t>2.  Alphabet Knowledge</a:t>
            </a:r>
          </a:p>
          <a:p>
            <a:pPr>
              <a:buNone/>
            </a:pPr>
            <a:r>
              <a:rPr lang="fil-PH" dirty="0" smtClean="0"/>
              <a:t>3.  Vocabulary</a:t>
            </a:r>
          </a:p>
          <a:p>
            <a:pPr marL="457200" indent="-457200">
              <a:buNone/>
            </a:pPr>
            <a:r>
              <a:rPr lang="fil-PH" dirty="0" smtClean="0"/>
              <a:t>4.  Phonics and Word Reading</a:t>
            </a:r>
          </a:p>
          <a:p>
            <a:pPr marL="457200" indent="-457200">
              <a:buNone/>
            </a:pPr>
            <a:r>
              <a:rPr lang="fil-PH" dirty="0" smtClean="0"/>
              <a:t>5.  Spelling</a:t>
            </a:r>
          </a:p>
          <a:p>
            <a:pPr>
              <a:buNone/>
            </a:pPr>
            <a:r>
              <a:rPr lang="fil-PH" dirty="0" smtClean="0"/>
              <a:t>6.  Grammar</a:t>
            </a:r>
          </a:p>
          <a:p>
            <a:pPr>
              <a:buNone/>
            </a:pPr>
            <a:r>
              <a:rPr lang="fil-PH" dirty="0" smtClean="0"/>
              <a:t>7.  Reading Comprehension</a:t>
            </a:r>
          </a:p>
          <a:p>
            <a:pPr>
              <a:buNone/>
            </a:pPr>
            <a:r>
              <a:rPr lang="fil-PH" dirty="0" smtClean="0"/>
              <a:t>8.  Study Skills</a:t>
            </a:r>
          </a:p>
          <a:p>
            <a:pPr>
              <a:buNone/>
            </a:pPr>
            <a:r>
              <a:rPr lang="fil-PH" dirty="0" smtClean="0"/>
              <a:t>9.  Listening Comprehension</a:t>
            </a:r>
          </a:p>
          <a:p>
            <a:pPr>
              <a:buNone/>
            </a:pPr>
            <a:r>
              <a:rPr lang="fil-PH" dirty="0" smtClean="0"/>
              <a:t>10.  Computations (Math)</a:t>
            </a:r>
          </a:p>
          <a:p>
            <a:pPr>
              <a:buNone/>
            </a:pPr>
            <a:r>
              <a:rPr lang="fil-PH" dirty="0" smtClean="0"/>
              <a:t>11.  Attitude Towards Reading*</a:t>
            </a:r>
          </a:p>
          <a:p>
            <a:pPr>
              <a:buNone/>
            </a:pPr>
            <a:r>
              <a:rPr lang="fil-PH" dirty="0" smtClean="0"/>
              <a:t>12.  Phonological Awareness*</a:t>
            </a:r>
          </a:p>
          <a:p>
            <a:pPr>
              <a:buNone/>
            </a:pPr>
            <a:r>
              <a:rPr lang="fil-PH" dirty="0" smtClean="0"/>
              <a:t>13.  Fluency*</a:t>
            </a:r>
          </a:p>
          <a:p>
            <a:pPr>
              <a:buNone/>
            </a:pPr>
            <a:r>
              <a:rPr lang="fil-PH" dirty="0" smtClean="0"/>
              <a:t>14.  Oral Language*</a:t>
            </a:r>
          </a:p>
          <a:p>
            <a:pPr>
              <a:buNone/>
            </a:pPr>
            <a:r>
              <a:rPr lang="fil-PH" dirty="0" smtClean="0"/>
              <a:t>15.  Handwriting*</a:t>
            </a:r>
          </a:p>
          <a:p>
            <a:pPr>
              <a:buNone/>
            </a:pPr>
            <a:r>
              <a:rPr lang="fil-PH" dirty="0" smtClean="0"/>
              <a:t>16.  Composing*</a:t>
            </a: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</p:spPr>
        <p:txBody>
          <a:bodyPr>
            <a:noAutofit/>
          </a:bodyPr>
          <a:lstStyle/>
          <a:p>
            <a:r>
              <a:rPr lang="fil-PH" sz="4000" dirty="0" smtClean="0"/>
              <a:t/>
            </a:r>
            <a:br>
              <a:rPr lang="fil-PH" sz="4000" dirty="0" smtClean="0"/>
            </a:br>
            <a:r>
              <a:rPr lang="fil-PH" sz="4000" dirty="0" smtClean="0"/>
              <a:t/>
            </a:r>
            <a:br>
              <a:rPr lang="fil-PH" sz="4000" dirty="0" smtClean="0"/>
            </a:br>
            <a:r>
              <a:rPr lang="fil-PH" sz="4000" b="1" dirty="0" smtClean="0"/>
              <a:t>End of Presentation</a:t>
            </a:r>
            <a:r>
              <a:rPr lang="fil-PH" sz="4000" dirty="0" smtClean="0"/>
              <a:t/>
            </a:r>
            <a:br>
              <a:rPr lang="fil-PH" sz="4000" dirty="0" smtClean="0"/>
            </a:br>
            <a:endParaRPr lang="fil-P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" indent="-57150">
              <a:buNone/>
            </a:pPr>
            <a:r>
              <a:rPr lang="fil-PH" sz="4000" dirty="0" smtClean="0">
                <a:latin typeface="Book Antiqua" pitchFamily="18" charset="0"/>
              </a:rPr>
              <a:t>Thank You and Have </a:t>
            </a:r>
            <a:r>
              <a:rPr lang="fil-PH" sz="4000" smtClean="0">
                <a:latin typeface="Book Antiqua" pitchFamily="18" charset="0"/>
              </a:rPr>
              <a:t>a Nice Day</a:t>
            </a:r>
            <a:r>
              <a:rPr lang="fil-PH" sz="4000" dirty="0" smtClean="0">
                <a:latin typeface="Book Antiqua" pitchFamily="18" charset="0"/>
              </a:rPr>
              <a:t>!</a:t>
            </a:r>
            <a:endParaRPr lang="fil-PH" sz="40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597134"/>
            <a:ext cx="2667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600" dirty="0" smtClean="0"/>
              <a:t>NETRC-Admin ICM 1.8.15</a:t>
            </a:r>
            <a:endParaRPr lang="fil-PH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219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Language Assessment for Primary Grades (LAPG)</vt:lpstr>
      <vt:lpstr>DATE OF ADMINISTRATION:   March 11, 2015</vt:lpstr>
      <vt:lpstr>Objectives of LAPG</vt:lpstr>
      <vt:lpstr>19 Mother Tongues</vt:lpstr>
      <vt:lpstr> Essential Skills</vt:lpstr>
      <vt:lpstr>  End of Presentation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Languange Assessment for Primary Grades (LAPG)</dc:title>
  <dc:creator>icmandrique</dc:creator>
  <cp:lastModifiedBy>Toshiba</cp:lastModifiedBy>
  <cp:revision>18</cp:revision>
  <dcterms:created xsi:type="dcterms:W3CDTF">2015-01-07T05:52:28Z</dcterms:created>
  <dcterms:modified xsi:type="dcterms:W3CDTF">2015-02-03T01:42:06Z</dcterms:modified>
</cp:coreProperties>
</file>