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14" r:id="rId1"/>
  </p:sldMasterIdLst>
  <p:sldIdLst>
    <p:sldId id="256" r:id="rId2"/>
    <p:sldId id="268" r:id="rId3"/>
    <p:sldId id="257" r:id="rId4"/>
    <p:sldId id="258" r:id="rId5"/>
    <p:sldId id="259" r:id="rId6"/>
    <p:sldId id="260" r:id="rId7"/>
    <p:sldId id="261" r:id="rId8"/>
    <p:sldId id="266" r:id="rId9"/>
    <p:sldId id="285" r:id="rId10"/>
    <p:sldId id="295" r:id="rId11"/>
    <p:sldId id="296" r:id="rId12"/>
    <p:sldId id="269" r:id="rId13"/>
    <p:sldId id="270" r:id="rId14"/>
    <p:sldId id="271" r:id="rId15"/>
    <p:sldId id="272" r:id="rId16"/>
    <p:sldId id="273" r:id="rId17"/>
    <p:sldId id="274" r:id="rId18"/>
    <p:sldId id="275" r:id="rId19"/>
    <p:sldId id="276" r:id="rId20"/>
    <p:sldId id="297" r:id="rId21"/>
    <p:sldId id="277" r:id="rId22"/>
    <p:sldId id="282" r:id="rId23"/>
    <p:sldId id="278" r:id="rId24"/>
    <p:sldId id="279" r:id="rId25"/>
    <p:sldId id="280" r:id="rId26"/>
    <p:sldId id="281" r:id="rId27"/>
    <p:sldId id="283" r:id="rId28"/>
    <p:sldId id="288" r:id="rId29"/>
    <p:sldId id="289" r:id="rId30"/>
    <p:sldId id="290" r:id="rId31"/>
    <p:sldId id="291" r:id="rId32"/>
    <p:sldId id="292" r:id="rId33"/>
    <p:sldId id="293" r:id="rId34"/>
    <p:sldId id="294" r:id="rId35"/>
    <p:sldId id="286" r:id="rId3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97"/>
    <p:restoredTop sz="93632"/>
  </p:normalViewPr>
  <p:slideViewPr>
    <p:cSldViewPr snapToGrid="0" snapToObjects="1">
      <p:cViewPr varScale="1">
        <p:scale>
          <a:sx n="65" d="100"/>
          <a:sy n="65" d="100"/>
        </p:scale>
        <p:origin x="232" y="2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presProps" Target="presProps.xml"/><Relationship Id="rId38" Type="http://schemas.openxmlformats.org/officeDocument/2006/relationships/viewProps" Target="viewProps.xml"/><Relationship Id="rId39" Type="http://schemas.openxmlformats.org/officeDocument/2006/relationships/theme" Target="theme/theme1.xml"/><Relationship Id="rId4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CE0A291-947F-8C4C-ABB9-3E578BBA21DB}" type="datetimeFigureOut">
              <a:rPr lang="en-US" smtClean="0"/>
              <a:t>5/4/17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B9CA97-4C8D-454F-92DF-9559C1043E1E}" type="slidenum">
              <a:rPr lang="en-US" smtClean="0"/>
              <a:t>‹#›</a:t>
            </a:fld>
            <a:endParaRPr lang="en-US"/>
          </a:p>
        </p:txBody>
      </p:sp>
    </p:spTree>
    <p:extLst>
      <p:ext uri="{BB962C8B-B14F-4D97-AF65-F5344CB8AC3E}">
        <p14:creationId xmlns:p14="http://schemas.microsoft.com/office/powerpoint/2010/main" val="238120648"/>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CE0A291-947F-8C4C-ABB9-3E578BBA21DB}" type="datetimeFigureOut">
              <a:rPr lang="en-US" smtClean="0"/>
              <a:t>5/4/17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B9CA97-4C8D-454F-92DF-9559C1043E1E}" type="slidenum">
              <a:rPr lang="en-US" smtClean="0"/>
              <a:t>‹#›</a:t>
            </a:fld>
            <a:endParaRPr lang="en-US"/>
          </a:p>
        </p:txBody>
      </p:sp>
    </p:spTree>
    <p:extLst>
      <p:ext uri="{BB962C8B-B14F-4D97-AF65-F5344CB8AC3E}">
        <p14:creationId xmlns:p14="http://schemas.microsoft.com/office/powerpoint/2010/main" val="7341926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CE0A291-947F-8C4C-ABB9-3E578BBA21DB}" type="datetimeFigureOut">
              <a:rPr lang="en-US" smtClean="0"/>
              <a:t>5/4/17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B9CA97-4C8D-454F-92DF-9559C1043E1E}"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3405976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CE0A291-947F-8C4C-ABB9-3E578BBA21DB}" type="datetimeFigureOut">
              <a:rPr lang="en-US" smtClean="0"/>
              <a:t>5/4/17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B9CA97-4C8D-454F-92DF-9559C1043E1E}" type="slidenum">
              <a:rPr lang="en-US" smtClean="0"/>
              <a:t>‹#›</a:t>
            </a:fld>
            <a:endParaRPr lang="en-US"/>
          </a:p>
        </p:txBody>
      </p:sp>
    </p:spTree>
    <p:extLst>
      <p:ext uri="{BB962C8B-B14F-4D97-AF65-F5344CB8AC3E}">
        <p14:creationId xmlns:p14="http://schemas.microsoft.com/office/powerpoint/2010/main" val="43214145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CE0A291-947F-8C4C-ABB9-3E578BBA21DB}" type="datetimeFigureOut">
              <a:rPr lang="en-US" smtClean="0"/>
              <a:t>5/4/17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B9CA97-4C8D-454F-92DF-9559C1043E1E}"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1180725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CE0A291-947F-8C4C-ABB9-3E578BBA21DB}" type="datetimeFigureOut">
              <a:rPr lang="en-US" smtClean="0"/>
              <a:t>5/4/17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B9CA97-4C8D-454F-92DF-9559C1043E1E}" type="slidenum">
              <a:rPr lang="en-US" smtClean="0"/>
              <a:t>‹#›</a:t>
            </a:fld>
            <a:endParaRPr lang="en-US"/>
          </a:p>
        </p:txBody>
      </p:sp>
    </p:spTree>
    <p:extLst>
      <p:ext uri="{BB962C8B-B14F-4D97-AF65-F5344CB8AC3E}">
        <p14:creationId xmlns:p14="http://schemas.microsoft.com/office/powerpoint/2010/main" val="146419893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CE0A291-947F-8C4C-ABB9-3E578BBA21DB}" type="datetimeFigureOut">
              <a:rPr lang="en-US" smtClean="0"/>
              <a:t>5/4/17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B9CA97-4C8D-454F-92DF-9559C1043E1E}" type="slidenum">
              <a:rPr lang="en-US" smtClean="0"/>
              <a:t>‹#›</a:t>
            </a:fld>
            <a:endParaRPr lang="en-US"/>
          </a:p>
        </p:txBody>
      </p:sp>
    </p:spTree>
    <p:extLst>
      <p:ext uri="{BB962C8B-B14F-4D97-AF65-F5344CB8AC3E}">
        <p14:creationId xmlns:p14="http://schemas.microsoft.com/office/powerpoint/2010/main" val="77637276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CE0A291-947F-8C4C-ABB9-3E578BBA21DB}" type="datetimeFigureOut">
              <a:rPr lang="en-US" smtClean="0"/>
              <a:t>5/4/17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B9CA97-4C8D-454F-92DF-9559C1043E1E}" type="slidenum">
              <a:rPr lang="en-US" smtClean="0"/>
              <a:t>‹#›</a:t>
            </a:fld>
            <a:endParaRPr lang="en-US"/>
          </a:p>
        </p:txBody>
      </p:sp>
    </p:spTree>
    <p:extLst>
      <p:ext uri="{BB962C8B-B14F-4D97-AF65-F5344CB8AC3E}">
        <p14:creationId xmlns:p14="http://schemas.microsoft.com/office/powerpoint/2010/main" val="386422183"/>
      </p:ext>
    </p:extLst>
  </p:cSld>
  <p:clrMapOvr>
    <a:masterClrMapping/>
  </p:clrMapOvr>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CE0A291-947F-8C4C-ABB9-3E578BBA21DB}" type="datetimeFigureOut">
              <a:rPr lang="en-US" smtClean="0"/>
              <a:t>5/4/17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B9CA97-4C8D-454F-92DF-9559C1043E1E}" type="slidenum">
              <a:rPr lang="en-US" smtClean="0"/>
              <a:t>‹#›</a:t>
            </a:fld>
            <a:endParaRPr lang="en-US"/>
          </a:p>
        </p:txBody>
      </p:sp>
    </p:spTree>
    <p:extLst>
      <p:ext uri="{BB962C8B-B14F-4D97-AF65-F5344CB8AC3E}">
        <p14:creationId xmlns:p14="http://schemas.microsoft.com/office/powerpoint/2010/main" val="13316965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CE0A291-947F-8C4C-ABB9-3E578BBA21DB}" type="datetimeFigureOut">
              <a:rPr lang="en-US" smtClean="0"/>
              <a:t>5/4/17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B9CA97-4C8D-454F-92DF-9559C1043E1E}" type="slidenum">
              <a:rPr lang="en-US" smtClean="0"/>
              <a:t>‹#›</a:t>
            </a:fld>
            <a:endParaRPr lang="en-US"/>
          </a:p>
        </p:txBody>
      </p:sp>
    </p:spTree>
    <p:extLst>
      <p:ext uri="{BB962C8B-B14F-4D97-AF65-F5344CB8AC3E}">
        <p14:creationId xmlns:p14="http://schemas.microsoft.com/office/powerpoint/2010/main" val="749766991"/>
      </p:ext>
    </p:extLst>
  </p:cSld>
  <p:clrMapOvr>
    <a:masterClrMapping/>
  </p:clrMapOvr>
  <p:extLst>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CE0A291-947F-8C4C-ABB9-3E578BBA21DB}" type="datetimeFigureOut">
              <a:rPr lang="en-US" smtClean="0"/>
              <a:t>5/4/17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7B9CA97-4C8D-454F-92DF-9559C1043E1E}" type="slidenum">
              <a:rPr lang="en-US" smtClean="0"/>
              <a:t>‹#›</a:t>
            </a:fld>
            <a:endParaRPr lang="en-US"/>
          </a:p>
        </p:txBody>
      </p:sp>
    </p:spTree>
    <p:extLst>
      <p:ext uri="{BB962C8B-B14F-4D97-AF65-F5344CB8AC3E}">
        <p14:creationId xmlns:p14="http://schemas.microsoft.com/office/powerpoint/2010/main" val="20472607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CE0A291-947F-8C4C-ABB9-3E578BBA21DB}" type="datetimeFigureOut">
              <a:rPr lang="en-US" smtClean="0"/>
              <a:t>5/4/17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7B9CA97-4C8D-454F-92DF-9559C1043E1E}" type="slidenum">
              <a:rPr lang="en-US" smtClean="0"/>
              <a:t>‹#›</a:t>
            </a:fld>
            <a:endParaRPr lang="en-US"/>
          </a:p>
        </p:txBody>
      </p:sp>
    </p:spTree>
    <p:extLst>
      <p:ext uri="{BB962C8B-B14F-4D97-AF65-F5344CB8AC3E}">
        <p14:creationId xmlns:p14="http://schemas.microsoft.com/office/powerpoint/2010/main" val="13290716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CE0A291-947F-8C4C-ABB9-3E578BBA21DB}" type="datetimeFigureOut">
              <a:rPr lang="en-US" smtClean="0"/>
              <a:t>5/4/17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7B9CA97-4C8D-454F-92DF-9559C1043E1E}" type="slidenum">
              <a:rPr lang="en-US" smtClean="0"/>
              <a:t>‹#›</a:t>
            </a:fld>
            <a:endParaRPr lang="en-US"/>
          </a:p>
        </p:txBody>
      </p:sp>
    </p:spTree>
    <p:extLst>
      <p:ext uri="{BB962C8B-B14F-4D97-AF65-F5344CB8AC3E}">
        <p14:creationId xmlns:p14="http://schemas.microsoft.com/office/powerpoint/2010/main" val="17303469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CE0A291-947F-8C4C-ABB9-3E578BBA21DB}" type="datetimeFigureOut">
              <a:rPr lang="en-US" smtClean="0"/>
              <a:t>5/4/17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7B9CA97-4C8D-454F-92DF-9559C1043E1E}" type="slidenum">
              <a:rPr lang="en-US" smtClean="0"/>
              <a:t>‹#›</a:t>
            </a:fld>
            <a:endParaRPr lang="en-US"/>
          </a:p>
        </p:txBody>
      </p:sp>
    </p:spTree>
    <p:extLst>
      <p:ext uri="{BB962C8B-B14F-4D97-AF65-F5344CB8AC3E}">
        <p14:creationId xmlns:p14="http://schemas.microsoft.com/office/powerpoint/2010/main" val="717254415"/>
      </p:ext>
    </p:extLst>
  </p:cSld>
  <p:clrMapOvr>
    <a:masterClrMapping/>
  </p:clrMapOvr>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CE0A291-947F-8C4C-ABB9-3E578BBA21DB}" type="datetimeFigureOut">
              <a:rPr lang="en-US" smtClean="0"/>
              <a:t>5/4/17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7B9CA97-4C8D-454F-92DF-9559C1043E1E}" type="slidenum">
              <a:rPr lang="en-US" smtClean="0"/>
              <a:t>‹#›</a:t>
            </a:fld>
            <a:endParaRPr lang="en-US"/>
          </a:p>
        </p:txBody>
      </p:sp>
    </p:spTree>
    <p:extLst>
      <p:ext uri="{BB962C8B-B14F-4D97-AF65-F5344CB8AC3E}">
        <p14:creationId xmlns:p14="http://schemas.microsoft.com/office/powerpoint/2010/main" val="1069242294"/>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CE0A291-947F-8C4C-ABB9-3E578BBA21DB}" type="datetimeFigureOut">
              <a:rPr lang="en-US" smtClean="0"/>
              <a:t>5/4/17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7B9CA97-4C8D-454F-92DF-9559C1043E1E}" type="slidenum">
              <a:rPr lang="en-US" smtClean="0"/>
              <a:t>‹#›</a:t>
            </a:fld>
            <a:endParaRPr lang="en-US"/>
          </a:p>
        </p:txBody>
      </p:sp>
    </p:spTree>
    <p:extLst>
      <p:ext uri="{BB962C8B-B14F-4D97-AF65-F5344CB8AC3E}">
        <p14:creationId xmlns:p14="http://schemas.microsoft.com/office/powerpoint/2010/main" val="612077162"/>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CCE0A291-947F-8C4C-ABB9-3E578BBA21DB}" type="datetimeFigureOut">
              <a:rPr lang="en-US" smtClean="0"/>
              <a:t>5/4/17</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E7B9CA97-4C8D-454F-92DF-9559C1043E1E}" type="slidenum">
              <a:rPr lang="en-US" smtClean="0"/>
              <a:t>‹#›</a:t>
            </a:fld>
            <a:endParaRPr lang="en-US"/>
          </a:p>
        </p:txBody>
      </p:sp>
    </p:spTree>
    <p:extLst>
      <p:ext uri="{BB962C8B-B14F-4D97-AF65-F5344CB8AC3E}">
        <p14:creationId xmlns:p14="http://schemas.microsoft.com/office/powerpoint/2010/main" val="1493299191"/>
      </p:ext>
    </p:extLst>
  </p:cSld>
  <p:clrMap bg1="lt1" tx1="dk1" bg2="lt2" tx2="dk2" accent1="accent1" accent2="accent2" accent3="accent3" accent4="accent4" accent5="accent5" accent6="accent6" hlink="hlink" folHlink="folHlink"/>
  <p:sldLayoutIdLst>
    <p:sldLayoutId id="2147483815" r:id="rId1"/>
    <p:sldLayoutId id="2147483816" r:id="rId2"/>
    <p:sldLayoutId id="2147483817" r:id="rId3"/>
    <p:sldLayoutId id="2147483818" r:id="rId4"/>
    <p:sldLayoutId id="2147483819" r:id="rId5"/>
    <p:sldLayoutId id="2147483820" r:id="rId6"/>
    <p:sldLayoutId id="2147483821" r:id="rId7"/>
    <p:sldLayoutId id="2147483822" r:id="rId8"/>
    <p:sldLayoutId id="2147483823" r:id="rId9"/>
    <p:sldLayoutId id="2147483824" r:id="rId10"/>
    <p:sldLayoutId id="2147483825" r:id="rId11"/>
    <p:sldLayoutId id="2147483826" r:id="rId12"/>
    <p:sldLayoutId id="2147483827" r:id="rId13"/>
    <p:sldLayoutId id="2147483828" r:id="rId14"/>
    <p:sldLayoutId id="2147483829" r:id="rId15"/>
    <p:sldLayoutId id="2147483830"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 Id="rId3"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61109" y="2485016"/>
            <a:ext cx="9971842" cy="2480220"/>
          </a:xfrm>
        </p:spPr>
        <p:txBody>
          <a:bodyPr/>
          <a:lstStyle/>
          <a:p>
            <a:pPr algn="l"/>
            <a:r>
              <a:rPr lang="en-US" dirty="0">
                <a:latin typeface="Times New Roman" charset="0"/>
                <a:ea typeface="Times New Roman" charset="0"/>
                <a:cs typeface="Times New Roman" charset="0"/>
              </a:rPr>
              <a:t/>
            </a:r>
            <a:br>
              <a:rPr lang="en-US" dirty="0">
                <a:latin typeface="Times New Roman" charset="0"/>
                <a:ea typeface="Times New Roman" charset="0"/>
                <a:cs typeface="Times New Roman" charset="0"/>
              </a:rPr>
            </a:br>
            <a:r>
              <a:rPr lang="en-US" dirty="0" smtClean="0">
                <a:latin typeface="Times New Roman" charset="0"/>
                <a:ea typeface="Times New Roman" charset="0"/>
                <a:cs typeface="Times New Roman" charset="0"/>
              </a:rPr>
              <a:t/>
            </a:r>
            <a:br>
              <a:rPr lang="en-US" dirty="0" smtClean="0">
                <a:latin typeface="Times New Roman" charset="0"/>
                <a:ea typeface="Times New Roman" charset="0"/>
                <a:cs typeface="Times New Roman" charset="0"/>
              </a:rPr>
            </a:br>
            <a:r>
              <a:rPr lang="en-US" dirty="0">
                <a:latin typeface="Times New Roman" charset="0"/>
                <a:ea typeface="Times New Roman" charset="0"/>
                <a:cs typeface="Times New Roman" charset="0"/>
              </a:rPr>
              <a:t/>
            </a:r>
            <a:br>
              <a:rPr lang="en-US" dirty="0">
                <a:latin typeface="Times New Roman" charset="0"/>
                <a:ea typeface="Times New Roman" charset="0"/>
                <a:cs typeface="Times New Roman" charset="0"/>
              </a:rPr>
            </a:br>
            <a:r>
              <a:rPr lang="en-US" sz="4800" b="1" dirty="0" smtClean="0">
                <a:latin typeface="Times New Roman" charset="0"/>
                <a:ea typeface="Times New Roman" charset="0"/>
                <a:cs typeface="Times New Roman" charset="0"/>
              </a:rPr>
              <a:t>POLICY GUIDELINES ON ASSESSMENT:</a:t>
            </a:r>
            <a:br>
              <a:rPr lang="en-US" sz="4800" b="1" dirty="0" smtClean="0">
                <a:latin typeface="Times New Roman" charset="0"/>
                <a:ea typeface="Times New Roman" charset="0"/>
                <a:cs typeface="Times New Roman" charset="0"/>
              </a:rPr>
            </a:br>
            <a:r>
              <a:rPr lang="en-US" sz="4400" b="1" dirty="0" smtClean="0">
                <a:latin typeface="Times New Roman" charset="0"/>
                <a:ea typeface="Times New Roman" charset="0"/>
                <a:cs typeface="Times New Roman" charset="0"/>
              </a:rPr>
              <a:t>Exit Assessments, ELLNA and A&amp;E</a:t>
            </a:r>
            <a:endParaRPr lang="en-US" sz="3600" b="1" dirty="0"/>
          </a:p>
        </p:txBody>
      </p:sp>
      <p:pic>
        <p:nvPicPr>
          <p:cNvPr id="5" name="Picture 4" descr="H:\ \BEA logo black.png"/>
          <p:cNvPicPr/>
          <p:nvPr/>
        </p:nvPicPr>
        <p:blipFill>
          <a:blip r:embed="rId2" cstate="print"/>
          <a:srcRect/>
          <a:stretch>
            <a:fillRect/>
          </a:stretch>
        </p:blipFill>
        <p:spPr bwMode="auto">
          <a:xfrm>
            <a:off x="8440295" y="149771"/>
            <a:ext cx="1482270" cy="1317678"/>
          </a:xfrm>
          <a:prstGeom prst="ellipse">
            <a:avLst/>
          </a:prstGeom>
          <a:ln w="63500" cap="rnd">
            <a:solidFill>
              <a:schemeClr val="tx2"/>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pic>
        <p:nvPicPr>
          <p:cNvPr id="7" name="Picture 6"/>
          <p:cNvPicPr>
            <a:picLocks noChangeAspect="1"/>
          </p:cNvPicPr>
          <p:nvPr/>
        </p:nvPicPr>
        <p:blipFill>
          <a:blip r:embed="rId3" cstate="print">
            <a:extLst/>
          </a:blip>
          <a:stretch>
            <a:fillRect/>
          </a:stretch>
        </p:blipFill>
        <p:spPr>
          <a:xfrm>
            <a:off x="1321498" y="115712"/>
            <a:ext cx="1532964" cy="1317678"/>
          </a:xfrm>
          <a:prstGeom prst="ellipse">
            <a:avLst/>
          </a:prstGeom>
          <a:ln w="63500" cap="rnd">
            <a:no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9" name="TextBox 8"/>
          <p:cNvSpPr txBox="1"/>
          <p:nvPr/>
        </p:nvSpPr>
        <p:spPr>
          <a:xfrm>
            <a:off x="3130475" y="227832"/>
            <a:ext cx="4948518" cy="1138773"/>
          </a:xfrm>
          <a:prstGeom prst="rect">
            <a:avLst/>
          </a:prstGeom>
          <a:noFill/>
        </p:spPr>
        <p:txBody>
          <a:bodyPr wrap="square" rtlCol="0">
            <a:spAutoFit/>
          </a:bodyPr>
          <a:lstStyle/>
          <a:p>
            <a:pPr algn="ctr"/>
            <a:r>
              <a:rPr lang="en-US" sz="2000" dirty="0" smtClean="0">
                <a:latin typeface="Times New Roman" charset="0"/>
                <a:ea typeface="Times New Roman" charset="0"/>
                <a:cs typeface="Times New Roman" charset="0"/>
              </a:rPr>
              <a:t>REPUBLIC OF THE PHILIPPINES</a:t>
            </a:r>
            <a:r>
              <a:rPr lang="en-US" sz="2400" dirty="0" smtClean="0">
                <a:latin typeface="Times New Roman" charset="0"/>
                <a:ea typeface="Times New Roman" charset="0"/>
                <a:cs typeface="Times New Roman" charset="0"/>
              </a:rPr>
              <a:t/>
            </a:r>
            <a:br>
              <a:rPr lang="en-US" sz="2400" dirty="0" smtClean="0">
                <a:latin typeface="Times New Roman" charset="0"/>
                <a:ea typeface="Times New Roman" charset="0"/>
                <a:cs typeface="Times New Roman" charset="0"/>
              </a:rPr>
            </a:br>
            <a:r>
              <a:rPr lang="en-US" sz="2400" b="1" dirty="0" smtClean="0">
                <a:latin typeface="Times New Roman" charset="0"/>
                <a:ea typeface="Times New Roman" charset="0"/>
                <a:cs typeface="Times New Roman" charset="0"/>
              </a:rPr>
              <a:t>DEPARTMENT OF EDUCATION</a:t>
            </a:r>
            <a:br>
              <a:rPr lang="en-US" sz="2400" b="1" dirty="0" smtClean="0">
                <a:latin typeface="Times New Roman" charset="0"/>
                <a:ea typeface="Times New Roman" charset="0"/>
                <a:cs typeface="Times New Roman" charset="0"/>
              </a:rPr>
            </a:br>
            <a:r>
              <a:rPr lang="en-US" sz="2400" dirty="0" smtClean="0">
                <a:latin typeface="Times New Roman" charset="0"/>
                <a:ea typeface="Times New Roman" charset="0"/>
                <a:cs typeface="Times New Roman" charset="0"/>
              </a:rPr>
              <a:t>Bureau of Education Assessment </a:t>
            </a:r>
            <a:endParaRPr lang="en-US" sz="2400" dirty="0"/>
          </a:p>
        </p:txBody>
      </p:sp>
    </p:spTree>
    <p:extLst>
      <p:ext uri="{BB962C8B-B14F-4D97-AF65-F5344CB8AC3E}">
        <p14:creationId xmlns:p14="http://schemas.microsoft.com/office/powerpoint/2010/main" val="18030562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MODE OF ADMINISTRATION</a:t>
            </a:r>
            <a:endParaRPr lang="en-US" b="1" dirty="0"/>
          </a:p>
        </p:txBody>
      </p:sp>
      <p:sp>
        <p:nvSpPr>
          <p:cNvPr id="3" name="Content Placeholder 2"/>
          <p:cNvSpPr>
            <a:spLocks noGrp="1"/>
          </p:cNvSpPr>
          <p:nvPr>
            <p:ph idx="1"/>
          </p:nvPr>
        </p:nvSpPr>
        <p:spPr>
          <a:xfrm>
            <a:off x="677333" y="1252331"/>
            <a:ext cx="10693031" cy="1689652"/>
          </a:xfrm>
        </p:spPr>
        <p:txBody>
          <a:bodyPr>
            <a:noAutofit/>
          </a:bodyPr>
          <a:lstStyle/>
          <a:p>
            <a:pPr marL="0" indent="0">
              <a:buNone/>
            </a:pPr>
            <a:endParaRPr lang="en-US" sz="3200" b="1" dirty="0" smtClean="0"/>
          </a:p>
          <a:p>
            <a:pPr marL="0" indent="0">
              <a:buNone/>
            </a:pPr>
            <a:r>
              <a:rPr lang="en-US" sz="3200" b="1" dirty="0" smtClean="0"/>
              <a:t>Grades </a:t>
            </a:r>
            <a:r>
              <a:rPr lang="en-US" sz="3200" b="1" dirty="0"/>
              <a:t>6 and 10 </a:t>
            </a:r>
            <a:endParaRPr lang="en-US" sz="3200" dirty="0"/>
          </a:p>
          <a:p>
            <a:pPr marL="0" indent="0">
              <a:buNone/>
            </a:pPr>
            <a:r>
              <a:rPr lang="en-US" sz="3200" b="1" dirty="0"/>
              <a:t>Stratified random sampling procedure shall be used, representing all types of schools in the district, division and region. All regions, divisions and districts shall be given the test but schools shall be sampled. All examinees in the school to be sampled shall take the test. </a:t>
            </a:r>
          </a:p>
        </p:txBody>
      </p:sp>
    </p:spTree>
    <p:extLst>
      <p:ext uri="{BB962C8B-B14F-4D97-AF65-F5344CB8AC3E}">
        <p14:creationId xmlns:p14="http://schemas.microsoft.com/office/powerpoint/2010/main" val="3870120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97212" y="1285946"/>
            <a:ext cx="9579849" cy="1914454"/>
          </a:xfrm>
        </p:spPr>
        <p:txBody>
          <a:bodyPr>
            <a:noAutofit/>
          </a:bodyPr>
          <a:lstStyle/>
          <a:p>
            <a:pPr marL="0" indent="0">
              <a:buNone/>
            </a:pPr>
            <a:r>
              <a:rPr lang="en-US" sz="2800" b="1" dirty="0"/>
              <a:t>Grade 12 </a:t>
            </a:r>
          </a:p>
          <a:p>
            <a:pPr marL="0" indent="0">
              <a:buNone/>
            </a:pPr>
            <a:r>
              <a:rPr lang="en-US" sz="2800" b="1" dirty="0"/>
              <a:t>Stratified random sampling procedure shall be used to represent all types of schools in the district, division and region. Fifty percent of the schools per track (public and private) shall be included in the sample. If there is only one school offering a track in a region, the school shall be automatically included in the test administration. </a:t>
            </a:r>
          </a:p>
        </p:txBody>
      </p:sp>
    </p:spTree>
    <p:extLst>
      <p:ext uri="{BB962C8B-B14F-4D97-AF65-F5344CB8AC3E}">
        <p14:creationId xmlns:p14="http://schemas.microsoft.com/office/powerpoint/2010/main" val="4064232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PH" sz="4400" b="1" dirty="0">
                <a:solidFill>
                  <a:schemeClr val="accent1"/>
                </a:solidFill>
                <a:effectLst>
                  <a:outerShdw blurRad="38100" dist="38100" dir="2700000" algn="tl">
                    <a:srgbClr val="000000">
                      <a:alpha val="43137"/>
                    </a:srgbClr>
                  </a:outerShdw>
                </a:effectLst>
              </a:rPr>
              <a:t>Early Language, Literacy and Numeracy </a:t>
            </a:r>
            <a:r>
              <a:rPr lang="en-PH" sz="4400" b="1" dirty="0" smtClean="0">
                <a:solidFill>
                  <a:schemeClr val="accent1"/>
                </a:solidFill>
                <a:effectLst>
                  <a:outerShdw blurRad="38100" dist="38100" dir="2700000" algn="tl">
                    <a:srgbClr val="000000">
                      <a:alpha val="43137"/>
                    </a:srgbClr>
                  </a:outerShdw>
                </a:effectLst>
              </a:rPr>
              <a:t>Assessment</a:t>
            </a:r>
          </a:p>
          <a:p>
            <a:pPr marL="0" indent="0">
              <a:buNone/>
            </a:pPr>
            <a:r>
              <a:rPr lang="en-PH" sz="4400" b="1" dirty="0" smtClean="0">
                <a:solidFill>
                  <a:schemeClr val="accent1"/>
                </a:solidFill>
                <a:effectLst>
                  <a:outerShdw blurRad="38100" dist="38100" dir="2700000" algn="tl">
                    <a:srgbClr val="000000">
                      <a:alpha val="43137"/>
                    </a:srgbClr>
                  </a:outerShdw>
                </a:effectLst>
              </a:rPr>
              <a:t>(ELLNA)</a:t>
            </a:r>
            <a:r>
              <a:rPr lang="en-PH" b="1" dirty="0">
                <a:effectLst>
                  <a:outerShdw blurRad="38100" dist="38100" dir="2700000" algn="tl">
                    <a:srgbClr val="000000">
                      <a:alpha val="43137"/>
                    </a:srgbClr>
                  </a:outerShdw>
                </a:effectLst>
              </a:rPr>
              <a:t/>
            </a:r>
            <a:br>
              <a:rPr lang="en-PH" b="1" dirty="0">
                <a:effectLst>
                  <a:outerShdw blurRad="38100" dist="38100" dir="2700000" algn="tl">
                    <a:srgbClr val="000000">
                      <a:alpha val="43137"/>
                    </a:srgbClr>
                  </a:outerShdw>
                </a:effectLst>
              </a:rPr>
            </a:br>
            <a:endParaRPr lang="en-US" dirty="0"/>
          </a:p>
        </p:txBody>
      </p:sp>
    </p:spTree>
    <p:extLst>
      <p:ext uri="{BB962C8B-B14F-4D97-AF65-F5344CB8AC3E}">
        <p14:creationId xmlns:p14="http://schemas.microsoft.com/office/powerpoint/2010/main" val="17435917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PH" altLang="zh-CN" b="1" kern="0" dirty="0">
                <a:latin typeface="Aharoni" pitchFamily="2" charset="-79"/>
                <a:ea typeface="宋体" pitchFamily="2" charset="-122"/>
                <a:cs typeface="Aharoni" pitchFamily="2" charset="-79"/>
              </a:rPr>
              <a:t>Test Results Utilization</a:t>
            </a:r>
            <a:endParaRPr lang="zh-CN" altLang="en-US" b="1" kern="0" dirty="0">
              <a:latin typeface="Aharoni" pitchFamily="2" charset="-79"/>
              <a:ea typeface="宋体" pitchFamily="2" charset="-122"/>
              <a:cs typeface="Aharoni" pitchFamily="2" charset="-79"/>
            </a:endParaRPr>
          </a:p>
        </p:txBody>
      </p:sp>
      <p:sp>
        <p:nvSpPr>
          <p:cNvPr id="3" name="Content Placeholder 2"/>
          <p:cNvSpPr>
            <a:spLocks noGrp="1"/>
          </p:cNvSpPr>
          <p:nvPr>
            <p:ph idx="1"/>
          </p:nvPr>
        </p:nvSpPr>
        <p:spPr>
          <a:xfrm>
            <a:off x="677333" y="1396796"/>
            <a:ext cx="10144859" cy="3880773"/>
          </a:xfrm>
        </p:spPr>
        <p:txBody>
          <a:bodyPr>
            <a:noAutofit/>
          </a:bodyPr>
          <a:lstStyle/>
          <a:p>
            <a:pPr marL="457200" indent="-457200" algn="just">
              <a:buFont typeface="Wingdings" charset="2"/>
              <a:buChar char="§"/>
            </a:pPr>
            <a:r>
              <a:rPr lang="en-US" altLang="en-US" sz="3200" b="1" dirty="0">
                <a:solidFill>
                  <a:srgbClr val="111111"/>
                </a:solidFill>
                <a:ea typeface="Times New Roman" charset="0"/>
                <a:cs typeface="Times New Roman" charset="0"/>
              </a:rPr>
              <a:t>Determine if learners are meeting Grade 3 learning standards</a:t>
            </a:r>
          </a:p>
          <a:p>
            <a:pPr marL="457200" indent="-457200" algn="just">
              <a:buFont typeface="Wingdings" charset="2"/>
              <a:buChar char="§"/>
            </a:pPr>
            <a:r>
              <a:rPr lang="en-US" altLang="en-US" sz="3200" b="1" dirty="0">
                <a:solidFill>
                  <a:srgbClr val="111111"/>
                </a:solidFill>
                <a:ea typeface="Times New Roman" charset="0"/>
                <a:cs typeface="Times New Roman" charset="0"/>
              </a:rPr>
              <a:t>Analyze patterns in language development together with other language, literacy and numeracy assessments to develop appropriate intervention programs</a:t>
            </a:r>
          </a:p>
          <a:p>
            <a:pPr marL="457200" indent="-457200" algn="just">
              <a:buFont typeface="Wingdings" charset="2"/>
              <a:buChar char="§"/>
            </a:pPr>
            <a:r>
              <a:rPr lang="en-US" altLang="en-US" sz="3200" b="1" dirty="0">
                <a:solidFill>
                  <a:srgbClr val="111111"/>
                </a:solidFill>
                <a:ea typeface="Times New Roman" charset="0"/>
                <a:cs typeface="Times New Roman" charset="0"/>
              </a:rPr>
              <a:t>Formulate evidence-based policies and plans for Mother Tongue Based-Multilingual Education (MTB-MLE)</a:t>
            </a:r>
          </a:p>
        </p:txBody>
      </p:sp>
    </p:spTree>
    <p:extLst>
      <p:ext uri="{BB962C8B-B14F-4D97-AF65-F5344CB8AC3E}">
        <p14:creationId xmlns:p14="http://schemas.microsoft.com/office/powerpoint/2010/main" val="13225275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3395" y="1031036"/>
            <a:ext cx="8596668" cy="3880773"/>
          </a:xfrm>
        </p:spPr>
        <p:txBody>
          <a:bodyPr>
            <a:normAutofit/>
          </a:bodyPr>
          <a:lstStyle/>
          <a:p>
            <a:pPr marL="457200" indent="-457200" algn="just">
              <a:buFont typeface="Wingdings" pitchFamily="2" charset="2"/>
              <a:buChar char="§"/>
              <a:defRPr/>
            </a:pPr>
            <a:r>
              <a:rPr lang="en-US" sz="3200" b="1" dirty="0">
                <a:solidFill>
                  <a:srgbClr val="111111"/>
                </a:solidFill>
                <a:cs typeface="Arial" pitchFamily="34" charset="0"/>
              </a:rPr>
              <a:t>Improve MTB-MLE instruction</a:t>
            </a:r>
          </a:p>
          <a:p>
            <a:pPr marL="457200" indent="-457200" algn="just">
              <a:buFont typeface="Wingdings" pitchFamily="2" charset="2"/>
              <a:buChar char="§"/>
              <a:defRPr/>
            </a:pPr>
            <a:r>
              <a:rPr lang="en-US" sz="3200" b="1" dirty="0">
                <a:solidFill>
                  <a:srgbClr val="111111"/>
                </a:solidFill>
                <a:cs typeface="Arial" pitchFamily="34" charset="0"/>
              </a:rPr>
              <a:t>Identify teacher training needs</a:t>
            </a:r>
          </a:p>
          <a:p>
            <a:pPr marL="457200" indent="-457200" algn="just">
              <a:buFont typeface="Wingdings" pitchFamily="2" charset="2"/>
              <a:buChar char="§"/>
              <a:defRPr/>
            </a:pPr>
            <a:r>
              <a:rPr lang="en-US" sz="3200" b="1" dirty="0">
                <a:solidFill>
                  <a:srgbClr val="111111"/>
                </a:solidFill>
                <a:cs typeface="Arial" pitchFamily="34" charset="0"/>
              </a:rPr>
              <a:t>Initiate and conduct research on MTB-MLE instructional practices and learning environment provisions that impact student learning outcomes</a:t>
            </a:r>
          </a:p>
        </p:txBody>
      </p:sp>
    </p:spTree>
    <p:extLst>
      <p:ext uri="{BB962C8B-B14F-4D97-AF65-F5344CB8AC3E}">
        <p14:creationId xmlns:p14="http://schemas.microsoft.com/office/powerpoint/2010/main" val="2263086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702833"/>
          </a:xfrm>
        </p:spPr>
        <p:txBody>
          <a:bodyPr/>
          <a:lstStyle/>
          <a:p>
            <a:r>
              <a:rPr lang="fil-PH"/>
              <a:t>Mother Tongue</a:t>
            </a:r>
            <a:endParaRPr lang="en-US" dirty="0"/>
          </a:p>
        </p:txBody>
      </p:sp>
      <p:sp>
        <p:nvSpPr>
          <p:cNvPr id="3" name="Content Placeholder 2"/>
          <p:cNvSpPr>
            <a:spLocks noGrp="1"/>
          </p:cNvSpPr>
          <p:nvPr>
            <p:ph idx="1"/>
          </p:nvPr>
        </p:nvSpPr>
        <p:spPr>
          <a:xfrm>
            <a:off x="677334" y="1407554"/>
            <a:ext cx="8596668" cy="3880773"/>
          </a:xfrm>
        </p:spPr>
        <p:txBody>
          <a:bodyPr>
            <a:noAutofit/>
          </a:bodyPr>
          <a:lstStyle/>
          <a:p>
            <a:r>
              <a:rPr lang="fil-PH" altLang="en-US" sz="2400" dirty="0"/>
              <a:t>Akeanon </a:t>
            </a:r>
          </a:p>
          <a:p>
            <a:r>
              <a:rPr lang="fil-PH" altLang="en-US" sz="2400" dirty="0"/>
              <a:t>Bikol</a:t>
            </a:r>
          </a:p>
          <a:p>
            <a:r>
              <a:rPr lang="fil-PH" altLang="en-US" sz="2400" dirty="0"/>
              <a:t>Chavacano </a:t>
            </a:r>
          </a:p>
          <a:p>
            <a:r>
              <a:rPr lang="fil-PH" altLang="en-US" sz="2400" dirty="0"/>
              <a:t>Hiligaynon</a:t>
            </a:r>
          </a:p>
          <a:p>
            <a:r>
              <a:rPr lang="fil-PH" altLang="en-US" sz="2400" dirty="0"/>
              <a:t>Ibanag</a:t>
            </a:r>
          </a:p>
          <a:p>
            <a:r>
              <a:rPr lang="fil-PH" altLang="en-US" sz="2400" dirty="0"/>
              <a:t>Ilokano</a:t>
            </a:r>
          </a:p>
          <a:p>
            <a:r>
              <a:rPr lang="fil-PH" altLang="en-US" sz="2400" dirty="0"/>
              <a:t>Ivatan </a:t>
            </a:r>
          </a:p>
          <a:p>
            <a:r>
              <a:rPr lang="fil-PH" altLang="en-US" sz="2400" dirty="0"/>
              <a:t>Kapampangan</a:t>
            </a:r>
          </a:p>
        </p:txBody>
      </p:sp>
    </p:spTree>
    <p:extLst>
      <p:ext uri="{BB962C8B-B14F-4D97-AF65-F5344CB8AC3E}">
        <p14:creationId xmlns:p14="http://schemas.microsoft.com/office/powerpoint/2010/main" val="4398037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09607" y="633002"/>
            <a:ext cx="8596668" cy="5165369"/>
          </a:xfrm>
        </p:spPr>
        <p:txBody>
          <a:bodyPr>
            <a:noAutofit/>
          </a:bodyPr>
          <a:lstStyle/>
          <a:p>
            <a:r>
              <a:rPr lang="fil-PH" altLang="en-US" sz="2400" dirty="0"/>
              <a:t>Kinaray-a</a:t>
            </a:r>
          </a:p>
          <a:p>
            <a:r>
              <a:rPr lang="fil-PH" altLang="en-US" sz="2400" dirty="0"/>
              <a:t>Maguindanaon</a:t>
            </a:r>
          </a:p>
          <a:p>
            <a:r>
              <a:rPr lang="fil-PH" altLang="en-US" sz="2400" dirty="0"/>
              <a:t>Maranao</a:t>
            </a:r>
          </a:p>
          <a:p>
            <a:r>
              <a:rPr lang="fil-PH" altLang="en-US" sz="2400" dirty="0"/>
              <a:t>Pangasinan</a:t>
            </a:r>
          </a:p>
          <a:p>
            <a:r>
              <a:rPr lang="fil-PH" altLang="en-US" sz="2400" dirty="0"/>
              <a:t>Sambal</a:t>
            </a:r>
          </a:p>
          <a:p>
            <a:r>
              <a:rPr lang="fil-PH" altLang="en-US" sz="2400" dirty="0"/>
              <a:t>Sinubuanong Binisaya</a:t>
            </a:r>
          </a:p>
          <a:p>
            <a:r>
              <a:rPr lang="fil-PH" altLang="en-US" sz="2400" dirty="0"/>
              <a:t>Surigaonon</a:t>
            </a:r>
          </a:p>
          <a:p>
            <a:r>
              <a:rPr lang="fil-PH" altLang="en-US" sz="2400" dirty="0"/>
              <a:t>Tagalog</a:t>
            </a:r>
          </a:p>
          <a:p>
            <a:r>
              <a:rPr lang="fil-PH" altLang="en-US" sz="2400" dirty="0"/>
              <a:t>Tausug </a:t>
            </a:r>
          </a:p>
          <a:p>
            <a:r>
              <a:rPr lang="fil-PH" altLang="en-US" sz="2400" dirty="0"/>
              <a:t>Waray</a:t>
            </a:r>
          </a:p>
          <a:p>
            <a:r>
              <a:rPr lang="fil-PH" altLang="en-US" sz="2400" dirty="0"/>
              <a:t>Yakan</a:t>
            </a:r>
          </a:p>
        </p:txBody>
      </p:sp>
    </p:spTree>
    <p:extLst>
      <p:ext uri="{BB962C8B-B14F-4D97-AF65-F5344CB8AC3E}">
        <p14:creationId xmlns:p14="http://schemas.microsoft.com/office/powerpoint/2010/main" val="6349629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724348"/>
          </a:xfrm>
        </p:spPr>
        <p:txBody>
          <a:bodyPr>
            <a:normAutofit/>
          </a:bodyPr>
          <a:lstStyle/>
          <a:p>
            <a:r>
              <a:rPr lang="fil-PH" sz="4000" b="1" dirty="0"/>
              <a:t>Test Design</a:t>
            </a:r>
            <a:endParaRPr lang="en-US" sz="4000" b="1" dirty="0"/>
          </a:p>
        </p:txBody>
      </p:sp>
      <p:sp>
        <p:nvSpPr>
          <p:cNvPr id="3" name="Content Placeholder 2"/>
          <p:cNvSpPr>
            <a:spLocks noGrp="1"/>
          </p:cNvSpPr>
          <p:nvPr>
            <p:ph idx="1"/>
          </p:nvPr>
        </p:nvSpPr>
        <p:spPr>
          <a:xfrm>
            <a:off x="677334" y="1333948"/>
            <a:ext cx="9542431" cy="4665233"/>
          </a:xfrm>
        </p:spPr>
        <p:txBody>
          <a:bodyPr>
            <a:noAutofit/>
          </a:bodyPr>
          <a:lstStyle/>
          <a:p>
            <a:pPr>
              <a:buFont typeface="Wingdings 2" pitchFamily="18" charset="2"/>
              <a:buChar char=""/>
              <a:defRPr/>
            </a:pPr>
            <a:r>
              <a:rPr lang="fil-PH" sz="2800" b="1" dirty="0"/>
              <a:t>Language and Literacy</a:t>
            </a:r>
          </a:p>
          <a:p>
            <a:pPr indent="-14288">
              <a:buFont typeface="Wingdings 2" pitchFamily="18" charset="2"/>
              <a:buNone/>
              <a:defRPr/>
            </a:pPr>
            <a:r>
              <a:rPr lang="fil-PH" sz="2800" b="1" dirty="0"/>
              <a:t>I. Mechanical Component</a:t>
            </a:r>
          </a:p>
          <a:p>
            <a:pPr marL="865187" indent="-514350">
              <a:buFont typeface="Wingdings 2" pitchFamily="18" charset="2"/>
              <a:buAutoNum type="arabicPeriod"/>
              <a:defRPr/>
            </a:pPr>
            <a:r>
              <a:rPr lang="fil-PH" sz="2800" b="1" dirty="0"/>
              <a:t>Alphabet Knowledge</a:t>
            </a:r>
          </a:p>
          <a:p>
            <a:pPr marL="865187" indent="-514350">
              <a:buFont typeface="Wingdings 2" pitchFamily="18" charset="2"/>
              <a:buAutoNum type="arabicPeriod"/>
              <a:defRPr/>
            </a:pPr>
            <a:r>
              <a:rPr lang="fil-PH" sz="2800" b="1" dirty="0"/>
              <a:t>Phonics and Word Reading</a:t>
            </a:r>
          </a:p>
          <a:p>
            <a:pPr marL="865187" indent="-514350">
              <a:buFont typeface="Wingdings 2" pitchFamily="18" charset="2"/>
              <a:buAutoNum type="arabicPeriod"/>
              <a:defRPr/>
            </a:pPr>
            <a:r>
              <a:rPr lang="fil-PH" sz="2800" b="1" dirty="0"/>
              <a:t>Spelling</a:t>
            </a:r>
          </a:p>
          <a:p>
            <a:pPr marL="865187" indent="-514350">
              <a:buFont typeface="Wingdings 2" pitchFamily="18" charset="2"/>
              <a:buNone/>
              <a:defRPr/>
            </a:pPr>
            <a:r>
              <a:rPr lang="fil-PH" sz="2800" b="1" dirty="0"/>
              <a:t>II. Meaning and Component</a:t>
            </a:r>
          </a:p>
          <a:p>
            <a:pPr marL="865187" indent="-514350">
              <a:buFont typeface="Wingdings 2" pitchFamily="18" charset="2"/>
              <a:buAutoNum type="arabicPeriod"/>
              <a:defRPr/>
            </a:pPr>
            <a:r>
              <a:rPr lang="fil-PH" sz="2800" b="1" dirty="0"/>
              <a:t>Book and Print Knowledge</a:t>
            </a:r>
          </a:p>
          <a:p>
            <a:pPr marL="865187" indent="-514350">
              <a:buFont typeface="Wingdings 2" pitchFamily="18" charset="2"/>
              <a:buAutoNum type="arabicPeriod"/>
              <a:defRPr/>
            </a:pPr>
            <a:r>
              <a:rPr lang="fil-PH" sz="2800" b="1" dirty="0"/>
              <a:t>Vocabulary</a:t>
            </a:r>
          </a:p>
          <a:p>
            <a:pPr marL="865187" indent="-514350">
              <a:buFont typeface="Wingdings 2" pitchFamily="18" charset="2"/>
              <a:buAutoNum type="arabicPeriod"/>
              <a:defRPr/>
            </a:pPr>
            <a:r>
              <a:rPr lang="fil-PH" sz="2800" b="1" dirty="0"/>
              <a:t>Grammar</a:t>
            </a:r>
          </a:p>
        </p:txBody>
      </p:sp>
    </p:spTree>
    <p:extLst>
      <p:ext uri="{BB962C8B-B14F-4D97-AF65-F5344CB8AC3E}">
        <p14:creationId xmlns:p14="http://schemas.microsoft.com/office/powerpoint/2010/main" val="129116701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92487" y="805126"/>
            <a:ext cx="8596668" cy="5434309"/>
          </a:xfrm>
        </p:spPr>
        <p:txBody>
          <a:bodyPr>
            <a:noAutofit/>
          </a:bodyPr>
          <a:lstStyle/>
          <a:p>
            <a:pPr marL="865187" indent="-514350">
              <a:buFont typeface="Wingdings 2" pitchFamily="18" charset="2"/>
              <a:buNone/>
              <a:defRPr/>
            </a:pPr>
            <a:r>
              <a:rPr lang="fil-PH" sz="2800" b="1" dirty="0"/>
              <a:t>4. Reading Comprehension</a:t>
            </a:r>
          </a:p>
          <a:p>
            <a:pPr marL="865187" indent="-514350">
              <a:buFont typeface="Wingdings 2" pitchFamily="18" charset="2"/>
              <a:buNone/>
              <a:defRPr/>
            </a:pPr>
            <a:r>
              <a:rPr lang="fil-PH" sz="2800" b="1" dirty="0"/>
              <a:t>5. Listening Comprehension</a:t>
            </a:r>
          </a:p>
          <a:p>
            <a:pPr marL="865187" indent="-514350">
              <a:buFont typeface="Wingdings 2" pitchFamily="18" charset="2"/>
              <a:buNone/>
              <a:defRPr/>
            </a:pPr>
            <a:r>
              <a:rPr lang="fil-PH" sz="2800" b="1" dirty="0"/>
              <a:t>6. Study </a:t>
            </a:r>
            <a:r>
              <a:rPr lang="fil-PH" sz="2800" b="1" dirty="0" smtClean="0"/>
              <a:t>Skills</a:t>
            </a:r>
          </a:p>
          <a:p>
            <a:pPr marL="865187" indent="-514350">
              <a:buFont typeface="Wingdings 2" pitchFamily="18" charset="2"/>
              <a:buNone/>
              <a:defRPr/>
            </a:pPr>
            <a:endParaRPr lang="fil-PH" sz="2800" b="1" dirty="0"/>
          </a:p>
          <a:p>
            <a:pPr>
              <a:buFont typeface="Wingdings 2" pitchFamily="18" charset="2"/>
              <a:buNone/>
              <a:defRPr/>
            </a:pPr>
            <a:r>
              <a:rPr lang="fil-PH" sz="2800" b="1" dirty="0"/>
              <a:t>B. Numeracy</a:t>
            </a:r>
          </a:p>
          <a:p>
            <a:pPr marL="654050" indent="-571500">
              <a:buFont typeface="Wingdings 2" pitchFamily="18" charset="2"/>
              <a:buAutoNum type="romanUcPeriod"/>
              <a:defRPr/>
            </a:pPr>
            <a:r>
              <a:rPr lang="fil-PH" sz="2800" b="1" dirty="0"/>
              <a:t>Counting</a:t>
            </a:r>
          </a:p>
          <a:p>
            <a:pPr marL="654050" indent="-571500">
              <a:buFont typeface="Wingdings 2" pitchFamily="18" charset="2"/>
              <a:buAutoNum type="romanUcPeriod"/>
              <a:defRPr/>
            </a:pPr>
            <a:r>
              <a:rPr lang="fil-PH" sz="2800" b="1" dirty="0"/>
              <a:t>Estimating</a:t>
            </a:r>
          </a:p>
          <a:p>
            <a:pPr marL="654050" indent="-571500">
              <a:buFont typeface="Wingdings 2" pitchFamily="18" charset="2"/>
              <a:buAutoNum type="romanUcPeriod"/>
              <a:defRPr/>
            </a:pPr>
            <a:r>
              <a:rPr lang="fil-PH" sz="2800" b="1" dirty="0"/>
              <a:t>Calculating</a:t>
            </a:r>
          </a:p>
          <a:p>
            <a:pPr marL="654050" indent="-571500">
              <a:buFont typeface="Wingdings 2" pitchFamily="18" charset="2"/>
              <a:buAutoNum type="romanUcPeriod"/>
              <a:defRPr/>
            </a:pPr>
            <a:r>
              <a:rPr lang="fil-PH" sz="2800" b="1" dirty="0"/>
              <a:t>Measuring </a:t>
            </a:r>
          </a:p>
          <a:p>
            <a:pPr marL="654050" indent="-571500">
              <a:buFont typeface="Wingdings 2" pitchFamily="18" charset="2"/>
              <a:buAutoNum type="romanUcPeriod"/>
              <a:defRPr/>
            </a:pPr>
            <a:r>
              <a:rPr lang="fil-PH" sz="2800" b="1" dirty="0"/>
              <a:t>Problem Solving</a:t>
            </a:r>
          </a:p>
        </p:txBody>
      </p:sp>
    </p:spTree>
    <p:extLst>
      <p:ext uri="{BB962C8B-B14F-4D97-AF65-F5344CB8AC3E}">
        <p14:creationId xmlns:p14="http://schemas.microsoft.com/office/powerpoint/2010/main" val="87628529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950259"/>
          </a:xfrm>
        </p:spPr>
        <p:txBody>
          <a:bodyPr>
            <a:normAutofit/>
          </a:bodyPr>
          <a:lstStyle/>
          <a:p>
            <a:r>
              <a:rPr lang="fil-PH" sz="4400" b="1" dirty="0"/>
              <a:t>Target Clientele</a:t>
            </a:r>
            <a:endParaRPr lang="en-US" sz="4400" b="1" dirty="0"/>
          </a:p>
        </p:txBody>
      </p:sp>
      <p:sp>
        <p:nvSpPr>
          <p:cNvPr id="3" name="Content Placeholder 2"/>
          <p:cNvSpPr>
            <a:spLocks noGrp="1"/>
          </p:cNvSpPr>
          <p:nvPr>
            <p:ph idx="1"/>
          </p:nvPr>
        </p:nvSpPr>
        <p:spPr>
          <a:xfrm>
            <a:off x="677334" y="1654980"/>
            <a:ext cx="8596668" cy="3880773"/>
          </a:xfrm>
        </p:spPr>
        <p:txBody>
          <a:bodyPr/>
          <a:lstStyle/>
          <a:p>
            <a:r>
              <a:rPr lang="fil-PH" altLang="en-US" sz="2800" b="1" dirty="0"/>
              <a:t>All grade 3 learners from the schools to be sampled will take the test including those with special needs</a:t>
            </a:r>
          </a:p>
          <a:p>
            <a:endParaRPr lang="en-US" dirty="0"/>
          </a:p>
        </p:txBody>
      </p:sp>
    </p:spTree>
    <p:extLst>
      <p:ext uri="{BB962C8B-B14F-4D97-AF65-F5344CB8AC3E}">
        <p14:creationId xmlns:p14="http://schemas.microsoft.com/office/powerpoint/2010/main" val="5709841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17581" y="2474259"/>
            <a:ext cx="10359614" cy="2969110"/>
          </a:xfrm>
        </p:spPr>
        <p:txBody>
          <a:bodyPr>
            <a:noAutofit/>
          </a:bodyPr>
          <a:lstStyle/>
          <a:p>
            <a:pPr marL="0" indent="0">
              <a:buNone/>
            </a:pPr>
            <a:r>
              <a:rPr lang="en-US" sz="4400" b="1" dirty="0">
                <a:solidFill>
                  <a:schemeClr val="accent1"/>
                </a:solidFill>
                <a:latin typeface="Times New Roman" charset="0"/>
                <a:ea typeface="Times New Roman" charset="0"/>
                <a:cs typeface="Times New Roman" charset="0"/>
              </a:rPr>
              <a:t>EXIT ASSESSMENTS:</a:t>
            </a:r>
            <a:br>
              <a:rPr lang="en-US" sz="4400" b="1" dirty="0">
                <a:solidFill>
                  <a:schemeClr val="accent1"/>
                </a:solidFill>
                <a:latin typeface="Times New Roman" charset="0"/>
                <a:ea typeface="Times New Roman" charset="0"/>
                <a:cs typeface="Times New Roman" charset="0"/>
              </a:rPr>
            </a:br>
            <a:r>
              <a:rPr lang="en-US" sz="4000" b="1" dirty="0">
                <a:solidFill>
                  <a:schemeClr val="accent1"/>
                </a:solidFill>
                <a:latin typeface="Times New Roman" charset="0"/>
                <a:ea typeface="Times New Roman" charset="0"/>
                <a:cs typeface="Times New Roman" charset="0"/>
              </a:rPr>
              <a:t>National Achievement Test for Grade 6, Grade 10 and Grade 12</a:t>
            </a:r>
            <a:br>
              <a:rPr lang="en-US" sz="4000" b="1" dirty="0">
                <a:solidFill>
                  <a:schemeClr val="accent1"/>
                </a:solidFill>
                <a:latin typeface="Times New Roman" charset="0"/>
                <a:ea typeface="Times New Roman" charset="0"/>
                <a:cs typeface="Times New Roman" charset="0"/>
              </a:rPr>
            </a:br>
            <a:r>
              <a:rPr lang="en-US" sz="3600" b="1" dirty="0">
                <a:solidFill>
                  <a:schemeClr val="accent1"/>
                </a:solidFill>
                <a:latin typeface="Times New Roman" charset="0"/>
                <a:ea typeface="Times New Roman" charset="0"/>
                <a:cs typeface="Times New Roman" charset="0"/>
              </a:rPr>
              <a:t>(NATG6, NATG10, </a:t>
            </a:r>
            <a:r>
              <a:rPr lang="en-US" sz="3600" b="1" dirty="0" smtClean="0">
                <a:solidFill>
                  <a:schemeClr val="accent1"/>
                </a:solidFill>
                <a:latin typeface="Times New Roman" charset="0"/>
                <a:ea typeface="Times New Roman" charset="0"/>
                <a:cs typeface="Times New Roman" charset="0"/>
              </a:rPr>
              <a:t>NATG12)</a:t>
            </a:r>
          </a:p>
          <a:p>
            <a:pPr marL="0" indent="0">
              <a:buNone/>
            </a:pPr>
            <a:endParaRPr lang="en-US" sz="4000" dirty="0">
              <a:solidFill>
                <a:schemeClr val="accent1"/>
              </a:solidFill>
            </a:endParaRPr>
          </a:p>
        </p:txBody>
      </p:sp>
    </p:spTree>
    <p:extLst>
      <p:ext uri="{BB962C8B-B14F-4D97-AF65-F5344CB8AC3E}">
        <p14:creationId xmlns:p14="http://schemas.microsoft.com/office/powerpoint/2010/main" val="40327432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t>Mode of Administration </a:t>
            </a:r>
            <a:endParaRPr lang="en-US" sz="4000" dirty="0"/>
          </a:p>
        </p:txBody>
      </p:sp>
      <p:sp>
        <p:nvSpPr>
          <p:cNvPr id="3" name="Content Placeholder 2"/>
          <p:cNvSpPr>
            <a:spLocks noGrp="1"/>
          </p:cNvSpPr>
          <p:nvPr>
            <p:ph idx="1"/>
          </p:nvPr>
        </p:nvSpPr>
        <p:spPr>
          <a:xfrm>
            <a:off x="677334" y="1425093"/>
            <a:ext cx="8596668" cy="3880773"/>
          </a:xfrm>
        </p:spPr>
        <p:txBody>
          <a:bodyPr>
            <a:normAutofit fontScale="92500" lnSpcReduction="20000"/>
          </a:bodyPr>
          <a:lstStyle/>
          <a:p>
            <a:pPr marL="0" indent="0">
              <a:buNone/>
            </a:pPr>
            <a:r>
              <a:rPr lang="en-US" sz="2800" dirty="0" smtClean="0"/>
              <a:t>Stratified </a:t>
            </a:r>
            <a:r>
              <a:rPr lang="en-US" sz="2800" dirty="0"/>
              <a:t>random sampling procedure shall be used representing all types of schools and all mother tongue languages in the division and region. All regions and divisions shall be given the test but schools shall be sampled. All examinees in the school to be sampled shall take the test. </a:t>
            </a:r>
            <a:endParaRPr lang="en-US" sz="2800" dirty="0"/>
          </a:p>
          <a:p>
            <a:pPr marL="0" indent="0">
              <a:buNone/>
            </a:pPr>
            <a:endParaRPr lang="en-US" b="1" dirty="0" smtClean="0"/>
          </a:p>
          <a:p>
            <a:pPr marL="0" indent="0">
              <a:buNone/>
            </a:pPr>
            <a:r>
              <a:rPr lang="en-US" sz="2800" b="1" dirty="0" smtClean="0">
                <a:solidFill>
                  <a:schemeClr val="accent1"/>
                </a:solidFill>
              </a:rPr>
              <a:t>Schedule </a:t>
            </a:r>
            <a:r>
              <a:rPr lang="en-US" sz="2800" b="1" dirty="0">
                <a:solidFill>
                  <a:schemeClr val="accent1"/>
                </a:solidFill>
              </a:rPr>
              <a:t>of Administration </a:t>
            </a:r>
            <a:endParaRPr lang="en-US" sz="2800" dirty="0">
              <a:solidFill>
                <a:schemeClr val="accent1"/>
              </a:solidFill>
            </a:endParaRPr>
          </a:p>
          <a:p>
            <a:pPr marL="0" indent="0">
              <a:buNone/>
            </a:pPr>
            <a:r>
              <a:rPr lang="en-US" sz="3000" dirty="0"/>
              <a:t>The test shall be administered to Grade 4 learners three weeks after the first day of classes. </a:t>
            </a:r>
            <a:endParaRPr lang="en-US" sz="3000" dirty="0"/>
          </a:p>
          <a:p>
            <a:endParaRPr lang="en-US" dirty="0"/>
          </a:p>
        </p:txBody>
      </p:sp>
    </p:spTree>
    <p:extLst>
      <p:ext uri="{BB962C8B-B14F-4D97-AF65-F5344CB8AC3E}">
        <p14:creationId xmlns:p14="http://schemas.microsoft.com/office/powerpoint/2010/main" val="74348669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95668" y="2287793"/>
            <a:ext cx="8596668" cy="778136"/>
          </a:xfrm>
        </p:spPr>
        <p:txBody>
          <a:bodyPr>
            <a:noAutofit/>
          </a:bodyPr>
          <a:lstStyle/>
          <a:p>
            <a:r>
              <a:rPr lang="en-US" sz="4400" b="1" dirty="0"/>
              <a:t>ACCREDITATION AND </a:t>
            </a:r>
            <a:r>
              <a:rPr lang="en-US" sz="4400" b="1" dirty="0" smtClean="0"/>
              <a:t>EQUIVALEN</a:t>
            </a:r>
            <a:r>
              <a:rPr lang="en-US" sz="4000" b="1" dirty="0" smtClean="0"/>
              <a:t>CY (A&amp;E)</a:t>
            </a:r>
            <a:endParaRPr lang="en-US" sz="4000" b="1" dirty="0"/>
          </a:p>
        </p:txBody>
      </p:sp>
    </p:spTree>
    <p:extLst>
      <p:ext uri="{BB962C8B-B14F-4D97-AF65-F5344CB8AC3E}">
        <p14:creationId xmlns:p14="http://schemas.microsoft.com/office/powerpoint/2010/main" val="118201627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1084825"/>
            <a:ext cx="9563946" cy="3880773"/>
          </a:xfrm>
        </p:spPr>
        <p:txBody>
          <a:bodyPr>
            <a:noAutofit/>
          </a:bodyPr>
          <a:lstStyle/>
          <a:p>
            <a:r>
              <a:rPr lang="en-US" sz="2800" b="1" dirty="0"/>
              <a:t>The Accreditation and Equivalency Tests (A&amp;E Tests) are nationally administered tests that aim to measure the competencies and life skills of those who have not attended or finished the formal elementary or secondary education. These assessments will allow the learners to obtain certification of completion at different exits in Basic Education, which may be used to access further education, job promotion, entry to job training, and employment. </a:t>
            </a:r>
          </a:p>
        </p:txBody>
      </p:sp>
    </p:spTree>
    <p:extLst>
      <p:ext uri="{BB962C8B-B14F-4D97-AF65-F5344CB8AC3E}">
        <p14:creationId xmlns:p14="http://schemas.microsoft.com/office/powerpoint/2010/main" val="53399797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3394" y="720762"/>
            <a:ext cx="9736070" cy="5077610"/>
          </a:xfrm>
        </p:spPr>
        <p:txBody>
          <a:bodyPr>
            <a:noAutofit/>
          </a:bodyPr>
          <a:lstStyle/>
          <a:p>
            <a:pPr marL="0" indent="0">
              <a:buNone/>
            </a:pPr>
            <a:r>
              <a:rPr lang="en-US" sz="2400" b="1" dirty="0"/>
              <a:t>A&amp;E Tests provide an alternative means of certification of basic education for learners in ALS and flexible learning options. </a:t>
            </a:r>
          </a:p>
          <a:p>
            <a:pPr marL="0" indent="0">
              <a:buNone/>
            </a:pPr>
            <a:r>
              <a:rPr lang="en-US" sz="2400" b="1" dirty="0"/>
              <a:t>The assessment results shall be utilized to: </a:t>
            </a:r>
          </a:p>
          <a:p>
            <a:r>
              <a:rPr lang="en-US" sz="2400" b="1" dirty="0"/>
              <a:t>a. determine if learners are meeting the learning standards for specific exit points in the educational system </a:t>
            </a:r>
          </a:p>
          <a:p>
            <a:r>
              <a:rPr lang="en-US" sz="2400" b="1" dirty="0"/>
              <a:t>b. help provide information to improve instructional </a:t>
            </a:r>
            <a:r>
              <a:rPr lang="en-US" sz="2400" b="1" dirty="0" smtClean="0"/>
              <a:t>practice</a:t>
            </a:r>
          </a:p>
          <a:p>
            <a:r>
              <a:rPr lang="en-US" sz="2400" b="1" dirty="0" smtClean="0"/>
              <a:t>c</a:t>
            </a:r>
            <a:r>
              <a:rPr lang="en-US" sz="2400" b="1" dirty="0"/>
              <a:t>. assess/evaluate effectiveness and efficiency of education service delivery using </a:t>
            </a:r>
            <a:r>
              <a:rPr lang="en-US" sz="2400" b="1" dirty="0" smtClean="0"/>
              <a:t>learning </a:t>
            </a:r>
            <a:r>
              <a:rPr lang="en-US" sz="2400" b="1" dirty="0"/>
              <a:t>outcomes as </a:t>
            </a:r>
            <a:r>
              <a:rPr lang="en-US" sz="2400" b="1" dirty="0" smtClean="0"/>
              <a:t>indicators</a:t>
            </a:r>
          </a:p>
          <a:p>
            <a:r>
              <a:rPr lang="en-US" sz="2400" b="1" dirty="0" smtClean="0"/>
              <a:t>d</a:t>
            </a:r>
            <a:r>
              <a:rPr lang="en-US" sz="2400" b="1" dirty="0"/>
              <a:t>. provide empirical information as bases for curriculum, learning delivery, </a:t>
            </a:r>
            <a:r>
              <a:rPr lang="en-US" sz="2400" b="1" dirty="0" smtClean="0"/>
              <a:t>assessment </a:t>
            </a:r>
            <a:r>
              <a:rPr lang="en-US" sz="2400" b="1" dirty="0"/>
              <a:t>and policy reviews, and policy formulation </a:t>
            </a:r>
          </a:p>
        </p:txBody>
      </p:sp>
    </p:spTree>
    <p:extLst>
      <p:ext uri="{BB962C8B-B14F-4D97-AF65-F5344CB8AC3E}">
        <p14:creationId xmlns:p14="http://schemas.microsoft.com/office/powerpoint/2010/main" val="53031025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853440"/>
          </a:xfrm>
        </p:spPr>
        <p:txBody>
          <a:bodyPr>
            <a:normAutofit/>
          </a:bodyPr>
          <a:lstStyle/>
          <a:p>
            <a:pPr marL="0" indent="0"/>
            <a:r>
              <a:rPr lang="en-US" sz="4000" b="1" dirty="0"/>
              <a:t>Test Design </a:t>
            </a:r>
            <a:endParaRPr lang="en-US" sz="4000" dirty="0"/>
          </a:p>
        </p:txBody>
      </p:sp>
      <p:sp>
        <p:nvSpPr>
          <p:cNvPr id="3" name="Content Placeholder 2"/>
          <p:cNvSpPr>
            <a:spLocks noGrp="1"/>
          </p:cNvSpPr>
          <p:nvPr>
            <p:ph idx="1"/>
          </p:nvPr>
        </p:nvSpPr>
        <p:spPr>
          <a:xfrm>
            <a:off x="677334" y="1463040"/>
            <a:ext cx="8596668" cy="3880773"/>
          </a:xfrm>
        </p:spPr>
        <p:txBody>
          <a:bodyPr/>
          <a:lstStyle/>
          <a:p>
            <a:pPr marL="0" indent="0">
              <a:buNone/>
            </a:pPr>
            <a:r>
              <a:rPr lang="en-US" sz="2800" b="1" dirty="0" smtClean="0"/>
              <a:t>The </a:t>
            </a:r>
            <a:r>
              <a:rPr lang="en-US" sz="2800" b="1" dirty="0"/>
              <a:t>tests shall cover 21st-century skills based on the Alternative Learning System Strands listed below: </a:t>
            </a:r>
          </a:p>
          <a:p>
            <a:pPr marL="0" indent="0">
              <a:buNone/>
            </a:pPr>
            <a:r>
              <a:rPr lang="en-US" sz="2800" b="1" dirty="0"/>
              <a:t>1. Communication Skills</a:t>
            </a:r>
            <a:br>
              <a:rPr lang="en-US" sz="2800" b="1" dirty="0"/>
            </a:br>
            <a:r>
              <a:rPr lang="en-US" sz="2800" b="1" dirty="0"/>
              <a:t>2. Critical Thinking and Problem Solving</a:t>
            </a:r>
            <a:br>
              <a:rPr lang="en-US" sz="2800" b="1" dirty="0"/>
            </a:br>
            <a:r>
              <a:rPr lang="en-US" sz="2800" b="1" dirty="0"/>
              <a:t>3. Sustainable Use of Resources and Productivity 4. Development of Self and a Sense of Community 5. Expanding One’s World Vision </a:t>
            </a:r>
          </a:p>
          <a:p>
            <a:pPr marL="0" indent="0">
              <a:buNone/>
            </a:pPr>
            <a:endParaRPr lang="en-US" dirty="0"/>
          </a:p>
        </p:txBody>
      </p:sp>
    </p:spTree>
    <p:extLst>
      <p:ext uri="{BB962C8B-B14F-4D97-AF65-F5344CB8AC3E}">
        <p14:creationId xmlns:p14="http://schemas.microsoft.com/office/powerpoint/2010/main" val="50554780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49456" y="1203159"/>
            <a:ext cx="9854403" cy="5262187"/>
          </a:xfrm>
        </p:spPr>
        <p:txBody>
          <a:bodyPr>
            <a:noAutofit/>
          </a:bodyPr>
          <a:lstStyle/>
          <a:p>
            <a:pPr marL="0" indent="0">
              <a:buNone/>
            </a:pPr>
            <a:r>
              <a:rPr lang="en-US" sz="2800" b="1" dirty="0"/>
              <a:t>The test design is progressive in nature wherein test items measure varying levels of skills. </a:t>
            </a:r>
            <a:endParaRPr lang="en-US" sz="2800" b="1" dirty="0" smtClean="0"/>
          </a:p>
          <a:p>
            <a:pPr marL="0" indent="0">
              <a:buNone/>
            </a:pPr>
            <a:r>
              <a:rPr lang="en-US" sz="2800" b="1" dirty="0" smtClean="0"/>
              <a:t>A&amp;E </a:t>
            </a:r>
            <a:r>
              <a:rPr lang="en-US" sz="2800" b="1" dirty="0"/>
              <a:t>learners may also take the career assessment to determine their aptitude in the following domains: </a:t>
            </a:r>
            <a:endParaRPr lang="en-US" sz="2800" b="1" dirty="0" smtClean="0"/>
          </a:p>
          <a:p>
            <a:pPr marL="0" indent="0">
              <a:buNone/>
            </a:pPr>
            <a:r>
              <a:rPr lang="en-US" sz="2800" b="1" dirty="0" smtClean="0"/>
              <a:t>General </a:t>
            </a:r>
            <a:r>
              <a:rPr lang="en-US" sz="2800" b="1" dirty="0"/>
              <a:t>Scholastic Aptitude, Technical-Vocational Aptitude, SHS Track/Strand Aptitude as well as Occupational Fields of Interest. The career assessment results shall provide guidance for learners’ future educational and career choices. </a:t>
            </a:r>
          </a:p>
          <a:p>
            <a:pPr marL="0" indent="0">
              <a:buNone/>
            </a:pPr>
            <a:endParaRPr lang="en-US" sz="2800" b="1" dirty="0"/>
          </a:p>
        </p:txBody>
      </p:sp>
    </p:spTree>
    <p:extLst>
      <p:ext uri="{BB962C8B-B14F-4D97-AF65-F5344CB8AC3E}">
        <p14:creationId xmlns:p14="http://schemas.microsoft.com/office/powerpoint/2010/main" val="57460444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41879" y="869671"/>
            <a:ext cx="9230459" cy="3880773"/>
          </a:xfrm>
        </p:spPr>
        <p:txBody>
          <a:bodyPr>
            <a:noAutofit/>
          </a:bodyPr>
          <a:lstStyle/>
          <a:p>
            <a:pPr marL="0" indent="0">
              <a:buNone/>
            </a:pPr>
            <a:r>
              <a:rPr lang="en-US" sz="2800" b="1" dirty="0"/>
              <a:t>For test passers of elementary and junior high school levels, certificates for Grades 6 and 10 shall be given. </a:t>
            </a:r>
          </a:p>
          <a:p>
            <a:pPr marL="0" indent="0">
              <a:buNone/>
            </a:pPr>
            <a:r>
              <a:rPr lang="en-US" sz="2800" b="1" dirty="0"/>
              <a:t>A&amp;E final assessment rating shall be determined by 50% written assessment results and 50% portfolio content. The portfolio will contain work samples and projects with corresponding rubrics. Work samples will have a weight of 40% while projects will have a weight of 60%. </a:t>
            </a:r>
          </a:p>
          <a:p>
            <a:pPr marL="0" indent="0">
              <a:buNone/>
            </a:pPr>
            <a:endParaRPr lang="en-US" sz="2800" b="1" dirty="0" smtClean="0"/>
          </a:p>
          <a:p>
            <a:pPr marL="0" indent="0">
              <a:buNone/>
            </a:pPr>
            <a:r>
              <a:rPr lang="en-US" sz="2800" b="1" dirty="0" smtClean="0"/>
              <a:t>The </a:t>
            </a:r>
            <a:r>
              <a:rPr lang="en-US" sz="2800" b="1" dirty="0"/>
              <a:t>test design shall be applicable for both regular learners and learners with special needs.</a:t>
            </a:r>
            <a:endParaRPr lang="en-US" sz="2800" dirty="0"/>
          </a:p>
        </p:txBody>
      </p:sp>
    </p:spTree>
    <p:extLst>
      <p:ext uri="{BB962C8B-B14F-4D97-AF65-F5344CB8AC3E}">
        <p14:creationId xmlns:p14="http://schemas.microsoft.com/office/powerpoint/2010/main" val="161604934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756621"/>
          </a:xfrm>
        </p:spPr>
        <p:txBody>
          <a:bodyPr/>
          <a:lstStyle/>
          <a:p>
            <a:r>
              <a:rPr lang="en-US" b="1"/>
              <a:t>Target Clientele </a:t>
            </a:r>
            <a:endParaRPr lang="en-US" dirty="0"/>
          </a:p>
        </p:txBody>
      </p:sp>
      <p:sp>
        <p:nvSpPr>
          <p:cNvPr id="3" name="Content Placeholder 2"/>
          <p:cNvSpPr>
            <a:spLocks noGrp="1"/>
          </p:cNvSpPr>
          <p:nvPr>
            <p:ph idx="1"/>
          </p:nvPr>
        </p:nvSpPr>
        <p:spPr>
          <a:xfrm>
            <a:off x="677334" y="1493615"/>
            <a:ext cx="9069094" cy="3880773"/>
          </a:xfrm>
        </p:spPr>
        <p:txBody>
          <a:bodyPr>
            <a:normAutofit/>
          </a:bodyPr>
          <a:lstStyle/>
          <a:p>
            <a:pPr marL="0" indent="0">
              <a:buNone/>
            </a:pPr>
            <a:r>
              <a:rPr lang="en-US" sz="2800" b="1" dirty="0" smtClean="0"/>
              <a:t>These </a:t>
            </a:r>
            <a:r>
              <a:rPr lang="en-US" sz="2800" b="1" dirty="0"/>
              <a:t>tests may be administered to learners in the alternative learning system and </a:t>
            </a:r>
            <a:r>
              <a:rPr lang="en-US" sz="2800" b="1" dirty="0" err="1"/>
              <a:t>nonformal</a:t>
            </a:r>
            <a:r>
              <a:rPr lang="en-US" sz="2800" b="1" dirty="0"/>
              <a:t> education programs. They may also be administered to out-of- school children and youth who are prepared for assessment as well as adults seeking certification of learning. The minimum age for taking the Elementary exam is 12. The minimum age for taking the High School exam is 16. </a:t>
            </a:r>
          </a:p>
          <a:p>
            <a:endParaRPr lang="en-US" sz="2800" b="1" dirty="0"/>
          </a:p>
        </p:txBody>
      </p:sp>
    </p:spTree>
    <p:extLst>
      <p:ext uri="{BB962C8B-B14F-4D97-AF65-F5344CB8AC3E}">
        <p14:creationId xmlns:p14="http://schemas.microsoft.com/office/powerpoint/2010/main" val="41547731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27823891-48C3-450A-A3E2-074DCFE540F8}" type="slidenum">
              <a:rPr lang="fil-PH"/>
              <a:pPr>
                <a:defRPr/>
              </a:pPr>
              <a:t>28</a:t>
            </a:fld>
            <a:endParaRPr lang="fil-PH"/>
          </a:p>
        </p:txBody>
      </p:sp>
      <p:sp>
        <p:nvSpPr>
          <p:cNvPr id="26627" name="Title 4"/>
          <p:cNvSpPr>
            <a:spLocks noGrp="1"/>
          </p:cNvSpPr>
          <p:nvPr>
            <p:ph type="ctrTitle"/>
          </p:nvPr>
        </p:nvSpPr>
        <p:spPr>
          <a:xfrm>
            <a:off x="1507067" y="1999055"/>
            <a:ext cx="8915400" cy="1604963"/>
          </a:xfrm>
        </p:spPr>
        <p:txBody>
          <a:bodyPr/>
          <a:lstStyle/>
          <a:p>
            <a:pPr algn="l"/>
            <a:r>
              <a:rPr lang="en-PH" sz="4400" b="1" dirty="0"/>
              <a:t>Breach of Security in National Examinations and Corresponding Sanctions</a:t>
            </a:r>
            <a:endParaRPr lang="fil-PH" sz="4400" dirty="0"/>
          </a:p>
        </p:txBody>
      </p:sp>
      <p:sp>
        <p:nvSpPr>
          <p:cNvPr id="26628" name="Subtitle 6"/>
          <p:cNvSpPr>
            <a:spLocks noGrp="1"/>
          </p:cNvSpPr>
          <p:nvPr>
            <p:ph type="subTitle" idx="1"/>
          </p:nvPr>
        </p:nvSpPr>
        <p:spPr/>
        <p:txBody>
          <a:bodyPr/>
          <a:lstStyle/>
          <a:p>
            <a:pPr eaLnBrk="1" hangingPunct="1"/>
            <a:endParaRPr lang="en-US" dirty="0" smtClean="0"/>
          </a:p>
        </p:txBody>
      </p:sp>
    </p:spTree>
    <p:extLst>
      <p:ext uri="{BB962C8B-B14F-4D97-AF65-F5344CB8AC3E}">
        <p14:creationId xmlns:p14="http://schemas.microsoft.com/office/powerpoint/2010/main" val="116697888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5A0D967A-1D7A-417C-A210-FF649E4E3E86}" type="slidenum">
              <a:rPr lang="fil-PH"/>
              <a:pPr>
                <a:defRPr/>
              </a:pPr>
              <a:t>29</a:t>
            </a:fld>
            <a:endParaRPr lang="fil-PH"/>
          </a:p>
        </p:txBody>
      </p:sp>
      <p:sp>
        <p:nvSpPr>
          <p:cNvPr id="28675" name="Rectangle 1"/>
          <p:cNvSpPr>
            <a:spLocks noChangeArrowheads="1"/>
          </p:cNvSpPr>
          <p:nvPr/>
        </p:nvSpPr>
        <p:spPr bwMode="auto">
          <a:xfrm>
            <a:off x="1172584" y="725775"/>
            <a:ext cx="9114416" cy="4524315"/>
          </a:xfrm>
          <a:prstGeom prst="rect">
            <a:avLst/>
          </a:prstGeom>
          <a:noFill/>
          <a:ln w="9525">
            <a:noFill/>
            <a:miter lim="800000"/>
            <a:headEnd/>
            <a:tailEnd/>
          </a:ln>
        </p:spPr>
        <p:txBody>
          <a:bodyPr wrap="square" anchor="ctr">
            <a:spAutoFit/>
          </a:bodyPr>
          <a:lstStyle/>
          <a:p>
            <a:r>
              <a:rPr lang="en-PH" sz="3200" dirty="0"/>
              <a:t>D.O. 55 s. 2016 rescinds DECS Order No. 85, s. 1999, </a:t>
            </a:r>
            <a:r>
              <a:rPr lang="en-PH" sz="3200" i="1" dirty="0"/>
              <a:t>“Breach of Security</a:t>
            </a:r>
          </a:p>
          <a:p>
            <a:r>
              <a:rPr lang="en-PH" sz="3200" i="1" dirty="0"/>
              <a:t>in National Examinations and Corresponding Sanctions” </a:t>
            </a:r>
          </a:p>
          <a:p>
            <a:r>
              <a:rPr lang="en-PH" sz="3200" i="1" dirty="0"/>
              <a:t>and </a:t>
            </a:r>
            <a:r>
              <a:rPr lang="en-PH" sz="3200" i="1" dirty="0" err="1"/>
              <a:t>DepEd</a:t>
            </a:r>
            <a:r>
              <a:rPr lang="en-PH" sz="3200" i="1" dirty="0"/>
              <a:t> Order No. 47, s.</a:t>
            </a:r>
          </a:p>
          <a:p>
            <a:r>
              <a:rPr lang="en-PH" sz="3200" dirty="0"/>
              <a:t>2015, </a:t>
            </a:r>
            <a:r>
              <a:rPr lang="en-PH" sz="3200" i="1" dirty="0"/>
              <a:t>“Inclusion of Acts as Violations to National Examinations.”</a:t>
            </a:r>
          </a:p>
          <a:p>
            <a:endParaRPr lang="en-PH" sz="3200" i="1" dirty="0"/>
          </a:p>
          <a:p>
            <a:endParaRPr lang="en-US" sz="3200" dirty="0">
              <a:latin typeface="Perpetua" pitchFamily="18" charset="0"/>
              <a:ea typeface="Calibri" pitchFamily="34" charset="0"/>
              <a:cs typeface="Tahoma" pitchFamily="34" charset="0"/>
            </a:endParaRPr>
          </a:p>
        </p:txBody>
      </p:sp>
    </p:spTree>
    <p:extLst>
      <p:ext uri="{BB962C8B-B14F-4D97-AF65-F5344CB8AC3E}">
        <p14:creationId xmlns:p14="http://schemas.microsoft.com/office/powerpoint/2010/main" val="44593853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555812"/>
            <a:ext cx="8596668" cy="745863"/>
          </a:xfrm>
        </p:spPr>
        <p:txBody>
          <a:bodyPr>
            <a:noAutofit/>
          </a:bodyPr>
          <a:lstStyle/>
          <a:p>
            <a:r>
              <a:rPr lang="en-PH" altLang="zh-CN" sz="4400" b="1" kern="0" dirty="0">
                <a:latin typeface="Aharoni" pitchFamily="2" charset="-79"/>
                <a:ea typeface="宋体" pitchFamily="2" charset="-122"/>
                <a:cs typeface="Aharoni" pitchFamily="2" charset="-79"/>
              </a:rPr>
              <a:t>Test Results Utilization</a:t>
            </a:r>
            <a:r>
              <a:rPr lang="zh-CN" altLang="en-US" sz="4000" b="1" kern="0" dirty="0">
                <a:latin typeface="Aharoni" pitchFamily="2" charset="-79"/>
                <a:ea typeface="宋体" pitchFamily="2" charset="-122"/>
                <a:cs typeface="Aharoni" pitchFamily="2" charset="-79"/>
              </a:rPr>
              <a:t/>
            </a:r>
            <a:br>
              <a:rPr lang="zh-CN" altLang="en-US" sz="4000" b="1" kern="0" dirty="0">
                <a:latin typeface="Aharoni" pitchFamily="2" charset="-79"/>
                <a:ea typeface="宋体" pitchFamily="2" charset="-122"/>
                <a:cs typeface="Aharoni" pitchFamily="2" charset="-79"/>
              </a:rPr>
            </a:br>
            <a:endParaRPr lang="en-US" sz="4000" dirty="0"/>
          </a:p>
        </p:txBody>
      </p:sp>
      <p:sp>
        <p:nvSpPr>
          <p:cNvPr id="3" name="Content Placeholder 2"/>
          <p:cNvSpPr>
            <a:spLocks noGrp="1"/>
          </p:cNvSpPr>
          <p:nvPr>
            <p:ph idx="1"/>
          </p:nvPr>
        </p:nvSpPr>
        <p:spPr>
          <a:xfrm>
            <a:off x="677334" y="1624406"/>
            <a:ext cx="8596668" cy="3593054"/>
          </a:xfrm>
        </p:spPr>
        <p:txBody>
          <a:bodyPr>
            <a:noAutofit/>
          </a:bodyPr>
          <a:lstStyle/>
          <a:p>
            <a:pPr marL="0" indent="0">
              <a:buNone/>
            </a:pPr>
            <a:r>
              <a:rPr lang="en-US" sz="3200" b="1" i="1" dirty="0">
                <a:ea typeface="Apple Braille" charset="0"/>
                <a:cs typeface="Apple Braille" charset="0"/>
              </a:rPr>
              <a:t>The exit assessment results shall be utilized to</a:t>
            </a:r>
            <a:r>
              <a:rPr lang="en-US" sz="3200" b="1" dirty="0">
                <a:ea typeface="Apple Braille" charset="0"/>
                <a:cs typeface="Apple Braille" charset="0"/>
              </a:rPr>
              <a:t>: </a:t>
            </a:r>
          </a:p>
          <a:p>
            <a:r>
              <a:rPr lang="en-US" sz="3200" b="1" dirty="0" smtClean="0">
                <a:ea typeface="Apple Braille" charset="0"/>
                <a:cs typeface="Apple Braille" charset="0"/>
              </a:rPr>
              <a:t>Determine if learners are meeting the learning standards </a:t>
            </a:r>
            <a:endParaRPr lang="en-US" sz="3200" b="1" dirty="0">
              <a:ea typeface="Apple Braille" charset="0"/>
              <a:cs typeface="Apple Braille" charset="0"/>
            </a:endParaRPr>
          </a:p>
          <a:p>
            <a:r>
              <a:rPr lang="en-US" sz="3200" b="1" dirty="0">
                <a:ea typeface="Apple Braille" charset="0"/>
                <a:cs typeface="Apple Braille" charset="0"/>
              </a:rPr>
              <a:t>help provide information to improve instructional practices </a:t>
            </a:r>
          </a:p>
          <a:p>
            <a:r>
              <a:rPr lang="en-US" sz="3200" b="1" dirty="0">
                <a:ea typeface="Apple Braille" charset="0"/>
                <a:cs typeface="Apple Braille" charset="0"/>
              </a:rPr>
              <a:t>assess/evaluate effectiveness and efficiency of education service delivery </a:t>
            </a:r>
          </a:p>
        </p:txBody>
      </p:sp>
    </p:spTree>
    <p:extLst>
      <p:ext uri="{BB962C8B-B14F-4D97-AF65-F5344CB8AC3E}">
        <p14:creationId xmlns:p14="http://schemas.microsoft.com/office/powerpoint/2010/main" val="181685523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70477B93-1E49-4FAF-8D2A-BAE5ED6F6D1F}" type="slidenum">
              <a:rPr lang="fil-PH"/>
              <a:pPr>
                <a:defRPr/>
              </a:pPr>
              <a:t>30</a:t>
            </a:fld>
            <a:endParaRPr lang="fil-PH"/>
          </a:p>
        </p:txBody>
      </p:sp>
      <p:sp>
        <p:nvSpPr>
          <p:cNvPr id="102401" name="Rectangle 1"/>
          <p:cNvSpPr>
            <a:spLocks noChangeArrowheads="1"/>
          </p:cNvSpPr>
          <p:nvPr/>
        </p:nvSpPr>
        <p:spPr bwMode="auto">
          <a:xfrm>
            <a:off x="1032735" y="544689"/>
            <a:ext cx="9724912" cy="6001643"/>
          </a:xfrm>
          <a:prstGeom prst="rect">
            <a:avLst/>
          </a:prstGeom>
          <a:noFill/>
          <a:ln w="9525">
            <a:noFill/>
            <a:miter lim="800000"/>
            <a:headEnd/>
            <a:tailEnd/>
          </a:ln>
          <a:effectLst/>
        </p:spPr>
        <p:txBody>
          <a:bodyPr wrap="square" anchor="ctr">
            <a:spAutoFit/>
          </a:bodyPr>
          <a:lstStyle/>
          <a:p>
            <a:r>
              <a:rPr lang="en-PH" sz="3200" dirty="0"/>
              <a:t>The following acts are</a:t>
            </a:r>
          </a:p>
          <a:p>
            <a:r>
              <a:rPr lang="en-PH" sz="3200" dirty="0"/>
              <a:t>deemed as violation/infractions of security pertaining to national examinations in</a:t>
            </a:r>
          </a:p>
          <a:p>
            <a:r>
              <a:rPr lang="en-PH" sz="3200" dirty="0"/>
              <a:t>addition to:</a:t>
            </a:r>
          </a:p>
          <a:p>
            <a:r>
              <a:rPr lang="en-PH" sz="3200" dirty="0"/>
              <a:t>1. Reading of test booklets other than by the examinee</a:t>
            </a:r>
          </a:p>
          <a:p>
            <a:r>
              <a:rPr lang="en-PH" sz="3200" dirty="0"/>
              <a:t>2. Supplying answers to examinees</a:t>
            </a:r>
          </a:p>
          <a:p>
            <a:r>
              <a:rPr lang="en-PH" sz="3200" dirty="0"/>
              <a:t>3. Cheating</a:t>
            </a:r>
          </a:p>
          <a:p>
            <a:r>
              <a:rPr lang="en-PH" sz="3200" dirty="0"/>
              <a:t>4. Plagiarizing</a:t>
            </a:r>
          </a:p>
          <a:p>
            <a:r>
              <a:rPr lang="en-PH" sz="3200" dirty="0"/>
              <a:t>5. Loss of test booklets</a:t>
            </a:r>
          </a:p>
          <a:p>
            <a:r>
              <a:rPr lang="en-PH" sz="3200" dirty="0"/>
              <a:t>6. Photocopying of test booklets</a:t>
            </a:r>
          </a:p>
          <a:p>
            <a:endParaRPr lang="en-PH" sz="3200" dirty="0"/>
          </a:p>
        </p:txBody>
      </p:sp>
    </p:spTree>
    <p:extLst>
      <p:ext uri="{BB962C8B-B14F-4D97-AF65-F5344CB8AC3E}">
        <p14:creationId xmlns:p14="http://schemas.microsoft.com/office/powerpoint/2010/main" val="17094568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7F13815F-5278-495E-8D4A-C62D6143E373}" type="slidenum">
              <a:rPr lang="fil-PH"/>
              <a:pPr>
                <a:defRPr/>
              </a:pPr>
              <a:t>31</a:t>
            </a:fld>
            <a:endParaRPr lang="fil-PH"/>
          </a:p>
        </p:txBody>
      </p:sp>
      <p:sp>
        <p:nvSpPr>
          <p:cNvPr id="30723" name="Rectangle 1"/>
          <p:cNvSpPr>
            <a:spLocks noChangeArrowheads="1"/>
          </p:cNvSpPr>
          <p:nvPr/>
        </p:nvSpPr>
        <p:spPr bwMode="auto">
          <a:xfrm>
            <a:off x="1161826" y="505712"/>
            <a:ext cx="9455972" cy="6186309"/>
          </a:xfrm>
          <a:prstGeom prst="rect">
            <a:avLst/>
          </a:prstGeom>
          <a:noFill/>
          <a:ln w="9525">
            <a:noFill/>
            <a:miter lim="800000"/>
            <a:headEnd/>
            <a:tailEnd/>
          </a:ln>
        </p:spPr>
        <p:txBody>
          <a:bodyPr wrap="square" anchor="ctr">
            <a:spAutoFit/>
          </a:bodyPr>
          <a:lstStyle/>
          <a:p>
            <a:r>
              <a:rPr lang="en-PH" sz="3600" dirty="0"/>
              <a:t>7. Capturing test items through electronic gadgets</a:t>
            </a:r>
          </a:p>
          <a:p>
            <a:r>
              <a:rPr lang="en-PH" sz="3600" dirty="0"/>
              <a:t>8. Distribution and posting of photos of the test booklet in any form of media</a:t>
            </a:r>
          </a:p>
          <a:p>
            <a:r>
              <a:rPr lang="en-PH" sz="3600" dirty="0"/>
              <a:t>9. Opening the test materials prior to testing schedule</a:t>
            </a:r>
          </a:p>
          <a:p>
            <a:r>
              <a:rPr lang="en-PH" sz="3600" dirty="0"/>
              <a:t>10. Late submission of test booklets and/or answer sheets</a:t>
            </a:r>
          </a:p>
          <a:p>
            <a:r>
              <a:rPr lang="en-PH" sz="3600" dirty="0"/>
              <a:t>11. Tampering of examinees’ answer sheets</a:t>
            </a:r>
          </a:p>
          <a:p>
            <a:r>
              <a:rPr lang="en-PH" sz="3600" dirty="0"/>
              <a:t>12. Infringement of copyright</a:t>
            </a:r>
          </a:p>
          <a:p>
            <a:endParaRPr lang="en-PH" sz="3600" dirty="0"/>
          </a:p>
        </p:txBody>
      </p:sp>
    </p:spTree>
    <p:extLst>
      <p:ext uri="{BB962C8B-B14F-4D97-AF65-F5344CB8AC3E}">
        <p14:creationId xmlns:p14="http://schemas.microsoft.com/office/powerpoint/2010/main" val="189840772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1280160" y="152400"/>
            <a:ext cx="8930640" cy="5867400"/>
          </a:xfrm>
        </p:spPr>
        <p:txBody>
          <a:bodyPr/>
          <a:lstStyle/>
          <a:p>
            <a:pPr>
              <a:buNone/>
            </a:pPr>
            <a:r>
              <a:rPr lang="en-PH" sz="3600" dirty="0"/>
              <a:t>13. Allowing impostors and substitute examinees</a:t>
            </a:r>
          </a:p>
          <a:p>
            <a:pPr>
              <a:buNone/>
            </a:pPr>
            <a:r>
              <a:rPr lang="en-PH" sz="3600" dirty="0"/>
              <a:t>14. Misrepresentation with regard to age, residence, and status</a:t>
            </a:r>
          </a:p>
          <a:p>
            <a:pPr>
              <a:buNone/>
            </a:pPr>
            <a:r>
              <a:rPr lang="en-PH" sz="3600" dirty="0"/>
              <a:t>15. Failure to closely monitor test procedures resulting in test irregularities</a:t>
            </a:r>
          </a:p>
        </p:txBody>
      </p:sp>
      <p:sp>
        <p:nvSpPr>
          <p:cNvPr id="4" name="Slide Number Placeholder 3"/>
          <p:cNvSpPr>
            <a:spLocks noGrp="1"/>
          </p:cNvSpPr>
          <p:nvPr>
            <p:ph type="sldNum" sz="quarter" idx="12"/>
          </p:nvPr>
        </p:nvSpPr>
        <p:spPr/>
        <p:txBody>
          <a:bodyPr/>
          <a:lstStyle/>
          <a:p>
            <a:pPr>
              <a:defRPr/>
            </a:pPr>
            <a:fld id="{8045265A-3BF3-4A8B-91DB-53A6E6C2190E}" type="slidenum">
              <a:rPr lang="fil-PH" smtClean="0"/>
              <a:pPr>
                <a:defRPr/>
              </a:pPr>
              <a:t>32</a:t>
            </a:fld>
            <a:endParaRPr lang="fil-PH"/>
          </a:p>
        </p:txBody>
      </p:sp>
    </p:spTree>
    <p:extLst>
      <p:ext uri="{BB962C8B-B14F-4D97-AF65-F5344CB8AC3E}">
        <p14:creationId xmlns:p14="http://schemas.microsoft.com/office/powerpoint/2010/main" val="137402336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1161827" y="304800"/>
            <a:ext cx="9048974" cy="5867400"/>
          </a:xfrm>
        </p:spPr>
        <p:txBody>
          <a:bodyPr>
            <a:normAutofit fontScale="92500"/>
          </a:bodyPr>
          <a:lstStyle/>
          <a:p>
            <a:pPr>
              <a:buNone/>
            </a:pPr>
            <a:r>
              <a:rPr lang="en-PH" sz="3600" dirty="0"/>
              <a:t>Any or all of the following sanctions will be imposed on any or all of the aforementioned violations committed by those involved:</a:t>
            </a:r>
          </a:p>
          <a:p>
            <a:pPr>
              <a:buNone/>
            </a:pPr>
            <a:r>
              <a:rPr lang="en-PH" sz="3600" b="1" dirty="0"/>
              <a:t>1. Examinees</a:t>
            </a:r>
          </a:p>
          <a:p>
            <a:pPr>
              <a:buNone/>
            </a:pPr>
            <a:r>
              <a:rPr lang="en-PH" sz="3600" dirty="0"/>
              <a:t>The degree of violation and corresponding sanction shall be determined by the Chief Examiner.</a:t>
            </a:r>
          </a:p>
          <a:p>
            <a:pPr>
              <a:buNone/>
            </a:pPr>
            <a:r>
              <a:rPr lang="en-PH" sz="3600" dirty="0"/>
              <a:t>a. First and second offenses: reprimand</a:t>
            </a:r>
          </a:p>
          <a:p>
            <a:pPr>
              <a:buNone/>
            </a:pPr>
            <a:r>
              <a:rPr lang="en-PH" sz="3600" dirty="0"/>
              <a:t>b. Third offense: Cancellation of test papers / invalidation of test results</a:t>
            </a:r>
          </a:p>
        </p:txBody>
      </p:sp>
      <p:sp>
        <p:nvSpPr>
          <p:cNvPr id="4" name="Slide Number Placeholder 3"/>
          <p:cNvSpPr>
            <a:spLocks noGrp="1"/>
          </p:cNvSpPr>
          <p:nvPr>
            <p:ph type="sldNum" sz="quarter" idx="12"/>
          </p:nvPr>
        </p:nvSpPr>
        <p:spPr/>
        <p:txBody>
          <a:bodyPr/>
          <a:lstStyle/>
          <a:p>
            <a:pPr>
              <a:defRPr/>
            </a:pPr>
            <a:fld id="{8045265A-3BF3-4A8B-91DB-53A6E6C2190E}" type="slidenum">
              <a:rPr lang="fil-PH" smtClean="0"/>
              <a:pPr>
                <a:defRPr/>
              </a:pPr>
              <a:t>33</a:t>
            </a:fld>
            <a:endParaRPr lang="fil-PH"/>
          </a:p>
        </p:txBody>
      </p:sp>
    </p:spTree>
    <p:extLst>
      <p:ext uri="{BB962C8B-B14F-4D97-AF65-F5344CB8AC3E}">
        <p14:creationId xmlns:p14="http://schemas.microsoft.com/office/powerpoint/2010/main" val="131908978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1118795" y="228600"/>
            <a:ext cx="9092005" cy="5791200"/>
          </a:xfrm>
        </p:spPr>
        <p:txBody>
          <a:bodyPr>
            <a:normAutofit lnSpcReduction="10000"/>
          </a:bodyPr>
          <a:lstStyle/>
          <a:p>
            <a:pPr>
              <a:buNone/>
            </a:pPr>
            <a:r>
              <a:rPr lang="en-PH" sz="3600" b="1" dirty="0"/>
              <a:t>2. Testing Personnel</a:t>
            </a:r>
          </a:p>
          <a:p>
            <a:pPr>
              <a:buNone/>
            </a:pPr>
            <a:r>
              <a:rPr lang="en-PH" sz="3600" dirty="0"/>
              <a:t>The degree of violation and corresponding sanction shall be determined by the Schools Division Superintendent.</a:t>
            </a:r>
          </a:p>
          <a:p>
            <a:pPr>
              <a:buNone/>
            </a:pPr>
            <a:r>
              <a:rPr lang="en-PH" sz="3600" dirty="0"/>
              <a:t>a. Suspension of salaries and incentives/benefits of those concerned for one to three months</a:t>
            </a:r>
          </a:p>
          <a:p>
            <a:pPr>
              <a:buNone/>
            </a:pPr>
            <a:r>
              <a:rPr lang="en-PH" sz="3600" dirty="0"/>
              <a:t>b. Work suspension</a:t>
            </a:r>
          </a:p>
          <a:p>
            <a:pPr>
              <a:buNone/>
            </a:pPr>
            <a:r>
              <a:rPr lang="en-PH" sz="3600" dirty="0"/>
              <a:t>c. In the case of infringement of copyright, legal remedies will be considered.</a:t>
            </a:r>
          </a:p>
        </p:txBody>
      </p:sp>
      <p:sp>
        <p:nvSpPr>
          <p:cNvPr id="4" name="Slide Number Placeholder 3"/>
          <p:cNvSpPr>
            <a:spLocks noGrp="1"/>
          </p:cNvSpPr>
          <p:nvPr>
            <p:ph type="sldNum" sz="quarter" idx="12"/>
          </p:nvPr>
        </p:nvSpPr>
        <p:spPr/>
        <p:txBody>
          <a:bodyPr/>
          <a:lstStyle/>
          <a:p>
            <a:pPr>
              <a:defRPr/>
            </a:pPr>
            <a:fld id="{8045265A-3BF3-4A8B-91DB-53A6E6C2190E}" type="slidenum">
              <a:rPr lang="fil-PH" smtClean="0"/>
              <a:pPr>
                <a:defRPr/>
              </a:pPr>
              <a:t>34</a:t>
            </a:fld>
            <a:endParaRPr lang="fil-PH"/>
          </a:p>
        </p:txBody>
      </p:sp>
    </p:spTree>
    <p:extLst>
      <p:ext uri="{BB962C8B-B14F-4D97-AF65-F5344CB8AC3E}">
        <p14:creationId xmlns:p14="http://schemas.microsoft.com/office/powerpoint/2010/main" val="146832851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400" b="1" dirty="0" smtClean="0"/>
              <a:t>Thank you </a:t>
            </a:r>
            <a:r>
              <a:rPr lang="en-US" sz="4400" b="1" dirty="0" smtClean="0">
                <a:sym typeface="Wingdings"/>
              </a:rPr>
              <a:t></a:t>
            </a:r>
            <a:endParaRPr lang="en-US" sz="4400" b="1" dirty="0"/>
          </a:p>
        </p:txBody>
      </p:sp>
    </p:spTree>
    <p:extLst>
      <p:ext uri="{BB962C8B-B14F-4D97-AF65-F5344CB8AC3E}">
        <p14:creationId xmlns:p14="http://schemas.microsoft.com/office/powerpoint/2010/main" val="19929158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17183" y="1138613"/>
            <a:ext cx="9832887" cy="3880773"/>
          </a:xfrm>
        </p:spPr>
        <p:txBody>
          <a:bodyPr>
            <a:noAutofit/>
          </a:bodyPr>
          <a:lstStyle/>
          <a:p>
            <a:r>
              <a:rPr lang="en-US" sz="3200" b="1" dirty="0">
                <a:ea typeface="Apple Braille" charset="0"/>
                <a:cs typeface="Apple Braille" charset="0"/>
              </a:rPr>
              <a:t>using learning outcomes as indicators </a:t>
            </a:r>
          </a:p>
          <a:p>
            <a:r>
              <a:rPr lang="en-US" sz="3200" b="1" dirty="0">
                <a:ea typeface="Apple Braille" charset="0"/>
                <a:cs typeface="Apple Braille" charset="0"/>
              </a:rPr>
              <a:t>provide empirical information as bases for curriculum, learning delivery, </a:t>
            </a:r>
          </a:p>
          <a:p>
            <a:r>
              <a:rPr lang="en-US" sz="3200" b="1" dirty="0">
                <a:ea typeface="Apple Braille" charset="0"/>
                <a:cs typeface="Apple Braille" charset="0"/>
              </a:rPr>
              <a:t>assessment and policy reviews, and policy formulation </a:t>
            </a:r>
          </a:p>
          <a:p>
            <a:pPr marL="0" indent="0">
              <a:buNone/>
            </a:pPr>
            <a:endParaRPr lang="en-US" sz="3200" b="1" dirty="0" smtClean="0">
              <a:ea typeface="Apple Braille" charset="0"/>
              <a:cs typeface="Apple Braille" charset="0"/>
            </a:endParaRPr>
          </a:p>
          <a:p>
            <a:pPr marL="0" indent="0">
              <a:buNone/>
            </a:pPr>
            <a:r>
              <a:rPr lang="en-US" sz="3200" b="1" i="1" dirty="0">
                <a:ea typeface="Apple Braille" charset="0"/>
                <a:cs typeface="Apple Braille" charset="0"/>
              </a:rPr>
              <a:t>*</a:t>
            </a:r>
            <a:r>
              <a:rPr lang="en-US" sz="3200" b="1" i="1" dirty="0" smtClean="0">
                <a:ea typeface="Apple Braille" charset="0"/>
                <a:cs typeface="Apple Braille" charset="0"/>
              </a:rPr>
              <a:t>Exit </a:t>
            </a:r>
            <a:r>
              <a:rPr lang="en-US" sz="3200" b="1" i="1" dirty="0">
                <a:ea typeface="Apple Braille" charset="0"/>
                <a:cs typeface="Apple Braille" charset="0"/>
              </a:rPr>
              <a:t>Assessment results is not a requirement for graduation. </a:t>
            </a:r>
          </a:p>
        </p:txBody>
      </p:sp>
    </p:spTree>
    <p:extLst>
      <p:ext uri="{BB962C8B-B14F-4D97-AF65-F5344CB8AC3E}">
        <p14:creationId xmlns:p14="http://schemas.microsoft.com/office/powerpoint/2010/main" val="2572047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a:t>Test Design </a:t>
            </a:r>
            <a:endParaRPr lang="en-US" sz="4800" dirty="0"/>
          </a:p>
        </p:txBody>
      </p:sp>
      <p:sp>
        <p:nvSpPr>
          <p:cNvPr id="3" name="Content Placeholder 2"/>
          <p:cNvSpPr>
            <a:spLocks noGrp="1"/>
          </p:cNvSpPr>
          <p:nvPr>
            <p:ph idx="1"/>
          </p:nvPr>
        </p:nvSpPr>
        <p:spPr>
          <a:xfrm>
            <a:off x="677333" y="1773314"/>
            <a:ext cx="9542431" cy="3880773"/>
          </a:xfrm>
        </p:spPr>
        <p:txBody>
          <a:bodyPr/>
          <a:lstStyle/>
          <a:p>
            <a:r>
              <a:rPr lang="en-US" sz="3200" b="1" dirty="0"/>
              <a:t>The Grades </a:t>
            </a:r>
            <a:r>
              <a:rPr lang="en-US" sz="3200" b="1" dirty="0" smtClean="0"/>
              <a:t>6,and10 exit </a:t>
            </a:r>
            <a:r>
              <a:rPr lang="en-US" sz="3200" b="1" dirty="0"/>
              <a:t>assessments shall cover </a:t>
            </a:r>
            <a:r>
              <a:rPr lang="en-US" sz="3200" b="1" dirty="0" smtClean="0">
                <a:solidFill>
                  <a:schemeClr val="accent1"/>
                </a:solidFill>
              </a:rPr>
              <a:t>21st-CENTURY SKILLS </a:t>
            </a:r>
            <a:r>
              <a:rPr lang="en-US" sz="3200" b="1" dirty="0" smtClean="0"/>
              <a:t>(Information</a:t>
            </a:r>
            <a:r>
              <a:rPr lang="en-US" sz="3200" b="1" dirty="0"/>
              <a:t>, Media and Technology Skills, Learning and Innovation Skills, Communication Skills, and Life and Career Skills) using learning areas as content (English, Science, Mathematics, Filipino and </a:t>
            </a:r>
            <a:r>
              <a:rPr lang="en-US" sz="3200" b="1" i="1" dirty="0" err="1"/>
              <a:t>Araling</a:t>
            </a:r>
            <a:r>
              <a:rPr lang="en-US" sz="3200" b="1" i="1" dirty="0"/>
              <a:t> </a:t>
            </a:r>
            <a:r>
              <a:rPr lang="en-US" sz="3200" b="1" i="1" dirty="0" err="1"/>
              <a:t>Panlipunan</a:t>
            </a:r>
            <a:r>
              <a:rPr lang="en-US" sz="3200" b="1" dirty="0"/>
              <a:t>). </a:t>
            </a:r>
          </a:p>
          <a:p>
            <a:pPr marL="0" indent="0">
              <a:buNone/>
            </a:pPr>
            <a:endParaRPr lang="en-US" dirty="0"/>
          </a:p>
        </p:txBody>
      </p:sp>
    </p:spTree>
    <p:extLst>
      <p:ext uri="{BB962C8B-B14F-4D97-AF65-F5344CB8AC3E}">
        <p14:creationId xmlns:p14="http://schemas.microsoft.com/office/powerpoint/2010/main" val="14542965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9198186" cy="1320800"/>
          </a:xfrm>
        </p:spPr>
        <p:txBody>
          <a:bodyPr>
            <a:noAutofit/>
          </a:bodyPr>
          <a:lstStyle/>
          <a:p>
            <a:pPr marL="0" indent="0"/>
            <a:r>
              <a:rPr lang="en-US" sz="3200" b="1" i="1" dirty="0"/>
              <a:t>21st-century Skills </a:t>
            </a:r>
            <a:r>
              <a:rPr lang="en-US" sz="3200" i="1" dirty="0"/>
              <a:t>are abilities embedded in the K to 12 Basic Education Curriculum that learners must acquire. These include: </a:t>
            </a:r>
          </a:p>
        </p:txBody>
      </p:sp>
      <p:sp>
        <p:nvSpPr>
          <p:cNvPr id="3" name="Content Placeholder 2"/>
          <p:cNvSpPr>
            <a:spLocks noGrp="1"/>
          </p:cNvSpPr>
          <p:nvPr>
            <p:ph idx="1"/>
          </p:nvPr>
        </p:nvSpPr>
        <p:spPr>
          <a:xfrm>
            <a:off x="677333" y="2364984"/>
            <a:ext cx="9359551" cy="3880773"/>
          </a:xfrm>
        </p:spPr>
        <p:txBody>
          <a:bodyPr>
            <a:noAutofit/>
          </a:bodyPr>
          <a:lstStyle/>
          <a:p>
            <a:r>
              <a:rPr lang="en-US" sz="3200" b="1" dirty="0" smtClean="0"/>
              <a:t>a</a:t>
            </a:r>
            <a:r>
              <a:rPr lang="en-US" sz="3200" b="1" dirty="0"/>
              <a:t>. </a:t>
            </a:r>
            <a:r>
              <a:rPr lang="en-US" sz="3200" b="1" dirty="0">
                <a:solidFill>
                  <a:schemeClr val="accent1"/>
                </a:solidFill>
              </a:rPr>
              <a:t>Communication Skills </a:t>
            </a:r>
            <a:r>
              <a:rPr lang="en-US" sz="3200" b="1" dirty="0"/>
              <a:t>refers to the ability to express one’s self clearly and collaborate with others. </a:t>
            </a:r>
          </a:p>
          <a:p>
            <a:r>
              <a:rPr lang="en-US" sz="3200" b="1" dirty="0"/>
              <a:t>b. </a:t>
            </a:r>
            <a:r>
              <a:rPr lang="en-US" sz="3200" b="1" dirty="0">
                <a:solidFill>
                  <a:schemeClr val="accent1"/>
                </a:solidFill>
              </a:rPr>
              <a:t>Information, Media and Technology Skills </a:t>
            </a:r>
            <a:r>
              <a:rPr lang="en-US" sz="3200" b="1" dirty="0"/>
              <a:t>refers to the ability to gather, manage, evaluate, use, and synthesize information through media and technology. </a:t>
            </a:r>
          </a:p>
        </p:txBody>
      </p:sp>
    </p:spTree>
    <p:extLst>
      <p:ext uri="{BB962C8B-B14F-4D97-AF65-F5344CB8AC3E}">
        <p14:creationId xmlns:p14="http://schemas.microsoft.com/office/powerpoint/2010/main" val="3231760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8092" y="815884"/>
            <a:ext cx="8596668" cy="3880773"/>
          </a:xfrm>
        </p:spPr>
        <p:txBody>
          <a:bodyPr>
            <a:noAutofit/>
          </a:bodyPr>
          <a:lstStyle/>
          <a:p>
            <a:r>
              <a:rPr lang="en-US" sz="3200" b="1" dirty="0"/>
              <a:t>c. </a:t>
            </a:r>
            <a:r>
              <a:rPr lang="en-US" sz="3200" b="1" dirty="0">
                <a:solidFill>
                  <a:schemeClr val="accent1"/>
                </a:solidFill>
              </a:rPr>
              <a:t>Learning and Innovation Skills </a:t>
            </a:r>
            <a:r>
              <a:rPr lang="en-US" sz="3200" b="1" dirty="0"/>
              <a:t>refers to the ability to think critically, analyze and solve problems, create and implement innovations, and generate functional knowledge. </a:t>
            </a:r>
          </a:p>
          <a:p>
            <a:r>
              <a:rPr lang="en-US" sz="3200" b="1" dirty="0"/>
              <a:t>d. </a:t>
            </a:r>
            <a:r>
              <a:rPr lang="en-US" sz="3200" b="1" dirty="0">
                <a:solidFill>
                  <a:schemeClr val="accent1"/>
                </a:solidFill>
              </a:rPr>
              <a:t>Life and Career Skills </a:t>
            </a:r>
            <a:r>
              <a:rPr lang="en-US" sz="3200" b="1" dirty="0"/>
              <a:t>refers to intrinsic and socialized personal values, ethics, and attitudes for life after basic education and learning within the workforce. </a:t>
            </a:r>
          </a:p>
        </p:txBody>
      </p:sp>
    </p:spTree>
    <p:extLst>
      <p:ext uri="{BB962C8B-B14F-4D97-AF65-F5344CB8AC3E}">
        <p14:creationId xmlns:p14="http://schemas.microsoft.com/office/powerpoint/2010/main" val="6750683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41879" y="869672"/>
            <a:ext cx="9596220" cy="5272944"/>
          </a:xfrm>
        </p:spPr>
        <p:txBody>
          <a:bodyPr>
            <a:noAutofit/>
          </a:bodyPr>
          <a:lstStyle/>
          <a:p>
            <a:r>
              <a:rPr lang="en-US" sz="3200" b="1" dirty="0"/>
              <a:t>The </a:t>
            </a:r>
            <a:r>
              <a:rPr lang="en-US" sz="3200" b="1" dirty="0">
                <a:solidFill>
                  <a:schemeClr val="accent1"/>
                </a:solidFill>
              </a:rPr>
              <a:t>Grade 12 </a:t>
            </a:r>
            <a:r>
              <a:rPr lang="en-US" sz="3200" b="1" dirty="0"/>
              <a:t>assessment shall cover 21st-century skills and the core Senior High School learning areas of Languages, Humanities, Communication, Mathematics, Science, Social Science, and Philosophy. </a:t>
            </a:r>
          </a:p>
          <a:p>
            <a:r>
              <a:rPr lang="en-US" sz="3200" b="1" dirty="0"/>
              <a:t>The test design is progressive in nature wherein test items measure varying levels of skills. The language of the assessment tools for Grades 6, 10, and 12 will be English and Filipino. The tests shall be in multiple-choice format. </a:t>
            </a:r>
          </a:p>
        </p:txBody>
      </p:sp>
    </p:spTree>
    <p:extLst>
      <p:ext uri="{BB962C8B-B14F-4D97-AF65-F5344CB8AC3E}">
        <p14:creationId xmlns:p14="http://schemas.microsoft.com/office/powerpoint/2010/main" val="20467300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778638" cy="885713"/>
          </a:xfrm>
        </p:spPr>
        <p:txBody>
          <a:bodyPr>
            <a:normAutofit fontScale="90000"/>
          </a:bodyPr>
          <a:lstStyle/>
          <a:p>
            <a:r>
              <a:rPr lang="en-US" b="1" dirty="0"/>
              <a:t/>
            </a:r>
            <a:br>
              <a:rPr lang="en-US" b="1" dirty="0"/>
            </a:br>
            <a:endParaRPr lang="en-US" dirty="0"/>
          </a:p>
        </p:txBody>
      </p:sp>
      <p:sp>
        <p:nvSpPr>
          <p:cNvPr id="3" name="Content Placeholder 2"/>
          <p:cNvSpPr>
            <a:spLocks noGrp="1"/>
          </p:cNvSpPr>
          <p:nvPr>
            <p:ph idx="1"/>
          </p:nvPr>
        </p:nvSpPr>
        <p:spPr>
          <a:xfrm>
            <a:off x="677334" y="1762557"/>
            <a:ext cx="8596668" cy="3880773"/>
          </a:xfrm>
        </p:spPr>
        <p:txBody>
          <a:bodyPr/>
          <a:lstStyle/>
          <a:p>
            <a:pPr marL="0" indent="0">
              <a:buNone/>
            </a:pPr>
            <a:r>
              <a:rPr lang="en-US" sz="3600" b="1" dirty="0" smtClean="0">
                <a:solidFill>
                  <a:schemeClr val="accent1"/>
                </a:solidFill>
              </a:rPr>
              <a:t>TARGET CLIENTELE</a:t>
            </a:r>
          </a:p>
          <a:p>
            <a:pPr marL="0" indent="0">
              <a:buNone/>
            </a:pPr>
            <a:r>
              <a:rPr lang="en-US" sz="2800" b="1" dirty="0" smtClean="0"/>
              <a:t>All </a:t>
            </a:r>
            <a:r>
              <a:rPr lang="en-US" sz="2800" b="1" dirty="0"/>
              <a:t>Grades </a:t>
            </a:r>
            <a:r>
              <a:rPr lang="en-US" sz="2800" b="1" dirty="0" smtClean="0"/>
              <a:t>6,10 and 12 </a:t>
            </a:r>
            <a:r>
              <a:rPr lang="en-US" sz="2800" b="1" dirty="0"/>
              <a:t>learners including those with special needs from the schools to be sampled shall take the test. </a:t>
            </a:r>
          </a:p>
        </p:txBody>
      </p:sp>
    </p:spTree>
    <p:extLst>
      <p:ext uri="{BB962C8B-B14F-4D97-AF65-F5344CB8AC3E}">
        <p14:creationId xmlns:p14="http://schemas.microsoft.com/office/powerpoint/2010/main" val="945780417"/>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257</TotalTime>
  <Words>1462</Words>
  <Application>Microsoft Macintosh PowerPoint</Application>
  <PresentationFormat>Widescreen</PresentationFormat>
  <Paragraphs>148</Paragraphs>
  <Slides>35</Slides>
  <Notes>0</Notes>
  <HiddenSlides>0</HiddenSlides>
  <MMClips>0</MMClips>
  <ScaleCrop>false</ScaleCrop>
  <HeadingPairs>
    <vt:vector size="6" baseType="variant">
      <vt:variant>
        <vt:lpstr>Fonts Used</vt:lpstr>
      </vt:variant>
      <vt:variant>
        <vt:i4>12</vt:i4>
      </vt:variant>
      <vt:variant>
        <vt:lpstr>Theme</vt:lpstr>
      </vt:variant>
      <vt:variant>
        <vt:i4>1</vt:i4>
      </vt:variant>
      <vt:variant>
        <vt:lpstr>Slide Titles</vt:lpstr>
      </vt:variant>
      <vt:variant>
        <vt:i4>35</vt:i4>
      </vt:variant>
    </vt:vector>
  </HeadingPairs>
  <TitlesOfParts>
    <vt:vector size="48" baseType="lpstr">
      <vt:lpstr>Aharoni</vt:lpstr>
      <vt:lpstr>Apple Braille</vt:lpstr>
      <vt:lpstr>Calibri</vt:lpstr>
      <vt:lpstr>Perpetua</vt:lpstr>
      <vt:lpstr>Tahoma</vt:lpstr>
      <vt:lpstr>Times New Roman</vt:lpstr>
      <vt:lpstr>Trebuchet MS</vt:lpstr>
      <vt:lpstr>Wingdings</vt:lpstr>
      <vt:lpstr>Wingdings 2</vt:lpstr>
      <vt:lpstr>Wingdings 3</vt:lpstr>
      <vt:lpstr>宋体</vt:lpstr>
      <vt:lpstr>Arial</vt:lpstr>
      <vt:lpstr>Facet</vt:lpstr>
      <vt:lpstr>   POLICY GUIDELINES ON ASSESSMENT: Exit Assessments, ELLNA and A&amp;E</vt:lpstr>
      <vt:lpstr>PowerPoint Presentation</vt:lpstr>
      <vt:lpstr>Test Results Utilization </vt:lpstr>
      <vt:lpstr>PowerPoint Presentation</vt:lpstr>
      <vt:lpstr>Test Design </vt:lpstr>
      <vt:lpstr>21st-century Skills are abilities embedded in the K to 12 Basic Education Curriculum that learners must acquire. These include: </vt:lpstr>
      <vt:lpstr>PowerPoint Presentation</vt:lpstr>
      <vt:lpstr>PowerPoint Presentation</vt:lpstr>
      <vt:lpstr> </vt:lpstr>
      <vt:lpstr>MODE OF ADMINISTRATION</vt:lpstr>
      <vt:lpstr>PowerPoint Presentation</vt:lpstr>
      <vt:lpstr>PowerPoint Presentation</vt:lpstr>
      <vt:lpstr>Test Results Utilization</vt:lpstr>
      <vt:lpstr>PowerPoint Presentation</vt:lpstr>
      <vt:lpstr>Mother Tongue</vt:lpstr>
      <vt:lpstr>PowerPoint Presentation</vt:lpstr>
      <vt:lpstr>Test Design</vt:lpstr>
      <vt:lpstr>PowerPoint Presentation</vt:lpstr>
      <vt:lpstr>Target Clientele</vt:lpstr>
      <vt:lpstr>Mode of Administration </vt:lpstr>
      <vt:lpstr>ACCREDITATION AND EQUIVALENCY (A&amp;E)</vt:lpstr>
      <vt:lpstr>PowerPoint Presentation</vt:lpstr>
      <vt:lpstr>PowerPoint Presentation</vt:lpstr>
      <vt:lpstr>Test Design </vt:lpstr>
      <vt:lpstr>PowerPoint Presentation</vt:lpstr>
      <vt:lpstr>PowerPoint Presentation</vt:lpstr>
      <vt:lpstr>Target Clientele </vt:lpstr>
      <vt:lpstr>Breach of Security in National Examinations and Corresponding Sanctions</vt:lpstr>
      <vt:lpstr>PowerPoint Presentation</vt:lpstr>
      <vt:lpstr>PowerPoint Presentation</vt:lpstr>
      <vt:lpstr>PowerPoint Presentation</vt:lpstr>
      <vt:lpstr>PowerPoint Presentation</vt:lpstr>
      <vt:lpstr>PowerPoint Presentation</vt:lpstr>
      <vt:lpstr>PowerPoint Presentation</vt:lpstr>
      <vt:lpstr>Thank you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National Achievement Test for Grade 6 and Grade 10 (NATG6 &amp; NATG10)</dc:title>
  <dc:creator>Microsoft Office User</dc:creator>
  <cp:lastModifiedBy>Microsoft Office User</cp:lastModifiedBy>
  <cp:revision>22</cp:revision>
  <dcterms:created xsi:type="dcterms:W3CDTF">2017-04-02T13:34:14Z</dcterms:created>
  <dcterms:modified xsi:type="dcterms:W3CDTF">2017-05-04T01:06:53Z</dcterms:modified>
</cp:coreProperties>
</file>