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77" r:id="rId4"/>
    <p:sldId id="259" r:id="rId5"/>
    <p:sldId id="260" r:id="rId6"/>
    <p:sldId id="261" r:id="rId7"/>
    <p:sldId id="262" r:id="rId8"/>
    <p:sldId id="263" r:id="rId9"/>
    <p:sldId id="264" r:id="rId10"/>
    <p:sldId id="279" r:id="rId11"/>
    <p:sldId id="265" r:id="rId12"/>
    <p:sldId id="280" r:id="rId13"/>
    <p:sldId id="266" r:id="rId14"/>
    <p:sldId id="267" r:id="rId15"/>
    <p:sldId id="268" r:id="rId16"/>
    <p:sldId id="269" r:id="rId17"/>
    <p:sldId id="270" r:id="rId18"/>
    <p:sldId id="271" r:id="rId19"/>
    <p:sldId id="272" r:id="rId20"/>
    <p:sldId id="273" r:id="rId21"/>
    <p:sldId id="274" r:id="rId22"/>
    <p:sldId id="275" r:id="rId23"/>
    <p:sldId id="278" r:id="rId24"/>
    <p:sldId id="281"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1FB"/>
    <a:srgbClr val="CDE3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7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3177731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62F7FD-3AAD-475B-9034-82FFA68EF58C}"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2094226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1715612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387443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1907892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453952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3597294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798573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3169271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2647952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62F7FD-3AAD-475B-9034-82FFA68EF58C}"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916798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62F7FD-3AAD-475B-9034-82FFA68EF58C}"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263733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62F7FD-3AAD-475B-9034-82FFA68EF58C}"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98572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62F7FD-3AAD-475B-9034-82FFA68EF58C}"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3580161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2F7FD-3AAD-475B-9034-82FFA68EF58C}"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1246152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62F7FD-3AAD-475B-9034-82FFA68EF58C}"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266080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62F7FD-3AAD-475B-9034-82FFA68EF58C}"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4F5AB-E4FD-4716-9B10-A51E29C28210}" type="slidenum">
              <a:rPr lang="en-US" smtClean="0"/>
              <a:t>‹#›</a:t>
            </a:fld>
            <a:endParaRPr lang="en-US"/>
          </a:p>
        </p:txBody>
      </p:sp>
    </p:spTree>
    <p:extLst>
      <p:ext uri="{BB962C8B-B14F-4D97-AF65-F5344CB8AC3E}">
        <p14:creationId xmlns:p14="http://schemas.microsoft.com/office/powerpoint/2010/main" val="2906584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62F7FD-3AAD-475B-9034-82FFA68EF58C}" type="datetimeFigureOut">
              <a:rPr lang="en-US" smtClean="0"/>
              <a:t>12/4/2018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F4F5AB-E4FD-4716-9B10-A51E29C28210}" type="slidenum">
              <a:rPr lang="en-US" smtClean="0"/>
              <a:t>‹#›</a:t>
            </a:fld>
            <a:endParaRPr lang="en-US"/>
          </a:p>
        </p:txBody>
      </p:sp>
    </p:spTree>
    <p:extLst>
      <p:ext uri="{BB962C8B-B14F-4D97-AF65-F5344CB8AC3E}">
        <p14:creationId xmlns:p14="http://schemas.microsoft.com/office/powerpoint/2010/main" val="100921257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580572"/>
            <a:ext cx="8574622" cy="3415696"/>
          </a:xfrm>
        </p:spPr>
        <p:txBody>
          <a:bodyPr>
            <a:normAutofit/>
          </a:bodyPr>
          <a:lstStyle/>
          <a:p>
            <a:r>
              <a:rPr lang="en-US" dirty="0" smtClean="0"/>
              <a:t>Documentary Analysis Observation and Discussion (DOD)</a:t>
            </a:r>
            <a:endParaRPr lang="en-US" dirty="0"/>
          </a:p>
        </p:txBody>
      </p:sp>
      <p:sp>
        <p:nvSpPr>
          <p:cNvPr id="4" name="Subtitle 3"/>
          <p:cNvSpPr>
            <a:spLocks noGrp="1"/>
          </p:cNvSpPr>
          <p:nvPr>
            <p:ph type="subTitle" idx="1"/>
          </p:nvPr>
        </p:nvSpPr>
        <p:spPr/>
        <p:txBody>
          <a:bodyPr/>
          <a:lstStyle/>
          <a:p>
            <a:endParaRPr lang="en-PH"/>
          </a:p>
        </p:txBody>
      </p:sp>
    </p:spTree>
    <p:extLst>
      <p:ext uri="{BB962C8B-B14F-4D97-AF65-F5344CB8AC3E}">
        <p14:creationId xmlns:p14="http://schemas.microsoft.com/office/powerpoint/2010/main" val="3133857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3902" y="127071"/>
            <a:ext cx="10018713" cy="705444"/>
          </a:xfrm>
          <a:solidFill>
            <a:schemeClr val="accent2"/>
          </a:solidFill>
        </p:spPr>
        <p:txBody>
          <a:bodyPr>
            <a:normAutofit/>
          </a:bodyPr>
          <a:lstStyle/>
          <a:p>
            <a:pPr algn="r"/>
            <a:r>
              <a:rPr lang="en-US" sz="2400" b="1" dirty="0" smtClean="0"/>
              <a:t>Principle - II: CURRICULUM AND INSTRUCTION (30% X 0.3)</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4200380457"/>
              </p:ext>
            </p:extLst>
          </p:nvPr>
        </p:nvGraphicFramePr>
        <p:xfrm>
          <a:off x="209834" y="832515"/>
          <a:ext cx="11847083" cy="6019800"/>
        </p:xfrm>
        <a:graphic>
          <a:graphicData uri="http://schemas.openxmlformats.org/drawingml/2006/table">
            <a:tbl>
              <a:tblPr firstRow="1" bandRow="1">
                <a:tableStyleId>{69CF1AB2-1976-4502-BF36-3FF5EA218861}</a:tableStyleId>
              </a:tblPr>
              <a:tblGrid>
                <a:gridCol w="1580866">
                  <a:extLst>
                    <a:ext uri="{9D8B030D-6E8A-4147-A177-3AD203B41FA5}">
                      <a16:colId xmlns:a16="http://schemas.microsoft.com/office/drawing/2014/main" val="2072368850"/>
                    </a:ext>
                  </a:extLst>
                </a:gridCol>
                <a:gridCol w="1450450">
                  <a:extLst>
                    <a:ext uri="{9D8B030D-6E8A-4147-A177-3AD203B41FA5}">
                      <a16:colId xmlns:a16="http://schemas.microsoft.com/office/drawing/2014/main" val="711950807"/>
                    </a:ext>
                  </a:extLst>
                </a:gridCol>
                <a:gridCol w="1701016">
                  <a:extLst>
                    <a:ext uri="{9D8B030D-6E8A-4147-A177-3AD203B41FA5}">
                      <a16:colId xmlns:a16="http://schemas.microsoft.com/office/drawing/2014/main" val="1491485109"/>
                    </a:ext>
                  </a:extLst>
                </a:gridCol>
                <a:gridCol w="1701016">
                  <a:extLst>
                    <a:ext uri="{9D8B030D-6E8A-4147-A177-3AD203B41FA5}">
                      <a16:colId xmlns:a16="http://schemas.microsoft.com/office/drawing/2014/main" val="2081106903"/>
                    </a:ext>
                  </a:extLst>
                </a:gridCol>
                <a:gridCol w="3288886">
                  <a:extLst>
                    <a:ext uri="{9D8B030D-6E8A-4147-A177-3AD203B41FA5}">
                      <a16:colId xmlns:a16="http://schemas.microsoft.com/office/drawing/2014/main" val="1778553722"/>
                    </a:ext>
                  </a:extLst>
                </a:gridCol>
                <a:gridCol w="1086795">
                  <a:extLst>
                    <a:ext uri="{9D8B030D-6E8A-4147-A177-3AD203B41FA5}">
                      <a16:colId xmlns:a16="http://schemas.microsoft.com/office/drawing/2014/main" val="1512413067"/>
                    </a:ext>
                  </a:extLst>
                </a:gridCol>
                <a:gridCol w="1038054">
                  <a:extLst>
                    <a:ext uri="{9D8B030D-6E8A-4147-A177-3AD203B41FA5}">
                      <a16:colId xmlns:a16="http://schemas.microsoft.com/office/drawing/2014/main" val="3871699561"/>
                    </a:ext>
                  </a:extLst>
                </a:gridCol>
              </a:tblGrid>
              <a:tr h="321817">
                <a:tc rowSpan="3">
                  <a:txBody>
                    <a:bodyPr/>
                    <a:lstStyle/>
                    <a:p>
                      <a:pPr algn="ctr">
                        <a:lnSpc>
                          <a:spcPct val="200000"/>
                        </a:lnSpc>
                      </a:pPr>
                      <a:r>
                        <a:rPr lang="en-US" sz="1600" dirty="0" smtClean="0"/>
                        <a:t>STANDARD</a:t>
                      </a:r>
                      <a:endParaRPr lang="en-US" sz="1600" dirty="0"/>
                    </a:p>
                  </a:txBody>
                  <a:tcPr/>
                </a:tc>
                <a:tc rowSpan="2" gridSpan="3">
                  <a:txBody>
                    <a:bodyPr/>
                    <a:lstStyle/>
                    <a:p>
                      <a:pPr algn="ctr">
                        <a:lnSpc>
                          <a:spcPct val="200000"/>
                        </a:lnSpc>
                      </a:pPr>
                      <a:r>
                        <a:rPr lang="en-US" sz="1600" dirty="0" smtClean="0"/>
                        <a:t>INDICATOR</a:t>
                      </a:r>
                      <a:endParaRPr lang="en-US" sz="1600" dirty="0"/>
                    </a:p>
                  </a:txBody>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tc>
                <a:tc>
                  <a:txBody>
                    <a:bodyPr/>
                    <a:lstStyle/>
                    <a:p>
                      <a:pPr algn="ctr"/>
                      <a:r>
                        <a:rPr lang="en-US" sz="1600" dirty="0" smtClean="0"/>
                        <a:t>RATING</a:t>
                      </a:r>
                      <a:endParaRPr lang="en-US" sz="1600" dirty="0"/>
                    </a:p>
                  </a:txBody>
                  <a:tcPr/>
                </a:tc>
                <a:tc rowSpan="3">
                  <a:txBody>
                    <a:bodyPr/>
                    <a:lstStyle/>
                    <a:p>
                      <a:pPr algn="ctr">
                        <a:lnSpc>
                          <a:spcPct val="200000"/>
                        </a:lnSpc>
                      </a:pPr>
                      <a:r>
                        <a:rPr lang="en-US" sz="1400" dirty="0" smtClean="0"/>
                        <a:t>REMARKS</a:t>
                      </a:r>
                      <a:endParaRPr lang="en-US" sz="1400" b="1" dirty="0"/>
                    </a:p>
                  </a:txBody>
                  <a:tcPr/>
                </a:tc>
                <a:extLst>
                  <a:ext uri="{0D108BD9-81ED-4DB2-BD59-A6C34878D82A}">
                    <a16:rowId xmlns:a16="http://schemas.microsoft.com/office/drawing/2014/main" val="2492078168"/>
                  </a:ext>
                </a:extLst>
              </a:tr>
              <a:tr h="13716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100000"/>
                        </a:lnSpc>
                      </a:pPr>
                      <a:r>
                        <a:rPr lang="en-PH" sz="1600" dirty="0" smtClean="0"/>
                        <a:t>1</a:t>
                      </a:r>
                      <a:endParaRPr lang="en-US" sz="1600" dirty="0"/>
                    </a:p>
                  </a:txBody>
                  <a:tcPr/>
                </a:tc>
                <a:tc>
                  <a:txBody>
                    <a:bodyPr/>
                    <a:lstStyle/>
                    <a:p>
                      <a:pPr algn="ctr">
                        <a:lnSpc>
                          <a:spcPct val="100000"/>
                        </a:lnSpc>
                      </a:pPr>
                      <a:r>
                        <a:rPr lang="en-PH" sz="1600" dirty="0" smtClean="0"/>
                        <a:t>2</a:t>
                      </a:r>
                      <a:endParaRPr lang="en-US" sz="1600" dirty="0"/>
                    </a:p>
                  </a:txBody>
                  <a:tcPr/>
                </a:tc>
                <a:tc>
                  <a:txBody>
                    <a:bodyPr/>
                    <a:lstStyle/>
                    <a:p>
                      <a:pPr algn="ctr">
                        <a:lnSpc>
                          <a:spcPct val="100000"/>
                        </a:lnSpc>
                      </a:pPr>
                      <a:r>
                        <a:rPr lang="en-PH" sz="1600" dirty="0" smtClean="0"/>
                        <a:t>3</a:t>
                      </a:r>
                      <a:endParaRPr lang="en-US"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00049493"/>
                  </a:ext>
                </a:extLst>
              </a:tr>
              <a:tr h="2555448">
                <a:tc>
                  <a:txBody>
                    <a:bodyPr/>
                    <a:lstStyle/>
                    <a:p>
                      <a:r>
                        <a:rPr lang="en-US" sz="1800" dirty="0" smtClean="0"/>
                        <a:t>3. A representative</a:t>
                      </a:r>
                      <a:r>
                        <a:rPr lang="en-US" sz="1800" baseline="0" dirty="0" smtClean="0"/>
                        <a:t> group of school and community  stakeholders develop the methods and materials for developing creative thinking and problems solving.</a:t>
                      </a:r>
                      <a:endParaRPr lang="en-US" sz="18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A representative</a:t>
                      </a:r>
                      <a:r>
                        <a:rPr lang="en-US" sz="1600" baseline="0" dirty="0" smtClean="0"/>
                        <a:t> group of school and community stakeholders develop the methods of materials for developing creative thinking and problem solving. Assessment results are used as guide to develop materials.</a:t>
                      </a:r>
                      <a:endParaRPr lang="en-US" sz="1600" dirty="0" smtClean="0"/>
                    </a:p>
                    <a:p>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Learning materials and approaches to reinforce strengths and address deficiencies are developed and tested for </a:t>
                      </a:r>
                      <a:r>
                        <a:rPr lang="en-US" sz="1600" dirty="0" err="1" smtClean="0"/>
                        <a:t>for</a:t>
                      </a:r>
                      <a:r>
                        <a:rPr lang="en-US" sz="1600" dirty="0" smtClean="0"/>
                        <a:t> applicability on school, family and community.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Materials and approaches are being used in school, in the family and the community</a:t>
                      </a:r>
                      <a:r>
                        <a:rPr lang="en-US" sz="1600" baseline="0" dirty="0" smtClean="0"/>
                        <a:t> to develop critical, creative thinking and problem solving community of learners and are producing desired results.</a:t>
                      </a:r>
                      <a:endParaRPr lang="en-US" sz="1600" dirty="0" smtClean="0"/>
                    </a:p>
                    <a:p>
                      <a:endParaRPr lang="en-US" sz="1600" dirty="0"/>
                    </a:p>
                  </a:txBody>
                  <a:tcPr/>
                </a:tc>
                <a:tc>
                  <a:txBody>
                    <a:bodyPr/>
                    <a:lstStyle/>
                    <a:p>
                      <a:pPr marL="285750" indent="-285750">
                        <a:buFont typeface="Arial" panose="020B0604020202020204" pitchFamily="34" charset="0"/>
                        <a:buChar char="•"/>
                      </a:pPr>
                      <a:r>
                        <a:rPr lang="en-PH" sz="1600" b="0" dirty="0" smtClean="0"/>
                        <a:t>List</a:t>
                      </a:r>
                      <a:r>
                        <a:rPr lang="en-PH" sz="1600" b="0" baseline="0" dirty="0" smtClean="0"/>
                        <a:t> of school stakeholders who assisted in review classes and reading remediation. Narrative/ Accomplishments reports, attendance sheets, pictures</a:t>
                      </a:r>
                    </a:p>
                    <a:p>
                      <a:pPr marL="285750" indent="-285750">
                        <a:buFont typeface="Arial" panose="020B0604020202020204" pitchFamily="34" charset="0"/>
                        <a:buChar char="•"/>
                      </a:pPr>
                      <a:r>
                        <a:rPr lang="en-PH" sz="1600" b="0" baseline="0" dirty="0" smtClean="0"/>
                        <a:t>List of school stakeholders who assisted in the preparation of instructional materials Narrative/Accomplishments reports, attendance  sheets, pictures</a:t>
                      </a:r>
                    </a:p>
                    <a:p>
                      <a:pPr marL="285750" indent="-285750">
                        <a:buFont typeface="Arial" panose="020B0604020202020204" pitchFamily="34" charset="0"/>
                        <a:buChar char="•"/>
                      </a:pPr>
                      <a:r>
                        <a:rPr lang="en-PH" sz="1600" b="0" baseline="0" dirty="0" smtClean="0"/>
                        <a:t>Pupil`s/ Students` Portfolio, Quizzes</a:t>
                      </a:r>
                    </a:p>
                    <a:p>
                      <a:pPr marL="285750" indent="-285750">
                        <a:buFont typeface="Arial" panose="020B0604020202020204" pitchFamily="34" charset="0"/>
                        <a:buChar char="•"/>
                      </a:pPr>
                      <a:r>
                        <a:rPr lang="en-PH" sz="1600" b="0" baseline="0" dirty="0" smtClean="0"/>
                        <a:t>Report Cards</a:t>
                      </a:r>
                    </a:p>
                    <a:p>
                      <a:pPr marL="285750" indent="-285750">
                        <a:buFont typeface="Arial" panose="020B0604020202020204" pitchFamily="34" charset="0"/>
                        <a:buChar char="•"/>
                      </a:pPr>
                      <a:r>
                        <a:rPr lang="en-PH" sz="1600" b="0" baseline="0" dirty="0" smtClean="0"/>
                        <a:t>Attendance during school activities</a:t>
                      </a:r>
                    </a:p>
                    <a:p>
                      <a:pPr marL="285750" indent="-285750">
                        <a:buFont typeface="Arial" panose="020B0604020202020204" pitchFamily="34" charset="0"/>
                        <a:buChar char="•"/>
                      </a:pPr>
                      <a:r>
                        <a:rPr lang="en-PH" sz="1600" b="0" baseline="0" dirty="0" smtClean="0"/>
                        <a:t>School based Inventory</a:t>
                      </a:r>
                      <a:endParaRPr lang="en-US" sz="1600" b="0" dirty="0" smtClean="0"/>
                    </a:p>
                  </a:txBody>
                  <a:tcPr/>
                </a:tc>
                <a:tc vMerge="1">
                  <a:txBody>
                    <a:bodyPr/>
                    <a:lstStyle/>
                    <a:p>
                      <a:endParaRPr lang="en-US" sz="1600" kern="1200" dirty="0">
                        <a:solidFill>
                          <a:schemeClr val="dk1"/>
                        </a:solidFill>
                        <a:latin typeface="+mn-lt"/>
                        <a:ea typeface="+mn-ea"/>
                        <a:cs typeface="+mn-cs"/>
                      </a:endParaRPr>
                    </a:p>
                  </a:txBody>
                  <a:tcPr/>
                </a:tc>
                <a:tc>
                  <a:txBody>
                    <a:bodyPr/>
                    <a:lstStyle/>
                    <a:p>
                      <a:endParaRPr lang="en-US" sz="1600" dirty="0"/>
                    </a:p>
                  </a:txBody>
                  <a:tcPr/>
                </a:tc>
                <a:extLst>
                  <a:ext uri="{0D108BD9-81ED-4DB2-BD59-A6C34878D82A}">
                    <a16:rowId xmlns:a16="http://schemas.microsoft.com/office/drawing/2014/main" val="644736616"/>
                  </a:ext>
                </a:extLst>
              </a:tr>
            </a:tbl>
          </a:graphicData>
        </a:graphic>
      </p:graphicFrame>
    </p:spTree>
    <p:extLst>
      <p:ext uri="{BB962C8B-B14F-4D97-AF65-F5344CB8AC3E}">
        <p14:creationId xmlns:p14="http://schemas.microsoft.com/office/powerpoint/2010/main" val="335902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3900" y="181661"/>
            <a:ext cx="10018713" cy="732739"/>
          </a:xfrm>
          <a:solidFill>
            <a:schemeClr val="accent2"/>
          </a:solidFill>
        </p:spPr>
        <p:txBody>
          <a:bodyPr>
            <a:normAutofit/>
          </a:bodyPr>
          <a:lstStyle/>
          <a:p>
            <a:pPr algn="r"/>
            <a:r>
              <a:rPr lang="en-US" sz="2400" b="1" dirty="0" smtClean="0"/>
              <a:t>Principle - II: CURRICULUM AND INSTRUCTION (30% X 0.3)</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4260274118"/>
              </p:ext>
            </p:extLst>
          </p:nvPr>
        </p:nvGraphicFramePr>
        <p:xfrm>
          <a:off x="122831" y="1098189"/>
          <a:ext cx="11955437" cy="5532120"/>
        </p:xfrm>
        <a:graphic>
          <a:graphicData uri="http://schemas.openxmlformats.org/drawingml/2006/table">
            <a:tbl>
              <a:tblPr firstRow="1" bandRow="1">
                <a:tableStyleId>{69CF1AB2-1976-4502-BF36-3FF5EA218861}</a:tableStyleId>
              </a:tblPr>
              <a:tblGrid>
                <a:gridCol w="1744391">
                  <a:extLst>
                    <a:ext uri="{9D8B030D-6E8A-4147-A177-3AD203B41FA5}">
                      <a16:colId xmlns:a16="http://schemas.microsoft.com/office/drawing/2014/main" val="2072368850"/>
                    </a:ext>
                  </a:extLst>
                </a:gridCol>
                <a:gridCol w="1630932">
                  <a:extLst>
                    <a:ext uri="{9D8B030D-6E8A-4147-A177-3AD203B41FA5}">
                      <a16:colId xmlns:a16="http://schemas.microsoft.com/office/drawing/2014/main" val="711950807"/>
                    </a:ext>
                  </a:extLst>
                </a:gridCol>
                <a:gridCol w="1688696">
                  <a:extLst>
                    <a:ext uri="{9D8B030D-6E8A-4147-A177-3AD203B41FA5}">
                      <a16:colId xmlns:a16="http://schemas.microsoft.com/office/drawing/2014/main" val="1831895011"/>
                    </a:ext>
                  </a:extLst>
                </a:gridCol>
                <a:gridCol w="1591154">
                  <a:extLst>
                    <a:ext uri="{9D8B030D-6E8A-4147-A177-3AD203B41FA5}">
                      <a16:colId xmlns:a16="http://schemas.microsoft.com/office/drawing/2014/main" val="4084677737"/>
                    </a:ext>
                  </a:extLst>
                </a:gridCol>
                <a:gridCol w="3256333">
                  <a:extLst>
                    <a:ext uri="{9D8B030D-6E8A-4147-A177-3AD203B41FA5}">
                      <a16:colId xmlns:a16="http://schemas.microsoft.com/office/drawing/2014/main" val="1778553722"/>
                    </a:ext>
                  </a:extLst>
                </a:gridCol>
                <a:gridCol w="967588">
                  <a:extLst>
                    <a:ext uri="{9D8B030D-6E8A-4147-A177-3AD203B41FA5}">
                      <a16:colId xmlns:a16="http://schemas.microsoft.com/office/drawing/2014/main" val="1512413067"/>
                    </a:ext>
                  </a:extLst>
                </a:gridCol>
                <a:gridCol w="1076343">
                  <a:extLst>
                    <a:ext uri="{9D8B030D-6E8A-4147-A177-3AD203B41FA5}">
                      <a16:colId xmlns:a16="http://schemas.microsoft.com/office/drawing/2014/main" val="3871699561"/>
                    </a:ext>
                  </a:extLst>
                </a:gridCol>
              </a:tblGrid>
              <a:tr h="321817">
                <a:tc rowSpan="3">
                  <a:txBody>
                    <a:bodyPr/>
                    <a:lstStyle/>
                    <a:p>
                      <a:pPr algn="ctr">
                        <a:lnSpc>
                          <a:spcPct val="200000"/>
                        </a:lnSpc>
                      </a:pPr>
                      <a:r>
                        <a:rPr lang="en-US" sz="1600" dirty="0" smtClean="0"/>
                        <a:t>STANDARD</a:t>
                      </a:r>
                      <a:endParaRPr lang="en-US" sz="1600" dirty="0"/>
                    </a:p>
                  </a:txBody>
                  <a:tcPr/>
                </a:tc>
                <a:tc rowSpan="2" gridSpan="3">
                  <a:txBody>
                    <a:bodyPr/>
                    <a:lstStyle/>
                    <a:p>
                      <a:pPr algn="ctr">
                        <a:lnSpc>
                          <a:spcPct val="200000"/>
                        </a:lnSpc>
                      </a:pPr>
                      <a:r>
                        <a:rPr lang="en-US" sz="1600" dirty="0" smtClean="0"/>
                        <a:t>INDICATOR</a:t>
                      </a:r>
                      <a:endParaRPr lang="en-US" sz="1600" dirty="0"/>
                    </a:p>
                  </a:txBody>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tc>
                <a:tc>
                  <a:txBody>
                    <a:bodyPr/>
                    <a:lstStyle/>
                    <a:p>
                      <a:pPr algn="ctr"/>
                      <a:r>
                        <a:rPr lang="en-US" sz="1600" dirty="0" smtClean="0"/>
                        <a:t>RATING</a:t>
                      </a:r>
                      <a:endParaRPr lang="en-US" sz="1600" dirty="0"/>
                    </a:p>
                  </a:txBody>
                  <a:tcPr/>
                </a:tc>
                <a:tc rowSpan="3">
                  <a:txBody>
                    <a:bodyPr/>
                    <a:lstStyle/>
                    <a:p>
                      <a:pPr algn="ctr">
                        <a:lnSpc>
                          <a:spcPct val="200000"/>
                        </a:lnSpc>
                      </a:pPr>
                      <a:r>
                        <a:rPr lang="en-US" sz="1200" dirty="0" smtClean="0"/>
                        <a:t>REMARKS</a:t>
                      </a:r>
                      <a:endParaRPr lang="en-US" sz="1200" b="1" dirty="0"/>
                    </a:p>
                  </a:txBody>
                  <a:tcPr/>
                </a:tc>
                <a:extLst>
                  <a:ext uri="{0D108BD9-81ED-4DB2-BD59-A6C34878D82A}">
                    <a16:rowId xmlns:a16="http://schemas.microsoft.com/office/drawing/2014/main" val="2492078168"/>
                  </a:ext>
                </a:extLst>
              </a:tr>
              <a:tr h="13716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100000"/>
                        </a:lnSpc>
                      </a:pPr>
                      <a:r>
                        <a:rPr lang="en-PH" sz="1600" dirty="0" smtClean="0"/>
                        <a:t>1</a:t>
                      </a:r>
                      <a:endParaRPr lang="en-US" sz="1600" dirty="0"/>
                    </a:p>
                  </a:txBody>
                  <a:tcPr/>
                </a:tc>
                <a:tc>
                  <a:txBody>
                    <a:bodyPr/>
                    <a:lstStyle/>
                    <a:p>
                      <a:pPr algn="ctr">
                        <a:lnSpc>
                          <a:spcPct val="100000"/>
                        </a:lnSpc>
                      </a:pPr>
                      <a:r>
                        <a:rPr lang="en-PH" sz="1600" dirty="0" smtClean="0"/>
                        <a:t>2</a:t>
                      </a:r>
                      <a:endParaRPr lang="en-US" sz="1600" dirty="0"/>
                    </a:p>
                  </a:txBody>
                  <a:tcPr/>
                </a:tc>
                <a:tc>
                  <a:txBody>
                    <a:bodyPr/>
                    <a:lstStyle/>
                    <a:p>
                      <a:pPr algn="ctr">
                        <a:lnSpc>
                          <a:spcPct val="100000"/>
                        </a:lnSpc>
                      </a:pPr>
                      <a:r>
                        <a:rPr lang="en-PH" sz="1600" dirty="0" smtClean="0"/>
                        <a:t>3</a:t>
                      </a:r>
                      <a:endParaRPr lang="en-US"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90471888"/>
                  </a:ext>
                </a:extLst>
              </a:tr>
              <a:tr h="213569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4.</a:t>
                      </a:r>
                      <a:r>
                        <a:rPr lang="en-US" sz="1800" baseline="0" dirty="0" smtClean="0"/>
                        <a:t> The learning system are regularly collaboratively monitored by the community using appropriate tools to ensure the holistic growth &amp; development of the learners and the community.</a:t>
                      </a:r>
                      <a:endParaRPr lang="en-US" sz="1800" dirty="0" smtClean="0"/>
                    </a:p>
                    <a:p>
                      <a:endParaRPr lang="en-US" sz="1700" dirty="0"/>
                    </a:p>
                  </a:txBody>
                  <a:tcPr/>
                </a:tc>
                <a:tc>
                  <a:txBody>
                    <a:bodyPr/>
                    <a:lstStyle/>
                    <a:p>
                      <a:r>
                        <a:rPr lang="en-PH" sz="1600" dirty="0" smtClean="0"/>
                        <a:t>School-based monitoring and learning system is conducted</a:t>
                      </a:r>
                      <a:r>
                        <a:rPr lang="en-PH" sz="1600" baseline="0" dirty="0" smtClean="0"/>
                        <a:t> regularly and cooperatively and feedback is shared with stakeholders . The system uses a tool that monitors the holistic development of learners.</a:t>
                      </a:r>
                      <a:endParaRPr lang="en-US" sz="1600" dirty="0"/>
                    </a:p>
                  </a:txBody>
                  <a:tcPr/>
                </a:tc>
                <a:tc>
                  <a:txBody>
                    <a:bodyPr/>
                    <a:lstStyle/>
                    <a:p>
                      <a:r>
                        <a:rPr lang="en-PH" sz="1600" dirty="0" smtClean="0"/>
                        <a:t>The school-based and monitoring and learning systems</a:t>
                      </a:r>
                      <a:r>
                        <a:rPr lang="en-PH" sz="1600" baseline="0" dirty="0" smtClean="0"/>
                        <a:t> generate feedback that is used for making decisions that enhance the total development of learners. The community take care of the continuous improvement of the tool.</a:t>
                      </a:r>
                      <a:r>
                        <a:rPr lang="en-PH" sz="1600" dirty="0" smtClean="0"/>
                        <a:t> </a:t>
                      </a:r>
                      <a:endParaRPr lang="en-US" sz="1600" dirty="0"/>
                    </a:p>
                  </a:txBody>
                  <a:tcPr/>
                </a:tc>
                <a:tc>
                  <a:txBody>
                    <a:bodyPr/>
                    <a:lstStyle/>
                    <a:p>
                      <a:r>
                        <a:rPr lang="en-PH" sz="1600" dirty="0" smtClean="0"/>
                        <a:t>The monitoring system is accepted and regularly used for collective decision making.</a:t>
                      </a:r>
                    </a:p>
                    <a:p>
                      <a:endParaRPr lang="en-PH" sz="1600" dirty="0" smtClean="0"/>
                    </a:p>
                    <a:p>
                      <a:r>
                        <a:rPr lang="en-PH" sz="1600" dirty="0" smtClean="0"/>
                        <a:t>The monitoring</a:t>
                      </a:r>
                      <a:r>
                        <a:rPr lang="en-PH" sz="1600" baseline="0" dirty="0" smtClean="0"/>
                        <a:t> tool has been improved to provide both quantitative and qualitative data.</a:t>
                      </a:r>
                      <a:endParaRPr lang="en-US" sz="1600" dirty="0"/>
                    </a:p>
                  </a:txBody>
                  <a:tcPr/>
                </a:tc>
                <a:tc>
                  <a:txBody>
                    <a:bodyPr/>
                    <a:lstStyle/>
                    <a:p>
                      <a:pPr marL="285750" indent="-285750">
                        <a:buFont typeface="Arial" panose="020B0604020202020204" pitchFamily="34" charset="0"/>
                        <a:buChar char="•"/>
                      </a:pPr>
                      <a:r>
                        <a:rPr lang="en-PH" sz="1600" b="0" dirty="0" smtClean="0"/>
                        <a:t>List</a:t>
                      </a:r>
                      <a:r>
                        <a:rPr lang="en-PH" sz="1600" b="0" baseline="0" dirty="0" smtClean="0"/>
                        <a:t> of differentiated instructions, activities and materials to different types of learners. Narrative reports on the availability and implementation/ practice, Records  of gains were discussed during the faculty/ PTA Meetings</a:t>
                      </a:r>
                    </a:p>
                    <a:p>
                      <a:pPr marL="285750" indent="-285750">
                        <a:buFont typeface="Arial" panose="020B0604020202020204" pitchFamily="34" charset="0"/>
                        <a:buChar char="•"/>
                      </a:pPr>
                      <a:r>
                        <a:rPr lang="en-PH" sz="1600" b="0" baseline="0" dirty="0" smtClean="0"/>
                        <a:t>MPS of the NAT, Summative Test, and Periodical Test</a:t>
                      </a:r>
                    </a:p>
                    <a:p>
                      <a:pPr marL="285750" indent="-285750">
                        <a:buFont typeface="Arial" panose="020B0604020202020204" pitchFamily="34" charset="0"/>
                        <a:buChar char="•"/>
                      </a:pPr>
                      <a:r>
                        <a:rPr lang="en-PH" sz="1600" b="0" baseline="0" dirty="0" smtClean="0"/>
                        <a:t>Reading Assessment Report</a:t>
                      </a:r>
                    </a:p>
                    <a:p>
                      <a:pPr marL="285750" indent="-285750">
                        <a:buFont typeface="Arial" panose="020B0604020202020204" pitchFamily="34" charset="0"/>
                        <a:buChar char="•"/>
                      </a:pPr>
                      <a:r>
                        <a:rPr lang="en-PH" sz="1600" b="0" baseline="0" dirty="0" smtClean="0"/>
                        <a:t>Comparative graphical presentation of NAT for 3 consecutive school years</a:t>
                      </a:r>
                    </a:p>
                    <a:p>
                      <a:pPr marL="285750" indent="-285750">
                        <a:buFont typeface="Arial" panose="020B0604020202020204" pitchFamily="34" charset="0"/>
                        <a:buChar char="•"/>
                      </a:pPr>
                      <a:r>
                        <a:rPr lang="en-PH" sz="1600" b="0" baseline="0" dirty="0" smtClean="0"/>
                        <a:t>NAT Preparedness  Plan/ Proposal</a:t>
                      </a:r>
                    </a:p>
                    <a:p>
                      <a:pPr marL="285750" indent="-285750">
                        <a:buFont typeface="Arial" panose="020B0604020202020204" pitchFamily="34" charset="0"/>
                        <a:buChar char="•"/>
                      </a:pPr>
                      <a:r>
                        <a:rPr lang="en-PH" sz="1600" b="0" baseline="0" dirty="0" smtClean="0"/>
                        <a:t>Narrative report on School Reading Program</a:t>
                      </a:r>
                      <a:endParaRPr lang="en-US" sz="1600" b="0" dirty="0"/>
                    </a:p>
                  </a:txBody>
                  <a:tcPr/>
                </a:tc>
                <a:tc vMerge="1">
                  <a:txBody>
                    <a:bodyPr/>
                    <a:lstStyle/>
                    <a:p>
                      <a:endParaRPr lang="en-US" sz="1600" kern="1200" dirty="0">
                        <a:solidFill>
                          <a:schemeClr val="dk1"/>
                        </a:solidFill>
                        <a:latin typeface="+mn-lt"/>
                        <a:ea typeface="+mn-ea"/>
                        <a:cs typeface="+mn-cs"/>
                      </a:endParaRPr>
                    </a:p>
                  </a:txBody>
                  <a:tcPr/>
                </a:tc>
                <a:tc>
                  <a:txBody>
                    <a:bodyPr/>
                    <a:lstStyle/>
                    <a:p>
                      <a:endParaRPr lang="en-US" sz="1600" dirty="0"/>
                    </a:p>
                  </a:txBody>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1491796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3900" y="181661"/>
            <a:ext cx="10018713" cy="487079"/>
          </a:xfrm>
          <a:solidFill>
            <a:schemeClr val="accent2"/>
          </a:solidFill>
        </p:spPr>
        <p:txBody>
          <a:bodyPr>
            <a:normAutofit/>
          </a:bodyPr>
          <a:lstStyle/>
          <a:p>
            <a:pPr algn="r"/>
            <a:r>
              <a:rPr lang="en-US" sz="2400" b="1" dirty="0" smtClean="0"/>
              <a:t>Principle - II: CURRICULUM AND INSTRUCTION (30% X 0.3)</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995060119"/>
              </p:ext>
            </p:extLst>
          </p:nvPr>
        </p:nvGraphicFramePr>
        <p:xfrm>
          <a:off x="263234" y="914400"/>
          <a:ext cx="11679379" cy="4785360"/>
        </p:xfrm>
        <a:graphic>
          <a:graphicData uri="http://schemas.openxmlformats.org/drawingml/2006/table">
            <a:tbl>
              <a:tblPr firstRow="1" bandRow="1">
                <a:tableStyleId>{5C22544A-7EE6-4342-B048-85BDC9FD1C3A}</a:tableStyleId>
              </a:tblPr>
              <a:tblGrid>
                <a:gridCol w="1704111">
                  <a:extLst>
                    <a:ext uri="{9D8B030D-6E8A-4147-A177-3AD203B41FA5}">
                      <a16:colId xmlns:a16="http://schemas.microsoft.com/office/drawing/2014/main" val="2072368850"/>
                    </a:ext>
                  </a:extLst>
                </a:gridCol>
                <a:gridCol w="1593273">
                  <a:extLst>
                    <a:ext uri="{9D8B030D-6E8A-4147-A177-3AD203B41FA5}">
                      <a16:colId xmlns:a16="http://schemas.microsoft.com/office/drawing/2014/main" val="711950807"/>
                    </a:ext>
                  </a:extLst>
                </a:gridCol>
                <a:gridCol w="1496291">
                  <a:extLst>
                    <a:ext uri="{9D8B030D-6E8A-4147-A177-3AD203B41FA5}">
                      <a16:colId xmlns:a16="http://schemas.microsoft.com/office/drawing/2014/main" val="1831895011"/>
                    </a:ext>
                  </a:extLst>
                </a:gridCol>
                <a:gridCol w="1607127">
                  <a:extLst>
                    <a:ext uri="{9D8B030D-6E8A-4147-A177-3AD203B41FA5}">
                      <a16:colId xmlns:a16="http://schemas.microsoft.com/office/drawing/2014/main" val="4084677737"/>
                    </a:ext>
                  </a:extLst>
                </a:gridCol>
                <a:gridCol w="3249985">
                  <a:extLst>
                    <a:ext uri="{9D8B030D-6E8A-4147-A177-3AD203B41FA5}">
                      <a16:colId xmlns:a16="http://schemas.microsoft.com/office/drawing/2014/main" val="1778553722"/>
                    </a:ext>
                  </a:extLst>
                </a:gridCol>
                <a:gridCol w="1189261">
                  <a:extLst>
                    <a:ext uri="{9D8B030D-6E8A-4147-A177-3AD203B41FA5}">
                      <a16:colId xmlns:a16="http://schemas.microsoft.com/office/drawing/2014/main" val="1512413067"/>
                    </a:ext>
                  </a:extLst>
                </a:gridCol>
                <a:gridCol w="839331">
                  <a:extLst>
                    <a:ext uri="{9D8B030D-6E8A-4147-A177-3AD203B41FA5}">
                      <a16:colId xmlns:a16="http://schemas.microsoft.com/office/drawing/2014/main" val="3871699561"/>
                    </a:ext>
                  </a:extLst>
                </a:gridCol>
              </a:tblGrid>
              <a:tr h="321817">
                <a:tc rowSpan="3">
                  <a:txBody>
                    <a:bodyPr/>
                    <a:lstStyle/>
                    <a:p>
                      <a:pPr algn="ctr">
                        <a:lnSpc>
                          <a:spcPct val="200000"/>
                        </a:lnSpc>
                      </a:pPr>
                      <a:r>
                        <a:rPr lang="en-US" sz="1400" dirty="0" smtClean="0"/>
                        <a:t>STANDARD</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400" dirty="0" smtClean="0"/>
                        <a:t>INDICATOR</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400" dirty="0" smtClean="0"/>
                        <a:t>ARTIFACTS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dirty="0" smtClean="0"/>
                        <a:t>RATING</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200" b="1" dirty="0" smtClean="0"/>
                        <a:t>REMARKS</a:t>
                      </a:r>
                      <a:endParaRPr lang="en-US" sz="12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13716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4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200000"/>
                        </a:lnSpc>
                      </a:pPr>
                      <a:r>
                        <a:rPr lang="en-PH" sz="1400" dirty="0" smtClean="0"/>
                        <a:t>1</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400" dirty="0" smtClean="0"/>
                        <a:t>2</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400" dirty="0" smtClean="0"/>
                        <a:t>3</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90471888"/>
                  </a:ext>
                </a:extLst>
              </a:tr>
              <a:tr h="2405922">
                <a:tc>
                  <a:txBody>
                    <a:bodyPr/>
                    <a:lstStyle/>
                    <a:p>
                      <a:r>
                        <a:rPr lang="en-US" sz="1600" dirty="0" smtClean="0"/>
                        <a:t>5.</a:t>
                      </a:r>
                      <a:r>
                        <a:rPr lang="en-US" sz="1600" baseline="0" dirty="0" smtClean="0"/>
                        <a:t> Appropriate assessment tools for teaching and learning are continuously reviewed &amp; approved and assessment results are contextualized to the learner and local situation and the attainment of relevant life skills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US" sz="1400" dirty="0" smtClean="0"/>
                        <a:t>The</a:t>
                      </a:r>
                      <a:r>
                        <a:rPr lang="en-US" sz="1400" baseline="0" dirty="0" smtClean="0"/>
                        <a:t> assessment tools are reviewed by the school and assessment results are shared with schools` stakeholders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PH" sz="1400" dirty="0" smtClean="0"/>
                        <a:t>The assessment tools are reviewed by the school community and results are shared</a:t>
                      </a:r>
                      <a:r>
                        <a:rPr lang="en-PH" sz="1400" baseline="0" dirty="0" smtClean="0"/>
                        <a:t> with community stakeholders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PH" sz="1400" dirty="0" smtClean="0"/>
                        <a:t>School assessment</a:t>
                      </a:r>
                      <a:r>
                        <a:rPr lang="en-PH" sz="1400" baseline="0" dirty="0" smtClean="0"/>
                        <a:t> results are used to develop learning programs that are suited to community and customized to each learners` context results of which are used for collaborative decision-making.</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pPr marL="285750" indent="-285750">
                        <a:buFont typeface="Arial" panose="020B0604020202020204" pitchFamily="34" charset="0"/>
                        <a:buChar char="•"/>
                      </a:pPr>
                      <a:r>
                        <a:rPr lang="en-US" sz="1400" b="0" dirty="0" smtClean="0"/>
                        <a:t>Copy of MVCV</a:t>
                      </a:r>
                    </a:p>
                    <a:p>
                      <a:pPr marL="285750" indent="-285750">
                        <a:buFont typeface="Arial" panose="020B0604020202020204" pitchFamily="34" charset="0"/>
                        <a:buChar char="•"/>
                      </a:pPr>
                      <a:r>
                        <a:rPr lang="en-US" sz="1400" b="0" dirty="0" smtClean="0"/>
                        <a:t>Letter of Intervention</a:t>
                      </a:r>
                    </a:p>
                    <a:p>
                      <a:pPr marL="285750" indent="-285750">
                        <a:buFont typeface="Arial" panose="020B0604020202020204" pitchFamily="34" charset="0"/>
                        <a:buChar char="•"/>
                      </a:pPr>
                      <a:r>
                        <a:rPr lang="en-US" sz="1400" b="0" dirty="0" smtClean="0"/>
                        <a:t>Attendance</a:t>
                      </a:r>
                    </a:p>
                    <a:p>
                      <a:pPr marL="285750" indent="-285750">
                        <a:buFont typeface="Arial" panose="020B0604020202020204" pitchFamily="34" charset="0"/>
                        <a:buChar char="•"/>
                      </a:pPr>
                      <a:r>
                        <a:rPr lang="en-US" sz="1400" b="0" dirty="0" smtClean="0"/>
                        <a:t>Pictorials</a:t>
                      </a:r>
                    </a:p>
                    <a:p>
                      <a:pPr marL="285750" indent="-285750">
                        <a:buFont typeface="Arial" panose="020B0604020202020204" pitchFamily="34" charset="0"/>
                        <a:buChar char="•"/>
                      </a:pPr>
                      <a:r>
                        <a:rPr lang="en-US" sz="1400" b="0" dirty="0" smtClean="0"/>
                        <a:t>Certificate</a:t>
                      </a:r>
                      <a:r>
                        <a:rPr lang="en-US" sz="1400" b="0" baseline="0" dirty="0" smtClean="0"/>
                        <a:t> of Appearance</a:t>
                      </a:r>
                      <a:endParaRPr lang="en-US" sz="1400" b="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extLst>
                  <a:ext uri="{0D108BD9-81ED-4DB2-BD59-A6C34878D82A}">
                    <a16:rowId xmlns:a16="http://schemas.microsoft.com/office/drawing/2014/main" val="644736616"/>
                  </a:ext>
                </a:extLst>
              </a:tr>
            </a:tbl>
          </a:graphicData>
        </a:graphic>
      </p:graphicFrame>
    </p:spTree>
    <p:extLst>
      <p:ext uri="{BB962C8B-B14F-4D97-AF65-F5344CB8AC3E}">
        <p14:creationId xmlns:p14="http://schemas.microsoft.com/office/powerpoint/2010/main" val="2178323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12" y="-31535"/>
            <a:ext cx="11479627" cy="691796"/>
          </a:xfrm>
          <a:solidFill>
            <a:schemeClr val="accent2"/>
          </a:solidFill>
        </p:spPr>
        <p:txBody>
          <a:bodyPr>
            <a:normAutofit/>
          </a:bodyPr>
          <a:lstStyle/>
          <a:p>
            <a:pPr algn="r"/>
            <a:r>
              <a:rPr lang="en-US" sz="2400" b="1" dirty="0" smtClean="0"/>
              <a:t>Principle - II: CURRICULUM AND INSTRUCTION (30% X 0.3)</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1987735965"/>
              </p:ext>
            </p:extLst>
          </p:nvPr>
        </p:nvGraphicFramePr>
        <p:xfrm>
          <a:off x="163774" y="968077"/>
          <a:ext cx="11861765" cy="5651876"/>
        </p:xfrm>
        <a:graphic>
          <a:graphicData uri="http://schemas.openxmlformats.org/drawingml/2006/table">
            <a:tbl>
              <a:tblPr firstRow="1" bandRow="1">
                <a:tableStyleId>{5C22544A-7EE6-4342-B048-85BDC9FD1C3A}</a:tableStyleId>
              </a:tblPr>
              <a:tblGrid>
                <a:gridCol w="1491518">
                  <a:extLst>
                    <a:ext uri="{9D8B030D-6E8A-4147-A177-3AD203B41FA5}">
                      <a16:colId xmlns:a16="http://schemas.microsoft.com/office/drawing/2014/main" val="2072368850"/>
                    </a:ext>
                  </a:extLst>
                </a:gridCol>
                <a:gridCol w="1988660">
                  <a:extLst>
                    <a:ext uri="{9D8B030D-6E8A-4147-A177-3AD203B41FA5}">
                      <a16:colId xmlns:a16="http://schemas.microsoft.com/office/drawing/2014/main" val="711950807"/>
                    </a:ext>
                  </a:extLst>
                </a:gridCol>
                <a:gridCol w="1951630">
                  <a:extLst>
                    <a:ext uri="{9D8B030D-6E8A-4147-A177-3AD203B41FA5}">
                      <a16:colId xmlns:a16="http://schemas.microsoft.com/office/drawing/2014/main" val="601394242"/>
                    </a:ext>
                  </a:extLst>
                </a:gridCol>
                <a:gridCol w="1965278">
                  <a:extLst>
                    <a:ext uri="{9D8B030D-6E8A-4147-A177-3AD203B41FA5}">
                      <a16:colId xmlns:a16="http://schemas.microsoft.com/office/drawing/2014/main" val="1476005927"/>
                    </a:ext>
                  </a:extLst>
                </a:gridCol>
                <a:gridCol w="2473477">
                  <a:extLst>
                    <a:ext uri="{9D8B030D-6E8A-4147-A177-3AD203B41FA5}">
                      <a16:colId xmlns:a16="http://schemas.microsoft.com/office/drawing/2014/main" val="1778553722"/>
                    </a:ext>
                  </a:extLst>
                </a:gridCol>
                <a:gridCol w="1138764">
                  <a:extLst>
                    <a:ext uri="{9D8B030D-6E8A-4147-A177-3AD203B41FA5}">
                      <a16:colId xmlns:a16="http://schemas.microsoft.com/office/drawing/2014/main" val="1512413067"/>
                    </a:ext>
                  </a:extLst>
                </a:gridCol>
                <a:gridCol w="852438">
                  <a:extLst>
                    <a:ext uri="{9D8B030D-6E8A-4147-A177-3AD203B41FA5}">
                      <a16:colId xmlns:a16="http://schemas.microsoft.com/office/drawing/2014/main" val="3871699561"/>
                    </a:ext>
                  </a:extLst>
                </a:gridCol>
              </a:tblGrid>
              <a:tr h="0">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100" b="1" dirty="0" smtClean="0"/>
                        <a:t>REMARKS</a:t>
                      </a:r>
                      <a:endParaRPr lang="en-US" sz="11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203403">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348356">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31018738"/>
                  </a:ext>
                </a:extLst>
              </a:tr>
              <a:tr h="26088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6. learning managers and facilitators nurture values and environments that are protective of all children and demonstrate behaviors consistent to organizations` vision, mission and goals.</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Stakeholders are aware of the child/learner-centered right based and inclusive. Principles of education. Learning managers and facilitators conduct activities aimed to increase stakeholders awareness and commitment to fundamental rights of children and the basic principle of educating them.</a:t>
                      </a:r>
                      <a:endParaRPr lang="en-US" sz="1600" dirty="0" smtClean="0"/>
                    </a:p>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Stakeholders</a:t>
                      </a:r>
                      <a:r>
                        <a:rPr lang="en-PH" sz="1600" baseline="0" dirty="0" smtClean="0"/>
                        <a:t> begin to practice child/learner-centered principles of education.</a:t>
                      </a:r>
                    </a:p>
                    <a:p>
                      <a:r>
                        <a:rPr lang="en-PH" sz="1600" baseline="0" dirty="0" smtClean="0"/>
                        <a:t>Learning managers and facilitators apply the principles in designing learning materials. </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Learning</a:t>
                      </a:r>
                      <a:r>
                        <a:rPr lang="en-PH" sz="1600" baseline="0" dirty="0" smtClean="0"/>
                        <a:t> environments, methods and resources are community driven, inclusive and adherent to child’s right and protection requirements.</a:t>
                      </a:r>
                    </a:p>
                    <a:p>
                      <a:r>
                        <a:rPr lang="en-PH" sz="1600" baseline="0" dirty="0" smtClean="0"/>
                        <a:t>Learning managers and facilitators observed learners’ rights from designing the curriculum to structuring the whole learning environment. </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pPr marL="285750" indent="-285750">
                        <a:buFont typeface="Arial" panose="020B0604020202020204" pitchFamily="34" charset="0"/>
                        <a:buChar char="•"/>
                      </a:pPr>
                      <a:r>
                        <a:rPr lang="en-US" sz="1600" b="0" baseline="0" dirty="0" err="1" smtClean="0"/>
                        <a:t>DepEd</a:t>
                      </a:r>
                      <a:r>
                        <a:rPr lang="en-US" sz="1600" b="0" baseline="0" dirty="0" smtClean="0"/>
                        <a:t> Memo, Order, Directives</a:t>
                      </a:r>
                    </a:p>
                    <a:p>
                      <a:pPr marL="285750" indent="-285750">
                        <a:buFont typeface="Arial" panose="020B0604020202020204" pitchFamily="34" charset="0"/>
                        <a:buChar char="•"/>
                      </a:pPr>
                      <a:r>
                        <a:rPr lang="en-US" sz="1600" b="0" baseline="0" dirty="0" smtClean="0"/>
                        <a:t>Law/Policy</a:t>
                      </a:r>
                    </a:p>
                    <a:p>
                      <a:pPr marL="285750" indent="-285750">
                        <a:buFont typeface="Arial" panose="020B0604020202020204" pitchFamily="34" charset="0"/>
                        <a:buChar char="•"/>
                      </a:pPr>
                      <a:r>
                        <a:rPr lang="en-US" sz="1600" b="0" baseline="0" dirty="0" smtClean="0"/>
                        <a:t>Republic Act VAW – C Law</a:t>
                      </a:r>
                    </a:p>
                    <a:p>
                      <a:pPr marL="285750" indent="-285750">
                        <a:buFont typeface="Arial" panose="020B0604020202020204" pitchFamily="34" charset="0"/>
                        <a:buChar char="•"/>
                      </a:pPr>
                      <a:r>
                        <a:rPr lang="en-US" sz="1600" b="0" baseline="0" dirty="0" smtClean="0"/>
                        <a:t>Bullying Law</a:t>
                      </a:r>
                    </a:p>
                    <a:p>
                      <a:pPr marL="285750" indent="-285750">
                        <a:buFont typeface="Arial" panose="020B0604020202020204" pitchFamily="34" charset="0"/>
                        <a:buChar char="•"/>
                      </a:pPr>
                      <a:r>
                        <a:rPr lang="en-US" sz="1600" b="0" baseline="0" dirty="0" smtClean="0"/>
                        <a:t>GAD</a:t>
                      </a:r>
                    </a:p>
                    <a:p>
                      <a:pPr marL="285750" indent="-285750">
                        <a:buFont typeface="Arial" panose="020B0604020202020204" pitchFamily="34" charset="0"/>
                        <a:buChar char="•"/>
                      </a:pPr>
                      <a:r>
                        <a:rPr lang="en-US" sz="1600" b="0" baseline="0" dirty="0" smtClean="0"/>
                        <a:t>Sexuality</a:t>
                      </a:r>
                    </a:p>
                    <a:p>
                      <a:pPr marL="285750" indent="-285750">
                        <a:buFont typeface="Arial" panose="020B0604020202020204" pitchFamily="34" charset="0"/>
                        <a:buChar char="•"/>
                      </a:pPr>
                      <a:r>
                        <a:rPr lang="en-US" sz="1600" b="0" baseline="0" dirty="0" smtClean="0"/>
                        <a:t>Peace Advocacy</a:t>
                      </a:r>
                    </a:p>
                    <a:p>
                      <a:pPr marL="285750" indent="-285750">
                        <a:buFont typeface="Arial" panose="020B0604020202020204" pitchFamily="34" charset="0"/>
                        <a:buChar char="•"/>
                      </a:pPr>
                      <a:r>
                        <a:rPr lang="en-US" sz="1600" b="0" baseline="0" dirty="0" smtClean="0"/>
                        <a:t>Child Protection Law</a:t>
                      </a:r>
                    </a:p>
                    <a:p>
                      <a:pPr marL="285750" indent="-285750">
                        <a:buFont typeface="Arial" panose="020B0604020202020204" pitchFamily="34" charset="0"/>
                        <a:buChar char="•"/>
                      </a:pPr>
                      <a:r>
                        <a:rPr lang="en-US" sz="1600" b="0" baseline="0" dirty="0" smtClean="0"/>
                        <a:t>Stakeholders symposium on children’s right</a:t>
                      </a:r>
                    </a:p>
                    <a:p>
                      <a:pPr marL="285750" indent="-285750">
                        <a:buFont typeface="Arial" panose="020B0604020202020204" pitchFamily="34" charset="0"/>
                        <a:buChar char="•"/>
                      </a:pPr>
                      <a:r>
                        <a:rPr lang="en-US" sz="1600" b="0" baseline="0" dirty="0" smtClean="0"/>
                        <a:t>Parent-Teacher meeting documents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1357519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8117" y="304490"/>
            <a:ext cx="10018713" cy="268715"/>
          </a:xfrm>
          <a:solidFill>
            <a:schemeClr val="accent2"/>
          </a:solidFill>
        </p:spPr>
        <p:txBody>
          <a:bodyPr>
            <a:normAutofit fontScale="90000"/>
          </a:bodyPr>
          <a:lstStyle/>
          <a:p>
            <a:pPr algn="r"/>
            <a:r>
              <a:rPr lang="en-US" sz="2400" b="1" dirty="0" smtClean="0"/>
              <a:t>Principle - II: CURRICULUM AND INSTRUCTION (30% X 0.3)</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3158364612"/>
              </p:ext>
            </p:extLst>
          </p:nvPr>
        </p:nvGraphicFramePr>
        <p:xfrm>
          <a:off x="150124" y="839958"/>
          <a:ext cx="11856708" cy="5471160"/>
        </p:xfrm>
        <a:graphic>
          <a:graphicData uri="http://schemas.openxmlformats.org/drawingml/2006/table">
            <a:tbl>
              <a:tblPr firstRow="1" bandRow="1">
                <a:tableStyleId>{5C22544A-7EE6-4342-B048-85BDC9FD1C3A}</a:tableStyleId>
              </a:tblPr>
              <a:tblGrid>
                <a:gridCol w="1569494">
                  <a:extLst>
                    <a:ext uri="{9D8B030D-6E8A-4147-A177-3AD203B41FA5}">
                      <a16:colId xmlns:a16="http://schemas.microsoft.com/office/drawing/2014/main" val="2072368850"/>
                    </a:ext>
                  </a:extLst>
                </a:gridCol>
                <a:gridCol w="1605887">
                  <a:extLst>
                    <a:ext uri="{9D8B030D-6E8A-4147-A177-3AD203B41FA5}">
                      <a16:colId xmlns:a16="http://schemas.microsoft.com/office/drawing/2014/main" val="711950807"/>
                    </a:ext>
                  </a:extLst>
                </a:gridCol>
                <a:gridCol w="1605887">
                  <a:extLst>
                    <a:ext uri="{9D8B030D-6E8A-4147-A177-3AD203B41FA5}">
                      <a16:colId xmlns:a16="http://schemas.microsoft.com/office/drawing/2014/main" val="862618916"/>
                    </a:ext>
                  </a:extLst>
                </a:gridCol>
                <a:gridCol w="1605887">
                  <a:extLst>
                    <a:ext uri="{9D8B030D-6E8A-4147-A177-3AD203B41FA5}">
                      <a16:colId xmlns:a16="http://schemas.microsoft.com/office/drawing/2014/main" val="689506159"/>
                    </a:ext>
                  </a:extLst>
                </a:gridCol>
                <a:gridCol w="3689563">
                  <a:extLst>
                    <a:ext uri="{9D8B030D-6E8A-4147-A177-3AD203B41FA5}">
                      <a16:colId xmlns:a16="http://schemas.microsoft.com/office/drawing/2014/main" val="1778553722"/>
                    </a:ext>
                  </a:extLst>
                </a:gridCol>
                <a:gridCol w="920056">
                  <a:extLst>
                    <a:ext uri="{9D8B030D-6E8A-4147-A177-3AD203B41FA5}">
                      <a16:colId xmlns:a16="http://schemas.microsoft.com/office/drawing/2014/main" val="1512413067"/>
                    </a:ext>
                  </a:extLst>
                </a:gridCol>
                <a:gridCol w="859934">
                  <a:extLst>
                    <a:ext uri="{9D8B030D-6E8A-4147-A177-3AD203B41FA5}">
                      <a16:colId xmlns:a16="http://schemas.microsoft.com/office/drawing/2014/main" val="3871699561"/>
                    </a:ext>
                  </a:extLst>
                </a:gridCol>
              </a:tblGrid>
              <a:tr h="312058">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100" b="1" dirty="0" smtClean="0"/>
                        <a:t>REMARKS</a:t>
                      </a:r>
                      <a:endParaRPr lang="en-US" sz="11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19812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533400">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013609220"/>
                  </a:ext>
                </a:extLst>
              </a:tr>
              <a:tr h="42950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7. Methods and resources are learner and community, friendly enjoyable, safe, accessible and aimed developing self directed others. Learners are equipped essential knowledge skills values to assume responsibilities and accountability for their own learning</a:t>
                      </a:r>
                      <a:endParaRPr lang="en-US" sz="1400" dirty="0" smtClean="0"/>
                    </a:p>
                    <a:p>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PH" sz="1400" dirty="0" smtClean="0"/>
                        <a:t>Practices tools and materials for developing self-directed learners</a:t>
                      </a:r>
                      <a:r>
                        <a:rPr lang="en-PH" sz="1400" baseline="0" dirty="0" smtClean="0"/>
                        <a:t> are highly observable in school, but not in the home or in the community.</a:t>
                      </a:r>
                    </a:p>
                    <a:p>
                      <a:r>
                        <a:rPr lang="en-PH" sz="1400" baseline="0" dirty="0" smtClean="0"/>
                        <a:t>Learning programs are designed and developed to produce learners who are responsible and accountable for their learning.</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PH" sz="1400" dirty="0" smtClean="0"/>
                        <a:t>Practices</a:t>
                      </a:r>
                      <a:r>
                        <a:rPr lang="en-PH" sz="1400" baseline="0" dirty="0" smtClean="0"/>
                        <a:t> tools and materials for developing self-directed learners are beginning to emerge in the homes and in the community.</a:t>
                      </a:r>
                    </a:p>
                    <a:p>
                      <a:r>
                        <a:rPr lang="en-PH" sz="1400" baseline="0" dirty="0" smtClean="0"/>
                        <a:t>The program is collaboratively implemented and monitored by teachers and parents to ensure that it producers desired learners\.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PH" sz="1400" dirty="0" smtClean="0"/>
                        <a:t>There is continuous exchange of information, sharing of expertise</a:t>
                      </a:r>
                      <a:r>
                        <a:rPr lang="en-PH" sz="1400" baseline="0" dirty="0" smtClean="0"/>
                        <a:t> and materials among the schools, home and community for the development of self-directed learners.</a:t>
                      </a:r>
                    </a:p>
                    <a:p>
                      <a:r>
                        <a:rPr lang="en-PH" sz="1400" baseline="0" dirty="0" smtClean="0"/>
                        <a:t>The program is mainstreamed but continuously improved to make relevant to emergent demands.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smtClean="0"/>
                        <a:t>Periodical Test Result</a:t>
                      </a:r>
                    </a:p>
                    <a:p>
                      <a:pPr marL="285750" indent="-285750">
                        <a:buFont typeface="Arial" panose="020B0604020202020204" pitchFamily="34" charset="0"/>
                        <a:buChar char="•"/>
                      </a:pPr>
                      <a:r>
                        <a:rPr lang="en-US" sz="1400" dirty="0" smtClean="0"/>
                        <a:t>Comparative NAT Result</a:t>
                      </a:r>
                    </a:p>
                    <a:p>
                      <a:pPr marL="285750" indent="-285750">
                        <a:buFont typeface="Arial" panose="020B0604020202020204" pitchFamily="34" charset="0"/>
                        <a:buChar char="•"/>
                      </a:pPr>
                      <a:r>
                        <a:rPr lang="en-US" sz="1400" dirty="0" smtClean="0"/>
                        <a:t>Drop Out Rate</a:t>
                      </a:r>
                    </a:p>
                    <a:p>
                      <a:pPr marL="285750" indent="-285750">
                        <a:buFont typeface="Arial" panose="020B0604020202020204" pitchFamily="34" charset="0"/>
                        <a:buChar char="•"/>
                      </a:pPr>
                      <a:r>
                        <a:rPr lang="en-US" sz="1400" dirty="0" smtClean="0"/>
                        <a:t>Participation Rate</a:t>
                      </a:r>
                    </a:p>
                    <a:p>
                      <a:pPr marL="285750" indent="-285750">
                        <a:buFont typeface="Arial" panose="020B0604020202020204" pitchFamily="34" charset="0"/>
                        <a:buChar char="•"/>
                      </a:pPr>
                      <a:r>
                        <a:rPr lang="en-US" sz="1400" dirty="0" smtClean="0"/>
                        <a:t>Survival Rate</a:t>
                      </a:r>
                    </a:p>
                    <a:p>
                      <a:pPr marL="285750" indent="-285750">
                        <a:buFont typeface="Arial" panose="020B0604020202020204" pitchFamily="34" charset="0"/>
                        <a:buChar char="•"/>
                      </a:pPr>
                      <a:r>
                        <a:rPr lang="en-US" sz="1400" dirty="0" smtClean="0"/>
                        <a:t>Pupils-Teachers Ratio</a:t>
                      </a:r>
                    </a:p>
                    <a:p>
                      <a:pPr marL="285750" indent="-285750">
                        <a:buFont typeface="Arial" panose="020B0604020202020204" pitchFamily="34" charset="0"/>
                        <a:buChar char="•"/>
                      </a:pPr>
                      <a:r>
                        <a:rPr lang="en-US" sz="1400" dirty="0" smtClean="0"/>
                        <a:t>Pupils-Classroom Ratio</a:t>
                      </a:r>
                    </a:p>
                    <a:p>
                      <a:pPr marL="285750" indent="-285750">
                        <a:buFont typeface="Arial" panose="020B0604020202020204" pitchFamily="34" charset="0"/>
                        <a:buChar char="•"/>
                      </a:pPr>
                      <a:r>
                        <a:rPr lang="en-US" sz="1400" dirty="0" smtClean="0"/>
                        <a:t>Pupils-Desk</a:t>
                      </a:r>
                      <a:r>
                        <a:rPr lang="en-US" sz="1400" baseline="0" dirty="0" smtClean="0"/>
                        <a:t> Ratio</a:t>
                      </a:r>
                    </a:p>
                    <a:p>
                      <a:pPr marL="285750" indent="-285750">
                        <a:buFont typeface="Arial" panose="020B0604020202020204" pitchFamily="34" charset="0"/>
                        <a:buChar char="•"/>
                      </a:pPr>
                      <a:r>
                        <a:rPr lang="en-US" sz="1400" dirty="0" smtClean="0"/>
                        <a:t>Pupil-Textbook</a:t>
                      </a:r>
                      <a:r>
                        <a:rPr lang="en-US" sz="1400" baseline="0" dirty="0" smtClean="0"/>
                        <a:t> ratio</a:t>
                      </a:r>
                    </a:p>
                    <a:p>
                      <a:pPr marL="285750" indent="-285750">
                        <a:buFont typeface="Arial" panose="020B0604020202020204" pitchFamily="34" charset="0"/>
                        <a:buChar char="•"/>
                      </a:pPr>
                      <a:r>
                        <a:rPr lang="en-US" sz="1400" baseline="0" dirty="0" smtClean="0"/>
                        <a:t>Retention Rate</a:t>
                      </a:r>
                    </a:p>
                    <a:p>
                      <a:pPr marL="285750" indent="-285750">
                        <a:buFont typeface="Arial" panose="020B0604020202020204" pitchFamily="34" charset="0"/>
                        <a:buChar char="•"/>
                      </a:pPr>
                      <a:r>
                        <a:rPr lang="en-US" sz="1400" baseline="0" dirty="0" smtClean="0"/>
                        <a:t>Community Mapping</a:t>
                      </a:r>
                    </a:p>
                    <a:p>
                      <a:pPr marL="285750" indent="-285750">
                        <a:buFont typeface="Arial" panose="020B0604020202020204" pitchFamily="34" charset="0"/>
                        <a:buChar char="•"/>
                      </a:pPr>
                      <a:r>
                        <a:rPr lang="en-US" sz="1400" baseline="0" dirty="0" smtClean="0"/>
                        <a:t>Documents of curricular contest participated</a:t>
                      </a:r>
                    </a:p>
                    <a:p>
                      <a:pPr marL="285750" indent="-285750">
                        <a:buFont typeface="Arial" panose="020B0604020202020204" pitchFamily="34" charset="0"/>
                        <a:buChar char="•"/>
                      </a:pPr>
                      <a:r>
                        <a:rPr lang="en-US" sz="1400" baseline="0" dirty="0" smtClean="0"/>
                        <a:t>BSP/GSP monthly narrative reports of activities conducted</a:t>
                      </a:r>
                    </a:p>
                    <a:p>
                      <a:pPr marL="285750" indent="-285750">
                        <a:buFont typeface="Arial" panose="020B0604020202020204" pitchFamily="34" charset="0"/>
                        <a:buChar char="•"/>
                      </a:pPr>
                      <a:r>
                        <a:rPr lang="en-US" sz="1400" baseline="0" dirty="0" smtClean="0"/>
                        <a:t>List of books borrowed from Library Hub</a:t>
                      </a:r>
                    </a:p>
                    <a:p>
                      <a:pPr marL="285750" indent="-285750">
                        <a:buFont typeface="Arial" panose="020B0604020202020204" pitchFamily="34" charset="0"/>
                        <a:buChar char="•"/>
                      </a:pPr>
                      <a:r>
                        <a:rPr lang="en-US" sz="1400" baseline="0" dirty="0" smtClean="0"/>
                        <a:t>Adopt a school program documents (example feeding program, Distribution of school supplies, books, reading materials, etc.</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575776"/>
                  </a:ext>
                </a:extLst>
              </a:tr>
            </a:tbl>
          </a:graphicData>
        </a:graphic>
      </p:graphicFrame>
    </p:spTree>
    <p:extLst>
      <p:ext uri="{BB962C8B-B14F-4D97-AF65-F5344CB8AC3E}">
        <p14:creationId xmlns:p14="http://schemas.microsoft.com/office/powerpoint/2010/main" val="3445430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456" y="195309"/>
            <a:ext cx="10988308" cy="664500"/>
          </a:xfrm>
          <a:solidFill>
            <a:srgbClr val="FFFF00"/>
          </a:solidFill>
        </p:spPr>
        <p:txBody>
          <a:bodyPr>
            <a:normAutofit/>
          </a:bodyPr>
          <a:lstStyle/>
          <a:p>
            <a:pPr algn="r"/>
            <a:r>
              <a:rPr lang="en-US" sz="2400" b="1" dirty="0" smtClean="0"/>
              <a:t>Principle - III: CONTINUOUS IMPROVEMENT AND ACCOUNTABILITY (25% X 0.25)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2729507855"/>
              </p:ext>
            </p:extLst>
          </p:nvPr>
        </p:nvGraphicFramePr>
        <p:xfrm>
          <a:off x="122829" y="859809"/>
          <a:ext cx="11805934" cy="5471160"/>
        </p:xfrm>
        <a:graphic>
          <a:graphicData uri="http://schemas.openxmlformats.org/drawingml/2006/table">
            <a:tbl>
              <a:tblPr firstRow="1" bandRow="1">
                <a:tableStyleId>{5C22544A-7EE6-4342-B048-85BDC9FD1C3A}</a:tableStyleId>
              </a:tblPr>
              <a:tblGrid>
                <a:gridCol w="1481147">
                  <a:extLst>
                    <a:ext uri="{9D8B030D-6E8A-4147-A177-3AD203B41FA5}">
                      <a16:colId xmlns:a16="http://schemas.microsoft.com/office/drawing/2014/main" val="2072368850"/>
                    </a:ext>
                  </a:extLst>
                </a:gridCol>
                <a:gridCol w="1443661">
                  <a:extLst>
                    <a:ext uri="{9D8B030D-6E8A-4147-A177-3AD203B41FA5}">
                      <a16:colId xmlns:a16="http://schemas.microsoft.com/office/drawing/2014/main" val="711950807"/>
                    </a:ext>
                  </a:extLst>
                </a:gridCol>
                <a:gridCol w="1443661">
                  <a:extLst>
                    <a:ext uri="{9D8B030D-6E8A-4147-A177-3AD203B41FA5}">
                      <a16:colId xmlns:a16="http://schemas.microsoft.com/office/drawing/2014/main" val="680109428"/>
                    </a:ext>
                  </a:extLst>
                </a:gridCol>
                <a:gridCol w="1443661">
                  <a:extLst>
                    <a:ext uri="{9D8B030D-6E8A-4147-A177-3AD203B41FA5}">
                      <a16:colId xmlns:a16="http://schemas.microsoft.com/office/drawing/2014/main" val="3552959353"/>
                    </a:ext>
                  </a:extLst>
                </a:gridCol>
                <a:gridCol w="4075315">
                  <a:extLst>
                    <a:ext uri="{9D8B030D-6E8A-4147-A177-3AD203B41FA5}">
                      <a16:colId xmlns:a16="http://schemas.microsoft.com/office/drawing/2014/main" val="1778553722"/>
                    </a:ext>
                  </a:extLst>
                </a:gridCol>
                <a:gridCol w="1009240">
                  <a:extLst>
                    <a:ext uri="{9D8B030D-6E8A-4147-A177-3AD203B41FA5}">
                      <a16:colId xmlns:a16="http://schemas.microsoft.com/office/drawing/2014/main" val="1512413067"/>
                    </a:ext>
                  </a:extLst>
                </a:gridCol>
                <a:gridCol w="909249">
                  <a:extLst>
                    <a:ext uri="{9D8B030D-6E8A-4147-A177-3AD203B41FA5}">
                      <a16:colId xmlns:a16="http://schemas.microsoft.com/office/drawing/2014/main" val="3871699561"/>
                    </a:ext>
                  </a:extLst>
                </a:gridCol>
              </a:tblGrid>
              <a:tr h="393121">
                <a:tc rowSpan="3">
                  <a:txBody>
                    <a:bodyPr/>
                    <a:lstStyle/>
                    <a:p>
                      <a:pPr algn="ctr">
                        <a:lnSpc>
                          <a:spcPct val="200000"/>
                        </a:lnSpc>
                      </a:pPr>
                      <a:r>
                        <a:rPr lang="en-US" sz="1400" dirty="0" smtClean="0"/>
                        <a:t>STANDARD</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400" dirty="0" smtClean="0"/>
                        <a:t>INDICATOR</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400" dirty="0" smtClean="0"/>
                        <a:t>ARTIFACTS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dirty="0" smtClean="0"/>
                        <a:t>RATING</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050" b="1" dirty="0" smtClean="0"/>
                        <a:t>REMARKS</a:t>
                      </a:r>
                      <a:endParaRPr lang="en-US" sz="105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4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100000"/>
                        </a:lnSpc>
                      </a:pPr>
                      <a:r>
                        <a:rPr lang="en-PH" sz="1400" dirty="0" smtClean="0"/>
                        <a:t>1</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400" dirty="0" smtClean="0"/>
                        <a:t>2</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400" dirty="0" smtClean="0"/>
                        <a:t>3</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55746866"/>
                  </a:ext>
                </a:extLst>
              </a:tr>
              <a:tr h="2608895">
                <a:tc>
                  <a:txBody>
                    <a:bodyPr/>
                    <a:lstStyle/>
                    <a:p>
                      <a:r>
                        <a:rPr lang="en-US" sz="1600" dirty="0" smtClean="0"/>
                        <a:t>1. Roles and responsibility of accountable persons and collective body are clearly defined and agreed upon by community stakeholders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US" sz="1600" dirty="0" smtClean="0"/>
                        <a:t> There is an active party that initiates classification of the roles and responsibilities</a:t>
                      </a:r>
                      <a:r>
                        <a:rPr lang="en-US" sz="1600" baseline="0" dirty="0" smtClean="0"/>
                        <a:t> in education delivery</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The stakeholders are engaged in clarifying and defining their specific roles and responsibilities</a:t>
                      </a:r>
                      <a:r>
                        <a:rPr lang="en-PH" sz="1600" baseline="0" dirty="0" smtClean="0"/>
                        <a:t> .</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Shared</a:t>
                      </a:r>
                      <a:r>
                        <a:rPr lang="en-PH" sz="1600" baseline="0" dirty="0" smtClean="0"/>
                        <a:t> and participatory processes are used in determining roles, responsibilities and accountabilities of stakeholders in managing and supporting education.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pPr marL="285750" indent="-285750">
                        <a:buFont typeface="Arial" panose="020B0604020202020204" pitchFamily="34" charset="0"/>
                        <a:buChar char="•"/>
                      </a:pPr>
                      <a:r>
                        <a:rPr lang="en-PH" sz="1600" b="0" baseline="0" dirty="0" smtClean="0"/>
                        <a:t>Records of attendance of school heads in the Barangay Assemblies/Sessions</a:t>
                      </a:r>
                    </a:p>
                    <a:p>
                      <a:pPr marL="285750" indent="-285750">
                        <a:buFont typeface="Arial" panose="020B0604020202020204" pitchFamily="34" charset="0"/>
                        <a:buChar char="•"/>
                      </a:pPr>
                      <a:r>
                        <a:rPr lang="en-PH" sz="1600" b="0" baseline="0" dirty="0" smtClean="0"/>
                        <a:t>Copy of the letter sent indicating the agenda of the meeting</a:t>
                      </a:r>
                    </a:p>
                    <a:p>
                      <a:pPr marL="285750" indent="-285750">
                        <a:buFont typeface="Arial" panose="020B0604020202020204" pitchFamily="34" charset="0"/>
                        <a:buChar char="•"/>
                      </a:pPr>
                      <a:r>
                        <a:rPr lang="en-PH" sz="1600" b="0" baseline="0" dirty="0" smtClean="0"/>
                        <a:t>List of intervention of pupils Development and action plan </a:t>
                      </a:r>
                    </a:p>
                    <a:p>
                      <a:pPr marL="285750" indent="-285750">
                        <a:buFont typeface="Arial" panose="020B0604020202020204" pitchFamily="34" charset="0"/>
                        <a:buChar char="•"/>
                      </a:pPr>
                      <a:r>
                        <a:rPr lang="en-PH" sz="1600" b="0" baseline="0" dirty="0" smtClean="0"/>
                        <a:t>List of intervention of staff development and action plan</a:t>
                      </a:r>
                    </a:p>
                    <a:p>
                      <a:pPr marL="285750" indent="-285750">
                        <a:buFont typeface="Arial" panose="020B0604020202020204" pitchFamily="34" charset="0"/>
                        <a:buChar char="•"/>
                      </a:pPr>
                      <a:r>
                        <a:rPr lang="en-PH" sz="1600" b="0" baseline="0" dirty="0" smtClean="0"/>
                        <a:t>Copy of formulated policies and guidelines  of the interventions program</a:t>
                      </a:r>
                    </a:p>
                    <a:p>
                      <a:pPr marL="285750" indent="-285750">
                        <a:buFont typeface="Arial" panose="020B0604020202020204" pitchFamily="34" charset="0"/>
                        <a:buChar char="•"/>
                      </a:pPr>
                      <a:r>
                        <a:rPr lang="en-PH" sz="1600" b="0" baseline="0" dirty="0" smtClean="0"/>
                        <a:t>Copy of the Matrix  of the Implementation of intervention programs</a:t>
                      </a:r>
                    </a:p>
                    <a:p>
                      <a:pPr marL="285750" indent="-285750">
                        <a:buFont typeface="Arial" panose="020B0604020202020204" pitchFamily="34" charset="0"/>
                        <a:buChar char="•"/>
                      </a:pPr>
                      <a:r>
                        <a:rPr lang="en-PH" sz="1600" b="0" baseline="0" dirty="0" smtClean="0"/>
                        <a:t>Copy of the organization of  monitoring and evaluation of school planning team</a:t>
                      </a:r>
                    </a:p>
                    <a:p>
                      <a:pPr marL="285750" indent="-285750">
                        <a:buFont typeface="Arial" panose="020B0604020202020204" pitchFamily="34" charset="0"/>
                        <a:buChar char="•"/>
                      </a:pPr>
                      <a:r>
                        <a:rPr lang="en-PH" sz="1600" b="0" baseline="0" dirty="0" smtClean="0"/>
                        <a:t>Copy of reports and a documents sustainability of the programs</a:t>
                      </a:r>
                    </a:p>
                    <a:p>
                      <a:pPr marL="285750" indent="-285750">
                        <a:buFont typeface="Arial" panose="020B0604020202020204" pitchFamily="34" charset="0"/>
                        <a:buChar char="•"/>
                      </a:pPr>
                      <a:r>
                        <a:rPr lang="en-PH" sz="1600" b="0" baseline="0" dirty="0" smtClean="0"/>
                        <a:t>Cooperative Participation Rate</a:t>
                      </a:r>
                    </a:p>
                    <a:p>
                      <a:pPr marL="285750" indent="-285750">
                        <a:buFont typeface="Arial" panose="020B0604020202020204" pitchFamily="34" charset="0"/>
                        <a:buChar char="•"/>
                      </a:pPr>
                      <a:r>
                        <a:rPr lang="en-PH" sz="1600" b="0" baseline="0" dirty="0" smtClean="0"/>
                        <a:t>Comparative Achievement Rate  </a:t>
                      </a: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2695201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424" y="0"/>
            <a:ext cx="10674409" cy="691796"/>
          </a:xfrm>
          <a:solidFill>
            <a:srgbClr val="FFFF00"/>
          </a:solidFill>
        </p:spPr>
        <p:txBody>
          <a:bodyPr>
            <a:normAutofit fontScale="90000"/>
          </a:bodyPr>
          <a:lstStyle/>
          <a:p>
            <a:pPr algn="r"/>
            <a:r>
              <a:rPr lang="en-US" sz="2400" b="1" dirty="0" smtClean="0"/>
              <a:t>Principle - III: CONTINUOUS IMPROVEMENT AND ACCOUNTABILITY (25% X 0.25)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2993093477"/>
              </p:ext>
            </p:extLst>
          </p:nvPr>
        </p:nvGraphicFramePr>
        <p:xfrm>
          <a:off x="99463" y="691796"/>
          <a:ext cx="11953371" cy="6019800"/>
        </p:xfrm>
        <a:graphic>
          <a:graphicData uri="http://schemas.openxmlformats.org/drawingml/2006/table">
            <a:tbl>
              <a:tblPr firstRow="1" bandRow="1">
                <a:tableStyleId>{5C22544A-7EE6-4342-B048-85BDC9FD1C3A}</a:tableStyleId>
              </a:tblPr>
              <a:tblGrid>
                <a:gridCol w="1499644">
                  <a:extLst>
                    <a:ext uri="{9D8B030D-6E8A-4147-A177-3AD203B41FA5}">
                      <a16:colId xmlns:a16="http://schemas.microsoft.com/office/drawing/2014/main" val="2072368850"/>
                    </a:ext>
                  </a:extLst>
                </a:gridCol>
                <a:gridCol w="1461690">
                  <a:extLst>
                    <a:ext uri="{9D8B030D-6E8A-4147-A177-3AD203B41FA5}">
                      <a16:colId xmlns:a16="http://schemas.microsoft.com/office/drawing/2014/main" val="711950807"/>
                    </a:ext>
                  </a:extLst>
                </a:gridCol>
                <a:gridCol w="1461690">
                  <a:extLst>
                    <a:ext uri="{9D8B030D-6E8A-4147-A177-3AD203B41FA5}">
                      <a16:colId xmlns:a16="http://schemas.microsoft.com/office/drawing/2014/main" val="4214299378"/>
                    </a:ext>
                  </a:extLst>
                </a:gridCol>
                <a:gridCol w="1461690">
                  <a:extLst>
                    <a:ext uri="{9D8B030D-6E8A-4147-A177-3AD203B41FA5}">
                      <a16:colId xmlns:a16="http://schemas.microsoft.com/office/drawing/2014/main" val="3557038568"/>
                    </a:ext>
                  </a:extLst>
                </a:gridCol>
                <a:gridCol w="4026097">
                  <a:extLst>
                    <a:ext uri="{9D8B030D-6E8A-4147-A177-3AD203B41FA5}">
                      <a16:colId xmlns:a16="http://schemas.microsoft.com/office/drawing/2014/main" val="1778553722"/>
                    </a:ext>
                  </a:extLst>
                </a:gridCol>
                <a:gridCol w="1121956">
                  <a:extLst>
                    <a:ext uri="{9D8B030D-6E8A-4147-A177-3AD203B41FA5}">
                      <a16:colId xmlns:a16="http://schemas.microsoft.com/office/drawing/2014/main" val="1512413067"/>
                    </a:ext>
                  </a:extLst>
                </a:gridCol>
                <a:gridCol w="920604">
                  <a:extLst>
                    <a:ext uri="{9D8B030D-6E8A-4147-A177-3AD203B41FA5}">
                      <a16:colId xmlns:a16="http://schemas.microsoft.com/office/drawing/2014/main" val="3871699561"/>
                    </a:ext>
                  </a:extLst>
                </a:gridCol>
              </a:tblGrid>
              <a:tr h="393121">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100" b="1" dirty="0" smtClean="0"/>
                        <a:t>REMARKS</a:t>
                      </a:r>
                      <a:endParaRPr lang="en-US" sz="11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19471191"/>
                  </a:ext>
                </a:extLst>
              </a:tr>
              <a:tr h="2608895">
                <a:tc>
                  <a:txBody>
                    <a:bodyPr/>
                    <a:lstStyle/>
                    <a:p>
                      <a:r>
                        <a:rPr lang="en-US" sz="1700" dirty="0" smtClean="0"/>
                        <a:t>2. Achievement of goals is recognized based on a collaboratively developed performance accountability system gaps are addressed through appropriate action</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US" sz="1800" dirty="0" smtClean="0"/>
                        <a:t>Performance accountability is practiced at the school level </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PH" sz="1800" dirty="0" smtClean="0"/>
                        <a:t>Community level accountability</a:t>
                      </a:r>
                      <a:r>
                        <a:rPr lang="en-PH" sz="1800" baseline="0" dirty="0" smtClean="0"/>
                        <a:t> system is evolving from school-led initiatives. </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PH" sz="1800" dirty="0" smtClean="0"/>
                        <a:t>Community accepted performance</a:t>
                      </a:r>
                      <a:r>
                        <a:rPr lang="en-PH" sz="1800" baseline="0" dirty="0" smtClean="0"/>
                        <a:t> accountability , recognition, and incentive system is being practiced.</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pPr marL="285750" indent="-285750">
                        <a:buFont typeface="Arial" panose="020B0604020202020204" pitchFamily="34" charset="0"/>
                        <a:buChar char="•"/>
                      </a:pPr>
                      <a:r>
                        <a:rPr lang="en-PH" sz="1600" b="0" baseline="0" dirty="0" smtClean="0"/>
                        <a:t>Records of the integration of SIP in the Barangay Development Plan</a:t>
                      </a:r>
                    </a:p>
                    <a:p>
                      <a:pPr marL="285750" indent="-285750">
                        <a:buFont typeface="Arial" panose="020B0604020202020204" pitchFamily="34" charset="0"/>
                        <a:buChar char="•"/>
                      </a:pPr>
                      <a:r>
                        <a:rPr lang="en-PH" sz="1600" b="0" baseline="0" dirty="0" smtClean="0"/>
                        <a:t>Receipts of copies of SIP sent to stakeholders </a:t>
                      </a:r>
                    </a:p>
                    <a:p>
                      <a:pPr marL="285750" indent="-285750">
                        <a:buFont typeface="Arial" panose="020B0604020202020204" pitchFamily="34" charset="0"/>
                        <a:buChar char="•"/>
                      </a:pPr>
                      <a:r>
                        <a:rPr lang="en-PH" sz="1600" b="0" baseline="0" dirty="0" smtClean="0"/>
                        <a:t>Comparative performance Indicators </a:t>
                      </a:r>
                    </a:p>
                    <a:p>
                      <a:pPr marL="285750" indent="-285750">
                        <a:buFont typeface="Arial" panose="020B0604020202020204" pitchFamily="34" charset="0"/>
                        <a:buChar char="•"/>
                      </a:pPr>
                      <a:r>
                        <a:rPr lang="en-PH" sz="1600" b="0" baseline="0" dirty="0" smtClean="0"/>
                        <a:t>School Report Card – BESRA (participation rate: Promotion </a:t>
                      </a:r>
                      <a:r>
                        <a:rPr lang="en-PH" sz="1600" b="0" baseline="0" dirty="0" err="1" smtClean="0"/>
                        <a:t>rate:Cohort</a:t>
                      </a:r>
                      <a:r>
                        <a:rPr lang="en-PH" sz="1600" b="0" baseline="0" dirty="0" smtClean="0"/>
                        <a:t> survival rate: Drop-out Rate:  Graduation Rate: Transition Rate: Completion Rate: Literacy Rate: )</a:t>
                      </a:r>
                    </a:p>
                    <a:p>
                      <a:pPr marL="285750" indent="-285750">
                        <a:buFont typeface="Arial" panose="020B0604020202020204" pitchFamily="34" charset="0"/>
                        <a:buChar char="•"/>
                      </a:pPr>
                      <a:r>
                        <a:rPr lang="en-PH" sz="1600" b="0" baseline="0" dirty="0" smtClean="0"/>
                        <a:t>Copy of Test Results (periodical test results)</a:t>
                      </a:r>
                    </a:p>
                    <a:p>
                      <a:pPr marL="285750" indent="-285750">
                        <a:buFont typeface="Arial" panose="020B0604020202020204" pitchFamily="34" charset="0"/>
                        <a:buChar char="•"/>
                      </a:pPr>
                      <a:r>
                        <a:rPr lang="en-PH" sz="1600" b="0" baseline="0" dirty="0" smtClean="0"/>
                        <a:t>Copy of PHIL-IRI  results</a:t>
                      </a:r>
                    </a:p>
                    <a:p>
                      <a:pPr marL="285750" indent="-285750">
                        <a:buFont typeface="Arial" panose="020B0604020202020204" pitchFamily="34" charset="0"/>
                        <a:buChar char="•"/>
                      </a:pPr>
                      <a:r>
                        <a:rPr lang="en-PH" sz="1600" b="0" baseline="0" dirty="0" smtClean="0"/>
                        <a:t>Health and Nutrition Narrative Report </a:t>
                      </a:r>
                    </a:p>
                    <a:p>
                      <a:pPr marL="285750" indent="-285750">
                        <a:buFont typeface="Arial" panose="020B0604020202020204" pitchFamily="34" charset="0"/>
                        <a:buChar char="•"/>
                      </a:pPr>
                      <a:r>
                        <a:rPr lang="en-PH" sz="1600" b="0" baseline="0" dirty="0" smtClean="0"/>
                        <a:t>Narrative report and Academic and Extra-Curricular</a:t>
                      </a:r>
                    </a:p>
                    <a:p>
                      <a:pPr marL="285750" indent="-285750">
                        <a:buFont typeface="Arial" panose="020B0604020202020204" pitchFamily="34" charset="0"/>
                        <a:buChar char="•"/>
                      </a:pPr>
                      <a:r>
                        <a:rPr lang="en-PH" sz="1600" b="0" baseline="0" dirty="0" smtClean="0"/>
                        <a:t>List of Different Competitions participated</a:t>
                      </a:r>
                    </a:p>
                    <a:p>
                      <a:pPr marL="285750" indent="-285750">
                        <a:buFont typeface="Arial" panose="020B0604020202020204" pitchFamily="34" charset="0"/>
                        <a:buChar char="•"/>
                      </a:pPr>
                      <a:r>
                        <a:rPr lang="en-PH" sz="1600" b="0" baseline="0" dirty="0" smtClean="0"/>
                        <a:t>Comparative NAT results by subject area for  3 consecutive years</a:t>
                      </a: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305484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9" y="0"/>
            <a:ext cx="11752583" cy="719091"/>
          </a:xfrm>
          <a:solidFill>
            <a:srgbClr val="FFFF00"/>
          </a:solidFill>
        </p:spPr>
        <p:txBody>
          <a:bodyPr>
            <a:normAutofit/>
          </a:bodyPr>
          <a:lstStyle/>
          <a:p>
            <a:pPr algn="r"/>
            <a:r>
              <a:rPr lang="en-US" sz="2400" b="1" dirty="0" smtClean="0"/>
              <a:t>Principle - III: CONTINUOUS IMPROVEMENT AND ACCOUNTABILITY (25% X 0.25)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4188108697"/>
              </p:ext>
            </p:extLst>
          </p:nvPr>
        </p:nvGraphicFramePr>
        <p:xfrm>
          <a:off x="122830" y="852619"/>
          <a:ext cx="11889062" cy="5394960"/>
        </p:xfrm>
        <a:graphic>
          <a:graphicData uri="http://schemas.openxmlformats.org/drawingml/2006/table">
            <a:tbl>
              <a:tblPr firstRow="1" bandRow="1">
                <a:tableStyleId>{5C22544A-7EE6-4342-B048-85BDC9FD1C3A}</a:tableStyleId>
              </a:tblPr>
              <a:tblGrid>
                <a:gridCol w="1744070">
                  <a:extLst>
                    <a:ext uri="{9D8B030D-6E8A-4147-A177-3AD203B41FA5}">
                      <a16:colId xmlns:a16="http://schemas.microsoft.com/office/drawing/2014/main" val="2072368850"/>
                    </a:ext>
                  </a:extLst>
                </a:gridCol>
                <a:gridCol w="1422400">
                  <a:extLst>
                    <a:ext uri="{9D8B030D-6E8A-4147-A177-3AD203B41FA5}">
                      <a16:colId xmlns:a16="http://schemas.microsoft.com/office/drawing/2014/main" val="711950807"/>
                    </a:ext>
                  </a:extLst>
                </a:gridCol>
                <a:gridCol w="1409700">
                  <a:extLst>
                    <a:ext uri="{9D8B030D-6E8A-4147-A177-3AD203B41FA5}">
                      <a16:colId xmlns:a16="http://schemas.microsoft.com/office/drawing/2014/main" val="782095920"/>
                    </a:ext>
                  </a:extLst>
                </a:gridCol>
                <a:gridCol w="1447800">
                  <a:extLst>
                    <a:ext uri="{9D8B030D-6E8A-4147-A177-3AD203B41FA5}">
                      <a16:colId xmlns:a16="http://schemas.microsoft.com/office/drawing/2014/main" val="3578036099"/>
                    </a:ext>
                  </a:extLst>
                </a:gridCol>
                <a:gridCol w="4902200">
                  <a:extLst>
                    <a:ext uri="{9D8B030D-6E8A-4147-A177-3AD203B41FA5}">
                      <a16:colId xmlns:a16="http://schemas.microsoft.com/office/drawing/2014/main" val="1778553722"/>
                    </a:ext>
                  </a:extLst>
                </a:gridCol>
                <a:gridCol w="495300">
                  <a:extLst>
                    <a:ext uri="{9D8B030D-6E8A-4147-A177-3AD203B41FA5}">
                      <a16:colId xmlns:a16="http://schemas.microsoft.com/office/drawing/2014/main" val="1512413067"/>
                    </a:ext>
                  </a:extLst>
                </a:gridCol>
                <a:gridCol w="467592">
                  <a:extLst>
                    <a:ext uri="{9D8B030D-6E8A-4147-A177-3AD203B41FA5}">
                      <a16:colId xmlns:a16="http://schemas.microsoft.com/office/drawing/2014/main" val="3871699561"/>
                    </a:ext>
                  </a:extLst>
                </a:gridCol>
              </a:tblGrid>
              <a:tr h="393121">
                <a:tc>
                  <a:txBody>
                    <a:bodyPr/>
                    <a:lstStyle/>
                    <a:p>
                      <a:pPr algn="ctr">
                        <a:lnSpc>
                          <a:spcPct val="200000"/>
                        </a:lnSpc>
                      </a:pPr>
                      <a:r>
                        <a:rPr lang="en-US" sz="1400" dirty="0" smtClean="0"/>
                        <a:t>STANDARD</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3">
                  <a:txBody>
                    <a:bodyPr/>
                    <a:lstStyle/>
                    <a:p>
                      <a:pPr algn="ctr">
                        <a:lnSpc>
                          <a:spcPct val="200000"/>
                        </a:lnSpc>
                      </a:pPr>
                      <a:r>
                        <a:rPr lang="en-US" sz="1400" dirty="0" smtClean="0"/>
                        <a:t>INDICATOR</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gn="ctr">
                        <a:lnSpc>
                          <a:spcPct val="200000"/>
                        </a:lnSpc>
                      </a:pPr>
                      <a:r>
                        <a:rPr lang="en-US" sz="1400" dirty="0" smtClean="0"/>
                        <a:t>ARTIFACTS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dirty="0" smtClean="0"/>
                        <a:t>RATING</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gn="ctr">
                        <a:lnSpc>
                          <a:spcPct val="200000"/>
                        </a:lnSpc>
                      </a:pPr>
                      <a:r>
                        <a:rPr lang="en-US" sz="1050" b="1" dirty="0" smtClean="0"/>
                        <a:t>REMARKS</a:t>
                      </a:r>
                      <a:endParaRPr lang="en-US" sz="105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393121">
                <a:tc>
                  <a:txBody>
                    <a:bodyPr/>
                    <a:lstStyle/>
                    <a:p>
                      <a:pPr algn="ctr">
                        <a:lnSpc>
                          <a:spcPct val="200000"/>
                        </a:lnSpc>
                      </a:pP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400" dirty="0" smtClean="0"/>
                        <a:t>1</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400" dirty="0" smtClean="0"/>
                        <a:t>2</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400" dirty="0" smtClean="0"/>
                        <a:t>3</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dirty="0"/>
                    </a:p>
                  </a:txBody>
                  <a:tcPr/>
                </a:tc>
                <a:tc rowSpan="2">
                  <a:txBody>
                    <a:bodyPr/>
                    <a:lstStyle/>
                    <a:p>
                      <a:pPr algn="ctr"/>
                      <a:endParaRPr lang="en-US" sz="14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2608895">
                <a:tc>
                  <a:txBody>
                    <a:bodyPr/>
                    <a:lstStyle/>
                    <a:p>
                      <a:r>
                        <a:rPr lang="en-US" sz="1400" dirty="0" smtClean="0"/>
                        <a:t>3. The accountability</a:t>
                      </a:r>
                      <a:r>
                        <a:rPr lang="en-US" sz="1400" baseline="0" dirty="0" smtClean="0"/>
                        <a:t> system that is owned by the community is continuously enhanced to ensure that management structures and mechanism are responsive to the merging learning needs and demands of the community</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400" dirty="0" smtClean="0"/>
                        <a:t>The</a:t>
                      </a:r>
                      <a:r>
                        <a:rPr lang="en-PH" sz="1400" baseline="0" dirty="0" smtClean="0"/>
                        <a:t> school articulates the accountability assessment framework with basic components, including implementations guidelines to the stakeholders.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400" dirty="0" smtClean="0"/>
                        <a:t>Stakeholders are engaged in the development and operation</a:t>
                      </a:r>
                      <a:r>
                        <a:rPr lang="en-PH" sz="1400" baseline="0" dirty="0" smtClean="0"/>
                        <a:t> of an appropriate accountability assessment system.</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400" dirty="0" smtClean="0"/>
                        <a:t>School community stakeholders continuously and collaboratively</a:t>
                      </a:r>
                      <a:r>
                        <a:rPr lang="en-PH" sz="1400" baseline="0" dirty="0" smtClean="0"/>
                        <a:t>  review and enhance accountability systems` processes, mechanisms and tools.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pPr marL="285750" indent="-285750">
                        <a:buFont typeface="Arial" panose="020B0604020202020204" pitchFamily="34" charset="0"/>
                        <a:buChar char="•"/>
                      </a:pPr>
                      <a:r>
                        <a:rPr lang="en-PH" sz="1400" b="0" baseline="0" dirty="0" smtClean="0"/>
                        <a:t>List of formulated accountability systems processes., mechanisms and tools (School Climate Survey, Parent`s Opinion Survey, Student`s/pupil`s opinion survey, etc.) </a:t>
                      </a:r>
                    </a:p>
                    <a:p>
                      <a:pPr marL="285750" indent="-285750">
                        <a:buFont typeface="Arial" panose="020B0604020202020204" pitchFamily="34" charset="0"/>
                        <a:buChar char="•"/>
                      </a:pPr>
                      <a:r>
                        <a:rPr lang="en-PH" sz="1400" b="0" baseline="0" dirty="0" smtClean="0"/>
                        <a:t>List of organized CI Team with their roles and functions of each member.</a:t>
                      </a:r>
                    </a:p>
                    <a:p>
                      <a:pPr marL="285750" indent="-285750">
                        <a:buFont typeface="Arial" panose="020B0604020202020204" pitchFamily="34" charset="0"/>
                        <a:buChar char="•"/>
                      </a:pPr>
                      <a:r>
                        <a:rPr lang="en-PH" sz="1400" b="0" baseline="0" dirty="0" smtClean="0"/>
                        <a:t>Co[t of memorandum  of understanding and Matrix of Activities of the Team.</a:t>
                      </a:r>
                    </a:p>
                    <a:p>
                      <a:pPr marL="285750" indent="-285750">
                        <a:buFont typeface="Arial" panose="020B0604020202020204" pitchFamily="34" charset="0"/>
                        <a:buChar char="•"/>
                      </a:pPr>
                      <a:r>
                        <a:rPr lang="en-PH" sz="1400" b="0" baseline="0" dirty="0" smtClean="0"/>
                        <a:t>Copy of minutes, attendance , pictures , documentation of activities</a:t>
                      </a:r>
                    </a:p>
                    <a:p>
                      <a:pPr marL="285750" indent="-285750">
                        <a:buFont typeface="Arial" panose="020B0604020202020204" pitchFamily="34" charset="0"/>
                        <a:buChar char="•"/>
                      </a:pPr>
                      <a:r>
                        <a:rPr lang="en-PH" sz="1400" b="0" baseline="0" dirty="0" smtClean="0"/>
                        <a:t>Organizational structure of the CI team</a:t>
                      </a:r>
                    </a:p>
                    <a:p>
                      <a:pPr marL="285750" indent="-285750">
                        <a:buFont typeface="Arial" panose="020B0604020202020204" pitchFamily="34" charset="0"/>
                        <a:buChar char="•"/>
                      </a:pPr>
                      <a:r>
                        <a:rPr lang="en-PH" sz="1400" b="0" baseline="0" dirty="0" smtClean="0"/>
                        <a:t>Programs and projects mandated by </a:t>
                      </a:r>
                      <a:r>
                        <a:rPr lang="en-PH" sz="1400" b="0" baseline="0" dirty="0" err="1" smtClean="0"/>
                        <a:t>DepEd</a:t>
                      </a:r>
                      <a:r>
                        <a:rPr lang="en-PH" sz="1400" b="0" baseline="0" dirty="0" smtClean="0"/>
                        <a:t>/CI team.</a:t>
                      </a:r>
                    </a:p>
                    <a:p>
                      <a:pPr marL="285750" indent="-285750">
                        <a:buFont typeface="Arial" panose="020B0604020202020204" pitchFamily="34" charset="0"/>
                        <a:buChar char="•"/>
                      </a:pPr>
                      <a:r>
                        <a:rPr lang="en-PH" sz="1400" b="0" baseline="0" dirty="0" smtClean="0"/>
                        <a:t>Physical Development Plan</a:t>
                      </a:r>
                    </a:p>
                    <a:p>
                      <a:pPr marL="285750" indent="-285750">
                        <a:buFont typeface="Arial" panose="020B0604020202020204" pitchFamily="34" charset="0"/>
                        <a:buChar char="•"/>
                      </a:pPr>
                      <a:r>
                        <a:rPr lang="en-PH" sz="1400" b="0" baseline="0" dirty="0" smtClean="0"/>
                        <a:t>Inventory of property, Instructional Materials  and classroom structuring</a:t>
                      </a:r>
                    </a:p>
                    <a:p>
                      <a:pPr marL="285750" indent="-285750">
                        <a:buFont typeface="Arial" panose="020B0604020202020204" pitchFamily="34" charset="0"/>
                        <a:buChar char="•"/>
                      </a:pPr>
                      <a:r>
                        <a:rPr lang="en-PH" sz="1400" b="0" baseline="0" dirty="0" smtClean="0"/>
                        <a:t>NCBTS</a:t>
                      </a:r>
                    </a:p>
                    <a:p>
                      <a:pPr marL="285750" indent="-285750">
                        <a:buFont typeface="Arial" panose="020B0604020202020204" pitchFamily="34" charset="0"/>
                        <a:buChar char="•"/>
                      </a:pPr>
                      <a:r>
                        <a:rPr lang="en-PH" sz="1400" b="0" baseline="0" dirty="0" smtClean="0"/>
                        <a:t>TSNA</a:t>
                      </a:r>
                    </a:p>
                    <a:p>
                      <a:pPr marL="285750" indent="-285750">
                        <a:buFont typeface="Arial" panose="020B0604020202020204" pitchFamily="34" charset="0"/>
                        <a:buChar char="•"/>
                      </a:pPr>
                      <a:r>
                        <a:rPr lang="en-PH" sz="1400" b="0" baseline="0" dirty="0" smtClean="0"/>
                        <a:t>JPPD</a:t>
                      </a:r>
                    </a:p>
                    <a:p>
                      <a:pPr marL="285750" indent="-285750">
                        <a:buFont typeface="Arial" panose="020B0604020202020204" pitchFamily="34" charset="0"/>
                        <a:buChar char="•"/>
                      </a:pPr>
                      <a:r>
                        <a:rPr lang="en-PH" sz="1400" b="0" baseline="0" dirty="0" smtClean="0"/>
                        <a:t>CIPP</a:t>
                      </a:r>
                    </a:p>
                    <a:p>
                      <a:pPr marL="285750" indent="-285750">
                        <a:buFont typeface="Arial" panose="020B0604020202020204" pitchFamily="34" charset="0"/>
                        <a:buChar char="•"/>
                      </a:pPr>
                      <a:r>
                        <a:rPr lang="en-PH" sz="1400" b="0" baseline="0" dirty="0" smtClean="0"/>
                        <a:t>IPCRF</a:t>
                      </a:r>
                      <a:endParaRPr lang="en-US" sz="14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1894679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77" y="277196"/>
            <a:ext cx="11588809" cy="459784"/>
          </a:xfrm>
          <a:solidFill>
            <a:srgbClr val="FFFF00"/>
          </a:solidFill>
        </p:spPr>
        <p:txBody>
          <a:bodyPr>
            <a:normAutofit/>
          </a:bodyPr>
          <a:lstStyle/>
          <a:p>
            <a:pPr algn="r"/>
            <a:r>
              <a:rPr lang="en-US" sz="2400" b="1" dirty="0" smtClean="0"/>
              <a:t>Principle - III: CONTINUOUS IMPROVEMENT AND ACCOUNTABILITY (25% X 0.25)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132726556"/>
              </p:ext>
            </p:extLst>
          </p:nvPr>
        </p:nvGraphicFramePr>
        <p:xfrm>
          <a:off x="183312" y="1186526"/>
          <a:ext cx="11855874" cy="5100320"/>
        </p:xfrm>
        <a:graphic>
          <a:graphicData uri="http://schemas.openxmlformats.org/drawingml/2006/table">
            <a:tbl>
              <a:tblPr firstRow="1" bandRow="1">
                <a:tableStyleId>{5C22544A-7EE6-4342-B048-85BDC9FD1C3A}</a:tableStyleId>
              </a:tblPr>
              <a:tblGrid>
                <a:gridCol w="1705971">
                  <a:extLst>
                    <a:ext uri="{9D8B030D-6E8A-4147-A177-3AD203B41FA5}">
                      <a16:colId xmlns:a16="http://schemas.microsoft.com/office/drawing/2014/main" val="2072368850"/>
                    </a:ext>
                  </a:extLst>
                </a:gridCol>
                <a:gridCol w="1733265">
                  <a:extLst>
                    <a:ext uri="{9D8B030D-6E8A-4147-A177-3AD203B41FA5}">
                      <a16:colId xmlns:a16="http://schemas.microsoft.com/office/drawing/2014/main" val="1454786693"/>
                    </a:ext>
                  </a:extLst>
                </a:gridCol>
                <a:gridCol w="1282890">
                  <a:extLst>
                    <a:ext uri="{9D8B030D-6E8A-4147-A177-3AD203B41FA5}">
                      <a16:colId xmlns:a16="http://schemas.microsoft.com/office/drawing/2014/main" val="711950807"/>
                    </a:ext>
                  </a:extLst>
                </a:gridCol>
                <a:gridCol w="1528549">
                  <a:extLst>
                    <a:ext uri="{9D8B030D-6E8A-4147-A177-3AD203B41FA5}">
                      <a16:colId xmlns:a16="http://schemas.microsoft.com/office/drawing/2014/main" val="2422129997"/>
                    </a:ext>
                  </a:extLst>
                </a:gridCol>
                <a:gridCol w="3672539">
                  <a:extLst>
                    <a:ext uri="{9D8B030D-6E8A-4147-A177-3AD203B41FA5}">
                      <a16:colId xmlns:a16="http://schemas.microsoft.com/office/drawing/2014/main" val="1778553722"/>
                    </a:ext>
                  </a:extLst>
                </a:gridCol>
                <a:gridCol w="938463">
                  <a:extLst>
                    <a:ext uri="{9D8B030D-6E8A-4147-A177-3AD203B41FA5}">
                      <a16:colId xmlns:a16="http://schemas.microsoft.com/office/drawing/2014/main" val="1512413067"/>
                    </a:ext>
                  </a:extLst>
                </a:gridCol>
                <a:gridCol w="994197">
                  <a:extLst>
                    <a:ext uri="{9D8B030D-6E8A-4147-A177-3AD203B41FA5}">
                      <a16:colId xmlns:a16="http://schemas.microsoft.com/office/drawing/2014/main" val="3871699561"/>
                    </a:ext>
                  </a:extLst>
                </a:gridCol>
              </a:tblGrid>
              <a:tr h="393121">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p>
                    <a:p>
                      <a:pPr algn="ct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400" b="1" dirty="0" smtClean="0"/>
                        <a:t>REMARKS</a:t>
                      </a: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0">
                <a:tc vMerge="1">
                  <a:txBody>
                    <a:bodyPr/>
                    <a:lstStyle/>
                    <a:p>
                      <a:endParaRPr lang="en-US" dirty="0"/>
                    </a:p>
                  </a:txBody>
                  <a:tcPr/>
                </a:tc>
                <a:tc gridSpan="3" vMerge="1">
                  <a:txBody>
                    <a:bodyPr/>
                    <a:lstStyle/>
                    <a:p>
                      <a:endParaRPr lang="en-US"/>
                    </a:p>
                  </a:txBody>
                  <a:tcPr/>
                </a:tc>
                <a:tc hMerge="1" vMerge="1">
                  <a:txBody>
                    <a:bodyPr/>
                    <a:lstStyle/>
                    <a:p>
                      <a:endParaRPr lang="en-US" dirty="0"/>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969374381"/>
                  </a:ext>
                </a:extLst>
              </a:tr>
              <a:tr h="2608895">
                <a:tc>
                  <a:txBody>
                    <a:bodyPr/>
                    <a:lstStyle/>
                    <a:p>
                      <a:r>
                        <a:rPr lang="en-US" sz="1700" baseline="0" dirty="0" smtClean="0"/>
                        <a:t>4. Accountability assessment criteria and tools, feedback mechanism and information collection and validation techniques and processes are inclusive and collaboratively developed and agreed upon (</a:t>
                      </a:r>
                      <a:r>
                        <a:rPr lang="en-US" sz="1700" b="1" baseline="0" dirty="0" smtClean="0"/>
                        <a:t>PROCESS</a:t>
                      </a:r>
                      <a:r>
                        <a:rPr lang="en-US" sz="1700" b="0" baseline="0" dirty="0" smtClean="0"/>
                        <a:t>)</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PH" sz="1800" dirty="0" smtClean="0"/>
                        <a:t>The school</a:t>
                      </a:r>
                      <a:r>
                        <a:rPr lang="en-PH" sz="1800" baseline="0" dirty="0" smtClean="0"/>
                        <a:t> with participation of stakeholders , articulates an accountability assessment framework</a:t>
                      </a:r>
                    </a:p>
                    <a:p>
                      <a:r>
                        <a:rPr lang="en-PH" sz="1800" baseline="0" dirty="0" smtClean="0"/>
                        <a:t>With basic components including implementation guidelines.</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US" sz="1800" baseline="0" dirty="0" smtClean="0"/>
                        <a:t>Stakeholders are engage in the development and operation of an appropriate accountability assessment system.</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PH" sz="1800" dirty="0" smtClean="0"/>
                        <a:t>Stakeholders continuously and collaboratively review and enhance accountability systems ,processes, mechanism and tools.</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pPr marL="285750" indent="-285750">
                        <a:buFont typeface="Arial" panose="020B0604020202020204" pitchFamily="34" charset="0"/>
                        <a:buChar char="•"/>
                      </a:pPr>
                      <a:r>
                        <a:rPr lang="en-PH" sz="1600" b="0" baseline="0" dirty="0" smtClean="0"/>
                        <a:t>Reports of the Review Committee </a:t>
                      </a:r>
                    </a:p>
                    <a:p>
                      <a:pPr marL="285750" indent="-285750">
                        <a:buFont typeface="Arial" panose="020B0604020202020204" pitchFamily="34" charset="0"/>
                        <a:buChar char="•"/>
                      </a:pPr>
                      <a:r>
                        <a:rPr lang="en-PH" sz="1600" b="0" baseline="0" dirty="0" smtClean="0"/>
                        <a:t>SBM Monitoring and Evaluation/self -assessment  Tool</a:t>
                      </a:r>
                    </a:p>
                    <a:p>
                      <a:pPr marL="285750" indent="-285750">
                        <a:buFont typeface="Arial" panose="020B0604020202020204" pitchFamily="34" charset="0"/>
                        <a:buChar char="•"/>
                      </a:pPr>
                      <a:r>
                        <a:rPr lang="en-PH" sz="1600" b="0" baseline="0" dirty="0" smtClean="0"/>
                        <a:t>Facebook Account of all Internal and External Stakeholders</a:t>
                      </a:r>
                    </a:p>
                    <a:p>
                      <a:pPr marL="285750" indent="-285750">
                        <a:buFont typeface="Arial" panose="020B0604020202020204" pitchFamily="34" charset="0"/>
                        <a:buChar char="•"/>
                      </a:pPr>
                      <a:r>
                        <a:rPr lang="en-PH" sz="1600" b="0" baseline="0" dirty="0" smtClean="0"/>
                        <a:t>Cellphone Number of all internal and external stakeholders</a:t>
                      </a:r>
                    </a:p>
                    <a:p>
                      <a:pPr marL="285750" indent="-285750">
                        <a:buFont typeface="Arial" panose="020B0604020202020204" pitchFamily="34" charset="0"/>
                        <a:buChar char="•"/>
                      </a:pPr>
                      <a:r>
                        <a:rPr lang="en-PH" sz="1600" b="0" baseline="0" dirty="0" smtClean="0"/>
                        <a:t>Record of  Monthly Liquidation Report</a:t>
                      </a:r>
                    </a:p>
                    <a:p>
                      <a:pPr marL="285750" indent="-285750">
                        <a:buFont typeface="Arial" panose="020B0604020202020204" pitchFamily="34" charset="0"/>
                        <a:buChar char="•"/>
                      </a:pPr>
                      <a:r>
                        <a:rPr lang="en-PH" sz="1600" b="0" baseline="0" dirty="0" smtClean="0"/>
                        <a:t>List of Different projects implemented</a:t>
                      </a:r>
                    </a:p>
                    <a:p>
                      <a:pPr marL="285750" indent="-285750">
                        <a:buFont typeface="Arial" panose="020B0604020202020204" pitchFamily="34" charset="0"/>
                        <a:buChar char="•"/>
                      </a:pPr>
                      <a:r>
                        <a:rPr lang="en-PH" sz="1600" b="0" baseline="0" dirty="0" smtClean="0"/>
                        <a:t>School Property Inventory</a:t>
                      </a:r>
                    </a:p>
                    <a:p>
                      <a:pPr marL="285750" indent="-285750">
                        <a:buFont typeface="Arial" panose="020B0604020202020204" pitchFamily="34" charset="0"/>
                        <a:buChar char="•"/>
                      </a:pPr>
                      <a:r>
                        <a:rPr lang="en-PH" sz="1600" b="0" baseline="0" dirty="0" smtClean="0"/>
                        <a:t>Financial Statement (School Fund raising: PTA: IGPP, Canteen)</a:t>
                      </a:r>
                    </a:p>
                    <a:p>
                      <a:pPr marL="285750" indent="-285750">
                        <a:buFont typeface="Arial" panose="020B0604020202020204" pitchFamily="34" charset="0"/>
                        <a:buChar char="•"/>
                      </a:pPr>
                      <a:r>
                        <a:rPr lang="en-PH" sz="1600" b="0" baseline="0" dirty="0" smtClean="0"/>
                        <a:t>Approved APP, AIP, MDP, SOB, PPMP</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1698692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857" y="0"/>
            <a:ext cx="11425036" cy="582614"/>
          </a:xfrm>
          <a:solidFill>
            <a:srgbClr val="FFFF00"/>
          </a:solidFill>
        </p:spPr>
        <p:txBody>
          <a:bodyPr>
            <a:normAutofit/>
          </a:bodyPr>
          <a:lstStyle/>
          <a:p>
            <a:pPr algn="r"/>
            <a:r>
              <a:rPr lang="en-US" sz="2400" b="1" dirty="0" smtClean="0"/>
              <a:t>Principle - III: CONTINUOUS IMPROVEMENT AND ACCOUNTABILITY (25% X 0.25)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4256430266"/>
              </p:ext>
            </p:extLst>
          </p:nvPr>
        </p:nvGraphicFramePr>
        <p:xfrm>
          <a:off x="163774" y="582614"/>
          <a:ext cx="12028227" cy="5806440"/>
        </p:xfrm>
        <a:graphic>
          <a:graphicData uri="http://schemas.openxmlformats.org/drawingml/2006/table">
            <a:tbl>
              <a:tblPr firstRow="1" bandRow="1">
                <a:tableStyleId>{5C22544A-7EE6-4342-B048-85BDC9FD1C3A}</a:tableStyleId>
              </a:tblPr>
              <a:tblGrid>
                <a:gridCol w="1537685">
                  <a:extLst>
                    <a:ext uri="{9D8B030D-6E8A-4147-A177-3AD203B41FA5}">
                      <a16:colId xmlns:a16="http://schemas.microsoft.com/office/drawing/2014/main" val="2072368850"/>
                    </a:ext>
                  </a:extLst>
                </a:gridCol>
                <a:gridCol w="1515562">
                  <a:extLst>
                    <a:ext uri="{9D8B030D-6E8A-4147-A177-3AD203B41FA5}">
                      <a16:colId xmlns:a16="http://schemas.microsoft.com/office/drawing/2014/main" val="711950807"/>
                    </a:ext>
                  </a:extLst>
                </a:gridCol>
                <a:gridCol w="1515562">
                  <a:extLst>
                    <a:ext uri="{9D8B030D-6E8A-4147-A177-3AD203B41FA5}">
                      <a16:colId xmlns:a16="http://schemas.microsoft.com/office/drawing/2014/main" val="2703191126"/>
                    </a:ext>
                  </a:extLst>
                </a:gridCol>
                <a:gridCol w="1791047">
                  <a:extLst>
                    <a:ext uri="{9D8B030D-6E8A-4147-A177-3AD203B41FA5}">
                      <a16:colId xmlns:a16="http://schemas.microsoft.com/office/drawing/2014/main" val="2239709702"/>
                    </a:ext>
                  </a:extLst>
                </a:gridCol>
                <a:gridCol w="3871654">
                  <a:extLst>
                    <a:ext uri="{9D8B030D-6E8A-4147-A177-3AD203B41FA5}">
                      <a16:colId xmlns:a16="http://schemas.microsoft.com/office/drawing/2014/main" val="1778553722"/>
                    </a:ext>
                  </a:extLst>
                </a:gridCol>
                <a:gridCol w="895045">
                  <a:extLst>
                    <a:ext uri="{9D8B030D-6E8A-4147-A177-3AD203B41FA5}">
                      <a16:colId xmlns:a16="http://schemas.microsoft.com/office/drawing/2014/main" val="1512413067"/>
                    </a:ext>
                  </a:extLst>
                </a:gridCol>
                <a:gridCol w="901672">
                  <a:extLst>
                    <a:ext uri="{9D8B030D-6E8A-4147-A177-3AD203B41FA5}">
                      <a16:colId xmlns:a16="http://schemas.microsoft.com/office/drawing/2014/main" val="3871699561"/>
                    </a:ext>
                  </a:extLst>
                </a:gridCol>
              </a:tblGrid>
              <a:tr h="393121">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400" b="1" dirty="0" smtClean="0"/>
                        <a:t>REMARKS</a:t>
                      </a: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73962851"/>
                  </a:ext>
                </a:extLst>
              </a:tr>
              <a:tr h="2608895">
                <a:tc>
                  <a:txBody>
                    <a:bodyPr/>
                    <a:lstStyle/>
                    <a:p>
                      <a:r>
                        <a:rPr lang="en-US" sz="1700" dirty="0" smtClean="0"/>
                        <a:t>5. Participatory</a:t>
                      </a:r>
                      <a:r>
                        <a:rPr lang="en-US" sz="1700" baseline="0" dirty="0" smtClean="0"/>
                        <a:t> assessment of performance is done regularly with the community assessment results and lessons learned serve as basis for feedback technical assistance recognition and plan adjustment</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US" sz="1800" dirty="0" smtClean="0"/>
                        <a:t>Schools</a:t>
                      </a:r>
                      <a:r>
                        <a:rPr lang="en-US" sz="1800" baseline="0" dirty="0" smtClean="0"/>
                        <a:t> initiated periodic performance assessments which involve participation of stakeholders</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800" dirty="0" smtClean="0"/>
                        <a:t>Collaboratively conduct of performance assessment informs planning</a:t>
                      </a:r>
                      <a:r>
                        <a:rPr lang="en-PH" sz="1800" baseline="0" dirty="0" smtClean="0"/>
                        <a:t> plan adjustments and requirements for technical assistance.</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800" dirty="0" smtClean="0"/>
                        <a:t>School community-developed</a:t>
                      </a:r>
                      <a:r>
                        <a:rPr lang="en-PH" sz="1800" baseline="0" dirty="0" smtClean="0"/>
                        <a:t> performance assessment is practiced and is the basis for improving monitoring and evaluation systems, providing technical assistance, and recognizing and refining plans.</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pPr marL="285750" indent="-285750">
                        <a:buFont typeface="Arial" panose="020B0604020202020204" pitchFamily="34" charset="0"/>
                        <a:buChar char="•"/>
                      </a:pPr>
                      <a:r>
                        <a:rPr lang="en-PH" sz="1500" b="1" baseline="0" dirty="0" smtClean="0"/>
                        <a:t>Reports on Monthly Financial Resources and Liquidation</a:t>
                      </a:r>
                    </a:p>
                    <a:p>
                      <a:pPr marL="285750" indent="-285750">
                        <a:buFont typeface="Arial" panose="020B0604020202020204" pitchFamily="34" charset="0"/>
                        <a:buChar char="•"/>
                      </a:pPr>
                      <a:r>
                        <a:rPr lang="en-PH" sz="1500" b="1" baseline="0" dirty="0" smtClean="0"/>
                        <a:t>CB PAST o teachers</a:t>
                      </a:r>
                    </a:p>
                    <a:p>
                      <a:pPr marL="285750" indent="-285750">
                        <a:buFont typeface="Arial" panose="020B0604020202020204" pitchFamily="34" charset="0"/>
                        <a:buChar char="•"/>
                      </a:pPr>
                      <a:r>
                        <a:rPr lang="en-PH" sz="1500" b="1" baseline="0" dirty="0" smtClean="0"/>
                        <a:t>Technical Assistance Needed by teachers</a:t>
                      </a:r>
                    </a:p>
                    <a:p>
                      <a:pPr marL="285750" indent="-285750">
                        <a:buFont typeface="Arial" panose="020B0604020202020204" pitchFamily="34" charset="0"/>
                        <a:buChar char="•"/>
                      </a:pPr>
                      <a:r>
                        <a:rPr lang="en-PH" sz="1500" b="1" baseline="0" dirty="0" smtClean="0"/>
                        <a:t>Training Proposals </a:t>
                      </a:r>
                    </a:p>
                    <a:p>
                      <a:pPr marL="285750" indent="-285750">
                        <a:buFont typeface="Arial" panose="020B0604020202020204" pitchFamily="34" charset="0"/>
                        <a:buChar char="•"/>
                      </a:pPr>
                      <a:r>
                        <a:rPr lang="en-PH" sz="1500" b="1" baseline="0" dirty="0" smtClean="0"/>
                        <a:t>Approved INSET proposal Matrix </a:t>
                      </a:r>
                    </a:p>
                    <a:p>
                      <a:pPr marL="285750" indent="-285750">
                        <a:buFont typeface="Arial" panose="020B0604020202020204" pitchFamily="34" charset="0"/>
                        <a:buChar char="•"/>
                      </a:pPr>
                      <a:r>
                        <a:rPr lang="en-PH" sz="1500" b="1" baseline="0" dirty="0" smtClean="0"/>
                        <a:t>Approved SLAC proposal with Matrix </a:t>
                      </a:r>
                    </a:p>
                    <a:p>
                      <a:pPr marL="285750" indent="-285750">
                        <a:buFont typeface="Arial" panose="020B0604020202020204" pitchFamily="34" charset="0"/>
                        <a:buChar char="•"/>
                      </a:pPr>
                      <a:r>
                        <a:rPr lang="en-PH" sz="1500" b="1" baseline="0" dirty="0" smtClean="0"/>
                        <a:t>Accomplishment Reports on School-Based Training Program conducted</a:t>
                      </a:r>
                    </a:p>
                    <a:p>
                      <a:pPr marL="285750" indent="-285750">
                        <a:buFont typeface="Arial" panose="020B0604020202020204" pitchFamily="34" charset="0"/>
                        <a:buChar char="•"/>
                      </a:pPr>
                      <a:r>
                        <a:rPr lang="en-PH" sz="1500" b="1" baseline="0" dirty="0" smtClean="0"/>
                        <a:t>School Feeding program  proposals and accomplishments reports</a:t>
                      </a:r>
                    </a:p>
                    <a:p>
                      <a:pPr marL="285750" indent="-285750">
                        <a:buFont typeface="Arial" panose="020B0604020202020204" pitchFamily="34" charset="0"/>
                        <a:buChar char="•"/>
                      </a:pPr>
                      <a:r>
                        <a:rPr lang="en-PH" sz="1500" b="1" baseline="0" dirty="0" smtClean="0"/>
                        <a:t>Nutritional Status of Pupils </a:t>
                      </a:r>
                    </a:p>
                    <a:p>
                      <a:pPr marL="285750" indent="-285750">
                        <a:buFont typeface="Arial" panose="020B0604020202020204" pitchFamily="34" charset="0"/>
                        <a:buChar char="•"/>
                      </a:pPr>
                      <a:r>
                        <a:rPr lang="en-PH" sz="1500" b="1" baseline="0" dirty="0" smtClean="0"/>
                        <a:t>List of Severely Wasted Pupils/students</a:t>
                      </a:r>
                    </a:p>
                    <a:p>
                      <a:pPr marL="285750" indent="-285750">
                        <a:buFont typeface="Arial" panose="020B0604020202020204" pitchFamily="34" charset="0"/>
                        <a:buChar char="•"/>
                      </a:pPr>
                      <a:r>
                        <a:rPr lang="en-PH" sz="1500" b="1" baseline="0" dirty="0" smtClean="0"/>
                        <a:t>List of Wasted Pupils/Students</a:t>
                      </a:r>
                    </a:p>
                    <a:p>
                      <a:pPr marL="285750" indent="-285750">
                        <a:buFont typeface="Arial" panose="020B0604020202020204" pitchFamily="34" charset="0"/>
                        <a:buChar char="•"/>
                      </a:pPr>
                      <a:r>
                        <a:rPr lang="en-PH" sz="1500" b="1" baseline="0" dirty="0" smtClean="0"/>
                        <a:t>List of Normal Weight Pupils/Students</a:t>
                      </a:r>
                    </a:p>
                    <a:p>
                      <a:pPr marL="285750" indent="-285750">
                        <a:buFont typeface="Arial" panose="020B0604020202020204" pitchFamily="34" charset="0"/>
                        <a:buChar char="•"/>
                      </a:pPr>
                      <a:r>
                        <a:rPr lang="en-PH" sz="1500" b="1" baseline="0" dirty="0" smtClean="0"/>
                        <a:t>List of overweight Pupils/students</a:t>
                      </a:r>
                    </a:p>
                    <a:p>
                      <a:pPr marL="285750" indent="-285750">
                        <a:buFont typeface="Arial" panose="020B0604020202020204" pitchFamily="34" charset="0"/>
                        <a:buChar char="•"/>
                      </a:pPr>
                      <a:r>
                        <a:rPr lang="en-PH" sz="1500" b="1" baseline="0" dirty="0" smtClean="0"/>
                        <a:t>Consolidated report on PHIL-IRI results </a:t>
                      </a:r>
                    </a:p>
                    <a:p>
                      <a:pPr marL="285750" indent="-285750">
                        <a:buFont typeface="Arial" panose="020B0604020202020204" pitchFamily="34" charset="0"/>
                        <a:buChar char="•"/>
                      </a:pPr>
                      <a:r>
                        <a:rPr lang="en-PH" sz="1500" b="1" baseline="0" dirty="0" smtClean="0"/>
                        <a:t>Graphical or Tabular Presentation of Non-Readers , Frustration, Instructional and Independent readers</a:t>
                      </a:r>
                      <a:endParaRPr lang="en-US" sz="1500" b="1"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4117392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7517" y="127071"/>
            <a:ext cx="10018713" cy="705444"/>
          </a:xfrm>
          <a:solidFill>
            <a:schemeClr val="accent4"/>
          </a:solidFill>
        </p:spPr>
        <p:txBody>
          <a:bodyPr>
            <a:normAutofit/>
          </a:bodyPr>
          <a:lstStyle/>
          <a:p>
            <a:pPr algn="r"/>
            <a:r>
              <a:rPr lang="en-US" sz="2400" b="1" dirty="0" smtClean="0"/>
              <a:t>Principle - I: LEADERSHIP AND GOVERNANCE (30% X 0.3)</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272492839"/>
              </p:ext>
            </p:extLst>
          </p:nvPr>
        </p:nvGraphicFramePr>
        <p:xfrm>
          <a:off x="163774" y="996288"/>
          <a:ext cx="11738935" cy="4900199"/>
        </p:xfrm>
        <a:graphic>
          <a:graphicData uri="http://schemas.openxmlformats.org/drawingml/2006/table">
            <a:tbl>
              <a:tblPr firstRow="1" bandRow="1">
                <a:tableStyleId>{5C22544A-7EE6-4342-B048-85BDC9FD1C3A}</a:tableStyleId>
              </a:tblPr>
              <a:tblGrid>
                <a:gridCol w="1583139">
                  <a:extLst>
                    <a:ext uri="{9D8B030D-6E8A-4147-A177-3AD203B41FA5}">
                      <a16:colId xmlns:a16="http://schemas.microsoft.com/office/drawing/2014/main" val="2072368850"/>
                    </a:ext>
                  </a:extLst>
                </a:gridCol>
                <a:gridCol w="1542197">
                  <a:extLst>
                    <a:ext uri="{9D8B030D-6E8A-4147-A177-3AD203B41FA5}">
                      <a16:colId xmlns:a16="http://schemas.microsoft.com/office/drawing/2014/main" val="537907971"/>
                    </a:ext>
                  </a:extLst>
                </a:gridCol>
                <a:gridCol w="1542197">
                  <a:extLst>
                    <a:ext uri="{9D8B030D-6E8A-4147-A177-3AD203B41FA5}">
                      <a16:colId xmlns:a16="http://schemas.microsoft.com/office/drawing/2014/main" val="711950807"/>
                    </a:ext>
                  </a:extLst>
                </a:gridCol>
                <a:gridCol w="1542197">
                  <a:extLst>
                    <a:ext uri="{9D8B030D-6E8A-4147-A177-3AD203B41FA5}">
                      <a16:colId xmlns:a16="http://schemas.microsoft.com/office/drawing/2014/main" val="3549841306"/>
                    </a:ext>
                  </a:extLst>
                </a:gridCol>
                <a:gridCol w="3739487">
                  <a:extLst>
                    <a:ext uri="{9D8B030D-6E8A-4147-A177-3AD203B41FA5}">
                      <a16:colId xmlns:a16="http://schemas.microsoft.com/office/drawing/2014/main" val="1778553722"/>
                    </a:ext>
                  </a:extLst>
                </a:gridCol>
                <a:gridCol w="736774">
                  <a:extLst>
                    <a:ext uri="{9D8B030D-6E8A-4147-A177-3AD203B41FA5}">
                      <a16:colId xmlns:a16="http://schemas.microsoft.com/office/drawing/2014/main" val="1512413067"/>
                    </a:ext>
                  </a:extLst>
                </a:gridCol>
                <a:gridCol w="1052944">
                  <a:extLst>
                    <a:ext uri="{9D8B030D-6E8A-4147-A177-3AD203B41FA5}">
                      <a16:colId xmlns:a16="http://schemas.microsoft.com/office/drawing/2014/main" val="3871699561"/>
                    </a:ext>
                  </a:extLst>
                </a:gridCol>
              </a:tblGrid>
              <a:tr h="297719">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100" dirty="0" smtClean="0"/>
                        <a:t>RATING</a:t>
                      </a:r>
                      <a:endParaRPr lang="en-US" sz="11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gn="ctr">
                        <a:lnSpc>
                          <a:spcPct val="200000"/>
                        </a:lnSpc>
                      </a:pPr>
                      <a:r>
                        <a:rPr lang="en-US" sz="1400" b="1" dirty="0" smtClean="0"/>
                        <a:t>REMARKS</a:t>
                      </a: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297719">
                <a:tc vMerge="1">
                  <a:txBody>
                    <a:bodyPr/>
                    <a:lstStyle/>
                    <a:p>
                      <a:endParaRPr lang="en-US" dirty="0"/>
                    </a:p>
                  </a:txBody>
                  <a:tcPr/>
                </a:tc>
                <a:tc gridSpan="3" vMerge="1">
                  <a:txBody>
                    <a:bodyPr/>
                    <a:lstStyle/>
                    <a:p>
                      <a:endParaRPr lang="en-US"/>
                    </a:p>
                  </a:txBody>
                  <a:tcPr/>
                </a:tc>
                <a:tc hMerge="1" vMerge="1">
                  <a:txBody>
                    <a:bodyPr/>
                    <a:lstStyle/>
                    <a:p>
                      <a:endParaRPr lang="en-US" dirty="0"/>
                    </a:p>
                  </a:txBody>
                  <a:tcPr/>
                </a:tc>
                <a:tc hMerge="1" vMerge="1">
                  <a:txBody>
                    <a:bodyPr/>
                    <a:lstStyle/>
                    <a:p>
                      <a:endParaRPr lang="en-US"/>
                    </a:p>
                  </a:txBody>
                  <a:tcPr/>
                </a:tc>
                <a:tc vMerge="1">
                  <a:txBody>
                    <a:bodyPr/>
                    <a:lstStyle/>
                    <a:p>
                      <a:endParaRPr lang="en-US" dirty="0"/>
                    </a:p>
                  </a:txBody>
                  <a:tcPr/>
                </a:tc>
                <a:tc>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0">
                <a:tc v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PH" dirty="0" smtClean="0"/>
                        <a:t>2</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PH" dirty="0" smtClean="0"/>
                        <a:t>3</a:t>
                      </a: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algn="ctr">
                        <a:lnSpc>
                          <a:spcPct val="200000"/>
                        </a:lnSpc>
                      </a:pP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2172877"/>
                  </a:ext>
                </a:extLst>
              </a:tr>
              <a:tr h="1637454">
                <a:tc>
                  <a:txBody>
                    <a:bodyPr/>
                    <a:lstStyle/>
                    <a:p>
                      <a:r>
                        <a:rPr lang="en-US" sz="1600" dirty="0" smtClean="0"/>
                        <a:t>1.</a:t>
                      </a:r>
                      <a:r>
                        <a:rPr lang="en-US" sz="1600" baseline="0" dirty="0" smtClean="0"/>
                        <a:t> </a:t>
                      </a:r>
                      <a:r>
                        <a:rPr lang="en-US" sz="1600" dirty="0" smtClean="0"/>
                        <a:t>In place is Development plan developed</a:t>
                      </a:r>
                      <a:r>
                        <a:rPr lang="en-US" sz="1600" baseline="0" dirty="0" smtClean="0"/>
                        <a:t> collaboratively by the stakeholders of the school community</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PH" sz="1600" dirty="0" smtClean="0"/>
                        <a:t>The development plan guided by the school`s</a:t>
                      </a:r>
                      <a:r>
                        <a:rPr lang="en-PH" sz="1600" baseline="0" dirty="0" smtClean="0"/>
                        <a:t> vision, mission, and goal is developed through the leadership of the school and the participation of some invited community stakeholders.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600" dirty="0" smtClean="0"/>
                        <a:t> The development plan is evolved through the shared leadership of school and the community stakeholders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PH" sz="1600" dirty="0" smtClean="0"/>
                        <a:t>The development plan is enhanced with the with the community performing the leadership roles, and</a:t>
                      </a:r>
                      <a:r>
                        <a:rPr lang="en-PH" sz="1600" baseline="0" dirty="0" smtClean="0"/>
                        <a:t> the school providing technical support.</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smtClean="0"/>
                        <a:t>Copies Vision,</a:t>
                      </a:r>
                      <a:r>
                        <a:rPr lang="en-US" sz="1600" baseline="0" dirty="0" smtClean="0"/>
                        <a:t> Mission, Goals and Core Values</a:t>
                      </a:r>
                    </a:p>
                    <a:p>
                      <a:pPr marL="285750" indent="-285750">
                        <a:buFont typeface="Arial" panose="020B0604020202020204" pitchFamily="34" charset="0"/>
                        <a:buChar char="•"/>
                      </a:pPr>
                      <a:r>
                        <a:rPr lang="en-US" sz="1600" baseline="0" dirty="0" smtClean="0"/>
                        <a:t>SIP Original signed by PTA/SGC representative</a:t>
                      </a:r>
                    </a:p>
                    <a:p>
                      <a:pPr marL="285750" indent="-285750">
                        <a:buFont typeface="Arial" panose="020B0604020202020204" pitchFamily="34" charset="0"/>
                        <a:buChar char="•"/>
                      </a:pPr>
                      <a:r>
                        <a:rPr lang="en-US" sz="1600" baseline="0" dirty="0" smtClean="0"/>
                        <a:t>Revised SIP signed by PTA/SGC representative</a:t>
                      </a:r>
                    </a:p>
                    <a:p>
                      <a:pPr marL="285750" indent="-285750">
                        <a:buFont typeface="Arial" panose="020B0604020202020204" pitchFamily="34" charset="0"/>
                        <a:buChar char="•"/>
                      </a:pPr>
                      <a:r>
                        <a:rPr lang="en-US" sz="1600" baseline="0" dirty="0" smtClean="0"/>
                        <a:t>List of School Planning Team organized.</a:t>
                      </a:r>
                    </a:p>
                    <a:p>
                      <a:pPr marL="285750" indent="-285750">
                        <a:buFont typeface="Arial" panose="020B0604020202020204" pitchFamily="34" charset="0"/>
                        <a:buChar char="•"/>
                      </a:pPr>
                      <a:r>
                        <a:rPr lang="en-PH" sz="1600" baseline="0" dirty="0" smtClean="0"/>
                        <a:t>Revised SIP and included in the Barangay Development Plan.</a:t>
                      </a:r>
                    </a:p>
                    <a:p>
                      <a:pPr marL="0" indent="0">
                        <a:buFont typeface="Arial" panose="020B0604020202020204" pitchFamily="34" charset="0"/>
                        <a:buNone/>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575776"/>
                  </a:ext>
                </a:extLst>
              </a:tr>
            </a:tbl>
          </a:graphicData>
        </a:graphic>
      </p:graphicFrame>
    </p:spTree>
    <p:extLst>
      <p:ext uri="{BB962C8B-B14F-4D97-AF65-F5344CB8AC3E}">
        <p14:creationId xmlns:p14="http://schemas.microsoft.com/office/powerpoint/2010/main" val="1521875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473" y="99775"/>
            <a:ext cx="10018713" cy="473432"/>
          </a:xfrm>
          <a:solidFill>
            <a:srgbClr val="7030A0"/>
          </a:solidFill>
        </p:spPr>
        <p:txBody>
          <a:bodyPr>
            <a:normAutofit/>
          </a:bodyPr>
          <a:lstStyle/>
          <a:p>
            <a:pPr algn="r"/>
            <a:r>
              <a:rPr lang="en-US" sz="2400" b="1" dirty="0" smtClean="0"/>
              <a:t>Principle - IV: MANAGEMENT OF RESOURCE (15% X 0.15)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3547805192"/>
              </p:ext>
            </p:extLst>
          </p:nvPr>
        </p:nvGraphicFramePr>
        <p:xfrm>
          <a:off x="150127" y="685800"/>
          <a:ext cx="11889060" cy="5463794"/>
        </p:xfrm>
        <a:graphic>
          <a:graphicData uri="http://schemas.openxmlformats.org/drawingml/2006/table">
            <a:tbl>
              <a:tblPr firstRow="1" bandRow="1">
                <a:tableStyleId>{5C22544A-7EE6-4342-B048-85BDC9FD1C3A}</a:tableStyleId>
              </a:tblPr>
              <a:tblGrid>
                <a:gridCol w="1386464">
                  <a:extLst>
                    <a:ext uri="{9D8B030D-6E8A-4147-A177-3AD203B41FA5}">
                      <a16:colId xmlns:a16="http://schemas.microsoft.com/office/drawing/2014/main" val="2072368850"/>
                    </a:ext>
                  </a:extLst>
                </a:gridCol>
                <a:gridCol w="1517303">
                  <a:extLst>
                    <a:ext uri="{9D8B030D-6E8A-4147-A177-3AD203B41FA5}">
                      <a16:colId xmlns:a16="http://schemas.microsoft.com/office/drawing/2014/main" val="711950807"/>
                    </a:ext>
                  </a:extLst>
                </a:gridCol>
                <a:gridCol w="1517303">
                  <a:extLst>
                    <a:ext uri="{9D8B030D-6E8A-4147-A177-3AD203B41FA5}">
                      <a16:colId xmlns:a16="http://schemas.microsoft.com/office/drawing/2014/main" val="2483251866"/>
                    </a:ext>
                  </a:extLst>
                </a:gridCol>
                <a:gridCol w="1517303">
                  <a:extLst>
                    <a:ext uri="{9D8B030D-6E8A-4147-A177-3AD203B41FA5}">
                      <a16:colId xmlns:a16="http://schemas.microsoft.com/office/drawing/2014/main" val="3012001258"/>
                    </a:ext>
                  </a:extLst>
                </a:gridCol>
                <a:gridCol w="4516000">
                  <a:extLst>
                    <a:ext uri="{9D8B030D-6E8A-4147-A177-3AD203B41FA5}">
                      <a16:colId xmlns:a16="http://schemas.microsoft.com/office/drawing/2014/main" val="1778553722"/>
                    </a:ext>
                  </a:extLst>
                </a:gridCol>
                <a:gridCol w="531979">
                  <a:extLst>
                    <a:ext uri="{9D8B030D-6E8A-4147-A177-3AD203B41FA5}">
                      <a16:colId xmlns:a16="http://schemas.microsoft.com/office/drawing/2014/main" val="1512413067"/>
                    </a:ext>
                  </a:extLst>
                </a:gridCol>
                <a:gridCol w="902708">
                  <a:extLst>
                    <a:ext uri="{9D8B030D-6E8A-4147-A177-3AD203B41FA5}">
                      <a16:colId xmlns:a16="http://schemas.microsoft.com/office/drawing/2014/main" val="3871699561"/>
                    </a:ext>
                  </a:extLst>
                </a:gridCol>
              </a:tblGrid>
              <a:tr h="393121">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000" dirty="0" smtClean="0"/>
                        <a:t>RATING</a:t>
                      </a:r>
                      <a:endParaRPr lang="en-US" sz="1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000" b="1" dirty="0" smtClean="0"/>
                        <a:t>REMARKS</a:t>
                      </a:r>
                      <a:endParaRPr lang="en-US" sz="10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3680470"/>
                  </a:ext>
                </a:extLst>
              </a:tr>
              <a:tr h="2608895">
                <a:tc>
                  <a:txBody>
                    <a:bodyPr/>
                    <a:lstStyle/>
                    <a:p>
                      <a:r>
                        <a:rPr lang="en-PH" sz="1600" dirty="0" smtClean="0"/>
                        <a:t>1. Regular</a:t>
                      </a:r>
                      <a:r>
                        <a:rPr lang="en-PH" sz="1600" baseline="0" dirty="0" smtClean="0"/>
                        <a:t> resource inventory is collaboratively undertaken by learning managers, learning facilitators and community stakeholders as basis for resource allocation and mobilization.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US" sz="1600" dirty="0" smtClean="0"/>
                        <a:t>Stakeholders are aware that a regular resource inventory is available and is used as the basis for resource allocation and mobilization.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Resource inventory is characterized by regularity,</a:t>
                      </a:r>
                      <a:r>
                        <a:rPr lang="en-PH" sz="1600" baseline="0" dirty="0" smtClean="0"/>
                        <a:t> increased participation of stakeholders, and communicated to the community as basis for resource allocation,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Resource inventories</a:t>
                      </a:r>
                      <a:r>
                        <a:rPr lang="en-PH" sz="1600" baseline="0" dirty="0" smtClean="0"/>
                        <a:t> are systematically developed and stakeholders are engaged in a collaborative process to make decision on resource allocation and mobilization.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pPr marL="285750" indent="-285750">
                        <a:buFont typeface="Arial" panose="020B0604020202020204" pitchFamily="34" charset="0"/>
                        <a:buChar char="•"/>
                      </a:pPr>
                      <a:r>
                        <a:rPr lang="en-PH" sz="1600" b="0" baseline="0" dirty="0" smtClean="0"/>
                        <a:t>Regular/ Annual Resource Inventory Records</a:t>
                      </a:r>
                    </a:p>
                    <a:p>
                      <a:pPr marL="285750" indent="-285750">
                        <a:buFont typeface="Arial" panose="020B0604020202020204" pitchFamily="34" charset="0"/>
                        <a:buChar char="•"/>
                      </a:pPr>
                      <a:r>
                        <a:rPr lang="en-PH" sz="1600" b="0" baseline="0" dirty="0" smtClean="0"/>
                        <a:t>Records of Quarterly update BEIS </a:t>
                      </a:r>
                    </a:p>
                    <a:p>
                      <a:pPr marL="285750" indent="-285750">
                        <a:buFont typeface="Arial" panose="020B0604020202020204" pitchFamily="34" charset="0"/>
                        <a:buChar char="•"/>
                      </a:pPr>
                      <a:r>
                        <a:rPr lang="en-PH" sz="1600" b="0" baseline="0" dirty="0" smtClean="0"/>
                        <a:t>Records of updated personnel file</a:t>
                      </a:r>
                    </a:p>
                    <a:p>
                      <a:pPr marL="285750" indent="-285750">
                        <a:buFont typeface="Arial" panose="020B0604020202020204" pitchFamily="34" charset="0"/>
                        <a:buChar char="•"/>
                      </a:pPr>
                      <a:r>
                        <a:rPr lang="en-PH" sz="1600" b="0" baseline="0" dirty="0" smtClean="0"/>
                        <a:t>SF 1 and 2 </a:t>
                      </a:r>
                    </a:p>
                    <a:p>
                      <a:pPr marL="285750" indent="-285750">
                        <a:buFont typeface="Arial" panose="020B0604020202020204" pitchFamily="34" charset="0"/>
                        <a:buChar char="•"/>
                      </a:pPr>
                      <a:r>
                        <a:rPr lang="en-PH" sz="1600" b="0" baseline="0" dirty="0" smtClean="0"/>
                        <a:t>Copies of Transparency Bulletin Board</a:t>
                      </a:r>
                    </a:p>
                    <a:p>
                      <a:pPr marL="285750" indent="-285750">
                        <a:buFont typeface="Arial" panose="020B0604020202020204" pitchFamily="34" charset="0"/>
                        <a:buChar char="•"/>
                      </a:pPr>
                      <a:r>
                        <a:rPr lang="en-PH" sz="1600" b="0" baseline="0" dirty="0" smtClean="0"/>
                        <a:t>Newsletter </a:t>
                      </a:r>
                    </a:p>
                    <a:p>
                      <a:pPr marL="285750" indent="-285750">
                        <a:buFont typeface="Arial" panose="020B0604020202020204" pitchFamily="34" charset="0"/>
                        <a:buChar char="•"/>
                      </a:pPr>
                      <a:r>
                        <a:rPr lang="en-PH" sz="1600" b="0" baseline="0" dirty="0" smtClean="0"/>
                        <a:t>Copies of updated School Accomplishment Reports</a:t>
                      </a:r>
                    </a:p>
                    <a:p>
                      <a:pPr marL="285750" indent="-285750">
                        <a:buFont typeface="Arial" panose="020B0604020202020204" pitchFamily="34" charset="0"/>
                        <a:buChar char="•"/>
                      </a:pPr>
                      <a:r>
                        <a:rPr lang="en-PH" sz="1600" b="0" baseline="0" dirty="0" smtClean="0"/>
                        <a:t>Records of General PTA Attendance during Meeting, and Minutes</a:t>
                      </a:r>
                    </a:p>
                    <a:p>
                      <a:pPr marL="285750" indent="-285750">
                        <a:buFont typeface="Arial" panose="020B0604020202020204" pitchFamily="34" charset="0"/>
                        <a:buChar char="•"/>
                      </a:pPr>
                      <a:r>
                        <a:rPr lang="en-PH" sz="1600" b="0" baseline="0" dirty="0" smtClean="0"/>
                        <a:t>School sites Development Plan</a:t>
                      </a:r>
                    </a:p>
                    <a:p>
                      <a:pPr marL="285750" indent="-285750">
                        <a:buFont typeface="Arial" panose="020B0604020202020204" pitchFamily="34" charset="0"/>
                        <a:buChar char="•"/>
                      </a:pPr>
                      <a:r>
                        <a:rPr lang="en-PH" sz="1600" b="0" baseline="0" dirty="0" smtClean="0"/>
                        <a:t>School Land Tax Declaration/ Title</a:t>
                      </a:r>
                    </a:p>
                    <a:p>
                      <a:pPr marL="285750" indent="-285750">
                        <a:buFont typeface="Arial" panose="020B0604020202020204" pitchFamily="34" charset="0"/>
                        <a:buChar char="•"/>
                      </a:pPr>
                      <a:r>
                        <a:rPr lang="en-PH" sz="1600" b="0" baseline="0" dirty="0" smtClean="0"/>
                        <a:t>List School Fiscal Committee Members</a:t>
                      </a:r>
                    </a:p>
                    <a:p>
                      <a:pPr marL="285750" indent="-285750">
                        <a:buFont typeface="Arial" panose="020B0604020202020204" pitchFamily="34" charset="0"/>
                        <a:buChar char="•"/>
                      </a:pPr>
                      <a:r>
                        <a:rPr lang="en-PH" sz="1600" b="0" baseline="0" dirty="0" smtClean="0"/>
                        <a:t>School Treasurer Financial Report</a:t>
                      </a:r>
                    </a:p>
                    <a:p>
                      <a:pPr marL="285750" indent="-285750">
                        <a:buFont typeface="Arial" panose="020B0604020202020204" pitchFamily="34" charset="0"/>
                        <a:buChar char="•"/>
                      </a:pPr>
                      <a:r>
                        <a:rPr lang="en-PH" sz="1600" b="0" baseline="0" dirty="0" smtClean="0"/>
                        <a:t>Inventory of Properties </a:t>
                      </a:r>
                    </a:p>
                    <a:p>
                      <a:pPr marL="285750" indent="-285750">
                        <a:buFont typeface="Arial" panose="020B0604020202020204" pitchFamily="34" charset="0"/>
                        <a:buChar char="•"/>
                      </a:pPr>
                      <a:r>
                        <a:rPr lang="en-PH" sz="1600" b="0" baseline="0" dirty="0" smtClean="0"/>
                        <a:t>Government and non-government Properties</a:t>
                      </a:r>
                    </a:p>
                    <a:p>
                      <a:pPr marL="285750" indent="-285750">
                        <a:buFont typeface="Arial" panose="020B0604020202020204" pitchFamily="34" charset="0"/>
                        <a:buChar char="•"/>
                      </a:pPr>
                      <a:r>
                        <a:rPr lang="en-PH" sz="1600" b="0" baseline="0" dirty="0" smtClean="0"/>
                        <a:t>Records of BEIS</a:t>
                      </a:r>
                    </a:p>
                    <a:p>
                      <a:pPr marL="285750" indent="-285750">
                        <a:buFont typeface="Arial" panose="020B0604020202020204" pitchFamily="34" charset="0"/>
                        <a:buChar char="•"/>
                      </a:pPr>
                      <a:endParaRPr lang="en-PH"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1485111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3177" y="140718"/>
            <a:ext cx="10018713" cy="528023"/>
          </a:xfrm>
          <a:solidFill>
            <a:srgbClr val="7030A0"/>
          </a:solidFill>
        </p:spPr>
        <p:txBody>
          <a:bodyPr>
            <a:normAutofit/>
          </a:bodyPr>
          <a:lstStyle/>
          <a:p>
            <a:pPr algn="r"/>
            <a:r>
              <a:rPr lang="en-US" sz="2400" b="1" dirty="0" smtClean="0"/>
              <a:t>Principle - IV: MANAGEMENT OF RESOURCE (15% X 0.15)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304663944"/>
              </p:ext>
            </p:extLst>
          </p:nvPr>
        </p:nvGraphicFramePr>
        <p:xfrm>
          <a:off x="122832" y="668741"/>
          <a:ext cx="11889059" cy="5926280"/>
        </p:xfrm>
        <a:graphic>
          <a:graphicData uri="http://schemas.openxmlformats.org/drawingml/2006/table">
            <a:tbl>
              <a:tblPr firstRow="1" bandRow="1">
                <a:tableStyleId>{5C22544A-7EE6-4342-B048-85BDC9FD1C3A}</a:tableStyleId>
              </a:tblPr>
              <a:tblGrid>
                <a:gridCol w="1386464">
                  <a:extLst>
                    <a:ext uri="{9D8B030D-6E8A-4147-A177-3AD203B41FA5}">
                      <a16:colId xmlns:a16="http://schemas.microsoft.com/office/drawing/2014/main" val="2072368850"/>
                    </a:ext>
                  </a:extLst>
                </a:gridCol>
                <a:gridCol w="1517303">
                  <a:extLst>
                    <a:ext uri="{9D8B030D-6E8A-4147-A177-3AD203B41FA5}">
                      <a16:colId xmlns:a16="http://schemas.microsoft.com/office/drawing/2014/main" val="711950807"/>
                    </a:ext>
                  </a:extLst>
                </a:gridCol>
                <a:gridCol w="1517303">
                  <a:extLst>
                    <a:ext uri="{9D8B030D-6E8A-4147-A177-3AD203B41FA5}">
                      <a16:colId xmlns:a16="http://schemas.microsoft.com/office/drawing/2014/main" val="1130730576"/>
                    </a:ext>
                  </a:extLst>
                </a:gridCol>
                <a:gridCol w="1406522">
                  <a:extLst>
                    <a:ext uri="{9D8B030D-6E8A-4147-A177-3AD203B41FA5}">
                      <a16:colId xmlns:a16="http://schemas.microsoft.com/office/drawing/2014/main" val="296744114"/>
                    </a:ext>
                  </a:extLst>
                </a:gridCol>
                <a:gridCol w="4577876">
                  <a:extLst>
                    <a:ext uri="{9D8B030D-6E8A-4147-A177-3AD203B41FA5}">
                      <a16:colId xmlns:a16="http://schemas.microsoft.com/office/drawing/2014/main" val="1778553722"/>
                    </a:ext>
                  </a:extLst>
                </a:gridCol>
                <a:gridCol w="580883">
                  <a:extLst>
                    <a:ext uri="{9D8B030D-6E8A-4147-A177-3AD203B41FA5}">
                      <a16:colId xmlns:a16="http://schemas.microsoft.com/office/drawing/2014/main" val="1512413067"/>
                    </a:ext>
                  </a:extLst>
                </a:gridCol>
                <a:gridCol w="902708">
                  <a:extLst>
                    <a:ext uri="{9D8B030D-6E8A-4147-A177-3AD203B41FA5}">
                      <a16:colId xmlns:a16="http://schemas.microsoft.com/office/drawing/2014/main" val="3871699561"/>
                    </a:ext>
                  </a:extLst>
                </a:gridCol>
              </a:tblGrid>
              <a:tr h="393121">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900" dirty="0" smtClean="0"/>
                        <a:t>RATING</a:t>
                      </a:r>
                      <a:endParaRPr lang="en-US" sz="9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900" b="1" dirty="0" smtClean="0"/>
                        <a:t>REMARKS</a:t>
                      </a:r>
                      <a:endParaRPr lang="en-US" sz="9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229639">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322120">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795864436"/>
                  </a:ext>
                </a:extLst>
              </a:tr>
              <a:tr h="2608895">
                <a:tc>
                  <a:txBody>
                    <a:bodyPr/>
                    <a:lstStyle/>
                    <a:p>
                      <a:r>
                        <a:rPr lang="en-US" sz="1600" dirty="0" smtClean="0"/>
                        <a:t>2. Regular Dialogue for Planning and Programming that is accessible and inclusive continuously engage stakeholders</a:t>
                      </a:r>
                      <a:r>
                        <a:rPr lang="en-US" sz="1600" baseline="0" dirty="0" smtClean="0"/>
                        <a:t> and support implementation on education.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US" sz="1600" dirty="0" smtClean="0"/>
                        <a:t>Stakeholders invited to</a:t>
                      </a:r>
                      <a:r>
                        <a:rPr lang="en-US" sz="1600" baseline="0" dirty="0" smtClean="0"/>
                        <a:t> participate in the development of an educational plan in resource programming and in the implementation on the educational plan.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PH" sz="1600" dirty="0" smtClean="0"/>
                        <a:t>Stakeholders are regularly engaged in the programming and implementation of the education plan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r>
                        <a:rPr lang="en-PH" sz="1600" dirty="0" smtClean="0"/>
                        <a:t>Stakeholders collaborate to ensure timely planning and resource</a:t>
                      </a:r>
                      <a:r>
                        <a:rPr lang="en-PH" sz="1600" baseline="0" dirty="0" smtClean="0"/>
                        <a:t> programming and support continuous implementation of the education plan.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pPr marL="285750" indent="-285750">
                        <a:buFont typeface="Arial" panose="020B0604020202020204" pitchFamily="34" charset="0"/>
                        <a:buChar char="•"/>
                      </a:pPr>
                      <a:r>
                        <a:rPr lang="en-PH" sz="1600" b="0" baseline="0" dirty="0" smtClean="0"/>
                        <a:t>Records of gains of the implemented interventions </a:t>
                      </a:r>
                    </a:p>
                    <a:p>
                      <a:pPr marL="285750" indent="-285750">
                        <a:buFont typeface="Arial" panose="020B0604020202020204" pitchFamily="34" charset="0"/>
                        <a:buChar char="•"/>
                      </a:pPr>
                      <a:r>
                        <a:rPr lang="en-PH" sz="1600" b="0" baseline="0" dirty="0" smtClean="0"/>
                        <a:t>Copies of invitations and confirmation of meeting for planning purposes </a:t>
                      </a:r>
                    </a:p>
                    <a:p>
                      <a:pPr marL="285750" indent="-285750">
                        <a:buFont typeface="Arial" panose="020B0604020202020204" pitchFamily="34" charset="0"/>
                        <a:buChar char="•"/>
                      </a:pPr>
                      <a:r>
                        <a:rPr lang="en-PH" sz="1600" b="0" baseline="0" dirty="0" smtClean="0"/>
                        <a:t>Minutes of planning conducted, attendance sheets, pictorials and other documentations</a:t>
                      </a:r>
                    </a:p>
                    <a:p>
                      <a:pPr marL="285750" indent="-285750">
                        <a:buFont typeface="Arial" panose="020B0604020202020204" pitchFamily="34" charset="0"/>
                        <a:buChar char="•"/>
                      </a:pPr>
                      <a:r>
                        <a:rPr lang="en-PH" sz="1600" b="0" baseline="0" dirty="0" smtClean="0"/>
                        <a:t>Copies of Fidelity Bond document of School Principal</a:t>
                      </a:r>
                    </a:p>
                    <a:p>
                      <a:pPr marL="285750" indent="-285750">
                        <a:buFont typeface="Arial" panose="020B0604020202020204" pitchFamily="34" charset="0"/>
                        <a:buChar char="•"/>
                      </a:pPr>
                      <a:r>
                        <a:rPr lang="en-PH" sz="1600" b="0" baseline="0" dirty="0" smtClean="0"/>
                        <a:t>Copies of the </a:t>
                      </a:r>
                      <a:r>
                        <a:rPr lang="en-PH" sz="1600" b="0" baseline="0" dirty="0" err="1" smtClean="0"/>
                        <a:t>Plantilla</a:t>
                      </a:r>
                      <a:r>
                        <a:rPr lang="en-PH" sz="1600" b="0" baseline="0" dirty="0" smtClean="0"/>
                        <a:t> of Teachers</a:t>
                      </a:r>
                    </a:p>
                    <a:p>
                      <a:pPr marL="285750" indent="-285750">
                        <a:buFont typeface="Arial" panose="020B0604020202020204" pitchFamily="34" charset="0"/>
                        <a:buChar char="•"/>
                      </a:pPr>
                      <a:r>
                        <a:rPr lang="en-PH" sz="1600" b="0" baseline="0" dirty="0" smtClean="0"/>
                        <a:t>Copies of School Development Plan </a:t>
                      </a:r>
                    </a:p>
                    <a:p>
                      <a:pPr marL="285750" indent="-285750">
                        <a:buFont typeface="Arial" panose="020B0604020202020204" pitchFamily="34" charset="0"/>
                        <a:buChar char="•"/>
                      </a:pPr>
                      <a:r>
                        <a:rPr lang="en-PH" sz="1600" b="0" baseline="0" dirty="0" smtClean="0"/>
                        <a:t>Copies of </a:t>
                      </a:r>
                      <a:r>
                        <a:rPr lang="en-PH" sz="1600" b="0" baseline="0" dirty="0" err="1" smtClean="0"/>
                        <a:t>Brigada</a:t>
                      </a:r>
                      <a:r>
                        <a:rPr lang="en-PH" sz="1600" b="0" baseline="0" dirty="0" smtClean="0"/>
                        <a:t> </a:t>
                      </a:r>
                      <a:r>
                        <a:rPr lang="en-PH" sz="1600" b="0" baseline="0" dirty="0" err="1" smtClean="0"/>
                        <a:t>Eskwela</a:t>
                      </a:r>
                      <a:r>
                        <a:rPr lang="en-PH" sz="1600" b="0" baseline="0" dirty="0" smtClean="0"/>
                        <a:t> Report/Assessment/tools/Forms</a:t>
                      </a:r>
                    </a:p>
                    <a:p>
                      <a:pPr marL="285750" indent="-285750">
                        <a:buFont typeface="Arial" panose="020B0604020202020204" pitchFamily="34" charset="0"/>
                        <a:buChar char="•"/>
                      </a:pPr>
                      <a:r>
                        <a:rPr lang="en-PH" sz="1600" b="0" baseline="0" dirty="0" smtClean="0"/>
                        <a:t>Records of innovation conducted </a:t>
                      </a:r>
                    </a:p>
                    <a:p>
                      <a:pPr marL="285750" indent="-285750">
                        <a:buFont typeface="Arial" panose="020B0604020202020204" pitchFamily="34" charset="0"/>
                        <a:buChar char="•"/>
                      </a:pPr>
                      <a:r>
                        <a:rPr lang="en-PH" sz="1600" b="0" baseline="0" dirty="0" smtClean="0"/>
                        <a:t>Copies of Action Researches </a:t>
                      </a:r>
                    </a:p>
                    <a:p>
                      <a:pPr marL="285750" indent="-285750">
                        <a:buFont typeface="Arial" panose="020B0604020202020204" pitchFamily="34" charset="0"/>
                        <a:buChar char="•"/>
                      </a:pPr>
                      <a:r>
                        <a:rPr lang="en-PH" sz="1600" b="0" baseline="0" dirty="0" smtClean="0"/>
                        <a:t>Lists/copies of work plan implementation </a:t>
                      </a:r>
                    </a:p>
                    <a:p>
                      <a:pPr marL="285750" indent="-285750">
                        <a:buFont typeface="Arial" panose="020B0604020202020204" pitchFamily="34" charset="0"/>
                        <a:buChar char="•"/>
                      </a:pPr>
                      <a:r>
                        <a:rPr lang="en-PH" sz="1600" b="0" baseline="0" dirty="0" smtClean="0"/>
                        <a:t>Copies of approved Project Proposal</a:t>
                      </a:r>
                    </a:p>
                    <a:p>
                      <a:pPr marL="285750" indent="-285750">
                        <a:buFont typeface="Arial" panose="020B0604020202020204" pitchFamily="34" charset="0"/>
                        <a:buChar char="•"/>
                      </a:pPr>
                      <a:r>
                        <a:rPr lang="en-PH" sz="1600" b="0" baseline="0" dirty="0" smtClean="0"/>
                        <a:t>School Continuous Improvement Program</a:t>
                      </a:r>
                    </a:p>
                    <a:p>
                      <a:pPr marL="285750" indent="-285750">
                        <a:buFont typeface="Arial" panose="020B0604020202020204" pitchFamily="34" charset="0"/>
                        <a:buChar char="•"/>
                      </a:pPr>
                      <a:r>
                        <a:rPr lang="en-PH" sz="1600" b="0" baseline="0" dirty="0" smtClean="0"/>
                        <a:t>Copy of School policies</a:t>
                      </a:r>
                    </a:p>
                    <a:p>
                      <a:pPr marL="285750" indent="-285750">
                        <a:buFont typeface="Arial" panose="020B0604020202020204" pitchFamily="34" charset="0"/>
                        <a:buChar char="•"/>
                      </a:pPr>
                      <a:r>
                        <a:rPr lang="en-PH" sz="1600" b="0" baseline="0" dirty="0" smtClean="0"/>
                        <a:t>Copies of resolutions</a:t>
                      </a:r>
                    </a:p>
                    <a:p>
                      <a:pPr marL="285750" indent="-285750">
                        <a:buFont typeface="Arial" panose="020B0604020202020204" pitchFamily="34" charset="0"/>
                        <a:buChar char="•"/>
                      </a:pPr>
                      <a:r>
                        <a:rPr lang="en-PH" sz="1600" b="0" baseline="0" dirty="0" smtClean="0"/>
                        <a:t>Adopt a School Program</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8F1FB"/>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599806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048" y="236252"/>
            <a:ext cx="10018713" cy="391545"/>
          </a:xfrm>
          <a:solidFill>
            <a:srgbClr val="7030A0"/>
          </a:solidFill>
        </p:spPr>
        <p:txBody>
          <a:bodyPr>
            <a:normAutofit fontScale="90000"/>
          </a:bodyPr>
          <a:lstStyle/>
          <a:p>
            <a:pPr algn="r"/>
            <a:r>
              <a:rPr lang="en-US" sz="2400" b="1" dirty="0" smtClean="0"/>
              <a:t>Principle - IV: MANAGEMENT OF RESOURCE (15% X 0.15)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3703734020"/>
              </p:ext>
            </p:extLst>
          </p:nvPr>
        </p:nvGraphicFramePr>
        <p:xfrm>
          <a:off x="136480" y="996288"/>
          <a:ext cx="11955434" cy="5486755"/>
        </p:xfrm>
        <a:graphic>
          <a:graphicData uri="http://schemas.openxmlformats.org/drawingml/2006/table">
            <a:tbl>
              <a:tblPr firstRow="1" bandRow="1">
                <a:tableStyleId>{5C22544A-7EE6-4342-B048-85BDC9FD1C3A}</a:tableStyleId>
              </a:tblPr>
              <a:tblGrid>
                <a:gridCol w="1651377">
                  <a:extLst>
                    <a:ext uri="{9D8B030D-6E8A-4147-A177-3AD203B41FA5}">
                      <a16:colId xmlns:a16="http://schemas.microsoft.com/office/drawing/2014/main" val="2072368850"/>
                    </a:ext>
                  </a:extLst>
                </a:gridCol>
                <a:gridCol w="1555844">
                  <a:extLst>
                    <a:ext uri="{9D8B030D-6E8A-4147-A177-3AD203B41FA5}">
                      <a16:colId xmlns:a16="http://schemas.microsoft.com/office/drawing/2014/main" val="711950807"/>
                    </a:ext>
                  </a:extLst>
                </a:gridCol>
                <a:gridCol w="1472845">
                  <a:extLst>
                    <a:ext uri="{9D8B030D-6E8A-4147-A177-3AD203B41FA5}">
                      <a16:colId xmlns:a16="http://schemas.microsoft.com/office/drawing/2014/main" val="3550104516"/>
                    </a:ext>
                  </a:extLst>
                </a:gridCol>
                <a:gridCol w="1772751">
                  <a:extLst>
                    <a:ext uri="{9D8B030D-6E8A-4147-A177-3AD203B41FA5}">
                      <a16:colId xmlns:a16="http://schemas.microsoft.com/office/drawing/2014/main" val="642915271"/>
                    </a:ext>
                  </a:extLst>
                </a:gridCol>
                <a:gridCol w="3445040">
                  <a:extLst>
                    <a:ext uri="{9D8B030D-6E8A-4147-A177-3AD203B41FA5}">
                      <a16:colId xmlns:a16="http://schemas.microsoft.com/office/drawing/2014/main" val="1778553722"/>
                    </a:ext>
                  </a:extLst>
                </a:gridCol>
                <a:gridCol w="1049788">
                  <a:extLst>
                    <a:ext uri="{9D8B030D-6E8A-4147-A177-3AD203B41FA5}">
                      <a16:colId xmlns:a16="http://schemas.microsoft.com/office/drawing/2014/main" val="1512413067"/>
                    </a:ext>
                  </a:extLst>
                </a:gridCol>
                <a:gridCol w="1007789">
                  <a:extLst>
                    <a:ext uri="{9D8B030D-6E8A-4147-A177-3AD203B41FA5}">
                      <a16:colId xmlns:a16="http://schemas.microsoft.com/office/drawing/2014/main" val="3871699561"/>
                    </a:ext>
                  </a:extLst>
                </a:gridCol>
              </a:tblGrid>
              <a:tr h="335541">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200" b="1" dirty="0" smtClean="0"/>
                        <a:t>REMARKS</a:t>
                      </a:r>
                      <a:endParaRPr lang="en-US" sz="12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316632">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262226">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980139114"/>
                  </a:ext>
                </a:extLst>
              </a:tr>
              <a:tr h="4499302">
                <a:tc>
                  <a:txBody>
                    <a:bodyPr/>
                    <a:lstStyle/>
                    <a:p>
                      <a:r>
                        <a:rPr lang="en-PH" sz="1700" dirty="0" smtClean="0"/>
                        <a:t>3. In the place is</a:t>
                      </a:r>
                      <a:r>
                        <a:rPr lang="en-PH" sz="1700" baseline="0" dirty="0" smtClean="0"/>
                        <a:t> a community-developed resource management system that drives appropriate behaviors of the stakeholders to ensure judicious, appropriate and effective use of </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US" sz="1600" dirty="0" smtClean="0"/>
                        <a:t>Stakeholders support judicious,</a:t>
                      </a:r>
                      <a:r>
                        <a:rPr lang="en-US" sz="1600" baseline="0" dirty="0" smtClean="0"/>
                        <a:t> appropriate and effective use of resources.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Stakeholders are engaged and share expertise</a:t>
                      </a:r>
                      <a:r>
                        <a:rPr lang="en-PH" sz="1600" baseline="0" dirty="0" smtClean="0"/>
                        <a:t> in the collaborative development  of resource management system.</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Stakeholders</a:t>
                      </a:r>
                      <a:r>
                        <a:rPr lang="en-PH" sz="1600" baseline="0" dirty="0" smtClean="0"/>
                        <a:t> sustain the implementation and improvement of a collaboratively developed, periodically adjusted, and consistent-focused resource management system.</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pPr marL="285750" indent="-285750">
                        <a:buFont typeface="Arial" panose="020B0604020202020204" pitchFamily="34" charset="0"/>
                        <a:buChar char="•"/>
                      </a:pPr>
                      <a:r>
                        <a:rPr lang="en-US" sz="1600" b="0" baseline="0" dirty="0" smtClean="0"/>
                        <a:t>List BAC members</a:t>
                      </a:r>
                    </a:p>
                    <a:p>
                      <a:pPr marL="285750" indent="-285750">
                        <a:buFont typeface="Arial" panose="020B0604020202020204" pitchFamily="34" charset="0"/>
                        <a:buChar char="•"/>
                      </a:pPr>
                      <a:r>
                        <a:rPr lang="en-US" sz="1600" b="0" baseline="0" dirty="0" smtClean="0"/>
                        <a:t>Copies of appointment of teachers </a:t>
                      </a:r>
                    </a:p>
                    <a:p>
                      <a:pPr marL="285750" indent="-285750">
                        <a:buFont typeface="Arial" panose="020B0604020202020204" pitchFamily="34" charset="0"/>
                        <a:buChar char="•"/>
                      </a:pPr>
                      <a:r>
                        <a:rPr lang="en-PH" sz="1600" b="0" baseline="0" dirty="0" smtClean="0"/>
                        <a:t>List of inspectorate Team</a:t>
                      </a:r>
                    </a:p>
                    <a:p>
                      <a:pPr marL="285750" indent="-285750">
                        <a:buFont typeface="Arial" panose="020B0604020202020204" pitchFamily="34" charset="0"/>
                        <a:buChar char="•"/>
                      </a:pPr>
                      <a:r>
                        <a:rPr lang="en-PH" sz="1600" b="0" baseline="0" dirty="0" smtClean="0"/>
                        <a:t>List of working committees of School Feeding  Program</a:t>
                      </a:r>
                      <a:endParaRPr lang="en-US" sz="1600" b="0" baseline="0" dirty="0" smtClean="0"/>
                    </a:p>
                    <a:p>
                      <a:pPr marL="285750" indent="-285750">
                        <a:buFont typeface="Arial" panose="020B0604020202020204" pitchFamily="34" charset="0"/>
                        <a:buChar char="•"/>
                      </a:pPr>
                      <a:r>
                        <a:rPr lang="en-US" sz="1600" b="0" baseline="0" dirty="0" smtClean="0"/>
                        <a:t>List Feeding beneficiaries</a:t>
                      </a:r>
                    </a:p>
                    <a:p>
                      <a:pPr marL="285750" indent="-285750">
                        <a:buFont typeface="Arial" panose="020B0604020202020204" pitchFamily="34" charset="0"/>
                        <a:buChar char="•"/>
                      </a:pPr>
                      <a:r>
                        <a:rPr lang="en-US" sz="1600" b="0" baseline="0" dirty="0" smtClean="0"/>
                        <a:t>Financial support on </a:t>
                      </a:r>
                      <a:r>
                        <a:rPr lang="en-US" sz="1600" b="0" baseline="0" dirty="0" err="1" smtClean="0"/>
                        <a:t>Brigada</a:t>
                      </a:r>
                      <a:r>
                        <a:rPr lang="en-US" sz="1600" b="0" baseline="0" dirty="0" smtClean="0"/>
                        <a:t> </a:t>
                      </a:r>
                      <a:r>
                        <a:rPr lang="en-US" sz="1600" b="0" baseline="0" dirty="0" err="1" smtClean="0"/>
                        <a:t>Eskwela</a:t>
                      </a:r>
                      <a:endParaRPr lang="en-US" sz="1600" b="0" baseline="0" dirty="0" smtClean="0"/>
                    </a:p>
                    <a:p>
                      <a:pPr marL="285750" indent="-285750">
                        <a:buFont typeface="Arial" panose="020B0604020202020204" pitchFamily="34" charset="0"/>
                        <a:buChar char="•"/>
                      </a:pPr>
                      <a:r>
                        <a:rPr lang="en-PH" sz="1600" b="0" baseline="0" dirty="0" smtClean="0"/>
                        <a:t>List on implementing Agencies</a:t>
                      </a:r>
                    </a:p>
                    <a:p>
                      <a:pPr marL="285750" indent="-285750">
                        <a:buFont typeface="Arial" panose="020B0604020202020204" pitchFamily="34" charset="0"/>
                        <a:buChar char="•"/>
                      </a:pPr>
                      <a:r>
                        <a:rPr lang="en-PH" sz="1600" b="0" baseline="0" dirty="0" smtClean="0"/>
                        <a:t>Record of Annual AIP revision/adjustment conducted </a:t>
                      </a:r>
                    </a:p>
                    <a:p>
                      <a:pPr marL="285750" indent="-285750">
                        <a:buFont typeface="Arial" panose="020B0604020202020204" pitchFamily="34" charset="0"/>
                        <a:buChar char="•"/>
                      </a:pPr>
                      <a:r>
                        <a:rPr lang="en-PH" sz="1600" b="0" baseline="0" dirty="0" smtClean="0"/>
                        <a:t>Complete Records on Fiscal Management</a:t>
                      </a: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2360130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064" y="127070"/>
            <a:ext cx="10018713" cy="623557"/>
          </a:xfrm>
          <a:solidFill>
            <a:srgbClr val="7030A0"/>
          </a:solidFill>
        </p:spPr>
        <p:txBody>
          <a:bodyPr>
            <a:normAutofit/>
          </a:bodyPr>
          <a:lstStyle/>
          <a:p>
            <a:pPr algn="r"/>
            <a:r>
              <a:rPr lang="en-US" sz="2400" b="1" dirty="0" smtClean="0"/>
              <a:t>Principle - IV: MANAGEMENT OF RESOURCE (15% X 0.15)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2118684806"/>
              </p:ext>
            </p:extLst>
          </p:nvPr>
        </p:nvGraphicFramePr>
        <p:xfrm>
          <a:off x="204717" y="1347527"/>
          <a:ext cx="11889059" cy="4339746"/>
        </p:xfrm>
        <a:graphic>
          <a:graphicData uri="http://schemas.openxmlformats.org/drawingml/2006/table">
            <a:tbl>
              <a:tblPr firstRow="1" bandRow="1">
                <a:tableStyleId>{5C22544A-7EE6-4342-B048-85BDC9FD1C3A}</a:tableStyleId>
              </a:tblPr>
              <a:tblGrid>
                <a:gridCol w="2108714">
                  <a:extLst>
                    <a:ext uri="{9D8B030D-6E8A-4147-A177-3AD203B41FA5}">
                      <a16:colId xmlns:a16="http://schemas.microsoft.com/office/drawing/2014/main" val="2072368850"/>
                    </a:ext>
                  </a:extLst>
                </a:gridCol>
                <a:gridCol w="1689764">
                  <a:extLst>
                    <a:ext uri="{9D8B030D-6E8A-4147-A177-3AD203B41FA5}">
                      <a16:colId xmlns:a16="http://schemas.microsoft.com/office/drawing/2014/main" val="711950807"/>
                    </a:ext>
                  </a:extLst>
                </a:gridCol>
                <a:gridCol w="1382535">
                  <a:extLst>
                    <a:ext uri="{9D8B030D-6E8A-4147-A177-3AD203B41FA5}">
                      <a16:colId xmlns:a16="http://schemas.microsoft.com/office/drawing/2014/main" val="3550104516"/>
                    </a:ext>
                  </a:extLst>
                </a:gridCol>
                <a:gridCol w="1605974">
                  <a:extLst>
                    <a:ext uri="{9D8B030D-6E8A-4147-A177-3AD203B41FA5}">
                      <a16:colId xmlns:a16="http://schemas.microsoft.com/office/drawing/2014/main" val="642915271"/>
                    </a:ext>
                  </a:extLst>
                </a:gridCol>
                <a:gridCol w="3443474">
                  <a:extLst>
                    <a:ext uri="{9D8B030D-6E8A-4147-A177-3AD203B41FA5}">
                      <a16:colId xmlns:a16="http://schemas.microsoft.com/office/drawing/2014/main" val="1778553722"/>
                    </a:ext>
                  </a:extLst>
                </a:gridCol>
                <a:gridCol w="1042789">
                  <a:extLst>
                    <a:ext uri="{9D8B030D-6E8A-4147-A177-3AD203B41FA5}">
                      <a16:colId xmlns:a16="http://schemas.microsoft.com/office/drawing/2014/main" val="1512413067"/>
                    </a:ext>
                  </a:extLst>
                </a:gridCol>
                <a:gridCol w="615809">
                  <a:extLst>
                    <a:ext uri="{9D8B030D-6E8A-4147-A177-3AD203B41FA5}">
                      <a16:colId xmlns:a16="http://schemas.microsoft.com/office/drawing/2014/main" val="3871699561"/>
                    </a:ext>
                  </a:extLst>
                </a:gridCol>
              </a:tblGrid>
              <a:tr h="256145">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100" b="1" dirty="0" smtClean="0"/>
                        <a:t>REMARKS</a:t>
                      </a:r>
                      <a:endParaRPr lang="en-US" sz="11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316386">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415134">
                <a:tc vMerge="1">
                  <a:txBody>
                    <a:bodyPr/>
                    <a:lstStyle/>
                    <a:p>
                      <a:endParaRPr lang="en-US"/>
                    </a:p>
                  </a:txBody>
                  <a:tcPr/>
                </a:tc>
                <a:tc>
                  <a:txBody>
                    <a:bodyPr/>
                    <a:lstStyle/>
                    <a:p>
                      <a:pPr algn="ctr">
                        <a:lnSpc>
                          <a:spcPct val="2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980139114"/>
                  </a:ext>
                </a:extLst>
              </a:tr>
              <a:tr h="1230302">
                <a:tc>
                  <a:txBody>
                    <a:bodyPr/>
                    <a:lstStyle/>
                    <a:p>
                      <a:r>
                        <a:rPr lang="en-US" sz="1800" dirty="0" smtClean="0"/>
                        <a:t>4. Regular</a:t>
                      </a:r>
                      <a:r>
                        <a:rPr lang="en-US" sz="1800" baseline="0" dirty="0" smtClean="0"/>
                        <a:t> Monitoring, Evaluation, and Reporting Processes of Resource Management are collaboratively developed and implemented by the learning managers, facilitators. </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US" sz="1600" dirty="0" smtClean="0"/>
                        <a:t>Stakeholders are invited to participate</a:t>
                      </a:r>
                      <a:r>
                        <a:rPr lang="en-US" sz="1600" baseline="0" dirty="0" smtClean="0"/>
                        <a:t> in the development and implementation of monitoring, evaluation and reporting processes on resource management is evident.</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Stakeholders support a system of partnership for improving</a:t>
                      </a:r>
                      <a:r>
                        <a:rPr lang="en-PH" sz="1600" baseline="0" dirty="0" smtClean="0"/>
                        <a:t> resource management.</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r>
                        <a:rPr lang="en-PH" sz="1600" dirty="0" smtClean="0"/>
                        <a:t>Stakeholders</a:t>
                      </a:r>
                      <a:r>
                        <a:rPr lang="en-PH" sz="1600" baseline="0" dirty="0" smtClean="0"/>
                        <a:t> are engaged , held accountable and implement a collaboratively developed system of monitoring, evaluation, and reporting for resource management.</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pPr marL="285750" indent="-285750">
                        <a:buFont typeface="Arial" panose="020B0604020202020204" pitchFamily="34" charset="0"/>
                        <a:buChar char="•"/>
                      </a:pPr>
                      <a:r>
                        <a:rPr lang="en-PH" sz="1600" b="0" baseline="0" dirty="0" smtClean="0"/>
                        <a:t>List of created School Committee to M &amp; E on Resource Management</a:t>
                      </a:r>
                    </a:p>
                    <a:p>
                      <a:pPr marL="285750" indent="-285750">
                        <a:buFont typeface="Arial" panose="020B0604020202020204" pitchFamily="34" charset="0"/>
                        <a:buChar char="•"/>
                      </a:pPr>
                      <a:r>
                        <a:rPr lang="en-PH" sz="1600" b="0" baseline="0" dirty="0" smtClean="0"/>
                        <a:t>Minutes of the feed backing , attendance sheets </a:t>
                      </a:r>
                    </a:p>
                    <a:p>
                      <a:pPr marL="285750" indent="-285750">
                        <a:buFont typeface="Arial" panose="020B0604020202020204" pitchFamily="34" charset="0"/>
                        <a:buChar char="•"/>
                      </a:pPr>
                      <a:r>
                        <a:rPr lang="en-PH" sz="1600" b="0" baseline="0" dirty="0" smtClean="0"/>
                        <a:t>Records of Regular Resource Inventory of Properties</a:t>
                      </a:r>
                    </a:p>
                    <a:p>
                      <a:pPr marL="285750" indent="-285750">
                        <a:buFont typeface="Arial" panose="020B0604020202020204" pitchFamily="34" charset="0"/>
                        <a:buChar char="•"/>
                      </a:pPr>
                      <a:r>
                        <a:rPr lang="en-PH" sz="1600" b="0" baseline="0" dirty="0" smtClean="0"/>
                        <a:t>Approved Annual Implementation Plan (AIP)</a:t>
                      </a:r>
                    </a:p>
                    <a:p>
                      <a:pPr marL="285750" indent="-285750">
                        <a:buFont typeface="Arial" panose="020B0604020202020204" pitchFamily="34" charset="0"/>
                        <a:buChar char="•"/>
                      </a:pPr>
                      <a:r>
                        <a:rPr lang="en-PH" sz="1600" b="0" baseline="0" dirty="0" smtClean="0"/>
                        <a:t>Minutes, Attendance Sheets, Narrative Report on Annual AIP Revision/Adjustment</a:t>
                      </a: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2603393743"/>
                  </a:ext>
                </a:extLst>
              </a:tr>
            </a:tbl>
          </a:graphicData>
        </a:graphic>
      </p:graphicFrame>
    </p:spTree>
    <p:extLst>
      <p:ext uri="{BB962C8B-B14F-4D97-AF65-F5344CB8AC3E}">
        <p14:creationId xmlns:p14="http://schemas.microsoft.com/office/powerpoint/2010/main" val="747706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064" y="127071"/>
            <a:ext cx="10018713" cy="419030"/>
          </a:xfrm>
          <a:solidFill>
            <a:srgbClr val="7030A0"/>
          </a:solidFill>
        </p:spPr>
        <p:txBody>
          <a:bodyPr>
            <a:normAutofit fontScale="90000"/>
          </a:bodyPr>
          <a:lstStyle/>
          <a:p>
            <a:pPr algn="r"/>
            <a:r>
              <a:rPr lang="en-US" sz="2400" b="1" dirty="0" smtClean="0"/>
              <a:t>Principle - IV: MANAGEMENT OF RESOURCE (15% X 0.15)</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2776151058"/>
              </p:ext>
            </p:extLst>
          </p:nvPr>
        </p:nvGraphicFramePr>
        <p:xfrm>
          <a:off x="139701" y="750627"/>
          <a:ext cx="11957759" cy="5958840"/>
        </p:xfrm>
        <a:graphic>
          <a:graphicData uri="http://schemas.openxmlformats.org/drawingml/2006/table">
            <a:tbl>
              <a:tblPr firstRow="1" bandRow="1">
                <a:tableStyleId>{5C22544A-7EE6-4342-B048-85BDC9FD1C3A}</a:tableStyleId>
              </a:tblPr>
              <a:tblGrid>
                <a:gridCol w="1193799">
                  <a:extLst>
                    <a:ext uri="{9D8B030D-6E8A-4147-A177-3AD203B41FA5}">
                      <a16:colId xmlns:a16="http://schemas.microsoft.com/office/drawing/2014/main" val="2072368850"/>
                    </a:ext>
                  </a:extLst>
                </a:gridCol>
                <a:gridCol w="1333500">
                  <a:extLst>
                    <a:ext uri="{9D8B030D-6E8A-4147-A177-3AD203B41FA5}">
                      <a16:colId xmlns:a16="http://schemas.microsoft.com/office/drawing/2014/main" val="711950807"/>
                    </a:ext>
                  </a:extLst>
                </a:gridCol>
                <a:gridCol w="906153">
                  <a:extLst>
                    <a:ext uri="{9D8B030D-6E8A-4147-A177-3AD203B41FA5}">
                      <a16:colId xmlns:a16="http://schemas.microsoft.com/office/drawing/2014/main" val="3550104516"/>
                    </a:ext>
                  </a:extLst>
                </a:gridCol>
                <a:gridCol w="1289712">
                  <a:extLst>
                    <a:ext uri="{9D8B030D-6E8A-4147-A177-3AD203B41FA5}">
                      <a16:colId xmlns:a16="http://schemas.microsoft.com/office/drawing/2014/main" val="642915271"/>
                    </a:ext>
                  </a:extLst>
                </a:gridCol>
                <a:gridCol w="6461331">
                  <a:extLst>
                    <a:ext uri="{9D8B030D-6E8A-4147-A177-3AD203B41FA5}">
                      <a16:colId xmlns:a16="http://schemas.microsoft.com/office/drawing/2014/main" val="1778553722"/>
                    </a:ext>
                  </a:extLst>
                </a:gridCol>
                <a:gridCol w="421391">
                  <a:extLst>
                    <a:ext uri="{9D8B030D-6E8A-4147-A177-3AD203B41FA5}">
                      <a16:colId xmlns:a16="http://schemas.microsoft.com/office/drawing/2014/main" val="1512413067"/>
                    </a:ext>
                  </a:extLst>
                </a:gridCol>
                <a:gridCol w="351873">
                  <a:extLst>
                    <a:ext uri="{9D8B030D-6E8A-4147-A177-3AD203B41FA5}">
                      <a16:colId xmlns:a16="http://schemas.microsoft.com/office/drawing/2014/main" val="3871699561"/>
                    </a:ext>
                  </a:extLst>
                </a:gridCol>
              </a:tblGrid>
              <a:tr h="256145">
                <a:tc rowSpan="3">
                  <a:txBody>
                    <a:bodyPr/>
                    <a:lstStyle/>
                    <a:p>
                      <a:pPr algn="ctr">
                        <a:lnSpc>
                          <a:spcPct val="200000"/>
                        </a:lnSpc>
                      </a:pPr>
                      <a:r>
                        <a:rPr lang="en-US" sz="1400" dirty="0" smtClean="0"/>
                        <a:t>STANDARD</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900" dirty="0" smtClean="0"/>
                        <a:t>RATING</a:t>
                      </a:r>
                      <a:endParaRPr lang="en-US" sz="9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4">
                  <a:txBody>
                    <a:bodyPr/>
                    <a:lstStyle/>
                    <a:p>
                      <a:pPr algn="ctr">
                        <a:lnSpc>
                          <a:spcPct val="200000"/>
                        </a:lnSpc>
                      </a:pPr>
                      <a:r>
                        <a:rPr lang="en-US" sz="900" b="1" dirty="0" smtClean="0"/>
                        <a:t>REMARKS</a:t>
                      </a:r>
                      <a:endParaRPr lang="en-US" sz="9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90113">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4">
                  <a:txBody>
                    <a:bodyPr/>
                    <a:lstStyle/>
                    <a:p>
                      <a:pPr algn="ctr"/>
                      <a:endParaRPr lang="en-US" sz="9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262579">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980139114"/>
                  </a:ext>
                </a:extLst>
              </a:tr>
              <a:tr h="376930">
                <a:tc rowSpan="2">
                  <a:txBody>
                    <a:bodyPr/>
                    <a:lstStyle/>
                    <a:p>
                      <a:r>
                        <a:rPr lang="en-US" sz="1600" dirty="0" smtClean="0"/>
                        <a:t>5. There is a system that</a:t>
                      </a:r>
                      <a:r>
                        <a:rPr lang="en-US" sz="1600" baseline="0" dirty="0" smtClean="0"/>
                        <a:t> manages the network and linkages which strength and sustain partnership for improving resource management</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2">
                  <a:txBody>
                    <a:bodyPr/>
                    <a:lstStyle/>
                    <a:p>
                      <a:r>
                        <a:rPr lang="en-PH" sz="1600" dirty="0" smtClean="0"/>
                        <a:t>An</a:t>
                      </a:r>
                      <a:r>
                        <a:rPr lang="en-PH" sz="1600" baseline="0" dirty="0" smtClean="0"/>
                        <a:t> engagement procedure to identify and utilize partnership with stakeholders for improving resource management is evident.</a:t>
                      </a:r>
                      <a:endParaRPr lang="en-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2">
                  <a:txBody>
                    <a:bodyPr/>
                    <a:lstStyle/>
                    <a:p>
                      <a:r>
                        <a:rPr lang="en-PH" sz="1600" dirty="0" smtClean="0"/>
                        <a:t>Stakeholders support a system</a:t>
                      </a:r>
                      <a:r>
                        <a:rPr lang="en-PH" sz="1600" baseline="0" dirty="0" smtClean="0"/>
                        <a:t> of partnership for improving resource management .</a:t>
                      </a:r>
                      <a:endParaRPr lang="en-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2">
                  <a:txBody>
                    <a:bodyPr/>
                    <a:lstStyle/>
                    <a:p>
                      <a:r>
                        <a:rPr lang="en-PH" sz="1600" dirty="0" smtClean="0"/>
                        <a:t>An established system of partnership is managed</a:t>
                      </a:r>
                      <a:r>
                        <a:rPr lang="en-PH" sz="1600" baseline="0" dirty="0" smtClean="0"/>
                        <a:t> and sustained by the stakeholders for continuous improvement of resource management. </a:t>
                      </a:r>
                      <a:endParaRPr lang="en-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2">
                  <a:txBody>
                    <a:bodyPr/>
                    <a:lstStyle/>
                    <a:p>
                      <a:pPr marL="285750" indent="-285750">
                        <a:buFont typeface="Arial" panose="020B0604020202020204" pitchFamily="34" charset="0"/>
                        <a:buChar char="•"/>
                      </a:pPr>
                      <a:r>
                        <a:rPr lang="en-PH" sz="1600" dirty="0" smtClean="0"/>
                        <a:t>List/records</a:t>
                      </a:r>
                      <a:r>
                        <a:rPr lang="en-PH" sz="1600" baseline="0" dirty="0" smtClean="0"/>
                        <a:t> of created School Fiscal Management Council composed of Parents, Teachers, Community Stakeholders</a:t>
                      </a:r>
                    </a:p>
                    <a:p>
                      <a:pPr marL="285750" indent="-285750">
                        <a:buFont typeface="Arial" panose="020B0604020202020204" pitchFamily="34" charset="0"/>
                        <a:buChar char="•"/>
                      </a:pPr>
                      <a:r>
                        <a:rPr lang="en-PH" sz="1600" baseline="0" dirty="0" smtClean="0"/>
                        <a:t>Posted Monthly Financial Statement signed by the Financial Management Committee on the School Transparency Board</a:t>
                      </a:r>
                    </a:p>
                    <a:p>
                      <a:pPr marL="285750" indent="-285750">
                        <a:buFont typeface="Arial" panose="020B0604020202020204" pitchFamily="34" charset="0"/>
                        <a:buChar char="•"/>
                      </a:pPr>
                      <a:r>
                        <a:rPr lang="en-PH" sz="1600" baseline="0" dirty="0" smtClean="0"/>
                        <a:t>Updated Organizational Chart </a:t>
                      </a:r>
                    </a:p>
                    <a:p>
                      <a:pPr marL="285750" indent="-285750">
                        <a:buFont typeface="Arial" panose="020B0604020202020204" pitchFamily="34" charset="0"/>
                        <a:buChar char="•"/>
                      </a:pPr>
                      <a:r>
                        <a:rPr lang="en-PH" sz="1600" baseline="0" dirty="0" smtClean="0"/>
                        <a:t>List of SGC Officers</a:t>
                      </a:r>
                      <a:r>
                        <a:rPr lang="en-PH" sz="1600" baseline="0" dirty="0"/>
                        <a:t> </a:t>
                      </a:r>
                      <a:r>
                        <a:rPr lang="en-PH" sz="1600" baseline="0" dirty="0" smtClean="0"/>
                        <a:t>&amp; members with defined functions</a:t>
                      </a:r>
                    </a:p>
                    <a:p>
                      <a:pPr marL="285750" indent="-285750">
                        <a:buFont typeface="Arial" panose="020B0604020202020204" pitchFamily="34" charset="0"/>
                        <a:buChar char="•"/>
                      </a:pPr>
                      <a:r>
                        <a:rPr lang="en-PH" sz="1600" baseline="0" dirty="0" smtClean="0"/>
                        <a:t>Compilation of Certificate of Appearance in barangay meetings </a:t>
                      </a:r>
                    </a:p>
                    <a:p>
                      <a:pPr marL="285750" indent="-285750">
                        <a:buFont typeface="Arial" panose="020B0604020202020204" pitchFamily="34" charset="0"/>
                        <a:buChar char="•"/>
                      </a:pPr>
                      <a:r>
                        <a:rPr lang="en-PH" sz="1600" baseline="0" dirty="0" smtClean="0"/>
                        <a:t>Compilation of Certificate of Participation in barangay assembly</a:t>
                      </a:r>
                    </a:p>
                    <a:p>
                      <a:pPr marL="285750" indent="-285750">
                        <a:buFont typeface="Arial" panose="020B0604020202020204" pitchFamily="34" charset="0"/>
                        <a:buChar char="•"/>
                      </a:pPr>
                      <a:r>
                        <a:rPr lang="en-PH" sz="1600" baseline="0" dirty="0" smtClean="0"/>
                        <a:t>List/Records of Barangay Donations </a:t>
                      </a:r>
                    </a:p>
                    <a:p>
                      <a:pPr marL="285750" indent="-285750">
                        <a:buFont typeface="Arial" panose="020B0604020202020204" pitchFamily="34" charset="0"/>
                        <a:buChar char="•"/>
                      </a:pPr>
                      <a:r>
                        <a:rPr lang="en-PH" sz="1600" baseline="0" dirty="0" smtClean="0"/>
                        <a:t>Compilation/ Records  of Deed of Donation and Acceptance</a:t>
                      </a:r>
                    </a:p>
                    <a:p>
                      <a:pPr marL="285750" indent="-285750">
                        <a:buFont typeface="Arial" panose="020B0604020202020204" pitchFamily="34" charset="0"/>
                        <a:buChar char="•"/>
                      </a:pPr>
                      <a:r>
                        <a:rPr lang="en-PH" sz="1600" baseline="0" dirty="0" smtClean="0"/>
                        <a:t>Copies of Memorandum of Agreement, pictorials, documentation</a:t>
                      </a:r>
                    </a:p>
                    <a:p>
                      <a:pPr marL="285750" indent="-285750">
                        <a:buFont typeface="Arial" panose="020B0604020202020204" pitchFamily="34" charset="0"/>
                        <a:buChar char="•"/>
                      </a:pPr>
                      <a:r>
                        <a:rPr lang="en-PH" sz="1600" baseline="0" dirty="0" smtClean="0"/>
                        <a:t>Proposal, Narrative Report, list of beneficiaries, attendance sheets of school feeding program. </a:t>
                      </a:r>
                    </a:p>
                    <a:p>
                      <a:pPr marL="285750" indent="-285750">
                        <a:buFont typeface="Arial" panose="020B0604020202020204" pitchFamily="34" charset="0"/>
                        <a:buChar char="•"/>
                      </a:pPr>
                      <a:r>
                        <a:rPr lang="en-PH" sz="1600" baseline="0" dirty="0" smtClean="0"/>
                        <a:t>Copies of Annual PTA Financial Report</a:t>
                      </a:r>
                    </a:p>
                    <a:p>
                      <a:pPr marL="285750" indent="-285750">
                        <a:buFont typeface="Arial" panose="020B0604020202020204" pitchFamily="34" charset="0"/>
                        <a:buChar char="•"/>
                      </a:pPr>
                      <a:r>
                        <a:rPr lang="en-PH" sz="1600" baseline="0" dirty="0" smtClean="0"/>
                        <a:t>Records of stakeholders support.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PH"/>
                    </a:p>
                  </a:txBody>
                  <a:tcPr/>
                </a:tc>
                <a:tc vMerge="1">
                  <a:txBody>
                    <a:bodyPr/>
                    <a:lstStyle/>
                    <a:p>
                      <a:endParaRPr lang="en-PH"/>
                    </a:p>
                  </a:txBody>
                  <a:tcPr/>
                </a:tc>
                <a:extLst>
                  <a:ext uri="{0D108BD9-81ED-4DB2-BD59-A6C34878D82A}">
                    <a16:rowId xmlns:a16="http://schemas.microsoft.com/office/drawing/2014/main" val="10003"/>
                  </a:ext>
                </a:extLst>
              </a:tr>
              <a:tr h="1230302">
                <a:tc vMerge="1">
                  <a:txBody>
                    <a:bodyPr/>
                    <a:lstStyle/>
                    <a:p>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pPr marL="285750" indent="-285750">
                        <a:buFont typeface="Arial" panose="020B0604020202020204" pitchFamily="34" charset="0"/>
                        <a:buChar char="•"/>
                      </a:pPr>
                      <a:endParaRPr lang="en-PH"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2603393743"/>
                  </a:ext>
                </a:extLst>
              </a:tr>
              <a:tr h="267788">
                <a:tc gridSpan="5">
                  <a:txBody>
                    <a:bodyPr/>
                    <a:lstStyle/>
                    <a:p>
                      <a:pPr algn="r"/>
                      <a:r>
                        <a:rPr lang="en-US" sz="1700" b="1" dirty="0" smtClean="0"/>
                        <a:t>TOTAL</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h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hMerge="1">
                  <a:txBody>
                    <a:bodyPr/>
                    <a:lstStyle/>
                    <a:p>
                      <a:endParaRPr lang="en-US"/>
                    </a:p>
                  </a:txBody>
                  <a:tcPr/>
                </a:tc>
                <a:tc hMerge="1">
                  <a:txBody>
                    <a:bodyPr/>
                    <a:lstStyle/>
                    <a:p>
                      <a:endParaRPr lang="en-US"/>
                    </a:p>
                  </a:txBody>
                  <a:tcPr/>
                </a:tc>
                <a:tc hMerge="1">
                  <a:txBody>
                    <a:bodyPr/>
                    <a:lstStyle/>
                    <a:p>
                      <a:pPr marL="285750" indent="-285750">
                        <a:buFont typeface="Arial" panose="020B0604020202020204" pitchFamily="34" charset="0"/>
                        <a:buChar char="•"/>
                      </a:pP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3">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3">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3997669160"/>
                  </a:ext>
                </a:extLst>
              </a:tr>
              <a:tr h="267788">
                <a:tc gridSpan="5">
                  <a:txBody>
                    <a:bodyPr/>
                    <a:lstStyle/>
                    <a:p>
                      <a:pPr algn="r"/>
                      <a:r>
                        <a:rPr lang="en-US" sz="1700" b="1" dirty="0" smtClean="0"/>
                        <a:t>AVERAGE</a:t>
                      </a:r>
                      <a:endParaRPr lang="en-US" sz="17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h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hMerge="1">
                  <a:txBody>
                    <a:bodyPr/>
                    <a:lstStyle/>
                    <a:p>
                      <a:endParaRPr lang="en-US"/>
                    </a:p>
                  </a:txBody>
                  <a:tcPr/>
                </a:tc>
                <a:tc hMerge="1">
                  <a:txBody>
                    <a:bodyPr/>
                    <a:lstStyle/>
                    <a:p>
                      <a:endParaRPr lang="en-US"/>
                    </a:p>
                  </a:txBody>
                  <a:tcPr/>
                </a:tc>
                <a:tc hMerge="1">
                  <a:txBody>
                    <a:bodyPr/>
                    <a:lstStyle/>
                    <a:p>
                      <a:pPr marL="285750" indent="-285750">
                        <a:buFont typeface="Arial" panose="020B0604020202020204" pitchFamily="34" charset="0"/>
                        <a:buChar char="•"/>
                      </a:pP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4217437429"/>
                  </a:ext>
                </a:extLst>
              </a:tr>
              <a:tr h="267788">
                <a:tc gridSpan="5">
                  <a:txBody>
                    <a:bodyPr/>
                    <a:lstStyle/>
                    <a:p>
                      <a:pPr algn="r"/>
                      <a:r>
                        <a:rPr lang="en-US" sz="1700" b="1" dirty="0" smtClean="0"/>
                        <a:t>RATING (AVERAGE</a:t>
                      </a:r>
                      <a:r>
                        <a:rPr lang="en-US" sz="1700" b="1" baseline="0" dirty="0" smtClean="0"/>
                        <a:t> X 15%)</a:t>
                      </a:r>
                      <a:endParaRPr lang="en-US" sz="17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h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hMerge="1">
                  <a:txBody>
                    <a:bodyPr/>
                    <a:lstStyle/>
                    <a:p>
                      <a:endParaRPr lang="en-US"/>
                    </a:p>
                  </a:txBody>
                  <a:tcPr/>
                </a:tc>
                <a:tc hMerge="1">
                  <a:txBody>
                    <a:bodyPr/>
                    <a:lstStyle/>
                    <a:p>
                      <a:endParaRPr lang="en-US"/>
                    </a:p>
                  </a:txBody>
                  <a:tcPr/>
                </a:tc>
                <a:tc hMerge="1">
                  <a:txBody>
                    <a:bodyPr/>
                    <a:lstStyle/>
                    <a:p>
                      <a:pPr marL="285750" indent="-285750">
                        <a:buFont typeface="Arial" panose="020B0604020202020204" pitchFamily="34" charset="0"/>
                        <a:buChar char="•"/>
                      </a:pP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1042002047"/>
                  </a:ext>
                </a:extLst>
              </a:tr>
            </a:tbl>
          </a:graphicData>
        </a:graphic>
      </p:graphicFrame>
    </p:spTree>
    <p:extLst>
      <p:ext uri="{BB962C8B-B14F-4D97-AF65-F5344CB8AC3E}">
        <p14:creationId xmlns:p14="http://schemas.microsoft.com/office/powerpoint/2010/main" val="1987996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2257" b="97743" l="7029" r="94409">
                        <a14:foregroundMark x1="34824" y1="19639" x2="46965" y2="16027"/>
                        <a14:foregroundMark x1="33706" y1="27765" x2="32268" y2="36117"/>
                        <a14:foregroundMark x1="37700" y1="58691" x2="37061" y2="65011"/>
                        <a14:foregroundMark x1="46805" y1="62077" x2="45527" y2="66366"/>
                        <a14:foregroundMark x1="71086" y1="44695" x2="69968" y2="48758"/>
                        <a14:foregroundMark x1="67891" y1="65237" x2="68850" y2="62754"/>
                        <a14:backgroundMark x1="52716" y1="58465" x2="52396" y2="60271"/>
                      </a14:backgroundRemoval>
                    </a14:imgEffect>
                  </a14:imgLayer>
                </a14:imgProps>
              </a:ext>
              <a:ext uri="{28A0092B-C50C-407E-A947-70E740481C1C}">
                <a14:useLocalDpi xmlns:a14="http://schemas.microsoft.com/office/drawing/2010/main" val="0"/>
              </a:ext>
            </a:extLst>
          </a:blip>
          <a:stretch>
            <a:fillRect/>
          </a:stretch>
        </p:blipFill>
        <p:spPr>
          <a:xfrm>
            <a:off x="2782165" y="889721"/>
            <a:ext cx="6708198" cy="4747175"/>
          </a:xfrm>
          <a:prstGeom prst="rect">
            <a:avLst/>
          </a:prstGeom>
        </p:spPr>
      </p:pic>
    </p:spTree>
    <p:extLst>
      <p:ext uri="{BB962C8B-B14F-4D97-AF65-F5344CB8AC3E}">
        <p14:creationId xmlns:p14="http://schemas.microsoft.com/office/powerpoint/2010/main" val="42936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3176" y="258619"/>
            <a:ext cx="10018713" cy="706581"/>
          </a:xfrm>
          <a:solidFill>
            <a:srgbClr val="C00000"/>
          </a:solidFill>
        </p:spPr>
        <p:txBody>
          <a:bodyPr>
            <a:normAutofit/>
          </a:bodyPr>
          <a:lstStyle/>
          <a:p>
            <a:pPr algn="r"/>
            <a:r>
              <a:rPr lang="en-US" sz="2400" b="1" dirty="0" smtClean="0"/>
              <a:t>Principle - I: LEADERSHIP AND GOVERNANCE (30% X 0.3)</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2088537496"/>
              </p:ext>
            </p:extLst>
          </p:nvPr>
        </p:nvGraphicFramePr>
        <p:xfrm>
          <a:off x="150126" y="1384681"/>
          <a:ext cx="11861763" cy="4168679"/>
        </p:xfrm>
        <a:graphic>
          <a:graphicData uri="http://schemas.openxmlformats.org/drawingml/2006/table">
            <a:tbl>
              <a:tblPr firstRow="1" bandRow="1">
                <a:tableStyleId>{5C22544A-7EE6-4342-B048-85BDC9FD1C3A}</a:tableStyleId>
              </a:tblPr>
              <a:tblGrid>
                <a:gridCol w="1774208">
                  <a:extLst>
                    <a:ext uri="{9D8B030D-6E8A-4147-A177-3AD203B41FA5}">
                      <a16:colId xmlns:a16="http://schemas.microsoft.com/office/drawing/2014/main" val="2072368850"/>
                    </a:ext>
                  </a:extLst>
                </a:gridCol>
                <a:gridCol w="1564943">
                  <a:extLst>
                    <a:ext uri="{9D8B030D-6E8A-4147-A177-3AD203B41FA5}">
                      <a16:colId xmlns:a16="http://schemas.microsoft.com/office/drawing/2014/main" val="537907971"/>
                    </a:ext>
                  </a:extLst>
                </a:gridCol>
                <a:gridCol w="1564943">
                  <a:extLst>
                    <a:ext uri="{9D8B030D-6E8A-4147-A177-3AD203B41FA5}">
                      <a16:colId xmlns:a16="http://schemas.microsoft.com/office/drawing/2014/main" val="711950807"/>
                    </a:ext>
                  </a:extLst>
                </a:gridCol>
                <a:gridCol w="1564943">
                  <a:extLst>
                    <a:ext uri="{9D8B030D-6E8A-4147-A177-3AD203B41FA5}">
                      <a16:colId xmlns:a16="http://schemas.microsoft.com/office/drawing/2014/main" val="3549841306"/>
                    </a:ext>
                  </a:extLst>
                </a:gridCol>
                <a:gridCol w="3259128">
                  <a:extLst>
                    <a:ext uri="{9D8B030D-6E8A-4147-A177-3AD203B41FA5}">
                      <a16:colId xmlns:a16="http://schemas.microsoft.com/office/drawing/2014/main" val="1778553722"/>
                    </a:ext>
                  </a:extLst>
                </a:gridCol>
                <a:gridCol w="1080654">
                  <a:extLst>
                    <a:ext uri="{9D8B030D-6E8A-4147-A177-3AD203B41FA5}">
                      <a16:colId xmlns:a16="http://schemas.microsoft.com/office/drawing/2014/main" val="1512413067"/>
                    </a:ext>
                  </a:extLst>
                </a:gridCol>
                <a:gridCol w="1052944">
                  <a:extLst>
                    <a:ext uri="{9D8B030D-6E8A-4147-A177-3AD203B41FA5}">
                      <a16:colId xmlns:a16="http://schemas.microsoft.com/office/drawing/2014/main" val="3871699561"/>
                    </a:ext>
                  </a:extLst>
                </a:gridCol>
              </a:tblGrid>
              <a:tr h="297719">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gn="ctr">
                        <a:lnSpc>
                          <a:spcPct val="200000"/>
                        </a:lnSpc>
                      </a:pPr>
                      <a:r>
                        <a:rPr lang="en-US" sz="1400" b="1" dirty="0" smtClean="0"/>
                        <a:t>REMARKS</a:t>
                      </a: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297719">
                <a:tc vMerge="1">
                  <a:txBody>
                    <a:bodyPr/>
                    <a:lstStyle/>
                    <a:p>
                      <a:endParaRPr lang="en-US" dirty="0"/>
                    </a:p>
                  </a:txBody>
                  <a:tcPr/>
                </a:tc>
                <a:tc gridSpan="3" vMerge="1">
                  <a:txBody>
                    <a:bodyPr/>
                    <a:lstStyle/>
                    <a:p>
                      <a:endParaRPr lang="en-US"/>
                    </a:p>
                  </a:txBody>
                  <a:tcPr/>
                </a:tc>
                <a:tc hMerge="1" vMerge="1">
                  <a:txBody>
                    <a:bodyPr/>
                    <a:lstStyle/>
                    <a:p>
                      <a:endParaRPr lang="en-US" dirty="0"/>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0">
                <a:tc v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PH" dirty="0" smtClean="0"/>
                        <a:t>2</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PH" dirty="0" smtClean="0"/>
                        <a:t>3</a:t>
                      </a: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algn="ctr">
                        <a:lnSpc>
                          <a:spcPct val="200000"/>
                        </a:lnSpc>
                      </a:pP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2172877"/>
                  </a:ext>
                </a:extLst>
              </a:tr>
              <a:tr h="2977190">
                <a:tc>
                  <a:txBody>
                    <a:bodyPr/>
                    <a:lstStyle/>
                    <a:p>
                      <a:r>
                        <a:rPr lang="en-US" sz="1600" dirty="0" smtClean="0"/>
                        <a:t>2. The development</a:t>
                      </a:r>
                      <a:r>
                        <a:rPr lang="en-US" sz="1600" baseline="0" dirty="0" smtClean="0"/>
                        <a:t> plan (SIP) is regularly reviewed by the school community to keep it responsive and relevant to emerging needs, challenges and opportunities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PH" sz="1600" dirty="0" smtClean="0"/>
                        <a:t>The school leads the</a:t>
                      </a:r>
                      <a:r>
                        <a:rPr lang="en-PH" sz="1600" baseline="0" dirty="0" smtClean="0"/>
                        <a:t> regular review and improvements of the development plan.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600" dirty="0" smtClean="0"/>
                        <a:t> The school and community stakeholders working as a full partners, lead the</a:t>
                      </a:r>
                      <a:r>
                        <a:rPr lang="en-US" sz="1600" baseline="0" dirty="0" smtClean="0"/>
                        <a:t> continual review of the improvement of the development plan.</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PH" sz="1600" dirty="0" smtClean="0"/>
                        <a:t>The</a:t>
                      </a:r>
                      <a:r>
                        <a:rPr lang="en-PH" sz="1600" baseline="0" dirty="0" smtClean="0"/>
                        <a:t> community stakeholders lead the regular review  and improvement process: the school stakeholders facilitate the process.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PH" sz="1600" dirty="0" smtClean="0"/>
                        <a:t>Approved AIP,SOB, APP, PPMP</a:t>
                      </a:r>
                    </a:p>
                    <a:p>
                      <a:pPr marL="285750" indent="-285750">
                        <a:buFont typeface="Arial" panose="020B0604020202020204" pitchFamily="34" charset="0"/>
                        <a:buChar char="•"/>
                      </a:pPr>
                      <a:r>
                        <a:rPr lang="en-PH" sz="1600" dirty="0" smtClean="0"/>
                        <a:t>Revision</a:t>
                      </a:r>
                      <a:r>
                        <a:rPr lang="en-PH" sz="1600" baseline="0" dirty="0" smtClean="0"/>
                        <a:t> committee for SIP and AIP</a:t>
                      </a:r>
                    </a:p>
                    <a:p>
                      <a:pPr marL="285750" indent="-285750">
                        <a:buFont typeface="Arial" panose="020B0604020202020204" pitchFamily="34" charset="0"/>
                        <a:buChar char="•"/>
                      </a:pPr>
                      <a:r>
                        <a:rPr lang="en-PH" sz="1600" baseline="0" dirty="0" smtClean="0"/>
                        <a:t>Copies of invitation letter for the stakeholders </a:t>
                      </a:r>
                    </a:p>
                    <a:p>
                      <a:pPr marL="285750" indent="-285750">
                        <a:buFont typeface="Arial" panose="020B0604020202020204" pitchFamily="34" charset="0"/>
                        <a:buChar char="•"/>
                      </a:pPr>
                      <a:r>
                        <a:rPr lang="en-PH" sz="1600" baseline="0" dirty="0" smtClean="0"/>
                        <a:t>Copies of letter of confirmation from the stakeholders</a:t>
                      </a:r>
                    </a:p>
                    <a:p>
                      <a:pPr marL="285750" indent="-285750">
                        <a:buFont typeface="Arial" panose="020B0604020202020204" pitchFamily="34" charset="0"/>
                        <a:buChar char="•"/>
                      </a:pPr>
                      <a:r>
                        <a:rPr lang="en-PH" sz="1600" baseline="0" dirty="0" smtClean="0"/>
                        <a:t>Minutes of the meeting during planning/revision</a:t>
                      </a:r>
                    </a:p>
                    <a:p>
                      <a:pPr marL="285750" indent="-285750">
                        <a:buFont typeface="Arial" panose="020B0604020202020204" pitchFamily="34" charset="0"/>
                        <a:buChar char="•"/>
                      </a:pPr>
                      <a:r>
                        <a:rPr lang="en-PH" sz="1600" baseline="0" dirty="0" smtClean="0"/>
                        <a:t>Attendance sheets of the meeting accomplished on during revision/planning..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201376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7758" y="0"/>
            <a:ext cx="10018713" cy="623557"/>
          </a:xfrm>
          <a:solidFill>
            <a:srgbClr val="C00000"/>
          </a:solidFill>
        </p:spPr>
        <p:txBody>
          <a:bodyPr>
            <a:normAutofit/>
          </a:bodyPr>
          <a:lstStyle/>
          <a:p>
            <a:pPr algn="r"/>
            <a:r>
              <a:rPr lang="en-US" sz="2400" b="1" dirty="0" smtClean="0"/>
              <a:t>Principle - I: LEADERSHIP AND GOVERNANCE (30% X 0.3)</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2341679875"/>
              </p:ext>
            </p:extLst>
          </p:nvPr>
        </p:nvGraphicFramePr>
        <p:xfrm>
          <a:off x="136479" y="623557"/>
          <a:ext cx="11955437" cy="6050280"/>
        </p:xfrm>
        <a:graphic>
          <a:graphicData uri="http://schemas.openxmlformats.org/drawingml/2006/table">
            <a:tbl>
              <a:tblPr firstRow="1" bandRow="1">
                <a:tableStyleId>{5C22544A-7EE6-4342-B048-85BDC9FD1C3A}</a:tableStyleId>
              </a:tblPr>
              <a:tblGrid>
                <a:gridCol w="1459912">
                  <a:extLst>
                    <a:ext uri="{9D8B030D-6E8A-4147-A177-3AD203B41FA5}">
                      <a16:colId xmlns:a16="http://schemas.microsoft.com/office/drawing/2014/main" val="2072368850"/>
                    </a:ext>
                  </a:extLst>
                </a:gridCol>
                <a:gridCol w="1519049">
                  <a:extLst>
                    <a:ext uri="{9D8B030D-6E8A-4147-A177-3AD203B41FA5}">
                      <a16:colId xmlns:a16="http://schemas.microsoft.com/office/drawing/2014/main" val="711950807"/>
                    </a:ext>
                  </a:extLst>
                </a:gridCol>
                <a:gridCol w="1519049">
                  <a:extLst>
                    <a:ext uri="{9D8B030D-6E8A-4147-A177-3AD203B41FA5}">
                      <a16:colId xmlns:a16="http://schemas.microsoft.com/office/drawing/2014/main" val="1327554569"/>
                    </a:ext>
                  </a:extLst>
                </a:gridCol>
                <a:gridCol w="1519049">
                  <a:extLst>
                    <a:ext uri="{9D8B030D-6E8A-4147-A177-3AD203B41FA5}">
                      <a16:colId xmlns:a16="http://schemas.microsoft.com/office/drawing/2014/main" val="3737622753"/>
                    </a:ext>
                  </a:extLst>
                </a:gridCol>
                <a:gridCol w="4260462">
                  <a:extLst>
                    <a:ext uri="{9D8B030D-6E8A-4147-A177-3AD203B41FA5}">
                      <a16:colId xmlns:a16="http://schemas.microsoft.com/office/drawing/2014/main" val="1778553722"/>
                    </a:ext>
                  </a:extLst>
                </a:gridCol>
                <a:gridCol w="762077">
                  <a:extLst>
                    <a:ext uri="{9D8B030D-6E8A-4147-A177-3AD203B41FA5}">
                      <a16:colId xmlns:a16="http://schemas.microsoft.com/office/drawing/2014/main" val="1512413067"/>
                    </a:ext>
                  </a:extLst>
                </a:gridCol>
                <a:gridCol w="915839">
                  <a:extLst>
                    <a:ext uri="{9D8B030D-6E8A-4147-A177-3AD203B41FA5}">
                      <a16:colId xmlns:a16="http://schemas.microsoft.com/office/drawing/2014/main" val="3871699561"/>
                    </a:ext>
                  </a:extLst>
                </a:gridCol>
              </a:tblGrid>
              <a:tr h="322854">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dirty="0" smtClean="0"/>
                        <a:t>RATING</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200" b="1" dirty="0" smtClean="0"/>
                        <a:t>REMARKS</a:t>
                      </a:r>
                      <a:endParaRPr lang="en-US" sz="12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13716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189395">
                <a:tc vMerge="1">
                  <a:txBody>
                    <a:bodyPr/>
                    <a:lstStyle/>
                    <a:p>
                      <a:endParaRPr lang="en-US"/>
                    </a:p>
                  </a:txBody>
                  <a:tcPr/>
                </a:tc>
                <a:tc>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97034015"/>
                  </a:ext>
                </a:extLst>
              </a:tr>
              <a:tr h="4522811">
                <a:tc>
                  <a:txBody>
                    <a:bodyPr/>
                    <a:lstStyle/>
                    <a:p>
                      <a:r>
                        <a:rPr lang="en-US" sz="1600" dirty="0" smtClean="0"/>
                        <a:t>3. The school</a:t>
                      </a:r>
                      <a:r>
                        <a:rPr lang="en-US" sz="1600" baseline="0" dirty="0" smtClean="0"/>
                        <a:t> is organized by a clear structure and work arrangements that leadership and governance and define the roles and responsibilities of the stakeholders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600" dirty="0" smtClean="0"/>
                        <a:t> The school defines the organizational structure, and roles and responsibilities of stakeholders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PH" sz="1600" dirty="0" smtClean="0"/>
                        <a:t>The school and community</a:t>
                      </a:r>
                      <a:r>
                        <a:rPr lang="en-PH" sz="1600" baseline="0" dirty="0" smtClean="0"/>
                        <a:t> collaboratively define the structure and the roles and responsibilities of stakeholders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PH" sz="1600" dirty="0" smtClean="0"/>
                        <a:t>Guided</a:t>
                      </a:r>
                      <a:r>
                        <a:rPr lang="en-PH" sz="1600" baseline="0" dirty="0" smtClean="0"/>
                        <a:t> by an agreed organizational  structure, the community stakeholders lead in defining the organizational structure and the roles and responsibilities; school provides technical and administrative support.</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PH" sz="1400" b="1" baseline="0" dirty="0" smtClean="0"/>
                        <a:t>Attendance sheets, minutes/narrative reports of the orientation to capacitate the members of SGC/ PTA/SPG/ etc. of its roles and functions</a:t>
                      </a:r>
                    </a:p>
                    <a:p>
                      <a:pPr marL="285750" indent="-285750">
                        <a:buFont typeface="Arial" panose="020B0604020202020204" pitchFamily="34" charset="0"/>
                        <a:buChar char="•"/>
                      </a:pPr>
                      <a:r>
                        <a:rPr lang="en-PH" sz="1400" b="1" baseline="0" dirty="0" smtClean="0"/>
                        <a:t>List of the officials of SGC/PTA/SPG Teaching Force Organization/Different School Clubs/Barangay Council/School Planning Team (SIP &amp; AIP Revision) with their corresponding roles</a:t>
                      </a:r>
                    </a:p>
                    <a:p>
                      <a:pPr marL="285750" indent="-285750">
                        <a:buFont typeface="Arial" panose="020B0604020202020204" pitchFamily="34" charset="0"/>
                        <a:buChar char="•"/>
                      </a:pPr>
                      <a:r>
                        <a:rPr lang="en-PH" sz="1400" b="1" baseline="0" dirty="0" smtClean="0"/>
                        <a:t>Resolutions crafted/made by the PTA  and joint resolutions of PTA  and Barangay Council </a:t>
                      </a:r>
                    </a:p>
                    <a:p>
                      <a:pPr marL="285750" indent="-285750">
                        <a:buFont typeface="Arial" panose="020B0604020202020204" pitchFamily="34" charset="0"/>
                        <a:buChar char="•"/>
                      </a:pPr>
                      <a:r>
                        <a:rPr lang="en-PH" sz="1400" b="1" baseline="0" dirty="0" smtClean="0"/>
                        <a:t>Personnel Handbook /SF 5</a:t>
                      </a:r>
                    </a:p>
                    <a:p>
                      <a:pPr marL="285750" indent="-285750">
                        <a:buFont typeface="Arial" panose="020B0604020202020204" pitchFamily="34" charset="0"/>
                        <a:buChar char="•"/>
                      </a:pPr>
                      <a:r>
                        <a:rPr lang="en-PH" sz="1400" b="1" baseline="0" dirty="0" smtClean="0"/>
                        <a:t>School Manual /</a:t>
                      </a:r>
                      <a:r>
                        <a:rPr lang="en-PH" sz="1400" b="1" baseline="0" dirty="0" err="1" smtClean="0"/>
                        <a:t>DepEd</a:t>
                      </a:r>
                      <a:r>
                        <a:rPr lang="en-PH" sz="1400" b="1" baseline="0" dirty="0" smtClean="0"/>
                        <a:t> Manual</a:t>
                      </a:r>
                    </a:p>
                    <a:p>
                      <a:pPr marL="285750" indent="-285750">
                        <a:buFont typeface="Arial" panose="020B0604020202020204" pitchFamily="34" charset="0"/>
                        <a:buChar char="•"/>
                      </a:pPr>
                      <a:r>
                        <a:rPr lang="en-PH" sz="1400" b="1" baseline="0" dirty="0" smtClean="0"/>
                        <a:t>Compilations of </a:t>
                      </a:r>
                      <a:r>
                        <a:rPr lang="en-PH" sz="1400" b="1" baseline="0" dirty="0" err="1" smtClean="0"/>
                        <a:t>DepEd</a:t>
                      </a:r>
                      <a:r>
                        <a:rPr lang="en-PH" sz="1400" b="1" baseline="0" dirty="0" smtClean="0"/>
                        <a:t> orders, Advisories and Memoranda (Division, Local, Non- </a:t>
                      </a:r>
                      <a:r>
                        <a:rPr lang="en-PH" sz="1400" b="1" baseline="0" dirty="0" err="1" smtClean="0"/>
                        <a:t>DepEd</a:t>
                      </a:r>
                      <a:r>
                        <a:rPr lang="en-PH" sz="1400" b="1" baseline="0" dirty="0" smtClean="0"/>
                        <a:t>, Regional and National)</a:t>
                      </a:r>
                    </a:p>
                    <a:p>
                      <a:pPr marL="285750" indent="-285750">
                        <a:buFont typeface="Arial" panose="020B0604020202020204" pitchFamily="34" charset="0"/>
                        <a:buChar char="•"/>
                      </a:pPr>
                      <a:r>
                        <a:rPr lang="en-PH" sz="1400" b="1" baseline="0" dirty="0" smtClean="0"/>
                        <a:t>Organizational Chart</a:t>
                      </a:r>
                    </a:p>
                    <a:p>
                      <a:pPr marL="285750" indent="-285750">
                        <a:buFont typeface="Arial" panose="020B0604020202020204" pitchFamily="34" charset="0"/>
                        <a:buChar char="•"/>
                      </a:pPr>
                      <a:r>
                        <a:rPr lang="en-PH" sz="1400" b="1" baseline="0" dirty="0" smtClean="0"/>
                        <a:t>Office Order/Job Orders </a:t>
                      </a:r>
                    </a:p>
                    <a:p>
                      <a:pPr marL="285750" indent="-285750">
                        <a:buFont typeface="Arial" panose="020B0604020202020204" pitchFamily="34" charset="0"/>
                        <a:buChar char="•"/>
                      </a:pPr>
                      <a:r>
                        <a:rPr lang="en-PH" sz="1400" b="1" baseline="0" dirty="0" smtClean="0"/>
                        <a:t>Copies of Notice of Meeting</a:t>
                      </a:r>
                    </a:p>
                    <a:p>
                      <a:pPr marL="285750" indent="-285750">
                        <a:buFont typeface="Arial" panose="020B0604020202020204" pitchFamily="34" charset="0"/>
                        <a:buChar char="•"/>
                      </a:pPr>
                      <a:r>
                        <a:rPr lang="en-PH" sz="1400" b="1" baseline="0" dirty="0" smtClean="0"/>
                        <a:t>Copies of Letter of Invitation</a:t>
                      </a:r>
                    </a:p>
                    <a:p>
                      <a:pPr marL="285750" indent="-285750">
                        <a:buFont typeface="Arial" panose="020B0604020202020204" pitchFamily="34" charset="0"/>
                        <a:buChar char="•"/>
                      </a:pPr>
                      <a:r>
                        <a:rPr lang="en-PH" sz="1400" b="1" baseline="0" dirty="0" smtClean="0"/>
                        <a:t>Narrative Report of the Planning Sessions conducted</a:t>
                      </a:r>
                    </a:p>
                    <a:p>
                      <a:pPr marL="285750" indent="-285750">
                        <a:buFont typeface="Arial" panose="020B0604020202020204" pitchFamily="34" charset="0"/>
                        <a:buChar char="•"/>
                      </a:pPr>
                      <a:r>
                        <a:rPr lang="en-PH" sz="1400" b="1" baseline="0" dirty="0" smtClean="0"/>
                        <a:t>Progress Report of the SIP</a:t>
                      </a:r>
                    </a:p>
                    <a:p>
                      <a:pPr marL="0" indent="0">
                        <a:buFont typeface="Arial" panose="020B0604020202020204" pitchFamily="34" charset="0"/>
                        <a:buNone/>
                      </a:pPr>
                      <a:r>
                        <a:rPr lang="en-PH" sz="1400" b="1" baseline="0" dirty="0" smtClean="0"/>
                        <a:t> </a:t>
                      </a:r>
                      <a:endParaRPr lang="en-US" sz="1400" b="1"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575776"/>
                  </a:ext>
                </a:extLst>
              </a:tr>
            </a:tbl>
          </a:graphicData>
        </a:graphic>
      </p:graphicFrame>
    </p:spTree>
    <p:extLst>
      <p:ext uri="{BB962C8B-B14F-4D97-AF65-F5344CB8AC3E}">
        <p14:creationId xmlns:p14="http://schemas.microsoft.com/office/powerpoint/2010/main" val="2006835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050" y="191069"/>
            <a:ext cx="10018713" cy="491319"/>
          </a:xfrm>
          <a:solidFill>
            <a:srgbClr val="C00000"/>
          </a:solidFill>
        </p:spPr>
        <p:txBody>
          <a:bodyPr>
            <a:normAutofit/>
          </a:bodyPr>
          <a:lstStyle/>
          <a:p>
            <a:pPr algn="r"/>
            <a:r>
              <a:rPr lang="en-US" sz="2400" b="1" dirty="0" smtClean="0"/>
              <a:t>Principle - I: LEADERSHIP AND GOVERNANCE (30% X 0.3)</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3930604063"/>
              </p:ext>
            </p:extLst>
          </p:nvPr>
        </p:nvGraphicFramePr>
        <p:xfrm>
          <a:off x="109181" y="796379"/>
          <a:ext cx="11891582" cy="5993041"/>
        </p:xfrm>
        <a:graphic>
          <a:graphicData uri="http://schemas.openxmlformats.org/drawingml/2006/table">
            <a:tbl>
              <a:tblPr firstRow="1" bandRow="1">
                <a:tableStyleId>{5C22544A-7EE6-4342-B048-85BDC9FD1C3A}</a:tableStyleId>
              </a:tblPr>
              <a:tblGrid>
                <a:gridCol w="1427519">
                  <a:extLst>
                    <a:ext uri="{9D8B030D-6E8A-4147-A177-3AD203B41FA5}">
                      <a16:colId xmlns:a16="http://schemas.microsoft.com/office/drawing/2014/main" val="2072368850"/>
                    </a:ext>
                  </a:extLst>
                </a:gridCol>
                <a:gridCol w="1231900">
                  <a:extLst>
                    <a:ext uri="{9D8B030D-6E8A-4147-A177-3AD203B41FA5}">
                      <a16:colId xmlns:a16="http://schemas.microsoft.com/office/drawing/2014/main" val="2404160106"/>
                    </a:ext>
                  </a:extLst>
                </a:gridCol>
                <a:gridCol w="1244600">
                  <a:extLst>
                    <a:ext uri="{9D8B030D-6E8A-4147-A177-3AD203B41FA5}">
                      <a16:colId xmlns:a16="http://schemas.microsoft.com/office/drawing/2014/main" val="711950807"/>
                    </a:ext>
                  </a:extLst>
                </a:gridCol>
                <a:gridCol w="1320800">
                  <a:extLst>
                    <a:ext uri="{9D8B030D-6E8A-4147-A177-3AD203B41FA5}">
                      <a16:colId xmlns:a16="http://schemas.microsoft.com/office/drawing/2014/main" val="2244178632"/>
                    </a:ext>
                  </a:extLst>
                </a:gridCol>
                <a:gridCol w="5727700">
                  <a:extLst>
                    <a:ext uri="{9D8B030D-6E8A-4147-A177-3AD203B41FA5}">
                      <a16:colId xmlns:a16="http://schemas.microsoft.com/office/drawing/2014/main" val="1778553722"/>
                    </a:ext>
                  </a:extLst>
                </a:gridCol>
                <a:gridCol w="495300">
                  <a:extLst>
                    <a:ext uri="{9D8B030D-6E8A-4147-A177-3AD203B41FA5}">
                      <a16:colId xmlns:a16="http://schemas.microsoft.com/office/drawing/2014/main" val="1512413067"/>
                    </a:ext>
                  </a:extLst>
                </a:gridCol>
                <a:gridCol w="443763">
                  <a:extLst>
                    <a:ext uri="{9D8B030D-6E8A-4147-A177-3AD203B41FA5}">
                      <a16:colId xmlns:a16="http://schemas.microsoft.com/office/drawing/2014/main" val="3871699561"/>
                    </a:ext>
                  </a:extLst>
                </a:gridCol>
              </a:tblGrid>
              <a:tr h="613321">
                <a:tc rowSpan="3">
                  <a:txBody>
                    <a:bodyPr/>
                    <a:lstStyle/>
                    <a:p>
                      <a:pPr algn="ctr">
                        <a:lnSpc>
                          <a:spcPct val="200000"/>
                        </a:lnSpc>
                      </a:pPr>
                      <a:r>
                        <a:rPr lang="en-US" sz="1600" dirty="0" smtClean="0"/>
                        <a:t>STANDARD</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3">
                  <a:txBody>
                    <a:bodyPr/>
                    <a:lstStyle/>
                    <a:p>
                      <a:pPr algn="ctr">
                        <a:lnSpc>
                          <a:spcPct val="200000"/>
                        </a:lnSpc>
                      </a:pPr>
                      <a:r>
                        <a:rPr lang="en-US" sz="1600" dirty="0" smtClean="0"/>
                        <a:t>INDICATOR</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gn="ctr"/>
                      <a:r>
                        <a:rPr lang="en-US" sz="900" dirty="0" smtClean="0"/>
                        <a:t>RATING</a:t>
                      </a:r>
                      <a:endParaRPr lang="en-US" sz="9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4">
                  <a:txBody>
                    <a:bodyPr/>
                    <a:lstStyle/>
                    <a:p>
                      <a:pPr algn="ctr">
                        <a:lnSpc>
                          <a:spcPct val="200000"/>
                        </a:lnSpc>
                      </a:pPr>
                      <a:r>
                        <a:rPr lang="en-US" sz="900" b="1" dirty="0" smtClean="0"/>
                        <a:t>REMARKS</a:t>
                      </a:r>
                      <a:endParaRPr lang="en-US" sz="9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209639">
                <a:tc vMerge="1">
                  <a:txBody>
                    <a:bodyPr/>
                    <a:lstStyle/>
                    <a:p>
                      <a:endParaRPr lang="en-PH"/>
                    </a:p>
                  </a:txBody>
                  <a:tcPr/>
                </a:tc>
                <a:tc rowSpan="2">
                  <a:txBody>
                    <a:bodyPr/>
                    <a:lstStyle/>
                    <a:p>
                      <a:pPr algn="ctr">
                        <a:lnSpc>
                          <a:spcPct val="100000"/>
                        </a:lnSpc>
                      </a:pPr>
                      <a:r>
                        <a:rPr lang="en-PH" sz="1600" dirty="0" smtClean="0"/>
                        <a:t>1</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gn="ctr">
                        <a:lnSpc>
                          <a:spcPct val="100000"/>
                        </a:lnSpc>
                      </a:pPr>
                      <a:r>
                        <a:rPr lang="en-PH" sz="1600" dirty="0" smtClean="0"/>
                        <a:t>2</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gn="ctr">
                        <a:lnSpc>
                          <a:spcPct val="100000"/>
                        </a:lnSpc>
                      </a:pPr>
                      <a:r>
                        <a:rPr lang="en-PH" sz="1600" dirty="0" smtClean="0"/>
                        <a:t>3</a:t>
                      </a: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PH"/>
                    </a:p>
                  </a:txBody>
                  <a:tcPr/>
                </a:tc>
                <a:tc vMerge="1">
                  <a:txBody>
                    <a:bodyPr/>
                    <a:lstStyle/>
                    <a:p>
                      <a:endParaRPr lang="en-PH"/>
                    </a:p>
                  </a:txBody>
                  <a:tcPr/>
                </a:tc>
                <a:tc vMerge="1">
                  <a:txBody>
                    <a:bodyPr/>
                    <a:lstStyle/>
                    <a:p>
                      <a:endParaRPr lang="en-PH"/>
                    </a:p>
                  </a:txBody>
                  <a:tcPr/>
                </a:tc>
                <a:extLst>
                  <a:ext uri="{0D108BD9-81ED-4DB2-BD59-A6C34878D82A}">
                    <a16:rowId xmlns:a16="http://schemas.microsoft.com/office/drawing/2014/main" val="10001"/>
                  </a:ext>
                </a:extLst>
              </a:tr>
              <a:tr h="171361">
                <a:tc vMerge="1">
                  <a:txBody>
                    <a:bodyPr/>
                    <a:lstStyle/>
                    <a:p>
                      <a:endParaRPr lang="en-US" dirty="0"/>
                    </a:p>
                  </a:txBody>
                  <a:tcPr/>
                </a:tc>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dirty="0"/>
                    </a:p>
                  </a:txBody>
                  <a:tcPr/>
                </a:tc>
                <a:tc rowSpan="3">
                  <a:txBody>
                    <a:bodyPr/>
                    <a:lstStyle/>
                    <a:p>
                      <a:pPr algn="ctr"/>
                      <a:endParaRPr lang="en-US" sz="9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268059">
                <a:tc rowSpan="2">
                  <a:txBody>
                    <a:bodyPr/>
                    <a:lstStyle/>
                    <a:p>
                      <a:r>
                        <a:rPr lang="en-US" sz="1700" dirty="0" smtClean="0"/>
                        <a:t>4. A leadership network facilities communication  between and</a:t>
                      </a:r>
                      <a:r>
                        <a:rPr lang="en-US" sz="1700" baseline="0" dirty="0" smtClean="0"/>
                        <a:t> among school community leader for informed decision-making and solving of school-community wide.</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2">
                  <a:txBody>
                    <a:bodyPr/>
                    <a:lstStyle/>
                    <a:p>
                      <a:r>
                        <a:rPr lang="en-PH" sz="1700" dirty="0" smtClean="0"/>
                        <a:t>Collaboratively established</a:t>
                      </a:r>
                      <a:r>
                        <a:rPr lang="en-PH" sz="1700" baseline="0" dirty="0" smtClean="0"/>
                        <a:t> and is continuously improved by the school  community. </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2">
                  <a:txBody>
                    <a:bodyPr/>
                    <a:lstStyle/>
                    <a:p>
                      <a:r>
                        <a:rPr lang="en-US" sz="1700" dirty="0" smtClean="0"/>
                        <a:t> The network actively provides stakeholders information for making decisions</a:t>
                      </a:r>
                      <a:r>
                        <a:rPr lang="en-US" sz="1700" baseline="0" dirty="0" smtClean="0"/>
                        <a:t> and solving learning and administrative problems.</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2">
                  <a:txBody>
                    <a:bodyPr/>
                    <a:lstStyle/>
                    <a:p>
                      <a:r>
                        <a:rPr lang="en-PH" sz="1700" dirty="0" smtClean="0"/>
                        <a:t>Allows</a:t>
                      </a:r>
                      <a:r>
                        <a:rPr lang="en-PH" sz="1700" baseline="0" dirty="0" smtClean="0"/>
                        <a:t> easy exchange and access to information sources  beyond the school community.</a:t>
                      </a:r>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rowSpan="2">
                  <a:txBody>
                    <a:bodyPr/>
                    <a:lstStyle/>
                    <a:p>
                      <a:pPr marL="285750" indent="-285750">
                        <a:buFont typeface="Arial" panose="020B0604020202020204" pitchFamily="34" charset="0"/>
                        <a:buChar char="•"/>
                      </a:pPr>
                      <a:r>
                        <a:rPr lang="en-PH" sz="1400" b="1" baseline="0" dirty="0" smtClean="0"/>
                        <a:t>List of created committees for the 4 components of SIP with a clear definition of roles and functions of its members</a:t>
                      </a:r>
                    </a:p>
                    <a:p>
                      <a:pPr marL="285750" indent="-285750">
                        <a:buFont typeface="Arial" panose="020B0604020202020204" pitchFamily="34" charset="0"/>
                        <a:buChar char="•"/>
                      </a:pPr>
                      <a:r>
                        <a:rPr lang="en-PH" sz="1400" b="1" baseline="0" dirty="0" smtClean="0"/>
                        <a:t>Compilation of communication for request of approval to conduct a meeting.</a:t>
                      </a:r>
                    </a:p>
                    <a:p>
                      <a:pPr marL="285750" indent="-285750">
                        <a:buFont typeface="Arial" panose="020B0604020202020204" pitchFamily="34" charset="0"/>
                        <a:buChar char="•"/>
                      </a:pPr>
                      <a:r>
                        <a:rPr lang="en-PH" sz="1400" b="1" baseline="0" dirty="0" smtClean="0"/>
                        <a:t>School Report Card (BESRA)</a:t>
                      </a:r>
                    </a:p>
                    <a:p>
                      <a:pPr marL="285750" indent="-285750">
                        <a:buFont typeface="Arial" panose="020B0604020202020204" pitchFamily="34" charset="0"/>
                        <a:buChar char="•"/>
                      </a:pPr>
                      <a:r>
                        <a:rPr lang="en-PH" sz="1400" b="1" baseline="0" dirty="0" smtClean="0"/>
                        <a:t>School Publication/Paper that published school performance indicators, NAT results (comparative SIP)</a:t>
                      </a:r>
                    </a:p>
                    <a:p>
                      <a:pPr marL="285750" indent="-285750">
                        <a:buFont typeface="Arial" panose="020B0604020202020204" pitchFamily="34" charset="0"/>
                        <a:buChar char="•"/>
                      </a:pPr>
                      <a:r>
                        <a:rPr lang="en-PH" sz="1400" b="1" baseline="0" dirty="0" smtClean="0"/>
                        <a:t>School Governing Council  attendance sheets, resolutions, list of activities and pictures</a:t>
                      </a:r>
                    </a:p>
                    <a:p>
                      <a:pPr marL="285750" indent="-285750">
                        <a:buFont typeface="Arial" panose="020B0604020202020204" pitchFamily="34" charset="0"/>
                        <a:buChar char="•"/>
                      </a:pPr>
                      <a:r>
                        <a:rPr lang="en-PH" sz="1400" b="1" baseline="0" dirty="0" smtClean="0"/>
                        <a:t>PTA General Assembly  Attendance sheet, minutes, pictures</a:t>
                      </a:r>
                    </a:p>
                    <a:p>
                      <a:pPr marL="285750" indent="-285750">
                        <a:buFont typeface="Arial" panose="020B0604020202020204" pitchFamily="34" charset="0"/>
                        <a:buChar char="•"/>
                      </a:pPr>
                      <a:r>
                        <a:rPr lang="en-PH" sz="1400" b="1" baseline="0" dirty="0" smtClean="0"/>
                        <a:t>Homeroom Meeting Attendance sheets, minutes, resolution pictures</a:t>
                      </a:r>
                    </a:p>
                    <a:p>
                      <a:pPr marL="285750" indent="-285750">
                        <a:buFont typeface="Arial" panose="020B0604020202020204" pitchFamily="34" charset="0"/>
                        <a:buChar char="•"/>
                      </a:pPr>
                      <a:r>
                        <a:rPr lang="en-PH" sz="1400" b="1" baseline="0" dirty="0" smtClean="0"/>
                        <a:t>Copies of Deed of Donations</a:t>
                      </a:r>
                    </a:p>
                    <a:p>
                      <a:pPr marL="285750" indent="-285750">
                        <a:buFont typeface="Arial" panose="020B0604020202020204" pitchFamily="34" charset="0"/>
                        <a:buChar char="•"/>
                      </a:pPr>
                      <a:r>
                        <a:rPr lang="en-PH" sz="1400" b="1" baseline="0" dirty="0" smtClean="0"/>
                        <a:t>Copies of Certificate of Recognition given to the stakeholders</a:t>
                      </a:r>
                    </a:p>
                    <a:p>
                      <a:pPr marL="285750" indent="-285750">
                        <a:buFont typeface="Arial" panose="020B0604020202020204" pitchFamily="34" charset="0"/>
                        <a:buChar char="•"/>
                      </a:pPr>
                      <a:r>
                        <a:rPr lang="en-PH" sz="1400" b="1" baseline="0" dirty="0" smtClean="0"/>
                        <a:t>List of different organizational structure in school (parents, teachers, and pupils)</a:t>
                      </a:r>
                    </a:p>
                    <a:p>
                      <a:pPr marL="285750" indent="-285750">
                        <a:buFont typeface="Arial" panose="020B0604020202020204" pitchFamily="34" charset="0"/>
                        <a:buChar char="•"/>
                      </a:pPr>
                      <a:r>
                        <a:rPr lang="en-PH" sz="1400" b="1" baseline="0" dirty="0" smtClean="0"/>
                        <a:t>List of donated properties </a:t>
                      </a:r>
                    </a:p>
                    <a:p>
                      <a:pPr marL="285750" indent="-285750">
                        <a:buFont typeface="Arial" panose="020B0604020202020204" pitchFamily="34" charset="0"/>
                        <a:buChar char="•"/>
                      </a:pPr>
                      <a:r>
                        <a:rPr lang="en-PH" sz="1400" b="1" baseline="0" dirty="0" smtClean="0"/>
                        <a:t>Teachers Profile</a:t>
                      </a:r>
                    </a:p>
                    <a:p>
                      <a:pPr marL="285750" indent="-285750">
                        <a:buFont typeface="Arial" panose="020B0604020202020204" pitchFamily="34" charset="0"/>
                        <a:buChar char="•"/>
                      </a:pPr>
                      <a:r>
                        <a:rPr lang="en-PH" sz="1400" b="1" baseline="0" dirty="0" smtClean="0"/>
                        <a:t>Copy of Magna Carta for Teachers  </a:t>
                      </a:r>
                    </a:p>
                    <a:p>
                      <a:pPr marL="285750" indent="-285750">
                        <a:buFont typeface="Arial" panose="020B0604020202020204" pitchFamily="34" charset="0"/>
                        <a:buChar char="•"/>
                      </a:pPr>
                      <a:r>
                        <a:rPr lang="en-PH" sz="1400" b="1" baseline="0" dirty="0" smtClean="0"/>
                        <a:t>Copies of ITTPR/STAR/TOGA</a:t>
                      </a:r>
                    </a:p>
                    <a:p>
                      <a:pPr marL="285750" indent="-285750">
                        <a:buFont typeface="Arial" panose="020B0604020202020204" pitchFamily="34" charset="0"/>
                        <a:buChar char="•"/>
                      </a:pPr>
                      <a:r>
                        <a:rPr lang="en-PH" sz="1400" b="1" baseline="0" dirty="0" smtClean="0"/>
                        <a:t>Annual accomplishment Report</a:t>
                      </a:r>
                    </a:p>
                    <a:p>
                      <a:pPr marL="285750" indent="-285750">
                        <a:buFont typeface="Arial" panose="020B0604020202020204" pitchFamily="34" charset="0"/>
                        <a:buChar char="•"/>
                      </a:pPr>
                      <a:r>
                        <a:rPr lang="en-PH" sz="1400" b="1" baseline="0" dirty="0" smtClean="0"/>
                        <a:t>Copies of CB-PAST Teachers Performance</a:t>
                      </a:r>
                    </a:p>
                    <a:p>
                      <a:pPr marL="285750" indent="-285750">
                        <a:buFont typeface="Arial" panose="020B0604020202020204" pitchFamily="34" charset="0"/>
                        <a:buChar char="•"/>
                      </a:pPr>
                      <a:r>
                        <a:rPr lang="en-PH" sz="1400" b="1" baseline="0" dirty="0" smtClean="0"/>
                        <a:t>Copies of Certificated of Recognition and awards received by the school</a:t>
                      </a: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PH"/>
                    </a:p>
                  </a:txBody>
                  <a:tcPr/>
                </a:tc>
                <a:tc vMerge="1">
                  <a:txBody>
                    <a:bodyPr/>
                    <a:lstStyle/>
                    <a:p>
                      <a:endParaRPr lang="en-PH"/>
                    </a:p>
                  </a:txBody>
                  <a:tcPr/>
                </a:tc>
                <a:extLst>
                  <a:ext uri="{0D108BD9-81ED-4DB2-BD59-A6C34878D82A}">
                    <a16:rowId xmlns:a16="http://schemas.microsoft.com/office/drawing/2014/main" val="10003"/>
                  </a:ext>
                </a:extLst>
              </a:tr>
              <a:tr h="2977190">
                <a:tc vMerge="1">
                  <a:txBody>
                    <a:bodyPr/>
                    <a:lstStyle/>
                    <a:p>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pPr marL="285750" indent="-285750">
                        <a:buFont typeface="Arial" panose="020B0604020202020204" pitchFamily="34" charset="0"/>
                        <a:buChar char="•"/>
                      </a:pP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vMerge="1">
                  <a:txBody>
                    <a:bodyPr/>
                    <a:lstStyle/>
                    <a:p>
                      <a:endParaRPr lang="en-US" sz="1600" kern="1200" dirty="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tc>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DE3F8"/>
                    </a:solidFill>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4269264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3178" y="0"/>
            <a:ext cx="10018713" cy="596829"/>
          </a:xfrm>
          <a:solidFill>
            <a:srgbClr val="C00000"/>
          </a:solidFill>
        </p:spPr>
        <p:txBody>
          <a:bodyPr>
            <a:normAutofit fontScale="90000"/>
          </a:bodyPr>
          <a:lstStyle/>
          <a:p>
            <a:pPr algn="r"/>
            <a:r>
              <a:rPr lang="en-US" sz="2400" b="1" dirty="0" smtClean="0"/>
              <a:t>Principle - I: LEADERSHIP AND GOVERNANCE (30% X 0.3</a:t>
            </a:r>
            <a:r>
              <a:rPr lang="en-US" sz="3600" b="1" dirty="0" smtClean="0"/>
              <a:t>)</a:t>
            </a:r>
            <a:endParaRPr lang="en-US" sz="3600" b="1" dirty="0"/>
          </a:p>
        </p:txBody>
      </p:sp>
      <p:graphicFrame>
        <p:nvGraphicFramePr>
          <p:cNvPr id="4" name="Table 3"/>
          <p:cNvGraphicFramePr>
            <a:graphicFrameLocks noGrp="1"/>
          </p:cNvGraphicFramePr>
          <p:nvPr>
            <p:extLst>
              <p:ext uri="{D42A27DB-BD31-4B8C-83A1-F6EECF244321}">
                <p14:modId xmlns:p14="http://schemas.microsoft.com/office/powerpoint/2010/main" val="2948318807"/>
              </p:ext>
            </p:extLst>
          </p:nvPr>
        </p:nvGraphicFramePr>
        <p:xfrm>
          <a:off x="152400" y="723900"/>
          <a:ext cx="11859491" cy="5975372"/>
        </p:xfrm>
        <a:graphic>
          <a:graphicData uri="http://schemas.openxmlformats.org/drawingml/2006/table">
            <a:tbl>
              <a:tblPr firstRow="1" bandRow="1">
                <a:tableStyleId>{5C22544A-7EE6-4342-B048-85BDC9FD1C3A}</a:tableStyleId>
              </a:tblPr>
              <a:tblGrid>
                <a:gridCol w="1222765">
                  <a:extLst>
                    <a:ext uri="{9D8B030D-6E8A-4147-A177-3AD203B41FA5}">
                      <a16:colId xmlns:a16="http://schemas.microsoft.com/office/drawing/2014/main" val="2072368850"/>
                    </a:ext>
                  </a:extLst>
                </a:gridCol>
                <a:gridCol w="1431535">
                  <a:extLst>
                    <a:ext uri="{9D8B030D-6E8A-4147-A177-3AD203B41FA5}">
                      <a16:colId xmlns:a16="http://schemas.microsoft.com/office/drawing/2014/main" val="1767467053"/>
                    </a:ext>
                  </a:extLst>
                </a:gridCol>
                <a:gridCol w="1663700">
                  <a:extLst>
                    <a:ext uri="{9D8B030D-6E8A-4147-A177-3AD203B41FA5}">
                      <a16:colId xmlns:a16="http://schemas.microsoft.com/office/drawing/2014/main" val="711950807"/>
                    </a:ext>
                  </a:extLst>
                </a:gridCol>
                <a:gridCol w="1779394">
                  <a:extLst>
                    <a:ext uri="{9D8B030D-6E8A-4147-A177-3AD203B41FA5}">
                      <a16:colId xmlns:a16="http://schemas.microsoft.com/office/drawing/2014/main" val="1487791526"/>
                    </a:ext>
                  </a:extLst>
                </a:gridCol>
                <a:gridCol w="5042275">
                  <a:extLst>
                    <a:ext uri="{9D8B030D-6E8A-4147-A177-3AD203B41FA5}">
                      <a16:colId xmlns:a16="http://schemas.microsoft.com/office/drawing/2014/main" val="1778553722"/>
                    </a:ext>
                  </a:extLst>
                </a:gridCol>
                <a:gridCol w="322396">
                  <a:extLst>
                    <a:ext uri="{9D8B030D-6E8A-4147-A177-3AD203B41FA5}">
                      <a16:colId xmlns:a16="http://schemas.microsoft.com/office/drawing/2014/main" val="1512413067"/>
                    </a:ext>
                  </a:extLst>
                </a:gridCol>
                <a:gridCol w="397426">
                  <a:extLst>
                    <a:ext uri="{9D8B030D-6E8A-4147-A177-3AD203B41FA5}">
                      <a16:colId xmlns:a16="http://schemas.microsoft.com/office/drawing/2014/main" val="3871699561"/>
                    </a:ext>
                  </a:extLst>
                </a:gridCol>
              </a:tblGrid>
              <a:tr h="309847">
                <a:tc rowSpan="3">
                  <a:txBody>
                    <a:bodyPr/>
                    <a:lstStyle/>
                    <a:p>
                      <a:pPr algn="ctr">
                        <a:lnSpc>
                          <a:spcPct val="200000"/>
                        </a:lnSpc>
                      </a:pPr>
                      <a:r>
                        <a:rPr lang="en-US" sz="1400" dirty="0" smtClean="0"/>
                        <a:t>STANDARD</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gridSpan="3">
                  <a:txBody>
                    <a:bodyPr/>
                    <a:lstStyle/>
                    <a:p>
                      <a:pPr algn="ctr">
                        <a:lnSpc>
                          <a:spcPct val="200000"/>
                        </a:lnSpc>
                      </a:pPr>
                      <a:r>
                        <a:rPr lang="en-US" sz="1400" dirty="0" smtClean="0"/>
                        <a:t>INDICATOR</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400" dirty="0" smtClean="0"/>
                        <a:t>ARTIFACTS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800" dirty="0" smtClean="0"/>
                        <a:t>RATING</a:t>
                      </a:r>
                      <a:endParaRPr lang="en-US" sz="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4">
                  <a:txBody>
                    <a:bodyPr/>
                    <a:lstStyle/>
                    <a:p>
                      <a:pPr algn="ctr">
                        <a:lnSpc>
                          <a:spcPct val="200000"/>
                        </a:lnSpc>
                      </a:pPr>
                      <a:r>
                        <a:rPr lang="en-US" sz="800" b="1" dirty="0" smtClean="0"/>
                        <a:t>REMARKS</a:t>
                      </a:r>
                      <a:endParaRPr lang="en-US" sz="8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137160">
                <a:tc vMerge="1">
                  <a:txBody>
                    <a:bodyPr/>
                    <a:lstStyle/>
                    <a:p>
                      <a:endParaRPr lang="en-US" dirty="0"/>
                    </a:p>
                  </a:txBody>
                  <a:tcPr/>
                </a:tc>
                <a:tc gridSpan="3" vMerge="1">
                  <a:txBody>
                    <a:bodyPr/>
                    <a:lstStyle/>
                    <a:p>
                      <a:endParaRPr lang="en-US"/>
                    </a:p>
                  </a:txBody>
                  <a:tcPr/>
                </a:tc>
                <a:tc hMerge="1" vMerge="1">
                  <a:txBody>
                    <a:bodyPr/>
                    <a:lstStyle/>
                    <a:p>
                      <a:endParaRPr lang="en-US" dirty="0"/>
                    </a:p>
                  </a:txBody>
                  <a:tcPr/>
                </a:tc>
                <a:tc hMerge="1" vMerge="1">
                  <a:txBody>
                    <a:bodyPr/>
                    <a:lstStyle/>
                    <a:p>
                      <a:endParaRPr lang="en-US"/>
                    </a:p>
                  </a:txBody>
                  <a:tcPr/>
                </a:tc>
                <a:tc vMerge="1">
                  <a:txBody>
                    <a:bodyPr/>
                    <a:lstStyle/>
                    <a:p>
                      <a:endParaRPr lang="en-US" dirty="0"/>
                    </a:p>
                  </a:txBody>
                  <a:tcPr/>
                </a:tc>
                <a:tc rowSpan="4">
                  <a:txBody>
                    <a:bodyPr/>
                    <a:lstStyle/>
                    <a:p>
                      <a:pPr algn="ctr"/>
                      <a:endParaRPr lang="en-US" sz="14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vMerge="1">
                  <a:txBody>
                    <a:bodyPr/>
                    <a:lstStyle/>
                    <a:p>
                      <a:endParaRPr lang="en-US" dirty="0"/>
                    </a:p>
                  </a:txBody>
                  <a:tcPr/>
                </a:tc>
                <a:extLst>
                  <a:ext uri="{0D108BD9-81ED-4DB2-BD59-A6C34878D82A}">
                    <a16:rowId xmlns:a16="http://schemas.microsoft.com/office/drawing/2014/main" val="1379421033"/>
                  </a:ext>
                </a:extLst>
              </a:tr>
              <a:tr h="355600">
                <a:tc vMerge="1">
                  <a:txBody>
                    <a:bodyPr/>
                    <a:lstStyle/>
                    <a:p>
                      <a:endParaRPr lang="en-US"/>
                    </a:p>
                  </a:txBody>
                  <a:tcPr/>
                </a:tc>
                <a:tc>
                  <a:txBody>
                    <a:bodyPr/>
                    <a:lstStyle/>
                    <a:p>
                      <a:pPr algn="ctr">
                        <a:lnSpc>
                          <a:spcPct val="200000"/>
                        </a:lnSpc>
                      </a:pPr>
                      <a:r>
                        <a:rPr lang="en-PH" sz="1400" dirty="0" smtClean="0"/>
                        <a:t>1</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400" dirty="0" smtClean="0"/>
                        <a:t>2</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PH" sz="1400" dirty="0" smtClean="0"/>
                        <a:t>3</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2159228"/>
                  </a:ext>
                </a:extLst>
              </a:tr>
              <a:tr h="373685">
                <a:tc rowSpan="2">
                  <a:txBody>
                    <a:bodyPr/>
                    <a:lstStyle/>
                    <a:p>
                      <a:r>
                        <a:rPr lang="en-US" sz="1400" dirty="0" smtClean="0"/>
                        <a:t>5. A long term program</a:t>
                      </a:r>
                      <a:r>
                        <a:rPr lang="en-US" sz="1400" baseline="0" dirty="0" smtClean="0"/>
                        <a:t> is an operation addresses the training and development needs of school and community leaders</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PH" sz="1400" dirty="0" smtClean="0"/>
                        <a:t>Developing structure are in place or analysis of the competency</a:t>
                      </a:r>
                      <a:r>
                        <a:rPr lang="en-PH" sz="1400" baseline="0" dirty="0" smtClean="0"/>
                        <a:t> and development needs off leaders is conducted; results is used  to developed a long-term training and development program</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US" sz="1400" dirty="0" smtClean="0"/>
                        <a:t>Leaders undertake training modes that are convenient to them (on-line,</a:t>
                      </a:r>
                      <a:r>
                        <a:rPr lang="en-US" sz="1400" baseline="0" dirty="0" smtClean="0"/>
                        <a:t> off-line, modular, group, or home-based) and which do not disrupt their regular</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PH" sz="1400" dirty="0" smtClean="0"/>
                        <a:t>Leaders assume responsibility</a:t>
                      </a:r>
                      <a:r>
                        <a:rPr lang="en-PH" sz="1400" baseline="0" dirty="0" smtClean="0"/>
                        <a:t> for their own training and development. School community leaders working individually or in groups, coach and mentor one another to achieve their VMG </a:t>
                      </a:r>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285750" indent="-285750">
                        <a:buFont typeface="Arial" panose="020B0604020202020204" pitchFamily="34" charset="0"/>
                        <a:buChar char="•"/>
                      </a:pPr>
                      <a:r>
                        <a:rPr lang="en-PH" sz="1400" b="0" baseline="0" dirty="0" smtClean="0"/>
                        <a:t>TSNA Results of Teachers (individual and combined summary)</a:t>
                      </a:r>
                    </a:p>
                    <a:p>
                      <a:pPr marL="285750" indent="-285750">
                        <a:buFont typeface="Arial" panose="020B0604020202020204" pitchFamily="34" charset="0"/>
                        <a:buChar char="•"/>
                      </a:pPr>
                      <a:r>
                        <a:rPr lang="en-PH" sz="1400" b="0" baseline="0" dirty="0" smtClean="0"/>
                        <a:t>INSET Proposal</a:t>
                      </a:r>
                    </a:p>
                    <a:p>
                      <a:pPr marL="285750" indent="-285750">
                        <a:buFont typeface="Arial" panose="020B0604020202020204" pitchFamily="34" charset="0"/>
                        <a:buChar char="•"/>
                      </a:pPr>
                      <a:r>
                        <a:rPr lang="en-PH" sz="1400" b="0" baseline="0" dirty="0" smtClean="0"/>
                        <a:t>SLAC Proposal</a:t>
                      </a:r>
                    </a:p>
                    <a:p>
                      <a:pPr marL="285750" indent="-285750">
                        <a:buFont typeface="Arial" panose="020B0604020202020204" pitchFamily="34" charset="0"/>
                        <a:buChar char="•"/>
                      </a:pPr>
                      <a:r>
                        <a:rPr lang="en-PH" sz="1400" b="0" baseline="0" dirty="0" smtClean="0"/>
                        <a:t>Compilation of IPPD</a:t>
                      </a:r>
                    </a:p>
                    <a:p>
                      <a:pPr marL="285750" indent="-285750">
                        <a:buFont typeface="Arial" panose="020B0604020202020204" pitchFamily="34" charset="0"/>
                        <a:buChar char="•"/>
                      </a:pPr>
                      <a:r>
                        <a:rPr lang="en-PH" sz="1400" b="0" baseline="0" dirty="0" smtClean="0"/>
                        <a:t>Class Program</a:t>
                      </a:r>
                    </a:p>
                    <a:p>
                      <a:pPr marL="285750" indent="-285750">
                        <a:buFont typeface="Arial" panose="020B0604020202020204" pitchFamily="34" charset="0"/>
                        <a:buChar char="•"/>
                      </a:pPr>
                      <a:r>
                        <a:rPr lang="en-PH" sz="1400" b="0" baseline="0" dirty="0" smtClean="0"/>
                        <a:t>Report on Training Needs for Teachers</a:t>
                      </a:r>
                    </a:p>
                    <a:p>
                      <a:pPr marL="285750" indent="-285750">
                        <a:buFont typeface="Arial" panose="020B0604020202020204" pitchFamily="34" charset="0"/>
                        <a:buChar char="•"/>
                      </a:pPr>
                      <a:r>
                        <a:rPr lang="en-PH" sz="1400" b="0" baseline="0" dirty="0" smtClean="0"/>
                        <a:t>Minutes of Consultative Assembly</a:t>
                      </a:r>
                    </a:p>
                    <a:p>
                      <a:pPr marL="285750" indent="-285750">
                        <a:buFont typeface="Arial" panose="020B0604020202020204" pitchFamily="34" charset="0"/>
                        <a:buChar char="•"/>
                      </a:pPr>
                      <a:r>
                        <a:rPr lang="en-PH" sz="1400" b="0" baseline="0" dirty="0" smtClean="0"/>
                        <a:t>Proposal on the re-orientation of SGC, PTA , Barangay Council and parents on the Child rights and Child Protection Policy</a:t>
                      </a:r>
                    </a:p>
                    <a:p>
                      <a:pPr marL="285750" indent="-285750">
                        <a:buFont typeface="Arial" panose="020B0604020202020204" pitchFamily="34" charset="0"/>
                        <a:buChar char="•"/>
                      </a:pPr>
                      <a:r>
                        <a:rPr lang="en-PH" sz="1400" b="0" baseline="0" dirty="0" smtClean="0"/>
                        <a:t>Reports of the gains of the project implemented</a:t>
                      </a:r>
                    </a:p>
                    <a:p>
                      <a:pPr marL="285750" indent="-285750">
                        <a:buFont typeface="Arial" panose="020B0604020202020204" pitchFamily="34" charset="0"/>
                        <a:buChar char="•"/>
                      </a:pPr>
                      <a:r>
                        <a:rPr lang="en-PH" sz="1400" b="0" baseline="0" dirty="0" smtClean="0"/>
                        <a:t>List of teachers enrolled  in post graduate studies</a:t>
                      </a:r>
                    </a:p>
                    <a:p>
                      <a:pPr marL="285750" indent="-285750">
                        <a:buFont typeface="Arial" panose="020B0604020202020204" pitchFamily="34" charset="0"/>
                        <a:buChar char="•"/>
                      </a:pPr>
                      <a:r>
                        <a:rPr lang="en-PH" sz="1400" b="0" baseline="0" dirty="0" smtClean="0"/>
                        <a:t>List of Teachers graduating in graduate school studies with permit</a:t>
                      </a:r>
                    </a:p>
                    <a:p>
                      <a:pPr marL="285750" indent="-285750">
                        <a:buFont typeface="Arial" panose="020B0604020202020204" pitchFamily="34" charset="0"/>
                        <a:buChar char="•"/>
                      </a:pPr>
                      <a:r>
                        <a:rPr lang="en-PH" sz="1400" b="0" baseline="0" dirty="0" smtClean="0"/>
                        <a:t>Compilation of post-training reports with certificates</a:t>
                      </a:r>
                    </a:p>
                    <a:p>
                      <a:pPr marL="285750" indent="-285750">
                        <a:buFont typeface="Arial" panose="020B0604020202020204" pitchFamily="34" charset="0"/>
                        <a:buChar char="•"/>
                      </a:pPr>
                      <a:r>
                        <a:rPr lang="en-PH" sz="1400" b="0" baseline="0" dirty="0" smtClean="0"/>
                        <a:t>Compilation Narrative Reports of School-Based seminar/trainings </a:t>
                      </a:r>
                      <a:endParaRPr lang="en-US" sz="14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PH"/>
                    </a:p>
                  </a:txBody>
                  <a:tcPr/>
                </a:tc>
                <a:tc vMerge="1">
                  <a:txBody>
                    <a:bodyPr/>
                    <a:lstStyle/>
                    <a:p>
                      <a:endParaRPr lang="en-PH"/>
                    </a:p>
                  </a:txBody>
                  <a:tcPr/>
                </a:tc>
                <a:extLst>
                  <a:ext uri="{0D108BD9-81ED-4DB2-BD59-A6C34878D82A}">
                    <a16:rowId xmlns:a16="http://schemas.microsoft.com/office/drawing/2014/main" val="10003"/>
                  </a:ext>
                </a:extLst>
              </a:tr>
              <a:tr h="3070939">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285750" indent="-285750">
                        <a:buFont typeface="Arial" panose="020B0604020202020204" pitchFamily="34" charset="0"/>
                        <a:buChar char="•"/>
                      </a:pP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575776"/>
                  </a:ext>
                </a:extLst>
              </a:tr>
              <a:tr h="379305">
                <a:tc gridSpan="5">
                  <a:txBody>
                    <a:bodyPr/>
                    <a:lstStyle/>
                    <a:p>
                      <a:pPr algn="r"/>
                      <a:r>
                        <a:rPr lang="en-US" sz="1400" b="1" dirty="0" smtClean="0"/>
                        <a:t>TOTAL</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marL="285750" indent="-285750">
                        <a:buFont typeface="Arial" panose="020B0604020202020204" pitchFamily="34" charset="0"/>
                        <a:buChar char="•"/>
                      </a:pPr>
                      <a:endParaRPr lang="en-US" sz="16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endParaRPr lang="en-US" sz="14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5193256"/>
                  </a:ext>
                </a:extLst>
              </a:tr>
              <a:tr h="382695">
                <a:tc gridSpan="5">
                  <a:txBody>
                    <a:bodyPr/>
                    <a:lstStyle/>
                    <a:p>
                      <a:pPr algn="r"/>
                      <a:r>
                        <a:rPr lang="en-US" sz="1400" b="1" dirty="0" smtClean="0"/>
                        <a:t>AVERAGE</a:t>
                      </a: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4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2775641"/>
                  </a:ext>
                </a:extLst>
              </a:tr>
              <a:tr h="473732">
                <a:tc gridSpan="5">
                  <a:txBody>
                    <a:bodyPr/>
                    <a:lstStyle/>
                    <a:p>
                      <a:pPr algn="r"/>
                      <a:r>
                        <a:rPr lang="en-US" sz="1400" b="1" dirty="0" smtClean="0"/>
                        <a:t>RATING</a:t>
                      </a:r>
                      <a:r>
                        <a:rPr lang="en-US" sz="1400" b="1" baseline="0" dirty="0" smtClean="0"/>
                        <a:t> (AVERAGE X 30%)</a:t>
                      </a:r>
                      <a:endParaRPr lang="en-US" sz="14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400"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endParaRPr lang="en-US"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918675"/>
                  </a:ext>
                </a:extLst>
              </a:tr>
            </a:tbl>
          </a:graphicData>
        </a:graphic>
      </p:graphicFrame>
    </p:spTree>
    <p:extLst>
      <p:ext uri="{BB962C8B-B14F-4D97-AF65-F5344CB8AC3E}">
        <p14:creationId xmlns:p14="http://schemas.microsoft.com/office/powerpoint/2010/main" val="2427480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4938" y="252158"/>
            <a:ext cx="10018713" cy="568966"/>
          </a:xfrm>
          <a:solidFill>
            <a:srgbClr val="C00000"/>
          </a:solidFill>
        </p:spPr>
        <p:txBody>
          <a:bodyPr>
            <a:normAutofit/>
          </a:bodyPr>
          <a:lstStyle/>
          <a:p>
            <a:pPr algn="r"/>
            <a:r>
              <a:rPr lang="en-US" sz="2400" b="1" dirty="0" smtClean="0"/>
              <a:t>Principle - I: LEADERSHIP AND GOVERNANCE (30% X 0.3)</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2427629535"/>
              </p:ext>
            </p:extLst>
          </p:nvPr>
        </p:nvGraphicFramePr>
        <p:xfrm>
          <a:off x="1035987" y="1440166"/>
          <a:ext cx="10446330" cy="5237105"/>
        </p:xfrm>
        <a:graphic>
          <a:graphicData uri="http://schemas.openxmlformats.org/drawingml/2006/table">
            <a:tbl>
              <a:tblPr firstRow="1" bandRow="1">
                <a:tableStyleId>{5C22544A-7EE6-4342-B048-85BDC9FD1C3A}</a:tableStyleId>
              </a:tblPr>
              <a:tblGrid>
                <a:gridCol w="5223165">
                  <a:extLst>
                    <a:ext uri="{9D8B030D-6E8A-4147-A177-3AD203B41FA5}">
                      <a16:colId xmlns:a16="http://schemas.microsoft.com/office/drawing/2014/main" val="1778553722"/>
                    </a:ext>
                  </a:extLst>
                </a:gridCol>
                <a:gridCol w="5223165">
                  <a:extLst>
                    <a:ext uri="{9D8B030D-6E8A-4147-A177-3AD203B41FA5}">
                      <a16:colId xmlns:a16="http://schemas.microsoft.com/office/drawing/2014/main" val="2947872317"/>
                    </a:ext>
                  </a:extLst>
                </a:gridCol>
              </a:tblGrid>
              <a:tr h="482225">
                <a:tc gridSpan="2">
                  <a:txBody>
                    <a:bodyPr/>
                    <a:lstStyle/>
                    <a:p>
                      <a:pPr algn="ctr">
                        <a:lnSpc>
                          <a:spcPct val="150000"/>
                        </a:lnSpc>
                      </a:pPr>
                      <a:r>
                        <a:rPr lang="en-US" sz="1600" b="1" dirty="0" smtClean="0"/>
                        <a:t>ARTIFACTS</a:t>
                      </a:r>
                      <a:endParaRPr lang="en-US" sz="16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78168"/>
                  </a:ext>
                </a:extLst>
              </a:tr>
              <a:tr h="4724401">
                <a:tc>
                  <a:txBody>
                    <a:bodyPr/>
                    <a:lstStyle/>
                    <a:p>
                      <a:pPr marL="285750" indent="-285750">
                        <a:buFont typeface="Arial" panose="020B0604020202020204" pitchFamily="34" charset="0"/>
                        <a:buChar char="•"/>
                      </a:pPr>
                      <a:r>
                        <a:rPr lang="en-US" sz="1700" b="0" baseline="0" dirty="0" smtClean="0"/>
                        <a:t>TSNA Result of Teachers</a:t>
                      </a:r>
                    </a:p>
                    <a:p>
                      <a:pPr marL="285750" indent="-285750">
                        <a:buFont typeface="Arial" panose="020B0604020202020204" pitchFamily="34" charset="0"/>
                        <a:buChar char="•"/>
                      </a:pPr>
                      <a:r>
                        <a:rPr lang="en-US" sz="1700" b="0" baseline="0" dirty="0" smtClean="0"/>
                        <a:t>Annual Training Design</a:t>
                      </a:r>
                    </a:p>
                    <a:p>
                      <a:pPr marL="285750" indent="-285750">
                        <a:buFont typeface="Arial" panose="020B0604020202020204" pitchFamily="34" charset="0"/>
                        <a:buChar char="•"/>
                      </a:pPr>
                      <a:r>
                        <a:rPr lang="en-US" sz="1700" b="0" baseline="0" dirty="0" smtClean="0"/>
                        <a:t>Compilation of IPPD, IPPD self-monitoring (by your grade level)</a:t>
                      </a:r>
                    </a:p>
                    <a:p>
                      <a:pPr marL="285750" indent="-285750">
                        <a:buFont typeface="Arial" panose="020B0604020202020204" pitchFamily="34" charset="0"/>
                        <a:buChar char="•"/>
                      </a:pPr>
                      <a:r>
                        <a:rPr lang="en-US" sz="1700" b="0" baseline="0" dirty="0" smtClean="0"/>
                        <a:t>Class Program</a:t>
                      </a:r>
                    </a:p>
                    <a:p>
                      <a:pPr marL="285750" indent="-285750">
                        <a:buFont typeface="Arial" panose="020B0604020202020204" pitchFamily="34" charset="0"/>
                        <a:buChar char="•"/>
                      </a:pPr>
                      <a:r>
                        <a:rPr lang="en-US" sz="1700" b="0" baseline="0" dirty="0" smtClean="0"/>
                        <a:t>Copy of training design and matrix conducted</a:t>
                      </a:r>
                    </a:p>
                    <a:p>
                      <a:pPr marL="285750" indent="-285750">
                        <a:buFont typeface="Arial" panose="020B0604020202020204" pitchFamily="34" charset="0"/>
                        <a:buChar char="•"/>
                      </a:pPr>
                      <a:r>
                        <a:rPr lang="en-US" sz="1700" b="0" baseline="0" dirty="0" smtClean="0"/>
                        <a:t>Report on training needs of teachers</a:t>
                      </a:r>
                    </a:p>
                    <a:p>
                      <a:pPr marL="285750" indent="-285750">
                        <a:buFont typeface="Arial" panose="020B0604020202020204" pitchFamily="34" charset="0"/>
                        <a:buChar char="•"/>
                      </a:pPr>
                      <a:r>
                        <a:rPr lang="en-US" sz="1700" b="0" baseline="0" dirty="0" smtClean="0"/>
                        <a:t>Homeroom PTA, GPTA</a:t>
                      </a:r>
                    </a:p>
                    <a:p>
                      <a:pPr marL="285750" indent="-285750">
                        <a:buFont typeface="Arial" panose="020B0604020202020204" pitchFamily="34" charset="0"/>
                        <a:buChar char="•"/>
                      </a:pPr>
                      <a:r>
                        <a:rPr lang="en-US" sz="1700" b="0" baseline="0" dirty="0" smtClean="0"/>
                        <a:t>Barangay Council Officers</a:t>
                      </a:r>
                    </a:p>
                    <a:p>
                      <a:pPr marL="285750" indent="-285750">
                        <a:buFont typeface="Arial" panose="020B0604020202020204" pitchFamily="34" charset="0"/>
                        <a:buChar char="•"/>
                      </a:pPr>
                      <a:r>
                        <a:rPr lang="en-US" sz="1700" b="0" baseline="0" dirty="0" smtClean="0"/>
                        <a:t>Municipal Officers</a:t>
                      </a:r>
                    </a:p>
                    <a:p>
                      <a:pPr marL="285750" indent="-285750">
                        <a:buFont typeface="Arial" panose="020B0604020202020204" pitchFamily="34" charset="0"/>
                        <a:buChar char="•"/>
                      </a:pPr>
                      <a:r>
                        <a:rPr lang="en-US" sz="1700" b="0" baseline="0" dirty="0" smtClean="0"/>
                        <a:t>Records of conduct of the orientation regarding the roles and right of stakeholders</a:t>
                      </a:r>
                    </a:p>
                    <a:p>
                      <a:pPr marL="285750" indent="-285750">
                        <a:buFont typeface="Arial" panose="020B0604020202020204" pitchFamily="34" charset="0"/>
                        <a:buChar char="•"/>
                      </a:pPr>
                      <a:r>
                        <a:rPr lang="en-US" sz="1700" b="0" baseline="0" dirty="0" smtClean="0"/>
                        <a:t>School plans / Action plan to address the needs</a:t>
                      </a:r>
                    </a:p>
                    <a:p>
                      <a:pPr marL="285750" indent="-285750">
                        <a:buFont typeface="Arial" panose="020B0604020202020204" pitchFamily="34" charset="0"/>
                        <a:buChar char="•"/>
                      </a:pPr>
                      <a:r>
                        <a:rPr lang="en-US" sz="1700" b="0" baseline="0" dirty="0" smtClean="0"/>
                        <a:t>Evaluation report on the impact of parent led programs and project to learn outcomes (IGP)</a:t>
                      </a:r>
                    </a:p>
                    <a:p>
                      <a:pPr marL="285750" indent="-285750">
                        <a:buFont typeface="Arial" panose="020B0604020202020204" pitchFamily="34" charset="0"/>
                        <a:buChar char="•"/>
                      </a:pPr>
                      <a:r>
                        <a:rPr lang="en-US" sz="1700" b="0" baseline="0" dirty="0" smtClean="0"/>
                        <a:t>Notice of meeting</a:t>
                      </a:r>
                    </a:p>
                    <a:p>
                      <a:pPr marL="0" indent="0">
                        <a:buFont typeface="Arial" panose="020B0604020202020204" pitchFamily="34" charset="0"/>
                        <a:buNone/>
                      </a:pPr>
                      <a:endParaRPr lang="en-US" sz="1700" b="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700" b="0" baseline="0" dirty="0" smtClean="0"/>
                        <a:t>Confirmation of attendance</a:t>
                      </a:r>
                    </a:p>
                    <a:p>
                      <a:pPr marL="285750" indent="-285750">
                        <a:buFont typeface="Arial" panose="020B0604020202020204" pitchFamily="34" charset="0"/>
                        <a:buChar char="•"/>
                      </a:pPr>
                      <a:r>
                        <a:rPr lang="en-US" sz="1700" b="0" baseline="0" dirty="0" smtClean="0"/>
                        <a:t>Attendance Sheet</a:t>
                      </a:r>
                    </a:p>
                    <a:p>
                      <a:pPr marL="285750" indent="-285750">
                        <a:buFont typeface="Arial" panose="020B0604020202020204" pitchFamily="34" charset="0"/>
                        <a:buChar char="•"/>
                      </a:pPr>
                      <a:r>
                        <a:rPr lang="en-US" sz="1700" b="0" baseline="0" dirty="0" smtClean="0"/>
                        <a:t>Minutes of the meetings</a:t>
                      </a:r>
                    </a:p>
                    <a:p>
                      <a:pPr marL="285750" indent="-285750">
                        <a:buFont typeface="Arial" panose="020B0604020202020204" pitchFamily="34" charset="0"/>
                        <a:buChar char="•"/>
                      </a:pPr>
                      <a:r>
                        <a:rPr lang="en-US" sz="1700" b="0" baseline="0" dirty="0" smtClean="0"/>
                        <a:t>Pictorials</a:t>
                      </a:r>
                    </a:p>
                    <a:p>
                      <a:pPr marL="285750" indent="-285750">
                        <a:buFont typeface="Arial" panose="020B0604020202020204" pitchFamily="34" charset="0"/>
                        <a:buChar char="•"/>
                      </a:pPr>
                      <a:r>
                        <a:rPr lang="en-US" sz="1700" b="0" baseline="0" dirty="0" smtClean="0"/>
                        <a:t>SIP / AIP</a:t>
                      </a:r>
                    </a:p>
                    <a:p>
                      <a:pPr marL="285750" indent="-285750">
                        <a:buFont typeface="Arial" panose="020B0604020202020204" pitchFamily="34" charset="0"/>
                        <a:buChar char="•"/>
                      </a:pPr>
                      <a:r>
                        <a:rPr lang="en-US" sz="1700" b="0" baseline="0" dirty="0" smtClean="0"/>
                        <a:t>Names of Stakeholders</a:t>
                      </a:r>
                    </a:p>
                    <a:p>
                      <a:pPr marL="285750" indent="-285750">
                        <a:buFont typeface="Arial" panose="020B0604020202020204" pitchFamily="34" charset="0"/>
                        <a:buChar char="•"/>
                      </a:pPr>
                      <a:r>
                        <a:rPr lang="en-US" sz="1700" b="0" baseline="0" dirty="0" smtClean="0"/>
                        <a:t>Handbooks, souvenir programs</a:t>
                      </a:r>
                    </a:p>
                    <a:p>
                      <a:pPr marL="285750" indent="-285750">
                        <a:buFont typeface="Arial" panose="020B0604020202020204" pitchFamily="34" charset="0"/>
                        <a:buChar char="•"/>
                      </a:pPr>
                      <a:r>
                        <a:rPr lang="en-US" sz="1700" b="0" baseline="0" dirty="0" smtClean="0"/>
                        <a:t>Certificate of recognition/participation given to stakeholders</a:t>
                      </a:r>
                    </a:p>
                    <a:p>
                      <a:pPr marL="285750" indent="-285750">
                        <a:buFont typeface="Arial" panose="020B0604020202020204" pitchFamily="34" charset="0"/>
                        <a:buChar char="•"/>
                      </a:pPr>
                      <a:r>
                        <a:rPr lang="en-US" sz="1700" b="0" baseline="0" dirty="0" smtClean="0"/>
                        <a:t>Memorandum</a:t>
                      </a:r>
                    </a:p>
                    <a:p>
                      <a:pPr marL="285750" indent="-285750">
                        <a:buFont typeface="Arial" panose="020B0604020202020204" pitchFamily="34" charset="0"/>
                        <a:buChar char="•"/>
                      </a:pPr>
                      <a:r>
                        <a:rPr lang="en-US" sz="1700" b="0" baseline="0" dirty="0" smtClean="0"/>
                        <a:t>Schedule / Record of assignment</a:t>
                      </a:r>
                    </a:p>
                    <a:p>
                      <a:pPr marL="285750" indent="-285750">
                        <a:buFont typeface="Arial" panose="020B0604020202020204" pitchFamily="34" charset="0"/>
                        <a:buChar char="•"/>
                      </a:pPr>
                      <a:r>
                        <a:rPr lang="en-US" sz="1700" b="0" baseline="0" dirty="0" smtClean="0"/>
                        <a:t>List of teachers graduating in graduate school studies with permit</a:t>
                      </a:r>
                    </a:p>
                    <a:p>
                      <a:pPr marL="285750" indent="-285750">
                        <a:buFont typeface="Arial" panose="020B0604020202020204" pitchFamily="34" charset="0"/>
                        <a:buChar char="•"/>
                      </a:pPr>
                      <a:r>
                        <a:rPr lang="en-US" sz="1700" b="0" baseline="0" dirty="0" smtClean="0"/>
                        <a:t>List of teachers enrolled in graduate school (with permit)</a:t>
                      </a:r>
                    </a:p>
                    <a:p>
                      <a:pPr marL="285750" indent="-285750">
                        <a:buFont typeface="Arial" panose="020B0604020202020204" pitchFamily="34" charset="0"/>
                        <a:buChar char="•"/>
                      </a:pPr>
                      <a:r>
                        <a:rPr lang="en-US" sz="1700" b="0" baseline="0" dirty="0" smtClean="0"/>
                        <a:t>Compilation of Post-training reports (with certificate)</a:t>
                      </a:r>
                    </a:p>
                    <a:p>
                      <a:pPr marL="285750" indent="-285750">
                        <a:buFont typeface="Arial" panose="020B0604020202020204" pitchFamily="34" charset="0"/>
                        <a:buChar char="•"/>
                      </a:pPr>
                      <a:r>
                        <a:rPr lang="en-US" sz="1700" b="0" baseline="0" dirty="0" smtClean="0"/>
                        <a:t>Compilation of narrative reports of school-based seminars training</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575776"/>
                  </a:ext>
                </a:extLst>
              </a:tr>
            </a:tbl>
          </a:graphicData>
        </a:graphic>
      </p:graphicFrame>
      <p:sp>
        <p:nvSpPr>
          <p:cNvPr id="5" name="Title 1"/>
          <p:cNvSpPr txBox="1">
            <a:spLocks/>
          </p:cNvSpPr>
          <p:nvPr/>
        </p:nvSpPr>
        <p:spPr>
          <a:xfrm>
            <a:off x="109182" y="809735"/>
            <a:ext cx="11834469" cy="568966"/>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dirty="0"/>
              <a:t>5. A long term program is an operation addresses the training and development needs of school and community leaders</a:t>
            </a:r>
          </a:p>
        </p:txBody>
      </p:sp>
    </p:spTree>
    <p:extLst>
      <p:ext uri="{BB962C8B-B14F-4D97-AF65-F5344CB8AC3E}">
        <p14:creationId xmlns:p14="http://schemas.microsoft.com/office/powerpoint/2010/main" val="1004333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416" y="113422"/>
            <a:ext cx="10018713" cy="514375"/>
          </a:xfrm>
          <a:solidFill>
            <a:schemeClr val="accent2"/>
          </a:solidFill>
        </p:spPr>
        <p:txBody>
          <a:bodyPr>
            <a:normAutofit/>
          </a:bodyPr>
          <a:lstStyle/>
          <a:p>
            <a:pPr algn="r"/>
            <a:r>
              <a:rPr lang="en-US" sz="2400" b="1" dirty="0" smtClean="0"/>
              <a:t>Principle - II: CURRICULUM AND INSTRUCTION (30% X 0.3)</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260488654"/>
              </p:ext>
            </p:extLst>
          </p:nvPr>
        </p:nvGraphicFramePr>
        <p:xfrm>
          <a:off x="109182" y="627797"/>
          <a:ext cx="11970947" cy="6042298"/>
        </p:xfrm>
        <a:graphic>
          <a:graphicData uri="http://schemas.openxmlformats.org/drawingml/2006/table">
            <a:tbl>
              <a:tblPr firstRow="1" bandRow="1">
                <a:tableStyleId>{69CF1AB2-1976-4502-BF36-3FF5EA218861}</a:tableStyleId>
              </a:tblPr>
              <a:tblGrid>
                <a:gridCol w="1344208">
                  <a:extLst>
                    <a:ext uri="{9D8B030D-6E8A-4147-A177-3AD203B41FA5}">
                      <a16:colId xmlns:a16="http://schemas.microsoft.com/office/drawing/2014/main" val="2072368850"/>
                    </a:ext>
                  </a:extLst>
                </a:gridCol>
                <a:gridCol w="1543607">
                  <a:extLst>
                    <a:ext uri="{9D8B030D-6E8A-4147-A177-3AD203B41FA5}">
                      <a16:colId xmlns:a16="http://schemas.microsoft.com/office/drawing/2014/main" val="711950807"/>
                    </a:ext>
                  </a:extLst>
                </a:gridCol>
                <a:gridCol w="1741608">
                  <a:extLst>
                    <a:ext uri="{9D8B030D-6E8A-4147-A177-3AD203B41FA5}">
                      <a16:colId xmlns:a16="http://schemas.microsoft.com/office/drawing/2014/main" val="3620653309"/>
                    </a:ext>
                  </a:extLst>
                </a:gridCol>
                <a:gridCol w="1852187">
                  <a:extLst>
                    <a:ext uri="{9D8B030D-6E8A-4147-A177-3AD203B41FA5}">
                      <a16:colId xmlns:a16="http://schemas.microsoft.com/office/drawing/2014/main" val="3449393800"/>
                    </a:ext>
                  </a:extLst>
                </a:gridCol>
                <a:gridCol w="3467608">
                  <a:extLst>
                    <a:ext uri="{9D8B030D-6E8A-4147-A177-3AD203B41FA5}">
                      <a16:colId xmlns:a16="http://schemas.microsoft.com/office/drawing/2014/main" val="1778553722"/>
                    </a:ext>
                  </a:extLst>
                </a:gridCol>
                <a:gridCol w="1119182">
                  <a:extLst>
                    <a:ext uri="{9D8B030D-6E8A-4147-A177-3AD203B41FA5}">
                      <a16:colId xmlns:a16="http://schemas.microsoft.com/office/drawing/2014/main" val="1512413067"/>
                    </a:ext>
                  </a:extLst>
                </a:gridCol>
                <a:gridCol w="902547">
                  <a:extLst>
                    <a:ext uri="{9D8B030D-6E8A-4147-A177-3AD203B41FA5}">
                      <a16:colId xmlns:a16="http://schemas.microsoft.com/office/drawing/2014/main" val="3871699561"/>
                    </a:ext>
                  </a:extLst>
                </a:gridCol>
              </a:tblGrid>
              <a:tr h="312058">
                <a:tc rowSpan="3">
                  <a:txBody>
                    <a:bodyPr/>
                    <a:lstStyle/>
                    <a:p>
                      <a:pPr algn="ctr">
                        <a:lnSpc>
                          <a:spcPct val="200000"/>
                        </a:lnSpc>
                      </a:pPr>
                      <a:r>
                        <a:rPr lang="en-US" sz="1100" dirty="0" smtClean="0"/>
                        <a:t>STANDARD</a:t>
                      </a:r>
                      <a:endParaRPr lang="en-US" sz="1100" dirty="0"/>
                    </a:p>
                  </a:txBody>
                  <a:tcPr/>
                </a:tc>
                <a:tc rowSpan="2" gridSpan="3">
                  <a:txBody>
                    <a:bodyPr/>
                    <a:lstStyle/>
                    <a:p>
                      <a:pPr algn="ctr">
                        <a:lnSpc>
                          <a:spcPct val="200000"/>
                        </a:lnSpc>
                      </a:pPr>
                      <a:r>
                        <a:rPr lang="en-US" sz="1100" dirty="0" smtClean="0"/>
                        <a:t>INDICATOR</a:t>
                      </a:r>
                      <a:endParaRPr lang="en-US" sz="1100" dirty="0"/>
                    </a:p>
                  </a:txBody>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100" dirty="0" smtClean="0"/>
                        <a:t>ARTIFACTS</a:t>
                      </a:r>
                      <a:endParaRPr lang="en-US" sz="1100" dirty="0"/>
                    </a:p>
                  </a:txBody>
                  <a:tcPr/>
                </a:tc>
                <a:tc>
                  <a:txBody>
                    <a:bodyPr/>
                    <a:lstStyle/>
                    <a:p>
                      <a:pPr algn="ctr"/>
                      <a:r>
                        <a:rPr lang="en-US" sz="1100" dirty="0" smtClean="0"/>
                        <a:t>RATING</a:t>
                      </a:r>
                      <a:endParaRPr lang="en-US" sz="1100" dirty="0"/>
                    </a:p>
                  </a:txBody>
                  <a:tcPr/>
                </a:tc>
                <a:tc rowSpan="3">
                  <a:txBody>
                    <a:bodyPr/>
                    <a:lstStyle/>
                    <a:p>
                      <a:pPr algn="ctr">
                        <a:lnSpc>
                          <a:spcPct val="200000"/>
                        </a:lnSpc>
                      </a:pPr>
                      <a:r>
                        <a:rPr lang="en-US" sz="900" dirty="0" smtClean="0"/>
                        <a:t>REMARKS</a:t>
                      </a:r>
                      <a:endParaRPr lang="en-US" sz="900" b="1" dirty="0"/>
                    </a:p>
                  </a:txBody>
                  <a:tcPr/>
                </a:tc>
                <a:extLst>
                  <a:ext uri="{0D108BD9-81ED-4DB2-BD59-A6C34878D82A}">
                    <a16:rowId xmlns:a16="http://schemas.microsoft.com/office/drawing/2014/main" val="2492078168"/>
                  </a:ext>
                </a:extLst>
              </a:tr>
              <a:tr h="246611">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100" b="1" dirty="0">
                        <a:solidFill>
                          <a:schemeClr val="bg1"/>
                        </a:solidFill>
                      </a:endParaRPr>
                    </a:p>
                  </a:txBody>
                  <a:tcPr/>
                </a:tc>
                <a:tc vMerge="1">
                  <a:txBody>
                    <a:bodyPr/>
                    <a:lstStyle/>
                    <a:p>
                      <a:endParaRPr lang="en-US" dirty="0"/>
                    </a:p>
                  </a:txBody>
                  <a:tcPr/>
                </a:tc>
                <a:extLst>
                  <a:ext uri="{0D108BD9-81ED-4DB2-BD59-A6C34878D82A}">
                    <a16:rowId xmlns:a16="http://schemas.microsoft.com/office/drawing/2014/main" val="1379421033"/>
                  </a:ext>
                </a:extLst>
              </a:tr>
              <a:tr h="362989">
                <a:tc vMerge="1">
                  <a:txBody>
                    <a:bodyPr/>
                    <a:lstStyle/>
                    <a:p>
                      <a:endParaRPr lang="en-US"/>
                    </a:p>
                  </a:txBody>
                  <a:tcPr/>
                </a:tc>
                <a:tc>
                  <a:txBody>
                    <a:bodyPr/>
                    <a:lstStyle/>
                    <a:p>
                      <a:pPr algn="ctr">
                        <a:lnSpc>
                          <a:spcPct val="100000"/>
                        </a:lnSpc>
                      </a:pPr>
                      <a:r>
                        <a:rPr lang="en-PH" sz="1100" dirty="0" smtClean="0"/>
                        <a:t>1</a:t>
                      </a:r>
                      <a:endParaRPr lang="en-US" sz="1100" dirty="0"/>
                    </a:p>
                  </a:txBody>
                  <a:tcPr/>
                </a:tc>
                <a:tc>
                  <a:txBody>
                    <a:bodyPr/>
                    <a:lstStyle/>
                    <a:p>
                      <a:pPr algn="ctr">
                        <a:lnSpc>
                          <a:spcPct val="100000"/>
                        </a:lnSpc>
                      </a:pPr>
                      <a:r>
                        <a:rPr lang="en-PH" sz="1100" dirty="0" smtClean="0"/>
                        <a:t>2</a:t>
                      </a:r>
                      <a:endParaRPr lang="en-US" sz="1100" dirty="0"/>
                    </a:p>
                  </a:txBody>
                  <a:tcPr/>
                </a:tc>
                <a:tc>
                  <a:txBody>
                    <a:bodyPr/>
                    <a:lstStyle/>
                    <a:p>
                      <a:pPr algn="ctr">
                        <a:lnSpc>
                          <a:spcPct val="100000"/>
                        </a:lnSpc>
                      </a:pPr>
                      <a:r>
                        <a:rPr lang="en-PH" sz="1100" dirty="0" smtClean="0"/>
                        <a:t>3</a:t>
                      </a:r>
                      <a:endParaRPr lang="en-US" sz="11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63144727"/>
                  </a:ext>
                </a:extLst>
              </a:tr>
              <a:tr h="42950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t>1.The</a:t>
                      </a:r>
                      <a:r>
                        <a:rPr lang="en-US" sz="1100" baseline="0" dirty="0" smtClean="0"/>
                        <a:t> curriculum provides for the development needs of all types of learners in the school community</a:t>
                      </a:r>
                      <a:endParaRPr lang="en-US" sz="1100" dirty="0" smtClean="0"/>
                    </a:p>
                    <a:p>
                      <a:endParaRPr lang="en-US" sz="1100" dirty="0"/>
                    </a:p>
                  </a:txBody>
                  <a:tcPr/>
                </a:tc>
                <a:tc>
                  <a:txBody>
                    <a:bodyPr/>
                    <a:lstStyle/>
                    <a:p>
                      <a:r>
                        <a:rPr lang="en-US" sz="1100" dirty="0" smtClean="0"/>
                        <a:t> all types of learners</a:t>
                      </a:r>
                      <a:r>
                        <a:rPr lang="en-US" sz="1100" baseline="0" dirty="0" smtClean="0"/>
                        <a:t> of the school community are identified, their learning curves assessed; appropriate program with its support materials for each type of learner is developed.</a:t>
                      </a:r>
                      <a:endParaRPr lang="en-US" sz="1100" dirty="0"/>
                    </a:p>
                  </a:txBody>
                  <a:tcPr/>
                </a:tc>
                <a:tc>
                  <a:txBody>
                    <a:bodyPr/>
                    <a:lstStyle/>
                    <a:p>
                      <a:pPr algn="just"/>
                      <a:r>
                        <a:rPr lang="en-PH" sz="1100" dirty="0" smtClean="0"/>
                        <a:t>Programs</a:t>
                      </a:r>
                      <a:r>
                        <a:rPr lang="en-PH" sz="1100" baseline="0" dirty="0" smtClean="0"/>
                        <a:t> are fully implemented and closely monitored to address performance discrepancies, benchmarks best practices, coach low performers, mentor potential leaders, reward high achievement and maintain environment that makes learning meaningful and enjoyable.</a:t>
                      </a:r>
                      <a:endParaRPr lang="en-US" sz="1100" dirty="0"/>
                    </a:p>
                  </a:txBody>
                  <a:tcPr/>
                </a:tc>
                <a:tc>
                  <a:txBody>
                    <a:bodyPr/>
                    <a:lstStyle/>
                    <a:p>
                      <a:r>
                        <a:rPr lang="en-PH" sz="1100" dirty="0" smtClean="0"/>
                        <a:t>The educational needs of all type</a:t>
                      </a:r>
                      <a:r>
                        <a:rPr lang="en-PH" sz="1100" baseline="0" dirty="0" smtClean="0"/>
                        <a:t>s of learners are being met as shown by continuous improvement on learning outcomes and products of learning. Teachers as well as students` performance is motivated by intrinsic rather than extrinsic rewards. The Schools` differentiated program is frequently benchmarked by other schools.</a:t>
                      </a:r>
                      <a:endParaRPr lang="en-US" sz="1100" dirty="0"/>
                    </a:p>
                  </a:txBody>
                  <a:tcPr/>
                </a:tc>
                <a:tc>
                  <a:txBody>
                    <a:bodyPr/>
                    <a:lstStyle/>
                    <a:p>
                      <a:pPr marL="285750" indent="-285750">
                        <a:buFont typeface="Arial" panose="020B0604020202020204" pitchFamily="34" charset="0"/>
                        <a:buChar char="•"/>
                      </a:pPr>
                      <a:r>
                        <a:rPr lang="en-PH" sz="1100" dirty="0" smtClean="0"/>
                        <a:t>List</a:t>
                      </a:r>
                      <a:r>
                        <a:rPr lang="en-PH" sz="1100" baseline="0" dirty="0" smtClean="0"/>
                        <a:t> of slow learners. Action Plan of Interventions, Narrative Reports on Implementation and Accomplishments Reports with pictures and attendance sheets</a:t>
                      </a:r>
                    </a:p>
                    <a:p>
                      <a:pPr marL="285750" indent="-285750">
                        <a:buFont typeface="Arial" panose="020B0604020202020204" pitchFamily="34" charset="0"/>
                        <a:buChar char="•"/>
                      </a:pPr>
                      <a:r>
                        <a:rPr lang="en-PH" sz="1100" baseline="0" dirty="0" smtClean="0"/>
                        <a:t>List of Average Learners, Action Plan of Interventions, Narrative Report on Accomplishment and Accomplishment Report with pictures and attendance sheets.</a:t>
                      </a:r>
                    </a:p>
                    <a:p>
                      <a:pPr marL="285750" indent="-285750">
                        <a:buFont typeface="Arial" panose="020B0604020202020204" pitchFamily="34" charset="0"/>
                        <a:buChar char="•"/>
                      </a:pPr>
                      <a:r>
                        <a:rPr lang="en-PH" sz="1100" baseline="0" dirty="0" smtClean="0"/>
                        <a:t>List of Fast Learners. Action Plan of Interventions, Narrative Reports on implementation and Accomplishment Reports with pictures and attendance sheets</a:t>
                      </a:r>
                    </a:p>
                    <a:p>
                      <a:pPr marL="285750" indent="-285750">
                        <a:buFont typeface="Arial" panose="020B0604020202020204" pitchFamily="34" charset="0"/>
                        <a:buChar char="•"/>
                      </a:pPr>
                      <a:r>
                        <a:rPr lang="en-PH" sz="1100" baseline="0" dirty="0" smtClean="0"/>
                        <a:t>List of Non-reader. Frustrations Readers, Instructional Readers and Independent Readers , . Action Plan of Interventions, Narrative Reports on implementation and Accomplishment Reports with pictures and attendance sheets</a:t>
                      </a:r>
                    </a:p>
                    <a:p>
                      <a:pPr marL="285750" indent="-285750">
                        <a:buFont typeface="Arial" panose="020B0604020202020204" pitchFamily="34" charset="0"/>
                        <a:buChar char="•"/>
                      </a:pPr>
                      <a:r>
                        <a:rPr lang="en-PH" sz="1100" baseline="0" dirty="0" smtClean="0"/>
                        <a:t>List of pupils with disabilities </a:t>
                      </a:r>
                    </a:p>
                    <a:p>
                      <a:pPr marL="285750" indent="-285750">
                        <a:buFont typeface="Arial" panose="020B0604020202020204" pitchFamily="34" charset="0"/>
                        <a:buChar char="•"/>
                      </a:pPr>
                      <a:r>
                        <a:rPr lang="en-PH" sz="1100" baseline="0" dirty="0" smtClean="0"/>
                        <a:t>Nutritional status of pupils</a:t>
                      </a:r>
                    </a:p>
                    <a:p>
                      <a:pPr marL="285750" indent="-285750">
                        <a:buFont typeface="Arial" panose="020B0604020202020204" pitchFamily="34" charset="0"/>
                        <a:buChar char="•"/>
                      </a:pPr>
                      <a:r>
                        <a:rPr lang="en-PH" sz="1100" baseline="0" dirty="0" smtClean="0"/>
                        <a:t>List of pupils at risk of dropping-out, . Action Plan of Interventions, Narrative Reports on implementation and Accomplishment Reports with pictures and attendance sheets</a:t>
                      </a:r>
                    </a:p>
                    <a:p>
                      <a:pPr marL="285750" indent="-285750">
                        <a:buFont typeface="Arial" panose="020B0604020202020204" pitchFamily="34" charset="0"/>
                        <a:buChar char="•"/>
                      </a:pPr>
                      <a:r>
                        <a:rPr lang="en-PH" sz="1100" baseline="0" dirty="0" smtClean="0"/>
                        <a:t>Reports on Family Mapping</a:t>
                      </a:r>
                    </a:p>
                    <a:p>
                      <a:pPr marL="285750" indent="-285750">
                        <a:buFont typeface="Arial" panose="020B0604020202020204" pitchFamily="34" charset="0"/>
                        <a:buChar char="•"/>
                      </a:pPr>
                      <a:r>
                        <a:rPr lang="en-PH" sz="1100" baseline="0" dirty="0" smtClean="0"/>
                        <a:t>List of school age pupils in the community</a:t>
                      </a:r>
                    </a:p>
                    <a:p>
                      <a:pPr marL="285750" indent="-285750">
                        <a:buFont typeface="Arial" panose="020B0604020202020204" pitchFamily="34" charset="0"/>
                        <a:buChar char="•"/>
                      </a:pPr>
                      <a:r>
                        <a:rPr lang="en-PH" sz="1100" baseline="0" dirty="0" smtClean="0"/>
                        <a:t>Religious Instructions schedule and permit </a:t>
                      </a:r>
                    </a:p>
                    <a:p>
                      <a:pPr marL="285750" indent="-285750">
                        <a:buFont typeface="Arial" panose="020B0604020202020204" pitchFamily="34" charset="0"/>
                        <a:buChar char="•"/>
                      </a:pPr>
                      <a:r>
                        <a:rPr lang="en-PH" sz="1100" baseline="0" dirty="0" smtClean="0"/>
                        <a:t>List of 4P`s beneficiaries</a:t>
                      </a:r>
                    </a:p>
                    <a:p>
                      <a:pPr marL="285750" indent="-285750">
                        <a:buFont typeface="Arial" panose="020B0604020202020204" pitchFamily="34" charset="0"/>
                        <a:buChar char="•"/>
                      </a:pPr>
                      <a:r>
                        <a:rPr lang="en-PH" sz="1100" baseline="0" dirty="0" smtClean="0"/>
                        <a:t>Pupils anecdotal records</a:t>
                      </a:r>
                    </a:p>
                    <a:p>
                      <a:pPr marL="285750" indent="-285750">
                        <a:buFont typeface="Arial" panose="020B0604020202020204" pitchFamily="34" charset="0"/>
                        <a:buChar char="•"/>
                      </a:pPr>
                      <a:r>
                        <a:rPr lang="en-PH" sz="1100" baseline="0" dirty="0" smtClean="0"/>
                        <a:t>Form 137-A/E</a:t>
                      </a:r>
                    </a:p>
                    <a:p>
                      <a:pPr marL="0" indent="0">
                        <a:buFont typeface="Arial" panose="020B0604020202020204" pitchFamily="34" charset="0"/>
                        <a:buNone/>
                      </a:pPr>
                      <a:endParaRPr lang="en-US" sz="1100" dirty="0"/>
                    </a:p>
                  </a:txBody>
                  <a:tcPr/>
                </a:tc>
                <a:tc vMerge="1">
                  <a:txBody>
                    <a:bodyPr/>
                    <a:lstStyle/>
                    <a:p>
                      <a:endParaRPr lang="en-US" sz="1600" dirty="0"/>
                    </a:p>
                  </a:txBody>
                  <a:tcPr/>
                </a:tc>
                <a:tc>
                  <a:txBody>
                    <a:bodyPr/>
                    <a:lstStyle/>
                    <a:p>
                      <a:endParaRPr lang="en-US" sz="1100" dirty="0"/>
                    </a:p>
                  </a:txBody>
                  <a:tcPr/>
                </a:tc>
                <a:extLst>
                  <a:ext uri="{0D108BD9-81ED-4DB2-BD59-A6C34878D82A}">
                    <a16:rowId xmlns:a16="http://schemas.microsoft.com/office/drawing/2014/main" val="2695575776"/>
                  </a:ext>
                </a:extLst>
              </a:tr>
            </a:tbl>
          </a:graphicData>
        </a:graphic>
      </p:graphicFrame>
    </p:spTree>
    <p:extLst>
      <p:ext uri="{BB962C8B-B14F-4D97-AF65-F5344CB8AC3E}">
        <p14:creationId xmlns:p14="http://schemas.microsoft.com/office/powerpoint/2010/main" val="4002790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3902" y="127071"/>
            <a:ext cx="10018713" cy="500726"/>
          </a:xfrm>
          <a:solidFill>
            <a:schemeClr val="accent2"/>
          </a:solidFill>
        </p:spPr>
        <p:txBody>
          <a:bodyPr>
            <a:normAutofit/>
          </a:bodyPr>
          <a:lstStyle/>
          <a:p>
            <a:pPr algn="r"/>
            <a:r>
              <a:rPr lang="en-US" sz="2400" b="1" dirty="0" smtClean="0"/>
              <a:t>Principle - II: CURRICULUM AND INSTRUCTION (30% X 0.3)</a:t>
            </a: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2682980145"/>
              </p:ext>
            </p:extLst>
          </p:nvPr>
        </p:nvGraphicFramePr>
        <p:xfrm>
          <a:off x="95534" y="838200"/>
          <a:ext cx="11847082" cy="5532120"/>
        </p:xfrm>
        <a:graphic>
          <a:graphicData uri="http://schemas.openxmlformats.org/drawingml/2006/table">
            <a:tbl>
              <a:tblPr firstRow="1" bandRow="1">
                <a:tableStyleId>{69CF1AB2-1976-4502-BF36-3FF5EA218861}</a:tableStyleId>
              </a:tblPr>
              <a:tblGrid>
                <a:gridCol w="1528550">
                  <a:extLst>
                    <a:ext uri="{9D8B030D-6E8A-4147-A177-3AD203B41FA5}">
                      <a16:colId xmlns:a16="http://schemas.microsoft.com/office/drawing/2014/main" val="2072368850"/>
                    </a:ext>
                  </a:extLst>
                </a:gridCol>
                <a:gridCol w="1760561">
                  <a:extLst>
                    <a:ext uri="{9D8B030D-6E8A-4147-A177-3AD203B41FA5}">
                      <a16:colId xmlns:a16="http://schemas.microsoft.com/office/drawing/2014/main" val="711950807"/>
                    </a:ext>
                  </a:extLst>
                </a:gridCol>
                <a:gridCol w="1760561">
                  <a:extLst>
                    <a:ext uri="{9D8B030D-6E8A-4147-A177-3AD203B41FA5}">
                      <a16:colId xmlns:a16="http://schemas.microsoft.com/office/drawing/2014/main" val="1491485109"/>
                    </a:ext>
                  </a:extLst>
                </a:gridCol>
                <a:gridCol w="1760561">
                  <a:extLst>
                    <a:ext uri="{9D8B030D-6E8A-4147-A177-3AD203B41FA5}">
                      <a16:colId xmlns:a16="http://schemas.microsoft.com/office/drawing/2014/main" val="2081106903"/>
                    </a:ext>
                  </a:extLst>
                </a:gridCol>
                <a:gridCol w="2972524">
                  <a:extLst>
                    <a:ext uri="{9D8B030D-6E8A-4147-A177-3AD203B41FA5}">
                      <a16:colId xmlns:a16="http://schemas.microsoft.com/office/drawing/2014/main" val="1778553722"/>
                    </a:ext>
                  </a:extLst>
                </a:gridCol>
                <a:gridCol w="1171116">
                  <a:extLst>
                    <a:ext uri="{9D8B030D-6E8A-4147-A177-3AD203B41FA5}">
                      <a16:colId xmlns:a16="http://schemas.microsoft.com/office/drawing/2014/main" val="1512413067"/>
                    </a:ext>
                  </a:extLst>
                </a:gridCol>
                <a:gridCol w="893209">
                  <a:extLst>
                    <a:ext uri="{9D8B030D-6E8A-4147-A177-3AD203B41FA5}">
                      <a16:colId xmlns:a16="http://schemas.microsoft.com/office/drawing/2014/main" val="3871699561"/>
                    </a:ext>
                  </a:extLst>
                </a:gridCol>
              </a:tblGrid>
              <a:tr h="321817">
                <a:tc rowSpan="3">
                  <a:txBody>
                    <a:bodyPr/>
                    <a:lstStyle/>
                    <a:p>
                      <a:pPr algn="ctr">
                        <a:lnSpc>
                          <a:spcPct val="200000"/>
                        </a:lnSpc>
                      </a:pPr>
                      <a:r>
                        <a:rPr lang="en-US" sz="1600" dirty="0" smtClean="0"/>
                        <a:t>STANDARD</a:t>
                      </a:r>
                      <a:endParaRPr lang="en-US" sz="1600" dirty="0"/>
                    </a:p>
                  </a:txBody>
                  <a:tcPr/>
                </a:tc>
                <a:tc rowSpan="2" gridSpan="3">
                  <a:txBody>
                    <a:bodyPr/>
                    <a:lstStyle/>
                    <a:p>
                      <a:pPr algn="ctr">
                        <a:lnSpc>
                          <a:spcPct val="200000"/>
                        </a:lnSpc>
                      </a:pPr>
                      <a:r>
                        <a:rPr lang="en-US" sz="1600" dirty="0" smtClean="0"/>
                        <a:t>INDICATOR</a:t>
                      </a:r>
                      <a:endParaRPr lang="en-US" sz="1600" dirty="0"/>
                    </a:p>
                  </a:txBody>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pPr algn="ctr">
                        <a:lnSpc>
                          <a:spcPct val="200000"/>
                        </a:lnSpc>
                      </a:pPr>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3">
                  <a:txBody>
                    <a:bodyPr/>
                    <a:lstStyle/>
                    <a:p>
                      <a:pPr algn="ctr">
                        <a:lnSpc>
                          <a:spcPct val="200000"/>
                        </a:lnSpc>
                      </a:pPr>
                      <a:r>
                        <a:rPr lang="en-US" sz="1600" dirty="0" smtClean="0"/>
                        <a:t>ARTIFACTS</a:t>
                      </a:r>
                      <a:endParaRPr lang="en-US" sz="1600" dirty="0"/>
                    </a:p>
                  </a:txBody>
                  <a:tcPr/>
                </a:tc>
                <a:tc>
                  <a:txBody>
                    <a:bodyPr/>
                    <a:lstStyle/>
                    <a:p>
                      <a:pPr algn="ctr"/>
                      <a:r>
                        <a:rPr lang="en-US" sz="1600" dirty="0" smtClean="0"/>
                        <a:t>RATING</a:t>
                      </a:r>
                      <a:endParaRPr lang="en-US" sz="1600" dirty="0"/>
                    </a:p>
                  </a:txBody>
                  <a:tcPr/>
                </a:tc>
                <a:tc rowSpan="3">
                  <a:txBody>
                    <a:bodyPr/>
                    <a:lstStyle/>
                    <a:p>
                      <a:pPr algn="ctr">
                        <a:lnSpc>
                          <a:spcPct val="200000"/>
                        </a:lnSpc>
                      </a:pPr>
                      <a:r>
                        <a:rPr lang="en-US" sz="1100" dirty="0" smtClean="0"/>
                        <a:t>REMARKS</a:t>
                      </a:r>
                      <a:endParaRPr lang="en-US" sz="1100" b="1" dirty="0"/>
                    </a:p>
                  </a:txBody>
                  <a:tcPr/>
                </a:tc>
                <a:extLst>
                  <a:ext uri="{0D108BD9-81ED-4DB2-BD59-A6C34878D82A}">
                    <a16:rowId xmlns:a16="http://schemas.microsoft.com/office/drawing/2014/main" val="2492078168"/>
                  </a:ext>
                </a:extLst>
              </a:tr>
              <a:tr h="137160">
                <a:tc vMerge="1">
                  <a:txBody>
                    <a:bodyPr/>
                    <a:lstStyle/>
                    <a:p>
                      <a:endParaRPr lang="en-US" dirty="0"/>
                    </a:p>
                  </a:txBody>
                  <a:tcPr/>
                </a:tc>
                <a:tc gridSpan="3" vMerge="1">
                  <a:txBody>
                    <a:bodyPr/>
                    <a:lstStyle/>
                    <a:p>
                      <a:endParaRPr lang="en-US" dirty="0"/>
                    </a:p>
                  </a:txBody>
                  <a:tcPr/>
                </a:tc>
                <a:tc hMerge="1" vMerge="1">
                  <a:txBody>
                    <a:bodyPr/>
                    <a:lstStyle/>
                    <a:p>
                      <a:endParaRPr lang="en-US"/>
                    </a:p>
                  </a:txBody>
                  <a:tcPr/>
                </a:tc>
                <a:tc hMerge="1" vMerge="1">
                  <a:txBody>
                    <a:bodyPr/>
                    <a:lstStyle/>
                    <a:p>
                      <a:endParaRPr lang="en-US"/>
                    </a:p>
                  </a:txBody>
                  <a:tcPr/>
                </a:tc>
                <a:tc vMerge="1">
                  <a:txBody>
                    <a:bodyPr/>
                    <a:lstStyle/>
                    <a:p>
                      <a:endParaRPr lang="en-US" dirty="0"/>
                    </a:p>
                  </a:txBody>
                  <a:tcPr/>
                </a:tc>
                <a:tc rowSpan="3">
                  <a:txBody>
                    <a:bodyPr/>
                    <a:lstStyle/>
                    <a:p>
                      <a:pPr algn="ctr"/>
                      <a:endParaRPr lang="en-US" sz="1600" b="1" dirty="0">
                        <a:solidFill>
                          <a:schemeClr val="bg1"/>
                        </a:solidFill>
                      </a:endParaRPr>
                    </a:p>
                  </a:txBody>
                  <a:tcPr/>
                </a:tc>
                <a:tc vMerge="1">
                  <a:txBody>
                    <a:bodyPr/>
                    <a:lstStyle/>
                    <a:p>
                      <a:endParaRPr lang="en-US" dirty="0"/>
                    </a:p>
                  </a:txBody>
                  <a:tcPr/>
                </a:tc>
                <a:extLst>
                  <a:ext uri="{0D108BD9-81ED-4DB2-BD59-A6C34878D82A}">
                    <a16:rowId xmlns:a16="http://schemas.microsoft.com/office/drawing/2014/main" val="1379421033"/>
                  </a:ext>
                </a:extLst>
              </a:tr>
              <a:tr h="472440">
                <a:tc vMerge="1">
                  <a:txBody>
                    <a:bodyPr/>
                    <a:lstStyle/>
                    <a:p>
                      <a:endParaRPr lang="en-US"/>
                    </a:p>
                  </a:txBody>
                  <a:tcPr/>
                </a:tc>
                <a:tc>
                  <a:txBody>
                    <a:bodyPr/>
                    <a:lstStyle/>
                    <a:p>
                      <a:pPr algn="ctr">
                        <a:lnSpc>
                          <a:spcPct val="100000"/>
                        </a:lnSpc>
                      </a:pPr>
                      <a:r>
                        <a:rPr lang="en-PH" sz="1600" dirty="0" smtClean="0"/>
                        <a:t>1</a:t>
                      </a:r>
                      <a:endParaRPr lang="en-US" sz="1600" dirty="0"/>
                    </a:p>
                  </a:txBody>
                  <a:tcPr/>
                </a:tc>
                <a:tc>
                  <a:txBody>
                    <a:bodyPr/>
                    <a:lstStyle/>
                    <a:p>
                      <a:pPr algn="ctr">
                        <a:lnSpc>
                          <a:spcPct val="100000"/>
                        </a:lnSpc>
                      </a:pPr>
                      <a:r>
                        <a:rPr lang="en-PH" sz="1600" dirty="0" smtClean="0"/>
                        <a:t>2</a:t>
                      </a:r>
                      <a:endParaRPr lang="en-US" sz="1600" dirty="0"/>
                    </a:p>
                  </a:txBody>
                  <a:tcPr/>
                </a:tc>
                <a:tc>
                  <a:txBody>
                    <a:bodyPr/>
                    <a:lstStyle/>
                    <a:p>
                      <a:pPr algn="ctr">
                        <a:lnSpc>
                          <a:spcPct val="100000"/>
                        </a:lnSpc>
                      </a:pPr>
                      <a:r>
                        <a:rPr lang="en-PH" sz="1600" dirty="0" smtClean="0"/>
                        <a:t>3</a:t>
                      </a:r>
                      <a:endParaRPr lang="en-US"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00049493"/>
                  </a:ext>
                </a:extLst>
              </a:tr>
              <a:tr h="213569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2. The implemented is localized to make it more meaning full to the learners and applicable to life in the community</a:t>
                      </a:r>
                    </a:p>
                    <a:p>
                      <a:endParaRPr lang="en-US" sz="1700" dirty="0"/>
                    </a:p>
                  </a:txBody>
                  <a:tcPr/>
                </a:tc>
                <a:tc>
                  <a:txBody>
                    <a:bodyPr/>
                    <a:lstStyle/>
                    <a:p>
                      <a:r>
                        <a:rPr lang="en-PH" sz="1600" dirty="0" smtClean="0"/>
                        <a:t>Local beliefs, norms values traditions,</a:t>
                      </a:r>
                      <a:r>
                        <a:rPr lang="en-PH" sz="1600" baseline="0" dirty="0" smtClean="0"/>
                        <a:t> folklores, current events, and existing technologies are documented and used to develop a lasting</a:t>
                      </a:r>
                      <a:endParaRPr lang="en-US" sz="1600" dirty="0"/>
                    </a:p>
                  </a:txBody>
                  <a:tcPr/>
                </a:tc>
                <a:tc>
                  <a:txBody>
                    <a:bodyPr/>
                    <a:lstStyle/>
                    <a:p>
                      <a:r>
                        <a:rPr lang="en-PH" sz="1600" dirty="0" smtClean="0"/>
                        <a:t>The localized curriculum is implemented and monitored closely to ensure that it</a:t>
                      </a:r>
                      <a:r>
                        <a:rPr lang="en-PH" sz="1600" baseline="0" dirty="0" smtClean="0"/>
                        <a:t> make learning more meaningful and pleasurable, produces curriculum. Localization guidelines are agreed to by school community and teachers are properly oriented. </a:t>
                      </a:r>
                      <a:endParaRPr lang="en-US" sz="1600" dirty="0"/>
                    </a:p>
                  </a:txBody>
                  <a:tcPr/>
                </a:tc>
                <a:tc>
                  <a:txBody>
                    <a:bodyPr/>
                    <a:lstStyle/>
                    <a:p>
                      <a:r>
                        <a:rPr lang="en-PH" sz="1600" dirty="0" smtClean="0"/>
                        <a:t>Best</a:t>
                      </a:r>
                      <a:r>
                        <a:rPr lang="en-PH" sz="1600" baseline="0" dirty="0" smtClean="0"/>
                        <a:t> practices in localizing the curriculum are mainstreamed and benchmarked by other schools. There is marked increase in number of projects that uses the community as learning laboratory, and the school as an agent of changes for the improvement of the community.</a:t>
                      </a:r>
                      <a:endParaRPr lang="en-US" sz="1600" dirty="0"/>
                    </a:p>
                  </a:txBody>
                  <a:tcPr/>
                </a:tc>
                <a:tc>
                  <a:txBody>
                    <a:bodyPr/>
                    <a:lstStyle/>
                    <a:p>
                      <a:pPr marL="285750" indent="-285750">
                        <a:buFont typeface="Arial" panose="020B0604020202020204" pitchFamily="34" charset="0"/>
                        <a:buChar char="•"/>
                      </a:pPr>
                      <a:r>
                        <a:rPr lang="en-PH" sz="1400" b="0" baseline="0" dirty="0" smtClean="0"/>
                        <a:t>List of localized materials which were formulated and utilized </a:t>
                      </a:r>
                    </a:p>
                    <a:p>
                      <a:pPr marL="285750" indent="-285750">
                        <a:buFont typeface="Arial" panose="020B0604020202020204" pitchFamily="34" charset="0"/>
                        <a:buChar char="•"/>
                      </a:pPr>
                      <a:r>
                        <a:rPr lang="en-PH" sz="1400" b="0" baseline="0" dirty="0" smtClean="0"/>
                        <a:t>List of topics integrated in the lesson plans suited to the community</a:t>
                      </a:r>
                    </a:p>
                    <a:p>
                      <a:pPr marL="285750" indent="-285750">
                        <a:buFont typeface="Arial" panose="020B0604020202020204" pitchFamily="34" charset="0"/>
                        <a:buChar char="•"/>
                      </a:pPr>
                      <a:r>
                        <a:rPr lang="en-PH" sz="1400" b="0" baseline="0" dirty="0" smtClean="0"/>
                        <a:t>School Greening Program/</a:t>
                      </a:r>
                      <a:r>
                        <a:rPr lang="en-PH" sz="1400" b="0" baseline="0" dirty="0" err="1" smtClean="0"/>
                        <a:t>Gulayan</a:t>
                      </a:r>
                      <a:r>
                        <a:rPr lang="en-PH" sz="1400" b="0" baseline="0" dirty="0" smtClean="0"/>
                        <a:t> </a:t>
                      </a:r>
                      <a:r>
                        <a:rPr lang="en-PH" sz="1400" b="0" baseline="0" dirty="0" err="1" smtClean="0"/>
                        <a:t>sa</a:t>
                      </a:r>
                      <a:r>
                        <a:rPr lang="en-PH" sz="1400" b="0" baseline="0" dirty="0" smtClean="0"/>
                        <a:t> </a:t>
                      </a:r>
                      <a:r>
                        <a:rPr lang="en-PH" sz="1400" b="0" baseline="0" dirty="0" err="1" smtClean="0"/>
                        <a:t>Paaralan</a:t>
                      </a:r>
                      <a:r>
                        <a:rPr lang="en-PH" sz="1400" b="0" baseline="0" dirty="0" smtClean="0"/>
                        <a:t> Proposal. Accomplishments Reports and pictorials.</a:t>
                      </a:r>
                    </a:p>
                    <a:p>
                      <a:pPr marL="285750" indent="-285750">
                        <a:buFont typeface="Arial" panose="020B0604020202020204" pitchFamily="34" charset="0"/>
                        <a:buChar char="•"/>
                      </a:pPr>
                      <a:r>
                        <a:rPr lang="en-PH" sz="1400" b="0" baseline="0" dirty="0" smtClean="0"/>
                        <a:t>Remedial Instruction Program Proposal, minutes, attendance sheets, and accomplishments reports</a:t>
                      </a:r>
                    </a:p>
                    <a:p>
                      <a:pPr marL="285750" indent="-285750">
                        <a:buFont typeface="Arial" panose="020B0604020202020204" pitchFamily="34" charset="0"/>
                        <a:buChar char="•"/>
                      </a:pPr>
                      <a:r>
                        <a:rPr lang="en-PH" sz="1400" b="0" baseline="0" dirty="0" smtClean="0"/>
                        <a:t>PELC/PSSLC Teacher Guides</a:t>
                      </a:r>
                    </a:p>
                    <a:p>
                      <a:pPr marL="285750" indent="-285750">
                        <a:buFont typeface="Arial" panose="020B0604020202020204" pitchFamily="34" charset="0"/>
                        <a:buChar char="•"/>
                      </a:pPr>
                      <a:r>
                        <a:rPr lang="en-PH" sz="1400" b="0" baseline="0" dirty="0" smtClean="0"/>
                        <a:t>Copy of </a:t>
                      </a:r>
                      <a:r>
                        <a:rPr lang="en-PH" sz="1400" b="0" baseline="0" dirty="0" err="1" smtClean="0"/>
                        <a:t>DepEd</a:t>
                      </a:r>
                      <a:r>
                        <a:rPr lang="en-PH" sz="1400" b="0" baseline="0" dirty="0" smtClean="0"/>
                        <a:t> thrust, projects, and programs</a:t>
                      </a:r>
                    </a:p>
                    <a:p>
                      <a:pPr marL="285750" indent="-285750">
                        <a:buFont typeface="Arial" panose="020B0604020202020204" pitchFamily="34" charset="0"/>
                        <a:buChar char="•"/>
                      </a:pPr>
                      <a:r>
                        <a:rPr lang="en-PH" sz="1400" b="0" baseline="0" dirty="0" smtClean="0"/>
                        <a:t>School Calendar of Activities/Monthly Program</a:t>
                      </a:r>
                    </a:p>
                    <a:p>
                      <a:pPr marL="285750" indent="-285750">
                        <a:buFont typeface="Arial" panose="020B0604020202020204" pitchFamily="34" charset="0"/>
                        <a:buChar char="•"/>
                      </a:pPr>
                      <a:r>
                        <a:rPr lang="en-PH" sz="1400" b="0" baseline="0" dirty="0" smtClean="0"/>
                        <a:t>Pictures of all school activities</a:t>
                      </a:r>
                    </a:p>
                  </a:txBody>
                  <a:tcPr/>
                </a:tc>
                <a:tc vMerge="1">
                  <a:txBody>
                    <a:bodyPr/>
                    <a:lstStyle/>
                    <a:p>
                      <a:endParaRPr lang="en-US" sz="1600" kern="1200" dirty="0">
                        <a:solidFill>
                          <a:schemeClr val="dk1"/>
                        </a:solidFill>
                        <a:latin typeface="+mn-lt"/>
                        <a:ea typeface="+mn-ea"/>
                        <a:cs typeface="+mn-cs"/>
                      </a:endParaRPr>
                    </a:p>
                  </a:txBody>
                  <a:tcPr/>
                </a:tc>
                <a:tc>
                  <a:txBody>
                    <a:bodyPr/>
                    <a:lstStyle/>
                    <a:p>
                      <a:endParaRPr lang="en-US" sz="1600" dirty="0"/>
                    </a:p>
                  </a:txBody>
                  <a:tcPr/>
                </a:tc>
                <a:extLst>
                  <a:ext uri="{0D108BD9-81ED-4DB2-BD59-A6C34878D82A}">
                    <a16:rowId xmlns:a16="http://schemas.microsoft.com/office/drawing/2014/main" val="4218845820"/>
                  </a:ext>
                </a:extLst>
              </a:tr>
            </a:tbl>
          </a:graphicData>
        </a:graphic>
      </p:graphicFrame>
    </p:spTree>
    <p:extLst>
      <p:ext uri="{BB962C8B-B14F-4D97-AF65-F5344CB8AC3E}">
        <p14:creationId xmlns:p14="http://schemas.microsoft.com/office/powerpoint/2010/main" val="1208352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1650</TotalTime>
  <Words>4402</Words>
  <Application>Microsoft Office PowerPoint</Application>
  <PresentationFormat>Widescreen</PresentationFormat>
  <Paragraphs>561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Corbel</vt:lpstr>
      <vt:lpstr>Parallax</vt:lpstr>
      <vt:lpstr>Documentary Analysis Observation and Discussion (DOD)</vt:lpstr>
      <vt:lpstr>Principle - I: LEADERSHIP AND GOVERNANCE (30% X 0.3)</vt:lpstr>
      <vt:lpstr>Principle - I: LEADERSHIP AND GOVERNANCE (30% X 0.3)</vt:lpstr>
      <vt:lpstr>Principle - I: LEADERSHIP AND GOVERNANCE (30% X 0.3)</vt:lpstr>
      <vt:lpstr>Principle - I: LEADERSHIP AND GOVERNANCE (30% X 0.3)</vt:lpstr>
      <vt:lpstr>Principle - I: LEADERSHIP AND GOVERNANCE (30% X 0.3)</vt:lpstr>
      <vt:lpstr>Principle - I: LEADERSHIP AND GOVERNANCE (30% X 0.3)</vt:lpstr>
      <vt:lpstr>Principle - II: CURRICULUM AND INSTRUCTION (30% X 0.3)</vt:lpstr>
      <vt:lpstr>Principle - II: CURRICULUM AND INSTRUCTION (30% X 0.3)</vt:lpstr>
      <vt:lpstr>Principle - II: CURRICULUM AND INSTRUCTION (30% X 0.3)</vt:lpstr>
      <vt:lpstr>Principle - II: CURRICULUM AND INSTRUCTION (30% X 0.3)</vt:lpstr>
      <vt:lpstr>Principle - II: CURRICULUM AND INSTRUCTION (30% X 0.3)</vt:lpstr>
      <vt:lpstr>Principle - II: CURRICULUM AND INSTRUCTION (30% X 0.3)</vt:lpstr>
      <vt:lpstr>Principle - II: CURRICULUM AND INSTRUCTION (30% X 0.3)</vt:lpstr>
      <vt:lpstr>Principle - III: CONTINUOUS IMPROVEMENT AND ACCOUNTABILITY (25% X 0.25)</vt:lpstr>
      <vt:lpstr>Principle - III: CONTINUOUS IMPROVEMENT AND ACCOUNTABILITY (25% X 0.25)</vt:lpstr>
      <vt:lpstr>Principle - III: CONTINUOUS IMPROVEMENT AND ACCOUNTABILITY (25% X 0.25)</vt:lpstr>
      <vt:lpstr>Principle - III: CONTINUOUS IMPROVEMENT AND ACCOUNTABILITY (25% X 0.25)</vt:lpstr>
      <vt:lpstr>Principle - III: CONTINUOUS IMPROVEMENT AND ACCOUNTABILITY (25% X 0.25)</vt:lpstr>
      <vt:lpstr>Principle - IV: MANAGEMENT OF RESOURCE (15% X 0.15)</vt:lpstr>
      <vt:lpstr>Principle - IV: MANAGEMENT OF RESOURCE (15% X 0.15)</vt:lpstr>
      <vt:lpstr>Principle - IV: MANAGEMENT OF RESOURCE (15% X 0.15)</vt:lpstr>
      <vt:lpstr>Principle - IV: MANAGEMENT OF RESOURCE (15% X 0.15)</vt:lpstr>
      <vt:lpstr>Principle - IV: MANAGEMENT OF RESOURCE (15% X 0.15)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ON CHILD AND COMMUNITY CENTERED  SYSTEM (ACCESS)</dc:title>
  <dc:creator>user</dc:creator>
  <cp:lastModifiedBy>Danny A. Asio</cp:lastModifiedBy>
  <cp:revision>167</cp:revision>
  <dcterms:created xsi:type="dcterms:W3CDTF">2018-09-10T05:30:06Z</dcterms:created>
  <dcterms:modified xsi:type="dcterms:W3CDTF">2018-12-04T07:36:22Z</dcterms:modified>
</cp:coreProperties>
</file>