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0" r:id="rId1"/>
  </p:sldMasterIdLst>
  <p:sldIdLst>
    <p:sldId id="258" r:id="rId2"/>
    <p:sldId id="259" r:id="rId3"/>
    <p:sldId id="268" r:id="rId4"/>
    <p:sldId id="269" r:id="rId5"/>
    <p:sldId id="270" r:id="rId6"/>
    <p:sldId id="266" r:id="rId7"/>
    <p:sldId id="262" r:id="rId8"/>
    <p:sldId id="263" r:id="rId9"/>
    <p:sldId id="264" r:id="rId10"/>
    <p:sldId id="265" r:id="rId11"/>
    <p:sldId id="271" r:id="rId12"/>
    <p:sldId id="267" r:id="rId13"/>
    <p:sldId id="272" r:id="rId14"/>
    <p:sldId id="273" r:id="rId15"/>
    <p:sldId id="275" r:id="rId16"/>
    <p:sldId id="276"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6271"/>
  </p:normalViewPr>
  <p:slideViewPr>
    <p:cSldViewPr snapToGrid="0" snapToObjects="1">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6624AF-B91D-5C41-A807-8FEB87097C1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8A4F01C-7FDD-3D49-AEFA-7BC58F5C53E7}" type="slidenum">
              <a:rPr lang="en-US" smtClean="0"/>
              <a:t>‹#›</a:t>
            </a:fld>
            <a:endParaRPr lang="en-US"/>
          </a:p>
        </p:txBody>
      </p:sp>
    </p:spTree>
    <p:extLst>
      <p:ext uri="{BB962C8B-B14F-4D97-AF65-F5344CB8AC3E}">
        <p14:creationId xmlns:p14="http://schemas.microsoft.com/office/powerpoint/2010/main" val="78351057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6624AF-B91D-5C41-A807-8FEB87097C1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A4F01C-7FDD-3D49-AEFA-7BC58F5C53E7}" type="slidenum">
              <a:rPr lang="en-US" smtClean="0"/>
              <a:t>‹#›</a:t>
            </a:fld>
            <a:endParaRPr lang="en-US"/>
          </a:p>
        </p:txBody>
      </p:sp>
    </p:spTree>
    <p:extLst>
      <p:ext uri="{BB962C8B-B14F-4D97-AF65-F5344CB8AC3E}">
        <p14:creationId xmlns:p14="http://schemas.microsoft.com/office/powerpoint/2010/main" val="1062119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6624AF-B91D-5C41-A807-8FEB87097C1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A4F01C-7FDD-3D49-AEFA-7BC58F5C53E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65942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86624AF-B91D-5C41-A807-8FEB87097C1B}"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A4F01C-7FDD-3D49-AEFA-7BC58F5C53E7}" type="slidenum">
              <a:rPr lang="en-US" smtClean="0"/>
              <a:t>‹#›</a:t>
            </a:fld>
            <a:endParaRPr lang="en-US"/>
          </a:p>
        </p:txBody>
      </p:sp>
    </p:spTree>
    <p:extLst>
      <p:ext uri="{BB962C8B-B14F-4D97-AF65-F5344CB8AC3E}">
        <p14:creationId xmlns:p14="http://schemas.microsoft.com/office/powerpoint/2010/main" val="208881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86624AF-B91D-5C41-A807-8FEB87097C1B}"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A4F01C-7FDD-3D49-AEFA-7BC58F5C53E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86049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86624AF-B91D-5C41-A807-8FEB87097C1B}"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A4F01C-7FDD-3D49-AEFA-7BC58F5C53E7}" type="slidenum">
              <a:rPr lang="en-US" smtClean="0"/>
              <a:t>‹#›</a:t>
            </a:fld>
            <a:endParaRPr lang="en-US"/>
          </a:p>
        </p:txBody>
      </p:sp>
    </p:spTree>
    <p:extLst>
      <p:ext uri="{BB962C8B-B14F-4D97-AF65-F5344CB8AC3E}">
        <p14:creationId xmlns:p14="http://schemas.microsoft.com/office/powerpoint/2010/main" val="1384434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6624AF-B91D-5C41-A807-8FEB87097C1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A4F01C-7FDD-3D49-AEFA-7BC58F5C53E7}" type="slidenum">
              <a:rPr lang="en-US" smtClean="0"/>
              <a:t>‹#›</a:t>
            </a:fld>
            <a:endParaRPr lang="en-US"/>
          </a:p>
        </p:txBody>
      </p:sp>
    </p:spTree>
    <p:extLst>
      <p:ext uri="{BB962C8B-B14F-4D97-AF65-F5344CB8AC3E}">
        <p14:creationId xmlns:p14="http://schemas.microsoft.com/office/powerpoint/2010/main" val="203191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6624AF-B91D-5C41-A807-8FEB87097C1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A4F01C-7FDD-3D49-AEFA-7BC58F5C53E7}" type="slidenum">
              <a:rPr lang="en-US" smtClean="0"/>
              <a:t>‹#›</a:t>
            </a:fld>
            <a:endParaRPr lang="en-US"/>
          </a:p>
        </p:txBody>
      </p:sp>
    </p:spTree>
    <p:extLst>
      <p:ext uri="{BB962C8B-B14F-4D97-AF65-F5344CB8AC3E}">
        <p14:creationId xmlns:p14="http://schemas.microsoft.com/office/powerpoint/2010/main" val="545012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6624AF-B91D-5C41-A807-8FEB87097C1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A4F01C-7FDD-3D49-AEFA-7BC58F5C53E7}" type="slidenum">
              <a:rPr lang="en-US" smtClean="0"/>
              <a:t>‹#›</a:t>
            </a:fld>
            <a:endParaRPr lang="en-US"/>
          </a:p>
        </p:txBody>
      </p:sp>
    </p:spTree>
    <p:extLst>
      <p:ext uri="{BB962C8B-B14F-4D97-AF65-F5344CB8AC3E}">
        <p14:creationId xmlns:p14="http://schemas.microsoft.com/office/powerpoint/2010/main" val="92460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6624AF-B91D-5C41-A807-8FEB87097C1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A4F01C-7FDD-3D49-AEFA-7BC58F5C53E7}" type="slidenum">
              <a:rPr lang="en-US" smtClean="0"/>
              <a:t>‹#›</a:t>
            </a:fld>
            <a:endParaRPr lang="en-US"/>
          </a:p>
        </p:txBody>
      </p:sp>
    </p:spTree>
    <p:extLst>
      <p:ext uri="{BB962C8B-B14F-4D97-AF65-F5344CB8AC3E}">
        <p14:creationId xmlns:p14="http://schemas.microsoft.com/office/powerpoint/2010/main" val="134790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6624AF-B91D-5C41-A807-8FEB87097C1B}"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8A4F01C-7FDD-3D49-AEFA-7BC58F5C53E7}" type="slidenum">
              <a:rPr lang="en-US" smtClean="0"/>
              <a:t>‹#›</a:t>
            </a:fld>
            <a:endParaRPr lang="en-US"/>
          </a:p>
        </p:txBody>
      </p:sp>
    </p:spTree>
    <p:extLst>
      <p:ext uri="{BB962C8B-B14F-4D97-AF65-F5344CB8AC3E}">
        <p14:creationId xmlns:p14="http://schemas.microsoft.com/office/powerpoint/2010/main" val="427939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6624AF-B91D-5C41-A807-8FEB87097C1B}"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8A4F01C-7FDD-3D49-AEFA-7BC58F5C53E7}" type="slidenum">
              <a:rPr lang="en-US" smtClean="0"/>
              <a:t>‹#›</a:t>
            </a:fld>
            <a:endParaRPr lang="en-US"/>
          </a:p>
        </p:txBody>
      </p:sp>
    </p:spTree>
    <p:extLst>
      <p:ext uri="{BB962C8B-B14F-4D97-AF65-F5344CB8AC3E}">
        <p14:creationId xmlns:p14="http://schemas.microsoft.com/office/powerpoint/2010/main" val="45358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6624AF-B91D-5C41-A807-8FEB87097C1B}"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8A4F01C-7FDD-3D49-AEFA-7BC58F5C53E7}" type="slidenum">
              <a:rPr lang="en-US" smtClean="0"/>
              <a:t>‹#›</a:t>
            </a:fld>
            <a:endParaRPr lang="en-US"/>
          </a:p>
        </p:txBody>
      </p:sp>
    </p:spTree>
    <p:extLst>
      <p:ext uri="{BB962C8B-B14F-4D97-AF65-F5344CB8AC3E}">
        <p14:creationId xmlns:p14="http://schemas.microsoft.com/office/powerpoint/2010/main" val="1992152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624AF-B91D-5C41-A807-8FEB87097C1B}"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8A4F01C-7FDD-3D49-AEFA-7BC58F5C53E7}" type="slidenum">
              <a:rPr lang="en-US" smtClean="0"/>
              <a:t>‹#›</a:t>
            </a:fld>
            <a:endParaRPr lang="en-US"/>
          </a:p>
        </p:txBody>
      </p:sp>
    </p:spTree>
    <p:extLst>
      <p:ext uri="{BB962C8B-B14F-4D97-AF65-F5344CB8AC3E}">
        <p14:creationId xmlns:p14="http://schemas.microsoft.com/office/powerpoint/2010/main" val="69702304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624AF-B91D-5C41-A807-8FEB87097C1B}"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8A4F01C-7FDD-3D49-AEFA-7BC58F5C53E7}" type="slidenum">
              <a:rPr lang="en-US" smtClean="0"/>
              <a:t>‹#›</a:t>
            </a:fld>
            <a:endParaRPr lang="en-US"/>
          </a:p>
        </p:txBody>
      </p:sp>
    </p:spTree>
    <p:extLst>
      <p:ext uri="{BB962C8B-B14F-4D97-AF65-F5344CB8AC3E}">
        <p14:creationId xmlns:p14="http://schemas.microsoft.com/office/powerpoint/2010/main" val="34302293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624AF-B91D-5C41-A807-8FEB87097C1B}"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A4F01C-7FDD-3D49-AEFA-7BC58F5C53E7}" type="slidenum">
              <a:rPr lang="en-US" smtClean="0"/>
              <a:t>‹#›</a:t>
            </a:fld>
            <a:endParaRPr lang="en-US"/>
          </a:p>
        </p:txBody>
      </p:sp>
    </p:spTree>
    <p:extLst>
      <p:ext uri="{BB962C8B-B14F-4D97-AF65-F5344CB8AC3E}">
        <p14:creationId xmlns:p14="http://schemas.microsoft.com/office/powerpoint/2010/main" val="1340275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86624AF-B91D-5C41-A807-8FEB87097C1B}" type="datetimeFigureOut">
              <a:rPr lang="en-US" smtClean="0"/>
              <a:t>12/2/2017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8A4F01C-7FDD-3D49-AEFA-7BC58F5C53E7}" type="slidenum">
              <a:rPr lang="en-US" smtClean="0"/>
              <a:t>‹#›</a:t>
            </a:fld>
            <a:endParaRPr lang="en-US"/>
          </a:p>
        </p:txBody>
      </p:sp>
    </p:spTree>
    <p:extLst>
      <p:ext uri="{BB962C8B-B14F-4D97-AF65-F5344CB8AC3E}">
        <p14:creationId xmlns:p14="http://schemas.microsoft.com/office/powerpoint/2010/main" val="116575748"/>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 id="21474838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solidFill>
              </a:rPr>
              <a:t>TEST ADMINISTRATION GUIDELINES</a:t>
            </a:r>
            <a:endParaRPr lang="en-US" sz="4000" b="1" dirty="0">
              <a:solidFill>
                <a:schemeClr val="accent1"/>
              </a:solidFill>
            </a:endParaRPr>
          </a:p>
        </p:txBody>
      </p:sp>
      <p:sp>
        <p:nvSpPr>
          <p:cNvPr id="3" name="Content Placeholder 2"/>
          <p:cNvSpPr>
            <a:spLocks noGrp="1"/>
          </p:cNvSpPr>
          <p:nvPr>
            <p:ph idx="1"/>
          </p:nvPr>
        </p:nvSpPr>
        <p:spPr>
          <a:xfrm>
            <a:off x="2494619" y="1408387"/>
            <a:ext cx="8915400" cy="3777622"/>
          </a:xfrm>
        </p:spPr>
        <p:txBody>
          <a:bodyPr>
            <a:normAutofit/>
          </a:bodyPr>
          <a:lstStyle/>
          <a:p>
            <a:pPr>
              <a:buAutoNum type="arabicPeriod"/>
            </a:pPr>
            <a:endParaRPr lang="en-US" sz="2800" b="1" dirty="0" smtClean="0"/>
          </a:p>
          <a:p>
            <a:pPr>
              <a:buFont typeface="Wingdings 3" charset="2"/>
              <a:buAutoNum type="arabicPeriod"/>
            </a:pPr>
            <a:r>
              <a:rPr lang="en-US" sz="2800" b="1"/>
              <a:t>Early Language Literacy and Numeracy Assessment</a:t>
            </a:r>
          </a:p>
          <a:p>
            <a:pPr>
              <a:buAutoNum type="arabicPeriod"/>
            </a:pPr>
            <a:r>
              <a:rPr lang="en-US" sz="2800" b="1" smtClean="0"/>
              <a:t>Exit </a:t>
            </a:r>
            <a:r>
              <a:rPr lang="en-US" sz="2800" b="1" dirty="0" smtClean="0"/>
              <a:t>Assessments</a:t>
            </a:r>
          </a:p>
          <a:p>
            <a:pPr>
              <a:buAutoNum type="arabicPeriod"/>
            </a:pPr>
            <a:r>
              <a:rPr lang="en-US" sz="2800" b="1" dirty="0" smtClean="0"/>
              <a:t>Accreditation </a:t>
            </a:r>
            <a:r>
              <a:rPr lang="en-US" sz="2800" b="1" dirty="0" smtClean="0"/>
              <a:t>and Equivalency Test</a:t>
            </a:r>
            <a:endParaRPr lang="en-US" sz="2800" b="1" dirty="0"/>
          </a:p>
        </p:txBody>
      </p:sp>
    </p:spTree>
    <p:extLst>
      <p:ext uri="{BB962C8B-B14F-4D97-AF65-F5344CB8AC3E}">
        <p14:creationId xmlns:p14="http://schemas.microsoft.com/office/powerpoint/2010/main" val="1105086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941" y="738725"/>
            <a:ext cx="8596668" cy="3880773"/>
          </a:xfrm>
        </p:spPr>
        <p:txBody>
          <a:bodyPr/>
          <a:lstStyle/>
          <a:p>
            <a:pPr marL="0" indent="0">
              <a:buNone/>
            </a:pPr>
            <a:r>
              <a:rPr lang="en-US" sz="3200" b="1" dirty="0">
                <a:solidFill>
                  <a:schemeClr val="accent1"/>
                </a:solidFill>
              </a:rPr>
              <a:t>Number of Examinees per Testing Room </a:t>
            </a:r>
            <a:endParaRPr lang="en-US" sz="3200" dirty="0">
              <a:solidFill>
                <a:schemeClr val="accent1"/>
              </a:solidFill>
            </a:endParaRPr>
          </a:p>
          <a:p>
            <a:pPr marL="0" indent="0">
              <a:buNone/>
            </a:pPr>
            <a:r>
              <a:rPr lang="en-US" sz="2800" b="1" dirty="0"/>
              <a:t>Examinees must be alphabetically arranged in the whole school regardless of gender. There shall be a maximum of 30 examinees per testing room who should be seated in alphabetic order. Each listed examinee should have a Learner Reference Number (LRN). </a:t>
            </a:r>
          </a:p>
        </p:txBody>
      </p:sp>
    </p:spTree>
    <p:extLst>
      <p:ext uri="{BB962C8B-B14F-4D97-AF65-F5344CB8AC3E}">
        <p14:creationId xmlns:p14="http://schemas.microsoft.com/office/powerpoint/2010/main" val="1774482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chemeClr val="accent1"/>
                </a:solidFill>
              </a:rPr>
              <a:t>ACCREDITATION AND EQUIVALENCY TEST (A&amp;E)</a:t>
            </a:r>
            <a:endParaRPr lang="en-US" b="1" dirty="0">
              <a:solidFill>
                <a:schemeClr val="accent1"/>
              </a:solidFill>
            </a:endParaRPr>
          </a:p>
        </p:txBody>
      </p:sp>
    </p:spTree>
    <p:extLst>
      <p:ext uri="{BB962C8B-B14F-4D97-AF65-F5344CB8AC3E}">
        <p14:creationId xmlns:p14="http://schemas.microsoft.com/office/powerpoint/2010/main" val="1214473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Mode of Administration </a:t>
            </a:r>
            <a:endParaRPr lang="en-US" dirty="0">
              <a:solidFill>
                <a:schemeClr val="accent1"/>
              </a:solidFill>
            </a:endParaRPr>
          </a:p>
        </p:txBody>
      </p:sp>
      <p:sp>
        <p:nvSpPr>
          <p:cNvPr id="3" name="Content Placeholder 2"/>
          <p:cNvSpPr>
            <a:spLocks noGrp="1"/>
          </p:cNvSpPr>
          <p:nvPr>
            <p:ph idx="1"/>
          </p:nvPr>
        </p:nvSpPr>
        <p:spPr>
          <a:xfrm>
            <a:off x="2589212" y="1576552"/>
            <a:ext cx="8915400" cy="3777622"/>
          </a:xfrm>
        </p:spPr>
        <p:txBody>
          <a:bodyPr>
            <a:normAutofit/>
          </a:bodyPr>
          <a:lstStyle/>
          <a:p>
            <a:pPr marL="0" indent="0">
              <a:buNone/>
            </a:pPr>
            <a:r>
              <a:rPr lang="en-US" sz="2800" b="1" dirty="0" smtClean="0"/>
              <a:t>The </a:t>
            </a:r>
            <a:r>
              <a:rPr lang="en-US" sz="2800" b="1" dirty="0"/>
              <a:t>A&amp;E is a paper-and-pencil test. Additional/equivalent alternative assessments may also be administered. </a:t>
            </a:r>
          </a:p>
        </p:txBody>
      </p:sp>
    </p:spTree>
    <p:extLst>
      <p:ext uri="{BB962C8B-B14F-4D97-AF65-F5344CB8AC3E}">
        <p14:creationId xmlns:p14="http://schemas.microsoft.com/office/powerpoint/2010/main" val="835467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942" y="624110"/>
            <a:ext cx="8911687" cy="878869"/>
          </a:xfrm>
        </p:spPr>
        <p:txBody>
          <a:bodyPr/>
          <a:lstStyle/>
          <a:p>
            <a:r>
              <a:rPr lang="en-US" b="1" dirty="0">
                <a:solidFill>
                  <a:schemeClr val="accent1"/>
                </a:solidFill>
              </a:rPr>
              <a:t>Schedule of Administration </a:t>
            </a:r>
            <a:endParaRPr lang="en-US" dirty="0">
              <a:solidFill>
                <a:schemeClr val="accent1"/>
              </a:solidFill>
            </a:endParaRPr>
          </a:p>
        </p:txBody>
      </p:sp>
      <p:sp>
        <p:nvSpPr>
          <p:cNvPr id="3" name="Content Placeholder 2"/>
          <p:cNvSpPr>
            <a:spLocks noGrp="1"/>
          </p:cNvSpPr>
          <p:nvPr>
            <p:ph idx="1"/>
          </p:nvPr>
        </p:nvSpPr>
        <p:spPr>
          <a:xfrm>
            <a:off x="2315942" y="1502979"/>
            <a:ext cx="9188669" cy="3777622"/>
          </a:xfrm>
        </p:spPr>
        <p:txBody>
          <a:bodyPr>
            <a:noAutofit/>
          </a:bodyPr>
          <a:lstStyle/>
          <a:p>
            <a:pPr marL="0" indent="0">
              <a:buNone/>
            </a:pPr>
            <a:r>
              <a:rPr lang="en-US" sz="2800" b="1" i="1" dirty="0" smtClean="0">
                <a:solidFill>
                  <a:schemeClr val="accent1"/>
                </a:solidFill>
              </a:rPr>
              <a:t>Field </a:t>
            </a:r>
            <a:r>
              <a:rPr lang="en-US" sz="2800" b="1" i="1" dirty="0">
                <a:solidFill>
                  <a:schemeClr val="accent1"/>
                </a:solidFill>
              </a:rPr>
              <a:t>Office Administration</a:t>
            </a:r>
            <a:r>
              <a:rPr lang="en-US" sz="2800" b="1" i="1" dirty="0"/>
              <a:t>. </a:t>
            </a:r>
            <a:r>
              <a:rPr lang="en-US" sz="2800" b="1" dirty="0"/>
              <a:t>The test shall be administered yearly by BEA every first Sunday of October for the Luzon cluster, and every second Sunday of October for the </a:t>
            </a:r>
            <a:r>
              <a:rPr lang="en-US" sz="2800" b="1" dirty="0" err="1"/>
              <a:t>Visayas</a:t>
            </a:r>
            <a:r>
              <a:rPr lang="en-US" sz="2800" b="1" dirty="0"/>
              <a:t> and Mindanao clusters at designated testing centers in Schools Division Offices. </a:t>
            </a:r>
          </a:p>
          <a:p>
            <a:pPr marL="0" indent="0">
              <a:buNone/>
            </a:pPr>
            <a:r>
              <a:rPr lang="en-US" sz="2800" b="1" i="1" dirty="0">
                <a:solidFill>
                  <a:schemeClr val="accent1"/>
                </a:solidFill>
              </a:rPr>
              <a:t>Walk-in Administration</a:t>
            </a:r>
            <a:r>
              <a:rPr lang="en-US" sz="2800" b="1" i="1" dirty="0"/>
              <a:t>. </a:t>
            </a:r>
            <a:r>
              <a:rPr lang="en-US" sz="2800" b="1" dirty="0"/>
              <a:t>The test shall also be administered at BEA to accommodate walk-in clients. They shall be accommodated immediately after the test administration at field offices in October. </a:t>
            </a:r>
          </a:p>
        </p:txBody>
      </p:sp>
    </p:spTree>
    <p:extLst>
      <p:ext uri="{BB962C8B-B14F-4D97-AF65-F5344CB8AC3E}">
        <p14:creationId xmlns:p14="http://schemas.microsoft.com/office/powerpoint/2010/main" val="1770671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accent1"/>
                </a:solidFill>
              </a:rPr>
              <a:t>Number of Examinees per Testing Room </a:t>
            </a:r>
            <a:endParaRPr lang="en-US" sz="3200" dirty="0">
              <a:solidFill>
                <a:schemeClr val="accent1"/>
              </a:solidFill>
            </a:endParaRPr>
          </a:p>
        </p:txBody>
      </p:sp>
      <p:sp>
        <p:nvSpPr>
          <p:cNvPr id="3" name="Content Placeholder 2"/>
          <p:cNvSpPr>
            <a:spLocks noGrp="1"/>
          </p:cNvSpPr>
          <p:nvPr>
            <p:ph idx="1"/>
          </p:nvPr>
        </p:nvSpPr>
        <p:spPr>
          <a:xfrm>
            <a:off x="2592925" y="1545020"/>
            <a:ext cx="8915400" cy="1681656"/>
          </a:xfrm>
        </p:spPr>
        <p:txBody>
          <a:bodyPr>
            <a:normAutofit/>
          </a:bodyPr>
          <a:lstStyle/>
          <a:p>
            <a:pPr marL="0" indent="0">
              <a:buNone/>
            </a:pPr>
            <a:r>
              <a:rPr lang="en-US" sz="2800" b="1" dirty="0" smtClean="0"/>
              <a:t>There </a:t>
            </a:r>
            <a:r>
              <a:rPr lang="en-US" sz="2800" b="1" dirty="0"/>
              <a:t>shall be 30 examinees per testing room. </a:t>
            </a:r>
          </a:p>
        </p:txBody>
      </p:sp>
    </p:spTree>
    <p:extLst>
      <p:ext uri="{BB962C8B-B14F-4D97-AF65-F5344CB8AC3E}">
        <p14:creationId xmlns:p14="http://schemas.microsoft.com/office/powerpoint/2010/main" val="1275615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131" y="651641"/>
            <a:ext cx="9339481" cy="788276"/>
          </a:xfrm>
        </p:spPr>
        <p:txBody>
          <a:bodyPr/>
          <a:lstStyle/>
          <a:p>
            <a:r>
              <a:rPr lang="en-US" b="1" dirty="0">
                <a:solidFill>
                  <a:schemeClr val="accent1"/>
                </a:solidFill>
              </a:rPr>
              <a:t>Testing Center Requirements </a:t>
            </a:r>
            <a:endParaRPr lang="en-US" dirty="0">
              <a:solidFill>
                <a:schemeClr val="accent1"/>
              </a:solidFill>
            </a:endParaRPr>
          </a:p>
        </p:txBody>
      </p:sp>
      <p:sp>
        <p:nvSpPr>
          <p:cNvPr id="3" name="Content Placeholder 2"/>
          <p:cNvSpPr>
            <a:spLocks noGrp="1"/>
          </p:cNvSpPr>
          <p:nvPr>
            <p:ph idx="1"/>
          </p:nvPr>
        </p:nvSpPr>
        <p:spPr>
          <a:xfrm>
            <a:off x="2032747" y="1545020"/>
            <a:ext cx="8915400" cy="3777622"/>
          </a:xfrm>
        </p:spPr>
        <p:txBody>
          <a:bodyPr>
            <a:noAutofit/>
          </a:bodyPr>
          <a:lstStyle/>
          <a:p>
            <a:pPr marL="0" indent="0">
              <a:buNone/>
            </a:pPr>
            <a:r>
              <a:rPr lang="en-US" sz="2400" b="1" i="1" dirty="0" smtClean="0"/>
              <a:t>Listed </a:t>
            </a:r>
            <a:r>
              <a:rPr lang="en-US" sz="2400" b="1" i="1" dirty="0"/>
              <a:t>below are the testing center requirements: </a:t>
            </a:r>
          </a:p>
          <a:p>
            <a:pPr marL="0" indent="0">
              <a:buNone/>
            </a:pPr>
            <a:r>
              <a:rPr lang="en-US" sz="2400" b="1" dirty="0" smtClean="0"/>
              <a:t>1. There </a:t>
            </a:r>
            <a:r>
              <a:rPr lang="en-US" sz="2400" b="1" dirty="0"/>
              <a:t>must be a distribution room for the test materials to ensure the security and confidentiality of the test. It must be accessible to all testing rooms to facilitate the release and retrieval of test materials. </a:t>
            </a:r>
          </a:p>
          <a:p>
            <a:pPr marL="0" indent="0">
              <a:buNone/>
            </a:pPr>
            <a:r>
              <a:rPr lang="en-US" sz="2400" b="1" dirty="0" smtClean="0"/>
              <a:t>2. There </a:t>
            </a:r>
            <a:r>
              <a:rPr lang="en-US" sz="2400" b="1" dirty="0"/>
              <a:t>must be enough testing rooms to accommodate the examinees. </a:t>
            </a:r>
          </a:p>
          <a:p>
            <a:pPr marL="0" indent="0">
              <a:buNone/>
            </a:pPr>
            <a:r>
              <a:rPr lang="en-US" sz="2400" b="1" dirty="0" smtClean="0"/>
              <a:t>3. The </a:t>
            </a:r>
            <a:r>
              <a:rPr lang="en-US" sz="2400" b="1" dirty="0"/>
              <a:t>testing rooms must be well-ventilated and well-lighted, and free from any kind of noise that may distract the examinees while taking the test. </a:t>
            </a:r>
          </a:p>
        </p:txBody>
      </p:sp>
    </p:spTree>
    <p:extLst>
      <p:ext uri="{BB962C8B-B14F-4D97-AF65-F5344CB8AC3E}">
        <p14:creationId xmlns:p14="http://schemas.microsoft.com/office/powerpoint/2010/main" val="2145892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2674" y="788276"/>
            <a:ext cx="8940636" cy="4750676"/>
          </a:xfrm>
        </p:spPr>
        <p:txBody>
          <a:bodyPr>
            <a:normAutofit/>
          </a:bodyPr>
          <a:lstStyle/>
          <a:p>
            <a:pPr marL="0" indent="0">
              <a:buNone/>
            </a:pPr>
            <a:r>
              <a:rPr lang="en-US" sz="2400" b="1" dirty="0" smtClean="0"/>
              <a:t>4. The </a:t>
            </a:r>
            <a:r>
              <a:rPr lang="en-US" sz="2400" b="1" dirty="0"/>
              <a:t>List of Actual Examinees should be posted in each testing room the day before the exam. The list should be in alphabetical order, regardless of gender. </a:t>
            </a:r>
          </a:p>
          <a:p>
            <a:pPr marL="0" indent="0">
              <a:buNone/>
            </a:pPr>
            <a:r>
              <a:rPr lang="en-US" sz="2400" b="1" dirty="0" smtClean="0"/>
              <a:t>5. The </a:t>
            </a:r>
            <a:r>
              <a:rPr lang="en-US" sz="2400" b="1" dirty="0"/>
              <a:t>first and last rows of seats should be close to the classroom walls to ensure enough spacing in between rows. </a:t>
            </a:r>
          </a:p>
          <a:p>
            <a:pPr marL="0" indent="0">
              <a:buNone/>
            </a:pPr>
            <a:r>
              <a:rPr lang="en-US" sz="2400" b="1" dirty="0" smtClean="0"/>
              <a:t>6. Seats </a:t>
            </a:r>
            <a:r>
              <a:rPr lang="en-US" sz="2400" b="1" dirty="0"/>
              <a:t>of absentees should be left vacant. </a:t>
            </a:r>
          </a:p>
          <a:p>
            <a:pPr marL="0" indent="0">
              <a:buNone/>
            </a:pPr>
            <a:r>
              <a:rPr lang="en-US" sz="2400" b="1" dirty="0" smtClean="0"/>
              <a:t>7. There </a:t>
            </a:r>
            <a:r>
              <a:rPr lang="en-US" sz="2400" b="1" dirty="0"/>
              <a:t>must be a comfort room accessible to the examinees and testing personnel in the area. </a:t>
            </a:r>
            <a:endParaRPr lang="en-US" sz="2400" b="1" dirty="0" smtClean="0"/>
          </a:p>
          <a:p>
            <a:pPr marL="0" indent="0">
              <a:buNone/>
            </a:pPr>
            <a:r>
              <a:rPr lang="en-US" sz="2400" b="1" dirty="0" smtClean="0"/>
              <a:t>8. Instructional </a:t>
            </a:r>
            <a:r>
              <a:rPr lang="en-US" sz="2400" b="1" dirty="0"/>
              <a:t>materials/aids posted on the classroom walls should be covered. </a:t>
            </a:r>
          </a:p>
          <a:p>
            <a:pPr marL="0" indent="0">
              <a:buNone/>
            </a:pPr>
            <a:endParaRPr lang="en-US" sz="2400" b="1" dirty="0"/>
          </a:p>
          <a:p>
            <a:pPr marL="0" indent="0">
              <a:buNone/>
            </a:pPr>
            <a:endParaRPr lang="en-US" dirty="0"/>
          </a:p>
        </p:txBody>
      </p:sp>
    </p:spTree>
    <p:extLst>
      <p:ext uri="{BB962C8B-B14F-4D97-AF65-F5344CB8AC3E}">
        <p14:creationId xmlns:p14="http://schemas.microsoft.com/office/powerpoint/2010/main" val="1396187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5530" y="683172"/>
            <a:ext cx="9686870" cy="5602014"/>
          </a:xfrm>
        </p:spPr>
        <p:txBody>
          <a:bodyPr>
            <a:noAutofit/>
          </a:bodyPr>
          <a:lstStyle/>
          <a:p>
            <a:pPr marL="0" indent="0">
              <a:buNone/>
            </a:pPr>
            <a:r>
              <a:rPr lang="en-US" sz="2000" b="1" dirty="0" smtClean="0"/>
              <a:t>9. Each </a:t>
            </a:r>
            <a:r>
              <a:rPr lang="en-US" sz="2000" b="1" dirty="0"/>
              <a:t>testing room should have the following materials: </a:t>
            </a:r>
          </a:p>
          <a:p>
            <a:pPr lvl="1"/>
            <a:r>
              <a:rPr lang="en-US" sz="2000" b="1" dirty="0"/>
              <a:t>Test materials enough for all examinees in the room in sealed </a:t>
            </a:r>
          </a:p>
          <a:p>
            <a:pPr lvl="1"/>
            <a:r>
              <a:rPr lang="en-US" sz="2000" b="1" dirty="0"/>
              <a:t>boxes/packs </a:t>
            </a:r>
          </a:p>
          <a:p>
            <a:pPr lvl="1"/>
            <a:r>
              <a:rPr lang="en-US" sz="2000" b="1" dirty="0"/>
              <a:t>Table and chair for the Room Examiner </a:t>
            </a:r>
          </a:p>
          <a:p>
            <a:pPr lvl="1"/>
            <a:r>
              <a:rPr lang="en-US" sz="2000" b="1" dirty="0" smtClean="0"/>
              <a:t>Enough seats for the examinees </a:t>
            </a:r>
            <a:endParaRPr lang="en-US" sz="2000" b="1" dirty="0"/>
          </a:p>
          <a:p>
            <a:pPr lvl="1"/>
            <a:r>
              <a:rPr lang="en-US" sz="2000" b="1" dirty="0"/>
              <a:t>Name grid </a:t>
            </a:r>
          </a:p>
          <a:p>
            <a:pPr lvl="1"/>
            <a:r>
              <a:rPr lang="en-US" sz="2000" b="1" dirty="0" smtClean="0"/>
              <a:t>Board work </a:t>
            </a:r>
            <a:endParaRPr lang="en-US" sz="2000" b="1" dirty="0"/>
          </a:p>
          <a:p>
            <a:pPr lvl="1"/>
            <a:r>
              <a:rPr lang="en-US" sz="2000" b="1" dirty="0"/>
              <a:t>Pencils </a:t>
            </a:r>
          </a:p>
          <a:p>
            <a:pPr lvl="1"/>
            <a:r>
              <a:rPr lang="en-US" sz="2000" b="1" dirty="0" smtClean="0"/>
              <a:t>Extra sheet of paper for computation </a:t>
            </a:r>
            <a:endParaRPr lang="en-US" sz="2000" b="1" dirty="0"/>
          </a:p>
          <a:p>
            <a:pPr marL="0" indent="0">
              <a:buNone/>
            </a:pPr>
            <a:r>
              <a:rPr lang="en-US" sz="2000" b="1" dirty="0"/>
              <a:t>10.Other requirements are stated in detail in the Examiner’s Handbook, which will be released during the National Conference/Consultative Workshop to be scheduled by BEA. </a:t>
            </a:r>
          </a:p>
          <a:p>
            <a:pPr marL="0" indent="0">
              <a:buNone/>
            </a:pPr>
            <a:r>
              <a:rPr lang="en-US" sz="2000" b="1" dirty="0"/>
              <a:t>11.Test accommodations for learners with special needs must be provided </a:t>
            </a:r>
          </a:p>
        </p:txBody>
      </p:sp>
    </p:spTree>
    <p:extLst>
      <p:ext uri="{BB962C8B-B14F-4D97-AF65-F5344CB8AC3E}">
        <p14:creationId xmlns:p14="http://schemas.microsoft.com/office/powerpoint/2010/main" val="88048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6897" y="613599"/>
            <a:ext cx="8911687" cy="1280890"/>
          </a:xfrm>
        </p:spPr>
        <p:txBody>
          <a:bodyPr>
            <a:noAutofit/>
          </a:bodyPr>
          <a:lstStyle/>
          <a:p>
            <a:r>
              <a:rPr lang="en-US" sz="4000" b="1" dirty="0" smtClean="0">
                <a:solidFill>
                  <a:schemeClr val="accent1"/>
                </a:solidFill>
              </a:rPr>
              <a:t>Early Language Literacy and Numeracy Assessment (ELLNA)</a:t>
            </a:r>
            <a:endParaRPr lang="en-US" sz="4000" b="1" dirty="0">
              <a:solidFill>
                <a:schemeClr val="accent1"/>
              </a:solidFill>
            </a:endParaRPr>
          </a:p>
        </p:txBody>
      </p:sp>
    </p:spTree>
    <p:extLst>
      <p:ext uri="{BB962C8B-B14F-4D97-AF65-F5344CB8AC3E}">
        <p14:creationId xmlns:p14="http://schemas.microsoft.com/office/powerpoint/2010/main" val="1876804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fil-PH" sz="4400" b="1" dirty="0" smtClean="0">
                <a:solidFill>
                  <a:schemeClr val="accent1"/>
                </a:solidFill>
              </a:rPr>
              <a:t>Mode of Administration</a:t>
            </a:r>
            <a:r>
              <a:rPr lang="fil-PH" dirty="0" smtClean="0"/>
              <a:t>			</a:t>
            </a:r>
            <a:endParaRPr lang="fil-PH" dirty="0"/>
          </a:p>
        </p:txBody>
      </p:sp>
      <p:sp>
        <p:nvSpPr>
          <p:cNvPr id="23554" name="Content Placeholder 2"/>
          <p:cNvSpPr>
            <a:spLocks noGrp="1"/>
          </p:cNvSpPr>
          <p:nvPr>
            <p:ph idx="1"/>
          </p:nvPr>
        </p:nvSpPr>
        <p:spPr>
          <a:xfrm>
            <a:off x="2589212" y="1555531"/>
            <a:ext cx="8915400" cy="3777622"/>
          </a:xfrm>
        </p:spPr>
        <p:txBody>
          <a:bodyPr>
            <a:normAutofit/>
          </a:bodyPr>
          <a:lstStyle/>
          <a:p>
            <a:pPr marL="0" indent="0">
              <a:buNone/>
            </a:pPr>
            <a:r>
              <a:rPr lang="fil-PH" altLang="en-US" sz="2800" b="1" smtClean="0"/>
              <a:t>Stratified random sampling procedure shall be used representing all types of schools and all mother tongue languages in the division and region. </a:t>
            </a:r>
            <a:r>
              <a:rPr lang="fil-PH" altLang="en-US" sz="2800" b="1" dirty="0" smtClean="0"/>
              <a:t>All regions and divisions shall be given the test but schools shall be sampled. All examinees in the school to be sampled shall take the test. </a:t>
            </a:r>
            <a:endParaRPr lang="fil-PH" altLang="en-US" sz="2800" b="1" dirty="0"/>
          </a:p>
        </p:txBody>
      </p:sp>
      <p:sp>
        <p:nvSpPr>
          <p:cNvPr id="235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charset="2"/>
              <a:buChar char=""/>
              <a:defRPr sz="3200">
                <a:solidFill>
                  <a:schemeClr val="tx1"/>
                </a:solidFill>
                <a:latin typeface="Arial" charset="0"/>
              </a:defRPr>
            </a:lvl1pPr>
            <a:lvl2pPr marL="742950" indent="-285750">
              <a:spcBef>
                <a:spcPts val="550"/>
              </a:spcBef>
              <a:buClr>
                <a:schemeClr val="accent1"/>
              </a:buClr>
              <a:buFont typeface="Verdana" charset="0"/>
              <a:buChar char="◦"/>
              <a:defRPr sz="2800">
                <a:solidFill>
                  <a:schemeClr val="tx1"/>
                </a:solidFill>
                <a:latin typeface="Arial" charset="0"/>
              </a:defRPr>
            </a:lvl2pPr>
            <a:lvl3pPr marL="1143000" indent="-228600">
              <a:spcBef>
                <a:spcPct val="20000"/>
              </a:spcBef>
              <a:buClr>
                <a:schemeClr val="accent2"/>
              </a:buClr>
              <a:buFont typeface="Wingdings 2" charset="2"/>
              <a:buChar char=""/>
              <a:defRPr sz="2400">
                <a:solidFill>
                  <a:schemeClr val="tx1"/>
                </a:solidFill>
                <a:latin typeface="Arial" charset="0"/>
              </a:defRPr>
            </a:lvl3pPr>
            <a:lvl4pPr marL="1600200" indent="-228600">
              <a:spcBef>
                <a:spcPct val="20000"/>
              </a:spcBef>
              <a:buClr>
                <a:srgbClr val="969696"/>
              </a:buClr>
              <a:buFont typeface="Wingdings 2" charset="2"/>
              <a:buChar char=""/>
              <a:defRPr sz="2000">
                <a:solidFill>
                  <a:schemeClr val="tx1"/>
                </a:solidFill>
                <a:latin typeface="Arial" charset="0"/>
              </a:defRPr>
            </a:lvl4pPr>
            <a:lvl5pPr marL="2057400" indent="-228600">
              <a:spcBef>
                <a:spcPct val="20000"/>
              </a:spcBef>
              <a:buClr>
                <a:srgbClr val="808080"/>
              </a:buClr>
              <a:buFont typeface="Wingdings 2" charset="2"/>
              <a:buChar char=""/>
              <a:defRPr sz="2000">
                <a:solidFill>
                  <a:schemeClr val="tx1"/>
                </a:solidFill>
                <a:latin typeface="Arial" charset="0"/>
              </a:defRPr>
            </a:lvl5pPr>
            <a:lvl6pPr marL="2514600" indent="-228600" eaLnBrk="0" fontAlgn="base" hangingPunct="0">
              <a:spcBef>
                <a:spcPct val="20000"/>
              </a:spcBef>
              <a:spcAft>
                <a:spcPct val="0"/>
              </a:spcAft>
              <a:buClr>
                <a:srgbClr val="808080"/>
              </a:buClr>
              <a:buFont typeface="Wingdings 2" charset="2"/>
              <a:buChar char=""/>
              <a:defRPr sz="2000">
                <a:solidFill>
                  <a:schemeClr val="tx1"/>
                </a:solidFill>
                <a:latin typeface="Arial" charset="0"/>
              </a:defRPr>
            </a:lvl6pPr>
            <a:lvl7pPr marL="2971800" indent="-228600" eaLnBrk="0" fontAlgn="base" hangingPunct="0">
              <a:spcBef>
                <a:spcPct val="20000"/>
              </a:spcBef>
              <a:spcAft>
                <a:spcPct val="0"/>
              </a:spcAft>
              <a:buClr>
                <a:srgbClr val="808080"/>
              </a:buClr>
              <a:buFont typeface="Wingdings 2" charset="2"/>
              <a:buChar char=""/>
              <a:defRPr sz="2000">
                <a:solidFill>
                  <a:schemeClr val="tx1"/>
                </a:solidFill>
                <a:latin typeface="Arial" charset="0"/>
              </a:defRPr>
            </a:lvl7pPr>
            <a:lvl8pPr marL="3429000" indent="-228600" eaLnBrk="0" fontAlgn="base" hangingPunct="0">
              <a:spcBef>
                <a:spcPct val="20000"/>
              </a:spcBef>
              <a:spcAft>
                <a:spcPct val="0"/>
              </a:spcAft>
              <a:buClr>
                <a:srgbClr val="808080"/>
              </a:buClr>
              <a:buFont typeface="Wingdings 2" charset="2"/>
              <a:buChar char=""/>
              <a:defRPr sz="2000">
                <a:solidFill>
                  <a:schemeClr val="tx1"/>
                </a:solidFill>
                <a:latin typeface="Arial" charset="0"/>
              </a:defRPr>
            </a:lvl8pPr>
            <a:lvl9pPr marL="3886200" indent="-228600" eaLnBrk="0" fontAlgn="base" hangingPunct="0">
              <a:spcBef>
                <a:spcPct val="20000"/>
              </a:spcBef>
              <a:spcAft>
                <a:spcPct val="0"/>
              </a:spcAft>
              <a:buClr>
                <a:srgbClr val="808080"/>
              </a:buClr>
              <a:buFont typeface="Wingdings 2" charset="2"/>
              <a:buChar char=""/>
              <a:defRPr sz="2000">
                <a:solidFill>
                  <a:schemeClr val="tx1"/>
                </a:solidFill>
                <a:latin typeface="Arial" charset="0"/>
              </a:defRPr>
            </a:lvl9pPr>
          </a:lstStyle>
          <a:p>
            <a:pPr>
              <a:spcBef>
                <a:spcPct val="0"/>
              </a:spcBef>
              <a:buClrTx/>
              <a:buSzTx/>
              <a:buFontTx/>
              <a:buNone/>
            </a:pPr>
            <a:fld id="{386D3D3A-7334-C445-B6CE-94A450141C75}" type="slidenum">
              <a:rPr lang="en-PH" altLang="en-US" sz="1200">
                <a:solidFill>
                  <a:srgbClr val="BCA780"/>
                </a:solidFill>
              </a:rPr>
              <a:pPr>
                <a:spcBef>
                  <a:spcPct val="0"/>
                </a:spcBef>
                <a:buClrTx/>
                <a:buSzTx/>
                <a:buFontTx/>
                <a:buNone/>
              </a:pPr>
              <a:t>3</a:t>
            </a:fld>
            <a:endParaRPr lang="en-PH" altLang="en-US" sz="1200">
              <a:solidFill>
                <a:srgbClr val="BCA780"/>
              </a:solidFill>
            </a:endParaRPr>
          </a:p>
        </p:txBody>
      </p:sp>
    </p:spTree>
    <p:extLst>
      <p:ext uri="{BB962C8B-B14F-4D97-AF65-F5344CB8AC3E}">
        <p14:creationId xmlns:p14="http://schemas.microsoft.com/office/powerpoint/2010/main" val="675617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fil-PH" sz="4000" b="1" dirty="0" smtClean="0">
                <a:solidFill>
                  <a:schemeClr val="accent1"/>
                </a:solidFill>
              </a:rPr>
              <a:t>Schedule of Administration</a:t>
            </a:r>
            <a:endParaRPr lang="fil-PH" sz="4000" b="1" dirty="0">
              <a:solidFill>
                <a:schemeClr val="accent1"/>
              </a:solidFill>
            </a:endParaRPr>
          </a:p>
        </p:txBody>
      </p:sp>
      <p:sp>
        <p:nvSpPr>
          <p:cNvPr id="24578" name="Content Placeholder 2"/>
          <p:cNvSpPr>
            <a:spLocks noGrp="1"/>
          </p:cNvSpPr>
          <p:nvPr>
            <p:ph idx="1"/>
          </p:nvPr>
        </p:nvSpPr>
        <p:spPr>
          <a:xfrm>
            <a:off x="2589212" y="1545021"/>
            <a:ext cx="8915400" cy="3777622"/>
          </a:xfrm>
        </p:spPr>
        <p:txBody>
          <a:bodyPr>
            <a:normAutofit/>
          </a:bodyPr>
          <a:lstStyle/>
          <a:p>
            <a:pPr marL="0" indent="0">
              <a:buNone/>
            </a:pPr>
            <a:r>
              <a:rPr lang="fil-PH" altLang="en-US" sz="2800" b="1" dirty="0"/>
              <a:t>The test shall be administered to Grade 4 learners three weeks after the first day of classes</a:t>
            </a: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charset="2"/>
              <a:buChar char=""/>
              <a:defRPr sz="3200">
                <a:solidFill>
                  <a:schemeClr val="tx1"/>
                </a:solidFill>
                <a:latin typeface="Arial" charset="0"/>
              </a:defRPr>
            </a:lvl1pPr>
            <a:lvl2pPr marL="742950" indent="-285750">
              <a:spcBef>
                <a:spcPts val="550"/>
              </a:spcBef>
              <a:buClr>
                <a:schemeClr val="accent1"/>
              </a:buClr>
              <a:buFont typeface="Verdana" charset="0"/>
              <a:buChar char="◦"/>
              <a:defRPr sz="2800">
                <a:solidFill>
                  <a:schemeClr val="tx1"/>
                </a:solidFill>
                <a:latin typeface="Arial" charset="0"/>
              </a:defRPr>
            </a:lvl2pPr>
            <a:lvl3pPr marL="1143000" indent="-228600">
              <a:spcBef>
                <a:spcPct val="20000"/>
              </a:spcBef>
              <a:buClr>
                <a:schemeClr val="accent2"/>
              </a:buClr>
              <a:buFont typeface="Wingdings 2" charset="2"/>
              <a:buChar char=""/>
              <a:defRPr sz="2400">
                <a:solidFill>
                  <a:schemeClr val="tx1"/>
                </a:solidFill>
                <a:latin typeface="Arial" charset="0"/>
              </a:defRPr>
            </a:lvl3pPr>
            <a:lvl4pPr marL="1600200" indent="-228600">
              <a:spcBef>
                <a:spcPct val="20000"/>
              </a:spcBef>
              <a:buClr>
                <a:srgbClr val="969696"/>
              </a:buClr>
              <a:buFont typeface="Wingdings 2" charset="2"/>
              <a:buChar char=""/>
              <a:defRPr sz="2000">
                <a:solidFill>
                  <a:schemeClr val="tx1"/>
                </a:solidFill>
                <a:latin typeface="Arial" charset="0"/>
              </a:defRPr>
            </a:lvl4pPr>
            <a:lvl5pPr marL="2057400" indent="-228600">
              <a:spcBef>
                <a:spcPct val="20000"/>
              </a:spcBef>
              <a:buClr>
                <a:srgbClr val="808080"/>
              </a:buClr>
              <a:buFont typeface="Wingdings 2" charset="2"/>
              <a:buChar char=""/>
              <a:defRPr sz="2000">
                <a:solidFill>
                  <a:schemeClr val="tx1"/>
                </a:solidFill>
                <a:latin typeface="Arial" charset="0"/>
              </a:defRPr>
            </a:lvl5pPr>
            <a:lvl6pPr marL="2514600" indent="-228600" eaLnBrk="0" fontAlgn="base" hangingPunct="0">
              <a:spcBef>
                <a:spcPct val="20000"/>
              </a:spcBef>
              <a:spcAft>
                <a:spcPct val="0"/>
              </a:spcAft>
              <a:buClr>
                <a:srgbClr val="808080"/>
              </a:buClr>
              <a:buFont typeface="Wingdings 2" charset="2"/>
              <a:buChar char=""/>
              <a:defRPr sz="2000">
                <a:solidFill>
                  <a:schemeClr val="tx1"/>
                </a:solidFill>
                <a:latin typeface="Arial" charset="0"/>
              </a:defRPr>
            </a:lvl6pPr>
            <a:lvl7pPr marL="2971800" indent="-228600" eaLnBrk="0" fontAlgn="base" hangingPunct="0">
              <a:spcBef>
                <a:spcPct val="20000"/>
              </a:spcBef>
              <a:spcAft>
                <a:spcPct val="0"/>
              </a:spcAft>
              <a:buClr>
                <a:srgbClr val="808080"/>
              </a:buClr>
              <a:buFont typeface="Wingdings 2" charset="2"/>
              <a:buChar char=""/>
              <a:defRPr sz="2000">
                <a:solidFill>
                  <a:schemeClr val="tx1"/>
                </a:solidFill>
                <a:latin typeface="Arial" charset="0"/>
              </a:defRPr>
            </a:lvl7pPr>
            <a:lvl8pPr marL="3429000" indent="-228600" eaLnBrk="0" fontAlgn="base" hangingPunct="0">
              <a:spcBef>
                <a:spcPct val="20000"/>
              </a:spcBef>
              <a:spcAft>
                <a:spcPct val="0"/>
              </a:spcAft>
              <a:buClr>
                <a:srgbClr val="808080"/>
              </a:buClr>
              <a:buFont typeface="Wingdings 2" charset="2"/>
              <a:buChar char=""/>
              <a:defRPr sz="2000">
                <a:solidFill>
                  <a:schemeClr val="tx1"/>
                </a:solidFill>
                <a:latin typeface="Arial" charset="0"/>
              </a:defRPr>
            </a:lvl8pPr>
            <a:lvl9pPr marL="3886200" indent="-228600" eaLnBrk="0" fontAlgn="base" hangingPunct="0">
              <a:spcBef>
                <a:spcPct val="20000"/>
              </a:spcBef>
              <a:spcAft>
                <a:spcPct val="0"/>
              </a:spcAft>
              <a:buClr>
                <a:srgbClr val="808080"/>
              </a:buClr>
              <a:buFont typeface="Wingdings 2" charset="2"/>
              <a:buChar char=""/>
              <a:defRPr sz="2000">
                <a:solidFill>
                  <a:schemeClr val="tx1"/>
                </a:solidFill>
                <a:latin typeface="Arial" charset="0"/>
              </a:defRPr>
            </a:lvl9pPr>
          </a:lstStyle>
          <a:p>
            <a:pPr>
              <a:spcBef>
                <a:spcPct val="0"/>
              </a:spcBef>
              <a:buClrTx/>
              <a:buSzTx/>
              <a:buFontTx/>
              <a:buNone/>
            </a:pPr>
            <a:fld id="{80E015C6-17FE-AD42-BFF0-D98E26B13498}" type="slidenum">
              <a:rPr lang="en-PH" altLang="en-US" sz="1200">
                <a:solidFill>
                  <a:srgbClr val="BCA780"/>
                </a:solidFill>
              </a:rPr>
              <a:pPr>
                <a:spcBef>
                  <a:spcPct val="0"/>
                </a:spcBef>
                <a:buClrTx/>
                <a:buSzTx/>
                <a:buFontTx/>
                <a:buNone/>
              </a:pPr>
              <a:t>4</a:t>
            </a:fld>
            <a:endParaRPr lang="en-PH" altLang="en-US" sz="1200">
              <a:solidFill>
                <a:srgbClr val="BCA780"/>
              </a:solidFill>
            </a:endParaRPr>
          </a:p>
        </p:txBody>
      </p:sp>
    </p:spTree>
    <p:extLst>
      <p:ext uri="{BB962C8B-B14F-4D97-AF65-F5344CB8AC3E}">
        <p14:creationId xmlns:p14="http://schemas.microsoft.com/office/powerpoint/2010/main" val="1353566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4276"/>
          </a:xfrm>
        </p:spPr>
        <p:txBody>
          <a:bodyPr>
            <a:noAutofit/>
          </a:bodyPr>
          <a:lstStyle/>
          <a:p>
            <a:pPr>
              <a:defRPr/>
            </a:pPr>
            <a:r>
              <a:rPr lang="fil-PH" sz="3200" b="1" dirty="0" smtClean="0">
                <a:solidFill>
                  <a:schemeClr val="accent1"/>
                </a:solidFill>
              </a:rPr>
              <a:t>Number of examinees per Testing Room</a:t>
            </a:r>
            <a:endParaRPr lang="fil-PH" sz="3200" b="1" dirty="0">
              <a:solidFill>
                <a:schemeClr val="accent1"/>
              </a:solidFill>
            </a:endParaRPr>
          </a:p>
        </p:txBody>
      </p:sp>
      <p:sp>
        <p:nvSpPr>
          <p:cNvPr id="25602" name="Content Placeholder 2"/>
          <p:cNvSpPr>
            <a:spLocks noGrp="1"/>
          </p:cNvSpPr>
          <p:nvPr>
            <p:ph idx="1"/>
          </p:nvPr>
        </p:nvSpPr>
        <p:spPr>
          <a:xfrm>
            <a:off x="2589212" y="1408386"/>
            <a:ext cx="8915400" cy="3777622"/>
          </a:xfrm>
        </p:spPr>
        <p:txBody>
          <a:bodyPr>
            <a:normAutofit/>
          </a:bodyPr>
          <a:lstStyle/>
          <a:p>
            <a:pPr marL="0" indent="0">
              <a:buNone/>
            </a:pPr>
            <a:r>
              <a:rPr lang="fil-PH" altLang="en-US" sz="2800" b="1" dirty="0"/>
              <a:t>Examinees in a school must be alphabetically arrange regardless of gender. There shall be a maximum of 30 examinees per testing room who should be seated in alphabetical order. Each listed examinee should have a Learner Reference Number (LRN). </a:t>
            </a: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charset="2"/>
              <a:buChar char=""/>
              <a:defRPr sz="3200">
                <a:solidFill>
                  <a:schemeClr val="tx1"/>
                </a:solidFill>
                <a:latin typeface="Arial" charset="0"/>
              </a:defRPr>
            </a:lvl1pPr>
            <a:lvl2pPr marL="742950" indent="-285750">
              <a:spcBef>
                <a:spcPts val="550"/>
              </a:spcBef>
              <a:buClr>
                <a:schemeClr val="accent1"/>
              </a:buClr>
              <a:buFont typeface="Verdana" charset="0"/>
              <a:buChar char="◦"/>
              <a:defRPr sz="2800">
                <a:solidFill>
                  <a:schemeClr val="tx1"/>
                </a:solidFill>
                <a:latin typeface="Arial" charset="0"/>
              </a:defRPr>
            </a:lvl2pPr>
            <a:lvl3pPr marL="1143000" indent="-228600">
              <a:spcBef>
                <a:spcPct val="20000"/>
              </a:spcBef>
              <a:buClr>
                <a:schemeClr val="accent2"/>
              </a:buClr>
              <a:buFont typeface="Wingdings 2" charset="2"/>
              <a:buChar char=""/>
              <a:defRPr sz="2400">
                <a:solidFill>
                  <a:schemeClr val="tx1"/>
                </a:solidFill>
                <a:latin typeface="Arial" charset="0"/>
              </a:defRPr>
            </a:lvl3pPr>
            <a:lvl4pPr marL="1600200" indent="-228600">
              <a:spcBef>
                <a:spcPct val="20000"/>
              </a:spcBef>
              <a:buClr>
                <a:srgbClr val="969696"/>
              </a:buClr>
              <a:buFont typeface="Wingdings 2" charset="2"/>
              <a:buChar char=""/>
              <a:defRPr sz="2000">
                <a:solidFill>
                  <a:schemeClr val="tx1"/>
                </a:solidFill>
                <a:latin typeface="Arial" charset="0"/>
              </a:defRPr>
            </a:lvl4pPr>
            <a:lvl5pPr marL="2057400" indent="-228600">
              <a:spcBef>
                <a:spcPct val="20000"/>
              </a:spcBef>
              <a:buClr>
                <a:srgbClr val="808080"/>
              </a:buClr>
              <a:buFont typeface="Wingdings 2" charset="2"/>
              <a:buChar char=""/>
              <a:defRPr sz="2000">
                <a:solidFill>
                  <a:schemeClr val="tx1"/>
                </a:solidFill>
                <a:latin typeface="Arial" charset="0"/>
              </a:defRPr>
            </a:lvl5pPr>
            <a:lvl6pPr marL="2514600" indent="-228600" eaLnBrk="0" fontAlgn="base" hangingPunct="0">
              <a:spcBef>
                <a:spcPct val="20000"/>
              </a:spcBef>
              <a:spcAft>
                <a:spcPct val="0"/>
              </a:spcAft>
              <a:buClr>
                <a:srgbClr val="808080"/>
              </a:buClr>
              <a:buFont typeface="Wingdings 2" charset="2"/>
              <a:buChar char=""/>
              <a:defRPr sz="2000">
                <a:solidFill>
                  <a:schemeClr val="tx1"/>
                </a:solidFill>
                <a:latin typeface="Arial" charset="0"/>
              </a:defRPr>
            </a:lvl6pPr>
            <a:lvl7pPr marL="2971800" indent="-228600" eaLnBrk="0" fontAlgn="base" hangingPunct="0">
              <a:spcBef>
                <a:spcPct val="20000"/>
              </a:spcBef>
              <a:spcAft>
                <a:spcPct val="0"/>
              </a:spcAft>
              <a:buClr>
                <a:srgbClr val="808080"/>
              </a:buClr>
              <a:buFont typeface="Wingdings 2" charset="2"/>
              <a:buChar char=""/>
              <a:defRPr sz="2000">
                <a:solidFill>
                  <a:schemeClr val="tx1"/>
                </a:solidFill>
                <a:latin typeface="Arial" charset="0"/>
              </a:defRPr>
            </a:lvl7pPr>
            <a:lvl8pPr marL="3429000" indent="-228600" eaLnBrk="0" fontAlgn="base" hangingPunct="0">
              <a:spcBef>
                <a:spcPct val="20000"/>
              </a:spcBef>
              <a:spcAft>
                <a:spcPct val="0"/>
              </a:spcAft>
              <a:buClr>
                <a:srgbClr val="808080"/>
              </a:buClr>
              <a:buFont typeface="Wingdings 2" charset="2"/>
              <a:buChar char=""/>
              <a:defRPr sz="2000">
                <a:solidFill>
                  <a:schemeClr val="tx1"/>
                </a:solidFill>
                <a:latin typeface="Arial" charset="0"/>
              </a:defRPr>
            </a:lvl8pPr>
            <a:lvl9pPr marL="3886200" indent="-228600" eaLnBrk="0" fontAlgn="base" hangingPunct="0">
              <a:spcBef>
                <a:spcPct val="20000"/>
              </a:spcBef>
              <a:spcAft>
                <a:spcPct val="0"/>
              </a:spcAft>
              <a:buClr>
                <a:srgbClr val="808080"/>
              </a:buClr>
              <a:buFont typeface="Wingdings 2" charset="2"/>
              <a:buChar char=""/>
              <a:defRPr sz="2000">
                <a:solidFill>
                  <a:schemeClr val="tx1"/>
                </a:solidFill>
                <a:latin typeface="Arial" charset="0"/>
              </a:defRPr>
            </a:lvl9pPr>
          </a:lstStyle>
          <a:p>
            <a:pPr>
              <a:spcBef>
                <a:spcPct val="0"/>
              </a:spcBef>
              <a:buClrTx/>
              <a:buSzTx/>
              <a:buFontTx/>
              <a:buNone/>
            </a:pPr>
            <a:fld id="{66C89050-1D43-CD49-9B9B-5CA4904E2338}" type="slidenum">
              <a:rPr lang="en-PH" altLang="en-US" sz="1200">
                <a:solidFill>
                  <a:srgbClr val="BCA780"/>
                </a:solidFill>
              </a:rPr>
              <a:pPr>
                <a:spcBef>
                  <a:spcPct val="0"/>
                </a:spcBef>
                <a:buClrTx/>
                <a:buSzTx/>
                <a:buFontTx/>
                <a:buNone/>
              </a:pPr>
              <a:t>5</a:t>
            </a:fld>
            <a:endParaRPr lang="en-PH" altLang="en-US" sz="1200">
              <a:solidFill>
                <a:srgbClr val="BCA780"/>
              </a:solidFill>
            </a:endParaRPr>
          </a:p>
        </p:txBody>
      </p:sp>
    </p:spTree>
    <p:extLst>
      <p:ext uri="{BB962C8B-B14F-4D97-AF65-F5344CB8AC3E}">
        <p14:creationId xmlns:p14="http://schemas.microsoft.com/office/powerpoint/2010/main" val="1097287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1"/>
                </a:solidFill>
              </a:rPr>
              <a:t>EXIT ASSESSMENTS</a:t>
            </a:r>
            <a:endParaRPr lang="en-US" sz="4400" b="1" dirty="0">
              <a:solidFill>
                <a:schemeClr val="accent1"/>
              </a:solidFill>
            </a:endParaRPr>
          </a:p>
        </p:txBody>
      </p:sp>
      <p:sp>
        <p:nvSpPr>
          <p:cNvPr id="3" name="Content Placeholder 2"/>
          <p:cNvSpPr>
            <a:spLocks noGrp="1"/>
          </p:cNvSpPr>
          <p:nvPr>
            <p:ph idx="1"/>
          </p:nvPr>
        </p:nvSpPr>
        <p:spPr>
          <a:xfrm>
            <a:off x="2589212" y="1471448"/>
            <a:ext cx="8915400" cy="3777622"/>
          </a:xfrm>
        </p:spPr>
        <p:txBody>
          <a:bodyPr>
            <a:normAutofit/>
          </a:bodyPr>
          <a:lstStyle/>
          <a:p>
            <a:pPr marL="0" indent="0">
              <a:buNone/>
            </a:pPr>
            <a:r>
              <a:rPr lang="en-US" sz="2800" b="1" dirty="0" smtClean="0"/>
              <a:t>National Achievement Test for Grade 6, Grade 10 and Grade 12 (NATG6, NATG10 and NATG12)</a:t>
            </a:r>
            <a:endParaRPr lang="en-US" sz="2800" b="1" dirty="0"/>
          </a:p>
        </p:txBody>
      </p:sp>
    </p:spTree>
    <p:extLst>
      <p:ext uri="{BB962C8B-B14F-4D97-AF65-F5344CB8AC3E}">
        <p14:creationId xmlns:p14="http://schemas.microsoft.com/office/powerpoint/2010/main" val="454072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9650" y="686173"/>
            <a:ext cx="9703795" cy="4148586"/>
          </a:xfrm>
        </p:spPr>
        <p:txBody>
          <a:bodyPr>
            <a:normAutofit/>
          </a:bodyPr>
          <a:lstStyle/>
          <a:p>
            <a:pPr marL="0" indent="0">
              <a:buNone/>
            </a:pPr>
            <a:r>
              <a:rPr lang="en-US" sz="3600" b="1" dirty="0" smtClean="0">
                <a:solidFill>
                  <a:schemeClr val="accent1"/>
                </a:solidFill>
              </a:rPr>
              <a:t>MODE OF ADMINISTRATION</a:t>
            </a:r>
            <a:endParaRPr lang="en-US" sz="3600" dirty="0">
              <a:solidFill>
                <a:schemeClr val="accent1"/>
              </a:solidFill>
            </a:endParaRPr>
          </a:p>
          <a:p>
            <a:pPr marL="0" indent="0">
              <a:buNone/>
            </a:pPr>
            <a:r>
              <a:rPr lang="en-US" sz="2800" b="1" dirty="0" smtClean="0">
                <a:solidFill>
                  <a:schemeClr val="accent1"/>
                </a:solidFill>
              </a:rPr>
              <a:t>Grade 6 &amp; 10</a:t>
            </a:r>
          </a:p>
          <a:p>
            <a:pPr marL="0" indent="0">
              <a:buNone/>
            </a:pPr>
            <a:r>
              <a:rPr lang="en-US" sz="2800" b="1" dirty="0" smtClean="0"/>
              <a:t>Stratified </a:t>
            </a:r>
            <a:r>
              <a:rPr lang="en-US" sz="2800" b="1" dirty="0"/>
              <a:t>random sampling procedure shall be used, representing all types of schools in the district, division and region. All regions, divisions and districts shall be given the test but schools shall be sampled. All examinees in the school to be sampled shall take the test. </a:t>
            </a:r>
          </a:p>
        </p:txBody>
      </p:sp>
    </p:spTree>
    <p:extLst>
      <p:ext uri="{BB962C8B-B14F-4D97-AF65-F5344CB8AC3E}">
        <p14:creationId xmlns:p14="http://schemas.microsoft.com/office/powerpoint/2010/main" val="1609081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7299" y="755294"/>
            <a:ext cx="9832887" cy="3880773"/>
          </a:xfrm>
        </p:spPr>
        <p:txBody>
          <a:bodyPr>
            <a:normAutofit/>
          </a:bodyPr>
          <a:lstStyle/>
          <a:p>
            <a:pPr marL="0" indent="0">
              <a:buNone/>
            </a:pPr>
            <a:r>
              <a:rPr lang="en-US" sz="3200" b="1" dirty="0" smtClean="0">
                <a:solidFill>
                  <a:schemeClr val="accent1"/>
                </a:solidFill>
              </a:rPr>
              <a:t>Grade 12</a:t>
            </a:r>
          </a:p>
          <a:p>
            <a:pPr marL="0" indent="0">
              <a:buNone/>
            </a:pPr>
            <a:r>
              <a:rPr lang="en-US" sz="2800" b="1" dirty="0" smtClean="0"/>
              <a:t>Stratified </a:t>
            </a:r>
            <a:r>
              <a:rPr lang="en-US" sz="2800" b="1" dirty="0"/>
              <a:t>random sampling procedure shall be used to represent all types of schools in the district, division and region. Fifty percent of the schools per track (public and private) shall be included in the sample. If there is only one school </a:t>
            </a:r>
            <a:r>
              <a:rPr lang="en-US" sz="2800" b="1" dirty="0" smtClean="0"/>
              <a:t>offering </a:t>
            </a:r>
            <a:r>
              <a:rPr lang="en-US" sz="2800" b="1" dirty="0"/>
              <a:t>a track in a region, the school shall be automatically included in the test administration. </a:t>
            </a:r>
          </a:p>
        </p:txBody>
      </p:sp>
    </p:spTree>
    <p:extLst>
      <p:ext uri="{BB962C8B-B14F-4D97-AF65-F5344CB8AC3E}">
        <p14:creationId xmlns:p14="http://schemas.microsoft.com/office/powerpoint/2010/main" val="564699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9899" y="729203"/>
            <a:ext cx="8596668" cy="3880773"/>
          </a:xfrm>
        </p:spPr>
        <p:txBody>
          <a:bodyPr>
            <a:normAutofit lnSpcReduction="10000"/>
          </a:bodyPr>
          <a:lstStyle/>
          <a:p>
            <a:pPr marL="0" indent="0">
              <a:buNone/>
            </a:pPr>
            <a:r>
              <a:rPr lang="en-US" sz="4000" b="1" dirty="0">
                <a:solidFill>
                  <a:schemeClr val="accent1"/>
                </a:solidFill>
              </a:rPr>
              <a:t>Schedule of Administration </a:t>
            </a:r>
            <a:endParaRPr lang="en-US" sz="4000" dirty="0">
              <a:solidFill>
                <a:schemeClr val="accent1"/>
              </a:solidFill>
            </a:endParaRPr>
          </a:p>
          <a:p>
            <a:pPr marL="0" indent="0">
              <a:buNone/>
            </a:pPr>
            <a:r>
              <a:rPr lang="en-US" sz="2800" b="1" dirty="0" smtClean="0">
                <a:solidFill>
                  <a:schemeClr val="accent1"/>
                </a:solidFill>
              </a:rPr>
              <a:t>Grade 6 and 10</a:t>
            </a:r>
          </a:p>
          <a:p>
            <a:pPr marL="0" indent="0">
              <a:buNone/>
            </a:pPr>
            <a:r>
              <a:rPr lang="en-US" sz="2800" b="1" dirty="0" smtClean="0"/>
              <a:t>The </a:t>
            </a:r>
            <a:r>
              <a:rPr lang="en-US" sz="2800" b="1" dirty="0"/>
              <a:t>test shall be administered to Grades 7 and 11 learners three weeks after the first day of classes. </a:t>
            </a:r>
            <a:endParaRPr lang="en-US" sz="2800" b="1" dirty="0" smtClean="0"/>
          </a:p>
          <a:p>
            <a:pPr marL="0" indent="0">
              <a:buNone/>
            </a:pPr>
            <a:r>
              <a:rPr lang="en-US" sz="2800" b="1" dirty="0">
                <a:solidFill>
                  <a:schemeClr val="accent1"/>
                </a:solidFill>
              </a:rPr>
              <a:t>Grade 12 </a:t>
            </a:r>
            <a:endParaRPr lang="en-US" sz="2800" dirty="0">
              <a:solidFill>
                <a:schemeClr val="accent1"/>
              </a:solidFill>
            </a:endParaRPr>
          </a:p>
          <a:p>
            <a:pPr marL="0" indent="0">
              <a:buNone/>
            </a:pPr>
            <a:r>
              <a:rPr lang="en-US" sz="2800" b="1" dirty="0"/>
              <a:t>The test shall be administered on the third week of the second semester. </a:t>
            </a:r>
          </a:p>
          <a:p>
            <a:endParaRPr lang="en-US" sz="2800" b="1" dirty="0"/>
          </a:p>
        </p:txBody>
      </p:sp>
    </p:spTree>
    <p:extLst>
      <p:ext uri="{BB962C8B-B14F-4D97-AF65-F5344CB8AC3E}">
        <p14:creationId xmlns:p14="http://schemas.microsoft.com/office/powerpoint/2010/main" val="1174596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170</TotalTime>
  <Words>777</Words>
  <Application>Microsoft Office PowerPoint</Application>
  <PresentationFormat>Widescreen</PresentationFormat>
  <Paragraphs>58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Wisp</vt:lpstr>
      <vt:lpstr>TEST ADMINISTRATION GUIDELINES</vt:lpstr>
      <vt:lpstr>Early Language Literacy and Numeracy Assessment (ELLNA)</vt:lpstr>
      <vt:lpstr>Mode of Administration   </vt:lpstr>
      <vt:lpstr>Schedule of Administration</vt:lpstr>
      <vt:lpstr>Number of examinees per Testing Room</vt:lpstr>
      <vt:lpstr>EXIT ASSESSMENTS</vt:lpstr>
      <vt:lpstr>PowerPoint Presentation</vt:lpstr>
      <vt:lpstr>PowerPoint Presentation</vt:lpstr>
      <vt:lpstr>PowerPoint Presentation</vt:lpstr>
      <vt:lpstr>PowerPoint Presentation</vt:lpstr>
      <vt:lpstr>ACCREDITATION AND EQUIVALENCY TEST (A&amp;E)</vt:lpstr>
      <vt:lpstr>Mode of Administration </vt:lpstr>
      <vt:lpstr>Schedule of Administration </vt:lpstr>
      <vt:lpstr>Number of Examinees per Testing Room </vt:lpstr>
      <vt:lpstr>Testing Center Requirements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POLICIES</dc:title>
  <dc:creator>Microsoft Office User</dc:creator>
  <cp:lastModifiedBy>manuel escarda</cp:lastModifiedBy>
  <cp:revision>10</cp:revision>
  <dcterms:created xsi:type="dcterms:W3CDTF">2017-04-03T12:53:55Z</dcterms:created>
  <dcterms:modified xsi:type="dcterms:W3CDTF">2017-12-01T22:43:29Z</dcterms:modified>
</cp:coreProperties>
</file>