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77"/>
  </p:notesMasterIdLst>
  <p:sldIdLst>
    <p:sldId id="256" r:id="rId2"/>
    <p:sldId id="329" r:id="rId3"/>
    <p:sldId id="331" r:id="rId4"/>
    <p:sldId id="259" r:id="rId5"/>
    <p:sldId id="366" r:id="rId6"/>
    <p:sldId id="258" r:id="rId7"/>
    <p:sldId id="260" r:id="rId8"/>
    <p:sldId id="411" r:id="rId9"/>
    <p:sldId id="332" r:id="rId10"/>
    <p:sldId id="409" r:id="rId11"/>
    <p:sldId id="333" r:id="rId12"/>
    <p:sldId id="334" r:id="rId13"/>
    <p:sldId id="408" r:id="rId14"/>
    <p:sldId id="384" r:id="rId15"/>
    <p:sldId id="335" r:id="rId16"/>
    <p:sldId id="412" r:id="rId17"/>
    <p:sldId id="336" r:id="rId18"/>
    <p:sldId id="337" r:id="rId19"/>
    <p:sldId id="338" r:id="rId20"/>
    <p:sldId id="339" r:id="rId21"/>
    <p:sldId id="316" r:id="rId22"/>
    <p:sldId id="413" r:id="rId23"/>
    <p:sldId id="415" r:id="rId24"/>
    <p:sldId id="319" r:id="rId25"/>
    <p:sldId id="320" r:id="rId26"/>
    <p:sldId id="367" r:id="rId27"/>
    <p:sldId id="422" r:id="rId28"/>
    <p:sldId id="368" r:id="rId29"/>
    <p:sldId id="417" r:id="rId30"/>
    <p:sldId id="418" r:id="rId31"/>
    <p:sldId id="326" r:id="rId32"/>
    <p:sldId id="340" r:id="rId33"/>
    <p:sldId id="267" r:id="rId34"/>
    <p:sldId id="304" r:id="rId35"/>
    <p:sldId id="419" r:id="rId36"/>
    <p:sldId id="309" r:id="rId37"/>
    <p:sldId id="371" r:id="rId38"/>
    <p:sldId id="372" r:id="rId39"/>
    <p:sldId id="385" r:id="rId40"/>
    <p:sldId id="386" r:id="rId41"/>
    <p:sldId id="342" r:id="rId42"/>
    <p:sldId id="343" r:id="rId43"/>
    <p:sldId id="344" r:id="rId44"/>
    <p:sldId id="346" r:id="rId45"/>
    <p:sldId id="347" r:id="rId46"/>
    <p:sldId id="348" r:id="rId47"/>
    <p:sldId id="349" r:id="rId48"/>
    <p:sldId id="350" r:id="rId49"/>
    <p:sldId id="268" r:id="rId50"/>
    <p:sldId id="360" r:id="rId51"/>
    <p:sldId id="269" r:id="rId52"/>
    <p:sldId id="270" r:id="rId53"/>
    <p:sldId id="271" r:id="rId54"/>
    <p:sldId id="272" r:id="rId55"/>
    <p:sldId id="273" r:id="rId56"/>
    <p:sldId id="274" r:id="rId57"/>
    <p:sldId id="275" r:id="rId58"/>
    <p:sldId id="276" r:id="rId59"/>
    <p:sldId id="373" r:id="rId60"/>
    <p:sldId id="289" r:id="rId61"/>
    <p:sldId id="290" r:id="rId62"/>
    <p:sldId id="356" r:id="rId63"/>
    <p:sldId id="393" r:id="rId64"/>
    <p:sldId id="394" r:id="rId65"/>
    <p:sldId id="389" r:id="rId66"/>
    <p:sldId id="390" r:id="rId67"/>
    <p:sldId id="406" r:id="rId68"/>
    <p:sldId id="407" r:id="rId69"/>
    <p:sldId id="421" r:id="rId70"/>
    <p:sldId id="296" r:id="rId71"/>
    <p:sldId id="420" r:id="rId72"/>
    <p:sldId id="378" r:id="rId73"/>
    <p:sldId id="379" r:id="rId74"/>
    <p:sldId id="374" r:id="rId75"/>
    <p:sldId id="401" r:id="rId76"/>
  </p:sldIdLst>
  <p:sldSz cx="9144000" cy="6858000" type="screen4x3"/>
  <p:notesSz cx="6797675" cy="9926638"/>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9710" autoAdjust="0"/>
  </p:normalViewPr>
  <p:slideViewPr>
    <p:cSldViewPr>
      <p:cViewPr varScale="1">
        <p:scale>
          <a:sx n="70" d="100"/>
          <a:sy n="70" d="100"/>
        </p:scale>
        <p:origin x="-426" y="-108"/>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856" y="-10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6332"/>
          </a:xfrm>
          <a:prstGeom prst="rect">
            <a:avLst/>
          </a:prstGeom>
        </p:spPr>
        <p:txBody>
          <a:bodyPr vert="horz" lIns="92434" tIns="46217" rIns="92434" bIns="46217" rtlCol="0"/>
          <a:lstStyle>
            <a:lvl1pPr algn="l">
              <a:defRPr sz="1200"/>
            </a:lvl1pPr>
          </a:lstStyle>
          <a:p>
            <a:endParaRPr lang="fil-PH"/>
          </a:p>
        </p:txBody>
      </p:sp>
      <p:sp>
        <p:nvSpPr>
          <p:cNvPr id="3" name="Date Placeholder 2"/>
          <p:cNvSpPr>
            <a:spLocks noGrp="1"/>
          </p:cNvSpPr>
          <p:nvPr>
            <p:ph type="dt" idx="1"/>
          </p:nvPr>
        </p:nvSpPr>
        <p:spPr>
          <a:xfrm>
            <a:off x="3850448" y="2"/>
            <a:ext cx="2945659" cy="496332"/>
          </a:xfrm>
          <a:prstGeom prst="rect">
            <a:avLst/>
          </a:prstGeom>
        </p:spPr>
        <p:txBody>
          <a:bodyPr vert="horz" lIns="92434" tIns="46217" rIns="92434" bIns="46217" rtlCol="0"/>
          <a:lstStyle>
            <a:lvl1pPr algn="r">
              <a:defRPr sz="1200"/>
            </a:lvl1pPr>
          </a:lstStyle>
          <a:p>
            <a:fld id="{1589E9A1-6B98-482B-96AC-07C566872581}" type="datetimeFigureOut">
              <a:rPr lang="fil-PH" smtClean="0"/>
              <a:pPr/>
              <a:t>2/4/2015</a:t>
            </a:fld>
            <a:endParaRPr lang="fil-PH"/>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2434" tIns="46217" rIns="92434" bIns="46217" rtlCol="0" anchor="ctr"/>
          <a:lstStyle/>
          <a:p>
            <a:endParaRPr lang="fil-PH"/>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2434" tIns="46217" rIns="92434" bIns="462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4" y="9428586"/>
            <a:ext cx="2945659" cy="496332"/>
          </a:xfrm>
          <a:prstGeom prst="rect">
            <a:avLst/>
          </a:prstGeom>
        </p:spPr>
        <p:txBody>
          <a:bodyPr vert="horz" lIns="92434" tIns="46217" rIns="92434" bIns="46217" rtlCol="0" anchor="b"/>
          <a:lstStyle>
            <a:lvl1pPr algn="l">
              <a:defRPr sz="1200"/>
            </a:lvl1pPr>
          </a:lstStyle>
          <a:p>
            <a:endParaRPr lang="fil-PH"/>
          </a:p>
        </p:txBody>
      </p:sp>
      <p:sp>
        <p:nvSpPr>
          <p:cNvPr id="7" name="Slide Number Placeholder 6"/>
          <p:cNvSpPr>
            <a:spLocks noGrp="1"/>
          </p:cNvSpPr>
          <p:nvPr>
            <p:ph type="sldNum" sz="quarter" idx="5"/>
          </p:nvPr>
        </p:nvSpPr>
        <p:spPr>
          <a:xfrm>
            <a:off x="3850448" y="9428586"/>
            <a:ext cx="2945659" cy="496332"/>
          </a:xfrm>
          <a:prstGeom prst="rect">
            <a:avLst/>
          </a:prstGeom>
        </p:spPr>
        <p:txBody>
          <a:bodyPr vert="horz" lIns="92434" tIns="46217" rIns="92434" bIns="46217" rtlCol="0" anchor="b"/>
          <a:lstStyle>
            <a:lvl1pPr algn="r">
              <a:defRPr sz="1200"/>
            </a:lvl1pPr>
          </a:lstStyle>
          <a:p>
            <a:fld id="{1AA238AD-89B8-48F4-BAA6-72B39A2361B3}" type="slidenum">
              <a:rPr lang="fil-PH" smtClean="0"/>
              <a:pPr/>
              <a:t>‹#›</a:t>
            </a:fld>
            <a:endParaRPr lang="fil-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5E9BB2-D183-4F6F-9B34-9519DFBFCAE6}" type="datetime1">
              <a:rPr lang="fil-PH" smtClean="0"/>
              <a:pPr/>
              <a:t>2/4/2015</a:t>
            </a:fld>
            <a:endParaRPr lang="fil-PH"/>
          </a:p>
        </p:txBody>
      </p:sp>
      <p:sp>
        <p:nvSpPr>
          <p:cNvPr id="17" name="Footer Placeholder 16"/>
          <p:cNvSpPr>
            <a:spLocks noGrp="1"/>
          </p:cNvSpPr>
          <p:nvPr>
            <p:ph type="ftr" sz="quarter" idx="11"/>
          </p:nvPr>
        </p:nvSpPr>
        <p:spPr/>
        <p:txBody>
          <a:bodyPr/>
          <a:lstStyle/>
          <a:p>
            <a:endParaRPr lang="fil-PH"/>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23F7771-3327-4F8A-BF69-CA24EFC23DA9}" type="slidenum">
              <a:rPr lang="fil-PH" smtClean="0"/>
              <a:pPr/>
              <a:t>‹#›</a:t>
            </a:fld>
            <a:endParaRPr lang="fil-PH"/>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4737B6-9FDC-497E-8535-0421A2F6BB21}" type="datetime1">
              <a:rPr lang="fil-PH" smtClean="0"/>
              <a:pPr/>
              <a:t>2/4/2015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21C34A-5EF4-4C71-84C5-07CDB2AA2830}" type="datetime1">
              <a:rPr lang="fil-PH" smtClean="0"/>
              <a:pPr/>
              <a:t>2/4/2015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12B70D-E153-4FA0-90BB-21A52AACE74E}" type="datetime1">
              <a:rPr lang="fil-PH" smtClean="0"/>
              <a:pPr/>
              <a:t>2/4/2015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5F02F-00CD-4A2B-B467-A4E41B038329}" type="datetime1">
              <a:rPr lang="fil-PH" smtClean="0"/>
              <a:pPr/>
              <a:t>2/4/2015</a:t>
            </a:fld>
            <a:endParaRPr lang="fil-PH"/>
          </a:p>
        </p:txBody>
      </p:sp>
      <p:sp>
        <p:nvSpPr>
          <p:cNvPr id="5" name="Footer Placeholder 4"/>
          <p:cNvSpPr>
            <a:spLocks noGrp="1"/>
          </p:cNvSpPr>
          <p:nvPr>
            <p:ph type="ftr" sz="quarter" idx="11"/>
          </p:nvPr>
        </p:nvSpPr>
        <p:spPr>
          <a:xfrm>
            <a:off x="800100" y="6172200"/>
            <a:ext cx="4000500" cy="457200"/>
          </a:xfrm>
        </p:spPr>
        <p:txBody>
          <a:bodyPr/>
          <a:lstStyle/>
          <a:p>
            <a:endParaRPr lang="fil-PH"/>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23F7771-3327-4F8A-BF69-CA24EFC23DA9}" type="slidenum">
              <a:rPr lang="fil-PH" smtClean="0"/>
              <a:pPr/>
              <a:t>‹#›</a:t>
            </a:fld>
            <a:endParaRPr lang="fil-P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B2E528-AE90-477C-BFA9-7627DAD181EE}" type="datetime1">
              <a:rPr lang="fil-PH" smtClean="0"/>
              <a:pPr/>
              <a:t>2/4/2015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DC31A6-D6AF-4E18-9887-564837B70DA3}" type="datetime1">
              <a:rPr lang="fil-PH" smtClean="0"/>
              <a:pPr/>
              <a:t>2/4/2015</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123F7771-3327-4F8A-BF69-CA24EFC23DA9}" type="slidenum">
              <a:rPr lang="fil-PH" smtClean="0"/>
              <a:pPr/>
              <a:t>‹#›</a:t>
            </a:fld>
            <a:endParaRPr lang="fil-PH"/>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7C0D45-E759-42D9-BFC7-011630B26C13}" type="datetime1">
              <a:rPr lang="fil-PH" smtClean="0"/>
              <a:pPr/>
              <a:t>2/4/2015</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03CC3-611E-4EC9-B4A5-5EABE7211048}" type="datetime1">
              <a:rPr lang="fil-PH" smtClean="0"/>
              <a:pPr/>
              <a:t>2/4/2015</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0DBCF0-FE89-4037-B29D-9D9550AACD79}" type="datetime1">
              <a:rPr lang="fil-PH" smtClean="0"/>
              <a:pPr/>
              <a:t>2/4/2015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594CC-AF4C-4F92-BBF2-9446FF887AA2}" type="datetime1">
              <a:rPr lang="fil-PH" smtClean="0"/>
              <a:pPr/>
              <a:t>2/4/2015</a:t>
            </a:fld>
            <a:endParaRPr lang="fil-PH"/>
          </a:p>
        </p:txBody>
      </p:sp>
      <p:sp>
        <p:nvSpPr>
          <p:cNvPr id="6" name="Footer Placeholder 5"/>
          <p:cNvSpPr>
            <a:spLocks noGrp="1"/>
          </p:cNvSpPr>
          <p:nvPr>
            <p:ph type="ftr" sz="quarter" idx="11"/>
          </p:nvPr>
        </p:nvSpPr>
        <p:spPr>
          <a:xfrm>
            <a:off x="914400" y="6172200"/>
            <a:ext cx="3886200" cy="457200"/>
          </a:xfrm>
        </p:spPr>
        <p:txBody>
          <a:bodyPr/>
          <a:lstStyle/>
          <a:p>
            <a:endParaRPr lang="fil-PH"/>
          </a:p>
        </p:txBody>
      </p:sp>
      <p:sp>
        <p:nvSpPr>
          <p:cNvPr id="7" name="Slide Number Placeholder 6"/>
          <p:cNvSpPr>
            <a:spLocks noGrp="1"/>
          </p:cNvSpPr>
          <p:nvPr>
            <p:ph type="sldNum" sz="quarter" idx="12"/>
          </p:nvPr>
        </p:nvSpPr>
        <p:spPr>
          <a:xfrm>
            <a:off x="146304" y="6208776"/>
            <a:ext cx="457200" cy="457200"/>
          </a:xfrm>
        </p:spPr>
        <p:txBody>
          <a:bodyPr/>
          <a:lstStyle/>
          <a:p>
            <a:fld id="{123F7771-3327-4F8A-BF69-CA24EFC23DA9}" type="slidenum">
              <a:rPr lang="fil-PH" smtClean="0"/>
              <a:pPr/>
              <a:t>‹#›</a:t>
            </a:fld>
            <a:endParaRPr lang="fil-PH"/>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6383B3-D796-4AF9-A047-B4F8ED5AF5F9}" type="datetime1">
              <a:rPr lang="fil-PH" smtClean="0"/>
              <a:pPr/>
              <a:t>2/4/2015</a:t>
            </a:fld>
            <a:endParaRPr lang="fil-PH"/>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il-PH"/>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23F7771-3327-4F8A-BF69-CA24EFC23DA9}" type="slidenum">
              <a:rPr lang="fil-PH" smtClean="0"/>
              <a:pPr/>
              <a:t>‹#›</a:t>
            </a:fld>
            <a:endParaRPr lang="fil-P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724400"/>
            <a:ext cx="6400800" cy="1066800"/>
          </a:xfrm>
        </p:spPr>
        <p:txBody>
          <a:bodyPr>
            <a:noAutofit/>
          </a:bodyPr>
          <a:lstStyle/>
          <a:p>
            <a:pPr>
              <a:spcBef>
                <a:spcPts val="0"/>
              </a:spcBef>
            </a:pPr>
            <a:r>
              <a:rPr lang="fil-PH" sz="2000" dirty="0" smtClean="0">
                <a:solidFill>
                  <a:schemeClr val="tx1"/>
                </a:solidFill>
              </a:rPr>
              <a:t>National Education Testing and Research Center</a:t>
            </a:r>
          </a:p>
          <a:p>
            <a:pPr>
              <a:spcBef>
                <a:spcPts val="0"/>
              </a:spcBef>
            </a:pPr>
            <a:r>
              <a:rPr lang="en-PH" sz="2000" dirty="0" smtClean="0">
                <a:solidFill>
                  <a:schemeClr val="tx1"/>
                </a:solidFill>
              </a:rPr>
              <a:t>Department of Education</a:t>
            </a:r>
            <a:endParaRPr lang="fil-PH" sz="2000" dirty="0" smtClean="0">
              <a:solidFill>
                <a:schemeClr val="tx1"/>
              </a:solidFill>
            </a:endParaRPr>
          </a:p>
          <a:p>
            <a:pPr>
              <a:spcBef>
                <a:spcPts val="0"/>
              </a:spcBef>
            </a:pPr>
            <a:r>
              <a:rPr lang="fil-PH" sz="2000" dirty="0" smtClean="0">
                <a:solidFill>
                  <a:schemeClr val="tx1"/>
                </a:solidFill>
              </a:rPr>
              <a:t>2015</a:t>
            </a:r>
            <a:endParaRPr lang="fil-PH" sz="2000" dirty="0">
              <a:solidFill>
                <a:schemeClr val="tx1"/>
              </a:solidFill>
            </a:endParaRPr>
          </a:p>
        </p:txBody>
      </p:sp>
      <p:sp>
        <p:nvSpPr>
          <p:cNvPr id="2" name="Title 1"/>
          <p:cNvSpPr>
            <a:spLocks noGrp="1"/>
          </p:cNvSpPr>
          <p:nvPr>
            <p:ph type="ctrTitle"/>
          </p:nvPr>
        </p:nvSpPr>
        <p:spPr/>
        <p:txBody>
          <a:bodyPr/>
          <a:lstStyle/>
          <a:p>
            <a:r>
              <a:rPr lang="fil-PH" dirty="0" smtClean="0"/>
              <a:t>The 2015 NAT</a:t>
            </a:r>
            <a:br>
              <a:rPr lang="fil-PH" dirty="0" smtClean="0"/>
            </a:br>
            <a:r>
              <a:rPr lang="fil-PH" dirty="0" smtClean="0"/>
              <a:t>Test Administration Guidelines</a:t>
            </a:r>
            <a:endParaRPr lang="fil-PH" dirty="0"/>
          </a:p>
        </p:txBody>
      </p:sp>
      <p:pic>
        <p:nvPicPr>
          <p:cNvPr id="4" name="Picture 4" descr="NEW DEPED LOGO"/>
          <p:cNvPicPr>
            <a:picLocks noChangeAspect="1" noChangeArrowheads="1"/>
          </p:cNvPicPr>
          <p:nvPr/>
        </p:nvPicPr>
        <p:blipFill>
          <a:blip r:embed="rId2" cstate="print"/>
          <a:srcRect/>
          <a:stretch>
            <a:fillRect/>
          </a:stretch>
        </p:blipFill>
        <p:spPr bwMode="auto">
          <a:xfrm>
            <a:off x="304800" y="228600"/>
            <a:ext cx="1817152" cy="914400"/>
          </a:xfrm>
          <a:prstGeom prst="rect">
            <a:avLst/>
          </a:prstGeom>
          <a:noFill/>
        </p:spPr>
      </p:pic>
      <p:pic>
        <p:nvPicPr>
          <p:cNvPr id="5" name="Picture 4" descr="netrc logo 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228600"/>
            <a:ext cx="1088700" cy="1060980"/>
          </a:xfrm>
          <a:prstGeom prst="rect">
            <a:avLst/>
          </a:prstGeom>
          <a:noFill/>
          <a:ln w="9525">
            <a:noFill/>
            <a:miter lim="800000"/>
            <a:headEnd/>
            <a:tailEnd/>
          </a:ln>
        </p:spPr>
      </p:pic>
      <p:sp>
        <p:nvSpPr>
          <p:cNvPr id="6" name="Subtitle 2"/>
          <p:cNvSpPr txBox="1">
            <a:spLocks/>
          </p:cNvSpPr>
          <p:nvPr/>
        </p:nvSpPr>
        <p:spPr>
          <a:xfrm>
            <a:off x="228600" y="6477000"/>
            <a:ext cx="1295400" cy="228600"/>
          </a:xfrm>
          <a:prstGeom prst="rect">
            <a:avLst/>
          </a:prstGeom>
        </p:spPr>
        <p:txBody>
          <a:bodyPr>
            <a:normAutofit fontScale="77500" lnSpcReduction="20000"/>
          </a:bodyPr>
          <a:lstStyle/>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PH" sz="800" b="1" i="0" u="none" strike="noStrike" kern="1200" cap="none" spc="0" normalizeH="0" baseline="0" noProof="0" dirty="0" smtClean="0">
                <a:ln>
                  <a:noFill/>
                </a:ln>
                <a:solidFill>
                  <a:schemeClr val="tx2"/>
                </a:solidFill>
                <a:effectLst/>
                <a:uLnTx/>
                <a:uFillTx/>
                <a:latin typeface="+mn-lt"/>
                <a:ea typeface="+mn-ea"/>
                <a:cs typeface="+mn-cs"/>
              </a:rPr>
              <a:t>Edited 2015</a:t>
            </a:r>
            <a:r>
              <a:rPr kumimoji="0" lang="en-PH" sz="800" b="1" i="0" u="none" strike="noStrike" kern="1200" cap="none" spc="0" normalizeH="0" noProof="0" dirty="0" smtClean="0">
                <a:ln>
                  <a:noFill/>
                </a:ln>
                <a:solidFill>
                  <a:schemeClr val="tx2"/>
                </a:solidFill>
                <a:effectLst/>
                <a:uLnTx/>
                <a:uFillTx/>
                <a:latin typeface="+mn-lt"/>
                <a:ea typeface="+mn-ea"/>
                <a:cs typeface="+mn-cs"/>
              </a:rPr>
              <a:t> NETRC-Admin/TAD</a:t>
            </a:r>
            <a:endParaRPr kumimoji="0" lang="fil-PH" sz="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a:t>
            </a:fld>
            <a:endParaRPr lang="fil-PH"/>
          </a:p>
        </p:txBody>
      </p:sp>
      <p:sp>
        <p:nvSpPr>
          <p:cNvPr id="6" name="Content Placeholder 5"/>
          <p:cNvSpPr>
            <a:spLocks noGrp="1"/>
          </p:cNvSpPr>
          <p:nvPr>
            <p:ph sz="quarter" idx="1"/>
          </p:nvPr>
        </p:nvSpPr>
        <p:spPr>
          <a:xfrm>
            <a:off x="381000" y="304800"/>
            <a:ext cx="8839200" cy="6477000"/>
          </a:xfrm>
        </p:spPr>
        <p:txBody>
          <a:bodyPr>
            <a:noAutofit/>
          </a:bodyPr>
          <a:lstStyle/>
          <a:p>
            <a:pPr marL="457200" indent="-457200" defTabSz="1096963">
              <a:lnSpc>
                <a:spcPct val="120000"/>
              </a:lnSpc>
              <a:spcBef>
                <a:spcPts val="0"/>
              </a:spcBef>
              <a:buFont typeface="+mj-lt"/>
              <a:buAutoNum type="arabicPeriod" startAt="6"/>
              <a:tabLst>
                <a:tab pos="457200" algn="l"/>
              </a:tabLst>
            </a:pPr>
            <a:r>
              <a:rPr lang="en-US" sz="2800" dirty="0" smtClean="0">
                <a:latin typeface="Tahoma" pitchFamily="34" charset="0"/>
                <a:ea typeface="Tahoma" pitchFamily="34" charset="0"/>
                <a:cs typeface="Tahoma" pitchFamily="34" charset="0"/>
              </a:rPr>
              <a:t>Distributes the TBs to each RE and instructs him/her to count these without opening the pack and before leaving the room; </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Monitors the REs’ proper accomplishment of the different forms while the test proper is in progress;</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Follows the instructions in the Accounting and Packing of TMs found at the latter part of the EH.</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Has full awareness of the details of the testing program to be conducted; and</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Orients every teacher in his/her respective school on the guidelines and EH relative to the test administration.</a:t>
            </a:r>
          </a:p>
          <a:p>
            <a:pPr marL="723900" indent="-723900" defTabSz="1096963">
              <a:lnSpc>
                <a:spcPct val="120000"/>
              </a:lnSpc>
              <a:spcBef>
                <a:spcPts val="0"/>
              </a:spcBef>
              <a:buNone/>
            </a:pPr>
            <a:endParaRPr lang="en-US"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11</a:t>
            </a:fld>
            <a:endParaRPr lang="fil-PH"/>
          </a:p>
        </p:txBody>
      </p:sp>
      <p:sp>
        <p:nvSpPr>
          <p:cNvPr id="4" name="Content Placeholder 3"/>
          <p:cNvSpPr>
            <a:spLocks noGrp="1"/>
          </p:cNvSpPr>
          <p:nvPr>
            <p:ph sz="quarter" idx="1"/>
          </p:nvPr>
        </p:nvSpPr>
        <p:spPr>
          <a:xfrm>
            <a:off x="381000" y="1219200"/>
            <a:ext cx="8382000" cy="5531387"/>
          </a:xfrm>
        </p:spPr>
        <p:txBody>
          <a:bodyPr>
            <a:noAutofit/>
          </a:bodyPr>
          <a:lstStyle/>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Counts the TBs in front of the CE in the Distribution Room while the plastic bag is still sealed and before proceeding to the testing room;</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Signs Form 3 as he/she receives the TMs from the CE/STC while still inside the Distribution Room.</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Checks if the examinees have lead pencils to use and a sheet of blank paper for computation purposes;</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Facilitates the recording of the Examinee Number and TB Number of the Examinees in the NETRC Form 2 (Seat Plan);</a:t>
            </a:r>
          </a:p>
          <a:p>
            <a:pPr>
              <a:buNone/>
            </a:pPr>
            <a:endParaRPr lang="fil-PH" sz="2700" dirty="0">
              <a:latin typeface="Tahoma" pitchFamily="34" charset="0"/>
              <a:ea typeface="Tahoma" pitchFamily="34" charset="0"/>
              <a:cs typeface="Tahoma" pitchFamily="34" charset="0"/>
            </a:endParaRPr>
          </a:p>
        </p:txBody>
      </p:sp>
      <p:sp>
        <p:nvSpPr>
          <p:cNvPr id="5" name="Title 1"/>
          <p:cNvSpPr>
            <a:spLocks noGrp="1"/>
          </p:cNvSpPr>
          <p:nvPr>
            <p:ph type="title"/>
          </p:nvPr>
        </p:nvSpPr>
        <p:spPr>
          <a:xfrm>
            <a:off x="381000" y="274638"/>
            <a:ext cx="8305800" cy="715962"/>
          </a:xfrm>
        </p:spPr>
        <p:txBody>
          <a:bodyPr>
            <a:noAutofit/>
          </a:bodyPr>
          <a:lstStyle/>
          <a:p>
            <a:r>
              <a:rPr lang="en-US" b="1" dirty="0" smtClean="0">
                <a:effectLst>
                  <a:outerShdw blurRad="38100" dist="38100" dir="2700000" algn="tl">
                    <a:srgbClr val="000000">
                      <a:alpha val="43137"/>
                    </a:srgbClr>
                  </a:outerShdw>
                </a:effectLst>
                <a:ea typeface="Komika Axis *" pitchFamily="2" charset="0"/>
                <a:cs typeface="Komika Axis *" pitchFamily="2" charset="0"/>
              </a:rPr>
              <a:t>The Room Examiner (RE)</a:t>
            </a:r>
            <a:endParaRPr lang="fil-PH"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12</a:t>
            </a:fld>
            <a:endParaRPr lang="fil-PH"/>
          </a:p>
        </p:txBody>
      </p:sp>
      <p:sp>
        <p:nvSpPr>
          <p:cNvPr id="4" name="Content Placeholder 3"/>
          <p:cNvSpPr>
            <a:spLocks noGrp="1"/>
          </p:cNvSpPr>
          <p:nvPr>
            <p:ph sz="quarter" idx="1"/>
          </p:nvPr>
        </p:nvSpPr>
        <p:spPr>
          <a:xfrm>
            <a:off x="228600" y="228600"/>
            <a:ext cx="8763000" cy="6477000"/>
          </a:xfrm>
        </p:spPr>
        <p:txBody>
          <a:bodyPr>
            <a:noAutofit/>
          </a:bodyPr>
          <a:lstStyle/>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Supervises closely the shading of bubbles in the Name Grid, LRN and other data/non-test items in the AS;</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Follows strictly the EH during test administration;</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Keeps custody of all the used and unused TBs but are not allowed to read the contents; otherwise, he/she will be given corresponding sanctions based on DECS Order No. 85, s. 1999;</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Checks the contents of the ETRE before he/she seals it </a:t>
            </a:r>
            <a:r>
              <a:rPr lang="en-US" sz="2400" b="1" u="sng" dirty="0" smtClean="0">
                <a:latin typeface="Tahoma" pitchFamily="34" charset="0"/>
                <a:ea typeface="Tahoma" pitchFamily="34" charset="0"/>
                <a:cs typeface="Tahoma" pitchFamily="34" charset="0"/>
              </a:rPr>
              <a:t>while still inside the testing room</a:t>
            </a:r>
            <a:r>
              <a:rPr lang="en-US" sz="2400" dirty="0" smtClean="0">
                <a:latin typeface="Tahoma" pitchFamily="34" charset="0"/>
                <a:ea typeface="Tahoma" pitchFamily="34" charset="0"/>
                <a:cs typeface="Tahoma" pitchFamily="34" charset="0"/>
              </a:rPr>
              <a:t>; and</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Accomplishes Form 7.</a:t>
            </a:r>
          </a:p>
          <a:p>
            <a:pPr marL="463550" indent="-463550" defTabSz="1096963">
              <a:buNone/>
            </a:pPr>
            <a:r>
              <a:rPr lang="en-US" sz="2400" dirty="0" smtClean="0">
                <a:latin typeface="Tahoma" pitchFamily="34" charset="0"/>
                <a:ea typeface="Tahoma" pitchFamily="34" charset="0"/>
                <a:cs typeface="Tahoma" pitchFamily="34" charset="0"/>
              </a:rPr>
              <a:t>	</a:t>
            </a:r>
          </a:p>
          <a:p>
            <a:pPr marL="862013" indent="-862013" defTabSz="1096963">
              <a:spcBef>
                <a:spcPts val="0"/>
              </a:spcBef>
              <a:buNone/>
            </a:pPr>
            <a:r>
              <a:rPr lang="en-US" sz="2000" b="1" i="1" dirty="0" smtClean="0">
                <a:solidFill>
                  <a:srgbClr val="FF0000"/>
                </a:solidFill>
                <a:latin typeface="Candara" pitchFamily="34" charset="0"/>
                <a:ea typeface="Tahoma" pitchFamily="34" charset="0"/>
                <a:cs typeface="Tahoma" pitchFamily="34" charset="0"/>
              </a:rPr>
              <a:t>Notes:   1.  </a:t>
            </a:r>
            <a:r>
              <a:rPr lang="en-US" sz="2000" b="1" dirty="0" smtClean="0">
                <a:solidFill>
                  <a:srgbClr val="FF0000"/>
                </a:solidFill>
                <a:latin typeface="Candara" pitchFamily="34" charset="0"/>
                <a:ea typeface="Tahoma" pitchFamily="34" charset="0"/>
                <a:cs typeface="Tahoma" pitchFamily="34" charset="0"/>
              </a:rPr>
              <a:t>Teachers from </a:t>
            </a:r>
            <a:r>
              <a:rPr lang="en-US" sz="2000" b="1" u="sng" dirty="0" smtClean="0">
                <a:solidFill>
                  <a:srgbClr val="FF0000"/>
                </a:solidFill>
                <a:latin typeface="Candara" pitchFamily="34" charset="0"/>
                <a:ea typeface="Tahoma" pitchFamily="34" charset="0"/>
                <a:cs typeface="Tahoma" pitchFamily="34" charset="0"/>
              </a:rPr>
              <a:t>private</a:t>
            </a:r>
            <a:r>
              <a:rPr lang="en-US" sz="2000" b="1" dirty="0" smtClean="0">
                <a:solidFill>
                  <a:srgbClr val="FF0000"/>
                </a:solidFill>
                <a:latin typeface="Candara" pitchFamily="34" charset="0"/>
                <a:ea typeface="Tahoma" pitchFamily="34" charset="0"/>
                <a:cs typeface="Tahoma" pitchFamily="34" charset="0"/>
              </a:rPr>
              <a:t> schools will be assigned in public  schools as</a:t>
            </a:r>
          </a:p>
          <a:p>
            <a:pPr marL="862013" indent="-862013" defTabSz="1096963">
              <a:spcBef>
                <a:spcPts val="0"/>
              </a:spcBef>
              <a:buNone/>
            </a:pPr>
            <a:r>
              <a:rPr lang="en-US" sz="2000" b="1" dirty="0" smtClean="0">
                <a:solidFill>
                  <a:srgbClr val="FF0000"/>
                </a:solidFill>
                <a:latin typeface="Candara" pitchFamily="34" charset="0"/>
                <a:ea typeface="Tahoma" pitchFamily="34" charset="0"/>
                <a:cs typeface="Tahoma" pitchFamily="34" charset="0"/>
              </a:rPr>
              <a:t>		 </a:t>
            </a:r>
            <a:r>
              <a:rPr lang="en-US" sz="2000" b="1" dirty="0" err="1" smtClean="0">
                <a:solidFill>
                  <a:srgbClr val="FF0000"/>
                </a:solidFill>
                <a:latin typeface="Candara" pitchFamily="34" charset="0"/>
                <a:ea typeface="Tahoma" pitchFamily="34" charset="0"/>
                <a:cs typeface="Tahoma" pitchFamily="34" charset="0"/>
              </a:rPr>
              <a:t>REs.</a:t>
            </a:r>
            <a:endParaRPr lang="en-US" sz="2000" b="1" dirty="0" smtClean="0">
              <a:solidFill>
                <a:srgbClr val="FF0000"/>
              </a:solidFill>
              <a:latin typeface="Candara" pitchFamily="34" charset="0"/>
              <a:ea typeface="Tahoma" pitchFamily="34" charset="0"/>
              <a:cs typeface="Tahoma" pitchFamily="34" charset="0"/>
            </a:endParaRPr>
          </a:p>
          <a:p>
            <a:pPr marL="862013" indent="-862013" defTabSz="1096963">
              <a:spcBef>
                <a:spcPts val="0"/>
              </a:spcBef>
              <a:buNone/>
            </a:pPr>
            <a:r>
              <a:rPr lang="en-US" sz="2000" b="1" dirty="0" smtClean="0">
                <a:solidFill>
                  <a:srgbClr val="FF0000"/>
                </a:solidFill>
                <a:latin typeface="Candara" pitchFamily="34" charset="0"/>
                <a:ea typeface="Tahoma" pitchFamily="34" charset="0"/>
                <a:cs typeface="Tahoma" pitchFamily="34" charset="0"/>
              </a:rPr>
              <a:t>	2.  Likewise, teachers from p</a:t>
            </a:r>
            <a:r>
              <a:rPr lang="en-US" sz="2000" b="1" u="sng" dirty="0" smtClean="0">
                <a:solidFill>
                  <a:srgbClr val="FF0000"/>
                </a:solidFill>
                <a:latin typeface="Candara" pitchFamily="34" charset="0"/>
                <a:ea typeface="Tahoma" pitchFamily="34" charset="0"/>
                <a:cs typeface="Tahoma" pitchFamily="34" charset="0"/>
              </a:rPr>
              <a:t>ublic</a:t>
            </a:r>
            <a:r>
              <a:rPr lang="en-US" sz="2000" b="1" dirty="0" smtClean="0">
                <a:solidFill>
                  <a:srgbClr val="FF0000"/>
                </a:solidFill>
                <a:latin typeface="Candara" pitchFamily="34" charset="0"/>
                <a:ea typeface="Tahoma" pitchFamily="34" charset="0"/>
                <a:cs typeface="Tahoma" pitchFamily="34" charset="0"/>
              </a:rPr>
              <a:t> schools will be assigned in private </a:t>
            </a:r>
          </a:p>
          <a:p>
            <a:pPr marL="862013" indent="-862013" defTabSz="1096963">
              <a:spcBef>
                <a:spcPts val="0"/>
              </a:spcBef>
              <a:buNone/>
            </a:pPr>
            <a:r>
              <a:rPr lang="en-US" sz="2000" b="1" dirty="0" smtClean="0">
                <a:solidFill>
                  <a:srgbClr val="FF0000"/>
                </a:solidFill>
                <a:latin typeface="Candara" pitchFamily="34" charset="0"/>
                <a:ea typeface="Tahoma" pitchFamily="34" charset="0"/>
                <a:cs typeface="Tahoma" pitchFamily="34" charset="0"/>
              </a:rPr>
              <a:t>	     schools.</a:t>
            </a:r>
          </a:p>
          <a:p>
            <a:pPr marL="862013" indent="-862013" defTabSz="1096963">
              <a:spcBef>
                <a:spcPts val="0"/>
              </a:spcBef>
              <a:buNone/>
            </a:pPr>
            <a:r>
              <a:rPr lang="en-US" sz="2000" b="1" dirty="0" smtClean="0">
                <a:solidFill>
                  <a:srgbClr val="FF0000"/>
                </a:solidFill>
                <a:latin typeface="Candara" pitchFamily="34" charset="0"/>
                <a:ea typeface="Tahoma" pitchFamily="34" charset="0"/>
                <a:cs typeface="Tahoma" pitchFamily="34" charset="0"/>
              </a:rPr>
              <a:t>	3.  If teachers are not enough, those from other districts can be </a:t>
            </a:r>
          </a:p>
          <a:p>
            <a:pPr marL="862013" indent="-862013" defTabSz="1096963">
              <a:spcBef>
                <a:spcPts val="0"/>
              </a:spcBef>
              <a:buNone/>
            </a:pPr>
            <a:r>
              <a:rPr lang="en-US" sz="2000" b="1" dirty="0" smtClean="0">
                <a:solidFill>
                  <a:srgbClr val="FF0000"/>
                </a:solidFill>
                <a:latin typeface="Candara" pitchFamily="34" charset="0"/>
                <a:ea typeface="Tahoma" pitchFamily="34" charset="0"/>
                <a:cs typeface="Tahoma" pitchFamily="34" charset="0"/>
              </a:rPr>
              <a:t>                     assigned.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73162"/>
          </a:xfrm>
        </p:spPr>
        <p:txBody>
          <a:bodyPr>
            <a:noAutofit/>
          </a:bodyPr>
          <a:lstStyle/>
          <a:p>
            <a:r>
              <a:rPr lang="fil-PH" sz="3600" b="1" dirty="0" smtClean="0">
                <a:effectLst>
                  <a:outerShdw blurRad="38100" dist="38100" dir="2700000" algn="tl">
                    <a:srgbClr val="000000">
                      <a:alpha val="43137"/>
                    </a:srgbClr>
                  </a:outerShdw>
                </a:effectLst>
              </a:rPr>
              <a:t>Insufficient number of Private School Teachers to Serve as REs in Public Schools</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13</a:t>
            </a:fld>
            <a:endParaRPr lang="fil-PH"/>
          </a:p>
        </p:txBody>
      </p:sp>
      <p:sp>
        <p:nvSpPr>
          <p:cNvPr id="4" name="Content Placeholder 3"/>
          <p:cNvSpPr>
            <a:spLocks noGrp="1"/>
          </p:cNvSpPr>
          <p:nvPr>
            <p:ph sz="quarter" idx="1"/>
          </p:nvPr>
        </p:nvSpPr>
        <p:spPr>
          <a:xfrm>
            <a:off x="381000" y="1676400"/>
            <a:ext cx="8534400" cy="4876800"/>
          </a:xfrm>
        </p:spPr>
        <p:txBody>
          <a:bodyPr>
            <a:noAutofit/>
          </a:bodyPr>
          <a:lstStyle/>
          <a:p>
            <a:pPr marL="457200" lvl="1" indent="-403225">
              <a:buFont typeface="+mj-lt"/>
              <a:buAutoNum type="arabicPeriod"/>
            </a:pPr>
            <a:r>
              <a:rPr lang="fil-PH" sz="2800" dirty="0" smtClean="0">
                <a:latin typeface="Tahoma" pitchFamily="34" charset="0"/>
                <a:ea typeface="Tahoma" pitchFamily="34" charset="0"/>
                <a:cs typeface="Tahoma" pitchFamily="34" charset="0"/>
              </a:rPr>
              <a:t>Public school teachers from other districts may serve as REs when there is insufficiency on the number of private school teachers.</a:t>
            </a:r>
          </a:p>
          <a:p>
            <a:pPr marL="457200" lvl="1" indent="-403225">
              <a:buFont typeface="+mj-lt"/>
              <a:buAutoNum type="arabicPeriod"/>
            </a:pPr>
            <a:endParaRPr lang="fil-PH" sz="2800" dirty="0" smtClean="0">
              <a:latin typeface="Tahoma" pitchFamily="34" charset="0"/>
              <a:ea typeface="Tahoma" pitchFamily="34" charset="0"/>
              <a:cs typeface="Tahoma" pitchFamily="34" charset="0"/>
            </a:endParaRPr>
          </a:p>
          <a:p>
            <a:pPr marL="457200" lvl="1" indent="-403225">
              <a:buFont typeface="+mj-lt"/>
              <a:buAutoNum type="arabicPeriod"/>
            </a:pPr>
            <a:r>
              <a:rPr lang="fil-PH" sz="2800" dirty="0" smtClean="0">
                <a:latin typeface="Tahoma" pitchFamily="34" charset="0"/>
                <a:ea typeface="Tahoma" pitchFamily="34" charset="0"/>
                <a:cs typeface="Tahoma" pitchFamily="34" charset="0"/>
              </a:rPr>
              <a:t>For divisions with only few public and private high schools, elementary school teachers from public schools may serve as REs.</a:t>
            </a:r>
          </a:p>
          <a:p>
            <a:pPr marL="457200" lvl="1" indent="-403225">
              <a:buFont typeface="+mj-lt"/>
              <a:buAutoNum type="arabicPeriod"/>
            </a:pPr>
            <a:endParaRPr lang="fil-PH" sz="2800" dirty="0" smtClean="0">
              <a:latin typeface="Tahoma" pitchFamily="34" charset="0"/>
              <a:ea typeface="Tahoma" pitchFamily="34" charset="0"/>
              <a:cs typeface="Tahoma" pitchFamily="34" charset="0"/>
            </a:endParaRPr>
          </a:p>
          <a:p>
            <a:pPr marL="457200" lvl="1" indent="-403225">
              <a:buFont typeface="+mj-lt"/>
              <a:buAutoNum type="arabicPeriod"/>
            </a:pPr>
            <a:r>
              <a:rPr lang="fil-PH" sz="2800" dirty="0" smtClean="0">
                <a:latin typeface="Tahoma" pitchFamily="34" charset="0"/>
                <a:ea typeface="Tahoma" pitchFamily="34" charset="0"/>
                <a:cs typeface="Tahoma" pitchFamily="34" charset="0"/>
              </a:rPr>
              <a:t> Teachers from big schools may be dispersed in small private schools.</a:t>
            </a:r>
          </a:p>
          <a:p>
            <a:pPr>
              <a:buNone/>
            </a:pPr>
            <a:endParaRPr lang="fil-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14</a:t>
            </a:fld>
            <a:endParaRPr lang="fil-PH"/>
          </a:p>
        </p:txBody>
      </p:sp>
      <p:pic>
        <p:nvPicPr>
          <p:cNvPr id="5" name="Picture 5" descr="C:\Users\Toshiba\Desktop\2010 EMT Temporary Folder-Joy (back up in USB)\DECS Order-Breach of Security.jpg"/>
          <p:cNvPicPr>
            <a:picLocks noChangeAspect="1" noChangeArrowheads="1"/>
          </p:cNvPicPr>
          <p:nvPr/>
        </p:nvPicPr>
        <p:blipFill>
          <a:blip r:embed="rId2" cstate="print"/>
          <a:srcRect/>
          <a:stretch>
            <a:fillRect/>
          </a:stretch>
        </p:blipFill>
        <p:spPr bwMode="auto">
          <a:xfrm>
            <a:off x="1066800" y="151732"/>
            <a:ext cx="6781800" cy="65538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868362"/>
          </a:xfrm>
        </p:spPr>
        <p:txBody>
          <a:bodyPr>
            <a:normAutofit/>
          </a:bodyPr>
          <a:lstStyle/>
          <a:p>
            <a:r>
              <a:rPr lang="fil-PH" b="1" dirty="0" smtClean="0">
                <a:effectLst>
                  <a:outerShdw blurRad="38100" dist="38100" dir="2700000" algn="tl">
                    <a:srgbClr val="000000">
                      <a:alpha val="43137"/>
                    </a:srgbClr>
                  </a:outerShdw>
                </a:effectLst>
              </a:rPr>
              <a:t>The Room Supervisor (RS)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15</a:t>
            </a:fld>
            <a:endParaRPr lang="fil-PH"/>
          </a:p>
        </p:txBody>
      </p:sp>
      <p:sp>
        <p:nvSpPr>
          <p:cNvPr id="4" name="Content Placeholder 3"/>
          <p:cNvSpPr>
            <a:spLocks noGrp="1"/>
          </p:cNvSpPr>
          <p:nvPr>
            <p:ph sz="quarter" idx="1"/>
          </p:nvPr>
        </p:nvSpPr>
        <p:spPr>
          <a:xfrm>
            <a:off x="304800" y="1219200"/>
            <a:ext cx="8610600" cy="5486400"/>
          </a:xfrm>
        </p:spPr>
        <p:txBody>
          <a:bodyPr>
            <a:noAutofit/>
          </a:bodyPr>
          <a:lstStyle/>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Monitors the conduct of the test in a testing center with 5 or more testing rooms for Grade 6 and  Year 4, and 10 or more rooms for Grade 3;</a:t>
            </a:r>
          </a:p>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Checks if the REs adhere to the instructions in the EH; </a:t>
            </a:r>
          </a:p>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Collects from the REs the unused ASs when the examinees are answering the last subtest; </a:t>
            </a:r>
          </a:p>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Facilitates the completion in filling out the data in Form 3;</a:t>
            </a:r>
          </a:p>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Reminds every RE that the ETREs should be sealed inside the testing room; and</a:t>
            </a:r>
          </a:p>
          <a:p>
            <a:pPr marL="463550" indent="-463550" defTabSz="1096963">
              <a:spcBef>
                <a:spcPct val="0"/>
              </a:spcBef>
              <a:buFont typeface="Wingdings" pitchFamily="2" charset="2"/>
              <a:buAutoNum type="arabicPeriod"/>
            </a:pPr>
            <a:r>
              <a:rPr lang="en-US" sz="2700" dirty="0" smtClean="0">
                <a:latin typeface="Tahoma" pitchFamily="34" charset="0"/>
                <a:ea typeface="Tahoma" pitchFamily="34" charset="0"/>
                <a:cs typeface="Tahoma" pitchFamily="34" charset="0"/>
              </a:rPr>
              <a:t>Counts and double counts the TBs per pack and the number of ETREs.</a:t>
            </a:r>
          </a:p>
          <a:p>
            <a:pPr marL="723900" indent="-723900" defTabSz="1096963">
              <a:spcBef>
                <a:spcPct val="0"/>
              </a:spcBef>
              <a:buFont typeface="Wingdings" pitchFamily="2" charset="2"/>
              <a:buAutoNum type="arabicPeriod"/>
            </a:pPr>
            <a:endParaRPr lang="en-US" sz="2700" dirty="0" smtClean="0">
              <a:latin typeface="Tahoma" pitchFamily="34" charset="0"/>
              <a:ea typeface="Tahoma" pitchFamily="34" charset="0"/>
              <a:cs typeface="Tahoma" pitchFamily="34" charset="0"/>
            </a:endParaRPr>
          </a:p>
          <a:p>
            <a:pPr marL="723900" indent="-723900" defTabSz="1096963">
              <a:buNone/>
            </a:pPr>
            <a:endParaRPr lang="en-US" sz="2700" dirty="0" smtClean="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16</a:t>
            </a:fld>
            <a:endParaRPr lang="fil-PH"/>
          </a:p>
        </p:txBody>
      </p:sp>
      <p:sp>
        <p:nvSpPr>
          <p:cNvPr id="4" name="Content Placeholder 3"/>
          <p:cNvSpPr>
            <a:spLocks noGrp="1"/>
          </p:cNvSpPr>
          <p:nvPr>
            <p:ph sz="quarter" idx="1"/>
          </p:nvPr>
        </p:nvSpPr>
        <p:spPr>
          <a:xfrm>
            <a:off x="304800" y="228600"/>
            <a:ext cx="8610600" cy="6477000"/>
          </a:xfrm>
        </p:spPr>
        <p:txBody>
          <a:bodyPr>
            <a:noAutofit/>
          </a:bodyPr>
          <a:lstStyle/>
          <a:p>
            <a:pPr marL="723900" indent="-723900" defTabSz="1096963">
              <a:buNone/>
            </a:pPr>
            <a:r>
              <a:rPr lang="en-US" sz="2800" b="1" dirty="0" smtClean="0">
                <a:latin typeface="Tahoma" pitchFamily="34" charset="0"/>
                <a:ea typeface="Tahoma" pitchFamily="34" charset="0"/>
                <a:cs typeface="Tahoma" pitchFamily="34" charset="0"/>
              </a:rPr>
              <a:t>Assignment of Room Supervisors:</a:t>
            </a:r>
          </a:p>
          <a:p>
            <a:pPr marL="1377950" indent="-463550" defTabSz="1096963">
              <a:buNone/>
            </a:pPr>
            <a:r>
              <a:rPr lang="en-US" sz="2800" dirty="0" smtClean="0">
                <a:latin typeface="Tahoma" pitchFamily="34" charset="0"/>
                <a:ea typeface="Tahoma" pitchFamily="34" charset="0"/>
                <a:cs typeface="Tahoma" pitchFamily="34" charset="0"/>
              </a:rPr>
              <a:t>1.  The RS must come from another school other than those schools where REs shall be assigned.</a:t>
            </a:r>
          </a:p>
          <a:p>
            <a:pPr marL="1377950" indent="-463550" defTabSz="1096963">
              <a:buNone/>
            </a:pPr>
            <a:r>
              <a:rPr lang="en-US" sz="2800" dirty="0" smtClean="0">
                <a:latin typeface="Tahoma" pitchFamily="34" charset="0"/>
                <a:ea typeface="Tahoma" pitchFamily="34" charset="0"/>
                <a:cs typeface="Tahoma" pitchFamily="34" charset="0"/>
              </a:rPr>
              <a:t>2.  The number of RSs assigned in a testing center will depend on the number of examinees in a testing room.</a:t>
            </a:r>
          </a:p>
          <a:p>
            <a:pPr marL="723900" indent="-723900" defTabSz="1096963">
              <a:buNone/>
            </a:pPr>
            <a:endParaRPr lang="en-US" sz="2800" dirty="0" smtClean="0">
              <a:latin typeface="Tahoma" pitchFamily="34" charset="0"/>
              <a:ea typeface="Tahoma" pitchFamily="34" charset="0"/>
              <a:cs typeface="Tahoma" pitchFamily="34" charset="0"/>
            </a:endParaRPr>
          </a:p>
          <a:p>
            <a:pPr marL="723900" indent="-723900" defTabSz="1096963">
              <a:spcBef>
                <a:spcPct val="0"/>
              </a:spcBef>
              <a:buNone/>
            </a:pPr>
            <a:r>
              <a:rPr lang="en-US" sz="2800" b="1" dirty="0" smtClean="0">
                <a:latin typeface="Tahoma" pitchFamily="34" charset="0"/>
                <a:ea typeface="Tahoma" pitchFamily="34" charset="0"/>
                <a:cs typeface="Tahoma" pitchFamily="34" charset="0"/>
              </a:rPr>
              <a:t>Below is the ratio:</a:t>
            </a:r>
          </a:p>
          <a:p>
            <a:pPr marL="1377950" indent="-463550" defTabSz="1096963">
              <a:spcBef>
                <a:spcPct val="0"/>
              </a:spcBef>
              <a:buFont typeface="Wingdings" pitchFamily="2" charset="2"/>
              <a:buChar char="Ø"/>
            </a:pPr>
            <a:r>
              <a:rPr lang="en-US" sz="2800" dirty="0" smtClean="0">
                <a:latin typeface="Tahoma" pitchFamily="34" charset="0"/>
                <a:ea typeface="Tahoma" pitchFamily="34" charset="0"/>
                <a:cs typeface="Tahoma" pitchFamily="34" charset="0"/>
              </a:rPr>
              <a:t>1 RS is assigned in every 10 rooms if there are 20 examinees/room</a:t>
            </a:r>
          </a:p>
          <a:p>
            <a:pPr marL="1377950" indent="-463550" defTabSz="1096963">
              <a:spcBef>
                <a:spcPct val="0"/>
              </a:spcBef>
              <a:buFont typeface="Wingdings" pitchFamily="2" charset="2"/>
              <a:buChar char="Ø"/>
            </a:pPr>
            <a:r>
              <a:rPr lang="en-US" sz="2800" dirty="0" smtClean="0">
                <a:latin typeface="Tahoma" pitchFamily="34" charset="0"/>
                <a:ea typeface="Tahoma" pitchFamily="34" charset="0"/>
                <a:cs typeface="Tahoma" pitchFamily="34" charset="0"/>
              </a:rPr>
              <a:t>1 RS is assigned in every 5 rooms if there are 30 examinees/room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62000"/>
          </a:xfrm>
        </p:spPr>
        <p:txBody>
          <a:bodyPr>
            <a:normAutofit/>
          </a:bodyPr>
          <a:lstStyle/>
          <a:p>
            <a:r>
              <a:rPr lang="fil-PH" b="1" dirty="0" smtClean="0">
                <a:effectLst>
                  <a:outerShdw blurRad="38100" dist="38100" dir="2700000" algn="tl">
                    <a:srgbClr val="000000">
                      <a:alpha val="43137"/>
                    </a:srgbClr>
                  </a:outerShdw>
                </a:effectLst>
              </a:rPr>
              <a:t>The School Testing Coordinator (STC)*</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17</a:t>
            </a:fld>
            <a:endParaRPr lang="fil-PH"/>
          </a:p>
        </p:txBody>
      </p:sp>
      <p:sp>
        <p:nvSpPr>
          <p:cNvPr id="4" name="Content Placeholder 3"/>
          <p:cNvSpPr>
            <a:spLocks noGrp="1"/>
          </p:cNvSpPr>
          <p:nvPr>
            <p:ph sz="quarter" idx="1"/>
          </p:nvPr>
        </p:nvSpPr>
        <p:spPr>
          <a:xfrm>
            <a:off x="304800" y="1143000"/>
            <a:ext cx="8610600" cy="5715000"/>
          </a:xfrm>
        </p:spPr>
        <p:txBody>
          <a:bodyPr>
            <a:normAutofit fontScale="92500" lnSpcReduction="10000"/>
          </a:bodyPr>
          <a:lstStyle/>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Double checks the enrolment data of the school prior to submission to the DTC;</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Attends the orientation at the division level in the absence (or on behalf) of the SH;</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Accomplishes the SSH;</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Assists the CE in all the testing activities; and</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Double checks the TMs before final packing, being accountable also on these materials.</a:t>
            </a:r>
          </a:p>
          <a:p>
            <a:pPr marL="571500" indent="-571500" eaLnBrk="0" hangingPunct="0">
              <a:lnSpc>
                <a:spcPct val="110000"/>
              </a:lnSpc>
              <a:spcBef>
                <a:spcPct val="20000"/>
              </a:spcBef>
              <a:buClr>
                <a:schemeClr val="tx2"/>
              </a:buClr>
              <a:buSzPct val="95000"/>
              <a:buFont typeface="Wingdings" pitchFamily="2" charset="2"/>
              <a:buAutoNum type="arabicPeriod"/>
            </a:pPr>
            <a:endParaRPr lang="en-US" sz="2800" dirty="0" smtClean="0">
              <a:latin typeface="Tahoma" pitchFamily="34" charset="0"/>
              <a:ea typeface="Tahoma" pitchFamily="34" charset="0"/>
              <a:cs typeface="Tahoma" pitchFamily="34" charset="0"/>
            </a:endParaRPr>
          </a:p>
          <a:p>
            <a:pPr marL="1147763" indent="-1147763" eaLnBrk="0" hangingPunct="0">
              <a:lnSpc>
                <a:spcPct val="110000"/>
              </a:lnSpc>
              <a:spcBef>
                <a:spcPct val="20000"/>
              </a:spcBef>
              <a:buClr>
                <a:schemeClr val="tx2"/>
              </a:buClr>
              <a:buSzPct val="95000"/>
              <a:buNone/>
            </a:pPr>
            <a:r>
              <a:rPr lang="en-US" sz="3200" b="1" i="1" dirty="0" smtClean="0">
                <a:solidFill>
                  <a:srgbClr val="FF0000"/>
                </a:solidFill>
                <a:latin typeface="Candara" pitchFamily="34" charset="0"/>
                <a:ea typeface="Tahoma" pitchFamily="34" charset="0"/>
                <a:cs typeface="Tahoma" pitchFamily="34" charset="0"/>
              </a:rPr>
              <a:t>Note:  </a:t>
            </a:r>
            <a:r>
              <a:rPr lang="en-US" sz="3200" b="1" dirty="0" smtClean="0">
                <a:solidFill>
                  <a:srgbClr val="FF0000"/>
                </a:solidFill>
                <a:latin typeface="Candara" pitchFamily="34" charset="0"/>
                <a:ea typeface="Tahoma" pitchFamily="34" charset="0"/>
                <a:cs typeface="Tahoma" pitchFamily="34" charset="0"/>
              </a:rPr>
              <a:t>The STC stays in his/her respective school to assist the Chief Examiner in all the testing activities.</a:t>
            </a:r>
          </a:p>
          <a:p>
            <a:pPr marL="571500" indent="-571500" eaLnBrk="0" hangingPunct="0">
              <a:lnSpc>
                <a:spcPct val="110000"/>
              </a:lnSpc>
              <a:spcBef>
                <a:spcPct val="20000"/>
              </a:spcBef>
              <a:buClr>
                <a:schemeClr val="tx2"/>
              </a:buClr>
              <a:buSzPct val="70000"/>
              <a:buFont typeface="Wingdings" pitchFamily="2" charset="2"/>
              <a:buAutoNum type="arabicPeriod"/>
            </a:pPr>
            <a:endParaRPr lang="en-US" sz="2800" dirty="0" smtClean="0">
              <a:latin typeface="Tahoma" pitchFamily="34" charset="0"/>
              <a:ea typeface="Tahoma" pitchFamily="34" charset="0"/>
              <a:cs typeface="Tahoma" pitchFamily="34" charset="0"/>
            </a:endParaRPr>
          </a:p>
          <a:p>
            <a:pPr>
              <a:lnSpc>
                <a:spcPct val="110000"/>
              </a:lnSpc>
              <a:buNone/>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868362"/>
          </a:xfrm>
        </p:spPr>
        <p:txBody>
          <a:bodyPr/>
          <a:lstStyle/>
          <a:p>
            <a:r>
              <a:rPr lang="fil-PH" b="1" dirty="0" smtClean="0">
                <a:effectLst>
                  <a:outerShdw blurRad="38100" dist="38100" dir="2700000" algn="tl">
                    <a:srgbClr val="000000">
                      <a:alpha val="43137"/>
                    </a:srgbClr>
                  </a:outerShdw>
                </a:effectLst>
              </a:rPr>
              <a:t>The Monitors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18</a:t>
            </a:fld>
            <a:endParaRPr lang="fil-PH"/>
          </a:p>
        </p:txBody>
      </p:sp>
      <p:sp>
        <p:nvSpPr>
          <p:cNvPr id="4" name="Content Placeholder 3"/>
          <p:cNvSpPr>
            <a:spLocks noGrp="1"/>
          </p:cNvSpPr>
          <p:nvPr>
            <p:ph sz="quarter" idx="1"/>
          </p:nvPr>
        </p:nvSpPr>
        <p:spPr>
          <a:xfrm>
            <a:off x="304800" y="1066800"/>
            <a:ext cx="8610600" cy="4953000"/>
          </a:xfrm>
        </p:spPr>
        <p:txBody>
          <a:bodyPr>
            <a:noAutofit/>
          </a:bodyPr>
          <a:lstStyle/>
          <a:p>
            <a:pPr marL="457200" indent="-457200">
              <a:buFont typeface="+mj-lt"/>
              <a:buAutoNum type="arabicPeriod"/>
            </a:pPr>
            <a:r>
              <a:rPr lang="fil-PH" sz="2800" dirty="0" smtClean="0">
                <a:latin typeface="Tahoma" pitchFamily="34" charset="0"/>
                <a:ea typeface="Tahoma" pitchFamily="34" charset="0"/>
                <a:cs typeface="Tahoma" pitchFamily="34" charset="0"/>
              </a:rPr>
              <a:t>NETRC staff-monitors will be assigned to any testing center(s) nationwide, unannounced in the field.</a:t>
            </a:r>
          </a:p>
          <a:p>
            <a:pPr marL="457200" indent="-457200">
              <a:buNone/>
            </a:pPr>
            <a:endParaRPr lang="fil-PH" sz="2800" dirty="0" smtClean="0">
              <a:latin typeface="Tahoma" pitchFamily="34" charset="0"/>
              <a:ea typeface="Tahoma" pitchFamily="34" charset="0"/>
              <a:cs typeface="Tahoma" pitchFamily="34" charset="0"/>
            </a:endParaRPr>
          </a:p>
          <a:p>
            <a:pPr marL="514350" indent="-514350">
              <a:buFont typeface="+mj-lt"/>
              <a:buAutoNum type="arabicPeriod" startAt="2"/>
            </a:pPr>
            <a:r>
              <a:rPr lang="fil-PH" sz="2800" dirty="0" smtClean="0">
                <a:latin typeface="Tahoma" pitchFamily="34" charset="0"/>
                <a:ea typeface="Tahoma" pitchFamily="34" charset="0"/>
                <a:cs typeface="Tahoma" pitchFamily="34" charset="0"/>
              </a:rPr>
              <a:t>The expenses incurred by external-volunteers are not chargeable to NETRC funds.</a:t>
            </a:r>
          </a:p>
          <a:p>
            <a:pPr>
              <a:buNone/>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92162"/>
          </a:xfrm>
        </p:spPr>
        <p:txBody>
          <a:bodyPr>
            <a:normAutofit/>
          </a:bodyPr>
          <a:lstStyle/>
          <a:p>
            <a:r>
              <a:rPr lang="fil-PH" b="1" dirty="0" smtClean="0">
                <a:effectLst>
                  <a:outerShdw blurRad="38100" dist="38100" dir="2700000" algn="tl">
                    <a:srgbClr val="000000">
                      <a:alpha val="43137"/>
                    </a:srgbClr>
                  </a:outerShdw>
                </a:effectLst>
              </a:rPr>
              <a:t>Orientation at the Division Level</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19</a:t>
            </a:fld>
            <a:endParaRPr lang="fil-PH"/>
          </a:p>
        </p:txBody>
      </p:sp>
      <p:sp>
        <p:nvSpPr>
          <p:cNvPr id="4" name="Content Placeholder 3"/>
          <p:cNvSpPr>
            <a:spLocks noGrp="1"/>
          </p:cNvSpPr>
          <p:nvPr>
            <p:ph sz="quarter" idx="1"/>
          </p:nvPr>
        </p:nvSpPr>
        <p:spPr>
          <a:xfrm>
            <a:off x="457200" y="1143000"/>
            <a:ext cx="8382000" cy="5410200"/>
          </a:xfrm>
        </p:spPr>
        <p:txBody>
          <a:bodyPr>
            <a:noAutofit/>
          </a:bodyPr>
          <a:lstStyle/>
          <a:p>
            <a:pPr>
              <a:buFont typeface="Wingdings" pitchFamily="2" charset="2"/>
              <a:buChar char="Ø"/>
            </a:pPr>
            <a:r>
              <a:rPr lang="fil-PH" sz="2500" dirty="0" smtClean="0">
                <a:latin typeface="Tahoma" pitchFamily="34" charset="0"/>
                <a:ea typeface="Tahoma" pitchFamily="34" charset="0"/>
                <a:cs typeface="Tahoma" pitchFamily="34" charset="0"/>
              </a:rPr>
              <a:t>This is primarily aimed to orient all the testing staff in the NAT administration. But due to budgetary constraints only one representative per school is authorized to attend - either the SH or the STC.  However, a 100% attendance is imposed for the school representative.  Sanctions should be meted out for non-attendance.</a:t>
            </a:r>
          </a:p>
          <a:p>
            <a:pPr>
              <a:buFont typeface="Wingdings" pitchFamily="2" charset="2"/>
              <a:buChar char="Ø"/>
            </a:pPr>
            <a:endParaRPr lang="fil-PH" sz="2500" dirty="0" smtClean="0">
              <a:latin typeface="Tahoma" pitchFamily="34" charset="0"/>
              <a:ea typeface="Tahoma" pitchFamily="34" charset="0"/>
              <a:cs typeface="Tahoma" pitchFamily="34" charset="0"/>
            </a:endParaRPr>
          </a:p>
          <a:p>
            <a:pPr>
              <a:buFont typeface="Wingdings" pitchFamily="2" charset="2"/>
              <a:buChar char="Ø"/>
            </a:pPr>
            <a:r>
              <a:rPr lang="fil-PH" sz="2500" dirty="0" smtClean="0">
                <a:latin typeface="Tahoma" pitchFamily="34" charset="0"/>
                <a:ea typeface="Tahoma" pitchFamily="34" charset="0"/>
                <a:cs typeface="Tahoma" pitchFamily="34" charset="0"/>
              </a:rPr>
              <a:t>Hence, a mechanism should be devised so that all testing staff are properly oriented; one of which is orienting all the teaching force in the school by the SH/STC to be ready on exam day in case there will be shortage of REs in other testing centers.</a:t>
            </a:r>
            <a:endParaRPr lang="fil-PH" sz="2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normAutofit fontScale="90000"/>
          </a:bodyPr>
          <a:lstStyle/>
          <a:p>
            <a:r>
              <a:rPr lang="en-PH" b="1" dirty="0" smtClean="0">
                <a:effectLst>
                  <a:outerShdw blurRad="38100" dist="38100" dir="2700000" algn="tl">
                    <a:srgbClr val="000000">
                      <a:alpha val="43137"/>
                    </a:srgbClr>
                  </a:outerShdw>
                </a:effectLst>
              </a:rPr>
              <a:t>       NAT Acronyms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a:t>
            </a:fld>
            <a:endParaRPr lang="fil-PH"/>
          </a:p>
        </p:txBody>
      </p:sp>
      <p:sp>
        <p:nvSpPr>
          <p:cNvPr id="4" name="Content Placeholder 3"/>
          <p:cNvSpPr>
            <a:spLocks noGrp="1"/>
          </p:cNvSpPr>
          <p:nvPr>
            <p:ph sz="quarter" idx="1"/>
          </p:nvPr>
        </p:nvSpPr>
        <p:spPr>
          <a:xfrm>
            <a:off x="914400" y="609600"/>
            <a:ext cx="7772400" cy="6096000"/>
          </a:xfrm>
        </p:spPr>
        <p:txBody>
          <a:bodyPr>
            <a:noAutofit/>
          </a:bodyPr>
          <a:lstStyle/>
          <a:p>
            <a:pPr>
              <a:spcBef>
                <a:spcPts val="0"/>
              </a:spcBef>
            </a:pPr>
            <a:r>
              <a:rPr lang="en-PH" sz="2200" dirty="0" smtClean="0"/>
              <a:t>SDS		- Schools Division Superintendent</a:t>
            </a:r>
          </a:p>
          <a:p>
            <a:pPr>
              <a:spcBef>
                <a:spcPts val="0"/>
              </a:spcBef>
            </a:pPr>
            <a:r>
              <a:rPr lang="en-PH" sz="2200" dirty="0" smtClean="0"/>
              <a:t>RTC                 -Regional Testing Coordinator</a:t>
            </a:r>
          </a:p>
          <a:p>
            <a:pPr>
              <a:spcBef>
                <a:spcPts val="0"/>
              </a:spcBef>
            </a:pPr>
            <a:r>
              <a:rPr lang="en-PH" sz="2200" dirty="0" smtClean="0"/>
              <a:t>DTC		-Division Testing Coordinator</a:t>
            </a:r>
          </a:p>
          <a:p>
            <a:pPr>
              <a:spcBef>
                <a:spcPts val="0"/>
              </a:spcBef>
            </a:pPr>
            <a:r>
              <a:rPr lang="en-PH" sz="2200" dirty="0" smtClean="0"/>
              <a:t>PSS		-Private School Supervisor</a:t>
            </a:r>
          </a:p>
          <a:p>
            <a:pPr>
              <a:spcBef>
                <a:spcPts val="0"/>
              </a:spcBef>
            </a:pPr>
            <a:r>
              <a:rPr lang="en-PH" sz="2200" dirty="0" smtClean="0"/>
              <a:t>SH		-School Head</a:t>
            </a:r>
          </a:p>
          <a:p>
            <a:pPr>
              <a:spcBef>
                <a:spcPts val="0"/>
              </a:spcBef>
            </a:pPr>
            <a:r>
              <a:rPr lang="en-PH" sz="2200" dirty="0" smtClean="0"/>
              <a:t>STC		-School Testing Coordinator</a:t>
            </a:r>
          </a:p>
          <a:p>
            <a:pPr>
              <a:spcBef>
                <a:spcPts val="0"/>
              </a:spcBef>
            </a:pPr>
            <a:r>
              <a:rPr lang="en-PH" sz="2200" dirty="0" smtClean="0"/>
              <a:t>CE		-Chief Examiner</a:t>
            </a:r>
          </a:p>
          <a:p>
            <a:pPr>
              <a:spcBef>
                <a:spcPts val="0"/>
              </a:spcBef>
            </a:pPr>
            <a:r>
              <a:rPr lang="en-PH" sz="2200" dirty="0" smtClean="0"/>
              <a:t>RS		-Room Supervisor</a:t>
            </a:r>
          </a:p>
          <a:p>
            <a:pPr>
              <a:spcBef>
                <a:spcPts val="0"/>
              </a:spcBef>
            </a:pPr>
            <a:r>
              <a:rPr lang="en-PH" sz="2200" dirty="0" smtClean="0"/>
              <a:t>RE		-Room Examiner</a:t>
            </a:r>
          </a:p>
          <a:p>
            <a:pPr>
              <a:spcBef>
                <a:spcPts val="0"/>
              </a:spcBef>
            </a:pPr>
            <a:r>
              <a:rPr lang="en-PH" sz="2200" dirty="0" smtClean="0"/>
              <a:t>LRN		-Learner Reference Number </a:t>
            </a:r>
            <a:endParaRPr lang="en-PH" sz="2200" i="1" dirty="0" smtClean="0">
              <a:solidFill>
                <a:srgbClr val="FF0000"/>
              </a:solidFill>
            </a:endParaRPr>
          </a:p>
          <a:p>
            <a:pPr>
              <a:spcBef>
                <a:spcPts val="0"/>
              </a:spcBef>
            </a:pPr>
            <a:r>
              <a:rPr lang="en-PH" sz="2200" dirty="0" smtClean="0"/>
              <a:t>TMs		-Test Materials</a:t>
            </a:r>
          </a:p>
          <a:p>
            <a:pPr>
              <a:spcBef>
                <a:spcPts val="0"/>
              </a:spcBef>
            </a:pPr>
            <a:r>
              <a:rPr lang="en-PH" sz="2200" dirty="0" smtClean="0"/>
              <a:t>TB		-Test Booklet</a:t>
            </a:r>
          </a:p>
          <a:p>
            <a:pPr>
              <a:spcBef>
                <a:spcPts val="0"/>
              </a:spcBef>
            </a:pPr>
            <a:r>
              <a:rPr lang="en-PH" sz="2200" dirty="0" smtClean="0"/>
              <a:t>AS		-Answer Sheet</a:t>
            </a:r>
          </a:p>
          <a:p>
            <a:pPr>
              <a:spcBef>
                <a:spcPts val="0"/>
              </a:spcBef>
            </a:pPr>
            <a:r>
              <a:rPr lang="en-PH" sz="2200" dirty="0" smtClean="0"/>
              <a:t>EH		-Examiner’s Handbook</a:t>
            </a:r>
          </a:p>
          <a:p>
            <a:pPr>
              <a:spcBef>
                <a:spcPts val="0"/>
              </a:spcBef>
            </a:pPr>
            <a:r>
              <a:rPr lang="en-PH" sz="2200" dirty="0" smtClean="0"/>
              <a:t>SSH		-</a:t>
            </a:r>
            <a:r>
              <a:rPr lang="en-PH" sz="2200" dirty="0" err="1" smtClean="0"/>
              <a:t>Scannable</a:t>
            </a:r>
            <a:r>
              <a:rPr lang="en-PH" sz="2200" dirty="0" smtClean="0"/>
              <a:t> School Header</a:t>
            </a:r>
          </a:p>
          <a:p>
            <a:pPr>
              <a:spcBef>
                <a:spcPts val="0"/>
              </a:spcBef>
            </a:pPr>
            <a:r>
              <a:rPr lang="en-PH" sz="2200" dirty="0" smtClean="0"/>
              <a:t>ETRE		-Examiner’s Transmittal Report Envelope</a:t>
            </a:r>
          </a:p>
          <a:p>
            <a:pPr>
              <a:spcBef>
                <a:spcPts val="0"/>
              </a:spcBef>
            </a:pPr>
            <a:r>
              <a:rPr lang="en-PH" sz="2200" dirty="0" smtClean="0"/>
              <a:t>CETRE	-Chief Examiner’s Transmittal Report Envelope</a:t>
            </a:r>
          </a:p>
          <a:p>
            <a:pPr>
              <a:spcBef>
                <a:spcPts val="0"/>
              </a:spcBef>
            </a:pPr>
            <a:r>
              <a:rPr lang="en-PH" sz="2200" dirty="0" smtClean="0"/>
              <a:t>COR		- Certificate of Rating</a:t>
            </a:r>
          </a:p>
          <a:p>
            <a:pPr>
              <a:spcBef>
                <a:spcPts val="0"/>
              </a:spcBef>
            </a:pPr>
            <a:endParaRPr lang="en-PH" sz="2200" dirty="0" smtClean="0"/>
          </a:p>
          <a:p>
            <a:pPr>
              <a:spcBef>
                <a:spcPts val="0"/>
              </a:spcBef>
            </a:pPr>
            <a:endParaRPr lang="fil-PH"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20</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Enrolment Data, School ID and Learner Reference Number</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324300"/>
          </a:xfrm>
        </p:spPr>
        <p:txBody>
          <a:bodyPr>
            <a:noAutofit/>
          </a:bodyPr>
          <a:lstStyle/>
          <a:p>
            <a:r>
              <a:rPr lang="fil-PH" sz="3200" b="1" dirty="0" smtClean="0">
                <a:effectLst>
                  <a:outerShdw blurRad="38100" dist="38100" dir="2700000" algn="tl">
                    <a:srgbClr val="000000">
                      <a:alpha val="43137"/>
                    </a:srgbClr>
                  </a:outerShdw>
                </a:effectLst>
              </a:rPr>
              <a:t>Guidelines in the Preparation and Submission of Enrolment Data (NAT &amp; NCAE)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21</a:t>
            </a:fld>
            <a:endParaRPr lang="fil-PH"/>
          </a:p>
        </p:txBody>
      </p:sp>
      <p:graphicFrame>
        <p:nvGraphicFramePr>
          <p:cNvPr id="6" name="Table 5"/>
          <p:cNvGraphicFramePr>
            <a:graphicFrameLocks noGrp="1"/>
          </p:cNvGraphicFramePr>
          <p:nvPr/>
        </p:nvGraphicFramePr>
        <p:xfrm>
          <a:off x="152400" y="5016500"/>
          <a:ext cx="8839199" cy="1689100"/>
        </p:xfrm>
        <a:graphic>
          <a:graphicData uri="http://schemas.openxmlformats.org/drawingml/2006/table">
            <a:tbl>
              <a:tblPr/>
              <a:tblGrid>
                <a:gridCol w="860453"/>
                <a:gridCol w="932355"/>
                <a:gridCol w="944998"/>
                <a:gridCol w="782230"/>
                <a:gridCol w="879789"/>
                <a:gridCol w="1154009"/>
                <a:gridCol w="846966"/>
                <a:gridCol w="717494"/>
                <a:gridCol w="765567"/>
                <a:gridCol w="955338"/>
              </a:tblGrid>
              <a:tr h="635000">
                <a:tc rowSpan="2">
                  <a:txBody>
                    <a:bodyPr/>
                    <a:lstStyle/>
                    <a:p>
                      <a:pPr marL="0" marR="0" algn="ctr">
                        <a:lnSpc>
                          <a:spcPct val="115000"/>
                        </a:lnSpc>
                        <a:spcBef>
                          <a:spcPts val="0"/>
                        </a:spcBef>
                        <a:spcAft>
                          <a:spcPts val="0"/>
                        </a:spcAft>
                      </a:pPr>
                      <a:r>
                        <a:rPr lang="en-US" sz="1400" b="1" i="0" dirty="0">
                          <a:latin typeface="Tahoma"/>
                          <a:ea typeface="Calibri"/>
                          <a:cs typeface="Times New Roman"/>
                        </a:rPr>
                        <a:t>Region</a:t>
                      </a: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dirty="0">
                          <a:latin typeface="Tahoma"/>
                          <a:ea typeface="Calibri"/>
                          <a:cs typeface="Times New Roman"/>
                        </a:rPr>
                        <a:t>Division</a:t>
                      </a: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dirty="0">
                          <a:latin typeface="Tahoma"/>
                          <a:ea typeface="Calibri"/>
                          <a:cs typeface="Times New Roman"/>
                        </a:rPr>
                        <a:t>City / Municipality</a:t>
                      </a: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dirty="0">
                          <a:latin typeface="Tahoma"/>
                          <a:ea typeface="Calibri"/>
                          <a:cs typeface="Times New Roman"/>
                        </a:rPr>
                        <a:t>Region Code</a:t>
                      </a: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a:latin typeface="Tahoma"/>
                          <a:ea typeface="Calibri"/>
                          <a:cs typeface="Times New Roman"/>
                        </a:rPr>
                        <a:t>Division</a:t>
                      </a:r>
                      <a:endParaRPr lang="fil-PH" sz="1400">
                        <a:latin typeface="Calibri"/>
                        <a:ea typeface="Calibri"/>
                        <a:cs typeface="Times New Roman"/>
                      </a:endParaRPr>
                    </a:p>
                    <a:p>
                      <a:pPr marL="0" marR="0" algn="ctr">
                        <a:lnSpc>
                          <a:spcPct val="115000"/>
                        </a:lnSpc>
                        <a:spcBef>
                          <a:spcPts val="0"/>
                        </a:spcBef>
                        <a:spcAft>
                          <a:spcPts val="0"/>
                        </a:spcAft>
                      </a:pPr>
                      <a:r>
                        <a:rPr lang="en-US" sz="1400" b="1" i="0">
                          <a:latin typeface="Tahoma"/>
                          <a:ea typeface="Calibri"/>
                          <a:cs typeface="Times New Roman"/>
                        </a:rPr>
                        <a:t>Code</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a:latin typeface="Tahoma"/>
                          <a:ea typeface="Calibri"/>
                          <a:cs typeface="Times New Roman"/>
                        </a:rPr>
                        <a:t>Legislative District</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a:latin typeface="Tahoma"/>
                          <a:ea typeface="Calibri"/>
                          <a:cs typeface="Times New Roman"/>
                        </a:rPr>
                        <a:t>School Type</a:t>
                      </a:r>
                      <a:endParaRPr lang="fil-PH" sz="1400">
                        <a:latin typeface="Calibri"/>
                        <a:ea typeface="Calibri"/>
                        <a:cs typeface="Times New Roman"/>
                      </a:endParaRPr>
                    </a:p>
                    <a:p>
                      <a:pPr marL="0" marR="0" algn="ctr">
                        <a:lnSpc>
                          <a:spcPct val="115000"/>
                        </a:lnSpc>
                        <a:spcBef>
                          <a:spcPts val="0"/>
                        </a:spcBef>
                        <a:spcAft>
                          <a:spcPts val="0"/>
                        </a:spcAft>
                      </a:pPr>
                      <a:r>
                        <a:rPr lang="en-US" sz="1400" b="1" i="0">
                          <a:latin typeface="Tahoma"/>
                          <a:ea typeface="Calibri"/>
                          <a:cs typeface="Times New Roman"/>
                        </a:rPr>
                        <a:t>(Public or Private)</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a:latin typeface="Tahoma"/>
                          <a:ea typeface="Calibri"/>
                          <a:cs typeface="Times New Roman"/>
                        </a:rPr>
                        <a:t>School ID</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i="0">
                          <a:latin typeface="Tahoma"/>
                          <a:ea typeface="Calibri"/>
                          <a:cs typeface="Times New Roman"/>
                        </a:rPr>
                        <a:t>School Name</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i="0">
                          <a:latin typeface="Tahoma"/>
                          <a:ea typeface="Calibri"/>
                          <a:cs typeface="Times New Roman"/>
                        </a:rPr>
                        <a:t>School Year</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a:txBody>
                    <a:bodyPr/>
                    <a:lstStyle/>
                    <a:p>
                      <a:pPr marL="0" marR="0" algn="ctr">
                        <a:lnSpc>
                          <a:spcPct val="115000"/>
                        </a:lnSpc>
                        <a:spcBef>
                          <a:spcPts val="0"/>
                        </a:spcBef>
                        <a:spcAft>
                          <a:spcPts val="0"/>
                        </a:spcAft>
                      </a:pPr>
                      <a:r>
                        <a:rPr lang="en-US" sz="1400" b="1" i="0">
                          <a:latin typeface="Tahoma"/>
                          <a:ea typeface="Calibri"/>
                          <a:cs typeface="Times New Roman"/>
                        </a:rPr>
                        <a:t>Grade / Year Level</a:t>
                      </a: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89" name="Rectangle 1"/>
          <p:cNvSpPr>
            <a:spLocks noChangeArrowheads="1"/>
          </p:cNvSpPr>
          <p:nvPr/>
        </p:nvSpPr>
        <p:spPr bwMode="auto">
          <a:xfrm>
            <a:off x="381000" y="1447800"/>
            <a:ext cx="853440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914400" algn="l"/>
              </a:tabLst>
            </a:pPr>
            <a:r>
              <a:rPr kumimoji="0" lang="en-PH" sz="2600" b="0" i="0" u="none" strike="noStrike" cap="none" normalizeH="0" baseline="0" dirty="0" smtClean="0">
                <a:ln>
                  <a:noFill/>
                </a:ln>
                <a:solidFill>
                  <a:schemeClr val="tx1"/>
                </a:solidFill>
                <a:effectLst/>
                <a:ea typeface="Calibri" pitchFamily="34" charset="0"/>
                <a:cs typeface="Tahoma" pitchFamily="34" charset="0"/>
              </a:rPr>
              <a:t> </a:t>
            </a:r>
            <a:r>
              <a:rPr kumimoji="0" lang="en-US" sz="2600" b="0" i="0" u="none" strike="noStrike" cap="none" normalizeH="0" baseline="0" dirty="0" smtClean="0">
                <a:ln>
                  <a:noFill/>
                </a:ln>
                <a:solidFill>
                  <a:schemeClr val="tx1"/>
                </a:solidFill>
                <a:effectLst/>
                <a:ea typeface="Calibri" pitchFamily="34" charset="0"/>
                <a:cs typeface="Tahoma" pitchFamily="34" charset="0"/>
              </a:rPr>
              <a:t>DTCs are instructed to submit the NAT enrolment data during the NCAE national conference.</a:t>
            </a:r>
            <a:endParaRPr kumimoji="0" lang="en-US" sz="2600" b="0" i="0" u="none" strike="noStrike" cap="none" normalizeH="0" baseline="0" dirty="0" smtClean="0">
              <a:ln>
                <a:noFill/>
              </a:ln>
              <a:solidFill>
                <a:schemeClr val="tx1"/>
              </a:solidFill>
              <a:effectLst/>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Data must be prepared as of </a:t>
            </a:r>
            <a:r>
              <a:rPr kumimoji="0" lang="en-US" sz="2600" b="1" i="0" u="none" strike="noStrike" cap="none" normalizeH="0" baseline="0" dirty="0" smtClean="0">
                <a:ln>
                  <a:noFill/>
                </a:ln>
                <a:solidFill>
                  <a:schemeClr val="tx1"/>
                </a:solidFill>
                <a:effectLst/>
                <a:ea typeface="Calibri" pitchFamily="34" charset="0"/>
                <a:cs typeface="Tahoma" pitchFamily="34" charset="0"/>
              </a:rPr>
              <a:t>July 1 of the current school year</a:t>
            </a:r>
            <a:r>
              <a:rPr kumimoji="0" lang="en-US" sz="2600" b="0" i="0" u="none" strike="noStrike" cap="none" normalizeH="0" baseline="0" dirty="0" smtClean="0">
                <a:ln>
                  <a:noFill/>
                </a:ln>
                <a:solidFill>
                  <a:schemeClr val="tx1"/>
                </a:solidFill>
                <a:effectLst/>
                <a:ea typeface="Calibri" pitchFamily="34" charset="0"/>
                <a:cs typeface="Tahoma" pitchFamily="34" charset="0"/>
              </a:rPr>
              <a:t> in soft (CD) and hard (printed) copies</a:t>
            </a:r>
            <a:r>
              <a:rPr kumimoji="0" lang="en-US" sz="2600" b="0" i="1" u="none" strike="noStrike" cap="none" normalizeH="0" baseline="0" dirty="0" smtClean="0">
                <a:ln>
                  <a:noFill/>
                </a:ln>
                <a:solidFill>
                  <a:schemeClr val="tx1"/>
                </a:solidFill>
                <a:effectLst/>
                <a:ea typeface="Calibri" pitchFamily="34" charset="0"/>
                <a:cs typeface="Tahoma" pitchFamily="34" charset="0"/>
              </a:rPr>
              <a:t> </a:t>
            </a:r>
            <a:r>
              <a:rPr kumimoji="0" lang="en-US" sz="2600" b="0" i="0" u="none" strike="noStrike" cap="none" normalizeH="0" baseline="0" dirty="0" smtClean="0">
                <a:ln>
                  <a:noFill/>
                </a:ln>
                <a:solidFill>
                  <a:schemeClr val="tx1"/>
                </a:solidFill>
                <a:effectLst/>
                <a:ea typeface="Calibri" pitchFamily="34" charset="0"/>
                <a:cs typeface="Tahoma" pitchFamily="34" charset="0"/>
              </a:rPr>
              <a:t>for EACH grade / year level: </a:t>
            </a:r>
            <a:r>
              <a:rPr kumimoji="0" lang="en-US" sz="2600" b="1" i="0" u="none" strike="noStrike" cap="none" normalizeH="0" baseline="0" dirty="0" smtClean="0">
                <a:ln>
                  <a:noFill/>
                </a:ln>
                <a:solidFill>
                  <a:schemeClr val="tx1"/>
                </a:solidFill>
                <a:effectLst/>
                <a:ea typeface="Calibri" pitchFamily="34" charset="0"/>
                <a:cs typeface="Tahoma" pitchFamily="34" charset="0"/>
              </a:rPr>
              <a:t>Grade 3</a:t>
            </a:r>
            <a:r>
              <a:rPr kumimoji="0" lang="en-US" sz="2600" b="0" i="0" u="none" strike="noStrike" cap="none" normalizeH="0" baseline="0" dirty="0" smtClean="0">
                <a:ln>
                  <a:noFill/>
                </a:ln>
                <a:solidFill>
                  <a:schemeClr val="tx1"/>
                </a:solidFill>
                <a:effectLst/>
                <a:ea typeface="Calibri" pitchFamily="34" charset="0"/>
                <a:cs typeface="Tahoma" pitchFamily="34" charset="0"/>
              </a:rPr>
              <a:t>, </a:t>
            </a:r>
            <a:r>
              <a:rPr kumimoji="0" lang="en-US" sz="2600" b="1" i="0" u="none" strike="noStrike" cap="none" normalizeH="0" baseline="0" dirty="0" smtClean="0">
                <a:ln>
                  <a:noFill/>
                </a:ln>
                <a:solidFill>
                  <a:schemeClr val="tx1"/>
                </a:solidFill>
                <a:effectLst/>
                <a:ea typeface="Calibri" pitchFamily="34" charset="0"/>
                <a:cs typeface="Tahoma" pitchFamily="34" charset="0"/>
              </a:rPr>
              <a:t>Grade 6, </a:t>
            </a:r>
            <a:r>
              <a:rPr lang="en-US" sz="2600" b="1" dirty="0" smtClean="0">
                <a:ea typeface="Calibri" pitchFamily="34" charset="0"/>
                <a:cs typeface="Tahoma" pitchFamily="34" charset="0"/>
              </a:rPr>
              <a:t>Grade 9</a:t>
            </a:r>
            <a:r>
              <a:rPr kumimoji="0" lang="en-US" sz="2600" b="0" i="0" u="none" strike="noStrike" cap="none" normalizeH="0" baseline="0" dirty="0" smtClean="0">
                <a:ln>
                  <a:noFill/>
                </a:ln>
                <a:solidFill>
                  <a:schemeClr val="tx1"/>
                </a:solidFill>
                <a:effectLst/>
                <a:ea typeface="Calibri" pitchFamily="34" charset="0"/>
                <a:cs typeface="Tahoma" pitchFamily="34" charset="0"/>
              </a:rPr>
              <a:t> and </a:t>
            </a:r>
            <a:r>
              <a:rPr kumimoji="0" lang="en-US" sz="2600" b="1" i="0" u="none" strike="noStrike" cap="none" normalizeH="0" baseline="0" dirty="0" smtClean="0">
                <a:ln>
                  <a:noFill/>
                </a:ln>
                <a:solidFill>
                  <a:schemeClr val="tx1"/>
                </a:solidFill>
                <a:effectLst/>
                <a:ea typeface="Calibri" pitchFamily="34" charset="0"/>
                <a:cs typeface="Tahoma" pitchFamily="34" charset="0"/>
              </a:rPr>
              <a:t>Year 4</a:t>
            </a:r>
            <a:r>
              <a:rPr kumimoji="0" lang="en-US" sz="2600" b="0" i="0" u="none" strike="noStrike" cap="none" normalizeH="0" baseline="0" dirty="0" smtClean="0">
                <a:ln>
                  <a:noFill/>
                </a:ln>
                <a:solidFill>
                  <a:schemeClr val="tx1"/>
                </a:solidFill>
                <a:effectLst/>
                <a:ea typeface="Calibri" pitchFamily="34" charset="0"/>
                <a:cs typeface="Tahoma" pitchFamily="34" charset="0"/>
              </a:rPr>
              <a:t>.  </a:t>
            </a:r>
            <a:endParaRPr kumimoji="0" lang="en-US" sz="2600" b="0" i="0" u="none" strike="noStrike" cap="none" normalizeH="0" baseline="0" dirty="0" smtClean="0">
              <a:ln>
                <a:noFill/>
              </a:ln>
              <a:solidFill>
                <a:schemeClr val="tx1"/>
              </a:solidFill>
              <a:effectLst/>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Using  the EXCEL  format, tabulate the data in a matrix found below: </a:t>
            </a: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endParaRPr kumimoji="0" lang="en-US" sz="2400" b="1" i="0" u="none" strike="noStrike" cap="none" normalizeH="0" baseline="0" dirty="0" smtClean="0">
              <a:ln>
                <a:noFill/>
              </a:ln>
              <a:solidFill>
                <a:schemeClr val="tx1"/>
              </a:solidFill>
              <a:effectLst/>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Enrolment Data for the Elementary /Secondary Level</a:t>
            </a:r>
            <a:endPar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22</a:t>
            </a:fld>
            <a:endParaRPr lang="fil-PH"/>
          </a:p>
        </p:txBody>
      </p:sp>
      <p:sp>
        <p:nvSpPr>
          <p:cNvPr id="102401" name="Rectangle 1"/>
          <p:cNvSpPr>
            <a:spLocks noChangeArrowheads="1"/>
          </p:cNvSpPr>
          <p:nvPr/>
        </p:nvSpPr>
        <p:spPr bwMode="auto">
          <a:xfrm>
            <a:off x="304800" y="152400"/>
            <a:ext cx="84582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Each Division must submit </a:t>
            </a:r>
            <a:r>
              <a:rPr kumimoji="0" lang="en-US" sz="2600" b="1" i="0" u="none" strike="noStrike" cap="none" normalizeH="0" baseline="0" dirty="0" smtClean="0">
                <a:ln>
                  <a:noFill/>
                </a:ln>
                <a:solidFill>
                  <a:schemeClr val="tx1"/>
                </a:solidFill>
                <a:effectLst/>
                <a:ea typeface="Calibri" pitchFamily="34" charset="0"/>
                <a:cs typeface="Tahoma" pitchFamily="34" charset="0"/>
              </a:rPr>
              <a:t>four (4) CDs</a:t>
            </a:r>
            <a:r>
              <a:rPr kumimoji="0" lang="en-US" sz="2600" b="0" i="0" u="none" strike="noStrike" cap="none" normalizeH="0" baseline="0" dirty="0" smtClean="0">
                <a:ln>
                  <a:noFill/>
                </a:ln>
                <a:solidFill>
                  <a:schemeClr val="tx1"/>
                </a:solidFill>
                <a:effectLst/>
                <a:ea typeface="Calibri" pitchFamily="34" charset="0"/>
                <a:cs typeface="Tahoma" pitchFamily="34" charset="0"/>
              </a:rPr>
              <a:t> containing </a:t>
            </a:r>
            <a:r>
              <a:rPr kumimoji="0" lang="en-US" sz="2600" b="1" i="0" u="none" strike="noStrike" cap="none" normalizeH="0" baseline="0" dirty="0" smtClean="0">
                <a:ln>
                  <a:noFill/>
                </a:ln>
                <a:solidFill>
                  <a:schemeClr val="tx1"/>
                </a:solidFill>
                <a:effectLst/>
                <a:ea typeface="Calibri" pitchFamily="34" charset="0"/>
                <a:cs typeface="Tahoma" pitchFamily="34" charset="0"/>
              </a:rPr>
              <a:t>one (1) EXCEL file for EACH grade / year level</a:t>
            </a:r>
            <a:r>
              <a:rPr kumimoji="0" lang="en-US" sz="2600" b="0" i="0" u="none" strike="noStrike" cap="none" normalizeH="0" baseline="0" dirty="0" smtClean="0">
                <a:ln>
                  <a:noFill/>
                </a:ln>
                <a:solidFill>
                  <a:schemeClr val="tx1"/>
                </a:solidFill>
                <a:effectLst/>
                <a:ea typeface="Calibri" pitchFamily="34" charset="0"/>
                <a:cs typeface="Tahoma" pitchFamily="34" charset="0"/>
              </a:rPr>
              <a:t>.</a:t>
            </a:r>
            <a:endParaRPr kumimoji="0" lang="en-US" sz="2600" b="0" i="0" u="none" strike="noStrike" cap="none" normalizeH="0" baseline="0" dirty="0" smtClean="0">
              <a:ln>
                <a:noFill/>
              </a:ln>
              <a:solidFill>
                <a:schemeClr val="tx1"/>
              </a:solidFill>
              <a:effectLst/>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If the prescribed format is not followed, enrolment data will be returned to the DTC to be rectified.</a:t>
            </a:r>
            <a:endParaRPr kumimoji="0" lang="en-US" sz="2600" b="0" i="0" u="none" strike="noStrike" cap="none" normalizeH="0" baseline="0" dirty="0" smtClean="0">
              <a:ln>
                <a:noFill/>
              </a:ln>
              <a:solidFill>
                <a:schemeClr val="tx1"/>
              </a:solidFill>
              <a:effectLst/>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Provide only the total enrolment per school. </a:t>
            </a:r>
            <a:endParaRPr kumimoji="0" lang="en-US" sz="2600" b="0" i="0" u="none" strike="noStrike" cap="none" normalizeH="0" baseline="0" dirty="0" smtClean="0">
              <a:ln>
                <a:noFill/>
              </a:ln>
              <a:solidFill>
                <a:schemeClr val="tx1"/>
              </a:solidFill>
              <a:effectLst/>
              <a:cs typeface="Arial" pitchFamily="34" charset="0"/>
            </a:endParaRPr>
          </a:p>
          <a:p>
            <a:pPr marL="457200" lvl="0" indent="-457200" eaLnBrk="0" fontAlgn="base" hangingPunct="0">
              <a:spcBef>
                <a:spcPct val="0"/>
              </a:spcBef>
              <a:spcAft>
                <a:spcPct val="0"/>
              </a:spcAft>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DO NOT provide subtotals for each curriculum program unless specified by NETRC. Separate the enrolment data </a:t>
            </a:r>
            <a:r>
              <a:rPr lang="en-US" sz="2600" dirty="0" smtClean="0">
                <a:ea typeface="Calibri" pitchFamily="34" charset="0"/>
                <a:cs typeface="Tahoma" pitchFamily="34" charset="0"/>
              </a:rPr>
              <a:t>from </a:t>
            </a:r>
            <a:r>
              <a:rPr lang="en-US" sz="2600" b="1" dirty="0" smtClean="0">
                <a:ea typeface="Calibri" pitchFamily="34" charset="0"/>
                <a:cs typeface="Tahoma" pitchFamily="34" charset="0"/>
              </a:rPr>
              <a:t>BEC</a:t>
            </a:r>
            <a:r>
              <a:rPr lang="en-US" sz="2600" dirty="0" smtClean="0">
                <a:ea typeface="Calibri" pitchFamily="34" charset="0"/>
                <a:cs typeface="Tahoma" pitchFamily="34" charset="0"/>
              </a:rPr>
              <a:t> </a:t>
            </a:r>
            <a:r>
              <a:rPr kumimoji="0" lang="en-US" sz="2600" b="0" i="0" u="none" strike="noStrike" cap="none" normalizeH="0" baseline="0" dirty="0" smtClean="0">
                <a:ln>
                  <a:noFill/>
                </a:ln>
                <a:solidFill>
                  <a:schemeClr val="tx1"/>
                </a:solidFill>
                <a:effectLst/>
                <a:ea typeface="Calibri" pitchFamily="34" charset="0"/>
                <a:cs typeface="Tahoma" pitchFamily="34" charset="0"/>
              </a:rPr>
              <a:t>ONLY for secondary schools with Technical-Vocational Education (</a:t>
            </a:r>
            <a:r>
              <a:rPr kumimoji="0" lang="en-US" sz="2600" b="1" i="0" u="none" strike="noStrike" cap="none" normalizeH="0" baseline="0" dirty="0" smtClean="0">
                <a:ln>
                  <a:noFill/>
                </a:ln>
                <a:solidFill>
                  <a:schemeClr val="tx1"/>
                </a:solidFill>
                <a:effectLst/>
                <a:ea typeface="Calibri" pitchFamily="34" charset="0"/>
                <a:cs typeface="Tahoma" pitchFamily="34" charset="0"/>
              </a:rPr>
              <a:t>TVE</a:t>
            </a:r>
            <a:r>
              <a:rPr kumimoji="0" lang="en-US" sz="2600" b="0" i="0" u="none" strike="noStrike" cap="none" normalizeH="0" baseline="0" dirty="0" smtClean="0">
                <a:ln>
                  <a:noFill/>
                </a:ln>
                <a:solidFill>
                  <a:schemeClr val="tx1"/>
                </a:solidFill>
                <a:effectLst/>
                <a:ea typeface="Calibri" pitchFamily="34" charset="0"/>
                <a:cs typeface="Tahoma" pitchFamily="34" charset="0"/>
              </a:rPr>
              <a:t>), </a:t>
            </a:r>
            <a:r>
              <a:rPr lang="en-US" sz="2600" dirty="0" smtClean="0">
                <a:ea typeface="Calibri" pitchFamily="34" charset="0"/>
                <a:cs typeface="Tahoma" pitchFamily="34" charset="0"/>
              </a:rPr>
              <a:t>Science and Technology, Engineering and Mathematics (</a:t>
            </a:r>
            <a:r>
              <a:rPr lang="en-US" sz="2600" b="1" dirty="0" smtClean="0">
                <a:ea typeface="Calibri" pitchFamily="34" charset="0"/>
                <a:cs typeface="Tahoma" pitchFamily="34" charset="0"/>
              </a:rPr>
              <a:t>STEM</a:t>
            </a:r>
            <a:r>
              <a:rPr lang="en-US" sz="2600" dirty="0" smtClean="0">
                <a:ea typeface="Calibri" pitchFamily="34" charset="0"/>
                <a:cs typeface="Tahoma" pitchFamily="34" charset="0"/>
              </a:rPr>
              <a:t>)/</a:t>
            </a:r>
            <a:r>
              <a:rPr kumimoji="0" lang="en-US" sz="2600" b="0" i="0" u="none" strike="noStrike" cap="none" normalizeH="0" baseline="0" dirty="0" smtClean="0">
                <a:ln>
                  <a:noFill/>
                </a:ln>
                <a:solidFill>
                  <a:schemeClr val="tx1"/>
                </a:solidFill>
                <a:effectLst/>
                <a:ea typeface="Calibri" pitchFamily="34" charset="0"/>
                <a:cs typeface="Tahoma" pitchFamily="34" charset="0"/>
              </a:rPr>
              <a:t>Engineering and Science Education Program (</a:t>
            </a:r>
            <a:r>
              <a:rPr kumimoji="0" lang="en-US" sz="2600" b="1" i="0" u="none" strike="noStrike" cap="none" normalizeH="0" baseline="0" dirty="0" smtClean="0">
                <a:ln>
                  <a:noFill/>
                </a:ln>
                <a:solidFill>
                  <a:schemeClr val="tx1"/>
                </a:solidFill>
                <a:effectLst/>
                <a:ea typeface="Calibri" pitchFamily="34" charset="0"/>
                <a:cs typeface="Tahoma" pitchFamily="34" charset="0"/>
              </a:rPr>
              <a:t>ESEP</a:t>
            </a:r>
            <a:r>
              <a:rPr kumimoji="0" lang="en-US" sz="2600" b="0" i="0" u="none" strike="noStrike" cap="none" normalizeH="0" baseline="0" dirty="0" smtClean="0">
                <a:ln>
                  <a:noFill/>
                </a:ln>
                <a:solidFill>
                  <a:schemeClr val="tx1"/>
                </a:solidFill>
                <a:effectLst/>
                <a:ea typeface="Calibri" pitchFamily="34" charset="0"/>
                <a:cs typeface="Tahoma" pitchFamily="34" charset="0"/>
              </a:rPr>
              <a:t>), Special Program for the Arts (</a:t>
            </a:r>
            <a:r>
              <a:rPr kumimoji="0" lang="en-US" sz="2600" b="1" i="0" u="none" strike="noStrike" cap="none" normalizeH="0" baseline="0" dirty="0" smtClean="0">
                <a:ln>
                  <a:noFill/>
                </a:ln>
                <a:solidFill>
                  <a:schemeClr val="tx1"/>
                </a:solidFill>
                <a:effectLst/>
                <a:ea typeface="Calibri" pitchFamily="34" charset="0"/>
                <a:cs typeface="Tahoma" pitchFamily="34" charset="0"/>
              </a:rPr>
              <a:t>SPA</a:t>
            </a:r>
            <a:r>
              <a:rPr kumimoji="0" lang="en-US" sz="2600" b="0" i="0" u="none" strike="noStrike" cap="none" normalizeH="0" baseline="0" dirty="0" smtClean="0">
                <a:ln>
                  <a:noFill/>
                </a:ln>
                <a:solidFill>
                  <a:schemeClr val="tx1"/>
                </a:solidFill>
                <a:effectLst/>
                <a:ea typeface="Calibri" pitchFamily="34" charset="0"/>
                <a:cs typeface="Tahoma" pitchFamily="34" charset="0"/>
              </a:rPr>
              <a:t>) and Open High School Program (</a:t>
            </a:r>
            <a:r>
              <a:rPr kumimoji="0" lang="en-US" sz="2600" b="1" i="0" u="none" strike="noStrike" cap="none" normalizeH="0" baseline="0" dirty="0" smtClean="0">
                <a:ln>
                  <a:noFill/>
                </a:ln>
                <a:solidFill>
                  <a:schemeClr val="tx1"/>
                </a:solidFill>
                <a:effectLst/>
                <a:ea typeface="Calibri" pitchFamily="34" charset="0"/>
                <a:cs typeface="Tahoma" pitchFamily="34" charset="0"/>
              </a:rPr>
              <a:t>OHSP</a:t>
            </a:r>
            <a:r>
              <a:rPr kumimoji="0" lang="en-US" sz="2600" b="0" i="0" u="none" strike="noStrike" cap="none" normalizeH="0" baseline="0" dirty="0" smtClean="0">
                <a:ln>
                  <a:noFill/>
                </a:ln>
                <a:solidFill>
                  <a:schemeClr val="tx1"/>
                </a:solidFill>
                <a:effectLst/>
                <a:ea typeface="Calibri" pitchFamily="34" charset="0"/>
                <a:cs typeface="Tahoma" pitchFamily="34" charset="0"/>
              </a:rPr>
              <a:t>). </a:t>
            </a:r>
            <a:endParaRPr lang="en-US" sz="2600" dirty="0" smtClean="0">
              <a:ea typeface="Calibri" pitchFamily="34" charset="0"/>
              <a:cs typeface="Tahoma" pitchFamily="34" charset="0"/>
            </a:endParaRPr>
          </a:p>
          <a:p>
            <a:pPr marL="457200" lvl="0" indent="-457200" eaLnBrk="0" fontAlgn="base" hangingPunct="0">
              <a:spcBef>
                <a:spcPct val="0"/>
              </a:spcBef>
              <a:spcAft>
                <a:spcPct val="0"/>
              </a:spcAft>
              <a:tabLst>
                <a:tab pos="914400" algn="l"/>
              </a:tabLst>
            </a:pPr>
            <a:endParaRPr kumimoji="0" lang="en-US" sz="1200" b="1" i="1" u="none" strike="noStrike" cap="none" normalizeH="0" baseline="0" dirty="0" smtClean="0">
              <a:ln>
                <a:noFill/>
              </a:ln>
              <a:solidFill>
                <a:schemeClr val="tx1"/>
              </a:solidFill>
              <a:effectLst/>
              <a:ea typeface="Calibri" pitchFamily="34" charset="0"/>
              <a:cs typeface="Tahoma" pitchFamily="34" charset="0"/>
            </a:endParaRPr>
          </a:p>
          <a:p>
            <a:pPr marL="457200" lvl="0" indent="-457200" eaLnBrk="0" fontAlgn="base" hangingPunct="0">
              <a:spcBef>
                <a:spcPct val="0"/>
              </a:spcBef>
              <a:spcAft>
                <a:spcPct val="0"/>
              </a:spcAft>
              <a:tabLst>
                <a:tab pos="914400" algn="l"/>
              </a:tabLst>
            </a:pPr>
            <a:r>
              <a:rPr kumimoji="0" lang="en-US" sz="2600" b="1" i="1" u="none" strike="noStrike" cap="none" normalizeH="0" baseline="0" dirty="0" smtClean="0">
                <a:ln>
                  <a:noFill/>
                </a:ln>
                <a:solidFill>
                  <a:srgbClr val="FF0000"/>
                </a:solidFill>
                <a:effectLst/>
                <a:ea typeface="Calibri" pitchFamily="34" charset="0"/>
                <a:cs typeface="Tahoma" pitchFamily="34" charset="0"/>
              </a:rPr>
              <a:t>Note</a:t>
            </a:r>
            <a:r>
              <a:rPr kumimoji="0" lang="en-US" sz="2600" b="0" i="0" u="none" strike="noStrike" cap="none" normalizeH="0" baseline="0" dirty="0" smtClean="0">
                <a:ln>
                  <a:noFill/>
                </a:ln>
                <a:solidFill>
                  <a:srgbClr val="FF0000"/>
                </a:solidFill>
                <a:effectLst/>
                <a:ea typeface="Calibri" pitchFamily="34" charset="0"/>
                <a:cs typeface="Tahoma" pitchFamily="34" charset="0"/>
              </a:rPr>
              <a:t>:  Separate enrolment data for the curriculum programs specified above are not necessary in the </a:t>
            </a:r>
            <a:r>
              <a:rPr kumimoji="0" lang="en-US" sz="2600" b="1" i="0" u="none" strike="noStrike" cap="none" normalizeH="0" baseline="0" dirty="0" smtClean="0">
                <a:ln>
                  <a:noFill/>
                </a:ln>
                <a:solidFill>
                  <a:srgbClr val="FF0000"/>
                </a:solidFill>
                <a:effectLst/>
                <a:ea typeface="Calibri" pitchFamily="34" charset="0"/>
                <a:cs typeface="Tahoma" pitchFamily="34" charset="0"/>
              </a:rPr>
              <a:t>NCAE</a:t>
            </a:r>
            <a:r>
              <a:rPr kumimoji="0" lang="en-US" sz="2600" b="0" i="0" u="none" strike="noStrike" cap="none" normalizeH="0" baseline="0" dirty="0" smtClean="0">
                <a:ln>
                  <a:noFill/>
                </a:ln>
                <a:solidFill>
                  <a:srgbClr val="FF0000"/>
                </a:solidFill>
                <a:effectLst/>
                <a:ea typeface="Calibri" pitchFamily="34" charset="0"/>
                <a:cs typeface="Tahoma" pitchFamily="34" charset="0"/>
              </a:rPr>
              <a:t> since there is no need for a comparison of aptitude levels among students by program.</a:t>
            </a:r>
            <a:endParaRPr kumimoji="0" lang="en-US" sz="2600" b="0" i="0" u="none" strike="noStrike" cap="none" normalizeH="0" baseline="0" dirty="0" smtClean="0">
              <a:ln>
                <a:noFill/>
              </a:ln>
              <a:solidFill>
                <a:srgbClr val="FF0000"/>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23</a:t>
            </a:fld>
            <a:endParaRPr lang="fil-PH"/>
          </a:p>
        </p:txBody>
      </p:sp>
      <p:sp>
        <p:nvSpPr>
          <p:cNvPr id="102401" name="Rectangle 1"/>
          <p:cNvSpPr>
            <a:spLocks noChangeArrowheads="1"/>
          </p:cNvSpPr>
          <p:nvPr/>
        </p:nvSpPr>
        <p:spPr bwMode="auto">
          <a:xfrm>
            <a:off x="304800" y="152400"/>
            <a:ext cx="84582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50" lvl="0" indent="-463550">
              <a:buFont typeface="+mj-lt"/>
              <a:buAutoNum type="arabicPeriod" startAt="8"/>
            </a:pPr>
            <a:r>
              <a:rPr lang="en-US" sz="3600" dirty="0" smtClean="0"/>
              <a:t>There must be NO gender segregation. </a:t>
            </a:r>
            <a:endParaRPr lang="fil-PH" sz="3600" dirty="0" smtClean="0"/>
          </a:p>
          <a:p>
            <a:pPr marL="463550" indent="-463550">
              <a:buFont typeface="+mj-lt"/>
              <a:buAutoNum type="arabicPeriod" startAt="8"/>
            </a:pPr>
            <a:endParaRPr lang="fil-PH" sz="3600" dirty="0" smtClean="0"/>
          </a:p>
          <a:p>
            <a:pPr marL="463550" lvl="0" indent="-463550">
              <a:buFont typeface="+mj-lt"/>
              <a:buAutoNum type="arabicPeriod" startAt="8"/>
            </a:pPr>
            <a:r>
              <a:rPr lang="en-US" sz="3600" dirty="0" smtClean="0"/>
              <a:t>Group schools by municipality REGARDLESS of type of school (public or private).</a:t>
            </a:r>
            <a:endParaRPr lang="fil-PH" sz="3600" dirty="0" smtClean="0"/>
          </a:p>
          <a:p>
            <a:pPr marL="463550" indent="-463550"/>
            <a:r>
              <a:rPr lang="en-US" sz="3600" dirty="0" smtClean="0"/>
              <a:t> </a:t>
            </a:r>
            <a:endParaRPr lang="fil-PH" sz="3600" dirty="0" smtClean="0"/>
          </a:p>
          <a:p>
            <a:pPr marL="463550" lvl="0" indent="-463550"/>
            <a:r>
              <a:rPr lang="en-US" sz="3600" smtClean="0"/>
              <a:t>10. DO </a:t>
            </a:r>
            <a:r>
              <a:rPr lang="en-US" sz="3600" dirty="0" smtClean="0"/>
              <a:t>NOT include schools without enrolment data.</a:t>
            </a:r>
            <a:endParaRPr lang="fil-PH" sz="3600" dirty="0" smtClean="0"/>
          </a:p>
          <a:p>
            <a:pPr marL="463550" indent="-463550"/>
            <a:r>
              <a:rPr lang="en-US" sz="3600" dirty="0" smtClean="0"/>
              <a:t> </a:t>
            </a:r>
            <a:endParaRPr lang="fil-PH" sz="3600" dirty="0" smtClean="0"/>
          </a:p>
          <a:p>
            <a:pPr marL="463550" lvl="0" indent="-463550"/>
            <a:r>
              <a:rPr lang="en-US" sz="3600" dirty="0" smtClean="0"/>
              <a:t>11. Private schools are NOT included in the   Language Assessment for Primary Grades (LAPG). </a:t>
            </a:r>
            <a:endParaRPr lang="fil-PH" sz="3600" dirty="0" smtClean="0"/>
          </a:p>
          <a:p>
            <a:pPr marL="457200" marR="0" lvl="0" indent="-457200" defTabSz="914400" rtl="0" eaLnBrk="1" fontAlgn="base" latinLnBrk="0" hangingPunct="1">
              <a:lnSpc>
                <a:spcPct val="100000"/>
              </a:lnSpc>
              <a:spcBef>
                <a:spcPct val="0"/>
              </a:spcBef>
              <a:spcAft>
                <a:spcPct val="0"/>
              </a:spcAft>
              <a:buClrTx/>
              <a:buSzTx/>
              <a:buFont typeface="+mj-lt"/>
              <a:buAutoNum type="arabicPeriod" startAt="4"/>
              <a:tabLst>
                <a:tab pos="914400" algn="l"/>
              </a:tabLst>
            </a:pPr>
            <a:endParaRPr kumimoji="0" lang="en-US" sz="3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533400"/>
          </a:xfrm>
        </p:spPr>
        <p:txBody>
          <a:bodyPr>
            <a:normAutofit fontScale="90000"/>
          </a:bodyPr>
          <a:lstStyle/>
          <a:p>
            <a:r>
              <a:rPr lang="fil-PH" sz="2400" b="1" dirty="0" smtClean="0"/>
              <a:t>An Example on the Preparation of G3 Enrolment Data for LAPG </a:t>
            </a:r>
            <a:endParaRPr lang="fil-PH" sz="2400" b="1"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24</a:t>
            </a:fld>
            <a:endParaRPr lang="fil-PH"/>
          </a:p>
        </p:txBody>
      </p:sp>
      <p:sp>
        <p:nvSpPr>
          <p:cNvPr id="6" name="Content Placeholder 2"/>
          <p:cNvSpPr txBox="1">
            <a:spLocks/>
          </p:cNvSpPr>
          <p:nvPr/>
        </p:nvSpPr>
        <p:spPr bwMode="auto">
          <a:xfrm>
            <a:off x="457200" y="6019800"/>
            <a:ext cx="8534400" cy="533400"/>
          </a:xfrm>
          <a:prstGeom prst="rect">
            <a:avLst/>
          </a:prstGeom>
          <a:noFill/>
          <a:ln w="9525">
            <a:noFill/>
            <a:miter lim="800000"/>
            <a:headEnd/>
            <a:tailEnd/>
          </a:ln>
        </p:spPr>
        <p:txBody>
          <a:bodyPr/>
          <a:lstStyle/>
          <a:p>
            <a:pPr marL="117475" indent="-117475">
              <a:spcBef>
                <a:spcPts val="600"/>
              </a:spcBef>
              <a:buClr>
                <a:schemeClr val="accent1"/>
              </a:buClr>
              <a:buSzPct val="70000"/>
            </a:pPr>
            <a:r>
              <a:rPr lang="fil-PH" b="1" dirty="0">
                <a:solidFill>
                  <a:srgbClr val="FF0000"/>
                </a:solidFill>
                <a:latin typeface="MV Boli" pitchFamily="2" charset="0"/>
              </a:rPr>
              <a:t>Note: Prepare another enrolment data for </a:t>
            </a:r>
            <a:r>
              <a:rPr lang="fil-PH" b="1" dirty="0" smtClean="0">
                <a:solidFill>
                  <a:srgbClr val="FF0000"/>
                </a:solidFill>
                <a:latin typeface="MV Boli" pitchFamily="2" charset="0"/>
              </a:rPr>
              <a:t>NAT-Grade 6, NAT-Year 4 and NCAE-Year 3 using </a:t>
            </a:r>
            <a:r>
              <a:rPr lang="fil-PH" b="1" dirty="0">
                <a:solidFill>
                  <a:srgbClr val="FF0000"/>
                </a:solidFill>
                <a:latin typeface="MV Boli" pitchFamily="2" charset="0"/>
              </a:rPr>
              <a:t>the same </a:t>
            </a:r>
            <a:r>
              <a:rPr lang="fil-PH" b="1" dirty="0" smtClean="0">
                <a:solidFill>
                  <a:srgbClr val="FF0000"/>
                </a:solidFill>
                <a:latin typeface="MV Boli" pitchFamily="2" charset="0"/>
              </a:rPr>
              <a:t>format, except </a:t>
            </a:r>
            <a:r>
              <a:rPr lang="fil-PH" b="1" smtClean="0">
                <a:solidFill>
                  <a:srgbClr val="FF0000"/>
                </a:solidFill>
                <a:latin typeface="MV Boli" pitchFamily="2" charset="0"/>
              </a:rPr>
              <a:t>for Mother </a:t>
            </a:r>
            <a:r>
              <a:rPr lang="fil-PH" b="1" dirty="0" smtClean="0">
                <a:solidFill>
                  <a:srgbClr val="FF0000"/>
                </a:solidFill>
                <a:latin typeface="MV Boli" pitchFamily="2" charset="0"/>
              </a:rPr>
              <a:t>Tongue column</a:t>
            </a:r>
            <a:endParaRPr lang="fil-PH" b="1" dirty="0">
              <a:solidFill>
                <a:srgbClr val="FF0000"/>
              </a:solidFill>
              <a:latin typeface="MV Boli" pitchFamily="2" charset="0"/>
            </a:endParaRPr>
          </a:p>
        </p:txBody>
      </p:sp>
      <p:sp>
        <p:nvSpPr>
          <p:cNvPr id="7" name="Content Placeholder 6"/>
          <p:cNvSpPr>
            <a:spLocks noGrp="1"/>
          </p:cNvSpPr>
          <p:nvPr>
            <p:ph sz="quarter" idx="1"/>
          </p:nvPr>
        </p:nvSpPr>
        <p:spPr>
          <a:xfrm>
            <a:off x="457200" y="762000"/>
            <a:ext cx="7772400" cy="533400"/>
          </a:xfrm>
        </p:spPr>
        <p:txBody>
          <a:bodyPr>
            <a:noAutofit/>
          </a:bodyPr>
          <a:lstStyle/>
          <a:p>
            <a:pPr>
              <a:buNone/>
            </a:pPr>
            <a:r>
              <a:rPr lang="fil-PH" sz="1400" b="1" dirty="0" smtClean="0">
                <a:latin typeface="Arial" pitchFamily="34" charset="0"/>
                <a:cs typeface="Arial" pitchFamily="34" charset="0"/>
              </a:rPr>
              <a:t>LAPG Grade 3 (2014-2015) ALLOCATION</a:t>
            </a:r>
          </a:p>
          <a:p>
            <a:pPr>
              <a:buNone/>
            </a:pPr>
            <a:r>
              <a:rPr lang="fil-PH" sz="1400" b="1" dirty="0" smtClean="0">
                <a:latin typeface="Arial" pitchFamily="34" charset="0"/>
                <a:cs typeface="Arial" pitchFamily="34" charset="0"/>
              </a:rPr>
              <a:t>Division: San Fernando City, La Union</a:t>
            </a:r>
          </a:p>
          <a:p>
            <a:pPr>
              <a:buNone/>
            </a:pPr>
            <a:endParaRPr lang="fil-PH" sz="1400" b="1" dirty="0">
              <a:latin typeface="Arial" pitchFamily="34" charset="0"/>
              <a:cs typeface="Arial" pitchFamily="34" charset="0"/>
            </a:endParaRPr>
          </a:p>
        </p:txBody>
      </p:sp>
      <p:graphicFrame>
        <p:nvGraphicFramePr>
          <p:cNvPr id="10" name="Table 9"/>
          <p:cNvGraphicFramePr>
            <a:graphicFrameLocks noGrp="1"/>
          </p:cNvGraphicFramePr>
          <p:nvPr/>
        </p:nvGraphicFramePr>
        <p:xfrm>
          <a:off x="533400" y="1397005"/>
          <a:ext cx="8458199" cy="4633080"/>
        </p:xfrm>
        <a:graphic>
          <a:graphicData uri="http://schemas.openxmlformats.org/drawingml/2006/table">
            <a:tbl>
              <a:tblPr/>
              <a:tblGrid>
                <a:gridCol w="685509"/>
                <a:gridCol w="1060399"/>
                <a:gridCol w="1099674"/>
                <a:gridCol w="457008"/>
                <a:gridCol w="499853"/>
                <a:gridCol w="685509"/>
                <a:gridCol w="614103"/>
                <a:gridCol w="614103"/>
                <a:gridCol w="1371023"/>
                <a:gridCol w="685509"/>
                <a:gridCol w="685509"/>
              </a:tblGrid>
              <a:tr h="218750">
                <a:tc rowSpan="2">
                  <a:txBody>
                    <a:bodyPr/>
                    <a:lstStyle/>
                    <a:p>
                      <a:pPr algn="ctr" rtl="0" fontAlgn="ctr"/>
                      <a:r>
                        <a:rPr lang="fil-PH" sz="1000" b="1" i="0" u="none" strike="noStrike" dirty="0">
                          <a:solidFill>
                            <a:srgbClr val="000000"/>
                          </a:solidFill>
                          <a:latin typeface="Calibri"/>
                        </a:rPr>
                        <a:t>Region</a:t>
                      </a:r>
                    </a:p>
                  </a:txBody>
                  <a:tcPr marL="4072" marR="4072" marT="40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dirty="0">
                          <a:solidFill>
                            <a:srgbClr val="000000"/>
                          </a:solidFill>
                          <a:latin typeface="Calibri"/>
                        </a:rPr>
                        <a:t>Division</a:t>
                      </a:r>
                    </a:p>
                  </a:txBody>
                  <a:tcPr marL="4072" marR="4072" marT="40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City / Municipality </a:t>
                      </a:r>
                    </a:p>
                  </a:txBody>
                  <a:tcPr marL="4072" marR="4072" marT="40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Region Code</a:t>
                      </a:r>
                    </a:p>
                  </a:txBody>
                  <a:tcPr marL="4072" marR="4072" marT="40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Division Code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Legislative District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1000" b="1" i="0" u="none" strike="noStrike">
                          <a:solidFill>
                            <a:srgbClr val="000000"/>
                          </a:solidFill>
                          <a:latin typeface="Calibri"/>
                        </a:rPr>
                        <a:t>School Type (Public or Private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School ID</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School Name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il-PH" sz="1000" b="1" i="0" u="none" strike="noStrike">
                          <a:solidFill>
                            <a:srgbClr val="000000"/>
                          </a:solidFill>
                          <a:latin typeface="Calibri"/>
                        </a:rPr>
                        <a:t>Mother Tongue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1" i="0" u="none" strike="noStrike" dirty="0">
                          <a:solidFill>
                            <a:srgbClr val="000000"/>
                          </a:solidFill>
                          <a:latin typeface="Calibri"/>
                        </a:rPr>
                        <a:t>SY </a:t>
                      </a:r>
                      <a:r>
                        <a:rPr lang="fil-PH" sz="1000" b="1" i="0" u="none" strike="noStrike" dirty="0" smtClean="0">
                          <a:solidFill>
                            <a:srgbClr val="000000"/>
                          </a:solidFill>
                          <a:latin typeface="Calibri"/>
                        </a:rPr>
                        <a:t>2014-2015</a:t>
                      </a:r>
                      <a:r>
                        <a:rPr lang="fil-PH" sz="1000" b="1" i="0" u="none" strike="noStrike" baseline="0" dirty="0" smtClean="0">
                          <a:solidFill>
                            <a:srgbClr val="000000"/>
                          </a:solidFill>
                          <a:latin typeface="Calibri"/>
                        </a:rPr>
                        <a:t> </a:t>
                      </a:r>
                      <a:r>
                        <a:rPr lang="fil-PH" sz="1000" b="1" i="0" u="none" strike="noStrike" dirty="0" smtClean="0">
                          <a:solidFill>
                            <a:srgbClr val="000000"/>
                          </a:solidFill>
                          <a:latin typeface="Calibri"/>
                        </a:rPr>
                        <a:t>Enrolment</a:t>
                      </a:r>
                      <a:endParaRPr lang="fil-PH" sz="1000" b="1" i="0" u="none" strike="noStrike" dirty="0">
                        <a:solidFill>
                          <a:srgbClr val="000000"/>
                        </a:solidFill>
                        <a:latin typeface="Calibri"/>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084">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a:txBody>
                    <a:bodyPr/>
                    <a:lstStyle/>
                    <a:p>
                      <a:pPr algn="ctr" rtl="0" fontAlgn="b"/>
                      <a:r>
                        <a:rPr lang="fil-PH" sz="1000" b="1" i="0" u="none" strike="noStrike">
                          <a:solidFill>
                            <a:srgbClr val="000000"/>
                          </a:solidFill>
                          <a:latin typeface="Calibri"/>
                        </a:rPr>
                        <a:t>Grade 3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101021</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dirty="0">
                          <a:solidFill>
                            <a:srgbClr val="000000"/>
                          </a:solidFill>
                          <a:latin typeface="Arial"/>
                        </a:rPr>
                        <a:t>Bangbangolan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dirty="0">
                          <a:solidFill>
                            <a:srgbClr val="000000"/>
                          </a:solidFill>
                          <a:latin typeface="Arial"/>
                        </a:rPr>
                        <a:t> </a:t>
                      </a:r>
                      <a:r>
                        <a:rPr lang="fil-PH" sz="1000" b="0" i="0" u="none" strike="noStrike" dirty="0"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dirty="0">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Baraoas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101023</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Cadaclan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101024</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Dallangayan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dirty="0">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101025</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Dalumpinas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101026</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Ilocanos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Lingsat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dirty="0">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101028</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Mameltac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101029</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Nagyubuyuban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101030</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San Fernando North CS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101031</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Pao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dirty="0">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101032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a:solidFill>
                            <a:srgbClr val="000000"/>
                          </a:solidFill>
                          <a:latin typeface="Arial"/>
                        </a:rPr>
                        <a:t>Parparya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834">
                <a:tc>
                  <a:txBody>
                    <a:bodyPr/>
                    <a:lstStyle/>
                    <a:p>
                      <a:pPr algn="ctr" rtl="0" fontAlgn="b"/>
                      <a:r>
                        <a:rPr lang="fil-PH" sz="1000" b="0" i="0" u="none" strike="noStrike">
                          <a:solidFill>
                            <a:srgbClr val="000000"/>
                          </a:solidFill>
                          <a:latin typeface="Arial"/>
                        </a:rPr>
                        <a:t>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San Fernando City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City of San Fernando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il-PH" sz="1000" b="0" i="0" u="none" strike="noStrike">
                          <a:solidFill>
                            <a:srgbClr val="000000"/>
                          </a:solidFill>
                          <a:latin typeface="Calibri"/>
                        </a:rPr>
                        <a:t>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a:solidFill>
                            <a:srgbClr val="000000"/>
                          </a:solidFill>
                          <a:latin typeface="Arial"/>
                        </a:rPr>
                        <a:t>A12</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800" b="0" i="0" u="none" strike="noStrike" dirty="0">
                          <a:solidFill>
                            <a:srgbClr val="000000"/>
                          </a:solidFill>
                          <a:latin typeface="Arial"/>
                        </a:rPr>
                        <a:t>First District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Public</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0" i="0" u="none" strike="noStrike" dirty="0">
                          <a:solidFill>
                            <a:srgbClr val="000000"/>
                          </a:solidFill>
                          <a:latin typeface="Arial"/>
                        </a:rPr>
                        <a:t>101033</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dirty="0">
                          <a:solidFill>
                            <a:srgbClr val="000000"/>
                          </a:solidFill>
                          <a:latin typeface="Arial"/>
                        </a:rPr>
                        <a:t>Puspus 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il-PH" sz="1000" b="0" i="0" u="none" strike="noStrike" dirty="0" smtClean="0">
                          <a:solidFill>
                            <a:srgbClr val="000000"/>
                          </a:solidFill>
                          <a:latin typeface="Arial"/>
                        </a:rPr>
                        <a:t>Iloko</a:t>
                      </a:r>
                      <a:endParaRPr lang="fil-PH" sz="1000" b="0" i="0" u="none" strike="noStrike" dirty="0">
                        <a:solidFill>
                          <a:srgbClr val="000000"/>
                        </a:solidFill>
                        <a:latin typeface="Arial"/>
                      </a:endParaRP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il-PH" sz="1000" b="1" i="0" u="none" strike="noStrike" dirty="0">
                          <a:solidFill>
                            <a:srgbClr val="000000"/>
                          </a:solidFill>
                          <a:latin typeface="Arial"/>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92162"/>
          </a:xfrm>
        </p:spPr>
        <p:txBody>
          <a:bodyPr>
            <a:noAutofit/>
          </a:bodyPr>
          <a:lstStyle/>
          <a:p>
            <a:r>
              <a:rPr lang="fil-PH" b="1" dirty="0" smtClean="0">
                <a:effectLst>
                  <a:outerShdw blurRad="38100" dist="38100" dir="2700000" algn="tl">
                    <a:srgbClr val="000000">
                      <a:alpha val="43137"/>
                    </a:srgbClr>
                  </a:outerShdw>
                </a:effectLst>
              </a:rPr>
              <a:t>Guidelines on the Use of School IDs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25</a:t>
            </a:fld>
            <a:endParaRPr lang="fil-PH"/>
          </a:p>
        </p:txBody>
      </p:sp>
      <p:sp>
        <p:nvSpPr>
          <p:cNvPr id="4" name="Content Placeholder 3"/>
          <p:cNvSpPr>
            <a:spLocks noGrp="1"/>
          </p:cNvSpPr>
          <p:nvPr>
            <p:ph sz="quarter" idx="1"/>
          </p:nvPr>
        </p:nvSpPr>
        <p:spPr>
          <a:xfrm>
            <a:off x="381000" y="1066800"/>
            <a:ext cx="8534400" cy="5486400"/>
          </a:xfrm>
        </p:spPr>
        <p:txBody>
          <a:bodyPr>
            <a:noAutofit/>
          </a:bodyPr>
          <a:lstStyle/>
          <a:p>
            <a:pPr marL="457200" indent="-457200">
              <a:buFont typeface="+mj-lt"/>
              <a:buAutoNum type="arabicPeriod"/>
            </a:pPr>
            <a:r>
              <a:rPr lang="en-US" sz="2400" dirty="0" smtClean="0">
                <a:latin typeface="Tahoma" pitchFamily="34" charset="0"/>
                <a:ea typeface="Tahoma" pitchFamily="34" charset="0"/>
                <a:cs typeface="Tahoma" pitchFamily="34" charset="0"/>
              </a:rPr>
              <a:t>BEIS and NETRC are using similar School IDs both recognized by the Department;</a:t>
            </a:r>
          </a:p>
          <a:p>
            <a:pPr marL="457200" indent="-457200">
              <a:buFont typeface="+mj-lt"/>
              <a:buAutoNum type="arabicPeriod"/>
            </a:pPr>
            <a:endParaRPr lang="en-US" sz="16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smtClean="0">
                <a:latin typeface="Tahoma" pitchFamily="34" charset="0"/>
                <a:ea typeface="Tahoma" pitchFamily="34" charset="0"/>
                <a:cs typeface="Tahoma" pitchFamily="34" charset="0"/>
              </a:rPr>
              <a:t>New schools without School IDs are given temporary ones by NETRC and no other sources to avoid duplication and to facilitate allocation of TMs;</a:t>
            </a:r>
          </a:p>
          <a:p>
            <a:pPr marL="457200" indent="-457200">
              <a:buFont typeface="+mj-lt"/>
              <a:buAutoNum type="arabicPeriod"/>
            </a:pPr>
            <a:endParaRPr lang="en-US" sz="16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smtClean="0">
                <a:latin typeface="Tahoma" pitchFamily="34" charset="0"/>
                <a:ea typeface="Tahoma" pitchFamily="34" charset="0"/>
                <a:cs typeface="Tahoma" pitchFamily="34" charset="0"/>
              </a:rPr>
              <a:t>The School IDs issued by NETRC will be used temporarily for future test administrations until such time BEIS issues the permanent ID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26</a:t>
            </a:fld>
            <a:endParaRPr lang="fil-PH"/>
          </a:p>
        </p:txBody>
      </p:sp>
      <p:sp>
        <p:nvSpPr>
          <p:cNvPr id="4" name="Content Placeholder 3"/>
          <p:cNvSpPr>
            <a:spLocks noGrp="1"/>
          </p:cNvSpPr>
          <p:nvPr>
            <p:ph sz="quarter" idx="1"/>
          </p:nvPr>
        </p:nvSpPr>
        <p:spPr>
          <a:xfrm>
            <a:off x="609600" y="533400"/>
            <a:ext cx="8077200" cy="5867400"/>
          </a:xfrm>
        </p:spPr>
        <p:txBody>
          <a:bodyPr>
            <a:normAutofit/>
          </a:bodyPr>
          <a:lstStyle/>
          <a:p>
            <a:pPr marL="514350" indent="-514350">
              <a:buFont typeface="+mj-lt"/>
              <a:buAutoNum type="arabicPeriod" startAt="4"/>
            </a:pPr>
            <a:r>
              <a:rPr lang="en-PH" sz="2800" dirty="0" smtClean="0">
                <a:latin typeface="Tahoma" pitchFamily="34" charset="0"/>
                <a:ea typeface="Tahoma" pitchFamily="34" charset="0"/>
                <a:cs typeface="Tahoma" pitchFamily="34" charset="0"/>
              </a:rPr>
              <a:t>School ID to be used by</a:t>
            </a:r>
          </a:p>
          <a:p>
            <a:pPr marL="514350" indent="-514350">
              <a:buFont typeface="+mj-lt"/>
              <a:buAutoNum type="arabicPeriod" startAt="4"/>
            </a:pPr>
            <a:endParaRPr lang="en-PH" sz="2800" dirty="0" smtClean="0">
              <a:latin typeface="Tahoma" pitchFamily="34" charset="0"/>
              <a:ea typeface="Tahoma" pitchFamily="34" charset="0"/>
              <a:cs typeface="Tahoma" pitchFamily="34" charset="0"/>
            </a:endParaRPr>
          </a:p>
          <a:p>
            <a:pPr marL="1033462" indent="-514350">
              <a:buFont typeface="+mj-lt"/>
              <a:buAutoNum type="alphaUcPeriod"/>
            </a:pPr>
            <a:r>
              <a:rPr lang="en-PH" sz="2800" b="1" u="sng" dirty="0" smtClean="0">
                <a:latin typeface="Tahoma" pitchFamily="34" charset="0"/>
                <a:ea typeface="Tahoma" pitchFamily="34" charset="0"/>
                <a:cs typeface="Tahoma" pitchFamily="34" charset="0"/>
              </a:rPr>
              <a:t>students who already transferred</a:t>
            </a:r>
            <a:r>
              <a:rPr lang="en-PH" sz="2800" dirty="0" smtClean="0">
                <a:latin typeface="Tahoma" pitchFamily="34" charset="0"/>
                <a:ea typeface="Tahoma" pitchFamily="34" charset="0"/>
                <a:cs typeface="Tahoma" pitchFamily="34" charset="0"/>
              </a:rPr>
              <a:t>:</a:t>
            </a:r>
          </a:p>
          <a:p>
            <a:pPr marL="1033462" indent="-514350">
              <a:buNone/>
            </a:pPr>
            <a:r>
              <a:rPr lang="en-PH" sz="2800" dirty="0" smtClean="0">
                <a:latin typeface="Tahoma" pitchFamily="34" charset="0"/>
                <a:ea typeface="Tahoma" pitchFamily="34" charset="0"/>
                <a:cs typeface="Tahoma" pitchFamily="34" charset="0"/>
              </a:rPr>
              <a:t>	The  School ID of the present/new school</a:t>
            </a:r>
          </a:p>
          <a:p>
            <a:pPr marL="1033462" indent="-514350">
              <a:buFont typeface="+mj-lt"/>
              <a:buAutoNum type="alphaUcPeriod"/>
            </a:pPr>
            <a:endParaRPr lang="en-PH" sz="2800" dirty="0" smtClean="0">
              <a:latin typeface="Tahoma" pitchFamily="34" charset="0"/>
              <a:ea typeface="Tahoma" pitchFamily="34" charset="0"/>
              <a:cs typeface="Tahoma" pitchFamily="34" charset="0"/>
            </a:endParaRPr>
          </a:p>
          <a:p>
            <a:pPr marL="1033462" indent="-514350">
              <a:buFont typeface="+mj-lt"/>
              <a:buAutoNum type="alphaUcPeriod" startAt="2"/>
            </a:pPr>
            <a:r>
              <a:rPr lang="en-PH" sz="2800" b="1" u="sng" dirty="0" smtClean="0">
                <a:latin typeface="Tahoma" pitchFamily="34" charset="0"/>
                <a:ea typeface="Tahoma" pitchFamily="34" charset="0"/>
                <a:cs typeface="Tahoma" pitchFamily="34" charset="0"/>
              </a:rPr>
              <a:t>schools affected by the calamities and those who are temporarily relocated</a:t>
            </a:r>
            <a:r>
              <a:rPr lang="en-PH" sz="2800" dirty="0" smtClean="0">
                <a:latin typeface="Tahoma" pitchFamily="34" charset="0"/>
                <a:ea typeface="Tahoma" pitchFamily="34" charset="0"/>
                <a:cs typeface="Tahoma" pitchFamily="34" charset="0"/>
              </a:rPr>
              <a:t>:</a:t>
            </a:r>
          </a:p>
          <a:p>
            <a:pPr marL="1033462" indent="-514350">
              <a:buNone/>
            </a:pPr>
            <a:r>
              <a:rPr lang="en-PH" sz="2800" dirty="0" smtClean="0">
                <a:latin typeface="Tahoma" pitchFamily="34" charset="0"/>
                <a:ea typeface="Tahoma" pitchFamily="34" charset="0"/>
                <a:cs typeface="Tahoma" pitchFamily="34" charset="0"/>
              </a:rPr>
              <a:t>	Same School ID</a:t>
            </a:r>
          </a:p>
          <a:p>
            <a:pPr marL="457200" indent="-457200">
              <a:buFont typeface="+mj-lt"/>
              <a:buAutoNum type="arabicPeriod" startAt="8"/>
            </a:pPr>
            <a:endParaRPr lang="en-PH" sz="2800" dirty="0" smtClean="0">
              <a:latin typeface="Tahoma" pitchFamily="34" charset="0"/>
              <a:ea typeface="Tahoma" pitchFamily="34" charset="0"/>
              <a:cs typeface="Tahoma" pitchFamily="34" charset="0"/>
            </a:endParaRPr>
          </a:p>
          <a:p>
            <a:pPr marL="457200" indent="-457200">
              <a:buFont typeface="+mj-lt"/>
              <a:buAutoNum type="arabicPeriod" startAt="7"/>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27</a:t>
            </a:fld>
            <a:endParaRPr lang="fil-PH"/>
          </a:p>
        </p:txBody>
      </p:sp>
      <p:sp>
        <p:nvSpPr>
          <p:cNvPr id="2" name="Title 1"/>
          <p:cNvSpPr>
            <a:spLocks noGrp="1"/>
          </p:cNvSpPr>
          <p:nvPr>
            <p:ph type="title" idx="4294967295"/>
          </p:nvPr>
        </p:nvSpPr>
        <p:spPr>
          <a:xfrm>
            <a:off x="304800" y="228600"/>
            <a:ext cx="7772400" cy="685800"/>
          </a:xfrm>
        </p:spPr>
        <p:txBody>
          <a:bodyPr>
            <a:noAutofit/>
          </a:bodyPr>
          <a:lstStyle/>
          <a:p>
            <a:r>
              <a:rPr lang="fil-PH" sz="2400" b="1" dirty="0" smtClean="0">
                <a:solidFill>
                  <a:schemeClr val="tx1"/>
                </a:solidFill>
                <a:effectLst>
                  <a:outerShdw blurRad="38100" dist="38100" dir="2700000" algn="tl">
                    <a:srgbClr val="000000">
                      <a:alpha val="43137"/>
                    </a:srgbClr>
                  </a:outerShdw>
                </a:effectLst>
              </a:rPr>
              <a:t>Discrepancy in the School ID  (NAT and NCAE)</a:t>
            </a:r>
            <a:br>
              <a:rPr lang="fil-PH" sz="2400" b="1" dirty="0" smtClean="0">
                <a:solidFill>
                  <a:schemeClr val="tx1"/>
                </a:solidFill>
                <a:effectLst>
                  <a:outerShdw blurRad="38100" dist="38100" dir="2700000" algn="tl">
                    <a:srgbClr val="000000">
                      <a:alpha val="43137"/>
                    </a:srgbClr>
                  </a:outerShdw>
                </a:effectLst>
              </a:rPr>
            </a:br>
            <a:r>
              <a:rPr lang="fil-PH" sz="2400" b="1" dirty="0" smtClean="0">
                <a:solidFill>
                  <a:schemeClr val="tx1"/>
                </a:solidFill>
                <a:effectLst>
                  <a:outerShdw blurRad="38100" dist="38100" dir="2700000" algn="tl">
                    <a:srgbClr val="000000">
                      <a:alpha val="43137"/>
                    </a:srgbClr>
                  </a:outerShdw>
                </a:effectLst>
              </a:rPr>
              <a:t>(School Header vs. EBEIS)</a:t>
            </a:r>
            <a:endParaRPr lang="fil-PH" sz="2400" b="1" dirty="0">
              <a:solidFill>
                <a:schemeClr val="tx1"/>
              </a:solidFill>
              <a:effectLst>
                <a:outerShdw blurRad="38100" dist="38100" dir="2700000" algn="tl">
                  <a:srgbClr val="000000">
                    <a:alpha val="43137"/>
                  </a:srgbClr>
                </a:outerShdw>
              </a:effectLst>
            </a:endParaRPr>
          </a:p>
        </p:txBody>
      </p:sp>
      <p:pic>
        <p:nvPicPr>
          <p:cNvPr id="157697" name="Picture 1"/>
          <p:cNvPicPr>
            <a:picLocks noChangeAspect="1" noChangeArrowheads="1"/>
          </p:cNvPicPr>
          <p:nvPr/>
        </p:nvPicPr>
        <p:blipFill>
          <a:blip r:embed="rId2" cstate="print"/>
          <a:srcRect/>
          <a:stretch>
            <a:fillRect/>
          </a:stretch>
        </p:blipFill>
        <p:spPr bwMode="auto">
          <a:xfrm>
            <a:off x="4114801" y="1051692"/>
            <a:ext cx="4191000" cy="5806307"/>
          </a:xfrm>
          <a:prstGeom prst="rect">
            <a:avLst/>
          </a:prstGeom>
          <a:noFill/>
          <a:ln w="9525">
            <a:solidFill>
              <a:schemeClr val="tx2"/>
            </a:solidFill>
            <a:miter lim="800000"/>
            <a:headEnd/>
            <a:tailEnd/>
          </a:ln>
        </p:spPr>
      </p:pic>
      <p:sp>
        <p:nvSpPr>
          <p:cNvPr id="7" name="Right Arrow 6"/>
          <p:cNvSpPr/>
          <p:nvPr/>
        </p:nvSpPr>
        <p:spPr>
          <a:xfrm>
            <a:off x="152400" y="1143000"/>
            <a:ext cx="3886200" cy="3581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600" b="1" dirty="0" smtClean="0">
                <a:solidFill>
                  <a:schemeClr val="tx1"/>
                </a:solidFill>
              </a:rPr>
              <a:t>1.    Update the School ID</a:t>
            </a:r>
          </a:p>
          <a:p>
            <a:pPr marL="342900" indent="-342900">
              <a:buAutoNum type="arabicPeriod" startAt="2"/>
            </a:pPr>
            <a:r>
              <a:rPr lang="en-PH" sz="1600" b="1" dirty="0" smtClean="0">
                <a:solidFill>
                  <a:schemeClr val="tx1"/>
                </a:solidFill>
              </a:rPr>
              <a:t>Cross out the temporary School ID</a:t>
            </a:r>
          </a:p>
          <a:p>
            <a:pPr marL="342900" indent="-342900">
              <a:buAutoNum type="arabicPeriod" startAt="2"/>
            </a:pPr>
            <a:r>
              <a:rPr lang="en-PH" sz="1600" b="1" dirty="0" smtClean="0">
                <a:solidFill>
                  <a:schemeClr val="tx1"/>
                </a:solidFill>
              </a:rPr>
              <a:t>Write the EBEIS School ID below the </a:t>
            </a:r>
            <a:r>
              <a:rPr lang="en-PH" sz="1600" b="1" smtClean="0">
                <a:solidFill>
                  <a:schemeClr val="tx1"/>
                </a:solidFill>
              </a:rPr>
              <a:t>bar code</a:t>
            </a:r>
            <a:endParaRPr lang="en-PH" sz="16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Autofit/>
          </a:bodyPr>
          <a:lstStyle/>
          <a:p>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28</a:t>
            </a:fld>
            <a:endParaRPr lang="fil-PH"/>
          </a:p>
        </p:txBody>
      </p:sp>
      <p:sp>
        <p:nvSpPr>
          <p:cNvPr id="4" name="Content Placeholder 3"/>
          <p:cNvSpPr>
            <a:spLocks noGrp="1"/>
          </p:cNvSpPr>
          <p:nvPr>
            <p:ph sz="quarter" idx="1"/>
          </p:nvPr>
        </p:nvSpPr>
        <p:spPr>
          <a:xfrm>
            <a:off x="304800" y="1295400"/>
            <a:ext cx="8686800" cy="5334000"/>
          </a:xfrm>
        </p:spPr>
        <p:txBody>
          <a:bodyPr>
            <a:noAutofit/>
          </a:bodyPr>
          <a:lstStyle/>
          <a:p>
            <a:pPr marL="519113" lvl="1" indent="-465138">
              <a:spcBef>
                <a:spcPts val="0"/>
              </a:spcBef>
              <a:buSzPct val="95000"/>
              <a:buFont typeface="+mj-lt"/>
              <a:buAutoNum type="arabicPeriod"/>
              <a:tabLst>
                <a:tab pos="519113" algn="l"/>
              </a:tabLst>
            </a:pPr>
            <a:r>
              <a:rPr lang="en-PH" dirty="0" smtClean="0">
                <a:latin typeface="Tahoma" pitchFamily="34" charset="0"/>
                <a:ea typeface="Tahoma" pitchFamily="34" charset="0"/>
                <a:cs typeface="Tahoma" pitchFamily="34" charset="0"/>
              </a:rPr>
              <a:t>Allot a separate testing room for the special group of examinees from the regular ones (BEC) as indicated in the submitted enrolment data (as the case may be) listed below:</a:t>
            </a:r>
          </a:p>
          <a:p>
            <a:pPr marL="519113" lvl="1" indent="-465138">
              <a:spcBef>
                <a:spcPts val="0"/>
              </a:spcBef>
              <a:buSzPct val="95000"/>
              <a:buFont typeface="+mj-lt"/>
              <a:buAutoNum type="arabicPeriod"/>
              <a:tabLst>
                <a:tab pos="519113" algn="l"/>
              </a:tabLst>
            </a:pPr>
            <a:endParaRPr lang="en-PH" dirty="0" smtClean="0">
              <a:latin typeface="Tahoma" pitchFamily="34" charset="0"/>
              <a:ea typeface="Tahoma" pitchFamily="34" charset="0"/>
              <a:cs typeface="Tahoma" pitchFamily="34" charset="0"/>
            </a:endParaRP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Special Science Curriculum (SSC)</a:t>
            </a: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Technical-Vocational Education (TVE)</a:t>
            </a: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Science and Technology, Engineering and Mathematics (STEM) /Engineering and Science Education Program (ESEP)</a:t>
            </a: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Special Program for the Arts (SPA)</a:t>
            </a: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Open High School Program (OHSP)</a:t>
            </a:r>
          </a:p>
          <a:p>
            <a:pPr marL="914400" lvl="1" indent="-395288">
              <a:spcBef>
                <a:spcPts val="0"/>
              </a:spcBef>
              <a:buSzPct val="95000"/>
              <a:buFont typeface="+mj-lt"/>
              <a:buAutoNum type="alphaUcPeriod"/>
              <a:tabLst>
                <a:tab pos="914400" algn="l"/>
              </a:tabLst>
            </a:pPr>
            <a:endParaRPr lang="en-PH" dirty="0" smtClean="0">
              <a:latin typeface="Tahoma" pitchFamily="34" charset="0"/>
              <a:ea typeface="Tahoma" pitchFamily="34" charset="0"/>
              <a:cs typeface="Tahoma" pitchFamily="34" charset="0"/>
            </a:endParaRPr>
          </a:p>
          <a:p>
            <a:pPr marL="914400" lvl="1" indent="-395288">
              <a:spcBef>
                <a:spcPts val="0"/>
              </a:spcBef>
              <a:buSzPct val="95000"/>
              <a:buNone/>
              <a:tabLst>
                <a:tab pos="914400" algn="l"/>
              </a:tabLst>
            </a:pPr>
            <a:r>
              <a:rPr lang="en-PH" b="1" dirty="0" smtClean="0">
                <a:solidFill>
                  <a:srgbClr val="FF0000"/>
                </a:solidFill>
                <a:latin typeface="Tahoma" pitchFamily="34" charset="0"/>
                <a:ea typeface="Tahoma" pitchFamily="34" charset="0"/>
                <a:cs typeface="Tahoma" pitchFamily="34" charset="0"/>
              </a:rPr>
              <a:t>Note:  This is for public schools only.</a:t>
            </a:r>
          </a:p>
          <a:p>
            <a:pPr marL="519113" lvl="1" indent="-465138">
              <a:spcBef>
                <a:spcPts val="0"/>
              </a:spcBef>
              <a:buSzPct val="95000"/>
              <a:buFont typeface="+mj-lt"/>
              <a:buAutoNum type="arabicPeriod"/>
              <a:tabLst>
                <a:tab pos="519113" algn="l"/>
              </a:tabLst>
            </a:pPr>
            <a:endParaRPr lang="en-PH"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dirty="0" smtClean="0">
              <a:latin typeface="Tahoma" pitchFamily="34" charset="0"/>
              <a:ea typeface="Tahoma" pitchFamily="34" charset="0"/>
              <a:cs typeface="Tahoma" pitchFamily="34" charset="0"/>
            </a:endParaRPr>
          </a:p>
          <a:p>
            <a:pPr lvl="1">
              <a:buNone/>
            </a:pPr>
            <a:endParaRPr lang="en-PH"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Autofit/>
          </a:bodyPr>
          <a:lstStyle/>
          <a:p>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29</a:t>
            </a:fld>
            <a:endParaRPr lang="fil-PH"/>
          </a:p>
        </p:txBody>
      </p:sp>
      <p:sp>
        <p:nvSpPr>
          <p:cNvPr id="4" name="Content Placeholder 3"/>
          <p:cNvSpPr>
            <a:spLocks noGrp="1"/>
          </p:cNvSpPr>
          <p:nvPr>
            <p:ph sz="quarter" idx="1"/>
          </p:nvPr>
        </p:nvSpPr>
        <p:spPr>
          <a:xfrm>
            <a:off x="304800" y="1295400"/>
            <a:ext cx="8686800" cy="5334000"/>
          </a:xfrm>
        </p:spPr>
        <p:txBody>
          <a:bodyPr>
            <a:noAutofit/>
          </a:bodyPr>
          <a:lstStyle/>
          <a:p>
            <a:pPr marL="568325" lvl="1" indent="-514350">
              <a:spcBef>
                <a:spcPts val="0"/>
              </a:spcBef>
              <a:buSzPct val="95000"/>
              <a:buFont typeface="+mj-lt"/>
              <a:buAutoNum type="arabicPeriod" startAt="2"/>
              <a:tabLst>
                <a:tab pos="519113" algn="l"/>
              </a:tabLst>
            </a:pPr>
            <a:r>
              <a:rPr lang="en-PH" sz="2500" dirty="0" smtClean="0">
                <a:latin typeface="Tahoma" pitchFamily="34" charset="0"/>
                <a:ea typeface="Tahoma" pitchFamily="34" charset="0"/>
                <a:cs typeface="Tahoma" pitchFamily="34" charset="0"/>
              </a:rPr>
              <a:t>Examinees must be alphabetically arranged (Males then Females) in Form 1 and  Form 2.</a:t>
            </a:r>
          </a:p>
          <a:p>
            <a:pPr marL="568325" lvl="1" indent="-514350">
              <a:spcBef>
                <a:spcPts val="0"/>
              </a:spcBef>
              <a:buSzPct val="95000"/>
              <a:buFont typeface="+mj-lt"/>
              <a:buAutoNum type="arabicPeriod" startAt="2"/>
              <a:tabLst>
                <a:tab pos="519113" algn="l"/>
              </a:tabLst>
            </a:pPr>
            <a:endParaRPr lang="en-PH" sz="2500" dirty="0" smtClean="0">
              <a:latin typeface="Tahoma" pitchFamily="34" charset="0"/>
              <a:ea typeface="Tahoma" pitchFamily="34" charset="0"/>
              <a:cs typeface="Tahoma" pitchFamily="34" charset="0"/>
            </a:endParaRPr>
          </a:p>
          <a:p>
            <a:pPr marL="568325" lvl="1" indent="-514350">
              <a:spcBef>
                <a:spcPts val="0"/>
              </a:spcBef>
              <a:buSzPct val="95000"/>
              <a:buFont typeface="+mj-lt"/>
              <a:buAutoNum type="arabicPeriod" startAt="2"/>
              <a:tabLst>
                <a:tab pos="519113" algn="l"/>
              </a:tabLst>
            </a:pPr>
            <a:r>
              <a:rPr lang="en-PH" sz="2500" dirty="0" smtClean="0">
                <a:latin typeface="Tahoma" pitchFamily="34" charset="0"/>
                <a:ea typeface="Tahoma" pitchFamily="34" charset="0"/>
                <a:cs typeface="Tahoma" pitchFamily="34" charset="0"/>
              </a:rPr>
              <a:t>Instruct the examinees to properly shade in their AS the curriculum/program they belong to. This is to correspondingly provide a report on their test results separate from the others.</a:t>
            </a:r>
          </a:p>
          <a:p>
            <a:pPr marL="568325" lvl="1" indent="-514350">
              <a:spcBef>
                <a:spcPts val="0"/>
              </a:spcBef>
              <a:buSzPct val="95000"/>
              <a:buFont typeface="+mj-lt"/>
              <a:buAutoNum type="arabicPeriod" startAt="2"/>
              <a:tabLst>
                <a:tab pos="519113" algn="l"/>
              </a:tabLst>
            </a:pPr>
            <a:endParaRPr lang="en-PH" sz="2500" dirty="0" smtClean="0">
              <a:latin typeface="Tahoma" pitchFamily="34" charset="0"/>
              <a:ea typeface="Tahoma" pitchFamily="34" charset="0"/>
              <a:cs typeface="Tahoma" pitchFamily="34" charset="0"/>
            </a:endParaRPr>
          </a:p>
          <a:p>
            <a:pPr marL="568325" lvl="1" indent="-514350">
              <a:spcBef>
                <a:spcPts val="0"/>
              </a:spcBef>
              <a:buSzPct val="95000"/>
              <a:buNone/>
              <a:tabLst>
                <a:tab pos="519113" algn="l"/>
              </a:tabLst>
            </a:pPr>
            <a:r>
              <a:rPr lang="en-PH" sz="2500" dirty="0" smtClean="0">
                <a:latin typeface="Tahoma" pitchFamily="34" charset="0"/>
                <a:ea typeface="Tahoma" pitchFamily="34" charset="0"/>
                <a:cs typeface="Tahoma" pitchFamily="34" charset="0"/>
              </a:rPr>
              <a:t>	</a:t>
            </a:r>
            <a:r>
              <a:rPr lang="en-PH" sz="2500" b="1" u="sng" dirty="0" smtClean="0">
                <a:latin typeface="Tahoma" pitchFamily="34" charset="0"/>
                <a:ea typeface="Tahoma" pitchFamily="34" charset="0"/>
                <a:cs typeface="Tahoma" pitchFamily="34" charset="0"/>
              </a:rPr>
              <a:t>Elementary</a:t>
            </a:r>
            <a:r>
              <a:rPr lang="en-PH" sz="2500" dirty="0" smtClean="0">
                <a:latin typeface="Tahoma" pitchFamily="34" charset="0"/>
                <a:ea typeface="Tahoma" pitchFamily="34" charset="0"/>
                <a:cs typeface="Tahoma" pitchFamily="34" charset="0"/>
              </a:rPr>
              <a:t>:  Do you belong to a section with Special Science Curriculum? (Yes or No)</a:t>
            </a:r>
          </a:p>
          <a:p>
            <a:pPr marL="568325" lvl="1" indent="-514350">
              <a:spcBef>
                <a:spcPts val="0"/>
              </a:spcBef>
              <a:buSzPct val="95000"/>
              <a:buNone/>
              <a:tabLst>
                <a:tab pos="519113" algn="l"/>
              </a:tabLst>
            </a:pPr>
            <a:endParaRPr lang="en-PH" sz="2500" dirty="0" smtClean="0">
              <a:latin typeface="Tahoma" pitchFamily="34" charset="0"/>
              <a:ea typeface="Tahoma" pitchFamily="34" charset="0"/>
              <a:cs typeface="Tahoma" pitchFamily="34" charset="0"/>
            </a:endParaRPr>
          </a:p>
          <a:p>
            <a:pPr marL="568325" lvl="1" indent="-514350">
              <a:spcBef>
                <a:spcPts val="0"/>
              </a:spcBef>
              <a:buSzPct val="95000"/>
              <a:buNone/>
              <a:tabLst>
                <a:tab pos="519113" algn="l"/>
              </a:tabLst>
            </a:pPr>
            <a:r>
              <a:rPr lang="en-PH" sz="2500" dirty="0" smtClean="0">
                <a:latin typeface="Tahoma" pitchFamily="34" charset="0"/>
                <a:ea typeface="Tahoma" pitchFamily="34" charset="0"/>
                <a:cs typeface="Tahoma" pitchFamily="34" charset="0"/>
              </a:rPr>
              <a:t>	</a:t>
            </a:r>
            <a:r>
              <a:rPr lang="en-PH" sz="2500" b="1" u="sng" dirty="0" smtClean="0">
                <a:latin typeface="Tahoma" pitchFamily="34" charset="0"/>
                <a:ea typeface="Tahoma" pitchFamily="34" charset="0"/>
                <a:cs typeface="Tahoma" pitchFamily="34" charset="0"/>
              </a:rPr>
              <a:t>Secondary</a:t>
            </a:r>
            <a:r>
              <a:rPr lang="en-PH" sz="2500" dirty="0" smtClean="0">
                <a:latin typeface="Tahoma" pitchFamily="34" charset="0"/>
                <a:ea typeface="Tahoma" pitchFamily="34" charset="0"/>
                <a:cs typeface="Tahoma" pitchFamily="34" charset="0"/>
              </a:rPr>
              <a:t>:  Do you belong to a section with any of the following programs? (Tech-Voc, ESEP/STEM, SPA, OHS)</a:t>
            </a:r>
          </a:p>
          <a:p>
            <a:pPr marL="519113" lvl="1" indent="-465138">
              <a:spcBef>
                <a:spcPts val="0"/>
              </a:spcBef>
              <a:buSzPct val="95000"/>
              <a:buFont typeface="+mj-lt"/>
              <a:buAutoNum type="arabicPeriod" startAt="2"/>
              <a:tabLst>
                <a:tab pos="519113" algn="l"/>
              </a:tabLst>
            </a:pPr>
            <a:endParaRPr lang="en-PH" sz="2500" dirty="0" smtClean="0">
              <a:latin typeface="Tahoma" pitchFamily="34" charset="0"/>
              <a:ea typeface="Tahoma" pitchFamily="34" charset="0"/>
              <a:cs typeface="Tahoma" pitchFamily="34" charset="0"/>
            </a:endParaRPr>
          </a:p>
          <a:p>
            <a:pPr marL="914400" lvl="1" indent="-395288">
              <a:spcBef>
                <a:spcPts val="0"/>
              </a:spcBef>
              <a:buSzPct val="95000"/>
              <a:buNone/>
              <a:tabLst>
                <a:tab pos="914400" algn="l"/>
              </a:tabLst>
            </a:pPr>
            <a:endParaRPr lang="en-PH" sz="2500" dirty="0" smtClean="0">
              <a:latin typeface="Tahoma" pitchFamily="34" charset="0"/>
              <a:ea typeface="Tahoma" pitchFamily="34" charset="0"/>
              <a:cs typeface="Tahoma" pitchFamily="34" charset="0"/>
            </a:endParaRPr>
          </a:p>
          <a:p>
            <a:pPr marL="914400" lvl="1" indent="-395288">
              <a:spcBef>
                <a:spcPts val="0"/>
              </a:spcBef>
              <a:buSzPct val="95000"/>
              <a:buFont typeface="+mj-lt"/>
              <a:buAutoNum type="alphaUcPeriod"/>
              <a:tabLst>
                <a:tab pos="914400" algn="l"/>
              </a:tabLst>
            </a:pPr>
            <a:endParaRPr lang="en-PH" sz="25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5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500" dirty="0" smtClean="0">
              <a:latin typeface="Tahoma" pitchFamily="34" charset="0"/>
              <a:ea typeface="Tahoma" pitchFamily="34" charset="0"/>
              <a:cs typeface="Tahoma" pitchFamily="34" charset="0"/>
            </a:endParaRPr>
          </a:p>
          <a:p>
            <a:pPr lvl="1">
              <a:buNone/>
            </a:pPr>
            <a:endParaRPr lang="en-PH" sz="25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Testing Staff and </a:t>
            </a:r>
            <a:br>
              <a:rPr lang="fil-PH" dirty="0" smtClean="0"/>
            </a:br>
            <a:r>
              <a:rPr lang="fil-PH" dirty="0" smtClean="0"/>
              <a:t>Their Roles and Responsibilities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Autofit/>
          </a:bodyPr>
          <a:lstStyle/>
          <a:p>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30</a:t>
            </a:fld>
            <a:endParaRPr lang="fil-PH"/>
          </a:p>
        </p:txBody>
      </p:sp>
      <p:sp>
        <p:nvSpPr>
          <p:cNvPr id="4" name="Content Placeholder 3"/>
          <p:cNvSpPr>
            <a:spLocks noGrp="1"/>
          </p:cNvSpPr>
          <p:nvPr>
            <p:ph sz="quarter" idx="1"/>
          </p:nvPr>
        </p:nvSpPr>
        <p:spPr>
          <a:xfrm>
            <a:off x="304800" y="1295400"/>
            <a:ext cx="8686800" cy="5334000"/>
          </a:xfrm>
        </p:spPr>
        <p:txBody>
          <a:bodyPr>
            <a:noAutofit/>
          </a:bodyPr>
          <a:lstStyle/>
          <a:p>
            <a:pPr marL="568325" lvl="1" indent="-514350">
              <a:spcBef>
                <a:spcPts val="0"/>
              </a:spcBef>
              <a:buSzPct val="95000"/>
              <a:buFont typeface="+mj-lt"/>
              <a:buAutoNum type="arabicPeriod" startAt="4"/>
              <a:tabLst>
                <a:tab pos="519113" algn="l"/>
              </a:tabLst>
            </a:pPr>
            <a:r>
              <a:rPr lang="en-PH" sz="2800" dirty="0" smtClean="0">
                <a:latin typeface="Tahoma" pitchFamily="34" charset="0"/>
                <a:ea typeface="Tahoma" pitchFamily="34" charset="0"/>
                <a:cs typeface="Tahoma" pitchFamily="34" charset="0"/>
              </a:rPr>
              <a:t>The ETRE(s) of the special group of examinees must be </a:t>
            </a:r>
            <a:r>
              <a:rPr lang="en-PH" sz="2800" b="1" u="sng" dirty="0" smtClean="0">
                <a:latin typeface="Tahoma" pitchFamily="34" charset="0"/>
                <a:ea typeface="Tahoma" pitchFamily="34" charset="0"/>
                <a:cs typeface="Tahoma" pitchFamily="34" charset="0"/>
              </a:rPr>
              <a:t>specifically labelled</a:t>
            </a:r>
            <a:r>
              <a:rPr lang="en-PH" sz="2800" dirty="0" smtClean="0">
                <a:latin typeface="Tahoma" pitchFamily="34" charset="0"/>
                <a:ea typeface="Tahoma" pitchFamily="34" charset="0"/>
                <a:cs typeface="Tahoma" pitchFamily="34" charset="0"/>
              </a:rPr>
              <a:t> at the upper right hand corner with </a:t>
            </a:r>
            <a:r>
              <a:rPr lang="en-PH" sz="2800" b="1" dirty="0" smtClean="0">
                <a:latin typeface="Tahoma" pitchFamily="34" charset="0"/>
                <a:ea typeface="Tahoma" pitchFamily="34" charset="0"/>
                <a:cs typeface="Tahoma" pitchFamily="34" charset="0"/>
              </a:rPr>
              <a:t>bold ink</a:t>
            </a:r>
            <a:r>
              <a:rPr lang="en-PH" sz="2800" dirty="0" smtClean="0">
                <a:latin typeface="Tahoma" pitchFamily="34" charset="0"/>
                <a:ea typeface="Tahoma" pitchFamily="34" charset="0"/>
                <a:cs typeface="Tahoma" pitchFamily="34" charset="0"/>
              </a:rPr>
              <a:t> to separately process their ASs from the BEC examinees.</a:t>
            </a:r>
          </a:p>
          <a:p>
            <a:pPr marL="568325" lvl="1" indent="-514350">
              <a:spcBef>
                <a:spcPts val="0"/>
              </a:spcBef>
              <a:buSzPct val="95000"/>
              <a:buFont typeface="+mj-lt"/>
              <a:buAutoNum type="arabicPeriod" startAt="4"/>
              <a:tabLst>
                <a:tab pos="519113" algn="l"/>
              </a:tabLst>
            </a:pPr>
            <a:endParaRPr lang="en-PH" sz="2800" dirty="0" smtClean="0">
              <a:latin typeface="Tahoma" pitchFamily="34" charset="0"/>
              <a:ea typeface="Tahoma" pitchFamily="34" charset="0"/>
              <a:cs typeface="Tahoma" pitchFamily="34" charset="0"/>
            </a:endParaRPr>
          </a:p>
          <a:p>
            <a:pPr marL="568325" lvl="1" indent="-514350">
              <a:spcBef>
                <a:spcPts val="0"/>
              </a:spcBef>
              <a:buSzPct val="95000"/>
              <a:buNone/>
              <a:tabLst>
                <a:tab pos="519113" algn="l"/>
              </a:tabLst>
            </a:pPr>
            <a:r>
              <a:rPr lang="en-PH" sz="2800" dirty="0" smtClean="0">
                <a:latin typeface="Tahoma" pitchFamily="34" charset="0"/>
                <a:ea typeface="Tahoma" pitchFamily="34" charset="0"/>
                <a:cs typeface="Tahoma" pitchFamily="34" charset="0"/>
              </a:rPr>
              <a:t>	</a:t>
            </a:r>
            <a:r>
              <a:rPr lang="en-PH" sz="2800" b="1" u="sng" dirty="0" smtClean="0">
                <a:latin typeface="Tahoma" pitchFamily="34" charset="0"/>
                <a:ea typeface="Tahoma" pitchFamily="34" charset="0"/>
                <a:cs typeface="Tahoma" pitchFamily="34" charset="0"/>
              </a:rPr>
              <a:t>ETRE Label</a:t>
            </a:r>
            <a:r>
              <a:rPr lang="en-PH" sz="2800" dirty="0" smtClean="0">
                <a:latin typeface="Tahoma" pitchFamily="34" charset="0"/>
                <a:ea typeface="Tahoma" pitchFamily="34" charset="0"/>
                <a:cs typeface="Tahoma" pitchFamily="34" charset="0"/>
              </a:rPr>
              <a:t>: </a:t>
            </a:r>
          </a:p>
          <a:p>
            <a:pPr marL="568325" lvl="1" indent="-514350">
              <a:spcBef>
                <a:spcPts val="0"/>
              </a:spcBef>
              <a:buSzPct val="95000"/>
              <a:buNone/>
              <a:tabLst>
                <a:tab pos="519113" algn="l"/>
              </a:tabLst>
            </a:pPr>
            <a:r>
              <a:rPr lang="en-PH" sz="2800" dirty="0" smtClean="0">
                <a:latin typeface="Tahoma" pitchFamily="34" charset="0"/>
                <a:ea typeface="Tahoma" pitchFamily="34" charset="0"/>
                <a:cs typeface="Tahoma" pitchFamily="34" charset="0"/>
              </a:rPr>
              <a:t>	SSC / TVE / ESEP or STEM / SPA / OHSP</a:t>
            </a:r>
          </a:p>
          <a:p>
            <a:pPr marL="568325" lvl="1" indent="-514350">
              <a:spcBef>
                <a:spcPts val="0"/>
              </a:spcBef>
              <a:buSzPct val="95000"/>
              <a:buFont typeface="+mj-lt"/>
              <a:buAutoNum type="arabicPeriod" startAt="4"/>
              <a:tabLst>
                <a:tab pos="519113" algn="l"/>
              </a:tabLst>
            </a:pPr>
            <a:endParaRPr lang="en-PH" sz="2800" dirty="0" smtClean="0">
              <a:latin typeface="Tahoma" pitchFamily="34" charset="0"/>
              <a:ea typeface="Tahoma" pitchFamily="34" charset="0"/>
              <a:cs typeface="Tahoma" pitchFamily="34" charset="0"/>
            </a:endParaRPr>
          </a:p>
          <a:p>
            <a:pPr marL="568325" lvl="1" indent="-514350">
              <a:spcBef>
                <a:spcPts val="0"/>
              </a:spcBef>
              <a:buSzPct val="95000"/>
              <a:buFont typeface="+mj-lt"/>
              <a:buAutoNum type="arabicPeriod" startAt="5"/>
              <a:tabLst>
                <a:tab pos="519113" algn="l"/>
              </a:tabLst>
            </a:pPr>
            <a:r>
              <a:rPr lang="en-PH" sz="2800" dirty="0" smtClean="0">
                <a:latin typeface="Tahoma" pitchFamily="34" charset="0"/>
                <a:ea typeface="Tahoma" pitchFamily="34" charset="0"/>
                <a:cs typeface="Tahoma" pitchFamily="34" charset="0"/>
              </a:rPr>
              <a:t>The SSC examinees will use the same school ID with the regular examinees.</a:t>
            </a:r>
          </a:p>
          <a:p>
            <a:pPr marL="519113" lvl="1" indent="-465138">
              <a:spcBef>
                <a:spcPts val="0"/>
              </a:spcBef>
              <a:buSzPct val="95000"/>
              <a:buFont typeface="+mj-lt"/>
              <a:buAutoNum type="arabicPeriod" startAt="2"/>
              <a:tabLst>
                <a:tab pos="519113" algn="l"/>
              </a:tabLst>
            </a:pPr>
            <a:endParaRPr lang="en-PH" sz="2800" dirty="0" smtClean="0">
              <a:latin typeface="Tahoma" pitchFamily="34" charset="0"/>
              <a:ea typeface="Tahoma" pitchFamily="34" charset="0"/>
              <a:cs typeface="Tahoma" pitchFamily="34" charset="0"/>
            </a:endParaRPr>
          </a:p>
          <a:p>
            <a:pPr marL="914400" lvl="1" indent="-395288">
              <a:spcBef>
                <a:spcPts val="0"/>
              </a:spcBef>
              <a:buSzPct val="95000"/>
              <a:buNone/>
              <a:tabLst>
                <a:tab pos="914400" algn="l"/>
              </a:tabLst>
            </a:pPr>
            <a:endParaRPr lang="en-PH" sz="2800" dirty="0" smtClean="0">
              <a:latin typeface="Tahoma" pitchFamily="34" charset="0"/>
              <a:ea typeface="Tahoma" pitchFamily="34" charset="0"/>
              <a:cs typeface="Tahoma" pitchFamily="34" charset="0"/>
            </a:endParaRPr>
          </a:p>
          <a:p>
            <a:pPr marL="914400" lvl="1" indent="-395288">
              <a:spcBef>
                <a:spcPts val="0"/>
              </a:spcBef>
              <a:buSzPct val="95000"/>
              <a:buFont typeface="+mj-lt"/>
              <a:buAutoNum type="alphaUcPeriod"/>
              <a:tabLst>
                <a:tab pos="914400" algn="l"/>
              </a:tabLst>
            </a:pPr>
            <a:endParaRPr lang="en-PH" sz="28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lvl="1">
              <a:buNone/>
            </a:pPr>
            <a:endParaRPr lang="en-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534400" cy="1477962"/>
          </a:xfrm>
        </p:spPr>
        <p:txBody>
          <a:bodyPr>
            <a:normAutofit/>
          </a:bodyPr>
          <a:lstStyle/>
          <a:p>
            <a:r>
              <a:rPr lang="fil-PH" b="1" dirty="0" smtClean="0">
                <a:effectLst>
                  <a:outerShdw blurRad="38100" dist="38100" dir="2700000" algn="tl">
                    <a:srgbClr val="000000">
                      <a:alpha val="43137"/>
                    </a:srgbClr>
                  </a:outerShdw>
                </a:effectLst>
              </a:rPr>
              <a:t>Guidelines on the Use of </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Learner Reference Number (LRN)</a:t>
            </a:r>
            <a:endParaRPr lang="fil-PH" b="1" i="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123F7771-3327-4F8A-BF69-CA24EFC23DA9}" type="slidenum">
              <a:rPr lang="fil-PH" smtClean="0"/>
              <a:pPr/>
              <a:t>31</a:t>
            </a:fld>
            <a:endParaRPr lang="fil-PH"/>
          </a:p>
        </p:txBody>
      </p:sp>
      <p:sp>
        <p:nvSpPr>
          <p:cNvPr id="4" name="Content Placeholder 3"/>
          <p:cNvSpPr>
            <a:spLocks noGrp="1"/>
          </p:cNvSpPr>
          <p:nvPr>
            <p:ph sz="quarter" idx="1"/>
          </p:nvPr>
        </p:nvSpPr>
        <p:spPr>
          <a:xfrm>
            <a:off x="457200" y="2057400"/>
            <a:ext cx="8382000" cy="3962400"/>
          </a:xfrm>
        </p:spPr>
        <p:txBody>
          <a:bodyPr>
            <a:noAutofit/>
          </a:bodyPr>
          <a:lstStyle/>
          <a:p>
            <a:pPr marL="514350" indent="-514350">
              <a:buFont typeface="+mj-lt"/>
              <a:buAutoNum type="arabicPeriod"/>
            </a:pPr>
            <a:r>
              <a:rPr lang="fil-PH" sz="3000" dirty="0" smtClean="0">
                <a:latin typeface="Tahoma" pitchFamily="34" charset="0"/>
                <a:ea typeface="Tahoma" pitchFamily="34" charset="0"/>
                <a:cs typeface="Tahoma" pitchFamily="34" charset="0"/>
              </a:rPr>
              <a:t>Use the LRN that was provided by the Office of the Planning Service, DepED Central Office.</a:t>
            </a:r>
          </a:p>
          <a:p>
            <a:pPr marL="514350" indent="-514350">
              <a:buFont typeface="+mj-lt"/>
              <a:buAutoNum type="arabicPeriod"/>
            </a:pPr>
            <a:endParaRPr lang="fil-PH" sz="3000" dirty="0" smtClean="0">
              <a:latin typeface="Tahoma" pitchFamily="34" charset="0"/>
              <a:ea typeface="Tahoma" pitchFamily="34" charset="0"/>
              <a:cs typeface="Tahoma" pitchFamily="34" charset="0"/>
            </a:endParaRPr>
          </a:p>
          <a:p>
            <a:pPr marL="514350" indent="-514350">
              <a:buFont typeface="+mj-lt"/>
              <a:buAutoNum type="arabicPeriod" startAt="2"/>
            </a:pPr>
            <a:r>
              <a:rPr lang="fil-PH" sz="3000" dirty="0" smtClean="0">
                <a:latin typeface="Tahoma" pitchFamily="34" charset="0"/>
                <a:ea typeface="Tahoma" pitchFamily="34" charset="0"/>
                <a:cs typeface="Tahoma" pitchFamily="34" charset="0"/>
              </a:rPr>
              <a:t>The LRN must be reflected in each of the examinees’ AS and in Form 1.</a:t>
            </a:r>
          </a:p>
          <a:p>
            <a:pPr marL="514350" indent="-514350">
              <a:buFont typeface="+mj-lt"/>
              <a:buAutoNum type="arabicPeriod" startAt="2"/>
            </a:pPr>
            <a:endParaRPr lang="fil-PH" sz="3000" dirty="0" smtClean="0">
              <a:latin typeface="Tahoma" pitchFamily="34" charset="0"/>
              <a:ea typeface="Tahoma" pitchFamily="34" charset="0"/>
              <a:cs typeface="Tahoma" pitchFamily="34" charset="0"/>
            </a:endParaRPr>
          </a:p>
          <a:p>
            <a:pPr marL="514350" indent="-514350">
              <a:buFont typeface="+mj-lt"/>
              <a:buAutoNum type="arabicPeriod" startAt="2"/>
            </a:pPr>
            <a:r>
              <a:rPr lang="en-PH" sz="3000" dirty="0" smtClean="0">
                <a:latin typeface="Tahoma" pitchFamily="34" charset="0"/>
                <a:ea typeface="Tahoma" pitchFamily="34" charset="0"/>
                <a:cs typeface="Tahoma" pitchFamily="34" charset="0"/>
              </a:rPr>
              <a:t>In case the LRN is still not available, leave it blank.</a:t>
            </a:r>
            <a:endParaRPr lang="fil-PH" sz="3000" dirty="0" smtClean="0">
              <a:latin typeface="Tahoma" pitchFamily="34" charset="0"/>
              <a:ea typeface="Tahoma" pitchFamily="34" charset="0"/>
              <a:cs typeface="Tahoma" pitchFamily="34" charset="0"/>
            </a:endParaRPr>
          </a:p>
          <a:p>
            <a:pPr marL="514350" indent="-514350">
              <a:buFont typeface="+mj-lt"/>
              <a:buAutoNum type="arabicPeriod" startAt="2"/>
            </a:pPr>
            <a:endParaRPr lang="fil-PH" sz="3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32</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Test Administration Guidelines</a:t>
            </a:r>
            <a:endParaRPr lang="fil-PH" dirty="0"/>
          </a:p>
        </p:txBody>
      </p:sp>
      <p:sp>
        <p:nvSpPr>
          <p:cNvPr id="7" name="Subtitle 6"/>
          <p:cNvSpPr>
            <a:spLocks noGrp="1"/>
          </p:cNvSpPr>
          <p:nvPr>
            <p:ph type="subTitle" idx="1"/>
          </p:nvPr>
        </p:nvSpPr>
        <p:spPr/>
        <p:txBody>
          <a:bodyPr/>
          <a:lstStyle/>
          <a:p>
            <a:endParaRPr lang="fil-P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576"/>
            <a:ext cx="7772400" cy="792162"/>
          </a:xfrm>
        </p:spPr>
        <p:txBody>
          <a:bodyPr/>
          <a:lstStyle/>
          <a:p>
            <a:r>
              <a:rPr lang="fil-PH" b="1" dirty="0" smtClean="0">
                <a:effectLst>
                  <a:outerShdw blurRad="38100" dist="38100" dir="2700000" algn="tl">
                    <a:srgbClr val="000000">
                      <a:alpha val="43137"/>
                    </a:srgbClr>
                  </a:outerShdw>
                </a:effectLst>
              </a:rPr>
              <a:t>Pre-Test Guidelines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33</a:t>
            </a:fld>
            <a:endParaRPr lang="fil-PH"/>
          </a:p>
        </p:txBody>
      </p:sp>
      <p:graphicFrame>
        <p:nvGraphicFramePr>
          <p:cNvPr id="8" name="Table 7"/>
          <p:cNvGraphicFramePr>
            <a:graphicFrameLocks noGrp="1"/>
          </p:cNvGraphicFramePr>
          <p:nvPr/>
        </p:nvGraphicFramePr>
        <p:xfrm>
          <a:off x="228600" y="838199"/>
          <a:ext cx="8763000" cy="5660623"/>
        </p:xfrm>
        <a:graphic>
          <a:graphicData uri="http://schemas.openxmlformats.org/drawingml/2006/table">
            <a:tbl>
              <a:tblPr/>
              <a:tblGrid>
                <a:gridCol w="1524000"/>
                <a:gridCol w="7239000"/>
              </a:tblGrid>
              <a:tr h="304801">
                <a:tc>
                  <a:txBody>
                    <a:bodyPr/>
                    <a:lstStyle/>
                    <a:p>
                      <a:pPr algn="ctr" fontAlgn="b"/>
                      <a:r>
                        <a:rPr lang="fil-PH" sz="2000" b="1" i="0" u="none" strike="noStrike" dirty="0">
                          <a:solidFill>
                            <a:srgbClr val="000000"/>
                          </a:solidFill>
                          <a:latin typeface="Perpetua"/>
                        </a:rPr>
                        <a:t>Concern</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0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158">
                <a:tc>
                  <a:txBody>
                    <a:bodyPr/>
                    <a:lstStyle/>
                    <a:p>
                      <a:pPr algn="l" fontAlgn="t"/>
                      <a:r>
                        <a:rPr lang="en-US" sz="2000" b="0" i="0" u="none" strike="noStrike" dirty="0">
                          <a:solidFill>
                            <a:srgbClr val="000000"/>
                          </a:solidFill>
                          <a:latin typeface="Perpetua"/>
                        </a:rPr>
                        <a:t>Distribution </a:t>
                      </a:r>
                      <a:r>
                        <a:rPr lang="en-US" sz="2000" b="0" i="0" u="none" strike="noStrike" dirty="0" smtClean="0">
                          <a:solidFill>
                            <a:srgbClr val="000000"/>
                          </a:solidFill>
                          <a:latin typeface="Perpetua"/>
                        </a:rPr>
                        <a:t>of TMs</a:t>
                      </a:r>
                      <a:endParaRPr lang="en-US" sz="20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indent="-457200" algn="l" fontAlgn="t">
                        <a:buAutoNum type="arabicPeriod"/>
                      </a:pPr>
                      <a:r>
                        <a:rPr lang="en-US" sz="2000" b="0" i="0" u="none" strike="noStrike" dirty="0" smtClean="0">
                          <a:solidFill>
                            <a:srgbClr val="000000"/>
                          </a:solidFill>
                          <a:latin typeface="Perpetua"/>
                        </a:rPr>
                        <a:t>Early </a:t>
                      </a:r>
                      <a:r>
                        <a:rPr lang="en-US" sz="2000" b="0" i="0" u="none" strike="noStrike" dirty="0">
                          <a:solidFill>
                            <a:srgbClr val="000000"/>
                          </a:solidFill>
                          <a:latin typeface="Perpetua"/>
                        </a:rPr>
                        <a:t>in the morning of </a:t>
                      </a:r>
                      <a:r>
                        <a:rPr lang="en-US" sz="2000" b="0" i="0" u="none" strike="noStrike" dirty="0" smtClean="0">
                          <a:solidFill>
                            <a:srgbClr val="000000"/>
                          </a:solidFill>
                          <a:latin typeface="Perpetua"/>
                        </a:rPr>
                        <a:t>exam day in </a:t>
                      </a:r>
                      <a:r>
                        <a:rPr lang="en-US" sz="2000" b="0" i="0" u="none" strike="noStrike" dirty="0">
                          <a:solidFill>
                            <a:srgbClr val="000000"/>
                          </a:solidFill>
                          <a:latin typeface="Perpetua"/>
                        </a:rPr>
                        <a:t>nearby </a:t>
                      </a:r>
                      <a:r>
                        <a:rPr lang="en-US" sz="2000" b="0" i="0" u="none" strike="noStrike" dirty="0" smtClean="0">
                          <a:solidFill>
                            <a:srgbClr val="000000"/>
                          </a:solidFill>
                          <a:latin typeface="Perpetua"/>
                        </a:rPr>
                        <a:t>schools</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en-US" sz="2000" b="0" i="0" u="none" strike="noStrike" dirty="0" smtClean="0">
                          <a:solidFill>
                            <a:srgbClr val="000000"/>
                          </a:solidFill>
                          <a:latin typeface="+mn-lt"/>
                        </a:rPr>
                        <a:t>A day before the test to far schools or even earlier to far flung schools</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fil-PH" sz="2000" b="0" i="0" u="none" strike="noStrike" dirty="0" smtClean="0">
                          <a:solidFill>
                            <a:srgbClr val="000000"/>
                          </a:solidFill>
                          <a:latin typeface="+mn-lt"/>
                        </a:rPr>
                        <a:t>DTC issues the </a:t>
                      </a:r>
                      <a:r>
                        <a:rPr lang="fil-PH" sz="2000" b="0" i="0" u="none" strike="noStrike" baseline="0" dirty="0" smtClean="0">
                          <a:solidFill>
                            <a:srgbClr val="000000"/>
                          </a:solidFill>
                          <a:latin typeface="+mn-lt"/>
                        </a:rPr>
                        <a:t>Oath of Confidentiality to each SH</a:t>
                      </a:r>
                      <a:endParaRPr lang="en-US" sz="20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6140">
                <a:tc>
                  <a:txBody>
                    <a:bodyPr/>
                    <a:lstStyle/>
                    <a:p>
                      <a:pPr algn="l" fontAlgn="t"/>
                      <a:r>
                        <a:rPr lang="fil-PH" sz="2000" b="0" i="0" u="none" strike="noStrike" dirty="0">
                          <a:solidFill>
                            <a:srgbClr val="000000"/>
                          </a:solidFill>
                          <a:latin typeface="Perpetua"/>
                        </a:rPr>
                        <a:t>Information </a:t>
                      </a:r>
                      <a:r>
                        <a:rPr lang="fil-PH" sz="2000" b="0" i="0" u="none" strike="noStrike" dirty="0" smtClean="0">
                          <a:solidFill>
                            <a:srgbClr val="000000"/>
                          </a:solidFill>
                          <a:latin typeface="Perpetua"/>
                        </a:rPr>
                        <a:t>Dissemination</a:t>
                      </a:r>
                    </a:p>
                    <a:p>
                      <a:pPr algn="l" fontAlgn="t"/>
                      <a:endParaRPr lang="en-PH" sz="2000" b="0" i="0" u="none" strike="noStrike" dirty="0" smtClean="0">
                        <a:solidFill>
                          <a:srgbClr val="000000"/>
                        </a:solidFill>
                        <a:latin typeface="Perpetua"/>
                      </a:endParaRPr>
                    </a:p>
                    <a:p>
                      <a:pPr algn="l" fontAlgn="t"/>
                      <a:endParaRPr lang="fil-PH" sz="2000" b="0" i="0" u="none" strike="noStrike" dirty="0">
                        <a:solidFill>
                          <a:srgbClr val="000000"/>
                        </a:solidFill>
                        <a:latin typeface="Perpetua"/>
                      </a:endParaRPr>
                    </a:p>
                    <a:p>
                      <a:pPr algn="l" fontAlgn="b"/>
                      <a:r>
                        <a:rPr lang="fil-PH" sz="2000" b="0" i="0" u="none" strike="noStrike" dirty="0">
                          <a:solidFill>
                            <a:srgbClr val="000000"/>
                          </a:solidFill>
                          <a:latin typeface="Perpetua"/>
                        </a:rPr>
                        <a:t> </a:t>
                      </a:r>
                    </a:p>
                    <a:p>
                      <a:pPr algn="l" fontAlgn="b"/>
                      <a:r>
                        <a:rPr lang="fil-PH" sz="2000" b="0" i="0" u="none" strike="noStrike" dirty="0">
                          <a:solidFill>
                            <a:srgbClr val="000000"/>
                          </a:solidFill>
                          <a:latin typeface="Perpetua"/>
                        </a:rPr>
                        <a:t> </a:t>
                      </a: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b="1" i="0" u="none" strike="noStrike" dirty="0" smtClean="0">
                          <a:solidFill>
                            <a:srgbClr val="000000"/>
                          </a:solidFill>
                          <a:latin typeface="Perpetua"/>
                        </a:rPr>
                        <a:t>To Examinees:</a:t>
                      </a:r>
                      <a:endParaRPr lang="en-US" sz="2000" b="0" i="0" u="none" strike="noStrike" dirty="0" smtClean="0">
                        <a:solidFill>
                          <a:srgbClr val="000000"/>
                        </a:solidFill>
                        <a:latin typeface="Perpetua"/>
                      </a:endParaRPr>
                    </a:p>
                    <a:p>
                      <a:pPr marL="457200" indent="-457200" algn="l" fontAlgn="t">
                        <a:buAutoNum type="arabicPeriod"/>
                      </a:pPr>
                      <a:r>
                        <a:rPr lang="en-US" sz="2000" b="0" i="0" u="none" strike="noStrike" dirty="0" smtClean="0">
                          <a:solidFill>
                            <a:srgbClr val="000000"/>
                          </a:solidFill>
                          <a:latin typeface="Perpetua"/>
                        </a:rPr>
                        <a:t>Inform </a:t>
                      </a:r>
                      <a:r>
                        <a:rPr lang="en-US" sz="2000" b="0" i="0" u="none" strike="noStrike" dirty="0">
                          <a:solidFill>
                            <a:srgbClr val="000000"/>
                          </a:solidFill>
                          <a:latin typeface="Perpetua"/>
                        </a:rPr>
                        <a:t>the examinees to bring pencils (lead#2) on exam </a:t>
                      </a:r>
                      <a:r>
                        <a:rPr lang="en-US" sz="2000" b="0" i="0" u="none" strike="noStrike" dirty="0" smtClean="0">
                          <a:solidFill>
                            <a:srgbClr val="000000"/>
                          </a:solidFill>
                          <a:latin typeface="Perpetua"/>
                        </a:rPr>
                        <a:t>day.</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en-US" sz="2000" b="0" i="0" u="none" strike="noStrike" dirty="0" smtClean="0">
                          <a:solidFill>
                            <a:srgbClr val="000000"/>
                          </a:solidFill>
                          <a:latin typeface="+mn-lt"/>
                        </a:rPr>
                        <a:t>Inform the fourth year students taking NAT to bring snacks/lunch on  exam day. They are not allowed to leave the campus.</a:t>
                      </a:r>
                    </a:p>
                    <a:p>
                      <a:pPr marL="457200" indent="-457200" algn="l" fontAlgn="t">
                        <a:buAutoNum type="arabicPeriod"/>
                      </a:pPr>
                      <a:r>
                        <a:rPr lang="en-US" sz="2000" b="0" i="0" u="none" strike="noStrike" dirty="0" smtClean="0">
                          <a:solidFill>
                            <a:srgbClr val="000000"/>
                          </a:solidFill>
                          <a:latin typeface="+mn-lt"/>
                        </a:rPr>
                        <a:t>Inform the examinees that they should know the curriculum / program</a:t>
                      </a:r>
                      <a:r>
                        <a:rPr lang="en-US" sz="2000" b="0" i="0" u="none" strike="noStrike" baseline="0" dirty="0" smtClean="0">
                          <a:solidFill>
                            <a:srgbClr val="000000"/>
                          </a:solidFill>
                          <a:latin typeface="+mn-lt"/>
                        </a:rPr>
                        <a:t> they belong to (BEC, ESEP/STEM, TVE, SPA and OHSP)</a:t>
                      </a:r>
                    </a:p>
                    <a:p>
                      <a:pPr marL="457200" indent="-457200" algn="l" fontAlgn="t">
                        <a:buAutoNum type="arabicPeriod"/>
                      </a:pPr>
                      <a:r>
                        <a:rPr lang="en-US" sz="2000" b="0" i="0" u="none" strike="noStrike" dirty="0" smtClean="0">
                          <a:solidFill>
                            <a:srgbClr val="000000"/>
                          </a:solidFill>
                          <a:latin typeface="+mn-lt"/>
                        </a:rPr>
                        <a:t>Inform the examinees to have a copy of their</a:t>
                      </a:r>
                      <a:r>
                        <a:rPr lang="en-US" sz="2000" b="0" i="0" u="none" strike="noStrike" baseline="0" dirty="0" smtClean="0">
                          <a:solidFill>
                            <a:srgbClr val="000000"/>
                          </a:solidFill>
                          <a:latin typeface="+mn-lt"/>
                        </a:rPr>
                        <a:t> ratings in the third grading period:   Math, English, Science, Filipino and </a:t>
                      </a:r>
                      <a:r>
                        <a:rPr lang="en-US" sz="2000" b="0" i="0" u="none" strike="noStrike" baseline="0" dirty="0" err="1" smtClean="0">
                          <a:solidFill>
                            <a:srgbClr val="000000"/>
                          </a:solidFill>
                          <a:latin typeface="+mn-lt"/>
                        </a:rPr>
                        <a:t>HeKaSi</a:t>
                      </a:r>
                      <a:r>
                        <a:rPr lang="en-US" sz="2000" b="0" i="0" u="none" strike="noStrike" baseline="0" dirty="0" smtClean="0">
                          <a:solidFill>
                            <a:srgbClr val="000000"/>
                          </a:solidFill>
                          <a:latin typeface="+mn-lt"/>
                        </a:rPr>
                        <a:t>/</a:t>
                      </a:r>
                      <a:r>
                        <a:rPr lang="en-US" sz="2000" b="0" i="0" u="none" strike="noStrike" baseline="0" dirty="0" err="1" smtClean="0">
                          <a:solidFill>
                            <a:srgbClr val="000000"/>
                          </a:solidFill>
                          <a:latin typeface="+mn-lt"/>
                        </a:rPr>
                        <a:t>Araling</a:t>
                      </a:r>
                      <a:r>
                        <a:rPr lang="en-US" sz="2000" b="0" i="0" u="none" strike="noStrike" baseline="0" dirty="0" smtClean="0">
                          <a:solidFill>
                            <a:srgbClr val="000000"/>
                          </a:solidFill>
                          <a:latin typeface="+mn-lt"/>
                        </a:rPr>
                        <a:t> </a:t>
                      </a:r>
                      <a:r>
                        <a:rPr lang="en-US" sz="2000" b="0" i="0" u="none" strike="noStrike" baseline="0" dirty="0" err="1" smtClean="0">
                          <a:solidFill>
                            <a:srgbClr val="000000"/>
                          </a:solidFill>
                          <a:latin typeface="+mn-lt"/>
                        </a:rPr>
                        <a:t>Panlipunan</a:t>
                      </a:r>
                      <a:r>
                        <a:rPr lang="en-US" sz="2000" b="0" i="0" u="none" strike="noStrike" baseline="0" dirty="0" smtClean="0">
                          <a:solidFill>
                            <a:srgbClr val="000000"/>
                          </a:solidFill>
                          <a:latin typeface="+mn-lt"/>
                        </a:rPr>
                        <a:t>.</a:t>
                      </a:r>
                    </a:p>
                    <a:p>
                      <a:pPr marL="457200" indent="-457200" algn="l" fontAlgn="t">
                        <a:buAutoNum type="arabicPeriod"/>
                      </a:pPr>
                      <a:r>
                        <a:rPr lang="en-US" sz="2000" b="0" i="0" u="none" strike="noStrike" baseline="0" dirty="0" smtClean="0">
                          <a:solidFill>
                            <a:srgbClr val="000000"/>
                          </a:solidFill>
                          <a:latin typeface="+mn-lt"/>
                        </a:rPr>
                        <a:t>Advise the examinees to have a copy of their LRN.</a:t>
                      </a:r>
                    </a:p>
                    <a:p>
                      <a:pPr marL="457200" indent="-457200" algn="l" fontAlgn="t">
                        <a:buAutoNum type="arabicPeriod"/>
                      </a:pPr>
                      <a:r>
                        <a:rPr lang="en-US" sz="2000" b="0" i="0" u="none" strike="noStrike" baseline="0" dirty="0" smtClean="0">
                          <a:solidFill>
                            <a:srgbClr val="000000"/>
                          </a:solidFill>
                          <a:latin typeface="+mn-lt"/>
                        </a:rPr>
                        <a:t>The coverage of NAT Y4 includes the core subjects and the Critical Thinking Skills Test.</a:t>
                      </a:r>
                    </a:p>
                    <a:p>
                      <a:pPr marL="457200" indent="-457200" algn="l" fontAlgn="t">
                        <a:buAutoNum type="arabicPeriod"/>
                      </a:pPr>
                      <a:r>
                        <a:rPr lang="en-US" sz="2000" b="1" i="0" u="sng" strike="noStrike" baseline="0" dirty="0" smtClean="0">
                          <a:solidFill>
                            <a:srgbClr val="000000"/>
                          </a:solidFill>
                          <a:latin typeface="+mn-lt"/>
                        </a:rPr>
                        <a:t>Only the Grade 6 examinees are issued with individual CORs</a:t>
                      </a:r>
                      <a:r>
                        <a:rPr lang="en-US" sz="2000" b="1" i="0" u="none" strike="noStrike" baseline="0" dirty="0" smtClean="0">
                          <a:solidFill>
                            <a:srgbClr val="000000"/>
                          </a:solidFill>
                          <a:latin typeface="+mn-lt"/>
                        </a:rPr>
                        <a:t>.   Hence, their ASs are provided with Examinee Stubs.</a:t>
                      </a:r>
                      <a:endParaRPr lang="en-US" sz="2000" b="1"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34</a:t>
            </a:fld>
            <a:endParaRPr lang="fil-PH"/>
          </a:p>
        </p:txBody>
      </p:sp>
      <p:graphicFrame>
        <p:nvGraphicFramePr>
          <p:cNvPr id="5" name="Table 4"/>
          <p:cNvGraphicFramePr>
            <a:graphicFrameLocks noGrp="1"/>
          </p:cNvGraphicFramePr>
          <p:nvPr/>
        </p:nvGraphicFramePr>
        <p:xfrm>
          <a:off x="152401" y="140677"/>
          <a:ext cx="8839200" cy="6639186"/>
        </p:xfrm>
        <a:graphic>
          <a:graphicData uri="http://schemas.openxmlformats.org/drawingml/2006/table">
            <a:tbl>
              <a:tblPr/>
              <a:tblGrid>
                <a:gridCol w="1752600"/>
                <a:gridCol w="7086600"/>
              </a:tblGrid>
              <a:tr h="213130">
                <a:tc>
                  <a:txBody>
                    <a:bodyPr/>
                    <a:lstStyle/>
                    <a:p>
                      <a:pPr algn="ctr" fontAlgn="b"/>
                      <a:r>
                        <a:rPr lang="fil-PH" sz="23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3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896">
                <a:tc>
                  <a:txBody>
                    <a:bodyPr/>
                    <a:lstStyle/>
                    <a:p>
                      <a:pPr algn="l" fontAlgn="t"/>
                      <a:r>
                        <a:rPr lang="fil-PH" sz="2300" b="0" i="0" u="none" strike="noStrike" dirty="0">
                          <a:solidFill>
                            <a:srgbClr val="000000"/>
                          </a:solidFill>
                          <a:latin typeface="Perpetua"/>
                        </a:rPr>
                        <a:t>Information Dissemination</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r>
                        <a:rPr lang="fil-PH" sz="2300" b="1" i="0" u="none" strike="noStrike" dirty="0" smtClean="0">
                          <a:solidFill>
                            <a:srgbClr val="000000"/>
                          </a:solidFill>
                          <a:latin typeface="+mn-lt"/>
                        </a:rPr>
                        <a:t>To</a:t>
                      </a:r>
                      <a:r>
                        <a:rPr lang="fil-PH" sz="2300" b="1" i="0" u="none" strike="noStrike" baseline="0" dirty="0" smtClean="0">
                          <a:solidFill>
                            <a:srgbClr val="000000"/>
                          </a:solidFill>
                          <a:latin typeface="+mn-lt"/>
                        </a:rPr>
                        <a:t> </a:t>
                      </a:r>
                      <a:r>
                        <a:rPr lang="fil-PH" sz="2300" b="1" i="0" u="none" strike="noStrike" dirty="0" smtClean="0">
                          <a:solidFill>
                            <a:srgbClr val="000000"/>
                          </a:solidFill>
                          <a:latin typeface="+mn-lt"/>
                        </a:rPr>
                        <a:t>Schools:</a:t>
                      </a:r>
                    </a:p>
                    <a:p>
                      <a:pPr marL="342900" indent="-342900" algn="l" fontAlgn="t">
                        <a:buAutoNum type="arabicPeriod"/>
                      </a:pPr>
                      <a:r>
                        <a:rPr lang="en-US" sz="2300" b="0" i="0" u="none" strike="noStrike" dirty="0" smtClean="0">
                          <a:solidFill>
                            <a:srgbClr val="000000"/>
                          </a:solidFill>
                          <a:latin typeface="Perpetua"/>
                        </a:rPr>
                        <a:t>The list </a:t>
                      </a:r>
                      <a:r>
                        <a:rPr lang="en-US" sz="2300" b="0" i="0" u="none" strike="noStrike" dirty="0">
                          <a:solidFill>
                            <a:srgbClr val="000000"/>
                          </a:solidFill>
                          <a:latin typeface="Perpetua"/>
                        </a:rPr>
                        <a:t>of examinees must be alphabetically arranged in the whole school. </a:t>
                      </a:r>
                      <a:r>
                        <a:rPr lang="en-US" sz="2300" b="0" i="0" u="none" strike="noStrike" dirty="0" smtClean="0">
                          <a:solidFill>
                            <a:srgbClr val="000000"/>
                          </a:solidFill>
                          <a:latin typeface="Perpetua"/>
                        </a:rPr>
                        <a:t> All</a:t>
                      </a:r>
                      <a:r>
                        <a:rPr lang="en-US" sz="2300" b="0" i="0" u="none" strike="noStrike" baseline="0" dirty="0" smtClean="0">
                          <a:solidFill>
                            <a:srgbClr val="000000"/>
                          </a:solidFill>
                          <a:latin typeface="Perpetua"/>
                        </a:rPr>
                        <a:t> males first then females.</a:t>
                      </a:r>
                      <a:r>
                        <a:rPr lang="en-US" sz="2300" b="0" i="0" u="none" strike="noStrike" dirty="0" smtClean="0">
                          <a:solidFill>
                            <a:srgbClr val="000000"/>
                          </a:solidFill>
                          <a:latin typeface="Perpetua"/>
                        </a:rPr>
                        <a:t> </a:t>
                      </a:r>
                    </a:p>
                    <a:p>
                      <a:pPr marL="342900" indent="-342900" algn="l" fontAlgn="t">
                        <a:buAutoNum type="arabicPeriod"/>
                      </a:pPr>
                      <a:r>
                        <a:rPr lang="en-US" sz="2300" b="0" i="0" u="none" strike="noStrike" dirty="0" smtClean="0">
                          <a:solidFill>
                            <a:srgbClr val="000000"/>
                          </a:solidFill>
                          <a:latin typeface="Perpetua"/>
                        </a:rPr>
                        <a:t>Each listed</a:t>
                      </a:r>
                      <a:r>
                        <a:rPr lang="en-US" sz="2300" b="0" i="0" u="none" strike="noStrike" baseline="0" dirty="0" smtClean="0">
                          <a:solidFill>
                            <a:srgbClr val="000000"/>
                          </a:solidFill>
                          <a:latin typeface="Perpetua"/>
                        </a:rPr>
                        <a:t> examinee should have his/her corresponding LRN. </a:t>
                      </a:r>
                      <a:endParaRPr lang="en-US" sz="2300" b="0" i="0" u="none" strike="noStrike" dirty="0" smtClean="0">
                        <a:solidFill>
                          <a:srgbClr val="000000"/>
                        </a:solidFill>
                        <a:latin typeface="Perpetua"/>
                      </a:endParaRP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300" b="0" i="0" u="none" strike="noStrike" baseline="0" dirty="0" smtClean="0">
                          <a:solidFill>
                            <a:srgbClr val="000000"/>
                          </a:solidFill>
                          <a:latin typeface="+mn-lt"/>
                        </a:rPr>
                        <a:t>Inclusion Policies </a:t>
                      </a:r>
                    </a:p>
                    <a:p>
                      <a:pPr marL="800100" lvl="1" indent="-342900" algn="l" fontAlgn="t">
                        <a:buFont typeface="+mj-lt"/>
                        <a:buAutoNum type="alphaLcPeriod"/>
                      </a:pPr>
                      <a:r>
                        <a:rPr lang="en-US" sz="2300" b="0" i="0" u="none" strike="noStrike" baseline="0" dirty="0" smtClean="0">
                          <a:solidFill>
                            <a:srgbClr val="000000"/>
                          </a:solidFill>
                          <a:latin typeface="+mn-lt"/>
                        </a:rPr>
                        <a:t>Examinees with Hearing Impairment (HI) may take the test and may be included in the regular testing room</a:t>
                      </a:r>
                    </a:p>
                    <a:p>
                      <a:pPr marL="800100" marR="0" lvl="1" indent="-342900" algn="l" defTabSz="914400" rtl="0" eaLnBrk="1" fontAlgn="t" latinLnBrk="0" hangingPunct="1">
                        <a:lnSpc>
                          <a:spcPct val="100000"/>
                        </a:lnSpc>
                        <a:spcBef>
                          <a:spcPts val="0"/>
                        </a:spcBef>
                        <a:spcAft>
                          <a:spcPts val="0"/>
                        </a:spcAft>
                        <a:buClrTx/>
                        <a:buSzTx/>
                        <a:buFont typeface="+mj-lt"/>
                        <a:buAutoNum type="alphaLcPeriod"/>
                        <a:tabLst/>
                        <a:defRPr/>
                      </a:pPr>
                      <a:r>
                        <a:rPr lang="en-US" sz="2300" b="0" i="0" u="none" strike="noStrike" baseline="0" dirty="0" smtClean="0">
                          <a:solidFill>
                            <a:srgbClr val="000000"/>
                          </a:solidFill>
                          <a:latin typeface="+mn-lt"/>
                        </a:rPr>
                        <a:t>Only those Y4 students graduating in March 2015 will be allowed to take the NAT Y4</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300" b="0" i="0" u="none" strike="noStrike" dirty="0" smtClean="0">
                          <a:solidFill>
                            <a:srgbClr val="000000"/>
                          </a:solidFill>
                          <a:latin typeface="+mn-lt"/>
                        </a:rPr>
                        <a:t>Non-testing</a:t>
                      </a:r>
                      <a:r>
                        <a:rPr lang="en-US" sz="2300" b="0" i="0" u="none" strike="noStrike" baseline="0" dirty="0" smtClean="0">
                          <a:solidFill>
                            <a:srgbClr val="000000"/>
                          </a:solidFill>
                          <a:latin typeface="+mn-lt"/>
                        </a:rPr>
                        <a:t> officials are not allowed to stay in the vicinity of the testing rooms.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896">
                <a:tc>
                  <a:txBody>
                    <a:bodyPr/>
                    <a:lstStyle/>
                    <a:p>
                      <a:pPr algn="l" fontAlgn="b"/>
                      <a:r>
                        <a:rPr lang="fil-PH" sz="2300" b="0" i="0" u="none" strike="noStrike" dirty="0" smtClean="0">
                          <a:solidFill>
                            <a:srgbClr val="000000"/>
                          </a:solidFill>
                          <a:latin typeface="Perpetua"/>
                        </a:rPr>
                        <a:t>Preparation</a:t>
                      </a:r>
                      <a:r>
                        <a:rPr lang="fil-PH" sz="2300" b="0" i="0" u="none" strike="noStrike" baseline="0" dirty="0" smtClean="0">
                          <a:solidFill>
                            <a:srgbClr val="000000"/>
                          </a:solidFill>
                          <a:latin typeface="Perpetua"/>
                        </a:rPr>
                        <a:t> of Classrooms</a:t>
                      </a:r>
                      <a:endParaRPr lang="fil-PH" sz="2300" b="0"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fontAlgn="t">
                        <a:buAutoNum type="arabicPeriod"/>
                      </a:pPr>
                      <a:r>
                        <a:rPr lang="en-US" sz="2300" b="0" i="0" u="none" strike="noStrike" baseline="0" dirty="0" smtClean="0">
                          <a:solidFill>
                            <a:srgbClr val="000000"/>
                          </a:solidFill>
                          <a:latin typeface="Perpetua"/>
                        </a:rPr>
                        <a:t>Well lighted and conducive for testing. </a:t>
                      </a:r>
                    </a:p>
                    <a:p>
                      <a:pPr marL="457200" indent="-457200" algn="l" fontAlgn="t">
                        <a:buAutoNum type="arabicPeriod"/>
                      </a:pPr>
                      <a:r>
                        <a:rPr lang="en-US" sz="2300" b="0" i="0" u="none" strike="noStrike" baseline="0" dirty="0" smtClean="0">
                          <a:solidFill>
                            <a:srgbClr val="000000"/>
                          </a:solidFill>
                          <a:latin typeface="Perpetua"/>
                        </a:rPr>
                        <a:t>For Grade 6 and Year 4, 30 armchairs should be provided.</a:t>
                      </a:r>
                    </a:p>
                    <a:p>
                      <a:pPr marL="457200" indent="-457200" algn="l" fontAlgn="t">
                        <a:buAutoNum type="arabicPeriod"/>
                      </a:pPr>
                      <a:r>
                        <a:rPr lang="en-US" sz="2300" b="0" i="0" u="none" strike="noStrike" baseline="0" dirty="0" smtClean="0">
                          <a:solidFill>
                            <a:srgbClr val="000000"/>
                          </a:solidFill>
                          <a:latin typeface="Perpetua"/>
                        </a:rPr>
                        <a:t>The arrangement of the seats must </a:t>
                      </a:r>
                      <a:r>
                        <a:rPr lang="en-US" sz="2300" b="0" i="0" u="none" strike="noStrike" baseline="0" dirty="0" smtClean="0">
                          <a:solidFill>
                            <a:srgbClr val="000000"/>
                          </a:solidFill>
                          <a:latin typeface="+mn-lt"/>
                        </a:rPr>
                        <a:t>be well-spaced &amp; spread out; first and last rows are close to the walls. </a:t>
                      </a:r>
                      <a:endParaRPr lang="en-US" sz="2300" b="0" i="0" u="none" strike="noStrike" baseline="0" dirty="0" smtClean="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35</a:t>
            </a:fld>
            <a:endParaRPr lang="fil-PH"/>
          </a:p>
        </p:txBody>
      </p:sp>
      <p:graphicFrame>
        <p:nvGraphicFramePr>
          <p:cNvPr id="5" name="Table 4"/>
          <p:cNvGraphicFramePr>
            <a:graphicFrameLocks noGrp="1"/>
          </p:cNvGraphicFramePr>
          <p:nvPr/>
        </p:nvGraphicFramePr>
        <p:xfrm>
          <a:off x="304800" y="364349"/>
          <a:ext cx="8686800" cy="6188851"/>
        </p:xfrm>
        <a:graphic>
          <a:graphicData uri="http://schemas.openxmlformats.org/drawingml/2006/table">
            <a:tbl>
              <a:tblPr/>
              <a:tblGrid>
                <a:gridCol w="1447800"/>
                <a:gridCol w="7239000"/>
              </a:tblGrid>
              <a:tr h="376072">
                <a:tc>
                  <a:txBody>
                    <a:bodyPr/>
                    <a:lstStyle/>
                    <a:p>
                      <a:pPr algn="ctr" fontAlgn="b"/>
                      <a:r>
                        <a:rPr lang="fil-PH" sz="22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2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277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2200" b="0" i="0" u="none" strike="noStrike" dirty="0" smtClean="0">
                          <a:solidFill>
                            <a:srgbClr val="000000"/>
                          </a:solidFill>
                          <a:latin typeface="Perpetua"/>
                        </a:rPr>
                        <a:t>Merging </a:t>
                      </a:r>
                      <a:r>
                        <a:rPr lang="fil-PH" sz="2200" b="0" i="0" u="none" strike="noStrike" dirty="0" smtClean="0">
                          <a:solidFill>
                            <a:srgbClr val="000000"/>
                          </a:solidFill>
                          <a:latin typeface="+mn-lt"/>
                        </a:rPr>
                        <a:t>of Excess Examinees and</a:t>
                      </a:r>
                    </a:p>
                    <a:p>
                      <a:pPr algn="l" fontAlgn="t"/>
                      <a:r>
                        <a:rPr lang="fil-PH" sz="2200" b="0" i="0" u="none" strike="noStrike" dirty="0" smtClean="0">
                          <a:solidFill>
                            <a:srgbClr val="000000"/>
                          </a:solidFill>
                          <a:latin typeface="Perpetua"/>
                        </a:rPr>
                        <a:t>Testing Centers </a:t>
                      </a:r>
                      <a:endParaRPr lang="fil-PH" sz="2200" b="0" i="0" u="none" strike="noStrike" dirty="0">
                        <a:solidFill>
                          <a:srgbClr val="000000"/>
                        </a:solidFill>
                        <a:latin typeface="Perpetua"/>
                      </a:endParaRP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In case there are five or less examinees in excess in a large testing center, they can be integrated in the last five rooms, each accommodating an examinee. The examinee will be the</a:t>
                      </a:r>
                      <a:r>
                        <a:rPr lang="en-US" sz="2200" b="0" i="0" u="none" strike="noStrike" baseline="0" dirty="0" smtClean="0">
                          <a:solidFill>
                            <a:srgbClr val="000000"/>
                          </a:solidFill>
                          <a:latin typeface="+mn-lt"/>
                        </a:rPr>
                        <a:t> last in the list/seat plan.  </a:t>
                      </a:r>
                      <a:r>
                        <a:rPr lang="en-US" sz="2200" b="0" i="0" u="none" strike="noStrike" dirty="0" smtClean="0">
                          <a:solidFill>
                            <a:srgbClr val="000000"/>
                          </a:solidFill>
                          <a:latin typeface="+mn-lt"/>
                        </a:rPr>
                        <a:t>Customize</a:t>
                      </a:r>
                      <a:r>
                        <a:rPr lang="en-US" sz="2200" b="0" i="0" u="none" strike="noStrike" baseline="0" dirty="0" smtClean="0">
                          <a:solidFill>
                            <a:srgbClr val="000000"/>
                          </a:solidFill>
                          <a:latin typeface="+mn-lt"/>
                        </a:rPr>
                        <a:t> Forms 1 and 2 in order to include the additional examinee.  Add another box/space in the forms.</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Examinees from small-size private schools can be merged and tested in one testing center in a city or in a municipality. A Master Teacher  shall be assigned as the CE.</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There should be separate C/ETREs for each school</a:t>
                      </a:r>
                      <a:r>
                        <a:rPr lang="en-US" sz="2200" b="0" i="0" u="none" strike="noStrike" baseline="0" dirty="0" smtClean="0">
                          <a:solidFill>
                            <a:srgbClr val="000000"/>
                          </a:solidFill>
                          <a:latin typeface="+mn-lt"/>
                        </a:rPr>
                        <a:t> in case there is merging of small size schools into one testing center.</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baseline="0" dirty="0" smtClean="0">
                          <a:solidFill>
                            <a:srgbClr val="000000"/>
                          </a:solidFill>
                          <a:latin typeface="+mn-lt"/>
                        </a:rPr>
                        <a:t>In case merging with other small testing center is not possible, e.g. 35 registrants only,  all examinees maybe accommodated in one testing room.  Another set of Forms 1 and 2 will be used for the 5 examinees.</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baseline="0" dirty="0" smtClean="0">
                          <a:solidFill>
                            <a:srgbClr val="000000"/>
                          </a:solidFill>
                          <a:latin typeface="+mn-lt"/>
                        </a:rPr>
                        <a:t>No integration of excess examinees will be done if there are enough testing rooms and room examiners (coming from other schools) to serve in the testing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36</a:t>
            </a:fld>
            <a:endParaRPr lang="fil-PH"/>
          </a:p>
        </p:txBody>
      </p:sp>
      <p:graphicFrame>
        <p:nvGraphicFramePr>
          <p:cNvPr id="6" name="Table 5"/>
          <p:cNvGraphicFramePr>
            <a:graphicFrameLocks noGrp="1"/>
          </p:cNvGraphicFramePr>
          <p:nvPr/>
        </p:nvGraphicFramePr>
        <p:xfrm>
          <a:off x="228600" y="152401"/>
          <a:ext cx="8686800" cy="6553200"/>
        </p:xfrm>
        <a:graphic>
          <a:graphicData uri="http://schemas.openxmlformats.org/drawingml/2006/table">
            <a:tbl>
              <a:tblPr/>
              <a:tblGrid>
                <a:gridCol w="1905000"/>
                <a:gridCol w="6781800"/>
              </a:tblGrid>
              <a:tr h="353120">
                <a:tc>
                  <a:txBody>
                    <a:bodyPr/>
                    <a:lstStyle/>
                    <a:p>
                      <a:pPr algn="ctr" fontAlgn="b"/>
                      <a:r>
                        <a:rPr lang="fil-PH" sz="2200" b="1" i="0" u="none" strike="noStrike" dirty="0">
                          <a:solidFill>
                            <a:srgbClr val="000000"/>
                          </a:solidFill>
                          <a:latin typeface="Perpetua"/>
                        </a:rPr>
                        <a:t>Concern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l-PH" sz="2200" b="1" i="0" u="none" strike="noStrike" dirty="0">
                          <a:solidFill>
                            <a:srgbClr val="000000"/>
                          </a:solidFill>
                          <a:latin typeface="Perpetua"/>
                        </a:rPr>
                        <a:t>Guidelines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3310">
                <a:tc>
                  <a:txBody>
                    <a:bodyPr/>
                    <a:lstStyle/>
                    <a:p>
                      <a:pPr algn="l" fontAlgn="t"/>
                      <a:r>
                        <a:rPr lang="fil-PH" sz="2200" b="0" i="0" u="none" strike="noStrike" dirty="0" smtClean="0">
                          <a:solidFill>
                            <a:srgbClr val="000000"/>
                          </a:solidFill>
                          <a:latin typeface="+mn-lt"/>
                        </a:rPr>
                        <a:t>On Checking the Identity</a:t>
                      </a:r>
                      <a:r>
                        <a:rPr lang="fil-PH" sz="2200" b="0" i="0" u="none" strike="noStrike" baseline="0" dirty="0" smtClean="0">
                          <a:solidFill>
                            <a:srgbClr val="000000"/>
                          </a:solidFill>
                          <a:latin typeface="+mn-lt"/>
                        </a:rPr>
                        <a:t> of the Examinee</a:t>
                      </a:r>
                      <a:endParaRPr lang="fil-PH" sz="22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200" b="0" i="0" u="none" strike="noStrike" dirty="0" smtClean="0">
                          <a:solidFill>
                            <a:srgbClr val="000000"/>
                          </a:solidFill>
                          <a:latin typeface="+mn-lt"/>
                        </a:rPr>
                        <a:t>Countercheck the identity of each examinee through his/her School ID. </a:t>
                      </a:r>
                    </a:p>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200" b="0" i="0" u="none" strike="noStrike" dirty="0" smtClean="0">
                          <a:solidFill>
                            <a:srgbClr val="000000"/>
                          </a:solidFill>
                          <a:latin typeface="+mn-lt"/>
                        </a:rPr>
                        <a:t>If the ID is not available, ask the examinee to present a notebook or any personal belonging bearing his/her name. </a:t>
                      </a:r>
                    </a:p>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200" b="0" i="0" u="none" strike="noStrike" dirty="0" smtClean="0">
                          <a:solidFill>
                            <a:srgbClr val="000000"/>
                          </a:solidFill>
                          <a:latin typeface="+mn-lt"/>
                        </a:rPr>
                        <a:t>In the absence of</a:t>
                      </a:r>
                      <a:r>
                        <a:rPr lang="en-US" sz="2200" b="0" i="0" u="none" strike="noStrike" baseline="0" dirty="0" smtClean="0">
                          <a:solidFill>
                            <a:srgbClr val="000000"/>
                          </a:solidFill>
                          <a:latin typeface="+mn-lt"/>
                        </a:rPr>
                        <a:t> </a:t>
                      </a:r>
                      <a:r>
                        <a:rPr lang="en-US" sz="2200" b="0" i="0" u="none" strike="noStrike" dirty="0" smtClean="0">
                          <a:solidFill>
                            <a:srgbClr val="000000"/>
                          </a:solidFill>
                          <a:latin typeface="+mn-lt"/>
                        </a:rPr>
                        <a:t># 1 and # 2 identification materials, ask the classmates inside the testing room</a:t>
                      </a:r>
                      <a:r>
                        <a:rPr lang="en-US" sz="2200" b="0" i="0" u="none" strike="noStrike" baseline="0" dirty="0" smtClean="0">
                          <a:solidFill>
                            <a:srgbClr val="000000"/>
                          </a:solidFill>
                          <a:latin typeface="+mn-lt"/>
                        </a:rPr>
                        <a:t> </a:t>
                      </a:r>
                      <a:r>
                        <a:rPr lang="en-US" sz="2200" b="0" i="0" u="none" strike="noStrike" dirty="0" smtClean="0">
                          <a:solidFill>
                            <a:srgbClr val="000000"/>
                          </a:solidFill>
                          <a:latin typeface="+mn-lt"/>
                        </a:rPr>
                        <a:t>to attest his/her identity.</a:t>
                      </a:r>
                      <a:endParaRPr lang="en-US" sz="22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6770">
                <a:tc>
                  <a:txBody>
                    <a:bodyPr/>
                    <a:lstStyle/>
                    <a:p>
                      <a:pPr algn="l" fontAlgn="b"/>
                      <a:r>
                        <a:rPr lang="fil-PH" sz="2200" b="0" i="0" u="none" strike="noStrike" dirty="0" smtClean="0">
                          <a:solidFill>
                            <a:srgbClr val="000000"/>
                          </a:solidFill>
                          <a:latin typeface="Perpetua"/>
                        </a:rPr>
                        <a:t>Test Materials Allocation</a:t>
                      </a:r>
                      <a:endParaRPr lang="fil-PH" sz="22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r>
                        <a:rPr lang="en-US" sz="2200" b="1" i="0" u="none" strike="noStrike" dirty="0" smtClean="0">
                          <a:solidFill>
                            <a:srgbClr val="000000"/>
                          </a:solidFill>
                          <a:latin typeface="+mn-lt"/>
                        </a:rPr>
                        <a:t>Grade</a:t>
                      </a:r>
                      <a:r>
                        <a:rPr lang="en-US" sz="2200" b="1" i="0" u="none" strike="noStrike" baseline="0" dirty="0" smtClean="0">
                          <a:solidFill>
                            <a:srgbClr val="000000"/>
                          </a:solidFill>
                          <a:latin typeface="+mn-lt"/>
                        </a:rPr>
                        <a:t> </a:t>
                      </a:r>
                      <a:r>
                        <a:rPr lang="en-US" sz="2200" b="1" i="0" u="none" strike="noStrike" dirty="0" smtClean="0">
                          <a:solidFill>
                            <a:srgbClr val="000000"/>
                          </a:solidFill>
                          <a:latin typeface="+mn-lt"/>
                        </a:rPr>
                        <a:t>6</a:t>
                      </a:r>
                    </a:p>
                    <a:p>
                      <a:pPr marL="457200" marR="0"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200" b="1" i="0" u="none" strike="noStrike" dirty="0" smtClean="0">
                          <a:solidFill>
                            <a:srgbClr val="000000"/>
                          </a:solidFill>
                          <a:latin typeface="+mn-lt"/>
                        </a:rPr>
                        <a:t>Schools with more than 90 examinees </a:t>
                      </a:r>
                      <a:r>
                        <a:rPr lang="en-US" sz="2200" b="0" i="0" u="none" strike="noStrike" baseline="0" dirty="0" smtClean="0">
                          <a:solidFill>
                            <a:srgbClr val="000000"/>
                          </a:solidFill>
                          <a:latin typeface="+mn-lt"/>
                        </a:rPr>
                        <a:t>– The allocation should be </a:t>
                      </a:r>
                      <a:r>
                        <a:rPr lang="en-US" sz="2200" b="0" i="0" u="none" strike="noStrike" dirty="0" smtClean="0">
                          <a:solidFill>
                            <a:srgbClr val="000000"/>
                          </a:solidFill>
                          <a:latin typeface="+mn-lt"/>
                        </a:rPr>
                        <a:t>50% TBs</a:t>
                      </a:r>
                      <a:r>
                        <a:rPr lang="en-US" sz="2200" b="0" i="0" u="none" strike="noStrike" baseline="0" dirty="0" smtClean="0">
                          <a:solidFill>
                            <a:srgbClr val="000000"/>
                          </a:solidFill>
                          <a:latin typeface="+mn-lt"/>
                        </a:rPr>
                        <a:t> and 100% ASs of the total enrolment</a:t>
                      </a:r>
                    </a:p>
                    <a:p>
                      <a:pPr marL="690563" marR="0" indent="-233363"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2200" b="0" i="0" u="none" strike="noStrike" baseline="0" dirty="0" smtClean="0">
                          <a:solidFill>
                            <a:srgbClr val="000000"/>
                          </a:solidFill>
                          <a:latin typeface="+mn-lt"/>
                        </a:rPr>
                        <a:t>There will be </a:t>
                      </a:r>
                      <a:r>
                        <a:rPr lang="en-US" sz="2200" b="1" i="0" u="sng" strike="noStrike" baseline="0" dirty="0" smtClean="0">
                          <a:solidFill>
                            <a:srgbClr val="000000"/>
                          </a:solidFill>
                          <a:latin typeface="+mn-lt"/>
                        </a:rPr>
                        <a:t>2 testing sessions</a:t>
                      </a:r>
                      <a:r>
                        <a:rPr lang="en-US" sz="2200" b="0" i="0" u="none" strike="noStrike" baseline="0" dirty="0" smtClean="0">
                          <a:solidFill>
                            <a:srgbClr val="000000"/>
                          </a:solidFill>
                          <a:latin typeface="+mn-lt"/>
                        </a:rPr>
                        <a:t> for schools allocated with only 50% TBs</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2200" b="0" i="0" u="none" strike="noStrike" baseline="0" dirty="0" smtClean="0">
                        <a:solidFill>
                          <a:srgbClr val="000000"/>
                        </a:solidFill>
                        <a:latin typeface="+mn-lt"/>
                      </a:endParaRPr>
                    </a:p>
                    <a:p>
                      <a:pPr marL="342900" marR="0" indent="-342900" algn="l" defTabSz="914400" rtl="0" eaLnBrk="1" fontAlgn="t" latinLnBrk="0" hangingPunct="1">
                        <a:lnSpc>
                          <a:spcPct val="100000"/>
                        </a:lnSpc>
                        <a:spcBef>
                          <a:spcPts val="0"/>
                        </a:spcBef>
                        <a:spcAft>
                          <a:spcPts val="0"/>
                        </a:spcAft>
                        <a:buClrTx/>
                        <a:buSzTx/>
                        <a:buFont typeface="Wingdings" pitchFamily="2" charset="2"/>
                        <a:buNone/>
                        <a:tabLst/>
                        <a:defRPr/>
                      </a:pPr>
                      <a:r>
                        <a:rPr lang="en-US" sz="2200" b="1" i="0" u="none" strike="noStrike" baseline="0" dirty="0" smtClean="0">
                          <a:solidFill>
                            <a:srgbClr val="000000"/>
                          </a:solidFill>
                          <a:latin typeface="+mn-lt"/>
                        </a:rPr>
                        <a:t>2.   Schools with 90 examinees and below </a:t>
                      </a:r>
                      <a:r>
                        <a:rPr lang="en-US" sz="2200" b="0" i="0" u="none" strike="noStrike" baseline="0" dirty="0" smtClean="0">
                          <a:solidFill>
                            <a:srgbClr val="000000"/>
                          </a:solidFill>
                          <a:latin typeface="+mn-lt"/>
                        </a:rPr>
                        <a:t>– The allocation should be 100% TBs and ASs of the total enrolment</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2200" b="0" i="0" u="none" strike="noStrike" baseline="0" dirty="0" smtClean="0">
                        <a:solidFill>
                          <a:srgbClr val="000000"/>
                        </a:solidFill>
                        <a:latin typeface="+mn-lt"/>
                      </a:endParaRPr>
                    </a:p>
                    <a:p>
                      <a:pPr marL="342900" marR="0" indent="-342900" algn="l" defTabSz="914400" rtl="0" eaLnBrk="1" fontAlgn="t" latinLnBrk="0" hangingPunct="1">
                        <a:lnSpc>
                          <a:spcPct val="100000"/>
                        </a:lnSpc>
                        <a:spcBef>
                          <a:spcPts val="0"/>
                        </a:spcBef>
                        <a:spcAft>
                          <a:spcPts val="0"/>
                        </a:spcAft>
                        <a:buClrTx/>
                        <a:buSzTx/>
                        <a:buFont typeface="Wingdings" pitchFamily="2" charset="2"/>
                        <a:buNone/>
                        <a:tabLst/>
                        <a:defRPr/>
                      </a:pPr>
                      <a:r>
                        <a:rPr lang="en-US" sz="2200" b="1" i="0" u="none" strike="noStrike" baseline="0" dirty="0" smtClean="0">
                          <a:solidFill>
                            <a:srgbClr val="000000"/>
                          </a:solidFill>
                          <a:latin typeface="+mn-lt"/>
                        </a:rPr>
                        <a:t>Year 4</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2200" b="0" i="0" u="none" strike="noStrike" dirty="0" smtClean="0">
                          <a:solidFill>
                            <a:srgbClr val="000000"/>
                          </a:solidFill>
                          <a:latin typeface="+mn-lt"/>
                        </a:rPr>
                        <a:t>100% allocation of TBs and ASs based on the total enrolment</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066800" y="228600"/>
            <a:ext cx="6934200" cy="838200"/>
          </a:xfrm>
        </p:spPr>
        <p:txBody>
          <a:bodyPr>
            <a:normAutofit/>
          </a:bodyPr>
          <a:lstStyle/>
          <a:p>
            <a:pPr defTabSz="1096963" eaLnBrk="1" fontAlgn="auto" hangingPunct="1">
              <a:spcAft>
                <a:spcPts val="0"/>
              </a:spcAft>
              <a:defRPr/>
            </a:pPr>
            <a:r>
              <a:rPr lang="en-US" b="1" dirty="0" smtClean="0">
                <a:effectLst>
                  <a:outerShdw blurRad="38100" dist="38100" dir="2700000" algn="tl">
                    <a:srgbClr val="000000">
                      <a:alpha val="43137"/>
                    </a:srgbClr>
                  </a:outerShdw>
                </a:effectLst>
                <a:latin typeface="Franklin Gothic Book" pitchFamily="34" charset="0"/>
                <a:ea typeface="Komika Axis *" pitchFamily="2" charset="0"/>
                <a:cs typeface="Komika Axis *" pitchFamily="2" charset="0"/>
              </a:rPr>
              <a:t>Board Work : NAT Grade 6</a:t>
            </a:r>
          </a:p>
        </p:txBody>
      </p:sp>
      <p:sp>
        <p:nvSpPr>
          <p:cNvPr id="22531" name="Rectangle 3"/>
          <p:cNvSpPr>
            <a:spLocks noGrp="1" noChangeArrowheads="1"/>
          </p:cNvSpPr>
          <p:nvPr>
            <p:ph idx="1"/>
          </p:nvPr>
        </p:nvSpPr>
        <p:spPr>
          <a:xfrm>
            <a:off x="381000" y="1219200"/>
            <a:ext cx="8229600" cy="5486400"/>
          </a:xfrm>
        </p:spPr>
        <p:txBody>
          <a:bodyPr>
            <a:normAutofit fontScale="92500" lnSpcReduction="20000"/>
          </a:bodyPr>
          <a:lstStyle/>
          <a:p>
            <a:pPr marL="411163" indent="-411163" defTabSz="1096963" eaLnBrk="1" hangingPunct="1">
              <a:buFont typeface="Wingdings" pitchFamily="2" charset="2"/>
              <a:buNone/>
            </a:pPr>
            <a:r>
              <a:rPr lang="en-US" sz="1600" dirty="0" smtClean="0">
                <a:latin typeface="Trebuchet MS" pitchFamily="34" charset="0"/>
                <a:ea typeface="MV Boli" pitchFamily="2" charset="0"/>
                <a:cs typeface="MV Boli" pitchFamily="2" charset="0"/>
              </a:rPr>
              <a:t>		</a:t>
            </a:r>
            <a:r>
              <a:rPr lang="en-US" sz="1900" dirty="0" smtClean="0">
                <a:latin typeface="Trebuchet MS" pitchFamily="34" charset="0"/>
                <a:ea typeface="MV Boli" pitchFamily="2" charset="0"/>
                <a:cs typeface="MV Boli" pitchFamily="2" charset="0"/>
              </a:rPr>
              <a:t>			  Time Started	Time to End</a:t>
            </a:r>
          </a:p>
          <a:p>
            <a:pPr marL="411163" indent="-411163" defTabSz="1096963" eaLnBrk="1" hangingPunct="1">
              <a:buFont typeface="Wingdings" pitchFamily="2" charset="2"/>
              <a:buNone/>
            </a:pPr>
            <a:r>
              <a:rPr lang="en-US" sz="1900" dirty="0" smtClean="0">
                <a:latin typeface="Trebuchet MS" pitchFamily="34" charset="0"/>
                <a:ea typeface="MV Boli" pitchFamily="2" charset="0"/>
                <a:cs typeface="MV Boli" pitchFamily="2" charset="0"/>
              </a:rPr>
              <a:t>General Directions </a:t>
            </a:r>
          </a:p>
          <a:p>
            <a:pPr marL="411163" indent="-411163" defTabSz="1096963" eaLnBrk="1" hangingPunct="1">
              <a:buFont typeface="Wingdings" pitchFamily="2" charset="2"/>
              <a:buNone/>
            </a:pPr>
            <a:r>
              <a:rPr lang="en-US" sz="1900" dirty="0" smtClean="0">
                <a:latin typeface="Trebuchet MS" pitchFamily="34" charset="0"/>
                <a:ea typeface="MV Boli" pitchFamily="2" charset="0"/>
                <a:cs typeface="MV Boli" pitchFamily="2" charset="0"/>
              </a:rPr>
              <a:t>    &amp; Sample Items                  	   5 </a:t>
            </a:r>
            <a:r>
              <a:rPr lang="en-US" sz="1900" dirty="0" err="1" smtClean="0">
                <a:latin typeface="Trebuchet MS" pitchFamily="34" charset="0"/>
                <a:ea typeface="MV Boli" pitchFamily="2" charset="0"/>
                <a:cs typeface="MV Boli" pitchFamily="2" charset="0"/>
              </a:rPr>
              <a:t>mins</a:t>
            </a:r>
            <a:r>
              <a:rPr lang="en-US" sz="1900" dirty="0" smtClean="0">
                <a:latin typeface="Trebuchet MS" pitchFamily="34" charset="0"/>
                <a:ea typeface="MV Boli" pitchFamily="2" charset="0"/>
                <a:cs typeface="MV Boli" pitchFamily="2" charset="0"/>
              </a:rPr>
              <a:t> 	  __________</a:t>
            </a:r>
          </a:p>
          <a:p>
            <a:pPr marL="411163" indent="-411163" defTabSz="1096963" eaLnBrk="1" hangingPunct="1">
              <a:buFont typeface="Wingdings" pitchFamily="2" charset="2"/>
              <a:buNone/>
            </a:pPr>
            <a:endParaRPr lang="en-US" sz="1900" dirty="0" smtClean="0">
              <a:latin typeface="Trebuchet MS" pitchFamily="34" charset="0"/>
              <a:ea typeface="MV Boli" pitchFamily="2" charset="0"/>
              <a:cs typeface="MV Boli" pitchFamily="2" charset="0"/>
            </a:endParaRPr>
          </a:p>
          <a:p>
            <a:pPr marL="411163" indent="-411163" defTabSz="1096963" eaLnBrk="1" hangingPunct="1">
              <a:buFont typeface="Wingdings" pitchFamily="2" charset="2"/>
              <a:buNone/>
            </a:pPr>
            <a:r>
              <a:rPr lang="en-US" sz="1900" b="1" dirty="0" smtClean="0">
                <a:latin typeface="Trebuchet MS" pitchFamily="34" charset="0"/>
                <a:ea typeface="MV Boli" pitchFamily="2" charset="0"/>
                <a:cs typeface="MV Boli" pitchFamily="2" charset="0"/>
              </a:rPr>
              <a:t>Part I</a:t>
            </a:r>
            <a:r>
              <a:rPr lang="en-US" sz="1900" dirty="0" smtClean="0">
                <a:latin typeface="Trebuchet MS" pitchFamily="34" charset="0"/>
                <a:ea typeface="MV Boli" pitchFamily="2" charset="0"/>
                <a:cs typeface="MV Boli" pitchFamily="2" charset="0"/>
              </a:rPr>
              <a:t> (EDQ)              	1 – 15      	   5 </a:t>
            </a:r>
            <a:r>
              <a:rPr lang="en-US" sz="1900" dirty="0" err="1" smtClean="0">
                <a:latin typeface="Trebuchet MS" pitchFamily="34" charset="0"/>
                <a:ea typeface="MV Boli" pitchFamily="2" charset="0"/>
                <a:cs typeface="MV Boli" pitchFamily="2" charset="0"/>
              </a:rPr>
              <a:t>mins</a:t>
            </a:r>
            <a:r>
              <a:rPr lang="en-US" sz="1900" dirty="0" smtClean="0">
                <a:latin typeface="Trebuchet MS" pitchFamily="34" charset="0"/>
                <a:ea typeface="MV Boli" pitchFamily="2" charset="0"/>
                <a:cs typeface="MV Boli" pitchFamily="2" charset="0"/>
              </a:rPr>
              <a:t>			__________</a:t>
            </a:r>
          </a:p>
          <a:p>
            <a:pPr marL="411163" indent="-411163" defTabSz="1096963">
              <a:lnSpc>
                <a:spcPct val="90000"/>
              </a:lnSpc>
              <a:buNone/>
            </a:pPr>
            <a:endParaRPr lang="en-US" sz="19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b="1" dirty="0" smtClean="0">
                <a:latin typeface="Trebuchet MS" pitchFamily="34" charset="0"/>
                <a:ea typeface="MV Boli" pitchFamily="2" charset="0"/>
                <a:cs typeface="MV Boli" pitchFamily="2" charset="0"/>
              </a:rPr>
              <a:t>Part II</a:t>
            </a:r>
            <a:r>
              <a:rPr lang="en-US" sz="1900" dirty="0" smtClean="0">
                <a:latin typeface="Trebuchet MS" pitchFamily="34" charset="0"/>
                <a:ea typeface="MV Boli" pitchFamily="2" charset="0"/>
                <a:cs typeface="MV Boli" pitchFamily="2" charset="0"/>
              </a:rPr>
              <a:t> (Test Proper)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Filipino              	 1 – 40		  ___________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Mathematics     	 1 – 40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English               	 1 – 40              			__________</a:t>
            </a:r>
          </a:p>
          <a:p>
            <a:pPr marL="411163" indent="-411163" defTabSz="1096963">
              <a:lnSpc>
                <a:spcPct val="90000"/>
              </a:lnSpc>
              <a:buNone/>
            </a:pPr>
            <a:r>
              <a:rPr lang="en-US" sz="1900" b="1" i="1" dirty="0" smtClean="0">
                <a:latin typeface="Trebuchet MS" pitchFamily="34" charset="0"/>
                <a:ea typeface="MV Boli" pitchFamily="2" charset="0"/>
                <a:cs typeface="MV Boli" pitchFamily="2" charset="0"/>
              </a:rPr>
              <a:t>Break </a:t>
            </a:r>
            <a:r>
              <a:rPr lang="en-US" sz="1900" b="1" dirty="0" smtClean="0">
                <a:latin typeface="Trebuchet MS" pitchFamily="34" charset="0"/>
                <a:ea typeface="MV Boli" pitchFamily="2" charset="0"/>
                <a:cs typeface="MV Boli" pitchFamily="2" charset="0"/>
              </a:rPr>
              <a:t>                      		   15 </a:t>
            </a:r>
            <a:r>
              <a:rPr lang="en-US" sz="1900" b="1" dirty="0" err="1" smtClean="0">
                <a:latin typeface="Trebuchet MS" pitchFamily="34" charset="0"/>
                <a:ea typeface="MV Boli" pitchFamily="2" charset="0"/>
                <a:cs typeface="MV Boli" pitchFamily="2" charset="0"/>
              </a:rPr>
              <a:t>mins</a:t>
            </a:r>
            <a:endParaRPr lang="en-US" sz="19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Science             	 1 – 40              	 ____________</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HEKASI              	 1 – 40       			</a:t>
            </a:r>
            <a:r>
              <a:rPr lang="en-US" sz="1900" smtClean="0">
                <a:latin typeface="Trebuchet MS" pitchFamily="34" charset="0"/>
                <a:ea typeface="MV Boli" pitchFamily="2" charset="0"/>
                <a:cs typeface="MV Boli" pitchFamily="2" charset="0"/>
              </a:rPr>
              <a:t>						              __________</a:t>
            </a:r>
            <a:r>
              <a:rPr lang="en-US" sz="1900" dirty="0" smtClean="0">
                <a:latin typeface="Trebuchet MS" pitchFamily="34" charset="0"/>
                <a:ea typeface="MV Boli" pitchFamily="2" charset="0"/>
                <a:cs typeface="MV Boli" pitchFamily="2" charset="0"/>
              </a:rPr>
              <a:t>	 </a:t>
            </a:r>
            <a:endParaRPr lang="en-US" sz="1900" u="sng" dirty="0" smtClean="0">
              <a:latin typeface="Trebuchet MS" pitchFamily="34" charset="0"/>
              <a:ea typeface="MV Boli" pitchFamily="2" charset="0"/>
              <a:cs typeface="MV Boli" pitchFamily="2" charset="0"/>
            </a:endParaRPr>
          </a:p>
          <a:p>
            <a:pPr marL="411163" indent="-411163" defTabSz="1096963">
              <a:lnSpc>
                <a:spcPct val="90000"/>
              </a:lnSpc>
              <a:buNone/>
            </a:pPr>
            <a:endParaRPr lang="en-US" sz="1900" dirty="0" smtClean="0">
              <a:latin typeface="Trebuchet MS" pitchFamily="34" charset="0"/>
              <a:ea typeface="MV Boli" pitchFamily="2" charset="0"/>
              <a:cs typeface="MV Boli" pitchFamily="2" charset="0"/>
            </a:endParaRPr>
          </a:p>
          <a:p>
            <a:pPr marL="411163" indent="-411163" defTabSz="1096963">
              <a:lnSpc>
                <a:spcPct val="90000"/>
              </a:lnSpc>
              <a:buNone/>
            </a:pPr>
            <a:endParaRPr lang="en-US" sz="1900"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b="1" dirty="0" smtClean="0">
                <a:latin typeface="Trebuchet MS" pitchFamily="34" charset="0"/>
                <a:ea typeface="MV Boli" pitchFamily="2" charset="0"/>
                <a:cs typeface="MV Boli" pitchFamily="2" charset="0"/>
              </a:rPr>
              <a:t>Total time limit: 3 hrs &amp; 50 </a:t>
            </a:r>
            <a:r>
              <a:rPr lang="en-US" sz="1900" b="1" dirty="0" err="1" smtClean="0">
                <a:latin typeface="Trebuchet MS" pitchFamily="34" charset="0"/>
                <a:ea typeface="MV Boli" pitchFamily="2" charset="0"/>
                <a:cs typeface="MV Boli" pitchFamily="2" charset="0"/>
              </a:rPr>
              <a:t>mins</a:t>
            </a:r>
            <a:r>
              <a:rPr lang="en-US" sz="1900" b="1" dirty="0" smtClean="0">
                <a:latin typeface="Trebuchet MS" pitchFamily="34" charset="0"/>
                <a:ea typeface="MV Boli" pitchFamily="2" charset="0"/>
                <a:cs typeface="MV Boli" pitchFamily="2" charset="0"/>
              </a:rPr>
              <a:t> </a:t>
            </a:r>
          </a:p>
          <a:p>
            <a:pPr marL="411163" indent="-411163" defTabSz="1096963">
              <a:lnSpc>
                <a:spcPct val="90000"/>
              </a:lnSpc>
              <a:buNone/>
            </a:pPr>
            <a:endParaRPr lang="en-US" sz="16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600" i="1" dirty="0" smtClean="0">
                <a:solidFill>
                  <a:srgbClr val="FF0000"/>
                </a:solidFill>
                <a:latin typeface="Trebuchet MS" pitchFamily="34" charset="0"/>
                <a:ea typeface="MV Boli" pitchFamily="2" charset="0"/>
                <a:cs typeface="MV Boli" pitchFamily="2" charset="0"/>
              </a:rPr>
              <a:t>    Notes:  1.  Use same board work for the second session. </a:t>
            </a:r>
          </a:p>
          <a:p>
            <a:pPr marL="411163" indent="-411163" defTabSz="1096963">
              <a:lnSpc>
                <a:spcPct val="90000"/>
              </a:lnSpc>
              <a:buNone/>
            </a:pPr>
            <a:r>
              <a:rPr lang="en-US" sz="1600" i="1" dirty="0" smtClean="0">
                <a:solidFill>
                  <a:srgbClr val="FF0000"/>
                </a:solidFill>
                <a:latin typeface="Trebuchet MS" pitchFamily="34" charset="0"/>
                <a:ea typeface="MV Boli" pitchFamily="2" charset="0"/>
                <a:cs typeface="MV Boli" pitchFamily="2" charset="0"/>
              </a:rPr>
              <a:t>                2.  There is only one TB for Filipino, Mathematics, English, Science and </a:t>
            </a:r>
            <a:r>
              <a:rPr lang="en-US" sz="1600" i="1" dirty="0" err="1" smtClean="0">
                <a:solidFill>
                  <a:srgbClr val="FF0000"/>
                </a:solidFill>
                <a:latin typeface="Trebuchet MS" pitchFamily="34" charset="0"/>
                <a:ea typeface="MV Boli" pitchFamily="2" charset="0"/>
                <a:cs typeface="MV Boli" pitchFamily="2" charset="0"/>
              </a:rPr>
              <a:t>HeKaSi</a:t>
            </a:r>
            <a:endParaRPr lang="en-US" sz="1600" i="1" dirty="0" smtClean="0">
              <a:solidFill>
                <a:srgbClr val="FF0000"/>
              </a:solidFill>
              <a:latin typeface="Trebuchet MS" pitchFamily="34" charset="0"/>
              <a:ea typeface="MV Boli" pitchFamily="2" charset="0"/>
              <a:cs typeface="MV Boli" pitchFamily="2" charset="0"/>
            </a:endParaRPr>
          </a:p>
        </p:txBody>
      </p:sp>
      <p:sp>
        <p:nvSpPr>
          <p:cNvPr id="8" name="Slide Number Placeholder 7"/>
          <p:cNvSpPr>
            <a:spLocks noGrp="1"/>
          </p:cNvSpPr>
          <p:nvPr>
            <p:ph type="sldNum" sz="quarter" idx="12"/>
          </p:nvPr>
        </p:nvSpPr>
        <p:spPr/>
        <p:txBody>
          <a:bodyPr/>
          <a:lstStyle/>
          <a:p>
            <a:pPr>
              <a:defRPr/>
            </a:pPr>
            <a:fld id="{E116BE42-B008-4001-869D-2237CA79ACF9}" type="slidenum">
              <a:rPr lang="en-US" altLang="en-US" smtClean="0"/>
              <a:pPr>
                <a:defRPr/>
              </a:pPr>
              <a:t>37</a:t>
            </a:fld>
            <a:endParaRPr lang="en-US"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38200" y="0"/>
            <a:ext cx="7162800" cy="838200"/>
          </a:xfrm>
        </p:spPr>
        <p:txBody>
          <a:bodyPr>
            <a:normAutofit/>
          </a:bodyPr>
          <a:lstStyle/>
          <a:p>
            <a:pPr defTabSz="1096963" eaLnBrk="1" fontAlgn="auto" hangingPunct="1">
              <a:spcAft>
                <a:spcPts val="0"/>
              </a:spcAft>
              <a:defRPr/>
            </a:pPr>
            <a:r>
              <a:rPr lang="en-US" b="1" dirty="0" smtClean="0">
                <a:effectLst>
                  <a:outerShdw blurRad="38100" dist="38100" dir="2700000" algn="tl">
                    <a:srgbClr val="000000">
                      <a:alpha val="43137"/>
                    </a:srgbClr>
                  </a:outerShdw>
                </a:effectLst>
                <a:latin typeface="Franklin Gothic Book" pitchFamily="34" charset="0"/>
                <a:ea typeface="Komika Axis *" pitchFamily="2" charset="0"/>
                <a:cs typeface="Komika Axis *" pitchFamily="2" charset="0"/>
              </a:rPr>
              <a:t>Board Work : NAT Fourth Year</a:t>
            </a:r>
          </a:p>
        </p:txBody>
      </p:sp>
      <p:sp>
        <p:nvSpPr>
          <p:cNvPr id="24581" name="Rectangle 3"/>
          <p:cNvSpPr>
            <a:spLocks noGrp="1" noChangeArrowheads="1"/>
          </p:cNvSpPr>
          <p:nvPr>
            <p:ph idx="1"/>
          </p:nvPr>
        </p:nvSpPr>
        <p:spPr>
          <a:xfrm>
            <a:off x="517630" y="840830"/>
            <a:ext cx="8534400" cy="5791200"/>
          </a:xfrm>
        </p:spPr>
        <p:txBody>
          <a:bodyPr>
            <a:noAutofit/>
          </a:bodyPr>
          <a:lstStyle/>
          <a:p>
            <a:pPr marL="411163" indent="-411163" defTabSz="1096963" eaLnBrk="1" hangingPunct="1">
              <a:buFont typeface="Wingdings" pitchFamily="2" charset="2"/>
              <a:buNone/>
            </a:pPr>
            <a:r>
              <a:rPr lang="en-US" sz="1500" b="1" dirty="0" smtClean="0">
                <a:latin typeface="Trebuchet MS" pitchFamily="34" charset="0"/>
              </a:rPr>
              <a:t>Parts of the Test		    Item 	Time	  </a:t>
            </a:r>
            <a:r>
              <a:rPr lang="en-US" sz="1500" b="1" dirty="0" err="1" smtClean="0">
                <a:latin typeface="Trebuchet MS" pitchFamily="34" charset="0"/>
              </a:rPr>
              <a:t>Time</a:t>
            </a:r>
            <a:r>
              <a:rPr lang="en-US" sz="1500" b="1" dirty="0" smtClean="0">
                <a:latin typeface="Trebuchet MS" pitchFamily="34" charset="0"/>
              </a:rPr>
              <a:t> 	 </a:t>
            </a:r>
            <a:r>
              <a:rPr lang="en-US" sz="1500" b="1" dirty="0" err="1" smtClean="0">
                <a:latin typeface="Trebuchet MS" pitchFamily="34" charset="0"/>
              </a:rPr>
              <a:t>Time</a:t>
            </a:r>
            <a:endParaRPr lang="en-US" sz="1500" b="1" dirty="0" smtClean="0">
              <a:latin typeface="Trebuchet MS" pitchFamily="34" charset="0"/>
            </a:endParaRPr>
          </a:p>
          <a:p>
            <a:pPr marL="411163" indent="-411163" defTabSz="1096963" eaLnBrk="1" hangingPunct="1">
              <a:buFont typeface="Wingdings" pitchFamily="2" charset="2"/>
              <a:buNone/>
            </a:pPr>
            <a:r>
              <a:rPr lang="en-US" sz="1500" b="1" dirty="0" smtClean="0">
                <a:latin typeface="Trebuchet MS" pitchFamily="34" charset="0"/>
              </a:rPr>
              <a:t>				Numbers	Limit	Started	Ended</a:t>
            </a:r>
          </a:p>
          <a:p>
            <a:pPr marL="411163" indent="-411163" defTabSz="1096963" eaLnBrk="1" hangingPunct="1">
              <a:buFont typeface="Wingdings" pitchFamily="2" charset="2"/>
              <a:buNone/>
            </a:pPr>
            <a:r>
              <a:rPr lang="en-US" sz="1500" dirty="0" smtClean="0">
                <a:latin typeface="Trebuchet MS" pitchFamily="34" charset="0"/>
              </a:rPr>
              <a:t>General Directions and</a:t>
            </a:r>
          </a:p>
          <a:p>
            <a:pPr marL="411163" indent="-411163" defTabSz="1096963" eaLnBrk="1" hangingPunct="1">
              <a:buFont typeface="Wingdings" pitchFamily="2" charset="2"/>
              <a:buNone/>
            </a:pPr>
            <a:r>
              <a:rPr lang="en-US" sz="1500" dirty="0" smtClean="0">
                <a:latin typeface="Trebuchet MS" pitchFamily="34" charset="0"/>
              </a:rPr>
              <a:t>Sample Items		1 – 5 	5 </a:t>
            </a:r>
            <a:r>
              <a:rPr lang="en-US" sz="1500" dirty="0" err="1" smtClean="0">
                <a:latin typeface="Trebuchet MS" pitchFamily="34" charset="0"/>
              </a:rPr>
              <a:t>mins</a:t>
            </a:r>
            <a:r>
              <a:rPr lang="en-US" sz="1500" dirty="0" smtClean="0">
                <a:latin typeface="Trebuchet MS" pitchFamily="34" charset="0"/>
              </a:rPr>
              <a:t>.	______	</a:t>
            </a:r>
          </a:p>
          <a:p>
            <a:pPr marL="411163" indent="-411163" defTabSz="1096963" eaLnBrk="1" hangingPunct="1">
              <a:buFont typeface="Wingdings" pitchFamily="2" charset="2"/>
              <a:buNone/>
            </a:pPr>
            <a:r>
              <a:rPr lang="en-US" sz="1500" b="1" dirty="0" smtClean="0">
                <a:latin typeface="Trebuchet MS" pitchFamily="34" charset="0"/>
              </a:rPr>
              <a:t>Part I (EDQ)	</a:t>
            </a:r>
            <a:r>
              <a:rPr lang="en-US" sz="1500" dirty="0" smtClean="0">
                <a:latin typeface="Trebuchet MS" pitchFamily="34" charset="0"/>
              </a:rPr>
              <a:t>		1 – 15	5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b="1" dirty="0" smtClean="0">
                <a:latin typeface="Trebuchet MS" pitchFamily="34" charset="0"/>
              </a:rPr>
              <a:t>Part II (Test Proper )</a:t>
            </a:r>
          </a:p>
          <a:p>
            <a:pPr marL="411163" indent="-411163" defTabSz="1096963" eaLnBrk="1" hangingPunct="1">
              <a:buFont typeface="Wingdings" pitchFamily="2" charset="2"/>
              <a:buNone/>
            </a:pPr>
            <a:r>
              <a:rPr lang="en-US" sz="1500" b="1" dirty="0" smtClean="0">
                <a:latin typeface="Trebuchet MS" pitchFamily="34" charset="0"/>
              </a:rPr>
              <a:t>        (A.M.)</a:t>
            </a:r>
          </a:p>
          <a:p>
            <a:pPr marL="411163" indent="-411163" defTabSz="1096963" eaLnBrk="1" hangingPunct="1">
              <a:buFont typeface="Wingdings" pitchFamily="2" charset="2"/>
              <a:buNone/>
            </a:pPr>
            <a:r>
              <a:rPr lang="en-US" sz="1500" dirty="0" smtClean="0">
                <a:latin typeface="Trebuchet MS" pitchFamily="34" charset="0"/>
              </a:rPr>
              <a:t>Filipino			1 – 60	60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dirty="0" err="1" smtClean="0">
                <a:latin typeface="Trebuchet MS" pitchFamily="34" charset="0"/>
              </a:rPr>
              <a:t>Araling</a:t>
            </a:r>
            <a:r>
              <a:rPr lang="en-US" sz="1500" dirty="0" smtClean="0">
                <a:latin typeface="Trebuchet MS" pitchFamily="34" charset="0"/>
              </a:rPr>
              <a:t> </a:t>
            </a:r>
            <a:r>
              <a:rPr lang="en-US" sz="1500" dirty="0" err="1" smtClean="0">
                <a:latin typeface="Trebuchet MS" pitchFamily="34" charset="0"/>
              </a:rPr>
              <a:t>Panlipunan</a:t>
            </a:r>
            <a:r>
              <a:rPr lang="en-US" sz="1500" dirty="0" smtClean="0">
                <a:latin typeface="Trebuchet MS" pitchFamily="34" charset="0"/>
              </a:rPr>
              <a:t> 		1 – 60	60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dirty="0" smtClean="0">
                <a:latin typeface="Trebuchet MS" pitchFamily="34" charset="0"/>
              </a:rPr>
              <a:t>	BREAK				10 </a:t>
            </a:r>
            <a:r>
              <a:rPr lang="en-US" sz="1500" dirty="0" err="1" smtClean="0">
                <a:latin typeface="Trebuchet MS" pitchFamily="34" charset="0"/>
              </a:rPr>
              <a:t>mins</a:t>
            </a:r>
            <a:r>
              <a:rPr lang="en-US" sz="1500" dirty="0" smtClean="0">
                <a:latin typeface="Trebuchet MS" pitchFamily="34" charset="0"/>
              </a:rPr>
              <a:t>.</a:t>
            </a:r>
          </a:p>
          <a:p>
            <a:pPr marL="411163" indent="-411163" defTabSz="1096963" eaLnBrk="1" hangingPunct="1">
              <a:buFont typeface="Wingdings" pitchFamily="2" charset="2"/>
              <a:buNone/>
            </a:pPr>
            <a:r>
              <a:rPr lang="en-US" sz="1500" dirty="0" smtClean="0">
                <a:latin typeface="Trebuchet MS" pitchFamily="34" charset="0"/>
              </a:rPr>
              <a:t>Mathematics			1 – 50	70 </a:t>
            </a:r>
            <a:r>
              <a:rPr lang="en-US" sz="1500" dirty="0" err="1" smtClean="0">
                <a:latin typeface="Trebuchet MS" pitchFamily="34" charset="0"/>
              </a:rPr>
              <a:t>mins</a:t>
            </a:r>
            <a:r>
              <a:rPr lang="en-US" sz="1500" dirty="0" smtClean="0">
                <a:latin typeface="Trebuchet MS" pitchFamily="34" charset="0"/>
              </a:rPr>
              <a:t>.	______	______</a:t>
            </a:r>
          </a:p>
          <a:p>
            <a:pPr marL="411163" indent="-411163" defTabSz="1096963" eaLnBrk="1" hangingPunct="1">
              <a:buFont typeface="Wingdings" pitchFamily="2" charset="2"/>
              <a:buNone/>
            </a:pPr>
            <a:r>
              <a:rPr lang="en-US" sz="1500" dirty="0" smtClean="0">
                <a:latin typeface="Trebuchet MS" pitchFamily="34" charset="0"/>
              </a:rPr>
              <a:t>	LUNCH BREAK</a:t>
            </a:r>
          </a:p>
          <a:p>
            <a:pPr marL="411163" indent="-411163" defTabSz="1096963" eaLnBrk="1" hangingPunct="1">
              <a:buFont typeface="Wingdings" pitchFamily="2" charset="2"/>
              <a:buNone/>
            </a:pPr>
            <a:r>
              <a:rPr lang="en-US" sz="1500" b="1" dirty="0" smtClean="0">
                <a:latin typeface="Trebuchet MS" pitchFamily="34" charset="0"/>
              </a:rPr>
              <a:t>        (P.M.)</a:t>
            </a:r>
          </a:p>
          <a:p>
            <a:pPr marL="411163" indent="-411163" defTabSz="1096963" eaLnBrk="1" hangingPunct="1">
              <a:buFont typeface="Wingdings" pitchFamily="2" charset="2"/>
              <a:buNone/>
            </a:pPr>
            <a:r>
              <a:rPr lang="en-US" sz="1500" dirty="0" smtClean="0">
                <a:latin typeface="Trebuchet MS" pitchFamily="34" charset="0"/>
              </a:rPr>
              <a:t>Science			1 – 60	80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dirty="0" smtClean="0">
                <a:latin typeface="Trebuchet MS" pitchFamily="34" charset="0"/>
              </a:rPr>
              <a:t>English			1 – 60	60 </a:t>
            </a:r>
            <a:r>
              <a:rPr lang="en-US" sz="1500" dirty="0" err="1" smtClean="0">
                <a:latin typeface="Trebuchet MS" pitchFamily="34" charset="0"/>
              </a:rPr>
              <a:t>mins</a:t>
            </a:r>
            <a:r>
              <a:rPr lang="en-US" sz="1500" dirty="0" smtClean="0">
                <a:latin typeface="Trebuchet MS" pitchFamily="34" charset="0"/>
              </a:rPr>
              <a:t>.		</a:t>
            </a:r>
          </a:p>
          <a:p>
            <a:pPr marL="411163" indent="-411163" defTabSz="1096963" eaLnBrk="1" hangingPunct="1">
              <a:buFont typeface="Wingdings" pitchFamily="2" charset="2"/>
              <a:buNone/>
            </a:pPr>
            <a:r>
              <a:rPr lang="en-US" sz="1500" dirty="0" smtClean="0">
                <a:latin typeface="Trebuchet MS" pitchFamily="34" charset="0"/>
              </a:rPr>
              <a:t>Critical Thinking Skills Test	1 – 20 	30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a:buNone/>
            </a:pPr>
            <a:r>
              <a:rPr lang="en-US" sz="1500" i="1" dirty="0" smtClean="0">
                <a:solidFill>
                  <a:srgbClr val="FF0000"/>
                </a:solidFill>
                <a:latin typeface="Trebuchet MS" pitchFamily="34" charset="0"/>
              </a:rPr>
              <a:t>Note:  There is only one TB for Filipino, Mathematics, English, Science, </a:t>
            </a:r>
            <a:r>
              <a:rPr lang="en-US" sz="1500" i="1" dirty="0" err="1" smtClean="0">
                <a:solidFill>
                  <a:srgbClr val="FF0000"/>
                </a:solidFill>
                <a:latin typeface="Trebuchet MS" pitchFamily="34" charset="0"/>
              </a:rPr>
              <a:t>Araling</a:t>
            </a:r>
            <a:r>
              <a:rPr lang="en-US" sz="1500" i="1" dirty="0" smtClean="0">
                <a:solidFill>
                  <a:srgbClr val="FF0000"/>
                </a:solidFill>
                <a:latin typeface="Trebuchet MS" pitchFamily="34" charset="0"/>
              </a:rPr>
              <a:t> </a:t>
            </a:r>
            <a:r>
              <a:rPr lang="en-US" sz="1500" i="1" dirty="0" err="1" smtClean="0">
                <a:solidFill>
                  <a:srgbClr val="FF0000"/>
                </a:solidFill>
                <a:latin typeface="Trebuchet MS" pitchFamily="34" charset="0"/>
              </a:rPr>
              <a:t>Panlipunan</a:t>
            </a:r>
            <a:r>
              <a:rPr lang="en-US" sz="1500" i="1" dirty="0" smtClean="0">
                <a:solidFill>
                  <a:srgbClr val="FF0000"/>
                </a:solidFill>
                <a:latin typeface="Trebuchet MS" pitchFamily="34" charset="0"/>
              </a:rPr>
              <a:t> and    Critical Thinking Skills</a:t>
            </a: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r>
              <a:rPr lang="en-US" sz="1500" dirty="0" smtClean="0">
                <a:latin typeface="Trebuchet MS" pitchFamily="34" charset="0"/>
              </a:rPr>
              <a:t>Total Time Limit: 6 hrs.</a:t>
            </a: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r>
              <a:rPr lang="en-US" sz="1500" dirty="0" smtClean="0">
                <a:latin typeface="Trebuchet MS" pitchFamily="34" charset="0"/>
              </a:rPr>
              <a:t>					</a:t>
            </a:r>
          </a:p>
          <a:p>
            <a:pPr marL="411163" indent="-411163" defTabSz="1096963" eaLnBrk="1" hangingPunct="1">
              <a:buFont typeface="Wingdings" pitchFamily="2" charset="2"/>
              <a:buNone/>
            </a:pPr>
            <a:endParaRPr lang="en-US" sz="1500" dirty="0" smtClean="0">
              <a:latin typeface="Trebuchet MS" pitchFamily="34" charset="0"/>
            </a:endParaRPr>
          </a:p>
        </p:txBody>
      </p:sp>
      <p:sp>
        <p:nvSpPr>
          <p:cNvPr id="9" name="Slide Number Placeholder 8"/>
          <p:cNvSpPr>
            <a:spLocks noGrp="1"/>
          </p:cNvSpPr>
          <p:nvPr>
            <p:ph type="sldNum" sz="quarter" idx="12"/>
          </p:nvPr>
        </p:nvSpPr>
        <p:spPr/>
        <p:txBody>
          <a:bodyPr/>
          <a:lstStyle/>
          <a:p>
            <a:pPr>
              <a:defRPr/>
            </a:pPr>
            <a:fld id="{E116BE42-B008-4001-869D-2237CA79ACF9}"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noAutofit/>
          </a:bodyPr>
          <a:lstStyle/>
          <a:p>
            <a:r>
              <a:rPr lang="fil-PH" b="1" dirty="0" smtClean="0">
                <a:effectLst>
                  <a:outerShdw blurRad="38100" dist="38100" dir="2700000" algn="tl">
                    <a:srgbClr val="000000">
                      <a:alpha val="43137"/>
                    </a:srgbClr>
                  </a:outerShdw>
                </a:effectLst>
              </a:rPr>
              <a:t>Filling Out the Scannable School Header (SSH)</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39</a:t>
            </a:fld>
            <a:endParaRPr lang="fil-PH"/>
          </a:p>
        </p:txBody>
      </p:sp>
      <p:sp>
        <p:nvSpPr>
          <p:cNvPr id="4" name="Content Placeholder 3"/>
          <p:cNvSpPr>
            <a:spLocks noGrp="1"/>
          </p:cNvSpPr>
          <p:nvPr>
            <p:ph sz="quarter" idx="1"/>
          </p:nvPr>
        </p:nvSpPr>
        <p:spPr>
          <a:xfrm>
            <a:off x="457200" y="1524000"/>
            <a:ext cx="8534400" cy="5257800"/>
          </a:xfrm>
        </p:spPr>
        <p:txBody>
          <a:bodyPr>
            <a:noAutofit/>
          </a:bodyPr>
          <a:lstStyle/>
          <a:p>
            <a:pPr marL="514350" indent="-514350">
              <a:spcBef>
                <a:spcPts val="0"/>
              </a:spcBef>
              <a:buSzPct val="95000"/>
              <a:buFont typeface="+mj-lt"/>
              <a:buAutoNum type="arabicPeriod"/>
            </a:pPr>
            <a:r>
              <a:rPr lang="en-US" sz="2500" dirty="0" smtClean="0">
                <a:latin typeface="Trebuchet MS" pitchFamily="34" charset="0"/>
                <a:ea typeface="Tahoma" pitchFamily="34" charset="0"/>
                <a:cs typeface="Tahoma" pitchFamily="34" charset="0"/>
              </a:rPr>
              <a:t>Data must be prepared by the STC days ahead before exam day. </a:t>
            </a:r>
          </a:p>
          <a:p>
            <a:pPr marL="514350" indent="-514350">
              <a:spcBef>
                <a:spcPts val="0"/>
              </a:spcBef>
              <a:buSzPct val="95000"/>
              <a:buFont typeface="+mj-lt"/>
              <a:buAutoNum type="arabicPeriod"/>
            </a:pPr>
            <a:endParaRPr lang="en-US" sz="1400" dirty="0" smtClean="0">
              <a:latin typeface="Trebuchet MS" pitchFamily="34" charset="0"/>
              <a:ea typeface="Tahoma" pitchFamily="34" charset="0"/>
              <a:cs typeface="Tahoma" pitchFamily="34" charset="0"/>
            </a:endParaRPr>
          </a:p>
          <a:p>
            <a:pPr marL="514350" indent="-514350">
              <a:spcBef>
                <a:spcPts val="0"/>
              </a:spcBef>
              <a:buSzPct val="95000"/>
              <a:buFont typeface="+mj-lt"/>
              <a:buAutoNum type="arabicPeriod"/>
            </a:pPr>
            <a:r>
              <a:rPr lang="en-US" sz="2500" dirty="0" smtClean="0">
                <a:latin typeface="Trebuchet MS" pitchFamily="34" charset="0"/>
                <a:ea typeface="Tahoma" pitchFamily="34" charset="0"/>
                <a:cs typeface="Tahoma" pitchFamily="34" charset="0"/>
              </a:rPr>
              <a:t>Transcribe the data in the SSH using a PENCIL (lead# 2) during exam day.</a:t>
            </a:r>
          </a:p>
          <a:p>
            <a:pPr marL="514350" indent="-514350">
              <a:spcBef>
                <a:spcPts val="0"/>
              </a:spcBef>
              <a:buSzPct val="95000"/>
              <a:buFont typeface="+mj-lt"/>
              <a:buAutoNum type="arabicPeriod"/>
            </a:pPr>
            <a:endParaRPr lang="en-US" sz="1400" dirty="0" smtClean="0">
              <a:latin typeface="Trebuchet MS" pitchFamily="34" charset="0"/>
              <a:ea typeface="Tahoma" pitchFamily="34" charset="0"/>
              <a:cs typeface="Tahoma" pitchFamily="34" charset="0"/>
            </a:endParaRPr>
          </a:p>
          <a:p>
            <a:pPr marL="514350" indent="-514350">
              <a:spcBef>
                <a:spcPts val="0"/>
              </a:spcBef>
              <a:buSzPct val="95000"/>
              <a:buFont typeface="+mj-lt"/>
              <a:buAutoNum type="arabicPeriod"/>
            </a:pPr>
            <a:r>
              <a:rPr lang="en-US" sz="2500" dirty="0" smtClean="0">
                <a:latin typeface="Trebuchet MS" pitchFamily="34" charset="0"/>
                <a:ea typeface="Tahoma" pitchFamily="34" charset="0"/>
                <a:cs typeface="Tahoma" pitchFamily="34" charset="0"/>
              </a:rPr>
              <a:t>Every variable is labeled with </a:t>
            </a:r>
            <a:r>
              <a:rPr lang="en-US" sz="2500" b="1" u="sng" dirty="0" smtClean="0">
                <a:latin typeface="Trebuchet MS" pitchFamily="34" charset="0"/>
                <a:ea typeface="Tahoma" pitchFamily="34" charset="0"/>
                <a:cs typeface="Tahoma" pitchFamily="34" charset="0"/>
              </a:rPr>
              <a:t>S</a:t>
            </a:r>
            <a:r>
              <a:rPr lang="en-US" sz="2500" dirty="0" smtClean="0">
                <a:latin typeface="Trebuchet MS" pitchFamily="34" charset="0"/>
                <a:ea typeface="Tahoma" pitchFamily="34" charset="0"/>
                <a:cs typeface="Tahoma" pitchFamily="34" charset="0"/>
              </a:rPr>
              <a:t> if a school concern and </a:t>
            </a:r>
            <a:r>
              <a:rPr lang="en-US" sz="2500" b="1" u="sng" dirty="0" smtClean="0">
                <a:latin typeface="Trebuchet MS" pitchFamily="34" charset="0"/>
                <a:ea typeface="Tahoma" pitchFamily="34" charset="0"/>
                <a:cs typeface="Tahoma" pitchFamily="34" charset="0"/>
              </a:rPr>
              <a:t>G/Y</a:t>
            </a:r>
            <a:r>
              <a:rPr lang="en-US" sz="2500" dirty="0" smtClean="0">
                <a:latin typeface="Trebuchet MS" pitchFamily="34" charset="0"/>
                <a:ea typeface="Tahoma" pitchFamily="34" charset="0"/>
                <a:cs typeface="Tahoma" pitchFamily="34" charset="0"/>
              </a:rPr>
              <a:t> if a grade/year concern.</a:t>
            </a:r>
          </a:p>
          <a:p>
            <a:pPr marL="514350" indent="-514350">
              <a:spcBef>
                <a:spcPts val="0"/>
              </a:spcBef>
              <a:buSzPct val="95000"/>
              <a:buFont typeface="+mj-lt"/>
              <a:buAutoNum type="arabicPeriod"/>
            </a:pPr>
            <a:endParaRPr lang="en-US" sz="1400" dirty="0" smtClean="0">
              <a:latin typeface="Trebuchet MS" pitchFamily="34" charset="0"/>
              <a:ea typeface="Tahoma" pitchFamily="34" charset="0"/>
              <a:cs typeface="Tahoma" pitchFamily="34" charset="0"/>
            </a:endParaRPr>
          </a:p>
          <a:p>
            <a:pPr marL="514350" indent="-514350">
              <a:spcBef>
                <a:spcPts val="0"/>
              </a:spcBef>
              <a:buSzPct val="95000"/>
              <a:buFont typeface="+mj-lt"/>
              <a:buAutoNum type="arabicPeriod"/>
            </a:pPr>
            <a:r>
              <a:rPr lang="en-US" sz="2500" dirty="0" smtClean="0">
                <a:latin typeface="Trebuchet MS" pitchFamily="34" charset="0"/>
                <a:ea typeface="Tahoma" pitchFamily="34" charset="0"/>
                <a:cs typeface="Tahoma" pitchFamily="34" charset="0"/>
              </a:rPr>
              <a:t>There are variables specific only for private schools (such as GASTPE) and for the public schools (CFSS, etc.)</a:t>
            </a:r>
          </a:p>
          <a:p>
            <a:pPr marL="514350" indent="-514350">
              <a:spcBef>
                <a:spcPts val="0"/>
              </a:spcBef>
              <a:buSzPct val="95000"/>
              <a:buFont typeface="+mj-lt"/>
              <a:buAutoNum type="arabicPeriod"/>
            </a:pPr>
            <a:endParaRPr lang="en-US" sz="1600" dirty="0" smtClean="0">
              <a:latin typeface="Trebuchet MS" pitchFamily="34" charset="0"/>
              <a:ea typeface="Tahoma" pitchFamily="34" charset="0"/>
              <a:cs typeface="Tahoma" pitchFamily="34" charset="0"/>
            </a:endParaRPr>
          </a:p>
          <a:p>
            <a:pPr marL="514350" indent="-514350">
              <a:spcBef>
                <a:spcPts val="0"/>
              </a:spcBef>
              <a:buSzPct val="95000"/>
              <a:buFont typeface="+mj-lt"/>
              <a:buAutoNum type="arabicPeriod"/>
            </a:pPr>
            <a:r>
              <a:rPr lang="en-US" sz="2500" dirty="0" smtClean="0">
                <a:latin typeface="Trebuchet MS" pitchFamily="34" charset="0"/>
                <a:ea typeface="Tahoma" pitchFamily="34" charset="0"/>
                <a:cs typeface="Tahoma" pitchFamily="34" charset="0"/>
              </a:rPr>
              <a:t>GASTPE grantees must be properly identified by year level and type of grant (EVS or ECS).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298"/>
            <a:ext cx="7162800" cy="762000"/>
          </a:xfrm>
        </p:spPr>
        <p:txBody>
          <a:bodyPr>
            <a:normAutofit/>
          </a:bodyPr>
          <a:lstStyle/>
          <a:p>
            <a:r>
              <a:rPr lang="en-US" sz="3200" dirty="0" smtClean="0">
                <a:latin typeface="Franklin Gothic Book" pitchFamily="34" charset="0"/>
                <a:ea typeface="Komika Axis *" pitchFamily="2" charset="0"/>
                <a:cs typeface="Komika Axis *" pitchFamily="2" charset="0"/>
              </a:rPr>
              <a:t>The Testing Staff at the Division Level </a:t>
            </a:r>
            <a:endParaRPr lang="fil-PH" sz="3200" dirty="0">
              <a:latin typeface="Franklin Gothic Book" pitchFamily="34" charset="0"/>
            </a:endParaRPr>
          </a:p>
        </p:txBody>
      </p:sp>
      <p:sp>
        <p:nvSpPr>
          <p:cNvPr id="4" name="Slide Number Placeholder 3"/>
          <p:cNvSpPr>
            <a:spLocks noGrp="1"/>
          </p:cNvSpPr>
          <p:nvPr>
            <p:ph type="sldNum" sz="quarter" idx="12"/>
          </p:nvPr>
        </p:nvSpPr>
        <p:spPr/>
        <p:txBody>
          <a:bodyPr/>
          <a:lstStyle/>
          <a:p>
            <a:pPr>
              <a:defRPr/>
            </a:pPr>
            <a:fld id="{E116BE42-B008-4001-869D-2237CA79ACF9}" type="slidenum">
              <a:rPr lang="en-US" altLang="en-US" smtClean="0"/>
              <a:pPr>
                <a:defRPr/>
              </a:pPr>
              <a:t>4</a:t>
            </a:fld>
            <a:endParaRPr lang="en-US" altLang="en-US"/>
          </a:p>
        </p:txBody>
      </p:sp>
      <p:sp>
        <p:nvSpPr>
          <p:cNvPr id="7" name="Rectangle 6"/>
          <p:cNvSpPr/>
          <p:nvPr/>
        </p:nvSpPr>
        <p:spPr>
          <a:xfrm>
            <a:off x="1066800" y="9144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Division Level</a:t>
            </a:r>
            <a:endParaRPr lang="fil-PH" sz="1200" dirty="0">
              <a:solidFill>
                <a:schemeClr val="tx1"/>
              </a:solidFill>
              <a:latin typeface="Trebuchet MS" pitchFamily="34" charset="0"/>
            </a:endParaRPr>
          </a:p>
        </p:txBody>
      </p:sp>
      <p:sp>
        <p:nvSpPr>
          <p:cNvPr id="8" name="Rectangle 7"/>
          <p:cNvSpPr/>
          <p:nvPr/>
        </p:nvSpPr>
        <p:spPr>
          <a:xfrm>
            <a:off x="3810000" y="9144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SDS*</a:t>
            </a:r>
            <a:endParaRPr lang="fil-PH" sz="1200" dirty="0">
              <a:solidFill>
                <a:schemeClr val="tx1"/>
              </a:solidFill>
              <a:latin typeface="Trebuchet MS" pitchFamily="34" charset="0"/>
            </a:endParaRPr>
          </a:p>
        </p:txBody>
      </p:sp>
      <p:sp>
        <p:nvSpPr>
          <p:cNvPr id="9" name="Rectangle 8"/>
          <p:cNvSpPr/>
          <p:nvPr/>
        </p:nvSpPr>
        <p:spPr>
          <a:xfrm>
            <a:off x="32004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DTC</a:t>
            </a:r>
            <a:endParaRPr lang="fil-PH" sz="1200" dirty="0">
              <a:solidFill>
                <a:schemeClr val="tx1"/>
              </a:solidFill>
              <a:latin typeface="Trebuchet MS" pitchFamily="34" charset="0"/>
            </a:endParaRPr>
          </a:p>
        </p:txBody>
      </p:sp>
      <p:sp>
        <p:nvSpPr>
          <p:cNvPr id="10" name="Rectangle 9"/>
          <p:cNvSpPr/>
          <p:nvPr/>
        </p:nvSpPr>
        <p:spPr>
          <a:xfrm>
            <a:off x="44958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PSS</a:t>
            </a:r>
            <a:endParaRPr lang="fil-PH" sz="1200" dirty="0">
              <a:solidFill>
                <a:schemeClr val="tx1"/>
              </a:solidFill>
              <a:latin typeface="Trebuchet MS" pitchFamily="34" charset="0"/>
            </a:endParaRPr>
          </a:p>
        </p:txBody>
      </p:sp>
      <p:sp>
        <p:nvSpPr>
          <p:cNvPr id="12" name="Rectangle 11"/>
          <p:cNvSpPr/>
          <p:nvPr/>
        </p:nvSpPr>
        <p:spPr>
          <a:xfrm>
            <a:off x="1066800" y="28956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Level</a:t>
            </a:r>
            <a:endParaRPr lang="fil-PH" sz="1200" dirty="0">
              <a:solidFill>
                <a:schemeClr val="tx1"/>
              </a:solidFill>
              <a:latin typeface="Trebuchet MS" pitchFamily="34" charset="0"/>
            </a:endParaRPr>
          </a:p>
        </p:txBody>
      </p:sp>
      <p:sp>
        <p:nvSpPr>
          <p:cNvPr id="13" name="Rectangle 12"/>
          <p:cNvSpPr/>
          <p:nvPr/>
        </p:nvSpPr>
        <p:spPr>
          <a:xfrm>
            <a:off x="3200400" y="34290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000" dirty="0" smtClean="0">
                <a:solidFill>
                  <a:schemeClr val="tx1"/>
                </a:solidFill>
                <a:latin typeface="Trebuchet MS" pitchFamily="34" charset="0"/>
              </a:rPr>
              <a:t>School Head/ Chief Examiner – School Head of the Testing Center</a:t>
            </a:r>
            <a:endParaRPr lang="fil-PH" sz="1000" dirty="0">
              <a:solidFill>
                <a:schemeClr val="tx1"/>
              </a:solidFill>
              <a:latin typeface="Trebuchet MS" pitchFamily="34" charset="0"/>
            </a:endParaRPr>
          </a:p>
        </p:txBody>
      </p:sp>
      <p:sp>
        <p:nvSpPr>
          <p:cNvPr id="14" name="Rectangle 13"/>
          <p:cNvSpPr/>
          <p:nvPr/>
        </p:nvSpPr>
        <p:spPr>
          <a:xfrm>
            <a:off x="3200400" y="42672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000" dirty="0" smtClean="0">
                <a:solidFill>
                  <a:schemeClr val="tx1"/>
                </a:solidFill>
                <a:latin typeface="Trebuchet MS" pitchFamily="34" charset="0"/>
              </a:rPr>
              <a:t>School Testing Coordinator – </a:t>
            </a:r>
          </a:p>
          <a:p>
            <a:pPr algn="ctr"/>
            <a:r>
              <a:rPr lang="fil-PH" sz="1000" dirty="0" smtClean="0">
                <a:solidFill>
                  <a:schemeClr val="tx1"/>
                </a:solidFill>
                <a:latin typeface="Trebuchet MS" pitchFamily="34" charset="0"/>
              </a:rPr>
              <a:t>Guidance Counselor or designate</a:t>
            </a:r>
            <a:endParaRPr lang="fil-PH" sz="1000" dirty="0">
              <a:solidFill>
                <a:schemeClr val="tx1"/>
              </a:solidFill>
              <a:latin typeface="Trebuchet MS" pitchFamily="34" charset="0"/>
            </a:endParaRPr>
          </a:p>
        </p:txBody>
      </p:sp>
      <p:sp>
        <p:nvSpPr>
          <p:cNvPr id="15" name="Rectangle 14"/>
          <p:cNvSpPr/>
          <p:nvPr/>
        </p:nvSpPr>
        <p:spPr>
          <a:xfrm>
            <a:off x="5791200" y="48006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Room Supervisors</a:t>
            </a:r>
            <a:endParaRPr lang="fil-PH" sz="1200" dirty="0">
              <a:solidFill>
                <a:schemeClr val="tx1"/>
              </a:solidFill>
              <a:latin typeface="Trebuchet MS" pitchFamily="34" charset="0"/>
            </a:endParaRPr>
          </a:p>
        </p:txBody>
      </p:sp>
      <p:sp>
        <p:nvSpPr>
          <p:cNvPr id="16" name="Rectangle 15"/>
          <p:cNvSpPr/>
          <p:nvPr/>
        </p:nvSpPr>
        <p:spPr>
          <a:xfrm>
            <a:off x="2514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1</a:t>
            </a:r>
            <a:endParaRPr lang="fil-PH" sz="1200" baseline="-25000" dirty="0">
              <a:solidFill>
                <a:schemeClr val="tx1"/>
              </a:solidFill>
              <a:latin typeface="Trebuchet MS" pitchFamily="34" charset="0"/>
            </a:endParaRPr>
          </a:p>
        </p:txBody>
      </p:sp>
      <p:sp>
        <p:nvSpPr>
          <p:cNvPr id="17" name="Rectangle 16"/>
          <p:cNvSpPr/>
          <p:nvPr/>
        </p:nvSpPr>
        <p:spPr>
          <a:xfrm>
            <a:off x="3276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2</a:t>
            </a:r>
            <a:endParaRPr lang="fil-PH" sz="1200" dirty="0">
              <a:solidFill>
                <a:schemeClr val="tx1"/>
              </a:solidFill>
              <a:latin typeface="Trebuchet MS" pitchFamily="34" charset="0"/>
            </a:endParaRPr>
          </a:p>
        </p:txBody>
      </p:sp>
      <p:sp>
        <p:nvSpPr>
          <p:cNvPr id="18" name="Rectangle 17"/>
          <p:cNvSpPr/>
          <p:nvPr/>
        </p:nvSpPr>
        <p:spPr>
          <a:xfrm>
            <a:off x="4038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3</a:t>
            </a:r>
            <a:endParaRPr lang="fil-PH" sz="1200" dirty="0">
              <a:solidFill>
                <a:schemeClr val="tx1"/>
              </a:solidFill>
              <a:latin typeface="Trebuchet MS" pitchFamily="34" charset="0"/>
            </a:endParaRPr>
          </a:p>
        </p:txBody>
      </p:sp>
      <p:sp>
        <p:nvSpPr>
          <p:cNvPr id="19" name="Rectangle 18"/>
          <p:cNvSpPr/>
          <p:nvPr/>
        </p:nvSpPr>
        <p:spPr>
          <a:xfrm>
            <a:off x="4876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4</a:t>
            </a:r>
            <a:endParaRPr lang="fil-PH" sz="1200" dirty="0">
              <a:solidFill>
                <a:schemeClr val="tx1"/>
              </a:solidFill>
              <a:latin typeface="Trebuchet MS" pitchFamily="34" charset="0"/>
            </a:endParaRPr>
          </a:p>
        </p:txBody>
      </p:sp>
      <p:cxnSp>
        <p:nvCxnSpPr>
          <p:cNvPr id="21" name="Straight Connector 20"/>
          <p:cNvCxnSpPr>
            <a:stCxn id="7" idx="3"/>
            <a:endCxn id="8" idx="1"/>
          </p:cNvCxnSpPr>
          <p:nvPr/>
        </p:nvCxnSpPr>
        <p:spPr>
          <a:xfrm>
            <a:off x="2514600" y="11430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rot="5400000">
            <a:off x="3848100" y="1181100"/>
            <a:ext cx="228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a:endCxn id="10" idx="0"/>
          </p:cNvCxnSpPr>
          <p:nvPr/>
        </p:nvCxnSpPr>
        <p:spPr>
          <a:xfrm rot="16200000" flipH="1">
            <a:off x="4495800" y="1143000"/>
            <a:ext cx="228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059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3622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0"/>
          </p:cNvCxnSpPr>
          <p:nvPr/>
        </p:nvCxnSpPr>
        <p:spPr>
          <a:xfrm rot="5400000" flipH="1" flipV="1">
            <a:off x="3810000" y="28956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13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p:cNvCxnSpPr>
          <p:nvPr/>
        </p:nvCxnSpPr>
        <p:spPr>
          <a:xfrm>
            <a:off x="25146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4" idx="0"/>
          </p:cNvCxnSpPr>
          <p:nvPr/>
        </p:nvCxnSpPr>
        <p:spPr>
          <a:xfrm rot="5400000">
            <a:off x="4152900" y="4076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1"/>
          </p:cNvCxnSpPr>
          <p:nvPr/>
        </p:nvCxnSpPr>
        <p:spPr>
          <a:xfrm rot="10800000">
            <a:off x="4343400" y="50292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2"/>
          </p:cNvCxnSpPr>
          <p:nvPr/>
        </p:nvCxnSpPr>
        <p:spPr>
          <a:xfrm rot="5400000">
            <a:off x="4000500" y="50673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9400" y="54102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0"/>
          </p:cNvCxnSpPr>
          <p:nvPr/>
        </p:nvCxnSpPr>
        <p:spPr>
          <a:xfrm rot="5400000">
            <a:off x="2705100" y="552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467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0680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9062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 y="6295104"/>
            <a:ext cx="6705600" cy="523220"/>
          </a:xfrm>
          <a:prstGeom prst="rect">
            <a:avLst/>
          </a:prstGeom>
          <a:noFill/>
        </p:spPr>
        <p:txBody>
          <a:bodyPr wrap="square" rtlCol="0">
            <a:spAutoFit/>
          </a:bodyPr>
          <a:lstStyle/>
          <a:p>
            <a:r>
              <a:rPr lang="fil-PH" sz="1400" b="1" i="1" dirty="0" smtClean="0"/>
              <a:t>Notes:     </a:t>
            </a:r>
            <a:r>
              <a:rPr lang="fil-PH" sz="1400" b="1" dirty="0" smtClean="0"/>
              <a:t>1.  Assignment of the testing staff shall be done by the SDS.</a:t>
            </a:r>
          </a:p>
          <a:p>
            <a:r>
              <a:rPr lang="fil-PH" sz="1400" b="1" dirty="0" smtClean="0"/>
              <a:t>                2.  The NAT is administered in the respective school of the examinees.</a:t>
            </a:r>
            <a:endParaRPr lang="fil-PH" sz="1400" b="1" dirty="0"/>
          </a:p>
        </p:txBody>
      </p:sp>
      <p:sp>
        <p:nvSpPr>
          <p:cNvPr id="35" name="Rectangle 34"/>
          <p:cNvSpPr/>
          <p:nvPr/>
        </p:nvSpPr>
        <p:spPr>
          <a:xfrm>
            <a:off x="5638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n</a:t>
            </a:r>
            <a:endParaRPr lang="fil-PH" sz="1200" dirty="0">
              <a:solidFill>
                <a:schemeClr val="tx1"/>
              </a:solidFill>
              <a:latin typeface="Trebuchet MS" pitchFamily="34" charset="0"/>
            </a:endParaRPr>
          </a:p>
        </p:txBody>
      </p:sp>
      <p:cxnSp>
        <p:nvCxnSpPr>
          <p:cNvPr id="41" name="Straight Connector 40"/>
          <p:cNvCxnSpPr/>
          <p:nvPr/>
        </p:nvCxnSpPr>
        <p:spPr>
          <a:xfrm rot="5400000">
            <a:off x="4229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077200" y="5029200"/>
            <a:ext cx="762000" cy="830997"/>
          </a:xfrm>
          <a:prstGeom prst="rect">
            <a:avLst/>
          </a:prstGeom>
          <a:noFill/>
        </p:spPr>
        <p:txBody>
          <a:bodyPr wrap="square" rtlCol="0">
            <a:spAutoFit/>
          </a:bodyPr>
          <a:lstStyle/>
          <a:p>
            <a:r>
              <a:rPr lang="en-US" sz="1200" dirty="0" smtClean="0">
                <a:latin typeface="Trebuchet MS" pitchFamily="34" charset="0"/>
              </a:rPr>
              <a:t>Coming from other schools</a:t>
            </a:r>
            <a:endParaRPr lang="en-US" sz="1200" dirty="0">
              <a:latin typeface="Trebuchet MS" pitchFamily="34" charset="0"/>
            </a:endParaRPr>
          </a:p>
        </p:txBody>
      </p:sp>
      <p:sp>
        <p:nvSpPr>
          <p:cNvPr id="53" name="Right Brace 52"/>
          <p:cNvSpPr/>
          <p:nvPr/>
        </p:nvSpPr>
        <p:spPr>
          <a:xfrm>
            <a:off x="7772400" y="5029200"/>
            <a:ext cx="2286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574"/>
            <a:ext cx="8077200" cy="811826"/>
          </a:xfrm>
        </p:spPr>
        <p:txBody>
          <a:bodyPr/>
          <a:lstStyle/>
          <a:p>
            <a:r>
              <a:rPr lang="fil-PH" b="1" dirty="0" smtClean="0">
                <a:effectLst>
                  <a:outerShdw blurRad="38100" dist="38100" dir="2700000" algn="tl">
                    <a:srgbClr val="000000">
                      <a:alpha val="43137"/>
                    </a:srgbClr>
                  </a:outerShdw>
                </a:effectLst>
              </a:rPr>
              <a:t>Filling Out the SSH</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40</a:t>
            </a:fld>
            <a:endParaRPr lang="fil-PH"/>
          </a:p>
        </p:txBody>
      </p:sp>
      <p:sp>
        <p:nvSpPr>
          <p:cNvPr id="4" name="Content Placeholder 3"/>
          <p:cNvSpPr>
            <a:spLocks noGrp="1"/>
          </p:cNvSpPr>
          <p:nvPr>
            <p:ph sz="quarter" idx="1"/>
          </p:nvPr>
        </p:nvSpPr>
        <p:spPr>
          <a:xfrm>
            <a:off x="609600" y="990600"/>
            <a:ext cx="8077200" cy="5715000"/>
          </a:xfrm>
        </p:spPr>
        <p:txBody>
          <a:bodyPr>
            <a:noAutofit/>
          </a:bodyPr>
          <a:lstStyle/>
          <a:p>
            <a:pPr marL="514350" indent="-514350">
              <a:buSzPct val="95000"/>
              <a:buFont typeface="+mj-lt"/>
              <a:buAutoNum type="arabicPeriod" startAt="6"/>
              <a:defRPr/>
            </a:pPr>
            <a:r>
              <a:rPr lang="en-US" sz="2200" dirty="0" smtClean="0">
                <a:latin typeface="Trebuchet MS" pitchFamily="34" charset="0"/>
                <a:ea typeface="MV Boli" pitchFamily="2" charset="0"/>
                <a:cs typeface="MV Boli" pitchFamily="2" charset="0"/>
              </a:rPr>
              <a:t>Observe the place values in filling in boxes requiring nominal data. The right most box is for ones followed by tens, hundreds and thousands.  Empty boxes have to be filled in with zeroes.</a:t>
            </a:r>
          </a:p>
          <a:p>
            <a:pPr>
              <a:buSzPct val="95000"/>
              <a:buFontTx/>
              <a:buChar char="-"/>
              <a:defRPr/>
            </a:pPr>
            <a:endParaRPr lang="en-US" sz="2200" dirty="0" smtClean="0">
              <a:latin typeface="Trebuchet MS" pitchFamily="34" charset="0"/>
              <a:ea typeface="MV Boli" pitchFamily="2" charset="0"/>
              <a:cs typeface="MV Boli" pitchFamily="2" charset="0"/>
            </a:endParaRPr>
          </a:p>
          <a:p>
            <a:pPr lvl="1">
              <a:buClr>
                <a:schemeClr val="accent1"/>
              </a:buClr>
              <a:buSzPct val="95000"/>
              <a:buNone/>
              <a:defRPr/>
            </a:pPr>
            <a:r>
              <a:rPr lang="en-US" sz="2200" dirty="0" smtClean="0">
                <a:solidFill>
                  <a:srgbClr val="0000FF"/>
                </a:solidFill>
                <a:latin typeface="Trebuchet MS" pitchFamily="34" charset="0"/>
                <a:ea typeface="MV Boli" pitchFamily="2" charset="0"/>
                <a:cs typeface="MV Boli" pitchFamily="2" charset="0"/>
              </a:rPr>
              <a:t>		</a:t>
            </a:r>
            <a:r>
              <a:rPr lang="en-US" sz="2200" dirty="0" smtClean="0">
                <a:latin typeface="Trebuchet MS" pitchFamily="34" charset="0"/>
                <a:ea typeface="MV Boli" pitchFamily="2" charset="0"/>
                <a:cs typeface="MV Boli" pitchFamily="2" charset="0"/>
              </a:rPr>
              <a:t>Ex. Actual number of examinees: 203</a:t>
            </a:r>
          </a:p>
          <a:p>
            <a:pPr marL="457200" indent="-457200">
              <a:buSzPct val="95000"/>
              <a:buNone/>
              <a:defRPr/>
            </a:pPr>
            <a:r>
              <a:rPr lang="en-US" sz="2200" dirty="0" smtClean="0">
                <a:latin typeface="Trebuchet MS" pitchFamily="34" charset="0"/>
                <a:ea typeface="MV Boli" pitchFamily="2" charset="0"/>
                <a:cs typeface="MV Boli" pitchFamily="2" charset="0"/>
              </a:rPr>
              <a:t>		</a:t>
            </a:r>
          </a:p>
          <a:p>
            <a:pPr marL="457200" indent="-457200">
              <a:buSzPct val="95000"/>
              <a:buNone/>
              <a:defRPr/>
            </a:pPr>
            <a:endParaRPr lang="en-US" sz="2200" dirty="0" smtClean="0">
              <a:latin typeface="Trebuchet MS" pitchFamily="34" charset="0"/>
              <a:ea typeface="MV Boli" pitchFamily="2" charset="0"/>
              <a:cs typeface="MV Boli" pitchFamily="2" charset="0"/>
            </a:endParaRPr>
          </a:p>
          <a:p>
            <a:pPr marL="457200" indent="-457200">
              <a:buSzPct val="95000"/>
              <a:buNone/>
              <a:defRPr/>
            </a:pPr>
            <a:r>
              <a:rPr lang="en-US" sz="2200" dirty="0" smtClean="0">
                <a:latin typeface="Trebuchet MS" pitchFamily="34" charset="0"/>
                <a:ea typeface="MV Boli" pitchFamily="2" charset="0"/>
                <a:cs typeface="MV Boli" pitchFamily="2" charset="0"/>
              </a:rPr>
              <a:t>		An actual number of 94 examinees is filled out as:</a:t>
            </a:r>
          </a:p>
          <a:p>
            <a:pPr marL="457200" indent="-457200">
              <a:buSzPct val="95000"/>
              <a:buNone/>
              <a:defRPr/>
            </a:pPr>
            <a:endParaRPr lang="en-US" sz="2200" dirty="0" smtClean="0">
              <a:latin typeface="Trebuchet MS" pitchFamily="34" charset="0"/>
              <a:ea typeface="MV Boli" pitchFamily="2" charset="0"/>
              <a:cs typeface="MV Boli" pitchFamily="2" charset="0"/>
            </a:endParaRPr>
          </a:p>
          <a:p>
            <a:pPr marL="457200" indent="-457200">
              <a:buSzPct val="95000"/>
              <a:buNone/>
              <a:defRPr/>
            </a:pPr>
            <a:endParaRPr lang="en-US" sz="2200" dirty="0" smtClean="0">
              <a:latin typeface="Trebuchet MS" pitchFamily="34" charset="0"/>
              <a:ea typeface="MV Boli" pitchFamily="2" charset="0"/>
              <a:cs typeface="MV Boli" pitchFamily="2" charset="0"/>
            </a:endParaRPr>
          </a:p>
          <a:p>
            <a:pPr marL="514350" indent="-514350">
              <a:buSzPct val="95000"/>
              <a:buFont typeface="+mj-lt"/>
              <a:buAutoNum type="arabicPeriod" startAt="7"/>
              <a:defRPr/>
            </a:pPr>
            <a:r>
              <a:rPr lang="en-US" sz="2200" b="1" dirty="0" smtClean="0">
                <a:solidFill>
                  <a:srgbClr val="FF0000"/>
                </a:solidFill>
                <a:latin typeface="Trebuchet MS" pitchFamily="34" charset="0"/>
                <a:ea typeface="MV Boli" pitchFamily="2" charset="0"/>
                <a:cs typeface="MV Boli" pitchFamily="2" charset="0"/>
              </a:rPr>
              <a:t>In 2015 NAT, there is an inclusion of a checklist on teachers’ trainings / staff development activities on raising learners’ achievement level in the core subjects at the school level.</a:t>
            </a:r>
          </a:p>
        </p:txBody>
      </p:sp>
      <p:grpSp>
        <p:nvGrpSpPr>
          <p:cNvPr id="5" name="Group 4"/>
          <p:cNvGrpSpPr/>
          <p:nvPr/>
        </p:nvGrpSpPr>
        <p:grpSpPr>
          <a:xfrm>
            <a:off x="2057400" y="3276600"/>
            <a:ext cx="2743200" cy="369888"/>
            <a:chOff x="2819400" y="2590800"/>
            <a:chExt cx="2743200" cy="369888"/>
          </a:xfrm>
        </p:grpSpPr>
        <p:grpSp>
          <p:nvGrpSpPr>
            <p:cNvPr id="6" name="Group 22"/>
            <p:cNvGrpSpPr/>
            <p:nvPr/>
          </p:nvGrpSpPr>
          <p:grpSpPr>
            <a:xfrm>
              <a:off x="2819400" y="2590800"/>
              <a:ext cx="2743200" cy="369888"/>
              <a:chOff x="2819400" y="2895600"/>
              <a:chExt cx="2743200" cy="369888"/>
            </a:xfrm>
          </p:grpSpPr>
          <p:sp>
            <p:nvSpPr>
              <p:cNvPr id="8" name="TextBox 9"/>
              <p:cNvSpPr txBox="1">
                <a:spLocks noChangeArrowheads="1"/>
              </p:cNvSpPr>
              <p:nvPr/>
            </p:nvSpPr>
            <p:spPr bwMode="auto">
              <a:xfrm>
                <a:off x="3505200" y="2895600"/>
                <a:ext cx="685800" cy="369888"/>
              </a:xfrm>
              <a:prstGeom prst="rect">
                <a:avLst/>
              </a:prstGeom>
              <a:noFill/>
              <a:ln w="9525">
                <a:solidFill>
                  <a:schemeClr val="tx1"/>
                </a:solidFill>
                <a:miter lim="800000"/>
                <a:headEnd/>
                <a:tailEnd/>
              </a:ln>
            </p:spPr>
            <p:txBody>
              <a:bodyPr>
                <a:spAutoFit/>
              </a:bodyPr>
              <a:lstStyle/>
              <a:p>
                <a:pPr algn="ctr"/>
                <a:r>
                  <a:rPr lang="fil-PH" b="1" dirty="0"/>
                  <a:t>2</a:t>
                </a:r>
              </a:p>
            </p:txBody>
          </p:sp>
          <p:sp>
            <p:nvSpPr>
              <p:cNvPr id="9" name="TextBox 10"/>
              <p:cNvSpPr txBox="1">
                <a:spLocks noChangeArrowheads="1"/>
              </p:cNvSpPr>
              <p:nvPr/>
            </p:nvSpPr>
            <p:spPr bwMode="auto">
              <a:xfrm>
                <a:off x="4191000" y="28956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sp>
            <p:nvSpPr>
              <p:cNvPr id="10" name="TextBox 11"/>
              <p:cNvSpPr txBox="1">
                <a:spLocks noChangeArrowheads="1"/>
              </p:cNvSpPr>
              <p:nvPr/>
            </p:nvSpPr>
            <p:spPr bwMode="auto">
              <a:xfrm>
                <a:off x="4876800" y="2895600"/>
                <a:ext cx="685800" cy="369888"/>
              </a:xfrm>
              <a:prstGeom prst="rect">
                <a:avLst/>
              </a:prstGeom>
              <a:noFill/>
              <a:ln w="9525">
                <a:solidFill>
                  <a:schemeClr val="tx1"/>
                </a:solidFill>
                <a:miter lim="800000"/>
                <a:headEnd/>
                <a:tailEnd/>
              </a:ln>
            </p:spPr>
            <p:txBody>
              <a:bodyPr>
                <a:spAutoFit/>
              </a:bodyPr>
              <a:lstStyle/>
              <a:p>
                <a:pPr algn="ctr"/>
                <a:r>
                  <a:rPr lang="fil-PH" b="1"/>
                  <a:t>3</a:t>
                </a:r>
              </a:p>
            </p:txBody>
          </p:sp>
          <p:sp>
            <p:nvSpPr>
              <p:cNvPr id="11" name="TextBox 12"/>
              <p:cNvSpPr txBox="1">
                <a:spLocks noChangeArrowheads="1"/>
              </p:cNvSpPr>
              <p:nvPr/>
            </p:nvSpPr>
            <p:spPr bwMode="auto">
              <a:xfrm>
                <a:off x="2819400" y="2895600"/>
                <a:ext cx="685800" cy="369888"/>
              </a:xfrm>
              <a:prstGeom prst="rect">
                <a:avLst/>
              </a:prstGeom>
              <a:noFill/>
              <a:ln w="9525">
                <a:solidFill>
                  <a:schemeClr val="tx1"/>
                </a:solidFill>
                <a:miter lim="800000"/>
                <a:headEnd/>
                <a:tailEnd/>
              </a:ln>
            </p:spPr>
            <p:txBody>
              <a:bodyPr>
                <a:spAutoFit/>
              </a:bodyPr>
              <a:lstStyle/>
              <a:p>
                <a:pPr algn="ctr"/>
                <a:endParaRPr lang="fil-PH" b="1"/>
              </a:p>
            </p:txBody>
          </p:sp>
        </p:grpSp>
        <p:sp>
          <p:nvSpPr>
            <p:cNvPr id="7" name="TextBox 10"/>
            <p:cNvSpPr txBox="1">
              <a:spLocks noChangeArrowheads="1"/>
            </p:cNvSpPr>
            <p:nvPr/>
          </p:nvSpPr>
          <p:spPr bwMode="auto">
            <a:xfrm>
              <a:off x="2819400" y="2590800"/>
              <a:ext cx="685800" cy="369888"/>
            </a:xfrm>
            <a:prstGeom prst="rect">
              <a:avLst/>
            </a:prstGeom>
            <a:noFill/>
            <a:ln w="9525">
              <a:noFill/>
              <a:miter lim="800000"/>
              <a:headEnd/>
              <a:tailEnd/>
            </a:ln>
          </p:spPr>
          <p:txBody>
            <a:bodyPr>
              <a:spAutoFit/>
            </a:bodyPr>
            <a:lstStyle/>
            <a:p>
              <a:pPr algn="ctr"/>
              <a:r>
                <a:rPr lang="fil-PH" b="1" dirty="0"/>
                <a:t>0</a:t>
              </a:r>
            </a:p>
          </p:txBody>
        </p:sp>
      </p:grpSp>
      <p:grpSp>
        <p:nvGrpSpPr>
          <p:cNvPr id="12" name="Group 11"/>
          <p:cNvGrpSpPr/>
          <p:nvPr/>
        </p:nvGrpSpPr>
        <p:grpSpPr>
          <a:xfrm>
            <a:off x="2057400" y="4495800"/>
            <a:ext cx="2743200" cy="369888"/>
            <a:chOff x="2819400" y="3962400"/>
            <a:chExt cx="2743200" cy="369888"/>
          </a:xfrm>
        </p:grpSpPr>
        <p:grpSp>
          <p:nvGrpSpPr>
            <p:cNvPr id="13" name="Group 12"/>
            <p:cNvGrpSpPr>
              <a:grpSpLocks/>
            </p:cNvGrpSpPr>
            <p:nvPr/>
          </p:nvGrpSpPr>
          <p:grpSpPr bwMode="auto">
            <a:xfrm>
              <a:off x="2819400" y="3962400"/>
              <a:ext cx="2743200" cy="369888"/>
              <a:chOff x="2743200" y="3179763"/>
              <a:chExt cx="2743200" cy="369887"/>
            </a:xfrm>
          </p:grpSpPr>
          <p:sp>
            <p:nvSpPr>
              <p:cNvPr id="16" name="TextBox 9"/>
              <p:cNvSpPr txBox="1">
                <a:spLocks noChangeArrowheads="1"/>
              </p:cNvSpPr>
              <p:nvPr/>
            </p:nvSpPr>
            <p:spPr bwMode="auto">
              <a:xfrm>
                <a:off x="3429000" y="3179763"/>
                <a:ext cx="685800" cy="369887"/>
              </a:xfrm>
              <a:prstGeom prst="rect">
                <a:avLst/>
              </a:prstGeom>
              <a:noFill/>
              <a:ln w="9525">
                <a:solidFill>
                  <a:schemeClr val="tx1"/>
                </a:solidFill>
                <a:miter lim="800000"/>
                <a:headEnd/>
                <a:tailEnd/>
              </a:ln>
            </p:spPr>
            <p:txBody>
              <a:bodyPr>
                <a:spAutoFit/>
              </a:bodyPr>
              <a:lstStyle/>
              <a:p>
                <a:pPr algn="ctr"/>
                <a:endParaRPr lang="fil-PH" b="1"/>
              </a:p>
            </p:txBody>
          </p:sp>
          <p:sp>
            <p:nvSpPr>
              <p:cNvPr id="17" name="TextBox 10"/>
              <p:cNvSpPr txBox="1">
                <a:spLocks noChangeArrowheads="1"/>
              </p:cNvSpPr>
              <p:nvPr/>
            </p:nvSpPr>
            <p:spPr bwMode="auto">
              <a:xfrm>
                <a:off x="4114800" y="3179763"/>
                <a:ext cx="685800" cy="369887"/>
              </a:xfrm>
              <a:prstGeom prst="rect">
                <a:avLst/>
              </a:prstGeom>
              <a:noFill/>
              <a:ln w="9525">
                <a:solidFill>
                  <a:schemeClr val="tx1"/>
                </a:solidFill>
                <a:miter lim="800000"/>
                <a:headEnd/>
                <a:tailEnd/>
              </a:ln>
            </p:spPr>
            <p:txBody>
              <a:bodyPr>
                <a:spAutoFit/>
              </a:bodyPr>
              <a:lstStyle/>
              <a:p>
                <a:pPr algn="ctr"/>
                <a:r>
                  <a:rPr lang="fil-PH" b="1" dirty="0"/>
                  <a:t>9</a:t>
                </a:r>
              </a:p>
            </p:txBody>
          </p:sp>
          <p:sp>
            <p:nvSpPr>
              <p:cNvPr id="18" name="TextBox 11"/>
              <p:cNvSpPr txBox="1">
                <a:spLocks noChangeArrowheads="1"/>
              </p:cNvSpPr>
              <p:nvPr/>
            </p:nvSpPr>
            <p:spPr bwMode="auto">
              <a:xfrm>
                <a:off x="4800600" y="3179763"/>
                <a:ext cx="685800" cy="369887"/>
              </a:xfrm>
              <a:prstGeom prst="rect">
                <a:avLst/>
              </a:prstGeom>
              <a:noFill/>
              <a:ln w="9525">
                <a:solidFill>
                  <a:schemeClr val="tx1"/>
                </a:solidFill>
                <a:miter lim="800000"/>
                <a:headEnd/>
                <a:tailEnd/>
              </a:ln>
            </p:spPr>
            <p:txBody>
              <a:bodyPr>
                <a:spAutoFit/>
              </a:bodyPr>
              <a:lstStyle/>
              <a:p>
                <a:pPr algn="ctr"/>
                <a:r>
                  <a:rPr lang="fil-PH" b="1"/>
                  <a:t>4</a:t>
                </a:r>
              </a:p>
            </p:txBody>
          </p:sp>
          <p:sp>
            <p:nvSpPr>
              <p:cNvPr id="19" name="TextBox 12"/>
              <p:cNvSpPr txBox="1">
                <a:spLocks noChangeArrowheads="1"/>
              </p:cNvSpPr>
              <p:nvPr/>
            </p:nvSpPr>
            <p:spPr bwMode="auto">
              <a:xfrm>
                <a:off x="2743200" y="3179763"/>
                <a:ext cx="685800" cy="369887"/>
              </a:xfrm>
              <a:prstGeom prst="rect">
                <a:avLst/>
              </a:prstGeom>
              <a:noFill/>
              <a:ln w="9525">
                <a:solidFill>
                  <a:schemeClr val="tx1"/>
                </a:solidFill>
                <a:miter lim="800000"/>
                <a:headEnd/>
                <a:tailEnd/>
              </a:ln>
            </p:spPr>
            <p:txBody>
              <a:bodyPr>
                <a:spAutoFit/>
              </a:bodyPr>
              <a:lstStyle/>
              <a:p>
                <a:pPr algn="ctr"/>
                <a:endParaRPr lang="fil-PH" b="1"/>
              </a:p>
            </p:txBody>
          </p:sp>
        </p:grpSp>
        <p:sp>
          <p:nvSpPr>
            <p:cNvPr id="14" name="TextBox 10"/>
            <p:cNvSpPr txBox="1">
              <a:spLocks noChangeArrowheads="1"/>
            </p:cNvSpPr>
            <p:nvPr/>
          </p:nvSpPr>
          <p:spPr bwMode="auto">
            <a:xfrm>
              <a:off x="2819400" y="39624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sp>
          <p:nvSpPr>
            <p:cNvPr id="15" name="TextBox 10"/>
            <p:cNvSpPr txBox="1">
              <a:spLocks noChangeArrowheads="1"/>
            </p:cNvSpPr>
            <p:nvPr/>
          </p:nvSpPr>
          <p:spPr bwMode="auto">
            <a:xfrm>
              <a:off x="3505200" y="39624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68362"/>
          </a:xfrm>
        </p:spPr>
        <p:txBody>
          <a:bodyPr>
            <a:noAutofit/>
          </a:bodyPr>
          <a:lstStyle/>
          <a:p>
            <a:r>
              <a:rPr lang="fil-PH" b="1" dirty="0" smtClean="0">
                <a:effectLst>
                  <a:outerShdw blurRad="38100" dist="38100" dir="2700000" algn="tl">
                    <a:srgbClr val="000000">
                      <a:alpha val="43137"/>
                    </a:srgbClr>
                  </a:outerShdw>
                </a:effectLst>
              </a:rPr>
              <a:t>Instructions for the Recording of Time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41</a:t>
            </a:fld>
            <a:endParaRPr lang="fil-PH"/>
          </a:p>
        </p:txBody>
      </p:sp>
      <p:sp>
        <p:nvSpPr>
          <p:cNvPr id="5" name="Content Placeholder 4"/>
          <p:cNvSpPr>
            <a:spLocks noGrp="1"/>
          </p:cNvSpPr>
          <p:nvPr>
            <p:ph sz="quarter" idx="1"/>
          </p:nvPr>
        </p:nvSpPr>
        <p:spPr>
          <a:xfrm>
            <a:off x="685800" y="1447800"/>
            <a:ext cx="8001000" cy="4572000"/>
          </a:xfrm>
        </p:spPr>
        <p:txBody>
          <a:bodyPr>
            <a:normAutofit/>
          </a:bodyPr>
          <a:lstStyle/>
          <a:p>
            <a:pPr marL="457200" indent="-457200" algn="just">
              <a:buFont typeface="+mj-lt"/>
              <a:buAutoNum type="arabicPeriod"/>
            </a:pPr>
            <a:r>
              <a:rPr lang="fil-PH" sz="2800" dirty="0" smtClean="0">
                <a:latin typeface="Tahoma" pitchFamily="34" charset="0"/>
                <a:ea typeface="Tahoma" pitchFamily="34" charset="0"/>
                <a:cs typeface="Tahoma" pitchFamily="34" charset="0"/>
              </a:rPr>
              <a:t>Time allocation serves as guide in the recording of time but the corresponding actual time in answering each subject should be written in the Time Started and Time to End.</a:t>
            </a:r>
          </a:p>
          <a:p>
            <a:pPr marL="457200" indent="-457200" algn="just">
              <a:buNone/>
            </a:pPr>
            <a:endParaRPr lang="fil-PH" sz="2800" dirty="0" smtClean="0">
              <a:latin typeface="Tahoma" pitchFamily="34" charset="0"/>
              <a:ea typeface="Tahoma" pitchFamily="34" charset="0"/>
              <a:cs typeface="Tahoma" pitchFamily="34" charset="0"/>
            </a:endParaRPr>
          </a:p>
          <a:p>
            <a:pPr marL="457200" indent="-457200" algn="just">
              <a:buFont typeface="+mj-lt"/>
              <a:buAutoNum type="arabicPeriod" startAt="2"/>
            </a:pPr>
            <a:r>
              <a:rPr lang="fil-PH" sz="2800" dirty="0" smtClean="0">
                <a:latin typeface="Tahoma" pitchFamily="34" charset="0"/>
                <a:ea typeface="Tahoma" pitchFamily="34" charset="0"/>
                <a:cs typeface="Tahoma" pitchFamily="34" charset="0"/>
              </a:rPr>
              <a:t>The recording of time is done by cluster of subjects answered before and after breaks (snacks and lunch); for which the time records should be written in the blanks provided.</a:t>
            </a:r>
          </a:p>
          <a:p>
            <a:pPr>
              <a:buNone/>
            </a:pPr>
            <a:endParaRPr lang="fil-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5982"/>
            <a:ext cx="8686800" cy="792162"/>
          </a:xfrm>
        </p:spPr>
        <p:txBody>
          <a:bodyPr>
            <a:normAutofit fontScale="90000"/>
          </a:bodyPr>
          <a:lstStyle/>
          <a:p>
            <a:r>
              <a:rPr lang="fil-PH" b="1" dirty="0" smtClean="0">
                <a:effectLst>
                  <a:outerShdw blurRad="38100" dist="38100" dir="2700000" algn="tl">
                    <a:srgbClr val="000000">
                      <a:alpha val="43137"/>
                    </a:srgbClr>
                  </a:outerShdw>
                </a:effectLst>
              </a:rPr>
              <a:t>Pretest : Entrance and Seating Arrangement</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42</a:t>
            </a:fld>
            <a:endParaRPr lang="fil-PH"/>
          </a:p>
        </p:txBody>
      </p:sp>
      <p:sp>
        <p:nvSpPr>
          <p:cNvPr id="4" name="Content Placeholder 3"/>
          <p:cNvSpPr>
            <a:spLocks noGrp="1"/>
          </p:cNvSpPr>
          <p:nvPr>
            <p:ph sz="quarter" idx="1"/>
          </p:nvPr>
        </p:nvSpPr>
        <p:spPr>
          <a:xfrm>
            <a:off x="381000" y="2362200"/>
            <a:ext cx="8534400" cy="4267200"/>
          </a:xfrm>
        </p:spPr>
        <p:txBody>
          <a:bodyPr>
            <a:noAutofit/>
          </a:bodyPr>
          <a:lstStyle/>
          <a:p>
            <a:pPr marL="457200" indent="-457200" defTabSz="1096963">
              <a:lnSpc>
                <a:spcPct val="90000"/>
              </a:lnSpc>
              <a:buSzPct val="95000"/>
              <a:buFont typeface="+mj-lt"/>
              <a:buAutoNum type="arabicPeriod"/>
              <a:defRPr/>
            </a:pPr>
            <a:r>
              <a:rPr lang="en-US" sz="2400" dirty="0" smtClean="0">
                <a:cs typeface="MV Boli" pitchFamily="2" charset="0"/>
              </a:rPr>
              <a:t> Count the TBs before opening package in front of examinees.</a:t>
            </a:r>
          </a:p>
          <a:p>
            <a:pPr marL="457200" indent="-457200" defTabSz="1096963">
              <a:lnSpc>
                <a:spcPct val="90000"/>
              </a:lnSpc>
              <a:buSzPct val="95000"/>
              <a:buFont typeface="+mj-lt"/>
              <a:buAutoNum type="arabicPeriod"/>
              <a:defRPr/>
            </a:pPr>
            <a:r>
              <a:rPr lang="en-US" sz="2400" dirty="0" smtClean="0">
                <a:cs typeface="MV Boli" pitchFamily="2" charset="0"/>
              </a:rPr>
              <a:t> Do not allow electronic devices (calculator &amp; cell phones), references (dictionaries) and rulers in the exam room.</a:t>
            </a:r>
          </a:p>
          <a:p>
            <a:pPr marL="457200" indent="-457200" defTabSz="1096963">
              <a:lnSpc>
                <a:spcPct val="90000"/>
              </a:lnSpc>
              <a:buSzPct val="95000"/>
              <a:buFont typeface="+mj-lt"/>
              <a:buAutoNum type="arabicPeriod"/>
              <a:defRPr/>
            </a:pPr>
            <a:r>
              <a:rPr lang="en-US" sz="2400" dirty="0" smtClean="0">
                <a:cs typeface="MV Boli" pitchFamily="2" charset="0"/>
              </a:rPr>
              <a:t> All belongings shall be placed in front beneath the blackboard.  Only pencils, sharpeners and a computation paper shall be with the examinees while test is going on.</a:t>
            </a:r>
          </a:p>
          <a:p>
            <a:pPr marL="457200" indent="-457200" defTabSz="1096963">
              <a:lnSpc>
                <a:spcPct val="90000"/>
              </a:lnSpc>
              <a:buSzPct val="95000"/>
              <a:buFont typeface="+mj-lt"/>
              <a:buAutoNum type="arabicPeriod"/>
              <a:defRPr/>
            </a:pPr>
            <a:r>
              <a:rPr lang="en-US" sz="2400" dirty="0" smtClean="0">
                <a:cs typeface="MV Boli" pitchFamily="2" charset="0"/>
              </a:rPr>
              <a:t>Seat Assignment must be strictly based on the Seat Plan.</a:t>
            </a:r>
          </a:p>
          <a:p>
            <a:pPr marL="457200" indent="-457200" defTabSz="1096963">
              <a:lnSpc>
                <a:spcPct val="90000"/>
              </a:lnSpc>
              <a:buSzPct val="95000"/>
              <a:buFont typeface="+mj-lt"/>
              <a:buAutoNum type="arabicPeriod"/>
              <a:defRPr/>
            </a:pPr>
            <a:r>
              <a:rPr lang="en-US" sz="2400" dirty="0" smtClean="0">
                <a:cs typeface="MV Boli" pitchFamily="2" charset="0"/>
              </a:rPr>
              <a:t>Seats of late comers/absentees must be left vacant.</a:t>
            </a:r>
          </a:p>
          <a:p>
            <a:pPr marL="457200" indent="-457200" defTabSz="1096963">
              <a:lnSpc>
                <a:spcPct val="90000"/>
              </a:lnSpc>
              <a:buSzPct val="95000"/>
              <a:buFont typeface="+mj-lt"/>
              <a:buAutoNum type="arabicPeriod"/>
              <a:defRPr/>
            </a:pPr>
            <a:r>
              <a:rPr lang="en-US" sz="2400" dirty="0" smtClean="0">
                <a:cs typeface="MV Boli" pitchFamily="2" charset="0"/>
              </a:rPr>
              <a:t>Count the TBs and ASs in front of the examinees prior to distribution</a:t>
            </a:r>
          </a:p>
          <a:p>
            <a:pPr marL="744538" indent="-744538" defTabSz="1096963">
              <a:lnSpc>
                <a:spcPct val="90000"/>
              </a:lnSpc>
              <a:buSzPct val="95000"/>
              <a:buNone/>
              <a:defRPr/>
            </a:pPr>
            <a:endParaRPr lang="en-US" sz="1100" i="1" dirty="0" smtClean="0">
              <a:solidFill>
                <a:srgbClr val="FF0000"/>
              </a:solidFill>
              <a:cs typeface="MV Boli" pitchFamily="2" charset="0"/>
            </a:endParaRPr>
          </a:p>
          <a:p>
            <a:pPr marL="744538" indent="-744538" defTabSz="1096963">
              <a:lnSpc>
                <a:spcPct val="90000"/>
              </a:lnSpc>
              <a:buSzPct val="95000"/>
              <a:buNone/>
              <a:defRPr/>
            </a:pPr>
            <a:r>
              <a:rPr lang="en-US" sz="2400" i="1" dirty="0" smtClean="0">
                <a:solidFill>
                  <a:srgbClr val="FF0000"/>
                </a:solidFill>
                <a:cs typeface="MV Boli" pitchFamily="2" charset="0"/>
              </a:rPr>
              <a:t>Note:  No other persons should be allowed in the premises of the Examination Rooms except the testing staff and authorized monitors.</a:t>
            </a:r>
          </a:p>
          <a:p>
            <a:pPr>
              <a:buSzPct val="95000"/>
              <a:buNone/>
            </a:pPr>
            <a:endParaRPr lang="fil-PH" sz="2400" dirty="0"/>
          </a:p>
        </p:txBody>
      </p:sp>
      <p:sp>
        <p:nvSpPr>
          <p:cNvPr id="5" name="Rectangle 4"/>
          <p:cNvSpPr/>
          <p:nvPr/>
        </p:nvSpPr>
        <p:spPr>
          <a:xfrm>
            <a:off x="990600" y="1066800"/>
            <a:ext cx="2667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buNone/>
              <a:defRPr/>
            </a:pPr>
            <a:r>
              <a:rPr lang="en-US" sz="2000" b="1" dirty="0" smtClean="0">
                <a:cs typeface="MV Boli" pitchFamily="2" charset="0"/>
              </a:rPr>
              <a:t>LAPG - Grade 3:</a:t>
            </a:r>
          </a:p>
          <a:p>
            <a:pPr marL="411163" indent="-411163" defTabSz="1096963">
              <a:lnSpc>
                <a:spcPct val="90000"/>
              </a:lnSpc>
              <a:buNone/>
              <a:defRPr/>
            </a:pPr>
            <a:r>
              <a:rPr lang="en-US" sz="2000" dirty="0" smtClean="0">
                <a:cs typeface="MV Boli" pitchFamily="2" charset="0"/>
              </a:rPr>
              <a:t>20 examinees in a room </a:t>
            </a:r>
          </a:p>
          <a:p>
            <a:pPr marL="411163" indent="-411163" defTabSz="1096963">
              <a:lnSpc>
                <a:spcPct val="90000"/>
              </a:lnSpc>
              <a:buNone/>
              <a:defRPr/>
            </a:pPr>
            <a:r>
              <a:rPr lang="en-US" sz="2000" dirty="0" smtClean="0">
                <a:cs typeface="MV Boli" pitchFamily="2" charset="0"/>
              </a:rPr>
              <a:t>Seats are 4 rows of 5</a:t>
            </a:r>
          </a:p>
        </p:txBody>
      </p:sp>
      <p:sp>
        <p:nvSpPr>
          <p:cNvPr id="6" name="Rectangle 5"/>
          <p:cNvSpPr/>
          <p:nvPr/>
        </p:nvSpPr>
        <p:spPr>
          <a:xfrm>
            <a:off x="4876800" y="1066800"/>
            <a:ext cx="2819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buNone/>
              <a:defRPr/>
            </a:pPr>
            <a:r>
              <a:rPr lang="en-US" sz="2000" b="1" dirty="0" smtClean="0">
                <a:cs typeface="MV Boli" pitchFamily="2" charset="0"/>
              </a:rPr>
              <a:t>NAT Grade 6 and Year 4:</a:t>
            </a:r>
          </a:p>
          <a:p>
            <a:pPr marL="411163" indent="-411163" defTabSz="1096963">
              <a:lnSpc>
                <a:spcPct val="90000"/>
              </a:lnSpc>
              <a:buNone/>
              <a:defRPr/>
            </a:pPr>
            <a:r>
              <a:rPr lang="en-US" sz="2000" dirty="0" smtClean="0">
                <a:cs typeface="MV Boli" pitchFamily="2" charset="0"/>
              </a:rPr>
              <a:t> 30 examinees in a room </a:t>
            </a:r>
          </a:p>
          <a:p>
            <a:pPr marL="411163" indent="-411163" defTabSz="1096963">
              <a:lnSpc>
                <a:spcPct val="90000"/>
              </a:lnSpc>
              <a:buNone/>
              <a:defRPr/>
            </a:pPr>
            <a:r>
              <a:rPr lang="en-US" sz="2000" dirty="0" smtClean="0">
                <a:cs typeface="MV Boli" pitchFamily="2" charset="0"/>
              </a:rPr>
              <a:t> Seats are 6 rows of 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609600"/>
          </a:xfrm>
        </p:spPr>
        <p:txBody>
          <a:bodyPr>
            <a:normAutofit/>
          </a:bodyPr>
          <a:lstStyle/>
          <a:p>
            <a:r>
              <a:rPr lang="fil-PH" sz="2800" b="1" dirty="0" smtClean="0">
                <a:effectLst>
                  <a:outerShdw blurRad="38100" dist="38100" dir="2700000" algn="tl">
                    <a:srgbClr val="000000">
                      <a:alpha val="43137"/>
                    </a:srgbClr>
                  </a:outerShdw>
                </a:effectLst>
              </a:rPr>
              <a:t>Pretest : Distributing and Checking  the TBs and ASs</a:t>
            </a:r>
            <a:endParaRPr lang="fil-PH" sz="28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43</a:t>
            </a:fld>
            <a:endParaRPr lang="fil-PH"/>
          </a:p>
        </p:txBody>
      </p:sp>
      <p:sp>
        <p:nvSpPr>
          <p:cNvPr id="4" name="Content Placeholder 3"/>
          <p:cNvSpPr>
            <a:spLocks noGrp="1"/>
          </p:cNvSpPr>
          <p:nvPr>
            <p:ph sz="quarter" idx="1"/>
          </p:nvPr>
        </p:nvSpPr>
        <p:spPr>
          <a:xfrm>
            <a:off x="457200" y="609600"/>
            <a:ext cx="8686800" cy="5867400"/>
          </a:xfrm>
        </p:spPr>
        <p:txBody>
          <a:bodyPr>
            <a:noAutofit/>
          </a:bodyPr>
          <a:lstStyle/>
          <a:p>
            <a:pPr marL="514350" indent="-514350" defTabSz="1096963">
              <a:lnSpc>
                <a:spcPct val="120000"/>
              </a:lnSpc>
              <a:spcBef>
                <a:spcPts val="600"/>
              </a:spcBef>
              <a:buSzPct val="95000"/>
              <a:buFont typeface="+mj-lt"/>
              <a:buAutoNum type="arabicPeriod"/>
            </a:pPr>
            <a:r>
              <a:rPr lang="en-US" sz="1900" dirty="0" smtClean="0">
                <a:latin typeface="Tahoma" pitchFamily="34" charset="0"/>
                <a:ea typeface="Tahoma" pitchFamily="34" charset="0"/>
                <a:cs typeface="Tahoma" pitchFamily="34" charset="0"/>
              </a:rPr>
              <a:t>TBs and ASs must be distributed correspondingly by Serial Number based on the Seat Plan. Hence, TMs of absentees must remain in the plastic bag under the custody of the RE.</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Distribute TMs from right to left and from lowest serial number.</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Check page by page.</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Place defective/unused TB and AS, if any, in the plastic bag.</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Check and double check if all examinees have shaded the correct circles pertaining to the NAME GRID and all the necessary information about the examinee.</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Remind examinees to use eraser for pencils. Tape or liquid erasers are NOT allowed.</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No examinees should start accomplishing the NAME GRID unless they have shown their pencils.</a:t>
            </a:r>
          </a:p>
          <a:p>
            <a:pPr marL="514350" indent="-514350" defTabSz="1096963">
              <a:lnSpc>
                <a:spcPct val="120000"/>
              </a:lnSpc>
              <a:spcBef>
                <a:spcPts val="600"/>
              </a:spcBef>
              <a:spcAft>
                <a:spcPts val="600"/>
              </a:spcAft>
              <a:buSzPct val="95000"/>
              <a:buFont typeface="+mj-lt"/>
              <a:buAutoNum type="arabicPeriod"/>
            </a:pPr>
            <a:r>
              <a:rPr lang="en-US" sz="1900" dirty="0" smtClean="0">
                <a:latin typeface="Tahoma" pitchFamily="34" charset="0"/>
                <a:ea typeface="Tahoma" pitchFamily="34" charset="0"/>
                <a:cs typeface="Tahoma" pitchFamily="34" charset="0"/>
              </a:rPr>
              <a:t>Do not start the Test Proper unless each examinee has properly shaded the NAME GRID.</a:t>
            </a:r>
          </a:p>
          <a:p>
            <a:pPr>
              <a:spcBef>
                <a:spcPts val="600"/>
              </a:spcBef>
              <a:spcAft>
                <a:spcPts val="600"/>
              </a:spcAft>
              <a:buSzPct val="95000"/>
              <a:buNone/>
            </a:pPr>
            <a:endParaRPr lang="fil-PH" sz="19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p:spPr>
        <p:txBody>
          <a:bodyPr>
            <a:noAutofit/>
          </a:bodyPr>
          <a:lstStyle/>
          <a:p>
            <a:r>
              <a:rPr lang="fil-PH" b="1" dirty="0" smtClean="0">
                <a:effectLst>
                  <a:outerShdw blurRad="38100" dist="38100" dir="2700000" algn="tl">
                    <a:srgbClr val="000000">
                      <a:alpha val="43137"/>
                    </a:srgbClr>
                  </a:outerShdw>
                </a:effectLst>
              </a:rPr>
              <a:t>Test Proper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44</a:t>
            </a:fld>
            <a:endParaRPr lang="fil-PH"/>
          </a:p>
        </p:txBody>
      </p:sp>
      <p:sp>
        <p:nvSpPr>
          <p:cNvPr id="4" name="Content Placeholder 3"/>
          <p:cNvSpPr>
            <a:spLocks noGrp="1"/>
          </p:cNvSpPr>
          <p:nvPr>
            <p:ph sz="quarter" idx="1"/>
          </p:nvPr>
        </p:nvSpPr>
        <p:spPr>
          <a:xfrm>
            <a:off x="381000" y="838200"/>
            <a:ext cx="8534400" cy="5715000"/>
          </a:xfrm>
        </p:spPr>
        <p:txBody>
          <a:bodyPr>
            <a:noAutofit/>
          </a:bodyPr>
          <a:lstStyle/>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Read verbatim the information in boxed portions of the handbook. Do NOT translate in local language/dialect.</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Always record the time started and the time when clustered subject tests will end.</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Do NOT add nor subtract minutes in the time allocated. </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Accomplish the Seat Plan while the examinees are answering the EDQ.</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Accomplish Form 7 while test is in progress.</a:t>
            </a:r>
          </a:p>
          <a:p>
            <a:pPr marL="457200" indent="-457200" defTabSz="1096963">
              <a:buSzPct val="95000"/>
              <a:buFont typeface="+mj-lt"/>
              <a:buAutoNum type="arabicPeriod"/>
            </a:pPr>
            <a:endParaRPr lang="en-US" sz="12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Closely supervise the examinees in accomplishing the AS so that reliable data can be generated.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914400"/>
          </a:xfrm>
        </p:spPr>
        <p:txBody>
          <a:bodyPr/>
          <a:lstStyle/>
          <a:p>
            <a:r>
              <a:rPr lang="fil-PH" b="1" dirty="0" smtClean="0">
                <a:effectLst>
                  <a:outerShdw blurRad="38100" dist="38100" dir="2700000" algn="tl">
                    <a:srgbClr val="000000">
                      <a:alpha val="43137"/>
                    </a:srgbClr>
                  </a:outerShdw>
                </a:effectLst>
              </a:rPr>
              <a:t>Post Test</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45</a:t>
            </a:fld>
            <a:endParaRPr lang="fil-PH"/>
          </a:p>
        </p:txBody>
      </p:sp>
      <p:sp>
        <p:nvSpPr>
          <p:cNvPr id="4" name="Content Placeholder 3"/>
          <p:cNvSpPr>
            <a:spLocks noGrp="1"/>
          </p:cNvSpPr>
          <p:nvPr>
            <p:ph sz="quarter" idx="1"/>
          </p:nvPr>
        </p:nvSpPr>
        <p:spPr>
          <a:xfrm>
            <a:off x="609600" y="1143000"/>
            <a:ext cx="8305800" cy="5334000"/>
          </a:xfrm>
        </p:spPr>
        <p:txBody>
          <a:bodyPr>
            <a:noAutofit/>
          </a:bodyPr>
          <a:lstStyle/>
          <a:p>
            <a:pPr marL="514350" indent="-514350" defTabSz="1096963">
              <a:buFont typeface="+mj-lt"/>
              <a:buAutoNum type="arabicPeriod"/>
            </a:pPr>
            <a:r>
              <a:rPr lang="en-US" sz="3400" dirty="0" smtClean="0">
                <a:latin typeface="Tahoma" pitchFamily="34" charset="0"/>
                <a:ea typeface="Tahoma" pitchFamily="34" charset="0"/>
                <a:cs typeface="Tahoma" pitchFamily="34" charset="0"/>
              </a:rPr>
              <a:t>Give five minutes to inspect and clean the ASs.</a:t>
            </a:r>
          </a:p>
          <a:p>
            <a:pPr marL="514350" indent="-514350" defTabSz="1096963">
              <a:buFont typeface="+mj-lt"/>
              <a:buAutoNum type="arabicPeriod"/>
            </a:pPr>
            <a:endParaRPr lang="en-US" sz="34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3400" dirty="0" smtClean="0">
                <a:latin typeface="Tahoma" pitchFamily="34" charset="0"/>
                <a:ea typeface="Tahoma" pitchFamily="34" charset="0"/>
                <a:cs typeface="Tahoma" pitchFamily="34" charset="0"/>
              </a:rPr>
              <a:t>The Examinee Stubs should be turned over by the RE to the Guidance Counselor or SH.</a:t>
            </a:r>
          </a:p>
          <a:p>
            <a:pPr marL="514350" indent="-514350" defTabSz="1096963">
              <a:buFont typeface="+mj-lt"/>
              <a:buAutoNum type="arabicPeriod"/>
            </a:pPr>
            <a:endParaRPr lang="en-US" sz="34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3400" dirty="0" smtClean="0">
                <a:latin typeface="Tahoma" pitchFamily="34" charset="0"/>
                <a:ea typeface="Tahoma" pitchFamily="34" charset="0"/>
                <a:cs typeface="Tahoma" pitchFamily="34" charset="0"/>
              </a:rPr>
              <a:t>Count the TBs and ASs before allowing examinees to leave the testing room.</a:t>
            </a:r>
          </a:p>
          <a:p>
            <a:pPr marL="514350" indent="-514350">
              <a:buFont typeface="+mj-lt"/>
              <a:buAutoNum type="arabicPeriod"/>
            </a:pPr>
            <a:endParaRPr lang="fil-PH" sz="3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fil-PH" b="1" dirty="0" smtClean="0">
                <a:effectLst>
                  <a:outerShdw blurRad="38100" dist="38100" dir="2700000" algn="tl">
                    <a:srgbClr val="000000">
                      <a:alpha val="43137"/>
                    </a:srgbClr>
                  </a:outerShdw>
                </a:effectLst>
              </a:rPr>
              <a:t>Post Test : Accounting of Test Materials</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                  and Preparation of Reports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46</a:t>
            </a:fld>
            <a:endParaRPr lang="fil-PH"/>
          </a:p>
        </p:txBody>
      </p:sp>
      <p:sp>
        <p:nvSpPr>
          <p:cNvPr id="4" name="Content Placeholder 3"/>
          <p:cNvSpPr>
            <a:spLocks noGrp="1"/>
          </p:cNvSpPr>
          <p:nvPr>
            <p:ph sz="quarter" idx="1"/>
          </p:nvPr>
        </p:nvSpPr>
        <p:spPr>
          <a:xfrm>
            <a:off x="457200" y="1600200"/>
            <a:ext cx="8534400" cy="5029200"/>
          </a:xfrm>
        </p:spPr>
        <p:txBody>
          <a:bodyPr>
            <a:normAutofit fontScale="92500"/>
          </a:bodyPr>
          <a:lstStyle/>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Count and arrange the TBs and ASs consecutively by serial number.</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Accomplish the ETRE’s data. Indicate the number of registrants and the actual number of examinees. </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After the contents have been accounted for, SEAL the ETRE with the </a:t>
            </a:r>
            <a:r>
              <a:rPr lang="en-US" sz="2800" dirty="0" err="1" smtClean="0">
                <a:latin typeface="Tahoma" pitchFamily="34" charset="0"/>
                <a:ea typeface="Tahoma" pitchFamily="34" charset="0"/>
                <a:cs typeface="Tahoma" pitchFamily="34" charset="0"/>
              </a:rPr>
              <a:t>DepED</a:t>
            </a:r>
            <a:r>
              <a:rPr lang="en-US" sz="2800" dirty="0" smtClean="0">
                <a:latin typeface="Tahoma" pitchFamily="34" charset="0"/>
                <a:ea typeface="Tahoma" pitchFamily="34" charset="0"/>
                <a:cs typeface="Tahoma" pitchFamily="34" charset="0"/>
              </a:rPr>
              <a:t>-NETRC tape and sign across it while still inside the testing room.</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Account for and submit to the CE the TMs used.</a:t>
            </a:r>
          </a:p>
          <a:p>
            <a:pPr marL="514350" indent="-514350">
              <a:buFont typeface="+mj-lt"/>
              <a:buAutoNum type="arabicPeriod"/>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468"/>
            <a:ext cx="8001000" cy="826132"/>
          </a:xfrm>
        </p:spPr>
        <p:txBody>
          <a:bodyPr>
            <a:normAutofit/>
          </a:bodyPr>
          <a:lstStyle/>
          <a:p>
            <a:r>
              <a:rPr lang="fil-PH" b="1" dirty="0" smtClean="0">
                <a:effectLst>
                  <a:outerShdw blurRad="38100" dist="38100" dir="2700000" algn="tl">
                    <a:srgbClr val="000000">
                      <a:alpha val="43137"/>
                    </a:srgbClr>
                  </a:outerShdw>
                </a:effectLst>
              </a:rPr>
              <a:t>Post Test : Contents of ETRE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47</a:t>
            </a:fld>
            <a:endParaRPr lang="fil-PH"/>
          </a:p>
        </p:txBody>
      </p:sp>
      <p:sp>
        <p:nvSpPr>
          <p:cNvPr id="5" name="Title 1"/>
          <p:cNvSpPr txBox="1">
            <a:spLocks/>
          </p:cNvSpPr>
          <p:nvPr/>
        </p:nvSpPr>
        <p:spPr>
          <a:xfrm>
            <a:off x="762000" y="3276600"/>
            <a:ext cx="8001000" cy="9144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l-PH" sz="4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Post Test : Contents of CETRE</a:t>
            </a:r>
          </a:p>
        </p:txBody>
      </p:sp>
      <p:sp>
        <p:nvSpPr>
          <p:cNvPr id="6" name="Rectangle 3"/>
          <p:cNvSpPr txBox="1">
            <a:spLocks noChangeArrowheads="1"/>
          </p:cNvSpPr>
          <p:nvPr/>
        </p:nvSpPr>
        <p:spPr bwMode="auto">
          <a:xfrm>
            <a:off x="762000" y="6324600"/>
            <a:ext cx="7848600" cy="457200"/>
          </a:xfrm>
          <a:prstGeom prst="rect">
            <a:avLst/>
          </a:prstGeom>
          <a:noFill/>
          <a:ln w="9525">
            <a:noFill/>
            <a:miter lim="800000"/>
            <a:headEnd/>
            <a:tailEnd/>
          </a:ln>
        </p:spPr>
        <p:txBody>
          <a:bodyPr/>
          <a:lstStyle/>
          <a:p>
            <a:pPr marL="411163" indent="-411163" defTabSz="1096963">
              <a:lnSpc>
                <a:spcPct val="90000"/>
              </a:lnSpc>
              <a:spcBef>
                <a:spcPts val="600"/>
              </a:spcBef>
              <a:buClr>
                <a:schemeClr val="accent1"/>
              </a:buClr>
              <a:buSzPct val="70000"/>
              <a:buFont typeface="Wingdings" pitchFamily="2" charset="2"/>
              <a:buNone/>
            </a:pPr>
            <a:r>
              <a:rPr lang="en-US" sz="2400" b="1" i="1" dirty="0" smtClean="0">
                <a:solidFill>
                  <a:srgbClr val="FF0000"/>
                </a:solidFill>
              </a:rPr>
              <a:t>Note</a:t>
            </a:r>
            <a:r>
              <a:rPr lang="en-US" sz="2400" b="1" i="1" dirty="0">
                <a:solidFill>
                  <a:srgbClr val="FF0000"/>
                </a:solidFill>
              </a:rPr>
              <a:t>: </a:t>
            </a:r>
            <a:r>
              <a:rPr lang="en-US" sz="2400" b="1" i="1" dirty="0" smtClean="0">
                <a:solidFill>
                  <a:srgbClr val="FF0000"/>
                </a:solidFill>
              </a:rPr>
              <a:t>  Forms </a:t>
            </a:r>
            <a:r>
              <a:rPr lang="en-US" sz="2400" b="1" i="1" dirty="0">
                <a:solidFill>
                  <a:srgbClr val="FF0000"/>
                </a:solidFill>
              </a:rPr>
              <a:t>5 &amp; 6 shall be submitted separately to the </a:t>
            </a:r>
            <a:r>
              <a:rPr lang="en-US" sz="2400" b="1" i="1" dirty="0" smtClean="0">
                <a:solidFill>
                  <a:srgbClr val="FF0000"/>
                </a:solidFill>
              </a:rPr>
              <a:t>DTCs</a:t>
            </a:r>
            <a:endParaRPr lang="en-US" sz="2400" b="1" i="1" dirty="0">
              <a:solidFill>
                <a:srgbClr val="FF0000"/>
              </a:solidFill>
            </a:endParaRPr>
          </a:p>
        </p:txBody>
      </p:sp>
      <p:sp>
        <p:nvSpPr>
          <p:cNvPr id="7" name="Rounded Rectangle 6"/>
          <p:cNvSpPr/>
          <p:nvPr/>
        </p:nvSpPr>
        <p:spPr>
          <a:xfrm>
            <a:off x="609600" y="1066800"/>
            <a:ext cx="7620000"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Report on time test started and ended by cluster of subjects (Board Work on Actual Time Record)</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Used ASs placed in </a:t>
            </a:r>
            <a:r>
              <a:rPr lang="en-US" sz="24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original plastic bag</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Form 1 and Form 2</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Form 7</a:t>
            </a:r>
            <a:endParaRPr lang="fil-PH" sz="2400" dirty="0">
              <a:solidFill>
                <a:schemeClr val="tx1"/>
              </a:solidFill>
              <a:latin typeface="Tahoma" pitchFamily="34" charset="0"/>
              <a:ea typeface="Tahoma" pitchFamily="34" charset="0"/>
              <a:cs typeface="Tahoma" pitchFamily="34" charset="0"/>
            </a:endParaRPr>
          </a:p>
        </p:txBody>
      </p:sp>
      <p:sp>
        <p:nvSpPr>
          <p:cNvPr id="8" name="Rounded Rectangle 7"/>
          <p:cNvSpPr/>
          <p:nvPr/>
        </p:nvSpPr>
        <p:spPr>
          <a:xfrm>
            <a:off x="685800" y="4191000"/>
            <a:ext cx="74676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spcBef>
                <a:spcPts val="600"/>
              </a:spcBef>
              <a:buSzPct val="100000"/>
              <a:buFont typeface="+mj-lt"/>
              <a:buAutoNum type="arabicPeriod"/>
            </a:pPr>
            <a:r>
              <a:rPr lang="en-US" sz="2400" dirty="0" smtClean="0">
                <a:solidFill>
                  <a:schemeClr val="tx1"/>
                </a:solidFill>
                <a:latin typeface="Tahoma" pitchFamily="34" charset="0"/>
                <a:ea typeface="Tahoma" pitchFamily="34" charset="0"/>
                <a:cs typeface="Tahoma" pitchFamily="34" charset="0"/>
              </a:rPr>
              <a:t>Unused ASs</a:t>
            </a:r>
          </a:p>
          <a:p>
            <a:pPr marL="411163" indent="-411163" defTabSz="1096963">
              <a:lnSpc>
                <a:spcPct val="90000"/>
              </a:lnSpc>
              <a:spcBef>
                <a:spcPts val="600"/>
              </a:spcBef>
              <a:buSzPct val="100000"/>
              <a:buFont typeface="+mj-lt"/>
              <a:buAutoNum type="arabicPeriod"/>
            </a:pPr>
            <a:r>
              <a:rPr lang="en-US" sz="2400" dirty="0" smtClean="0">
                <a:solidFill>
                  <a:schemeClr val="tx1"/>
                </a:solidFill>
                <a:latin typeface="Tahoma" pitchFamily="34" charset="0"/>
                <a:ea typeface="Tahoma" pitchFamily="34" charset="0"/>
                <a:cs typeface="Tahoma" pitchFamily="34" charset="0"/>
              </a:rPr>
              <a:t>Form 3</a:t>
            </a:r>
          </a:p>
          <a:p>
            <a:pPr marL="411163" indent="-411163" defTabSz="1096963">
              <a:lnSpc>
                <a:spcPct val="90000"/>
              </a:lnSpc>
              <a:spcBef>
                <a:spcPts val="600"/>
              </a:spcBef>
              <a:buSzPct val="100000"/>
              <a:buFont typeface="+mj-lt"/>
              <a:buAutoNum type="arabicPeriod"/>
            </a:pPr>
            <a:r>
              <a:rPr lang="en-US" sz="2400" dirty="0" smtClean="0">
                <a:solidFill>
                  <a:schemeClr val="tx1"/>
                </a:solidFill>
                <a:latin typeface="Tahoma" pitchFamily="34" charset="0"/>
                <a:ea typeface="Tahoma" pitchFamily="34" charset="0"/>
                <a:cs typeface="Tahoma" pitchFamily="34" charset="0"/>
              </a:rPr>
              <a:t>Form 4</a:t>
            </a:r>
          </a:p>
          <a:p>
            <a:pPr marL="411163" indent="-411163" defTabSz="1096963">
              <a:lnSpc>
                <a:spcPct val="90000"/>
              </a:lnSpc>
              <a:spcBef>
                <a:spcPts val="600"/>
              </a:spcBef>
              <a:buSzPct val="100000"/>
              <a:buFont typeface="+mj-lt"/>
              <a:buAutoNum type="arabicPeriod"/>
            </a:pPr>
            <a:r>
              <a:rPr lang="en-US" sz="2400" dirty="0" err="1" smtClean="0">
                <a:solidFill>
                  <a:schemeClr val="tx1"/>
                </a:solidFill>
                <a:latin typeface="Tahoma" pitchFamily="34" charset="0"/>
                <a:ea typeface="Tahoma" pitchFamily="34" charset="0"/>
                <a:cs typeface="Tahoma" pitchFamily="34" charset="0"/>
              </a:rPr>
              <a:t>Scannable</a:t>
            </a:r>
            <a:r>
              <a:rPr lang="en-US" sz="2400" dirty="0" smtClean="0">
                <a:solidFill>
                  <a:schemeClr val="tx1"/>
                </a:solidFill>
                <a:latin typeface="Tahoma" pitchFamily="34" charset="0"/>
                <a:ea typeface="Tahoma" pitchFamily="34" charset="0"/>
                <a:cs typeface="Tahoma" pitchFamily="34" charset="0"/>
              </a:rPr>
              <a:t> School Header</a:t>
            </a:r>
            <a:endParaRPr lang="en-US" sz="240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15" y="87349"/>
            <a:ext cx="7772400" cy="1143000"/>
          </a:xfrm>
        </p:spPr>
        <p:txBody>
          <a:bodyPr>
            <a:normAutofit fontScale="90000"/>
          </a:bodyPr>
          <a:lstStyle/>
          <a:p>
            <a:r>
              <a:rPr lang="fil-PH" b="1" dirty="0" smtClean="0">
                <a:effectLst>
                  <a:outerShdw blurRad="38100" dist="38100" dir="2700000" algn="tl">
                    <a:srgbClr val="000000">
                      <a:alpha val="43137"/>
                    </a:srgbClr>
                  </a:outerShdw>
                </a:effectLst>
              </a:rPr>
              <a:t>Post Test : Materials for Submission to </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                  the Division Office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48</a:t>
            </a:fld>
            <a:endParaRPr lang="fil-PH"/>
          </a:p>
        </p:txBody>
      </p:sp>
      <p:sp>
        <p:nvSpPr>
          <p:cNvPr id="4" name="Content Placeholder 3"/>
          <p:cNvSpPr>
            <a:spLocks noGrp="1"/>
          </p:cNvSpPr>
          <p:nvPr>
            <p:ph sz="quarter" idx="1"/>
          </p:nvPr>
        </p:nvSpPr>
        <p:spPr>
          <a:xfrm>
            <a:off x="304800" y="1295400"/>
            <a:ext cx="8610600" cy="5334000"/>
          </a:xfrm>
        </p:spPr>
        <p:txBody>
          <a:bodyPr>
            <a:noAutofit/>
          </a:bodyPr>
          <a:lstStyle/>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Bundles of ETREs and CETREs placed in the </a:t>
            </a:r>
            <a:r>
              <a:rPr lang="en-US" sz="2200" b="1" dirty="0" smtClean="0">
                <a:latin typeface="Tahoma" pitchFamily="34" charset="0"/>
                <a:ea typeface="Tahoma" pitchFamily="34" charset="0"/>
                <a:cs typeface="Tahoma" pitchFamily="34" charset="0"/>
              </a:rPr>
              <a:t>original boxes</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Bundles of used and unused TBs placed in the </a:t>
            </a:r>
            <a:r>
              <a:rPr lang="en-US" sz="2200" b="1" dirty="0" smtClean="0">
                <a:latin typeface="Tahoma" pitchFamily="34" charset="0"/>
                <a:ea typeface="Tahoma" pitchFamily="34" charset="0"/>
                <a:cs typeface="Tahoma" pitchFamily="34" charset="0"/>
              </a:rPr>
              <a:t>original boxes</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Examiner’s Handbook</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NETRC Form 5 to be placed inside Box No. 1 for the TBs of the Division (on top of the TBs)</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NETRC Form 6 to be placed inside Box No. 1 of ETRE’s/CETRE’s of the Division (on top of the CETREs)</a:t>
            </a:r>
          </a:p>
          <a:p>
            <a:pPr marL="411163" indent="-411163" defTabSz="1096963">
              <a:buNone/>
            </a:pPr>
            <a:r>
              <a:rPr lang="en-US" sz="2200" b="1" u="sng" dirty="0" smtClean="0">
                <a:latin typeface="Tahoma" pitchFamily="34" charset="0"/>
                <a:ea typeface="Tahoma" pitchFamily="34" charset="0"/>
                <a:cs typeface="Tahoma" pitchFamily="34" charset="0"/>
              </a:rPr>
              <a:t>Reminders</a:t>
            </a:r>
            <a:r>
              <a:rPr lang="en-US" sz="2200" b="1" dirty="0" smtClean="0">
                <a:latin typeface="Tahoma" pitchFamily="34" charset="0"/>
                <a:ea typeface="Tahoma" pitchFamily="34" charset="0"/>
                <a:cs typeface="Tahoma" pitchFamily="34" charset="0"/>
              </a:rPr>
              <a:t>:</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The SHs have to return the TMs within 24 hours.</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Take note of the guidelines regarding the time and date of the Forwarder’s retrieval of the TMs.</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Accomplish the Questionnaire on Forwarder’s Performance.</a:t>
            </a:r>
          </a:p>
          <a:p>
            <a:pPr marL="514350" indent="-514350" defTabSz="1096963">
              <a:buFont typeface="+mj-lt"/>
              <a:buAutoNum type="arabicPeriod"/>
            </a:pPr>
            <a:r>
              <a:rPr lang="en-US" sz="2200" dirty="0" smtClean="0">
                <a:latin typeface="Tahoma" pitchFamily="34" charset="0"/>
                <a:ea typeface="Tahoma" pitchFamily="34" charset="0"/>
                <a:cs typeface="Tahoma" pitchFamily="34" charset="0"/>
              </a:rPr>
              <a:t>Notify the NETRC if TMs are ready for retrieval or if they were not retrieved promptly.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62000" y="3200400"/>
            <a:ext cx="8077200" cy="3276600"/>
          </a:xfrm>
        </p:spPr>
        <p:txBody>
          <a:bodyPr>
            <a:noAutofit/>
          </a:bodyPr>
          <a:lstStyle/>
          <a:p>
            <a:pPr algn="l"/>
            <a:r>
              <a:rPr lang="en-PH" sz="2400" dirty="0" smtClean="0">
                <a:solidFill>
                  <a:schemeClr val="tx1"/>
                </a:solidFill>
              </a:rPr>
              <a:t>Oath of Confidentiality</a:t>
            </a:r>
            <a:endParaRPr lang="en-PH" sz="2400" b="1" i="1" dirty="0" smtClean="0">
              <a:solidFill>
                <a:srgbClr val="FF0000"/>
              </a:solidFill>
            </a:endParaRPr>
          </a:p>
          <a:p>
            <a:pPr algn="l"/>
            <a:r>
              <a:rPr lang="en-PH" sz="2400" dirty="0" smtClean="0">
                <a:solidFill>
                  <a:schemeClr val="tx1"/>
                </a:solidFill>
              </a:rPr>
              <a:t>Form 1 – List of Actual Examinees</a:t>
            </a:r>
          </a:p>
          <a:p>
            <a:pPr algn="l"/>
            <a:r>
              <a:rPr lang="en-PH" sz="2400" dirty="0" smtClean="0">
                <a:solidFill>
                  <a:schemeClr val="tx1"/>
                </a:solidFill>
              </a:rPr>
              <a:t>Form 2 – Seat Plan</a:t>
            </a:r>
          </a:p>
          <a:p>
            <a:pPr algn="l"/>
            <a:r>
              <a:rPr lang="en-PH" sz="2400" dirty="0" smtClean="0">
                <a:solidFill>
                  <a:schemeClr val="tx1"/>
                </a:solidFill>
              </a:rPr>
              <a:t>Form 3 – Test Materials Accounting Form</a:t>
            </a:r>
          </a:p>
          <a:p>
            <a:pPr algn="l"/>
            <a:r>
              <a:rPr lang="en-PH" sz="2400" dirty="0" smtClean="0">
                <a:solidFill>
                  <a:schemeClr val="tx1"/>
                </a:solidFill>
              </a:rPr>
              <a:t>Form 4 – Chief Examiner’s Report Form</a:t>
            </a:r>
          </a:p>
          <a:p>
            <a:pPr algn="l"/>
            <a:r>
              <a:rPr lang="en-PH" sz="2400" dirty="0" smtClean="0">
                <a:solidFill>
                  <a:schemeClr val="tx1"/>
                </a:solidFill>
              </a:rPr>
              <a:t>Form 5 –  Test Booklet Quantity and Completeness Verification Sheet</a:t>
            </a:r>
          </a:p>
          <a:p>
            <a:pPr algn="l"/>
            <a:r>
              <a:rPr lang="en-PH" sz="2400" dirty="0" smtClean="0">
                <a:solidFill>
                  <a:schemeClr val="tx1"/>
                </a:solidFill>
              </a:rPr>
              <a:t>Form 6 – Answer Sheet Quantity and Completeness Verification Sheet</a:t>
            </a:r>
          </a:p>
          <a:p>
            <a:pPr algn="l"/>
            <a:r>
              <a:rPr lang="en-PH" sz="2400" dirty="0" smtClean="0">
                <a:solidFill>
                  <a:schemeClr val="tx1"/>
                </a:solidFill>
              </a:rPr>
              <a:t>Form 7 – Room Examiner’s Test Administration Evaluation Report</a:t>
            </a:r>
          </a:p>
          <a:p>
            <a:pPr algn="l"/>
            <a:endParaRPr lang="fil-PH" sz="2400" dirty="0">
              <a:solidFill>
                <a:schemeClr val="tx1"/>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49</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Forms</a:t>
            </a:r>
            <a:endParaRPr lang="fil-P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838200"/>
          </a:xfrm>
        </p:spPr>
        <p:txBody>
          <a:bodyPr>
            <a:noAutofit/>
          </a:bodyPr>
          <a:lstStyle/>
          <a:p>
            <a:r>
              <a:rPr lang="fil-PH" sz="3600" b="1" dirty="0" smtClean="0">
                <a:effectLst>
                  <a:outerShdw blurRad="38100" dist="38100" dir="2700000" algn="tl">
                    <a:srgbClr val="000000">
                      <a:alpha val="43137"/>
                    </a:srgbClr>
                  </a:outerShdw>
                </a:effectLst>
              </a:rPr>
              <a:t>The Schools Division Superintendent (SDS)</a:t>
            </a:r>
            <a:endParaRPr lang="fil-PH"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a:t>
            </a:fld>
            <a:endParaRPr lang="fil-PH"/>
          </a:p>
        </p:txBody>
      </p:sp>
      <p:sp>
        <p:nvSpPr>
          <p:cNvPr id="4" name="Content Placeholder 3"/>
          <p:cNvSpPr>
            <a:spLocks noGrp="1"/>
          </p:cNvSpPr>
          <p:nvPr>
            <p:ph sz="quarter" idx="1"/>
          </p:nvPr>
        </p:nvSpPr>
        <p:spPr>
          <a:xfrm>
            <a:off x="152400" y="1143000"/>
            <a:ext cx="8915400" cy="5486400"/>
          </a:xfrm>
        </p:spPr>
        <p:txBody>
          <a:bodyPr>
            <a:noAutofit/>
          </a:bodyPr>
          <a:lstStyle/>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Responsible for the smooth conduct of the test in the division;</a:t>
            </a:r>
          </a:p>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Assigns one of the division supervisors as DTC; </a:t>
            </a:r>
          </a:p>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Designates REs from the teaching staff who are reliable, competent, experienced in the conduct of the NAT, and have no history of lost TBs; and</a:t>
            </a:r>
          </a:p>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Assigns the PSS to manage the tardiness of some private school teachers on examination day.</a:t>
            </a:r>
          </a:p>
          <a:p>
            <a:pPr>
              <a:buNone/>
            </a:pPr>
            <a:endParaRPr lang="fil-PH" sz="3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68362"/>
          </a:xfrm>
        </p:spPr>
        <p:txBody>
          <a:bodyPr>
            <a:normAutofit/>
          </a:bodyPr>
          <a:lstStyle/>
          <a:p>
            <a:r>
              <a:rPr lang="fil-PH" b="1" dirty="0" smtClean="0">
                <a:effectLst>
                  <a:outerShdw blurRad="38100" dist="38100" dir="2700000" algn="tl">
                    <a:srgbClr val="000000">
                      <a:alpha val="43137"/>
                    </a:srgbClr>
                  </a:outerShdw>
                </a:effectLst>
              </a:rPr>
              <a:t>Oath of Confidentiality </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50</a:t>
            </a:fld>
            <a:endParaRPr lang="fil-PH"/>
          </a:p>
        </p:txBody>
      </p:sp>
      <p:sp>
        <p:nvSpPr>
          <p:cNvPr id="4" name="Content Placeholder 3"/>
          <p:cNvSpPr>
            <a:spLocks noGrp="1"/>
          </p:cNvSpPr>
          <p:nvPr>
            <p:ph sz="quarter" idx="1"/>
          </p:nvPr>
        </p:nvSpPr>
        <p:spPr>
          <a:xfrm>
            <a:off x="304800" y="1295400"/>
            <a:ext cx="8686800" cy="5181600"/>
          </a:xfrm>
        </p:spPr>
        <p:txBody>
          <a:bodyPr>
            <a:normAutofit/>
          </a:bodyPr>
          <a:lstStyle/>
          <a:p>
            <a:pPr algn="just">
              <a:buNone/>
            </a:pPr>
            <a:r>
              <a:rPr lang="fil-PH" dirty="0" smtClean="0"/>
              <a:t>		</a:t>
            </a:r>
            <a:r>
              <a:rPr lang="fil-PH" sz="2400" dirty="0" smtClean="0"/>
              <a:t>As part of the testing staff nationwide, tasked to receive, administer and retrieve the Test Materials for the National Achievement Test (</a:t>
            </a:r>
            <a:r>
              <a:rPr lang="fil-PH" sz="2400" b="1" dirty="0" smtClean="0"/>
              <a:t>NAT</a:t>
            </a:r>
            <a:r>
              <a:rPr lang="fil-PH" sz="2400" dirty="0" smtClean="0"/>
              <a:t>), I hereby solemnly swear that I will strictly observe security measures to maintain the confidentiality of said materials.</a:t>
            </a:r>
          </a:p>
          <a:p>
            <a:pPr algn="just">
              <a:buNone/>
            </a:pPr>
            <a:endParaRPr lang="fil-PH" sz="2400" dirty="0" smtClean="0"/>
          </a:p>
          <a:p>
            <a:pPr algn="just">
              <a:buNone/>
            </a:pPr>
            <a:r>
              <a:rPr lang="fil-PH" sz="2000" dirty="0" smtClean="0"/>
              <a:t>Received from:				Received by:</a:t>
            </a:r>
          </a:p>
          <a:p>
            <a:pPr algn="just">
              <a:buNone/>
            </a:pPr>
            <a:r>
              <a:rPr lang="fil-PH" sz="2000" dirty="0" smtClean="0"/>
              <a:t>(The Division Testing Coordinator)		(School Head/School Testing Coordinator)</a:t>
            </a:r>
          </a:p>
          <a:p>
            <a:pPr algn="just">
              <a:buNone/>
            </a:pPr>
            <a:endParaRPr lang="fil-PH" sz="900" dirty="0" smtClean="0"/>
          </a:p>
          <a:p>
            <a:pPr algn="just">
              <a:buNone/>
            </a:pPr>
            <a:r>
              <a:rPr lang="fil-PH" sz="2000" dirty="0" smtClean="0"/>
              <a:t>	________________________		 ________________________</a:t>
            </a:r>
          </a:p>
          <a:p>
            <a:pPr algn="just">
              <a:buNone/>
            </a:pPr>
            <a:r>
              <a:rPr lang="fil-PH" sz="2000" dirty="0" smtClean="0"/>
              <a:t>	     Printed Name and Signature		       Printed Name and Signature</a:t>
            </a:r>
          </a:p>
          <a:p>
            <a:pPr algn="just">
              <a:buNone/>
            </a:pPr>
            <a:endParaRPr lang="fil-PH" sz="800" dirty="0" smtClean="0"/>
          </a:p>
          <a:p>
            <a:pPr algn="just">
              <a:buNone/>
            </a:pPr>
            <a:r>
              <a:rPr lang="fil-PH" sz="2000" dirty="0" smtClean="0"/>
              <a:t>	____________________		  ____________________</a:t>
            </a:r>
          </a:p>
          <a:p>
            <a:pPr algn="just">
              <a:buNone/>
            </a:pPr>
            <a:r>
              <a:rPr lang="fil-PH" sz="2000" dirty="0" smtClean="0"/>
              <a:t>		       Date					     Date</a:t>
            </a:r>
            <a:endParaRPr lang="fil-PH"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772400" cy="1143000"/>
          </a:xfrm>
        </p:spPr>
        <p:txBody>
          <a:bodyPr>
            <a:normAutofit fontScale="90000"/>
          </a:bodyPr>
          <a:lstStyle/>
          <a:p>
            <a:r>
              <a:rPr lang="fil-PH" b="1" dirty="0" smtClean="0">
                <a:effectLst>
                  <a:outerShdw blurRad="38100" dist="38100" dir="2700000" algn="tl">
                    <a:srgbClr val="000000">
                      <a:alpha val="43137"/>
                    </a:srgbClr>
                  </a:outerShdw>
                </a:effectLst>
                <a:cs typeface="MV Boli" pitchFamily="2" charset="0"/>
              </a:rPr>
              <a:t>The Generic Forms </a:t>
            </a:r>
            <a:r>
              <a:rPr lang="fil-PH" b="1" u="sng" dirty="0" smtClean="0">
                <a:effectLst>
                  <a:outerShdw blurRad="38100" dist="38100" dir="2700000" algn="tl">
                    <a:srgbClr val="000000">
                      <a:alpha val="43137"/>
                    </a:srgbClr>
                  </a:outerShdw>
                </a:effectLst>
                <a:cs typeface="MV Boli" pitchFamily="2" charset="0"/>
              </a:rPr>
              <a:t> </a:t>
            </a:r>
            <a:br>
              <a:rPr lang="fil-PH" b="1" u="sng" dirty="0" smtClean="0">
                <a:effectLst>
                  <a:outerShdw blurRad="38100" dist="38100" dir="2700000" algn="tl">
                    <a:srgbClr val="000000">
                      <a:alpha val="43137"/>
                    </a:srgbClr>
                  </a:outerShdw>
                </a:effectLst>
                <a:cs typeface="MV Boli" pitchFamily="2" charset="0"/>
              </a:rPr>
            </a:br>
            <a:r>
              <a:rPr lang="fil-PH" b="1" dirty="0" smtClean="0">
                <a:effectLst>
                  <a:outerShdw blurRad="38100" dist="38100" dir="2700000" algn="tl">
                    <a:srgbClr val="000000">
                      <a:alpha val="43137"/>
                    </a:srgbClr>
                  </a:outerShdw>
                </a:effectLst>
                <a:cs typeface="MV Boli" pitchFamily="2" charset="0"/>
              </a:rPr>
              <a:t>Form 1</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51</a:t>
            </a:fld>
            <a:endParaRPr lang="fil-PH"/>
          </a:p>
        </p:txBody>
      </p:sp>
      <p:pic>
        <p:nvPicPr>
          <p:cNvPr id="1027" name="Picture 3"/>
          <p:cNvPicPr>
            <a:picLocks noChangeAspect="1" noChangeArrowheads="1"/>
          </p:cNvPicPr>
          <p:nvPr/>
        </p:nvPicPr>
        <p:blipFill>
          <a:blip r:embed="rId2" cstate="print"/>
          <a:srcRect/>
          <a:stretch>
            <a:fillRect/>
          </a:stretch>
        </p:blipFill>
        <p:spPr bwMode="auto">
          <a:xfrm>
            <a:off x="685800" y="1295400"/>
            <a:ext cx="8153400" cy="5257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49" y="164468"/>
            <a:ext cx="7772400" cy="792162"/>
          </a:xfrm>
        </p:spPr>
        <p:txBody>
          <a:bodyPr/>
          <a:lstStyle/>
          <a:p>
            <a:r>
              <a:rPr lang="fil-PH" b="1" dirty="0" smtClean="0">
                <a:effectLst>
                  <a:outerShdw blurRad="38100" dist="38100" dir="2700000" algn="tl">
                    <a:srgbClr val="000000">
                      <a:alpha val="43137"/>
                    </a:srgbClr>
                  </a:outerShdw>
                </a:effectLst>
              </a:rPr>
              <a:t>Form 2</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52</a:t>
            </a:fld>
            <a:endParaRPr lang="fil-PH"/>
          </a:p>
        </p:txBody>
      </p:sp>
      <p:pic>
        <p:nvPicPr>
          <p:cNvPr id="4" name="Picture 1"/>
          <p:cNvPicPr>
            <a:picLocks noChangeAspect="1" noChangeArrowheads="1"/>
          </p:cNvPicPr>
          <p:nvPr/>
        </p:nvPicPr>
        <p:blipFill>
          <a:blip r:embed="rId2" cstate="print"/>
          <a:srcRect/>
          <a:stretch>
            <a:fillRect/>
          </a:stretch>
        </p:blipFill>
        <p:spPr bwMode="auto">
          <a:xfrm>
            <a:off x="762000" y="914400"/>
            <a:ext cx="8051431" cy="5257799"/>
          </a:xfrm>
          <a:prstGeom prst="rect">
            <a:avLst/>
          </a:prstGeom>
          <a:noFill/>
          <a:ln w="9525">
            <a:solidFill>
              <a:schemeClr val="tx1"/>
            </a:solidFill>
            <a:miter lim="800000"/>
            <a:headEnd/>
            <a:tailEnd/>
          </a:ln>
          <a:effectLst/>
        </p:spPr>
      </p:pic>
      <p:sp>
        <p:nvSpPr>
          <p:cNvPr id="5" name="Rectangle 3"/>
          <p:cNvSpPr txBox="1">
            <a:spLocks noChangeArrowheads="1"/>
          </p:cNvSpPr>
          <p:nvPr/>
        </p:nvSpPr>
        <p:spPr>
          <a:xfrm>
            <a:off x="762000" y="6324600"/>
            <a:ext cx="4038600" cy="38100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None/>
              <a:tabLst/>
              <a:defRPr/>
            </a:pPr>
            <a:r>
              <a:rPr kumimoji="0" lang="en-US" sz="1600" b="1" i="0" u="none" strike="noStrike" kern="1200" cap="none" spc="0" normalizeH="0" baseline="0" noProof="0" dirty="0" smtClean="0">
                <a:ln>
                  <a:noFill/>
                </a:ln>
                <a:solidFill>
                  <a:srgbClr val="FF0000"/>
                </a:solidFill>
                <a:effectLst/>
                <a:uLnTx/>
                <a:uFillTx/>
                <a:ea typeface="MV Boli" pitchFamily="2" charset="0"/>
                <a:cs typeface="MV Boli" pitchFamily="2" charset="0"/>
              </a:rPr>
              <a:t>Note: Only 20 examinees</a:t>
            </a:r>
            <a:r>
              <a:rPr kumimoji="0" lang="en-US" sz="1600" b="1" i="0" u="none" strike="noStrike" kern="1200" cap="none" spc="0" normalizeH="0" noProof="0" dirty="0" smtClean="0">
                <a:ln>
                  <a:noFill/>
                </a:ln>
                <a:solidFill>
                  <a:srgbClr val="FF0000"/>
                </a:solidFill>
                <a:effectLst/>
                <a:uLnTx/>
                <a:uFillTx/>
                <a:ea typeface="MV Boli" pitchFamily="2" charset="0"/>
                <a:cs typeface="MV Boli" pitchFamily="2" charset="0"/>
              </a:rPr>
              <a:t> </a:t>
            </a:r>
            <a:r>
              <a:rPr kumimoji="0" lang="en-US" sz="1600" b="1" i="0" u="none" strike="noStrike" kern="1200" cap="none" spc="0" normalizeH="0" baseline="0" noProof="0" dirty="0" smtClean="0">
                <a:ln>
                  <a:noFill/>
                </a:ln>
                <a:solidFill>
                  <a:srgbClr val="FF0000"/>
                </a:solidFill>
                <a:effectLst/>
                <a:uLnTx/>
                <a:uFillTx/>
                <a:ea typeface="MV Boli" pitchFamily="2" charset="0"/>
                <a:cs typeface="MV Boli" pitchFamily="2" charset="0"/>
              </a:rPr>
              <a:t>for NAT-Grade 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84238"/>
          </a:xfrm>
        </p:spPr>
        <p:txBody>
          <a:bodyPr/>
          <a:lstStyle/>
          <a:p>
            <a:r>
              <a:rPr lang="fil-PH" b="1" dirty="0" smtClean="0">
                <a:effectLst>
                  <a:outerShdw blurRad="38100" dist="38100" dir="2700000" algn="tl">
                    <a:srgbClr val="000000">
                      <a:alpha val="43137"/>
                    </a:srgbClr>
                  </a:outerShdw>
                </a:effectLst>
              </a:rPr>
              <a:t>Form 3</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53</a:t>
            </a:fld>
            <a:endParaRPr lang="fil-PH"/>
          </a:p>
        </p:txBody>
      </p:sp>
      <p:pic>
        <p:nvPicPr>
          <p:cNvPr id="109569" name="Picture 1"/>
          <p:cNvPicPr>
            <a:picLocks noChangeAspect="1" noChangeArrowheads="1"/>
          </p:cNvPicPr>
          <p:nvPr/>
        </p:nvPicPr>
        <p:blipFill>
          <a:blip r:embed="rId2" cstate="print"/>
          <a:srcRect/>
          <a:stretch>
            <a:fillRect/>
          </a:stretch>
        </p:blipFill>
        <p:spPr bwMode="auto">
          <a:xfrm>
            <a:off x="685800" y="1143000"/>
            <a:ext cx="7972425" cy="551014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44562"/>
          </a:xfrm>
        </p:spPr>
        <p:txBody>
          <a:bodyPr/>
          <a:lstStyle/>
          <a:p>
            <a:r>
              <a:rPr lang="fil-PH" b="1" dirty="0" smtClean="0">
                <a:effectLst>
                  <a:outerShdw blurRad="38100" dist="38100" dir="2700000" algn="tl">
                    <a:srgbClr val="000000">
                      <a:alpha val="43137"/>
                    </a:srgbClr>
                  </a:outerShdw>
                </a:effectLst>
              </a:rPr>
              <a:t>Form 4</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54</a:t>
            </a:fld>
            <a:endParaRPr lang="fil-PH"/>
          </a:p>
        </p:txBody>
      </p:sp>
      <p:pic>
        <p:nvPicPr>
          <p:cNvPr id="4" name="Picture 2"/>
          <p:cNvPicPr>
            <a:picLocks noChangeAspect="1" noChangeArrowheads="1"/>
          </p:cNvPicPr>
          <p:nvPr/>
        </p:nvPicPr>
        <p:blipFill>
          <a:blip r:embed="rId2" cstate="print"/>
          <a:srcRect/>
          <a:stretch>
            <a:fillRect/>
          </a:stretch>
        </p:blipFill>
        <p:spPr bwMode="auto">
          <a:xfrm>
            <a:off x="761999" y="1066800"/>
            <a:ext cx="4038601" cy="5410200"/>
          </a:xfrm>
          <a:prstGeom prst="rect">
            <a:avLst/>
          </a:prstGeom>
          <a:noFill/>
          <a:ln w="9525">
            <a:solidFill>
              <a:schemeClr val="tx1"/>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876800" y="1066800"/>
            <a:ext cx="4038599" cy="5410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fil-PH" b="1" dirty="0" smtClean="0">
                <a:effectLst>
                  <a:outerShdw blurRad="38100" dist="38100" dir="2700000" algn="tl">
                    <a:srgbClr val="000000">
                      <a:alpha val="43137"/>
                    </a:srgbClr>
                  </a:outerShdw>
                </a:effectLst>
              </a:rPr>
              <a:t>Forms 5 and 6</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55</a:t>
            </a:fld>
            <a:endParaRPr lang="fil-PH"/>
          </a:p>
        </p:txBody>
      </p:sp>
      <p:pic>
        <p:nvPicPr>
          <p:cNvPr id="4" name="Picture 5"/>
          <p:cNvPicPr>
            <a:picLocks noChangeAspect="1" noChangeArrowheads="1"/>
          </p:cNvPicPr>
          <p:nvPr/>
        </p:nvPicPr>
        <p:blipFill>
          <a:blip r:embed="rId2" cstate="print"/>
          <a:srcRect/>
          <a:stretch>
            <a:fillRect/>
          </a:stretch>
        </p:blipFill>
        <p:spPr bwMode="auto">
          <a:xfrm>
            <a:off x="914400" y="990600"/>
            <a:ext cx="7848600" cy="5410200"/>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fil-PH" b="1" dirty="0" smtClean="0">
                <a:effectLst>
                  <a:outerShdw blurRad="38100" dist="38100" dir="2700000" algn="tl">
                    <a:srgbClr val="000000">
                      <a:alpha val="43137"/>
                    </a:srgbClr>
                  </a:outerShdw>
                </a:effectLst>
              </a:rPr>
              <a:t>Form 7 – </a:t>
            </a:r>
            <a:r>
              <a:rPr lang="fil-PH" sz="2000" b="1" i="1" dirty="0" smtClean="0">
                <a:solidFill>
                  <a:srgbClr val="FF0000"/>
                </a:solidFill>
                <a:effectLst>
                  <a:outerShdw blurRad="38100" dist="38100" dir="2700000" algn="tl">
                    <a:srgbClr val="000000">
                      <a:alpha val="43137"/>
                    </a:srgbClr>
                  </a:outerShdw>
                </a:effectLst>
              </a:rPr>
              <a:t>This will suffice the narrative report of the RE</a:t>
            </a:r>
            <a:endParaRPr lang="fil-PH" sz="2000" b="1" i="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56</a:t>
            </a:fld>
            <a:endParaRPr lang="fil-PH"/>
          </a:p>
        </p:txBody>
      </p:sp>
      <p:pic>
        <p:nvPicPr>
          <p:cNvPr id="7" name="Picture 6" descr="Form7front2.JPG"/>
          <p:cNvPicPr>
            <a:picLocks noChangeAspect="1"/>
          </p:cNvPicPr>
          <p:nvPr/>
        </p:nvPicPr>
        <p:blipFill>
          <a:blip r:embed="rId2" cstate="print"/>
          <a:stretch>
            <a:fillRect/>
          </a:stretch>
        </p:blipFill>
        <p:spPr>
          <a:xfrm>
            <a:off x="685800" y="990600"/>
            <a:ext cx="3962400" cy="5734050"/>
          </a:xfrm>
          <a:prstGeom prst="rect">
            <a:avLst/>
          </a:prstGeom>
          <a:ln>
            <a:solidFill>
              <a:schemeClr val="tx1"/>
            </a:solidFill>
          </a:ln>
        </p:spPr>
      </p:pic>
      <p:pic>
        <p:nvPicPr>
          <p:cNvPr id="8" name="Picture 7" descr="Form7back2.JPG"/>
          <p:cNvPicPr>
            <a:picLocks noChangeAspect="1"/>
          </p:cNvPicPr>
          <p:nvPr/>
        </p:nvPicPr>
        <p:blipFill>
          <a:blip r:embed="rId3" cstate="print"/>
          <a:stretch>
            <a:fillRect/>
          </a:stretch>
        </p:blipFill>
        <p:spPr>
          <a:xfrm>
            <a:off x="4876800" y="990600"/>
            <a:ext cx="3886200" cy="571684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15962"/>
          </a:xfrm>
        </p:spPr>
        <p:txBody>
          <a:bodyPr>
            <a:noAutofit/>
          </a:bodyPr>
          <a:lstStyle/>
          <a:p>
            <a:r>
              <a:rPr lang="fil-PH" sz="3200" b="1" dirty="0" smtClean="0">
                <a:effectLst>
                  <a:outerShdw blurRad="38100" dist="38100" dir="2700000" algn="tl">
                    <a:srgbClr val="000000">
                      <a:alpha val="43137"/>
                    </a:srgbClr>
                  </a:outerShdw>
                </a:effectLst>
              </a:rPr>
              <a:t>Room Examiner’s Transmittal Report Envelope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57</a:t>
            </a:fld>
            <a:endParaRPr lang="fil-PH"/>
          </a:p>
        </p:txBody>
      </p:sp>
      <p:pic>
        <p:nvPicPr>
          <p:cNvPr id="105474" name="Picture 2"/>
          <p:cNvPicPr>
            <a:picLocks noChangeAspect="1" noChangeArrowheads="1"/>
          </p:cNvPicPr>
          <p:nvPr/>
        </p:nvPicPr>
        <p:blipFill>
          <a:blip r:embed="rId2" cstate="print"/>
          <a:srcRect/>
          <a:stretch>
            <a:fillRect/>
          </a:stretch>
        </p:blipFill>
        <p:spPr bwMode="auto">
          <a:xfrm>
            <a:off x="618248" y="1371600"/>
            <a:ext cx="8214243" cy="514235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715962"/>
          </a:xfrm>
        </p:spPr>
        <p:txBody>
          <a:bodyPr>
            <a:normAutofit/>
          </a:bodyPr>
          <a:lstStyle/>
          <a:p>
            <a:r>
              <a:rPr lang="fil-PH" sz="3200" b="1" dirty="0" smtClean="0">
                <a:effectLst>
                  <a:outerShdw blurRad="38100" dist="38100" dir="2700000" algn="tl">
                    <a:srgbClr val="000000">
                      <a:alpha val="43137"/>
                    </a:srgbClr>
                  </a:outerShdw>
                </a:effectLst>
              </a:rPr>
              <a:t>Chief Examiner’s Transmittal Report Envelope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58</a:t>
            </a:fld>
            <a:endParaRPr lang="fil-PH"/>
          </a:p>
        </p:txBody>
      </p:sp>
      <p:pic>
        <p:nvPicPr>
          <p:cNvPr id="4" name="Picture 1"/>
          <p:cNvPicPr>
            <a:picLocks noChangeAspect="1" noChangeArrowheads="1"/>
          </p:cNvPicPr>
          <p:nvPr/>
        </p:nvPicPr>
        <p:blipFill>
          <a:blip r:embed="rId2" cstate="print"/>
          <a:srcRect/>
          <a:stretch>
            <a:fillRect/>
          </a:stretch>
        </p:blipFill>
        <p:spPr bwMode="auto">
          <a:xfrm>
            <a:off x="762000" y="1524000"/>
            <a:ext cx="8053511" cy="497086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4953000"/>
            <a:ext cx="7696200" cy="990600"/>
          </a:xfrm>
          <a:prstGeom prst="rect">
            <a:avLst/>
          </a:prstGeom>
        </p:spPr>
        <p:txBody>
          <a:bodyPr anchor="b"/>
          <a:lstStyle/>
          <a:p>
            <a:pPr>
              <a:defRPr/>
            </a:pPr>
            <a:endParaRPr lang="en-US" sz="3200" b="1" cap="small" dirty="0">
              <a:solidFill>
                <a:schemeClr val="accent1">
                  <a:lumMod val="75000"/>
                </a:schemeClr>
              </a:solidFill>
              <a:latin typeface="Segoe Print" pitchFamily="2" charset="0"/>
              <a:ea typeface="Komika Axis *" pitchFamily="2" charset="0"/>
              <a:cs typeface="Komika Axis *" pitchFamily="2" charset="0"/>
            </a:endParaRPr>
          </a:p>
        </p:txBody>
      </p:sp>
      <p:sp>
        <p:nvSpPr>
          <p:cNvPr id="104455" name="Rectangle 3"/>
          <p:cNvSpPr txBox="1">
            <a:spLocks noChangeArrowheads="1"/>
          </p:cNvSpPr>
          <p:nvPr/>
        </p:nvSpPr>
        <p:spPr bwMode="auto">
          <a:xfrm>
            <a:off x="381000" y="5943600"/>
            <a:ext cx="7543800" cy="9144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v"/>
            </a:pPr>
            <a:endParaRPr lang="en-US" sz="2000" dirty="0">
              <a:latin typeface="Trebuchet MS" pitchFamily="34" charset="0"/>
            </a:endParaRPr>
          </a:p>
        </p:txBody>
      </p:sp>
      <p:sp>
        <p:nvSpPr>
          <p:cNvPr id="10" name="Slide Number Placeholder 9"/>
          <p:cNvSpPr>
            <a:spLocks noGrp="1"/>
          </p:cNvSpPr>
          <p:nvPr>
            <p:ph type="sldNum" sz="quarter" idx="12"/>
          </p:nvPr>
        </p:nvSpPr>
        <p:spPr/>
        <p:txBody>
          <a:bodyPr/>
          <a:lstStyle/>
          <a:p>
            <a:pPr>
              <a:defRPr/>
            </a:pPr>
            <a:fld id="{E116BE42-B008-4001-869D-2237CA79ACF9}" type="slidenum">
              <a:rPr lang="en-US" altLang="en-US" smtClean="0"/>
              <a:pPr>
                <a:defRPr/>
              </a:pPr>
              <a:t>59</a:t>
            </a:fld>
            <a:endParaRPr lang="en-US" altLang="en-US"/>
          </a:p>
        </p:txBody>
      </p:sp>
      <p:sp>
        <p:nvSpPr>
          <p:cNvPr id="9" name="Content Placeholder 8"/>
          <p:cNvSpPr>
            <a:spLocks noGrp="1"/>
          </p:cNvSpPr>
          <p:nvPr>
            <p:ph idx="1"/>
          </p:nvPr>
        </p:nvSpPr>
        <p:spPr>
          <a:xfrm>
            <a:off x="304800" y="838200"/>
            <a:ext cx="8534400" cy="5867400"/>
          </a:xfrm>
        </p:spPr>
        <p:txBody>
          <a:bodyPr>
            <a:noAutofit/>
          </a:bodyPr>
          <a:lstStyle/>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In case there will be a shortage of Answer Sheets (ASs) in one testing center, </a:t>
            </a:r>
            <a:r>
              <a:rPr lang="en-US" sz="1600" b="1" u="sng" dirty="0" err="1" smtClean="0">
                <a:latin typeface="Trebuchet MS" pitchFamily="34" charset="0"/>
              </a:rPr>
              <a:t>Scannable</a:t>
            </a:r>
            <a:r>
              <a:rPr lang="en-US" sz="1600" b="1" u="sng" dirty="0" smtClean="0">
                <a:latin typeface="Trebuchet MS" pitchFamily="34" charset="0"/>
              </a:rPr>
              <a:t> Answer Sheets (SASs) may be photocopied</a:t>
            </a:r>
            <a:r>
              <a:rPr lang="en-US" sz="1600" b="1" dirty="0" smtClean="0">
                <a:latin typeface="Trebuchet MS" pitchFamily="34" charset="0"/>
              </a:rPr>
              <a:t>.</a:t>
            </a:r>
          </a:p>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The photocopied ASs </a:t>
            </a:r>
            <a:r>
              <a:rPr lang="en-US" sz="1600" b="1" dirty="0" smtClean="0">
                <a:latin typeface="Trebuchet MS" pitchFamily="34" charset="0"/>
              </a:rPr>
              <a:t>SHOULD BE PLACED INSIDE THE RESPECTIVE ETRE</a:t>
            </a:r>
            <a:r>
              <a:rPr lang="en-US" sz="1600" dirty="0" smtClean="0">
                <a:latin typeface="Trebuchet MS" pitchFamily="34" charset="0"/>
              </a:rPr>
              <a:t> corresponding with the list of actual examinees in Forms 1 and 2.</a:t>
            </a:r>
          </a:p>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No Examinee Number should be written in Form 2 (Seat Plan) for the examinees with photocopied ASs. Instead, indicate in the blank “(Photocopied).”</a:t>
            </a:r>
          </a:p>
          <a:p>
            <a:pPr marL="457200" indent="-457200" algn="just">
              <a:spcBef>
                <a:spcPts val="600"/>
              </a:spcBef>
              <a:buClr>
                <a:schemeClr val="accent1"/>
              </a:buClr>
              <a:buSzPct val="70000"/>
              <a:buNone/>
            </a:pPr>
            <a:r>
              <a:rPr lang="en-US" sz="1600" dirty="0" smtClean="0">
                <a:latin typeface="Trebuchet MS" pitchFamily="34" charset="0"/>
              </a:rPr>
              <a:t>		</a:t>
            </a:r>
            <a:r>
              <a:rPr lang="en-US" sz="1600" i="1" dirty="0" smtClean="0">
                <a:latin typeface="Trebuchet MS" pitchFamily="34" charset="0"/>
              </a:rPr>
              <a:t>Sample:</a:t>
            </a: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Using a red marker, indicate at the upper right corner of the ETRE this note:</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r>
              <a:rPr lang="en-US" sz="1600" b="1" dirty="0" smtClean="0">
                <a:solidFill>
                  <a:srgbClr val="FF0000"/>
                </a:solidFill>
                <a:latin typeface="Trebuchet MS" pitchFamily="34" charset="0"/>
              </a:rPr>
              <a:t>The instructions above are important in order for NETRC to locate, transcribe and electronically process the photocopied ASs.</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fil-PH" sz="1600" dirty="0"/>
          </a:p>
        </p:txBody>
      </p:sp>
      <p:graphicFrame>
        <p:nvGraphicFramePr>
          <p:cNvPr id="15" name="Table 14"/>
          <p:cNvGraphicFramePr>
            <a:graphicFrameLocks noGrp="1"/>
          </p:cNvGraphicFramePr>
          <p:nvPr/>
        </p:nvGraphicFramePr>
        <p:xfrm>
          <a:off x="2209800" y="2819400"/>
          <a:ext cx="4495801" cy="1005840"/>
        </p:xfrm>
        <a:graphic>
          <a:graphicData uri="http://schemas.openxmlformats.org/drawingml/2006/table">
            <a:tbl>
              <a:tblPr firstRow="1" bandRow="1">
                <a:tableStyleId>{5940675A-B579-460E-94D1-54222C63F5DA}</a:tableStyleId>
              </a:tblPr>
              <a:tblGrid>
                <a:gridCol w="1524001"/>
                <a:gridCol w="2971800"/>
              </a:tblGrid>
              <a:tr h="294640">
                <a:tc>
                  <a:txBody>
                    <a:bodyPr/>
                    <a:lstStyle/>
                    <a:p>
                      <a:r>
                        <a:rPr lang="en-PH" sz="1600" b="1" dirty="0" smtClean="0"/>
                        <a:t>Name</a:t>
                      </a:r>
                      <a:endParaRPr lang="fil-PH" sz="1600" b="1" dirty="0">
                        <a:solidFill>
                          <a:schemeClr val="tx1"/>
                        </a:solidFill>
                      </a:endParaRPr>
                    </a:p>
                  </a:txBody>
                  <a:tcPr/>
                </a:tc>
                <a:tc>
                  <a:txBody>
                    <a:bodyPr/>
                    <a:lstStyle/>
                    <a:p>
                      <a:r>
                        <a:rPr lang="en-PH" sz="1600" b="1" dirty="0" smtClean="0">
                          <a:solidFill>
                            <a:schemeClr val="tx1"/>
                          </a:solidFill>
                        </a:rPr>
                        <a:t>Kristina M. </a:t>
                      </a:r>
                      <a:r>
                        <a:rPr lang="en-PH" sz="1600" b="1" dirty="0" err="1" smtClean="0">
                          <a:solidFill>
                            <a:schemeClr val="tx1"/>
                          </a:solidFill>
                        </a:rPr>
                        <a:t>Dela</a:t>
                      </a:r>
                      <a:r>
                        <a:rPr lang="en-PH" sz="1600" b="1" baseline="0" dirty="0" smtClean="0">
                          <a:solidFill>
                            <a:schemeClr val="tx1"/>
                          </a:solidFill>
                        </a:rPr>
                        <a:t> Cruz</a:t>
                      </a:r>
                      <a:endParaRPr lang="fil-PH" sz="1600" b="1" dirty="0">
                        <a:solidFill>
                          <a:schemeClr val="tx1"/>
                        </a:solidFill>
                      </a:endParaRPr>
                    </a:p>
                  </a:txBody>
                  <a:tcPr/>
                </a:tc>
              </a:tr>
              <a:tr h="294640">
                <a:tc>
                  <a:txBody>
                    <a:bodyPr/>
                    <a:lstStyle/>
                    <a:p>
                      <a:r>
                        <a:rPr lang="en-PH" sz="1600" b="1" dirty="0" smtClean="0"/>
                        <a:t>Exam. No.</a:t>
                      </a:r>
                      <a:endParaRPr lang="fil-PH" sz="1600" b="1" dirty="0">
                        <a:solidFill>
                          <a:schemeClr val="tx1"/>
                        </a:solidFill>
                      </a:endParaRPr>
                    </a:p>
                  </a:txBody>
                  <a:tcPr/>
                </a:tc>
                <a:tc>
                  <a:txBody>
                    <a:bodyPr/>
                    <a:lstStyle/>
                    <a:p>
                      <a:r>
                        <a:rPr lang="en-PH" sz="1600" b="1" i="1" dirty="0" smtClean="0">
                          <a:solidFill>
                            <a:schemeClr val="tx1"/>
                          </a:solidFill>
                        </a:rPr>
                        <a:t>(Photocopied)</a:t>
                      </a:r>
                      <a:endParaRPr lang="fil-PH" sz="1600" b="1" i="1" dirty="0">
                        <a:solidFill>
                          <a:schemeClr val="tx1"/>
                        </a:solidFill>
                      </a:endParaRPr>
                    </a:p>
                  </a:txBody>
                  <a:tcPr/>
                </a:tc>
              </a:tr>
              <a:tr h="294640">
                <a:tc>
                  <a:txBody>
                    <a:bodyPr/>
                    <a:lstStyle/>
                    <a:p>
                      <a:r>
                        <a:rPr lang="en-PH" sz="1600" b="1" dirty="0" smtClean="0"/>
                        <a:t>TB No.</a:t>
                      </a:r>
                      <a:endParaRPr lang="fil-PH" sz="1600" b="1" dirty="0">
                        <a:solidFill>
                          <a:schemeClr val="tx1"/>
                        </a:solidFill>
                      </a:endParaRPr>
                    </a:p>
                  </a:txBody>
                  <a:tcPr/>
                </a:tc>
                <a:tc>
                  <a:txBody>
                    <a:bodyPr/>
                    <a:lstStyle/>
                    <a:p>
                      <a:r>
                        <a:rPr lang="en-PH" sz="1600" b="1" dirty="0" smtClean="0">
                          <a:solidFill>
                            <a:schemeClr val="tx1"/>
                          </a:solidFill>
                        </a:rPr>
                        <a:t>016657</a:t>
                      </a:r>
                      <a:endParaRPr lang="fil-PH" sz="1600" b="1" dirty="0">
                        <a:solidFill>
                          <a:schemeClr val="tx1"/>
                        </a:solidFill>
                      </a:endParaRPr>
                    </a:p>
                  </a:txBody>
                  <a:tcPr/>
                </a:tc>
              </a:tr>
            </a:tbl>
          </a:graphicData>
        </a:graphic>
      </p:graphicFrame>
      <p:graphicFrame>
        <p:nvGraphicFramePr>
          <p:cNvPr id="17" name="Table 16"/>
          <p:cNvGraphicFramePr>
            <a:graphicFrameLocks noGrp="1"/>
          </p:cNvGraphicFramePr>
          <p:nvPr/>
        </p:nvGraphicFramePr>
        <p:xfrm>
          <a:off x="990600" y="4556760"/>
          <a:ext cx="7696200" cy="1310640"/>
        </p:xfrm>
        <a:graphic>
          <a:graphicData uri="http://schemas.openxmlformats.org/drawingml/2006/table">
            <a:tbl>
              <a:tblPr firstRow="1" bandRow="1">
                <a:tableStyleId>{5940675A-B579-460E-94D1-54222C63F5DA}</a:tableStyleId>
              </a:tblPr>
              <a:tblGrid>
                <a:gridCol w="7696200"/>
              </a:tblGrid>
              <a:tr h="1066799">
                <a:tc>
                  <a:txBody>
                    <a:bodyPr/>
                    <a:lstStyle/>
                    <a:p>
                      <a:pPr algn="r"/>
                      <a:r>
                        <a:rPr lang="en-PH" sz="1600" b="1" i="1" dirty="0" smtClean="0">
                          <a:solidFill>
                            <a:srgbClr val="FF0000"/>
                          </a:solidFill>
                        </a:rPr>
                        <a:t>With _______Photocopied Answer</a:t>
                      </a:r>
                      <a:r>
                        <a:rPr lang="en-PH" sz="1600" b="1" i="1" baseline="0" dirty="0" smtClean="0">
                          <a:solidFill>
                            <a:srgbClr val="FF0000"/>
                          </a:solidFill>
                        </a:rPr>
                        <a:t> Sheets</a:t>
                      </a:r>
                    </a:p>
                    <a:p>
                      <a:r>
                        <a:rPr lang="en-PH" sz="1600" b="1" dirty="0" smtClean="0"/>
                        <a:t>                                                                                                    (quantity)</a:t>
                      </a:r>
                    </a:p>
                    <a:p>
                      <a:endParaRPr lang="en-PH" sz="1600" b="1" dirty="0" smtClean="0"/>
                    </a:p>
                    <a:p>
                      <a:pPr algn="ctr"/>
                      <a:r>
                        <a:rPr lang="en-PH" sz="1600" b="1" dirty="0" smtClean="0"/>
                        <a:t>ROOM EXAMINER’S TRANSMITTAL REPORT ENVELOPE (ETRE)</a:t>
                      </a:r>
                    </a:p>
                    <a:p>
                      <a:pPr algn="ctr"/>
                      <a:r>
                        <a:rPr lang="en-PH" sz="1600" b="1" dirty="0" smtClean="0"/>
                        <a:t>(Brown Envelope)</a:t>
                      </a:r>
                      <a:endParaRPr lang="fil-PH" sz="1600" b="1" dirty="0"/>
                    </a:p>
                  </a:txBody>
                  <a:tcPr/>
                </a:tc>
              </a:tr>
            </a:tbl>
          </a:graphicData>
        </a:graphic>
      </p:graphicFrame>
      <p:sp>
        <p:nvSpPr>
          <p:cNvPr id="14" name="Title 1"/>
          <p:cNvSpPr>
            <a:spLocks noGrp="1"/>
          </p:cNvSpPr>
          <p:nvPr>
            <p:ph type="title"/>
          </p:nvPr>
        </p:nvSpPr>
        <p:spPr>
          <a:xfrm>
            <a:off x="457200" y="228600"/>
            <a:ext cx="7315200" cy="533400"/>
          </a:xfrm>
        </p:spPr>
        <p:txBody>
          <a:bodyPr>
            <a:normAutofit fontScale="90000"/>
          </a:bodyPr>
          <a:lstStyle/>
          <a:p>
            <a:r>
              <a:rPr lang="fil-PH" b="1" dirty="0" smtClean="0">
                <a:effectLst>
                  <a:outerShdw blurRad="38100" dist="38100" dir="2700000" algn="tl">
                    <a:srgbClr val="000000">
                      <a:alpha val="43137"/>
                    </a:srgbClr>
                  </a:outerShdw>
                </a:effectLst>
              </a:rPr>
              <a:t>On Photocopied Answer Sheets</a:t>
            </a:r>
            <a:endParaRPr lang="fil-PH"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92162"/>
          </a:xfrm>
        </p:spPr>
        <p:txBody>
          <a:bodyPr>
            <a:noAutofit/>
          </a:bodyPr>
          <a:lstStyle/>
          <a:p>
            <a:r>
              <a:rPr lang="fil-PH" b="1" dirty="0" smtClean="0">
                <a:effectLst>
                  <a:outerShdw blurRad="38100" dist="38100" dir="2700000" algn="tl">
                    <a:srgbClr val="000000">
                      <a:alpha val="43137"/>
                    </a:srgbClr>
                  </a:outerShdw>
                </a:effectLst>
              </a:rPr>
              <a:t>The Division Testing Coordinator (DTC)</a:t>
            </a:r>
            <a:endParaRPr lang="fil-PH"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3400" y="1066800"/>
            <a:ext cx="8458200" cy="5105400"/>
          </a:xfrm>
        </p:spPr>
        <p:txBody>
          <a:bodyPr>
            <a:noAutofit/>
          </a:bodyPr>
          <a:lstStyle/>
          <a:p>
            <a:pPr marL="514350" indent="-514350" algn="just">
              <a:buFont typeface="+mj-lt"/>
              <a:buAutoNum type="arabicPeriod"/>
            </a:pPr>
            <a:r>
              <a:rPr lang="fil-PH" dirty="0" smtClean="0">
                <a:latin typeface="Tahoma" pitchFamily="34" charset="0"/>
                <a:ea typeface="Tahoma" pitchFamily="34" charset="0"/>
                <a:cs typeface="Tahoma" pitchFamily="34" charset="0"/>
              </a:rPr>
              <a:t>Prepares accurately, with the assistance of PSS, the enrolment data using the prescribed format and corresponding guidelines</a:t>
            </a:r>
          </a:p>
          <a:p>
            <a:pPr marL="514350" indent="-514350" algn="just">
              <a:buFont typeface="+mj-lt"/>
              <a:buAutoNum type="arabicPeriod"/>
            </a:pPr>
            <a:r>
              <a:rPr lang="fil-PH" dirty="0" smtClean="0">
                <a:latin typeface="Tahoma" pitchFamily="34" charset="0"/>
                <a:ea typeface="Tahoma" pitchFamily="34" charset="0"/>
                <a:cs typeface="Tahoma" pitchFamily="34" charset="0"/>
              </a:rPr>
              <a:t>On behalf of the SDS, the DTC chooses REs who are credible, trustworthy and with testing experience</a:t>
            </a:r>
          </a:p>
          <a:p>
            <a:pPr marL="514350" indent="-514350" algn="just">
              <a:buFont typeface="+mj-lt"/>
              <a:buAutoNum type="arabicPeriod"/>
            </a:pPr>
            <a:r>
              <a:rPr lang="fil-PH" dirty="0" smtClean="0">
                <a:latin typeface="Tahoma" pitchFamily="34" charset="0"/>
                <a:ea typeface="Tahoma" pitchFamily="34" charset="0"/>
                <a:cs typeface="Tahoma" pitchFamily="34" charset="0"/>
              </a:rPr>
              <a:t>Orients the SHs or STCs prior to test administration</a:t>
            </a:r>
          </a:p>
          <a:p>
            <a:pPr marL="514350" indent="-514350" algn="just">
              <a:buFont typeface="+mj-lt"/>
              <a:buAutoNum type="arabicPeriod"/>
            </a:pPr>
            <a:r>
              <a:rPr lang="fil-PH" dirty="0" smtClean="0">
                <a:latin typeface="Tahoma" pitchFamily="34" charset="0"/>
                <a:ea typeface="Tahoma" pitchFamily="34" charset="0"/>
                <a:cs typeface="Tahoma" pitchFamily="34" charset="0"/>
              </a:rPr>
              <a:t>Maintains the security and confidentiality of test materials received from the NETRC through a courier and issues an </a:t>
            </a:r>
            <a:r>
              <a:rPr lang="fil-PH" u="sng" dirty="0" smtClean="0">
                <a:latin typeface="Tahoma" pitchFamily="34" charset="0"/>
                <a:ea typeface="Tahoma" pitchFamily="34" charset="0"/>
                <a:cs typeface="Tahoma" pitchFamily="34" charset="0"/>
              </a:rPr>
              <a:t>Oath of Confidentiality</a:t>
            </a:r>
            <a:r>
              <a:rPr lang="fil-PH" dirty="0" smtClean="0">
                <a:latin typeface="Tahoma" pitchFamily="34" charset="0"/>
                <a:ea typeface="Tahoma" pitchFamily="34" charset="0"/>
                <a:cs typeface="Tahoma" pitchFamily="34" charset="0"/>
              </a:rPr>
              <a:t> for the SHs on this regard</a:t>
            </a:r>
          </a:p>
          <a:p>
            <a:pPr marL="514350" indent="-514350" algn="just">
              <a:buFont typeface="+mj-lt"/>
              <a:buAutoNum type="arabicPeriod"/>
            </a:pPr>
            <a:r>
              <a:rPr lang="fil-PH" dirty="0" smtClean="0">
                <a:latin typeface="Tahoma" pitchFamily="34" charset="0"/>
                <a:ea typeface="Tahoma" pitchFamily="34" charset="0"/>
                <a:cs typeface="Tahoma" pitchFamily="34" charset="0"/>
              </a:rPr>
              <a:t>Examines the packing guide of TMs upon receipt</a:t>
            </a:r>
          </a:p>
          <a:p>
            <a:pPr marL="514350" indent="-514350" algn="just">
              <a:buFont typeface="+mj-lt"/>
              <a:buAutoNum type="arabicPeriod"/>
            </a:pPr>
            <a:r>
              <a:rPr lang="fil-PH" dirty="0" smtClean="0">
                <a:latin typeface="Tahoma" pitchFamily="34" charset="0"/>
                <a:ea typeface="Tahoma" pitchFamily="34" charset="0"/>
                <a:cs typeface="Tahoma" pitchFamily="34" charset="0"/>
              </a:rPr>
              <a:t>Notifies NETRC on the condition of TMs received</a:t>
            </a:r>
          </a:p>
          <a:p>
            <a:pPr marL="514350" indent="-514350" algn="just">
              <a:buFont typeface="+mj-lt"/>
              <a:buAutoNum type="arabicPeriod"/>
            </a:pPr>
            <a:r>
              <a:rPr lang="fil-PH" dirty="0" smtClean="0">
                <a:latin typeface="Tahoma" pitchFamily="34" charset="0"/>
                <a:ea typeface="Tahoma" pitchFamily="34" charset="0"/>
                <a:cs typeface="Tahoma" pitchFamily="34" charset="0"/>
              </a:rPr>
              <a:t>Accounts all the TMs before final packing </a:t>
            </a:r>
            <a:endParaRPr lang="fil-PH"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123F7771-3327-4F8A-BF69-CA24EFC23DA9}" type="slidenum">
              <a:rPr lang="fil-PH" smtClean="0"/>
              <a:pPr/>
              <a:t>6</a:t>
            </a:fld>
            <a:endParaRPr lang="fil-P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249362"/>
          </a:xfrm>
        </p:spPr>
        <p:txBody>
          <a:bodyPr>
            <a:normAutofit fontScale="90000"/>
          </a:bodyPr>
          <a:lstStyle/>
          <a:p>
            <a:r>
              <a:rPr lang="fil-PH" b="1" dirty="0" smtClean="0">
                <a:effectLst>
                  <a:outerShdw blurRad="38100" dist="38100" dir="2700000" algn="tl">
                    <a:srgbClr val="000000">
                      <a:alpha val="43137"/>
                    </a:srgbClr>
                  </a:outerShdw>
                </a:effectLst>
              </a:rPr>
              <a:t>On the Storage of Examiner’s Handbook, Replicas of Name Grid and Board Displays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60</a:t>
            </a:fld>
            <a:endParaRPr lang="fil-PH"/>
          </a:p>
        </p:txBody>
      </p:sp>
      <p:sp>
        <p:nvSpPr>
          <p:cNvPr id="4" name="Content Placeholder 3"/>
          <p:cNvSpPr>
            <a:spLocks noGrp="1"/>
          </p:cNvSpPr>
          <p:nvPr>
            <p:ph sz="quarter" idx="1"/>
          </p:nvPr>
        </p:nvSpPr>
        <p:spPr>
          <a:xfrm>
            <a:off x="381000" y="1600200"/>
            <a:ext cx="8534400" cy="4572000"/>
          </a:xfrm>
        </p:spPr>
        <p:txBody>
          <a:bodyPr>
            <a:noAutofit/>
          </a:bodyPr>
          <a:lstStyle/>
          <a:p>
            <a:pPr marL="514350" indent="-514350" defTabSz="1096963">
              <a:spcBef>
                <a:spcPts val="200"/>
              </a:spcBef>
              <a:buFont typeface="+mj-lt"/>
              <a:buAutoNum type="arabicPeriod"/>
            </a:pPr>
            <a:r>
              <a:rPr lang="en-US" sz="3000" dirty="0" smtClean="0">
                <a:latin typeface="Tahoma" pitchFamily="34" charset="0"/>
                <a:ea typeface="Tahoma" pitchFamily="34" charset="0"/>
                <a:cs typeface="Tahoma" pitchFamily="34" charset="0"/>
              </a:rPr>
              <a:t>EHs will be stored in the Division Office. Name Grid replicas and Board Works will be stored in the schools or testing centers. These documents are for future use.</a:t>
            </a:r>
          </a:p>
          <a:p>
            <a:pPr marL="514350" indent="-514350" defTabSz="1096963">
              <a:spcBef>
                <a:spcPts val="200"/>
              </a:spcBef>
              <a:buFont typeface="+mj-lt"/>
              <a:buAutoNum type="arabicPeriod"/>
            </a:pPr>
            <a:endParaRPr lang="en-US" sz="3000" dirty="0" smtClean="0">
              <a:latin typeface="Tahoma" pitchFamily="34" charset="0"/>
              <a:ea typeface="Tahoma" pitchFamily="34" charset="0"/>
              <a:cs typeface="Tahoma" pitchFamily="34" charset="0"/>
            </a:endParaRPr>
          </a:p>
          <a:p>
            <a:pPr marL="514350" indent="-514350" defTabSz="1096963">
              <a:spcBef>
                <a:spcPts val="200"/>
              </a:spcBef>
              <a:buFont typeface="+mj-lt"/>
              <a:buAutoNum type="arabicPeriod"/>
            </a:pPr>
            <a:r>
              <a:rPr lang="en-US" sz="3000" dirty="0" smtClean="0">
                <a:latin typeface="Tahoma" pitchFamily="34" charset="0"/>
                <a:ea typeface="Tahoma" pitchFamily="34" charset="0"/>
                <a:cs typeface="Tahoma" pitchFamily="34" charset="0"/>
              </a:rPr>
              <a:t>Replicas of the name grid intended for each testing program should be properly stored and utilized in school. These </a:t>
            </a:r>
            <a:r>
              <a:rPr lang="fil-PH" sz="3000" dirty="0" smtClean="0">
                <a:latin typeface="Tahoma" pitchFamily="34" charset="0"/>
                <a:ea typeface="Tahoma" pitchFamily="34" charset="0"/>
                <a:cs typeface="Tahoma" pitchFamily="34" charset="0"/>
              </a:rPr>
              <a:t>are generic to all testing programs; hence, may be used in future testing activities in case no reprints will be provided.</a:t>
            </a:r>
          </a:p>
          <a:p>
            <a:pPr marL="514350" indent="-514350">
              <a:buFont typeface="+mj-lt"/>
              <a:buAutoNum type="arabicPeriod"/>
            </a:pPr>
            <a:endParaRPr lang="fil-PH" sz="3000" dirty="0">
              <a:latin typeface="Tahoma" pitchFamily="34" charset="0"/>
              <a:ea typeface="Tahoma" pitchFamily="34" charset="0"/>
              <a:cs typeface="Tahoma"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fontScale="90000"/>
          </a:bodyPr>
          <a:lstStyle/>
          <a:p>
            <a:r>
              <a:rPr lang="fil-PH" b="1" dirty="0" smtClean="0">
                <a:effectLst>
                  <a:outerShdw blurRad="38100" dist="38100" dir="2700000" algn="tl">
                    <a:srgbClr val="000000">
                      <a:alpha val="43137"/>
                    </a:srgbClr>
                  </a:outerShdw>
                </a:effectLst>
              </a:rPr>
              <a:t>TMs for Retrieval by the NETRC thru Courier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61</a:t>
            </a:fld>
            <a:endParaRPr lang="fil-PH"/>
          </a:p>
        </p:txBody>
      </p:sp>
      <p:sp>
        <p:nvSpPr>
          <p:cNvPr id="4" name="Content Placeholder 3"/>
          <p:cNvSpPr>
            <a:spLocks noGrp="1"/>
          </p:cNvSpPr>
          <p:nvPr>
            <p:ph sz="quarter" idx="1"/>
          </p:nvPr>
        </p:nvSpPr>
        <p:spPr>
          <a:xfrm>
            <a:off x="381000" y="1295400"/>
            <a:ext cx="8534400" cy="5181600"/>
          </a:xfrm>
        </p:spPr>
        <p:txBody>
          <a:bodyPr>
            <a:noAutofit/>
          </a:bodyPr>
          <a:lstStyle/>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TBs packed in original boxes;</a:t>
            </a:r>
          </a:p>
          <a:p>
            <a:pPr marL="511175" lvl="2" indent="-457200">
              <a:buClr>
                <a:schemeClr val="accent1"/>
              </a:buClr>
              <a:buSzPct val="95000"/>
              <a:buFont typeface="+mj-lt"/>
              <a:buAutoNum type="arabicPeriod"/>
            </a:pPr>
            <a:endParaRPr lang="fil-PH" sz="2400" dirty="0" smtClean="0">
              <a:latin typeface="Tahoma" pitchFamily="34" charset="0"/>
              <a:ea typeface="Tahoma" pitchFamily="34" charset="0"/>
              <a:cs typeface="Tahoma" pitchFamily="34" charset="0"/>
            </a:endParaRP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used ASs in ETREs (Forms 1, 2 and 7 inside);</a:t>
            </a:r>
          </a:p>
          <a:p>
            <a:pPr marL="511175" lvl="2" indent="-457200">
              <a:buClr>
                <a:schemeClr val="accent1"/>
              </a:buClr>
              <a:buSzPct val="95000"/>
              <a:buFont typeface="+mj-lt"/>
              <a:buAutoNum type="arabicPeriod"/>
            </a:pPr>
            <a:endParaRPr lang="fil-PH" sz="2400" dirty="0" smtClean="0">
              <a:latin typeface="Tahoma" pitchFamily="34" charset="0"/>
              <a:ea typeface="Tahoma" pitchFamily="34" charset="0"/>
              <a:cs typeface="Tahoma" pitchFamily="34" charset="0"/>
            </a:endParaRP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unused ASs in CETREs (Forms 3 and 4, and School Headers inside) packed in original boxes for ASs ; and</a:t>
            </a:r>
          </a:p>
          <a:p>
            <a:pPr marL="511175" lvl="2" indent="-457200">
              <a:buClr>
                <a:schemeClr val="accent1"/>
              </a:buClr>
              <a:buSzPct val="95000"/>
              <a:buFont typeface="+mj-lt"/>
              <a:buAutoNum type="arabicPeriod"/>
            </a:pPr>
            <a:endParaRPr lang="fil-PH" sz="2400" dirty="0" smtClean="0">
              <a:latin typeface="Tahoma" pitchFamily="34" charset="0"/>
              <a:ea typeface="Tahoma" pitchFamily="34" charset="0"/>
              <a:cs typeface="Tahoma" pitchFamily="34" charset="0"/>
            </a:endParaRP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Forms 5 and 6 submitted to DTCs for proper placement in respective boxes</a:t>
            </a:r>
          </a:p>
          <a:p>
            <a:pPr marL="511175" lvl="2" indent="-457200">
              <a:buClr>
                <a:schemeClr val="accent1"/>
              </a:buClr>
              <a:buSzPct val="95000"/>
              <a:buFont typeface="+mj-lt"/>
              <a:buAutoNum type="arabicPeriod"/>
            </a:pPr>
            <a:endParaRPr lang="en-PH" sz="2400" dirty="0" smtClean="0">
              <a:latin typeface="Tahoma" pitchFamily="34" charset="0"/>
              <a:ea typeface="Tahoma" pitchFamily="34" charset="0"/>
              <a:cs typeface="Tahoma" pitchFamily="34" charset="0"/>
            </a:endParaRPr>
          </a:p>
          <a:p>
            <a:pPr marL="1489075" lvl="2" indent="-1435100">
              <a:buClr>
                <a:schemeClr val="accent1"/>
              </a:buClr>
              <a:buSzPct val="95000"/>
              <a:buNone/>
            </a:pPr>
            <a:r>
              <a:rPr lang="en-PH" sz="2400" b="1" u="sng" dirty="0" smtClean="0">
                <a:solidFill>
                  <a:srgbClr val="FF0000"/>
                </a:solidFill>
                <a:latin typeface="Candara" pitchFamily="34" charset="0"/>
                <a:ea typeface="Tahoma" pitchFamily="34" charset="0"/>
                <a:cs typeface="Tahoma" pitchFamily="34" charset="0"/>
              </a:rPr>
              <a:t>Reminder</a:t>
            </a:r>
            <a:r>
              <a:rPr lang="en-PH" sz="2400" b="1" dirty="0" smtClean="0">
                <a:solidFill>
                  <a:srgbClr val="FF0000"/>
                </a:solidFill>
                <a:latin typeface="Candara" pitchFamily="34" charset="0"/>
                <a:ea typeface="Tahoma" pitchFamily="34" charset="0"/>
                <a:cs typeface="Tahoma" pitchFamily="34" charset="0"/>
              </a:rPr>
              <a:t>: </a:t>
            </a:r>
            <a:r>
              <a:rPr lang="fil-PH" sz="2400" b="1" dirty="0" smtClean="0">
                <a:solidFill>
                  <a:srgbClr val="FF0000"/>
                </a:solidFill>
                <a:latin typeface="Candara" pitchFamily="34" charset="0"/>
                <a:ea typeface="Tahoma" pitchFamily="34" charset="0"/>
                <a:cs typeface="Tahoma" pitchFamily="34" charset="0"/>
              </a:rPr>
              <a:t>Do NOT mix up TBs with ASs. There are two separate warehouses for these TMs. Otherwise, misplaced TMs will not be </a:t>
            </a:r>
            <a:r>
              <a:rPr lang="fil-PH" sz="2400" b="1" u="sng" dirty="0" smtClean="0">
                <a:solidFill>
                  <a:srgbClr val="FF0000"/>
                </a:solidFill>
                <a:latin typeface="Candara" pitchFamily="34" charset="0"/>
                <a:ea typeface="Tahoma" pitchFamily="34" charset="0"/>
                <a:cs typeface="Tahoma" pitchFamily="34" charset="0"/>
              </a:rPr>
              <a:t>accounted</a:t>
            </a:r>
            <a:r>
              <a:rPr lang="fil-PH" sz="2400" b="1" dirty="0" smtClean="0">
                <a:solidFill>
                  <a:srgbClr val="FF0000"/>
                </a:solidFill>
                <a:latin typeface="Candara" pitchFamily="34" charset="0"/>
                <a:ea typeface="Tahoma" pitchFamily="34" charset="0"/>
                <a:cs typeface="Tahoma" pitchFamily="34" charset="0"/>
              </a:rPr>
              <a:t> for properly.</a:t>
            </a:r>
          </a:p>
          <a:p>
            <a:pPr marL="511175" lvl="2" indent="-457200">
              <a:buClr>
                <a:schemeClr val="accent1"/>
              </a:buClr>
              <a:buSzPct val="95000"/>
              <a:buNone/>
            </a:pPr>
            <a:endParaRPr lang="fil-PH" sz="2400" dirty="0" smtClean="0">
              <a:latin typeface="Tahoma" pitchFamily="34" charset="0"/>
              <a:ea typeface="Tahoma" pitchFamily="34" charset="0"/>
              <a:cs typeface="Tahoma" pitchFamily="34" charset="0"/>
            </a:endParaRPr>
          </a:p>
          <a:p>
            <a:pPr marL="457200" indent="-457200">
              <a:buSzPct val="95000"/>
              <a:buFont typeface="Wingdings" pitchFamily="2" charset="2"/>
              <a:buNone/>
            </a:pPr>
            <a:endParaRPr lang="fil-PH" sz="2400" dirty="0" smtClean="0">
              <a:latin typeface="Tahoma" pitchFamily="34" charset="0"/>
              <a:ea typeface="Tahoma" pitchFamily="34" charset="0"/>
              <a:cs typeface="Tahoma" pitchFamily="34" charset="0"/>
            </a:endParaRPr>
          </a:p>
          <a:p>
            <a:pPr>
              <a:buSzPct val="95000"/>
              <a:buNone/>
            </a:pPr>
            <a:endParaRPr lang="fil-PH" sz="2400" dirty="0">
              <a:latin typeface="Tahoma" pitchFamily="34" charset="0"/>
              <a:ea typeface="Tahoma" pitchFamily="34" charset="0"/>
              <a:cs typeface="Tahom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62</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Scannable School Header</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581400" cy="762000"/>
          </a:xfrm>
        </p:spPr>
        <p:txBody>
          <a:bodyPr/>
          <a:lstStyle/>
          <a:p>
            <a:r>
              <a:rPr lang="fil-PH" dirty="0" smtClean="0"/>
              <a:t>NAT Grade 6</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63</a:t>
            </a:fld>
            <a:endParaRPr lang="fil-PH"/>
          </a:p>
        </p:txBody>
      </p:sp>
      <p:pic>
        <p:nvPicPr>
          <p:cNvPr id="4" name="Picture 2"/>
          <p:cNvPicPr>
            <a:picLocks noChangeAspect="1" noChangeArrowheads="1"/>
          </p:cNvPicPr>
          <p:nvPr/>
        </p:nvPicPr>
        <p:blipFill>
          <a:blip r:embed="rId2" cstate="print"/>
          <a:srcRect/>
          <a:stretch>
            <a:fillRect/>
          </a:stretch>
        </p:blipFill>
        <p:spPr bwMode="auto">
          <a:xfrm>
            <a:off x="3276600" y="120501"/>
            <a:ext cx="4728514" cy="67056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581400" cy="762000"/>
          </a:xfrm>
        </p:spPr>
        <p:txBody>
          <a:bodyPr/>
          <a:lstStyle/>
          <a:p>
            <a:r>
              <a:rPr lang="fil-PH" dirty="0" smtClean="0"/>
              <a:t>NAT Year 4</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64</a:t>
            </a:fld>
            <a:endParaRPr lang="fil-PH"/>
          </a:p>
        </p:txBody>
      </p:sp>
      <p:pic>
        <p:nvPicPr>
          <p:cNvPr id="3074" name="Picture 2"/>
          <p:cNvPicPr>
            <a:picLocks noChangeAspect="1" noChangeArrowheads="1"/>
          </p:cNvPicPr>
          <p:nvPr/>
        </p:nvPicPr>
        <p:blipFill>
          <a:blip r:embed="rId2" cstate="print"/>
          <a:srcRect/>
          <a:stretch>
            <a:fillRect/>
          </a:stretch>
        </p:blipFill>
        <p:spPr bwMode="auto">
          <a:xfrm>
            <a:off x="3154330" y="131134"/>
            <a:ext cx="4805289" cy="67056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65</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Test Results Dissemination</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fil-PH" b="1" dirty="0" smtClean="0">
                <a:effectLst>
                  <a:outerShdw blurRad="38100" dist="38100" dir="2700000" algn="tl">
                    <a:srgbClr val="000000">
                      <a:alpha val="43137"/>
                    </a:srgbClr>
                  </a:outerShdw>
                </a:effectLst>
              </a:rPr>
              <a:t>Test Results Dissemination</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66</a:t>
            </a:fld>
            <a:endParaRPr lang="fil-PH"/>
          </a:p>
        </p:txBody>
      </p:sp>
      <p:sp>
        <p:nvSpPr>
          <p:cNvPr id="4" name="Content Placeholder 3"/>
          <p:cNvSpPr>
            <a:spLocks noGrp="1"/>
          </p:cNvSpPr>
          <p:nvPr>
            <p:ph sz="quarter" idx="1"/>
          </p:nvPr>
        </p:nvSpPr>
        <p:spPr>
          <a:xfrm>
            <a:off x="381000" y="1143000"/>
            <a:ext cx="8534400" cy="5486400"/>
          </a:xfrm>
        </p:spPr>
        <p:txBody>
          <a:bodyPr>
            <a:noAutofit/>
          </a:bodyPr>
          <a:lstStyle/>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No hardcopy will be provided to all Division Offices. This in line with the Secretary’s mandate to utilize ICT in education.</a:t>
            </a:r>
          </a:p>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Explore the NETRC website to avail of the NETRC test results.</a:t>
            </a:r>
          </a:p>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Schools can only log in by using their own School ID as Username and Password.</a:t>
            </a:r>
          </a:p>
          <a:p>
            <a:pPr marL="457200" indent="-457200">
              <a:lnSpc>
                <a:spcPct val="90000"/>
              </a:lnSpc>
              <a:buNone/>
              <a:defRPr/>
            </a:pPr>
            <a:r>
              <a:rPr lang="en-US" sz="2200" dirty="0" smtClean="0">
                <a:latin typeface="Tahoma" pitchFamily="34" charset="0"/>
                <a:ea typeface="Tahoma" pitchFamily="34" charset="0"/>
                <a:cs typeface="Tahoma" pitchFamily="34" charset="0"/>
              </a:rPr>
              <a:t>	Example:		Username: 702406</a:t>
            </a:r>
          </a:p>
          <a:p>
            <a:pPr marL="457200" indent="-457200">
              <a:lnSpc>
                <a:spcPct val="90000"/>
              </a:lnSpc>
              <a:buNone/>
              <a:defRPr/>
            </a:pPr>
            <a:r>
              <a:rPr lang="en-US" sz="2200" dirty="0" smtClean="0">
                <a:latin typeface="Tahoma" pitchFamily="34" charset="0"/>
                <a:ea typeface="Tahoma" pitchFamily="34" charset="0"/>
                <a:cs typeface="Tahoma" pitchFamily="34" charset="0"/>
              </a:rPr>
              <a:t>				Password: 702406</a:t>
            </a:r>
          </a:p>
          <a:p>
            <a:pPr marL="457200" indent="-457200">
              <a:lnSpc>
                <a:spcPct val="90000"/>
              </a:lnSpc>
              <a:buFont typeface="+mj-lt"/>
              <a:buAutoNum type="arabicPeriod" startAt="4"/>
              <a:defRPr/>
            </a:pPr>
            <a:r>
              <a:rPr lang="en-US" sz="2200" dirty="0" smtClean="0">
                <a:latin typeface="Tahoma" pitchFamily="34" charset="0"/>
                <a:ea typeface="Tahoma" pitchFamily="34" charset="0"/>
                <a:cs typeface="Tahoma" pitchFamily="34" charset="0"/>
              </a:rPr>
              <a:t>The results will be posted for six (6) months only.</a:t>
            </a:r>
          </a:p>
          <a:p>
            <a:pPr marL="457200" indent="-457200">
              <a:lnSpc>
                <a:spcPct val="90000"/>
              </a:lnSpc>
              <a:buFont typeface="+mj-lt"/>
              <a:buAutoNum type="arabicPeriod" startAt="4"/>
              <a:defRPr/>
            </a:pPr>
            <a:r>
              <a:rPr lang="en-US" sz="2200" dirty="0" smtClean="0">
                <a:latin typeface="Tahoma" pitchFamily="34" charset="0"/>
                <a:ea typeface="Tahoma" pitchFamily="34" charset="0"/>
                <a:cs typeface="Tahoma" pitchFamily="34" charset="0"/>
              </a:rPr>
              <a:t>Secure soft copy of the results, which is convertible to Excel file, from the Website.	</a:t>
            </a:r>
          </a:p>
          <a:p>
            <a:pPr marL="457200" indent="-457200">
              <a:lnSpc>
                <a:spcPct val="80000"/>
              </a:lnSpc>
              <a:buFont typeface="+mj-lt"/>
              <a:buAutoNum type="arabicPeriod" startAt="4"/>
              <a:defRPr/>
            </a:pPr>
            <a:endParaRPr lang="en-US" sz="2200" dirty="0" smtClean="0">
              <a:latin typeface="Tahoma" pitchFamily="34" charset="0"/>
              <a:ea typeface="Tahoma" pitchFamily="34" charset="0"/>
              <a:cs typeface="Tahoma" pitchFamily="34" charset="0"/>
            </a:endParaRPr>
          </a:p>
          <a:p>
            <a:pPr marL="457200" indent="-457200">
              <a:lnSpc>
                <a:spcPct val="80000"/>
              </a:lnSpc>
              <a:buNone/>
              <a:defRPr/>
            </a:pPr>
            <a:r>
              <a:rPr lang="en-US" sz="2200" b="1" dirty="0" smtClean="0">
                <a:latin typeface="Tahoma" pitchFamily="34" charset="0"/>
                <a:ea typeface="Tahoma" pitchFamily="34" charset="0"/>
                <a:cs typeface="Tahoma" pitchFamily="34" charset="0"/>
              </a:rPr>
              <a:t>NETRC Website Homepage: </a:t>
            </a:r>
            <a:r>
              <a:rPr lang="en-US" sz="2200" dirty="0" smtClean="0">
                <a:latin typeface="Tahoma" pitchFamily="34" charset="0"/>
                <a:ea typeface="Tahoma" pitchFamily="34" charset="0"/>
                <a:cs typeface="Tahoma" pitchFamily="34" charset="0"/>
              </a:rPr>
              <a:t>	http://netrc.sysportal.net/HomePage.aspx</a:t>
            </a:r>
          </a:p>
          <a:p>
            <a:pPr marL="457200" indent="-457200">
              <a:lnSpc>
                <a:spcPct val="80000"/>
              </a:lnSpc>
              <a:buNone/>
              <a:defRPr/>
            </a:pPr>
            <a:endParaRPr lang="en-US" sz="2200" dirty="0" smtClean="0">
              <a:latin typeface="Tahoma" pitchFamily="34" charset="0"/>
              <a:ea typeface="Tahoma" pitchFamily="34" charset="0"/>
              <a:cs typeface="Tahoma" pitchFamily="34" charset="0"/>
            </a:endParaRPr>
          </a:p>
          <a:p>
            <a:pPr marL="457200" indent="-457200">
              <a:lnSpc>
                <a:spcPct val="80000"/>
              </a:lnSpc>
              <a:buNone/>
              <a:defRPr/>
            </a:pPr>
            <a:r>
              <a:rPr lang="en-US" sz="2200" b="1" dirty="0" smtClean="0">
                <a:latin typeface="Tahoma" pitchFamily="34" charset="0"/>
                <a:ea typeface="Tahoma" pitchFamily="34" charset="0"/>
                <a:cs typeface="Tahoma" pitchFamily="34" charset="0"/>
              </a:rPr>
              <a:t>Log In Page:   						</a:t>
            </a:r>
            <a:r>
              <a:rPr lang="en-US" sz="2200" dirty="0" smtClean="0">
                <a:latin typeface="Tahoma" pitchFamily="34" charset="0"/>
                <a:ea typeface="Tahoma" pitchFamily="34" charset="0"/>
                <a:cs typeface="Tahoma" pitchFamily="34" charset="0"/>
              </a:rPr>
              <a:t>http://netrc.sysportal.net/signin.aspx</a:t>
            </a:r>
          </a:p>
          <a:p>
            <a:pPr marL="457200" indent="-457200">
              <a:lnSpc>
                <a:spcPct val="80000"/>
              </a:lnSpc>
              <a:buFont typeface="+mj-lt"/>
              <a:buAutoNum type="arabicPeriod" startAt="6"/>
              <a:defRPr/>
            </a:pPr>
            <a:endParaRPr lang="en-US" sz="22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67</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Forwarder of Test Materials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fil-PH" b="1" dirty="0" smtClean="0">
                <a:effectLst>
                  <a:outerShdw blurRad="38100" dist="38100" dir="2700000" algn="tl">
                    <a:srgbClr val="000000">
                      <a:alpha val="43137"/>
                    </a:srgbClr>
                  </a:outerShdw>
                </a:effectLst>
              </a:rPr>
              <a:t>Dealing with the Forwarder of TMs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68</a:t>
            </a:fld>
            <a:endParaRPr lang="fil-PH"/>
          </a:p>
        </p:txBody>
      </p:sp>
      <p:sp>
        <p:nvSpPr>
          <p:cNvPr id="4" name="Content Placeholder 3"/>
          <p:cNvSpPr>
            <a:spLocks noGrp="1"/>
          </p:cNvSpPr>
          <p:nvPr>
            <p:ph sz="quarter" idx="1"/>
          </p:nvPr>
        </p:nvSpPr>
        <p:spPr>
          <a:xfrm>
            <a:off x="381000" y="1066800"/>
            <a:ext cx="8534400" cy="5486400"/>
          </a:xfrm>
        </p:spPr>
        <p:txBody>
          <a:bodyPr>
            <a:noAutofit/>
          </a:bodyPr>
          <a:lstStyle/>
          <a:p>
            <a:pPr marL="457200" indent="-457200" algn="just">
              <a:buFont typeface="+mj-lt"/>
              <a:buAutoNum type="arabicPeriod"/>
            </a:pPr>
            <a:r>
              <a:rPr lang="fil-PH" dirty="0" smtClean="0">
                <a:latin typeface="Tahoma" pitchFamily="34" charset="0"/>
                <a:ea typeface="Tahoma" pitchFamily="34" charset="0"/>
                <a:cs typeface="Tahoma" pitchFamily="34" charset="0"/>
              </a:rPr>
              <a:t>Exact addresses of Division Offices or drop-off points should be provided to NETRC to be turned over to the Forwarder.</a:t>
            </a:r>
          </a:p>
          <a:p>
            <a:pPr marL="457200" indent="-457200" algn="just">
              <a:buFont typeface="+mj-lt"/>
              <a:buAutoNum type="arabicPeriod"/>
            </a:pPr>
            <a:endParaRPr lang="fil-PH" sz="1400" dirty="0" smtClean="0">
              <a:latin typeface="Tahoma" pitchFamily="34" charset="0"/>
              <a:ea typeface="Tahoma" pitchFamily="34" charset="0"/>
              <a:cs typeface="Tahoma" pitchFamily="34" charset="0"/>
            </a:endParaRPr>
          </a:p>
          <a:p>
            <a:pPr marL="457200" indent="-457200" algn="just">
              <a:buFont typeface="+mj-lt"/>
              <a:buAutoNum type="arabicPeriod"/>
            </a:pPr>
            <a:r>
              <a:rPr lang="fil-PH" dirty="0" smtClean="0">
                <a:latin typeface="Tahoma" pitchFamily="34" charset="0"/>
                <a:ea typeface="Tahoma" pitchFamily="34" charset="0"/>
                <a:cs typeface="Tahoma" pitchFamily="34" charset="0"/>
              </a:rPr>
              <a:t>Forwarder must provide to NETRC the contact persons and numbers as well as the itineraries of delivery and retrieval for ready reference.</a:t>
            </a:r>
          </a:p>
          <a:p>
            <a:pPr marL="457200" indent="-457200" algn="just">
              <a:buFont typeface="+mj-lt"/>
              <a:buAutoNum type="arabicPeriod"/>
            </a:pPr>
            <a:endParaRPr lang="fil-PH" sz="1400" dirty="0" smtClean="0">
              <a:latin typeface="Tahoma" pitchFamily="34" charset="0"/>
              <a:ea typeface="Tahoma" pitchFamily="34" charset="0"/>
              <a:cs typeface="Tahoma" pitchFamily="34" charset="0"/>
            </a:endParaRPr>
          </a:p>
          <a:p>
            <a:pPr marL="457200" indent="-457200" algn="just">
              <a:buFont typeface="+mj-lt"/>
              <a:buAutoNum type="arabicPeriod"/>
            </a:pPr>
            <a:r>
              <a:rPr lang="fil-PH" dirty="0" smtClean="0">
                <a:latin typeface="Tahoma" pitchFamily="34" charset="0"/>
                <a:ea typeface="Tahoma" pitchFamily="34" charset="0"/>
                <a:cs typeface="Tahoma" pitchFamily="34" charset="0"/>
              </a:rPr>
              <a:t>Each Division should designate at least two authorized staff to receive the TMs other than the DTC.</a:t>
            </a:r>
          </a:p>
          <a:p>
            <a:pPr marL="457200" indent="-457200" algn="just">
              <a:buFont typeface="+mj-lt"/>
              <a:buAutoNum type="arabicPeriod"/>
            </a:pPr>
            <a:endParaRPr lang="fil-PH" sz="1400" dirty="0" smtClean="0">
              <a:latin typeface="Tahoma" pitchFamily="34" charset="0"/>
              <a:ea typeface="Tahoma" pitchFamily="34" charset="0"/>
              <a:cs typeface="Tahoma" pitchFamily="34" charset="0"/>
            </a:endParaRPr>
          </a:p>
          <a:p>
            <a:pPr marL="457200" indent="-457200" algn="just">
              <a:buFont typeface="+mj-lt"/>
              <a:buAutoNum type="arabicPeriod"/>
            </a:pPr>
            <a:r>
              <a:rPr lang="fil-PH" dirty="0" smtClean="0">
                <a:latin typeface="Tahoma" pitchFamily="34" charset="0"/>
                <a:ea typeface="Tahoma" pitchFamily="34" charset="0"/>
                <a:cs typeface="Tahoma" pitchFamily="34" charset="0"/>
              </a:rPr>
              <a:t>The neighboring Divisions in the Region should establish a network of communication.</a:t>
            </a:r>
          </a:p>
          <a:p>
            <a:pPr marL="457200" indent="-457200" algn="just">
              <a:buNone/>
            </a:pPr>
            <a:r>
              <a:rPr lang="fil-PH" dirty="0" smtClean="0">
                <a:latin typeface="Tahoma" pitchFamily="34" charset="0"/>
                <a:ea typeface="Tahoma" pitchFamily="34" charset="0"/>
                <a:cs typeface="Tahoma" pitchFamily="34" charset="0"/>
              </a:rPr>
              <a:t>	</a:t>
            </a:r>
            <a:endParaRPr lang="fil-PH" dirty="0">
              <a:latin typeface="Tahoma" pitchFamily="34" charset="0"/>
              <a:ea typeface="Tahoma" pitchFamily="34" charset="0"/>
              <a:cs typeface="Tahoma"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fil-PH" b="1" dirty="0" smtClean="0">
                <a:effectLst>
                  <a:outerShdw blurRad="38100" dist="38100" dir="2700000" algn="tl">
                    <a:srgbClr val="000000">
                      <a:alpha val="43137"/>
                    </a:srgbClr>
                  </a:outerShdw>
                </a:effectLst>
              </a:rPr>
              <a:t>Dealing with the Forwarder of TMs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69</a:t>
            </a:fld>
            <a:endParaRPr lang="fil-PH"/>
          </a:p>
        </p:txBody>
      </p:sp>
      <p:sp>
        <p:nvSpPr>
          <p:cNvPr id="4" name="Content Placeholder 3"/>
          <p:cNvSpPr>
            <a:spLocks noGrp="1"/>
          </p:cNvSpPr>
          <p:nvPr>
            <p:ph sz="quarter" idx="1"/>
          </p:nvPr>
        </p:nvSpPr>
        <p:spPr>
          <a:xfrm>
            <a:off x="381000" y="1066800"/>
            <a:ext cx="8534400" cy="5486400"/>
          </a:xfrm>
        </p:spPr>
        <p:txBody>
          <a:bodyPr>
            <a:noAutofit/>
          </a:bodyPr>
          <a:lstStyle/>
          <a:p>
            <a:pPr marL="627063" indent="-627063" algn="just">
              <a:buNone/>
            </a:pPr>
            <a:r>
              <a:rPr lang="fil-PH" sz="2400" dirty="0" smtClean="0">
                <a:solidFill>
                  <a:srgbClr val="FF0000"/>
                </a:solidFill>
                <a:latin typeface="Tahoma" pitchFamily="34" charset="0"/>
                <a:ea typeface="Tahoma" pitchFamily="34" charset="0"/>
                <a:cs typeface="Tahoma" pitchFamily="34" charset="0"/>
              </a:rPr>
              <a:t>4.1</a:t>
            </a:r>
            <a:r>
              <a:rPr lang="fil-PH" sz="2400" dirty="0" smtClean="0">
                <a:latin typeface="Tahoma" pitchFamily="34" charset="0"/>
                <a:ea typeface="Tahoma" pitchFamily="34" charset="0"/>
                <a:cs typeface="Tahoma" pitchFamily="34" charset="0"/>
              </a:rPr>
              <a:t> Every receiving Division should take note of Forwarder’s contact number and the date and time TMs will be retrieved</a:t>
            </a:r>
          </a:p>
          <a:p>
            <a:pPr marL="627063" indent="-627063" algn="just">
              <a:buNone/>
            </a:pPr>
            <a:endParaRPr lang="fil-PH" sz="1200" dirty="0" smtClean="0">
              <a:solidFill>
                <a:srgbClr val="FF0000"/>
              </a:solidFill>
              <a:latin typeface="Tahoma" pitchFamily="34" charset="0"/>
              <a:ea typeface="Tahoma" pitchFamily="34" charset="0"/>
              <a:cs typeface="Tahoma" pitchFamily="34" charset="0"/>
            </a:endParaRPr>
          </a:p>
          <a:p>
            <a:pPr marL="627063" indent="-627063" algn="just">
              <a:buNone/>
            </a:pPr>
            <a:r>
              <a:rPr lang="fil-PH" sz="2400" dirty="0" smtClean="0">
                <a:solidFill>
                  <a:srgbClr val="FF0000"/>
                </a:solidFill>
                <a:latin typeface="Tahoma" pitchFamily="34" charset="0"/>
                <a:ea typeface="Tahoma" pitchFamily="34" charset="0"/>
                <a:cs typeface="Tahoma" pitchFamily="34" charset="0"/>
              </a:rPr>
              <a:t>4.2</a:t>
            </a:r>
            <a:r>
              <a:rPr lang="fil-PH" sz="2400" dirty="0" smtClean="0">
                <a:latin typeface="Tahoma" pitchFamily="34" charset="0"/>
                <a:ea typeface="Tahoma" pitchFamily="34" charset="0"/>
                <a:cs typeface="Tahoma" pitchFamily="34" charset="0"/>
              </a:rPr>
              <a:t> The next division to receive the TMs from the Forwarder should be alerted by the Division immediately after receiving its TMs while informing also the Forwarder that the next division to receive has been alerted already.</a:t>
            </a:r>
          </a:p>
          <a:p>
            <a:pPr marL="627063" indent="-627063" algn="just">
              <a:buNone/>
            </a:pPr>
            <a:endParaRPr lang="fil-PH" sz="1200" dirty="0" smtClean="0">
              <a:latin typeface="Tahoma" pitchFamily="34" charset="0"/>
              <a:ea typeface="Tahoma" pitchFamily="34" charset="0"/>
              <a:cs typeface="Tahoma" pitchFamily="34" charset="0"/>
            </a:endParaRPr>
          </a:p>
          <a:p>
            <a:pPr marL="627063" indent="-627063" algn="just">
              <a:buNone/>
            </a:pPr>
            <a:r>
              <a:rPr lang="fil-PH" sz="2400" dirty="0" smtClean="0">
                <a:solidFill>
                  <a:srgbClr val="FF0000"/>
                </a:solidFill>
                <a:latin typeface="Tahoma" pitchFamily="34" charset="0"/>
                <a:ea typeface="Tahoma" pitchFamily="34" charset="0"/>
                <a:cs typeface="Tahoma" pitchFamily="34" charset="0"/>
              </a:rPr>
              <a:t>4.3</a:t>
            </a:r>
            <a:r>
              <a:rPr lang="fil-PH" sz="2400" dirty="0" smtClean="0">
                <a:latin typeface="Tahoma" pitchFamily="34" charset="0"/>
                <a:ea typeface="Tahoma" pitchFamily="34" charset="0"/>
                <a:cs typeface="Tahoma" pitchFamily="34" charset="0"/>
              </a:rPr>
              <a:t> The same procedure will be followed in the retrieval of TMs.</a:t>
            </a:r>
          </a:p>
          <a:p>
            <a:pPr marL="627063" indent="-627063" algn="just">
              <a:buNone/>
            </a:pPr>
            <a:endParaRPr lang="fil-PH" sz="1200" dirty="0" smtClean="0">
              <a:latin typeface="Tahoma" pitchFamily="34" charset="0"/>
              <a:ea typeface="Tahoma" pitchFamily="34" charset="0"/>
              <a:cs typeface="Tahoma" pitchFamily="34" charset="0"/>
            </a:endParaRPr>
          </a:p>
          <a:p>
            <a:pPr marL="627063" indent="-627063" algn="just">
              <a:buNone/>
            </a:pPr>
            <a:r>
              <a:rPr lang="fil-PH" sz="2400" dirty="0" smtClean="0">
                <a:solidFill>
                  <a:srgbClr val="FF0000"/>
                </a:solidFill>
                <a:latin typeface="Tahoma" pitchFamily="34" charset="0"/>
                <a:ea typeface="Tahoma" pitchFamily="34" charset="0"/>
                <a:cs typeface="Tahoma" pitchFamily="34" charset="0"/>
              </a:rPr>
              <a:t>4.4 </a:t>
            </a:r>
            <a:r>
              <a:rPr lang="fil-PH" sz="2400" b="1" dirty="0" smtClean="0">
                <a:latin typeface="Tahoma" pitchFamily="34" charset="0"/>
                <a:ea typeface="Tahoma" pitchFamily="34" charset="0"/>
                <a:cs typeface="Tahoma" pitchFamily="34" charset="0"/>
              </a:rPr>
              <a:t>Accomplish the evaluation form on the Performance of Forwarder and submit thru email (depednetrc@yahoo.com</a:t>
            </a:r>
            <a:r>
              <a:rPr lang="fil-PH" sz="2400" dirty="0" smtClean="0">
                <a:latin typeface="Tahoma" pitchFamily="34" charset="0"/>
                <a:ea typeface="Tahoma" pitchFamily="34" charset="0"/>
                <a:cs typeface="Tahoma" pitchFamily="34" charset="0"/>
              </a:rPr>
              <a:t>).</a:t>
            </a:r>
            <a:endParaRPr lang="fil-PH" sz="2400" dirty="0">
              <a:latin typeface="Tahoma" pitchFamily="34" charset="0"/>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49"/>
            <a:ext cx="8001000" cy="750851"/>
          </a:xfrm>
        </p:spPr>
        <p:txBody>
          <a:bodyPr>
            <a:normAutofit/>
          </a:bodyPr>
          <a:lstStyle/>
          <a:p>
            <a:r>
              <a:rPr lang="fil-PH" b="1" dirty="0" smtClean="0">
                <a:effectLst>
                  <a:outerShdw blurRad="38100" dist="38100" dir="2700000" algn="tl">
                    <a:srgbClr val="000000">
                      <a:alpha val="43137"/>
                    </a:srgbClr>
                  </a:outerShdw>
                </a:effectLst>
              </a:rPr>
              <a:t>The Private School Supervisor (PSS)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a:t>
            </a:fld>
            <a:endParaRPr lang="fil-PH"/>
          </a:p>
        </p:txBody>
      </p:sp>
      <p:sp>
        <p:nvSpPr>
          <p:cNvPr id="4" name="Content Placeholder 3"/>
          <p:cNvSpPr>
            <a:spLocks noGrp="1"/>
          </p:cNvSpPr>
          <p:nvPr>
            <p:ph sz="quarter" idx="1"/>
          </p:nvPr>
        </p:nvSpPr>
        <p:spPr>
          <a:xfrm>
            <a:off x="304800" y="1143000"/>
            <a:ext cx="8686800" cy="5715000"/>
          </a:xfrm>
        </p:spPr>
        <p:txBody>
          <a:bodyPr>
            <a:noAutofit/>
          </a:bodyPr>
          <a:lstStyle/>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Disseminates information and latest issuances regarding the NAT to private schools in the division</a:t>
            </a:r>
          </a:p>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Coordinates with private school principals regarding the test and its proper administration</a:t>
            </a:r>
          </a:p>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Checks closely that private schools operating </a:t>
            </a:r>
            <a:r>
              <a:rPr lang="en-PH" sz="2800" u="sng" dirty="0" smtClean="0">
                <a:latin typeface="Tahoma" pitchFamily="34" charset="0"/>
                <a:ea typeface="Tahoma" pitchFamily="34" charset="0"/>
                <a:cs typeface="Tahoma" pitchFamily="34" charset="0"/>
              </a:rPr>
              <a:t>without</a:t>
            </a:r>
            <a:r>
              <a:rPr lang="en-PH" sz="2800" dirty="0" smtClean="0">
                <a:latin typeface="Tahoma" pitchFamily="34" charset="0"/>
                <a:ea typeface="Tahoma" pitchFamily="34" charset="0"/>
                <a:cs typeface="Tahoma" pitchFamily="34" charset="0"/>
              </a:rPr>
              <a:t> permit were </a:t>
            </a:r>
            <a:r>
              <a:rPr lang="en-PH" sz="2800" b="1" dirty="0" smtClean="0">
                <a:latin typeface="Tahoma" pitchFamily="34" charset="0"/>
                <a:ea typeface="Tahoma" pitchFamily="34" charset="0"/>
                <a:cs typeface="Tahoma" pitchFamily="34" charset="0"/>
              </a:rPr>
              <a:t>EXCLUDED</a:t>
            </a:r>
            <a:r>
              <a:rPr lang="en-PH" sz="2800" dirty="0" smtClean="0">
                <a:latin typeface="Tahoma" pitchFamily="34" charset="0"/>
                <a:ea typeface="Tahoma" pitchFamily="34" charset="0"/>
                <a:cs typeface="Tahoma" pitchFamily="34" charset="0"/>
              </a:rPr>
              <a:t> in the NAT administration vis-à-vis the official list from the region</a:t>
            </a:r>
          </a:p>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Ensures that listed schools with permit are still operating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70</a:t>
            </a:fld>
            <a:endParaRPr lang="fil-PH"/>
          </a:p>
        </p:txBody>
      </p:sp>
      <p:grpSp>
        <p:nvGrpSpPr>
          <p:cNvPr id="7" name="Group 6"/>
          <p:cNvGrpSpPr/>
          <p:nvPr/>
        </p:nvGrpSpPr>
        <p:grpSpPr>
          <a:xfrm>
            <a:off x="1905000" y="152400"/>
            <a:ext cx="5943600" cy="6705600"/>
            <a:chOff x="2209800" y="1066800"/>
            <a:chExt cx="4572000" cy="5435600"/>
          </a:xfrm>
        </p:grpSpPr>
        <p:pic>
          <p:nvPicPr>
            <p:cNvPr id="5" name="Picture 10"/>
            <p:cNvPicPr>
              <a:picLocks noChangeAspect="1" noChangeArrowheads="1"/>
            </p:cNvPicPr>
            <p:nvPr/>
          </p:nvPicPr>
          <p:blipFill>
            <a:blip r:embed="rId2" cstate="print"/>
            <a:srcRect/>
            <a:stretch>
              <a:fillRect/>
            </a:stretch>
          </p:blipFill>
          <p:spPr bwMode="auto">
            <a:xfrm>
              <a:off x="2209800" y="1066800"/>
              <a:ext cx="4572000" cy="5435600"/>
            </a:xfrm>
            <a:prstGeom prst="rect">
              <a:avLst/>
            </a:prstGeom>
            <a:noFill/>
            <a:ln w="9525">
              <a:solidFill>
                <a:schemeClr val="tx1"/>
              </a:solidFill>
              <a:miter lim="800000"/>
              <a:headEnd/>
              <a:tailEnd/>
            </a:ln>
          </p:spPr>
        </p:pic>
        <p:sp>
          <p:nvSpPr>
            <p:cNvPr id="6" name="Rectangle 5"/>
            <p:cNvSpPr/>
            <p:nvPr/>
          </p:nvSpPr>
          <p:spPr>
            <a:xfrm>
              <a:off x="4397566" y="5975731"/>
              <a:ext cx="98234" cy="109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71</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Other Concerns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325562"/>
          </a:xfrm>
        </p:spPr>
        <p:txBody>
          <a:bodyPr>
            <a:noAutofit/>
          </a:bodyPr>
          <a:lstStyle/>
          <a:p>
            <a:r>
              <a:rPr lang="fil-PH" b="1" dirty="0" smtClean="0">
                <a:effectLst>
                  <a:outerShdw blurRad="38100" dist="38100" dir="2700000" algn="tl">
                    <a:srgbClr val="000000">
                      <a:alpha val="43137"/>
                    </a:srgbClr>
                  </a:outerShdw>
                </a:effectLst>
              </a:rPr>
              <a:t>Utilization of the Certificate of Ratings (COR)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72</a:t>
            </a:fld>
            <a:endParaRPr lang="fil-PH"/>
          </a:p>
        </p:txBody>
      </p:sp>
      <p:sp>
        <p:nvSpPr>
          <p:cNvPr id="4" name="Content Placeholder 3"/>
          <p:cNvSpPr>
            <a:spLocks noGrp="1"/>
          </p:cNvSpPr>
          <p:nvPr>
            <p:ph sz="quarter" idx="1"/>
          </p:nvPr>
        </p:nvSpPr>
        <p:spPr>
          <a:xfrm>
            <a:off x="609600" y="1828800"/>
            <a:ext cx="8077200" cy="4343400"/>
          </a:xfrm>
        </p:spPr>
        <p:txBody>
          <a:bodyPr>
            <a:normAutofit/>
          </a:bodyPr>
          <a:lstStyle/>
          <a:p>
            <a:pPr marL="0" indent="0">
              <a:buNone/>
            </a:pPr>
            <a:r>
              <a:rPr lang="fil-PH" sz="3600" dirty="0" smtClean="0">
                <a:latin typeface="Tahoma" pitchFamily="34" charset="0"/>
                <a:ea typeface="Tahoma" pitchFamily="34" charset="0"/>
                <a:cs typeface="Tahoma" pitchFamily="34" charset="0"/>
              </a:rPr>
              <a:t>The utilization of the COR is stipulated in the following issuances:</a:t>
            </a:r>
          </a:p>
          <a:p>
            <a:pPr marL="0" indent="0">
              <a:buNone/>
            </a:pPr>
            <a:endParaRPr lang="fil-PH" sz="3600" dirty="0" smtClean="0">
              <a:latin typeface="Tahoma" pitchFamily="34" charset="0"/>
              <a:ea typeface="Tahoma" pitchFamily="34" charset="0"/>
              <a:cs typeface="Tahoma" pitchFamily="34" charset="0"/>
            </a:endParaRPr>
          </a:p>
          <a:p>
            <a:pPr marL="0" indent="0">
              <a:buFont typeface="Wingdings" pitchFamily="2" charset="2"/>
              <a:buChar char="§"/>
            </a:pPr>
            <a:r>
              <a:rPr lang="fil-PH" sz="3600" dirty="0" smtClean="0">
                <a:latin typeface="Tahoma" pitchFamily="34" charset="0"/>
                <a:ea typeface="Tahoma" pitchFamily="34" charset="0"/>
                <a:cs typeface="Tahoma" pitchFamily="34" charset="0"/>
              </a:rPr>
              <a:t> DepED Memo NO. 228, s. 2007</a:t>
            </a:r>
          </a:p>
          <a:p>
            <a:pPr marL="0" indent="0">
              <a:buFont typeface="Wingdings" pitchFamily="2" charset="2"/>
              <a:buChar char="§"/>
            </a:pPr>
            <a:r>
              <a:rPr lang="fil-PH" sz="3600" dirty="0" smtClean="0">
                <a:latin typeface="Tahoma" pitchFamily="34" charset="0"/>
                <a:ea typeface="Tahoma" pitchFamily="34" charset="0"/>
                <a:cs typeface="Tahoma" pitchFamily="34" charset="0"/>
              </a:rPr>
              <a:t> DepED Memo No. 278, s. 2010</a:t>
            </a:r>
            <a:endParaRPr lang="fil-PH" sz="3600" dirty="0">
              <a:latin typeface="Tahoma" pitchFamily="34" charset="0"/>
              <a:ea typeface="Tahoma" pitchFamily="34" charset="0"/>
              <a:cs typeface="Tahom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1143000"/>
          </a:xfrm>
        </p:spPr>
        <p:txBody>
          <a:bodyPr>
            <a:noAutofit/>
          </a:bodyPr>
          <a:lstStyle/>
          <a:p>
            <a:r>
              <a:rPr lang="fil-PH" b="1" dirty="0" smtClean="0">
                <a:effectLst>
                  <a:outerShdw blurRad="38100" dist="38100" dir="2700000" algn="tl">
                    <a:srgbClr val="000000">
                      <a:alpha val="43137"/>
                    </a:srgbClr>
                  </a:outerShdw>
                </a:effectLst>
              </a:rPr>
              <a:t>Practices in Some Divisions Relative to the Utilization of the COR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73</a:t>
            </a:fld>
            <a:endParaRPr lang="fil-PH"/>
          </a:p>
        </p:txBody>
      </p:sp>
      <p:sp>
        <p:nvSpPr>
          <p:cNvPr id="4" name="Content Placeholder 3"/>
          <p:cNvSpPr>
            <a:spLocks noGrp="1"/>
          </p:cNvSpPr>
          <p:nvPr>
            <p:ph sz="quarter" idx="1"/>
          </p:nvPr>
        </p:nvSpPr>
        <p:spPr>
          <a:xfrm>
            <a:off x="609600" y="2057400"/>
            <a:ext cx="8153400" cy="4267200"/>
          </a:xfrm>
        </p:spPr>
        <p:txBody>
          <a:bodyPr>
            <a:normAutofit/>
          </a:bodyPr>
          <a:lstStyle/>
          <a:p>
            <a:pPr marL="514350" indent="-514350">
              <a:buFont typeface="+mj-lt"/>
              <a:buAutoNum type="arabicPeriod"/>
            </a:pPr>
            <a:r>
              <a:rPr lang="fil-PH" sz="2800" dirty="0" smtClean="0">
                <a:latin typeface="Tahoma" pitchFamily="34" charset="0"/>
                <a:ea typeface="Tahoma" pitchFamily="34" charset="0"/>
                <a:cs typeface="Tahoma" pitchFamily="34" charset="0"/>
              </a:rPr>
              <a:t>Attach the COR in the Form 137 in Grade 6 as part of the student’s credentials prior to enrolment.</a:t>
            </a:r>
          </a:p>
          <a:p>
            <a:pPr marL="514350" indent="-514350">
              <a:buFont typeface="+mj-lt"/>
              <a:buAutoNum type="arabicPeriod"/>
            </a:pPr>
            <a:endParaRPr lang="fil-PH" sz="2800" dirty="0" smtClean="0">
              <a:latin typeface="Tahoma" pitchFamily="34" charset="0"/>
              <a:ea typeface="Tahoma" pitchFamily="34" charset="0"/>
              <a:cs typeface="Tahoma" pitchFamily="34" charset="0"/>
            </a:endParaRPr>
          </a:p>
          <a:p>
            <a:pPr marL="514350" indent="-514350">
              <a:buFont typeface="+mj-lt"/>
              <a:buAutoNum type="arabicPeriod"/>
            </a:pPr>
            <a:r>
              <a:rPr lang="fil-PH" sz="2800" dirty="0" smtClean="0">
                <a:latin typeface="Tahoma" pitchFamily="34" charset="0"/>
                <a:ea typeface="Tahoma" pitchFamily="34" charset="0"/>
                <a:cs typeface="Tahoma" pitchFamily="34" charset="0"/>
              </a:rPr>
              <a:t>The COR is photocopied. One copy is for the school where the student intends to enroll while the original COR is given to him/her. </a:t>
            </a:r>
            <a:endParaRPr lang="fil-PH" sz="2800" dirty="0">
              <a:latin typeface="Tahoma" pitchFamily="34" charset="0"/>
              <a:ea typeface="Tahoma" pitchFamily="34" charset="0"/>
              <a:cs typeface="Tahom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1219200"/>
          </a:xfrm>
        </p:spPr>
        <p:txBody>
          <a:bodyPr>
            <a:noAutofit/>
          </a:bodyPr>
          <a:lstStyle/>
          <a:p>
            <a:r>
              <a:rPr lang="fil-PH" sz="4200" b="1" dirty="0" smtClean="0">
                <a:effectLst>
                  <a:outerShdw blurRad="38100" dist="38100" dir="2700000" algn="tl">
                    <a:srgbClr val="000000">
                      <a:alpha val="43137"/>
                    </a:srgbClr>
                  </a:outerShdw>
                </a:effectLst>
              </a:rPr>
              <a:t>Refusal of State Univ./Colleges (SUCs) to Take National Exams</a:t>
            </a:r>
            <a:endParaRPr lang="fil-PH" sz="4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74</a:t>
            </a:fld>
            <a:endParaRPr lang="fil-PH"/>
          </a:p>
        </p:txBody>
      </p:sp>
      <p:sp>
        <p:nvSpPr>
          <p:cNvPr id="4" name="Content Placeholder 3"/>
          <p:cNvSpPr>
            <a:spLocks noGrp="1"/>
          </p:cNvSpPr>
          <p:nvPr>
            <p:ph sz="quarter" idx="1"/>
          </p:nvPr>
        </p:nvSpPr>
        <p:spPr>
          <a:xfrm>
            <a:off x="914400" y="2057400"/>
            <a:ext cx="7772400" cy="4267200"/>
          </a:xfrm>
        </p:spPr>
        <p:txBody>
          <a:bodyPr>
            <a:normAutofit/>
          </a:bodyPr>
          <a:lstStyle/>
          <a:p>
            <a:r>
              <a:rPr lang="fil-PH" sz="3400" dirty="0" smtClean="0">
                <a:latin typeface="Tahoma" pitchFamily="34" charset="0"/>
                <a:ea typeface="Tahoma" pitchFamily="34" charset="0"/>
                <a:cs typeface="Tahoma" pitchFamily="34" charset="0"/>
              </a:rPr>
              <a:t>Send a communication to NETRC regarding SUCs that refuse to be administered national exams (NCAE, NAT, etc.). </a:t>
            </a:r>
          </a:p>
          <a:p>
            <a:endParaRPr lang="fil-PH" sz="3400" dirty="0" smtClean="0">
              <a:latin typeface="Tahoma" pitchFamily="34" charset="0"/>
              <a:ea typeface="Tahoma" pitchFamily="34" charset="0"/>
              <a:cs typeface="Tahoma" pitchFamily="34" charset="0"/>
            </a:endParaRPr>
          </a:p>
          <a:p>
            <a:r>
              <a:rPr lang="fil-PH" sz="3400" dirty="0" smtClean="0">
                <a:latin typeface="Tahoma" pitchFamily="34" charset="0"/>
                <a:ea typeface="Tahoma" pitchFamily="34" charset="0"/>
                <a:cs typeface="Tahoma" pitchFamily="34" charset="0"/>
              </a:rPr>
              <a:t>The communication will be indorsed to the Secretary of Education.</a:t>
            </a:r>
            <a:endParaRPr lang="fil-PH" sz="3400" dirty="0">
              <a:latin typeface="Tahoma" pitchFamily="34" charset="0"/>
              <a:ea typeface="Tahoma" pitchFamily="34" charset="0"/>
              <a:cs typeface="Tahom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noAutofit/>
          </a:bodyPr>
          <a:lstStyle/>
          <a:p>
            <a:r>
              <a:rPr lang="fil-PH" sz="4200" b="1" dirty="0" smtClean="0">
                <a:effectLst>
                  <a:outerShdw blurRad="38100" dist="38100" dir="2700000" algn="tl">
                    <a:srgbClr val="000000">
                      <a:alpha val="43137"/>
                    </a:srgbClr>
                  </a:outerShdw>
                </a:effectLst>
              </a:rPr>
              <a:t>Good Practices as Reflected in a School Culture</a:t>
            </a:r>
            <a:endParaRPr lang="fil-PH" sz="4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75</a:t>
            </a:fld>
            <a:endParaRPr lang="fil-PH"/>
          </a:p>
        </p:txBody>
      </p:sp>
      <p:sp>
        <p:nvSpPr>
          <p:cNvPr id="4" name="Content Placeholder 3"/>
          <p:cNvSpPr>
            <a:spLocks noGrp="1"/>
          </p:cNvSpPr>
          <p:nvPr>
            <p:ph sz="quarter" idx="1"/>
          </p:nvPr>
        </p:nvSpPr>
        <p:spPr>
          <a:xfrm>
            <a:off x="685800" y="1905000"/>
            <a:ext cx="8229600" cy="4114800"/>
          </a:xfrm>
        </p:spPr>
        <p:txBody>
          <a:bodyPr>
            <a:noAutofit/>
          </a:bodyPr>
          <a:lstStyle/>
          <a:p>
            <a:r>
              <a:rPr lang="fil-PH" sz="2800" b="1" dirty="0" smtClean="0">
                <a:latin typeface="Candara" pitchFamily="34" charset="0"/>
                <a:ea typeface="Tahoma" pitchFamily="34" charset="0"/>
                <a:cs typeface="Tahoma" pitchFamily="34" charset="0"/>
              </a:rPr>
              <a:t>Region/Division Codes and School ID </a:t>
            </a:r>
          </a:p>
          <a:p>
            <a:endParaRPr lang="fil-PH" sz="600" dirty="0" smtClean="0">
              <a:latin typeface="Candara" pitchFamily="34" charset="0"/>
              <a:ea typeface="Tahoma" pitchFamily="34" charset="0"/>
              <a:cs typeface="Tahoma" pitchFamily="34" charset="0"/>
            </a:endParaRPr>
          </a:p>
          <a:p>
            <a:pPr>
              <a:buNone/>
            </a:pPr>
            <a:r>
              <a:rPr lang="fil-PH" sz="2800" dirty="0" smtClean="0">
                <a:latin typeface="Candara" pitchFamily="34" charset="0"/>
                <a:ea typeface="Tahoma" pitchFamily="34" charset="0"/>
                <a:cs typeface="Tahoma" pitchFamily="34" charset="0"/>
              </a:rPr>
              <a:t>	Posting permanently in every classroom (near the chalkboards) the information on the Region and Division Codes and the School ID</a:t>
            </a:r>
          </a:p>
          <a:p>
            <a:pPr>
              <a:buNone/>
            </a:pPr>
            <a:endParaRPr lang="fil-PH" sz="700" dirty="0" smtClean="0">
              <a:latin typeface="Candara" pitchFamily="34" charset="0"/>
              <a:ea typeface="Tahoma" pitchFamily="34" charset="0"/>
              <a:cs typeface="Tahoma" pitchFamily="34" charset="0"/>
            </a:endParaRPr>
          </a:p>
          <a:p>
            <a:r>
              <a:rPr lang="fil-PH" sz="2800" b="1" dirty="0" smtClean="0">
                <a:latin typeface="Candara" pitchFamily="34" charset="0"/>
                <a:ea typeface="Tahoma" pitchFamily="34" charset="0"/>
                <a:cs typeface="Tahoma" pitchFamily="34" charset="0"/>
              </a:rPr>
              <a:t>Learner Reference Number</a:t>
            </a:r>
          </a:p>
          <a:p>
            <a:endParaRPr lang="fil-PH" sz="900" u="sng" dirty="0" smtClean="0">
              <a:latin typeface="Candara" pitchFamily="34" charset="0"/>
              <a:ea typeface="Tahoma" pitchFamily="34" charset="0"/>
              <a:cs typeface="Tahoma" pitchFamily="34" charset="0"/>
            </a:endParaRPr>
          </a:p>
          <a:p>
            <a:pPr>
              <a:buNone/>
            </a:pPr>
            <a:r>
              <a:rPr lang="fil-PH" sz="2800" dirty="0" smtClean="0">
                <a:latin typeface="Candara" pitchFamily="34" charset="0"/>
                <a:ea typeface="Tahoma" pitchFamily="34" charset="0"/>
                <a:cs typeface="Tahoma" pitchFamily="34" charset="0"/>
              </a:rPr>
              <a:t>	The LRN is used by the examinee in any form of school and classroom-based assessments. This practice may be </a:t>
            </a:r>
            <a:r>
              <a:rPr lang="en-PH" sz="2800" dirty="0" smtClean="0">
                <a:latin typeface="Candara" pitchFamily="34" charset="0"/>
                <a:ea typeface="Tahoma" pitchFamily="34" charset="0"/>
                <a:cs typeface="Tahoma" pitchFamily="34" charset="0"/>
              </a:rPr>
              <a:t>adopted</a:t>
            </a:r>
            <a:r>
              <a:rPr lang="fil-PH" sz="2800" dirty="0" smtClean="0">
                <a:latin typeface="Candara" pitchFamily="34" charset="0"/>
                <a:ea typeface="Tahoma" pitchFamily="34" charset="0"/>
                <a:cs typeface="Tahoma" pitchFamily="34" charset="0"/>
              </a:rPr>
              <a:t> not only during national examinations.</a:t>
            </a:r>
            <a:endParaRPr lang="fil-PH" sz="2800" dirty="0">
              <a:latin typeface="Candar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349"/>
            <a:ext cx="8001000" cy="750851"/>
          </a:xfrm>
        </p:spPr>
        <p:txBody>
          <a:bodyPr>
            <a:normAutofit/>
          </a:bodyPr>
          <a:lstStyle/>
          <a:p>
            <a:r>
              <a:rPr lang="fil-PH" sz="3600" b="1" dirty="0" smtClean="0">
                <a:effectLst>
                  <a:outerShdw blurRad="38100" dist="38100" dir="2700000" algn="tl">
                    <a:srgbClr val="000000">
                      <a:alpha val="43137"/>
                    </a:srgbClr>
                  </a:outerShdw>
                </a:effectLst>
              </a:rPr>
              <a:t>The Private School Supervisor (PSS)</a:t>
            </a:r>
            <a:endParaRPr lang="fil-PH"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a:t>
            </a:fld>
            <a:endParaRPr lang="fil-PH"/>
          </a:p>
        </p:txBody>
      </p:sp>
      <p:sp>
        <p:nvSpPr>
          <p:cNvPr id="4" name="Content Placeholder 3"/>
          <p:cNvSpPr>
            <a:spLocks noGrp="1"/>
          </p:cNvSpPr>
          <p:nvPr>
            <p:ph sz="quarter" idx="1"/>
          </p:nvPr>
        </p:nvSpPr>
        <p:spPr>
          <a:xfrm>
            <a:off x="304800" y="990600"/>
            <a:ext cx="8686800" cy="5715000"/>
          </a:xfrm>
        </p:spPr>
        <p:txBody>
          <a:bodyPr>
            <a:noAutofit/>
          </a:bodyPr>
          <a:lstStyle/>
          <a:p>
            <a:pPr marL="539496" indent="-457200">
              <a:buFont typeface="+mj-lt"/>
              <a:buAutoNum type="arabicPeriod" startAt="4"/>
            </a:pPr>
            <a:r>
              <a:rPr lang="en-PH" sz="2800" dirty="0" smtClean="0">
                <a:latin typeface="Tahoma" pitchFamily="34" charset="0"/>
                <a:ea typeface="Tahoma" pitchFamily="34" charset="0"/>
                <a:cs typeface="Tahoma" pitchFamily="34" charset="0"/>
              </a:rPr>
              <a:t>Prepares and provides the DTC with the enrolment data on private schools to be tested, which will be used in the budget preparation and allocation of TMs</a:t>
            </a:r>
          </a:p>
          <a:p>
            <a:pPr marL="539496" indent="-457200">
              <a:buFont typeface="+mj-lt"/>
              <a:buAutoNum type="arabicPeriod" startAt="4"/>
            </a:pPr>
            <a:r>
              <a:rPr lang="en-PH" sz="2800" dirty="0" smtClean="0">
                <a:latin typeface="Tahoma" pitchFamily="34" charset="0"/>
                <a:ea typeface="Tahoma" pitchFamily="34" charset="0"/>
                <a:cs typeface="Tahoma" pitchFamily="34" charset="0"/>
              </a:rPr>
              <a:t>Assists the DTC in the echo-orientation of private schools in the division level*</a:t>
            </a:r>
          </a:p>
          <a:p>
            <a:pPr marL="539496" indent="-457200">
              <a:buFont typeface="+mj-lt"/>
              <a:buAutoNum type="arabicPeriod" startAt="4"/>
            </a:pPr>
            <a:r>
              <a:rPr lang="en-PH" sz="2800" dirty="0" smtClean="0">
                <a:latin typeface="Tahoma" pitchFamily="34" charset="0"/>
                <a:ea typeface="Tahoma" pitchFamily="34" charset="0"/>
                <a:cs typeface="Tahoma" pitchFamily="34" charset="0"/>
              </a:rPr>
              <a:t>Closely supervises the delivery and retrieval of TMs on testing day and assists the DTC in the accounting of TMs</a:t>
            </a:r>
          </a:p>
          <a:p>
            <a:pPr marL="539496" indent="-457200">
              <a:buFont typeface="+mj-lt"/>
              <a:buAutoNum type="arabicPeriod" startAt="4"/>
            </a:pPr>
            <a:r>
              <a:rPr lang="en-PH" sz="2800" dirty="0" smtClean="0">
                <a:latin typeface="Tahoma" pitchFamily="34" charset="0"/>
                <a:ea typeface="Tahoma" pitchFamily="34" charset="0"/>
                <a:cs typeface="Tahoma" pitchFamily="34" charset="0"/>
              </a:rPr>
              <a:t>Oversees the conduct of the test in private schools</a:t>
            </a:r>
          </a:p>
          <a:p>
            <a:pPr marL="539496" indent="-457200">
              <a:buFont typeface="+mj-lt"/>
              <a:buAutoNum type="arabicPeriod" startAt="4"/>
            </a:pPr>
            <a:endParaRPr lang="en-PH" sz="1200" dirty="0" smtClean="0">
              <a:latin typeface="Tahoma" pitchFamily="34" charset="0"/>
              <a:ea typeface="Tahoma" pitchFamily="34" charset="0"/>
              <a:cs typeface="Tahoma" pitchFamily="34" charset="0"/>
            </a:endParaRPr>
          </a:p>
          <a:p>
            <a:pPr marL="539496" indent="-457200">
              <a:buNone/>
            </a:pPr>
            <a:r>
              <a:rPr lang="en-PH" sz="2800" b="1" dirty="0" smtClean="0">
                <a:solidFill>
                  <a:srgbClr val="FF0000"/>
                </a:solidFill>
                <a:latin typeface="Tahoma" pitchFamily="34" charset="0"/>
                <a:ea typeface="Tahoma" pitchFamily="34" charset="0"/>
                <a:cs typeface="Tahoma" pitchFamily="34" charset="0"/>
              </a:rPr>
              <a:t>   </a:t>
            </a:r>
            <a:r>
              <a:rPr lang="en-PH" sz="3000" b="1" dirty="0" smtClean="0">
                <a:solidFill>
                  <a:srgbClr val="FF0000"/>
                </a:solidFill>
                <a:latin typeface="Candara" pitchFamily="34" charset="0"/>
                <a:ea typeface="Tahoma" pitchFamily="34" charset="0"/>
                <a:cs typeface="Tahoma" pitchFamily="34" charset="0"/>
              </a:rPr>
              <a:t>*No extra funding from NETRC is provided for this activity.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717800"/>
          </a:xfrm>
        </p:spPr>
        <p:txBody>
          <a:bodyPr>
            <a:noAutofit/>
          </a:bodyPr>
          <a:lstStyle/>
          <a:p>
            <a:r>
              <a:rPr lang="en-US" b="1" dirty="0" smtClean="0">
                <a:effectLst>
                  <a:outerShdw blurRad="38100" dist="38100" dir="2700000" algn="tl">
                    <a:srgbClr val="000000">
                      <a:alpha val="43137"/>
                    </a:srgbClr>
                  </a:outerShdw>
                </a:effectLst>
                <a:ea typeface="Komika Axis *" pitchFamily="2" charset="0"/>
                <a:cs typeface="Komika Axis *" pitchFamily="2" charset="0"/>
              </a:rPr>
              <a:t>The Chief Examiner (CE)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9</a:t>
            </a:fld>
            <a:endParaRPr lang="fil-PH"/>
          </a:p>
        </p:txBody>
      </p:sp>
      <p:sp>
        <p:nvSpPr>
          <p:cNvPr id="6" name="Content Placeholder 5"/>
          <p:cNvSpPr>
            <a:spLocks noGrp="1"/>
          </p:cNvSpPr>
          <p:nvPr>
            <p:ph sz="quarter" idx="1"/>
          </p:nvPr>
        </p:nvSpPr>
        <p:spPr>
          <a:xfrm>
            <a:off x="457200" y="990600"/>
            <a:ext cx="8458200" cy="5715000"/>
          </a:xfrm>
        </p:spPr>
        <p:txBody>
          <a:bodyPr>
            <a:noAutofit/>
          </a:bodyPr>
          <a:lstStyle/>
          <a:p>
            <a:pPr marL="347663" indent="-347663" defTabSz="1096963">
              <a:lnSpc>
                <a:spcPct val="120000"/>
              </a:lnSpc>
              <a:spcBef>
                <a:spcPts val="0"/>
              </a:spcBef>
              <a:buFont typeface="Century Schoolbook" pitchFamily="18" charset="0"/>
              <a:buAutoNum type="arabicPeriod"/>
              <a:tabLst>
                <a:tab pos="347663" algn="l"/>
              </a:tabLst>
            </a:pPr>
            <a:r>
              <a:rPr lang="en-US" sz="2200" dirty="0" smtClean="0">
                <a:latin typeface="Tahoma" pitchFamily="34" charset="0"/>
                <a:ea typeface="Tahoma" pitchFamily="34" charset="0"/>
                <a:cs typeface="Tahoma" pitchFamily="34" charset="0"/>
              </a:rPr>
              <a:t>Maintains the security and confidentiality of the TMs upon receipt from the DTC (test boxes are opened on examination day);</a:t>
            </a:r>
          </a:p>
          <a:p>
            <a:pPr marL="347663" indent="-347663" defTabSz="1096963">
              <a:lnSpc>
                <a:spcPct val="120000"/>
              </a:lnSpc>
              <a:spcBef>
                <a:spcPts val="0"/>
              </a:spcBef>
              <a:buFont typeface="Century Schoolbook" pitchFamily="18" charset="0"/>
              <a:buAutoNum type="arabicPeriod"/>
              <a:tabLst>
                <a:tab pos="347663" algn="l"/>
              </a:tabLst>
            </a:pPr>
            <a:r>
              <a:rPr lang="en-US" sz="2200" dirty="0" smtClean="0">
                <a:latin typeface="Tahoma" pitchFamily="34" charset="0"/>
                <a:ea typeface="Tahoma" pitchFamily="34" charset="0"/>
                <a:cs typeface="Tahoma" pitchFamily="34" charset="0"/>
              </a:rPr>
              <a:t>Has the accountability and responsibility for all the TMs received and this ends when the TMs are returned to the DTC;</a:t>
            </a:r>
          </a:p>
          <a:p>
            <a:pPr marL="347663" indent="-347663" defTabSz="1096963">
              <a:lnSpc>
                <a:spcPct val="120000"/>
              </a:lnSpc>
              <a:spcBef>
                <a:spcPts val="0"/>
              </a:spcBef>
              <a:buFont typeface="Century Schoolbook" pitchFamily="18" charset="0"/>
              <a:buAutoNum type="arabicPeriod"/>
              <a:tabLst>
                <a:tab pos="347663" algn="l"/>
              </a:tabLst>
            </a:pPr>
            <a:r>
              <a:rPr lang="en-US" sz="2200" dirty="0" smtClean="0">
                <a:latin typeface="Tahoma" pitchFamily="34" charset="0"/>
                <a:ea typeface="Tahoma" pitchFamily="34" charset="0"/>
                <a:cs typeface="Tahoma" pitchFamily="34" charset="0"/>
              </a:rPr>
              <a:t>Assigns a </a:t>
            </a:r>
            <a:r>
              <a:rPr lang="en-US" sz="2200" b="1" dirty="0" smtClean="0">
                <a:latin typeface="Tahoma" pitchFamily="34" charset="0"/>
                <a:ea typeface="Tahoma" pitchFamily="34" charset="0"/>
                <a:cs typeface="Tahoma" pitchFamily="34" charset="0"/>
              </a:rPr>
              <a:t>Distribution Room</a:t>
            </a:r>
            <a:r>
              <a:rPr lang="en-US" sz="2200" dirty="0" smtClean="0">
                <a:latin typeface="Tahoma" pitchFamily="34" charset="0"/>
                <a:ea typeface="Tahoma" pitchFamily="34" charset="0"/>
                <a:cs typeface="Tahoma" pitchFamily="34" charset="0"/>
              </a:rPr>
              <a:t> where all REs can be met before and after the test administration;</a:t>
            </a:r>
          </a:p>
          <a:p>
            <a:pPr marL="347663" indent="-347663" defTabSz="1096963">
              <a:lnSpc>
                <a:spcPct val="120000"/>
              </a:lnSpc>
              <a:spcBef>
                <a:spcPts val="0"/>
              </a:spcBef>
              <a:buFont typeface="Century Schoolbook" pitchFamily="18" charset="0"/>
              <a:buAutoNum type="arabicPeriod"/>
              <a:tabLst>
                <a:tab pos="347663" algn="l"/>
              </a:tabLst>
            </a:pPr>
            <a:r>
              <a:rPr lang="en-US" sz="2200" dirty="0" smtClean="0">
                <a:latin typeface="Tahoma" pitchFamily="34" charset="0"/>
                <a:ea typeface="Tahoma" pitchFamily="34" charset="0"/>
                <a:cs typeface="Tahoma" pitchFamily="34" charset="0"/>
              </a:rPr>
              <a:t>Counts all packs of TBs and ASs before releasing them to the REs;</a:t>
            </a:r>
          </a:p>
          <a:p>
            <a:pPr marL="347663" indent="-347663" defTabSz="1096963">
              <a:lnSpc>
                <a:spcPct val="120000"/>
              </a:lnSpc>
              <a:spcBef>
                <a:spcPts val="0"/>
              </a:spcBef>
              <a:buFont typeface="Century Schoolbook" pitchFamily="18" charset="0"/>
              <a:buAutoNum type="arabicPeriod" startAt="5"/>
              <a:tabLst>
                <a:tab pos="347663" algn="l"/>
              </a:tabLst>
            </a:pPr>
            <a:r>
              <a:rPr lang="en-US" sz="2200" dirty="0" smtClean="0">
                <a:latin typeface="Tahoma" pitchFamily="34" charset="0"/>
                <a:ea typeface="Tahoma" pitchFamily="34" charset="0"/>
                <a:cs typeface="Tahoma" pitchFamily="34" charset="0"/>
              </a:rPr>
              <a:t>Records pertinent data about the TMs released to and received from the REs in the Accounting Form (Form 3) and Forms 4, 5, 6 and in the SSH.</a:t>
            </a:r>
          </a:p>
          <a:p>
            <a:pPr marL="347663" indent="-347663" defTabSz="1096963">
              <a:lnSpc>
                <a:spcPct val="120000"/>
              </a:lnSpc>
              <a:spcBef>
                <a:spcPts val="0"/>
              </a:spcBef>
              <a:buNone/>
            </a:pPr>
            <a:r>
              <a:rPr lang="en-US" sz="2200" b="1" i="1" dirty="0" smtClean="0">
                <a:latin typeface="Tahoma" pitchFamily="34" charset="0"/>
                <a:ea typeface="Tahoma" pitchFamily="34" charset="0"/>
                <a:cs typeface="Tahoma" pitchFamily="34" charset="0"/>
              </a:rPr>
              <a:t>     </a:t>
            </a:r>
            <a:r>
              <a:rPr lang="en-US" sz="2400" b="1" i="1" dirty="0" smtClean="0">
                <a:solidFill>
                  <a:srgbClr val="FF0000"/>
                </a:solidFill>
                <a:latin typeface="Candara" pitchFamily="34" charset="0"/>
                <a:ea typeface="Tahoma" pitchFamily="34" charset="0"/>
                <a:cs typeface="Tahoma" pitchFamily="34" charset="0"/>
              </a:rPr>
              <a:t>Note:    The School Head is the Chief Examiner of his/her  </a:t>
            </a:r>
          </a:p>
          <a:p>
            <a:pPr marL="347663" indent="-347663" defTabSz="1096963">
              <a:lnSpc>
                <a:spcPct val="120000"/>
              </a:lnSpc>
              <a:spcBef>
                <a:spcPts val="0"/>
              </a:spcBef>
              <a:buNone/>
            </a:pPr>
            <a:r>
              <a:rPr lang="en-US" sz="2400" b="1" i="1" dirty="0" smtClean="0">
                <a:solidFill>
                  <a:srgbClr val="FF0000"/>
                </a:solidFill>
                <a:latin typeface="Candara" pitchFamily="34" charset="0"/>
                <a:ea typeface="Tahoma" pitchFamily="34" charset="0"/>
                <a:cs typeface="Tahoma" pitchFamily="34" charset="0"/>
              </a:rPr>
              <a:t>                      respective school.</a:t>
            </a:r>
            <a:endParaRPr lang="en-US" sz="2400" dirty="0" smtClean="0">
              <a:solidFill>
                <a:srgbClr val="FF0000"/>
              </a:solidFill>
              <a:latin typeface="Candara" pitchFamily="34" charset="0"/>
              <a:ea typeface="Tahoma" pitchFamily="34" charset="0"/>
              <a:cs typeface="Tahoma" pitchFamily="34" charset="0"/>
            </a:endParaRPr>
          </a:p>
          <a:p>
            <a:pPr marL="723900" indent="-723900" defTabSz="1096963">
              <a:lnSpc>
                <a:spcPct val="120000"/>
              </a:lnSpc>
              <a:spcBef>
                <a:spcPts val="0"/>
              </a:spcBef>
              <a:buNone/>
            </a:pPr>
            <a:endParaRPr lang="en-US" sz="22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6979</TotalTime>
  <Words>4777</Words>
  <Application>Microsoft Office PowerPoint</Application>
  <PresentationFormat>On-screen Show (4:3)</PresentationFormat>
  <Paragraphs>800</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Equity</vt:lpstr>
      <vt:lpstr>The 2015 NAT Test Administration Guidelines</vt:lpstr>
      <vt:lpstr>       NAT Acronyms</vt:lpstr>
      <vt:lpstr>The Testing Staff and  Their Roles and Responsibilities</vt:lpstr>
      <vt:lpstr>The Testing Staff at the Division Level </vt:lpstr>
      <vt:lpstr>The Schools Division Superintendent (SDS)</vt:lpstr>
      <vt:lpstr>The Division Testing Coordinator (DTC)</vt:lpstr>
      <vt:lpstr>The Private School Supervisor (PSS)</vt:lpstr>
      <vt:lpstr>The Private School Supervisor (PSS)</vt:lpstr>
      <vt:lpstr>The Chief Examiner (CE)</vt:lpstr>
      <vt:lpstr>Slide 10</vt:lpstr>
      <vt:lpstr>The Room Examiner (RE)</vt:lpstr>
      <vt:lpstr>Slide 12</vt:lpstr>
      <vt:lpstr>Insufficient number of Private School Teachers to Serve as REs in Public Schools</vt:lpstr>
      <vt:lpstr>Slide 14</vt:lpstr>
      <vt:lpstr>The Room Supervisor (RS)</vt:lpstr>
      <vt:lpstr>Slide 16</vt:lpstr>
      <vt:lpstr>The School Testing Coordinator (STC)*</vt:lpstr>
      <vt:lpstr>The Monitors</vt:lpstr>
      <vt:lpstr>Orientation at the Division Level</vt:lpstr>
      <vt:lpstr>The Enrolment Data, School ID and Learner Reference Number</vt:lpstr>
      <vt:lpstr>Guidelines in the Preparation and Submission of Enrolment Data (NAT &amp; NCAE)</vt:lpstr>
      <vt:lpstr>Slide 22</vt:lpstr>
      <vt:lpstr>Slide 23</vt:lpstr>
      <vt:lpstr>An Example on the Preparation of G3 Enrolment Data for LAPG </vt:lpstr>
      <vt:lpstr>Guidelines on the Use of School IDs</vt:lpstr>
      <vt:lpstr>Slide 26</vt:lpstr>
      <vt:lpstr>Discrepancy in the School ID  (NAT and NCAE) (School Header vs. EBEIS)</vt:lpstr>
      <vt:lpstr>Special Group of Examinees in the NAT</vt:lpstr>
      <vt:lpstr>Special Group of Examinees in the NAT</vt:lpstr>
      <vt:lpstr>Special Group of Examinees in the NAT</vt:lpstr>
      <vt:lpstr>Guidelines on the Use of  Learner Reference Number (LRN)</vt:lpstr>
      <vt:lpstr>Test Administration Guidelines</vt:lpstr>
      <vt:lpstr>Pre-Test Guidelines</vt:lpstr>
      <vt:lpstr>Slide 34</vt:lpstr>
      <vt:lpstr>Slide 35</vt:lpstr>
      <vt:lpstr>Slide 36</vt:lpstr>
      <vt:lpstr>Board Work : NAT Grade 6</vt:lpstr>
      <vt:lpstr>Board Work : NAT Fourth Year</vt:lpstr>
      <vt:lpstr>Filling Out the Scannable School Header (SSH)</vt:lpstr>
      <vt:lpstr>Filling Out the SSH</vt:lpstr>
      <vt:lpstr>Instructions for the Recording of Time</vt:lpstr>
      <vt:lpstr>Pretest : Entrance and Seating Arrangement</vt:lpstr>
      <vt:lpstr>Pretest : Distributing and Checking  the TBs and ASs</vt:lpstr>
      <vt:lpstr>Test Proper</vt:lpstr>
      <vt:lpstr>Post Test</vt:lpstr>
      <vt:lpstr>Post Test : Accounting of Test Materials                   and Preparation of Reports</vt:lpstr>
      <vt:lpstr>Post Test : Contents of ETRE</vt:lpstr>
      <vt:lpstr>Post Test : Materials for Submission to                    the Division Office</vt:lpstr>
      <vt:lpstr>The Forms</vt:lpstr>
      <vt:lpstr>Oath of Confidentiality </vt:lpstr>
      <vt:lpstr>The Generic Forms   Form 1</vt:lpstr>
      <vt:lpstr>Form 2</vt:lpstr>
      <vt:lpstr>Form 3</vt:lpstr>
      <vt:lpstr>Form 4</vt:lpstr>
      <vt:lpstr>Forms 5 and 6</vt:lpstr>
      <vt:lpstr>Form 7 – This will suffice the narrative report of the RE</vt:lpstr>
      <vt:lpstr>Room Examiner’s Transmittal Report Envelope</vt:lpstr>
      <vt:lpstr>Chief Examiner’s Transmittal Report Envelope</vt:lpstr>
      <vt:lpstr>On Photocopied Answer Sheets</vt:lpstr>
      <vt:lpstr>On the Storage of Examiner’s Handbook, Replicas of Name Grid and Board Displays</vt:lpstr>
      <vt:lpstr>TMs for Retrieval by the NETRC thru Courier</vt:lpstr>
      <vt:lpstr>The Scannable School Header</vt:lpstr>
      <vt:lpstr>NAT Grade 6</vt:lpstr>
      <vt:lpstr>NAT Year 4</vt:lpstr>
      <vt:lpstr>Test Results Dissemination</vt:lpstr>
      <vt:lpstr>Test Results Dissemination</vt:lpstr>
      <vt:lpstr>The Forwarder of Test Materials</vt:lpstr>
      <vt:lpstr>Dealing with the Forwarder of TMs</vt:lpstr>
      <vt:lpstr>Dealing with the Forwarder of TMs</vt:lpstr>
      <vt:lpstr>Slide 70</vt:lpstr>
      <vt:lpstr>Other Concerns</vt:lpstr>
      <vt:lpstr>Utilization of the Certificate of Ratings (COR)</vt:lpstr>
      <vt:lpstr>Practices in Some Divisions Relative to the Utilization of the COR</vt:lpstr>
      <vt:lpstr>Refusal of State Univ./Colleges (SUCs) to Take National Exams</vt:lpstr>
      <vt:lpstr>Good Practices as Reflected in a School Culture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2012 NCAE  Test Administration Guidelines</dc:title>
  <dc:creator>pdcabuyadao</dc:creator>
  <cp:lastModifiedBy>Toshiba</cp:lastModifiedBy>
  <cp:revision>653</cp:revision>
  <dcterms:created xsi:type="dcterms:W3CDTF">2012-03-02T03:17:01Z</dcterms:created>
  <dcterms:modified xsi:type="dcterms:W3CDTF">2015-02-04T02:09:34Z</dcterms:modified>
</cp:coreProperties>
</file>