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30"/>
  </p:notesMasterIdLst>
  <p:handoutMasterIdLst>
    <p:handoutMasterId r:id="rId31"/>
  </p:handoutMasterIdLst>
  <p:sldIdLst>
    <p:sldId id="362" r:id="rId2"/>
    <p:sldId id="381" r:id="rId3"/>
    <p:sldId id="378" r:id="rId4"/>
    <p:sldId id="379" r:id="rId5"/>
    <p:sldId id="380" r:id="rId6"/>
    <p:sldId id="382" r:id="rId7"/>
    <p:sldId id="363" r:id="rId8"/>
    <p:sldId id="299" r:id="rId9"/>
    <p:sldId id="357" r:id="rId10"/>
    <p:sldId id="359" r:id="rId11"/>
    <p:sldId id="257" r:id="rId12"/>
    <p:sldId id="258" r:id="rId13"/>
    <p:sldId id="259" r:id="rId14"/>
    <p:sldId id="271" r:id="rId15"/>
    <p:sldId id="375" r:id="rId16"/>
    <p:sldId id="333" r:id="rId17"/>
    <p:sldId id="364" r:id="rId18"/>
    <p:sldId id="336" r:id="rId19"/>
    <p:sldId id="360" r:id="rId20"/>
    <p:sldId id="371" r:id="rId21"/>
    <p:sldId id="372" r:id="rId22"/>
    <p:sldId id="373" r:id="rId23"/>
    <p:sldId id="374" r:id="rId24"/>
    <p:sldId id="384" r:id="rId25"/>
    <p:sldId id="385" r:id="rId26"/>
    <p:sldId id="361" r:id="rId27"/>
    <p:sldId id="365" r:id="rId28"/>
    <p:sldId id="354" r:id="rId29"/>
  </p:sldIdLst>
  <p:sldSz cx="11887200" cy="7772400"/>
  <p:notesSz cx="9024938" cy="7086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60388" indent="-1031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22363" indent="-2079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84338" indent="-3127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46313" indent="-417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604"/>
    <a:srgbClr val="000099"/>
    <a:srgbClr val="FF99FF"/>
    <a:srgbClr val="0000FF"/>
    <a:srgbClr val="0066FF"/>
    <a:srgbClr val="3366FF"/>
    <a:srgbClr val="FFFF66"/>
    <a:srgbClr val="FFCC99"/>
    <a:srgbClr val="E7EBF5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0" autoAdjust="0"/>
    <p:restoredTop sz="94660"/>
  </p:normalViewPr>
  <p:slideViewPr>
    <p:cSldViewPr>
      <p:cViewPr varScale="1">
        <p:scale>
          <a:sx n="60" d="100"/>
          <a:sy n="60" d="100"/>
        </p:scale>
        <p:origin x="-1128" y="-84"/>
      </p:cViewPr>
      <p:guideLst>
        <p:guide orient="horz" pos="244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001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3338" y="0"/>
            <a:ext cx="3910012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BB7570-2235-4FC6-AB7B-40CA34656A46}" type="datetimeFigureOut">
              <a:rPr lang="en-US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9413"/>
            <a:ext cx="391001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3338" y="6729413"/>
            <a:ext cx="3910012" cy="355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0CBD7B-DFE2-4C20-A23B-D13CC1B6C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0013" cy="3556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3338" y="0"/>
            <a:ext cx="3910012" cy="3556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D2AEA4D-0836-4996-86CE-F06725CE3D0B}" type="datetimeFigureOut">
              <a:rPr lang="en-US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531813"/>
            <a:ext cx="4065588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288" y="3365500"/>
            <a:ext cx="7218362" cy="3189288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9413"/>
            <a:ext cx="3910013" cy="3556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3338" y="6729413"/>
            <a:ext cx="3910012" cy="3556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BFBC9E-7A59-42E3-AEFC-86648611C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11233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6A4A4B-51F9-47EE-ACA9-38CBE0019F4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D251C-C832-404A-9C91-2E4CD3BFED2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2B54E2-B192-46AA-BC20-69E156DE28E0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3E1EE5-E406-442E-A27B-207AE0C1725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8D271E-D9D6-4AC7-AF78-C9D4755A6CA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7A0259-6B98-4147-8451-72504A84A8C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AC015-26C0-4828-AB89-2C48149BCAF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0D072-2BEA-4762-8025-F9C039C298D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E9977-A01F-4E00-A71F-EB9248D6593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A8A21-EA77-4C9E-869E-E515C11B628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18872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1887" y="6860438"/>
            <a:ext cx="2924251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066898" y="6850075"/>
            <a:ext cx="8820302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70860" y="4577080"/>
            <a:ext cx="84201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70860" y="6856709"/>
            <a:ext cx="871728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561670" indent="0" algn="ctr">
              <a:buNone/>
            </a:lvl2pPr>
            <a:lvl3pPr marL="1123340" indent="0" algn="ctr">
              <a:buNone/>
            </a:lvl3pPr>
            <a:lvl4pPr marL="1685011" indent="0" algn="ctr">
              <a:buNone/>
            </a:lvl4pPr>
            <a:lvl5pPr marL="2246681" indent="0" algn="ctr">
              <a:buNone/>
            </a:lvl5pPr>
            <a:lvl6pPr marL="2808351" indent="0" algn="ctr">
              <a:buNone/>
            </a:lvl6pPr>
            <a:lvl7pPr marL="3370021" indent="0" algn="ctr">
              <a:buNone/>
            </a:lvl7pPr>
            <a:lvl8pPr marL="3931691" indent="0" algn="ctr">
              <a:buNone/>
            </a:lvl8pPr>
            <a:lvl9pPr marL="449336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9060" y="6877859"/>
            <a:ext cx="2674620" cy="777240"/>
          </a:xfrm>
        </p:spPr>
        <p:txBody>
          <a:bodyPr>
            <a:noAutofit/>
          </a:bodyPr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406DE5-5750-4B76-A104-586237E8930E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11011" y="268077"/>
            <a:ext cx="762762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401300" y="259080"/>
            <a:ext cx="10896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F58CA7-20AC-44EE-9DFE-80DD6587E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09CE-DE6F-44CD-8583-5CEAA9656A12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0BE29-29EF-4505-957F-6E8C5CD02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9160" y="690880"/>
            <a:ext cx="2674620" cy="625210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690880"/>
            <a:ext cx="7231380" cy="625210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9160" y="7081523"/>
            <a:ext cx="2872740" cy="413808"/>
          </a:xfrm>
        </p:spPr>
        <p:txBody>
          <a:bodyPr/>
          <a:lstStyle/>
          <a:p>
            <a:pPr>
              <a:defRPr/>
            </a:pPr>
            <a:fld id="{F4C67B71-442F-42B1-A054-1E3C8E667836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2" y="7081302"/>
            <a:ext cx="7245528" cy="41380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925213" y="0"/>
            <a:ext cx="416052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984649" y="690880"/>
            <a:ext cx="29718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984649" y="0"/>
            <a:ext cx="29718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830979" y="143351"/>
            <a:ext cx="604520" cy="317819"/>
          </a:xfrm>
        </p:spPr>
        <p:txBody>
          <a:bodyPr/>
          <a:lstStyle/>
          <a:p>
            <a:pPr>
              <a:defRPr/>
            </a:pPr>
            <a:fld id="{B5D24DDD-4E31-4D1D-8B9C-557AD82A8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42" y="259080"/>
            <a:ext cx="10599420" cy="11226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B705A-8009-44A1-866D-2E37352AC25A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BCFB01-744F-4A30-973E-9700857BD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96442" y="1813560"/>
            <a:ext cx="10599420" cy="50952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1" y="3108960"/>
            <a:ext cx="9260047" cy="1896322"/>
          </a:xfrm>
        </p:spPr>
        <p:txBody>
          <a:bodyPr anchor="t"/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18872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68402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83080" y="1813560"/>
            <a:ext cx="1010412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1813560"/>
            <a:ext cx="9906000" cy="1122680"/>
          </a:xfrm>
        </p:spPr>
        <p:txBody>
          <a:bodyPr/>
          <a:lstStyle>
            <a:lvl1pPr algn="l">
              <a:buNone/>
              <a:defRPr sz="5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C9EE6-45DA-49EC-BBF0-8A62C8B20259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0"/>
            <a:ext cx="1684020" cy="795233"/>
          </a:xfrm>
        </p:spPr>
        <p:txBody>
          <a:bodyPr>
            <a:no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87347E-DD06-4DE4-82A6-C69367117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92480" y="1801509"/>
            <a:ext cx="50520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98371" y="1801509"/>
            <a:ext cx="50520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31906FD-3C0C-4687-9263-E31F83DD3876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4E3F260-47C8-4CAE-A984-5ABDE3EF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309457"/>
            <a:ext cx="1059942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92480" y="2763520"/>
            <a:ext cx="5052060" cy="40589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40780" y="2763520"/>
            <a:ext cx="5052060" cy="40589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943BE4BE-57EE-4A12-960A-F4F9116DA6FA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350EDF0-4E13-4D1F-818D-B336545C8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92480" y="1986280"/>
            <a:ext cx="505206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240780" y="1986280"/>
            <a:ext cx="505206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62B-8966-4426-B29F-24767FB7DD13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E787FA-4D10-446B-ABEF-9777F93C5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0F856-CEF0-4BDC-A5B9-659958361871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081520"/>
            <a:ext cx="69342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732675-25CE-474E-B400-1C4333417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309457"/>
            <a:ext cx="10500360" cy="985943"/>
          </a:xfrm>
        </p:spPr>
        <p:txBody>
          <a:bodyPr anchor="ctr"/>
          <a:lstStyle>
            <a:lvl1pPr algn="l">
              <a:buNone/>
              <a:defRPr sz="5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ABC5C-7605-4D2C-B3EB-F3CFE8F492BD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9E3508-53B5-4574-88C0-0210EE5FD3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92480" y="1986280"/>
            <a:ext cx="208026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68501" tIns="224668" rIns="168501" bIns="112334"/>
          <a:lstStyle>
            <a:lvl1pPr marL="0" indent="0">
              <a:spcAft>
                <a:spcPts val="1229"/>
              </a:spcAft>
              <a:buNone/>
              <a:defRPr sz="22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70860" y="1986280"/>
            <a:ext cx="8321040" cy="50088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" y="6217920"/>
            <a:ext cx="9509760" cy="777240"/>
          </a:xfrm>
        </p:spPr>
        <p:txBody>
          <a:bodyPr/>
          <a:lstStyle>
            <a:lvl1pPr marL="0" indent="0">
              <a:buFontTx/>
              <a:buNone/>
              <a:defRPr sz="2100"/>
            </a:lvl1pPr>
            <a:lvl2pPr>
              <a:buFontTx/>
              <a:buNone/>
              <a:defRPr sz="1500"/>
            </a:lvl2pPr>
            <a:lvl3pPr>
              <a:buFontTx/>
              <a:buNone/>
              <a:defRPr sz="12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1887" y="5181600"/>
            <a:ext cx="118872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1887" y="5285232"/>
            <a:ext cx="1901952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08937" y="5274869"/>
            <a:ext cx="9878263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" y="5267960"/>
            <a:ext cx="9509760" cy="777240"/>
          </a:xfrm>
        </p:spPr>
        <p:txBody>
          <a:bodyPr anchor="ctr"/>
          <a:lstStyle>
            <a:lvl1pPr algn="l">
              <a:buNone/>
              <a:defRPr sz="34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882140" y="0"/>
            <a:ext cx="130759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2920" y="7081521"/>
            <a:ext cx="3467100" cy="413808"/>
          </a:xfrm>
        </p:spPr>
        <p:txBody>
          <a:bodyPr rtlCol="0"/>
          <a:lstStyle/>
          <a:p>
            <a:pPr>
              <a:defRPr/>
            </a:pPr>
            <a:fld id="{2B5A1343-75E0-4656-B4C0-84EEF885A90B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49"/>
            <a:ext cx="1882140" cy="752055"/>
          </a:xfrm>
        </p:spPr>
        <p:txBody>
          <a:bodyPr rtlCol="0"/>
          <a:lstStyle>
            <a:lvl1pPr>
              <a:defRPr sz="3400"/>
            </a:lvl1pPr>
          </a:lstStyle>
          <a:p>
            <a:pPr>
              <a:defRPr/>
            </a:pPr>
            <a:fld id="{70D21110-E878-4BD2-8337-5E8AE6653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080260" y="7081301"/>
            <a:ext cx="5943600" cy="413808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8749" y="0"/>
            <a:ext cx="9858451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92480" y="259080"/>
            <a:ext cx="10599420" cy="1122680"/>
          </a:xfrm>
          <a:prstGeom prst="rect">
            <a:avLst/>
          </a:prstGeom>
        </p:spPr>
        <p:txBody>
          <a:bodyPr vert="horz" lIns="112334" tIns="56167" rIns="112334" bIns="56167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96442" y="1813560"/>
            <a:ext cx="10599420" cy="5129784"/>
          </a:xfrm>
          <a:prstGeom prst="rect">
            <a:avLst/>
          </a:prstGeom>
        </p:spPr>
        <p:txBody>
          <a:bodyPr vert="horz" lIns="112334" tIns="56167" rIns="112334" bIns="5616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4800" y="7081521"/>
            <a:ext cx="3467100" cy="413808"/>
          </a:xfrm>
          <a:prstGeom prst="rect">
            <a:avLst/>
          </a:prstGeom>
        </p:spPr>
        <p:txBody>
          <a:bodyPr vert="horz" lIns="112334" tIns="56167" rIns="112334" bIns="56167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635B40-9682-4FFA-B4CB-D4BBB82B502C}" type="datetimeFigureOut">
              <a:rPr lang="en-US" smtClean="0"/>
              <a:pPr>
                <a:defRPr/>
              </a:pPr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2481" y="7081301"/>
            <a:ext cx="7047408" cy="413808"/>
          </a:xfrm>
          <a:prstGeom prst="rect">
            <a:avLst/>
          </a:prstGeom>
        </p:spPr>
        <p:txBody>
          <a:bodyPr vert="horz" lIns="112334" tIns="56167" rIns="112334" bIns="56167" anchor="ctr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18872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50848"/>
            <a:ext cx="69342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67715" y="1450848"/>
            <a:ext cx="11119485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41852"/>
            <a:ext cx="693420" cy="277073"/>
          </a:xfrm>
          <a:prstGeom prst="rect">
            <a:avLst/>
          </a:prstGeom>
        </p:spPr>
        <p:txBody>
          <a:bodyPr vert="horz" lIns="112334" tIns="56167" rIns="112334" bIns="56167" anchor="ctr" anchorCtr="0">
            <a:normAutofit/>
          </a:bodyPr>
          <a:lstStyle>
            <a:lvl1pPr algn="ctr" eaLnBrk="1" latinLnBrk="0" hangingPunct="1">
              <a:defRPr kumimoji="0" sz="17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7AE9D5-3C12-4AF0-8ADE-48A889645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1" latinLnBrk="0" hangingPunct="1">
        <a:spcBef>
          <a:spcPct val="0"/>
        </a:spcBef>
        <a:buNone/>
        <a:defRPr kumimoji="0"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3169" indent="-393169" algn="l" rtl="0" eaLnBrk="1" latinLnBrk="0" hangingPunct="1">
        <a:spcBef>
          <a:spcPts val="860"/>
        </a:spcBef>
        <a:buClr>
          <a:schemeClr val="accent2"/>
        </a:buClr>
        <a:buSzPct val="60000"/>
        <a:buFont typeface="Wingdings"/>
        <a:buChar char="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86338" indent="-337002" algn="l" rtl="0" eaLnBrk="1" latinLnBrk="0" hangingPunct="1">
        <a:spcBef>
          <a:spcPts val="676"/>
        </a:spcBef>
        <a:buClr>
          <a:schemeClr val="accent1"/>
        </a:buClr>
        <a:buSzPct val="70000"/>
        <a:buFont typeface="Wingdings 2"/>
        <a:buChar char="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indent="-280835" algn="l" rtl="0" eaLnBrk="1" latinLnBrk="0" hangingPunct="1">
        <a:spcBef>
          <a:spcPts val="614"/>
        </a:spcBef>
        <a:buClr>
          <a:schemeClr val="accent2"/>
        </a:buClr>
        <a:buSzPct val="7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indent="-280835" algn="l" rtl="0" eaLnBrk="1" latinLnBrk="0" hangingPunct="1">
        <a:spcBef>
          <a:spcPts val="491"/>
        </a:spcBef>
        <a:buClr>
          <a:schemeClr val="accent3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indent="-280835" algn="l" rtl="0" eaLnBrk="1" latinLnBrk="0" hangingPunct="1">
        <a:spcBef>
          <a:spcPts val="491"/>
        </a:spcBef>
        <a:buClr>
          <a:schemeClr val="accent4"/>
        </a:buClr>
        <a:buSzPct val="6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83" indent="-28083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20685" indent="-28083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57687" indent="-28083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594689" indent="-28083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User\Desktop\Senior HS ANIM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28" y="189192"/>
            <a:ext cx="116586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>
                <a:latin typeface="Arial Rounded MT Bold" pitchFamily="34" charset="0"/>
              </a:rPr>
              <a:t>Ang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Mga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Graduado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sa</a:t>
            </a:r>
            <a:r>
              <a:rPr lang="en-PH" dirty="0" smtClean="0">
                <a:latin typeface="Arial Rounded MT Bold" pitchFamily="34" charset="0"/>
              </a:rPr>
              <a:t> K to 12</a:t>
            </a:r>
            <a:endParaRPr lang="en-PH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13560"/>
            <a:ext cx="11582400" cy="5095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PH" sz="4500" dirty="0" err="1" smtClean="0">
                <a:latin typeface="Arial Rounded MT Bold" pitchFamily="34" charset="0"/>
              </a:rPr>
              <a:t>Kompleto</a:t>
            </a:r>
            <a:r>
              <a:rPr lang="en-PH" sz="4500" dirty="0" smtClean="0">
                <a:latin typeface="Arial Rounded MT Bold" pitchFamily="34" charset="0"/>
              </a:rPr>
              <a:t>, </a:t>
            </a:r>
            <a:r>
              <a:rPr lang="en-PH" sz="4500" dirty="0" err="1" smtClean="0">
                <a:latin typeface="Arial Rounded MT Bold" pitchFamily="34" charset="0"/>
              </a:rPr>
              <a:t>andam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ug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gawasnon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nga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mupili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iyang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padulngan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sama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PH" sz="4500" dirty="0" err="1" smtClean="0">
                <a:latin typeface="Arial Rounded MT Bold" pitchFamily="34" charset="0"/>
              </a:rPr>
              <a:t>Pag-eskwela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Kolehiyo</a:t>
            </a:r>
            <a:endParaRPr lang="en-PH" sz="45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PH" sz="4500" dirty="0" err="1" smtClean="0">
                <a:latin typeface="Arial Rounded MT Bold" pitchFamily="34" charset="0"/>
              </a:rPr>
              <a:t>Pagpadayon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pagtuon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ug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Bokasyonal</a:t>
            </a:r>
            <a:endParaRPr lang="en-PH" sz="45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PH" sz="4500" dirty="0" err="1" smtClean="0">
                <a:latin typeface="Arial Rounded MT Bold" pitchFamily="34" charset="0"/>
              </a:rPr>
              <a:t>Pagnegosyo</a:t>
            </a:r>
            <a:endParaRPr lang="en-PH" sz="45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PH" sz="4500" dirty="0" err="1" smtClean="0">
                <a:latin typeface="Arial Rounded MT Bold" pitchFamily="34" charset="0"/>
              </a:rPr>
              <a:t>Pagpangimpleyo</a:t>
            </a:r>
            <a:endParaRPr lang="en-PH" sz="45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PH" dirty="0" smtClean="0"/>
          </a:p>
          <a:p>
            <a:pPr>
              <a:buFont typeface="Wingdings" pitchFamily="2" charset="2"/>
              <a:buChar char="Ø"/>
            </a:pPr>
            <a:endParaRPr lang="en-PH" dirty="0" smtClean="0"/>
          </a:p>
          <a:p>
            <a:pPr>
              <a:buFont typeface="Wingdings" pitchFamily="2" charset="2"/>
              <a:buChar char="Ø"/>
            </a:pPr>
            <a:endParaRPr lang="en-PH" dirty="0" smtClean="0"/>
          </a:p>
          <a:p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517525"/>
            <a:ext cx="10699750" cy="86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500" b="1" dirty="0" err="1" smtClean="0">
                <a:latin typeface="Arial Rounded MT Bold" pitchFamily="34" charset="0"/>
              </a:rPr>
              <a:t>Ang</a:t>
            </a:r>
            <a:r>
              <a:rPr lang="en-US" sz="6500" b="1" dirty="0" smtClean="0">
                <a:latin typeface="Arial Rounded MT Bold" pitchFamily="34" charset="0"/>
              </a:rPr>
              <a:t> </a:t>
            </a:r>
            <a:r>
              <a:rPr lang="en-US" sz="6500" b="1" dirty="0" err="1" smtClean="0">
                <a:latin typeface="Arial Rounded MT Bold" pitchFamily="34" charset="0"/>
              </a:rPr>
              <a:t>mga</a:t>
            </a:r>
            <a:r>
              <a:rPr lang="en-US" sz="6500" b="1" dirty="0" smtClean="0">
                <a:latin typeface="Arial Rounded MT Bold" pitchFamily="34" charset="0"/>
              </a:rPr>
              <a:t> </a:t>
            </a:r>
            <a:r>
              <a:rPr lang="en-US" sz="6500" b="1" dirty="0" err="1" smtClean="0">
                <a:latin typeface="Arial Rounded MT Bold" pitchFamily="34" charset="0"/>
              </a:rPr>
              <a:t>Hiyas</a:t>
            </a:r>
            <a:r>
              <a:rPr lang="en-US" sz="6500" b="1" dirty="0" smtClean="0">
                <a:latin typeface="Arial Rounded MT Bold" pitchFamily="34" charset="0"/>
              </a:rPr>
              <a:t> </a:t>
            </a:r>
            <a:r>
              <a:rPr lang="en-US" sz="6500" b="1" dirty="0" err="1" smtClean="0">
                <a:latin typeface="Arial Rounded MT Bold" pitchFamily="34" charset="0"/>
              </a:rPr>
              <a:t>sa</a:t>
            </a:r>
            <a:r>
              <a:rPr lang="en-US" sz="6500" b="1" dirty="0" smtClean="0">
                <a:latin typeface="Arial Rounded MT Bold" pitchFamily="34" charset="0"/>
              </a:rPr>
              <a:t> K to 12</a:t>
            </a:r>
            <a:endParaRPr lang="en-US" sz="6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863" y="2133600"/>
            <a:ext cx="11056937" cy="5207000"/>
          </a:xfrm>
        </p:spPr>
        <p:txBody>
          <a:bodyPr>
            <a:normAutofit fontScale="25000" lnSpcReduction="20000"/>
          </a:bodyPr>
          <a:lstStyle/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900" dirty="0">
                <a:latin typeface="Arial Rounded MT Bold" pitchFamily="34" charset="0"/>
              </a:rPr>
              <a:t>1. Kindergarten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2900" dirty="0">
                <a:latin typeface="Arial Rounded MT Bold" pitchFamily="34" charset="0"/>
              </a:rPr>
              <a:t> 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18200" dirty="0" err="1" smtClean="0">
                <a:latin typeface="Arial Rounded MT Bold" pitchFamily="34" charset="0"/>
              </a:rPr>
              <a:t>Sinugdanan</a:t>
            </a:r>
            <a:r>
              <a:rPr lang="en-US" sz="18200" dirty="0" smtClean="0">
                <a:latin typeface="Arial Rounded MT Bold" pitchFamily="34" charset="0"/>
              </a:rPr>
              <a:t> </a:t>
            </a:r>
            <a:r>
              <a:rPr lang="en-US" sz="18200" dirty="0" err="1" smtClean="0">
                <a:latin typeface="Arial Rounded MT Bold" pitchFamily="34" charset="0"/>
              </a:rPr>
              <a:t>sa</a:t>
            </a:r>
            <a:r>
              <a:rPr lang="en-US" sz="18200" dirty="0" smtClean="0">
                <a:latin typeface="Arial Rounded MT Bold" pitchFamily="34" charset="0"/>
              </a:rPr>
              <a:t> K to 12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US" sz="18200" dirty="0" err="1" smtClean="0">
                <a:latin typeface="Arial Rounded MT Bold" pitchFamily="34" charset="0"/>
              </a:rPr>
              <a:t>Nahimong</a:t>
            </a:r>
            <a:r>
              <a:rPr lang="en-US" sz="18200" dirty="0" smtClean="0">
                <a:latin typeface="Arial Rounded MT Bold" pitchFamily="34" charset="0"/>
              </a:rPr>
              <a:t> </a:t>
            </a:r>
            <a:r>
              <a:rPr lang="en-US" sz="18200" dirty="0" err="1" smtClean="0">
                <a:latin typeface="Arial Rounded MT Bold" pitchFamily="34" charset="0"/>
              </a:rPr>
              <a:t>balaod</a:t>
            </a:r>
            <a:r>
              <a:rPr lang="en-US" sz="18200" dirty="0" smtClean="0">
                <a:latin typeface="Arial Rounded MT Bold" pitchFamily="34" charset="0"/>
              </a:rPr>
              <a:t> </a:t>
            </a:r>
            <a:r>
              <a:rPr lang="en-US" sz="18200" dirty="0" err="1" smtClean="0">
                <a:latin typeface="Arial Rounded MT Bold" pitchFamily="34" charset="0"/>
              </a:rPr>
              <a:t>pinaagi</a:t>
            </a:r>
            <a:r>
              <a:rPr lang="en-US" sz="18200" dirty="0" smtClean="0">
                <a:latin typeface="Arial Rounded MT Bold" pitchFamily="34" charset="0"/>
              </a:rPr>
              <a:t> </a:t>
            </a:r>
            <a:r>
              <a:rPr lang="en-US" sz="18200" dirty="0" err="1" smtClean="0">
                <a:latin typeface="Arial Rounded MT Bold" pitchFamily="34" charset="0"/>
              </a:rPr>
              <a:t>sa</a:t>
            </a:r>
            <a:r>
              <a:rPr lang="en-US" sz="18200" dirty="0" smtClean="0">
                <a:latin typeface="Arial Rounded MT Bold" pitchFamily="34" charset="0"/>
              </a:rPr>
              <a:t> </a:t>
            </a:r>
            <a:r>
              <a:rPr lang="en-US" sz="18200" dirty="0" err="1" smtClean="0">
                <a:latin typeface="Arial Rounded MT Bold" pitchFamily="34" charset="0"/>
              </a:rPr>
              <a:t>Akta</a:t>
            </a:r>
            <a:r>
              <a:rPr lang="en-US" sz="18200" dirty="0" smtClean="0">
                <a:latin typeface="Arial Rounded MT Bold" pitchFamily="34" charset="0"/>
              </a:rPr>
              <a:t> Republika10157</a:t>
            </a:r>
            <a:endParaRPr lang="en-US" sz="18200" dirty="0">
              <a:latin typeface="Arial Rounded MT Bold" pitchFamily="34" charset="0"/>
            </a:endParaRP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2900" dirty="0"/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en-US" dirty="0" smtClean="0"/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Ang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mga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Hiyas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sa</a:t>
            </a:r>
            <a:r>
              <a:rPr lang="en-US" b="1" dirty="0" smtClean="0">
                <a:latin typeface="Arial Rounded MT Bold" pitchFamily="34" charset="0"/>
              </a:rPr>
              <a:t> K to 12</a:t>
            </a: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3560"/>
            <a:ext cx="11125200" cy="5095240"/>
          </a:xfrm>
        </p:spPr>
        <p:txBody>
          <a:bodyPr>
            <a:normAutofit/>
          </a:bodyPr>
          <a:lstStyle/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7100" dirty="0">
                <a:latin typeface="Arial Rounded MT Bold" pitchFamily="34" charset="0"/>
              </a:rPr>
              <a:t>2. </a:t>
            </a:r>
            <a:r>
              <a:rPr lang="en-US" sz="7100" dirty="0" err="1" smtClean="0">
                <a:latin typeface="Arial Rounded MT Bold" pitchFamily="34" charset="0"/>
              </a:rPr>
              <a:t>Naandang</a:t>
            </a:r>
            <a:r>
              <a:rPr lang="en-US" sz="7100" dirty="0" smtClean="0">
                <a:latin typeface="Arial Rounded MT Bold" pitchFamily="34" charset="0"/>
              </a:rPr>
              <a:t> </a:t>
            </a:r>
            <a:r>
              <a:rPr lang="en-US" sz="7100" dirty="0" err="1" smtClean="0">
                <a:latin typeface="Arial Rounded MT Bold" pitchFamily="34" charset="0"/>
              </a:rPr>
              <a:t>Pinulungan</a:t>
            </a:r>
            <a:endParaRPr lang="en-US" sz="7100" dirty="0" smtClean="0">
              <a:latin typeface="Arial Rounded MT Bold" pitchFamily="34" charset="0"/>
            </a:endParaRP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5300" dirty="0" err="1" smtClean="0">
                <a:latin typeface="Arial Rounded MT Bold" pitchFamily="34" charset="0"/>
              </a:rPr>
              <a:t>Kadaghanan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sa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mga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leksiyon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gikan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sa</a:t>
            </a:r>
            <a:r>
              <a:rPr lang="en-US" sz="5300" dirty="0" smtClean="0">
                <a:latin typeface="Arial Rounded MT Bold" pitchFamily="34" charset="0"/>
              </a:rPr>
              <a:t> Kinder </a:t>
            </a:r>
            <a:r>
              <a:rPr lang="en-US" sz="5300" dirty="0" err="1" smtClean="0">
                <a:latin typeface="Arial Rounded MT Bold" pitchFamily="34" charset="0"/>
              </a:rPr>
              <a:t>padulong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sa</a:t>
            </a:r>
            <a:r>
              <a:rPr lang="en-US" sz="5300" dirty="0" smtClean="0">
                <a:latin typeface="Arial Rounded MT Bold" pitchFamily="34" charset="0"/>
              </a:rPr>
              <a:t> Grade 3 </a:t>
            </a:r>
            <a:r>
              <a:rPr lang="en-US" sz="5300" dirty="0" err="1" smtClean="0">
                <a:latin typeface="Arial Rounded MT Bold" pitchFamily="34" charset="0"/>
              </a:rPr>
              <a:t>naggamit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sa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naandang</a:t>
            </a:r>
            <a:r>
              <a:rPr lang="en-US" sz="5300" dirty="0" smtClean="0">
                <a:latin typeface="Arial Rounded MT Bold" pitchFamily="34" charset="0"/>
              </a:rPr>
              <a:t> </a:t>
            </a:r>
            <a:r>
              <a:rPr lang="en-US" sz="5300" dirty="0" err="1" smtClean="0">
                <a:latin typeface="Arial Rounded MT Bold" pitchFamily="34" charset="0"/>
              </a:rPr>
              <a:t>pinulungan</a:t>
            </a:r>
            <a:r>
              <a:rPr lang="en-US" sz="4700" dirty="0" smtClean="0">
                <a:latin typeface="Arial Rounded MT Bold" pitchFamily="34" charset="0"/>
              </a:rPr>
              <a:t>.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698163" cy="1295400"/>
          </a:xfrm>
        </p:spPr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Ang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mga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Hiyas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sa</a:t>
            </a:r>
            <a:r>
              <a:rPr lang="en-US" b="1" dirty="0" smtClean="0">
                <a:latin typeface="Arial Rounded MT Bold" pitchFamily="34" charset="0"/>
              </a:rPr>
              <a:t> K to 12</a:t>
            </a: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13560"/>
            <a:ext cx="11277600" cy="5095240"/>
          </a:xfrm>
        </p:spPr>
        <p:txBody>
          <a:bodyPr>
            <a:normAutofit fontScale="92500"/>
          </a:bodyPr>
          <a:lstStyle/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7100" dirty="0">
                <a:latin typeface="Arial Rounded MT Bold" pitchFamily="34" charset="0"/>
              </a:rPr>
              <a:t>3. Senior High School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7100" dirty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Dugang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nga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duha</a:t>
            </a:r>
            <a:r>
              <a:rPr lang="en-US" sz="4800" dirty="0" smtClean="0">
                <a:latin typeface="Arial Rounded MT Bold" pitchFamily="34" charset="0"/>
              </a:rPr>
              <a:t> ka </a:t>
            </a:r>
            <a:r>
              <a:rPr lang="en-US" sz="4800" dirty="0" err="1" smtClean="0">
                <a:latin typeface="Arial Rounded MT Bold" pitchFamily="34" charset="0"/>
              </a:rPr>
              <a:t>tuig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nga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gitawag</a:t>
            </a:r>
            <a:r>
              <a:rPr lang="en-US" sz="4800" dirty="0" smtClean="0">
                <a:latin typeface="Arial Rounded MT Bold" pitchFamily="34" charset="0"/>
              </a:rPr>
              <a:t> Grade 11 </a:t>
            </a:r>
            <a:r>
              <a:rPr lang="en-US" sz="4800" dirty="0" err="1" smtClean="0">
                <a:latin typeface="Arial Rounded MT Bold" pitchFamily="34" charset="0"/>
              </a:rPr>
              <a:t>ug</a:t>
            </a:r>
            <a:r>
              <a:rPr lang="en-US" sz="4800" dirty="0" smtClean="0">
                <a:latin typeface="Arial Rounded MT Bold" pitchFamily="34" charset="0"/>
              </a:rPr>
              <a:t> Grade 12</a:t>
            </a: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4800" dirty="0" err="1" smtClean="0">
                <a:latin typeface="Arial Rounded MT Bold" pitchFamily="34" charset="0"/>
              </a:rPr>
              <a:t>Mokompleto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sa</a:t>
            </a:r>
            <a:r>
              <a:rPr lang="en-US" sz="4800" dirty="0" smtClean="0">
                <a:latin typeface="Arial Rounded MT Bold" pitchFamily="34" charset="0"/>
              </a:rPr>
              <a:t> dose ka </a:t>
            </a:r>
            <a:r>
              <a:rPr lang="en-US" sz="4800" dirty="0" err="1" smtClean="0">
                <a:latin typeface="Arial Rounded MT Bold" pitchFamily="34" charset="0"/>
              </a:rPr>
              <a:t>tuig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nga</a:t>
            </a:r>
            <a:r>
              <a:rPr lang="en-US" sz="4800" dirty="0" smtClean="0">
                <a:latin typeface="Arial Rounded MT Bold" pitchFamily="34" charset="0"/>
              </a:rPr>
              <a:t> Basic Education </a:t>
            </a:r>
            <a:r>
              <a:rPr lang="en-US" sz="4800" dirty="0" err="1" smtClean="0">
                <a:latin typeface="Arial Rounded MT Bold" pitchFamily="34" charset="0"/>
              </a:rPr>
              <a:t>nga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maoy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panginahanglanon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dinhi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sa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sulod</a:t>
            </a:r>
            <a:r>
              <a:rPr lang="en-US" sz="4800" dirty="0" smtClean="0">
                <a:latin typeface="Arial Rounded MT Bold" pitchFamily="34" charset="0"/>
              </a:rPr>
              <a:t> o </a:t>
            </a:r>
            <a:r>
              <a:rPr lang="en-US" sz="4800" dirty="0" err="1" smtClean="0">
                <a:latin typeface="Arial Rounded MT Bold" pitchFamily="34" charset="0"/>
              </a:rPr>
              <a:t>gawas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sa</a:t>
            </a:r>
            <a:r>
              <a:rPr lang="en-US" sz="4800" dirty="0" smtClean="0">
                <a:latin typeface="Arial Rounded MT Bold" pitchFamily="34" charset="0"/>
              </a:rPr>
              <a:t> </a:t>
            </a:r>
            <a:r>
              <a:rPr lang="en-US" sz="4800" dirty="0" err="1" smtClean="0">
                <a:latin typeface="Arial Rounded MT Bold" pitchFamily="34" charset="0"/>
              </a:rPr>
              <a:t>nasud</a:t>
            </a:r>
            <a:endParaRPr lang="en-US" sz="4800" dirty="0" smtClean="0">
              <a:latin typeface="Arial Rounded MT Bold" pitchFamily="34" charset="0"/>
            </a:endParaRPr>
          </a:p>
          <a:p>
            <a:pPr marL="337002" indent="-337002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46075"/>
            <a:ext cx="10699750" cy="1122363"/>
          </a:xfrm>
        </p:spPr>
        <p:txBody>
          <a:bodyPr rtlCol="0">
            <a:normAutofit/>
          </a:bodyPr>
          <a:lstStyle/>
          <a:p>
            <a:pPr marL="595370">
              <a:defRPr/>
            </a:pPr>
            <a:r>
              <a:rPr lang="en-US" b="1" dirty="0" err="1" smtClean="0"/>
              <a:t>Modelong</a:t>
            </a:r>
            <a:r>
              <a:rPr lang="en-US" b="1" dirty="0" smtClean="0"/>
              <a:t> K to 12 ( 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K+6+4+2)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4664075"/>
            <a:ext cx="10698163" cy="1960563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/>
              <a:t>Elementary School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Grades 1-6 (6-11 </a:t>
            </a:r>
            <a:r>
              <a:rPr lang="en-US" dirty="0" err="1" smtClean="0"/>
              <a:t>anyos</a:t>
            </a:r>
            <a:r>
              <a:rPr lang="en-US" dirty="0" smtClean="0"/>
              <a:t>)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2763838"/>
            <a:ext cx="10698163" cy="1960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112334" tIns="56167" rIns="112334" bIns="56167">
            <a:normAutofit lnSpcReduction="10000"/>
          </a:bodyPr>
          <a:lstStyle/>
          <a:p>
            <a:pPr marL="550437" indent="-47180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700" dirty="0">
              <a:latin typeface="+mn-lt"/>
            </a:endParaRPr>
          </a:p>
          <a:p>
            <a:pPr marL="550437" indent="-47180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700" b="1" dirty="0">
                <a:latin typeface="+mn-lt"/>
              </a:rPr>
              <a:t>Junior High School </a:t>
            </a:r>
          </a:p>
          <a:p>
            <a:pPr marL="550437" indent="-47180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700" dirty="0">
                <a:latin typeface="+mn-lt"/>
              </a:rPr>
              <a:t>Grades 7-10 (12-15 </a:t>
            </a:r>
            <a:r>
              <a:rPr lang="en-US" sz="3700" dirty="0" err="1" smtClean="0">
                <a:latin typeface="+mn-lt"/>
              </a:rPr>
              <a:t>anyos</a:t>
            </a:r>
            <a:r>
              <a:rPr lang="en-US" sz="3700" dirty="0" smtClean="0">
                <a:latin typeface="+mn-lt"/>
              </a:rPr>
              <a:t>)</a:t>
            </a:r>
            <a:endParaRPr lang="en-US" sz="3700" dirty="0">
              <a:latin typeface="+mn-lt"/>
            </a:endParaRP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95300" y="1468438"/>
            <a:ext cx="10698163" cy="129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12334" tIns="56167" rIns="112334" bIns="56167"/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700" b="1" dirty="0">
                <a:latin typeface="Century Gothic" pitchFamily="34" charset="0"/>
              </a:rPr>
              <a:t>Senior High School </a:t>
            </a:r>
          </a:p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700" dirty="0">
                <a:latin typeface="Century Gothic" pitchFamily="34" charset="0"/>
              </a:rPr>
              <a:t>Grades 11-12 (16-17 </a:t>
            </a:r>
            <a:r>
              <a:rPr lang="en-US" sz="3700" dirty="0" err="1" smtClean="0">
                <a:latin typeface="Century Gothic" pitchFamily="34" charset="0"/>
              </a:rPr>
              <a:t>anyos</a:t>
            </a:r>
            <a:r>
              <a:rPr lang="en-US" sz="3700" dirty="0" smtClean="0">
                <a:latin typeface="Century Gothic" pitchFamily="34" charset="0"/>
              </a:rPr>
              <a:t>)</a:t>
            </a:r>
            <a:endParaRPr lang="en-US" sz="3700" dirty="0">
              <a:latin typeface="Century Gothic" pitchFamily="34" charset="0"/>
            </a:endParaRPr>
          </a:p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700" dirty="0"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6562725"/>
            <a:ext cx="10698163" cy="519113"/>
          </a:xfrm>
          <a:prstGeom prst="rect">
            <a:avLst/>
          </a:prstGeom>
          <a:solidFill>
            <a:srgbClr val="D876C5"/>
          </a:solidFill>
        </p:spPr>
        <p:txBody>
          <a:bodyPr lIns="112334" tIns="56167" rIns="112334" bIns="56167">
            <a:normAutofit fontScale="85000" lnSpcReduction="20000"/>
          </a:bodyPr>
          <a:lstStyle/>
          <a:p>
            <a:pPr marL="550437" indent="-47180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700" b="1" dirty="0" err="1">
                <a:latin typeface="+mn-lt"/>
              </a:rPr>
              <a:t>Kindergaten</a:t>
            </a:r>
            <a:r>
              <a:rPr lang="en-US" sz="3700" b="1" dirty="0">
                <a:latin typeface="+mn-lt"/>
              </a:rPr>
              <a:t> (5 </a:t>
            </a:r>
            <a:r>
              <a:rPr lang="en-US" sz="3700" b="1" dirty="0" err="1" smtClean="0">
                <a:latin typeface="+mn-lt"/>
              </a:rPr>
              <a:t>anyos</a:t>
            </a:r>
            <a:r>
              <a:rPr lang="en-US" sz="3700" b="1" dirty="0" smtClean="0">
                <a:latin typeface="+mn-lt"/>
              </a:rPr>
              <a:t>)</a:t>
            </a:r>
            <a:endParaRPr lang="en-US" sz="3700" dirty="0"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8736013" y="4192587"/>
            <a:ext cx="3627438" cy="128746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-277812" y="4192587"/>
            <a:ext cx="3627438" cy="128746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9600" dirty="0" smtClean="0">
                <a:latin typeface="Arial Rounded MT Bold" pitchFamily="34" charset="0"/>
              </a:rPr>
              <a:t>ANG MGA PAGAKAT-ONAN NGA NAHILAKIP</a:t>
            </a:r>
            <a:br>
              <a:rPr lang="en-US" sz="9600" dirty="0" smtClean="0">
                <a:latin typeface="Arial Rounded MT Bold" pitchFamily="34" charset="0"/>
              </a:rPr>
            </a:br>
            <a:r>
              <a:rPr lang="en-US" sz="9600" dirty="0" smtClean="0">
                <a:latin typeface="Arial Rounded MT Bold" pitchFamily="34" charset="0"/>
              </a:rPr>
              <a:t> SA K TO 12</a:t>
            </a:r>
            <a:endParaRPr lang="en-P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95675" y="4129088"/>
            <a:ext cx="8420100" cy="1689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7100" y="2095500"/>
            <a:ext cx="8420100" cy="1768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7100" y="258763"/>
            <a:ext cx="8420100" cy="1554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92488" y="228600"/>
            <a:ext cx="8723312" cy="7543800"/>
          </a:xfrm>
        </p:spPr>
        <p:txBody>
          <a:bodyPr/>
          <a:lstStyle/>
          <a:p>
            <a:pPr marL="335442" indent="-335442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Core Subjects</a:t>
            </a:r>
            <a:r>
              <a:rPr lang="en-US" sz="2700" dirty="0">
                <a:solidFill>
                  <a:schemeClr val="bg1"/>
                </a:solidFill>
              </a:rPr>
              <a:t>: </a:t>
            </a: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Filipino, AP, </a:t>
            </a:r>
            <a:r>
              <a:rPr lang="en-US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Math, Science, MAPEH</a:t>
            </a:r>
          </a:p>
          <a:p>
            <a:pPr marL="335442" indent="-335442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Elective Technology and Livelihood </a:t>
            </a:r>
            <a:r>
              <a:rPr lang="en-US" sz="27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Educ</a:t>
            </a:r>
            <a:endParaRPr lang="en-US" sz="27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2900" b="1" dirty="0">
              <a:latin typeface="Arial Rounded MT Bold" panose="020F0704030504030204" pitchFamily="34" charset="0"/>
            </a:endParaRPr>
          </a:p>
          <a:p>
            <a:pPr marL="335442" indent="-335442"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Core Subjects</a:t>
            </a:r>
            <a:r>
              <a:rPr lang="en-US" sz="2900" dirty="0">
                <a:solidFill>
                  <a:schemeClr val="bg1"/>
                </a:solidFill>
              </a:rPr>
              <a:t>: 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Filipino, AP,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Math, Science, MAPEH</a:t>
            </a:r>
          </a:p>
          <a:p>
            <a:pPr marL="335442" indent="-335442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Exploratory Technology and Livelihood </a:t>
            </a:r>
            <a:r>
              <a:rPr lang="en-US" sz="27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Educ</a:t>
            </a:r>
            <a:endParaRPr lang="en-US" sz="27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863" y="258763"/>
            <a:ext cx="2873375" cy="15541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638" y="2244725"/>
            <a:ext cx="2873375" cy="15557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6863" y="4171950"/>
            <a:ext cx="2873375" cy="16033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6863" y="6130925"/>
            <a:ext cx="2873375" cy="15557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320675" y="577850"/>
            <a:ext cx="2871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GRADES 9-10</a:t>
            </a:r>
          </a:p>
          <a:p>
            <a:pPr eaLnBrk="1" hangingPunct="1"/>
            <a:r>
              <a:rPr lang="en-US" sz="2900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Junior </a:t>
            </a:r>
            <a:r>
              <a:rPr lang="en-US" sz="2900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High</a:t>
            </a:r>
          </a:p>
        </p:txBody>
      </p:sp>
      <p:sp>
        <p:nvSpPr>
          <p:cNvPr id="13323" name="TextBox 9"/>
          <p:cNvSpPr txBox="1">
            <a:spLocks noChangeArrowheads="1"/>
          </p:cNvSpPr>
          <p:nvPr/>
        </p:nvSpPr>
        <p:spPr bwMode="auto">
          <a:xfrm>
            <a:off x="330200" y="2522538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GRADES 7-8</a:t>
            </a:r>
          </a:p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Junior High</a:t>
            </a:r>
          </a:p>
        </p:txBody>
      </p:sp>
      <p:sp>
        <p:nvSpPr>
          <p:cNvPr id="13324" name="TextBox 10"/>
          <p:cNvSpPr txBox="1">
            <a:spLocks noChangeArrowheads="1"/>
          </p:cNvSpPr>
          <p:nvPr/>
        </p:nvSpPr>
        <p:spPr bwMode="auto">
          <a:xfrm>
            <a:off x="296863" y="4684713"/>
            <a:ext cx="2873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GRADES 1-6 </a:t>
            </a:r>
          </a:p>
        </p:txBody>
      </p:sp>
      <p:sp>
        <p:nvSpPr>
          <p:cNvPr id="13325" name="TextBox 11"/>
          <p:cNvSpPr txBox="1">
            <a:spLocks noChangeArrowheads="1"/>
          </p:cNvSpPr>
          <p:nvPr/>
        </p:nvSpPr>
        <p:spPr bwMode="auto">
          <a:xfrm>
            <a:off x="296863" y="6296025"/>
            <a:ext cx="28733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KINDERGARTEN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7100" y="6083300"/>
            <a:ext cx="84201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3460750" y="4616450"/>
            <a:ext cx="8391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endParaRPr lang="en-US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328" name="TextBox 20"/>
          <p:cNvSpPr txBox="1">
            <a:spLocks noChangeArrowheads="1"/>
          </p:cNvSpPr>
          <p:nvPr/>
        </p:nvSpPr>
        <p:spPr bwMode="auto">
          <a:xfrm>
            <a:off x="3657600" y="4267200"/>
            <a:ext cx="7991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700" b="1" dirty="0">
                <a:solidFill>
                  <a:schemeClr val="bg1"/>
                </a:solidFill>
                <a:latin typeface="Arial Rounded MT Bold" pitchFamily="34" charset="0"/>
              </a:rPr>
              <a:t>Core Subjects</a:t>
            </a:r>
            <a:r>
              <a:rPr lang="en-US" sz="2700" dirty="0">
                <a:solidFill>
                  <a:schemeClr val="bg1"/>
                </a:solidFill>
              </a:rPr>
              <a:t>:      </a:t>
            </a:r>
            <a:r>
              <a:rPr lang="en-US" sz="2700" dirty="0">
                <a:solidFill>
                  <a:schemeClr val="bg1"/>
                </a:solidFill>
                <a:cs typeface="Arial" charset="0"/>
              </a:rPr>
              <a:t>English, Filipino, AP, </a:t>
            </a:r>
            <a:r>
              <a:rPr lang="en-US" sz="2700" dirty="0" err="1">
                <a:solidFill>
                  <a:schemeClr val="bg1"/>
                </a:solidFill>
                <a:cs typeface="Arial" charset="0"/>
              </a:rPr>
              <a:t>EsP</a:t>
            </a:r>
            <a:r>
              <a:rPr lang="en-US" sz="2700" dirty="0">
                <a:solidFill>
                  <a:schemeClr val="bg1"/>
                </a:solidFill>
                <a:cs typeface="Arial" charset="0"/>
              </a:rPr>
              <a:t>,  </a:t>
            </a:r>
          </a:p>
          <a:p>
            <a:pPr eaLnBrk="1" hangingPunct="1"/>
            <a:r>
              <a:rPr lang="en-US" sz="2700" dirty="0">
                <a:solidFill>
                  <a:schemeClr val="bg1"/>
                </a:solidFill>
                <a:cs typeface="Arial" charset="0"/>
              </a:rPr>
              <a:t>                 Math, MAPEH, Science (Grades 3-6)</a:t>
            </a:r>
          </a:p>
          <a:p>
            <a:pPr eaLnBrk="1" hangingPunct="1"/>
            <a:r>
              <a:rPr lang="en-US" sz="2700" dirty="0">
                <a:solidFill>
                  <a:schemeClr val="bg1"/>
                </a:solidFill>
                <a:cs typeface="Arial" charset="0"/>
              </a:rPr>
              <a:t>       EPP (Grades 4-6), MTB- MLE (Grades 1-3)</a:t>
            </a:r>
          </a:p>
          <a:p>
            <a:pPr eaLnBrk="1" hangingPunct="1"/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3660775" y="6346825"/>
            <a:ext cx="7991475" cy="1360488"/>
          </a:xfrm>
          <a:prstGeom prst="rect">
            <a:avLst/>
          </a:prstGeom>
          <a:noFill/>
          <a:ln>
            <a:noFill/>
          </a:ln>
          <a:extLst/>
        </p:spPr>
        <p:txBody>
          <a:bodyPr lIns="112334" tIns="56167" rIns="112334" bIns="5616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21253" indent="-421253" eaLnBrk="1" hangingPunct="1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Learning Domains</a:t>
            </a:r>
            <a:r>
              <a:rPr lang="en-US" sz="2700" dirty="0">
                <a:solidFill>
                  <a:schemeClr val="bg1"/>
                </a:solidFill>
              </a:rPr>
              <a:t>:      </a:t>
            </a:r>
            <a:r>
              <a:rPr lang="en-US" sz="2700" dirty="0">
                <a:solidFill>
                  <a:schemeClr val="bg1"/>
                </a:solidFill>
                <a:cs typeface="Arial" panose="020B0604020202020204" pitchFamily="34" charset="0"/>
              </a:rPr>
              <a:t>English, Filipino, AP,      </a:t>
            </a:r>
          </a:p>
          <a:p>
            <a:pPr eaLnBrk="1" hangingPunct="1">
              <a:defRPr/>
            </a:pPr>
            <a:r>
              <a:rPr lang="en-US" sz="27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</a:t>
            </a:r>
            <a:r>
              <a:rPr lang="en-US" sz="2700" dirty="0" err="1">
                <a:solidFill>
                  <a:schemeClr val="bg1"/>
                </a:solidFill>
                <a:cs typeface="Arial" panose="020B0604020202020204" pitchFamily="34" charset="0"/>
              </a:rPr>
              <a:t>EsP</a:t>
            </a:r>
            <a:r>
              <a:rPr lang="en-US" sz="2700" dirty="0">
                <a:solidFill>
                  <a:schemeClr val="bg1"/>
                </a:solidFill>
                <a:cs typeface="Arial" panose="020B0604020202020204" pitchFamily="34" charset="0"/>
              </a:rPr>
              <a:t>,  Math, Science, MAPEH</a:t>
            </a:r>
          </a:p>
          <a:p>
            <a:pPr eaLnBrk="1" hangingPunct="1">
              <a:defRPr/>
            </a:pP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13560"/>
            <a:ext cx="11091062" cy="50952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sz="1800" b="1" dirty="0" smtClean="0">
              <a:solidFill>
                <a:srgbClr val="BC4604"/>
              </a:solidFill>
              <a:latin typeface="Arial Rounded MT Bold" panose="020F0704030504030204" pitchFamily="34" charset="0"/>
            </a:endParaRPr>
          </a:p>
          <a:p>
            <a:pPr algn="ctr">
              <a:buNone/>
            </a:pPr>
            <a:r>
              <a:rPr lang="en-US" sz="8100" b="1" dirty="0" smtClean="0">
                <a:solidFill>
                  <a:srgbClr val="BC4604"/>
                </a:solidFill>
                <a:latin typeface="Arial Rounded MT Bold" panose="020F0704030504030204" pitchFamily="34" charset="0"/>
              </a:rPr>
              <a:t>SENIOR HIGH SCHOOL</a:t>
            </a:r>
            <a:r>
              <a:rPr lang="en-US" sz="6800" dirty="0" smtClean="0">
                <a:latin typeface="Arial Rounded MT Bold" panose="020F0704030504030204" pitchFamily="34" charset="0"/>
              </a:rPr>
              <a:t/>
            </a:r>
            <a:br>
              <a:rPr lang="en-US" sz="6800" dirty="0" smtClean="0">
                <a:latin typeface="Arial Rounded MT Bold" panose="020F0704030504030204" pitchFamily="34" charset="0"/>
              </a:rPr>
            </a:br>
            <a:endParaRPr lang="en-US" sz="6800" dirty="0" smtClean="0">
              <a:latin typeface="Arial Rounded MT Bold" panose="020F0704030504030204" pitchFamily="34" charset="0"/>
            </a:endParaRPr>
          </a:p>
          <a:p>
            <a:pPr algn="ctr">
              <a:buNone/>
            </a:pPr>
            <a:r>
              <a:rPr lang="en-US" sz="7800" b="1" dirty="0" smtClean="0">
                <a:latin typeface="Arial Rounded MT Bold" panose="020F0704030504030204" pitchFamily="34" charset="0"/>
              </a:rPr>
              <a:t>Grades 11-12</a:t>
            </a:r>
            <a:r>
              <a:rPr lang="en-US" sz="6500" dirty="0" smtClean="0">
                <a:latin typeface="Arial Rounded MT Bold" panose="020F0704030504030204" pitchFamily="34" charset="0"/>
              </a:rPr>
              <a:t/>
            </a:r>
            <a:br>
              <a:rPr lang="en-US" sz="6500" dirty="0" smtClean="0">
                <a:latin typeface="Arial Rounded MT Bold" panose="020F0704030504030204" pitchFamily="34" charset="0"/>
              </a:rPr>
            </a:br>
            <a:endParaRPr lang="en-PH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31313" y="2755900"/>
            <a:ext cx="2574925" cy="1598613"/>
          </a:xfrm>
          <a:prstGeom prst="roundRect">
            <a:avLst/>
          </a:prstGeom>
          <a:solidFill>
            <a:srgbClr val="BC4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00763" y="2805113"/>
            <a:ext cx="2871787" cy="15541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89275" y="2755900"/>
            <a:ext cx="2755900" cy="155416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425" y="2733675"/>
            <a:ext cx="2627313" cy="15763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</a:t>
            </a:r>
            <a:r>
              <a:rPr lang="en-US" sz="2900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VOCATIONAL-LIVELIHOOD</a:t>
            </a:r>
            <a:endParaRPr lang="en-US" sz="2900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47838" y="173038"/>
            <a:ext cx="84201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1997075" y="403225"/>
            <a:ext cx="7991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4 KA DALAN</a:t>
            </a:r>
            <a:endParaRPr lang="en-US" sz="88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409700" y="1835150"/>
            <a:ext cx="1312863" cy="89852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59275" y="1812925"/>
            <a:ext cx="20638" cy="95091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58075" y="1812925"/>
            <a:ext cx="39688" cy="10287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8" idx="0"/>
          </p:cNvCxnSpPr>
          <p:nvPr/>
        </p:nvCxnSpPr>
        <p:spPr>
          <a:xfrm>
            <a:off x="9215438" y="1835150"/>
            <a:ext cx="1303337" cy="920750"/>
          </a:xfrm>
          <a:prstGeom prst="line">
            <a:avLst/>
          </a:prstGeom>
          <a:ln w="63500">
            <a:solidFill>
              <a:srgbClr val="BC4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98425" y="4422775"/>
            <a:ext cx="2378075" cy="2728913"/>
          </a:xfrm>
          <a:prstGeom prst="rect">
            <a:avLst/>
          </a:prstGeom>
          <a:noFill/>
          <a:ln>
            <a:noFill/>
          </a:ln>
          <a:extLst/>
        </p:spPr>
        <p:txBody>
          <a:bodyPr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sz="3400" dirty="0">
                <a:solidFill>
                  <a:srgbClr val="003300"/>
                </a:solidFill>
                <a:latin typeface="Arial Rounded MT Bold" panose="020F0704030504030204" pitchFamily="34" charset="0"/>
              </a:rPr>
              <a:t>Strands: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rgbClr val="003300"/>
                </a:solidFill>
                <a:latin typeface="Arial Rounded MT Bold" panose="020F0704030504030204" pitchFamily="34" charset="0"/>
              </a:rPr>
              <a:t>ABM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rgbClr val="003300"/>
                </a:solidFill>
                <a:latin typeface="Arial Rounded MT Bold" panose="020F0704030504030204" pitchFamily="34" charset="0"/>
              </a:rPr>
              <a:t>STEM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400" dirty="0" err="1">
                <a:solidFill>
                  <a:srgbClr val="003300"/>
                </a:solidFill>
                <a:latin typeface="Arial Rounded MT Bold" panose="020F0704030504030204" pitchFamily="34" charset="0"/>
              </a:rPr>
              <a:t>HumSS</a:t>
            </a: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GAS</a:t>
            </a: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VOCATINAL-LIVELIHOOD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0"/>
            <a:ext cx="99822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0" y="403225"/>
            <a:ext cx="11658600" cy="18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AKADEMIKO - ABM </a:t>
            </a:r>
            <a:endParaRPr lang="en-US" sz="75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98425" y="1828800"/>
            <a:ext cx="11788775" cy="55149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5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Accountancy, Business and Management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 Business Management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Banking and Financial Services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Business Information Technology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Bookkeeping and Accounting Technology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Management Services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Advertising and Public Relations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Hotel and Restaurant management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685800"/>
            <a:ext cx="6248400" cy="617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PH" sz="4500" b="1" dirty="0" err="1" smtClean="0"/>
              <a:t>Unsa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nga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sapot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ang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angay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natong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ipasuot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sa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bata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sa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iyang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pag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eskwela</a:t>
            </a:r>
            <a:r>
              <a:rPr lang="en-PH" sz="4500" b="1" dirty="0" smtClean="0"/>
              <a:t>?</a:t>
            </a:r>
          </a:p>
          <a:p>
            <a:pPr>
              <a:buNone/>
            </a:pPr>
            <a:endParaRPr lang="en-PH" sz="4500" b="1" dirty="0" smtClean="0"/>
          </a:p>
          <a:p>
            <a:pPr>
              <a:buFont typeface="Arial" charset="0"/>
              <a:buChar char="•"/>
            </a:pPr>
            <a:r>
              <a:rPr lang="en-PH" sz="4500" b="1" dirty="0" err="1" smtClean="0"/>
              <a:t>Bagay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sa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panahon</a:t>
            </a:r>
            <a:r>
              <a:rPr lang="en-PH" sz="4500" b="1" dirty="0" smtClean="0"/>
              <a:t>/ </a:t>
            </a:r>
            <a:r>
              <a:rPr lang="en-PH" sz="4500" b="1" dirty="0" err="1" smtClean="0"/>
              <a:t>okasyon</a:t>
            </a:r>
            <a:endParaRPr lang="en-PH" sz="4500" b="1" dirty="0" smtClean="0"/>
          </a:p>
          <a:p>
            <a:pPr>
              <a:buFont typeface="Arial" charset="0"/>
              <a:buChar char="•"/>
            </a:pPr>
            <a:r>
              <a:rPr lang="en-PH" sz="4500" b="1" dirty="0" err="1" smtClean="0"/>
              <a:t>Kompleto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ug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komportable</a:t>
            </a:r>
            <a:endParaRPr lang="en-PH" sz="4500" b="1" dirty="0" smtClean="0"/>
          </a:p>
          <a:p>
            <a:pPr>
              <a:buFont typeface="Arial" charset="0"/>
              <a:buChar char="•"/>
            </a:pPr>
            <a:r>
              <a:rPr lang="en-PH" sz="4500" b="1" dirty="0" err="1" smtClean="0"/>
              <a:t>Maayo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lantawon</a:t>
            </a:r>
            <a:endParaRPr lang="en-PH" sz="4500" b="1" dirty="0" smtClean="0"/>
          </a:p>
          <a:p>
            <a:pPr>
              <a:buFont typeface="Arial" charset="0"/>
              <a:buChar char="•"/>
            </a:pPr>
            <a:r>
              <a:rPr lang="en-PH" sz="4500" b="1" dirty="0" err="1" smtClean="0"/>
              <a:t>Lig</a:t>
            </a:r>
            <a:r>
              <a:rPr lang="en-PH" sz="4500" b="1" dirty="0" smtClean="0"/>
              <a:t>-on </a:t>
            </a:r>
            <a:r>
              <a:rPr lang="en-PH" sz="4500" b="1" dirty="0" err="1" smtClean="0"/>
              <a:t>ug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mulahutay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sa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taas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nga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panahon</a:t>
            </a:r>
            <a:endParaRPr lang="en-PH" sz="4500" b="1" dirty="0" smtClean="0"/>
          </a:p>
          <a:p>
            <a:pPr>
              <a:buFont typeface="Arial" charset="0"/>
              <a:buChar char="•"/>
            </a:pPr>
            <a:r>
              <a:rPr lang="en-PH" sz="4500" b="1" dirty="0" err="1" smtClean="0"/>
              <a:t>Presyo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nga</a:t>
            </a:r>
            <a:r>
              <a:rPr lang="en-PH" sz="4500" b="1" dirty="0" smtClean="0"/>
              <a:t> </a:t>
            </a:r>
            <a:r>
              <a:rPr lang="en-PH" sz="4500" b="1" dirty="0" err="1" smtClean="0"/>
              <a:t>makatarunganon</a:t>
            </a:r>
            <a:endParaRPr lang="en-PH" sz="4500" b="1" dirty="0" smtClean="0"/>
          </a:p>
          <a:p>
            <a:pPr>
              <a:buFont typeface="Arial" charset="0"/>
              <a:buChar char="•"/>
            </a:pPr>
            <a:endParaRPr lang="en-PH" sz="4500" dirty="0"/>
          </a:p>
        </p:txBody>
      </p:sp>
      <p:pic>
        <p:nvPicPr>
          <p:cNvPr id="4" name="Picture 3" descr="F:\Pictures\BOY and GIRL\PNG\BOY Sa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3342291" cy="741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VOCATINAL-LIVELIHOOD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0"/>
            <a:ext cx="102108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0" y="403225"/>
            <a:ext cx="11658600" cy="18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AKADEMIKO - STEM </a:t>
            </a:r>
            <a:endParaRPr lang="en-US" sz="75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1" y="1828800"/>
            <a:ext cx="11887200" cy="69306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Science, Technology, Engineering and Mathematics</a:t>
            </a:r>
            <a:r>
              <a:rPr lang="en-US" sz="3500" b="1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Pharmacy, Radiology, Medical Technology, Pathology,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Atmospheric Science, Environmental Science,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Agricultural Science and Fishery, Animal Science,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Information Technology and Computer Studies,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Multimedia, Animation, Programming and Computer Science, BS Math, BS Physics, Statistics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Information Management System,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Engineering(Mechanical, Electronics, Communication,</a:t>
            </a:r>
          </a:p>
          <a:p>
            <a:pPr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  Metallurgical, Computer, Biomedical, Chemical, Geodetic, Electrical, Meteorological, Mining)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VOCATINAL-LIVELIHOOD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0"/>
            <a:ext cx="108204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0" y="403225"/>
            <a:ext cx="11887200" cy="18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AKADEMIKO - </a:t>
            </a:r>
            <a:r>
              <a:rPr lang="en-US" sz="7500" b="1" dirty="0" err="1" smtClean="0">
                <a:solidFill>
                  <a:schemeClr val="bg1"/>
                </a:solidFill>
                <a:latin typeface="Arial Rounded MT Bold" pitchFamily="34" charset="0"/>
              </a:rPr>
              <a:t>HumSS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US" sz="75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98425" y="1828800"/>
            <a:ext cx="11788775" cy="6038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5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Humanities and Social Sciences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Philosophy, Literature, Liberal and Fine Arts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Education (major in Math, Science, Physics, Chemistry, Reading, English, Educational/ </a:t>
            </a:r>
          </a:p>
          <a:p>
            <a:pPr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  Media Technology, Special Education, Music, Physical Education and Health),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Communication, Psychology, Social Work, Criminology, Sociology, Anthropology,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Political Science, Law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VOCATINAL-LIVELIHOOD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0"/>
            <a:ext cx="108204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0" y="403225"/>
            <a:ext cx="11887200" cy="18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AKADEMIKO - </a:t>
            </a:r>
            <a:r>
              <a:rPr lang="en-US" sz="7500" b="1" dirty="0" err="1" smtClean="0">
                <a:solidFill>
                  <a:schemeClr val="bg1"/>
                </a:solidFill>
                <a:latin typeface="Arial Rounded MT Bold" pitchFamily="34" charset="0"/>
              </a:rPr>
              <a:t>HumSS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US" sz="75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98425" y="1828800"/>
            <a:ext cx="11788775" cy="6038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5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Humanities and Social Sciences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Philosophy, Literature, Liberal and Fine Arts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Education (major in Math, Science, Physics, Chemistry, Reading, English, Educational/ </a:t>
            </a:r>
          </a:p>
          <a:p>
            <a:pPr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  Media Technology, Special Education, Music, Physical Education and Health),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Communication, Psychology, Social Work, Criminology, Sociology, Anthropology,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Political Science, Law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6496050" y="3143250"/>
            <a:ext cx="2063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SPORTS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086100" y="2901950"/>
            <a:ext cx="287178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TECHNICAL VOCATINAL-LIVELIHOOD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98425" y="3133725"/>
            <a:ext cx="2624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eaLnBrk="1" hangingPunct="1"/>
            <a:r>
              <a:rPr lang="en-US" sz="2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ACADEMIC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117013" y="3051175"/>
            <a:ext cx="287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ARTS AND DESIGN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0"/>
            <a:ext cx="10820400" cy="168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0" y="403225"/>
            <a:ext cx="11887200" cy="18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8800" b="1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7500" b="1" dirty="0" smtClean="0">
                <a:solidFill>
                  <a:schemeClr val="bg1"/>
                </a:solidFill>
                <a:latin typeface="Arial Rounded MT Bold" pitchFamily="34" charset="0"/>
              </a:rPr>
              <a:t>AKADEMIKO - GAS </a:t>
            </a:r>
            <a:endParaRPr lang="en-US" sz="7500" dirty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en-US" sz="2700" dirty="0"/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98425" y="1828800"/>
            <a:ext cx="11788775" cy="35913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5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Academic Strand</a:t>
            </a:r>
          </a:p>
          <a:p>
            <a:pPr algn="ctr">
              <a:defRPr/>
            </a:pPr>
            <a:endParaRPr lang="en-US" sz="45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Para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sa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mga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wala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pa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maka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desisyon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kung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unsa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nga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korso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ang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kuhaon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inig</a:t>
            </a:r>
            <a:r>
              <a:rPr lang="en-US" sz="3400" dirty="0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 ka </a:t>
            </a:r>
            <a:r>
              <a:rPr lang="en-US" sz="3400" dirty="0" err="1" smtClean="0">
                <a:solidFill>
                  <a:srgbClr val="003300"/>
                </a:solidFill>
                <a:latin typeface="Arial Rounded MT Bold" panose="020F0704030504030204" pitchFamily="34" charset="0"/>
              </a:rPr>
              <a:t>kolehiyo</a:t>
            </a: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 smtClean="0">
              <a:solidFill>
                <a:srgbClr val="0033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3400" dirty="0">
              <a:solidFill>
                <a:srgbClr val="0033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54050" y="-85725"/>
            <a:ext cx="10698163" cy="755650"/>
          </a:xfrm>
        </p:spPr>
        <p:txBody>
          <a:bodyPr>
            <a:noAutofit/>
          </a:bodyPr>
          <a:lstStyle/>
          <a:p>
            <a:pPr algn="ctr"/>
            <a:r>
              <a:rPr lang="en-PH" sz="4500" b="1" dirty="0" smtClean="0">
                <a:solidFill>
                  <a:srgbClr val="FF0000"/>
                </a:solidFill>
              </a:rPr>
              <a:t>Grades 11 – 12 (4 Semesters)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875" y="604839"/>
          <a:ext cx="11261725" cy="3801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527"/>
                <a:gridCol w="2971684"/>
                <a:gridCol w="3832514"/>
              </a:tblGrid>
              <a:tr h="753577">
                <a:tc gridSpan="3">
                  <a:txBody>
                    <a:bodyPr/>
                    <a:lstStyle/>
                    <a:p>
                      <a:pPr algn="ctr"/>
                      <a:r>
                        <a:rPr lang="en-PH" sz="4300" dirty="0" smtClean="0">
                          <a:latin typeface="Arial Black" pitchFamily="34" charset="0"/>
                          <a:cs typeface="Aharoni" pitchFamily="2" charset="-79"/>
                        </a:rPr>
                        <a:t>31 TOTAL SUBJECTS</a:t>
                      </a:r>
                      <a:endParaRPr lang="en-PH" sz="4300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18867" marR="118867" marT="51788" marB="51788"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1021800">
                <a:tc rowSpan="2"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Arial Black" pitchFamily="34" charset="0"/>
                          <a:cs typeface="Aharoni" pitchFamily="2" charset="-79"/>
                        </a:rPr>
                        <a:t>15 </a:t>
                      </a:r>
                    </a:p>
                    <a:p>
                      <a:pPr algn="ctr"/>
                      <a:r>
                        <a:rPr lang="en-PH" sz="3200" dirty="0" smtClean="0">
                          <a:latin typeface="Arial Black" pitchFamily="34" charset="0"/>
                          <a:cs typeface="Aharoni" pitchFamily="2" charset="-79"/>
                        </a:rPr>
                        <a:t>CORE</a:t>
                      </a:r>
                      <a:r>
                        <a:rPr lang="en-PH" sz="3200" baseline="0" dirty="0" smtClean="0">
                          <a:latin typeface="Arial Black" pitchFamily="34" charset="0"/>
                          <a:cs typeface="Aharoni" pitchFamily="2" charset="-79"/>
                        </a:rPr>
                        <a:t> Subjects</a:t>
                      </a:r>
                      <a:endParaRPr lang="en-PH" sz="3200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18867" marR="118867" marT="51788" marB="517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PH" sz="3200" dirty="0" smtClean="0">
                          <a:latin typeface="Arial Black" pitchFamily="34" charset="0"/>
                          <a:cs typeface="Aharoni" pitchFamily="2" charset="-79"/>
                        </a:rPr>
                        <a:t>16 </a:t>
                      </a:r>
                    </a:p>
                    <a:p>
                      <a:pPr algn="ctr"/>
                      <a:r>
                        <a:rPr lang="en-PH" sz="3200" dirty="0" smtClean="0">
                          <a:latin typeface="Arial Black" pitchFamily="34" charset="0"/>
                          <a:cs typeface="Aharoni" pitchFamily="2" charset="-79"/>
                        </a:rPr>
                        <a:t>TRACK</a:t>
                      </a:r>
                      <a:r>
                        <a:rPr lang="en-PH" sz="3200" baseline="0" dirty="0" smtClean="0">
                          <a:latin typeface="Arial Black" pitchFamily="34" charset="0"/>
                          <a:cs typeface="Aharoni" pitchFamily="2" charset="-79"/>
                        </a:rPr>
                        <a:t> SUBJECTS</a:t>
                      </a:r>
                      <a:endParaRPr lang="en-PH" sz="3200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18867" marR="118867" marT="51788" marB="51788"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1963183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300" dirty="0" smtClean="0">
                          <a:latin typeface="Arial Black" pitchFamily="34" charset="0"/>
                          <a:cs typeface="Aharoni" pitchFamily="2" charset="-79"/>
                        </a:rPr>
                        <a:t>7 Contextualized</a:t>
                      </a:r>
                      <a:r>
                        <a:rPr lang="en-PH" sz="2300" baseline="0" dirty="0" smtClean="0">
                          <a:latin typeface="Arial Black" pitchFamily="34" charset="0"/>
                          <a:cs typeface="Aharoni" pitchFamily="2" charset="-79"/>
                        </a:rPr>
                        <a:t> Subjects</a:t>
                      </a:r>
                      <a:endParaRPr lang="en-PH" sz="2300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18867" marR="118867" marT="51788" marB="517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300" dirty="0" smtClean="0">
                          <a:latin typeface="Arial Black" pitchFamily="34" charset="0"/>
                          <a:cs typeface="Aharoni" pitchFamily="2" charset="-79"/>
                        </a:rPr>
                        <a:t>9</a:t>
                      </a:r>
                      <a:r>
                        <a:rPr lang="en-PH" sz="2300" baseline="0" dirty="0" smtClean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PH" sz="2300" dirty="0" smtClean="0">
                          <a:latin typeface="Arial Black" pitchFamily="34" charset="0"/>
                          <a:cs typeface="Aharoni" pitchFamily="2" charset="-79"/>
                        </a:rPr>
                        <a:t>Specialization Subjects</a:t>
                      </a:r>
                      <a:endParaRPr lang="en-PH" sz="2300" dirty="0"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marL="118867" marR="118867" marT="51788" marB="51788"/>
                </a:tc>
              </a:tr>
            </a:tbl>
          </a:graphicData>
        </a:graphic>
      </p:graphicFrame>
      <p:sp>
        <p:nvSpPr>
          <p:cNvPr id="27665" name="TextBox 6"/>
          <p:cNvSpPr txBox="1">
            <a:spLocks noChangeArrowheads="1"/>
          </p:cNvSpPr>
          <p:nvPr/>
        </p:nvSpPr>
        <p:spPr bwMode="auto">
          <a:xfrm>
            <a:off x="2133600" y="3048000"/>
            <a:ext cx="7467600" cy="16523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2334" tIns="56167" rIns="112334" bIns="56167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PH" sz="2200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351044" indent="-351044" eaLnBrk="1" hangingPunct="1">
              <a:spcBef>
                <a:spcPct val="0"/>
              </a:spcBef>
              <a:buClrTx/>
              <a:buSzTx/>
              <a:defRPr/>
            </a:pPr>
            <a:r>
              <a:rPr lang="en-PH" sz="2200" b="1" i="1" dirty="0">
                <a:latin typeface="Arial Rounded MT Bold" panose="020F0704030504030204" pitchFamily="34" charset="0"/>
              </a:rPr>
              <a:t>Each subject will have 80 hours per semester</a:t>
            </a:r>
          </a:p>
          <a:p>
            <a:pPr marL="351044" indent="-351044" eaLnBrk="1" hangingPunct="1">
              <a:spcBef>
                <a:spcPct val="0"/>
              </a:spcBef>
              <a:buClrTx/>
              <a:buSzTx/>
              <a:defRPr/>
            </a:pPr>
            <a:r>
              <a:rPr lang="en-PH" sz="2200" b="1" i="1" dirty="0">
                <a:latin typeface="Arial Rounded MT Bold" panose="020F0704030504030204" pitchFamily="34" charset="0"/>
              </a:rPr>
              <a:t>P.E. and Health will have 20 hours per semester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PH" sz="3400" b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90800" y="4419600"/>
          <a:ext cx="6637338" cy="19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424"/>
                <a:gridCol w="1981295"/>
                <a:gridCol w="2476619"/>
              </a:tblGrid>
              <a:tr h="6365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Number of Hours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65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Core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Track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</a:tr>
              <a:tr h="6365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1,200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1,280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2,480</a:t>
                      </a:r>
                      <a:endParaRPr lang="en-US" sz="3200" dirty="0"/>
                    </a:p>
                  </a:txBody>
                  <a:tcPr marL="118878" marR="118878" marT="51810" marB="51810"/>
                </a:tc>
              </a:tr>
            </a:tbl>
          </a:graphicData>
        </a:graphic>
      </p:graphicFrame>
      <p:sp>
        <p:nvSpPr>
          <p:cNvPr id="17442" name="TextBox 5"/>
          <p:cNvSpPr txBox="1">
            <a:spLocks noChangeArrowheads="1"/>
          </p:cNvSpPr>
          <p:nvPr/>
        </p:nvSpPr>
        <p:spPr bwMode="auto">
          <a:xfrm>
            <a:off x="228600" y="6324600"/>
            <a:ext cx="113919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pPr algn="ctr"/>
            <a:r>
              <a:rPr lang="en-US" sz="2500" b="1" dirty="0">
                <a:solidFill>
                  <a:srgbClr val="000099"/>
                </a:solidFill>
                <a:latin typeface="Arial Rounded MT Bold" pitchFamily="34" charset="0"/>
              </a:rPr>
              <a:t>2,480 hours divided by 400 school days (50 school days/semester) </a:t>
            </a:r>
          </a:p>
          <a:p>
            <a:pPr algn="ctr"/>
            <a:r>
              <a:rPr lang="en-US" sz="4400" b="1" dirty="0">
                <a:solidFill>
                  <a:srgbClr val="000099"/>
                </a:solidFill>
                <a:latin typeface="Arial Rounded MT Bold" pitchFamily="34" charset="0"/>
              </a:rPr>
              <a:t>= 6.2 hours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609600"/>
          <a:ext cx="11391900" cy="627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760"/>
                <a:gridCol w="3037840"/>
                <a:gridCol w="3797300"/>
              </a:tblGrid>
              <a:tr h="51925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500" dirty="0" smtClean="0">
                          <a:latin typeface="Arial Rounded MT Bold" panose="020F0704030504030204" pitchFamily="34" charset="0"/>
                        </a:rPr>
                        <a:t>Senior High</a:t>
                      </a:r>
                      <a:r>
                        <a:rPr lang="en-US" sz="4500" baseline="0" dirty="0" smtClean="0">
                          <a:latin typeface="Arial Rounded MT Bold" panose="020F0704030504030204" pitchFamily="34" charset="0"/>
                        </a:rPr>
                        <a:t> School</a:t>
                      </a:r>
                      <a:endParaRPr lang="en-US" sz="4500" dirty="0"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8482"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Core</a:t>
                      </a:r>
                      <a:r>
                        <a:rPr lang="en-US" sz="34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Subjects</a:t>
                      </a:r>
                      <a:endParaRPr lang="en-US" sz="3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Same </a:t>
                      </a:r>
                    </a:p>
                    <a:p>
                      <a:r>
                        <a:rPr lang="en-US" sz="34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content</a:t>
                      </a:r>
                      <a:endParaRPr lang="en-US" sz="3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Same</a:t>
                      </a:r>
                    </a:p>
                    <a:p>
                      <a:r>
                        <a:rPr lang="en-US" sz="34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competencies</a:t>
                      </a:r>
                      <a:endParaRPr lang="en-US" sz="34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</a:tr>
              <a:tr h="1590991"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Contextualized</a:t>
                      </a:r>
                      <a:r>
                        <a:rPr lang="en-US" sz="34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Subjects</a:t>
                      </a:r>
                      <a:endParaRPr lang="en-US" sz="34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Different</a:t>
                      </a:r>
                    </a:p>
                    <a:p>
                      <a:r>
                        <a:rPr lang="en-US" sz="34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content</a:t>
                      </a:r>
                      <a:endParaRPr lang="en-US" sz="34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Same</a:t>
                      </a:r>
                    </a:p>
                    <a:p>
                      <a:r>
                        <a:rPr lang="en-US" sz="34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competencies</a:t>
                      </a:r>
                      <a:endParaRPr lang="en-US" sz="34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</a:tr>
              <a:tr h="2682801"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Specialization</a:t>
                      </a:r>
                    </a:p>
                    <a:p>
                      <a:r>
                        <a:rPr lang="en-US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Subjects </a:t>
                      </a:r>
                      <a:endParaRPr lang="en-US" sz="3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Different</a:t>
                      </a:r>
                    </a:p>
                    <a:p>
                      <a:r>
                        <a:rPr lang="en-US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content</a:t>
                      </a:r>
                      <a:endParaRPr lang="en-US" sz="3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Different</a:t>
                      </a:r>
                    </a:p>
                    <a:p>
                      <a:r>
                        <a:rPr lang="en-US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competencies</a:t>
                      </a:r>
                      <a:endParaRPr lang="en-US" sz="3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118872" marR="118872" marT="51787" marB="5178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IC </a:t>
            </a:r>
            <a:r>
              <a:rPr lang="en-PH" dirty="0" err="1" smtClean="0">
                <a:latin typeface="Arial Rounded MT Bold" pitchFamily="34" charset="0"/>
              </a:rPr>
              <a:t>Ang</a:t>
            </a:r>
            <a:r>
              <a:rPr lang="en-PH" dirty="0" smtClean="0">
                <a:latin typeface="Arial Rounded MT Bold" pitchFamily="34" charset="0"/>
              </a:rPr>
              <a:t> Senior High School</a:t>
            </a:r>
            <a:endParaRPr lang="en-PH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PH" sz="4500" dirty="0" err="1" smtClean="0">
                <a:latin typeface="Arial Rounded MT Bold" pitchFamily="34" charset="0"/>
              </a:rPr>
              <a:t>Libre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mga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publikong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eskwelahan</a:t>
            </a:r>
            <a:endParaRPr lang="en-PH" sz="4500" dirty="0" smtClean="0">
              <a:latin typeface="Arial Rounded MT Bold" pitchFamily="34" charset="0"/>
            </a:endParaRPr>
          </a:p>
          <a:p>
            <a:r>
              <a:rPr lang="en-PH" sz="4500" dirty="0" err="1" smtClean="0">
                <a:latin typeface="Arial Rounded MT Bold" pitchFamily="34" charset="0"/>
              </a:rPr>
              <a:t>Libre</a:t>
            </a:r>
            <a:r>
              <a:rPr lang="en-PH" sz="4500" dirty="0" smtClean="0">
                <a:latin typeface="Arial Rounded MT Bold" pitchFamily="34" charset="0"/>
              </a:rPr>
              <a:t> o may  counterpart </a:t>
            </a:r>
            <a:r>
              <a:rPr lang="en-PH" sz="4500" dirty="0" err="1" smtClean="0">
                <a:latin typeface="Arial Rounded MT Bold" pitchFamily="34" charset="0"/>
              </a:rPr>
              <a:t>ang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estudyante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mga</a:t>
            </a:r>
            <a:r>
              <a:rPr lang="en-PH" sz="4500" dirty="0" smtClean="0">
                <a:latin typeface="Arial Rounded MT Bold" pitchFamily="34" charset="0"/>
              </a:rPr>
              <a:t> partner </a:t>
            </a:r>
            <a:r>
              <a:rPr lang="en-PH" sz="4500" dirty="0" err="1" smtClean="0">
                <a:latin typeface="Arial Rounded MT Bold" pitchFamily="34" charset="0"/>
              </a:rPr>
              <a:t>nga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pribadong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eskwelahan</a:t>
            </a:r>
            <a:endParaRPr lang="en-PH" sz="4500" dirty="0" smtClean="0">
              <a:latin typeface="Arial Rounded MT Bold" pitchFamily="34" charset="0"/>
            </a:endParaRPr>
          </a:p>
          <a:p>
            <a:r>
              <a:rPr lang="en-PH" sz="4500" dirty="0" err="1" smtClean="0">
                <a:latin typeface="Arial Rounded MT Bold" pitchFamily="34" charset="0"/>
              </a:rPr>
              <a:t>Anaa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mga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pinili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ug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andam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nga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mga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publiko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ug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pribado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nga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tunghaan</a:t>
            </a:r>
            <a:endParaRPr lang="en-PH" sz="4500" dirty="0" smtClean="0">
              <a:latin typeface="Arial Rounded MT Bold" pitchFamily="34" charset="0"/>
            </a:endParaRPr>
          </a:p>
          <a:p>
            <a:pPr>
              <a:buNone/>
            </a:pP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11049000" cy="59246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PH" sz="11500" b="1" dirty="0" err="1" smtClean="0">
                <a:solidFill>
                  <a:srgbClr val="FF99FF"/>
                </a:solidFill>
                <a:latin typeface="Arial Rounded MT Bold" pitchFamily="34" charset="0"/>
              </a:rPr>
              <a:t>Barog</a:t>
            </a:r>
            <a:r>
              <a:rPr lang="en-PH" sz="7500" dirty="0" smtClean="0">
                <a:solidFill>
                  <a:srgbClr val="FF99FF"/>
                </a:solidFill>
                <a:latin typeface="Arial Rounded MT Bold" pitchFamily="34" charset="0"/>
              </a:rPr>
              <a:t> </a:t>
            </a:r>
            <a:r>
              <a:rPr lang="en-PH" sz="5000" dirty="0" smtClean="0">
                <a:solidFill>
                  <a:srgbClr val="FF99FF"/>
                </a:solidFill>
                <a:latin typeface="Arial Rounded MT Bold" pitchFamily="34" charset="0"/>
              </a:rPr>
              <a:t>  </a:t>
            </a:r>
            <a:r>
              <a:rPr lang="en-PH" sz="6500" b="1" dirty="0" err="1" smtClean="0">
                <a:solidFill>
                  <a:srgbClr val="FF99FF"/>
                </a:solidFill>
                <a:latin typeface="Lucida Handwriting" pitchFamily="66" charset="0"/>
              </a:rPr>
              <a:t>alang</a:t>
            </a:r>
            <a:r>
              <a:rPr lang="en-PH" sz="6500" b="1" dirty="0" smtClean="0">
                <a:solidFill>
                  <a:srgbClr val="FF99FF"/>
                </a:solidFill>
                <a:latin typeface="Lucida Handwriting" pitchFamily="66" charset="0"/>
              </a:rPr>
              <a:t> </a:t>
            </a:r>
            <a:r>
              <a:rPr lang="en-PH" sz="6500" b="1" dirty="0" err="1" smtClean="0">
                <a:solidFill>
                  <a:srgbClr val="FF99FF"/>
                </a:solidFill>
                <a:latin typeface="Lucida Handwriting" pitchFamily="66" charset="0"/>
              </a:rPr>
              <a:t>sa</a:t>
            </a:r>
            <a:r>
              <a:rPr lang="en-PH" sz="6500" b="1" dirty="0" smtClean="0">
                <a:solidFill>
                  <a:srgbClr val="FF99FF"/>
                </a:solidFill>
                <a:latin typeface="Lucida Handwriting" pitchFamily="66" charset="0"/>
              </a:rPr>
              <a:t> </a:t>
            </a:r>
            <a:endParaRPr lang="en-PH" sz="6500" b="1" dirty="0" smtClean="0">
              <a:solidFill>
                <a:srgbClr val="FF99FF"/>
              </a:solidFill>
              <a:latin typeface="Lucida Handwriting" pitchFamily="66" charset="0"/>
            </a:endParaRPr>
          </a:p>
          <a:p>
            <a:pPr>
              <a:buFont typeface="Arial" charset="0"/>
              <a:buChar char="•"/>
            </a:pPr>
            <a:r>
              <a:rPr lang="en-PH" sz="8800" dirty="0" err="1" smtClean="0">
                <a:solidFill>
                  <a:schemeClr val="bg1"/>
                </a:solidFill>
                <a:latin typeface="Arial Rounded MT Bold" pitchFamily="34" charset="0"/>
              </a:rPr>
              <a:t>Kaugmaon</a:t>
            </a:r>
            <a:r>
              <a:rPr lang="en-PH" sz="8800" dirty="0" smtClean="0">
                <a:solidFill>
                  <a:schemeClr val="bg1"/>
                </a:solidFill>
                <a:latin typeface="Arial Rounded MT Bold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en-PH" sz="8800" dirty="0" err="1" smtClean="0">
                <a:solidFill>
                  <a:schemeClr val="bg1"/>
                </a:solidFill>
                <a:latin typeface="Arial Rounded MT Bold" pitchFamily="34" charset="0"/>
              </a:rPr>
              <a:t>Edukasyon</a:t>
            </a:r>
            <a:r>
              <a:rPr lang="en-PH" sz="8800" dirty="0" smtClean="0">
                <a:solidFill>
                  <a:schemeClr val="bg1"/>
                </a:solidFill>
                <a:latin typeface="Arial Rounded MT Bold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en-PH" sz="8800" dirty="0" smtClean="0">
                <a:solidFill>
                  <a:schemeClr val="bg1"/>
                </a:solidFill>
                <a:latin typeface="Arial Rounded MT Bold" pitchFamily="34" charset="0"/>
              </a:rPr>
              <a:t>K to 12!</a:t>
            </a:r>
            <a:endParaRPr lang="en-PH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depednaga.com.ph/files/11150825_1129687407057206_435643483994960014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42228"/>
            <a:ext cx="4114800" cy="2909160"/>
          </a:xfrm>
          <a:prstGeom prst="rect">
            <a:avLst/>
          </a:prstGeom>
          <a:noFill/>
        </p:spPr>
      </p:pic>
      <p:pic>
        <p:nvPicPr>
          <p:cNvPr id="30726" name="Picture 6" descr="https://nasyonalistikpinoy.files.wordpress.com/2013/04/deped-k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026" y="102472"/>
            <a:ext cx="4953000" cy="4839325"/>
          </a:xfrm>
          <a:prstGeom prst="rect">
            <a:avLst/>
          </a:prstGeom>
          <a:noFill/>
        </p:spPr>
      </p:pic>
      <p:pic>
        <p:nvPicPr>
          <p:cNvPr id="6" name="Picture 4" descr="http://depednaga.com.ph/files/11150825_1129687407057206_435643483994960014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4436" y="4931988"/>
            <a:ext cx="38800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8800"/>
            <a:ext cx="3775862" cy="5095240"/>
          </a:xfrm>
        </p:spPr>
        <p:txBody>
          <a:bodyPr>
            <a:normAutofit/>
          </a:bodyPr>
          <a:lstStyle/>
          <a:p>
            <a:r>
              <a:rPr lang="en-US" sz="4500" b="1" dirty="0" err="1" smtClean="0"/>
              <a:t>Sapot</a:t>
            </a:r>
            <a:r>
              <a:rPr lang="en-US" sz="4500" b="1" dirty="0" smtClean="0"/>
              <a:t> A?</a:t>
            </a:r>
            <a:endParaRPr lang="en-US" sz="4500" b="1" dirty="0"/>
          </a:p>
        </p:txBody>
      </p:sp>
      <p:pic>
        <p:nvPicPr>
          <p:cNvPr id="2050" name="Picture 2" descr="F:\Pictures\BOY and GIRL\PNG\BOY t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3370095" cy="740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0800" y="1813560"/>
            <a:ext cx="4995062" cy="5095240"/>
          </a:xfrm>
        </p:spPr>
        <p:txBody>
          <a:bodyPr>
            <a:normAutofit/>
          </a:bodyPr>
          <a:lstStyle/>
          <a:p>
            <a:r>
              <a:rPr lang="en-US" sz="4500" b="1" dirty="0" err="1" smtClean="0"/>
              <a:t>Sapot</a:t>
            </a:r>
            <a:r>
              <a:rPr lang="en-US" sz="4500" b="1" dirty="0" smtClean="0"/>
              <a:t> B?</a:t>
            </a:r>
          </a:p>
          <a:p>
            <a:pPr>
              <a:buNone/>
            </a:pPr>
            <a:endParaRPr lang="en-US" sz="4500" dirty="0"/>
          </a:p>
        </p:txBody>
      </p:sp>
      <p:pic>
        <p:nvPicPr>
          <p:cNvPr id="3074" name="Picture 2" descr="F:\Pictures\BOY and GIRL\PNG\BOY Big Shi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58" y="0"/>
            <a:ext cx="3976642" cy="759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10400" y="1905000"/>
            <a:ext cx="3318662" cy="5095240"/>
          </a:xfrm>
        </p:spPr>
        <p:txBody>
          <a:bodyPr/>
          <a:lstStyle/>
          <a:p>
            <a:r>
              <a:rPr lang="en-US" sz="4500" b="1" dirty="0" err="1" smtClean="0"/>
              <a:t>Sapot</a:t>
            </a:r>
            <a:r>
              <a:rPr lang="en-US" sz="4500" b="1" dirty="0" smtClean="0"/>
              <a:t> C ?</a:t>
            </a:r>
          </a:p>
          <a:p>
            <a:endParaRPr lang="en-US" dirty="0"/>
          </a:p>
        </p:txBody>
      </p:sp>
      <p:pic>
        <p:nvPicPr>
          <p:cNvPr id="4098" name="Picture 2" descr="F:\Pictures\BOY and GIRL\PNG\BOY UNI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9781"/>
            <a:ext cx="3399746" cy="769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111252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PH" sz="3800" b="1" dirty="0" err="1" smtClean="0"/>
              <a:t>Sama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pagpili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nato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sapot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ipasu-ot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atong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mga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bata</a:t>
            </a:r>
            <a:r>
              <a:rPr lang="en-PH" sz="3800" b="1" dirty="0" smtClean="0"/>
              <a:t>, </a:t>
            </a:r>
            <a:r>
              <a:rPr lang="en-PH" sz="3800" b="1" dirty="0" err="1" smtClean="0"/>
              <a:t>pilion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usab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nato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ang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klase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edukasyon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angayan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para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kanila</a:t>
            </a:r>
            <a:r>
              <a:rPr lang="en-PH" sz="3800" b="1" dirty="0" smtClean="0"/>
              <a:t>. </a:t>
            </a:r>
            <a:r>
              <a:rPr lang="en-PH" sz="3800" b="1" dirty="0" err="1" smtClean="0"/>
              <a:t>Edukasyon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nga</a:t>
            </a:r>
            <a:r>
              <a:rPr lang="en-PH" sz="3800" b="1" dirty="0" smtClean="0"/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PH" sz="3800" b="1" dirty="0" err="1" smtClean="0"/>
              <a:t>Kompleto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ug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taas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ug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kalidad</a:t>
            </a:r>
            <a:endParaRPr lang="en-PH" sz="3800" b="1" dirty="0" smtClean="0"/>
          </a:p>
          <a:p>
            <a:pPr>
              <a:buFont typeface="Wingdings" pitchFamily="2" charset="2"/>
              <a:buChar char="ü"/>
            </a:pPr>
            <a:r>
              <a:rPr lang="en-PH" sz="3800" b="1" dirty="0" smtClean="0"/>
              <a:t>Ha-</a:t>
            </a:r>
            <a:r>
              <a:rPr lang="en-PH" sz="3800" b="1" dirty="0" err="1" smtClean="0"/>
              <a:t>om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panginahanglanon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panahon</a:t>
            </a:r>
            <a:endParaRPr lang="en-PH" sz="3800" b="1" dirty="0" smtClean="0"/>
          </a:p>
          <a:p>
            <a:pPr>
              <a:buFont typeface="Wingdings" pitchFamily="2" charset="2"/>
              <a:buChar char="ü"/>
            </a:pPr>
            <a:r>
              <a:rPr lang="en-PH" sz="3800" b="1" dirty="0" err="1" smtClean="0"/>
              <a:t>Libre</a:t>
            </a:r>
            <a:r>
              <a:rPr lang="en-PH" sz="3800" b="1" dirty="0" smtClean="0"/>
              <a:t> o </a:t>
            </a:r>
            <a:r>
              <a:rPr lang="en-PH" sz="3800" b="1" dirty="0" err="1" smtClean="0"/>
              <a:t>presyo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makatarunganon</a:t>
            </a:r>
            <a:endParaRPr lang="en-PH" sz="3800" b="1" dirty="0" smtClean="0"/>
          </a:p>
          <a:p>
            <a:pPr>
              <a:buFont typeface="Wingdings" pitchFamily="2" charset="2"/>
              <a:buChar char="ü"/>
            </a:pPr>
            <a:r>
              <a:rPr lang="en-PH" sz="3800" b="1" dirty="0" err="1" smtClean="0"/>
              <a:t>Kapareha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edukasyon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laing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mga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nasud</a:t>
            </a:r>
            <a:endParaRPr lang="en-PH" sz="3800" b="1" dirty="0" smtClean="0"/>
          </a:p>
          <a:p>
            <a:pPr>
              <a:buFont typeface="Wingdings" pitchFamily="2" charset="2"/>
              <a:buChar char="ü"/>
            </a:pPr>
            <a:r>
              <a:rPr lang="en-PH" sz="3800" b="1" dirty="0" smtClean="0"/>
              <a:t>Nag-</a:t>
            </a:r>
            <a:r>
              <a:rPr lang="en-PH" sz="3800" b="1" dirty="0" err="1" smtClean="0"/>
              <a:t>abre</a:t>
            </a:r>
            <a:r>
              <a:rPr lang="en-PH" sz="3800" b="1" dirty="0" smtClean="0"/>
              <a:t> 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mga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dalan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alang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gawasnong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pagpili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atong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kabataan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basi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sa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ilang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kahibalo</a:t>
            </a:r>
            <a:r>
              <a:rPr lang="en-PH" sz="3800" b="1" dirty="0" smtClean="0"/>
              <a:t>, </a:t>
            </a:r>
            <a:r>
              <a:rPr lang="en-PH" sz="3800" b="1" dirty="0" err="1" smtClean="0"/>
              <a:t>kahanas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ug</a:t>
            </a:r>
            <a:r>
              <a:rPr lang="en-PH" sz="3800" b="1" dirty="0" smtClean="0"/>
              <a:t> </a:t>
            </a:r>
            <a:r>
              <a:rPr lang="en-PH" sz="3800" b="1" dirty="0" err="1" smtClean="0"/>
              <a:t>interes</a:t>
            </a:r>
            <a:endParaRPr lang="en-PH" sz="3800" b="1" dirty="0" smtClean="0"/>
          </a:p>
          <a:p>
            <a:pPr>
              <a:buFont typeface="Wingdings" pitchFamily="2" charset="2"/>
              <a:buChar char="ü"/>
            </a:pPr>
            <a:endParaRPr lang="en-PH" dirty="0" smtClean="0"/>
          </a:p>
          <a:p>
            <a:pPr>
              <a:buFont typeface="Wingdings" pitchFamily="2" charset="2"/>
              <a:buChar char="ü"/>
            </a:pPr>
            <a:endParaRPr lang="en-PH" dirty="0" smtClean="0"/>
          </a:p>
          <a:p>
            <a:endParaRPr lang="en-PH" dirty="0" smtClean="0"/>
          </a:p>
          <a:p>
            <a:endParaRPr lang="en-P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800" i="1" dirty="0" err="1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>Ang</a:t>
            </a:r>
            <a:r>
              <a:rPr lang="en-US" sz="9800" i="1" dirty="0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sz="9800" i="1" dirty="0" err="1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>Programang</a:t>
            </a:r>
            <a:r>
              <a:rPr lang="en-US" sz="9800" dirty="0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/>
            </a:r>
            <a:br>
              <a:rPr lang="en-US" sz="9800" dirty="0" smtClean="0">
                <a:solidFill>
                  <a:srgbClr val="000099"/>
                </a:solidFill>
                <a:latin typeface="Arial Rounded MT Bold" panose="020F0704030504030204" pitchFamily="34" charset="0"/>
              </a:rPr>
            </a:br>
            <a:r>
              <a:rPr lang="en-US" sz="10800" b="1" dirty="0" smtClean="0">
                <a:solidFill>
                  <a:srgbClr val="BC4604"/>
                </a:solidFill>
                <a:latin typeface="Arial Rounded MT Bold" panose="020F0704030504030204" pitchFamily="34" charset="0"/>
              </a:rPr>
              <a:t>K   to  12</a:t>
            </a:r>
            <a:endParaRPr lang="en-PH" sz="10800" b="1" dirty="0">
              <a:solidFill>
                <a:srgbClr val="BC46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59080"/>
            <a:ext cx="11167262" cy="1122680"/>
          </a:xfrm>
        </p:spPr>
        <p:txBody>
          <a:bodyPr>
            <a:noAutofit/>
          </a:bodyPr>
          <a:lstStyle/>
          <a:p>
            <a:r>
              <a:rPr lang="en-US" sz="7800" b="1" dirty="0" err="1" smtClean="0">
                <a:solidFill>
                  <a:srgbClr val="000000"/>
                </a:solidFill>
                <a:latin typeface="Arial Rounded MT Bold" pitchFamily="34" charset="0"/>
              </a:rPr>
              <a:t>Akta</a:t>
            </a:r>
            <a:r>
              <a:rPr lang="en-US" sz="7800" b="1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7800" b="1" dirty="0" err="1" smtClean="0">
                <a:solidFill>
                  <a:srgbClr val="000000"/>
                </a:solidFill>
                <a:latin typeface="Arial Rounded MT Bold" pitchFamily="34" charset="0"/>
              </a:rPr>
              <a:t>Republika</a:t>
            </a:r>
            <a:r>
              <a:rPr lang="en-US" sz="7800" b="1" dirty="0" smtClean="0">
                <a:solidFill>
                  <a:srgbClr val="000000"/>
                </a:solidFill>
                <a:latin typeface="Arial Rounded MT Bold" pitchFamily="34" charset="0"/>
              </a:rPr>
              <a:t> 10533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13560"/>
            <a:ext cx="11201400" cy="509524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5900" i="1" dirty="0" err="1" smtClean="0">
                <a:latin typeface="Arial Rounded MT Bold" pitchFamily="34" charset="0"/>
              </a:rPr>
              <a:t>Ang</a:t>
            </a:r>
            <a:r>
              <a:rPr lang="en-US" sz="5900" i="1" dirty="0" smtClean="0">
                <a:latin typeface="Arial Rounded MT Bold" pitchFamily="34" charset="0"/>
              </a:rPr>
              <a:t> K to 12 </a:t>
            </a:r>
          </a:p>
          <a:p>
            <a:pPr algn="ctr">
              <a:buFont typeface="Wingdings 2" pitchFamily="18" charset="2"/>
              <a:buNone/>
            </a:pPr>
            <a:r>
              <a:rPr lang="en-US" sz="5900" i="1" dirty="0" err="1" smtClean="0">
                <a:latin typeface="Arial Rounded MT Bold" pitchFamily="34" charset="0"/>
              </a:rPr>
              <a:t>usa</a:t>
            </a:r>
            <a:r>
              <a:rPr lang="en-US" sz="5900" i="1" dirty="0" smtClean="0">
                <a:latin typeface="Arial Rounded MT Bold" pitchFamily="34" charset="0"/>
              </a:rPr>
              <a:t> ka </a:t>
            </a:r>
            <a:r>
              <a:rPr lang="en-US" sz="5900" i="1" dirty="0" err="1" smtClean="0">
                <a:latin typeface="Arial Rounded MT Bold" pitchFamily="34" charset="0"/>
              </a:rPr>
              <a:t>balaod</a:t>
            </a:r>
            <a:r>
              <a:rPr lang="en-US" sz="5900" i="1" dirty="0" smtClean="0">
                <a:latin typeface="Arial Rounded MT Bold" pitchFamily="34" charset="0"/>
              </a:rPr>
              <a:t> </a:t>
            </a:r>
            <a:r>
              <a:rPr lang="en-US" sz="5900" i="1" dirty="0" err="1" smtClean="0">
                <a:latin typeface="Arial Rounded MT Bold" pitchFamily="34" charset="0"/>
              </a:rPr>
              <a:t>nga</a:t>
            </a:r>
            <a:r>
              <a:rPr lang="en-US" sz="5900" i="1" dirty="0" smtClean="0">
                <a:latin typeface="Arial Rounded MT Bold" pitchFamily="34" charset="0"/>
              </a:rPr>
              <a:t> </a:t>
            </a:r>
            <a:r>
              <a:rPr lang="en-US" sz="5900" i="1" dirty="0" err="1" smtClean="0">
                <a:latin typeface="Arial Rounded MT Bold" pitchFamily="34" charset="0"/>
              </a:rPr>
              <a:t>ginganlan</a:t>
            </a:r>
            <a:endParaRPr lang="en-US" sz="5900" i="1" dirty="0" smtClean="0">
              <a:latin typeface="Arial Rounded MT Bold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5900" i="1" dirty="0" smtClean="0">
                <a:latin typeface="Arial Rounded MT Bold" pitchFamily="34" charset="0"/>
              </a:rPr>
              <a:t>Enhanced Basic Education </a:t>
            </a:r>
          </a:p>
          <a:p>
            <a:pPr algn="ctr">
              <a:buFont typeface="Wingdings 2" pitchFamily="18" charset="2"/>
              <a:buNone/>
            </a:pPr>
            <a:r>
              <a:rPr lang="en-US" sz="5900" i="1" dirty="0" smtClean="0">
                <a:latin typeface="Arial Rounded MT Bold" pitchFamily="34" charset="0"/>
              </a:rPr>
              <a:t>Act of 2013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>
                <a:latin typeface="Arial Rounded MT Bold" pitchFamily="34" charset="0"/>
              </a:rPr>
              <a:t>Ang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Mga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Graduado</a:t>
            </a:r>
            <a:r>
              <a:rPr lang="en-PH" dirty="0" smtClean="0">
                <a:latin typeface="Arial Rounded MT Bold" pitchFamily="34" charset="0"/>
              </a:rPr>
              <a:t> </a:t>
            </a:r>
            <a:r>
              <a:rPr lang="en-PH" dirty="0" err="1" smtClean="0">
                <a:latin typeface="Arial Rounded MT Bold" pitchFamily="34" charset="0"/>
              </a:rPr>
              <a:t>sa</a:t>
            </a:r>
            <a:r>
              <a:rPr lang="en-PH" dirty="0" smtClean="0">
                <a:latin typeface="Arial Rounded MT Bold" pitchFamily="34" charset="0"/>
              </a:rPr>
              <a:t> K to 12</a:t>
            </a:r>
            <a:endParaRPr lang="en-PH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13560"/>
            <a:ext cx="11014862" cy="5425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PH" sz="4500" dirty="0" err="1" smtClean="0">
                <a:latin typeface="Arial Rounded MT Bold" pitchFamily="34" charset="0"/>
              </a:rPr>
              <a:t>Makaangkon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abilidad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nga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gikinahanglan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 bag-</a:t>
            </a:r>
            <a:r>
              <a:rPr lang="en-PH" sz="4500" dirty="0" err="1" smtClean="0">
                <a:latin typeface="Arial Rounded MT Bold" pitchFamily="34" charset="0"/>
              </a:rPr>
              <a:t>ong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panahon</a:t>
            </a:r>
            <a:r>
              <a:rPr lang="en-PH" sz="4500" dirty="0" smtClean="0">
                <a:latin typeface="Arial Rounded MT Bold" pitchFamily="34" charset="0"/>
              </a:rPr>
              <a:t>, </a:t>
            </a:r>
            <a:r>
              <a:rPr lang="en-PH" sz="4500" dirty="0" err="1" smtClean="0">
                <a:latin typeface="Arial Rounded MT Bold" pitchFamily="34" charset="0"/>
              </a:rPr>
              <a:t>sama</a:t>
            </a:r>
            <a:r>
              <a:rPr lang="en-PH" sz="4500" dirty="0" smtClean="0">
                <a:latin typeface="Arial Rounded MT Bold" pitchFamily="34" charset="0"/>
              </a:rPr>
              <a:t> </a:t>
            </a:r>
            <a:r>
              <a:rPr lang="en-PH" sz="4500" dirty="0" err="1" smtClean="0">
                <a:latin typeface="Arial Rounded MT Bold" pitchFamily="34" charset="0"/>
              </a:rPr>
              <a:t>sa</a:t>
            </a:r>
            <a:r>
              <a:rPr lang="en-PH" sz="4500" dirty="0" smtClean="0">
                <a:latin typeface="Arial Rounded MT Bold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PH" sz="4500" dirty="0" smtClean="0">
                <a:latin typeface="Arial Rounded MT Bold" pitchFamily="34" charset="0"/>
              </a:rPr>
              <a:t>Information, Media and Technology Skills</a:t>
            </a:r>
          </a:p>
          <a:p>
            <a:pPr>
              <a:buFont typeface="Wingdings" pitchFamily="2" charset="2"/>
              <a:buChar char="Ø"/>
            </a:pPr>
            <a:r>
              <a:rPr lang="en-PH" sz="4500" dirty="0" smtClean="0">
                <a:latin typeface="Arial Rounded MT Bold" pitchFamily="34" charset="0"/>
              </a:rPr>
              <a:t>Effective Communication Skills</a:t>
            </a:r>
          </a:p>
          <a:p>
            <a:pPr>
              <a:buFont typeface="Wingdings" pitchFamily="2" charset="2"/>
              <a:buChar char="Ø"/>
            </a:pPr>
            <a:r>
              <a:rPr lang="en-PH" sz="4500" dirty="0" smtClean="0">
                <a:latin typeface="Arial Rounded MT Bold" pitchFamily="34" charset="0"/>
              </a:rPr>
              <a:t>Learning and Innovation Skills</a:t>
            </a:r>
          </a:p>
          <a:p>
            <a:pPr>
              <a:buFont typeface="Wingdings" pitchFamily="2" charset="2"/>
              <a:buChar char="Ø"/>
            </a:pPr>
            <a:r>
              <a:rPr lang="en-PH" sz="4500" dirty="0" smtClean="0">
                <a:latin typeface="Arial Rounded MT Bold" pitchFamily="34" charset="0"/>
              </a:rPr>
              <a:t>Life and Career Skills</a:t>
            </a:r>
          </a:p>
          <a:p>
            <a:pPr>
              <a:buFont typeface="Wingdings" pitchFamily="2" charset="2"/>
              <a:buChar char="Ø"/>
            </a:pPr>
            <a:endParaRPr lang="en-PH" sz="4500" dirty="0" smtClean="0"/>
          </a:p>
          <a:p>
            <a:pPr>
              <a:buFont typeface="Wingdings" pitchFamily="2" charset="2"/>
              <a:buChar char="Ø"/>
            </a:pPr>
            <a:endParaRPr lang="en-PH" dirty="0" smtClean="0"/>
          </a:p>
          <a:p>
            <a:pPr>
              <a:buFont typeface="Wingdings" pitchFamily="2" charset="2"/>
              <a:buChar char="Ø"/>
            </a:pPr>
            <a:endParaRPr lang="en-PH" dirty="0" smtClean="0"/>
          </a:p>
          <a:p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1544</TotalTime>
  <Words>912</Words>
  <Application>Microsoft Office PowerPoint</Application>
  <PresentationFormat>Custom</PresentationFormat>
  <Paragraphs>225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Akta Republika 10533</vt:lpstr>
      <vt:lpstr>Ang Mga Graduado sa K to 12</vt:lpstr>
      <vt:lpstr>Ang Mga Graduado sa K to 12</vt:lpstr>
      <vt:lpstr>Ang mga Hiyas sa K to 12</vt:lpstr>
      <vt:lpstr>Ang mga Hiyas sa K to 12</vt:lpstr>
      <vt:lpstr>Ang mga Hiyas sa K to 12</vt:lpstr>
      <vt:lpstr>Modelong K to 12 ( K+6+4+2)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Grades 11 – 12 (4 Semesters)</vt:lpstr>
      <vt:lpstr>Slide 25</vt:lpstr>
      <vt:lpstr>IC Ang Senior High School</vt:lpstr>
      <vt:lpstr>Slide 27</vt:lpstr>
      <vt:lpstr>Slide 28</vt:lpstr>
    </vt:vector>
  </TitlesOfParts>
  <Company>DepED Ozamiz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TO 12 BASIC EDUCATION  PROGRAM</dc:title>
  <dc:creator>Jean G. Veloso</dc:creator>
  <cp:lastModifiedBy>User</cp:lastModifiedBy>
  <cp:revision>146</cp:revision>
  <cp:lastPrinted>2014-12-18T02:20:41Z</cp:lastPrinted>
  <dcterms:created xsi:type="dcterms:W3CDTF">2013-05-09T00:22:37Z</dcterms:created>
  <dcterms:modified xsi:type="dcterms:W3CDTF">2015-06-19T02:52:59Z</dcterms:modified>
</cp:coreProperties>
</file>