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16"/>
  </p:notesMasterIdLst>
  <p:sldIdLst>
    <p:sldId id="256" r:id="rId2"/>
    <p:sldId id="329" r:id="rId3"/>
    <p:sldId id="331" r:id="rId4"/>
    <p:sldId id="259" r:id="rId5"/>
    <p:sldId id="431" r:id="rId6"/>
    <p:sldId id="366" r:id="rId7"/>
    <p:sldId id="432" r:id="rId8"/>
    <p:sldId id="258" r:id="rId9"/>
    <p:sldId id="433" r:id="rId10"/>
    <p:sldId id="260" r:id="rId11"/>
    <p:sldId id="427" r:id="rId12"/>
    <p:sldId id="411" r:id="rId13"/>
    <p:sldId id="428" r:id="rId14"/>
    <p:sldId id="332" r:id="rId15"/>
    <p:sldId id="434" r:id="rId16"/>
    <p:sldId id="430" r:id="rId17"/>
    <p:sldId id="409" r:id="rId18"/>
    <p:sldId id="429" r:id="rId19"/>
    <p:sldId id="333" r:id="rId20"/>
    <p:sldId id="334" r:id="rId21"/>
    <p:sldId id="435" r:id="rId22"/>
    <p:sldId id="408" r:id="rId23"/>
    <p:sldId id="436" r:id="rId24"/>
    <p:sldId id="384" r:id="rId25"/>
    <p:sldId id="335" r:id="rId26"/>
    <p:sldId id="437" r:id="rId27"/>
    <p:sldId id="412" r:id="rId28"/>
    <p:sldId id="438" r:id="rId29"/>
    <p:sldId id="336" r:id="rId30"/>
    <p:sldId id="337" r:id="rId31"/>
    <p:sldId id="439" r:id="rId32"/>
    <p:sldId id="338" r:id="rId33"/>
    <p:sldId id="440" r:id="rId34"/>
    <p:sldId id="339" r:id="rId35"/>
    <p:sldId id="316" r:id="rId36"/>
    <p:sldId id="442" r:id="rId37"/>
    <p:sldId id="413" r:id="rId38"/>
    <p:sldId id="443" r:id="rId39"/>
    <p:sldId id="444" r:id="rId40"/>
    <p:sldId id="415" r:id="rId41"/>
    <p:sldId id="319" r:id="rId42"/>
    <p:sldId id="320" r:id="rId43"/>
    <p:sldId id="367" r:id="rId44"/>
    <p:sldId id="368" r:id="rId45"/>
    <p:sldId id="445" r:id="rId46"/>
    <p:sldId id="417" r:id="rId47"/>
    <p:sldId id="446" r:id="rId48"/>
    <p:sldId id="418" r:id="rId49"/>
    <p:sldId id="326" r:id="rId50"/>
    <p:sldId id="340" r:id="rId51"/>
    <p:sldId id="267" r:id="rId52"/>
    <p:sldId id="447" r:id="rId53"/>
    <p:sldId id="448" r:id="rId54"/>
    <p:sldId id="304" r:id="rId55"/>
    <p:sldId id="449" r:id="rId56"/>
    <p:sldId id="419" r:id="rId57"/>
    <p:sldId id="450" r:id="rId58"/>
    <p:sldId id="309" r:id="rId59"/>
    <p:sldId id="452" r:id="rId60"/>
    <p:sldId id="370" r:id="rId61"/>
    <p:sldId id="453" r:id="rId62"/>
    <p:sldId id="371" r:id="rId63"/>
    <p:sldId id="372" r:id="rId64"/>
    <p:sldId id="454" r:id="rId65"/>
    <p:sldId id="385" r:id="rId66"/>
    <p:sldId id="455" r:id="rId67"/>
    <p:sldId id="386" r:id="rId68"/>
    <p:sldId id="456" r:id="rId69"/>
    <p:sldId id="342" r:id="rId70"/>
    <p:sldId id="343" r:id="rId71"/>
    <p:sldId id="457" r:id="rId72"/>
    <p:sldId id="344" r:id="rId73"/>
    <p:sldId id="458" r:id="rId74"/>
    <p:sldId id="346" r:id="rId75"/>
    <p:sldId id="347" r:id="rId76"/>
    <p:sldId id="348" r:id="rId77"/>
    <p:sldId id="349" r:id="rId78"/>
    <p:sldId id="459" r:id="rId79"/>
    <p:sldId id="350" r:id="rId80"/>
    <p:sldId id="460" r:id="rId81"/>
    <p:sldId id="268" r:id="rId82"/>
    <p:sldId id="360" r:id="rId83"/>
    <p:sldId id="269" r:id="rId84"/>
    <p:sldId id="270" r:id="rId85"/>
    <p:sldId id="271" r:id="rId86"/>
    <p:sldId id="272" r:id="rId87"/>
    <p:sldId id="273" r:id="rId88"/>
    <p:sldId id="274" r:id="rId89"/>
    <p:sldId id="275" r:id="rId90"/>
    <p:sldId id="276" r:id="rId91"/>
    <p:sldId id="373" r:id="rId92"/>
    <p:sldId id="461" r:id="rId93"/>
    <p:sldId id="289" r:id="rId94"/>
    <p:sldId id="462" r:id="rId95"/>
    <p:sldId id="290" r:id="rId96"/>
    <p:sldId id="356" r:id="rId97"/>
    <p:sldId id="381" r:id="rId98"/>
    <p:sldId id="393" r:id="rId99"/>
    <p:sldId id="394" r:id="rId100"/>
    <p:sldId id="389" r:id="rId101"/>
    <p:sldId id="390" r:id="rId102"/>
    <p:sldId id="426" r:id="rId103"/>
    <p:sldId id="406" r:id="rId104"/>
    <p:sldId id="407" r:id="rId105"/>
    <p:sldId id="424" r:id="rId106"/>
    <p:sldId id="421" r:id="rId107"/>
    <p:sldId id="423" r:id="rId108"/>
    <p:sldId id="296" r:id="rId109"/>
    <p:sldId id="420" r:id="rId110"/>
    <p:sldId id="378" r:id="rId111"/>
    <p:sldId id="379" r:id="rId112"/>
    <p:sldId id="374" r:id="rId113"/>
    <p:sldId id="401" r:id="rId114"/>
    <p:sldId id="422" r:id="rId115"/>
  </p:sldIdLst>
  <p:sldSz cx="9144000" cy="6858000" type="screen4x3"/>
  <p:notesSz cx="6881813" cy="92964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9710" autoAdjust="0"/>
  </p:normalViewPr>
  <p:slideViewPr>
    <p:cSldViewPr>
      <p:cViewPr varScale="1">
        <p:scale>
          <a:sx n="74" d="100"/>
          <a:sy n="74" d="100"/>
        </p:scale>
        <p:origin x="-1038" y="-102"/>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856" y="-10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2119" cy="464820"/>
          </a:xfrm>
          <a:prstGeom prst="rect">
            <a:avLst/>
          </a:prstGeom>
        </p:spPr>
        <p:txBody>
          <a:bodyPr vert="horz" lIns="92434" tIns="46217" rIns="92434" bIns="46217" rtlCol="0"/>
          <a:lstStyle>
            <a:lvl1pPr algn="l">
              <a:defRPr sz="1200"/>
            </a:lvl1pPr>
          </a:lstStyle>
          <a:p>
            <a:endParaRPr lang="fil-PH"/>
          </a:p>
        </p:txBody>
      </p:sp>
      <p:sp>
        <p:nvSpPr>
          <p:cNvPr id="3" name="Date Placeholder 2"/>
          <p:cNvSpPr>
            <a:spLocks noGrp="1"/>
          </p:cNvSpPr>
          <p:nvPr>
            <p:ph type="dt" idx="1"/>
          </p:nvPr>
        </p:nvSpPr>
        <p:spPr>
          <a:xfrm>
            <a:off x="3898106" y="2"/>
            <a:ext cx="2982119" cy="464820"/>
          </a:xfrm>
          <a:prstGeom prst="rect">
            <a:avLst/>
          </a:prstGeom>
        </p:spPr>
        <p:txBody>
          <a:bodyPr vert="horz" lIns="92434" tIns="46217" rIns="92434" bIns="46217" rtlCol="0"/>
          <a:lstStyle>
            <a:lvl1pPr algn="r">
              <a:defRPr sz="1200"/>
            </a:lvl1pPr>
          </a:lstStyle>
          <a:p>
            <a:fld id="{1589E9A1-6B98-482B-96AC-07C566872581}" type="datetimeFigureOut">
              <a:rPr lang="fil-PH" smtClean="0"/>
              <a:pPr/>
              <a:t>2/24/2014</a:t>
            </a:fld>
            <a:endParaRPr lang="fil-PH"/>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4" tIns="46217" rIns="92434" bIns="46217" rtlCol="0" anchor="ctr"/>
          <a:lstStyle/>
          <a:p>
            <a:endParaRPr lang="fil-PH"/>
          </a:p>
        </p:txBody>
      </p:sp>
      <p:sp>
        <p:nvSpPr>
          <p:cNvPr id="5" name="Notes Placeholder 4"/>
          <p:cNvSpPr>
            <a:spLocks noGrp="1"/>
          </p:cNvSpPr>
          <p:nvPr>
            <p:ph type="body" sz="quarter" idx="3"/>
          </p:nvPr>
        </p:nvSpPr>
        <p:spPr>
          <a:xfrm>
            <a:off x="688182" y="4415792"/>
            <a:ext cx="5505450" cy="4183380"/>
          </a:xfrm>
          <a:prstGeom prst="rect">
            <a:avLst/>
          </a:prstGeom>
        </p:spPr>
        <p:txBody>
          <a:bodyPr vert="horz" lIns="92434" tIns="46217" rIns="92434" bIns="462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3" y="8829969"/>
            <a:ext cx="2982119" cy="464820"/>
          </a:xfrm>
          <a:prstGeom prst="rect">
            <a:avLst/>
          </a:prstGeom>
        </p:spPr>
        <p:txBody>
          <a:bodyPr vert="horz" lIns="92434" tIns="46217" rIns="92434" bIns="46217" rtlCol="0" anchor="b"/>
          <a:lstStyle>
            <a:lvl1pPr algn="l">
              <a:defRPr sz="1200"/>
            </a:lvl1pPr>
          </a:lstStyle>
          <a:p>
            <a:endParaRPr lang="fil-PH"/>
          </a:p>
        </p:txBody>
      </p:sp>
      <p:sp>
        <p:nvSpPr>
          <p:cNvPr id="7" name="Slide Number Placeholder 6"/>
          <p:cNvSpPr>
            <a:spLocks noGrp="1"/>
          </p:cNvSpPr>
          <p:nvPr>
            <p:ph type="sldNum" sz="quarter" idx="5"/>
          </p:nvPr>
        </p:nvSpPr>
        <p:spPr>
          <a:xfrm>
            <a:off x="3898106" y="8829969"/>
            <a:ext cx="2982119" cy="464820"/>
          </a:xfrm>
          <a:prstGeom prst="rect">
            <a:avLst/>
          </a:prstGeom>
        </p:spPr>
        <p:txBody>
          <a:bodyPr vert="horz" lIns="92434" tIns="46217" rIns="92434" bIns="46217" rtlCol="0" anchor="b"/>
          <a:lstStyle>
            <a:lvl1pPr algn="r">
              <a:defRPr sz="1200"/>
            </a:lvl1pPr>
          </a:lstStyle>
          <a:p>
            <a:fld id="{1AA238AD-89B8-48F4-BAA6-72B39A2361B3}" type="slidenum">
              <a:rPr lang="fil-PH" smtClean="0"/>
              <a:pPr/>
              <a:t>‹#›</a:t>
            </a:fld>
            <a:endParaRPr lang="fil-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5E9BB2-D183-4F6F-9B34-9519DFBFCAE6}" type="datetime1">
              <a:rPr lang="fil-PH" smtClean="0"/>
              <a:pPr/>
              <a:t>2/24/2014</a:t>
            </a:fld>
            <a:endParaRPr lang="fil-PH"/>
          </a:p>
        </p:txBody>
      </p:sp>
      <p:sp>
        <p:nvSpPr>
          <p:cNvPr id="17" name="Footer Placeholder 16"/>
          <p:cNvSpPr>
            <a:spLocks noGrp="1"/>
          </p:cNvSpPr>
          <p:nvPr>
            <p:ph type="ftr" sz="quarter" idx="11"/>
          </p:nvPr>
        </p:nvSpPr>
        <p:spPr/>
        <p:txBody>
          <a:bodyPr/>
          <a:lstStyle/>
          <a:p>
            <a:endParaRPr lang="fil-PH"/>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23F7771-3327-4F8A-BF69-CA24EFC23DA9}" type="slidenum">
              <a:rPr lang="fil-PH" smtClean="0"/>
              <a:pPr/>
              <a:t>‹#›</a:t>
            </a:fld>
            <a:endParaRPr lang="fil-PH"/>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4737B6-9FDC-497E-8535-0421A2F6BB21}" type="datetime1">
              <a:rPr lang="fil-PH" smtClean="0"/>
              <a:pPr/>
              <a:t>2/24/2014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21C34A-5EF4-4C71-84C5-07CDB2AA2830}" type="datetime1">
              <a:rPr lang="fil-PH" smtClean="0"/>
              <a:pPr/>
              <a:t>2/24/2014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12B70D-E153-4FA0-90BB-21A52AACE74E}" type="datetime1">
              <a:rPr lang="fil-PH" smtClean="0"/>
              <a:pPr/>
              <a:t>2/24/2014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123F7771-3327-4F8A-BF69-CA24EFC23DA9}" type="slidenum">
              <a:rPr lang="fil-PH" smtClean="0"/>
              <a:pPr/>
              <a:t>‹#›</a:t>
            </a:fld>
            <a:endParaRPr lang="fil-PH"/>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D5F02F-00CD-4A2B-B467-A4E41B038329}" type="datetime1">
              <a:rPr lang="fil-PH" smtClean="0"/>
              <a:pPr/>
              <a:t>2/24/2014</a:t>
            </a:fld>
            <a:endParaRPr lang="fil-PH"/>
          </a:p>
        </p:txBody>
      </p:sp>
      <p:sp>
        <p:nvSpPr>
          <p:cNvPr id="5" name="Footer Placeholder 4"/>
          <p:cNvSpPr>
            <a:spLocks noGrp="1"/>
          </p:cNvSpPr>
          <p:nvPr>
            <p:ph type="ftr" sz="quarter" idx="11"/>
          </p:nvPr>
        </p:nvSpPr>
        <p:spPr>
          <a:xfrm>
            <a:off x="800100" y="6172200"/>
            <a:ext cx="4000500" cy="457200"/>
          </a:xfrm>
        </p:spPr>
        <p:txBody>
          <a:bodyPr/>
          <a:lstStyle/>
          <a:p>
            <a:endParaRPr lang="fil-PH"/>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23F7771-3327-4F8A-BF69-CA24EFC23DA9}" type="slidenum">
              <a:rPr lang="fil-PH" smtClean="0"/>
              <a:pPr/>
              <a:t>‹#›</a:t>
            </a:fld>
            <a:endParaRPr lang="fil-P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B2E528-AE90-477C-BFA9-7627DAD181EE}" type="datetime1">
              <a:rPr lang="fil-PH" smtClean="0"/>
              <a:pPr/>
              <a:t>2/24/2014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DC31A6-D6AF-4E18-9887-564837B70DA3}" type="datetime1">
              <a:rPr lang="fil-PH" smtClean="0"/>
              <a:pPr/>
              <a:t>2/24/2014</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123F7771-3327-4F8A-BF69-CA24EFC23DA9}" type="slidenum">
              <a:rPr lang="fil-PH" smtClean="0"/>
              <a:pPr/>
              <a:t>‹#›</a:t>
            </a:fld>
            <a:endParaRPr lang="fil-PH"/>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7C0D45-E759-42D9-BFC7-011630B26C13}" type="datetime1">
              <a:rPr lang="fil-PH" smtClean="0"/>
              <a:pPr/>
              <a:t>2/24/2014</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03CC3-611E-4EC9-B4A5-5EABE7211048}" type="datetime1">
              <a:rPr lang="fil-PH" smtClean="0"/>
              <a:pPr/>
              <a:t>2/24/2014</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123F7771-3327-4F8A-BF69-CA24EFC23DA9}" type="slidenum">
              <a:rPr lang="fil-PH" smtClean="0"/>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0DBCF0-FE89-4037-B29D-9D9550AACD79}" type="datetime1">
              <a:rPr lang="fil-PH" smtClean="0"/>
              <a:pPr/>
              <a:t>2/24/2014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123F7771-3327-4F8A-BF69-CA24EFC23DA9}" type="slidenum">
              <a:rPr lang="fil-PH" smtClean="0"/>
              <a:pPr/>
              <a:t>‹#›</a:t>
            </a:fld>
            <a:endParaRPr lang="fil-PH"/>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594CC-AF4C-4F92-BBF2-9446FF887AA2}" type="datetime1">
              <a:rPr lang="fil-PH" smtClean="0"/>
              <a:pPr/>
              <a:t>2/24/2014</a:t>
            </a:fld>
            <a:endParaRPr lang="fil-PH"/>
          </a:p>
        </p:txBody>
      </p:sp>
      <p:sp>
        <p:nvSpPr>
          <p:cNvPr id="6" name="Footer Placeholder 5"/>
          <p:cNvSpPr>
            <a:spLocks noGrp="1"/>
          </p:cNvSpPr>
          <p:nvPr>
            <p:ph type="ftr" sz="quarter" idx="11"/>
          </p:nvPr>
        </p:nvSpPr>
        <p:spPr>
          <a:xfrm>
            <a:off x="914400" y="6172200"/>
            <a:ext cx="3886200" cy="457200"/>
          </a:xfrm>
        </p:spPr>
        <p:txBody>
          <a:bodyPr/>
          <a:lstStyle/>
          <a:p>
            <a:endParaRPr lang="fil-PH"/>
          </a:p>
        </p:txBody>
      </p:sp>
      <p:sp>
        <p:nvSpPr>
          <p:cNvPr id="7" name="Slide Number Placeholder 6"/>
          <p:cNvSpPr>
            <a:spLocks noGrp="1"/>
          </p:cNvSpPr>
          <p:nvPr>
            <p:ph type="sldNum" sz="quarter" idx="12"/>
          </p:nvPr>
        </p:nvSpPr>
        <p:spPr>
          <a:xfrm>
            <a:off x="146304" y="6208776"/>
            <a:ext cx="457200" cy="457200"/>
          </a:xfrm>
        </p:spPr>
        <p:txBody>
          <a:bodyPr/>
          <a:lstStyle/>
          <a:p>
            <a:fld id="{123F7771-3327-4F8A-BF69-CA24EFC23DA9}" type="slidenum">
              <a:rPr lang="fil-PH" smtClean="0"/>
              <a:pPr/>
              <a:t>‹#›</a:t>
            </a:fld>
            <a:endParaRPr lang="fil-PH"/>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6383B3-D796-4AF9-A047-B4F8ED5AF5F9}" type="datetime1">
              <a:rPr lang="fil-PH" smtClean="0"/>
              <a:pPr/>
              <a:t>2/24/2014</a:t>
            </a:fld>
            <a:endParaRPr lang="fil-PH"/>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il-PH"/>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23F7771-3327-4F8A-BF69-CA24EFC23DA9}" type="slidenum">
              <a:rPr lang="fil-PH" smtClean="0"/>
              <a:pPr/>
              <a:t>‹#›</a:t>
            </a:fld>
            <a:endParaRPr lang="fil-PH"/>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419600"/>
            <a:ext cx="6400800" cy="1371600"/>
          </a:xfrm>
        </p:spPr>
        <p:txBody>
          <a:bodyPr>
            <a:noAutofit/>
          </a:bodyPr>
          <a:lstStyle/>
          <a:p>
            <a:r>
              <a:rPr lang="en-PH" sz="2000" b="1" dirty="0" smtClean="0">
                <a:solidFill>
                  <a:schemeClr val="tx1"/>
                </a:solidFill>
                <a:effectLst>
                  <a:outerShdw blurRad="38100" dist="38100" dir="2700000" algn="tl">
                    <a:srgbClr val="000000">
                      <a:alpha val="43137"/>
                    </a:srgbClr>
                  </a:outerShdw>
                </a:effectLst>
              </a:rPr>
              <a:t>DR. AURORA F. FERNANDEZ</a:t>
            </a:r>
          </a:p>
          <a:p>
            <a:pPr>
              <a:spcBef>
                <a:spcPts val="0"/>
              </a:spcBef>
            </a:pPr>
            <a:r>
              <a:rPr lang="en-PH" sz="2000" dirty="0" smtClean="0">
                <a:solidFill>
                  <a:schemeClr val="tx1"/>
                </a:solidFill>
              </a:rPr>
              <a:t>Chief, Test Development Division</a:t>
            </a:r>
            <a:endParaRPr lang="fil-PH" sz="2000" dirty="0" smtClean="0">
              <a:solidFill>
                <a:schemeClr val="tx1"/>
              </a:solidFill>
            </a:endParaRPr>
          </a:p>
          <a:p>
            <a:pPr>
              <a:spcBef>
                <a:spcPts val="0"/>
              </a:spcBef>
            </a:pPr>
            <a:r>
              <a:rPr lang="fil-PH" sz="2000" dirty="0" smtClean="0">
                <a:solidFill>
                  <a:schemeClr val="tx1"/>
                </a:solidFill>
              </a:rPr>
              <a:t>National Education Testing and Research Center</a:t>
            </a:r>
          </a:p>
          <a:p>
            <a:pPr>
              <a:spcBef>
                <a:spcPts val="0"/>
              </a:spcBef>
            </a:pPr>
            <a:r>
              <a:rPr lang="en-PH" sz="2000" dirty="0" smtClean="0">
                <a:solidFill>
                  <a:schemeClr val="tx1"/>
                </a:solidFill>
              </a:rPr>
              <a:t>Department of Education</a:t>
            </a:r>
            <a:endParaRPr lang="fil-PH" sz="2000" dirty="0" smtClean="0">
              <a:solidFill>
                <a:schemeClr val="tx1"/>
              </a:solidFill>
            </a:endParaRPr>
          </a:p>
          <a:p>
            <a:pPr>
              <a:spcBef>
                <a:spcPts val="0"/>
              </a:spcBef>
            </a:pPr>
            <a:r>
              <a:rPr lang="fil-PH" sz="2000" dirty="0" smtClean="0">
                <a:solidFill>
                  <a:schemeClr val="tx1"/>
                </a:solidFill>
              </a:rPr>
              <a:t>2014</a:t>
            </a:r>
            <a:endParaRPr lang="fil-PH" sz="2000" dirty="0">
              <a:solidFill>
                <a:schemeClr val="tx1"/>
              </a:solidFill>
            </a:endParaRPr>
          </a:p>
        </p:txBody>
      </p:sp>
      <p:sp>
        <p:nvSpPr>
          <p:cNvPr id="2" name="Title 1"/>
          <p:cNvSpPr>
            <a:spLocks noGrp="1"/>
          </p:cNvSpPr>
          <p:nvPr>
            <p:ph type="ctrTitle"/>
          </p:nvPr>
        </p:nvSpPr>
        <p:spPr/>
        <p:txBody>
          <a:bodyPr>
            <a:normAutofit fontScale="90000"/>
          </a:bodyPr>
          <a:lstStyle/>
          <a:p>
            <a:r>
              <a:rPr lang="fil-PH" dirty="0" smtClean="0"/>
              <a:t>The 2014 NAT</a:t>
            </a:r>
            <a:br>
              <a:rPr lang="fil-PH" dirty="0" smtClean="0"/>
            </a:br>
            <a:r>
              <a:rPr lang="fil-PH" dirty="0" smtClean="0"/>
              <a:t>Test Administration Guidelines</a:t>
            </a:r>
            <a:endParaRPr lang="fil-PH" dirty="0"/>
          </a:p>
        </p:txBody>
      </p:sp>
      <p:pic>
        <p:nvPicPr>
          <p:cNvPr id="4" name="Picture 4" descr="NEW DEPED LOGO"/>
          <p:cNvPicPr>
            <a:picLocks noChangeAspect="1" noChangeArrowheads="1"/>
          </p:cNvPicPr>
          <p:nvPr/>
        </p:nvPicPr>
        <p:blipFill>
          <a:blip r:embed="rId2" cstate="print"/>
          <a:srcRect/>
          <a:stretch>
            <a:fillRect/>
          </a:stretch>
        </p:blipFill>
        <p:spPr bwMode="auto">
          <a:xfrm>
            <a:off x="304800" y="228600"/>
            <a:ext cx="1817152" cy="914400"/>
          </a:xfrm>
          <a:prstGeom prst="rect">
            <a:avLst/>
          </a:prstGeom>
          <a:noFill/>
        </p:spPr>
      </p:pic>
      <p:pic>
        <p:nvPicPr>
          <p:cNvPr id="5" name="Picture 4" descr="netrc logo 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96200" y="228600"/>
            <a:ext cx="1088700" cy="1060980"/>
          </a:xfrm>
          <a:prstGeom prst="rect">
            <a:avLst/>
          </a:prstGeom>
          <a:noFill/>
          <a:ln w="9525">
            <a:noFill/>
            <a:miter lim="800000"/>
            <a:headEnd/>
            <a:tailEnd/>
          </a:ln>
        </p:spPr>
      </p:pic>
      <p:sp>
        <p:nvSpPr>
          <p:cNvPr id="6" name="Subtitle 2"/>
          <p:cNvSpPr txBox="1">
            <a:spLocks/>
          </p:cNvSpPr>
          <p:nvPr/>
        </p:nvSpPr>
        <p:spPr>
          <a:xfrm>
            <a:off x="228600" y="6477000"/>
            <a:ext cx="1295400" cy="228600"/>
          </a:xfrm>
          <a:prstGeom prst="rect">
            <a:avLst/>
          </a:prstGeom>
        </p:spPr>
        <p:txBody>
          <a:bodyPr>
            <a:normAutofit fontScale="62500" lnSpcReduction="20000"/>
          </a:bodyPr>
          <a:lstStyle/>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PH" sz="800" b="1" i="0" u="none" strike="noStrike" kern="1200" cap="none" spc="0" normalizeH="0" baseline="0" noProof="0" dirty="0" smtClean="0">
                <a:ln>
                  <a:noFill/>
                </a:ln>
                <a:solidFill>
                  <a:schemeClr val="tx2"/>
                </a:solidFill>
                <a:effectLst/>
                <a:uLnTx/>
                <a:uFillTx/>
                <a:latin typeface="+mn-lt"/>
                <a:ea typeface="+mn-ea"/>
                <a:cs typeface="+mn-cs"/>
              </a:rPr>
              <a:t>Edited 1.6.14</a:t>
            </a:r>
            <a:r>
              <a:rPr kumimoji="0" lang="en-PH" sz="800" b="1" i="0" u="none" strike="noStrike" kern="1200" cap="none" spc="0" normalizeH="0" noProof="0" dirty="0" smtClean="0">
                <a:ln>
                  <a:noFill/>
                </a:ln>
                <a:solidFill>
                  <a:schemeClr val="tx2"/>
                </a:solidFill>
                <a:effectLst/>
                <a:uLnTx/>
                <a:uFillTx/>
                <a:latin typeface="+mn-lt"/>
                <a:ea typeface="+mn-ea"/>
                <a:cs typeface="+mn-cs"/>
              </a:rPr>
              <a:t> NETRC-Admin</a:t>
            </a:r>
            <a:endParaRPr kumimoji="0" lang="fil-PH" sz="8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1"/>
            <a:ext cx="8001000" cy="1295400"/>
          </a:xfrm>
        </p:spPr>
        <p:txBody>
          <a:bodyPr>
            <a:normAutofit fontScale="90000"/>
          </a:bodyPr>
          <a:lstStyle/>
          <a:p>
            <a:pPr algn="ctr"/>
            <a:r>
              <a:rPr lang="fil-PH" b="1" dirty="0" smtClean="0">
                <a:effectLst>
                  <a:outerShdw blurRad="38100" dist="38100" dir="2700000" algn="tl">
                    <a:srgbClr val="000000">
                      <a:alpha val="43137"/>
                    </a:srgbClr>
                  </a:outerShdw>
                </a:effectLst>
              </a:rPr>
              <a:t>The Private School Supervisor (PSS)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10</a:t>
            </a:fld>
            <a:endParaRPr lang="fil-PH"/>
          </a:p>
        </p:txBody>
      </p:sp>
      <p:sp>
        <p:nvSpPr>
          <p:cNvPr id="4" name="Content Placeholder 3"/>
          <p:cNvSpPr>
            <a:spLocks noGrp="1"/>
          </p:cNvSpPr>
          <p:nvPr>
            <p:ph sz="quarter" idx="1"/>
          </p:nvPr>
        </p:nvSpPr>
        <p:spPr>
          <a:xfrm>
            <a:off x="304800" y="2438400"/>
            <a:ext cx="8686800" cy="4191000"/>
          </a:xfrm>
        </p:spPr>
        <p:txBody>
          <a:bodyPr>
            <a:noAutofit/>
          </a:bodyPr>
          <a:lstStyle/>
          <a:p>
            <a:pPr marL="539496" indent="-457200" fontAlgn="auto">
              <a:spcAft>
                <a:spcPts val="0"/>
              </a:spcAft>
              <a:buFont typeface="+mj-lt"/>
              <a:buAutoNum type="arabicPeriod"/>
              <a:defRPr/>
            </a:pPr>
            <a:r>
              <a:rPr lang="en-PH" sz="2800" dirty="0" smtClean="0">
                <a:latin typeface="Tahoma" pitchFamily="34" charset="0"/>
                <a:ea typeface="Tahoma" pitchFamily="34" charset="0"/>
                <a:cs typeface="Tahoma" pitchFamily="34" charset="0"/>
              </a:rPr>
              <a:t>Disseminates information and latest issuances regarding the NAT to private schools in the division</a:t>
            </a:r>
          </a:p>
          <a:p>
            <a:pPr marL="539496" indent="-457200" fontAlgn="auto">
              <a:spcAft>
                <a:spcPts val="0"/>
              </a:spcAft>
              <a:buFont typeface="+mj-lt"/>
              <a:buAutoNum type="arabicPeriod"/>
              <a:defRPr/>
            </a:pPr>
            <a:r>
              <a:rPr lang="en-PH" sz="2800" dirty="0" smtClean="0">
                <a:latin typeface="Tahoma" pitchFamily="34" charset="0"/>
                <a:ea typeface="Tahoma" pitchFamily="34" charset="0"/>
                <a:cs typeface="Tahoma" pitchFamily="34" charset="0"/>
              </a:rPr>
              <a:t>Coordinates with private school principals regarding the test and its proper </a:t>
            </a:r>
            <a:r>
              <a:rPr lang="en-PH" sz="2800" dirty="0" smtClean="0">
                <a:latin typeface="Tahoma" pitchFamily="34" charset="0"/>
                <a:ea typeface="Tahoma" pitchFamily="34" charset="0"/>
                <a:cs typeface="Tahoma" pitchFamily="34" charset="0"/>
              </a:rPr>
              <a:t>administration</a:t>
            </a:r>
            <a:endParaRPr lang="en-PH"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100</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Test Results Dissemination</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fil-PH" b="1" dirty="0" smtClean="0">
                <a:effectLst>
                  <a:outerShdw blurRad="38100" dist="38100" dir="2700000" algn="tl">
                    <a:srgbClr val="000000">
                      <a:alpha val="43137"/>
                    </a:srgbClr>
                  </a:outerShdw>
                </a:effectLst>
              </a:rPr>
              <a:t>Test Results Dissemination</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101</a:t>
            </a:fld>
            <a:endParaRPr lang="fil-PH"/>
          </a:p>
        </p:txBody>
      </p:sp>
      <p:sp>
        <p:nvSpPr>
          <p:cNvPr id="4" name="Content Placeholder 3"/>
          <p:cNvSpPr>
            <a:spLocks noGrp="1"/>
          </p:cNvSpPr>
          <p:nvPr>
            <p:ph sz="quarter" idx="1"/>
          </p:nvPr>
        </p:nvSpPr>
        <p:spPr>
          <a:xfrm>
            <a:off x="381000" y="1828800"/>
            <a:ext cx="8534400" cy="4800600"/>
          </a:xfrm>
        </p:spPr>
        <p:txBody>
          <a:bodyPr>
            <a:noAutofit/>
          </a:bodyPr>
          <a:lstStyle/>
          <a:p>
            <a:pPr marL="457200" indent="-457200">
              <a:lnSpc>
                <a:spcPct val="90000"/>
              </a:lnSpc>
              <a:buFont typeface="+mj-lt"/>
              <a:buAutoNum type="arabicPeriod"/>
              <a:defRPr/>
            </a:pPr>
            <a:r>
              <a:rPr lang="en-US" sz="2200" dirty="0" smtClean="0">
                <a:latin typeface="Tahoma" pitchFamily="34" charset="0"/>
                <a:ea typeface="Tahoma" pitchFamily="34" charset="0"/>
                <a:cs typeface="Tahoma" pitchFamily="34" charset="0"/>
              </a:rPr>
              <a:t>No hardcopy will be provided to all Division Offices. This in line with the Secretary’s mandate to utilize ICT in education.</a:t>
            </a:r>
          </a:p>
          <a:p>
            <a:pPr marL="457200" indent="-457200">
              <a:lnSpc>
                <a:spcPct val="90000"/>
              </a:lnSpc>
              <a:buFont typeface="+mj-lt"/>
              <a:buAutoNum type="arabicPeriod"/>
              <a:defRPr/>
            </a:pPr>
            <a:r>
              <a:rPr lang="en-US" sz="2200" dirty="0" smtClean="0">
                <a:latin typeface="Tahoma" pitchFamily="34" charset="0"/>
                <a:ea typeface="Tahoma" pitchFamily="34" charset="0"/>
                <a:cs typeface="Tahoma" pitchFamily="34" charset="0"/>
              </a:rPr>
              <a:t>Explore the NETRC website to avail of the NETRC test results.</a:t>
            </a:r>
          </a:p>
          <a:p>
            <a:pPr marL="457200" indent="-457200">
              <a:lnSpc>
                <a:spcPct val="90000"/>
              </a:lnSpc>
              <a:buFont typeface="+mj-lt"/>
              <a:buAutoNum type="arabicPeriod"/>
              <a:defRPr/>
            </a:pPr>
            <a:r>
              <a:rPr lang="en-US" sz="2200" dirty="0" smtClean="0">
                <a:latin typeface="Tahoma" pitchFamily="34" charset="0"/>
                <a:ea typeface="Tahoma" pitchFamily="34" charset="0"/>
                <a:cs typeface="Tahoma" pitchFamily="34" charset="0"/>
              </a:rPr>
              <a:t>Schools can only log in by using their own School ID as Username and Password.</a:t>
            </a:r>
          </a:p>
          <a:p>
            <a:pPr marL="457200" indent="-457200">
              <a:lnSpc>
                <a:spcPct val="90000"/>
              </a:lnSpc>
              <a:buNone/>
              <a:defRPr/>
            </a:pPr>
            <a:r>
              <a:rPr lang="en-US" sz="2200" dirty="0" smtClean="0">
                <a:latin typeface="Tahoma" pitchFamily="34" charset="0"/>
                <a:ea typeface="Tahoma" pitchFamily="34" charset="0"/>
                <a:cs typeface="Tahoma" pitchFamily="34" charset="0"/>
              </a:rPr>
              <a:t>	Example:		Username: 702406</a:t>
            </a:r>
          </a:p>
          <a:p>
            <a:pPr marL="457200" indent="-457200">
              <a:lnSpc>
                <a:spcPct val="90000"/>
              </a:lnSpc>
              <a:buNone/>
              <a:defRPr/>
            </a:pPr>
            <a:r>
              <a:rPr lang="en-US" sz="2200" dirty="0" smtClean="0">
                <a:latin typeface="Tahoma" pitchFamily="34" charset="0"/>
                <a:ea typeface="Tahoma" pitchFamily="34" charset="0"/>
                <a:cs typeface="Tahoma" pitchFamily="34" charset="0"/>
              </a:rPr>
              <a:t>				Password: 702406</a:t>
            </a:r>
          </a:p>
          <a:p>
            <a:pPr marL="457200" indent="-457200">
              <a:lnSpc>
                <a:spcPct val="90000"/>
              </a:lnSpc>
              <a:buFont typeface="+mj-lt"/>
              <a:buAutoNum type="arabicPeriod" startAt="4"/>
              <a:defRPr/>
            </a:pPr>
            <a:r>
              <a:rPr lang="en-US" sz="2200" dirty="0" smtClean="0">
                <a:latin typeface="Tahoma" pitchFamily="34" charset="0"/>
                <a:ea typeface="Tahoma" pitchFamily="34" charset="0"/>
                <a:cs typeface="Tahoma" pitchFamily="34" charset="0"/>
              </a:rPr>
              <a:t>The results will be posted for six (6) months only</a:t>
            </a:r>
            <a:r>
              <a:rPr lang="en-US" sz="2200" dirty="0" smtClean="0">
                <a:latin typeface="Tahoma" pitchFamily="34" charset="0"/>
                <a:ea typeface="Tahoma" pitchFamily="34" charset="0"/>
                <a:cs typeface="Tahoma" pitchFamily="34" charset="0"/>
              </a:rPr>
              <a:t>.</a:t>
            </a:r>
            <a:endParaRPr lang="en-US" sz="22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102</a:t>
            </a:fld>
            <a:endParaRPr lang="fil-PH"/>
          </a:p>
        </p:txBody>
      </p:sp>
      <p:sp>
        <p:nvSpPr>
          <p:cNvPr id="3" name="Rectangle 2"/>
          <p:cNvSpPr/>
          <p:nvPr/>
        </p:nvSpPr>
        <p:spPr>
          <a:xfrm>
            <a:off x="228600" y="1524000"/>
            <a:ext cx="8610600" cy="4358116"/>
          </a:xfrm>
          <a:prstGeom prst="rect">
            <a:avLst/>
          </a:prstGeom>
        </p:spPr>
        <p:txBody>
          <a:bodyPr wrap="square">
            <a:spAutoFit/>
          </a:bodyPr>
          <a:lstStyle/>
          <a:p>
            <a:pPr marL="457200" indent="-457200">
              <a:lnSpc>
                <a:spcPct val="90000"/>
              </a:lnSpc>
              <a:defRPr/>
            </a:pPr>
            <a:r>
              <a:rPr lang="en-US" sz="2800" dirty="0" smtClean="0">
                <a:latin typeface="Tahoma" pitchFamily="34" charset="0"/>
                <a:ea typeface="Tahoma" pitchFamily="34" charset="0"/>
                <a:cs typeface="Tahoma" pitchFamily="34" charset="0"/>
              </a:rPr>
              <a:t>5. Secure </a:t>
            </a:r>
            <a:r>
              <a:rPr lang="en-US" sz="2800" dirty="0" smtClean="0">
                <a:latin typeface="Tahoma" pitchFamily="34" charset="0"/>
                <a:ea typeface="Tahoma" pitchFamily="34" charset="0"/>
                <a:cs typeface="Tahoma" pitchFamily="34" charset="0"/>
              </a:rPr>
              <a:t>soft copy of the results, which is convertible to Excel file, from the Website.	</a:t>
            </a:r>
          </a:p>
          <a:p>
            <a:pPr marL="457200" indent="-457200">
              <a:lnSpc>
                <a:spcPct val="80000"/>
              </a:lnSpc>
              <a:buFont typeface="+mj-lt"/>
              <a:buAutoNum type="arabicPeriod" startAt="4"/>
              <a:defRPr/>
            </a:pPr>
            <a:endParaRPr lang="en-US" sz="2800" dirty="0" smtClean="0">
              <a:latin typeface="Tahoma" pitchFamily="34" charset="0"/>
              <a:ea typeface="Tahoma" pitchFamily="34" charset="0"/>
              <a:cs typeface="Tahoma" pitchFamily="34" charset="0"/>
            </a:endParaRPr>
          </a:p>
          <a:p>
            <a:pPr marL="457200" indent="-457200">
              <a:lnSpc>
                <a:spcPct val="80000"/>
              </a:lnSpc>
              <a:buNone/>
              <a:defRPr/>
            </a:pPr>
            <a:r>
              <a:rPr lang="en-US" sz="2800" b="1" dirty="0" smtClean="0">
                <a:latin typeface="Tahoma" pitchFamily="34" charset="0"/>
                <a:ea typeface="Tahoma" pitchFamily="34" charset="0"/>
                <a:cs typeface="Tahoma" pitchFamily="34" charset="0"/>
              </a:rPr>
              <a:t>NETRC Website Homepage: </a:t>
            </a:r>
            <a:r>
              <a:rPr lang="en-US" sz="2800" dirty="0" smtClean="0">
                <a:latin typeface="Tahoma" pitchFamily="34" charset="0"/>
                <a:ea typeface="Tahoma" pitchFamily="34" charset="0"/>
                <a:cs typeface="Tahoma" pitchFamily="34" charset="0"/>
              </a:rPr>
              <a:t>	http://netrc.sysportal.net/HomePage.aspx</a:t>
            </a:r>
          </a:p>
          <a:p>
            <a:pPr marL="457200" indent="-457200">
              <a:lnSpc>
                <a:spcPct val="80000"/>
              </a:lnSpc>
              <a:buNone/>
              <a:defRPr/>
            </a:pPr>
            <a:endParaRPr lang="en-US" sz="2800" dirty="0" smtClean="0">
              <a:latin typeface="Tahoma" pitchFamily="34" charset="0"/>
              <a:ea typeface="Tahoma" pitchFamily="34" charset="0"/>
              <a:cs typeface="Tahoma" pitchFamily="34" charset="0"/>
            </a:endParaRPr>
          </a:p>
          <a:p>
            <a:pPr marL="457200" indent="-457200">
              <a:lnSpc>
                <a:spcPct val="80000"/>
              </a:lnSpc>
              <a:buNone/>
              <a:defRPr/>
            </a:pPr>
            <a:r>
              <a:rPr lang="en-US" sz="2800" b="1" dirty="0" smtClean="0">
                <a:latin typeface="Tahoma" pitchFamily="34" charset="0"/>
                <a:ea typeface="Tahoma" pitchFamily="34" charset="0"/>
                <a:cs typeface="Tahoma" pitchFamily="34" charset="0"/>
              </a:rPr>
              <a:t>Log In Page:   						</a:t>
            </a:r>
            <a:r>
              <a:rPr lang="en-US" sz="2800" dirty="0" smtClean="0">
                <a:latin typeface="Tahoma" pitchFamily="34" charset="0"/>
                <a:ea typeface="Tahoma" pitchFamily="34" charset="0"/>
                <a:cs typeface="Tahoma" pitchFamily="34" charset="0"/>
              </a:rPr>
              <a:t>http://netrc.sysportal.net/signin.aspx</a:t>
            </a:r>
          </a:p>
          <a:p>
            <a:pPr marL="457200" indent="-457200">
              <a:lnSpc>
                <a:spcPct val="80000"/>
              </a:lnSpc>
              <a:buFont typeface="+mj-lt"/>
              <a:buAutoNum type="arabicPeriod" startAt="6"/>
              <a:defRPr/>
            </a:pPr>
            <a:endParaRPr lang="en-US" sz="2800" dirty="0" smtClean="0">
              <a:latin typeface="Tahoma" pitchFamily="34" charset="0"/>
              <a:ea typeface="Tahoma" pitchFamily="34" charset="0"/>
              <a:cs typeface="Tahoma"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103</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Forwarder of Test Materials</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1295400"/>
          </a:xfrm>
        </p:spPr>
        <p:txBody>
          <a:bodyPr>
            <a:normAutofit fontScale="90000"/>
          </a:bodyPr>
          <a:lstStyle/>
          <a:p>
            <a:pPr algn="ctr"/>
            <a:r>
              <a:rPr lang="fil-PH" b="1" dirty="0" smtClean="0">
                <a:effectLst>
                  <a:outerShdw blurRad="38100" dist="38100" dir="2700000" algn="tl">
                    <a:srgbClr val="000000">
                      <a:alpha val="43137"/>
                    </a:srgbClr>
                  </a:outerShdw>
                </a:effectLst>
              </a:rPr>
              <a:t>Dealing with the Forwarder of TMs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104</a:t>
            </a:fld>
            <a:endParaRPr lang="fil-PH"/>
          </a:p>
        </p:txBody>
      </p:sp>
      <p:sp>
        <p:nvSpPr>
          <p:cNvPr id="4" name="Content Placeholder 3"/>
          <p:cNvSpPr>
            <a:spLocks noGrp="1"/>
          </p:cNvSpPr>
          <p:nvPr>
            <p:ph sz="quarter" idx="1"/>
          </p:nvPr>
        </p:nvSpPr>
        <p:spPr>
          <a:xfrm>
            <a:off x="381000" y="2133600"/>
            <a:ext cx="8534400" cy="4419600"/>
          </a:xfrm>
        </p:spPr>
        <p:txBody>
          <a:bodyPr>
            <a:noAutofit/>
          </a:bodyPr>
          <a:lstStyle/>
          <a:p>
            <a:pPr marL="457200" indent="-457200" algn="just">
              <a:buFont typeface="+mj-lt"/>
              <a:buAutoNum type="arabicPeriod"/>
            </a:pPr>
            <a:r>
              <a:rPr lang="fil-PH" dirty="0" smtClean="0">
                <a:latin typeface="Tahoma" pitchFamily="34" charset="0"/>
                <a:ea typeface="Tahoma" pitchFamily="34" charset="0"/>
                <a:cs typeface="Tahoma" pitchFamily="34" charset="0"/>
              </a:rPr>
              <a:t>Exact addresses of Division Offices or drop-off points should be provided to NETRC to be turned over to the Forwarder.</a:t>
            </a:r>
          </a:p>
          <a:p>
            <a:pPr marL="457200" indent="-457200" algn="just">
              <a:buFont typeface="+mj-lt"/>
              <a:buAutoNum type="arabicPeriod"/>
            </a:pPr>
            <a:endParaRPr lang="fil-PH" sz="1400" dirty="0" smtClean="0">
              <a:latin typeface="Tahoma" pitchFamily="34" charset="0"/>
              <a:ea typeface="Tahoma" pitchFamily="34" charset="0"/>
              <a:cs typeface="Tahoma" pitchFamily="34" charset="0"/>
            </a:endParaRPr>
          </a:p>
          <a:p>
            <a:pPr marL="457200" indent="-457200" algn="just">
              <a:buFont typeface="+mj-lt"/>
              <a:buAutoNum type="arabicPeriod"/>
            </a:pPr>
            <a:r>
              <a:rPr lang="fil-PH" dirty="0" smtClean="0">
                <a:latin typeface="Tahoma" pitchFamily="34" charset="0"/>
                <a:ea typeface="Tahoma" pitchFamily="34" charset="0"/>
                <a:cs typeface="Tahoma" pitchFamily="34" charset="0"/>
              </a:rPr>
              <a:t>Forwarder must provide to NETRC the contact persons and numbers as well as the itineraries of delivery and retrieval for ready reference.</a:t>
            </a:r>
          </a:p>
          <a:p>
            <a:pPr marL="457200" indent="-457200" algn="just">
              <a:buFont typeface="+mj-lt"/>
              <a:buAutoNum type="arabicPeriod"/>
            </a:pPr>
            <a:endParaRPr lang="fil-PH" sz="1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105</a:t>
            </a:fld>
            <a:endParaRPr lang="fil-PH"/>
          </a:p>
        </p:txBody>
      </p:sp>
      <p:sp>
        <p:nvSpPr>
          <p:cNvPr id="4" name="Content Placeholder 3"/>
          <p:cNvSpPr>
            <a:spLocks noGrp="1"/>
          </p:cNvSpPr>
          <p:nvPr>
            <p:ph sz="quarter" idx="1"/>
          </p:nvPr>
        </p:nvSpPr>
        <p:spPr>
          <a:xfrm>
            <a:off x="914400" y="762000"/>
            <a:ext cx="7772400" cy="5257800"/>
          </a:xfrm>
        </p:spPr>
        <p:txBody>
          <a:bodyPr/>
          <a:lstStyle/>
          <a:p>
            <a:pPr>
              <a:buNone/>
            </a:pPr>
            <a:endParaRPr lang="en-US" dirty="0"/>
          </a:p>
        </p:txBody>
      </p:sp>
      <p:sp>
        <p:nvSpPr>
          <p:cNvPr id="5" name="Rectangle 4"/>
          <p:cNvSpPr/>
          <p:nvPr/>
        </p:nvSpPr>
        <p:spPr>
          <a:xfrm>
            <a:off x="914400" y="1066800"/>
            <a:ext cx="7772400" cy="4832092"/>
          </a:xfrm>
          <a:prstGeom prst="rect">
            <a:avLst/>
          </a:prstGeom>
        </p:spPr>
        <p:txBody>
          <a:bodyPr wrap="square">
            <a:spAutoFit/>
          </a:bodyPr>
          <a:lstStyle/>
          <a:p>
            <a:pPr marL="457200" indent="-457200" algn="just">
              <a:buFont typeface="+mj-lt"/>
              <a:buAutoNum type="arabicPeriod"/>
            </a:pPr>
            <a:r>
              <a:rPr lang="fil-PH" sz="2800" dirty="0" smtClean="0">
                <a:latin typeface="Tahoma" pitchFamily="34" charset="0"/>
                <a:ea typeface="Tahoma" pitchFamily="34" charset="0"/>
                <a:cs typeface="Tahoma" pitchFamily="34" charset="0"/>
              </a:rPr>
              <a:t>Each Division should designate at least two authorized staff to receive the TMs other than the DTC.</a:t>
            </a:r>
          </a:p>
          <a:p>
            <a:pPr marL="457200" indent="-457200" algn="just"/>
            <a:endParaRPr lang="fil-PH" sz="2800" dirty="0" smtClean="0">
              <a:latin typeface="Tahoma" pitchFamily="34" charset="0"/>
              <a:ea typeface="Tahoma" pitchFamily="34" charset="0"/>
              <a:cs typeface="Tahoma" pitchFamily="34" charset="0"/>
            </a:endParaRPr>
          </a:p>
          <a:p>
            <a:pPr marL="457200" indent="-457200" algn="just"/>
            <a:r>
              <a:rPr lang="fil-PH" sz="2800" dirty="0" smtClean="0">
                <a:latin typeface="Tahoma" pitchFamily="34" charset="0"/>
                <a:ea typeface="Tahoma" pitchFamily="34" charset="0"/>
                <a:cs typeface="Tahoma" pitchFamily="34" charset="0"/>
              </a:rPr>
              <a:t>2. The </a:t>
            </a:r>
            <a:r>
              <a:rPr lang="fil-PH" sz="2800" dirty="0" smtClean="0">
                <a:latin typeface="Tahoma" pitchFamily="34" charset="0"/>
                <a:ea typeface="Tahoma" pitchFamily="34" charset="0"/>
                <a:cs typeface="Tahoma" pitchFamily="34" charset="0"/>
              </a:rPr>
              <a:t>neighboring Divisions in the Region should establish a network of communication.</a:t>
            </a:r>
          </a:p>
          <a:p>
            <a:pPr marL="457200" indent="-457200" algn="just">
              <a:buNone/>
            </a:pPr>
            <a:r>
              <a:rPr lang="fil-PH" sz="2800" dirty="0" smtClean="0">
                <a:latin typeface="Tahoma" pitchFamily="34" charset="0"/>
                <a:ea typeface="Tahoma" pitchFamily="34" charset="0"/>
                <a:cs typeface="Tahoma" pitchFamily="34" charset="0"/>
              </a:rPr>
              <a:t>	</a:t>
            </a:r>
            <a:endParaRPr lang="fil-PH" sz="2800" dirty="0">
              <a:latin typeface="Tahoma" pitchFamily="34" charset="0"/>
              <a:ea typeface="Tahoma" pitchFamily="34" charset="0"/>
              <a:cs typeface="Tahoma"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1219200"/>
          </a:xfrm>
        </p:spPr>
        <p:txBody>
          <a:bodyPr>
            <a:normAutofit fontScale="90000"/>
          </a:bodyPr>
          <a:lstStyle/>
          <a:p>
            <a:pPr algn="ctr"/>
            <a:r>
              <a:rPr lang="fil-PH" b="1" dirty="0" smtClean="0">
                <a:effectLst>
                  <a:outerShdw blurRad="38100" dist="38100" dir="2700000" algn="tl">
                    <a:srgbClr val="000000">
                      <a:alpha val="43137"/>
                    </a:srgbClr>
                  </a:outerShdw>
                </a:effectLst>
              </a:rPr>
              <a:t>Dealing with the Forwarder of TMs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106</a:t>
            </a:fld>
            <a:endParaRPr lang="fil-PH"/>
          </a:p>
        </p:txBody>
      </p:sp>
      <p:sp>
        <p:nvSpPr>
          <p:cNvPr id="4" name="Content Placeholder 3"/>
          <p:cNvSpPr>
            <a:spLocks noGrp="1"/>
          </p:cNvSpPr>
          <p:nvPr>
            <p:ph sz="quarter" idx="1"/>
          </p:nvPr>
        </p:nvSpPr>
        <p:spPr>
          <a:xfrm>
            <a:off x="381000" y="1676400"/>
            <a:ext cx="8534400" cy="4876800"/>
          </a:xfrm>
        </p:spPr>
        <p:txBody>
          <a:bodyPr>
            <a:noAutofit/>
          </a:bodyPr>
          <a:lstStyle/>
          <a:p>
            <a:pPr marL="627063" indent="-627063" algn="just">
              <a:buNone/>
            </a:pPr>
            <a:r>
              <a:rPr lang="fil-PH" sz="2400" dirty="0" smtClean="0">
                <a:solidFill>
                  <a:srgbClr val="FF0000"/>
                </a:solidFill>
                <a:latin typeface="Tahoma" pitchFamily="34" charset="0"/>
                <a:ea typeface="Tahoma" pitchFamily="34" charset="0"/>
                <a:cs typeface="Tahoma" pitchFamily="34" charset="0"/>
              </a:rPr>
              <a:t>4.1</a:t>
            </a:r>
            <a:r>
              <a:rPr lang="fil-PH" sz="2400" dirty="0" smtClean="0">
                <a:latin typeface="Tahoma" pitchFamily="34" charset="0"/>
                <a:ea typeface="Tahoma" pitchFamily="34" charset="0"/>
                <a:cs typeface="Tahoma" pitchFamily="34" charset="0"/>
              </a:rPr>
              <a:t> Every receiving Division should take note of Forwarder’s contact number and the date and time TMs will be retrieved</a:t>
            </a:r>
          </a:p>
          <a:p>
            <a:pPr marL="627063" indent="-627063" algn="just">
              <a:buNone/>
            </a:pPr>
            <a:endParaRPr lang="fil-PH" sz="1200" dirty="0" smtClean="0">
              <a:solidFill>
                <a:srgbClr val="FF0000"/>
              </a:solidFill>
              <a:latin typeface="Tahoma" pitchFamily="34" charset="0"/>
              <a:ea typeface="Tahoma" pitchFamily="34" charset="0"/>
              <a:cs typeface="Tahoma" pitchFamily="34" charset="0"/>
            </a:endParaRPr>
          </a:p>
          <a:p>
            <a:pPr marL="627063" indent="-627063" algn="just">
              <a:buNone/>
            </a:pPr>
            <a:r>
              <a:rPr lang="fil-PH" sz="2400" dirty="0" smtClean="0">
                <a:solidFill>
                  <a:srgbClr val="FF0000"/>
                </a:solidFill>
                <a:latin typeface="Tahoma" pitchFamily="34" charset="0"/>
                <a:ea typeface="Tahoma" pitchFamily="34" charset="0"/>
                <a:cs typeface="Tahoma" pitchFamily="34" charset="0"/>
              </a:rPr>
              <a:t>4.2</a:t>
            </a:r>
            <a:r>
              <a:rPr lang="fil-PH" sz="2400" dirty="0" smtClean="0">
                <a:latin typeface="Tahoma" pitchFamily="34" charset="0"/>
                <a:ea typeface="Tahoma" pitchFamily="34" charset="0"/>
                <a:cs typeface="Tahoma" pitchFamily="34" charset="0"/>
              </a:rPr>
              <a:t> The next division to receive the TMs from the Forwarder should be alerted by the Division immediately after receiving its TMs while informing also the Forwarder that the next division to receive has been alerted already.</a:t>
            </a:r>
          </a:p>
          <a:p>
            <a:pPr marL="627063" indent="-627063" algn="just">
              <a:buNone/>
            </a:pPr>
            <a:endParaRPr lang="fil-PH" sz="12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107</a:t>
            </a:fld>
            <a:endParaRPr lang="fil-PH"/>
          </a:p>
        </p:txBody>
      </p:sp>
      <p:sp>
        <p:nvSpPr>
          <p:cNvPr id="4" name="Content Placeholder 3"/>
          <p:cNvSpPr>
            <a:spLocks noGrp="1"/>
          </p:cNvSpPr>
          <p:nvPr>
            <p:ph sz="quarter" idx="1"/>
          </p:nvPr>
        </p:nvSpPr>
        <p:spPr>
          <a:xfrm>
            <a:off x="914400" y="762000"/>
            <a:ext cx="7772400" cy="5257800"/>
          </a:xfrm>
        </p:spPr>
        <p:txBody>
          <a:bodyPr>
            <a:normAutofit/>
          </a:bodyPr>
          <a:lstStyle/>
          <a:p>
            <a:pPr marL="627063" indent="-627063" algn="just">
              <a:buNone/>
            </a:pPr>
            <a:r>
              <a:rPr lang="fil-PH" sz="2800" dirty="0" smtClean="0">
                <a:solidFill>
                  <a:srgbClr val="FF0000"/>
                </a:solidFill>
                <a:latin typeface="Tahoma" pitchFamily="34" charset="0"/>
                <a:ea typeface="Tahoma" pitchFamily="34" charset="0"/>
                <a:cs typeface="Tahoma" pitchFamily="34" charset="0"/>
              </a:rPr>
              <a:t>4.3</a:t>
            </a:r>
            <a:r>
              <a:rPr lang="fil-PH" sz="2800" dirty="0" smtClean="0">
                <a:latin typeface="Tahoma" pitchFamily="34" charset="0"/>
                <a:ea typeface="Tahoma" pitchFamily="34" charset="0"/>
                <a:cs typeface="Tahoma" pitchFamily="34" charset="0"/>
              </a:rPr>
              <a:t> The same procedure will be followed in the retrieval of TMs.</a:t>
            </a:r>
          </a:p>
          <a:p>
            <a:pPr marL="627063" indent="-627063" algn="just">
              <a:buNone/>
            </a:pPr>
            <a:endParaRPr lang="fil-PH" sz="1400" dirty="0" smtClean="0">
              <a:latin typeface="Tahoma" pitchFamily="34" charset="0"/>
              <a:ea typeface="Tahoma" pitchFamily="34" charset="0"/>
              <a:cs typeface="Tahoma" pitchFamily="34" charset="0"/>
            </a:endParaRPr>
          </a:p>
          <a:p>
            <a:pPr marL="627063" indent="-627063" algn="just">
              <a:buNone/>
            </a:pPr>
            <a:r>
              <a:rPr lang="fil-PH" sz="2800" dirty="0" smtClean="0">
                <a:solidFill>
                  <a:srgbClr val="FF0000"/>
                </a:solidFill>
                <a:latin typeface="Tahoma" pitchFamily="34" charset="0"/>
                <a:ea typeface="Tahoma" pitchFamily="34" charset="0"/>
                <a:cs typeface="Tahoma" pitchFamily="34" charset="0"/>
              </a:rPr>
              <a:t>4.4 </a:t>
            </a:r>
            <a:r>
              <a:rPr lang="fil-PH" sz="2800" b="1" dirty="0" smtClean="0">
                <a:latin typeface="Tahoma" pitchFamily="34" charset="0"/>
                <a:ea typeface="Tahoma" pitchFamily="34" charset="0"/>
                <a:cs typeface="Tahoma" pitchFamily="34" charset="0"/>
              </a:rPr>
              <a:t>Accomplish the evaluation form on the Performance of Forwarder and submit thru email (depednetrc@yahoo.com</a:t>
            </a:r>
            <a:r>
              <a:rPr lang="fil-PH" sz="2800" dirty="0" smtClean="0">
                <a:latin typeface="Tahoma" pitchFamily="34" charset="0"/>
                <a:ea typeface="Tahoma" pitchFamily="34" charset="0"/>
                <a:cs typeface="Tahoma" pitchFamily="34" charset="0"/>
              </a:rPr>
              <a:t>).</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108</a:t>
            </a:fld>
            <a:endParaRPr lang="fil-PH"/>
          </a:p>
        </p:txBody>
      </p:sp>
      <p:grpSp>
        <p:nvGrpSpPr>
          <p:cNvPr id="7" name="Group 6"/>
          <p:cNvGrpSpPr/>
          <p:nvPr/>
        </p:nvGrpSpPr>
        <p:grpSpPr>
          <a:xfrm>
            <a:off x="1905000" y="152400"/>
            <a:ext cx="5943600" cy="6705600"/>
            <a:chOff x="2209800" y="1066800"/>
            <a:chExt cx="4572000" cy="5435600"/>
          </a:xfrm>
        </p:grpSpPr>
        <p:pic>
          <p:nvPicPr>
            <p:cNvPr id="5" name="Picture 10"/>
            <p:cNvPicPr>
              <a:picLocks noChangeAspect="1" noChangeArrowheads="1"/>
            </p:cNvPicPr>
            <p:nvPr/>
          </p:nvPicPr>
          <p:blipFill>
            <a:blip r:embed="rId2" cstate="print"/>
            <a:srcRect/>
            <a:stretch>
              <a:fillRect/>
            </a:stretch>
          </p:blipFill>
          <p:spPr bwMode="auto">
            <a:xfrm>
              <a:off x="2209800" y="1066800"/>
              <a:ext cx="4572000" cy="5435600"/>
            </a:xfrm>
            <a:prstGeom prst="rect">
              <a:avLst/>
            </a:prstGeom>
            <a:noFill/>
            <a:ln w="9525">
              <a:solidFill>
                <a:schemeClr val="tx1"/>
              </a:solidFill>
              <a:miter lim="800000"/>
              <a:headEnd/>
              <a:tailEnd/>
            </a:ln>
          </p:spPr>
        </p:pic>
        <p:sp>
          <p:nvSpPr>
            <p:cNvPr id="6" name="Rectangle 5"/>
            <p:cNvSpPr/>
            <p:nvPr/>
          </p:nvSpPr>
          <p:spPr>
            <a:xfrm>
              <a:off x="4397566" y="5975731"/>
              <a:ext cx="98234" cy="109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109</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Other Concerns</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11</a:t>
            </a:fld>
            <a:endParaRPr lang="fil-PH"/>
          </a:p>
        </p:txBody>
      </p:sp>
      <p:sp>
        <p:nvSpPr>
          <p:cNvPr id="3" name="Rectangle 2"/>
          <p:cNvSpPr/>
          <p:nvPr/>
        </p:nvSpPr>
        <p:spPr>
          <a:xfrm>
            <a:off x="457200" y="838200"/>
            <a:ext cx="8229600" cy="3970318"/>
          </a:xfrm>
          <a:prstGeom prst="rect">
            <a:avLst/>
          </a:prstGeom>
        </p:spPr>
        <p:txBody>
          <a:bodyPr wrap="square">
            <a:spAutoFit/>
          </a:bodyPr>
          <a:lstStyle/>
          <a:p>
            <a:pPr marL="539496" indent="-457200" fontAlgn="auto">
              <a:spcAft>
                <a:spcPts val="0"/>
              </a:spcAft>
              <a:defRPr/>
            </a:pPr>
            <a:r>
              <a:rPr lang="en-PH" sz="2800" dirty="0" smtClean="0">
                <a:latin typeface="Tahoma" pitchFamily="34" charset="0"/>
                <a:ea typeface="Tahoma" pitchFamily="34" charset="0"/>
                <a:cs typeface="Tahoma" pitchFamily="34" charset="0"/>
              </a:rPr>
              <a:t>3.Checks </a:t>
            </a:r>
            <a:r>
              <a:rPr lang="en-PH" sz="2800" dirty="0" smtClean="0">
                <a:latin typeface="Tahoma" pitchFamily="34" charset="0"/>
                <a:ea typeface="Tahoma" pitchFamily="34" charset="0"/>
                <a:cs typeface="Tahoma" pitchFamily="34" charset="0"/>
              </a:rPr>
              <a:t>closely that private schools operating </a:t>
            </a:r>
            <a:r>
              <a:rPr lang="en-PH" sz="2800" u="sng" dirty="0" smtClean="0">
                <a:latin typeface="Tahoma" pitchFamily="34" charset="0"/>
                <a:ea typeface="Tahoma" pitchFamily="34" charset="0"/>
                <a:cs typeface="Tahoma" pitchFamily="34" charset="0"/>
              </a:rPr>
              <a:t>without</a:t>
            </a:r>
            <a:r>
              <a:rPr lang="en-PH" sz="2800" dirty="0" smtClean="0">
                <a:latin typeface="Tahoma" pitchFamily="34" charset="0"/>
                <a:ea typeface="Tahoma" pitchFamily="34" charset="0"/>
                <a:cs typeface="Tahoma" pitchFamily="34" charset="0"/>
              </a:rPr>
              <a:t> permit were </a:t>
            </a:r>
            <a:r>
              <a:rPr lang="en-PH" sz="2800" b="1" dirty="0" smtClean="0">
                <a:latin typeface="Tahoma" pitchFamily="34" charset="0"/>
                <a:ea typeface="Tahoma" pitchFamily="34" charset="0"/>
                <a:cs typeface="Tahoma" pitchFamily="34" charset="0"/>
              </a:rPr>
              <a:t>EXCLUDED</a:t>
            </a:r>
            <a:r>
              <a:rPr lang="en-PH" sz="2800" dirty="0" smtClean="0">
                <a:latin typeface="Tahoma" pitchFamily="34" charset="0"/>
                <a:ea typeface="Tahoma" pitchFamily="34" charset="0"/>
                <a:cs typeface="Tahoma" pitchFamily="34" charset="0"/>
              </a:rPr>
              <a:t> in the NAT administration vis-à-vis the official list from the region</a:t>
            </a:r>
          </a:p>
          <a:p>
            <a:pPr marL="539496" indent="-457200" fontAlgn="auto">
              <a:spcAft>
                <a:spcPts val="0"/>
              </a:spcAft>
              <a:defRPr/>
            </a:pPr>
            <a:r>
              <a:rPr lang="en-PH" sz="2800" dirty="0" smtClean="0">
                <a:latin typeface="Tahoma" pitchFamily="34" charset="0"/>
                <a:ea typeface="Tahoma" pitchFamily="34" charset="0"/>
                <a:cs typeface="Tahoma" pitchFamily="34" charset="0"/>
              </a:rPr>
              <a:t>4.Ensures </a:t>
            </a:r>
            <a:r>
              <a:rPr lang="en-PH" sz="2800" dirty="0" smtClean="0">
                <a:latin typeface="Tahoma" pitchFamily="34" charset="0"/>
                <a:ea typeface="Tahoma" pitchFamily="34" charset="0"/>
                <a:cs typeface="Tahoma" pitchFamily="34" charset="0"/>
              </a:rPr>
              <a:t>that listed schools with permit are still operating</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828800"/>
          </a:xfrm>
        </p:spPr>
        <p:txBody>
          <a:bodyPr>
            <a:noAutofit/>
          </a:bodyPr>
          <a:lstStyle/>
          <a:p>
            <a:pPr algn="ctr"/>
            <a:r>
              <a:rPr lang="fil-PH" b="1" dirty="0" smtClean="0">
                <a:effectLst>
                  <a:outerShdw blurRad="38100" dist="38100" dir="2700000" algn="tl">
                    <a:srgbClr val="000000">
                      <a:alpha val="43137"/>
                    </a:srgbClr>
                  </a:outerShdw>
                </a:effectLst>
              </a:rPr>
              <a:t>Utilization of the Certificate of Ratings (COR)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110</a:t>
            </a:fld>
            <a:endParaRPr lang="fil-PH"/>
          </a:p>
        </p:txBody>
      </p:sp>
      <p:sp>
        <p:nvSpPr>
          <p:cNvPr id="4" name="Content Placeholder 3"/>
          <p:cNvSpPr>
            <a:spLocks noGrp="1"/>
          </p:cNvSpPr>
          <p:nvPr>
            <p:ph sz="quarter" idx="1"/>
          </p:nvPr>
        </p:nvSpPr>
        <p:spPr>
          <a:xfrm>
            <a:off x="609600" y="2438400"/>
            <a:ext cx="8077200" cy="4191000"/>
          </a:xfrm>
        </p:spPr>
        <p:txBody>
          <a:bodyPr>
            <a:normAutofit/>
          </a:bodyPr>
          <a:lstStyle/>
          <a:p>
            <a:pPr marL="0" indent="0">
              <a:buNone/>
            </a:pPr>
            <a:r>
              <a:rPr lang="fil-PH" sz="3600" dirty="0" smtClean="0">
                <a:latin typeface="Tahoma" pitchFamily="34" charset="0"/>
                <a:ea typeface="Tahoma" pitchFamily="34" charset="0"/>
                <a:cs typeface="Tahoma" pitchFamily="34" charset="0"/>
              </a:rPr>
              <a:t>The utilization of the COR is stipulated in the following issuances</a:t>
            </a:r>
            <a:r>
              <a:rPr lang="fil-PH" sz="3600" dirty="0" smtClean="0">
                <a:latin typeface="Tahoma" pitchFamily="34" charset="0"/>
                <a:ea typeface="Tahoma" pitchFamily="34" charset="0"/>
                <a:cs typeface="Tahoma" pitchFamily="34" charset="0"/>
              </a:rPr>
              <a:t>:</a:t>
            </a:r>
            <a:endParaRPr lang="fil-PH" sz="3600" dirty="0" smtClean="0">
              <a:latin typeface="Tahoma" pitchFamily="34" charset="0"/>
              <a:ea typeface="Tahoma" pitchFamily="34" charset="0"/>
              <a:cs typeface="Tahoma" pitchFamily="34" charset="0"/>
            </a:endParaRPr>
          </a:p>
          <a:p>
            <a:pPr marL="0" indent="0">
              <a:buFont typeface="Wingdings" pitchFamily="2" charset="2"/>
              <a:buChar char="§"/>
            </a:pPr>
            <a:r>
              <a:rPr lang="fil-PH" sz="3600" dirty="0" smtClean="0">
                <a:latin typeface="Tahoma" pitchFamily="34" charset="0"/>
                <a:ea typeface="Tahoma" pitchFamily="34" charset="0"/>
                <a:cs typeface="Tahoma" pitchFamily="34" charset="0"/>
              </a:rPr>
              <a:t> DepED Memo NO. 228, s. 2007</a:t>
            </a:r>
          </a:p>
          <a:p>
            <a:pPr marL="0" indent="0">
              <a:buFont typeface="Wingdings" pitchFamily="2" charset="2"/>
              <a:buChar char="§"/>
            </a:pPr>
            <a:r>
              <a:rPr lang="fil-PH" sz="3600" dirty="0" smtClean="0">
                <a:latin typeface="Tahoma" pitchFamily="34" charset="0"/>
                <a:ea typeface="Tahoma" pitchFamily="34" charset="0"/>
                <a:cs typeface="Tahoma" pitchFamily="34" charset="0"/>
              </a:rPr>
              <a:t> DepED Memo No. 278, s. 2010</a:t>
            </a:r>
            <a:endParaRPr lang="fil-PH" sz="36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752600"/>
          </a:xfrm>
        </p:spPr>
        <p:txBody>
          <a:bodyPr>
            <a:noAutofit/>
          </a:bodyPr>
          <a:lstStyle/>
          <a:p>
            <a:r>
              <a:rPr lang="fil-PH" sz="3600" b="1" dirty="0" smtClean="0">
                <a:effectLst>
                  <a:outerShdw blurRad="38100" dist="38100" dir="2700000" algn="tl">
                    <a:srgbClr val="000000">
                      <a:alpha val="43137"/>
                    </a:srgbClr>
                  </a:outerShdw>
                </a:effectLst>
              </a:rPr>
              <a:t/>
            </a:r>
            <a:br>
              <a:rPr lang="fil-PH" sz="3600" b="1" dirty="0" smtClean="0">
                <a:effectLst>
                  <a:outerShdw blurRad="38100" dist="38100" dir="2700000" algn="tl">
                    <a:srgbClr val="000000">
                      <a:alpha val="43137"/>
                    </a:srgbClr>
                  </a:outerShdw>
                </a:effectLst>
              </a:rPr>
            </a:br>
            <a:r>
              <a:rPr lang="fil-PH" sz="3600" b="1" dirty="0" smtClean="0">
                <a:effectLst>
                  <a:outerShdw blurRad="38100" dist="38100" dir="2700000" algn="tl">
                    <a:srgbClr val="000000">
                      <a:alpha val="43137"/>
                    </a:srgbClr>
                  </a:outerShdw>
                </a:effectLst>
              </a:rPr>
              <a:t/>
            </a:r>
            <a:br>
              <a:rPr lang="fil-PH" sz="3600" b="1" dirty="0" smtClean="0">
                <a:effectLst>
                  <a:outerShdw blurRad="38100" dist="38100" dir="2700000" algn="tl">
                    <a:srgbClr val="000000">
                      <a:alpha val="43137"/>
                    </a:srgbClr>
                  </a:outerShdw>
                </a:effectLst>
              </a:rPr>
            </a:br>
            <a:r>
              <a:rPr lang="fil-PH" sz="3600" b="1" dirty="0" smtClean="0">
                <a:effectLst>
                  <a:outerShdw blurRad="38100" dist="38100" dir="2700000" algn="tl">
                    <a:srgbClr val="000000">
                      <a:alpha val="43137"/>
                    </a:srgbClr>
                  </a:outerShdw>
                </a:effectLst>
              </a:rPr>
              <a:t>Practices </a:t>
            </a:r>
            <a:r>
              <a:rPr lang="fil-PH" sz="3600" b="1" dirty="0" smtClean="0">
                <a:effectLst>
                  <a:outerShdw blurRad="38100" dist="38100" dir="2700000" algn="tl">
                    <a:srgbClr val="000000">
                      <a:alpha val="43137"/>
                    </a:srgbClr>
                  </a:outerShdw>
                </a:effectLst>
              </a:rPr>
              <a:t>in Some Divisions Relative to the Utilization of the COR</a:t>
            </a:r>
            <a:endParaRPr lang="fil-PH" sz="3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111</a:t>
            </a:fld>
            <a:endParaRPr lang="fil-PH"/>
          </a:p>
        </p:txBody>
      </p:sp>
      <p:sp>
        <p:nvSpPr>
          <p:cNvPr id="4" name="Content Placeholder 3"/>
          <p:cNvSpPr>
            <a:spLocks noGrp="1"/>
          </p:cNvSpPr>
          <p:nvPr>
            <p:ph sz="quarter" idx="1"/>
          </p:nvPr>
        </p:nvSpPr>
        <p:spPr>
          <a:xfrm>
            <a:off x="609600" y="2057400"/>
            <a:ext cx="8153400" cy="4267200"/>
          </a:xfrm>
        </p:spPr>
        <p:txBody>
          <a:bodyPr>
            <a:normAutofit lnSpcReduction="10000"/>
          </a:bodyPr>
          <a:lstStyle/>
          <a:p>
            <a:pPr marL="514350" indent="-514350">
              <a:buFont typeface="+mj-lt"/>
              <a:buAutoNum type="arabicPeriod"/>
            </a:pPr>
            <a:r>
              <a:rPr lang="fil-PH" sz="2800" dirty="0" smtClean="0">
                <a:latin typeface="Tahoma" pitchFamily="34" charset="0"/>
                <a:ea typeface="Tahoma" pitchFamily="34" charset="0"/>
                <a:cs typeface="Tahoma" pitchFamily="34" charset="0"/>
              </a:rPr>
              <a:t>Attach the COR in the Form 137 in Grade 6 as part of the student’s credentials prior to enrolment.</a:t>
            </a:r>
          </a:p>
          <a:p>
            <a:pPr marL="514350" indent="-514350">
              <a:buFont typeface="+mj-lt"/>
              <a:buAutoNum type="arabicPeriod"/>
            </a:pPr>
            <a:endParaRPr lang="fil-PH" sz="2800" dirty="0" smtClean="0">
              <a:latin typeface="Tahoma" pitchFamily="34" charset="0"/>
              <a:ea typeface="Tahoma" pitchFamily="34" charset="0"/>
              <a:cs typeface="Tahoma" pitchFamily="34" charset="0"/>
            </a:endParaRPr>
          </a:p>
          <a:p>
            <a:pPr marL="514350" indent="-514350">
              <a:buFont typeface="+mj-lt"/>
              <a:buAutoNum type="arabicPeriod"/>
            </a:pPr>
            <a:r>
              <a:rPr lang="fil-PH" sz="2800" dirty="0" smtClean="0">
                <a:latin typeface="Tahoma" pitchFamily="34" charset="0"/>
                <a:ea typeface="Tahoma" pitchFamily="34" charset="0"/>
                <a:cs typeface="Tahoma" pitchFamily="34" charset="0"/>
              </a:rPr>
              <a:t>The COR is photocopied. One copy is for the school where the student intends to enroll while the original COR is given to him/her. </a:t>
            </a: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1905000"/>
          </a:xfrm>
        </p:spPr>
        <p:txBody>
          <a:bodyPr>
            <a:noAutofit/>
          </a:bodyPr>
          <a:lstStyle/>
          <a:p>
            <a:pPr algn="ctr"/>
            <a:r>
              <a:rPr lang="fil-PH" sz="4200" b="1" dirty="0" smtClean="0">
                <a:effectLst>
                  <a:outerShdw blurRad="38100" dist="38100" dir="2700000" algn="tl">
                    <a:srgbClr val="000000">
                      <a:alpha val="43137"/>
                    </a:srgbClr>
                  </a:outerShdw>
                </a:effectLst>
              </a:rPr>
              <a:t>Refusal of Private Schools to Take National Exams</a:t>
            </a:r>
            <a:endParaRPr lang="fil-PH" sz="4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112</a:t>
            </a:fld>
            <a:endParaRPr lang="fil-PH"/>
          </a:p>
        </p:txBody>
      </p:sp>
      <p:sp>
        <p:nvSpPr>
          <p:cNvPr id="4" name="Content Placeholder 3"/>
          <p:cNvSpPr>
            <a:spLocks noGrp="1"/>
          </p:cNvSpPr>
          <p:nvPr>
            <p:ph sz="quarter" idx="1"/>
          </p:nvPr>
        </p:nvSpPr>
        <p:spPr>
          <a:xfrm>
            <a:off x="914400" y="1981200"/>
            <a:ext cx="7772400" cy="4267200"/>
          </a:xfrm>
        </p:spPr>
        <p:txBody>
          <a:bodyPr>
            <a:normAutofit fontScale="92500" lnSpcReduction="20000"/>
          </a:bodyPr>
          <a:lstStyle/>
          <a:p>
            <a:r>
              <a:rPr lang="fil-PH" sz="3400" dirty="0" smtClean="0">
                <a:latin typeface="Tahoma" pitchFamily="34" charset="0"/>
                <a:ea typeface="Tahoma" pitchFamily="34" charset="0"/>
                <a:cs typeface="Tahoma" pitchFamily="34" charset="0"/>
              </a:rPr>
              <a:t>Send a communication to NETRC regarding private schools that refuse to be administered national exams (NCAE, NAT, etc.). </a:t>
            </a:r>
          </a:p>
          <a:p>
            <a:endParaRPr lang="fil-PH" sz="3400" dirty="0" smtClean="0">
              <a:latin typeface="Tahoma" pitchFamily="34" charset="0"/>
              <a:ea typeface="Tahoma" pitchFamily="34" charset="0"/>
              <a:cs typeface="Tahoma" pitchFamily="34" charset="0"/>
            </a:endParaRPr>
          </a:p>
          <a:p>
            <a:r>
              <a:rPr lang="fil-PH" sz="3400" dirty="0" smtClean="0">
                <a:latin typeface="Tahoma" pitchFamily="34" charset="0"/>
                <a:ea typeface="Tahoma" pitchFamily="34" charset="0"/>
                <a:cs typeface="Tahoma" pitchFamily="34" charset="0"/>
              </a:rPr>
              <a:t>The communication will be indorsed to the Secretary of Education.</a:t>
            </a:r>
            <a:endParaRPr lang="fil-PH" sz="3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71600"/>
          </a:xfrm>
        </p:spPr>
        <p:txBody>
          <a:bodyPr>
            <a:noAutofit/>
          </a:bodyPr>
          <a:lstStyle/>
          <a:p>
            <a:pPr algn="ctr"/>
            <a:r>
              <a:rPr lang="fil-PH" sz="4200" b="1" dirty="0" smtClean="0">
                <a:effectLst>
                  <a:outerShdw blurRad="38100" dist="38100" dir="2700000" algn="tl">
                    <a:srgbClr val="000000">
                      <a:alpha val="43137"/>
                    </a:srgbClr>
                  </a:outerShdw>
                </a:effectLst>
              </a:rPr>
              <a:t>Good Practices as Reflected in a School Culture</a:t>
            </a:r>
            <a:endParaRPr lang="fil-PH" sz="4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113</a:t>
            </a:fld>
            <a:endParaRPr lang="fil-PH"/>
          </a:p>
        </p:txBody>
      </p:sp>
      <p:sp>
        <p:nvSpPr>
          <p:cNvPr id="4" name="Content Placeholder 3"/>
          <p:cNvSpPr>
            <a:spLocks noGrp="1"/>
          </p:cNvSpPr>
          <p:nvPr>
            <p:ph sz="quarter" idx="1"/>
          </p:nvPr>
        </p:nvSpPr>
        <p:spPr>
          <a:xfrm>
            <a:off x="685800" y="2667000"/>
            <a:ext cx="8229600" cy="3505200"/>
          </a:xfrm>
        </p:spPr>
        <p:txBody>
          <a:bodyPr>
            <a:noAutofit/>
          </a:bodyPr>
          <a:lstStyle/>
          <a:p>
            <a:r>
              <a:rPr lang="fil-PH" sz="2800" b="1" dirty="0" smtClean="0">
                <a:latin typeface="Candara" pitchFamily="34" charset="0"/>
                <a:ea typeface="Tahoma" pitchFamily="34" charset="0"/>
                <a:cs typeface="Tahoma" pitchFamily="34" charset="0"/>
              </a:rPr>
              <a:t>Region/Division Codes and School ID </a:t>
            </a:r>
          </a:p>
          <a:p>
            <a:endParaRPr lang="fil-PH" sz="600" dirty="0" smtClean="0">
              <a:latin typeface="Candara" pitchFamily="34" charset="0"/>
              <a:ea typeface="Tahoma" pitchFamily="34" charset="0"/>
              <a:cs typeface="Tahoma" pitchFamily="34" charset="0"/>
            </a:endParaRPr>
          </a:p>
          <a:p>
            <a:pPr>
              <a:buNone/>
            </a:pPr>
            <a:r>
              <a:rPr lang="fil-PH" sz="2800" dirty="0" smtClean="0">
                <a:latin typeface="Candara" pitchFamily="34" charset="0"/>
                <a:ea typeface="Tahoma" pitchFamily="34" charset="0"/>
                <a:cs typeface="Tahoma" pitchFamily="34" charset="0"/>
              </a:rPr>
              <a:t>	Posting permanently in every classroom (near the chalkboards) the information on the Region and Division Codes and the School ID</a:t>
            </a:r>
          </a:p>
          <a:p>
            <a:pPr>
              <a:buNone/>
            </a:pPr>
            <a:endParaRPr lang="fil-PH" sz="700" dirty="0" smtClean="0">
              <a:latin typeface="Candara" pitchFamily="34" charset="0"/>
              <a:ea typeface="Tahoma" pitchFamily="34" charset="0"/>
              <a:cs typeface="Tahoma" pitchFamily="34" charset="0"/>
            </a:endParaRPr>
          </a:p>
          <a:p>
            <a:endParaRPr lang="fil-PH" sz="900" u="sng" dirty="0" smtClean="0">
              <a:latin typeface="Candar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114</a:t>
            </a:fld>
            <a:endParaRPr lang="fil-PH"/>
          </a:p>
        </p:txBody>
      </p:sp>
      <p:sp>
        <p:nvSpPr>
          <p:cNvPr id="4" name="Content Placeholder 3"/>
          <p:cNvSpPr>
            <a:spLocks noGrp="1"/>
          </p:cNvSpPr>
          <p:nvPr>
            <p:ph sz="quarter" idx="1"/>
          </p:nvPr>
        </p:nvSpPr>
        <p:spPr/>
        <p:txBody>
          <a:bodyPr/>
          <a:lstStyle/>
          <a:p>
            <a:r>
              <a:rPr lang="fil-PH" sz="2800" b="1" dirty="0" smtClean="0">
                <a:latin typeface="Candara" pitchFamily="34" charset="0"/>
                <a:ea typeface="Tahoma" pitchFamily="34" charset="0"/>
                <a:cs typeface="Tahoma" pitchFamily="34" charset="0"/>
              </a:rPr>
              <a:t>Learner </a:t>
            </a:r>
            <a:r>
              <a:rPr lang="fil-PH" sz="2800" b="1" dirty="0" smtClean="0">
                <a:latin typeface="Candara" pitchFamily="34" charset="0"/>
                <a:ea typeface="Tahoma" pitchFamily="34" charset="0"/>
                <a:cs typeface="Tahoma" pitchFamily="34" charset="0"/>
              </a:rPr>
              <a:t>Reference Number</a:t>
            </a:r>
          </a:p>
          <a:p>
            <a:pPr>
              <a:buNone/>
            </a:pPr>
            <a:endParaRPr lang="fil-PH" sz="2800" dirty="0" smtClean="0">
              <a:latin typeface="Candara" pitchFamily="34" charset="0"/>
              <a:ea typeface="Tahoma" pitchFamily="34" charset="0"/>
              <a:cs typeface="Tahoma" pitchFamily="34" charset="0"/>
            </a:endParaRPr>
          </a:p>
          <a:p>
            <a:r>
              <a:rPr lang="fil-PH" sz="2800" dirty="0" smtClean="0">
                <a:latin typeface="Candara" pitchFamily="34" charset="0"/>
                <a:ea typeface="Tahoma" pitchFamily="34" charset="0"/>
                <a:cs typeface="Tahoma" pitchFamily="34" charset="0"/>
              </a:rPr>
              <a:t>The </a:t>
            </a:r>
            <a:r>
              <a:rPr lang="fil-PH" sz="2800" dirty="0" smtClean="0">
                <a:latin typeface="Candara" pitchFamily="34" charset="0"/>
                <a:ea typeface="Tahoma" pitchFamily="34" charset="0"/>
                <a:cs typeface="Tahoma" pitchFamily="34" charset="0"/>
              </a:rPr>
              <a:t>LRN is used by the examinee in any form of school and classroom-based assessments. This practice may be </a:t>
            </a:r>
            <a:r>
              <a:rPr lang="en-PH" sz="2800" dirty="0" smtClean="0">
                <a:latin typeface="Candara" pitchFamily="34" charset="0"/>
                <a:ea typeface="Tahoma" pitchFamily="34" charset="0"/>
                <a:cs typeface="Tahoma" pitchFamily="34" charset="0"/>
              </a:rPr>
              <a:t>adopted</a:t>
            </a:r>
            <a:r>
              <a:rPr lang="fil-PH" sz="2800" dirty="0" smtClean="0">
                <a:latin typeface="Candara" pitchFamily="34" charset="0"/>
                <a:ea typeface="Tahoma" pitchFamily="34" charset="0"/>
                <a:cs typeface="Tahoma" pitchFamily="34" charset="0"/>
              </a:rPr>
              <a:t> not only during national examinations.</a:t>
            </a:r>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8001000" cy="1219200"/>
          </a:xfrm>
        </p:spPr>
        <p:txBody>
          <a:bodyPr>
            <a:normAutofit fontScale="90000"/>
          </a:bodyPr>
          <a:lstStyle/>
          <a:p>
            <a:pPr algn="ctr"/>
            <a:r>
              <a:rPr lang="fil-PH" sz="3600" b="1" dirty="0" smtClean="0">
                <a:effectLst>
                  <a:outerShdw blurRad="38100" dist="38100" dir="2700000" algn="tl">
                    <a:srgbClr val="000000">
                      <a:alpha val="43137"/>
                    </a:srgbClr>
                  </a:outerShdw>
                </a:effectLst>
              </a:rPr>
              <a:t>The Private School Supervisor (PSS)</a:t>
            </a:r>
            <a:endParaRPr lang="fil-PH" sz="3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12</a:t>
            </a:fld>
            <a:endParaRPr lang="fil-PH"/>
          </a:p>
        </p:txBody>
      </p:sp>
      <p:sp>
        <p:nvSpPr>
          <p:cNvPr id="4" name="Content Placeholder 3"/>
          <p:cNvSpPr>
            <a:spLocks noGrp="1"/>
          </p:cNvSpPr>
          <p:nvPr>
            <p:ph sz="quarter" idx="1"/>
          </p:nvPr>
        </p:nvSpPr>
        <p:spPr>
          <a:xfrm>
            <a:off x="304800" y="2057400"/>
            <a:ext cx="8686800" cy="4648200"/>
          </a:xfrm>
        </p:spPr>
        <p:txBody>
          <a:bodyPr>
            <a:noAutofit/>
          </a:bodyPr>
          <a:lstStyle/>
          <a:p>
            <a:pPr marL="539496" indent="-457200">
              <a:buNone/>
            </a:pPr>
            <a:r>
              <a:rPr lang="en-PH" sz="2800" dirty="0" smtClean="0">
                <a:latin typeface="Tahoma" pitchFamily="34" charset="0"/>
                <a:ea typeface="Tahoma" pitchFamily="34" charset="0"/>
                <a:cs typeface="Tahoma" pitchFamily="34" charset="0"/>
              </a:rPr>
              <a:t>5.Prepares </a:t>
            </a:r>
            <a:r>
              <a:rPr lang="en-PH" sz="2800" dirty="0" smtClean="0">
                <a:latin typeface="Tahoma" pitchFamily="34" charset="0"/>
                <a:ea typeface="Tahoma" pitchFamily="34" charset="0"/>
                <a:cs typeface="Tahoma" pitchFamily="34" charset="0"/>
              </a:rPr>
              <a:t>and provides the DTC with the enrolment data on private schools to be tested, which will be used in the budget preparation and allocation of TMs</a:t>
            </a:r>
          </a:p>
          <a:p>
            <a:pPr marL="539496" indent="-457200">
              <a:buNone/>
            </a:pPr>
            <a:r>
              <a:rPr lang="en-PH" sz="2800" dirty="0" smtClean="0">
                <a:latin typeface="Tahoma" pitchFamily="34" charset="0"/>
                <a:ea typeface="Tahoma" pitchFamily="34" charset="0"/>
                <a:cs typeface="Tahoma" pitchFamily="34" charset="0"/>
              </a:rPr>
              <a:t>6.Assists </a:t>
            </a:r>
            <a:r>
              <a:rPr lang="en-PH" sz="2800" dirty="0" smtClean="0">
                <a:latin typeface="Tahoma" pitchFamily="34" charset="0"/>
                <a:ea typeface="Tahoma" pitchFamily="34" charset="0"/>
                <a:cs typeface="Tahoma" pitchFamily="34" charset="0"/>
              </a:rPr>
              <a:t>the DTC in the echo-orientation of private schools in the division level</a:t>
            </a:r>
            <a:r>
              <a:rPr lang="en-PH" sz="2800" dirty="0" smtClean="0">
                <a:latin typeface="Tahoma" pitchFamily="34" charset="0"/>
                <a:ea typeface="Tahoma" pitchFamily="34" charset="0"/>
                <a:cs typeface="Tahoma" pitchFamily="34" charset="0"/>
              </a:rPr>
              <a:t>*</a:t>
            </a:r>
            <a:endParaRPr lang="en-PH"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13</a:t>
            </a:fld>
            <a:endParaRPr lang="fil-PH"/>
          </a:p>
        </p:txBody>
      </p:sp>
      <p:sp>
        <p:nvSpPr>
          <p:cNvPr id="3" name="Rectangle 2"/>
          <p:cNvSpPr/>
          <p:nvPr/>
        </p:nvSpPr>
        <p:spPr>
          <a:xfrm>
            <a:off x="304800" y="1582341"/>
            <a:ext cx="8534400" cy="4401205"/>
          </a:xfrm>
          <a:prstGeom prst="rect">
            <a:avLst/>
          </a:prstGeom>
        </p:spPr>
        <p:txBody>
          <a:bodyPr wrap="square">
            <a:spAutoFit/>
          </a:bodyPr>
          <a:lstStyle/>
          <a:p>
            <a:pPr marL="539496" indent="-457200"/>
            <a:r>
              <a:rPr lang="en-PH" dirty="0" smtClean="0">
                <a:latin typeface="Tahoma" pitchFamily="34" charset="0"/>
                <a:ea typeface="Tahoma" pitchFamily="34" charset="0"/>
                <a:cs typeface="Tahoma" pitchFamily="34" charset="0"/>
              </a:rPr>
              <a:t>7</a:t>
            </a:r>
            <a:r>
              <a:rPr lang="en-PH" sz="2800" dirty="0" smtClean="0">
                <a:latin typeface="Tahoma" pitchFamily="34" charset="0"/>
                <a:ea typeface="Tahoma" pitchFamily="34" charset="0"/>
                <a:cs typeface="Tahoma" pitchFamily="34" charset="0"/>
              </a:rPr>
              <a:t>. Closely </a:t>
            </a:r>
            <a:r>
              <a:rPr lang="en-PH" sz="2800" dirty="0" smtClean="0">
                <a:latin typeface="Tahoma" pitchFamily="34" charset="0"/>
                <a:ea typeface="Tahoma" pitchFamily="34" charset="0"/>
                <a:cs typeface="Tahoma" pitchFamily="34" charset="0"/>
              </a:rPr>
              <a:t>supervises the delivery and retrieval of </a:t>
            </a:r>
            <a:r>
              <a:rPr lang="en-PH" sz="2800" dirty="0" err="1" smtClean="0">
                <a:latin typeface="Tahoma" pitchFamily="34" charset="0"/>
                <a:ea typeface="Tahoma" pitchFamily="34" charset="0"/>
                <a:cs typeface="Tahoma" pitchFamily="34" charset="0"/>
              </a:rPr>
              <a:t>TMs</a:t>
            </a:r>
            <a:r>
              <a:rPr lang="en-PH" sz="2800" dirty="0" smtClean="0">
                <a:latin typeface="Tahoma" pitchFamily="34" charset="0"/>
                <a:ea typeface="Tahoma" pitchFamily="34" charset="0"/>
                <a:cs typeface="Tahoma" pitchFamily="34" charset="0"/>
              </a:rPr>
              <a:t> on testing day and assists the DTC in the accounting of </a:t>
            </a:r>
            <a:r>
              <a:rPr lang="en-PH" sz="2800" dirty="0" err="1" smtClean="0">
                <a:latin typeface="Tahoma" pitchFamily="34" charset="0"/>
                <a:ea typeface="Tahoma" pitchFamily="34" charset="0"/>
                <a:cs typeface="Tahoma" pitchFamily="34" charset="0"/>
              </a:rPr>
              <a:t>TMs</a:t>
            </a:r>
            <a:endParaRPr lang="en-PH" sz="2800" dirty="0" smtClean="0">
              <a:latin typeface="Tahoma" pitchFamily="34" charset="0"/>
              <a:ea typeface="Tahoma" pitchFamily="34" charset="0"/>
              <a:cs typeface="Tahoma" pitchFamily="34" charset="0"/>
            </a:endParaRPr>
          </a:p>
          <a:p>
            <a:pPr marL="539496" indent="-457200"/>
            <a:r>
              <a:rPr lang="en-PH" sz="2800" dirty="0" smtClean="0">
                <a:latin typeface="Tahoma" pitchFamily="34" charset="0"/>
                <a:ea typeface="Tahoma" pitchFamily="34" charset="0"/>
                <a:cs typeface="Tahoma" pitchFamily="34" charset="0"/>
              </a:rPr>
              <a:t>8. Oversees </a:t>
            </a:r>
            <a:r>
              <a:rPr lang="en-PH" sz="2800" dirty="0" smtClean="0">
                <a:latin typeface="Tahoma" pitchFamily="34" charset="0"/>
                <a:ea typeface="Tahoma" pitchFamily="34" charset="0"/>
                <a:cs typeface="Tahoma" pitchFamily="34" charset="0"/>
              </a:rPr>
              <a:t>the conduct of the test in private schools</a:t>
            </a:r>
          </a:p>
          <a:p>
            <a:pPr marL="539496" indent="-457200">
              <a:buFont typeface="+mj-lt"/>
              <a:buAutoNum type="arabicPeriod" startAt="4"/>
            </a:pPr>
            <a:endParaRPr lang="en-PH" sz="2800" dirty="0" smtClean="0">
              <a:latin typeface="Tahoma" pitchFamily="34" charset="0"/>
              <a:ea typeface="Tahoma" pitchFamily="34" charset="0"/>
              <a:cs typeface="Tahoma" pitchFamily="34" charset="0"/>
            </a:endParaRPr>
          </a:p>
          <a:p>
            <a:pPr marL="539496" indent="-457200">
              <a:buNone/>
            </a:pPr>
            <a:r>
              <a:rPr lang="en-PH" sz="2800" b="1" dirty="0" smtClean="0">
                <a:solidFill>
                  <a:srgbClr val="FF0000"/>
                </a:solidFill>
                <a:latin typeface="Tahoma" pitchFamily="34" charset="0"/>
                <a:ea typeface="Tahoma" pitchFamily="34" charset="0"/>
                <a:cs typeface="Tahoma" pitchFamily="34" charset="0"/>
              </a:rPr>
              <a:t>   </a:t>
            </a:r>
            <a:r>
              <a:rPr lang="en-PH" sz="2800" b="1" dirty="0" smtClean="0">
                <a:solidFill>
                  <a:srgbClr val="FF0000"/>
                </a:solidFill>
                <a:latin typeface="Candara" pitchFamily="34" charset="0"/>
                <a:ea typeface="Tahoma" pitchFamily="34" charset="0"/>
                <a:cs typeface="Tahoma" pitchFamily="34" charset="0"/>
              </a:rPr>
              <a:t>*No extra funding from NETRC is provided for this activity.</a:t>
            </a:r>
            <a:endParaRPr lang="en-PH" sz="2800" b="1" dirty="0" smtClean="0">
              <a:solidFill>
                <a:srgbClr val="FF0000"/>
              </a:solidFill>
              <a:latin typeface="Candara" pitchFamily="34" charset="0"/>
              <a:ea typeface="Tahoma" pitchFamily="34" charset="0"/>
              <a:cs typeface="Tahom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371600"/>
          </a:xfrm>
        </p:spPr>
        <p:txBody>
          <a:bodyPr>
            <a:noAutofit/>
          </a:bodyPr>
          <a:lstStyle/>
          <a:p>
            <a:pPr algn="ctr"/>
            <a:r>
              <a:rPr lang="en-US" b="1" dirty="0" smtClean="0">
                <a:effectLst>
                  <a:outerShdw blurRad="38100" dist="38100" dir="2700000" algn="tl">
                    <a:srgbClr val="000000">
                      <a:alpha val="43137"/>
                    </a:srgbClr>
                  </a:outerShdw>
                </a:effectLst>
                <a:ea typeface="Komika Axis *" pitchFamily="2" charset="0"/>
                <a:cs typeface="Komika Axis *" pitchFamily="2" charset="0"/>
              </a:rPr>
              <a:t>The Chief Examiner (CE)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14</a:t>
            </a:fld>
            <a:endParaRPr lang="fil-PH"/>
          </a:p>
        </p:txBody>
      </p:sp>
      <p:sp>
        <p:nvSpPr>
          <p:cNvPr id="6" name="Content Placeholder 5"/>
          <p:cNvSpPr>
            <a:spLocks noGrp="1"/>
          </p:cNvSpPr>
          <p:nvPr>
            <p:ph sz="quarter" idx="1"/>
          </p:nvPr>
        </p:nvSpPr>
        <p:spPr>
          <a:xfrm>
            <a:off x="457200" y="1447800"/>
            <a:ext cx="8458200" cy="5257800"/>
          </a:xfrm>
        </p:spPr>
        <p:txBody>
          <a:bodyPr>
            <a:noAutofit/>
          </a:bodyPr>
          <a:lstStyle/>
          <a:p>
            <a:pPr marL="347663" indent="-347663" defTabSz="1096963">
              <a:lnSpc>
                <a:spcPct val="120000"/>
              </a:lnSpc>
              <a:spcBef>
                <a:spcPts val="0"/>
              </a:spcBef>
              <a:buFont typeface="Century Schoolbook" pitchFamily="18" charset="0"/>
              <a:buAutoNum type="arabicPeriod"/>
              <a:tabLst>
                <a:tab pos="347663" algn="l"/>
              </a:tabLst>
            </a:pPr>
            <a:r>
              <a:rPr lang="en-US" sz="2800" dirty="0" smtClean="0">
                <a:latin typeface="Tahoma" pitchFamily="34" charset="0"/>
                <a:ea typeface="Tahoma" pitchFamily="34" charset="0"/>
                <a:cs typeface="Tahoma" pitchFamily="34" charset="0"/>
              </a:rPr>
              <a:t>Maintains the security and confidentiality of the TMs upon receipt from the DTC (test boxes are opened on examination day);</a:t>
            </a:r>
          </a:p>
          <a:p>
            <a:pPr marL="347663" indent="-347663" defTabSz="1096963">
              <a:lnSpc>
                <a:spcPct val="120000"/>
              </a:lnSpc>
              <a:spcBef>
                <a:spcPts val="0"/>
              </a:spcBef>
              <a:buFont typeface="Century Schoolbook" pitchFamily="18" charset="0"/>
              <a:buAutoNum type="arabicPeriod"/>
              <a:tabLst>
                <a:tab pos="347663" algn="l"/>
              </a:tabLst>
            </a:pPr>
            <a:r>
              <a:rPr lang="en-US" sz="2800" dirty="0" smtClean="0">
                <a:latin typeface="Tahoma" pitchFamily="34" charset="0"/>
                <a:ea typeface="Tahoma" pitchFamily="34" charset="0"/>
                <a:cs typeface="Tahoma" pitchFamily="34" charset="0"/>
              </a:rPr>
              <a:t>Has the accountability and responsibility for all the TMs received and this ends when the TMs are returned to the DTC</a:t>
            </a:r>
            <a:r>
              <a:rPr lang="en-US" sz="2800" dirty="0" smtClean="0">
                <a:latin typeface="Tahoma" pitchFamily="34" charset="0"/>
                <a:ea typeface="Tahoma" pitchFamily="34" charset="0"/>
                <a:cs typeface="Tahoma" pitchFamily="34" charset="0"/>
              </a:rPr>
              <a:t>;</a:t>
            </a:r>
            <a:endParaRPr lang="en-US"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15</a:t>
            </a:fld>
            <a:endParaRPr lang="fil-PH"/>
          </a:p>
        </p:txBody>
      </p:sp>
      <p:sp>
        <p:nvSpPr>
          <p:cNvPr id="3" name="Rectangle 2"/>
          <p:cNvSpPr/>
          <p:nvPr/>
        </p:nvSpPr>
        <p:spPr>
          <a:xfrm>
            <a:off x="228600" y="1469815"/>
            <a:ext cx="8610600" cy="2160591"/>
          </a:xfrm>
          <a:prstGeom prst="rect">
            <a:avLst/>
          </a:prstGeom>
        </p:spPr>
        <p:txBody>
          <a:bodyPr wrap="square">
            <a:spAutoFit/>
          </a:bodyPr>
          <a:lstStyle/>
          <a:p>
            <a:pPr marL="347663" indent="-347663" defTabSz="1096963">
              <a:lnSpc>
                <a:spcPct val="120000"/>
              </a:lnSpc>
              <a:spcBef>
                <a:spcPts val="0"/>
              </a:spcBef>
              <a:tabLst>
                <a:tab pos="347663" algn="l"/>
              </a:tabLst>
            </a:pPr>
            <a:r>
              <a:rPr lang="en-US" sz="2800" dirty="0" smtClean="0">
                <a:latin typeface="Tahoma" pitchFamily="34" charset="0"/>
                <a:ea typeface="Tahoma" pitchFamily="34" charset="0"/>
                <a:cs typeface="Tahoma" pitchFamily="34" charset="0"/>
              </a:rPr>
              <a:t>3.Assigns </a:t>
            </a:r>
            <a:r>
              <a:rPr lang="en-US" sz="2800" dirty="0" smtClean="0">
                <a:latin typeface="Tahoma" pitchFamily="34" charset="0"/>
                <a:ea typeface="Tahoma" pitchFamily="34" charset="0"/>
                <a:cs typeface="Tahoma" pitchFamily="34" charset="0"/>
              </a:rPr>
              <a:t>a </a:t>
            </a:r>
            <a:r>
              <a:rPr lang="en-US" sz="2800" b="1" dirty="0" smtClean="0">
                <a:latin typeface="Tahoma" pitchFamily="34" charset="0"/>
                <a:ea typeface="Tahoma" pitchFamily="34" charset="0"/>
                <a:cs typeface="Tahoma" pitchFamily="34" charset="0"/>
              </a:rPr>
              <a:t>Distribution Room</a:t>
            </a:r>
            <a:r>
              <a:rPr lang="en-US" sz="2800" dirty="0" smtClean="0">
                <a:latin typeface="Tahoma" pitchFamily="34" charset="0"/>
                <a:ea typeface="Tahoma" pitchFamily="34" charset="0"/>
                <a:cs typeface="Tahoma" pitchFamily="34" charset="0"/>
              </a:rPr>
              <a:t> where all REs can be met before and after the test administration;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16</a:t>
            </a:fld>
            <a:endParaRPr lang="fil-PH"/>
          </a:p>
        </p:txBody>
      </p:sp>
      <p:sp>
        <p:nvSpPr>
          <p:cNvPr id="3" name="Rectangle 2"/>
          <p:cNvSpPr/>
          <p:nvPr/>
        </p:nvSpPr>
        <p:spPr>
          <a:xfrm>
            <a:off x="0" y="557445"/>
            <a:ext cx="8991600" cy="6241580"/>
          </a:xfrm>
          <a:prstGeom prst="rect">
            <a:avLst/>
          </a:prstGeom>
        </p:spPr>
        <p:txBody>
          <a:bodyPr wrap="square">
            <a:spAutoFit/>
          </a:bodyPr>
          <a:lstStyle/>
          <a:p>
            <a:pPr marL="347663" indent="-347663" defTabSz="1096963">
              <a:lnSpc>
                <a:spcPct val="120000"/>
              </a:lnSpc>
              <a:spcBef>
                <a:spcPts val="0"/>
              </a:spcBef>
              <a:tabLst>
                <a:tab pos="347663" algn="l"/>
              </a:tabLst>
            </a:pPr>
            <a:r>
              <a:rPr lang="en-US" sz="2800" dirty="0" smtClean="0">
                <a:latin typeface="Tahoma" pitchFamily="34" charset="0"/>
                <a:ea typeface="Tahoma" pitchFamily="34" charset="0"/>
                <a:cs typeface="Tahoma" pitchFamily="34" charset="0"/>
              </a:rPr>
              <a:t>4. Counts </a:t>
            </a:r>
            <a:r>
              <a:rPr lang="en-US" sz="2800" dirty="0" smtClean="0">
                <a:latin typeface="Tahoma" pitchFamily="34" charset="0"/>
                <a:ea typeface="Tahoma" pitchFamily="34" charset="0"/>
                <a:cs typeface="Tahoma" pitchFamily="34" charset="0"/>
              </a:rPr>
              <a:t>all packs of TBs and ASs before releasing them to the REs;</a:t>
            </a:r>
          </a:p>
          <a:p>
            <a:pPr marL="347663" indent="-347663" defTabSz="1096963">
              <a:lnSpc>
                <a:spcPct val="120000"/>
              </a:lnSpc>
              <a:spcBef>
                <a:spcPts val="0"/>
              </a:spcBef>
              <a:buFont typeface="Century Schoolbook" pitchFamily="18" charset="0"/>
              <a:buAutoNum type="arabicPeriod" startAt="5"/>
              <a:tabLst>
                <a:tab pos="347663" algn="l"/>
              </a:tabLst>
            </a:pPr>
            <a:r>
              <a:rPr lang="en-US" sz="2800" dirty="0" smtClean="0">
                <a:latin typeface="Tahoma" pitchFamily="34" charset="0"/>
                <a:ea typeface="Tahoma" pitchFamily="34" charset="0"/>
                <a:cs typeface="Tahoma" pitchFamily="34" charset="0"/>
              </a:rPr>
              <a:t>Records pertinent data about the TMs released to and received from the REs in the Accounting Form (Form 3) and Forms 4, 5, 6 and in the SSH.</a:t>
            </a:r>
          </a:p>
          <a:p>
            <a:pPr marL="347663" indent="-347663" defTabSz="1096963">
              <a:lnSpc>
                <a:spcPct val="120000"/>
              </a:lnSpc>
              <a:spcBef>
                <a:spcPts val="0"/>
              </a:spcBef>
              <a:buNone/>
            </a:pPr>
            <a:r>
              <a:rPr lang="en-US" sz="2800" b="1" i="1" dirty="0" smtClean="0">
                <a:latin typeface="Tahoma" pitchFamily="34" charset="0"/>
                <a:ea typeface="Tahoma" pitchFamily="34" charset="0"/>
                <a:cs typeface="Tahoma" pitchFamily="34" charset="0"/>
              </a:rPr>
              <a:t>     </a:t>
            </a:r>
            <a:r>
              <a:rPr lang="en-US" sz="2800" b="1" i="1" dirty="0" smtClean="0">
                <a:solidFill>
                  <a:srgbClr val="FF0000"/>
                </a:solidFill>
                <a:latin typeface="Candara" pitchFamily="34" charset="0"/>
                <a:ea typeface="Tahoma" pitchFamily="34" charset="0"/>
                <a:cs typeface="Tahoma" pitchFamily="34" charset="0"/>
              </a:rPr>
              <a:t>Note:    The School Head is the Chief Examiner of his/her  </a:t>
            </a:r>
          </a:p>
          <a:p>
            <a:pPr marL="347663" indent="-347663" defTabSz="1096963">
              <a:lnSpc>
                <a:spcPct val="120000"/>
              </a:lnSpc>
              <a:spcBef>
                <a:spcPts val="0"/>
              </a:spcBef>
              <a:buNone/>
            </a:pPr>
            <a:r>
              <a:rPr lang="en-US" sz="2800" b="1" i="1" dirty="0" smtClean="0">
                <a:solidFill>
                  <a:srgbClr val="FF0000"/>
                </a:solidFill>
                <a:latin typeface="Candara" pitchFamily="34" charset="0"/>
                <a:ea typeface="Tahoma" pitchFamily="34" charset="0"/>
                <a:cs typeface="Tahoma" pitchFamily="34" charset="0"/>
              </a:rPr>
              <a:t>                      respective school.</a:t>
            </a:r>
            <a:endParaRPr lang="en-US" sz="2800" dirty="0" smtClean="0">
              <a:solidFill>
                <a:srgbClr val="FF0000"/>
              </a:solidFill>
              <a:latin typeface="Candara" pitchFamily="34" charset="0"/>
              <a:ea typeface="Tahoma" pitchFamily="34" charset="0"/>
              <a:cs typeface="Tahoma" pitchFamily="34" charset="0"/>
            </a:endParaRPr>
          </a:p>
          <a:p>
            <a:pPr marL="723900" indent="-723900" defTabSz="1096963">
              <a:lnSpc>
                <a:spcPct val="120000"/>
              </a:lnSpc>
              <a:spcBef>
                <a:spcPts val="0"/>
              </a:spcBef>
              <a:buNone/>
            </a:pPr>
            <a:endParaRPr lang="en-US" sz="2800" dirty="0" smtClean="0">
              <a:latin typeface="Tahoma" pitchFamily="34" charset="0"/>
              <a:ea typeface="Tahoma" pitchFamily="34" charset="0"/>
              <a:cs typeface="Tahom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17</a:t>
            </a:fld>
            <a:endParaRPr lang="fil-PH"/>
          </a:p>
        </p:txBody>
      </p:sp>
      <p:sp>
        <p:nvSpPr>
          <p:cNvPr id="6" name="Content Placeholder 5"/>
          <p:cNvSpPr>
            <a:spLocks noGrp="1"/>
          </p:cNvSpPr>
          <p:nvPr>
            <p:ph sz="quarter" idx="1"/>
          </p:nvPr>
        </p:nvSpPr>
        <p:spPr>
          <a:xfrm>
            <a:off x="381000" y="304800"/>
            <a:ext cx="8839200" cy="6477000"/>
          </a:xfrm>
        </p:spPr>
        <p:txBody>
          <a:bodyPr>
            <a:noAutofit/>
          </a:bodyPr>
          <a:lstStyle/>
          <a:p>
            <a:pPr marL="457200" indent="-457200" defTabSz="1096963">
              <a:lnSpc>
                <a:spcPct val="120000"/>
              </a:lnSpc>
              <a:spcBef>
                <a:spcPts val="0"/>
              </a:spcBef>
              <a:buFont typeface="+mj-lt"/>
              <a:buAutoNum type="arabicPeriod" startAt="6"/>
              <a:tabLst>
                <a:tab pos="457200" algn="l"/>
              </a:tabLst>
            </a:pPr>
            <a:r>
              <a:rPr lang="en-US" sz="2800" dirty="0" smtClean="0">
                <a:latin typeface="Tahoma" pitchFamily="34" charset="0"/>
                <a:ea typeface="Tahoma" pitchFamily="34" charset="0"/>
                <a:cs typeface="Tahoma" pitchFamily="34" charset="0"/>
              </a:rPr>
              <a:t>Distributes the TBs to each RE and instructs him/her to count these without opening the pack and before leaving the room; </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Monitors the REs’ proper accomplishment of the different forms while the test proper is in progress;</a:t>
            </a:r>
          </a:p>
          <a:p>
            <a:pPr marL="723900" indent="-723900" defTabSz="1096963">
              <a:lnSpc>
                <a:spcPct val="120000"/>
              </a:lnSpc>
              <a:spcBef>
                <a:spcPts val="0"/>
              </a:spcBef>
              <a:buNone/>
            </a:pPr>
            <a:endParaRPr lang="en-US"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18</a:t>
            </a:fld>
            <a:endParaRPr lang="fil-PH"/>
          </a:p>
        </p:txBody>
      </p:sp>
      <p:sp>
        <p:nvSpPr>
          <p:cNvPr id="3" name="Rectangle 2"/>
          <p:cNvSpPr/>
          <p:nvPr/>
        </p:nvSpPr>
        <p:spPr>
          <a:xfrm>
            <a:off x="152400" y="723644"/>
            <a:ext cx="8686800" cy="5724516"/>
          </a:xfrm>
          <a:prstGeom prst="rect">
            <a:avLst/>
          </a:prstGeom>
        </p:spPr>
        <p:txBody>
          <a:bodyPr wrap="square">
            <a:spAutoFit/>
          </a:bodyPr>
          <a:lstStyle/>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Follows the instructions in the Accounting and Packing of TMs found at the latter part of the EH.</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Has full awareness of the details of the testing program to be conducted; and</a:t>
            </a:r>
          </a:p>
          <a:p>
            <a:pPr marL="457200" indent="-457200" defTabSz="1096963">
              <a:lnSpc>
                <a:spcPct val="120000"/>
              </a:lnSpc>
              <a:spcBef>
                <a:spcPts val="0"/>
              </a:spcBef>
              <a:buFont typeface="Century Schoolbook" pitchFamily="18" charset="0"/>
              <a:buAutoNum type="arabicPeriod" startAt="6"/>
              <a:tabLst>
                <a:tab pos="457200" algn="l"/>
              </a:tabLst>
            </a:pPr>
            <a:r>
              <a:rPr lang="en-US" sz="2800" dirty="0" smtClean="0">
                <a:latin typeface="Tahoma" pitchFamily="34" charset="0"/>
                <a:ea typeface="Tahoma" pitchFamily="34" charset="0"/>
                <a:cs typeface="Tahoma" pitchFamily="34" charset="0"/>
              </a:rPr>
              <a:t>Orients every teacher in his/her respective school on the guidelines and EH relative to the test administration.</a:t>
            </a:r>
            <a:endParaRPr lang="en-US" sz="2800" dirty="0" smtClean="0">
              <a:latin typeface="Tahoma" pitchFamily="34" charset="0"/>
              <a:ea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19</a:t>
            </a:fld>
            <a:endParaRPr lang="fil-PH"/>
          </a:p>
        </p:txBody>
      </p:sp>
      <p:sp>
        <p:nvSpPr>
          <p:cNvPr id="4" name="Content Placeholder 3"/>
          <p:cNvSpPr>
            <a:spLocks noGrp="1"/>
          </p:cNvSpPr>
          <p:nvPr>
            <p:ph sz="quarter" idx="1"/>
          </p:nvPr>
        </p:nvSpPr>
        <p:spPr>
          <a:xfrm>
            <a:off x="381000" y="1219200"/>
            <a:ext cx="8382000" cy="5531387"/>
          </a:xfrm>
        </p:spPr>
        <p:txBody>
          <a:bodyPr>
            <a:noAutofit/>
          </a:bodyPr>
          <a:lstStyle/>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Counts the TBs in front of the CE in the Distribution Room while the plastic bag is still sealed and before proceeding to the testing room;</a:t>
            </a:r>
          </a:p>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Signs Form 3 as he/she receives the TMs from the CE/STC while still inside the Distribution Room.</a:t>
            </a:r>
          </a:p>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Checks if the examinees have lead pencils to use and a sheet of blank paper for computation purposes;</a:t>
            </a:r>
          </a:p>
          <a:p>
            <a:pPr marL="457200" indent="-457200" defTabSz="1096963">
              <a:buFont typeface="Century Schoolbook" pitchFamily="18" charset="0"/>
              <a:buAutoNum type="arabicPeriod"/>
            </a:pPr>
            <a:r>
              <a:rPr lang="en-US" sz="2700" dirty="0" smtClean="0">
                <a:latin typeface="Tahoma" pitchFamily="34" charset="0"/>
                <a:ea typeface="Tahoma" pitchFamily="34" charset="0"/>
                <a:cs typeface="Tahoma" pitchFamily="34" charset="0"/>
              </a:rPr>
              <a:t>Facilitates the recording of the Examinee Number and TB Number of the Examinees in the NETRC Form 2 (Seat Plan);</a:t>
            </a:r>
          </a:p>
          <a:p>
            <a:pPr>
              <a:buNone/>
            </a:pPr>
            <a:endParaRPr lang="fil-PH" sz="2700" dirty="0">
              <a:latin typeface="Tahoma" pitchFamily="34" charset="0"/>
              <a:ea typeface="Tahoma" pitchFamily="34" charset="0"/>
              <a:cs typeface="Tahoma" pitchFamily="34" charset="0"/>
            </a:endParaRPr>
          </a:p>
        </p:txBody>
      </p:sp>
      <p:sp>
        <p:nvSpPr>
          <p:cNvPr id="5" name="Title 1"/>
          <p:cNvSpPr>
            <a:spLocks noGrp="1"/>
          </p:cNvSpPr>
          <p:nvPr>
            <p:ph type="title"/>
          </p:nvPr>
        </p:nvSpPr>
        <p:spPr>
          <a:xfrm>
            <a:off x="381000" y="274638"/>
            <a:ext cx="8305800" cy="715962"/>
          </a:xfrm>
        </p:spPr>
        <p:txBody>
          <a:bodyPr>
            <a:noAutofit/>
          </a:bodyPr>
          <a:lstStyle/>
          <a:p>
            <a:r>
              <a:rPr lang="en-US" b="1" dirty="0" smtClean="0">
                <a:effectLst>
                  <a:outerShdw blurRad="38100" dist="38100" dir="2700000" algn="tl">
                    <a:srgbClr val="000000">
                      <a:alpha val="43137"/>
                    </a:srgbClr>
                  </a:outerShdw>
                </a:effectLst>
                <a:ea typeface="Komika Axis *" pitchFamily="2" charset="0"/>
                <a:cs typeface="Komika Axis *" pitchFamily="2" charset="0"/>
              </a:rPr>
              <a:t>The Room Examiner (RE)</a:t>
            </a:r>
            <a:endParaRPr lang="fil-PH"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PH" b="1" dirty="0" smtClean="0">
                <a:effectLst>
                  <a:outerShdw blurRad="38100" dist="38100" dir="2700000" algn="tl">
                    <a:srgbClr val="000000">
                      <a:alpha val="43137"/>
                    </a:srgbClr>
                  </a:outerShdw>
                </a:effectLst>
              </a:rPr>
              <a:t>2014 NAT Acronyms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a:t>
            </a:fld>
            <a:endParaRPr lang="fil-PH"/>
          </a:p>
        </p:txBody>
      </p:sp>
      <p:sp>
        <p:nvSpPr>
          <p:cNvPr id="4" name="Content Placeholder 3"/>
          <p:cNvSpPr>
            <a:spLocks noGrp="1"/>
          </p:cNvSpPr>
          <p:nvPr>
            <p:ph sz="quarter" idx="1"/>
          </p:nvPr>
        </p:nvSpPr>
        <p:spPr>
          <a:xfrm>
            <a:off x="914400" y="990600"/>
            <a:ext cx="7772400" cy="5715000"/>
          </a:xfrm>
        </p:spPr>
        <p:txBody>
          <a:bodyPr>
            <a:noAutofit/>
          </a:bodyPr>
          <a:lstStyle/>
          <a:p>
            <a:pPr>
              <a:spcBef>
                <a:spcPts val="0"/>
              </a:spcBef>
            </a:pPr>
            <a:r>
              <a:rPr lang="en-PH" sz="2200" dirty="0" smtClean="0"/>
              <a:t>SDS		- Schools Division Superintendent</a:t>
            </a:r>
          </a:p>
          <a:p>
            <a:pPr>
              <a:spcBef>
                <a:spcPts val="0"/>
              </a:spcBef>
            </a:pPr>
            <a:r>
              <a:rPr lang="en-PH" sz="2200" dirty="0" smtClean="0"/>
              <a:t>DTC		-Division Testing Coordinator</a:t>
            </a:r>
          </a:p>
          <a:p>
            <a:pPr>
              <a:spcBef>
                <a:spcPts val="0"/>
              </a:spcBef>
            </a:pPr>
            <a:r>
              <a:rPr lang="en-PH" sz="2200" dirty="0" smtClean="0"/>
              <a:t>PSS		-Private School Supervisor</a:t>
            </a:r>
          </a:p>
          <a:p>
            <a:pPr>
              <a:spcBef>
                <a:spcPts val="0"/>
              </a:spcBef>
            </a:pPr>
            <a:r>
              <a:rPr lang="en-PH" sz="2200" dirty="0" smtClean="0"/>
              <a:t>SH		-School Head</a:t>
            </a:r>
          </a:p>
          <a:p>
            <a:pPr>
              <a:spcBef>
                <a:spcPts val="0"/>
              </a:spcBef>
            </a:pPr>
            <a:r>
              <a:rPr lang="en-PH" sz="2200" dirty="0" smtClean="0"/>
              <a:t>STC		-School Testing Coordinator</a:t>
            </a:r>
          </a:p>
          <a:p>
            <a:pPr>
              <a:spcBef>
                <a:spcPts val="0"/>
              </a:spcBef>
            </a:pPr>
            <a:r>
              <a:rPr lang="en-PH" sz="2200" dirty="0" smtClean="0"/>
              <a:t>CE		-Chief Examiner</a:t>
            </a:r>
          </a:p>
          <a:p>
            <a:pPr>
              <a:spcBef>
                <a:spcPts val="0"/>
              </a:spcBef>
            </a:pPr>
            <a:r>
              <a:rPr lang="en-PH" sz="2200" dirty="0" smtClean="0"/>
              <a:t>RS		-Room Supervisor</a:t>
            </a:r>
          </a:p>
          <a:p>
            <a:pPr>
              <a:spcBef>
                <a:spcPts val="0"/>
              </a:spcBef>
            </a:pPr>
            <a:r>
              <a:rPr lang="en-PH" sz="2200" dirty="0" smtClean="0"/>
              <a:t>RE		-Room Examiner</a:t>
            </a:r>
          </a:p>
          <a:p>
            <a:pPr>
              <a:spcBef>
                <a:spcPts val="0"/>
              </a:spcBef>
            </a:pPr>
            <a:r>
              <a:rPr lang="en-PH" sz="2200" dirty="0" smtClean="0"/>
              <a:t>LRN		-Learner Reference Number </a:t>
            </a:r>
            <a:endParaRPr lang="en-PH" sz="2200" i="1" dirty="0" smtClean="0">
              <a:solidFill>
                <a:srgbClr val="FF0000"/>
              </a:solidFill>
            </a:endParaRPr>
          </a:p>
          <a:p>
            <a:pPr>
              <a:spcBef>
                <a:spcPts val="0"/>
              </a:spcBef>
            </a:pPr>
            <a:r>
              <a:rPr lang="en-PH" sz="2200" dirty="0" smtClean="0"/>
              <a:t>TMs		-Test Materials</a:t>
            </a:r>
          </a:p>
          <a:p>
            <a:pPr>
              <a:spcBef>
                <a:spcPts val="0"/>
              </a:spcBef>
            </a:pPr>
            <a:r>
              <a:rPr lang="en-PH" sz="2200" dirty="0" smtClean="0"/>
              <a:t>TB		-Test Booklet</a:t>
            </a:r>
          </a:p>
          <a:p>
            <a:pPr>
              <a:spcBef>
                <a:spcPts val="0"/>
              </a:spcBef>
            </a:pPr>
            <a:r>
              <a:rPr lang="en-PH" sz="2200" dirty="0" smtClean="0"/>
              <a:t>AS		-Answer Sheet</a:t>
            </a:r>
          </a:p>
          <a:p>
            <a:pPr>
              <a:spcBef>
                <a:spcPts val="0"/>
              </a:spcBef>
            </a:pPr>
            <a:r>
              <a:rPr lang="en-PH" sz="2200" dirty="0" smtClean="0"/>
              <a:t>EH		-Examiner’s Handbook</a:t>
            </a:r>
          </a:p>
          <a:p>
            <a:pPr>
              <a:spcBef>
                <a:spcPts val="0"/>
              </a:spcBef>
            </a:pPr>
            <a:r>
              <a:rPr lang="en-PH" sz="2200" dirty="0" smtClean="0"/>
              <a:t>SSH		-</a:t>
            </a:r>
            <a:r>
              <a:rPr lang="en-PH" sz="2200" dirty="0" err="1" smtClean="0"/>
              <a:t>Scannable</a:t>
            </a:r>
            <a:r>
              <a:rPr lang="en-PH" sz="2200" dirty="0" smtClean="0"/>
              <a:t> School Header</a:t>
            </a:r>
          </a:p>
          <a:p>
            <a:pPr>
              <a:spcBef>
                <a:spcPts val="0"/>
              </a:spcBef>
            </a:pPr>
            <a:r>
              <a:rPr lang="en-PH" sz="2200" dirty="0" smtClean="0"/>
              <a:t>ETRE		-Examiner’s Transmittal Report Envelope</a:t>
            </a:r>
          </a:p>
          <a:p>
            <a:pPr>
              <a:spcBef>
                <a:spcPts val="0"/>
              </a:spcBef>
            </a:pPr>
            <a:r>
              <a:rPr lang="en-PH" sz="2200" dirty="0" smtClean="0"/>
              <a:t>CETRE	-Chief Examiner’s Transmittal Report Envelope</a:t>
            </a:r>
          </a:p>
          <a:p>
            <a:pPr>
              <a:spcBef>
                <a:spcPts val="0"/>
              </a:spcBef>
            </a:pPr>
            <a:r>
              <a:rPr lang="en-PH" sz="2200" dirty="0" smtClean="0"/>
              <a:t>COR		- Certificate of Rating</a:t>
            </a:r>
          </a:p>
          <a:p>
            <a:pPr>
              <a:spcBef>
                <a:spcPts val="0"/>
              </a:spcBef>
            </a:pPr>
            <a:endParaRPr lang="en-PH" sz="2200" dirty="0" smtClean="0"/>
          </a:p>
          <a:p>
            <a:pPr>
              <a:spcBef>
                <a:spcPts val="0"/>
              </a:spcBef>
            </a:pPr>
            <a:endParaRPr lang="fil-PH"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20</a:t>
            </a:fld>
            <a:endParaRPr lang="fil-PH"/>
          </a:p>
        </p:txBody>
      </p:sp>
      <p:sp>
        <p:nvSpPr>
          <p:cNvPr id="4" name="Content Placeholder 3"/>
          <p:cNvSpPr>
            <a:spLocks noGrp="1"/>
          </p:cNvSpPr>
          <p:nvPr>
            <p:ph sz="quarter" idx="1"/>
          </p:nvPr>
        </p:nvSpPr>
        <p:spPr>
          <a:xfrm>
            <a:off x="228600" y="228600"/>
            <a:ext cx="8763000" cy="6477000"/>
          </a:xfrm>
        </p:spPr>
        <p:txBody>
          <a:bodyPr>
            <a:noAutofit/>
          </a:bodyPr>
          <a:lstStyle/>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Supervises closely the shading of bubbles in the Name Grid, LRN and other data/non-test items in the AS;</a:t>
            </a:r>
          </a:p>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Follows strictly the EH during test administration;</a:t>
            </a:r>
          </a:p>
          <a:p>
            <a:pPr marL="463550" indent="-463550" defTabSz="1096963">
              <a:buFont typeface="Century Schoolbook" pitchFamily="18" charset="0"/>
              <a:buAutoNum type="arabicPeriod" startAt="5"/>
            </a:pPr>
            <a:r>
              <a:rPr lang="en-US" sz="2400" dirty="0" smtClean="0">
                <a:latin typeface="Tahoma" pitchFamily="34" charset="0"/>
                <a:ea typeface="Tahoma" pitchFamily="34" charset="0"/>
                <a:cs typeface="Tahoma" pitchFamily="34" charset="0"/>
              </a:rPr>
              <a:t>Keeps custody of all the used and unused TBs but are not allowed to read the contents; otherwise, he/she will be given corresponding sanctions based on DECS Order No. 85, s. 1999</a:t>
            </a:r>
            <a:r>
              <a:rPr lang="en-US" sz="2400" dirty="0" smtClean="0">
                <a:latin typeface="Tahoma" pitchFamily="34" charset="0"/>
                <a:ea typeface="Tahoma" pitchFamily="34" charset="0"/>
                <a:cs typeface="Tahoma" pitchFamily="34" charset="0"/>
              </a:rPr>
              <a:t>;</a:t>
            </a:r>
            <a:endParaRPr lang="en-US" sz="2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21</a:t>
            </a:fld>
            <a:endParaRPr lang="fil-PH"/>
          </a:p>
        </p:txBody>
      </p:sp>
      <p:sp>
        <p:nvSpPr>
          <p:cNvPr id="3" name="Rectangle 2"/>
          <p:cNvSpPr/>
          <p:nvPr/>
        </p:nvSpPr>
        <p:spPr>
          <a:xfrm>
            <a:off x="381000" y="58847"/>
            <a:ext cx="8534400" cy="6555641"/>
          </a:xfrm>
          <a:prstGeom prst="rect">
            <a:avLst/>
          </a:prstGeom>
        </p:spPr>
        <p:txBody>
          <a:bodyPr wrap="square">
            <a:spAutoFit/>
          </a:bodyPr>
          <a:lstStyle/>
          <a:p>
            <a:pPr marL="463550" indent="-463550" defTabSz="1096963">
              <a:buFont typeface="Century Schoolbook" pitchFamily="18" charset="0"/>
              <a:buAutoNum type="arabicPeriod" startAt="5"/>
            </a:pPr>
            <a:r>
              <a:rPr lang="en-US" sz="2800" dirty="0" smtClean="0">
                <a:latin typeface="Tahoma" pitchFamily="34" charset="0"/>
                <a:ea typeface="Tahoma" pitchFamily="34" charset="0"/>
                <a:cs typeface="Tahoma" pitchFamily="34" charset="0"/>
              </a:rPr>
              <a:t>Checks the contents of the ETRE before he/she seals it </a:t>
            </a:r>
            <a:r>
              <a:rPr lang="en-US" sz="2800" b="1" u="sng" dirty="0" smtClean="0">
                <a:latin typeface="Tahoma" pitchFamily="34" charset="0"/>
                <a:ea typeface="Tahoma" pitchFamily="34" charset="0"/>
                <a:cs typeface="Tahoma" pitchFamily="34" charset="0"/>
              </a:rPr>
              <a:t>while still inside the testing room</a:t>
            </a:r>
            <a:r>
              <a:rPr lang="en-US" sz="2800" dirty="0" smtClean="0">
                <a:latin typeface="Tahoma" pitchFamily="34" charset="0"/>
                <a:ea typeface="Tahoma" pitchFamily="34" charset="0"/>
                <a:cs typeface="Tahoma" pitchFamily="34" charset="0"/>
              </a:rPr>
              <a:t>; and</a:t>
            </a:r>
          </a:p>
          <a:p>
            <a:pPr marL="463550" indent="-463550" defTabSz="1096963">
              <a:buFont typeface="Century Schoolbook" pitchFamily="18" charset="0"/>
              <a:buAutoNum type="arabicPeriod" startAt="5"/>
            </a:pPr>
            <a:r>
              <a:rPr lang="en-US" sz="2800" dirty="0" smtClean="0">
                <a:latin typeface="Tahoma" pitchFamily="34" charset="0"/>
                <a:ea typeface="Tahoma" pitchFamily="34" charset="0"/>
                <a:cs typeface="Tahoma" pitchFamily="34" charset="0"/>
              </a:rPr>
              <a:t>Accomplishes Form 7.</a:t>
            </a:r>
          </a:p>
          <a:p>
            <a:pPr marL="463550" indent="-463550" defTabSz="1096963">
              <a:buNone/>
            </a:pPr>
            <a:r>
              <a:rPr lang="en-US" sz="2800" b="1" i="1" dirty="0" smtClean="0">
                <a:solidFill>
                  <a:srgbClr val="FF0000"/>
                </a:solidFill>
                <a:latin typeface="Candara" pitchFamily="34" charset="0"/>
                <a:ea typeface="Tahoma" pitchFamily="34" charset="0"/>
                <a:cs typeface="Tahoma" pitchFamily="34" charset="0"/>
              </a:rPr>
              <a:t>Notes</a:t>
            </a:r>
            <a:r>
              <a:rPr lang="en-US" sz="2800" b="1" i="1" dirty="0" smtClean="0">
                <a:solidFill>
                  <a:srgbClr val="FF0000"/>
                </a:solidFill>
                <a:latin typeface="Candara" pitchFamily="34" charset="0"/>
                <a:ea typeface="Tahoma" pitchFamily="34" charset="0"/>
                <a:cs typeface="Tahoma" pitchFamily="34" charset="0"/>
              </a:rPr>
              <a:t>:   </a:t>
            </a:r>
            <a:endParaRPr lang="en-US" sz="2800" b="1" i="1" dirty="0" smtClean="0">
              <a:solidFill>
                <a:srgbClr val="FF0000"/>
              </a:solidFill>
              <a:latin typeface="Candara" pitchFamily="34" charset="0"/>
              <a:ea typeface="Tahoma" pitchFamily="34" charset="0"/>
              <a:cs typeface="Tahoma" pitchFamily="34" charset="0"/>
            </a:endParaRPr>
          </a:p>
          <a:p>
            <a:pPr marL="463550" indent="-463550" defTabSz="1096963">
              <a:buNone/>
            </a:pPr>
            <a:r>
              <a:rPr lang="en-US" sz="2800" b="1" i="1" dirty="0" smtClean="0">
                <a:solidFill>
                  <a:srgbClr val="FF0000"/>
                </a:solidFill>
                <a:latin typeface="Candara" pitchFamily="34" charset="0"/>
                <a:ea typeface="Tahoma" pitchFamily="34" charset="0"/>
                <a:cs typeface="Tahoma" pitchFamily="34" charset="0"/>
              </a:rPr>
              <a:t>1</a:t>
            </a:r>
            <a:r>
              <a:rPr lang="en-US" sz="2800" b="1" i="1" dirty="0" smtClean="0">
                <a:solidFill>
                  <a:srgbClr val="FF0000"/>
                </a:solidFill>
                <a:latin typeface="Candara" pitchFamily="34" charset="0"/>
                <a:ea typeface="Tahoma" pitchFamily="34" charset="0"/>
                <a:cs typeface="Tahoma" pitchFamily="34" charset="0"/>
              </a:rPr>
              <a:t>.  </a:t>
            </a:r>
            <a:r>
              <a:rPr lang="en-US" sz="2800" b="1" dirty="0" smtClean="0">
                <a:solidFill>
                  <a:srgbClr val="FF0000"/>
                </a:solidFill>
                <a:latin typeface="Candara" pitchFamily="34" charset="0"/>
                <a:ea typeface="Tahoma" pitchFamily="34" charset="0"/>
                <a:cs typeface="Tahoma" pitchFamily="34" charset="0"/>
              </a:rPr>
              <a:t>Teachers from </a:t>
            </a:r>
            <a:r>
              <a:rPr lang="en-US" sz="2800" b="1" u="sng" dirty="0" smtClean="0">
                <a:solidFill>
                  <a:srgbClr val="FF0000"/>
                </a:solidFill>
                <a:latin typeface="Candara" pitchFamily="34" charset="0"/>
                <a:ea typeface="Tahoma" pitchFamily="34" charset="0"/>
                <a:cs typeface="Tahoma" pitchFamily="34" charset="0"/>
              </a:rPr>
              <a:t>private</a:t>
            </a:r>
            <a:r>
              <a:rPr lang="en-US" sz="2800" b="1" dirty="0" smtClean="0">
                <a:solidFill>
                  <a:srgbClr val="FF0000"/>
                </a:solidFill>
                <a:latin typeface="Candara" pitchFamily="34" charset="0"/>
                <a:ea typeface="Tahoma" pitchFamily="34" charset="0"/>
                <a:cs typeface="Tahoma" pitchFamily="34" charset="0"/>
              </a:rPr>
              <a:t> schools will be assigned in public  schools </a:t>
            </a:r>
            <a:r>
              <a:rPr lang="en-US" sz="2800" b="1" dirty="0" smtClean="0">
                <a:solidFill>
                  <a:srgbClr val="FF0000"/>
                </a:solidFill>
                <a:latin typeface="Candara" pitchFamily="34" charset="0"/>
                <a:ea typeface="Tahoma" pitchFamily="34" charset="0"/>
                <a:cs typeface="Tahoma" pitchFamily="34" charset="0"/>
              </a:rPr>
              <a:t>as </a:t>
            </a:r>
            <a:r>
              <a:rPr lang="en-US" sz="2800" b="1" dirty="0" err="1" smtClean="0">
                <a:solidFill>
                  <a:srgbClr val="FF0000"/>
                </a:solidFill>
                <a:latin typeface="Candara" pitchFamily="34" charset="0"/>
                <a:ea typeface="Tahoma" pitchFamily="34" charset="0"/>
                <a:cs typeface="Tahoma" pitchFamily="34" charset="0"/>
              </a:rPr>
              <a:t>REs</a:t>
            </a:r>
            <a:r>
              <a:rPr lang="en-US" sz="2800" b="1" dirty="0" err="1" smtClean="0">
                <a:solidFill>
                  <a:srgbClr val="FF0000"/>
                </a:solidFill>
                <a:latin typeface="Candara" pitchFamily="34" charset="0"/>
                <a:ea typeface="Tahoma" pitchFamily="34" charset="0"/>
                <a:cs typeface="Tahoma" pitchFamily="34" charset="0"/>
              </a:rPr>
              <a:t>.</a:t>
            </a:r>
            <a:endParaRPr lang="en-US" sz="2800" b="1" dirty="0" smtClean="0">
              <a:solidFill>
                <a:srgbClr val="FF0000"/>
              </a:solidFill>
              <a:latin typeface="Candara" pitchFamily="34" charset="0"/>
              <a:ea typeface="Tahoma" pitchFamily="34" charset="0"/>
              <a:cs typeface="Tahoma" pitchFamily="34" charset="0"/>
            </a:endParaRPr>
          </a:p>
          <a:p>
            <a:pPr marL="862013" indent="-862013" defTabSz="1096963">
              <a:spcBef>
                <a:spcPts val="0"/>
              </a:spcBef>
              <a:buNone/>
            </a:pPr>
            <a:r>
              <a:rPr lang="en-US" sz="2800" b="1" dirty="0" smtClean="0">
                <a:solidFill>
                  <a:srgbClr val="FF0000"/>
                </a:solidFill>
                <a:latin typeface="Candara" pitchFamily="34" charset="0"/>
                <a:ea typeface="Tahoma" pitchFamily="34" charset="0"/>
                <a:cs typeface="Tahoma" pitchFamily="34" charset="0"/>
              </a:rPr>
              <a:t>2</a:t>
            </a:r>
            <a:r>
              <a:rPr lang="en-US" sz="2800" b="1" dirty="0" smtClean="0">
                <a:solidFill>
                  <a:srgbClr val="FF0000"/>
                </a:solidFill>
                <a:latin typeface="Candara" pitchFamily="34" charset="0"/>
                <a:ea typeface="Tahoma" pitchFamily="34" charset="0"/>
                <a:cs typeface="Tahoma" pitchFamily="34" charset="0"/>
              </a:rPr>
              <a:t>. </a:t>
            </a:r>
            <a:r>
              <a:rPr lang="en-US" sz="2800" b="1" dirty="0" smtClean="0">
                <a:solidFill>
                  <a:srgbClr val="FF0000"/>
                </a:solidFill>
                <a:latin typeface="Candara" pitchFamily="34" charset="0"/>
                <a:ea typeface="Tahoma" pitchFamily="34" charset="0"/>
                <a:cs typeface="Tahoma" pitchFamily="34" charset="0"/>
              </a:rPr>
              <a:t>Likewise</a:t>
            </a:r>
            <a:r>
              <a:rPr lang="en-US" sz="2800" b="1" dirty="0" smtClean="0">
                <a:solidFill>
                  <a:srgbClr val="FF0000"/>
                </a:solidFill>
                <a:latin typeface="Candara" pitchFamily="34" charset="0"/>
                <a:ea typeface="Tahoma" pitchFamily="34" charset="0"/>
                <a:cs typeface="Tahoma" pitchFamily="34" charset="0"/>
              </a:rPr>
              <a:t>, teachers </a:t>
            </a:r>
            <a:r>
              <a:rPr lang="en-US" sz="2800" b="1" dirty="0" smtClean="0">
                <a:solidFill>
                  <a:srgbClr val="FF0000"/>
                </a:solidFill>
                <a:latin typeface="Candara" pitchFamily="34" charset="0"/>
                <a:ea typeface="Tahoma" pitchFamily="34" charset="0"/>
                <a:cs typeface="Tahoma" pitchFamily="34" charset="0"/>
              </a:rPr>
              <a:t>from public schools </a:t>
            </a:r>
            <a:r>
              <a:rPr lang="en-US" sz="2800" b="1" dirty="0" smtClean="0">
                <a:solidFill>
                  <a:srgbClr val="FF0000"/>
                </a:solidFill>
                <a:latin typeface="Candara" pitchFamily="34" charset="0"/>
                <a:ea typeface="Tahoma" pitchFamily="34" charset="0"/>
                <a:cs typeface="Tahoma" pitchFamily="34" charset="0"/>
              </a:rPr>
              <a:t>will be assigned in </a:t>
            </a:r>
            <a:r>
              <a:rPr lang="en-US" sz="2800" b="1" dirty="0" smtClean="0">
                <a:solidFill>
                  <a:srgbClr val="FF0000"/>
                </a:solidFill>
                <a:latin typeface="Candara" pitchFamily="34" charset="0"/>
                <a:ea typeface="Tahoma" pitchFamily="34" charset="0"/>
                <a:cs typeface="Tahoma" pitchFamily="34" charset="0"/>
              </a:rPr>
              <a:t>private schools</a:t>
            </a:r>
            <a:r>
              <a:rPr lang="en-US" sz="2800" b="1" dirty="0" smtClean="0">
                <a:solidFill>
                  <a:srgbClr val="FF0000"/>
                </a:solidFill>
                <a:latin typeface="Candara" pitchFamily="34" charset="0"/>
                <a:ea typeface="Tahoma" pitchFamily="34" charset="0"/>
                <a:cs typeface="Tahoma" pitchFamily="34" charset="0"/>
              </a:rPr>
              <a:t>.</a:t>
            </a:r>
          </a:p>
          <a:p>
            <a:pPr marL="862013" indent="-862013" defTabSz="1096963">
              <a:spcBef>
                <a:spcPts val="0"/>
              </a:spcBef>
              <a:buNone/>
            </a:pPr>
            <a:r>
              <a:rPr lang="en-US" sz="2800" b="1" dirty="0" smtClean="0">
                <a:solidFill>
                  <a:srgbClr val="FF0000"/>
                </a:solidFill>
                <a:latin typeface="Candara" pitchFamily="34" charset="0"/>
                <a:ea typeface="Tahoma" pitchFamily="34" charset="0"/>
                <a:cs typeface="Tahoma" pitchFamily="34" charset="0"/>
              </a:rPr>
              <a:t>3</a:t>
            </a:r>
            <a:r>
              <a:rPr lang="en-US" sz="2800" b="1" dirty="0" smtClean="0">
                <a:solidFill>
                  <a:srgbClr val="FF0000"/>
                </a:solidFill>
                <a:latin typeface="Candara" pitchFamily="34" charset="0"/>
                <a:ea typeface="Tahoma" pitchFamily="34" charset="0"/>
                <a:cs typeface="Tahoma" pitchFamily="34" charset="0"/>
              </a:rPr>
              <a:t>.  If teachers are not enough, those from other districts can </a:t>
            </a:r>
            <a:r>
              <a:rPr lang="en-US" sz="2800" b="1" dirty="0" smtClean="0">
                <a:solidFill>
                  <a:srgbClr val="FF0000"/>
                </a:solidFill>
                <a:latin typeface="Candara" pitchFamily="34" charset="0"/>
                <a:ea typeface="Tahoma" pitchFamily="34" charset="0"/>
                <a:cs typeface="Tahoma" pitchFamily="34" charset="0"/>
              </a:rPr>
              <a:t>be assigned</a:t>
            </a:r>
            <a:r>
              <a:rPr lang="en-US" sz="2800" b="1" dirty="0" smtClean="0">
                <a:solidFill>
                  <a:srgbClr val="FF0000"/>
                </a:solidFill>
                <a:latin typeface="Candara" pitchFamily="34" charset="0"/>
                <a:ea typeface="Tahoma" pitchFamily="34" charset="0"/>
                <a:cs typeface="Tahoma"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2362200"/>
          </a:xfrm>
        </p:spPr>
        <p:txBody>
          <a:bodyPr>
            <a:noAutofit/>
          </a:bodyPr>
          <a:lstStyle/>
          <a:p>
            <a:pPr algn="ctr"/>
            <a:r>
              <a:rPr lang="fil-PH" sz="3600" b="1" dirty="0" smtClean="0">
                <a:effectLst>
                  <a:outerShdw blurRad="38100" dist="38100" dir="2700000" algn="tl">
                    <a:srgbClr val="000000">
                      <a:alpha val="43137"/>
                    </a:srgbClr>
                  </a:outerShdw>
                </a:effectLst>
              </a:rPr>
              <a:t>Insufficient number of Private School Teachers to Serve as REs in Public Schools</a:t>
            </a:r>
          </a:p>
        </p:txBody>
      </p:sp>
      <p:sp>
        <p:nvSpPr>
          <p:cNvPr id="3" name="Slide Number Placeholder 2"/>
          <p:cNvSpPr>
            <a:spLocks noGrp="1"/>
          </p:cNvSpPr>
          <p:nvPr>
            <p:ph type="sldNum" sz="quarter" idx="12"/>
          </p:nvPr>
        </p:nvSpPr>
        <p:spPr/>
        <p:txBody>
          <a:bodyPr/>
          <a:lstStyle/>
          <a:p>
            <a:fld id="{123F7771-3327-4F8A-BF69-CA24EFC23DA9}" type="slidenum">
              <a:rPr lang="fil-PH" smtClean="0"/>
              <a:pPr/>
              <a:t>22</a:t>
            </a:fld>
            <a:endParaRPr lang="fil-PH"/>
          </a:p>
        </p:txBody>
      </p:sp>
      <p:sp>
        <p:nvSpPr>
          <p:cNvPr id="4" name="Content Placeholder 3"/>
          <p:cNvSpPr>
            <a:spLocks noGrp="1"/>
          </p:cNvSpPr>
          <p:nvPr>
            <p:ph sz="quarter" idx="1"/>
          </p:nvPr>
        </p:nvSpPr>
        <p:spPr>
          <a:xfrm>
            <a:off x="381000" y="3657600"/>
            <a:ext cx="8534400" cy="2895600"/>
          </a:xfrm>
        </p:spPr>
        <p:txBody>
          <a:bodyPr>
            <a:noAutofit/>
          </a:bodyPr>
          <a:lstStyle/>
          <a:p>
            <a:pPr marL="457200" lvl="1" indent="-403225">
              <a:buFont typeface="+mj-lt"/>
              <a:buAutoNum type="arabicPeriod"/>
            </a:pPr>
            <a:r>
              <a:rPr lang="fil-PH" sz="2800" dirty="0" smtClean="0">
                <a:latin typeface="Tahoma" pitchFamily="34" charset="0"/>
                <a:ea typeface="Tahoma" pitchFamily="34" charset="0"/>
                <a:cs typeface="Tahoma" pitchFamily="34" charset="0"/>
              </a:rPr>
              <a:t>Public school teachers from other districts may serve as REs when there is insufficiency on the number of private school teachers.</a:t>
            </a:r>
          </a:p>
          <a:p>
            <a:pPr marL="457200" lvl="1" indent="-403225">
              <a:buFont typeface="+mj-lt"/>
              <a:buAutoNum type="arabicPeriod"/>
            </a:pPr>
            <a:endParaRPr lang="fil-PH" sz="2800" dirty="0" smtClean="0">
              <a:latin typeface="Tahoma" pitchFamily="34" charset="0"/>
              <a:ea typeface="Tahoma" pitchFamily="34" charset="0"/>
              <a:cs typeface="Tahoma" pitchFamily="34" charset="0"/>
            </a:endParaRPr>
          </a:p>
          <a:p>
            <a:pPr>
              <a:buNone/>
            </a:pPr>
            <a:endParaRPr lang="fil-PH" sz="2800" dirty="0" smtClean="0">
              <a:latin typeface="Tahoma" pitchFamily="34" charset="0"/>
              <a:ea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23</a:t>
            </a:fld>
            <a:endParaRPr lang="fil-PH"/>
          </a:p>
        </p:txBody>
      </p:sp>
      <p:sp>
        <p:nvSpPr>
          <p:cNvPr id="3" name="Rectangle 2"/>
          <p:cNvSpPr/>
          <p:nvPr/>
        </p:nvSpPr>
        <p:spPr>
          <a:xfrm>
            <a:off x="228600" y="1371600"/>
            <a:ext cx="8763000" cy="3970318"/>
          </a:xfrm>
          <a:prstGeom prst="rect">
            <a:avLst/>
          </a:prstGeom>
        </p:spPr>
        <p:txBody>
          <a:bodyPr wrap="square">
            <a:spAutoFit/>
          </a:bodyPr>
          <a:lstStyle/>
          <a:p>
            <a:pPr lvl="1" indent="-403225">
              <a:buFont typeface="+mj-lt"/>
              <a:buAutoNum type="arabicPeriod"/>
            </a:pPr>
            <a:r>
              <a:rPr lang="fil-PH" sz="2800" dirty="0" smtClean="0">
                <a:latin typeface="Tahoma" pitchFamily="34" charset="0"/>
                <a:ea typeface="Tahoma" pitchFamily="34" charset="0"/>
                <a:cs typeface="Tahoma" pitchFamily="34" charset="0"/>
              </a:rPr>
              <a:t>For divisions with only few public and private high schools, elementary school teachers from public schools may serve as REs.</a:t>
            </a:r>
          </a:p>
          <a:p>
            <a:pPr lvl="1" indent="-403225">
              <a:buFont typeface="+mj-lt"/>
              <a:buAutoNum type="arabicPeriod"/>
            </a:pPr>
            <a:endParaRPr lang="fil-PH" sz="2800" dirty="0" smtClean="0">
              <a:latin typeface="Tahoma" pitchFamily="34" charset="0"/>
              <a:ea typeface="Tahoma" pitchFamily="34" charset="0"/>
              <a:cs typeface="Tahoma" pitchFamily="34" charset="0"/>
            </a:endParaRPr>
          </a:p>
          <a:p>
            <a:pPr lvl="1" indent="-403225">
              <a:buFont typeface="+mj-lt"/>
              <a:buAutoNum type="arabicPeriod"/>
            </a:pPr>
            <a:r>
              <a:rPr lang="fil-PH" sz="2800" dirty="0" smtClean="0">
                <a:latin typeface="Tahoma" pitchFamily="34" charset="0"/>
                <a:ea typeface="Tahoma" pitchFamily="34" charset="0"/>
                <a:cs typeface="Tahoma" pitchFamily="34" charset="0"/>
              </a:rPr>
              <a:t> Teachers from big schools may be dispersed in small private schools.</a:t>
            </a:r>
            <a:endParaRPr lang="fil-PH" sz="2800" dirty="0" smtClean="0">
              <a:latin typeface="Tahoma" pitchFamily="34" charset="0"/>
              <a:ea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24</a:t>
            </a:fld>
            <a:endParaRPr lang="fil-PH"/>
          </a:p>
        </p:txBody>
      </p:sp>
      <p:pic>
        <p:nvPicPr>
          <p:cNvPr id="5" name="Picture 5" descr="C:\Users\Toshiba\Desktop\2010 EMT Temporary Folder-Joy (back up in USB)\DECS Order-Breach of Security.jpg"/>
          <p:cNvPicPr>
            <a:picLocks noChangeAspect="1" noChangeArrowheads="1"/>
          </p:cNvPicPr>
          <p:nvPr/>
        </p:nvPicPr>
        <p:blipFill>
          <a:blip r:embed="rId2" cstate="print"/>
          <a:srcRect/>
          <a:stretch>
            <a:fillRect/>
          </a:stretch>
        </p:blipFill>
        <p:spPr bwMode="auto">
          <a:xfrm>
            <a:off x="1066800" y="151732"/>
            <a:ext cx="6781800" cy="655386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295400"/>
          </a:xfrm>
        </p:spPr>
        <p:txBody>
          <a:bodyPr>
            <a:normAutofit fontScale="90000"/>
          </a:bodyPr>
          <a:lstStyle/>
          <a:p>
            <a:pPr algn="ctr"/>
            <a:r>
              <a:rPr lang="fil-PH" b="1" dirty="0" smtClean="0">
                <a:effectLst>
                  <a:outerShdw blurRad="38100" dist="38100" dir="2700000" algn="tl">
                    <a:srgbClr val="000000">
                      <a:alpha val="43137"/>
                    </a:srgbClr>
                  </a:outerShdw>
                </a:effectLst>
              </a:rPr>
              <a:t>The Room Supervisor (RS)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25</a:t>
            </a:fld>
            <a:endParaRPr lang="fil-PH"/>
          </a:p>
        </p:txBody>
      </p:sp>
      <p:sp>
        <p:nvSpPr>
          <p:cNvPr id="4" name="Content Placeholder 3"/>
          <p:cNvSpPr>
            <a:spLocks noGrp="1"/>
          </p:cNvSpPr>
          <p:nvPr>
            <p:ph sz="quarter" idx="1"/>
          </p:nvPr>
        </p:nvSpPr>
        <p:spPr>
          <a:xfrm>
            <a:off x="304800" y="1447800"/>
            <a:ext cx="8610600" cy="5257800"/>
          </a:xfrm>
        </p:spPr>
        <p:txBody>
          <a:bodyPr>
            <a:noAutofit/>
          </a:bodyPr>
          <a:lstStyle/>
          <a:p>
            <a:pPr marL="463550" indent="-463550" defTabSz="1096963">
              <a:spcBef>
                <a:spcPct val="0"/>
              </a:spcBef>
              <a:buFont typeface="Wingdings" pitchFamily="2" charset="2"/>
              <a:buAutoNum type="arabicPeriod"/>
            </a:pPr>
            <a:r>
              <a:rPr lang="en-US" sz="2800" dirty="0" smtClean="0">
                <a:latin typeface="Tahoma" pitchFamily="34" charset="0"/>
                <a:ea typeface="Tahoma" pitchFamily="34" charset="0"/>
                <a:cs typeface="Tahoma" pitchFamily="34" charset="0"/>
              </a:rPr>
              <a:t>Monitors the conduct of the test in a testing center with 5 or more testing rooms for Grade 6 and  Year 4, and 10 or more rooms for Grade 3;</a:t>
            </a:r>
          </a:p>
          <a:p>
            <a:pPr marL="463550" indent="-463550" defTabSz="1096963">
              <a:spcBef>
                <a:spcPct val="0"/>
              </a:spcBef>
              <a:buFont typeface="Wingdings" pitchFamily="2" charset="2"/>
              <a:buAutoNum type="arabicPeriod"/>
            </a:pPr>
            <a:r>
              <a:rPr lang="en-US" sz="2800" dirty="0" smtClean="0">
                <a:latin typeface="Tahoma" pitchFamily="34" charset="0"/>
                <a:ea typeface="Tahoma" pitchFamily="34" charset="0"/>
                <a:cs typeface="Tahoma" pitchFamily="34" charset="0"/>
              </a:rPr>
              <a:t>Checks if the REs adhere to the instructions in the EH; </a:t>
            </a:r>
          </a:p>
          <a:p>
            <a:pPr marL="463550" indent="-463550" defTabSz="1096963">
              <a:spcBef>
                <a:spcPct val="0"/>
              </a:spcBef>
              <a:buFont typeface="Wingdings" pitchFamily="2" charset="2"/>
              <a:buAutoNum type="arabicPeriod"/>
            </a:pPr>
            <a:r>
              <a:rPr lang="en-US" sz="2800" dirty="0" smtClean="0">
                <a:latin typeface="Tahoma" pitchFamily="34" charset="0"/>
                <a:ea typeface="Tahoma" pitchFamily="34" charset="0"/>
                <a:cs typeface="Tahoma" pitchFamily="34" charset="0"/>
              </a:rPr>
              <a:t>Collects from the REs the unused ASs when the examinees are answering the last subtest;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26</a:t>
            </a:fld>
            <a:endParaRPr lang="fil-PH"/>
          </a:p>
        </p:txBody>
      </p:sp>
      <p:sp>
        <p:nvSpPr>
          <p:cNvPr id="3" name="Rectangle 2"/>
          <p:cNvSpPr/>
          <p:nvPr/>
        </p:nvSpPr>
        <p:spPr>
          <a:xfrm>
            <a:off x="228600" y="838200"/>
            <a:ext cx="8763000" cy="5262979"/>
          </a:xfrm>
          <a:prstGeom prst="rect">
            <a:avLst/>
          </a:prstGeom>
        </p:spPr>
        <p:txBody>
          <a:bodyPr wrap="square">
            <a:spAutoFit/>
          </a:bodyPr>
          <a:lstStyle/>
          <a:p>
            <a:pPr marL="463550" indent="-463550" defTabSz="1096963">
              <a:spcBef>
                <a:spcPct val="0"/>
              </a:spcBef>
            </a:pPr>
            <a:r>
              <a:rPr lang="en-US" sz="2800" dirty="0" smtClean="0">
                <a:latin typeface="Tahoma" pitchFamily="34" charset="0"/>
                <a:ea typeface="Tahoma" pitchFamily="34" charset="0"/>
                <a:cs typeface="Tahoma" pitchFamily="34" charset="0"/>
              </a:rPr>
              <a:t>4.Facilitates </a:t>
            </a:r>
            <a:r>
              <a:rPr lang="en-US" sz="2800" dirty="0" smtClean="0">
                <a:latin typeface="Tahoma" pitchFamily="34" charset="0"/>
                <a:ea typeface="Tahoma" pitchFamily="34" charset="0"/>
                <a:cs typeface="Tahoma" pitchFamily="34" charset="0"/>
              </a:rPr>
              <a:t>the completion in filling out the data in Form 3</a:t>
            </a:r>
            <a:r>
              <a:rPr lang="en-US" sz="2800" dirty="0" smtClean="0">
                <a:latin typeface="Tahoma" pitchFamily="34" charset="0"/>
                <a:ea typeface="Tahoma" pitchFamily="34" charset="0"/>
                <a:cs typeface="Tahoma" pitchFamily="34" charset="0"/>
              </a:rPr>
              <a:t>;</a:t>
            </a:r>
          </a:p>
          <a:p>
            <a:pPr marL="463550" indent="-463550" defTabSz="1096963">
              <a:spcBef>
                <a:spcPct val="0"/>
              </a:spcBef>
            </a:pPr>
            <a:endParaRPr lang="en-US" sz="2800" dirty="0" smtClean="0">
              <a:latin typeface="Tahoma" pitchFamily="34" charset="0"/>
              <a:ea typeface="Tahoma" pitchFamily="34" charset="0"/>
              <a:cs typeface="Tahoma" pitchFamily="34" charset="0"/>
            </a:endParaRPr>
          </a:p>
          <a:p>
            <a:pPr marL="463550" indent="-463550" defTabSz="1096963">
              <a:spcBef>
                <a:spcPct val="0"/>
              </a:spcBef>
            </a:pPr>
            <a:r>
              <a:rPr lang="en-US" sz="2800" dirty="0" smtClean="0">
                <a:latin typeface="Tahoma" pitchFamily="34" charset="0"/>
                <a:ea typeface="Tahoma" pitchFamily="34" charset="0"/>
                <a:cs typeface="Tahoma" pitchFamily="34" charset="0"/>
              </a:rPr>
              <a:t>5.Reminds </a:t>
            </a:r>
            <a:r>
              <a:rPr lang="en-US" sz="2800" dirty="0" smtClean="0">
                <a:latin typeface="Tahoma" pitchFamily="34" charset="0"/>
                <a:ea typeface="Tahoma" pitchFamily="34" charset="0"/>
                <a:cs typeface="Tahoma" pitchFamily="34" charset="0"/>
              </a:rPr>
              <a:t>every RE that the ETREs should be sealed inside the testing room; </a:t>
            </a:r>
            <a:r>
              <a:rPr lang="en-US" sz="2800" dirty="0" smtClean="0">
                <a:latin typeface="Tahoma" pitchFamily="34" charset="0"/>
                <a:ea typeface="Tahoma" pitchFamily="34" charset="0"/>
                <a:cs typeface="Tahoma" pitchFamily="34" charset="0"/>
              </a:rPr>
              <a:t>and</a:t>
            </a:r>
          </a:p>
          <a:p>
            <a:pPr marL="463550" indent="-463550" defTabSz="1096963">
              <a:spcBef>
                <a:spcPct val="0"/>
              </a:spcBef>
            </a:pPr>
            <a:endParaRPr lang="en-US" sz="2800" dirty="0" smtClean="0">
              <a:latin typeface="Tahoma" pitchFamily="34" charset="0"/>
              <a:ea typeface="Tahoma" pitchFamily="34" charset="0"/>
              <a:cs typeface="Tahoma" pitchFamily="34" charset="0"/>
            </a:endParaRPr>
          </a:p>
          <a:p>
            <a:pPr marL="463550" indent="-463550" defTabSz="1096963">
              <a:spcBef>
                <a:spcPct val="0"/>
              </a:spcBef>
            </a:pPr>
            <a:r>
              <a:rPr lang="en-US" sz="2800" dirty="0" smtClean="0">
                <a:latin typeface="Tahoma" pitchFamily="34" charset="0"/>
                <a:ea typeface="Tahoma" pitchFamily="34" charset="0"/>
                <a:cs typeface="Tahoma" pitchFamily="34" charset="0"/>
              </a:rPr>
              <a:t>6.Counts </a:t>
            </a:r>
            <a:r>
              <a:rPr lang="en-US" sz="2800" dirty="0" smtClean="0">
                <a:latin typeface="Tahoma" pitchFamily="34" charset="0"/>
                <a:ea typeface="Tahoma" pitchFamily="34" charset="0"/>
                <a:cs typeface="Tahoma" pitchFamily="34" charset="0"/>
              </a:rPr>
              <a:t>and double counts the TBs per pack and the number of ETREs.</a:t>
            </a:r>
          </a:p>
          <a:p>
            <a:pPr marL="723900" indent="-723900" defTabSz="1096963">
              <a:spcBef>
                <a:spcPct val="0"/>
              </a:spcBef>
              <a:buFont typeface="Wingdings" pitchFamily="2" charset="2"/>
              <a:buAutoNum type="arabicPeriod"/>
            </a:pPr>
            <a:endParaRPr lang="en-US" sz="2800" dirty="0" smtClean="0">
              <a:latin typeface="Tahoma" pitchFamily="34" charset="0"/>
              <a:ea typeface="Tahoma" pitchFamily="34" charset="0"/>
              <a:cs typeface="Tahoma" pitchFamily="34" charset="0"/>
            </a:endParaRPr>
          </a:p>
          <a:p>
            <a:pPr marL="723900" indent="-723900" defTabSz="1096963">
              <a:buNone/>
            </a:pPr>
            <a:endParaRPr lang="en-US" sz="2800" dirty="0" smtClean="0">
              <a:solidFill>
                <a:srgbClr val="FF0000"/>
              </a:solidFill>
              <a:latin typeface="Tahoma" pitchFamily="34" charset="0"/>
              <a:ea typeface="Tahoma" pitchFamily="34"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27</a:t>
            </a:fld>
            <a:endParaRPr lang="fil-PH"/>
          </a:p>
        </p:txBody>
      </p:sp>
      <p:sp>
        <p:nvSpPr>
          <p:cNvPr id="4" name="Content Placeholder 3"/>
          <p:cNvSpPr>
            <a:spLocks noGrp="1"/>
          </p:cNvSpPr>
          <p:nvPr>
            <p:ph sz="quarter" idx="1"/>
          </p:nvPr>
        </p:nvSpPr>
        <p:spPr>
          <a:xfrm>
            <a:off x="304800" y="228600"/>
            <a:ext cx="8610600" cy="6477000"/>
          </a:xfrm>
        </p:spPr>
        <p:txBody>
          <a:bodyPr>
            <a:noAutofit/>
          </a:bodyPr>
          <a:lstStyle/>
          <a:p>
            <a:pPr marL="723900" indent="-723900" defTabSz="1096963">
              <a:buNone/>
            </a:pPr>
            <a:r>
              <a:rPr lang="en-US" sz="2800" b="1" dirty="0" smtClean="0">
                <a:latin typeface="Tahoma" pitchFamily="34" charset="0"/>
                <a:ea typeface="Tahoma" pitchFamily="34" charset="0"/>
                <a:cs typeface="Tahoma" pitchFamily="34" charset="0"/>
              </a:rPr>
              <a:t>Assignment of Room Supervisors:</a:t>
            </a:r>
          </a:p>
          <a:p>
            <a:pPr marL="1377950" indent="-463550" defTabSz="1096963">
              <a:buNone/>
            </a:pPr>
            <a:r>
              <a:rPr lang="en-US" sz="2800" dirty="0" smtClean="0">
                <a:latin typeface="Tahoma" pitchFamily="34" charset="0"/>
                <a:ea typeface="Tahoma" pitchFamily="34" charset="0"/>
                <a:cs typeface="Tahoma" pitchFamily="34" charset="0"/>
              </a:rPr>
              <a:t>1.  The RS must come from another school other than those schools where REs shall be assigned.</a:t>
            </a:r>
          </a:p>
          <a:p>
            <a:pPr marL="1377950" indent="-463550" defTabSz="1096963">
              <a:buNone/>
            </a:pPr>
            <a:r>
              <a:rPr lang="en-US" sz="2800" dirty="0" smtClean="0">
                <a:latin typeface="Tahoma" pitchFamily="34" charset="0"/>
                <a:ea typeface="Tahoma" pitchFamily="34" charset="0"/>
                <a:cs typeface="Tahoma" pitchFamily="34" charset="0"/>
              </a:rPr>
              <a:t>2.  The number of RSs assigned in a testing center will depend on the number of examinees in a testing room.</a:t>
            </a:r>
          </a:p>
          <a:p>
            <a:pPr marL="723900" indent="-723900" defTabSz="1096963">
              <a:buNone/>
            </a:pPr>
            <a:endParaRPr lang="en-US"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28</a:t>
            </a:fld>
            <a:endParaRPr lang="fil-PH"/>
          </a:p>
        </p:txBody>
      </p:sp>
      <p:sp>
        <p:nvSpPr>
          <p:cNvPr id="3" name="Rectangle 2"/>
          <p:cNvSpPr/>
          <p:nvPr/>
        </p:nvSpPr>
        <p:spPr>
          <a:xfrm>
            <a:off x="228600" y="1997839"/>
            <a:ext cx="8686800" cy="3108543"/>
          </a:xfrm>
          <a:prstGeom prst="rect">
            <a:avLst/>
          </a:prstGeom>
        </p:spPr>
        <p:txBody>
          <a:bodyPr wrap="square">
            <a:spAutoFit/>
          </a:bodyPr>
          <a:lstStyle/>
          <a:p>
            <a:pPr marL="723900" indent="-723900" defTabSz="1096963">
              <a:spcBef>
                <a:spcPct val="0"/>
              </a:spcBef>
              <a:buNone/>
            </a:pPr>
            <a:r>
              <a:rPr lang="en-US" sz="2800" b="1" dirty="0" smtClean="0">
                <a:latin typeface="Tahoma" pitchFamily="34" charset="0"/>
                <a:ea typeface="Tahoma" pitchFamily="34" charset="0"/>
                <a:cs typeface="Tahoma" pitchFamily="34" charset="0"/>
              </a:rPr>
              <a:t>Below is the ratio:</a:t>
            </a:r>
          </a:p>
          <a:p>
            <a:pPr marL="1377950" indent="-463550" defTabSz="1096963">
              <a:spcBef>
                <a:spcPct val="0"/>
              </a:spcBef>
              <a:buFont typeface="Wingdings" pitchFamily="2" charset="2"/>
              <a:buChar char="Ø"/>
            </a:pPr>
            <a:r>
              <a:rPr lang="en-US" sz="2800" dirty="0" smtClean="0">
                <a:latin typeface="Tahoma" pitchFamily="34" charset="0"/>
                <a:ea typeface="Tahoma" pitchFamily="34" charset="0"/>
                <a:cs typeface="Tahoma" pitchFamily="34" charset="0"/>
              </a:rPr>
              <a:t>1 RS is assigned in every 10 rooms if there are 20 examinees/room</a:t>
            </a:r>
          </a:p>
          <a:p>
            <a:pPr marL="1377950" indent="-463550" defTabSz="1096963">
              <a:spcBef>
                <a:spcPct val="0"/>
              </a:spcBef>
              <a:buFont typeface="Wingdings" pitchFamily="2" charset="2"/>
              <a:buChar char="Ø"/>
            </a:pPr>
            <a:r>
              <a:rPr lang="en-US" sz="2800" dirty="0" smtClean="0">
                <a:latin typeface="Tahoma" pitchFamily="34" charset="0"/>
                <a:ea typeface="Tahoma" pitchFamily="34" charset="0"/>
                <a:cs typeface="Tahoma" pitchFamily="34" charset="0"/>
              </a:rPr>
              <a:t>1 RS is assigned in every 5 rooms if there are 30 examinees/room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62000"/>
          </a:xfrm>
        </p:spPr>
        <p:txBody>
          <a:bodyPr>
            <a:normAutofit fontScale="90000"/>
          </a:bodyPr>
          <a:lstStyle/>
          <a:p>
            <a:r>
              <a:rPr lang="fil-PH" b="1" dirty="0" smtClean="0">
                <a:effectLst>
                  <a:outerShdw blurRad="38100" dist="38100" dir="2700000" algn="tl">
                    <a:srgbClr val="000000">
                      <a:alpha val="43137"/>
                    </a:srgbClr>
                  </a:outerShdw>
                </a:effectLst>
              </a:rPr>
              <a:t>The School Testing Coordinator (STC)</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29</a:t>
            </a:fld>
            <a:endParaRPr lang="fil-PH"/>
          </a:p>
        </p:txBody>
      </p:sp>
      <p:sp>
        <p:nvSpPr>
          <p:cNvPr id="4" name="Content Placeholder 3"/>
          <p:cNvSpPr>
            <a:spLocks noGrp="1"/>
          </p:cNvSpPr>
          <p:nvPr>
            <p:ph sz="quarter" idx="1"/>
          </p:nvPr>
        </p:nvSpPr>
        <p:spPr>
          <a:xfrm>
            <a:off x="304800" y="1143000"/>
            <a:ext cx="8610600" cy="5715000"/>
          </a:xfrm>
        </p:spPr>
        <p:txBody>
          <a:bodyPr>
            <a:normAutofit fontScale="70000" lnSpcReduction="20000"/>
          </a:bodyPr>
          <a:lstStyle/>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Double checks the enrolment data of the school prior to submission to the DTC;</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Attends the orientation at the division level in the absence (or on behalf) of the SH;</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Accomplishes the SSH;</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Assists the CE in all the testing activities; and</a:t>
            </a:r>
          </a:p>
          <a:p>
            <a:pPr marL="571500" indent="-571500" eaLnBrk="0" hangingPunct="0">
              <a:lnSpc>
                <a:spcPct val="110000"/>
              </a:lnSpc>
              <a:spcBef>
                <a:spcPct val="20000"/>
              </a:spcBef>
              <a:buClr>
                <a:schemeClr val="tx2"/>
              </a:buClr>
              <a:buSzPct val="95000"/>
              <a:buFont typeface="Wingdings" pitchFamily="2" charset="2"/>
              <a:buAutoNum type="arabicPeriod"/>
            </a:pPr>
            <a:r>
              <a:rPr lang="en-US" sz="2800" dirty="0" smtClean="0">
                <a:latin typeface="Tahoma" pitchFamily="34" charset="0"/>
                <a:ea typeface="Tahoma" pitchFamily="34" charset="0"/>
                <a:cs typeface="Tahoma" pitchFamily="34" charset="0"/>
              </a:rPr>
              <a:t>Double checks the TMs before final packing, being accountable also on these materials.</a:t>
            </a:r>
          </a:p>
          <a:p>
            <a:pPr marL="571500" indent="-571500" eaLnBrk="0" hangingPunct="0">
              <a:lnSpc>
                <a:spcPct val="110000"/>
              </a:lnSpc>
              <a:spcBef>
                <a:spcPct val="20000"/>
              </a:spcBef>
              <a:buClr>
                <a:schemeClr val="tx2"/>
              </a:buClr>
              <a:buSzPct val="95000"/>
              <a:buFont typeface="Wingdings" pitchFamily="2" charset="2"/>
              <a:buAutoNum type="arabicPeriod"/>
            </a:pPr>
            <a:endParaRPr lang="en-US" sz="2800" dirty="0" smtClean="0">
              <a:latin typeface="Tahoma" pitchFamily="34" charset="0"/>
              <a:ea typeface="Tahoma" pitchFamily="34" charset="0"/>
              <a:cs typeface="Tahoma" pitchFamily="34" charset="0"/>
            </a:endParaRPr>
          </a:p>
          <a:p>
            <a:pPr marL="1147763" indent="-1147763" eaLnBrk="0" hangingPunct="0">
              <a:lnSpc>
                <a:spcPct val="110000"/>
              </a:lnSpc>
              <a:spcBef>
                <a:spcPct val="20000"/>
              </a:spcBef>
              <a:buClr>
                <a:schemeClr val="tx2"/>
              </a:buClr>
              <a:buSzPct val="95000"/>
              <a:buNone/>
            </a:pPr>
            <a:r>
              <a:rPr lang="en-US" sz="3200" b="1" i="1" dirty="0" smtClean="0">
                <a:solidFill>
                  <a:srgbClr val="FF0000"/>
                </a:solidFill>
                <a:latin typeface="Candara" pitchFamily="34" charset="0"/>
                <a:ea typeface="Tahoma" pitchFamily="34" charset="0"/>
                <a:cs typeface="Tahoma" pitchFamily="34" charset="0"/>
              </a:rPr>
              <a:t>Note:  </a:t>
            </a:r>
            <a:r>
              <a:rPr lang="en-US" sz="3200" b="1" dirty="0" smtClean="0">
                <a:solidFill>
                  <a:srgbClr val="FF0000"/>
                </a:solidFill>
                <a:latin typeface="Candara" pitchFamily="34" charset="0"/>
                <a:ea typeface="Tahoma" pitchFamily="34" charset="0"/>
                <a:cs typeface="Tahoma" pitchFamily="34" charset="0"/>
              </a:rPr>
              <a:t>The STC stays in his/her respective school to assist the Chief Examiner in all the testing activities.</a:t>
            </a:r>
          </a:p>
          <a:p>
            <a:pPr marL="571500" indent="-571500" eaLnBrk="0" hangingPunct="0">
              <a:lnSpc>
                <a:spcPct val="110000"/>
              </a:lnSpc>
              <a:spcBef>
                <a:spcPct val="20000"/>
              </a:spcBef>
              <a:buClr>
                <a:schemeClr val="tx2"/>
              </a:buClr>
              <a:buSzPct val="70000"/>
              <a:buFont typeface="Wingdings" pitchFamily="2" charset="2"/>
              <a:buAutoNum type="arabicPeriod"/>
            </a:pPr>
            <a:endParaRPr lang="en-US" sz="2800" dirty="0" smtClean="0">
              <a:latin typeface="Tahoma" pitchFamily="34" charset="0"/>
              <a:ea typeface="Tahoma" pitchFamily="34" charset="0"/>
              <a:cs typeface="Tahoma" pitchFamily="34" charset="0"/>
            </a:endParaRPr>
          </a:p>
          <a:p>
            <a:pPr>
              <a:lnSpc>
                <a:spcPct val="110000"/>
              </a:lnSpc>
              <a:buNone/>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a:t>
            </a:fld>
            <a:endParaRPr lang="fil-PH"/>
          </a:p>
        </p:txBody>
      </p:sp>
      <p:sp>
        <p:nvSpPr>
          <p:cNvPr id="5" name="Title 4"/>
          <p:cNvSpPr>
            <a:spLocks noGrp="1"/>
          </p:cNvSpPr>
          <p:nvPr>
            <p:ph type="ctrTitle"/>
          </p:nvPr>
        </p:nvSpPr>
        <p:spPr>
          <a:xfrm>
            <a:off x="132204" y="1505930"/>
            <a:ext cx="8915400" cy="1470025"/>
          </a:xfrm>
        </p:spPr>
        <p:txBody>
          <a:bodyPr>
            <a:normAutofit fontScale="90000"/>
          </a:bodyPr>
          <a:lstStyle/>
          <a:p>
            <a:r>
              <a:rPr lang="fil-PH" dirty="0" smtClean="0"/>
              <a:t>The Testing Staff and </a:t>
            </a:r>
            <a:br>
              <a:rPr lang="fil-PH" dirty="0" smtClean="0"/>
            </a:br>
            <a:r>
              <a:rPr lang="fil-PH" dirty="0" smtClean="0"/>
              <a:t>Their Roles and Responsibilities</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868362"/>
          </a:xfrm>
        </p:spPr>
        <p:txBody>
          <a:bodyPr/>
          <a:lstStyle/>
          <a:p>
            <a:r>
              <a:rPr lang="fil-PH" b="1" dirty="0" smtClean="0">
                <a:effectLst>
                  <a:outerShdw blurRad="38100" dist="38100" dir="2700000" algn="tl">
                    <a:srgbClr val="000000">
                      <a:alpha val="43137"/>
                    </a:srgbClr>
                  </a:outerShdw>
                </a:effectLst>
              </a:rPr>
              <a:t>The Monitors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30</a:t>
            </a:fld>
            <a:endParaRPr lang="fil-PH"/>
          </a:p>
        </p:txBody>
      </p:sp>
      <p:sp>
        <p:nvSpPr>
          <p:cNvPr id="4" name="Content Placeholder 3"/>
          <p:cNvSpPr>
            <a:spLocks noGrp="1"/>
          </p:cNvSpPr>
          <p:nvPr>
            <p:ph sz="quarter" idx="1"/>
          </p:nvPr>
        </p:nvSpPr>
        <p:spPr>
          <a:xfrm>
            <a:off x="304800" y="1066800"/>
            <a:ext cx="8610600" cy="4953000"/>
          </a:xfrm>
        </p:spPr>
        <p:txBody>
          <a:bodyPr>
            <a:noAutofit/>
          </a:bodyPr>
          <a:lstStyle/>
          <a:p>
            <a:pPr marL="457200" indent="-457200">
              <a:buFont typeface="+mj-lt"/>
              <a:buAutoNum type="arabicPeriod"/>
            </a:pPr>
            <a:r>
              <a:rPr lang="fil-PH" sz="2800" dirty="0" smtClean="0">
                <a:latin typeface="Tahoma" pitchFamily="34" charset="0"/>
                <a:ea typeface="Tahoma" pitchFamily="34" charset="0"/>
                <a:cs typeface="Tahoma" pitchFamily="34" charset="0"/>
              </a:rPr>
              <a:t>NETRC staff-monitors will be assigned to any testing center(s) nationwide, unannounced in the field</a:t>
            </a:r>
            <a:r>
              <a:rPr lang="fil-PH" sz="2800" dirty="0" smtClean="0">
                <a:latin typeface="Tahoma" pitchFamily="34" charset="0"/>
                <a:ea typeface="Tahoma" pitchFamily="34" charset="0"/>
                <a:cs typeface="Tahoma" pitchFamily="34" charset="0"/>
              </a:rPr>
              <a:t>.</a:t>
            </a:r>
            <a:endParaRPr lang="fil-PH" sz="2800" dirty="0" smtClean="0">
              <a:latin typeface="Tahoma" pitchFamily="34" charset="0"/>
              <a:ea typeface="Tahoma" pitchFamily="34" charset="0"/>
              <a:cs typeface="Tahoma" pitchFamily="34" charset="0"/>
            </a:endParaRPr>
          </a:p>
          <a:p>
            <a:pPr marL="457200" indent="-457200">
              <a:buFont typeface="+mj-lt"/>
              <a:buAutoNum type="arabicPeriod"/>
            </a:pPr>
            <a:r>
              <a:rPr lang="fil-PH" sz="2800" dirty="0" smtClean="0">
                <a:latin typeface="Tahoma" pitchFamily="34" charset="0"/>
                <a:ea typeface="Tahoma" pitchFamily="34" charset="0"/>
                <a:cs typeface="Tahoma" pitchFamily="34" charset="0"/>
              </a:rPr>
              <a:t>External-volunteer monitors from civil society (e.g. SK, church members, NGO’s, et.al.) are expected to report incidents of test irregularities/cheating.  The process should be duly documented with photos and narrative reports</a:t>
            </a:r>
            <a:r>
              <a:rPr lang="fil-PH" sz="2800" dirty="0" smtClean="0">
                <a:latin typeface="Tahoma" pitchFamily="34" charset="0"/>
                <a:ea typeface="Tahoma" pitchFamily="34" charset="0"/>
                <a:cs typeface="Tahoma" pitchFamily="34" charset="0"/>
              </a:rPr>
              <a:t>.</a:t>
            </a:r>
            <a:endParaRPr lang="fil-PH"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31</a:t>
            </a:fld>
            <a:endParaRPr lang="fil-PH"/>
          </a:p>
        </p:txBody>
      </p:sp>
      <p:sp>
        <p:nvSpPr>
          <p:cNvPr id="3" name="Rectangle 2"/>
          <p:cNvSpPr/>
          <p:nvPr/>
        </p:nvSpPr>
        <p:spPr>
          <a:xfrm>
            <a:off x="381000" y="2551837"/>
            <a:ext cx="8610600" cy="2246769"/>
          </a:xfrm>
          <a:prstGeom prst="rect">
            <a:avLst/>
          </a:prstGeom>
        </p:spPr>
        <p:txBody>
          <a:bodyPr wrap="square">
            <a:spAutoFit/>
          </a:bodyPr>
          <a:lstStyle/>
          <a:p>
            <a:pPr marL="457200" indent="-457200">
              <a:buFont typeface="+mj-lt"/>
              <a:buAutoNum type="arabicPeriod"/>
            </a:pPr>
            <a:endParaRPr lang="fil-PH" sz="2800" dirty="0" smtClean="0">
              <a:latin typeface="Tahoma" pitchFamily="34" charset="0"/>
              <a:ea typeface="Tahoma" pitchFamily="34" charset="0"/>
              <a:cs typeface="Tahoma" pitchFamily="34" charset="0"/>
            </a:endParaRPr>
          </a:p>
          <a:p>
            <a:pPr marL="457200" indent="-457200"/>
            <a:r>
              <a:rPr lang="fil-PH" sz="2800" dirty="0" smtClean="0">
                <a:latin typeface="Tahoma" pitchFamily="34" charset="0"/>
                <a:ea typeface="Tahoma" pitchFamily="34" charset="0"/>
                <a:cs typeface="Tahoma" pitchFamily="34" charset="0"/>
              </a:rPr>
              <a:t>3.The </a:t>
            </a:r>
            <a:r>
              <a:rPr lang="fil-PH" sz="2800" dirty="0" smtClean="0">
                <a:latin typeface="Tahoma" pitchFamily="34" charset="0"/>
                <a:ea typeface="Tahoma" pitchFamily="34" charset="0"/>
                <a:cs typeface="Tahoma" pitchFamily="34" charset="0"/>
              </a:rPr>
              <a:t>expenses incurred by external-volunteers are not chargeable to NETRC funds.</a:t>
            </a:r>
          </a:p>
          <a:p>
            <a:pPr>
              <a:buNone/>
            </a:pPr>
            <a:endParaRPr lang="fil-PH" sz="2800" dirty="0">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792162"/>
          </a:xfrm>
        </p:spPr>
        <p:txBody>
          <a:bodyPr>
            <a:normAutofit fontScale="90000"/>
          </a:bodyPr>
          <a:lstStyle/>
          <a:p>
            <a:r>
              <a:rPr lang="fil-PH" b="1" dirty="0" smtClean="0">
                <a:effectLst>
                  <a:outerShdw blurRad="38100" dist="38100" dir="2700000" algn="tl">
                    <a:srgbClr val="000000">
                      <a:alpha val="43137"/>
                    </a:srgbClr>
                  </a:outerShdw>
                </a:effectLst>
              </a:rPr>
              <a:t>Orientation at the Division Level</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32</a:t>
            </a:fld>
            <a:endParaRPr lang="fil-PH"/>
          </a:p>
        </p:txBody>
      </p:sp>
      <p:sp>
        <p:nvSpPr>
          <p:cNvPr id="4" name="Content Placeholder 3"/>
          <p:cNvSpPr>
            <a:spLocks noGrp="1"/>
          </p:cNvSpPr>
          <p:nvPr>
            <p:ph sz="quarter" idx="1"/>
          </p:nvPr>
        </p:nvSpPr>
        <p:spPr>
          <a:xfrm>
            <a:off x="457200" y="1143000"/>
            <a:ext cx="8382000" cy="5410200"/>
          </a:xfrm>
        </p:spPr>
        <p:txBody>
          <a:bodyPr>
            <a:noAutofit/>
          </a:bodyPr>
          <a:lstStyle/>
          <a:p>
            <a:pPr>
              <a:buFont typeface="Wingdings" pitchFamily="2" charset="2"/>
              <a:buChar char="Ø"/>
            </a:pPr>
            <a:r>
              <a:rPr lang="fil-PH" sz="2500" dirty="0" smtClean="0">
                <a:latin typeface="Tahoma" pitchFamily="34" charset="0"/>
                <a:ea typeface="Tahoma" pitchFamily="34" charset="0"/>
                <a:cs typeface="Tahoma" pitchFamily="34" charset="0"/>
              </a:rPr>
              <a:t>This is primarily aimed to orient all the testing staff in the NAT administration. But due to budgetary constraints only one representative per school is authorized to attend - either the SH or the STC.  However, a 100% attendance is imposed for the school representative.  Sanctions should be meted out for non-attendance.</a:t>
            </a:r>
          </a:p>
          <a:p>
            <a:pPr>
              <a:buFont typeface="Wingdings" pitchFamily="2" charset="2"/>
              <a:buChar char="Ø"/>
            </a:pPr>
            <a:endParaRPr lang="fil-PH" sz="2500" dirty="0" smtClean="0">
              <a:latin typeface="Tahoma" pitchFamily="34" charset="0"/>
              <a:ea typeface="Tahoma" pitchFamily="34" charset="0"/>
              <a:cs typeface="Tahoma" pitchFamily="34" charset="0"/>
            </a:endParaRPr>
          </a:p>
          <a:p>
            <a:pPr>
              <a:buNone/>
            </a:pPr>
            <a:endParaRPr lang="fil-PH" sz="25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33</a:t>
            </a:fld>
            <a:endParaRPr lang="fil-PH"/>
          </a:p>
        </p:txBody>
      </p:sp>
      <p:sp>
        <p:nvSpPr>
          <p:cNvPr id="3" name="Rectangle 2"/>
          <p:cNvSpPr/>
          <p:nvPr/>
        </p:nvSpPr>
        <p:spPr>
          <a:xfrm>
            <a:off x="228600" y="1859340"/>
            <a:ext cx="8686800" cy="3970318"/>
          </a:xfrm>
          <a:prstGeom prst="rect">
            <a:avLst/>
          </a:prstGeom>
        </p:spPr>
        <p:txBody>
          <a:bodyPr wrap="square">
            <a:spAutoFit/>
          </a:bodyPr>
          <a:lstStyle/>
          <a:p>
            <a:r>
              <a:rPr lang="fil-PH" sz="2800" dirty="0" smtClean="0">
                <a:latin typeface="Tahoma" pitchFamily="34" charset="0"/>
                <a:ea typeface="Tahoma" pitchFamily="34" charset="0"/>
                <a:cs typeface="Tahoma" pitchFamily="34" charset="0"/>
              </a:rPr>
              <a:t>* Hence</a:t>
            </a:r>
            <a:r>
              <a:rPr lang="fil-PH" sz="2800" dirty="0" smtClean="0">
                <a:latin typeface="Tahoma" pitchFamily="34" charset="0"/>
                <a:ea typeface="Tahoma" pitchFamily="34" charset="0"/>
                <a:cs typeface="Tahoma" pitchFamily="34" charset="0"/>
              </a:rPr>
              <a:t>, a mechanism should be devised so that all testing staff are properly oriented; one of which is orienting all the teaching force in the school by the SH/STC to be ready on exam day in case there will be shortage of REs in other testing centers</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34</a:t>
            </a:fld>
            <a:endParaRPr lang="fil-PH"/>
          </a:p>
        </p:txBody>
      </p:sp>
      <p:sp>
        <p:nvSpPr>
          <p:cNvPr id="5" name="Title 4"/>
          <p:cNvSpPr>
            <a:spLocks noGrp="1"/>
          </p:cNvSpPr>
          <p:nvPr>
            <p:ph type="ctrTitle"/>
          </p:nvPr>
        </p:nvSpPr>
        <p:spPr>
          <a:xfrm>
            <a:off x="132204" y="1505930"/>
            <a:ext cx="8915400" cy="1470025"/>
          </a:xfrm>
        </p:spPr>
        <p:txBody>
          <a:bodyPr>
            <a:normAutofit fontScale="90000"/>
          </a:bodyPr>
          <a:lstStyle/>
          <a:p>
            <a:r>
              <a:rPr lang="fil-PH" dirty="0" smtClean="0"/>
              <a:t>The Enrolment Data, School ID and Learner Reference Number</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5900"/>
            <a:ext cx="8458200" cy="1324300"/>
          </a:xfrm>
        </p:spPr>
        <p:txBody>
          <a:bodyPr>
            <a:noAutofit/>
          </a:bodyPr>
          <a:lstStyle/>
          <a:p>
            <a:r>
              <a:rPr lang="fil-PH" sz="3200" b="1" dirty="0" smtClean="0">
                <a:effectLst>
                  <a:outerShdw blurRad="38100" dist="38100" dir="2700000" algn="tl">
                    <a:srgbClr val="000000">
                      <a:alpha val="43137"/>
                    </a:srgbClr>
                  </a:outerShdw>
                </a:effectLst>
              </a:rPr>
              <a:t>Guidelines in the Preparation and Submission of Enrolment Data (NAT &amp; NCAE)</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35</a:t>
            </a:fld>
            <a:endParaRPr lang="fil-PH"/>
          </a:p>
        </p:txBody>
      </p:sp>
      <p:sp>
        <p:nvSpPr>
          <p:cNvPr id="63489" name="Rectangle 1"/>
          <p:cNvSpPr>
            <a:spLocks noChangeArrowheads="1"/>
          </p:cNvSpPr>
          <p:nvPr/>
        </p:nvSpPr>
        <p:spPr bwMode="auto">
          <a:xfrm>
            <a:off x="381000" y="1379967"/>
            <a:ext cx="8534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tab pos="914400" algn="l"/>
              </a:tabLst>
            </a:pPr>
            <a:r>
              <a:rPr kumimoji="0" lang="en-PH" sz="2800" b="0" i="0" u="none" strike="noStrike" cap="none" normalizeH="0" baseline="0" dirty="0" smtClean="0">
                <a:ln>
                  <a:noFill/>
                </a:ln>
                <a:solidFill>
                  <a:schemeClr val="tx1"/>
                </a:solidFill>
                <a:effectLst/>
                <a:ea typeface="Calibri" pitchFamily="34" charset="0"/>
                <a:cs typeface="Tahoma" pitchFamily="34" charset="0"/>
              </a:rPr>
              <a:t> </a:t>
            </a:r>
            <a:r>
              <a:rPr kumimoji="0" lang="en-US" sz="2800" b="0" i="0" u="none" strike="noStrike" cap="none" normalizeH="0" baseline="0" dirty="0" smtClean="0">
                <a:ln>
                  <a:noFill/>
                </a:ln>
                <a:solidFill>
                  <a:schemeClr val="tx1"/>
                </a:solidFill>
                <a:effectLst/>
                <a:ea typeface="Calibri" pitchFamily="34" charset="0"/>
                <a:cs typeface="Tahoma" pitchFamily="34" charset="0"/>
              </a:rPr>
              <a:t>DTCs are instructed to submit the NAT enrolment data during the NCAE national conference.</a:t>
            </a:r>
            <a:endParaRPr kumimoji="0" lang="en-US" sz="2800" b="0" i="0" u="none" strike="noStrike" cap="none" normalizeH="0" baseline="0" dirty="0" smtClean="0">
              <a:ln>
                <a:noFill/>
              </a:ln>
              <a:solidFill>
                <a:schemeClr val="tx1"/>
              </a:solidFill>
              <a:effectLst/>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914400" algn="l"/>
              </a:tabLst>
            </a:pPr>
            <a:r>
              <a:rPr kumimoji="0" lang="en-US" sz="2800" b="0" i="0" u="none" strike="noStrike" cap="none" normalizeH="0" baseline="0" dirty="0" smtClean="0">
                <a:ln>
                  <a:noFill/>
                </a:ln>
                <a:solidFill>
                  <a:schemeClr val="tx1"/>
                </a:solidFill>
                <a:effectLst/>
                <a:ea typeface="Calibri" pitchFamily="34" charset="0"/>
                <a:cs typeface="Tahoma" pitchFamily="34" charset="0"/>
              </a:rPr>
              <a:t>Data must be prepared as of </a:t>
            </a:r>
            <a:r>
              <a:rPr kumimoji="0" lang="en-US" sz="2800" b="1" i="0" u="none" strike="noStrike" cap="none" normalizeH="0" baseline="0" dirty="0" smtClean="0">
                <a:ln>
                  <a:noFill/>
                </a:ln>
                <a:solidFill>
                  <a:schemeClr val="tx1"/>
                </a:solidFill>
                <a:effectLst/>
                <a:ea typeface="Calibri" pitchFamily="34" charset="0"/>
                <a:cs typeface="Tahoma" pitchFamily="34" charset="0"/>
              </a:rPr>
              <a:t>July 1 of the current school year</a:t>
            </a:r>
            <a:r>
              <a:rPr kumimoji="0" lang="en-US" sz="2800" b="0" i="0" u="none" strike="noStrike" cap="none" normalizeH="0" baseline="0" dirty="0" smtClean="0">
                <a:ln>
                  <a:noFill/>
                </a:ln>
                <a:solidFill>
                  <a:schemeClr val="tx1"/>
                </a:solidFill>
                <a:effectLst/>
                <a:ea typeface="Calibri" pitchFamily="34" charset="0"/>
                <a:cs typeface="Tahoma" pitchFamily="34" charset="0"/>
              </a:rPr>
              <a:t> in soft (CD) and hard (printed) copies</a:t>
            </a:r>
            <a:r>
              <a:rPr kumimoji="0" lang="en-US" sz="2800" b="0" i="1" u="none" strike="noStrike" cap="none" normalizeH="0" baseline="0" dirty="0" smtClean="0">
                <a:ln>
                  <a:noFill/>
                </a:ln>
                <a:solidFill>
                  <a:schemeClr val="tx1"/>
                </a:solidFill>
                <a:effectLst/>
                <a:ea typeface="Calibri" pitchFamily="34" charset="0"/>
                <a:cs typeface="Tahoma" pitchFamily="34" charset="0"/>
              </a:rPr>
              <a:t> </a:t>
            </a:r>
            <a:r>
              <a:rPr kumimoji="0" lang="en-US" sz="2800" b="0" i="0" u="none" strike="noStrike" cap="none" normalizeH="0" baseline="0" dirty="0" smtClean="0">
                <a:ln>
                  <a:noFill/>
                </a:ln>
                <a:solidFill>
                  <a:schemeClr val="tx1"/>
                </a:solidFill>
                <a:effectLst/>
                <a:ea typeface="Calibri" pitchFamily="34" charset="0"/>
                <a:cs typeface="Tahoma" pitchFamily="34" charset="0"/>
              </a:rPr>
              <a:t>for EACH grade / year level: </a:t>
            </a:r>
            <a:r>
              <a:rPr kumimoji="0" lang="en-US" sz="2800" b="1" i="0" u="none" strike="noStrike" cap="none" normalizeH="0" baseline="0" dirty="0" smtClean="0">
                <a:ln>
                  <a:noFill/>
                </a:ln>
                <a:solidFill>
                  <a:schemeClr val="tx1"/>
                </a:solidFill>
                <a:effectLst/>
                <a:ea typeface="Calibri" pitchFamily="34" charset="0"/>
                <a:cs typeface="Tahoma" pitchFamily="34" charset="0"/>
              </a:rPr>
              <a:t>Grade 3</a:t>
            </a:r>
            <a:r>
              <a:rPr kumimoji="0" lang="en-US" sz="2800" b="0" i="0" u="none" strike="noStrike" cap="none" normalizeH="0" baseline="0" dirty="0" smtClean="0">
                <a:ln>
                  <a:noFill/>
                </a:ln>
                <a:solidFill>
                  <a:schemeClr val="tx1"/>
                </a:solidFill>
                <a:effectLst/>
                <a:ea typeface="Calibri" pitchFamily="34" charset="0"/>
                <a:cs typeface="Tahoma" pitchFamily="34" charset="0"/>
              </a:rPr>
              <a:t>, </a:t>
            </a:r>
            <a:r>
              <a:rPr kumimoji="0" lang="en-US" sz="2800" b="1" i="0" u="none" strike="noStrike" cap="none" normalizeH="0" baseline="0" dirty="0" smtClean="0">
                <a:ln>
                  <a:noFill/>
                </a:ln>
                <a:solidFill>
                  <a:schemeClr val="tx1"/>
                </a:solidFill>
                <a:effectLst/>
                <a:ea typeface="Calibri" pitchFamily="34" charset="0"/>
                <a:cs typeface="Tahoma" pitchFamily="34" charset="0"/>
              </a:rPr>
              <a:t>Grade 6, Year 3</a:t>
            </a:r>
            <a:r>
              <a:rPr kumimoji="0" lang="en-US" sz="2800" b="0" i="0" u="none" strike="noStrike" cap="none" normalizeH="0" baseline="0" dirty="0" smtClean="0">
                <a:ln>
                  <a:noFill/>
                </a:ln>
                <a:solidFill>
                  <a:schemeClr val="tx1"/>
                </a:solidFill>
                <a:effectLst/>
                <a:ea typeface="Calibri" pitchFamily="34" charset="0"/>
                <a:cs typeface="Tahoma" pitchFamily="34" charset="0"/>
              </a:rPr>
              <a:t> and </a:t>
            </a:r>
            <a:r>
              <a:rPr kumimoji="0" lang="en-US" sz="2800" b="1" i="0" u="none" strike="noStrike" cap="none" normalizeH="0" baseline="0" dirty="0" smtClean="0">
                <a:ln>
                  <a:noFill/>
                </a:ln>
                <a:solidFill>
                  <a:schemeClr val="tx1"/>
                </a:solidFill>
                <a:effectLst/>
                <a:ea typeface="Calibri" pitchFamily="34" charset="0"/>
                <a:cs typeface="Tahoma" pitchFamily="34" charset="0"/>
              </a:rPr>
              <a:t>Year 4</a:t>
            </a:r>
            <a:r>
              <a:rPr kumimoji="0" lang="en-US" sz="2800" b="0" i="0" u="none" strike="noStrike" cap="none" normalizeH="0" baseline="0" dirty="0" smtClean="0">
                <a:ln>
                  <a:noFill/>
                </a:ln>
                <a:solidFill>
                  <a:schemeClr val="tx1"/>
                </a:solidFill>
                <a:effectLst/>
                <a:ea typeface="Calibri" pitchFamily="34" charset="0"/>
                <a:cs typeface="Tahoma" pitchFamily="34" charset="0"/>
              </a:rPr>
              <a:t>.  </a:t>
            </a:r>
            <a:endParaRPr kumimoji="0" lang="en-US" sz="2800" b="0" i="0" u="none" strike="noStrike" cap="none" normalizeH="0" baseline="0" dirty="0" smtClean="0">
              <a:ln>
                <a:noFill/>
              </a:ln>
              <a:solidFill>
                <a:schemeClr val="tx1"/>
              </a:solidFill>
              <a:effectLst/>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tab pos="914400" algn="l"/>
              </a:tabLst>
            </a:pPr>
            <a:r>
              <a:rPr kumimoji="0" lang="en-US" sz="2800" b="0" i="0" u="none" strike="noStrike" cap="none" normalizeH="0" baseline="0" dirty="0" smtClean="0">
                <a:ln>
                  <a:noFill/>
                </a:ln>
                <a:solidFill>
                  <a:schemeClr val="tx1"/>
                </a:solidFill>
                <a:effectLst/>
                <a:ea typeface="Calibri" pitchFamily="34" charset="0"/>
                <a:cs typeface="Tahoma" pitchFamily="34" charset="0"/>
              </a:rPr>
              <a:t>Using  the EXCEL  format, tabulate the data in a matrix found below: </a:t>
            </a: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endParaRPr kumimoji="0" lang="en-US" sz="2800" b="1" i="0" u="none" strike="noStrike" cap="none" normalizeH="0" baseline="0" dirty="0" smtClean="0">
              <a:ln>
                <a:noFill/>
              </a:ln>
              <a:solidFill>
                <a:schemeClr val="tx1"/>
              </a:solidFill>
              <a:effectLst/>
              <a:ea typeface="Calibri" pitchFamily="34" charset="0"/>
              <a:cs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36</a:t>
            </a:fld>
            <a:endParaRPr lang="fil-PH"/>
          </a:p>
        </p:txBody>
      </p:sp>
      <p:graphicFrame>
        <p:nvGraphicFramePr>
          <p:cNvPr id="3" name="Table 2"/>
          <p:cNvGraphicFramePr>
            <a:graphicFrameLocks noGrp="1"/>
          </p:cNvGraphicFramePr>
          <p:nvPr/>
        </p:nvGraphicFramePr>
        <p:xfrm>
          <a:off x="228601" y="1397000"/>
          <a:ext cx="8686798" cy="3450844"/>
        </p:xfrm>
        <a:graphic>
          <a:graphicData uri="http://schemas.openxmlformats.org/drawingml/2006/table">
            <a:tbl>
              <a:tblPr/>
              <a:tblGrid>
                <a:gridCol w="845618"/>
                <a:gridCol w="916280"/>
                <a:gridCol w="928705"/>
                <a:gridCol w="768743"/>
                <a:gridCol w="864621"/>
                <a:gridCol w="1134112"/>
                <a:gridCol w="832363"/>
                <a:gridCol w="705123"/>
                <a:gridCol w="752367"/>
                <a:gridCol w="938866"/>
              </a:tblGrid>
              <a:tr h="635000">
                <a:tc rowSpan="2">
                  <a:txBody>
                    <a:bodyPr/>
                    <a:lstStyle/>
                    <a:p>
                      <a:pPr marL="0" marR="0" algn="ctr">
                        <a:lnSpc>
                          <a:spcPct val="115000"/>
                        </a:lnSpc>
                        <a:spcBef>
                          <a:spcPts val="0"/>
                        </a:spcBef>
                        <a:spcAft>
                          <a:spcPts val="0"/>
                        </a:spcAft>
                      </a:pPr>
                      <a:r>
                        <a:rPr lang="en-US" sz="1800" b="1" i="0" dirty="0">
                          <a:latin typeface="Tahoma"/>
                          <a:ea typeface="Calibri"/>
                          <a:cs typeface="Times New Roman"/>
                        </a:rPr>
                        <a:t>Region</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Division</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City / Municipality</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Region Code</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Division</a:t>
                      </a:r>
                      <a:endParaRPr lang="fil-PH" sz="1800" dirty="0">
                        <a:latin typeface="Calibri"/>
                        <a:ea typeface="Calibri"/>
                        <a:cs typeface="Times New Roman"/>
                      </a:endParaRPr>
                    </a:p>
                    <a:p>
                      <a:pPr marL="0" marR="0" algn="ctr">
                        <a:lnSpc>
                          <a:spcPct val="115000"/>
                        </a:lnSpc>
                        <a:spcBef>
                          <a:spcPts val="0"/>
                        </a:spcBef>
                        <a:spcAft>
                          <a:spcPts val="0"/>
                        </a:spcAft>
                      </a:pPr>
                      <a:r>
                        <a:rPr lang="en-US" sz="1800" b="1" i="0" dirty="0">
                          <a:latin typeface="Tahoma"/>
                          <a:ea typeface="Calibri"/>
                          <a:cs typeface="Times New Roman"/>
                        </a:rPr>
                        <a:t>Code</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Legislative District</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School Type</a:t>
                      </a:r>
                      <a:endParaRPr lang="fil-PH" sz="1800" dirty="0">
                        <a:latin typeface="Calibri"/>
                        <a:ea typeface="Calibri"/>
                        <a:cs typeface="Times New Roman"/>
                      </a:endParaRPr>
                    </a:p>
                    <a:p>
                      <a:pPr marL="0" marR="0" algn="ctr">
                        <a:lnSpc>
                          <a:spcPct val="115000"/>
                        </a:lnSpc>
                        <a:spcBef>
                          <a:spcPts val="0"/>
                        </a:spcBef>
                        <a:spcAft>
                          <a:spcPts val="0"/>
                        </a:spcAft>
                      </a:pPr>
                      <a:r>
                        <a:rPr lang="en-US" sz="1800" b="1" i="0" dirty="0">
                          <a:latin typeface="Tahoma"/>
                          <a:ea typeface="Calibri"/>
                          <a:cs typeface="Times New Roman"/>
                        </a:rPr>
                        <a:t>(Public or Private)</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School ID</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b="1" i="0" dirty="0">
                          <a:latin typeface="Tahoma"/>
                          <a:ea typeface="Calibri"/>
                          <a:cs typeface="Times New Roman"/>
                        </a:rPr>
                        <a:t>School Name</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i="0">
                          <a:latin typeface="Tahoma"/>
                          <a:ea typeface="Calibri"/>
                          <a:cs typeface="Times New Roman"/>
                        </a:rPr>
                        <a:t>School Year</a:t>
                      </a:r>
                      <a:endParaRPr lang="fil-PH" sz="18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600">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a:txBody>
                    <a:bodyPr/>
                    <a:lstStyle/>
                    <a:p>
                      <a:pPr marL="0" marR="0" algn="ctr">
                        <a:lnSpc>
                          <a:spcPct val="115000"/>
                        </a:lnSpc>
                        <a:spcBef>
                          <a:spcPts val="0"/>
                        </a:spcBef>
                        <a:spcAft>
                          <a:spcPts val="0"/>
                        </a:spcAft>
                      </a:pPr>
                      <a:r>
                        <a:rPr lang="en-US" sz="1800" b="1" i="0" dirty="0">
                          <a:latin typeface="Tahoma"/>
                          <a:ea typeface="Calibri"/>
                          <a:cs typeface="Times New Roman"/>
                        </a:rPr>
                        <a:t>Grade / Year Level</a:t>
                      </a:r>
                      <a:endParaRPr lang="fil-PH" sz="18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fil-PH" sz="1400" dirty="0">
                        <a:latin typeface="Calibri"/>
                        <a:ea typeface="Calibri"/>
                        <a:cs typeface="Times New Roman"/>
                      </a:endParaRPr>
                    </a:p>
                  </a:txBody>
                  <a:tcPr marL="59473" marR="59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28600" y="457200"/>
            <a:ext cx="8686800" cy="646331"/>
          </a:xfrm>
          <a:prstGeom prst="rect">
            <a:avLst/>
          </a:prstGeom>
        </p:spPr>
        <p:txBody>
          <a:bodyPr wrap="square">
            <a:spAutoFit/>
          </a:bodyPr>
          <a:lstStyle/>
          <a:p>
            <a:pPr lvl="0" algn="ctr" eaLnBrk="0" fontAlgn="base" hangingPunct="0">
              <a:spcBef>
                <a:spcPct val="0"/>
              </a:spcBef>
              <a:spcAft>
                <a:spcPct val="0"/>
              </a:spcAft>
              <a:tabLst>
                <a:tab pos="914400" algn="l"/>
              </a:tabLst>
            </a:pPr>
            <a:r>
              <a:rPr lang="en-US" b="1" dirty="0" smtClean="0">
                <a:solidFill>
                  <a:srgbClr val="FF0000"/>
                </a:solidFill>
                <a:latin typeface="Tahoma" pitchFamily="34" charset="0"/>
                <a:ea typeface="Tahoma" pitchFamily="34" charset="0"/>
                <a:cs typeface="Tahoma" pitchFamily="34" charset="0"/>
              </a:rPr>
              <a:t>Enrolment Data for the Elementary /Secondary Level</a:t>
            </a:r>
            <a:endParaRPr lang="en-US" dirty="0" smtClean="0">
              <a:solidFill>
                <a:srgbClr val="FF0000"/>
              </a:solidFill>
              <a:latin typeface="Tahoma" pitchFamily="34" charset="0"/>
              <a:ea typeface="Tahoma" pitchFamily="34" charset="0"/>
              <a:cs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37</a:t>
            </a:fld>
            <a:endParaRPr lang="fil-PH"/>
          </a:p>
        </p:txBody>
      </p:sp>
      <p:sp>
        <p:nvSpPr>
          <p:cNvPr id="102401" name="Rectangle 1"/>
          <p:cNvSpPr>
            <a:spLocks noChangeArrowheads="1"/>
          </p:cNvSpPr>
          <p:nvPr/>
        </p:nvSpPr>
        <p:spPr bwMode="auto">
          <a:xfrm>
            <a:off x="304800" y="1752837"/>
            <a:ext cx="84582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Tx/>
              <a:buSzTx/>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Each Division must submit </a:t>
            </a:r>
            <a:r>
              <a:rPr kumimoji="0" lang="en-US" sz="2600" b="1" i="0" u="none" strike="noStrike" cap="none" normalizeH="0" baseline="0" dirty="0" smtClean="0">
                <a:ln>
                  <a:noFill/>
                </a:ln>
                <a:solidFill>
                  <a:schemeClr val="tx1"/>
                </a:solidFill>
                <a:effectLst/>
                <a:ea typeface="Calibri" pitchFamily="34" charset="0"/>
                <a:cs typeface="Tahoma" pitchFamily="34" charset="0"/>
              </a:rPr>
              <a:t>four (4) CDs</a:t>
            </a:r>
            <a:r>
              <a:rPr kumimoji="0" lang="en-US" sz="2600" b="0" i="0" u="none" strike="noStrike" cap="none" normalizeH="0" baseline="0" dirty="0" smtClean="0">
                <a:ln>
                  <a:noFill/>
                </a:ln>
                <a:solidFill>
                  <a:schemeClr val="tx1"/>
                </a:solidFill>
                <a:effectLst/>
                <a:ea typeface="Calibri" pitchFamily="34" charset="0"/>
                <a:cs typeface="Tahoma" pitchFamily="34" charset="0"/>
              </a:rPr>
              <a:t> containing </a:t>
            </a:r>
            <a:r>
              <a:rPr kumimoji="0" lang="en-US" sz="2600" b="1" i="0" u="none" strike="noStrike" cap="none" normalizeH="0" baseline="0" dirty="0" smtClean="0">
                <a:ln>
                  <a:noFill/>
                </a:ln>
                <a:solidFill>
                  <a:schemeClr val="tx1"/>
                </a:solidFill>
                <a:effectLst/>
                <a:ea typeface="Calibri" pitchFamily="34" charset="0"/>
                <a:cs typeface="Tahoma" pitchFamily="34" charset="0"/>
              </a:rPr>
              <a:t>one (1) EXCEL file for EACH grade / year level</a:t>
            </a:r>
            <a:r>
              <a:rPr kumimoji="0" lang="en-US" sz="2600" b="0" i="0" u="none" strike="noStrike" cap="none" normalizeH="0" baseline="0" dirty="0" smtClean="0">
                <a:ln>
                  <a:noFill/>
                </a:ln>
                <a:solidFill>
                  <a:schemeClr val="tx1"/>
                </a:solidFill>
                <a:effectLst/>
                <a:ea typeface="Calibri" pitchFamily="34" charset="0"/>
                <a:cs typeface="Tahoma" pitchFamily="34" charset="0"/>
              </a:rPr>
              <a:t>.</a:t>
            </a:r>
            <a:endParaRPr kumimoji="0" lang="en-US" sz="2600" b="0" i="0" u="none" strike="noStrike" cap="none" normalizeH="0" baseline="0" dirty="0" smtClean="0">
              <a:ln>
                <a:noFill/>
              </a:ln>
              <a:solidFill>
                <a:schemeClr val="tx1"/>
              </a:solidFill>
              <a:effectLst/>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If the prescribed format is not followed, enrolment data will be returned to the DTC to be rectified.</a:t>
            </a:r>
            <a:endParaRPr kumimoji="0" lang="en-US" sz="2600" b="0" i="0" u="none" strike="noStrike" cap="none" normalizeH="0" baseline="0" dirty="0" smtClean="0">
              <a:ln>
                <a:noFill/>
              </a:ln>
              <a:solidFill>
                <a:schemeClr val="tx1"/>
              </a:solidFill>
              <a:effectLst/>
              <a:cs typeface="Arial" pitchFamily="34" charset="0"/>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startAt="4"/>
              <a:tabLst>
                <a:tab pos="914400" algn="l"/>
              </a:tabLst>
            </a:pPr>
            <a:r>
              <a:rPr kumimoji="0" lang="en-US" sz="2600" b="0" i="0" u="none" strike="noStrike" cap="none" normalizeH="0" baseline="0" dirty="0" smtClean="0">
                <a:ln>
                  <a:noFill/>
                </a:ln>
                <a:solidFill>
                  <a:schemeClr val="tx1"/>
                </a:solidFill>
                <a:effectLst/>
                <a:ea typeface="Calibri" pitchFamily="34" charset="0"/>
                <a:cs typeface="Tahoma" pitchFamily="34" charset="0"/>
              </a:rPr>
              <a:t>Provide only the total enrolment per school. </a:t>
            </a:r>
            <a:endParaRPr kumimoji="0" lang="en-US" sz="2600" b="0" i="0" u="none" strike="noStrike" cap="none" normalizeH="0" baseline="0" dirty="0" smtClean="0">
              <a:ln>
                <a:noFill/>
              </a:ln>
              <a:solidFill>
                <a:schemeClr val="tx1"/>
              </a:solidFill>
              <a:effectLst/>
              <a:cs typeface="Arial" pitchFamily="34" charset="0"/>
            </a:endParaRPr>
          </a:p>
          <a:p>
            <a:pPr marL="457200" lvl="0" indent="-457200" eaLnBrk="0" fontAlgn="base" hangingPunct="0">
              <a:spcBef>
                <a:spcPct val="0"/>
              </a:spcBef>
              <a:spcAft>
                <a:spcPct val="0"/>
              </a:spcAft>
              <a:tabLst>
                <a:tab pos="914400" algn="l"/>
              </a:tabLst>
            </a:pPr>
            <a:endParaRPr kumimoji="0" lang="en-US" sz="1200" b="1" i="1" u="none" strike="noStrike" cap="none" normalizeH="0" baseline="0" dirty="0" smtClean="0">
              <a:ln>
                <a:noFill/>
              </a:ln>
              <a:solidFill>
                <a:schemeClr val="tx1"/>
              </a:solidFill>
              <a:effectLst/>
              <a:ea typeface="Calibri" pitchFamily="34" charset="0"/>
              <a:cs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38</a:t>
            </a:fld>
            <a:endParaRPr lang="fil-PH"/>
          </a:p>
        </p:txBody>
      </p:sp>
      <p:sp>
        <p:nvSpPr>
          <p:cNvPr id="3" name="Rectangle 2"/>
          <p:cNvSpPr/>
          <p:nvPr/>
        </p:nvSpPr>
        <p:spPr>
          <a:xfrm>
            <a:off x="152400" y="1028343"/>
            <a:ext cx="8839200" cy="5262979"/>
          </a:xfrm>
          <a:prstGeom prst="rect">
            <a:avLst/>
          </a:prstGeom>
        </p:spPr>
        <p:txBody>
          <a:bodyPr wrap="square">
            <a:spAutoFit/>
          </a:bodyPr>
          <a:lstStyle/>
          <a:p>
            <a:pPr marL="457200" lvl="0" indent="-457200" eaLnBrk="0" fontAlgn="base" hangingPunct="0">
              <a:spcBef>
                <a:spcPct val="0"/>
              </a:spcBef>
              <a:spcAft>
                <a:spcPct val="0"/>
              </a:spcAft>
              <a:tabLst>
                <a:tab pos="914400" algn="l"/>
              </a:tabLst>
            </a:pPr>
            <a:r>
              <a:rPr lang="en-US" sz="2800" dirty="0" smtClean="0">
                <a:ea typeface="Calibri" pitchFamily="34" charset="0"/>
                <a:cs typeface="Tahoma" pitchFamily="34" charset="0"/>
              </a:rPr>
              <a:t>7.  DO </a:t>
            </a:r>
            <a:r>
              <a:rPr lang="en-US" sz="2800" dirty="0" smtClean="0">
                <a:ea typeface="Calibri" pitchFamily="34" charset="0"/>
                <a:cs typeface="Tahoma" pitchFamily="34" charset="0"/>
              </a:rPr>
              <a:t>NOT provide subtotals for each curriculum program unless specified by NETRC. Separate the enrolment data from </a:t>
            </a:r>
            <a:r>
              <a:rPr lang="en-US" sz="2800" b="1" dirty="0" smtClean="0">
                <a:ea typeface="Calibri" pitchFamily="34" charset="0"/>
                <a:cs typeface="Tahoma" pitchFamily="34" charset="0"/>
              </a:rPr>
              <a:t>BEC</a:t>
            </a:r>
            <a:r>
              <a:rPr lang="en-US" sz="2800" dirty="0" smtClean="0">
                <a:ea typeface="Calibri" pitchFamily="34" charset="0"/>
                <a:cs typeface="Tahoma" pitchFamily="34" charset="0"/>
              </a:rPr>
              <a:t> ONLY for secondary schools with Technical-Vocational Education (</a:t>
            </a:r>
            <a:r>
              <a:rPr lang="en-US" sz="2800" b="1" dirty="0" smtClean="0">
                <a:ea typeface="Calibri" pitchFamily="34" charset="0"/>
                <a:cs typeface="Tahoma" pitchFamily="34" charset="0"/>
              </a:rPr>
              <a:t>TVE</a:t>
            </a:r>
            <a:r>
              <a:rPr lang="en-US" sz="2800" dirty="0" smtClean="0">
                <a:ea typeface="Calibri" pitchFamily="34" charset="0"/>
                <a:cs typeface="Tahoma" pitchFamily="34" charset="0"/>
              </a:rPr>
              <a:t>), Science and Technology, Engineering and Mathematics (</a:t>
            </a:r>
            <a:r>
              <a:rPr lang="en-US" sz="2800" b="1" dirty="0" smtClean="0">
                <a:ea typeface="Calibri" pitchFamily="34" charset="0"/>
                <a:cs typeface="Tahoma" pitchFamily="34" charset="0"/>
              </a:rPr>
              <a:t>STEM</a:t>
            </a:r>
            <a:r>
              <a:rPr lang="en-US" sz="2800" dirty="0" smtClean="0">
                <a:ea typeface="Calibri" pitchFamily="34" charset="0"/>
                <a:cs typeface="Tahoma" pitchFamily="34" charset="0"/>
              </a:rPr>
              <a:t>)/Engineering and Science Education Program (</a:t>
            </a:r>
            <a:r>
              <a:rPr lang="en-US" sz="2800" b="1" dirty="0" smtClean="0">
                <a:ea typeface="Calibri" pitchFamily="34" charset="0"/>
                <a:cs typeface="Tahoma" pitchFamily="34" charset="0"/>
              </a:rPr>
              <a:t>ESEP</a:t>
            </a:r>
            <a:r>
              <a:rPr lang="en-US" sz="2800" dirty="0" smtClean="0">
                <a:ea typeface="Calibri" pitchFamily="34" charset="0"/>
                <a:cs typeface="Tahoma" pitchFamily="34" charset="0"/>
              </a:rPr>
              <a:t>), Special Program for the Arts (</a:t>
            </a:r>
            <a:r>
              <a:rPr lang="en-US" sz="2800" b="1" dirty="0" smtClean="0">
                <a:ea typeface="Calibri" pitchFamily="34" charset="0"/>
                <a:cs typeface="Tahoma" pitchFamily="34" charset="0"/>
              </a:rPr>
              <a:t>SPA</a:t>
            </a:r>
            <a:r>
              <a:rPr lang="en-US" sz="2800" dirty="0" smtClean="0">
                <a:ea typeface="Calibri" pitchFamily="34" charset="0"/>
                <a:cs typeface="Tahoma" pitchFamily="34" charset="0"/>
              </a:rPr>
              <a:t>) and Open High School Program (</a:t>
            </a:r>
            <a:r>
              <a:rPr lang="en-US" sz="2800" b="1" dirty="0" smtClean="0">
                <a:ea typeface="Calibri" pitchFamily="34" charset="0"/>
                <a:cs typeface="Tahoma" pitchFamily="34" charset="0"/>
              </a:rPr>
              <a:t>OHSP</a:t>
            </a:r>
            <a:r>
              <a:rPr lang="en-US" sz="2800" dirty="0" smtClean="0">
                <a:ea typeface="Calibri" pitchFamily="34" charset="0"/>
                <a:cs typeface="Tahoma" pitchFamily="34" charset="0"/>
              </a:rPr>
              <a:t>). </a:t>
            </a:r>
            <a:endParaRPr lang="en-US" sz="2800" dirty="0" smtClean="0">
              <a:ea typeface="Calibri" pitchFamily="34" charset="0"/>
              <a:cs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39</a:t>
            </a:fld>
            <a:endParaRPr lang="fil-PH"/>
          </a:p>
        </p:txBody>
      </p:sp>
      <p:sp>
        <p:nvSpPr>
          <p:cNvPr id="3" name="Rectangle 2"/>
          <p:cNvSpPr/>
          <p:nvPr/>
        </p:nvSpPr>
        <p:spPr>
          <a:xfrm>
            <a:off x="228600" y="2274838"/>
            <a:ext cx="8763000" cy="2677656"/>
          </a:xfrm>
          <a:prstGeom prst="rect">
            <a:avLst/>
          </a:prstGeom>
        </p:spPr>
        <p:txBody>
          <a:bodyPr wrap="square">
            <a:spAutoFit/>
          </a:bodyPr>
          <a:lstStyle/>
          <a:p>
            <a:pPr marL="457200" lvl="0" indent="-457200" eaLnBrk="0" fontAlgn="base" hangingPunct="0">
              <a:spcBef>
                <a:spcPct val="0"/>
              </a:spcBef>
              <a:spcAft>
                <a:spcPct val="0"/>
              </a:spcAft>
              <a:tabLst>
                <a:tab pos="914400" algn="l"/>
              </a:tabLst>
            </a:pPr>
            <a:r>
              <a:rPr lang="en-US" sz="2800" b="1" i="1" dirty="0" smtClean="0">
                <a:solidFill>
                  <a:srgbClr val="FF0000"/>
                </a:solidFill>
                <a:ea typeface="Calibri" pitchFamily="34" charset="0"/>
                <a:cs typeface="Tahoma" pitchFamily="34" charset="0"/>
              </a:rPr>
              <a:t>Note</a:t>
            </a:r>
            <a:r>
              <a:rPr lang="en-US" sz="2800" dirty="0" smtClean="0">
                <a:solidFill>
                  <a:srgbClr val="FF0000"/>
                </a:solidFill>
                <a:ea typeface="Calibri" pitchFamily="34" charset="0"/>
                <a:cs typeface="Tahoma" pitchFamily="34" charset="0"/>
              </a:rPr>
              <a:t>:  Separate enrolment data for the curriculum programs specified above are not necessary in the </a:t>
            </a:r>
            <a:r>
              <a:rPr lang="en-US" sz="2800" b="1" dirty="0" smtClean="0">
                <a:solidFill>
                  <a:srgbClr val="FF0000"/>
                </a:solidFill>
                <a:ea typeface="Calibri" pitchFamily="34" charset="0"/>
                <a:cs typeface="Tahoma" pitchFamily="34" charset="0"/>
              </a:rPr>
              <a:t>NCAE</a:t>
            </a:r>
            <a:r>
              <a:rPr lang="en-US" sz="2800" dirty="0" smtClean="0">
                <a:solidFill>
                  <a:srgbClr val="FF0000"/>
                </a:solidFill>
                <a:ea typeface="Calibri" pitchFamily="34" charset="0"/>
                <a:cs typeface="Tahoma" pitchFamily="34" charset="0"/>
              </a:rPr>
              <a:t> since there is no need for a comparison of aptitude levels among students by program.</a:t>
            </a:r>
            <a:endParaRPr lang="en-US" sz="2800" dirty="0" smtClean="0">
              <a:solidFill>
                <a:srgbClr val="FF0000"/>
              </a:solidFill>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298"/>
            <a:ext cx="7162800" cy="762000"/>
          </a:xfrm>
        </p:spPr>
        <p:txBody>
          <a:bodyPr>
            <a:normAutofit fontScale="90000"/>
          </a:bodyPr>
          <a:lstStyle/>
          <a:p>
            <a:r>
              <a:rPr lang="en-US" sz="3200" dirty="0" smtClean="0">
                <a:latin typeface="Franklin Gothic Book" pitchFamily="34" charset="0"/>
                <a:ea typeface="Komika Axis *" pitchFamily="2" charset="0"/>
                <a:cs typeface="Komika Axis *" pitchFamily="2" charset="0"/>
              </a:rPr>
              <a:t>The Testing Staff at the Division Level </a:t>
            </a:r>
            <a:endParaRPr lang="fil-PH" sz="3200" dirty="0">
              <a:latin typeface="Franklin Gothic Book" pitchFamily="34" charset="0"/>
            </a:endParaRPr>
          </a:p>
        </p:txBody>
      </p:sp>
      <p:sp>
        <p:nvSpPr>
          <p:cNvPr id="4" name="Slide Number Placeholder 3"/>
          <p:cNvSpPr>
            <a:spLocks noGrp="1"/>
          </p:cNvSpPr>
          <p:nvPr>
            <p:ph type="sldNum" sz="quarter" idx="12"/>
          </p:nvPr>
        </p:nvSpPr>
        <p:spPr/>
        <p:txBody>
          <a:bodyPr/>
          <a:lstStyle/>
          <a:p>
            <a:pPr>
              <a:defRPr/>
            </a:pPr>
            <a:fld id="{E116BE42-B008-4001-869D-2237CA79ACF9}" type="slidenum">
              <a:rPr lang="en-US" altLang="en-US" smtClean="0"/>
              <a:pPr>
                <a:defRPr/>
              </a:pPr>
              <a:t>4</a:t>
            </a:fld>
            <a:endParaRPr lang="en-US" altLang="en-US"/>
          </a:p>
        </p:txBody>
      </p:sp>
      <p:sp>
        <p:nvSpPr>
          <p:cNvPr id="7" name="Rectangle 6"/>
          <p:cNvSpPr/>
          <p:nvPr/>
        </p:nvSpPr>
        <p:spPr>
          <a:xfrm>
            <a:off x="1066800" y="9144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Division Level</a:t>
            </a:r>
            <a:endParaRPr lang="fil-PH" sz="1200" dirty="0">
              <a:solidFill>
                <a:schemeClr val="tx1"/>
              </a:solidFill>
              <a:latin typeface="Trebuchet MS" pitchFamily="34" charset="0"/>
            </a:endParaRPr>
          </a:p>
        </p:txBody>
      </p:sp>
      <p:sp>
        <p:nvSpPr>
          <p:cNvPr id="8" name="Rectangle 7"/>
          <p:cNvSpPr/>
          <p:nvPr/>
        </p:nvSpPr>
        <p:spPr>
          <a:xfrm>
            <a:off x="3810000" y="9144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SDS*</a:t>
            </a:r>
            <a:endParaRPr lang="fil-PH" sz="1200" dirty="0">
              <a:solidFill>
                <a:schemeClr val="tx1"/>
              </a:solidFill>
              <a:latin typeface="Trebuchet MS" pitchFamily="34" charset="0"/>
            </a:endParaRPr>
          </a:p>
        </p:txBody>
      </p:sp>
      <p:sp>
        <p:nvSpPr>
          <p:cNvPr id="9" name="Rectangle 8"/>
          <p:cNvSpPr/>
          <p:nvPr/>
        </p:nvSpPr>
        <p:spPr>
          <a:xfrm>
            <a:off x="32004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DTC</a:t>
            </a:r>
            <a:endParaRPr lang="fil-PH" sz="1200" dirty="0">
              <a:solidFill>
                <a:schemeClr val="tx1"/>
              </a:solidFill>
              <a:latin typeface="Trebuchet MS" pitchFamily="34" charset="0"/>
            </a:endParaRPr>
          </a:p>
        </p:txBody>
      </p:sp>
      <p:sp>
        <p:nvSpPr>
          <p:cNvPr id="10" name="Rectangle 9"/>
          <p:cNvSpPr/>
          <p:nvPr/>
        </p:nvSpPr>
        <p:spPr>
          <a:xfrm>
            <a:off x="4495800" y="1600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PSS</a:t>
            </a:r>
            <a:endParaRPr lang="fil-PH" sz="1200" dirty="0">
              <a:solidFill>
                <a:schemeClr val="tx1"/>
              </a:solidFill>
              <a:latin typeface="Trebuchet MS" pitchFamily="34" charset="0"/>
            </a:endParaRPr>
          </a:p>
        </p:txBody>
      </p:sp>
      <p:sp>
        <p:nvSpPr>
          <p:cNvPr id="12" name="Rectangle 11"/>
          <p:cNvSpPr/>
          <p:nvPr/>
        </p:nvSpPr>
        <p:spPr>
          <a:xfrm>
            <a:off x="1066800" y="2895600"/>
            <a:ext cx="1447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School Level</a:t>
            </a:r>
            <a:endParaRPr lang="fil-PH" sz="1200" dirty="0">
              <a:solidFill>
                <a:schemeClr val="tx1"/>
              </a:solidFill>
              <a:latin typeface="Trebuchet MS" pitchFamily="34" charset="0"/>
            </a:endParaRPr>
          </a:p>
        </p:txBody>
      </p:sp>
      <p:sp>
        <p:nvSpPr>
          <p:cNvPr id="13" name="Rectangle 12"/>
          <p:cNvSpPr/>
          <p:nvPr/>
        </p:nvSpPr>
        <p:spPr>
          <a:xfrm>
            <a:off x="3200400" y="3276600"/>
            <a:ext cx="2286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000" dirty="0" smtClean="0">
                <a:solidFill>
                  <a:schemeClr val="tx1"/>
                </a:solidFill>
                <a:latin typeface="Trebuchet MS" pitchFamily="34" charset="0"/>
              </a:rPr>
              <a:t>School Head/ Chief Examiner – School Head of the Testing Center</a:t>
            </a:r>
            <a:endParaRPr lang="fil-PH" sz="1000" dirty="0">
              <a:solidFill>
                <a:schemeClr val="tx1"/>
              </a:solidFill>
              <a:latin typeface="Trebuchet MS" pitchFamily="34" charset="0"/>
            </a:endParaRPr>
          </a:p>
        </p:txBody>
      </p:sp>
      <p:sp>
        <p:nvSpPr>
          <p:cNvPr id="14" name="Rectangle 13"/>
          <p:cNvSpPr/>
          <p:nvPr/>
        </p:nvSpPr>
        <p:spPr>
          <a:xfrm>
            <a:off x="3200400" y="4114800"/>
            <a:ext cx="2286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000" dirty="0" smtClean="0">
                <a:solidFill>
                  <a:schemeClr val="tx1"/>
                </a:solidFill>
                <a:latin typeface="Trebuchet MS" pitchFamily="34" charset="0"/>
              </a:rPr>
              <a:t>School Testing Coordinator – </a:t>
            </a:r>
          </a:p>
          <a:p>
            <a:pPr algn="ctr"/>
            <a:r>
              <a:rPr lang="fil-PH" sz="1000" dirty="0" smtClean="0">
                <a:solidFill>
                  <a:schemeClr val="tx1"/>
                </a:solidFill>
                <a:latin typeface="Trebuchet MS" pitchFamily="34" charset="0"/>
              </a:rPr>
              <a:t>Guidance Counselor or designate</a:t>
            </a:r>
            <a:endParaRPr lang="fil-PH" sz="1000" dirty="0">
              <a:solidFill>
                <a:schemeClr val="tx1"/>
              </a:solidFill>
              <a:latin typeface="Trebuchet MS" pitchFamily="34" charset="0"/>
            </a:endParaRPr>
          </a:p>
        </p:txBody>
      </p:sp>
      <p:sp>
        <p:nvSpPr>
          <p:cNvPr id="15" name="Rectangle 14"/>
          <p:cNvSpPr/>
          <p:nvPr/>
        </p:nvSpPr>
        <p:spPr>
          <a:xfrm>
            <a:off x="5791200" y="4800600"/>
            <a:ext cx="1828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Room Supervisors</a:t>
            </a:r>
            <a:endParaRPr lang="fil-PH" sz="1200" dirty="0">
              <a:solidFill>
                <a:schemeClr val="tx1"/>
              </a:solidFill>
              <a:latin typeface="Trebuchet MS" pitchFamily="34" charset="0"/>
            </a:endParaRPr>
          </a:p>
        </p:txBody>
      </p:sp>
      <p:sp>
        <p:nvSpPr>
          <p:cNvPr id="16" name="Rectangle 15"/>
          <p:cNvSpPr/>
          <p:nvPr/>
        </p:nvSpPr>
        <p:spPr>
          <a:xfrm>
            <a:off x="2514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1</a:t>
            </a:r>
            <a:endParaRPr lang="fil-PH" sz="1200" baseline="-25000" dirty="0">
              <a:solidFill>
                <a:schemeClr val="tx1"/>
              </a:solidFill>
              <a:latin typeface="Trebuchet MS" pitchFamily="34" charset="0"/>
            </a:endParaRPr>
          </a:p>
        </p:txBody>
      </p:sp>
      <p:sp>
        <p:nvSpPr>
          <p:cNvPr id="17" name="Rectangle 16"/>
          <p:cNvSpPr/>
          <p:nvPr/>
        </p:nvSpPr>
        <p:spPr>
          <a:xfrm>
            <a:off x="3276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2</a:t>
            </a:r>
            <a:endParaRPr lang="fil-PH" sz="1200" dirty="0">
              <a:solidFill>
                <a:schemeClr val="tx1"/>
              </a:solidFill>
              <a:latin typeface="Trebuchet MS" pitchFamily="34" charset="0"/>
            </a:endParaRPr>
          </a:p>
        </p:txBody>
      </p:sp>
      <p:sp>
        <p:nvSpPr>
          <p:cNvPr id="18" name="Rectangle 17"/>
          <p:cNvSpPr/>
          <p:nvPr/>
        </p:nvSpPr>
        <p:spPr>
          <a:xfrm>
            <a:off x="40386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3</a:t>
            </a:r>
            <a:endParaRPr lang="fil-PH" sz="1200" dirty="0">
              <a:solidFill>
                <a:schemeClr val="tx1"/>
              </a:solidFill>
              <a:latin typeface="Trebuchet MS" pitchFamily="34" charset="0"/>
            </a:endParaRPr>
          </a:p>
        </p:txBody>
      </p:sp>
      <p:sp>
        <p:nvSpPr>
          <p:cNvPr id="19" name="Rectangle 18"/>
          <p:cNvSpPr/>
          <p:nvPr/>
        </p:nvSpPr>
        <p:spPr>
          <a:xfrm>
            <a:off x="4876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4</a:t>
            </a:r>
            <a:endParaRPr lang="fil-PH" sz="1200" dirty="0">
              <a:solidFill>
                <a:schemeClr val="tx1"/>
              </a:solidFill>
              <a:latin typeface="Trebuchet MS" pitchFamily="34" charset="0"/>
            </a:endParaRPr>
          </a:p>
        </p:txBody>
      </p:sp>
      <p:cxnSp>
        <p:nvCxnSpPr>
          <p:cNvPr id="21" name="Straight Connector 20"/>
          <p:cNvCxnSpPr>
            <a:stCxn id="7" idx="3"/>
            <a:endCxn id="8" idx="1"/>
          </p:cNvCxnSpPr>
          <p:nvPr/>
        </p:nvCxnSpPr>
        <p:spPr>
          <a:xfrm>
            <a:off x="2514600" y="11430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9" idx="0"/>
          </p:cNvCxnSpPr>
          <p:nvPr/>
        </p:nvCxnSpPr>
        <p:spPr>
          <a:xfrm rot="5400000">
            <a:off x="3848100" y="1181100"/>
            <a:ext cx="228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2"/>
            <a:endCxn id="10" idx="0"/>
          </p:cNvCxnSpPr>
          <p:nvPr/>
        </p:nvCxnSpPr>
        <p:spPr>
          <a:xfrm rot="16200000" flipH="1">
            <a:off x="4495800" y="1143000"/>
            <a:ext cx="228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059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23622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3" idx="0"/>
          </p:cNvCxnSpPr>
          <p:nvPr/>
        </p:nvCxnSpPr>
        <p:spPr>
          <a:xfrm flipV="1">
            <a:off x="4343400" y="2362994"/>
            <a:ext cx="794" cy="913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801394" y="220900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p:cNvCxnSpPr>
          <p:nvPr/>
        </p:nvCxnSpPr>
        <p:spPr>
          <a:xfrm>
            <a:off x="25146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3" idx="2"/>
            <a:endCxn id="14" idx="0"/>
          </p:cNvCxnSpPr>
          <p:nvPr/>
        </p:nvCxnSpPr>
        <p:spPr>
          <a:xfrm>
            <a:off x="4343400" y="3886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5" idx="1"/>
          </p:cNvCxnSpPr>
          <p:nvPr/>
        </p:nvCxnSpPr>
        <p:spPr>
          <a:xfrm rot="10800000">
            <a:off x="4343400" y="50292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4" idx="2"/>
          </p:cNvCxnSpPr>
          <p:nvPr/>
        </p:nvCxnSpPr>
        <p:spPr>
          <a:xfrm flipH="1">
            <a:off x="4342606" y="4724400"/>
            <a:ext cx="794" cy="68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819400" y="54102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6" idx="0"/>
          </p:cNvCxnSpPr>
          <p:nvPr/>
        </p:nvCxnSpPr>
        <p:spPr>
          <a:xfrm rot="5400000">
            <a:off x="2705100" y="55245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467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0680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9062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38800" y="5638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l-PH" sz="1200" dirty="0" smtClean="0">
                <a:solidFill>
                  <a:schemeClr val="tx1"/>
                </a:solidFill>
                <a:latin typeface="Trebuchet MS" pitchFamily="34" charset="0"/>
              </a:rPr>
              <a:t>RE </a:t>
            </a:r>
            <a:r>
              <a:rPr lang="fil-PH" sz="1200" baseline="-25000" dirty="0" smtClean="0">
                <a:solidFill>
                  <a:schemeClr val="tx1"/>
                </a:solidFill>
                <a:latin typeface="Trebuchet MS" pitchFamily="34" charset="0"/>
              </a:rPr>
              <a:t>n</a:t>
            </a:r>
            <a:endParaRPr lang="fil-PH" sz="1200" dirty="0">
              <a:solidFill>
                <a:schemeClr val="tx1"/>
              </a:solidFill>
              <a:latin typeface="Trebuchet MS" pitchFamily="34" charset="0"/>
            </a:endParaRPr>
          </a:p>
        </p:txBody>
      </p:sp>
      <p:cxnSp>
        <p:nvCxnSpPr>
          <p:cNvPr id="41" name="Straight Connector 40"/>
          <p:cNvCxnSpPr/>
          <p:nvPr/>
        </p:nvCxnSpPr>
        <p:spPr>
          <a:xfrm rot="5400000">
            <a:off x="4229894" y="5523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077200" y="5029200"/>
            <a:ext cx="762000" cy="830997"/>
          </a:xfrm>
          <a:prstGeom prst="rect">
            <a:avLst/>
          </a:prstGeom>
          <a:noFill/>
        </p:spPr>
        <p:txBody>
          <a:bodyPr wrap="square" rtlCol="0">
            <a:spAutoFit/>
          </a:bodyPr>
          <a:lstStyle/>
          <a:p>
            <a:r>
              <a:rPr lang="en-US" sz="1200" dirty="0" smtClean="0">
                <a:latin typeface="Trebuchet MS" pitchFamily="34" charset="0"/>
              </a:rPr>
              <a:t>Coming from other schools</a:t>
            </a:r>
            <a:endParaRPr lang="en-US" sz="1200" dirty="0">
              <a:latin typeface="Trebuchet MS" pitchFamily="34" charset="0"/>
            </a:endParaRPr>
          </a:p>
        </p:txBody>
      </p:sp>
      <p:sp>
        <p:nvSpPr>
          <p:cNvPr id="53" name="Right Brace 52"/>
          <p:cNvSpPr/>
          <p:nvPr/>
        </p:nvSpPr>
        <p:spPr>
          <a:xfrm>
            <a:off x="7772400" y="5029200"/>
            <a:ext cx="2286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40</a:t>
            </a:fld>
            <a:endParaRPr lang="fil-PH"/>
          </a:p>
        </p:txBody>
      </p:sp>
      <p:sp>
        <p:nvSpPr>
          <p:cNvPr id="102401" name="Rectangle 1"/>
          <p:cNvSpPr>
            <a:spLocks noChangeArrowheads="1"/>
          </p:cNvSpPr>
          <p:nvPr/>
        </p:nvSpPr>
        <p:spPr bwMode="auto">
          <a:xfrm>
            <a:off x="304800" y="152400"/>
            <a:ext cx="84582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3550" lvl="0" indent="-463550">
              <a:buFont typeface="+mj-lt"/>
              <a:buAutoNum type="arabicPeriod" startAt="8"/>
            </a:pPr>
            <a:r>
              <a:rPr lang="en-US" sz="3600" dirty="0" smtClean="0"/>
              <a:t>There must be NO gender segregation. </a:t>
            </a:r>
            <a:endParaRPr lang="fil-PH" sz="3600" dirty="0" smtClean="0"/>
          </a:p>
          <a:p>
            <a:pPr marL="463550" indent="-463550">
              <a:buFont typeface="+mj-lt"/>
              <a:buAutoNum type="arabicPeriod" startAt="8"/>
            </a:pPr>
            <a:endParaRPr lang="fil-PH" sz="3600" dirty="0" smtClean="0"/>
          </a:p>
          <a:p>
            <a:pPr marL="463550" lvl="0" indent="-463550">
              <a:buFont typeface="+mj-lt"/>
              <a:buAutoNum type="arabicPeriod" startAt="8"/>
            </a:pPr>
            <a:r>
              <a:rPr lang="en-US" sz="3600" dirty="0" smtClean="0"/>
              <a:t>Group schools by municipality REGARDLESS of type of school (public or private).</a:t>
            </a:r>
            <a:endParaRPr lang="fil-PH" sz="3600" dirty="0" smtClean="0"/>
          </a:p>
          <a:p>
            <a:pPr marL="463550" indent="-463550"/>
            <a:r>
              <a:rPr lang="en-US" sz="3600" dirty="0" smtClean="0"/>
              <a:t> </a:t>
            </a:r>
            <a:endParaRPr lang="fil-PH" sz="3600" dirty="0" smtClean="0"/>
          </a:p>
          <a:p>
            <a:pPr marL="463550" lvl="0" indent="-463550">
              <a:buFont typeface="+mj-lt"/>
              <a:buAutoNum type="arabicPeriod" startAt="8"/>
            </a:pPr>
            <a:r>
              <a:rPr lang="en-US" sz="3600" dirty="0" smtClean="0"/>
              <a:t>DO NOT include schools without enrolment data.</a:t>
            </a:r>
            <a:endParaRPr lang="fil-PH" sz="3600" dirty="0" smtClean="0"/>
          </a:p>
          <a:p>
            <a:pPr marL="463550" indent="-463550"/>
            <a:r>
              <a:rPr lang="en-US" sz="3600" dirty="0" smtClean="0"/>
              <a:t> </a:t>
            </a:r>
            <a:endParaRPr lang="fil-PH" sz="3600" dirty="0" smtClean="0"/>
          </a:p>
          <a:p>
            <a:pPr marL="463550" lvl="0" indent="-463550">
              <a:buFont typeface="+mj-lt"/>
              <a:buAutoNum type="arabicPeriod" startAt="8"/>
            </a:pPr>
            <a:r>
              <a:rPr lang="en-US" sz="3600" dirty="0" smtClean="0"/>
              <a:t>Private schools are NOT included in the NAT-Grade 3 EXCEPT for the Private MADARIS elementary schools.</a:t>
            </a:r>
            <a:endParaRPr lang="fil-PH" sz="3600" dirty="0" smtClean="0"/>
          </a:p>
          <a:p>
            <a:pPr marL="457200" marR="0" lvl="0" indent="-457200" defTabSz="914400" rtl="0" eaLnBrk="1" fontAlgn="base" latinLnBrk="0" hangingPunct="1">
              <a:lnSpc>
                <a:spcPct val="100000"/>
              </a:lnSpc>
              <a:spcBef>
                <a:spcPct val="0"/>
              </a:spcBef>
              <a:spcAft>
                <a:spcPct val="0"/>
              </a:spcAft>
              <a:buClrTx/>
              <a:buSzTx/>
              <a:buFont typeface="+mj-lt"/>
              <a:buAutoNum type="arabicPeriod" startAt="4"/>
              <a:tabLst>
                <a:tab pos="914400" algn="l"/>
              </a:tabLst>
            </a:pPr>
            <a:endParaRPr kumimoji="0" lang="en-US" sz="36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533400"/>
          </a:xfrm>
        </p:spPr>
        <p:txBody>
          <a:bodyPr>
            <a:normAutofit fontScale="90000"/>
          </a:bodyPr>
          <a:lstStyle/>
          <a:p>
            <a:r>
              <a:rPr lang="fil-PH" sz="2400" b="1" dirty="0" smtClean="0"/>
              <a:t>An Example on the Preparation of Enrolment Data for Grade 3</a:t>
            </a:r>
            <a:endParaRPr lang="fil-PH" sz="2400" b="1"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41</a:t>
            </a:fld>
            <a:endParaRPr lang="fil-PH"/>
          </a:p>
        </p:txBody>
      </p:sp>
      <p:sp>
        <p:nvSpPr>
          <p:cNvPr id="6" name="Content Placeholder 2"/>
          <p:cNvSpPr txBox="1">
            <a:spLocks/>
          </p:cNvSpPr>
          <p:nvPr/>
        </p:nvSpPr>
        <p:spPr bwMode="auto">
          <a:xfrm>
            <a:off x="685800" y="6172200"/>
            <a:ext cx="8153400" cy="533400"/>
          </a:xfrm>
          <a:prstGeom prst="rect">
            <a:avLst/>
          </a:prstGeom>
          <a:noFill/>
          <a:ln w="9525">
            <a:noFill/>
            <a:miter lim="800000"/>
            <a:headEnd/>
            <a:tailEnd/>
          </a:ln>
        </p:spPr>
        <p:txBody>
          <a:bodyPr/>
          <a:lstStyle/>
          <a:p>
            <a:pPr marL="736600" indent="-736600">
              <a:spcBef>
                <a:spcPts val="600"/>
              </a:spcBef>
              <a:buClr>
                <a:schemeClr val="accent1"/>
              </a:buClr>
              <a:buSzPct val="70000"/>
            </a:pPr>
            <a:r>
              <a:rPr lang="fil-PH" b="1" dirty="0">
                <a:solidFill>
                  <a:srgbClr val="FF0000"/>
                </a:solidFill>
                <a:latin typeface="MV Boli" pitchFamily="2" charset="0"/>
              </a:rPr>
              <a:t>Note: Prepare another enrolment data for </a:t>
            </a:r>
            <a:r>
              <a:rPr lang="fil-PH" b="1" dirty="0" smtClean="0">
                <a:solidFill>
                  <a:srgbClr val="FF0000"/>
                </a:solidFill>
                <a:latin typeface="MV Boli" pitchFamily="2" charset="0"/>
              </a:rPr>
              <a:t>NAT-Grade 6, NAT-Year 4 and NCAE-Year 3 using </a:t>
            </a:r>
            <a:r>
              <a:rPr lang="fil-PH" b="1" dirty="0">
                <a:solidFill>
                  <a:srgbClr val="FF0000"/>
                </a:solidFill>
                <a:latin typeface="MV Boli" pitchFamily="2" charset="0"/>
              </a:rPr>
              <a:t>the same format</a:t>
            </a:r>
          </a:p>
        </p:txBody>
      </p:sp>
      <p:sp>
        <p:nvSpPr>
          <p:cNvPr id="7" name="Content Placeholder 6"/>
          <p:cNvSpPr>
            <a:spLocks noGrp="1"/>
          </p:cNvSpPr>
          <p:nvPr>
            <p:ph sz="quarter" idx="1"/>
          </p:nvPr>
        </p:nvSpPr>
        <p:spPr>
          <a:xfrm>
            <a:off x="457200" y="762000"/>
            <a:ext cx="7772400" cy="533400"/>
          </a:xfrm>
        </p:spPr>
        <p:txBody>
          <a:bodyPr>
            <a:noAutofit/>
          </a:bodyPr>
          <a:lstStyle/>
          <a:p>
            <a:pPr>
              <a:buNone/>
            </a:pPr>
            <a:r>
              <a:rPr lang="fil-PH" sz="1400" b="1" dirty="0" smtClean="0">
                <a:latin typeface="Arial" pitchFamily="34" charset="0"/>
                <a:cs typeface="Arial" pitchFamily="34" charset="0"/>
              </a:rPr>
              <a:t>NAT Grade 3 (2011-2012) ALLOCATION</a:t>
            </a:r>
          </a:p>
          <a:p>
            <a:pPr>
              <a:buNone/>
            </a:pPr>
            <a:r>
              <a:rPr lang="fil-PH" sz="1400" b="1" dirty="0" smtClean="0">
                <a:latin typeface="Arial" pitchFamily="34" charset="0"/>
                <a:cs typeface="Arial" pitchFamily="34" charset="0"/>
              </a:rPr>
              <a:t>Division: San Fernando City, La Union</a:t>
            </a:r>
          </a:p>
          <a:p>
            <a:pPr>
              <a:buNone/>
            </a:pPr>
            <a:endParaRPr lang="fil-PH" sz="1400" b="1" dirty="0">
              <a:latin typeface="Arial" pitchFamily="34" charset="0"/>
              <a:cs typeface="Arial" pitchFamily="34" charset="0"/>
            </a:endParaRPr>
          </a:p>
        </p:txBody>
      </p:sp>
      <p:graphicFrame>
        <p:nvGraphicFramePr>
          <p:cNvPr id="8" name="Table 7"/>
          <p:cNvGraphicFramePr>
            <a:graphicFrameLocks noGrp="1"/>
          </p:cNvGraphicFramePr>
          <p:nvPr/>
        </p:nvGraphicFramePr>
        <p:xfrm>
          <a:off x="228600" y="1447796"/>
          <a:ext cx="8686800" cy="8362312"/>
        </p:xfrm>
        <a:graphic>
          <a:graphicData uri="http://schemas.openxmlformats.org/drawingml/2006/table">
            <a:tbl>
              <a:tblPr/>
              <a:tblGrid>
                <a:gridCol w="705456"/>
                <a:gridCol w="1087931"/>
                <a:gridCol w="1167259"/>
                <a:gridCol w="705456"/>
                <a:gridCol w="577963"/>
                <a:gridCol w="815948"/>
                <a:gridCol w="679956"/>
                <a:gridCol w="569464"/>
                <a:gridCol w="1721758"/>
                <a:gridCol w="655609"/>
              </a:tblGrid>
              <a:tr h="266909">
                <a:tc rowSpan="2">
                  <a:txBody>
                    <a:bodyPr/>
                    <a:lstStyle/>
                    <a:p>
                      <a:pPr algn="ctr" fontAlgn="ctr"/>
                      <a:r>
                        <a:rPr lang="fil-PH" sz="800" b="1" i="0" u="none" strike="noStrike" dirty="0">
                          <a:solidFill>
                            <a:srgbClr val="000000"/>
                          </a:solidFill>
                          <a:latin typeface="Calibri"/>
                        </a:rPr>
                        <a:t>Region</a:t>
                      </a:r>
                    </a:p>
                  </a:txBody>
                  <a:tcPr marL="5515" marR="5515" marT="55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a:solidFill>
                            <a:srgbClr val="000000"/>
                          </a:solidFill>
                          <a:latin typeface="Calibri"/>
                        </a:rPr>
                        <a:t>Division</a:t>
                      </a:r>
                    </a:p>
                  </a:txBody>
                  <a:tcPr marL="5515" marR="5515" marT="55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dirty="0" smtClean="0">
                          <a:solidFill>
                            <a:srgbClr val="000000"/>
                          </a:solidFill>
                          <a:latin typeface="Calibri"/>
                        </a:rPr>
                        <a:t>City / Municipality</a:t>
                      </a:r>
                      <a:endParaRPr lang="fil-PH" sz="800" b="1" i="0" u="none" strike="noStrike" dirty="0">
                        <a:solidFill>
                          <a:srgbClr val="000000"/>
                        </a:solidFill>
                        <a:latin typeface="Calibri"/>
                      </a:endParaRPr>
                    </a:p>
                  </a:txBody>
                  <a:tcPr marL="5515" marR="5515" marT="55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dirty="0">
                          <a:solidFill>
                            <a:srgbClr val="000000"/>
                          </a:solidFill>
                          <a:latin typeface="Calibri"/>
                        </a:rPr>
                        <a:t>Region Code</a:t>
                      </a:r>
                    </a:p>
                  </a:txBody>
                  <a:tcPr marL="5515" marR="5515" marT="55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a:solidFill>
                            <a:srgbClr val="000000"/>
                          </a:solidFill>
                          <a:latin typeface="Calibri"/>
                        </a:rPr>
                        <a:t>Division Code</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a:solidFill>
                            <a:srgbClr val="000000"/>
                          </a:solidFill>
                          <a:latin typeface="Calibri"/>
                        </a:rPr>
                        <a:t>Legislative District</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1" i="0" u="none" strike="noStrike">
                          <a:solidFill>
                            <a:srgbClr val="000000"/>
                          </a:solidFill>
                          <a:latin typeface="Calibri"/>
                        </a:rPr>
                        <a:t>School Type (Public or Private</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a:solidFill>
                            <a:srgbClr val="000000"/>
                          </a:solidFill>
                          <a:latin typeface="Calibri"/>
                        </a:rPr>
                        <a:t>School ID</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il-PH" sz="800" b="1" i="0" u="none" strike="noStrike">
                          <a:solidFill>
                            <a:srgbClr val="000000"/>
                          </a:solidFill>
                          <a:latin typeface="Calibri"/>
                        </a:rPr>
                        <a:t>School Name</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1" i="0" u="none" strike="noStrike">
                          <a:solidFill>
                            <a:srgbClr val="000000"/>
                          </a:solidFill>
                          <a:latin typeface="Calibri"/>
                        </a:rPr>
                        <a:t>SY 2011-2012 Enrolment</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2">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vMerge="1">
                  <a:txBody>
                    <a:bodyPr/>
                    <a:lstStyle/>
                    <a:p>
                      <a:endParaRPr lang="fil-PH"/>
                    </a:p>
                  </a:txBody>
                  <a:tcPr/>
                </a:tc>
                <a:tc>
                  <a:txBody>
                    <a:bodyPr/>
                    <a:lstStyle/>
                    <a:p>
                      <a:pPr algn="ctr" fontAlgn="b"/>
                      <a:r>
                        <a:rPr lang="fil-PH" sz="800" b="1" i="0" u="none" strike="noStrike" dirty="0" smtClean="0">
                          <a:solidFill>
                            <a:srgbClr val="000000"/>
                          </a:solidFill>
                          <a:latin typeface="Calibri"/>
                        </a:rPr>
                        <a:t>Grade</a:t>
                      </a:r>
                      <a:r>
                        <a:rPr lang="fil-PH" sz="800" b="1" i="0" u="none" strike="noStrike" baseline="0" dirty="0" smtClean="0">
                          <a:solidFill>
                            <a:srgbClr val="000000"/>
                          </a:solidFill>
                          <a:latin typeface="Calibri"/>
                        </a:rPr>
                        <a:t> 3</a:t>
                      </a:r>
                      <a:endParaRPr lang="fil-PH" sz="800" b="1" i="0" u="none" strike="noStrike" dirty="0">
                        <a:solidFill>
                          <a:srgbClr val="000000"/>
                        </a:solidFill>
                        <a:latin typeface="Calibri"/>
                      </a:endParaRP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101021</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Bangbangolan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Baraoas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101023</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Cadaclan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101024</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Dallangayan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101025</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Dalumpinas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101026</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Ilocanos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101027</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Lingsat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101028</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Mameltac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101029</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Nagyubuyuban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101030</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San Fernando North CS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101031</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Pao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Parparya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101033</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Puspus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101034</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Santiago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101035</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Sevilla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101036</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San Fernando South CS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101037</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Bungro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dirty="0">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101038</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Canaoay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dirty="0">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101039</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Catbangen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101040</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Masicong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101041</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Pagudpud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Sacyud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101043</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Sagayad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101044</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San Agustin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101045</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Sibuan-otong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latin typeface="Arial"/>
                        </a:rPr>
                        <a:t>1</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Public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101046</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latin typeface="Arial"/>
                        </a:rPr>
                        <a:t>Tanquigan 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1" i="0" u="none" strike="noStrike">
                          <a:latin typeface="Arial"/>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solidFill>
                            <a:srgbClr val="000000"/>
                          </a:solidFill>
                          <a:latin typeface="Calibri"/>
                        </a:rPr>
                        <a:t>I</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Private</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411010</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B. Flores Foundation Philippines, Inc.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solidFill>
                            <a:srgbClr val="000000"/>
                          </a:solidFill>
                          <a:latin typeface="Calibri"/>
                        </a:rPr>
                        <a:t>I</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Private</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400101</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BHC Educational Institution, Inc.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solidFill>
                            <a:srgbClr val="000000"/>
                          </a:solidFill>
                          <a:latin typeface="Calibri"/>
                        </a:rPr>
                        <a:t>I</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Private</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400103</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Christ the King College</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solidFill>
                            <a:srgbClr val="000000"/>
                          </a:solidFill>
                          <a:latin typeface="Calibri"/>
                        </a:rPr>
                        <a:t>I</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Private</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400104</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CICOSAT Colleges</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06">
                <a:tc>
                  <a:txBody>
                    <a:bodyPr/>
                    <a:lstStyle/>
                    <a:p>
                      <a:pPr algn="ctr" fontAlgn="b"/>
                      <a:r>
                        <a:rPr lang="fil-PH" sz="800" b="0" i="0" u="none" strike="noStrike">
                          <a:solidFill>
                            <a:srgbClr val="000000"/>
                          </a:solidFill>
                          <a:latin typeface="Calibri"/>
                        </a:rPr>
                        <a:t>I</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San Fernando City</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dirty="0">
                          <a:solidFill>
                            <a:srgbClr val="000000"/>
                          </a:solidFill>
                          <a:latin typeface="Calibri"/>
                        </a:rPr>
                        <a:t>City of San Fernando</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l-PH" sz="800" b="0" i="0" u="none" strike="noStrike">
                          <a:solidFill>
                            <a:srgbClr val="000000"/>
                          </a:solidFill>
                          <a:latin typeface="Calibri"/>
                        </a:rPr>
                        <a:t>A</a:t>
                      </a:r>
                    </a:p>
                  </a:txBody>
                  <a:tcPr marL="5515" marR="5515" marT="5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latin typeface="Arial"/>
                        </a:rPr>
                        <a:t>A12</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dirty="0">
                          <a:latin typeface="Arial"/>
                        </a:rPr>
                        <a:t>First District</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dirty="0">
                          <a:solidFill>
                            <a:srgbClr val="000000"/>
                          </a:solidFill>
                          <a:latin typeface="Calibri"/>
                        </a:rPr>
                        <a:t>Private</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800" b="0" i="0" u="none" strike="noStrike">
                          <a:solidFill>
                            <a:srgbClr val="000000"/>
                          </a:solidFill>
                          <a:latin typeface="Calibri"/>
                        </a:rPr>
                        <a:t>400106</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a:solidFill>
                            <a:srgbClr val="000000"/>
                          </a:solidFill>
                          <a:latin typeface="Calibri"/>
                        </a:rPr>
                        <a:t>Felkris Academy, Inc.</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l-PH" sz="800" b="0" i="0" u="none" strike="noStrike" dirty="0">
                          <a:solidFill>
                            <a:srgbClr val="000000"/>
                          </a:solidFill>
                          <a:latin typeface="Calibri"/>
                        </a:rPr>
                        <a:t> </a:t>
                      </a:r>
                    </a:p>
                  </a:txBody>
                  <a:tcPr marL="5515" marR="5515" marT="5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92162"/>
          </a:xfrm>
        </p:spPr>
        <p:txBody>
          <a:bodyPr>
            <a:noAutofit/>
          </a:bodyPr>
          <a:lstStyle/>
          <a:p>
            <a:r>
              <a:rPr lang="fil-PH" b="1" dirty="0" smtClean="0">
                <a:effectLst>
                  <a:outerShdw blurRad="38100" dist="38100" dir="2700000" algn="tl">
                    <a:srgbClr val="000000">
                      <a:alpha val="43137"/>
                    </a:srgbClr>
                  </a:outerShdw>
                </a:effectLst>
              </a:rPr>
              <a:t>Guidelines on the Use of School IDs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42</a:t>
            </a:fld>
            <a:endParaRPr lang="fil-PH"/>
          </a:p>
        </p:txBody>
      </p:sp>
      <p:sp>
        <p:nvSpPr>
          <p:cNvPr id="4" name="Content Placeholder 3"/>
          <p:cNvSpPr>
            <a:spLocks noGrp="1"/>
          </p:cNvSpPr>
          <p:nvPr>
            <p:ph sz="quarter" idx="1"/>
          </p:nvPr>
        </p:nvSpPr>
        <p:spPr>
          <a:xfrm>
            <a:off x="381000" y="1066800"/>
            <a:ext cx="8534400" cy="5486400"/>
          </a:xfrm>
        </p:spPr>
        <p:txBody>
          <a:bodyPr>
            <a:noAutofit/>
          </a:bodyPr>
          <a:lstStyle/>
          <a:p>
            <a:pPr marL="457200" indent="-457200">
              <a:buFont typeface="+mj-lt"/>
              <a:buAutoNum type="arabicPeriod"/>
            </a:pPr>
            <a:r>
              <a:rPr lang="en-US" sz="2400" dirty="0" smtClean="0">
                <a:latin typeface="Tahoma" pitchFamily="34" charset="0"/>
                <a:ea typeface="Tahoma" pitchFamily="34" charset="0"/>
                <a:cs typeface="Tahoma" pitchFamily="34" charset="0"/>
              </a:rPr>
              <a:t>BEIS and NETRC are using similar School IDs both recognized by the Department;</a:t>
            </a:r>
          </a:p>
          <a:p>
            <a:pPr marL="457200" indent="-457200">
              <a:buFont typeface="+mj-lt"/>
              <a:buAutoNum type="arabicPeriod"/>
            </a:pPr>
            <a:endParaRPr lang="en-US" sz="1600" dirty="0" smtClean="0">
              <a:latin typeface="Tahoma" pitchFamily="34" charset="0"/>
              <a:ea typeface="Tahoma" pitchFamily="34" charset="0"/>
              <a:cs typeface="Tahoma" pitchFamily="34" charset="0"/>
            </a:endParaRPr>
          </a:p>
          <a:p>
            <a:pPr marL="457200" indent="-457200">
              <a:buFont typeface="+mj-lt"/>
              <a:buAutoNum type="arabicPeriod"/>
            </a:pPr>
            <a:r>
              <a:rPr lang="en-US" sz="2400" dirty="0" smtClean="0">
                <a:latin typeface="Tahoma" pitchFamily="34" charset="0"/>
                <a:ea typeface="Tahoma" pitchFamily="34" charset="0"/>
                <a:cs typeface="Tahoma" pitchFamily="34" charset="0"/>
              </a:rPr>
              <a:t>New schools without School IDs are given temporary ones by NETRC and no other sources to avoid duplication and to facilitate allocation of TMs;</a:t>
            </a:r>
          </a:p>
          <a:p>
            <a:pPr marL="457200" indent="-457200">
              <a:buFont typeface="+mj-lt"/>
              <a:buAutoNum type="arabicPeriod"/>
            </a:pPr>
            <a:endParaRPr lang="en-US" sz="1600" dirty="0" smtClean="0">
              <a:latin typeface="Tahoma" pitchFamily="34" charset="0"/>
              <a:ea typeface="Tahoma" pitchFamily="34" charset="0"/>
              <a:cs typeface="Tahoma" pitchFamily="34" charset="0"/>
            </a:endParaRPr>
          </a:p>
          <a:p>
            <a:pPr marL="457200" indent="-457200">
              <a:buFont typeface="+mj-lt"/>
              <a:buAutoNum type="arabicPeriod"/>
            </a:pPr>
            <a:r>
              <a:rPr lang="en-US" sz="2400" dirty="0" smtClean="0">
                <a:latin typeface="Tahoma" pitchFamily="34" charset="0"/>
                <a:ea typeface="Tahoma" pitchFamily="34" charset="0"/>
                <a:cs typeface="Tahoma" pitchFamily="34" charset="0"/>
              </a:rPr>
              <a:t>The School IDs issued by NETRC will be used temporarily for future test administrations until such time BEIS issues the permanent ID;</a:t>
            </a:r>
          </a:p>
          <a:p>
            <a:pPr marL="457200" indent="-457200">
              <a:buFont typeface="+mj-lt"/>
              <a:buAutoNum type="arabicPeriod"/>
            </a:pPr>
            <a:endParaRPr lang="en-US" sz="1600" dirty="0" smtClean="0">
              <a:latin typeface="Tahoma" pitchFamily="34" charset="0"/>
              <a:ea typeface="Tahoma" pitchFamily="34" charset="0"/>
              <a:cs typeface="Tahoma" pitchFamily="34" charset="0"/>
            </a:endParaRPr>
          </a:p>
          <a:p>
            <a:pPr marL="457200" indent="-457200">
              <a:buFont typeface="+mj-lt"/>
              <a:buAutoNum type="arabicPeriod"/>
            </a:pPr>
            <a:r>
              <a:rPr lang="en-US" sz="2400" dirty="0" smtClean="0">
                <a:latin typeface="Tahoma" pitchFamily="34" charset="0"/>
                <a:ea typeface="Tahoma" pitchFamily="34" charset="0"/>
                <a:cs typeface="Tahoma" pitchFamily="34" charset="0"/>
              </a:rPr>
              <a:t>In case there are several School IDs for one school, follow the School ID indicated in the </a:t>
            </a:r>
            <a:r>
              <a:rPr lang="en-US" sz="2400" dirty="0" err="1" smtClean="0">
                <a:latin typeface="Tahoma" pitchFamily="34" charset="0"/>
                <a:ea typeface="Tahoma" pitchFamily="34" charset="0"/>
                <a:cs typeface="Tahoma" pitchFamily="34" charset="0"/>
              </a:rPr>
              <a:t>Scannable</a:t>
            </a:r>
            <a:r>
              <a:rPr lang="en-US" sz="2400" dirty="0" smtClean="0">
                <a:latin typeface="Tahoma" pitchFamily="34" charset="0"/>
                <a:ea typeface="Tahoma" pitchFamily="34" charset="0"/>
                <a:cs typeface="Tahoma" pitchFamily="34" charset="0"/>
              </a:rPr>
              <a:t> School Header (SSH) and check the correctness of School ID in the TMs received.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43</a:t>
            </a:fld>
            <a:endParaRPr lang="fil-PH"/>
          </a:p>
        </p:txBody>
      </p:sp>
      <p:sp>
        <p:nvSpPr>
          <p:cNvPr id="4" name="Content Placeholder 3"/>
          <p:cNvSpPr>
            <a:spLocks noGrp="1"/>
          </p:cNvSpPr>
          <p:nvPr>
            <p:ph sz="quarter" idx="1"/>
          </p:nvPr>
        </p:nvSpPr>
        <p:spPr>
          <a:xfrm>
            <a:off x="609600" y="533400"/>
            <a:ext cx="8077200" cy="5867400"/>
          </a:xfrm>
        </p:spPr>
        <p:txBody>
          <a:bodyPr>
            <a:normAutofit fontScale="85000" lnSpcReduction="20000"/>
          </a:bodyPr>
          <a:lstStyle/>
          <a:p>
            <a:pPr marL="514350" indent="-514350">
              <a:buFont typeface="+mj-lt"/>
              <a:buAutoNum type="arabicPeriod" startAt="5"/>
            </a:pPr>
            <a:r>
              <a:rPr lang="en-PH" sz="2800" dirty="0" smtClean="0">
                <a:latin typeface="Tahoma" pitchFamily="34" charset="0"/>
                <a:ea typeface="Tahoma" pitchFamily="34" charset="0"/>
                <a:cs typeface="Tahoma" pitchFamily="34" charset="0"/>
              </a:rPr>
              <a:t>School ID to be used by</a:t>
            </a:r>
          </a:p>
          <a:p>
            <a:pPr marL="514350" indent="-514350">
              <a:buFont typeface="+mj-lt"/>
              <a:buAutoNum type="arabicPeriod" startAt="5"/>
            </a:pPr>
            <a:endParaRPr lang="en-PH" sz="2800" dirty="0" smtClean="0">
              <a:latin typeface="Tahoma" pitchFamily="34" charset="0"/>
              <a:ea typeface="Tahoma" pitchFamily="34" charset="0"/>
              <a:cs typeface="Tahoma" pitchFamily="34" charset="0"/>
            </a:endParaRPr>
          </a:p>
          <a:p>
            <a:pPr marL="1033462" indent="-514350">
              <a:buFont typeface="+mj-lt"/>
              <a:buAutoNum type="alphaUcPeriod"/>
            </a:pPr>
            <a:r>
              <a:rPr lang="en-PH" sz="2800" b="1" u="sng" dirty="0" smtClean="0">
                <a:latin typeface="Tahoma" pitchFamily="34" charset="0"/>
                <a:ea typeface="Tahoma" pitchFamily="34" charset="0"/>
                <a:cs typeface="Tahoma" pitchFamily="34" charset="0"/>
              </a:rPr>
              <a:t>students who already transferred</a:t>
            </a:r>
            <a:r>
              <a:rPr lang="en-PH" sz="2800" dirty="0" smtClean="0">
                <a:latin typeface="Tahoma" pitchFamily="34" charset="0"/>
                <a:ea typeface="Tahoma" pitchFamily="34" charset="0"/>
                <a:cs typeface="Tahoma" pitchFamily="34" charset="0"/>
              </a:rPr>
              <a:t>:</a:t>
            </a:r>
          </a:p>
          <a:p>
            <a:pPr marL="1033462" indent="-514350">
              <a:buNone/>
            </a:pPr>
            <a:r>
              <a:rPr lang="en-PH" sz="2800" dirty="0" smtClean="0">
                <a:latin typeface="Tahoma" pitchFamily="34" charset="0"/>
                <a:ea typeface="Tahoma" pitchFamily="34" charset="0"/>
                <a:cs typeface="Tahoma" pitchFamily="34" charset="0"/>
              </a:rPr>
              <a:t>	The  School ID of the present/new school</a:t>
            </a:r>
          </a:p>
          <a:p>
            <a:pPr marL="1033462" indent="-514350">
              <a:buFont typeface="+mj-lt"/>
              <a:buAutoNum type="alphaUcPeriod"/>
            </a:pPr>
            <a:endParaRPr lang="en-PH" sz="2800" dirty="0" smtClean="0">
              <a:latin typeface="Tahoma" pitchFamily="34" charset="0"/>
              <a:ea typeface="Tahoma" pitchFamily="34" charset="0"/>
              <a:cs typeface="Tahoma" pitchFamily="34" charset="0"/>
            </a:endParaRPr>
          </a:p>
          <a:p>
            <a:pPr marL="1033462" indent="-514350">
              <a:buFont typeface="+mj-lt"/>
              <a:buAutoNum type="alphaUcPeriod" startAt="2"/>
            </a:pPr>
            <a:r>
              <a:rPr lang="en-PH" sz="2800" b="1" u="sng" dirty="0" smtClean="0">
                <a:latin typeface="Tahoma" pitchFamily="34" charset="0"/>
                <a:ea typeface="Tahoma" pitchFamily="34" charset="0"/>
                <a:cs typeface="Tahoma" pitchFamily="34" charset="0"/>
              </a:rPr>
              <a:t>schools affected by the calamities and those who are temporarily relocated</a:t>
            </a:r>
            <a:r>
              <a:rPr lang="en-PH" sz="2800" dirty="0" smtClean="0">
                <a:latin typeface="Tahoma" pitchFamily="34" charset="0"/>
                <a:ea typeface="Tahoma" pitchFamily="34" charset="0"/>
                <a:cs typeface="Tahoma" pitchFamily="34" charset="0"/>
              </a:rPr>
              <a:t>:</a:t>
            </a:r>
          </a:p>
          <a:p>
            <a:pPr marL="1033462" indent="-514350">
              <a:buNone/>
            </a:pPr>
            <a:r>
              <a:rPr lang="en-PH" sz="2800" dirty="0" smtClean="0">
                <a:latin typeface="Tahoma" pitchFamily="34" charset="0"/>
                <a:ea typeface="Tahoma" pitchFamily="34" charset="0"/>
                <a:cs typeface="Tahoma" pitchFamily="34" charset="0"/>
              </a:rPr>
              <a:t>	Same School ID</a:t>
            </a:r>
          </a:p>
          <a:p>
            <a:pPr marL="1033462" indent="-514350">
              <a:buFont typeface="+mj-lt"/>
              <a:buAutoNum type="alphaUcPeriod"/>
            </a:pPr>
            <a:endParaRPr lang="en-PH" sz="2800" dirty="0" smtClean="0">
              <a:latin typeface="Tahoma" pitchFamily="34" charset="0"/>
              <a:ea typeface="Tahoma" pitchFamily="34" charset="0"/>
              <a:cs typeface="Tahoma" pitchFamily="34" charset="0"/>
            </a:endParaRPr>
          </a:p>
          <a:p>
            <a:pPr marL="1033462" indent="-514350">
              <a:buFont typeface="+mj-lt"/>
              <a:buAutoNum type="alphaUcPeriod" startAt="3"/>
            </a:pPr>
            <a:r>
              <a:rPr lang="en-PH" sz="2800" b="1" u="sng" dirty="0" smtClean="0">
                <a:latin typeface="Tahoma" pitchFamily="34" charset="0"/>
                <a:ea typeface="Tahoma" pitchFamily="34" charset="0"/>
                <a:cs typeface="Tahoma" pitchFamily="34" charset="0"/>
              </a:rPr>
              <a:t>schools with similar school ID</a:t>
            </a:r>
            <a:r>
              <a:rPr lang="en-PH" sz="2800" dirty="0" smtClean="0">
                <a:latin typeface="Tahoma" pitchFamily="34" charset="0"/>
                <a:ea typeface="Tahoma" pitchFamily="34" charset="0"/>
                <a:cs typeface="Tahoma" pitchFamily="34" charset="0"/>
              </a:rPr>
              <a:t>:</a:t>
            </a:r>
          </a:p>
          <a:p>
            <a:pPr marL="1033462" indent="-514350">
              <a:buNone/>
            </a:pPr>
            <a:r>
              <a:rPr lang="en-PH" sz="2800" dirty="0" smtClean="0">
                <a:latin typeface="Tahoma" pitchFamily="34" charset="0"/>
                <a:ea typeface="Tahoma" pitchFamily="34" charset="0"/>
                <a:cs typeface="Tahoma" pitchFamily="34" charset="0"/>
              </a:rPr>
              <a:t>	The bar coded School ID found in the </a:t>
            </a:r>
            <a:r>
              <a:rPr lang="en-PH" sz="2800" dirty="0" err="1" smtClean="0">
                <a:latin typeface="Tahoma" pitchFamily="34" charset="0"/>
                <a:ea typeface="Tahoma" pitchFamily="34" charset="0"/>
                <a:cs typeface="Tahoma" pitchFamily="34" charset="0"/>
              </a:rPr>
              <a:t>Scannable</a:t>
            </a:r>
            <a:r>
              <a:rPr lang="en-PH" sz="2800" dirty="0" smtClean="0">
                <a:latin typeface="Tahoma" pitchFamily="34" charset="0"/>
                <a:ea typeface="Tahoma" pitchFamily="34" charset="0"/>
                <a:cs typeface="Tahoma" pitchFamily="34" charset="0"/>
              </a:rPr>
              <a:t> School Header (SSH)</a:t>
            </a:r>
          </a:p>
          <a:p>
            <a:pPr marL="457200" indent="-457200">
              <a:buNone/>
            </a:pPr>
            <a:endParaRPr lang="en-PH" sz="2800" dirty="0" smtClean="0">
              <a:latin typeface="Tahoma" pitchFamily="34" charset="0"/>
              <a:ea typeface="Tahoma" pitchFamily="34" charset="0"/>
              <a:cs typeface="Tahoma" pitchFamily="34" charset="0"/>
            </a:endParaRPr>
          </a:p>
          <a:p>
            <a:pPr marL="457200" indent="-457200">
              <a:buFont typeface="+mj-lt"/>
              <a:buAutoNum type="arabicPeriod" startAt="8"/>
            </a:pPr>
            <a:endParaRPr lang="en-PH" sz="2800" dirty="0" smtClean="0">
              <a:latin typeface="Tahoma" pitchFamily="34" charset="0"/>
              <a:ea typeface="Tahoma" pitchFamily="34" charset="0"/>
              <a:cs typeface="Tahoma" pitchFamily="34" charset="0"/>
            </a:endParaRPr>
          </a:p>
          <a:p>
            <a:pPr marL="457200" indent="-457200">
              <a:buFont typeface="+mj-lt"/>
              <a:buAutoNum type="arabicPeriod" startAt="7"/>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534400" cy="1524000"/>
          </a:xfrm>
        </p:spPr>
        <p:txBody>
          <a:bodyPr>
            <a:noAutofit/>
          </a:bodyPr>
          <a:lstStyle/>
          <a:p>
            <a:pPr algn="ctr"/>
            <a:r>
              <a:rPr lang="en-PH" b="1" dirty="0" smtClean="0">
                <a:effectLst>
                  <a:outerShdw blurRad="38100" dist="38100" dir="2700000" algn="tl">
                    <a:srgbClr val="000000">
                      <a:alpha val="43137"/>
                    </a:srgbClr>
                  </a:outerShdw>
                </a:effectLst>
              </a:rPr>
              <a:t>Special Group of Examinees in the NAT</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44</a:t>
            </a:fld>
            <a:endParaRPr lang="fil-PH"/>
          </a:p>
        </p:txBody>
      </p:sp>
      <p:sp>
        <p:nvSpPr>
          <p:cNvPr id="4" name="Content Placeholder 3"/>
          <p:cNvSpPr>
            <a:spLocks noGrp="1"/>
          </p:cNvSpPr>
          <p:nvPr>
            <p:ph sz="quarter" idx="1"/>
          </p:nvPr>
        </p:nvSpPr>
        <p:spPr>
          <a:xfrm>
            <a:off x="304800" y="2362200"/>
            <a:ext cx="8686800" cy="3886200"/>
          </a:xfrm>
        </p:spPr>
        <p:txBody>
          <a:bodyPr>
            <a:noAutofit/>
          </a:bodyPr>
          <a:lstStyle/>
          <a:p>
            <a:pPr marL="519113" lvl="1" indent="-465138">
              <a:spcBef>
                <a:spcPts val="0"/>
              </a:spcBef>
              <a:buSzPct val="95000"/>
              <a:buFont typeface="+mj-lt"/>
              <a:buAutoNum type="arabicPeriod"/>
              <a:tabLst>
                <a:tab pos="519113" algn="l"/>
              </a:tabLst>
            </a:pPr>
            <a:r>
              <a:rPr lang="en-PH" dirty="0" smtClean="0">
                <a:latin typeface="Tahoma" pitchFamily="34" charset="0"/>
                <a:ea typeface="Tahoma" pitchFamily="34" charset="0"/>
                <a:cs typeface="Tahoma" pitchFamily="34" charset="0"/>
              </a:rPr>
              <a:t>Allot a separate testing room for the special group of examinees from the regular ones (BEC) as indicated in the submitted enrolment data (as the case may be) listed below:</a:t>
            </a:r>
          </a:p>
          <a:p>
            <a:pPr marL="519113" lvl="1" indent="-465138">
              <a:spcBef>
                <a:spcPts val="0"/>
              </a:spcBef>
              <a:buSzPct val="95000"/>
              <a:buFont typeface="+mj-lt"/>
              <a:buAutoNum type="arabicPeriod"/>
              <a:tabLst>
                <a:tab pos="519113" algn="l"/>
              </a:tabLst>
            </a:pPr>
            <a:endParaRPr lang="en-PH" dirty="0" smtClean="0">
              <a:latin typeface="Tahoma" pitchFamily="34" charset="0"/>
              <a:ea typeface="Tahoma" pitchFamily="34" charset="0"/>
              <a:cs typeface="Tahoma" pitchFamily="34" charset="0"/>
            </a:endParaRP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Special Science Curriculum (SSC)</a:t>
            </a:r>
          </a:p>
          <a:p>
            <a:pPr marL="914400" lvl="1" indent="-395288">
              <a:spcBef>
                <a:spcPts val="0"/>
              </a:spcBef>
              <a:buSzPct val="95000"/>
              <a:buFont typeface="+mj-lt"/>
              <a:buAutoNum type="alphaUcPeriod"/>
              <a:tabLst>
                <a:tab pos="914400" algn="l"/>
              </a:tabLst>
            </a:pPr>
            <a:r>
              <a:rPr lang="en-PH" dirty="0" smtClean="0">
                <a:latin typeface="Tahoma" pitchFamily="34" charset="0"/>
                <a:ea typeface="Tahoma" pitchFamily="34" charset="0"/>
                <a:cs typeface="Tahoma" pitchFamily="34" charset="0"/>
              </a:rPr>
              <a:t>Technical-Vocational Education (TVE</a:t>
            </a:r>
            <a:r>
              <a:rPr lang="en-PH" dirty="0" smtClean="0">
                <a:latin typeface="Tahoma" pitchFamily="34" charset="0"/>
                <a:ea typeface="Tahoma" pitchFamily="34" charset="0"/>
                <a:cs typeface="Tahoma" pitchFamily="34" charset="0"/>
              </a:rPr>
              <a:t>)</a:t>
            </a:r>
            <a:endParaRPr lang="en-PH"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45</a:t>
            </a:fld>
            <a:endParaRPr lang="fil-PH"/>
          </a:p>
        </p:txBody>
      </p:sp>
      <p:sp>
        <p:nvSpPr>
          <p:cNvPr id="3" name="Rectangle 2"/>
          <p:cNvSpPr/>
          <p:nvPr/>
        </p:nvSpPr>
        <p:spPr>
          <a:xfrm>
            <a:off x="228600" y="759559"/>
            <a:ext cx="8763000" cy="6555641"/>
          </a:xfrm>
          <a:prstGeom prst="rect">
            <a:avLst/>
          </a:prstGeom>
        </p:spPr>
        <p:txBody>
          <a:bodyPr wrap="square">
            <a:spAutoFit/>
          </a:bodyPr>
          <a:lstStyle/>
          <a:p>
            <a:pPr marL="914400" lvl="1" indent="-395288">
              <a:spcBef>
                <a:spcPts val="0"/>
              </a:spcBef>
              <a:buSzPct val="95000"/>
              <a:tabLst>
                <a:tab pos="914400" algn="l"/>
              </a:tabLst>
            </a:pPr>
            <a:r>
              <a:rPr lang="en-PH" sz="2800" dirty="0" err="1" smtClean="0">
                <a:latin typeface="Tahoma" pitchFamily="34" charset="0"/>
                <a:ea typeface="Tahoma" pitchFamily="34" charset="0"/>
                <a:cs typeface="Tahoma" pitchFamily="34" charset="0"/>
              </a:rPr>
              <a:t>C.Science</a:t>
            </a:r>
            <a:r>
              <a:rPr lang="en-PH" sz="2800" dirty="0" smtClean="0">
                <a:latin typeface="Tahoma" pitchFamily="34" charset="0"/>
                <a:ea typeface="Tahoma" pitchFamily="34" charset="0"/>
                <a:cs typeface="Tahoma" pitchFamily="34" charset="0"/>
              </a:rPr>
              <a:t> </a:t>
            </a:r>
            <a:r>
              <a:rPr lang="en-PH" sz="2800" dirty="0" smtClean="0">
                <a:latin typeface="Tahoma" pitchFamily="34" charset="0"/>
                <a:ea typeface="Tahoma" pitchFamily="34" charset="0"/>
                <a:cs typeface="Tahoma" pitchFamily="34" charset="0"/>
              </a:rPr>
              <a:t>and Technology, Engineering and Mathematics (STEM) /Engineering and Science </a:t>
            </a:r>
            <a:r>
              <a:rPr lang="en-PH" sz="2800" dirty="0" smtClean="0">
                <a:latin typeface="Tahoma" pitchFamily="34" charset="0"/>
                <a:ea typeface="Tahoma" pitchFamily="34" charset="0"/>
                <a:cs typeface="Tahoma" pitchFamily="34" charset="0"/>
              </a:rPr>
              <a:t>  Education </a:t>
            </a:r>
            <a:r>
              <a:rPr lang="en-PH" sz="2800" dirty="0" smtClean="0">
                <a:latin typeface="Tahoma" pitchFamily="34" charset="0"/>
                <a:ea typeface="Tahoma" pitchFamily="34" charset="0"/>
                <a:cs typeface="Tahoma" pitchFamily="34" charset="0"/>
              </a:rPr>
              <a:t>Program (ESEP)</a:t>
            </a:r>
          </a:p>
          <a:p>
            <a:pPr marL="914400" lvl="1" indent="-395288">
              <a:spcBef>
                <a:spcPts val="0"/>
              </a:spcBef>
              <a:buSzPct val="95000"/>
              <a:tabLst>
                <a:tab pos="914400" algn="l"/>
              </a:tabLst>
            </a:pPr>
            <a:r>
              <a:rPr lang="en-PH" sz="2800" dirty="0" err="1" smtClean="0">
                <a:latin typeface="Tahoma" pitchFamily="34" charset="0"/>
                <a:ea typeface="Tahoma" pitchFamily="34" charset="0"/>
                <a:cs typeface="Tahoma" pitchFamily="34" charset="0"/>
              </a:rPr>
              <a:t>D.Special</a:t>
            </a:r>
            <a:r>
              <a:rPr lang="en-PH" sz="2800" dirty="0" smtClean="0">
                <a:latin typeface="Tahoma" pitchFamily="34" charset="0"/>
                <a:ea typeface="Tahoma" pitchFamily="34" charset="0"/>
                <a:cs typeface="Tahoma" pitchFamily="34" charset="0"/>
              </a:rPr>
              <a:t> </a:t>
            </a:r>
            <a:r>
              <a:rPr lang="en-PH" sz="2800" dirty="0" smtClean="0">
                <a:latin typeface="Tahoma" pitchFamily="34" charset="0"/>
                <a:ea typeface="Tahoma" pitchFamily="34" charset="0"/>
                <a:cs typeface="Tahoma" pitchFamily="34" charset="0"/>
              </a:rPr>
              <a:t>Program for the Arts (SPA)</a:t>
            </a:r>
          </a:p>
          <a:p>
            <a:pPr marL="914400" lvl="1" indent="-395288">
              <a:spcBef>
                <a:spcPts val="0"/>
              </a:spcBef>
              <a:buSzPct val="95000"/>
              <a:tabLst>
                <a:tab pos="914400" algn="l"/>
              </a:tabLst>
            </a:pPr>
            <a:r>
              <a:rPr lang="en-PH" sz="2800" dirty="0" err="1" smtClean="0">
                <a:latin typeface="Tahoma" pitchFamily="34" charset="0"/>
                <a:ea typeface="Tahoma" pitchFamily="34" charset="0"/>
                <a:cs typeface="Tahoma" pitchFamily="34" charset="0"/>
              </a:rPr>
              <a:t>E.Open</a:t>
            </a:r>
            <a:r>
              <a:rPr lang="en-PH" sz="2800" dirty="0" smtClean="0">
                <a:latin typeface="Tahoma" pitchFamily="34" charset="0"/>
                <a:ea typeface="Tahoma" pitchFamily="34" charset="0"/>
                <a:cs typeface="Tahoma" pitchFamily="34" charset="0"/>
              </a:rPr>
              <a:t> </a:t>
            </a:r>
            <a:r>
              <a:rPr lang="en-PH" sz="2800" dirty="0" smtClean="0">
                <a:latin typeface="Tahoma" pitchFamily="34" charset="0"/>
                <a:ea typeface="Tahoma" pitchFamily="34" charset="0"/>
                <a:cs typeface="Tahoma" pitchFamily="34" charset="0"/>
              </a:rPr>
              <a:t>High School Program (OHSP)</a:t>
            </a:r>
          </a:p>
          <a:p>
            <a:pPr marL="914400" lvl="1" indent="-395288">
              <a:spcBef>
                <a:spcPts val="0"/>
              </a:spcBef>
              <a:buSzPct val="95000"/>
              <a:buFont typeface="+mj-lt"/>
              <a:buAutoNum type="alphaUcPeriod"/>
              <a:tabLst>
                <a:tab pos="914400" algn="l"/>
              </a:tabLst>
            </a:pPr>
            <a:endParaRPr lang="en-PH" sz="2800" dirty="0" smtClean="0">
              <a:latin typeface="Tahoma" pitchFamily="34" charset="0"/>
              <a:ea typeface="Tahoma" pitchFamily="34" charset="0"/>
              <a:cs typeface="Tahoma" pitchFamily="34" charset="0"/>
            </a:endParaRPr>
          </a:p>
          <a:p>
            <a:pPr marL="914400" lvl="1" indent="-395288">
              <a:spcBef>
                <a:spcPts val="0"/>
              </a:spcBef>
              <a:buSzPct val="95000"/>
              <a:buNone/>
              <a:tabLst>
                <a:tab pos="914400" algn="l"/>
              </a:tabLst>
            </a:pPr>
            <a:r>
              <a:rPr lang="en-PH" sz="2800" b="1" dirty="0" smtClean="0">
                <a:solidFill>
                  <a:srgbClr val="FF0000"/>
                </a:solidFill>
                <a:latin typeface="Tahoma" pitchFamily="34" charset="0"/>
                <a:ea typeface="Tahoma" pitchFamily="34" charset="0"/>
                <a:cs typeface="Tahoma" pitchFamily="34" charset="0"/>
              </a:rPr>
              <a:t>Note:  This is for public schools only.</a:t>
            </a:r>
          </a:p>
          <a:p>
            <a:pPr marL="519113" lvl="1" indent="-465138">
              <a:spcBef>
                <a:spcPts val="0"/>
              </a:spcBef>
              <a:buSzPct val="95000"/>
              <a:buFont typeface="+mj-lt"/>
              <a:buAutoNum type="arabicPeriod"/>
              <a:tabLst>
                <a:tab pos="519113" algn="l"/>
              </a:tabLst>
            </a:pPr>
            <a:endParaRPr lang="en-PH" sz="28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800" dirty="0" smtClean="0">
              <a:latin typeface="Tahoma" pitchFamily="34" charset="0"/>
              <a:ea typeface="Tahoma" pitchFamily="34" charset="0"/>
              <a:cs typeface="Tahoma" pitchFamily="34" charset="0"/>
            </a:endParaRPr>
          </a:p>
          <a:p>
            <a:pPr lvl="1">
              <a:buNone/>
            </a:pPr>
            <a:endParaRPr lang="en-PH" sz="2800" dirty="0" smtClean="0">
              <a:latin typeface="Tahoma" pitchFamily="34" charset="0"/>
              <a:ea typeface="Tahoma" pitchFamily="34" charset="0"/>
              <a:cs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534400" cy="1371600"/>
          </a:xfrm>
        </p:spPr>
        <p:txBody>
          <a:bodyPr>
            <a:noAutofit/>
          </a:bodyPr>
          <a:lstStyle/>
          <a:p>
            <a:pPr algn="ctr"/>
            <a:r>
              <a:rPr lang="en-PH" b="1" dirty="0" smtClean="0">
                <a:effectLst>
                  <a:outerShdw blurRad="38100" dist="38100" dir="2700000" algn="tl">
                    <a:srgbClr val="000000">
                      <a:alpha val="43137"/>
                    </a:srgbClr>
                  </a:outerShdw>
                </a:effectLst>
              </a:rPr>
              <a:t>Special Group of Examinees in the NAT</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46</a:t>
            </a:fld>
            <a:endParaRPr lang="fil-PH"/>
          </a:p>
        </p:txBody>
      </p:sp>
      <p:sp>
        <p:nvSpPr>
          <p:cNvPr id="4" name="Content Placeholder 3"/>
          <p:cNvSpPr>
            <a:spLocks noGrp="1"/>
          </p:cNvSpPr>
          <p:nvPr>
            <p:ph sz="quarter" idx="1"/>
          </p:nvPr>
        </p:nvSpPr>
        <p:spPr>
          <a:xfrm>
            <a:off x="304800" y="2133600"/>
            <a:ext cx="8686800" cy="4038600"/>
          </a:xfrm>
        </p:spPr>
        <p:txBody>
          <a:bodyPr>
            <a:noAutofit/>
          </a:bodyPr>
          <a:lstStyle/>
          <a:p>
            <a:pPr marL="568325" lvl="1" indent="-514350">
              <a:spcBef>
                <a:spcPts val="0"/>
              </a:spcBef>
              <a:buSzPct val="95000"/>
              <a:buFont typeface="+mj-lt"/>
              <a:buAutoNum type="arabicPeriod" startAt="2"/>
              <a:tabLst>
                <a:tab pos="519113" algn="l"/>
              </a:tabLst>
            </a:pPr>
            <a:r>
              <a:rPr lang="en-PH" sz="2500" dirty="0" smtClean="0">
                <a:latin typeface="Tahoma" pitchFamily="34" charset="0"/>
                <a:ea typeface="Tahoma" pitchFamily="34" charset="0"/>
                <a:cs typeface="Tahoma" pitchFamily="34" charset="0"/>
              </a:rPr>
              <a:t>Examinees must be alphabetically arranged (Males then Females) in Form 1 and  Form 2.</a:t>
            </a:r>
          </a:p>
          <a:p>
            <a:pPr marL="568325" lvl="1" indent="-514350">
              <a:spcBef>
                <a:spcPts val="0"/>
              </a:spcBef>
              <a:buSzPct val="95000"/>
              <a:buFont typeface="+mj-lt"/>
              <a:buAutoNum type="arabicPeriod" startAt="2"/>
              <a:tabLst>
                <a:tab pos="519113" algn="l"/>
              </a:tabLst>
            </a:pPr>
            <a:endParaRPr lang="en-PH" sz="2500" dirty="0" smtClean="0">
              <a:latin typeface="Tahoma" pitchFamily="34" charset="0"/>
              <a:ea typeface="Tahoma" pitchFamily="34" charset="0"/>
              <a:cs typeface="Tahoma" pitchFamily="34" charset="0"/>
            </a:endParaRPr>
          </a:p>
          <a:p>
            <a:pPr marL="568325" lvl="1" indent="-514350">
              <a:spcBef>
                <a:spcPts val="0"/>
              </a:spcBef>
              <a:buSzPct val="95000"/>
              <a:buFont typeface="+mj-lt"/>
              <a:buAutoNum type="arabicPeriod" startAt="2"/>
              <a:tabLst>
                <a:tab pos="519113" algn="l"/>
              </a:tabLst>
            </a:pPr>
            <a:r>
              <a:rPr lang="en-PH" sz="2500" dirty="0" smtClean="0">
                <a:latin typeface="Tahoma" pitchFamily="34" charset="0"/>
                <a:ea typeface="Tahoma" pitchFamily="34" charset="0"/>
                <a:cs typeface="Tahoma" pitchFamily="34" charset="0"/>
              </a:rPr>
              <a:t>Instruct the examinees to properly shade in their AS the curriculum/program they belong to. This is to correspondingly provide a report on their test results separate from the others.</a:t>
            </a:r>
          </a:p>
          <a:p>
            <a:pPr marL="519113" lvl="1" indent="-465138">
              <a:spcBef>
                <a:spcPts val="0"/>
              </a:spcBef>
              <a:buSzPct val="95000"/>
              <a:buNone/>
              <a:tabLst>
                <a:tab pos="519113" algn="l"/>
              </a:tabLst>
            </a:pPr>
            <a:endParaRPr lang="en-PH" sz="25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500" dirty="0" smtClean="0">
              <a:latin typeface="Tahoma" pitchFamily="34" charset="0"/>
              <a:ea typeface="Tahoma" pitchFamily="34" charset="0"/>
              <a:cs typeface="Tahoma" pitchFamily="34" charset="0"/>
            </a:endParaRPr>
          </a:p>
          <a:p>
            <a:pPr lvl="1">
              <a:buNone/>
            </a:pPr>
            <a:endParaRPr lang="en-PH" sz="25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47</a:t>
            </a:fld>
            <a:endParaRPr lang="fil-PH"/>
          </a:p>
        </p:txBody>
      </p:sp>
      <p:sp>
        <p:nvSpPr>
          <p:cNvPr id="3" name="Rectangle 2"/>
          <p:cNvSpPr/>
          <p:nvPr/>
        </p:nvSpPr>
        <p:spPr>
          <a:xfrm>
            <a:off x="304800" y="1135082"/>
            <a:ext cx="8610600" cy="3970318"/>
          </a:xfrm>
          <a:prstGeom prst="rect">
            <a:avLst/>
          </a:prstGeom>
        </p:spPr>
        <p:txBody>
          <a:bodyPr wrap="square">
            <a:spAutoFit/>
          </a:bodyPr>
          <a:lstStyle/>
          <a:p>
            <a:pPr marL="568325" lvl="1" indent="-514350">
              <a:spcBef>
                <a:spcPts val="0"/>
              </a:spcBef>
              <a:buSzPct val="95000"/>
              <a:buNone/>
              <a:tabLst>
                <a:tab pos="519113" algn="l"/>
              </a:tabLst>
            </a:pPr>
            <a:r>
              <a:rPr lang="en-PH" sz="2800" b="1" u="sng" dirty="0" smtClean="0">
                <a:latin typeface="Tahoma" pitchFamily="34" charset="0"/>
                <a:ea typeface="Tahoma" pitchFamily="34" charset="0"/>
                <a:cs typeface="Tahoma" pitchFamily="34" charset="0"/>
              </a:rPr>
              <a:t>Elementary</a:t>
            </a:r>
            <a:r>
              <a:rPr lang="en-PH" sz="2800" dirty="0" smtClean="0">
                <a:latin typeface="Tahoma" pitchFamily="34" charset="0"/>
                <a:ea typeface="Tahoma" pitchFamily="34" charset="0"/>
                <a:cs typeface="Tahoma" pitchFamily="34" charset="0"/>
              </a:rPr>
              <a:t>:  Do you belong to a section with Special Science Curriculum? (Yes or No)</a:t>
            </a:r>
          </a:p>
          <a:p>
            <a:pPr marL="568325" lvl="1" indent="-514350">
              <a:spcBef>
                <a:spcPts val="0"/>
              </a:spcBef>
              <a:buSzPct val="95000"/>
              <a:buNone/>
              <a:tabLst>
                <a:tab pos="519113" algn="l"/>
              </a:tabLst>
            </a:pPr>
            <a:endParaRPr lang="en-PH" sz="2800" dirty="0" smtClean="0">
              <a:latin typeface="Tahoma" pitchFamily="34" charset="0"/>
              <a:ea typeface="Tahoma" pitchFamily="34" charset="0"/>
              <a:cs typeface="Tahoma" pitchFamily="34" charset="0"/>
            </a:endParaRPr>
          </a:p>
          <a:p>
            <a:pPr marL="568325" lvl="1" indent="-514350">
              <a:spcBef>
                <a:spcPts val="0"/>
              </a:spcBef>
              <a:buSzPct val="95000"/>
              <a:buNone/>
              <a:tabLst>
                <a:tab pos="519113" algn="l"/>
              </a:tabLst>
            </a:pPr>
            <a:r>
              <a:rPr lang="en-PH" sz="2800" dirty="0" smtClean="0">
                <a:latin typeface="Tahoma" pitchFamily="34" charset="0"/>
                <a:ea typeface="Tahoma" pitchFamily="34" charset="0"/>
                <a:cs typeface="Tahoma" pitchFamily="34" charset="0"/>
              </a:rPr>
              <a:t>	</a:t>
            </a:r>
            <a:r>
              <a:rPr lang="en-PH" sz="2800" b="1" u="sng" dirty="0" smtClean="0">
                <a:latin typeface="Tahoma" pitchFamily="34" charset="0"/>
                <a:ea typeface="Tahoma" pitchFamily="34" charset="0"/>
                <a:cs typeface="Tahoma" pitchFamily="34" charset="0"/>
              </a:rPr>
              <a:t>Secondary</a:t>
            </a:r>
            <a:r>
              <a:rPr lang="en-PH" sz="2800" dirty="0" smtClean="0">
                <a:latin typeface="Tahoma" pitchFamily="34" charset="0"/>
                <a:ea typeface="Tahoma" pitchFamily="34" charset="0"/>
                <a:cs typeface="Tahoma" pitchFamily="34" charset="0"/>
              </a:rPr>
              <a:t>:  Do you belong to a section with any of the following programs? (Tech-Voc, ESEP/STEM, SPA, OHS)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534400" cy="1447800"/>
          </a:xfrm>
        </p:spPr>
        <p:txBody>
          <a:bodyPr>
            <a:noAutofit/>
          </a:bodyPr>
          <a:lstStyle/>
          <a:p>
            <a:pPr algn="ctr"/>
            <a:r>
              <a:rPr lang="en-PH" b="1" dirty="0" smtClean="0">
                <a:effectLst>
                  <a:outerShdw blurRad="38100" dist="38100" dir="2700000" algn="tl">
                    <a:srgbClr val="000000">
                      <a:alpha val="43137"/>
                    </a:srgbClr>
                  </a:outerShdw>
                </a:effectLst>
              </a:rPr>
              <a:t>Special Group of Examinees in the NAT</a:t>
            </a:r>
            <a:endParaRPr lang="fil-PH"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48</a:t>
            </a:fld>
            <a:endParaRPr lang="fil-PH"/>
          </a:p>
        </p:txBody>
      </p:sp>
      <p:sp>
        <p:nvSpPr>
          <p:cNvPr id="4" name="Content Placeholder 3"/>
          <p:cNvSpPr>
            <a:spLocks noGrp="1"/>
          </p:cNvSpPr>
          <p:nvPr>
            <p:ph sz="quarter" idx="1"/>
          </p:nvPr>
        </p:nvSpPr>
        <p:spPr>
          <a:xfrm>
            <a:off x="304800" y="1295400"/>
            <a:ext cx="8686800" cy="5334000"/>
          </a:xfrm>
        </p:spPr>
        <p:txBody>
          <a:bodyPr>
            <a:noAutofit/>
          </a:bodyPr>
          <a:lstStyle/>
          <a:p>
            <a:pPr marL="568325" lvl="1" indent="-514350">
              <a:spcBef>
                <a:spcPts val="0"/>
              </a:spcBef>
              <a:buSzPct val="95000"/>
              <a:buFont typeface="+mj-lt"/>
              <a:buAutoNum type="arabicPeriod" startAt="4"/>
              <a:tabLst>
                <a:tab pos="519113" algn="l"/>
              </a:tabLst>
            </a:pPr>
            <a:r>
              <a:rPr lang="en-PH" sz="2800" dirty="0" smtClean="0">
                <a:latin typeface="Tahoma" pitchFamily="34" charset="0"/>
                <a:ea typeface="Tahoma" pitchFamily="34" charset="0"/>
                <a:cs typeface="Tahoma" pitchFamily="34" charset="0"/>
              </a:rPr>
              <a:t>The ETRE(s) of the special group of examinees must be </a:t>
            </a:r>
            <a:r>
              <a:rPr lang="en-PH" sz="2800" b="1" u="sng" dirty="0" smtClean="0">
                <a:latin typeface="Tahoma" pitchFamily="34" charset="0"/>
                <a:ea typeface="Tahoma" pitchFamily="34" charset="0"/>
                <a:cs typeface="Tahoma" pitchFamily="34" charset="0"/>
              </a:rPr>
              <a:t>specifically labelled</a:t>
            </a:r>
            <a:r>
              <a:rPr lang="en-PH" sz="2800" dirty="0" smtClean="0">
                <a:latin typeface="Tahoma" pitchFamily="34" charset="0"/>
                <a:ea typeface="Tahoma" pitchFamily="34" charset="0"/>
                <a:cs typeface="Tahoma" pitchFamily="34" charset="0"/>
              </a:rPr>
              <a:t> at the upper right hand corner with </a:t>
            </a:r>
            <a:r>
              <a:rPr lang="en-PH" sz="2800" b="1" dirty="0" smtClean="0">
                <a:latin typeface="Tahoma" pitchFamily="34" charset="0"/>
                <a:ea typeface="Tahoma" pitchFamily="34" charset="0"/>
                <a:cs typeface="Tahoma" pitchFamily="34" charset="0"/>
              </a:rPr>
              <a:t>bold ink</a:t>
            </a:r>
            <a:r>
              <a:rPr lang="en-PH" sz="2800" dirty="0" smtClean="0">
                <a:latin typeface="Tahoma" pitchFamily="34" charset="0"/>
                <a:ea typeface="Tahoma" pitchFamily="34" charset="0"/>
                <a:cs typeface="Tahoma" pitchFamily="34" charset="0"/>
              </a:rPr>
              <a:t> to separately process their ASs from the BEC examinees</a:t>
            </a:r>
            <a:r>
              <a:rPr lang="en-PH" sz="2800" dirty="0" smtClean="0">
                <a:latin typeface="Tahoma" pitchFamily="34" charset="0"/>
                <a:ea typeface="Tahoma" pitchFamily="34" charset="0"/>
                <a:cs typeface="Tahoma" pitchFamily="34" charset="0"/>
              </a:rPr>
              <a:t>.</a:t>
            </a:r>
            <a:endParaRPr lang="en-PH" sz="2800" dirty="0" smtClean="0">
              <a:latin typeface="Tahoma" pitchFamily="34" charset="0"/>
              <a:ea typeface="Tahoma" pitchFamily="34" charset="0"/>
              <a:cs typeface="Tahoma" pitchFamily="34" charset="0"/>
            </a:endParaRPr>
          </a:p>
          <a:p>
            <a:pPr marL="568325" lvl="1" indent="-514350">
              <a:spcBef>
                <a:spcPts val="0"/>
              </a:spcBef>
              <a:buSzPct val="95000"/>
              <a:buNone/>
              <a:tabLst>
                <a:tab pos="519113" algn="l"/>
              </a:tabLst>
            </a:pPr>
            <a:r>
              <a:rPr lang="en-PH" sz="2800" dirty="0" smtClean="0">
                <a:latin typeface="Tahoma" pitchFamily="34" charset="0"/>
                <a:ea typeface="Tahoma" pitchFamily="34" charset="0"/>
                <a:cs typeface="Tahoma" pitchFamily="34" charset="0"/>
              </a:rPr>
              <a:t>	</a:t>
            </a:r>
            <a:r>
              <a:rPr lang="en-PH" sz="2800" b="1" u="sng" dirty="0" smtClean="0">
                <a:latin typeface="Tahoma" pitchFamily="34" charset="0"/>
                <a:ea typeface="Tahoma" pitchFamily="34" charset="0"/>
                <a:cs typeface="Tahoma" pitchFamily="34" charset="0"/>
              </a:rPr>
              <a:t>ETRE Label</a:t>
            </a:r>
            <a:r>
              <a:rPr lang="en-PH" sz="2800" dirty="0" smtClean="0">
                <a:latin typeface="Tahoma" pitchFamily="34" charset="0"/>
                <a:ea typeface="Tahoma" pitchFamily="34" charset="0"/>
                <a:cs typeface="Tahoma" pitchFamily="34" charset="0"/>
              </a:rPr>
              <a:t>: </a:t>
            </a:r>
          </a:p>
          <a:p>
            <a:pPr marL="568325" lvl="1" indent="-514350">
              <a:spcBef>
                <a:spcPts val="0"/>
              </a:spcBef>
              <a:buSzPct val="95000"/>
              <a:buNone/>
              <a:tabLst>
                <a:tab pos="519113" algn="l"/>
              </a:tabLst>
            </a:pPr>
            <a:r>
              <a:rPr lang="en-PH" sz="2800" dirty="0" smtClean="0">
                <a:latin typeface="Tahoma" pitchFamily="34" charset="0"/>
                <a:ea typeface="Tahoma" pitchFamily="34" charset="0"/>
                <a:cs typeface="Tahoma" pitchFamily="34" charset="0"/>
              </a:rPr>
              <a:t>	SSC / TVE / ESEP or STEM / SPA / </a:t>
            </a:r>
            <a:r>
              <a:rPr lang="en-PH" sz="2800" dirty="0" smtClean="0">
                <a:latin typeface="Tahoma" pitchFamily="34" charset="0"/>
                <a:ea typeface="Tahoma" pitchFamily="34" charset="0"/>
                <a:cs typeface="Tahoma" pitchFamily="34" charset="0"/>
              </a:rPr>
              <a:t>OHSP</a:t>
            </a:r>
            <a:endParaRPr lang="en-PH" sz="2800" dirty="0" smtClean="0">
              <a:latin typeface="Tahoma" pitchFamily="34" charset="0"/>
              <a:ea typeface="Tahoma" pitchFamily="34" charset="0"/>
              <a:cs typeface="Tahoma" pitchFamily="34" charset="0"/>
            </a:endParaRPr>
          </a:p>
          <a:p>
            <a:pPr marL="568325" lvl="1" indent="-514350">
              <a:spcBef>
                <a:spcPts val="0"/>
              </a:spcBef>
              <a:buSzPct val="95000"/>
              <a:buFont typeface="+mj-lt"/>
              <a:buAutoNum type="arabicPeriod" startAt="5"/>
              <a:tabLst>
                <a:tab pos="519113" algn="l"/>
              </a:tabLst>
            </a:pPr>
            <a:r>
              <a:rPr lang="en-PH" sz="2800" dirty="0" smtClean="0">
                <a:latin typeface="Tahoma" pitchFamily="34" charset="0"/>
                <a:ea typeface="Tahoma" pitchFamily="34" charset="0"/>
                <a:cs typeface="Tahoma" pitchFamily="34" charset="0"/>
              </a:rPr>
              <a:t>The SSC examinees will use the same school ID with the regular examinees.</a:t>
            </a:r>
          </a:p>
          <a:p>
            <a:pPr marL="519113" lvl="1" indent="-465138">
              <a:spcBef>
                <a:spcPts val="0"/>
              </a:spcBef>
              <a:buSzPct val="95000"/>
              <a:buFont typeface="+mj-lt"/>
              <a:buAutoNum type="arabicPeriod" startAt="2"/>
              <a:tabLst>
                <a:tab pos="519113" algn="l"/>
              </a:tabLst>
            </a:pPr>
            <a:endParaRPr lang="en-PH" sz="2800" dirty="0" smtClean="0">
              <a:latin typeface="Tahoma" pitchFamily="34" charset="0"/>
              <a:ea typeface="Tahoma" pitchFamily="34" charset="0"/>
              <a:cs typeface="Tahoma" pitchFamily="34" charset="0"/>
            </a:endParaRPr>
          </a:p>
          <a:p>
            <a:pPr marL="914400" lvl="1" indent="-395288">
              <a:spcBef>
                <a:spcPts val="0"/>
              </a:spcBef>
              <a:buSzPct val="95000"/>
              <a:buNone/>
              <a:tabLst>
                <a:tab pos="914400" algn="l"/>
              </a:tabLst>
            </a:pPr>
            <a:endParaRPr lang="en-PH" sz="2800" dirty="0" smtClean="0">
              <a:latin typeface="Tahoma" pitchFamily="34" charset="0"/>
              <a:ea typeface="Tahoma" pitchFamily="34" charset="0"/>
              <a:cs typeface="Tahoma" pitchFamily="34" charset="0"/>
            </a:endParaRPr>
          </a:p>
          <a:p>
            <a:pPr marL="914400" lvl="1" indent="-395288">
              <a:spcBef>
                <a:spcPts val="0"/>
              </a:spcBef>
              <a:buSzPct val="95000"/>
              <a:buFont typeface="+mj-lt"/>
              <a:buAutoNum type="alphaUcPeriod"/>
              <a:tabLst>
                <a:tab pos="914400" algn="l"/>
              </a:tabLst>
            </a:pPr>
            <a:endParaRPr lang="en-PH" sz="28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800" dirty="0" smtClean="0">
              <a:latin typeface="Tahoma" pitchFamily="34" charset="0"/>
              <a:ea typeface="Tahoma" pitchFamily="34" charset="0"/>
              <a:cs typeface="Tahoma" pitchFamily="34" charset="0"/>
            </a:endParaRPr>
          </a:p>
          <a:p>
            <a:pPr marL="519113" lvl="1" indent="-465138">
              <a:spcBef>
                <a:spcPts val="0"/>
              </a:spcBef>
              <a:buSzPct val="95000"/>
              <a:buFont typeface="+mj-lt"/>
              <a:buAutoNum type="arabicPeriod"/>
              <a:tabLst>
                <a:tab pos="519113" algn="l"/>
              </a:tabLst>
            </a:pPr>
            <a:endParaRPr lang="en-PH" sz="2800" dirty="0" smtClean="0">
              <a:latin typeface="Tahoma" pitchFamily="34" charset="0"/>
              <a:ea typeface="Tahoma" pitchFamily="34" charset="0"/>
              <a:cs typeface="Tahoma" pitchFamily="34" charset="0"/>
            </a:endParaRPr>
          </a:p>
          <a:p>
            <a:pPr lvl="1">
              <a:buNone/>
            </a:pPr>
            <a:endParaRPr lang="en-PH" sz="28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534400" cy="1477962"/>
          </a:xfrm>
        </p:spPr>
        <p:txBody>
          <a:bodyPr>
            <a:normAutofit fontScale="90000"/>
          </a:bodyPr>
          <a:lstStyle/>
          <a:p>
            <a:r>
              <a:rPr lang="fil-PH" b="1" dirty="0" smtClean="0">
                <a:effectLst>
                  <a:outerShdw blurRad="38100" dist="38100" dir="2700000" algn="tl">
                    <a:srgbClr val="000000">
                      <a:alpha val="43137"/>
                    </a:srgbClr>
                  </a:outerShdw>
                </a:effectLst>
              </a:rPr>
              <a:t>Guidelines on the Use of </a:t>
            </a:r>
            <a:br>
              <a:rPr lang="fil-PH" b="1" dirty="0" smtClean="0">
                <a:effectLst>
                  <a:outerShdw blurRad="38100" dist="38100" dir="2700000" algn="tl">
                    <a:srgbClr val="000000">
                      <a:alpha val="43137"/>
                    </a:srgbClr>
                  </a:outerShdw>
                </a:effectLst>
              </a:rPr>
            </a:br>
            <a:r>
              <a:rPr lang="fil-PH" b="1" dirty="0" smtClean="0">
                <a:effectLst>
                  <a:outerShdw blurRad="38100" dist="38100" dir="2700000" algn="tl">
                    <a:srgbClr val="000000">
                      <a:alpha val="43137"/>
                    </a:srgbClr>
                  </a:outerShdw>
                </a:effectLst>
              </a:rPr>
              <a:t>Learner Reference Number (LRN)</a:t>
            </a:r>
            <a:endParaRPr lang="fil-PH" b="1" i="1" dirty="0">
              <a:solidFill>
                <a:srgbClr val="FF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123F7771-3327-4F8A-BF69-CA24EFC23DA9}" type="slidenum">
              <a:rPr lang="fil-PH" smtClean="0"/>
              <a:pPr/>
              <a:t>49</a:t>
            </a:fld>
            <a:endParaRPr lang="fil-PH"/>
          </a:p>
        </p:txBody>
      </p:sp>
      <p:sp>
        <p:nvSpPr>
          <p:cNvPr id="4" name="Content Placeholder 3"/>
          <p:cNvSpPr>
            <a:spLocks noGrp="1"/>
          </p:cNvSpPr>
          <p:nvPr>
            <p:ph sz="quarter" idx="1"/>
          </p:nvPr>
        </p:nvSpPr>
        <p:spPr>
          <a:xfrm>
            <a:off x="457200" y="2057400"/>
            <a:ext cx="8382000" cy="3962400"/>
          </a:xfrm>
        </p:spPr>
        <p:txBody>
          <a:bodyPr>
            <a:noAutofit/>
          </a:bodyPr>
          <a:lstStyle/>
          <a:p>
            <a:pPr marL="514350" indent="-514350">
              <a:buFont typeface="+mj-lt"/>
              <a:buAutoNum type="arabicPeriod"/>
            </a:pPr>
            <a:r>
              <a:rPr lang="fil-PH" sz="3000" dirty="0" smtClean="0">
                <a:latin typeface="Tahoma" pitchFamily="34" charset="0"/>
                <a:ea typeface="Tahoma" pitchFamily="34" charset="0"/>
                <a:cs typeface="Tahoma" pitchFamily="34" charset="0"/>
              </a:rPr>
              <a:t>Use the LRN that was provided by the Office of the Planning Service, DepED Central Office.</a:t>
            </a:r>
          </a:p>
          <a:p>
            <a:pPr marL="514350" indent="-514350">
              <a:buFont typeface="+mj-lt"/>
              <a:buAutoNum type="arabicPeriod" startAt="2"/>
            </a:pPr>
            <a:r>
              <a:rPr lang="fil-PH" sz="3000" dirty="0" smtClean="0">
                <a:latin typeface="Tahoma" pitchFamily="34" charset="0"/>
                <a:ea typeface="Tahoma" pitchFamily="34" charset="0"/>
                <a:cs typeface="Tahoma" pitchFamily="34" charset="0"/>
              </a:rPr>
              <a:t>The </a:t>
            </a:r>
            <a:r>
              <a:rPr lang="fil-PH" sz="3000" dirty="0" smtClean="0">
                <a:latin typeface="Tahoma" pitchFamily="34" charset="0"/>
                <a:ea typeface="Tahoma" pitchFamily="34" charset="0"/>
                <a:cs typeface="Tahoma" pitchFamily="34" charset="0"/>
              </a:rPr>
              <a:t>LRN must be reflected in each of the examinees’ AS and in Form 1.</a:t>
            </a:r>
          </a:p>
          <a:p>
            <a:pPr marL="514350" indent="-514350">
              <a:buFont typeface="+mj-lt"/>
              <a:buAutoNum type="arabicPeriod" startAt="2"/>
            </a:pPr>
            <a:r>
              <a:rPr lang="en-PH" sz="3000" dirty="0" smtClean="0">
                <a:latin typeface="Tahoma" pitchFamily="34" charset="0"/>
                <a:ea typeface="Tahoma" pitchFamily="34" charset="0"/>
                <a:cs typeface="Tahoma" pitchFamily="34" charset="0"/>
              </a:rPr>
              <a:t>In </a:t>
            </a:r>
            <a:r>
              <a:rPr lang="en-PH" sz="3000" dirty="0" smtClean="0">
                <a:latin typeface="Tahoma" pitchFamily="34" charset="0"/>
                <a:ea typeface="Tahoma" pitchFamily="34" charset="0"/>
                <a:cs typeface="Tahoma" pitchFamily="34" charset="0"/>
              </a:rPr>
              <a:t>case the LRN is still not available, leave it blank.</a:t>
            </a:r>
            <a:endParaRPr lang="fil-PH" sz="3000" dirty="0" smtClean="0">
              <a:latin typeface="Tahoma" pitchFamily="34" charset="0"/>
              <a:ea typeface="Tahoma" pitchFamily="34" charset="0"/>
              <a:cs typeface="Tahoma" pitchFamily="34" charset="0"/>
            </a:endParaRPr>
          </a:p>
          <a:p>
            <a:pPr marL="514350" indent="-514350">
              <a:buFont typeface="+mj-lt"/>
              <a:buAutoNum type="arabicPeriod" startAt="2"/>
            </a:pPr>
            <a:endParaRPr lang="fil-PH" sz="3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5</a:t>
            </a:fld>
            <a:endParaRPr lang="fil-PH"/>
          </a:p>
        </p:txBody>
      </p:sp>
      <p:sp>
        <p:nvSpPr>
          <p:cNvPr id="3" name="Rectangle 2"/>
          <p:cNvSpPr/>
          <p:nvPr/>
        </p:nvSpPr>
        <p:spPr>
          <a:xfrm>
            <a:off x="228600" y="2413338"/>
            <a:ext cx="8915400" cy="3108543"/>
          </a:xfrm>
          <a:prstGeom prst="rect">
            <a:avLst/>
          </a:prstGeom>
        </p:spPr>
        <p:txBody>
          <a:bodyPr wrap="square">
            <a:spAutoFit/>
          </a:bodyPr>
          <a:lstStyle/>
          <a:p>
            <a:r>
              <a:rPr lang="fil-PH" sz="2800" b="1" i="1" dirty="0" smtClean="0"/>
              <a:t>Notes:     </a:t>
            </a:r>
            <a:endParaRPr lang="fil-PH" sz="2800" b="1" i="1" dirty="0" smtClean="0"/>
          </a:p>
          <a:p>
            <a:pPr marL="514350" indent="-514350">
              <a:buAutoNum type="arabicPeriod"/>
            </a:pPr>
            <a:r>
              <a:rPr lang="fil-PH" sz="2800" b="1" dirty="0" smtClean="0"/>
              <a:t>Assignment </a:t>
            </a:r>
            <a:r>
              <a:rPr lang="fil-PH" sz="2800" b="1" dirty="0" smtClean="0"/>
              <a:t>of the testing staff shall be done by the SDS</a:t>
            </a:r>
            <a:r>
              <a:rPr lang="fil-PH" sz="2800" b="1" dirty="0" smtClean="0"/>
              <a:t>.</a:t>
            </a:r>
          </a:p>
          <a:p>
            <a:pPr marL="514350" indent="-514350"/>
            <a:endParaRPr lang="fil-PH" sz="2800" b="1" dirty="0" smtClean="0"/>
          </a:p>
          <a:p>
            <a:r>
              <a:rPr lang="fil-PH" sz="2800" b="1" dirty="0" smtClean="0"/>
              <a:t>2</a:t>
            </a:r>
            <a:r>
              <a:rPr lang="fil-PH" sz="2800" b="1" dirty="0" smtClean="0"/>
              <a:t>.  The NAT is administered in the respective school of </a:t>
            </a:r>
            <a:r>
              <a:rPr lang="fil-PH" sz="2800" b="1" dirty="0" smtClean="0"/>
              <a:t>the examinees</a:t>
            </a:r>
            <a:r>
              <a:rPr lang="fil-PH" sz="2800" b="1" dirty="0" smtClean="0"/>
              <a:t>.</a:t>
            </a:r>
            <a:endParaRPr lang="fil-PH" sz="2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50</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Test Administration Guidelines</a:t>
            </a:r>
            <a:endParaRPr lang="fil-PH" dirty="0"/>
          </a:p>
        </p:txBody>
      </p:sp>
      <p:sp>
        <p:nvSpPr>
          <p:cNvPr id="7" name="Subtitle 6"/>
          <p:cNvSpPr>
            <a:spLocks noGrp="1"/>
          </p:cNvSpPr>
          <p:nvPr>
            <p:ph type="subTitle" idx="1"/>
          </p:nvPr>
        </p:nvSpPr>
        <p:spPr/>
        <p:txBody>
          <a:bodyPr/>
          <a:lstStyle/>
          <a:p>
            <a:endParaRPr lang="fil-PH"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576"/>
            <a:ext cx="7772400" cy="792162"/>
          </a:xfrm>
        </p:spPr>
        <p:txBody>
          <a:bodyPr/>
          <a:lstStyle/>
          <a:p>
            <a:r>
              <a:rPr lang="fil-PH" b="1" dirty="0" smtClean="0">
                <a:effectLst>
                  <a:outerShdw blurRad="38100" dist="38100" dir="2700000" algn="tl">
                    <a:srgbClr val="000000">
                      <a:alpha val="43137"/>
                    </a:srgbClr>
                  </a:outerShdw>
                </a:effectLst>
              </a:rPr>
              <a:t>Pre-Test Guidelines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51</a:t>
            </a:fld>
            <a:endParaRPr lang="fil-PH"/>
          </a:p>
        </p:txBody>
      </p:sp>
      <p:graphicFrame>
        <p:nvGraphicFramePr>
          <p:cNvPr id="8" name="Table 7"/>
          <p:cNvGraphicFramePr>
            <a:graphicFrameLocks noGrp="1"/>
          </p:cNvGraphicFramePr>
          <p:nvPr/>
        </p:nvGraphicFramePr>
        <p:xfrm>
          <a:off x="228600" y="838199"/>
          <a:ext cx="8763000" cy="2579370"/>
        </p:xfrm>
        <a:graphic>
          <a:graphicData uri="http://schemas.openxmlformats.org/drawingml/2006/table">
            <a:tbl>
              <a:tblPr/>
              <a:tblGrid>
                <a:gridCol w="1524000"/>
                <a:gridCol w="7239000"/>
              </a:tblGrid>
              <a:tr h="427643">
                <a:tc>
                  <a:txBody>
                    <a:bodyPr/>
                    <a:lstStyle/>
                    <a:p>
                      <a:pPr algn="ctr" fontAlgn="b"/>
                      <a:r>
                        <a:rPr lang="fil-PH" sz="2100" b="1" i="0" u="none" strike="noStrike" dirty="0">
                          <a:solidFill>
                            <a:srgbClr val="000000"/>
                          </a:solidFill>
                          <a:latin typeface="Perpetua"/>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1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6017">
                <a:tc>
                  <a:txBody>
                    <a:bodyPr/>
                    <a:lstStyle/>
                    <a:p>
                      <a:pPr algn="l" fontAlgn="t"/>
                      <a:r>
                        <a:rPr lang="en-US" sz="2100" b="0" i="0" u="none" strike="noStrike" dirty="0">
                          <a:solidFill>
                            <a:srgbClr val="000000"/>
                          </a:solidFill>
                          <a:latin typeface="Perpetua"/>
                        </a:rPr>
                        <a:t>Distribution </a:t>
                      </a:r>
                      <a:r>
                        <a:rPr lang="en-US" sz="2100" b="0" i="0" u="none" strike="noStrike" dirty="0" smtClean="0">
                          <a:solidFill>
                            <a:srgbClr val="000000"/>
                          </a:solidFill>
                          <a:latin typeface="Perpetua"/>
                        </a:rPr>
                        <a:t>of TMs</a:t>
                      </a:r>
                      <a:endParaRPr lang="en-US" sz="2100" b="0" i="0" u="none" strike="noStrike" dirty="0">
                        <a:solidFill>
                          <a:srgbClr val="000000"/>
                        </a:solidFill>
                        <a:latin typeface="Perpetua"/>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457200" indent="-457200" algn="l" fontAlgn="t">
                        <a:buAutoNum type="arabicPeriod"/>
                      </a:pPr>
                      <a:r>
                        <a:rPr lang="en-US" sz="2100" b="0" i="0" u="none" strike="noStrike" dirty="0" smtClean="0">
                          <a:solidFill>
                            <a:srgbClr val="000000"/>
                          </a:solidFill>
                          <a:latin typeface="Perpetua"/>
                        </a:rPr>
                        <a:t>Early </a:t>
                      </a:r>
                      <a:r>
                        <a:rPr lang="en-US" sz="2100" b="0" i="0" u="none" strike="noStrike" dirty="0">
                          <a:solidFill>
                            <a:srgbClr val="000000"/>
                          </a:solidFill>
                          <a:latin typeface="Perpetua"/>
                        </a:rPr>
                        <a:t>in the morning of </a:t>
                      </a:r>
                      <a:r>
                        <a:rPr lang="en-US" sz="2100" b="0" i="0" u="none" strike="noStrike" dirty="0" smtClean="0">
                          <a:solidFill>
                            <a:srgbClr val="000000"/>
                          </a:solidFill>
                          <a:latin typeface="Perpetua"/>
                        </a:rPr>
                        <a:t>exam day in </a:t>
                      </a:r>
                      <a:r>
                        <a:rPr lang="en-US" sz="2100" b="0" i="0" u="none" strike="noStrike" dirty="0">
                          <a:solidFill>
                            <a:srgbClr val="000000"/>
                          </a:solidFill>
                          <a:latin typeface="Perpetua"/>
                        </a:rPr>
                        <a:t>nearby </a:t>
                      </a:r>
                      <a:r>
                        <a:rPr lang="en-US" sz="2100" b="0" i="0" u="none" strike="noStrike" dirty="0" smtClean="0">
                          <a:solidFill>
                            <a:srgbClr val="000000"/>
                          </a:solidFill>
                          <a:latin typeface="Perpetua"/>
                        </a:rPr>
                        <a:t>schools</a:t>
                      </a:r>
                    </a:p>
                    <a:p>
                      <a:pPr marL="457200" marR="0" indent="-457200" algn="l" defTabSz="914400" rtl="0" eaLnBrk="1" fontAlgn="t" latinLnBrk="0" hangingPunct="1">
                        <a:lnSpc>
                          <a:spcPct val="100000"/>
                        </a:lnSpc>
                        <a:spcBef>
                          <a:spcPts val="0"/>
                        </a:spcBef>
                        <a:spcAft>
                          <a:spcPts val="0"/>
                        </a:spcAft>
                        <a:buClrTx/>
                        <a:buSzTx/>
                        <a:buFontTx/>
                        <a:buAutoNum type="arabicPeriod"/>
                        <a:tabLst/>
                        <a:defRPr/>
                      </a:pPr>
                      <a:r>
                        <a:rPr lang="en-US" sz="2100" b="0" i="0" u="none" strike="noStrike" dirty="0" smtClean="0">
                          <a:solidFill>
                            <a:srgbClr val="000000"/>
                          </a:solidFill>
                          <a:latin typeface="+mn-lt"/>
                        </a:rPr>
                        <a:t>A day before the test to far schools or even earlier to far flung schools</a:t>
                      </a:r>
                    </a:p>
                    <a:p>
                      <a:pPr marL="457200" marR="0" indent="-457200" algn="l" defTabSz="914400" rtl="0" eaLnBrk="1" fontAlgn="t" latinLnBrk="0" hangingPunct="1">
                        <a:lnSpc>
                          <a:spcPct val="100000"/>
                        </a:lnSpc>
                        <a:spcBef>
                          <a:spcPts val="0"/>
                        </a:spcBef>
                        <a:spcAft>
                          <a:spcPts val="0"/>
                        </a:spcAft>
                        <a:buClrTx/>
                        <a:buSzTx/>
                        <a:buFontTx/>
                        <a:buAutoNum type="arabicPeriod"/>
                        <a:tabLst/>
                        <a:defRPr/>
                      </a:pPr>
                      <a:r>
                        <a:rPr lang="fil-PH" sz="2100" b="0" i="0" u="none" strike="noStrike" dirty="0" smtClean="0">
                          <a:solidFill>
                            <a:srgbClr val="000000"/>
                          </a:solidFill>
                          <a:latin typeface="+mn-lt"/>
                        </a:rPr>
                        <a:t>DTC issues the </a:t>
                      </a:r>
                      <a:r>
                        <a:rPr lang="fil-PH" sz="2100" b="0" i="0" u="none" strike="noStrike" baseline="0" dirty="0" smtClean="0">
                          <a:solidFill>
                            <a:srgbClr val="000000"/>
                          </a:solidFill>
                          <a:latin typeface="+mn-lt"/>
                        </a:rPr>
                        <a:t>Oath of Confidentiality to each SH</a:t>
                      </a:r>
                      <a:endParaRPr lang="en-US" sz="21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52</a:t>
            </a:fld>
            <a:endParaRPr lang="fil-PH"/>
          </a:p>
        </p:txBody>
      </p:sp>
      <p:graphicFrame>
        <p:nvGraphicFramePr>
          <p:cNvPr id="3" name="Table 2"/>
          <p:cNvGraphicFramePr>
            <a:graphicFrameLocks noGrp="1"/>
          </p:cNvGraphicFramePr>
          <p:nvPr/>
        </p:nvGraphicFramePr>
        <p:xfrm>
          <a:off x="228600" y="228600"/>
          <a:ext cx="8763000" cy="6547485"/>
        </p:xfrm>
        <a:graphic>
          <a:graphicData uri="http://schemas.openxmlformats.org/drawingml/2006/table">
            <a:tbl>
              <a:tblPr/>
              <a:tblGrid>
                <a:gridCol w="1524000"/>
                <a:gridCol w="7239000"/>
              </a:tblGrid>
              <a:tr h="4326140">
                <a:tc>
                  <a:txBody>
                    <a:bodyPr/>
                    <a:lstStyle/>
                    <a:p>
                      <a:pPr algn="l" fontAlgn="t"/>
                      <a:r>
                        <a:rPr lang="fil-PH" sz="2100" b="0" i="0" u="none" strike="noStrike" dirty="0">
                          <a:solidFill>
                            <a:srgbClr val="000000"/>
                          </a:solidFill>
                          <a:latin typeface="Perpetua"/>
                        </a:rPr>
                        <a:t>Information </a:t>
                      </a:r>
                      <a:r>
                        <a:rPr lang="fil-PH" sz="2100" b="0" i="0" u="none" strike="noStrike" dirty="0" smtClean="0">
                          <a:solidFill>
                            <a:srgbClr val="000000"/>
                          </a:solidFill>
                          <a:latin typeface="Perpetua"/>
                        </a:rPr>
                        <a:t>Dissemination</a:t>
                      </a:r>
                    </a:p>
                    <a:p>
                      <a:pPr algn="l" fontAlgn="t"/>
                      <a:endParaRPr lang="en-PH" sz="2100" b="0" i="0" u="none" strike="noStrike" dirty="0" smtClean="0">
                        <a:solidFill>
                          <a:srgbClr val="000000"/>
                        </a:solidFill>
                        <a:latin typeface="Perpetua"/>
                      </a:endParaRPr>
                    </a:p>
                    <a:p>
                      <a:pPr algn="l" fontAlgn="t"/>
                      <a:endParaRPr lang="fil-PH" sz="2100" b="0" i="0" u="none" strike="noStrike" dirty="0">
                        <a:solidFill>
                          <a:srgbClr val="000000"/>
                        </a:solidFill>
                        <a:latin typeface="Perpetua"/>
                      </a:endParaRPr>
                    </a:p>
                    <a:p>
                      <a:pPr algn="l" fontAlgn="b"/>
                      <a:r>
                        <a:rPr lang="fil-PH" sz="2100" b="0" i="0" u="none" strike="noStrike" dirty="0">
                          <a:solidFill>
                            <a:srgbClr val="000000"/>
                          </a:solidFill>
                          <a:latin typeface="Perpetua"/>
                        </a:rPr>
                        <a:t> </a:t>
                      </a:r>
                    </a:p>
                    <a:p>
                      <a:pPr algn="l" fontAlgn="b"/>
                      <a:r>
                        <a:rPr lang="fil-PH" sz="21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b="1" i="0" u="none" strike="noStrike" dirty="0" smtClean="0">
                          <a:solidFill>
                            <a:srgbClr val="000000"/>
                          </a:solidFill>
                          <a:latin typeface="Perpetua"/>
                        </a:rPr>
                        <a:t>To Examinees:</a:t>
                      </a:r>
                      <a:endParaRPr lang="en-US" sz="2400" b="0" i="0" u="none" strike="noStrike" dirty="0" smtClean="0">
                        <a:solidFill>
                          <a:srgbClr val="000000"/>
                        </a:solidFill>
                        <a:latin typeface="Perpetua"/>
                      </a:endParaRPr>
                    </a:p>
                    <a:p>
                      <a:pPr marL="457200" indent="-457200" algn="l" fontAlgn="t">
                        <a:buAutoNum type="arabicPeriod"/>
                      </a:pPr>
                      <a:r>
                        <a:rPr lang="en-US" sz="2400" b="0" i="0" u="none" strike="noStrike" dirty="0" smtClean="0">
                          <a:solidFill>
                            <a:srgbClr val="000000"/>
                          </a:solidFill>
                          <a:latin typeface="Perpetua"/>
                        </a:rPr>
                        <a:t>Inform the examinees to bring pencils (lead#2) on exam day.</a:t>
                      </a:r>
                    </a:p>
                    <a:p>
                      <a:pPr marL="457200" marR="0" indent="-457200" algn="l" defTabSz="914400" rtl="0" eaLnBrk="1" fontAlgn="t" latinLnBrk="0" hangingPunct="1">
                        <a:lnSpc>
                          <a:spcPct val="100000"/>
                        </a:lnSpc>
                        <a:spcBef>
                          <a:spcPts val="0"/>
                        </a:spcBef>
                        <a:spcAft>
                          <a:spcPts val="0"/>
                        </a:spcAft>
                        <a:buClrTx/>
                        <a:buSzTx/>
                        <a:buFontTx/>
                        <a:buAutoNum type="arabicPeriod"/>
                        <a:tabLst/>
                        <a:defRPr/>
                      </a:pPr>
                      <a:r>
                        <a:rPr lang="en-US" sz="2400" b="0" i="0" u="none" strike="noStrike" dirty="0" smtClean="0">
                          <a:solidFill>
                            <a:srgbClr val="000000"/>
                          </a:solidFill>
                          <a:latin typeface="+mn-lt"/>
                        </a:rPr>
                        <a:t>Inform the fourth year students taking NAT to bring snacks/lunch on  exam day. They are not allowed to leave the campus.</a:t>
                      </a:r>
                    </a:p>
                    <a:p>
                      <a:pPr marL="457200" indent="-457200" algn="l" fontAlgn="t">
                        <a:buAutoNum type="arabicPeriod"/>
                      </a:pPr>
                      <a:r>
                        <a:rPr lang="en-US" sz="2400" b="0" i="0" u="none" strike="noStrike" dirty="0" smtClean="0">
                          <a:solidFill>
                            <a:srgbClr val="000000"/>
                          </a:solidFill>
                          <a:latin typeface="+mn-lt"/>
                        </a:rPr>
                        <a:t>Inform the examinees that they should know the curriculum / program</a:t>
                      </a:r>
                      <a:r>
                        <a:rPr lang="en-US" sz="2400" b="0" i="0" u="none" strike="noStrike" baseline="0" dirty="0" smtClean="0">
                          <a:solidFill>
                            <a:srgbClr val="000000"/>
                          </a:solidFill>
                          <a:latin typeface="+mn-lt"/>
                        </a:rPr>
                        <a:t> they belong to (BEC, ESEP/STEM, TVE, SPA and OHSP)</a:t>
                      </a:r>
                    </a:p>
                    <a:p>
                      <a:pPr marL="457200" indent="-457200" algn="l" fontAlgn="t">
                        <a:buAutoNum type="arabicPeriod"/>
                      </a:pPr>
                      <a:r>
                        <a:rPr lang="en-US" sz="2400" b="0" i="0" u="none" strike="noStrike" dirty="0" smtClean="0">
                          <a:solidFill>
                            <a:srgbClr val="000000"/>
                          </a:solidFill>
                          <a:latin typeface="+mn-lt"/>
                        </a:rPr>
                        <a:t>Inform the examinees to have a copy of their</a:t>
                      </a:r>
                      <a:r>
                        <a:rPr lang="en-US" sz="2400" b="0" i="0" u="none" strike="noStrike" baseline="0" dirty="0" smtClean="0">
                          <a:solidFill>
                            <a:srgbClr val="000000"/>
                          </a:solidFill>
                          <a:latin typeface="+mn-lt"/>
                        </a:rPr>
                        <a:t> ratings in the past year:   Math, English, Science, Filipino and </a:t>
                      </a:r>
                      <a:r>
                        <a:rPr lang="en-US" sz="2400" b="0" i="0" u="none" strike="noStrike" baseline="0" dirty="0" err="1" smtClean="0">
                          <a:solidFill>
                            <a:srgbClr val="000000"/>
                          </a:solidFill>
                          <a:latin typeface="+mn-lt"/>
                        </a:rPr>
                        <a:t>HeKaSi</a:t>
                      </a:r>
                      <a:r>
                        <a:rPr lang="en-US" sz="2400" b="0" i="0" u="none" strike="noStrike" baseline="0" dirty="0" smtClean="0">
                          <a:solidFill>
                            <a:srgbClr val="000000"/>
                          </a:solidFill>
                          <a:latin typeface="+mn-lt"/>
                        </a:rPr>
                        <a:t>/</a:t>
                      </a:r>
                      <a:r>
                        <a:rPr lang="en-US" sz="2400" b="0" i="0" u="none" strike="noStrike" baseline="0" dirty="0" err="1" smtClean="0">
                          <a:solidFill>
                            <a:srgbClr val="000000"/>
                          </a:solidFill>
                          <a:latin typeface="+mn-lt"/>
                        </a:rPr>
                        <a:t>Araling</a:t>
                      </a:r>
                      <a:r>
                        <a:rPr lang="en-US" sz="2400" b="0" i="0" u="none" strike="noStrike" baseline="0" dirty="0" smtClean="0">
                          <a:solidFill>
                            <a:srgbClr val="000000"/>
                          </a:solidFill>
                          <a:latin typeface="+mn-lt"/>
                        </a:rPr>
                        <a:t> </a:t>
                      </a:r>
                      <a:r>
                        <a:rPr lang="en-US" sz="2400" b="0" i="0" u="none" strike="noStrike" baseline="0" dirty="0" err="1" smtClean="0">
                          <a:solidFill>
                            <a:srgbClr val="000000"/>
                          </a:solidFill>
                          <a:latin typeface="+mn-lt"/>
                        </a:rPr>
                        <a:t>Panlipunan</a:t>
                      </a:r>
                      <a:r>
                        <a:rPr lang="en-US" sz="2400" b="0" i="0" u="none" strike="noStrike" baseline="0" dirty="0" smtClean="0">
                          <a:solidFill>
                            <a:srgbClr val="000000"/>
                          </a:solidFill>
                          <a:latin typeface="+mn-lt"/>
                        </a:rPr>
                        <a:t>.</a:t>
                      </a:r>
                    </a:p>
                    <a:p>
                      <a:pPr marL="457200" indent="-457200" algn="l" fontAlgn="t">
                        <a:buAutoNum type="arabicPeriod"/>
                      </a:pPr>
                      <a:r>
                        <a:rPr lang="en-US" sz="2400" b="0" i="0" u="none" strike="noStrike" baseline="0" dirty="0" smtClean="0">
                          <a:solidFill>
                            <a:srgbClr val="000000"/>
                          </a:solidFill>
                          <a:latin typeface="+mn-lt"/>
                        </a:rPr>
                        <a:t>Advise the examinees to have a copy of their LRN.</a:t>
                      </a:r>
                    </a:p>
                    <a:p>
                      <a:pPr marL="457200" indent="-457200" algn="l" fontAlgn="t">
                        <a:buAutoNum type="arabicPeriod"/>
                      </a:pPr>
                      <a:endParaRPr lang="en-US" sz="2100" b="1" i="0" u="none" strike="noStrike" dirty="0">
                        <a:solidFill>
                          <a:srgbClr val="000000"/>
                        </a:solidFill>
                        <a:latin typeface="Perpetua"/>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53</a:t>
            </a:fld>
            <a:endParaRPr lang="fil-PH"/>
          </a:p>
        </p:txBody>
      </p:sp>
      <p:graphicFrame>
        <p:nvGraphicFramePr>
          <p:cNvPr id="3" name="Table 2"/>
          <p:cNvGraphicFramePr>
            <a:graphicFrameLocks noGrp="1"/>
          </p:cNvGraphicFramePr>
          <p:nvPr/>
        </p:nvGraphicFramePr>
        <p:xfrm>
          <a:off x="152400" y="762000"/>
          <a:ext cx="8763000" cy="4326140"/>
        </p:xfrm>
        <a:graphic>
          <a:graphicData uri="http://schemas.openxmlformats.org/drawingml/2006/table">
            <a:tbl>
              <a:tblPr/>
              <a:tblGrid>
                <a:gridCol w="1524000"/>
                <a:gridCol w="7239000"/>
              </a:tblGrid>
              <a:tr h="4326140">
                <a:tc>
                  <a:txBody>
                    <a:bodyPr/>
                    <a:lstStyle/>
                    <a:p>
                      <a:pPr algn="l" fontAlgn="t"/>
                      <a:r>
                        <a:rPr lang="fil-PH" sz="2100" b="0" i="0" u="none" strike="noStrike" dirty="0">
                          <a:solidFill>
                            <a:srgbClr val="000000"/>
                          </a:solidFill>
                          <a:latin typeface="Perpetua"/>
                        </a:rPr>
                        <a:t>Information </a:t>
                      </a:r>
                      <a:r>
                        <a:rPr lang="fil-PH" sz="2100" b="0" i="0" u="none" strike="noStrike" dirty="0" smtClean="0">
                          <a:solidFill>
                            <a:srgbClr val="000000"/>
                          </a:solidFill>
                          <a:latin typeface="Perpetua"/>
                        </a:rPr>
                        <a:t>Dissemination</a:t>
                      </a:r>
                    </a:p>
                    <a:p>
                      <a:pPr algn="l" fontAlgn="t"/>
                      <a:endParaRPr lang="en-PH" sz="2100" b="0" i="0" u="none" strike="noStrike" dirty="0" smtClean="0">
                        <a:solidFill>
                          <a:srgbClr val="000000"/>
                        </a:solidFill>
                        <a:latin typeface="Perpetua"/>
                      </a:endParaRPr>
                    </a:p>
                    <a:p>
                      <a:pPr algn="l" fontAlgn="t"/>
                      <a:endParaRPr lang="fil-PH" sz="2100" b="0" i="0" u="none" strike="noStrike" dirty="0">
                        <a:solidFill>
                          <a:srgbClr val="000000"/>
                        </a:solidFill>
                        <a:latin typeface="Perpetua"/>
                      </a:endParaRPr>
                    </a:p>
                    <a:p>
                      <a:pPr algn="l" fontAlgn="b"/>
                      <a:r>
                        <a:rPr lang="fil-PH" sz="2100" b="0" i="0" u="none" strike="noStrike" dirty="0">
                          <a:solidFill>
                            <a:srgbClr val="000000"/>
                          </a:solidFill>
                          <a:latin typeface="Perpetua"/>
                        </a:rPr>
                        <a:t> </a:t>
                      </a:r>
                    </a:p>
                    <a:p>
                      <a:pPr algn="l" fontAlgn="b"/>
                      <a:r>
                        <a:rPr lang="fil-PH" sz="21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fontAlgn="t">
                        <a:buNone/>
                      </a:pPr>
                      <a:r>
                        <a:rPr lang="en-US" sz="2100" b="0" i="0" u="none" strike="noStrike" baseline="0" dirty="0" smtClean="0">
                          <a:solidFill>
                            <a:srgbClr val="000000"/>
                          </a:solidFill>
                          <a:latin typeface="+mn-lt"/>
                        </a:rPr>
                        <a:t>6.  The </a:t>
                      </a:r>
                      <a:r>
                        <a:rPr lang="en-US" sz="2100" b="0" i="0" u="none" strike="noStrike" baseline="0" dirty="0" smtClean="0">
                          <a:solidFill>
                            <a:srgbClr val="000000"/>
                          </a:solidFill>
                          <a:latin typeface="+mn-lt"/>
                        </a:rPr>
                        <a:t>coverage of NAT Y4 includes the core subjects and the Critical Thinking Skills Test.</a:t>
                      </a:r>
                    </a:p>
                    <a:p>
                      <a:pPr marL="457200" indent="-457200" algn="l" fontAlgn="t">
                        <a:buNone/>
                      </a:pPr>
                      <a:r>
                        <a:rPr lang="en-US" sz="2100" b="1" i="0" u="sng" strike="noStrike" baseline="0" dirty="0" smtClean="0">
                          <a:solidFill>
                            <a:srgbClr val="000000"/>
                          </a:solidFill>
                          <a:latin typeface="+mn-lt"/>
                        </a:rPr>
                        <a:t>7. Only </a:t>
                      </a:r>
                      <a:r>
                        <a:rPr lang="en-US" sz="2100" b="1" i="0" u="sng" strike="noStrike" baseline="0" dirty="0" smtClean="0">
                          <a:solidFill>
                            <a:srgbClr val="000000"/>
                          </a:solidFill>
                          <a:latin typeface="+mn-lt"/>
                        </a:rPr>
                        <a:t>the Grade 6 examinees are issued with individual CORs</a:t>
                      </a:r>
                      <a:r>
                        <a:rPr lang="en-US" sz="2100" b="1" i="0" u="none" strike="noStrike" baseline="0" dirty="0" smtClean="0">
                          <a:solidFill>
                            <a:srgbClr val="000000"/>
                          </a:solidFill>
                          <a:latin typeface="+mn-lt"/>
                        </a:rPr>
                        <a:t>.   Hence, their ASs are provided with Examinee Stubs.</a:t>
                      </a:r>
                      <a:endParaRPr lang="en-US" sz="2100" b="1" i="0" u="none" strike="noStrike" dirty="0">
                        <a:solidFill>
                          <a:srgbClr val="000000"/>
                        </a:solidFill>
                        <a:latin typeface="Perpetua"/>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54</a:t>
            </a:fld>
            <a:endParaRPr lang="fil-PH"/>
          </a:p>
        </p:txBody>
      </p:sp>
      <p:graphicFrame>
        <p:nvGraphicFramePr>
          <p:cNvPr id="5" name="Table 4"/>
          <p:cNvGraphicFramePr>
            <a:graphicFrameLocks noGrp="1"/>
          </p:cNvGraphicFramePr>
          <p:nvPr/>
        </p:nvGraphicFramePr>
        <p:xfrm>
          <a:off x="152401" y="140677"/>
          <a:ext cx="8839200" cy="6678930"/>
        </p:xfrm>
        <a:graphic>
          <a:graphicData uri="http://schemas.openxmlformats.org/drawingml/2006/table">
            <a:tbl>
              <a:tblPr/>
              <a:tblGrid>
                <a:gridCol w="1752600"/>
                <a:gridCol w="7086600"/>
              </a:tblGrid>
              <a:tr h="213130">
                <a:tc>
                  <a:txBody>
                    <a:bodyPr/>
                    <a:lstStyle/>
                    <a:p>
                      <a:pPr algn="ctr" fontAlgn="b"/>
                      <a:r>
                        <a:rPr lang="fil-PH" sz="2300" b="1" i="0" u="none" strike="noStrike" dirty="0">
                          <a:solidFill>
                            <a:srgbClr val="000000"/>
                          </a:solidFill>
                          <a:latin typeface="Perpetua"/>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3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896">
                <a:tc>
                  <a:txBody>
                    <a:bodyPr/>
                    <a:lstStyle/>
                    <a:p>
                      <a:pPr algn="l" fontAlgn="t"/>
                      <a:r>
                        <a:rPr lang="fil-PH" sz="2300" b="0" i="0" u="none" strike="noStrike" dirty="0">
                          <a:solidFill>
                            <a:srgbClr val="000000"/>
                          </a:solidFill>
                          <a:latin typeface="Perpetua"/>
                        </a:rPr>
                        <a:t>Information Dissemination</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p>
                      <a:pPr algn="l" fontAlgn="b"/>
                      <a:r>
                        <a:rPr lang="fil-PH" sz="23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None/>
                        <a:tabLst/>
                        <a:defRPr/>
                      </a:pPr>
                      <a:r>
                        <a:rPr lang="fil-PH" sz="2300" b="1" i="0" u="none" strike="noStrike" dirty="0" smtClean="0">
                          <a:solidFill>
                            <a:srgbClr val="000000"/>
                          </a:solidFill>
                          <a:latin typeface="+mn-lt"/>
                        </a:rPr>
                        <a:t>To</a:t>
                      </a:r>
                      <a:r>
                        <a:rPr lang="fil-PH" sz="2300" b="1" i="0" u="none" strike="noStrike" baseline="0" dirty="0" smtClean="0">
                          <a:solidFill>
                            <a:srgbClr val="000000"/>
                          </a:solidFill>
                          <a:latin typeface="+mn-lt"/>
                        </a:rPr>
                        <a:t> </a:t>
                      </a:r>
                      <a:r>
                        <a:rPr lang="fil-PH" sz="2300" b="1" i="0" u="none" strike="noStrike" dirty="0" smtClean="0">
                          <a:solidFill>
                            <a:srgbClr val="000000"/>
                          </a:solidFill>
                          <a:latin typeface="+mn-lt"/>
                        </a:rPr>
                        <a:t>Schools:</a:t>
                      </a:r>
                    </a:p>
                    <a:p>
                      <a:pPr marL="342900" indent="-342900" algn="l" fontAlgn="t">
                        <a:buAutoNum type="arabicPeriod"/>
                      </a:pPr>
                      <a:r>
                        <a:rPr lang="en-US" sz="2300" b="0" i="0" u="none" strike="noStrike" dirty="0" smtClean="0">
                          <a:solidFill>
                            <a:srgbClr val="000000"/>
                          </a:solidFill>
                          <a:latin typeface="Perpetua"/>
                        </a:rPr>
                        <a:t>The list </a:t>
                      </a:r>
                      <a:r>
                        <a:rPr lang="en-US" sz="2300" b="0" i="0" u="none" strike="noStrike" dirty="0">
                          <a:solidFill>
                            <a:srgbClr val="000000"/>
                          </a:solidFill>
                          <a:latin typeface="Perpetua"/>
                        </a:rPr>
                        <a:t>of examinees must be alphabetically arranged in the whole school. </a:t>
                      </a:r>
                      <a:r>
                        <a:rPr lang="en-US" sz="2300" b="0" i="0" u="none" strike="noStrike" dirty="0" smtClean="0">
                          <a:solidFill>
                            <a:srgbClr val="000000"/>
                          </a:solidFill>
                          <a:latin typeface="Perpetua"/>
                        </a:rPr>
                        <a:t> All</a:t>
                      </a:r>
                      <a:r>
                        <a:rPr lang="en-US" sz="2300" b="0" i="0" u="none" strike="noStrike" baseline="0" dirty="0" smtClean="0">
                          <a:solidFill>
                            <a:srgbClr val="000000"/>
                          </a:solidFill>
                          <a:latin typeface="Perpetua"/>
                        </a:rPr>
                        <a:t> males first then females.</a:t>
                      </a:r>
                      <a:r>
                        <a:rPr lang="en-US" sz="2300" b="0" i="0" u="none" strike="noStrike" dirty="0" smtClean="0">
                          <a:solidFill>
                            <a:srgbClr val="000000"/>
                          </a:solidFill>
                          <a:latin typeface="Perpetua"/>
                        </a:rPr>
                        <a:t> </a:t>
                      </a:r>
                    </a:p>
                    <a:p>
                      <a:pPr marL="342900" indent="-342900" algn="l" fontAlgn="t">
                        <a:buAutoNum type="arabicPeriod"/>
                      </a:pPr>
                      <a:r>
                        <a:rPr lang="en-US" sz="2300" b="0" i="0" u="none" strike="noStrike" dirty="0" smtClean="0">
                          <a:solidFill>
                            <a:srgbClr val="000000"/>
                          </a:solidFill>
                          <a:latin typeface="Perpetua"/>
                        </a:rPr>
                        <a:t>Each listed</a:t>
                      </a:r>
                      <a:r>
                        <a:rPr lang="en-US" sz="2300" b="0" i="0" u="none" strike="noStrike" baseline="0" dirty="0" smtClean="0">
                          <a:solidFill>
                            <a:srgbClr val="000000"/>
                          </a:solidFill>
                          <a:latin typeface="Perpetua"/>
                        </a:rPr>
                        <a:t> examinee should have his/her corresponding LRN. </a:t>
                      </a:r>
                      <a:endParaRPr lang="en-US" sz="2300" b="0" i="0" u="none" strike="noStrike" dirty="0" smtClean="0">
                        <a:solidFill>
                          <a:srgbClr val="000000"/>
                        </a:solidFill>
                        <a:latin typeface="Perpetua"/>
                      </a:endParaRP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300" b="0" i="0" u="none" strike="noStrike" baseline="0" dirty="0" smtClean="0">
                          <a:solidFill>
                            <a:srgbClr val="000000"/>
                          </a:solidFill>
                          <a:latin typeface="+mn-lt"/>
                        </a:rPr>
                        <a:t>Inclusion Policies </a:t>
                      </a:r>
                    </a:p>
                    <a:p>
                      <a:pPr marL="800100" lvl="1" indent="-342900" algn="l" fontAlgn="t">
                        <a:buFont typeface="+mj-lt"/>
                        <a:buAutoNum type="alphaLcPeriod"/>
                      </a:pPr>
                      <a:r>
                        <a:rPr lang="en-US" sz="2300" b="0" i="0" u="none" strike="noStrike" baseline="0" dirty="0" smtClean="0">
                          <a:solidFill>
                            <a:srgbClr val="000000"/>
                          </a:solidFill>
                          <a:latin typeface="+mn-lt"/>
                        </a:rPr>
                        <a:t>Examinees with Hearing Impairment (HI) may take the test and may be included in the regular testing room</a:t>
                      </a:r>
                    </a:p>
                    <a:p>
                      <a:pPr marL="800100" marR="0" lvl="1" indent="-342900" algn="l" defTabSz="914400" rtl="0" eaLnBrk="1" fontAlgn="t" latinLnBrk="0" hangingPunct="1">
                        <a:lnSpc>
                          <a:spcPct val="100000"/>
                        </a:lnSpc>
                        <a:spcBef>
                          <a:spcPts val="0"/>
                        </a:spcBef>
                        <a:spcAft>
                          <a:spcPts val="0"/>
                        </a:spcAft>
                        <a:buClrTx/>
                        <a:buSzTx/>
                        <a:buFont typeface="+mj-lt"/>
                        <a:buAutoNum type="alphaLcPeriod"/>
                        <a:tabLst/>
                        <a:defRPr/>
                      </a:pPr>
                      <a:r>
                        <a:rPr lang="en-US" sz="2300" b="0" i="0" u="none" strike="noStrike" baseline="0" dirty="0" smtClean="0">
                          <a:solidFill>
                            <a:srgbClr val="000000"/>
                          </a:solidFill>
                          <a:latin typeface="+mn-lt"/>
                        </a:rPr>
                        <a:t>Only those Y4 students graduating in March 2014 will be allowed to take the NAT Y4</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300" b="0" i="0" u="none" strike="noStrike" dirty="0" smtClean="0">
                          <a:solidFill>
                            <a:srgbClr val="000000"/>
                          </a:solidFill>
                          <a:latin typeface="+mn-lt"/>
                        </a:rPr>
                        <a:t>Non-testing</a:t>
                      </a:r>
                      <a:r>
                        <a:rPr lang="en-US" sz="2300" b="0" i="0" u="none" strike="noStrike" baseline="0" dirty="0" smtClean="0">
                          <a:solidFill>
                            <a:srgbClr val="000000"/>
                          </a:solidFill>
                          <a:latin typeface="+mn-lt"/>
                        </a:rPr>
                        <a:t> officials are not allowed to stay in the vicinity of the testing rooms.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55</a:t>
            </a:fld>
            <a:endParaRPr lang="fil-PH"/>
          </a:p>
        </p:txBody>
      </p:sp>
      <p:graphicFrame>
        <p:nvGraphicFramePr>
          <p:cNvPr id="3" name="Table 2"/>
          <p:cNvGraphicFramePr>
            <a:graphicFrameLocks noGrp="1"/>
          </p:cNvGraphicFramePr>
          <p:nvPr/>
        </p:nvGraphicFramePr>
        <p:xfrm>
          <a:off x="152400" y="1397000"/>
          <a:ext cx="8839200" cy="3164205"/>
        </p:xfrm>
        <a:graphic>
          <a:graphicData uri="http://schemas.openxmlformats.org/drawingml/2006/table">
            <a:tbl>
              <a:tblPr/>
              <a:tblGrid>
                <a:gridCol w="1752600"/>
                <a:gridCol w="7086600"/>
              </a:tblGrid>
              <a:tr h="2413896">
                <a:tc>
                  <a:txBody>
                    <a:bodyPr/>
                    <a:lstStyle/>
                    <a:p>
                      <a:pPr algn="l" fontAlgn="b"/>
                      <a:r>
                        <a:rPr lang="fil-PH" sz="2300" b="0" i="0" u="none" strike="noStrike" dirty="0" smtClean="0">
                          <a:solidFill>
                            <a:srgbClr val="000000"/>
                          </a:solidFill>
                          <a:latin typeface="Perpetua"/>
                        </a:rPr>
                        <a:t>Preparation</a:t>
                      </a:r>
                      <a:r>
                        <a:rPr lang="fil-PH" sz="2300" b="0" i="0" u="none" strike="noStrike" baseline="0" dirty="0" smtClean="0">
                          <a:solidFill>
                            <a:srgbClr val="000000"/>
                          </a:solidFill>
                          <a:latin typeface="Perpetua"/>
                        </a:rPr>
                        <a:t> of Classrooms</a:t>
                      </a:r>
                      <a:endParaRPr lang="fil-PH" sz="2300" b="0" i="0" u="none" strike="noStrike" dirty="0">
                        <a:solidFill>
                          <a:srgbClr val="000000"/>
                        </a:solidFill>
                        <a:latin typeface="Perpetua"/>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fontAlgn="t">
                        <a:buAutoNum type="arabicPeriod"/>
                      </a:pPr>
                      <a:r>
                        <a:rPr lang="en-US" sz="2300" b="0" i="0" u="none" strike="noStrike" baseline="0" dirty="0" smtClean="0">
                          <a:solidFill>
                            <a:srgbClr val="000000"/>
                          </a:solidFill>
                          <a:latin typeface="Perpetua"/>
                        </a:rPr>
                        <a:t>Well lighted and conducive for testing</a:t>
                      </a:r>
                    </a:p>
                    <a:p>
                      <a:pPr marL="457200" indent="-457200" algn="l" fontAlgn="t">
                        <a:buAutoNum type="arabicPeriod"/>
                      </a:pPr>
                      <a:r>
                        <a:rPr lang="en-US" sz="2300" b="0" i="0" u="none" strike="noStrike" baseline="0" dirty="0" smtClean="0">
                          <a:solidFill>
                            <a:srgbClr val="000000"/>
                          </a:solidFill>
                          <a:latin typeface="Perpetua"/>
                        </a:rPr>
                        <a:t>For Grade 3, only 20 chairs must be inside the testing room. </a:t>
                      </a:r>
                    </a:p>
                    <a:p>
                      <a:pPr marL="457200" indent="-457200" algn="l" fontAlgn="t">
                        <a:buAutoNum type="arabicPeriod"/>
                      </a:pPr>
                      <a:r>
                        <a:rPr lang="en-US" sz="2300" b="0" i="0" u="none" strike="noStrike" baseline="0" dirty="0" smtClean="0">
                          <a:solidFill>
                            <a:srgbClr val="000000"/>
                          </a:solidFill>
                          <a:latin typeface="Perpetua"/>
                        </a:rPr>
                        <a:t>For Grade 6 and Year 4, 30 armchairs should be provided.</a:t>
                      </a:r>
                    </a:p>
                    <a:p>
                      <a:pPr marL="457200" indent="-457200" algn="l" fontAlgn="t">
                        <a:buAutoNum type="arabicPeriod"/>
                      </a:pPr>
                      <a:r>
                        <a:rPr lang="en-US" sz="2300" b="0" i="0" u="none" strike="noStrike" baseline="0" dirty="0" smtClean="0">
                          <a:solidFill>
                            <a:srgbClr val="000000"/>
                          </a:solidFill>
                          <a:latin typeface="Perpetua"/>
                        </a:rPr>
                        <a:t>The arrangement of the seats must </a:t>
                      </a:r>
                      <a:r>
                        <a:rPr lang="en-US" sz="2300" b="0" i="0" u="none" strike="noStrike" baseline="0" dirty="0" smtClean="0">
                          <a:solidFill>
                            <a:srgbClr val="000000"/>
                          </a:solidFill>
                          <a:latin typeface="+mn-lt"/>
                        </a:rPr>
                        <a:t>be well-spaced &amp; spread out; first and last rows are close to the walls. </a:t>
                      </a:r>
                      <a:endParaRPr lang="en-US" sz="2300" b="0" i="0" u="none" strike="noStrike" baseline="0" dirty="0" smtClean="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56</a:t>
            </a:fld>
            <a:endParaRPr lang="fil-PH"/>
          </a:p>
        </p:txBody>
      </p:sp>
      <p:graphicFrame>
        <p:nvGraphicFramePr>
          <p:cNvPr id="5" name="Table 4"/>
          <p:cNvGraphicFramePr>
            <a:graphicFrameLocks noGrp="1"/>
          </p:cNvGraphicFramePr>
          <p:nvPr/>
        </p:nvGraphicFramePr>
        <p:xfrm>
          <a:off x="304800" y="364349"/>
          <a:ext cx="8686800" cy="6492864"/>
        </p:xfrm>
        <a:graphic>
          <a:graphicData uri="http://schemas.openxmlformats.org/drawingml/2006/table">
            <a:tbl>
              <a:tblPr/>
              <a:tblGrid>
                <a:gridCol w="1447800"/>
                <a:gridCol w="7239000"/>
              </a:tblGrid>
              <a:tr h="376072">
                <a:tc>
                  <a:txBody>
                    <a:bodyPr/>
                    <a:lstStyle/>
                    <a:p>
                      <a:pPr algn="ctr" fontAlgn="b"/>
                      <a:r>
                        <a:rPr lang="fil-PH" sz="2200" b="1" i="0" u="none" strike="noStrike" dirty="0">
                          <a:solidFill>
                            <a:srgbClr val="000000"/>
                          </a:solidFill>
                          <a:latin typeface="Perpetua"/>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2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277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2200" b="0" i="0" u="none" strike="noStrike" dirty="0" smtClean="0">
                          <a:solidFill>
                            <a:srgbClr val="000000"/>
                          </a:solidFill>
                          <a:latin typeface="Perpetua"/>
                        </a:rPr>
                        <a:t>Merging </a:t>
                      </a:r>
                      <a:r>
                        <a:rPr lang="fil-PH" sz="2200" b="0" i="0" u="none" strike="noStrike" dirty="0" smtClean="0">
                          <a:solidFill>
                            <a:srgbClr val="000000"/>
                          </a:solidFill>
                          <a:latin typeface="+mn-lt"/>
                        </a:rPr>
                        <a:t>of Excess Examinees and</a:t>
                      </a:r>
                    </a:p>
                    <a:p>
                      <a:pPr algn="l" fontAlgn="t"/>
                      <a:r>
                        <a:rPr lang="fil-PH" sz="2200" b="0" i="0" u="none" strike="noStrike" dirty="0" smtClean="0">
                          <a:solidFill>
                            <a:srgbClr val="000000"/>
                          </a:solidFill>
                          <a:latin typeface="Perpetua"/>
                        </a:rPr>
                        <a:t>Testing Centers </a:t>
                      </a:r>
                      <a:endParaRPr lang="fil-PH" sz="2200" b="0" i="0" u="none" strike="noStrike" dirty="0">
                        <a:solidFill>
                          <a:srgbClr val="000000"/>
                        </a:solidFill>
                        <a:latin typeface="Perpetua"/>
                      </a:endParaRPr>
                    </a:p>
                    <a:p>
                      <a:pPr algn="l" fontAlgn="b"/>
                      <a:r>
                        <a:rPr lang="fil-PH" sz="2200" b="0" i="0" u="none" strike="noStrike" dirty="0">
                          <a:solidFill>
                            <a:srgbClr val="000000"/>
                          </a:solidFill>
                          <a:latin typeface="Perpetua"/>
                        </a:rPr>
                        <a:t> </a:t>
                      </a:r>
                    </a:p>
                    <a:p>
                      <a:pPr algn="l" fontAlgn="b"/>
                      <a:r>
                        <a:rPr lang="fil-PH" sz="2200" b="0" i="0" u="none" strike="noStrike" dirty="0">
                          <a:solidFill>
                            <a:srgbClr val="000000"/>
                          </a:solidFill>
                          <a:latin typeface="Perpetua"/>
                        </a:rPr>
                        <a:t> </a:t>
                      </a:r>
                    </a:p>
                    <a:p>
                      <a:pPr algn="l" fontAlgn="b"/>
                      <a:r>
                        <a:rPr lang="fil-PH" sz="22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dirty="0" smtClean="0">
                          <a:solidFill>
                            <a:srgbClr val="000000"/>
                          </a:solidFill>
                          <a:latin typeface="+mn-lt"/>
                        </a:rPr>
                        <a:t>In case there are five or less examinees in excess in a large testing center, they can be integrated in the last five rooms, each accommodating an examinee. The examinee will be the</a:t>
                      </a:r>
                      <a:r>
                        <a:rPr lang="en-US" sz="2200" b="0" i="0" u="none" strike="noStrike" baseline="0" dirty="0" smtClean="0">
                          <a:solidFill>
                            <a:srgbClr val="000000"/>
                          </a:solidFill>
                          <a:latin typeface="+mn-lt"/>
                        </a:rPr>
                        <a:t> last in the list/seat plan.  </a:t>
                      </a:r>
                      <a:r>
                        <a:rPr lang="en-US" sz="2200" b="0" i="0" u="none" strike="noStrike" dirty="0" smtClean="0">
                          <a:solidFill>
                            <a:srgbClr val="000000"/>
                          </a:solidFill>
                          <a:latin typeface="+mn-lt"/>
                        </a:rPr>
                        <a:t>Customize</a:t>
                      </a:r>
                      <a:r>
                        <a:rPr lang="en-US" sz="2200" b="0" i="0" u="none" strike="noStrike" baseline="0" dirty="0" smtClean="0">
                          <a:solidFill>
                            <a:srgbClr val="000000"/>
                          </a:solidFill>
                          <a:latin typeface="+mn-lt"/>
                        </a:rPr>
                        <a:t> Forms 1 and 2 in order to include the additional examinee.  Add another box/space in the forms.</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dirty="0" smtClean="0">
                          <a:solidFill>
                            <a:srgbClr val="000000"/>
                          </a:solidFill>
                          <a:latin typeface="+mn-lt"/>
                        </a:rPr>
                        <a:t>Examinees from small-size private schools can be merged and tested in one testing center in a city or in a municipality. A Master Teacher  shall be assigned as the CE</a:t>
                      </a:r>
                      <a:r>
                        <a:rPr lang="en-US" sz="2200" b="0" i="0" u="none" strike="noStrike" dirty="0" smtClean="0">
                          <a:solidFill>
                            <a:srgbClr val="000000"/>
                          </a:solidFill>
                          <a:latin typeface="+mn-lt"/>
                        </a:rPr>
                        <a:t>.</a:t>
                      </a:r>
                    </a:p>
                    <a:p>
                      <a:pPr marL="342900" marR="0" indent="-342900" algn="l" defTabSz="914400" rtl="0" eaLnBrk="1" fontAlgn="t" latinLnBrk="0" hangingPunct="1">
                        <a:lnSpc>
                          <a:spcPct val="100000"/>
                        </a:lnSpc>
                        <a:spcBef>
                          <a:spcPts val="0"/>
                        </a:spcBef>
                        <a:spcAft>
                          <a:spcPts val="0"/>
                        </a:spcAft>
                        <a:buClrTx/>
                        <a:buSzTx/>
                        <a:buFontTx/>
                        <a:buAutoNum type="arabicPeriod"/>
                        <a:tabLst/>
                        <a:defRPr/>
                      </a:pPr>
                      <a:r>
                        <a:rPr lang="en-US" sz="2200" b="0" i="0" u="none" strike="noStrike" dirty="0" smtClean="0">
                          <a:solidFill>
                            <a:srgbClr val="000000"/>
                          </a:solidFill>
                          <a:latin typeface="+mn-lt"/>
                        </a:rPr>
                        <a:t>There should be separate C/ETREs for each school</a:t>
                      </a:r>
                      <a:r>
                        <a:rPr lang="en-US" sz="2200" b="0" i="0" u="none" strike="noStrike" baseline="0" dirty="0" smtClean="0">
                          <a:solidFill>
                            <a:srgbClr val="000000"/>
                          </a:solidFill>
                          <a:latin typeface="+mn-lt"/>
                        </a:rPr>
                        <a:t> in case there is merging of small size schools into one testing center.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57</a:t>
            </a:fld>
            <a:endParaRPr lang="fil-PH"/>
          </a:p>
        </p:txBody>
      </p:sp>
      <p:graphicFrame>
        <p:nvGraphicFramePr>
          <p:cNvPr id="5" name="Table 4"/>
          <p:cNvGraphicFramePr>
            <a:graphicFrameLocks noGrp="1"/>
          </p:cNvGraphicFramePr>
          <p:nvPr/>
        </p:nvGraphicFramePr>
        <p:xfrm>
          <a:off x="457200" y="-92064"/>
          <a:ext cx="8686800" cy="6492864"/>
        </p:xfrm>
        <a:graphic>
          <a:graphicData uri="http://schemas.openxmlformats.org/drawingml/2006/table">
            <a:tbl>
              <a:tblPr/>
              <a:tblGrid>
                <a:gridCol w="1447800"/>
                <a:gridCol w="7239000"/>
              </a:tblGrid>
              <a:tr h="376072">
                <a:tc>
                  <a:txBody>
                    <a:bodyPr/>
                    <a:lstStyle/>
                    <a:p>
                      <a:pPr algn="ctr" fontAlgn="b"/>
                      <a:r>
                        <a:rPr lang="fil-PH" sz="2200" b="1" i="0" u="none" strike="noStrike" dirty="0">
                          <a:solidFill>
                            <a:srgbClr val="000000"/>
                          </a:solidFill>
                          <a:latin typeface="Perpetua"/>
                        </a:rPr>
                        <a:t>Concern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2200" b="1" i="0" u="none" strike="noStrike" dirty="0">
                          <a:solidFill>
                            <a:srgbClr val="000000"/>
                          </a:solidFill>
                          <a:latin typeface="Perpetua"/>
                        </a:rPr>
                        <a:t>Guidelines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277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2200" b="0" i="0" u="none" strike="noStrike" dirty="0" smtClean="0">
                          <a:solidFill>
                            <a:srgbClr val="000000"/>
                          </a:solidFill>
                          <a:latin typeface="Perpetua"/>
                        </a:rPr>
                        <a:t>Merging </a:t>
                      </a:r>
                      <a:r>
                        <a:rPr lang="fil-PH" sz="2200" b="0" i="0" u="none" strike="noStrike" dirty="0" smtClean="0">
                          <a:solidFill>
                            <a:srgbClr val="000000"/>
                          </a:solidFill>
                          <a:latin typeface="+mn-lt"/>
                        </a:rPr>
                        <a:t>of Excess Examinees and</a:t>
                      </a:r>
                    </a:p>
                    <a:p>
                      <a:pPr algn="l" fontAlgn="t"/>
                      <a:r>
                        <a:rPr lang="fil-PH" sz="2200" b="0" i="0" u="none" strike="noStrike" dirty="0" smtClean="0">
                          <a:solidFill>
                            <a:srgbClr val="000000"/>
                          </a:solidFill>
                          <a:latin typeface="Perpetua"/>
                        </a:rPr>
                        <a:t>Testing Centers </a:t>
                      </a:r>
                      <a:endParaRPr lang="fil-PH" sz="2200" b="0" i="0" u="none" strike="noStrike" dirty="0">
                        <a:solidFill>
                          <a:srgbClr val="000000"/>
                        </a:solidFill>
                        <a:latin typeface="Perpetua"/>
                      </a:endParaRPr>
                    </a:p>
                    <a:p>
                      <a:pPr algn="l" fontAlgn="b"/>
                      <a:r>
                        <a:rPr lang="fil-PH" sz="2200" b="0" i="0" u="none" strike="noStrike" dirty="0">
                          <a:solidFill>
                            <a:srgbClr val="000000"/>
                          </a:solidFill>
                          <a:latin typeface="Perpetua"/>
                        </a:rPr>
                        <a:t> </a:t>
                      </a:r>
                    </a:p>
                    <a:p>
                      <a:pPr algn="l" fontAlgn="b"/>
                      <a:r>
                        <a:rPr lang="fil-PH" sz="2200" b="0" i="0" u="none" strike="noStrike" dirty="0">
                          <a:solidFill>
                            <a:srgbClr val="000000"/>
                          </a:solidFill>
                          <a:latin typeface="Perpetua"/>
                        </a:rPr>
                        <a:t> </a:t>
                      </a:r>
                    </a:p>
                    <a:p>
                      <a:pPr algn="l" fontAlgn="b"/>
                      <a:r>
                        <a:rPr lang="fil-PH" sz="2200" b="0" i="0" u="none" strike="noStrike" dirty="0">
                          <a:solidFill>
                            <a:srgbClr val="000000"/>
                          </a:solidFill>
                          <a:latin typeface="Perpetua"/>
                        </a:rPr>
                        <a:t> </a:t>
                      </a: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None/>
                        <a:tabLst/>
                        <a:defRPr/>
                      </a:pPr>
                      <a:r>
                        <a:rPr lang="en-US" sz="2200" b="0" i="0" u="none" strike="noStrike" baseline="0" dirty="0" smtClean="0">
                          <a:solidFill>
                            <a:srgbClr val="000000"/>
                          </a:solidFill>
                          <a:latin typeface="+mn-lt"/>
                        </a:rPr>
                        <a:t>4. In </a:t>
                      </a:r>
                      <a:r>
                        <a:rPr lang="en-US" sz="2200" b="0" i="0" u="none" strike="noStrike" baseline="0" dirty="0" smtClean="0">
                          <a:solidFill>
                            <a:srgbClr val="000000"/>
                          </a:solidFill>
                          <a:latin typeface="+mn-lt"/>
                        </a:rPr>
                        <a:t>case merging with other small testing center is not possible, e.g. 35 registrants only,  all examinees maybe accommodated in one testing room.  Another set of Forms 1 and 2 will be used for the 5 examinees.</a:t>
                      </a:r>
                    </a:p>
                    <a:p>
                      <a:pPr marL="342900" marR="0" indent="-342900" algn="l" defTabSz="914400" rtl="0" eaLnBrk="1" fontAlgn="t" latinLnBrk="0" hangingPunct="1">
                        <a:lnSpc>
                          <a:spcPct val="100000"/>
                        </a:lnSpc>
                        <a:spcBef>
                          <a:spcPts val="0"/>
                        </a:spcBef>
                        <a:spcAft>
                          <a:spcPts val="0"/>
                        </a:spcAft>
                        <a:buClrTx/>
                        <a:buSzTx/>
                        <a:buFontTx/>
                        <a:buNone/>
                        <a:tabLst/>
                        <a:defRPr/>
                      </a:pPr>
                      <a:r>
                        <a:rPr lang="en-US" sz="2200" b="0" i="0" u="none" strike="noStrike" baseline="0" dirty="0" smtClean="0">
                          <a:solidFill>
                            <a:srgbClr val="000000"/>
                          </a:solidFill>
                          <a:latin typeface="+mn-lt"/>
                        </a:rPr>
                        <a:t>5. No </a:t>
                      </a:r>
                      <a:r>
                        <a:rPr lang="en-US" sz="2200" b="0" i="0" u="none" strike="noStrike" baseline="0" dirty="0" smtClean="0">
                          <a:solidFill>
                            <a:srgbClr val="000000"/>
                          </a:solidFill>
                          <a:latin typeface="+mn-lt"/>
                        </a:rPr>
                        <a:t>integration of excess examinees will be done if there are enough testing rooms and room examiners (coming from other schools) to serve in the testing center.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58</a:t>
            </a:fld>
            <a:endParaRPr lang="fil-PH"/>
          </a:p>
        </p:txBody>
      </p:sp>
      <p:graphicFrame>
        <p:nvGraphicFramePr>
          <p:cNvPr id="6" name="Table 5"/>
          <p:cNvGraphicFramePr>
            <a:graphicFrameLocks noGrp="1"/>
          </p:cNvGraphicFramePr>
          <p:nvPr/>
        </p:nvGraphicFramePr>
        <p:xfrm>
          <a:off x="304799" y="152401"/>
          <a:ext cx="8610600" cy="6419850"/>
        </p:xfrm>
        <a:graphic>
          <a:graphicData uri="http://schemas.openxmlformats.org/drawingml/2006/table">
            <a:tbl>
              <a:tblPr/>
              <a:tblGrid>
                <a:gridCol w="1828800"/>
                <a:gridCol w="6781800"/>
              </a:tblGrid>
              <a:tr h="353120">
                <a:tc>
                  <a:txBody>
                    <a:bodyPr/>
                    <a:lstStyle/>
                    <a:p>
                      <a:pPr algn="ctr" fontAlgn="b"/>
                      <a:r>
                        <a:rPr lang="fil-PH" sz="2800" b="1" i="0" u="none" strike="noStrike" dirty="0">
                          <a:solidFill>
                            <a:srgbClr val="000000"/>
                          </a:solidFill>
                          <a:latin typeface="Perpetua"/>
                        </a:rPr>
                        <a:t>Concern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l-PH" sz="2800" b="1" i="0" u="none" strike="noStrike" dirty="0">
                          <a:solidFill>
                            <a:srgbClr val="000000"/>
                          </a:solidFill>
                          <a:latin typeface="Perpetua"/>
                        </a:rPr>
                        <a:t>Guidelines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3310">
                <a:tc>
                  <a:txBody>
                    <a:bodyPr/>
                    <a:lstStyle/>
                    <a:p>
                      <a:pPr algn="l" fontAlgn="t"/>
                      <a:r>
                        <a:rPr lang="fil-PH" sz="2800" b="0" i="0" u="none" strike="noStrike" dirty="0" smtClean="0">
                          <a:solidFill>
                            <a:srgbClr val="000000"/>
                          </a:solidFill>
                          <a:latin typeface="+mn-lt"/>
                        </a:rPr>
                        <a:t>On Checking the Identity</a:t>
                      </a:r>
                      <a:r>
                        <a:rPr lang="fil-PH" sz="2800" b="0" i="0" u="none" strike="noStrike" baseline="0" dirty="0" smtClean="0">
                          <a:solidFill>
                            <a:srgbClr val="000000"/>
                          </a:solidFill>
                          <a:latin typeface="+mn-lt"/>
                        </a:rPr>
                        <a:t> of the Examinee</a:t>
                      </a:r>
                      <a:endParaRPr lang="fil-PH" sz="28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800" b="0" i="0" u="none" strike="noStrike" dirty="0" smtClean="0">
                          <a:solidFill>
                            <a:srgbClr val="000000"/>
                          </a:solidFill>
                          <a:latin typeface="+mn-lt"/>
                        </a:rPr>
                        <a:t>Countercheck the identity of each examinee through his/her School ID. </a:t>
                      </a:r>
                    </a:p>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800" b="0" i="0" u="none" strike="noStrike" dirty="0" smtClean="0">
                          <a:solidFill>
                            <a:srgbClr val="000000"/>
                          </a:solidFill>
                          <a:latin typeface="+mn-lt"/>
                        </a:rPr>
                        <a:t>If the ID is not available, ask the examinee to present a notebook or any personal belonging bearing his/her name. </a:t>
                      </a:r>
                    </a:p>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800" b="0" i="0" u="none" strike="noStrike" dirty="0" smtClean="0">
                          <a:solidFill>
                            <a:srgbClr val="000000"/>
                          </a:solidFill>
                          <a:latin typeface="+mn-lt"/>
                        </a:rPr>
                        <a:t>In the absence of</a:t>
                      </a:r>
                      <a:r>
                        <a:rPr lang="en-US" sz="2800" b="0" i="0" u="none" strike="noStrike" baseline="0" dirty="0" smtClean="0">
                          <a:solidFill>
                            <a:srgbClr val="000000"/>
                          </a:solidFill>
                          <a:latin typeface="+mn-lt"/>
                        </a:rPr>
                        <a:t> </a:t>
                      </a:r>
                      <a:r>
                        <a:rPr lang="en-US" sz="2800" b="0" i="0" u="none" strike="noStrike" dirty="0" smtClean="0">
                          <a:solidFill>
                            <a:srgbClr val="000000"/>
                          </a:solidFill>
                          <a:latin typeface="+mn-lt"/>
                        </a:rPr>
                        <a:t># 1 and # 2 identification materials, ask the classmates inside the testing room</a:t>
                      </a:r>
                      <a:r>
                        <a:rPr lang="en-US" sz="2800" b="0" i="0" u="none" strike="noStrike" baseline="0" dirty="0" smtClean="0">
                          <a:solidFill>
                            <a:srgbClr val="000000"/>
                          </a:solidFill>
                          <a:latin typeface="+mn-lt"/>
                        </a:rPr>
                        <a:t> </a:t>
                      </a:r>
                      <a:r>
                        <a:rPr lang="en-US" sz="2800" b="0" i="0" u="none" strike="noStrike" dirty="0" smtClean="0">
                          <a:solidFill>
                            <a:srgbClr val="000000"/>
                          </a:solidFill>
                          <a:latin typeface="+mn-lt"/>
                        </a:rPr>
                        <a:t>to attest his/her identity.</a:t>
                      </a:r>
                      <a:endParaRPr lang="en-US" sz="2800" b="0" i="0"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59</a:t>
            </a:fld>
            <a:endParaRPr lang="fil-PH"/>
          </a:p>
        </p:txBody>
      </p:sp>
      <p:graphicFrame>
        <p:nvGraphicFramePr>
          <p:cNvPr id="6" name="Table 5"/>
          <p:cNvGraphicFramePr>
            <a:graphicFrameLocks noGrp="1"/>
          </p:cNvGraphicFramePr>
          <p:nvPr/>
        </p:nvGraphicFramePr>
        <p:xfrm>
          <a:off x="228600" y="152401"/>
          <a:ext cx="8686800" cy="10184455"/>
        </p:xfrm>
        <a:graphic>
          <a:graphicData uri="http://schemas.openxmlformats.org/drawingml/2006/table">
            <a:tbl>
              <a:tblPr/>
              <a:tblGrid>
                <a:gridCol w="1905000"/>
                <a:gridCol w="6781800"/>
              </a:tblGrid>
              <a:tr h="353120">
                <a:tc>
                  <a:txBody>
                    <a:bodyPr/>
                    <a:lstStyle/>
                    <a:p>
                      <a:pPr algn="ctr" fontAlgn="b"/>
                      <a:r>
                        <a:rPr lang="fil-PH" sz="2200" b="1" i="0" u="none" strike="noStrike" dirty="0">
                          <a:solidFill>
                            <a:srgbClr val="000000"/>
                          </a:solidFill>
                          <a:latin typeface="Perpetua"/>
                        </a:rPr>
                        <a:t>Concern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il-PH" sz="2200" b="1" i="0" u="none" strike="noStrike" dirty="0">
                          <a:solidFill>
                            <a:srgbClr val="000000"/>
                          </a:solidFill>
                          <a:latin typeface="Perpetua"/>
                        </a:rPr>
                        <a:t>Guidelines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331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2200" b="0" i="0" u="none" strike="noStrike" dirty="0" smtClean="0">
                          <a:solidFill>
                            <a:srgbClr val="000000"/>
                          </a:solidFill>
                          <a:latin typeface="+mn-lt"/>
                        </a:rPr>
                        <a:t>Test Materials Allocation</a:t>
                      </a:r>
                    </a:p>
                    <a:p>
                      <a:pPr algn="l" fontAlgn="t"/>
                      <a:endParaRPr lang="fil-PH" sz="22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None/>
                        <a:tabLst/>
                        <a:defRPr/>
                      </a:pPr>
                      <a:r>
                        <a:rPr lang="en-US" sz="2200" b="1" i="0" u="none" strike="noStrike" dirty="0" smtClean="0">
                          <a:solidFill>
                            <a:srgbClr val="000000"/>
                          </a:solidFill>
                          <a:latin typeface="+mn-lt"/>
                        </a:rPr>
                        <a:t>Grades 3 and 6</a:t>
                      </a:r>
                    </a:p>
                    <a:p>
                      <a:pPr marL="457200" marR="0" indent="-457200" algn="l" defTabSz="914400" rtl="0" eaLnBrk="1" fontAlgn="t" latinLnBrk="0" hangingPunct="1">
                        <a:lnSpc>
                          <a:spcPct val="100000"/>
                        </a:lnSpc>
                        <a:spcBef>
                          <a:spcPts val="0"/>
                        </a:spcBef>
                        <a:spcAft>
                          <a:spcPts val="0"/>
                        </a:spcAft>
                        <a:buClrTx/>
                        <a:buSzTx/>
                        <a:buFont typeface="+mj-lt"/>
                        <a:buAutoNum type="arabicPeriod"/>
                        <a:tabLst/>
                        <a:defRPr/>
                      </a:pPr>
                      <a:r>
                        <a:rPr lang="en-US" sz="2200" b="1" i="0" u="none" strike="noStrike" dirty="0" smtClean="0">
                          <a:solidFill>
                            <a:srgbClr val="000000"/>
                          </a:solidFill>
                          <a:latin typeface="+mn-lt"/>
                        </a:rPr>
                        <a:t>Schools with more than 50 examinees </a:t>
                      </a:r>
                      <a:r>
                        <a:rPr lang="en-US" sz="2200" b="0" i="0" u="none" strike="noStrike" baseline="0" dirty="0" smtClean="0">
                          <a:solidFill>
                            <a:srgbClr val="000000"/>
                          </a:solidFill>
                          <a:latin typeface="+mn-lt"/>
                        </a:rPr>
                        <a:t>– The allocation should be </a:t>
                      </a:r>
                      <a:r>
                        <a:rPr lang="en-US" sz="2200" b="0" i="0" u="none" strike="noStrike" dirty="0" smtClean="0">
                          <a:solidFill>
                            <a:srgbClr val="000000"/>
                          </a:solidFill>
                          <a:latin typeface="+mn-lt"/>
                        </a:rPr>
                        <a:t>50% TBs</a:t>
                      </a:r>
                      <a:r>
                        <a:rPr lang="en-US" sz="2200" b="0" i="0" u="none" strike="noStrike" baseline="0" dirty="0" smtClean="0">
                          <a:solidFill>
                            <a:srgbClr val="000000"/>
                          </a:solidFill>
                          <a:latin typeface="+mn-lt"/>
                        </a:rPr>
                        <a:t> and 100% ASs of the total enrolment</a:t>
                      </a:r>
                    </a:p>
                    <a:p>
                      <a:pPr marL="690563" marR="0" indent="-233363"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2200" b="0" i="0" u="none" strike="noStrike" baseline="0" dirty="0" smtClean="0">
                          <a:solidFill>
                            <a:srgbClr val="000000"/>
                          </a:solidFill>
                          <a:latin typeface="+mn-lt"/>
                        </a:rPr>
                        <a:t>There will be </a:t>
                      </a:r>
                      <a:r>
                        <a:rPr lang="en-US" sz="2200" b="1" i="0" u="sng" strike="noStrike" baseline="0" dirty="0" smtClean="0">
                          <a:solidFill>
                            <a:srgbClr val="000000"/>
                          </a:solidFill>
                          <a:latin typeface="+mn-lt"/>
                        </a:rPr>
                        <a:t>2 testing sessions</a:t>
                      </a:r>
                      <a:r>
                        <a:rPr lang="en-US" sz="2200" b="0" i="0" u="none" strike="noStrike" baseline="0" dirty="0" smtClean="0">
                          <a:solidFill>
                            <a:srgbClr val="000000"/>
                          </a:solidFill>
                          <a:latin typeface="+mn-lt"/>
                        </a:rPr>
                        <a:t> for schools allocated with only 50% TBs</a:t>
                      </a:r>
                    </a:p>
                    <a:p>
                      <a:pPr marL="342900" marR="0" indent="-34290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2200" b="0" i="0" u="none" strike="noStrike" baseline="0" dirty="0" smtClean="0">
                        <a:solidFill>
                          <a:srgbClr val="000000"/>
                        </a:solidFill>
                        <a:latin typeface="+mn-lt"/>
                      </a:endParaRPr>
                    </a:p>
                    <a:p>
                      <a:pPr marL="342900" marR="0" indent="-342900" algn="l" defTabSz="914400" rtl="0" eaLnBrk="1" fontAlgn="t" latinLnBrk="0" hangingPunct="1">
                        <a:lnSpc>
                          <a:spcPct val="100000"/>
                        </a:lnSpc>
                        <a:spcBef>
                          <a:spcPts val="0"/>
                        </a:spcBef>
                        <a:spcAft>
                          <a:spcPts val="0"/>
                        </a:spcAft>
                        <a:buClrTx/>
                        <a:buSzTx/>
                        <a:buFont typeface="Wingdings" pitchFamily="2" charset="2"/>
                        <a:buNone/>
                        <a:tabLst/>
                        <a:defRPr/>
                      </a:pPr>
                      <a:r>
                        <a:rPr lang="en-US" sz="2200" b="1" i="0" u="none" strike="noStrike" baseline="0" dirty="0" smtClean="0">
                          <a:solidFill>
                            <a:srgbClr val="000000"/>
                          </a:solidFill>
                          <a:latin typeface="+mn-lt"/>
                        </a:rPr>
                        <a:t>2.   Schools with 50 examinees and below </a:t>
                      </a:r>
                      <a:r>
                        <a:rPr lang="en-US" sz="2200" b="0" i="0" u="none" strike="noStrike" baseline="0" dirty="0" smtClean="0">
                          <a:solidFill>
                            <a:srgbClr val="000000"/>
                          </a:solidFill>
                          <a:latin typeface="+mn-lt"/>
                        </a:rPr>
                        <a:t>– The allocation should be 100% TBs and ASs of the total enrolment</a:t>
                      </a:r>
                    </a:p>
                    <a:p>
                      <a:pPr marL="342900" marR="0" indent="-342900" algn="l" defTabSz="914400" rtl="0" eaLnBrk="1" fontAlgn="t" latinLnBrk="0" hangingPunct="1">
                        <a:lnSpc>
                          <a:spcPct val="100000"/>
                        </a:lnSpc>
                        <a:spcBef>
                          <a:spcPts val="0"/>
                        </a:spcBef>
                        <a:spcAft>
                          <a:spcPts val="0"/>
                        </a:spcAft>
                        <a:buClrTx/>
                        <a:buSzTx/>
                        <a:buFont typeface="Wingdings" pitchFamily="2" charset="2"/>
                        <a:buChar char="§"/>
                        <a:tabLst/>
                        <a:defRPr/>
                      </a:pPr>
                      <a:endParaRPr lang="en-US" sz="2200" b="0" i="0" u="none" strike="noStrike" baseline="0" dirty="0" smtClean="0">
                        <a:solidFill>
                          <a:srgbClr val="000000"/>
                        </a:solidFill>
                        <a:latin typeface="+mn-lt"/>
                      </a:endParaRPr>
                    </a:p>
                    <a:p>
                      <a:pPr marL="342900" marR="0" indent="-342900" algn="l" defTabSz="914400" rtl="0" eaLnBrk="1" fontAlgn="t" latinLnBrk="0" hangingPunct="1">
                        <a:lnSpc>
                          <a:spcPct val="100000"/>
                        </a:lnSpc>
                        <a:spcBef>
                          <a:spcPts val="0"/>
                        </a:spcBef>
                        <a:spcAft>
                          <a:spcPts val="0"/>
                        </a:spcAft>
                        <a:buClrTx/>
                        <a:buSzTx/>
                        <a:buFont typeface="Wingdings" pitchFamily="2" charset="2"/>
                        <a:buNone/>
                        <a:tabLst/>
                        <a:defRPr/>
                      </a:pPr>
                      <a:r>
                        <a:rPr lang="en-US" sz="2200" b="1" i="0" u="none" strike="noStrike" baseline="0" dirty="0" smtClean="0">
                          <a:solidFill>
                            <a:srgbClr val="000000"/>
                          </a:solidFill>
                          <a:latin typeface="+mn-lt"/>
                        </a:rPr>
                        <a:t>Year 4</a:t>
                      </a:r>
                    </a:p>
                    <a:p>
                      <a:pPr marL="342900" marR="0" indent="-342900" algn="l" defTabSz="914400" rtl="0" eaLnBrk="1" fontAlgn="t" latinLnBrk="0" hangingPunct="1">
                        <a:lnSpc>
                          <a:spcPct val="100000"/>
                        </a:lnSpc>
                        <a:spcBef>
                          <a:spcPts val="0"/>
                        </a:spcBef>
                        <a:spcAft>
                          <a:spcPts val="0"/>
                        </a:spcAft>
                        <a:buClrTx/>
                        <a:buSzTx/>
                        <a:buFont typeface="Wingdings" pitchFamily="2" charset="2"/>
                        <a:buChar char="§"/>
                        <a:tabLst/>
                        <a:defRPr/>
                      </a:pPr>
                      <a:r>
                        <a:rPr lang="en-US" sz="2200" b="0" i="0" u="none" strike="noStrike" dirty="0" smtClean="0">
                          <a:solidFill>
                            <a:srgbClr val="000000"/>
                          </a:solidFill>
                          <a:latin typeface="+mn-lt"/>
                        </a:rPr>
                        <a:t>100% allocation of TBs and ASs based on the total enrolment</a:t>
                      </a:r>
                    </a:p>
                    <a:p>
                      <a:pPr marL="457200" marR="0" lvl="1" indent="-457200" algn="l" defTabSz="914400" rtl="0" eaLnBrk="1" fontAlgn="t" latinLnBrk="0" hangingPunct="1">
                        <a:lnSpc>
                          <a:spcPct val="100000"/>
                        </a:lnSpc>
                        <a:spcBef>
                          <a:spcPts val="0"/>
                        </a:spcBef>
                        <a:spcAft>
                          <a:spcPts val="0"/>
                        </a:spcAft>
                        <a:buClrTx/>
                        <a:buSzTx/>
                        <a:buFont typeface="+mj-lt"/>
                        <a:buAutoNum type="arabicPeriod"/>
                        <a:tabLst/>
                        <a:defRPr/>
                      </a:pPr>
                      <a:endParaRPr lang="en-US" sz="2200" b="0" i="0" u="none" strike="noStrike" baseline="0"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6770">
                <a:tc>
                  <a:txBody>
                    <a:bodyPr/>
                    <a:lstStyle/>
                    <a:p>
                      <a:pPr algn="l" fontAlgn="b"/>
                      <a:endParaRPr lang="fil-PH" sz="2200" b="0" i="0" u="none" strike="noStrike" dirty="0">
                        <a:solidFill>
                          <a:srgbClr val="000000"/>
                        </a:solidFill>
                        <a:latin typeface="Perpetua"/>
                      </a:endParaRPr>
                    </a:p>
                  </a:txBody>
                  <a:tcPr marL="9525" marR="9525" marT="9525"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indent="-342900" algn="l" defTabSz="914400" rtl="0" eaLnBrk="1" fontAlgn="t" latinLnBrk="0" hangingPunct="1">
                        <a:lnSpc>
                          <a:spcPct val="100000"/>
                        </a:lnSpc>
                        <a:spcBef>
                          <a:spcPts val="0"/>
                        </a:spcBef>
                        <a:spcAft>
                          <a:spcPts val="0"/>
                        </a:spcAft>
                        <a:buClrTx/>
                        <a:buSzTx/>
                        <a:buFontTx/>
                        <a:buNone/>
                        <a:tabLst/>
                        <a:defRPr/>
                      </a:pPr>
                      <a:endParaRPr lang="en-US" sz="2200" b="0" i="0" u="none" strike="noStrike" dirty="0" smtClean="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534400" cy="1295400"/>
          </a:xfrm>
        </p:spPr>
        <p:txBody>
          <a:bodyPr>
            <a:noAutofit/>
          </a:bodyPr>
          <a:lstStyle/>
          <a:p>
            <a:pPr algn="ctr"/>
            <a:r>
              <a:rPr lang="fil-PH" sz="3600" b="1" dirty="0" smtClean="0">
                <a:effectLst>
                  <a:outerShdw blurRad="38100" dist="38100" dir="2700000" algn="tl">
                    <a:srgbClr val="000000">
                      <a:alpha val="43137"/>
                    </a:srgbClr>
                  </a:outerShdw>
                </a:effectLst>
              </a:rPr>
              <a:t>The Schools Division Superintendent (SDS)</a:t>
            </a:r>
            <a:endParaRPr lang="fil-PH" sz="36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a:t>
            </a:fld>
            <a:endParaRPr lang="fil-PH"/>
          </a:p>
        </p:txBody>
      </p:sp>
      <p:sp>
        <p:nvSpPr>
          <p:cNvPr id="4" name="Content Placeholder 3"/>
          <p:cNvSpPr>
            <a:spLocks noGrp="1"/>
          </p:cNvSpPr>
          <p:nvPr>
            <p:ph sz="quarter" idx="1"/>
          </p:nvPr>
        </p:nvSpPr>
        <p:spPr>
          <a:xfrm>
            <a:off x="152400" y="2819400"/>
            <a:ext cx="8839200" cy="3429000"/>
          </a:xfrm>
        </p:spPr>
        <p:txBody>
          <a:bodyPr>
            <a:noAutofit/>
          </a:bodyPr>
          <a:lstStyle/>
          <a:p>
            <a:pPr marL="746125" indent="-457200">
              <a:lnSpc>
                <a:spcPct val="110000"/>
              </a:lnSpc>
              <a:buFont typeface="+mj-lt"/>
              <a:buAutoNum type="arabicPeriod"/>
              <a:defRPr/>
            </a:pPr>
            <a:r>
              <a:rPr lang="en-US" sz="3000" dirty="0" smtClean="0">
                <a:latin typeface="Tahoma" pitchFamily="34" charset="0"/>
                <a:ea typeface="Tahoma" pitchFamily="34" charset="0"/>
                <a:cs typeface="Tahoma" pitchFamily="34" charset="0"/>
              </a:rPr>
              <a:t>Responsible for the smooth conduct of the test in the division;</a:t>
            </a:r>
          </a:p>
          <a:p>
            <a:pPr marL="746125" indent="-457200">
              <a:lnSpc>
                <a:spcPct val="110000"/>
              </a:lnSpc>
              <a:buFont typeface="+mj-lt"/>
              <a:buAutoNum type="arabicPeriod"/>
              <a:defRPr/>
            </a:pPr>
            <a:r>
              <a:rPr lang="en-US" sz="3000" dirty="0" smtClean="0">
                <a:latin typeface="Tahoma" pitchFamily="34" charset="0"/>
                <a:ea typeface="Tahoma" pitchFamily="34" charset="0"/>
                <a:cs typeface="Tahoma" pitchFamily="34" charset="0"/>
              </a:rPr>
              <a:t>Assigns one of the division supervisors as DTC; </a:t>
            </a:r>
          </a:p>
          <a:p>
            <a:pPr>
              <a:buNone/>
            </a:pPr>
            <a:endParaRPr lang="fil-PH" sz="3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62000" y="0"/>
            <a:ext cx="7793038" cy="1295400"/>
          </a:xfrm>
        </p:spPr>
        <p:txBody>
          <a:bodyPr>
            <a:normAutofit fontScale="90000"/>
          </a:bodyPr>
          <a:lstStyle/>
          <a:p>
            <a:pPr algn="ctr" defTabSz="1096963" eaLnBrk="1" fontAlgn="auto" hangingPunct="1">
              <a:spcAft>
                <a:spcPts val="0"/>
              </a:spcAft>
              <a:defRPr/>
            </a:pPr>
            <a:r>
              <a:rPr lang="en-US" b="1" dirty="0" smtClean="0">
                <a:effectLst>
                  <a:outerShdw blurRad="38100" dist="38100" dir="2700000" algn="tl">
                    <a:srgbClr val="000000">
                      <a:alpha val="43137"/>
                    </a:srgbClr>
                  </a:outerShdw>
                </a:effectLst>
                <a:latin typeface="Franklin Gothic Book" pitchFamily="34" charset="0"/>
                <a:ea typeface="Komika Axis *" pitchFamily="2" charset="0"/>
                <a:cs typeface="Komika Axis *" pitchFamily="2" charset="0"/>
              </a:rPr>
              <a:t>Board Work : NAT Grade 3</a:t>
            </a:r>
          </a:p>
        </p:txBody>
      </p:sp>
      <p:sp>
        <p:nvSpPr>
          <p:cNvPr id="21507" name="Rectangle 3"/>
          <p:cNvSpPr>
            <a:spLocks noGrp="1" noChangeArrowheads="1"/>
          </p:cNvSpPr>
          <p:nvPr>
            <p:ph idx="1"/>
          </p:nvPr>
        </p:nvSpPr>
        <p:spPr>
          <a:xfrm>
            <a:off x="381000" y="1143000"/>
            <a:ext cx="8001000" cy="1828800"/>
          </a:xfrm>
        </p:spPr>
        <p:txBody>
          <a:bodyPr>
            <a:normAutofit/>
          </a:bodyPr>
          <a:lstStyle/>
          <a:p>
            <a:pPr marL="411163" indent="-411163" defTabSz="1096963" eaLnBrk="1" hangingPunct="1">
              <a:spcBef>
                <a:spcPct val="0"/>
              </a:spcBef>
              <a:buFont typeface="Wingdings" pitchFamily="2" charset="2"/>
              <a:buNone/>
            </a:pPr>
            <a:r>
              <a:rPr lang="en-US" sz="1500" dirty="0" smtClean="0">
                <a:solidFill>
                  <a:srgbClr val="FF0000"/>
                </a:solidFill>
                <a:latin typeface="Trebuchet MS" pitchFamily="34" charset="0"/>
                <a:ea typeface="MV Boli" pitchFamily="2" charset="0"/>
                <a:cs typeface="MV Boli" pitchFamily="2" charset="0"/>
              </a:rPr>
              <a:t>Time </a:t>
            </a:r>
            <a:r>
              <a:rPr lang="en-US" sz="1500" dirty="0" smtClean="0">
                <a:solidFill>
                  <a:srgbClr val="FF0000"/>
                </a:solidFill>
                <a:latin typeface="Trebuchet MS" pitchFamily="34" charset="0"/>
                <a:ea typeface="MV Boli" pitchFamily="2" charset="0"/>
                <a:cs typeface="MV Boli" pitchFamily="2" charset="0"/>
              </a:rPr>
              <a:t>Started	</a:t>
            </a:r>
            <a:r>
              <a:rPr lang="en-US" sz="1500" dirty="0" smtClean="0">
                <a:solidFill>
                  <a:srgbClr val="FF0000"/>
                </a:solidFill>
                <a:latin typeface="Trebuchet MS" pitchFamily="34" charset="0"/>
                <a:ea typeface="MV Boli" pitchFamily="2" charset="0"/>
                <a:cs typeface="MV Boli" pitchFamily="2" charset="0"/>
              </a:rPr>
              <a:t>		Time </a:t>
            </a:r>
            <a:r>
              <a:rPr lang="en-US" sz="1500" dirty="0" smtClean="0">
                <a:solidFill>
                  <a:srgbClr val="FF0000"/>
                </a:solidFill>
                <a:latin typeface="Trebuchet MS" pitchFamily="34" charset="0"/>
                <a:ea typeface="MV Boli" pitchFamily="2" charset="0"/>
                <a:cs typeface="MV Boli" pitchFamily="2" charset="0"/>
              </a:rPr>
              <a:t>to End</a:t>
            </a:r>
          </a:p>
          <a:p>
            <a:pPr marL="411163" indent="-411163" defTabSz="1096963" eaLnBrk="1" hangingPunct="1">
              <a:spcBef>
                <a:spcPct val="0"/>
              </a:spcBef>
              <a:buFont typeface="Wingdings" pitchFamily="2" charset="2"/>
              <a:buNone/>
            </a:pPr>
            <a:r>
              <a:rPr lang="en-US" sz="1500" dirty="0" smtClean="0">
                <a:latin typeface="Trebuchet MS" pitchFamily="34" charset="0"/>
                <a:ea typeface="MV Boli" pitchFamily="2" charset="0"/>
                <a:cs typeface="MV Boli" pitchFamily="2" charset="0"/>
              </a:rPr>
              <a:t>General Directions </a:t>
            </a:r>
          </a:p>
          <a:p>
            <a:pPr marL="411163" indent="-411163" defTabSz="1096963" eaLnBrk="1" hangingPunct="1">
              <a:spcBef>
                <a:spcPct val="0"/>
              </a:spcBef>
              <a:buFont typeface="Wingdings" pitchFamily="2" charset="2"/>
              <a:buNone/>
            </a:pPr>
            <a:r>
              <a:rPr lang="en-US" sz="1500" dirty="0" smtClean="0">
                <a:latin typeface="Trebuchet MS" pitchFamily="34" charset="0"/>
                <a:ea typeface="MV Boli" pitchFamily="2" charset="0"/>
                <a:cs typeface="MV Boli" pitchFamily="2" charset="0"/>
              </a:rPr>
              <a:t>    &amp; Sample Items		5 </a:t>
            </a:r>
            <a:r>
              <a:rPr lang="en-US" sz="1500" dirty="0" err="1" smtClean="0">
                <a:latin typeface="Trebuchet MS" pitchFamily="34" charset="0"/>
                <a:ea typeface="MV Boli" pitchFamily="2" charset="0"/>
                <a:cs typeface="MV Boli" pitchFamily="2" charset="0"/>
              </a:rPr>
              <a:t>mins</a:t>
            </a:r>
            <a:r>
              <a:rPr lang="en-US" sz="1500" dirty="0" smtClean="0">
                <a:latin typeface="Trebuchet MS" pitchFamily="34" charset="0"/>
                <a:ea typeface="MV Boli" pitchFamily="2" charset="0"/>
                <a:cs typeface="MV Boli" pitchFamily="2" charset="0"/>
              </a:rPr>
              <a:t>   	 __________</a:t>
            </a:r>
          </a:p>
          <a:p>
            <a:pPr marL="411163" indent="-411163" defTabSz="1096963" eaLnBrk="1" hangingPunct="1">
              <a:spcBef>
                <a:spcPct val="0"/>
              </a:spcBef>
              <a:buFont typeface="Wingdings" pitchFamily="2" charset="2"/>
              <a:buNone/>
            </a:pPr>
            <a:endParaRPr lang="en-US" sz="1500" dirty="0" smtClean="0">
              <a:latin typeface="Trebuchet MS" pitchFamily="34" charset="0"/>
              <a:ea typeface="MV Boli" pitchFamily="2" charset="0"/>
              <a:cs typeface="MV Boli" pitchFamily="2" charset="0"/>
            </a:endParaRPr>
          </a:p>
          <a:p>
            <a:pPr marL="411163" indent="-411163" defTabSz="1096963" eaLnBrk="1" hangingPunct="1">
              <a:spcBef>
                <a:spcPct val="0"/>
              </a:spcBef>
              <a:buFont typeface="Wingdings" pitchFamily="2" charset="2"/>
              <a:buNone/>
            </a:pPr>
            <a:r>
              <a:rPr lang="en-US" sz="1500" b="1" dirty="0" smtClean="0">
                <a:latin typeface="Trebuchet MS" pitchFamily="34" charset="0"/>
                <a:ea typeface="MV Boli" pitchFamily="2" charset="0"/>
                <a:cs typeface="MV Boli" pitchFamily="2" charset="0"/>
              </a:rPr>
              <a:t>Part I</a:t>
            </a:r>
            <a:r>
              <a:rPr lang="en-US" sz="1500" dirty="0" smtClean="0">
                <a:latin typeface="Trebuchet MS" pitchFamily="34" charset="0"/>
                <a:ea typeface="MV Boli" pitchFamily="2" charset="0"/>
                <a:cs typeface="MV Boli" pitchFamily="2" charset="0"/>
              </a:rPr>
              <a:t> (EDQ)           	1 – 10     	5 </a:t>
            </a:r>
            <a:r>
              <a:rPr lang="en-US" sz="1500" dirty="0" err="1" smtClean="0">
                <a:latin typeface="Trebuchet MS" pitchFamily="34" charset="0"/>
                <a:ea typeface="MV Boli" pitchFamily="2" charset="0"/>
                <a:cs typeface="MV Boli" pitchFamily="2" charset="0"/>
              </a:rPr>
              <a:t>mins</a:t>
            </a:r>
            <a:r>
              <a:rPr lang="en-US" sz="1500" dirty="0" smtClean="0">
                <a:latin typeface="Trebuchet MS" pitchFamily="34" charset="0"/>
                <a:ea typeface="MV Boli" pitchFamily="2" charset="0"/>
                <a:cs typeface="MV Boli" pitchFamily="2" charset="0"/>
              </a:rPr>
              <a:t>			 ___________</a:t>
            </a:r>
          </a:p>
          <a:p>
            <a:pPr marL="411163" indent="-411163" defTabSz="1096963" eaLnBrk="1" hangingPunct="1">
              <a:buFont typeface="Wingdings" pitchFamily="2" charset="2"/>
              <a:buNone/>
            </a:pPr>
            <a:endParaRPr lang="en-US" sz="1500" dirty="0" smtClean="0">
              <a:latin typeface="Trebuchet MS" pitchFamily="34" charset="0"/>
              <a:ea typeface="MV Boli" pitchFamily="2" charset="0"/>
              <a:cs typeface="MV Boli" pitchFamily="2" charset="0"/>
            </a:endParaRPr>
          </a:p>
          <a:p>
            <a:pPr marL="411163" indent="-411163" defTabSz="1096963" eaLnBrk="1" hangingPunct="1"/>
            <a:endParaRPr lang="en-US" sz="1500" dirty="0" smtClean="0">
              <a:latin typeface="Trebuchet MS" pitchFamily="34" charset="0"/>
              <a:ea typeface="MV Boli" pitchFamily="2" charset="0"/>
              <a:cs typeface="MV Boli" pitchFamily="2" charset="0"/>
            </a:endParaRPr>
          </a:p>
        </p:txBody>
      </p:sp>
      <p:sp>
        <p:nvSpPr>
          <p:cNvPr id="21510" name="Rectangle 3"/>
          <p:cNvSpPr txBox="1">
            <a:spLocks noChangeArrowheads="1"/>
          </p:cNvSpPr>
          <p:nvPr/>
        </p:nvSpPr>
        <p:spPr bwMode="auto">
          <a:xfrm>
            <a:off x="381000" y="2895600"/>
            <a:ext cx="8153400" cy="3124200"/>
          </a:xfrm>
          <a:prstGeom prst="rect">
            <a:avLst/>
          </a:prstGeom>
          <a:noFill/>
          <a:ln w="9525">
            <a:noFill/>
            <a:miter lim="800000"/>
            <a:headEnd/>
            <a:tailEnd/>
          </a:ln>
        </p:spPr>
        <p:txBody>
          <a:bodyPr/>
          <a:lstStyle/>
          <a:p>
            <a:pPr marL="411163" indent="-411163" defTabSz="1096963">
              <a:spcBef>
                <a:spcPts val="600"/>
              </a:spcBef>
              <a:buClr>
                <a:schemeClr val="accent1"/>
              </a:buClr>
              <a:buSzPct val="70000"/>
              <a:buFont typeface="Wingdings" pitchFamily="2" charset="2"/>
              <a:buNone/>
            </a:pPr>
            <a:r>
              <a:rPr lang="en-US" sz="1500" b="1" dirty="0">
                <a:latin typeface="Trebuchet MS" pitchFamily="34" charset="0"/>
              </a:rPr>
              <a:t>Part II (Test Proper) 			Time Started	Time to End</a:t>
            </a:r>
          </a:p>
          <a:p>
            <a:pPr marL="411163" indent="-411163" defTabSz="1096963">
              <a:spcBef>
                <a:spcPts val="600"/>
              </a:spcBef>
              <a:buClr>
                <a:schemeClr val="accent1"/>
              </a:buClr>
              <a:buSzPct val="70000"/>
              <a:buFont typeface="Wingdings" pitchFamily="2" charset="2"/>
              <a:buNone/>
            </a:pPr>
            <a:r>
              <a:rPr lang="en-US" sz="1500" dirty="0">
                <a:latin typeface="Trebuchet MS" pitchFamily="34" charset="0"/>
              </a:rPr>
              <a:t>Reading Test in English	1 – 20   		 </a:t>
            </a:r>
            <a:r>
              <a:rPr lang="en-US" sz="1500" dirty="0" smtClean="0">
                <a:latin typeface="Trebuchet MS" pitchFamily="34" charset="0"/>
              </a:rPr>
              <a:t>__________    </a:t>
            </a:r>
            <a:endParaRPr lang="en-US" sz="1500" dirty="0">
              <a:latin typeface="Trebuchet MS" pitchFamily="34" charset="0"/>
            </a:endParaRPr>
          </a:p>
          <a:p>
            <a:pPr marL="411163" indent="-411163" defTabSz="1096963">
              <a:spcBef>
                <a:spcPts val="600"/>
              </a:spcBef>
              <a:buClr>
                <a:schemeClr val="accent1"/>
              </a:buClr>
              <a:buSzPct val="70000"/>
              <a:buFont typeface="Wingdings" pitchFamily="2" charset="2"/>
              <a:buNone/>
            </a:pPr>
            <a:r>
              <a:rPr lang="en-US" sz="1500" dirty="0">
                <a:latin typeface="Trebuchet MS" pitchFamily="34" charset="0"/>
              </a:rPr>
              <a:t>Reading Test in Filipino	1 – 20 </a:t>
            </a:r>
          </a:p>
          <a:p>
            <a:pPr marL="411163" indent="-411163" defTabSz="1096963">
              <a:spcBef>
                <a:spcPts val="600"/>
              </a:spcBef>
              <a:buClr>
                <a:schemeClr val="accent1"/>
              </a:buClr>
              <a:buSzPct val="70000"/>
              <a:buFont typeface="Wingdings" pitchFamily="2" charset="2"/>
              <a:buNone/>
            </a:pPr>
            <a:r>
              <a:rPr lang="en-US" sz="1500" dirty="0">
                <a:latin typeface="Trebuchet MS" pitchFamily="34" charset="0"/>
              </a:rPr>
              <a:t>English Grammar        	1 – 10         </a:t>
            </a:r>
          </a:p>
          <a:p>
            <a:pPr marL="411163" indent="-411163" defTabSz="1096963">
              <a:spcBef>
                <a:spcPts val="600"/>
              </a:spcBef>
              <a:buClr>
                <a:schemeClr val="accent1"/>
              </a:buClr>
              <a:buSzPct val="70000"/>
              <a:buFont typeface="Wingdings" pitchFamily="2" charset="2"/>
              <a:buNone/>
            </a:pPr>
            <a:r>
              <a:rPr lang="en-US" sz="1500" dirty="0">
                <a:latin typeface="Trebuchet MS" pitchFamily="34" charset="0"/>
              </a:rPr>
              <a:t>Filipino Grammar         	1 – 10</a:t>
            </a:r>
          </a:p>
          <a:p>
            <a:pPr marL="411163" indent="-411163" defTabSz="1096963">
              <a:spcBef>
                <a:spcPts val="600"/>
              </a:spcBef>
              <a:buClr>
                <a:schemeClr val="accent1"/>
              </a:buClr>
              <a:buSzPct val="70000"/>
              <a:buFont typeface="Wingdings" pitchFamily="2" charset="2"/>
              <a:buNone/>
            </a:pPr>
            <a:r>
              <a:rPr lang="en-US" sz="1500" dirty="0">
                <a:latin typeface="Trebuchet MS" pitchFamily="34" charset="0"/>
              </a:rPr>
              <a:t>Science                        	1 – 15 </a:t>
            </a:r>
          </a:p>
          <a:p>
            <a:pPr marL="411163" indent="-411163" defTabSz="1096963">
              <a:spcBef>
                <a:spcPts val="600"/>
              </a:spcBef>
              <a:buClr>
                <a:schemeClr val="accent1"/>
              </a:buClr>
              <a:buSzPct val="70000"/>
              <a:buFont typeface="Wingdings" pitchFamily="2" charset="2"/>
              <a:buNone/>
            </a:pPr>
            <a:r>
              <a:rPr lang="en-US" sz="1500" dirty="0">
                <a:latin typeface="Trebuchet MS" pitchFamily="34" charset="0"/>
              </a:rPr>
              <a:t>Mathematics                 1 – 15       				___________   </a:t>
            </a:r>
            <a:endParaRPr lang="en-US" sz="1500" u="sng" dirty="0">
              <a:latin typeface="Trebuchet MS" pitchFamily="34" charset="0"/>
            </a:endParaRPr>
          </a:p>
          <a:p>
            <a:pPr marL="411163" indent="-411163" defTabSz="1096963">
              <a:spcBef>
                <a:spcPts val="600"/>
              </a:spcBef>
              <a:buClr>
                <a:schemeClr val="accent1"/>
              </a:buClr>
              <a:buSzPct val="70000"/>
              <a:buFont typeface="Wingdings" pitchFamily="2" charset="2"/>
              <a:buNone/>
            </a:pPr>
            <a:r>
              <a:rPr lang="en-US" sz="1500" b="1" dirty="0" smtClean="0">
                <a:latin typeface="Trebuchet MS" pitchFamily="34" charset="0"/>
              </a:rPr>
              <a:t>Total </a:t>
            </a:r>
            <a:r>
              <a:rPr lang="en-US" sz="1500" b="1" dirty="0">
                <a:latin typeface="Trebuchet MS" pitchFamily="34" charset="0"/>
              </a:rPr>
              <a:t>time limit:  1 hr &amp; 30 </a:t>
            </a:r>
            <a:r>
              <a:rPr lang="en-US" sz="1500" b="1" dirty="0" err="1">
                <a:latin typeface="Trebuchet MS" pitchFamily="34" charset="0"/>
              </a:rPr>
              <a:t>mins</a:t>
            </a:r>
            <a:endParaRPr lang="en-US" sz="1500" b="1" dirty="0">
              <a:latin typeface="Trebuchet MS" pitchFamily="34" charset="0"/>
            </a:endParaRPr>
          </a:p>
          <a:p>
            <a:pPr marL="411163" indent="-411163" defTabSz="1096963">
              <a:spcBef>
                <a:spcPts val="600"/>
              </a:spcBef>
              <a:buClr>
                <a:schemeClr val="accent1"/>
              </a:buClr>
              <a:buSzPct val="70000"/>
            </a:pPr>
            <a:r>
              <a:rPr lang="en-US" sz="1200" i="1" dirty="0" smtClean="0">
                <a:solidFill>
                  <a:srgbClr val="FF0000"/>
                </a:solidFill>
                <a:latin typeface="Trebuchet MS" pitchFamily="34" charset="0"/>
              </a:rPr>
              <a:t>Notes:   1. There is o</a:t>
            </a:r>
            <a:r>
              <a:rPr lang="en-US" sz="1200" i="1" dirty="0" smtClean="0">
                <a:solidFill>
                  <a:srgbClr val="FF0000"/>
                </a:solidFill>
                <a:latin typeface="Trebuchet MS" pitchFamily="34" charset="0"/>
                <a:ea typeface="MV Boli" pitchFamily="2" charset="0"/>
                <a:cs typeface="MV Boli" pitchFamily="2" charset="0"/>
              </a:rPr>
              <a:t>ne TB only for Reading and Grammar in Filipino and English, Science, and Mathematics</a:t>
            </a:r>
          </a:p>
          <a:p>
            <a:pPr marL="411163" indent="-411163" defTabSz="1096963">
              <a:spcBef>
                <a:spcPts val="600"/>
              </a:spcBef>
              <a:buClr>
                <a:schemeClr val="accent1"/>
              </a:buClr>
              <a:buSzPct val="70000"/>
            </a:pPr>
            <a:r>
              <a:rPr lang="en-US" sz="1200" i="1" dirty="0" smtClean="0">
                <a:solidFill>
                  <a:srgbClr val="FF0000"/>
                </a:solidFill>
                <a:latin typeface="Trebuchet MS" pitchFamily="34" charset="0"/>
                <a:cs typeface="MV Boli" pitchFamily="2" charset="0"/>
              </a:rPr>
              <a:t>	    2.  </a:t>
            </a:r>
            <a:r>
              <a:rPr lang="en-US" sz="1200" i="1" dirty="0" smtClean="0">
                <a:solidFill>
                  <a:srgbClr val="FF0000"/>
                </a:solidFill>
                <a:latin typeface="Trebuchet MS" pitchFamily="34" charset="0"/>
              </a:rPr>
              <a:t>Use same board work for the second session.</a:t>
            </a:r>
            <a:endParaRPr lang="en-US" sz="1200" i="1" dirty="0" smtClean="0">
              <a:solidFill>
                <a:srgbClr val="FF0000"/>
              </a:solidFill>
              <a:latin typeface="Trebuchet MS" pitchFamily="34" charset="0"/>
              <a:ea typeface="MV Boli" pitchFamily="2" charset="0"/>
              <a:cs typeface="MV Boli" pitchFamily="2" charset="0"/>
            </a:endParaRPr>
          </a:p>
          <a:p>
            <a:pPr marL="411163" indent="-411163" defTabSz="1096963">
              <a:spcBef>
                <a:spcPts val="600"/>
              </a:spcBef>
              <a:buClr>
                <a:schemeClr val="accent1"/>
              </a:buClr>
              <a:buSzPct val="70000"/>
              <a:buFont typeface="Wingdings" pitchFamily="2" charset="2"/>
              <a:buNone/>
            </a:pPr>
            <a:endParaRPr lang="en-US" sz="1500" dirty="0">
              <a:latin typeface="Trebuchet MS" pitchFamily="34" charset="0"/>
            </a:endParaRPr>
          </a:p>
        </p:txBody>
      </p:sp>
      <p:sp>
        <p:nvSpPr>
          <p:cNvPr id="9" name="Slide Number Placeholder 8"/>
          <p:cNvSpPr>
            <a:spLocks noGrp="1"/>
          </p:cNvSpPr>
          <p:nvPr>
            <p:ph type="sldNum" sz="quarter" idx="12"/>
          </p:nvPr>
        </p:nvSpPr>
        <p:spPr/>
        <p:txBody>
          <a:bodyPr/>
          <a:lstStyle/>
          <a:p>
            <a:pPr>
              <a:defRPr/>
            </a:pPr>
            <a:fld id="{E116BE42-B008-4001-869D-2237CA79ACF9}" type="slidenum">
              <a:rPr lang="en-US" altLang="en-US" smtClean="0"/>
              <a:pPr>
                <a:defRPr/>
              </a:pPr>
              <a:t>60</a:t>
            </a:fld>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61</a:t>
            </a:fld>
            <a:endParaRPr lang="fil-PH"/>
          </a:p>
        </p:txBody>
      </p:sp>
      <p:sp>
        <p:nvSpPr>
          <p:cNvPr id="3" name="TextBox 2"/>
          <p:cNvSpPr txBox="1"/>
          <p:nvPr/>
        </p:nvSpPr>
        <p:spPr>
          <a:xfrm>
            <a:off x="685800" y="323670"/>
            <a:ext cx="8229600" cy="5262979"/>
          </a:xfrm>
          <a:prstGeom prst="rect">
            <a:avLst/>
          </a:prstGeom>
          <a:noFill/>
          <a:ln>
            <a:solidFill>
              <a:schemeClr val="tx1"/>
            </a:solidFill>
          </a:ln>
        </p:spPr>
        <p:txBody>
          <a:bodyPr wrap="square" rtlCol="0">
            <a:spAutoFit/>
          </a:bodyPr>
          <a:lstStyle/>
          <a:p>
            <a:pPr marL="342900" indent="-342900"/>
            <a:r>
              <a:rPr lang="en-US" sz="2800" b="1" dirty="0" smtClean="0"/>
              <a:t>Conduct of Pre-Test Activities to G3 examinees assigned in the second session:</a:t>
            </a:r>
          </a:p>
          <a:p>
            <a:pPr marL="342900" indent="-342900">
              <a:buFont typeface="+mj-lt"/>
              <a:buAutoNum type="arabicPeriod"/>
            </a:pPr>
            <a:r>
              <a:rPr lang="en-US" sz="2800" dirty="0" smtClean="0"/>
              <a:t>Distribute in advance the ASs to these pupils for them to accomplish the non-test items (e.g. Name Grid, LRN, school and personal variables on the front side of AS) while waiting.</a:t>
            </a:r>
          </a:p>
          <a:p>
            <a:pPr marL="342900" indent="-342900">
              <a:buFont typeface="+mj-lt"/>
              <a:buAutoNum type="arabicPeriod"/>
            </a:pPr>
            <a:r>
              <a:rPr lang="en-US" sz="2800" dirty="0" smtClean="0"/>
              <a:t>Forms 1 and 2 may be accomplished, too, except for the TB portion.</a:t>
            </a: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066800" y="228600"/>
            <a:ext cx="6934200" cy="838200"/>
          </a:xfrm>
        </p:spPr>
        <p:txBody>
          <a:bodyPr>
            <a:normAutofit fontScale="90000"/>
          </a:bodyPr>
          <a:lstStyle/>
          <a:p>
            <a:pPr defTabSz="1096963" eaLnBrk="1" fontAlgn="auto" hangingPunct="1">
              <a:spcAft>
                <a:spcPts val="0"/>
              </a:spcAft>
              <a:defRPr/>
            </a:pPr>
            <a:r>
              <a:rPr lang="en-US" b="1" dirty="0" smtClean="0">
                <a:effectLst>
                  <a:outerShdw blurRad="38100" dist="38100" dir="2700000" algn="tl">
                    <a:srgbClr val="000000">
                      <a:alpha val="43137"/>
                    </a:srgbClr>
                  </a:outerShdw>
                </a:effectLst>
                <a:latin typeface="Franklin Gothic Book" pitchFamily="34" charset="0"/>
                <a:ea typeface="Komika Axis *" pitchFamily="2" charset="0"/>
                <a:cs typeface="Komika Axis *" pitchFamily="2" charset="0"/>
              </a:rPr>
              <a:t>Board Work : NAT Grade 6</a:t>
            </a:r>
          </a:p>
        </p:txBody>
      </p:sp>
      <p:sp>
        <p:nvSpPr>
          <p:cNvPr id="22531" name="Rectangle 3"/>
          <p:cNvSpPr>
            <a:spLocks noGrp="1" noChangeArrowheads="1"/>
          </p:cNvSpPr>
          <p:nvPr>
            <p:ph idx="1"/>
          </p:nvPr>
        </p:nvSpPr>
        <p:spPr>
          <a:xfrm>
            <a:off x="381000" y="1219200"/>
            <a:ext cx="8229600" cy="5486400"/>
          </a:xfrm>
        </p:spPr>
        <p:txBody>
          <a:bodyPr>
            <a:normAutofit fontScale="70000" lnSpcReduction="20000"/>
          </a:bodyPr>
          <a:lstStyle/>
          <a:p>
            <a:pPr marL="411163" indent="-411163" defTabSz="1096963" eaLnBrk="1" hangingPunct="1">
              <a:buFont typeface="Wingdings" pitchFamily="2" charset="2"/>
              <a:buNone/>
            </a:pPr>
            <a:r>
              <a:rPr lang="en-US" sz="1600" dirty="0" smtClean="0">
                <a:latin typeface="Trebuchet MS" pitchFamily="34" charset="0"/>
                <a:ea typeface="MV Boli" pitchFamily="2" charset="0"/>
                <a:cs typeface="MV Boli" pitchFamily="2" charset="0"/>
              </a:rPr>
              <a:t>		</a:t>
            </a:r>
            <a:r>
              <a:rPr lang="en-US" sz="1900" dirty="0" smtClean="0">
                <a:latin typeface="Trebuchet MS" pitchFamily="34" charset="0"/>
                <a:ea typeface="MV Boli" pitchFamily="2" charset="0"/>
                <a:cs typeface="MV Boli" pitchFamily="2" charset="0"/>
              </a:rPr>
              <a:t>			  Time Started	Time to End</a:t>
            </a:r>
          </a:p>
          <a:p>
            <a:pPr marL="411163" indent="-411163" defTabSz="1096963" eaLnBrk="1" hangingPunct="1">
              <a:buFont typeface="Wingdings" pitchFamily="2" charset="2"/>
              <a:buNone/>
            </a:pPr>
            <a:r>
              <a:rPr lang="en-US" sz="1900" dirty="0" smtClean="0">
                <a:latin typeface="Trebuchet MS" pitchFamily="34" charset="0"/>
                <a:ea typeface="MV Boli" pitchFamily="2" charset="0"/>
                <a:cs typeface="MV Boli" pitchFamily="2" charset="0"/>
              </a:rPr>
              <a:t>General Directions </a:t>
            </a:r>
          </a:p>
          <a:p>
            <a:pPr marL="411163" indent="-411163" defTabSz="1096963" eaLnBrk="1" hangingPunct="1">
              <a:buFont typeface="Wingdings" pitchFamily="2" charset="2"/>
              <a:buNone/>
            </a:pPr>
            <a:r>
              <a:rPr lang="en-US" sz="1900" dirty="0" smtClean="0">
                <a:latin typeface="Trebuchet MS" pitchFamily="34" charset="0"/>
                <a:ea typeface="MV Boli" pitchFamily="2" charset="0"/>
                <a:cs typeface="MV Boli" pitchFamily="2" charset="0"/>
              </a:rPr>
              <a:t>    &amp; Sample Items                  	   5 </a:t>
            </a:r>
            <a:r>
              <a:rPr lang="en-US" sz="1900" dirty="0" err="1" smtClean="0">
                <a:latin typeface="Trebuchet MS" pitchFamily="34" charset="0"/>
                <a:ea typeface="MV Boli" pitchFamily="2" charset="0"/>
                <a:cs typeface="MV Boli" pitchFamily="2" charset="0"/>
              </a:rPr>
              <a:t>mins</a:t>
            </a:r>
            <a:r>
              <a:rPr lang="en-US" sz="1900" dirty="0" smtClean="0">
                <a:latin typeface="Trebuchet MS" pitchFamily="34" charset="0"/>
                <a:ea typeface="MV Boli" pitchFamily="2" charset="0"/>
                <a:cs typeface="MV Boli" pitchFamily="2" charset="0"/>
              </a:rPr>
              <a:t> 	  __________</a:t>
            </a:r>
          </a:p>
          <a:p>
            <a:pPr marL="411163" indent="-411163" defTabSz="1096963" eaLnBrk="1" hangingPunct="1">
              <a:buFont typeface="Wingdings" pitchFamily="2" charset="2"/>
              <a:buNone/>
            </a:pPr>
            <a:endParaRPr lang="en-US" sz="1900" dirty="0" smtClean="0">
              <a:latin typeface="Trebuchet MS" pitchFamily="34" charset="0"/>
              <a:ea typeface="MV Boli" pitchFamily="2" charset="0"/>
              <a:cs typeface="MV Boli" pitchFamily="2" charset="0"/>
            </a:endParaRPr>
          </a:p>
          <a:p>
            <a:pPr marL="411163" indent="-411163" defTabSz="1096963" eaLnBrk="1" hangingPunct="1">
              <a:buFont typeface="Wingdings" pitchFamily="2" charset="2"/>
              <a:buNone/>
            </a:pPr>
            <a:r>
              <a:rPr lang="en-US" sz="1900" b="1" dirty="0" smtClean="0">
                <a:latin typeface="Trebuchet MS" pitchFamily="34" charset="0"/>
                <a:ea typeface="MV Boli" pitchFamily="2" charset="0"/>
                <a:cs typeface="MV Boli" pitchFamily="2" charset="0"/>
              </a:rPr>
              <a:t>Part I</a:t>
            </a:r>
            <a:r>
              <a:rPr lang="en-US" sz="1900" dirty="0" smtClean="0">
                <a:latin typeface="Trebuchet MS" pitchFamily="34" charset="0"/>
                <a:ea typeface="MV Boli" pitchFamily="2" charset="0"/>
                <a:cs typeface="MV Boli" pitchFamily="2" charset="0"/>
              </a:rPr>
              <a:t> (EDQ)              	1 – 15      	   5 </a:t>
            </a:r>
            <a:r>
              <a:rPr lang="en-US" sz="1900" dirty="0" err="1" smtClean="0">
                <a:latin typeface="Trebuchet MS" pitchFamily="34" charset="0"/>
                <a:ea typeface="MV Boli" pitchFamily="2" charset="0"/>
                <a:cs typeface="MV Boli" pitchFamily="2" charset="0"/>
              </a:rPr>
              <a:t>mins</a:t>
            </a:r>
            <a:r>
              <a:rPr lang="en-US" sz="1900" dirty="0" smtClean="0">
                <a:latin typeface="Trebuchet MS" pitchFamily="34" charset="0"/>
                <a:ea typeface="MV Boli" pitchFamily="2" charset="0"/>
                <a:cs typeface="MV Boli" pitchFamily="2" charset="0"/>
              </a:rPr>
              <a:t>			__________</a:t>
            </a:r>
          </a:p>
          <a:p>
            <a:pPr marL="411163" indent="-411163" defTabSz="1096963">
              <a:lnSpc>
                <a:spcPct val="90000"/>
              </a:lnSpc>
              <a:buNone/>
            </a:pPr>
            <a:endParaRPr lang="en-US" sz="1900" b="1"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b="1" dirty="0" smtClean="0">
                <a:latin typeface="Trebuchet MS" pitchFamily="34" charset="0"/>
                <a:ea typeface="MV Boli" pitchFamily="2" charset="0"/>
                <a:cs typeface="MV Boli" pitchFamily="2" charset="0"/>
              </a:rPr>
              <a:t>Part II</a:t>
            </a:r>
            <a:r>
              <a:rPr lang="en-US" sz="1900" dirty="0" smtClean="0">
                <a:latin typeface="Trebuchet MS" pitchFamily="34" charset="0"/>
                <a:ea typeface="MV Boli" pitchFamily="2" charset="0"/>
                <a:cs typeface="MV Boli" pitchFamily="2" charset="0"/>
              </a:rPr>
              <a:t> (Test Proper)	</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Filipino              	 1 – 40		  ___________  	 </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Mathematics     	 1 – 40              </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English               	 1 – 40              			__________</a:t>
            </a:r>
          </a:p>
          <a:p>
            <a:pPr marL="411163" indent="-411163" defTabSz="1096963">
              <a:lnSpc>
                <a:spcPct val="90000"/>
              </a:lnSpc>
              <a:buNone/>
            </a:pPr>
            <a:r>
              <a:rPr lang="en-US" sz="1900" b="1" i="1" dirty="0" smtClean="0">
                <a:latin typeface="Trebuchet MS" pitchFamily="34" charset="0"/>
                <a:ea typeface="MV Boli" pitchFamily="2" charset="0"/>
                <a:cs typeface="MV Boli" pitchFamily="2" charset="0"/>
              </a:rPr>
              <a:t>Break </a:t>
            </a:r>
            <a:r>
              <a:rPr lang="en-US" sz="1900" b="1" dirty="0" smtClean="0">
                <a:latin typeface="Trebuchet MS" pitchFamily="34" charset="0"/>
                <a:ea typeface="MV Boli" pitchFamily="2" charset="0"/>
                <a:cs typeface="MV Boli" pitchFamily="2" charset="0"/>
              </a:rPr>
              <a:t>                      		   15 </a:t>
            </a:r>
            <a:r>
              <a:rPr lang="en-US" sz="1900" b="1" dirty="0" err="1" smtClean="0">
                <a:latin typeface="Trebuchet MS" pitchFamily="34" charset="0"/>
                <a:ea typeface="MV Boli" pitchFamily="2" charset="0"/>
                <a:cs typeface="MV Boli" pitchFamily="2" charset="0"/>
              </a:rPr>
              <a:t>mins</a:t>
            </a:r>
            <a:endParaRPr lang="en-US" sz="1900" b="1"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Science             	 1 – 40              	 ____________</a:t>
            </a: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HEKASI              	 1 – 40       				__________	 </a:t>
            </a:r>
            <a:endParaRPr lang="en-US" sz="1900" u="sng"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dirty="0" smtClean="0">
                <a:latin typeface="Trebuchet MS" pitchFamily="34" charset="0"/>
                <a:ea typeface="MV Boli" pitchFamily="2" charset="0"/>
                <a:cs typeface="MV Boli" pitchFamily="2" charset="0"/>
              </a:rPr>
              <a:t>Composition Writing in sample schools    </a:t>
            </a:r>
            <a:r>
              <a:rPr lang="en-US" sz="1900" b="1" dirty="0" smtClean="0">
                <a:latin typeface="Trebuchet MS" pitchFamily="34" charset="0"/>
                <a:ea typeface="MV Boli" pitchFamily="2" charset="0"/>
                <a:cs typeface="MV Boli" pitchFamily="2" charset="0"/>
              </a:rPr>
              <a:t>20 </a:t>
            </a:r>
            <a:r>
              <a:rPr lang="en-US" sz="1900" b="1" dirty="0" err="1" smtClean="0">
                <a:latin typeface="Trebuchet MS" pitchFamily="34" charset="0"/>
                <a:ea typeface="MV Boli" pitchFamily="2" charset="0"/>
                <a:cs typeface="MV Boli" pitchFamily="2" charset="0"/>
              </a:rPr>
              <a:t>mins</a:t>
            </a:r>
            <a:endParaRPr lang="en-US" sz="1900" b="1" dirty="0" smtClean="0">
              <a:latin typeface="Trebuchet MS" pitchFamily="34" charset="0"/>
              <a:ea typeface="MV Boli" pitchFamily="2" charset="0"/>
              <a:cs typeface="MV Boli" pitchFamily="2" charset="0"/>
            </a:endParaRPr>
          </a:p>
          <a:p>
            <a:pPr marL="411163" indent="-411163" defTabSz="1096963">
              <a:lnSpc>
                <a:spcPct val="90000"/>
              </a:lnSpc>
              <a:buNone/>
            </a:pPr>
            <a:endParaRPr lang="en-US" sz="1900"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900" b="1" dirty="0" smtClean="0">
                <a:latin typeface="Trebuchet MS" pitchFamily="34" charset="0"/>
                <a:ea typeface="MV Boli" pitchFamily="2" charset="0"/>
                <a:cs typeface="MV Boli" pitchFamily="2" charset="0"/>
              </a:rPr>
              <a:t>Total time limit: 3 hrs &amp; 50 </a:t>
            </a:r>
            <a:r>
              <a:rPr lang="en-US" sz="1900" b="1" dirty="0" err="1" smtClean="0">
                <a:latin typeface="Trebuchet MS" pitchFamily="34" charset="0"/>
                <a:ea typeface="MV Boli" pitchFamily="2" charset="0"/>
                <a:cs typeface="MV Boli" pitchFamily="2" charset="0"/>
              </a:rPr>
              <a:t>mins</a:t>
            </a:r>
            <a:r>
              <a:rPr lang="en-US" sz="1900" b="1" dirty="0" smtClean="0">
                <a:latin typeface="Trebuchet MS" pitchFamily="34" charset="0"/>
                <a:ea typeface="MV Boli" pitchFamily="2" charset="0"/>
                <a:cs typeface="MV Boli" pitchFamily="2" charset="0"/>
              </a:rPr>
              <a:t> </a:t>
            </a:r>
          </a:p>
          <a:p>
            <a:pPr marL="411163" indent="-411163" defTabSz="1096963">
              <a:lnSpc>
                <a:spcPct val="90000"/>
              </a:lnSpc>
              <a:buNone/>
            </a:pPr>
            <a:endParaRPr lang="en-US" sz="1600" b="1" dirty="0" smtClean="0">
              <a:latin typeface="Trebuchet MS" pitchFamily="34" charset="0"/>
              <a:ea typeface="MV Boli" pitchFamily="2" charset="0"/>
              <a:cs typeface="MV Boli" pitchFamily="2" charset="0"/>
            </a:endParaRPr>
          </a:p>
          <a:p>
            <a:pPr marL="411163" indent="-411163" defTabSz="1096963">
              <a:lnSpc>
                <a:spcPct val="90000"/>
              </a:lnSpc>
              <a:buNone/>
            </a:pPr>
            <a:r>
              <a:rPr lang="en-US" sz="1600" i="1" dirty="0" smtClean="0">
                <a:solidFill>
                  <a:srgbClr val="FF0000"/>
                </a:solidFill>
                <a:latin typeface="Trebuchet MS" pitchFamily="34" charset="0"/>
                <a:ea typeface="MV Boli" pitchFamily="2" charset="0"/>
                <a:cs typeface="MV Boli" pitchFamily="2" charset="0"/>
              </a:rPr>
              <a:t>    Notes:  1.  Use same board work for the second session. </a:t>
            </a:r>
          </a:p>
          <a:p>
            <a:pPr marL="411163" indent="-411163" defTabSz="1096963">
              <a:lnSpc>
                <a:spcPct val="90000"/>
              </a:lnSpc>
              <a:buNone/>
            </a:pPr>
            <a:r>
              <a:rPr lang="en-US" sz="1600" i="1" dirty="0" smtClean="0">
                <a:solidFill>
                  <a:srgbClr val="FF0000"/>
                </a:solidFill>
                <a:latin typeface="Trebuchet MS" pitchFamily="34" charset="0"/>
                <a:ea typeface="MV Boli" pitchFamily="2" charset="0"/>
                <a:cs typeface="MV Boli" pitchFamily="2" charset="0"/>
              </a:rPr>
              <a:t>                2.  There is only one TB for Filipino, Mathematics, English, Science and </a:t>
            </a:r>
            <a:r>
              <a:rPr lang="en-US" sz="1600" i="1" dirty="0" err="1" smtClean="0">
                <a:solidFill>
                  <a:srgbClr val="FF0000"/>
                </a:solidFill>
                <a:latin typeface="Trebuchet MS" pitchFamily="34" charset="0"/>
                <a:ea typeface="MV Boli" pitchFamily="2" charset="0"/>
                <a:cs typeface="MV Boli" pitchFamily="2" charset="0"/>
              </a:rPr>
              <a:t>HeKaSi</a:t>
            </a:r>
            <a:endParaRPr lang="en-US" sz="1600" i="1" dirty="0" smtClean="0">
              <a:solidFill>
                <a:srgbClr val="FF0000"/>
              </a:solidFill>
              <a:latin typeface="Trebuchet MS" pitchFamily="34" charset="0"/>
              <a:ea typeface="MV Boli" pitchFamily="2" charset="0"/>
              <a:cs typeface="MV Boli" pitchFamily="2" charset="0"/>
            </a:endParaRPr>
          </a:p>
        </p:txBody>
      </p:sp>
      <p:sp>
        <p:nvSpPr>
          <p:cNvPr id="8" name="Slide Number Placeholder 7"/>
          <p:cNvSpPr>
            <a:spLocks noGrp="1"/>
          </p:cNvSpPr>
          <p:nvPr>
            <p:ph type="sldNum" sz="quarter" idx="12"/>
          </p:nvPr>
        </p:nvSpPr>
        <p:spPr/>
        <p:txBody>
          <a:bodyPr/>
          <a:lstStyle/>
          <a:p>
            <a:pPr>
              <a:defRPr/>
            </a:pPr>
            <a:fld id="{E116BE42-B008-4001-869D-2237CA79ACF9}" type="slidenum">
              <a:rPr lang="en-US" altLang="en-US" smtClean="0"/>
              <a:pPr>
                <a:defRPr/>
              </a:pPr>
              <a:t>62</a:t>
            </a:fld>
            <a:endParaRPr lang="en-US" alt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38200" y="0"/>
            <a:ext cx="7162800" cy="838200"/>
          </a:xfrm>
        </p:spPr>
        <p:txBody>
          <a:bodyPr>
            <a:normAutofit fontScale="90000"/>
          </a:bodyPr>
          <a:lstStyle/>
          <a:p>
            <a:pPr defTabSz="1096963" eaLnBrk="1" fontAlgn="auto" hangingPunct="1">
              <a:spcAft>
                <a:spcPts val="0"/>
              </a:spcAft>
              <a:defRPr/>
            </a:pPr>
            <a:r>
              <a:rPr lang="en-US" b="1" dirty="0" smtClean="0">
                <a:effectLst>
                  <a:outerShdw blurRad="38100" dist="38100" dir="2700000" algn="tl">
                    <a:srgbClr val="000000">
                      <a:alpha val="43137"/>
                    </a:srgbClr>
                  </a:outerShdw>
                </a:effectLst>
                <a:latin typeface="Franklin Gothic Book" pitchFamily="34" charset="0"/>
                <a:ea typeface="Komika Axis *" pitchFamily="2" charset="0"/>
                <a:cs typeface="Komika Axis *" pitchFamily="2" charset="0"/>
              </a:rPr>
              <a:t>Board Work : NAT Fourth Year</a:t>
            </a:r>
          </a:p>
        </p:txBody>
      </p:sp>
      <p:sp>
        <p:nvSpPr>
          <p:cNvPr id="24581" name="Rectangle 3"/>
          <p:cNvSpPr>
            <a:spLocks noGrp="1" noChangeArrowheads="1"/>
          </p:cNvSpPr>
          <p:nvPr>
            <p:ph idx="1"/>
          </p:nvPr>
        </p:nvSpPr>
        <p:spPr>
          <a:xfrm>
            <a:off x="517630" y="840830"/>
            <a:ext cx="8534400" cy="5791200"/>
          </a:xfrm>
        </p:spPr>
        <p:txBody>
          <a:bodyPr>
            <a:noAutofit/>
          </a:bodyPr>
          <a:lstStyle/>
          <a:p>
            <a:pPr marL="411163" indent="-411163" defTabSz="1096963" eaLnBrk="1" hangingPunct="1">
              <a:buFont typeface="Wingdings" pitchFamily="2" charset="2"/>
              <a:buNone/>
            </a:pPr>
            <a:r>
              <a:rPr lang="en-US" sz="1500" b="1" dirty="0" smtClean="0">
                <a:latin typeface="Trebuchet MS" pitchFamily="34" charset="0"/>
              </a:rPr>
              <a:t>Parts of the Test		    Item 	Time	  </a:t>
            </a:r>
            <a:r>
              <a:rPr lang="en-US" sz="1500" b="1" dirty="0" err="1" smtClean="0">
                <a:latin typeface="Trebuchet MS" pitchFamily="34" charset="0"/>
              </a:rPr>
              <a:t>Time</a:t>
            </a:r>
            <a:r>
              <a:rPr lang="en-US" sz="1500" b="1" dirty="0" smtClean="0">
                <a:latin typeface="Trebuchet MS" pitchFamily="34" charset="0"/>
              </a:rPr>
              <a:t> 	 </a:t>
            </a:r>
            <a:r>
              <a:rPr lang="en-US" sz="1500" b="1" dirty="0" err="1" smtClean="0">
                <a:latin typeface="Trebuchet MS" pitchFamily="34" charset="0"/>
              </a:rPr>
              <a:t>Time</a:t>
            </a:r>
            <a:endParaRPr lang="en-US" sz="1500" b="1" dirty="0" smtClean="0">
              <a:latin typeface="Trebuchet MS" pitchFamily="34" charset="0"/>
            </a:endParaRPr>
          </a:p>
          <a:p>
            <a:pPr marL="411163" indent="-411163" defTabSz="1096963" eaLnBrk="1" hangingPunct="1">
              <a:buFont typeface="Wingdings" pitchFamily="2" charset="2"/>
              <a:buNone/>
            </a:pPr>
            <a:r>
              <a:rPr lang="en-US" sz="1500" b="1" dirty="0" smtClean="0">
                <a:latin typeface="Trebuchet MS" pitchFamily="34" charset="0"/>
              </a:rPr>
              <a:t>				Numbers	Limit	Started	Ended</a:t>
            </a:r>
          </a:p>
          <a:p>
            <a:pPr marL="411163" indent="-411163" defTabSz="1096963" eaLnBrk="1" hangingPunct="1">
              <a:buFont typeface="Wingdings" pitchFamily="2" charset="2"/>
              <a:buNone/>
            </a:pPr>
            <a:r>
              <a:rPr lang="en-US" sz="1500" dirty="0" smtClean="0">
                <a:latin typeface="Trebuchet MS" pitchFamily="34" charset="0"/>
              </a:rPr>
              <a:t>General Directions and</a:t>
            </a:r>
          </a:p>
          <a:p>
            <a:pPr marL="411163" indent="-411163" defTabSz="1096963" eaLnBrk="1" hangingPunct="1">
              <a:buFont typeface="Wingdings" pitchFamily="2" charset="2"/>
              <a:buNone/>
            </a:pPr>
            <a:r>
              <a:rPr lang="en-US" sz="1500" dirty="0" smtClean="0">
                <a:latin typeface="Trebuchet MS" pitchFamily="34" charset="0"/>
              </a:rPr>
              <a:t>Sample Items		1 – 5 	5 </a:t>
            </a:r>
            <a:r>
              <a:rPr lang="en-US" sz="1500" dirty="0" err="1" smtClean="0">
                <a:latin typeface="Trebuchet MS" pitchFamily="34" charset="0"/>
              </a:rPr>
              <a:t>mins</a:t>
            </a:r>
            <a:r>
              <a:rPr lang="en-US" sz="1500" dirty="0" smtClean="0">
                <a:latin typeface="Trebuchet MS" pitchFamily="34" charset="0"/>
              </a:rPr>
              <a:t>.	______	</a:t>
            </a:r>
          </a:p>
          <a:p>
            <a:pPr marL="411163" indent="-411163" defTabSz="1096963" eaLnBrk="1" hangingPunct="1">
              <a:buFont typeface="Wingdings" pitchFamily="2" charset="2"/>
              <a:buNone/>
            </a:pPr>
            <a:r>
              <a:rPr lang="en-US" sz="1500" b="1" dirty="0" smtClean="0">
                <a:latin typeface="Trebuchet MS" pitchFamily="34" charset="0"/>
              </a:rPr>
              <a:t>Part I (EDQ)	</a:t>
            </a:r>
            <a:r>
              <a:rPr lang="en-US" sz="1500" dirty="0" smtClean="0">
                <a:latin typeface="Trebuchet MS" pitchFamily="34" charset="0"/>
              </a:rPr>
              <a:t>		1 – 15	5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b="1" dirty="0" smtClean="0">
                <a:latin typeface="Trebuchet MS" pitchFamily="34" charset="0"/>
              </a:rPr>
              <a:t>Part II (Test Proper )</a:t>
            </a:r>
          </a:p>
          <a:p>
            <a:pPr marL="411163" indent="-411163" defTabSz="1096963" eaLnBrk="1" hangingPunct="1">
              <a:buFont typeface="Wingdings" pitchFamily="2" charset="2"/>
              <a:buNone/>
            </a:pPr>
            <a:r>
              <a:rPr lang="en-US" sz="1500" b="1" dirty="0" smtClean="0">
                <a:latin typeface="Trebuchet MS" pitchFamily="34" charset="0"/>
              </a:rPr>
              <a:t>        (A.M.)</a:t>
            </a:r>
          </a:p>
          <a:p>
            <a:pPr marL="411163" indent="-411163" defTabSz="1096963" eaLnBrk="1" hangingPunct="1">
              <a:buFont typeface="Wingdings" pitchFamily="2" charset="2"/>
              <a:buNone/>
            </a:pPr>
            <a:r>
              <a:rPr lang="en-US" sz="1500" dirty="0" smtClean="0">
                <a:latin typeface="Trebuchet MS" pitchFamily="34" charset="0"/>
              </a:rPr>
              <a:t>Filipino			1 – 60	60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dirty="0" err="1" smtClean="0">
                <a:latin typeface="Trebuchet MS" pitchFamily="34" charset="0"/>
              </a:rPr>
              <a:t>Araling</a:t>
            </a:r>
            <a:r>
              <a:rPr lang="en-US" sz="1500" dirty="0" smtClean="0">
                <a:latin typeface="Trebuchet MS" pitchFamily="34" charset="0"/>
              </a:rPr>
              <a:t> </a:t>
            </a:r>
            <a:r>
              <a:rPr lang="en-US" sz="1500" dirty="0" err="1" smtClean="0">
                <a:latin typeface="Trebuchet MS" pitchFamily="34" charset="0"/>
              </a:rPr>
              <a:t>Panlipunan</a:t>
            </a:r>
            <a:r>
              <a:rPr lang="en-US" sz="1500" dirty="0" smtClean="0">
                <a:latin typeface="Trebuchet MS" pitchFamily="34" charset="0"/>
              </a:rPr>
              <a:t> 		1 – 60	60 </a:t>
            </a:r>
            <a:r>
              <a:rPr lang="en-US" sz="1500" dirty="0" err="1" smtClean="0">
                <a:latin typeface="Trebuchet MS" pitchFamily="34" charset="0"/>
              </a:rPr>
              <a:t>mins</a:t>
            </a:r>
            <a:r>
              <a:rPr lang="en-US" sz="1500" dirty="0" smtClean="0">
                <a:latin typeface="Trebuchet MS" pitchFamily="34" charset="0"/>
              </a:rPr>
              <a:t>.		______</a:t>
            </a:r>
          </a:p>
          <a:p>
            <a:pPr marL="411163" indent="-411163" defTabSz="1096963" eaLnBrk="1" hangingPunct="1">
              <a:buFont typeface="Wingdings" pitchFamily="2" charset="2"/>
              <a:buNone/>
            </a:pPr>
            <a:r>
              <a:rPr lang="en-US" sz="1500" dirty="0" smtClean="0">
                <a:latin typeface="Trebuchet MS" pitchFamily="34" charset="0"/>
              </a:rPr>
              <a:t>	BREAK				10 </a:t>
            </a:r>
            <a:r>
              <a:rPr lang="en-US" sz="1500" dirty="0" err="1" smtClean="0">
                <a:latin typeface="Trebuchet MS" pitchFamily="34" charset="0"/>
              </a:rPr>
              <a:t>mins</a:t>
            </a:r>
            <a:r>
              <a:rPr lang="en-US" sz="1500" dirty="0" smtClean="0">
                <a:latin typeface="Trebuchet MS" pitchFamily="34" charset="0"/>
              </a:rPr>
              <a:t>.</a:t>
            </a:r>
          </a:p>
          <a:p>
            <a:pPr marL="411163" indent="-411163" defTabSz="1096963" eaLnBrk="1" hangingPunct="1">
              <a:buFont typeface="Wingdings" pitchFamily="2" charset="2"/>
              <a:buNone/>
            </a:pPr>
            <a:r>
              <a:rPr lang="en-US" sz="1500" dirty="0" smtClean="0">
                <a:latin typeface="Trebuchet MS" pitchFamily="34" charset="0"/>
              </a:rPr>
              <a:t>Mathematics			1 – 50	70 </a:t>
            </a:r>
            <a:r>
              <a:rPr lang="en-US" sz="1500" dirty="0" err="1" smtClean="0">
                <a:latin typeface="Trebuchet MS" pitchFamily="34" charset="0"/>
              </a:rPr>
              <a:t>mins</a:t>
            </a:r>
            <a:r>
              <a:rPr lang="en-US" sz="1500" dirty="0" smtClean="0">
                <a:latin typeface="Trebuchet MS" pitchFamily="34" charset="0"/>
              </a:rPr>
              <a:t>.	______	______</a:t>
            </a: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eaLnBrk="1" hangingPunct="1">
              <a:buFont typeface="Wingdings" pitchFamily="2" charset="2"/>
              <a:buNone/>
            </a:pPr>
            <a:endParaRPr lang="en-US" sz="1500" dirty="0" smtClean="0">
              <a:latin typeface="Trebuchet MS" pitchFamily="34" charset="0"/>
            </a:endParaRPr>
          </a:p>
          <a:p>
            <a:pPr marL="411163" indent="-411163" defTabSz="1096963" eaLnBrk="1" hangingPunct="1">
              <a:buFont typeface="Wingdings" pitchFamily="2" charset="2"/>
              <a:buNone/>
            </a:pPr>
            <a:r>
              <a:rPr lang="en-US" sz="1500" dirty="0" smtClean="0">
                <a:latin typeface="Trebuchet MS" pitchFamily="34" charset="0"/>
              </a:rPr>
              <a:t>					</a:t>
            </a:r>
          </a:p>
          <a:p>
            <a:pPr marL="411163" indent="-411163" defTabSz="1096963" eaLnBrk="1" hangingPunct="1">
              <a:buFont typeface="Wingdings" pitchFamily="2" charset="2"/>
              <a:buNone/>
            </a:pPr>
            <a:endParaRPr lang="en-US" sz="1500" dirty="0" smtClean="0">
              <a:latin typeface="Trebuchet MS" pitchFamily="34" charset="0"/>
            </a:endParaRPr>
          </a:p>
        </p:txBody>
      </p:sp>
      <p:sp>
        <p:nvSpPr>
          <p:cNvPr id="9" name="Slide Number Placeholder 8"/>
          <p:cNvSpPr>
            <a:spLocks noGrp="1"/>
          </p:cNvSpPr>
          <p:nvPr>
            <p:ph type="sldNum" sz="quarter" idx="12"/>
          </p:nvPr>
        </p:nvSpPr>
        <p:spPr/>
        <p:txBody>
          <a:bodyPr/>
          <a:lstStyle/>
          <a:p>
            <a:pPr>
              <a:defRPr/>
            </a:pPr>
            <a:fld id="{E116BE42-B008-4001-869D-2237CA79ACF9}" type="slidenum">
              <a:rPr lang="en-US" altLang="en-US" smtClean="0"/>
              <a:pPr>
                <a:defRPr/>
              </a:pPr>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64</a:t>
            </a:fld>
            <a:endParaRPr lang="fil-PH"/>
          </a:p>
        </p:txBody>
      </p:sp>
      <p:sp>
        <p:nvSpPr>
          <p:cNvPr id="3" name="Rectangle 2"/>
          <p:cNvSpPr/>
          <p:nvPr/>
        </p:nvSpPr>
        <p:spPr>
          <a:xfrm>
            <a:off x="228600" y="381001"/>
            <a:ext cx="8686800" cy="6986528"/>
          </a:xfrm>
          <a:prstGeom prst="rect">
            <a:avLst/>
          </a:prstGeom>
        </p:spPr>
        <p:txBody>
          <a:bodyPr wrap="square">
            <a:spAutoFit/>
          </a:bodyPr>
          <a:lstStyle/>
          <a:p>
            <a:pPr marL="411163" indent="-411163" defTabSz="1096963"/>
            <a:r>
              <a:rPr lang="en-US" dirty="0" smtClean="0">
                <a:latin typeface="Trebuchet MS" pitchFamily="34" charset="0"/>
              </a:rPr>
              <a:t>	</a:t>
            </a:r>
            <a:r>
              <a:rPr lang="en-US" sz="2800" dirty="0" smtClean="0">
                <a:latin typeface="Trebuchet MS" pitchFamily="34" charset="0"/>
              </a:rPr>
              <a:t>LUNCH </a:t>
            </a:r>
            <a:r>
              <a:rPr lang="en-US" sz="2800" dirty="0" smtClean="0">
                <a:latin typeface="Trebuchet MS" pitchFamily="34" charset="0"/>
              </a:rPr>
              <a:t>BREAK</a:t>
            </a:r>
          </a:p>
          <a:p>
            <a:pPr marL="411163" indent="-411163" defTabSz="1096963"/>
            <a:r>
              <a:rPr lang="en-US" sz="2800" b="1" dirty="0" smtClean="0">
                <a:latin typeface="Trebuchet MS" pitchFamily="34" charset="0"/>
              </a:rPr>
              <a:t>(P.M</a:t>
            </a:r>
            <a:r>
              <a:rPr lang="en-US" sz="2800" b="1" dirty="0" smtClean="0">
                <a:latin typeface="Trebuchet MS" pitchFamily="34" charset="0"/>
              </a:rPr>
              <a:t>.)</a:t>
            </a:r>
          </a:p>
          <a:p>
            <a:pPr marL="411163" indent="-411163" defTabSz="1096963"/>
            <a:r>
              <a:rPr lang="en-US" sz="2800" dirty="0" smtClean="0">
                <a:latin typeface="Trebuchet MS" pitchFamily="34" charset="0"/>
              </a:rPr>
              <a:t>Science	</a:t>
            </a:r>
            <a:r>
              <a:rPr lang="en-US" sz="2800" dirty="0" smtClean="0">
                <a:latin typeface="Trebuchet MS" pitchFamily="34" charset="0"/>
              </a:rPr>
              <a:t>1 </a:t>
            </a:r>
            <a:r>
              <a:rPr lang="en-US" sz="2800" dirty="0" smtClean="0">
                <a:latin typeface="Trebuchet MS" pitchFamily="34" charset="0"/>
              </a:rPr>
              <a:t>– </a:t>
            </a:r>
            <a:r>
              <a:rPr lang="en-US" sz="2800" dirty="0" smtClean="0">
                <a:latin typeface="Trebuchet MS" pitchFamily="34" charset="0"/>
              </a:rPr>
              <a:t>60  80mins</a:t>
            </a:r>
            <a:r>
              <a:rPr lang="en-US" sz="2800" dirty="0" smtClean="0">
                <a:latin typeface="Trebuchet MS" pitchFamily="34" charset="0"/>
              </a:rPr>
              <a:t>.	</a:t>
            </a:r>
            <a:r>
              <a:rPr lang="en-US" sz="2800" dirty="0" smtClean="0">
                <a:latin typeface="Trebuchet MS" pitchFamily="34" charset="0"/>
              </a:rPr>
              <a:t>______</a:t>
            </a:r>
            <a:endParaRPr lang="en-US" sz="2800" dirty="0" smtClean="0">
              <a:latin typeface="Trebuchet MS" pitchFamily="34" charset="0"/>
            </a:endParaRPr>
          </a:p>
          <a:p>
            <a:pPr marL="411163" indent="-411163" defTabSz="1096963"/>
            <a:r>
              <a:rPr lang="en-US" sz="2800" dirty="0" smtClean="0">
                <a:latin typeface="Trebuchet MS" pitchFamily="34" charset="0"/>
              </a:rPr>
              <a:t>English	</a:t>
            </a:r>
            <a:r>
              <a:rPr lang="en-US" sz="2800" dirty="0" smtClean="0">
                <a:latin typeface="Trebuchet MS" pitchFamily="34" charset="0"/>
              </a:rPr>
              <a:t>1 </a:t>
            </a:r>
            <a:r>
              <a:rPr lang="en-US" sz="2800" dirty="0" smtClean="0">
                <a:latin typeface="Trebuchet MS" pitchFamily="34" charset="0"/>
              </a:rPr>
              <a:t>– </a:t>
            </a:r>
            <a:r>
              <a:rPr lang="en-US" sz="2800" dirty="0" smtClean="0">
                <a:latin typeface="Trebuchet MS" pitchFamily="34" charset="0"/>
              </a:rPr>
              <a:t>60  60mins</a:t>
            </a:r>
            <a:r>
              <a:rPr lang="en-US" sz="2800" dirty="0" smtClean="0">
                <a:latin typeface="Trebuchet MS" pitchFamily="34" charset="0"/>
              </a:rPr>
              <a:t>.	</a:t>
            </a:r>
            <a:r>
              <a:rPr lang="en-US" sz="2800" dirty="0" smtClean="0">
                <a:latin typeface="Trebuchet MS" pitchFamily="34" charset="0"/>
              </a:rPr>
              <a:t>______</a:t>
            </a:r>
            <a:r>
              <a:rPr lang="en-US" sz="2800" dirty="0" smtClean="0">
                <a:latin typeface="Trebuchet MS" pitchFamily="34" charset="0"/>
              </a:rPr>
              <a:t>	</a:t>
            </a:r>
          </a:p>
          <a:p>
            <a:pPr marL="411163" indent="-411163" defTabSz="1096963"/>
            <a:r>
              <a:rPr lang="en-US" sz="2400" dirty="0" smtClean="0">
                <a:latin typeface="Trebuchet MS" pitchFamily="34" charset="0"/>
              </a:rPr>
              <a:t>Critical Thinking Skills </a:t>
            </a:r>
            <a:r>
              <a:rPr lang="en-US" sz="2400" dirty="0" smtClean="0">
                <a:latin typeface="Trebuchet MS" pitchFamily="34" charset="0"/>
              </a:rPr>
              <a:t>Test 1 </a:t>
            </a:r>
            <a:r>
              <a:rPr lang="en-US" sz="2400" dirty="0" smtClean="0">
                <a:latin typeface="Trebuchet MS" pitchFamily="34" charset="0"/>
              </a:rPr>
              <a:t>– 20 	30 </a:t>
            </a:r>
            <a:r>
              <a:rPr lang="en-US" sz="2400" dirty="0" err="1" smtClean="0">
                <a:latin typeface="Trebuchet MS" pitchFamily="34" charset="0"/>
              </a:rPr>
              <a:t>mins</a:t>
            </a:r>
            <a:r>
              <a:rPr lang="en-US" sz="2400" dirty="0" smtClean="0">
                <a:latin typeface="Trebuchet MS" pitchFamily="34" charset="0"/>
              </a:rPr>
              <a:t>.		______</a:t>
            </a:r>
          </a:p>
          <a:p>
            <a:pPr marL="411163" indent="-411163" defTabSz="1096963"/>
            <a:endParaRPr lang="en-US" sz="2800" dirty="0" smtClean="0">
              <a:latin typeface="Trebuchet MS" pitchFamily="34" charset="0"/>
            </a:endParaRPr>
          </a:p>
          <a:p>
            <a:pPr marL="411163" indent="-411163" defTabSz="1096963">
              <a:buNone/>
            </a:pPr>
            <a:r>
              <a:rPr lang="en-US" sz="2800" i="1" dirty="0" smtClean="0">
                <a:solidFill>
                  <a:srgbClr val="FF0000"/>
                </a:solidFill>
                <a:latin typeface="Trebuchet MS" pitchFamily="34" charset="0"/>
              </a:rPr>
              <a:t>Note:  There is only one TB for Filipino, Mathematics, English, Science, </a:t>
            </a:r>
            <a:r>
              <a:rPr lang="en-US" sz="2800" i="1" dirty="0" err="1" smtClean="0">
                <a:solidFill>
                  <a:srgbClr val="FF0000"/>
                </a:solidFill>
                <a:latin typeface="Trebuchet MS" pitchFamily="34" charset="0"/>
              </a:rPr>
              <a:t>Araling</a:t>
            </a:r>
            <a:r>
              <a:rPr lang="en-US" sz="2800" i="1" dirty="0" smtClean="0">
                <a:solidFill>
                  <a:srgbClr val="FF0000"/>
                </a:solidFill>
                <a:latin typeface="Trebuchet MS" pitchFamily="34" charset="0"/>
              </a:rPr>
              <a:t> </a:t>
            </a:r>
            <a:r>
              <a:rPr lang="en-US" sz="2800" i="1" dirty="0" err="1" smtClean="0">
                <a:solidFill>
                  <a:srgbClr val="FF0000"/>
                </a:solidFill>
                <a:latin typeface="Trebuchet MS" pitchFamily="34" charset="0"/>
              </a:rPr>
              <a:t>Panlipunan</a:t>
            </a:r>
            <a:r>
              <a:rPr lang="en-US" sz="2800" i="1" dirty="0" smtClean="0">
                <a:solidFill>
                  <a:srgbClr val="FF0000"/>
                </a:solidFill>
                <a:latin typeface="Trebuchet MS" pitchFamily="34" charset="0"/>
              </a:rPr>
              <a:t> and    Critical Thinking Skills</a:t>
            </a:r>
          </a:p>
          <a:p>
            <a:pPr marL="411163" indent="-411163" defTabSz="1096963"/>
            <a:endParaRPr lang="en-US" sz="2800" dirty="0" smtClean="0">
              <a:latin typeface="Trebuchet MS" pitchFamily="34" charset="0"/>
            </a:endParaRPr>
          </a:p>
          <a:p>
            <a:pPr marL="411163" indent="-411163" defTabSz="1096963"/>
            <a:endParaRPr lang="en-US" sz="2800" dirty="0" smtClean="0">
              <a:latin typeface="Trebuchet MS" pitchFamily="34" charset="0"/>
            </a:endParaRPr>
          </a:p>
          <a:p>
            <a:pPr marL="411163" indent="-411163" defTabSz="1096963"/>
            <a:r>
              <a:rPr lang="en-US" sz="2800" dirty="0" smtClean="0">
                <a:latin typeface="Trebuchet MS" pitchFamily="34" charset="0"/>
              </a:rPr>
              <a:t>Total Time Limit: 6 hrs.</a:t>
            </a:r>
            <a:endParaRPr lang="en-US" sz="2800" dirty="0" smtClean="0">
              <a:latin typeface="Trebuchet MS"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905000"/>
          </a:xfrm>
        </p:spPr>
        <p:txBody>
          <a:bodyPr>
            <a:noAutofit/>
          </a:bodyPr>
          <a:lstStyle/>
          <a:p>
            <a:pPr algn="ctr"/>
            <a:r>
              <a:rPr lang="fil-PH" b="1" dirty="0" smtClean="0">
                <a:effectLst>
                  <a:outerShdw blurRad="38100" dist="38100" dir="2700000" algn="tl">
                    <a:srgbClr val="000000">
                      <a:alpha val="43137"/>
                    </a:srgbClr>
                  </a:outerShdw>
                </a:effectLst>
              </a:rPr>
              <a:t>Filling Out the Scannable School Header (SSH)</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65</a:t>
            </a:fld>
            <a:endParaRPr lang="fil-PH"/>
          </a:p>
        </p:txBody>
      </p:sp>
      <p:sp>
        <p:nvSpPr>
          <p:cNvPr id="4" name="Content Placeholder 3"/>
          <p:cNvSpPr>
            <a:spLocks noGrp="1"/>
          </p:cNvSpPr>
          <p:nvPr>
            <p:ph sz="quarter" idx="1"/>
          </p:nvPr>
        </p:nvSpPr>
        <p:spPr>
          <a:xfrm>
            <a:off x="457200" y="2971800"/>
            <a:ext cx="8534400" cy="3048000"/>
          </a:xfrm>
        </p:spPr>
        <p:txBody>
          <a:bodyPr>
            <a:noAutofit/>
          </a:bodyPr>
          <a:lstStyle/>
          <a:p>
            <a:pPr marL="514350" indent="-514350">
              <a:spcBef>
                <a:spcPts val="0"/>
              </a:spcBef>
              <a:buSzPct val="95000"/>
              <a:buFont typeface="+mj-lt"/>
              <a:buAutoNum type="arabicPeriod"/>
            </a:pPr>
            <a:r>
              <a:rPr lang="en-US" sz="2800" dirty="0" smtClean="0">
                <a:latin typeface="Trebuchet MS" pitchFamily="34" charset="0"/>
                <a:ea typeface="Tahoma" pitchFamily="34" charset="0"/>
                <a:cs typeface="Tahoma" pitchFamily="34" charset="0"/>
              </a:rPr>
              <a:t>Data must be prepared by the STC days ahead before exam day. </a:t>
            </a:r>
          </a:p>
          <a:p>
            <a:pPr marL="514350" indent="-514350">
              <a:spcBef>
                <a:spcPts val="0"/>
              </a:spcBef>
              <a:buSzPct val="95000"/>
              <a:buFont typeface="+mj-lt"/>
              <a:buAutoNum type="arabicPeriod"/>
            </a:pPr>
            <a:endParaRPr lang="en-US" sz="2800" dirty="0" smtClean="0">
              <a:latin typeface="Trebuchet MS" pitchFamily="34" charset="0"/>
              <a:ea typeface="Tahoma" pitchFamily="34" charset="0"/>
              <a:cs typeface="Tahoma" pitchFamily="34" charset="0"/>
            </a:endParaRPr>
          </a:p>
          <a:p>
            <a:pPr marL="514350" indent="-514350">
              <a:spcBef>
                <a:spcPts val="0"/>
              </a:spcBef>
              <a:buSzPct val="95000"/>
              <a:buFont typeface="+mj-lt"/>
              <a:buAutoNum type="arabicPeriod"/>
            </a:pPr>
            <a:r>
              <a:rPr lang="en-US" sz="2800" dirty="0" smtClean="0">
                <a:latin typeface="Trebuchet MS" pitchFamily="34" charset="0"/>
                <a:ea typeface="Tahoma" pitchFamily="34" charset="0"/>
                <a:cs typeface="Tahoma" pitchFamily="34" charset="0"/>
              </a:rPr>
              <a:t>Transcribe the data in the SSH using a PENCIL (lead# 2) during exam day.</a:t>
            </a:r>
          </a:p>
          <a:p>
            <a:pPr marL="514350" indent="-514350">
              <a:spcBef>
                <a:spcPts val="0"/>
              </a:spcBef>
              <a:buSzPct val="95000"/>
              <a:buNone/>
            </a:pPr>
            <a:endParaRPr lang="en-US" sz="1400" dirty="0" smtClean="0">
              <a:latin typeface="Trebuchet MS"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66</a:t>
            </a:fld>
            <a:endParaRPr lang="fil-PH"/>
          </a:p>
        </p:txBody>
      </p:sp>
      <p:sp>
        <p:nvSpPr>
          <p:cNvPr id="3" name="Rectangle 2"/>
          <p:cNvSpPr/>
          <p:nvPr/>
        </p:nvSpPr>
        <p:spPr>
          <a:xfrm>
            <a:off x="228600" y="554534"/>
            <a:ext cx="8686800" cy="5693866"/>
          </a:xfrm>
          <a:prstGeom prst="rect">
            <a:avLst/>
          </a:prstGeom>
        </p:spPr>
        <p:txBody>
          <a:bodyPr wrap="square">
            <a:spAutoFit/>
          </a:bodyPr>
          <a:lstStyle/>
          <a:p>
            <a:pPr marL="514350" indent="-514350">
              <a:spcBef>
                <a:spcPts val="0"/>
              </a:spcBef>
              <a:buSzPct val="95000"/>
            </a:pPr>
            <a:r>
              <a:rPr lang="en-US" sz="2800" dirty="0" smtClean="0">
                <a:latin typeface="Trebuchet MS" pitchFamily="34" charset="0"/>
                <a:ea typeface="Tahoma" pitchFamily="34" charset="0"/>
                <a:cs typeface="Tahoma" pitchFamily="34" charset="0"/>
              </a:rPr>
              <a:t>3.  Every </a:t>
            </a:r>
            <a:r>
              <a:rPr lang="en-US" sz="2800" dirty="0" smtClean="0">
                <a:latin typeface="Trebuchet MS" pitchFamily="34" charset="0"/>
                <a:ea typeface="Tahoma" pitchFamily="34" charset="0"/>
                <a:cs typeface="Tahoma" pitchFamily="34" charset="0"/>
              </a:rPr>
              <a:t>variable is labeled with </a:t>
            </a:r>
            <a:r>
              <a:rPr lang="en-US" sz="2800" b="1" u="sng" dirty="0" smtClean="0">
                <a:latin typeface="Trebuchet MS" pitchFamily="34" charset="0"/>
                <a:ea typeface="Tahoma" pitchFamily="34" charset="0"/>
                <a:cs typeface="Tahoma" pitchFamily="34" charset="0"/>
              </a:rPr>
              <a:t>S</a:t>
            </a:r>
            <a:r>
              <a:rPr lang="en-US" sz="2800" dirty="0" smtClean="0">
                <a:latin typeface="Trebuchet MS" pitchFamily="34" charset="0"/>
                <a:ea typeface="Tahoma" pitchFamily="34" charset="0"/>
                <a:cs typeface="Tahoma" pitchFamily="34" charset="0"/>
              </a:rPr>
              <a:t> if a school concern and </a:t>
            </a:r>
            <a:r>
              <a:rPr lang="en-US" sz="2800" b="1" u="sng" dirty="0" smtClean="0">
                <a:latin typeface="Trebuchet MS" pitchFamily="34" charset="0"/>
                <a:ea typeface="Tahoma" pitchFamily="34" charset="0"/>
                <a:cs typeface="Tahoma" pitchFamily="34" charset="0"/>
              </a:rPr>
              <a:t>G/Y</a:t>
            </a:r>
            <a:r>
              <a:rPr lang="en-US" sz="2800" dirty="0" smtClean="0">
                <a:latin typeface="Trebuchet MS" pitchFamily="34" charset="0"/>
                <a:ea typeface="Tahoma" pitchFamily="34" charset="0"/>
                <a:cs typeface="Tahoma" pitchFamily="34" charset="0"/>
              </a:rPr>
              <a:t> if a grade/year concern.</a:t>
            </a:r>
          </a:p>
          <a:p>
            <a:pPr marL="514350" indent="-514350">
              <a:spcBef>
                <a:spcPts val="0"/>
              </a:spcBef>
              <a:buSzPct val="95000"/>
              <a:buFont typeface="+mj-lt"/>
              <a:buAutoNum type="arabicPeriod"/>
            </a:pPr>
            <a:endParaRPr lang="en-US" sz="2800" dirty="0" smtClean="0">
              <a:latin typeface="Trebuchet MS" pitchFamily="34" charset="0"/>
              <a:ea typeface="Tahoma" pitchFamily="34" charset="0"/>
              <a:cs typeface="Tahoma" pitchFamily="34" charset="0"/>
            </a:endParaRPr>
          </a:p>
          <a:p>
            <a:pPr marL="514350" indent="-514350">
              <a:spcBef>
                <a:spcPts val="0"/>
              </a:spcBef>
              <a:buSzPct val="95000"/>
            </a:pPr>
            <a:r>
              <a:rPr lang="en-US" sz="2800" dirty="0" smtClean="0">
                <a:latin typeface="Trebuchet MS" pitchFamily="34" charset="0"/>
                <a:ea typeface="Tahoma" pitchFamily="34" charset="0"/>
                <a:cs typeface="Tahoma" pitchFamily="34" charset="0"/>
              </a:rPr>
              <a:t>4. There </a:t>
            </a:r>
            <a:r>
              <a:rPr lang="en-US" sz="2800" dirty="0" smtClean="0">
                <a:latin typeface="Trebuchet MS" pitchFamily="34" charset="0"/>
                <a:ea typeface="Tahoma" pitchFamily="34" charset="0"/>
                <a:cs typeface="Tahoma" pitchFamily="34" charset="0"/>
              </a:rPr>
              <a:t>are variables specific only for private schools (such as GASTPE) and for the public schools (CFSS, etc.)</a:t>
            </a:r>
          </a:p>
          <a:p>
            <a:pPr marL="514350" indent="-514350">
              <a:spcBef>
                <a:spcPts val="0"/>
              </a:spcBef>
              <a:buSzPct val="95000"/>
              <a:buFont typeface="+mj-lt"/>
              <a:buAutoNum type="arabicPeriod"/>
            </a:pPr>
            <a:endParaRPr lang="en-US" sz="2800" dirty="0" smtClean="0">
              <a:latin typeface="Trebuchet MS" pitchFamily="34" charset="0"/>
              <a:ea typeface="Tahoma" pitchFamily="34" charset="0"/>
              <a:cs typeface="Tahoma" pitchFamily="34" charset="0"/>
            </a:endParaRPr>
          </a:p>
          <a:p>
            <a:pPr marL="514350" indent="-514350">
              <a:spcBef>
                <a:spcPts val="0"/>
              </a:spcBef>
              <a:buSzPct val="95000"/>
            </a:pPr>
            <a:r>
              <a:rPr lang="en-US" sz="2800" dirty="0" smtClean="0">
                <a:latin typeface="Trebuchet MS" pitchFamily="34" charset="0"/>
                <a:ea typeface="Tahoma" pitchFamily="34" charset="0"/>
                <a:cs typeface="Tahoma" pitchFamily="34" charset="0"/>
              </a:rPr>
              <a:t>5. GASTPE </a:t>
            </a:r>
            <a:r>
              <a:rPr lang="en-US" sz="2800" dirty="0" smtClean="0">
                <a:latin typeface="Trebuchet MS" pitchFamily="34" charset="0"/>
                <a:ea typeface="Tahoma" pitchFamily="34" charset="0"/>
                <a:cs typeface="Tahoma" pitchFamily="34" charset="0"/>
              </a:rPr>
              <a:t>grantees must be properly identified by year level and type of grant (EVS or ECS).</a:t>
            </a:r>
            <a:endParaRPr lang="en-US" sz="2800" dirty="0" smtClean="0">
              <a:latin typeface="Trebuchet MS" pitchFamily="34" charset="0"/>
              <a:ea typeface="Tahoma" pitchFamily="34" charset="0"/>
              <a:cs typeface="Tahoma"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574"/>
            <a:ext cx="8077200" cy="811826"/>
          </a:xfrm>
        </p:spPr>
        <p:txBody>
          <a:bodyPr/>
          <a:lstStyle/>
          <a:p>
            <a:r>
              <a:rPr lang="fil-PH" b="1" dirty="0" smtClean="0">
                <a:effectLst>
                  <a:outerShdw blurRad="38100" dist="38100" dir="2700000" algn="tl">
                    <a:srgbClr val="000000">
                      <a:alpha val="43137"/>
                    </a:srgbClr>
                  </a:outerShdw>
                </a:effectLst>
              </a:rPr>
              <a:t>Filling Out the SSH</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67</a:t>
            </a:fld>
            <a:endParaRPr lang="fil-PH"/>
          </a:p>
        </p:txBody>
      </p:sp>
      <p:sp>
        <p:nvSpPr>
          <p:cNvPr id="4" name="Content Placeholder 3"/>
          <p:cNvSpPr>
            <a:spLocks noGrp="1"/>
          </p:cNvSpPr>
          <p:nvPr>
            <p:ph sz="quarter" idx="1"/>
          </p:nvPr>
        </p:nvSpPr>
        <p:spPr>
          <a:xfrm>
            <a:off x="609600" y="990600"/>
            <a:ext cx="8077200" cy="5715000"/>
          </a:xfrm>
        </p:spPr>
        <p:txBody>
          <a:bodyPr>
            <a:noAutofit/>
          </a:bodyPr>
          <a:lstStyle/>
          <a:p>
            <a:pPr marL="514350" indent="-514350">
              <a:buSzPct val="95000"/>
              <a:buFont typeface="+mj-lt"/>
              <a:buAutoNum type="arabicPeriod" startAt="6"/>
              <a:defRPr/>
            </a:pPr>
            <a:r>
              <a:rPr lang="en-US" sz="2200" dirty="0" smtClean="0">
                <a:latin typeface="Trebuchet MS" pitchFamily="34" charset="0"/>
                <a:ea typeface="MV Boli" pitchFamily="2" charset="0"/>
                <a:cs typeface="MV Boli" pitchFamily="2" charset="0"/>
              </a:rPr>
              <a:t>Observe the place values in filling in boxes requiring nominal data. The right most box is for ones followed by tens, hundreds and thousands.  Empty boxes have to be filled in with zeroes.</a:t>
            </a:r>
          </a:p>
          <a:p>
            <a:pPr>
              <a:buSzPct val="95000"/>
              <a:buFontTx/>
              <a:buChar char="-"/>
              <a:defRPr/>
            </a:pPr>
            <a:endParaRPr lang="en-US" sz="2200" dirty="0" smtClean="0">
              <a:latin typeface="Trebuchet MS" pitchFamily="34" charset="0"/>
              <a:ea typeface="MV Boli" pitchFamily="2" charset="0"/>
              <a:cs typeface="MV Boli" pitchFamily="2" charset="0"/>
            </a:endParaRPr>
          </a:p>
          <a:p>
            <a:pPr lvl="1">
              <a:buClr>
                <a:schemeClr val="accent1"/>
              </a:buClr>
              <a:buSzPct val="95000"/>
              <a:buNone/>
              <a:defRPr/>
            </a:pPr>
            <a:r>
              <a:rPr lang="en-US" sz="2200" dirty="0" smtClean="0">
                <a:solidFill>
                  <a:srgbClr val="0000FF"/>
                </a:solidFill>
                <a:latin typeface="Trebuchet MS" pitchFamily="34" charset="0"/>
                <a:ea typeface="MV Boli" pitchFamily="2" charset="0"/>
                <a:cs typeface="MV Boli" pitchFamily="2" charset="0"/>
              </a:rPr>
              <a:t>		</a:t>
            </a:r>
            <a:endParaRPr lang="en-US" sz="2200" dirty="0" smtClean="0">
              <a:solidFill>
                <a:srgbClr val="0000FF"/>
              </a:solidFill>
              <a:latin typeface="Trebuchet MS" pitchFamily="34" charset="0"/>
              <a:ea typeface="MV Boli" pitchFamily="2" charset="0"/>
              <a:cs typeface="MV Boli" pitchFamily="2" charset="0"/>
            </a:endParaRPr>
          </a:p>
          <a:p>
            <a:pPr lvl="1">
              <a:buClr>
                <a:schemeClr val="accent1"/>
              </a:buClr>
              <a:buSzPct val="95000"/>
              <a:buNone/>
              <a:defRPr/>
            </a:pPr>
            <a:r>
              <a:rPr lang="en-US" sz="2200" dirty="0" smtClean="0">
                <a:latin typeface="Trebuchet MS" pitchFamily="34" charset="0"/>
                <a:ea typeface="MV Boli" pitchFamily="2" charset="0"/>
                <a:cs typeface="MV Boli" pitchFamily="2" charset="0"/>
              </a:rPr>
              <a:t>Ex</a:t>
            </a:r>
            <a:r>
              <a:rPr lang="en-US" sz="2200" dirty="0" smtClean="0">
                <a:latin typeface="Trebuchet MS" pitchFamily="34" charset="0"/>
                <a:ea typeface="MV Boli" pitchFamily="2" charset="0"/>
                <a:cs typeface="MV Boli" pitchFamily="2" charset="0"/>
              </a:rPr>
              <a:t>. Actual number of examinees: 203</a:t>
            </a:r>
          </a:p>
          <a:p>
            <a:pPr marL="457200" indent="-457200">
              <a:buSzPct val="95000"/>
              <a:buNone/>
              <a:defRPr/>
            </a:pPr>
            <a:r>
              <a:rPr lang="en-US" sz="2200" dirty="0" smtClean="0">
                <a:latin typeface="Trebuchet MS" pitchFamily="34" charset="0"/>
                <a:ea typeface="MV Boli" pitchFamily="2" charset="0"/>
                <a:cs typeface="MV Boli" pitchFamily="2" charset="0"/>
              </a:rPr>
              <a:t>		</a:t>
            </a:r>
            <a:endParaRPr lang="en-US" sz="2200" dirty="0" smtClean="0">
              <a:latin typeface="Trebuchet MS" pitchFamily="34" charset="0"/>
              <a:ea typeface="MV Boli" pitchFamily="2" charset="0"/>
              <a:cs typeface="MV Boli" pitchFamily="2" charset="0"/>
            </a:endParaRPr>
          </a:p>
          <a:p>
            <a:pPr marL="457200" indent="-457200">
              <a:buSzPct val="95000"/>
              <a:buNone/>
              <a:defRPr/>
            </a:pPr>
            <a:endParaRPr lang="en-US" sz="2200" dirty="0" smtClean="0">
              <a:latin typeface="Trebuchet MS" pitchFamily="34" charset="0"/>
              <a:ea typeface="MV Boli" pitchFamily="2" charset="0"/>
              <a:cs typeface="MV Boli" pitchFamily="2" charset="0"/>
            </a:endParaRPr>
          </a:p>
          <a:p>
            <a:pPr marL="457200" indent="-457200">
              <a:buSzPct val="95000"/>
              <a:buNone/>
              <a:defRPr/>
            </a:pPr>
            <a:r>
              <a:rPr lang="en-US" sz="2200" dirty="0" smtClean="0">
                <a:latin typeface="Trebuchet MS" pitchFamily="34" charset="0"/>
                <a:ea typeface="MV Boli" pitchFamily="2" charset="0"/>
                <a:cs typeface="MV Boli" pitchFamily="2" charset="0"/>
              </a:rPr>
              <a:t>		An </a:t>
            </a:r>
            <a:r>
              <a:rPr lang="en-US" sz="2200" dirty="0" smtClean="0">
                <a:latin typeface="Trebuchet MS" pitchFamily="34" charset="0"/>
                <a:ea typeface="MV Boli" pitchFamily="2" charset="0"/>
                <a:cs typeface="MV Boli" pitchFamily="2" charset="0"/>
              </a:rPr>
              <a:t>actual number of 94 examinees is filled out as</a:t>
            </a:r>
            <a:r>
              <a:rPr lang="en-US" sz="2200" dirty="0" smtClean="0">
                <a:latin typeface="Trebuchet MS" pitchFamily="34" charset="0"/>
                <a:ea typeface="MV Boli" pitchFamily="2" charset="0"/>
                <a:cs typeface="MV Boli" pitchFamily="2" charset="0"/>
              </a:rPr>
              <a:t>:</a:t>
            </a:r>
            <a:endParaRPr lang="en-US" sz="2200" dirty="0" smtClean="0">
              <a:latin typeface="Trebuchet MS" pitchFamily="34" charset="0"/>
              <a:ea typeface="MV Boli" pitchFamily="2" charset="0"/>
              <a:cs typeface="MV Boli" pitchFamily="2" charset="0"/>
            </a:endParaRPr>
          </a:p>
        </p:txBody>
      </p:sp>
      <p:grpSp>
        <p:nvGrpSpPr>
          <p:cNvPr id="5" name="Group 4"/>
          <p:cNvGrpSpPr/>
          <p:nvPr/>
        </p:nvGrpSpPr>
        <p:grpSpPr>
          <a:xfrm>
            <a:off x="2057400" y="3276600"/>
            <a:ext cx="2743200" cy="369888"/>
            <a:chOff x="2819400" y="2590800"/>
            <a:chExt cx="2743200" cy="369888"/>
          </a:xfrm>
        </p:grpSpPr>
        <p:grpSp>
          <p:nvGrpSpPr>
            <p:cNvPr id="6" name="Group 22"/>
            <p:cNvGrpSpPr/>
            <p:nvPr/>
          </p:nvGrpSpPr>
          <p:grpSpPr>
            <a:xfrm>
              <a:off x="2819400" y="2590800"/>
              <a:ext cx="2743200" cy="369888"/>
              <a:chOff x="2819400" y="2895600"/>
              <a:chExt cx="2743200" cy="369888"/>
            </a:xfrm>
          </p:grpSpPr>
          <p:sp>
            <p:nvSpPr>
              <p:cNvPr id="8" name="TextBox 9"/>
              <p:cNvSpPr txBox="1">
                <a:spLocks noChangeArrowheads="1"/>
              </p:cNvSpPr>
              <p:nvPr/>
            </p:nvSpPr>
            <p:spPr bwMode="auto">
              <a:xfrm>
                <a:off x="3505200" y="2895600"/>
                <a:ext cx="685800" cy="369888"/>
              </a:xfrm>
              <a:prstGeom prst="rect">
                <a:avLst/>
              </a:prstGeom>
              <a:noFill/>
              <a:ln w="9525">
                <a:solidFill>
                  <a:schemeClr val="tx1"/>
                </a:solidFill>
                <a:miter lim="800000"/>
                <a:headEnd/>
                <a:tailEnd/>
              </a:ln>
            </p:spPr>
            <p:txBody>
              <a:bodyPr>
                <a:spAutoFit/>
              </a:bodyPr>
              <a:lstStyle/>
              <a:p>
                <a:pPr algn="ctr"/>
                <a:r>
                  <a:rPr lang="fil-PH" b="1" dirty="0"/>
                  <a:t>2</a:t>
                </a:r>
              </a:p>
            </p:txBody>
          </p:sp>
          <p:sp>
            <p:nvSpPr>
              <p:cNvPr id="9" name="TextBox 10"/>
              <p:cNvSpPr txBox="1">
                <a:spLocks noChangeArrowheads="1"/>
              </p:cNvSpPr>
              <p:nvPr/>
            </p:nvSpPr>
            <p:spPr bwMode="auto">
              <a:xfrm>
                <a:off x="4191000" y="2895600"/>
                <a:ext cx="685800" cy="369888"/>
              </a:xfrm>
              <a:prstGeom prst="rect">
                <a:avLst/>
              </a:prstGeom>
              <a:noFill/>
              <a:ln w="9525">
                <a:solidFill>
                  <a:schemeClr val="tx1"/>
                </a:solidFill>
                <a:miter lim="800000"/>
                <a:headEnd/>
                <a:tailEnd/>
              </a:ln>
            </p:spPr>
            <p:txBody>
              <a:bodyPr>
                <a:spAutoFit/>
              </a:bodyPr>
              <a:lstStyle/>
              <a:p>
                <a:pPr algn="ctr"/>
                <a:r>
                  <a:rPr lang="fil-PH" b="1" dirty="0"/>
                  <a:t>0</a:t>
                </a:r>
              </a:p>
            </p:txBody>
          </p:sp>
          <p:sp>
            <p:nvSpPr>
              <p:cNvPr id="10" name="TextBox 11"/>
              <p:cNvSpPr txBox="1">
                <a:spLocks noChangeArrowheads="1"/>
              </p:cNvSpPr>
              <p:nvPr/>
            </p:nvSpPr>
            <p:spPr bwMode="auto">
              <a:xfrm>
                <a:off x="4876800" y="2895600"/>
                <a:ext cx="685800" cy="369888"/>
              </a:xfrm>
              <a:prstGeom prst="rect">
                <a:avLst/>
              </a:prstGeom>
              <a:noFill/>
              <a:ln w="9525">
                <a:solidFill>
                  <a:schemeClr val="tx1"/>
                </a:solidFill>
                <a:miter lim="800000"/>
                <a:headEnd/>
                <a:tailEnd/>
              </a:ln>
            </p:spPr>
            <p:txBody>
              <a:bodyPr>
                <a:spAutoFit/>
              </a:bodyPr>
              <a:lstStyle/>
              <a:p>
                <a:pPr algn="ctr"/>
                <a:r>
                  <a:rPr lang="fil-PH" b="1"/>
                  <a:t>3</a:t>
                </a:r>
              </a:p>
            </p:txBody>
          </p:sp>
          <p:sp>
            <p:nvSpPr>
              <p:cNvPr id="11" name="TextBox 12"/>
              <p:cNvSpPr txBox="1">
                <a:spLocks noChangeArrowheads="1"/>
              </p:cNvSpPr>
              <p:nvPr/>
            </p:nvSpPr>
            <p:spPr bwMode="auto">
              <a:xfrm>
                <a:off x="2819400" y="2895600"/>
                <a:ext cx="685800" cy="369888"/>
              </a:xfrm>
              <a:prstGeom prst="rect">
                <a:avLst/>
              </a:prstGeom>
              <a:noFill/>
              <a:ln w="9525">
                <a:solidFill>
                  <a:schemeClr val="tx1"/>
                </a:solidFill>
                <a:miter lim="800000"/>
                <a:headEnd/>
                <a:tailEnd/>
              </a:ln>
            </p:spPr>
            <p:txBody>
              <a:bodyPr>
                <a:spAutoFit/>
              </a:bodyPr>
              <a:lstStyle/>
              <a:p>
                <a:pPr algn="ctr"/>
                <a:endParaRPr lang="fil-PH" b="1"/>
              </a:p>
            </p:txBody>
          </p:sp>
        </p:grpSp>
        <p:sp>
          <p:nvSpPr>
            <p:cNvPr id="7" name="TextBox 10"/>
            <p:cNvSpPr txBox="1">
              <a:spLocks noChangeArrowheads="1"/>
            </p:cNvSpPr>
            <p:nvPr/>
          </p:nvSpPr>
          <p:spPr bwMode="auto">
            <a:xfrm>
              <a:off x="2819400" y="2590800"/>
              <a:ext cx="685800" cy="369888"/>
            </a:xfrm>
            <a:prstGeom prst="rect">
              <a:avLst/>
            </a:prstGeom>
            <a:noFill/>
            <a:ln w="9525">
              <a:noFill/>
              <a:miter lim="800000"/>
              <a:headEnd/>
              <a:tailEnd/>
            </a:ln>
          </p:spPr>
          <p:txBody>
            <a:bodyPr>
              <a:spAutoFit/>
            </a:bodyPr>
            <a:lstStyle/>
            <a:p>
              <a:pPr algn="ctr"/>
              <a:r>
                <a:rPr lang="fil-PH" b="1" dirty="0"/>
                <a:t>0</a:t>
              </a:r>
            </a:p>
          </p:txBody>
        </p:sp>
      </p:grpSp>
      <p:grpSp>
        <p:nvGrpSpPr>
          <p:cNvPr id="12" name="Group 11"/>
          <p:cNvGrpSpPr/>
          <p:nvPr/>
        </p:nvGrpSpPr>
        <p:grpSpPr>
          <a:xfrm>
            <a:off x="2057400" y="4495800"/>
            <a:ext cx="2743200" cy="369888"/>
            <a:chOff x="2819400" y="3962400"/>
            <a:chExt cx="2743200" cy="369888"/>
          </a:xfrm>
        </p:grpSpPr>
        <p:grpSp>
          <p:nvGrpSpPr>
            <p:cNvPr id="13" name="Group 12"/>
            <p:cNvGrpSpPr>
              <a:grpSpLocks/>
            </p:cNvGrpSpPr>
            <p:nvPr/>
          </p:nvGrpSpPr>
          <p:grpSpPr bwMode="auto">
            <a:xfrm>
              <a:off x="2819400" y="3962400"/>
              <a:ext cx="2743200" cy="369888"/>
              <a:chOff x="2743200" y="3179763"/>
              <a:chExt cx="2743200" cy="369887"/>
            </a:xfrm>
          </p:grpSpPr>
          <p:sp>
            <p:nvSpPr>
              <p:cNvPr id="16" name="TextBox 9"/>
              <p:cNvSpPr txBox="1">
                <a:spLocks noChangeArrowheads="1"/>
              </p:cNvSpPr>
              <p:nvPr/>
            </p:nvSpPr>
            <p:spPr bwMode="auto">
              <a:xfrm>
                <a:off x="3429000" y="3179763"/>
                <a:ext cx="685800" cy="369887"/>
              </a:xfrm>
              <a:prstGeom prst="rect">
                <a:avLst/>
              </a:prstGeom>
              <a:noFill/>
              <a:ln w="9525">
                <a:solidFill>
                  <a:schemeClr val="tx1"/>
                </a:solidFill>
                <a:miter lim="800000"/>
                <a:headEnd/>
                <a:tailEnd/>
              </a:ln>
            </p:spPr>
            <p:txBody>
              <a:bodyPr>
                <a:spAutoFit/>
              </a:bodyPr>
              <a:lstStyle/>
              <a:p>
                <a:pPr algn="ctr"/>
                <a:endParaRPr lang="fil-PH" b="1"/>
              </a:p>
            </p:txBody>
          </p:sp>
          <p:sp>
            <p:nvSpPr>
              <p:cNvPr id="17" name="TextBox 10"/>
              <p:cNvSpPr txBox="1">
                <a:spLocks noChangeArrowheads="1"/>
              </p:cNvSpPr>
              <p:nvPr/>
            </p:nvSpPr>
            <p:spPr bwMode="auto">
              <a:xfrm>
                <a:off x="4114800" y="3179763"/>
                <a:ext cx="685800" cy="369887"/>
              </a:xfrm>
              <a:prstGeom prst="rect">
                <a:avLst/>
              </a:prstGeom>
              <a:noFill/>
              <a:ln w="9525">
                <a:solidFill>
                  <a:schemeClr val="tx1"/>
                </a:solidFill>
                <a:miter lim="800000"/>
                <a:headEnd/>
                <a:tailEnd/>
              </a:ln>
            </p:spPr>
            <p:txBody>
              <a:bodyPr>
                <a:spAutoFit/>
              </a:bodyPr>
              <a:lstStyle/>
              <a:p>
                <a:pPr algn="ctr"/>
                <a:r>
                  <a:rPr lang="fil-PH" b="1" dirty="0"/>
                  <a:t>9</a:t>
                </a:r>
              </a:p>
            </p:txBody>
          </p:sp>
          <p:sp>
            <p:nvSpPr>
              <p:cNvPr id="18" name="TextBox 11"/>
              <p:cNvSpPr txBox="1">
                <a:spLocks noChangeArrowheads="1"/>
              </p:cNvSpPr>
              <p:nvPr/>
            </p:nvSpPr>
            <p:spPr bwMode="auto">
              <a:xfrm>
                <a:off x="4800600" y="3179763"/>
                <a:ext cx="685800" cy="369887"/>
              </a:xfrm>
              <a:prstGeom prst="rect">
                <a:avLst/>
              </a:prstGeom>
              <a:noFill/>
              <a:ln w="9525">
                <a:solidFill>
                  <a:schemeClr val="tx1"/>
                </a:solidFill>
                <a:miter lim="800000"/>
                <a:headEnd/>
                <a:tailEnd/>
              </a:ln>
            </p:spPr>
            <p:txBody>
              <a:bodyPr>
                <a:spAutoFit/>
              </a:bodyPr>
              <a:lstStyle/>
              <a:p>
                <a:pPr algn="ctr"/>
                <a:r>
                  <a:rPr lang="fil-PH" b="1"/>
                  <a:t>4</a:t>
                </a:r>
              </a:p>
            </p:txBody>
          </p:sp>
          <p:sp>
            <p:nvSpPr>
              <p:cNvPr id="19" name="TextBox 12"/>
              <p:cNvSpPr txBox="1">
                <a:spLocks noChangeArrowheads="1"/>
              </p:cNvSpPr>
              <p:nvPr/>
            </p:nvSpPr>
            <p:spPr bwMode="auto">
              <a:xfrm>
                <a:off x="2743200" y="3179763"/>
                <a:ext cx="685800" cy="369887"/>
              </a:xfrm>
              <a:prstGeom prst="rect">
                <a:avLst/>
              </a:prstGeom>
              <a:noFill/>
              <a:ln w="9525">
                <a:solidFill>
                  <a:schemeClr val="tx1"/>
                </a:solidFill>
                <a:miter lim="800000"/>
                <a:headEnd/>
                <a:tailEnd/>
              </a:ln>
            </p:spPr>
            <p:txBody>
              <a:bodyPr>
                <a:spAutoFit/>
              </a:bodyPr>
              <a:lstStyle/>
              <a:p>
                <a:pPr algn="ctr"/>
                <a:endParaRPr lang="fil-PH" b="1"/>
              </a:p>
            </p:txBody>
          </p:sp>
        </p:grpSp>
        <p:sp>
          <p:nvSpPr>
            <p:cNvPr id="14" name="TextBox 10"/>
            <p:cNvSpPr txBox="1">
              <a:spLocks noChangeArrowheads="1"/>
            </p:cNvSpPr>
            <p:nvPr/>
          </p:nvSpPr>
          <p:spPr bwMode="auto">
            <a:xfrm>
              <a:off x="2819400" y="3962400"/>
              <a:ext cx="685800" cy="369888"/>
            </a:xfrm>
            <a:prstGeom prst="rect">
              <a:avLst/>
            </a:prstGeom>
            <a:noFill/>
            <a:ln w="9525">
              <a:solidFill>
                <a:schemeClr val="tx1"/>
              </a:solidFill>
              <a:miter lim="800000"/>
              <a:headEnd/>
              <a:tailEnd/>
            </a:ln>
          </p:spPr>
          <p:txBody>
            <a:bodyPr>
              <a:spAutoFit/>
            </a:bodyPr>
            <a:lstStyle/>
            <a:p>
              <a:pPr algn="ctr"/>
              <a:r>
                <a:rPr lang="fil-PH" b="1" dirty="0"/>
                <a:t>0</a:t>
              </a:r>
            </a:p>
          </p:txBody>
        </p:sp>
        <p:sp>
          <p:nvSpPr>
            <p:cNvPr id="15" name="TextBox 10"/>
            <p:cNvSpPr txBox="1">
              <a:spLocks noChangeArrowheads="1"/>
            </p:cNvSpPr>
            <p:nvPr/>
          </p:nvSpPr>
          <p:spPr bwMode="auto">
            <a:xfrm>
              <a:off x="3505200" y="3962400"/>
              <a:ext cx="685800" cy="369888"/>
            </a:xfrm>
            <a:prstGeom prst="rect">
              <a:avLst/>
            </a:prstGeom>
            <a:noFill/>
            <a:ln w="9525">
              <a:solidFill>
                <a:schemeClr val="tx1"/>
              </a:solidFill>
              <a:miter lim="800000"/>
              <a:headEnd/>
              <a:tailEnd/>
            </a:ln>
          </p:spPr>
          <p:txBody>
            <a:bodyPr>
              <a:spAutoFit/>
            </a:bodyPr>
            <a:lstStyle/>
            <a:p>
              <a:pPr algn="ctr"/>
              <a:r>
                <a:rPr lang="fil-PH" b="1" dirty="0"/>
                <a:t>0</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68</a:t>
            </a:fld>
            <a:endParaRPr lang="fil-PH"/>
          </a:p>
        </p:txBody>
      </p:sp>
      <p:sp>
        <p:nvSpPr>
          <p:cNvPr id="3" name="Rectangle 2"/>
          <p:cNvSpPr/>
          <p:nvPr/>
        </p:nvSpPr>
        <p:spPr>
          <a:xfrm>
            <a:off x="304800" y="685800"/>
            <a:ext cx="8610600" cy="4401205"/>
          </a:xfrm>
          <a:prstGeom prst="rect">
            <a:avLst/>
          </a:prstGeom>
        </p:spPr>
        <p:txBody>
          <a:bodyPr wrap="square">
            <a:spAutoFit/>
          </a:bodyPr>
          <a:lstStyle/>
          <a:p>
            <a:pPr marL="457200" indent="-457200">
              <a:buSzPct val="95000"/>
              <a:buNone/>
              <a:defRPr/>
            </a:pPr>
            <a:endParaRPr lang="en-US" sz="2800" dirty="0" smtClean="0">
              <a:latin typeface="Trebuchet MS" pitchFamily="34" charset="0"/>
              <a:ea typeface="MV Boli" pitchFamily="2" charset="0"/>
              <a:cs typeface="MV Boli" pitchFamily="2" charset="0"/>
            </a:endParaRPr>
          </a:p>
          <a:p>
            <a:pPr marL="457200" indent="-457200">
              <a:buSzPct val="95000"/>
              <a:buNone/>
              <a:defRPr/>
            </a:pPr>
            <a:endParaRPr lang="en-US" sz="2800" dirty="0" smtClean="0">
              <a:latin typeface="Trebuchet MS" pitchFamily="34" charset="0"/>
              <a:ea typeface="MV Boli" pitchFamily="2" charset="0"/>
              <a:cs typeface="MV Boli" pitchFamily="2" charset="0"/>
            </a:endParaRPr>
          </a:p>
          <a:p>
            <a:pPr marL="514350" indent="-514350">
              <a:buSzPct val="95000"/>
              <a:buFont typeface="+mj-lt"/>
              <a:buAutoNum type="arabicPeriod" startAt="7"/>
              <a:defRPr/>
            </a:pPr>
            <a:r>
              <a:rPr lang="en-US" sz="2800" b="1" dirty="0" smtClean="0">
                <a:solidFill>
                  <a:srgbClr val="FF0000"/>
                </a:solidFill>
                <a:latin typeface="Trebuchet MS" pitchFamily="34" charset="0"/>
                <a:ea typeface="MV Boli" pitchFamily="2" charset="0"/>
                <a:cs typeface="MV Boli" pitchFamily="2" charset="0"/>
              </a:rPr>
              <a:t>In 2014 NAT, there is an inclusion of a checklist on teachers’ trainings / staff development activities on raising learners’ achievement level in the core subjects at the school level.</a:t>
            </a:r>
            <a:endParaRPr lang="en-US" sz="2800" b="1" dirty="0" smtClean="0">
              <a:solidFill>
                <a:srgbClr val="FF0000"/>
              </a:solidFill>
              <a:latin typeface="Trebuchet MS" pitchFamily="34" charset="0"/>
              <a:ea typeface="MV Boli" pitchFamily="2" charset="0"/>
              <a:cs typeface="MV Boli" pitchFamily="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pPr algn="ctr"/>
            <a:r>
              <a:rPr lang="fil-PH" b="1" dirty="0" smtClean="0">
                <a:effectLst>
                  <a:outerShdw blurRad="38100" dist="38100" dir="2700000" algn="tl">
                    <a:srgbClr val="000000">
                      <a:alpha val="43137"/>
                    </a:srgbClr>
                  </a:outerShdw>
                </a:effectLst>
              </a:rPr>
              <a:t>Instructions for the Recording of Time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69</a:t>
            </a:fld>
            <a:endParaRPr lang="fil-PH"/>
          </a:p>
        </p:txBody>
      </p:sp>
      <p:sp>
        <p:nvSpPr>
          <p:cNvPr id="5" name="Content Placeholder 4"/>
          <p:cNvSpPr>
            <a:spLocks noGrp="1"/>
          </p:cNvSpPr>
          <p:nvPr>
            <p:ph sz="quarter" idx="1"/>
          </p:nvPr>
        </p:nvSpPr>
        <p:spPr>
          <a:xfrm>
            <a:off x="685800" y="1447800"/>
            <a:ext cx="8001000" cy="4572000"/>
          </a:xfrm>
        </p:spPr>
        <p:txBody>
          <a:bodyPr>
            <a:normAutofit fontScale="85000" lnSpcReduction="10000"/>
          </a:bodyPr>
          <a:lstStyle/>
          <a:p>
            <a:pPr marL="457200" indent="-457200" algn="just">
              <a:buFont typeface="+mj-lt"/>
              <a:buAutoNum type="arabicPeriod"/>
            </a:pPr>
            <a:r>
              <a:rPr lang="fil-PH" sz="2800" dirty="0" smtClean="0">
                <a:latin typeface="Tahoma" pitchFamily="34" charset="0"/>
                <a:ea typeface="Tahoma" pitchFamily="34" charset="0"/>
                <a:cs typeface="Tahoma" pitchFamily="34" charset="0"/>
              </a:rPr>
              <a:t>Time allocation serves as guide in the recording of time but the corresponding actual time in answering each subject should be written in the Time Started and Time to End.</a:t>
            </a:r>
          </a:p>
          <a:p>
            <a:pPr marL="457200" indent="-457200" algn="just">
              <a:buNone/>
            </a:pPr>
            <a:endParaRPr lang="fil-PH" sz="2800" dirty="0" smtClean="0">
              <a:latin typeface="Tahoma" pitchFamily="34" charset="0"/>
              <a:ea typeface="Tahoma" pitchFamily="34" charset="0"/>
              <a:cs typeface="Tahoma" pitchFamily="34" charset="0"/>
            </a:endParaRPr>
          </a:p>
          <a:p>
            <a:pPr marL="457200" indent="-457200" algn="just">
              <a:buFont typeface="+mj-lt"/>
              <a:buAutoNum type="arabicPeriod" startAt="2"/>
            </a:pPr>
            <a:r>
              <a:rPr lang="fil-PH" sz="2800" dirty="0" smtClean="0">
                <a:latin typeface="Tahoma" pitchFamily="34" charset="0"/>
                <a:ea typeface="Tahoma" pitchFamily="34" charset="0"/>
                <a:cs typeface="Tahoma" pitchFamily="34" charset="0"/>
              </a:rPr>
              <a:t>The recording of time is done by cluster of subjects answered before and after breaks (snacks and lunch); for which the time records should be written in the blanks provided.</a:t>
            </a:r>
          </a:p>
          <a:p>
            <a:pPr>
              <a:buNone/>
            </a:pPr>
            <a:endParaRPr lang="fil-PH"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7</a:t>
            </a:fld>
            <a:endParaRPr lang="fil-PH"/>
          </a:p>
        </p:txBody>
      </p:sp>
      <p:sp>
        <p:nvSpPr>
          <p:cNvPr id="3" name="Rectangle 2"/>
          <p:cNvSpPr/>
          <p:nvPr/>
        </p:nvSpPr>
        <p:spPr>
          <a:xfrm>
            <a:off x="152400" y="1402292"/>
            <a:ext cx="8763000" cy="4787336"/>
          </a:xfrm>
          <a:prstGeom prst="rect">
            <a:avLst/>
          </a:prstGeom>
        </p:spPr>
        <p:txBody>
          <a:bodyPr wrap="square">
            <a:spAutoFit/>
          </a:bodyPr>
          <a:lstStyle/>
          <a:p>
            <a:pPr marL="746125" indent="-457200">
              <a:lnSpc>
                <a:spcPct val="110000"/>
              </a:lnSpc>
              <a:defRPr/>
            </a:pPr>
            <a:r>
              <a:rPr lang="en-US" sz="2800" dirty="0" smtClean="0">
                <a:latin typeface="Tahoma" pitchFamily="34" charset="0"/>
                <a:ea typeface="Tahoma" pitchFamily="34" charset="0"/>
                <a:cs typeface="Tahoma" pitchFamily="34" charset="0"/>
              </a:rPr>
              <a:t>3.Designates </a:t>
            </a:r>
            <a:r>
              <a:rPr lang="en-US" sz="2800" dirty="0" smtClean="0">
                <a:latin typeface="Tahoma" pitchFamily="34" charset="0"/>
                <a:ea typeface="Tahoma" pitchFamily="34" charset="0"/>
                <a:cs typeface="Tahoma" pitchFamily="34" charset="0"/>
              </a:rPr>
              <a:t>REs from the teaching staff who are reliable, competent, experienced in the conduct of the NAT, and have no history of lost TBs; and</a:t>
            </a:r>
          </a:p>
          <a:p>
            <a:pPr marL="746125" indent="-457200">
              <a:lnSpc>
                <a:spcPct val="110000"/>
              </a:lnSpc>
              <a:defRPr/>
            </a:pPr>
            <a:r>
              <a:rPr lang="en-US" sz="2800" dirty="0" smtClean="0">
                <a:latin typeface="Tahoma" pitchFamily="34" charset="0"/>
                <a:ea typeface="Tahoma" pitchFamily="34" charset="0"/>
                <a:cs typeface="Tahoma" pitchFamily="34" charset="0"/>
              </a:rPr>
              <a:t>4.Assigns </a:t>
            </a:r>
            <a:r>
              <a:rPr lang="en-US" sz="2800" dirty="0" smtClean="0">
                <a:latin typeface="Tahoma" pitchFamily="34" charset="0"/>
                <a:ea typeface="Tahoma" pitchFamily="34" charset="0"/>
                <a:cs typeface="Tahoma" pitchFamily="34" charset="0"/>
              </a:rPr>
              <a:t>the PSS to manage the tardiness of some private school teachers on examination day.</a:t>
            </a:r>
            <a:endParaRPr lang="en-US" sz="2800" dirty="0" smtClean="0">
              <a:latin typeface="Tahoma" pitchFamily="34" charset="0"/>
              <a:ea typeface="Tahoma" pitchFamily="34" charset="0"/>
              <a:cs typeface="Tahoma"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295400"/>
          </a:xfrm>
        </p:spPr>
        <p:txBody>
          <a:bodyPr>
            <a:normAutofit fontScale="90000"/>
          </a:bodyPr>
          <a:lstStyle/>
          <a:p>
            <a:pPr algn="ctr"/>
            <a:r>
              <a:rPr lang="fil-PH" b="1" dirty="0" smtClean="0">
                <a:effectLst>
                  <a:outerShdw blurRad="38100" dist="38100" dir="2700000" algn="tl">
                    <a:srgbClr val="000000">
                      <a:alpha val="43137"/>
                    </a:srgbClr>
                  </a:outerShdw>
                </a:effectLst>
              </a:rPr>
              <a:t>Pretest : Entrance and Seating Arrangement</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70</a:t>
            </a:fld>
            <a:endParaRPr lang="fil-PH"/>
          </a:p>
        </p:txBody>
      </p:sp>
      <p:sp>
        <p:nvSpPr>
          <p:cNvPr id="4" name="Content Placeholder 3"/>
          <p:cNvSpPr>
            <a:spLocks noGrp="1"/>
          </p:cNvSpPr>
          <p:nvPr>
            <p:ph sz="quarter" idx="1"/>
          </p:nvPr>
        </p:nvSpPr>
        <p:spPr>
          <a:xfrm>
            <a:off x="381000" y="3886200"/>
            <a:ext cx="8534400" cy="2362200"/>
          </a:xfrm>
        </p:spPr>
        <p:txBody>
          <a:bodyPr>
            <a:noAutofit/>
          </a:bodyPr>
          <a:lstStyle/>
          <a:p>
            <a:pPr marL="457200" indent="-457200" defTabSz="1096963">
              <a:lnSpc>
                <a:spcPct val="90000"/>
              </a:lnSpc>
              <a:buSzPct val="95000"/>
              <a:buFont typeface="+mj-lt"/>
              <a:buAutoNum type="arabicPeriod"/>
              <a:defRPr/>
            </a:pPr>
            <a:r>
              <a:rPr lang="en-US" sz="2800" dirty="0" smtClean="0">
                <a:cs typeface="MV Boli" pitchFamily="2" charset="0"/>
              </a:rPr>
              <a:t> Count the TBs before opening package in front of examinees.</a:t>
            </a:r>
          </a:p>
          <a:p>
            <a:pPr marL="457200" indent="-457200" defTabSz="1096963">
              <a:lnSpc>
                <a:spcPct val="90000"/>
              </a:lnSpc>
              <a:buSzPct val="95000"/>
              <a:buFont typeface="+mj-lt"/>
              <a:buAutoNum type="arabicPeriod"/>
              <a:defRPr/>
            </a:pPr>
            <a:r>
              <a:rPr lang="en-US" sz="2800" dirty="0" smtClean="0">
                <a:cs typeface="MV Boli" pitchFamily="2" charset="0"/>
              </a:rPr>
              <a:t> Do not allow electronic devices (calculator &amp; cell phones), references (dictionaries) and rulers in the exam room.</a:t>
            </a:r>
          </a:p>
          <a:p>
            <a:pPr marL="457200" indent="-457200" defTabSz="1096963">
              <a:lnSpc>
                <a:spcPct val="90000"/>
              </a:lnSpc>
              <a:buSzPct val="95000"/>
              <a:buFont typeface="+mj-lt"/>
              <a:buAutoNum type="arabicPeriod"/>
              <a:defRPr/>
            </a:pPr>
            <a:endParaRPr lang="fil-PH" sz="2800" dirty="0"/>
          </a:p>
        </p:txBody>
      </p:sp>
      <p:sp>
        <p:nvSpPr>
          <p:cNvPr id="5" name="Rectangle 4"/>
          <p:cNvSpPr/>
          <p:nvPr/>
        </p:nvSpPr>
        <p:spPr>
          <a:xfrm>
            <a:off x="990600" y="2209800"/>
            <a:ext cx="2667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indent="-411163" defTabSz="1096963">
              <a:lnSpc>
                <a:spcPct val="90000"/>
              </a:lnSpc>
              <a:buNone/>
              <a:defRPr/>
            </a:pPr>
            <a:r>
              <a:rPr lang="en-US" sz="2000" b="1" dirty="0" smtClean="0">
                <a:cs typeface="MV Boli" pitchFamily="2" charset="0"/>
              </a:rPr>
              <a:t>NAT Grade 3:</a:t>
            </a:r>
          </a:p>
          <a:p>
            <a:pPr marL="411163" indent="-411163" defTabSz="1096963">
              <a:lnSpc>
                <a:spcPct val="90000"/>
              </a:lnSpc>
              <a:buNone/>
              <a:defRPr/>
            </a:pPr>
            <a:r>
              <a:rPr lang="en-US" sz="2000" dirty="0" smtClean="0">
                <a:cs typeface="MV Boli" pitchFamily="2" charset="0"/>
              </a:rPr>
              <a:t>20 examinees in a room </a:t>
            </a:r>
          </a:p>
          <a:p>
            <a:pPr marL="411163" indent="-411163" defTabSz="1096963">
              <a:lnSpc>
                <a:spcPct val="90000"/>
              </a:lnSpc>
              <a:buNone/>
              <a:defRPr/>
            </a:pPr>
            <a:r>
              <a:rPr lang="en-US" sz="2000" dirty="0" smtClean="0">
                <a:cs typeface="MV Boli" pitchFamily="2" charset="0"/>
              </a:rPr>
              <a:t>Seats are 4 rows of 5</a:t>
            </a:r>
          </a:p>
        </p:txBody>
      </p:sp>
      <p:sp>
        <p:nvSpPr>
          <p:cNvPr id="6" name="Rectangle 5"/>
          <p:cNvSpPr/>
          <p:nvPr/>
        </p:nvSpPr>
        <p:spPr>
          <a:xfrm>
            <a:off x="4876800" y="2209800"/>
            <a:ext cx="2819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indent="-411163" defTabSz="1096963">
              <a:lnSpc>
                <a:spcPct val="90000"/>
              </a:lnSpc>
              <a:buNone/>
              <a:defRPr/>
            </a:pPr>
            <a:r>
              <a:rPr lang="en-US" sz="2000" b="1" dirty="0" smtClean="0">
                <a:cs typeface="MV Boli" pitchFamily="2" charset="0"/>
              </a:rPr>
              <a:t>NAT Grade 6 and Year 4:</a:t>
            </a:r>
          </a:p>
          <a:p>
            <a:pPr marL="411163" indent="-411163" defTabSz="1096963">
              <a:lnSpc>
                <a:spcPct val="90000"/>
              </a:lnSpc>
              <a:buNone/>
              <a:defRPr/>
            </a:pPr>
            <a:r>
              <a:rPr lang="en-US" sz="2000" dirty="0" smtClean="0">
                <a:cs typeface="MV Boli" pitchFamily="2" charset="0"/>
              </a:rPr>
              <a:t> 30 examinees in a room </a:t>
            </a:r>
          </a:p>
          <a:p>
            <a:pPr marL="411163" indent="-411163" defTabSz="1096963">
              <a:lnSpc>
                <a:spcPct val="90000"/>
              </a:lnSpc>
              <a:buNone/>
              <a:defRPr/>
            </a:pPr>
            <a:r>
              <a:rPr lang="en-US" sz="2000" dirty="0" smtClean="0">
                <a:cs typeface="MV Boli" pitchFamily="2" charset="0"/>
              </a:rPr>
              <a:t> Seats are 6 rows of 5</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71</a:t>
            </a:fld>
            <a:endParaRPr lang="fil-PH"/>
          </a:p>
        </p:txBody>
      </p:sp>
      <p:sp>
        <p:nvSpPr>
          <p:cNvPr id="3" name="Rectangle 2"/>
          <p:cNvSpPr/>
          <p:nvPr/>
        </p:nvSpPr>
        <p:spPr>
          <a:xfrm>
            <a:off x="228600" y="304800"/>
            <a:ext cx="8763000" cy="6307881"/>
          </a:xfrm>
          <a:prstGeom prst="rect">
            <a:avLst/>
          </a:prstGeom>
        </p:spPr>
        <p:txBody>
          <a:bodyPr wrap="square">
            <a:spAutoFit/>
          </a:bodyPr>
          <a:lstStyle/>
          <a:p>
            <a:pPr marL="457200" indent="-457200" defTabSz="1096963">
              <a:lnSpc>
                <a:spcPct val="90000"/>
              </a:lnSpc>
              <a:buSzPct val="95000"/>
              <a:buFont typeface="+mj-lt"/>
              <a:buAutoNum type="arabicPeriod"/>
              <a:defRPr/>
            </a:pPr>
            <a:r>
              <a:rPr lang="en-US" sz="2800" dirty="0" smtClean="0">
                <a:cs typeface="MV Boli" pitchFamily="2" charset="0"/>
              </a:rPr>
              <a:t>All belongings shall be placed in front beneath the blackboard.  Only pencils, sharpeners and a computation paper shall be with the examinees while test is going on.</a:t>
            </a:r>
          </a:p>
          <a:p>
            <a:pPr marL="457200" indent="-457200" defTabSz="1096963">
              <a:lnSpc>
                <a:spcPct val="90000"/>
              </a:lnSpc>
              <a:buSzPct val="95000"/>
              <a:buFont typeface="+mj-lt"/>
              <a:buAutoNum type="arabicPeriod"/>
              <a:defRPr/>
            </a:pPr>
            <a:r>
              <a:rPr lang="en-US" sz="2800" dirty="0" smtClean="0">
                <a:cs typeface="MV Boli" pitchFamily="2" charset="0"/>
              </a:rPr>
              <a:t>Seat Assignment must be strictly based on the Seat Plan.</a:t>
            </a:r>
          </a:p>
          <a:p>
            <a:pPr marL="457200" indent="-457200" defTabSz="1096963">
              <a:lnSpc>
                <a:spcPct val="90000"/>
              </a:lnSpc>
              <a:buSzPct val="95000"/>
              <a:buFont typeface="+mj-lt"/>
              <a:buAutoNum type="arabicPeriod"/>
              <a:defRPr/>
            </a:pPr>
            <a:r>
              <a:rPr lang="en-US" sz="2800" dirty="0" smtClean="0">
                <a:cs typeface="MV Boli" pitchFamily="2" charset="0"/>
              </a:rPr>
              <a:t>Seats of late comers/absentees must be left vacant.</a:t>
            </a:r>
          </a:p>
          <a:p>
            <a:pPr marL="457200" indent="-457200" defTabSz="1096963">
              <a:lnSpc>
                <a:spcPct val="90000"/>
              </a:lnSpc>
              <a:buSzPct val="95000"/>
              <a:buFont typeface="+mj-lt"/>
              <a:buAutoNum type="arabicPeriod"/>
              <a:defRPr/>
            </a:pPr>
            <a:r>
              <a:rPr lang="en-US" sz="2800" dirty="0" smtClean="0">
                <a:cs typeface="MV Boli" pitchFamily="2" charset="0"/>
              </a:rPr>
              <a:t>Count the TBs and ASs in front of the examinees prior to distribution</a:t>
            </a:r>
          </a:p>
          <a:p>
            <a:pPr marL="744538" indent="-744538" defTabSz="1096963">
              <a:lnSpc>
                <a:spcPct val="90000"/>
              </a:lnSpc>
              <a:buSzPct val="95000"/>
              <a:buNone/>
              <a:defRPr/>
            </a:pPr>
            <a:endParaRPr lang="en-US" sz="2800" i="1" dirty="0" smtClean="0">
              <a:solidFill>
                <a:srgbClr val="FF0000"/>
              </a:solidFill>
              <a:cs typeface="MV Boli" pitchFamily="2" charset="0"/>
            </a:endParaRPr>
          </a:p>
          <a:p>
            <a:pPr marL="744538" indent="-744538" defTabSz="1096963">
              <a:lnSpc>
                <a:spcPct val="90000"/>
              </a:lnSpc>
              <a:buSzPct val="95000"/>
              <a:buNone/>
              <a:defRPr/>
            </a:pPr>
            <a:r>
              <a:rPr lang="en-US" sz="2800" i="1" dirty="0" smtClean="0">
                <a:solidFill>
                  <a:srgbClr val="FF0000"/>
                </a:solidFill>
                <a:cs typeface="MV Boli" pitchFamily="2" charset="0"/>
              </a:rPr>
              <a:t>Note:  No other persons should be allowed in the premises of the Examination Rooms except the testing staff and authorized monitors.</a:t>
            </a:r>
            <a:endParaRPr lang="en-US" sz="2800" i="1" dirty="0" smtClean="0">
              <a:solidFill>
                <a:srgbClr val="FF0000"/>
              </a:solidFill>
              <a:cs typeface="MV Boli" pitchFamily="2"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14400"/>
          </a:xfrm>
        </p:spPr>
        <p:txBody>
          <a:bodyPr>
            <a:normAutofit fontScale="90000"/>
          </a:bodyPr>
          <a:lstStyle/>
          <a:p>
            <a:pPr algn="ctr"/>
            <a:r>
              <a:rPr lang="fil-PH" sz="2800" b="1" dirty="0" smtClean="0">
                <a:effectLst>
                  <a:outerShdw blurRad="38100" dist="38100" dir="2700000" algn="tl">
                    <a:srgbClr val="000000">
                      <a:alpha val="43137"/>
                    </a:srgbClr>
                  </a:outerShdw>
                </a:effectLst>
              </a:rPr>
              <a:t>Pretest : Distributing and Checking  the TBs and ASs</a:t>
            </a:r>
            <a:endParaRPr lang="fil-PH" sz="28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72</a:t>
            </a:fld>
            <a:endParaRPr lang="fil-PH"/>
          </a:p>
        </p:txBody>
      </p:sp>
      <p:sp>
        <p:nvSpPr>
          <p:cNvPr id="4" name="Content Placeholder 3"/>
          <p:cNvSpPr>
            <a:spLocks noGrp="1"/>
          </p:cNvSpPr>
          <p:nvPr>
            <p:ph sz="quarter" idx="1"/>
          </p:nvPr>
        </p:nvSpPr>
        <p:spPr>
          <a:xfrm>
            <a:off x="228600" y="1066800"/>
            <a:ext cx="8915400" cy="5334000"/>
          </a:xfrm>
        </p:spPr>
        <p:txBody>
          <a:bodyPr>
            <a:noAutofit/>
          </a:bodyPr>
          <a:lstStyle/>
          <a:p>
            <a:pPr marL="514350" indent="-514350" defTabSz="1096963">
              <a:lnSpc>
                <a:spcPct val="120000"/>
              </a:lnSpc>
              <a:spcBef>
                <a:spcPts val="600"/>
              </a:spcBef>
              <a:buSzPct val="95000"/>
              <a:buFont typeface="+mj-lt"/>
              <a:buAutoNum type="arabicPeriod"/>
            </a:pPr>
            <a:r>
              <a:rPr lang="en-US" sz="2400" dirty="0" smtClean="0">
                <a:latin typeface="Tahoma" pitchFamily="34" charset="0"/>
                <a:ea typeface="Tahoma" pitchFamily="34" charset="0"/>
                <a:cs typeface="Tahoma" pitchFamily="34" charset="0"/>
              </a:rPr>
              <a:t>TBs and ASs must be distributed correspondingly by Serial Number based on the Seat Plan. Hence, TMs of absentees must remain in the plastic bag under the custody of the RE.</a:t>
            </a:r>
          </a:p>
          <a:p>
            <a:pPr marL="514350" indent="-514350" defTabSz="1096963">
              <a:lnSpc>
                <a:spcPct val="120000"/>
              </a:lnSpc>
              <a:spcBef>
                <a:spcPts val="600"/>
              </a:spcBef>
              <a:spcAft>
                <a:spcPts val="600"/>
              </a:spcAft>
              <a:buSzPct val="95000"/>
              <a:buFont typeface="+mj-lt"/>
              <a:buAutoNum type="arabicPeriod"/>
            </a:pPr>
            <a:r>
              <a:rPr lang="en-US" sz="2400" dirty="0" smtClean="0">
                <a:latin typeface="Tahoma" pitchFamily="34" charset="0"/>
                <a:ea typeface="Tahoma" pitchFamily="34" charset="0"/>
                <a:cs typeface="Tahoma" pitchFamily="34" charset="0"/>
              </a:rPr>
              <a:t>Distribute TMs from right to left and from lowest serial number.</a:t>
            </a:r>
          </a:p>
          <a:p>
            <a:pPr marL="514350" indent="-514350" defTabSz="1096963">
              <a:lnSpc>
                <a:spcPct val="120000"/>
              </a:lnSpc>
              <a:spcBef>
                <a:spcPts val="600"/>
              </a:spcBef>
              <a:spcAft>
                <a:spcPts val="600"/>
              </a:spcAft>
              <a:buSzPct val="95000"/>
              <a:buFont typeface="+mj-lt"/>
              <a:buAutoNum type="arabicPeriod"/>
            </a:pPr>
            <a:r>
              <a:rPr lang="en-US" sz="2400" dirty="0" smtClean="0">
                <a:latin typeface="Tahoma" pitchFamily="34" charset="0"/>
                <a:ea typeface="Tahoma" pitchFamily="34" charset="0"/>
                <a:cs typeface="Tahoma" pitchFamily="34" charset="0"/>
              </a:rPr>
              <a:t>Check page by page.</a:t>
            </a:r>
          </a:p>
          <a:p>
            <a:pPr marL="514350" indent="-514350" defTabSz="1096963">
              <a:lnSpc>
                <a:spcPct val="120000"/>
              </a:lnSpc>
              <a:spcBef>
                <a:spcPts val="600"/>
              </a:spcBef>
              <a:spcAft>
                <a:spcPts val="600"/>
              </a:spcAft>
              <a:buSzPct val="95000"/>
              <a:buFont typeface="+mj-lt"/>
              <a:buAutoNum type="arabicPeriod"/>
            </a:pPr>
            <a:r>
              <a:rPr lang="en-US" sz="2400" dirty="0" smtClean="0">
                <a:latin typeface="Tahoma" pitchFamily="34" charset="0"/>
                <a:ea typeface="Tahoma" pitchFamily="34" charset="0"/>
                <a:cs typeface="Tahoma" pitchFamily="34" charset="0"/>
              </a:rPr>
              <a:t>Place defective/unused TB and AS, if any, in the plastic bag.</a:t>
            </a:r>
          </a:p>
          <a:p>
            <a:pPr>
              <a:spcBef>
                <a:spcPts val="600"/>
              </a:spcBef>
              <a:spcAft>
                <a:spcPts val="600"/>
              </a:spcAft>
              <a:buSzPct val="95000"/>
              <a:buNone/>
            </a:pPr>
            <a:endParaRPr lang="fil-PH"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73</a:t>
            </a:fld>
            <a:endParaRPr lang="fil-PH"/>
          </a:p>
        </p:txBody>
      </p:sp>
      <p:sp>
        <p:nvSpPr>
          <p:cNvPr id="3" name="Rectangle 2"/>
          <p:cNvSpPr/>
          <p:nvPr/>
        </p:nvSpPr>
        <p:spPr>
          <a:xfrm>
            <a:off x="228600" y="304800"/>
            <a:ext cx="8763000" cy="6684907"/>
          </a:xfrm>
          <a:prstGeom prst="rect">
            <a:avLst/>
          </a:prstGeom>
        </p:spPr>
        <p:txBody>
          <a:bodyPr wrap="square">
            <a:spAutoFit/>
          </a:bodyPr>
          <a:lstStyle/>
          <a:p>
            <a:pPr marL="514350" indent="-514350" defTabSz="1096963">
              <a:lnSpc>
                <a:spcPct val="120000"/>
              </a:lnSpc>
              <a:spcBef>
                <a:spcPts val="600"/>
              </a:spcBef>
              <a:spcAft>
                <a:spcPts val="600"/>
              </a:spcAft>
              <a:buSzPct val="95000"/>
            </a:pPr>
            <a:r>
              <a:rPr lang="en-US" sz="2400" dirty="0" smtClean="0">
                <a:latin typeface="Tahoma" pitchFamily="34" charset="0"/>
                <a:ea typeface="Tahoma" pitchFamily="34" charset="0"/>
                <a:cs typeface="Tahoma" pitchFamily="34" charset="0"/>
              </a:rPr>
              <a:t>5. Check </a:t>
            </a:r>
            <a:r>
              <a:rPr lang="en-US" sz="2400" dirty="0" smtClean="0">
                <a:latin typeface="Tahoma" pitchFamily="34" charset="0"/>
                <a:ea typeface="Tahoma" pitchFamily="34" charset="0"/>
                <a:cs typeface="Tahoma" pitchFamily="34" charset="0"/>
              </a:rPr>
              <a:t>and double check if all examinees have shaded the correct circles pertaining to the NAME GRID and all the necessary information about the </a:t>
            </a:r>
            <a:r>
              <a:rPr lang="en-US" sz="2400" dirty="0" smtClean="0">
                <a:latin typeface="Tahoma" pitchFamily="34" charset="0"/>
                <a:ea typeface="Tahoma" pitchFamily="34" charset="0"/>
                <a:cs typeface="Tahoma" pitchFamily="34" charset="0"/>
              </a:rPr>
              <a:t>examinee.</a:t>
            </a:r>
          </a:p>
          <a:p>
            <a:pPr marL="514350" indent="-514350" defTabSz="1096963">
              <a:lnSpc>
                <a:spcPct val="120000"/>
              </a:lnSpc>
              <a:spcBef>
                <a:spcPts val="600"/>
              </a:spcBef>
              <a:spcAft>
                <a:spcPts val="600"/>
              </a:spcAft>
              <a:buSzPct val="95000"/>
            </a:pPr>
            <a:r>
              <a:rPr lang="en-US" sz="2400" dirty="0" smtClean="0">
                <a:latin typeface="Tahoma" pitchFamily="34" charset="0"/>
                <a:ea typeface="Tahoma" pitchFamily="34" charset="0"/>
                <a:cs typeface="Tahoma" pitchFamily="34" charset="0"/>
              </a:rPr>
              <a:t>6. Remind </a:t>
            </a:r>
            <a:r>
              <a:rPr lang="en-US" sz="2400" dirty="0" smtClean="0">
                <a:latin typeface="Tahoma" pitchFamily="34" charset="0"/>
                <a:ea typeface="Tahoma" pitchFamily="34" charset="0"/>
                <a:cs typeface="Tahoma" pitchFamily="34" charset="0"/>
              </a:rPr>
              <a:t>examinees to use eraser for pencils. Tape or liquid erasers are NOT allowed.</a:t>
            </a:r>
          </a:p>
          <a:p>
            <a:pPr marL="514350" indent="-514350" defTabSz="1096963">
              <a:lnSpc>
                <a:spcPct val="120000"/>
              </a:lnSpc>
              <a:spcBef>
                <a:spcPts val="600"/>
              </a:spcBef>
              <a:spcAft>
                <a:spcPts val="600"/>
              </a:spcAft>
              <a:buSzPct val="95000"/>
            </a:pPr>
            <a:r>
              <a:rPr lang="en-US" sz="2400" dirty="0" smtClean="0">
                <a:latin typeface="Tahoma" pitchFamily="34" charset="0"/>
                <a:ea typeface="Tahoma" pitchFamily="34" charset="0"/>
                <a:cs typeface="Tahoma" pitchFamily="34" charset="0"/>
              </a:rPr>
              <a:t>7. No </a:t>
            </a:r>
            <a:r>
              <a:rPr lang="en-US" sz="2400" dirty="0" smtClean="0">
                <a:latin typeface="Tahoma" pitchFamily="34" charset="0"/>
                <a:ea typeface="Tahoma" pitchFamily="34" charset="0"/>
                <a:cs typeface="Tahoma" pitchFamily="34" charset="0"/>
              </a:rPr>
              <a:t>examinees should start accomplishing the NAME GRID </a:t>
            </a:r>
            <a:r>
              <a:rPr lang="en-US" sz="2000" dirty="0" smtClean="0">
                <a:latin typeface="Tahoma" pitchFamily="34" charset="0"/>
                <a:ea typeface="Tahoma" pitchFamily="34" charset="0"/>
                <a:cs typeface="Tahoma" pitchFamily="34" charset="0"/>
              </a:rPr>
              <a:t>unless they have shown their pencils.</a:t>
            </a:r>
          </a:p>
          <a:p>
            <a:pPr marL="514350" indent="-514350" defTabSz="1096963">
              <a:lnSpc>
                <a:spcPct val="120000"/>
              </a:lnSpc>
              <a:spcBef>
                <a:spcPts val="600"/>
              </a:spcBef>
              <a:spcAft>
                <a:spcPts val="600"/>
              </a:spcAft>
              <a:buSzPct val="95000"/>
            </a:pPr>
            <a:r>
              <a:rPr lang="en-US" sz="2400" dirty="0" smtClean="0">
                <a:latin typeface="Tahoma" pitchFamily="34" charset="0"/>
                <a:ea typeface="Tahoma" pitchFamily="34" charset="0"/>
                <a:cs typeface="Tahoma" pitchFamily="34" charset="0"/>
              </a:rPr>
              <a:t>8. Do </a:t>
            </a:r>
            <a:r>
              <a:rPr lang="en-US" sz="2400" dirty="0" smtClean="0">
                <a:latin typeface="Tahoma" pitchFamily="34" charset="0"/>
                <a:ea typeface="Tahoma" pitchFamily="34" charset="0"/>
                <a:cs typeface="Tahoma" pitchFamily="34" charset="0"/>
              </a:rPr>
              <a:t>not start the Test Proper unless each examinee has properly shaded the NAME GRID.</a:t>
            </a:r>
            <a:endParaRPr lang="en-US" sz="2400" dirty="0" smtClean="0">
              <a:latin typeface="Tahoma" pitchFamily="34" charset="0"/>
              <a:ea typeface="Tahoma" pitchFamily="34" charset="0"/>
              <a:cs typeface="Tahoma"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p:spPr>
        <p:txBody>
          <a:bodyPr>
            <a:noAutofit/>
          </a:bodyPr>
          <a:lstStyle/>
          <a:p>
            <a:pPr algn="ctr"/>
            <a:r>
              <a:rPr lang="fil-PH" b="1" dirty="0" smtClean="0">
                <a:effectLst>
                  <a:outerShdw blurRad="38100" dist="38100" dir="2700000" algn="tl">
                    <a:srgbClr val="000000">
                      <a:alpha val="43137"/>
                    </a:srgbClr>
                  </a:outerShdw>
                </a:effectLst>
              </a:rPr>
              <a:t>Test Proper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74</a:t>
            </a:fld>
            <a:endParaRPr lang="fil-PH"/>
          </a:p>
        </p:txBody>
      </p:sp>
      <p:sp>
        <p:nvSpPr>
          <p:cNvPr id="4" name="Content Placeholder 3"/>
          <p:cNvSpPr>
            <a:spLocks noGrp="1"/>
          </p:cNvSpPr>
          <p:nvPr>
            <p:ph sz="quarter" idx="1"/>
          </p:nvPr>
        </p:nvSpPr>
        <p:spPr>
          <a:xfrm>
            <a:off x="381000" y="838200"/>
            <a:ext cx="8534400" cy="5715000"/>
          </a:xfrm>
        </p:spPr>
        <p:txBody>
          <a:bodyPr>
            <a:noAutofit/>
          </a:bodyPr>
          <a:lstStyle/>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Read verbatim the information in boxed portions of the handbook. Do NOT translate in local language/dialect.</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Always record the time started and the time when clustered subject tests will end.</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Do NOT add nor subtract minutes in the time allocated. </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Accomplish the Seat Plan while the examinees are answering the EDQ.</a:t>
            </a:r>
          </a:p>
          <a:p>
            <a:pPr marL="457200" indent="-457200" defTabSz="1096963">
              <a:buSzPct val="95000"/>
              <a:buFont typeface="+mj-lt"/>
              <a:buAutoNum type="arabicPeriod"/>
            </a:pPr>
            <a:endParaRPr lang="en-US" sz="14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Accomplish Form 7 while test is in progress.</a:t>
            </a:r>
          </a:p>
          <a:p>
            <a:pPr marL="457200" indent="-457200" defTabSz="1096963">
              <a:buSzPct val="95000"/>
              <a:buFont typeface="+mj-lt"/>
              <a:buAutoNum type="arabicPeriod"/>
            </a:pPr>
            <a:endParaRPr lang="en-US" sz="1200" dirty="0" smtClean="0">
              <a:latin typeface="Tahoma" pitchFamily="34" charset="0"/>
              <a:ea typeface="Tahoma" pitchFamily="34" charset="0"/>
              <a:cs typeface="Tahoma" pitchFamily="34" charset="0"/>
            </a:endParaRPr>
          </a:p>
          <a:p>
            <a:pPr marL="457200" indent="-457200" defTabSz="1096963">
              <a:buSzPct val="95000"/>
              <a:buFont typeface="+mj-lt"/>
              <a:buAutoNum type="arabicPeriod"/>
            </a:pPr>
            <a:r>
              <a:rPr lang="en-US" sz="2500" dirty="0" smtClean="0">
                <a:latin typeface="Tahoma" pitchFamily="34" charset="0"/>
                <a:ea typeface="Tahoma" pitchFamily="34" charset="0"/>
                <a:cs typeface="Tahoma" pitchFamily="34" charset="0"/>
              </a:rPr>
              <a:t>Closely supervise the examinees in accomplishing the AS so that reliable data can be generated.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914400"/>
          </a:xfrm>
        </p:spPr>
        <p:txBody>
          <a:bodyPr/>
          <a:lstStyle/>
          <a:p>
            <a:r>
              <a:rPr lang="fil-PH" b="1" dirty="0" smtClean="0">
                <a:effectLst>
                  <a:outerShdw blurRad="38100" dist="38100" dir="2700000" algn="tl">
                    <a:srgbClr val="000000">
                      <a:alpha val="43137"/>
                    </a:srgbClr>
                  </a:outerShdw>
                </a:effectLst>
              </a:rPr>
              <a:t>Post Test</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75</a:t>
            </a:fld>
            <a:endParaRPr lang="fil-PH"/>
          </a:p>
        </p:txBody>
      </p:sp>
      <p:sp>
        <p:nvSpPr>
          <p:cNvPr id="4" name="Content Placeholder 3"/>
          <p:cNvSpPr>
            <a:spLocks noGrp="1"/>
          </p:cNvSpPr>
          <p:nvPr>
            <p:ph sz="quarter" idx="1"/>
          </p:nvPr>
        </p:nvSpPr>
        <p:spPr>
          <a:xfrm>
            <a:off x="609600" y="1143000"/>
            <a:ext cx="8305800" cy="5334000"/>
          </a:xfrm>
        </p:spPr>
        <p:txBody>
          <a:bodyPr>
            <a:noAutofit/>
          </a:bodyPr>
          <a:lstStyle/>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Give five minutes to inspect and clean the ASs</a:t>
            </a:r>
            <a:r>
              <a:rPr lang="en-US" sz="2800" dirty="0" smtClean="0">
                <a:latin typeface="Tahoma" pitchFamily="34" charset="0"/>
                <a:ea typeface="Tahoma" pitchFamily="34" charset="0"/>
                <a:cs typeface="Tahoma" pitchFamily="34" charset="0"/>
              </a:rPr>
              <a:t>.</a:t>
            </a: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The Examinee Stubs should be turned over by the RE to the Guidance Counselor or SH</a:t>
            </a:r>
            <a:r>
              <a:rPr lang="en-US" sz="2800" dirty="0" smtClean="0">
                <a:latin typeface="Tahoma" pitchFamily="34" charset="0"/>
                <a:ea typeface="Tahoma" pitchFamily="34" charset="0"/>
                <a:cs typeface="Tahoma" pitchFamily="34" charset="0"/>
              </a:rPr>
              <a:t>.</a:t>
            </a: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Count the TBs and ASs before allowing examinees to leave the testing room.</a:t>
            </a:r>
          </a:p>
          <a:p>
            <a:pPr marL="514350" indent="-514350">
              <a:buFont typeface="+mj-lt"/>
              <a:buAutoNum type="arabicPeriod"/>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143000"/>
          </a:xfrm>
        </p:spPr>
        <p:txBody>
          <a:bodyPr>
            <a:normAutofit fontScale="90000"/>
          </a:bodyPr>
          <a:lstStyle/>
          <a:p>
            <a:r>
              <a:rPr lang="fil-PH" b="1" dirty="0" smtClean="0">
                <a:effectLst>
                  <a:outerShdw blurRad="38100" dist="38100" dir="2700000" algn="tl">
                    <a:srgbClr val="000000">
                      <a:alpha val="43137"/>
                    </a:srgbClr>
                  </a:outerShdw>
                </a:effectLst>
              </a:rPr>
              <a:t>Post Test : Accounting of Test </a:t>
            </a:r>
            <a:r>
              <a:rPr lang="fil-PH" b="1" dirty="0" smtClean="0">
                <a:effectLst>
                  <a:outerShdw blurRad="38100" dist="38100" dir="2700000" algn="tl">
                    <a:srgbClr val="000000">
                      <a:alpha val="43137"/>
                    </a:srgbClr>
                  </a:outerShdw>
                </a:effectLst>
              </a:rPr>
              <a:t>Materials and </a:t>
            </a:r>
            <a:r>
              <a:rPr lang="fil-PH" b="1" dirty="0" smtClean="0">
                <a:effectLst>
                  <a:outerShdw blurRad="38100" dist="38100" dir="2700000" algn="tl">
                    <a:srgbClr val="000000">
                      <a:alpha val="43137"/>
                    </a:srgbClr>
                  </a:outerShdw>
                </a:effectLst>
              </a:rPr>
              <a:t>Preparation of Reports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76</a:t>
            </a:fld>
            <a:endParaRPr lang="fil-PH"/>
          </a:p>
        </p:txBody>
      </p:sp>
      <p:sp>
        <p:nvSpPr>
          <p:cNvPr id="4" name="Content Placeholder 3"/>
          <p:cNvSpPr>
            <a:spLocks noGrp="1"/>
          </p:cNvSpPr>
          <p:nvPr>
            <p:ph sz="quarter" idx="1"/>
          </p:nvPr>
        </p:nvSpPr>
        <p:spPr>
          <a:xfrm>
            <a:off x="457200" y="1752600"/>
            <a:ext cx="8534400" cy="5029200"/>
          </a:xfrm>
        </p:spPr>
        <p:txBody>
          <a:bodyPr>
            <a:normAutofit fontScale="77500" lnSpcReduction="20000"/>
          </a:bodyPr>
          <a:lstStyle/>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Count and arrange the TBs and ASs consecutively by serial number.</a:t>
            </a:r>
          </a:p>
          <a:p>
            <a:pPr marL="514350" indent="-514350" defTabSz="1096963">
              <a:buFont typeface="+mj-lt"/>
              <a:buAutoNum type="arabicPeriod"/>
            </a:pP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Accomplish the ETRE’s data. Indicate the number of registrants and the actual number of examinees. </a:t>
            </a:r>
          </a:p>
          <a:p>
            <a:pPr marL="514350" indent="-514350" defTabSz="1096963">
              <a:buFont typeface="+mj-lt"/>
              <a:buAutoNum type="arabicPeriod"/>
            </a:pP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After the contents have been accounted for, SEAL the ETRE with the </a:t>
            </a:r>
            <a:r>
              <a:rPr lang="en-US" sz="2800" dirty="0" err="1" smtClean="0">
                <a:latin typeface="Tahoma" pitchFamily="34" charset="0"/>
                <a:ea typeface="Tahoma" pitchFamily="34" charset="0"/>
                <a:cs typeface="Tahoma" pitchFamily="34" charset="0"/>
              </a:rPr>
              <a:t>DepED</a:t>
            </a:r>
            <a:r>
              <a:rPr lang="en-US" sz="2800" dirty="0" smtClean="0">
                <a:latin typeface="Tahoma" pitchFamily="34" charset="0"/>
                <a:ea typeface="Tahoma" pitchFamily="34" charset="0"/>
                <a:cs typeface="Tahoma" pitchFamily="34" charset="0"/>
              </a:rPr>
              <a:t>-NETRC tape and sign across it while still inside the testing room.</a:t>
            </a:r>
          </a:p>
          <a:p>
            <a:pPr marL="514350" indent="-514350" defTabSz="1096963">
              <a:buFont typeface="+mj-lt"/>
              <a:buAutoNum type="arabicPeriod"/>
            </a:pPr>
            <a:endParaRPr lang="en-US" sz="2800" dirty="0" smtClean="0">
              <a:latin typeface="Tahoma" pitchFamily="34" charset="0"/>
              <a:ea typeface="Tahoma" pitchFamily="34" charset="0"/>
              <a:cs typeface="Tahoma" pitchFamily="34" charset="0"/>
            </a:endParaRP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Account for and submit to the CE the TMs used.</a:t>
            </a:r>
          </a:p>
          <a:p>
            <a:pPr marL="514350" indent="-514350">
              <a:buFont typeface="+mj-lt"/>
              <a:buAutoNum type="arabicPeriod"/>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468"/>
            <a:ext cx="8001000" cy="826132"/>
          </a:xfrm>
        </p:spPr>
        <p:txBody>
          <a:bodyPr>
            <a:normAutofit fontScale="90000"/>
          </a:bodyPr>
          <a:lstStyle/>
          <a:p>
            <a:r>
              <a:rPr lang="fil-PH" b="1" dirty="0" smtClean="0">
                <a:effectLst>
                  <a:outerShdw blurRad="38100" dist="38100" dir="2700000" algn="tl">
                    <a:srgbClr val="000000">
                      <a:alpha val="43137"/>
                    </a:srgbClr>
                  </a:outerShdw>
                </a:effectLst>
              </a:rPr>
              <a:t>Post Test : Contents of ETRE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77</a:t>
            </a:fld>
            <a:endParaRPr lang="fil-PH"/>
          </a:p>
        </p:txBody>
      </p:sp>
      <p:sp>
        <p:nvSpPr>
          <p:cNvPr id="7" name="Rounded Rectangle 6"/>
          <p:cNvSpPr/>
          <p:nvPr/>
        </p:nvSpPr>
        <p:spPr>
          <a:xfrm>
            <a:off x="609600" y="1066800"/>
            <a:ext cx="7620000" cy="335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Report on time test started and ended by cluster of subjects (Board Work on Actual Time Record)</a:t>
            </a:r>
          </a:p>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Used ASs placed in original plastic bag</a:t>
            </a:r>
          </a:p>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Form 1 and Form 2</a:t>
            </a:r>
          </a:p>
          <a:p>
            <a:pPr marL="457200" indent="-457200" defTabSz="1096963">
              <a:buFont typeface="+mj-lt"/>
              <a:buAutoNum type="arabicPeriod"/>
            </a:pPr>
            <a:r>
              <a:rPr lang="en-US" sz="2400" dirty="0" smtClean="0">
                <a:solidFill>
                  <a:schemeClr val="tx1"/>
                </a:solidFill>
                <a:latin typeface="Tahoma" pitchFamily="34" charset="0"/>
                <a:ea typeface="Tahoma" pitchFamily="34" charset="0"/>
                <a:cs typeface="Tahoma" pitchFamily="34" charset="0"/>
              </a:rPr>
              <a:t>Form 7</a:t>
            </a:r>
            <a:endParaRPr lang="fil-PH" sz="240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78</a:t>
            </a:fld>
            <a:endParaRPr lang="fil-PH"/>
          </a:p>
        </p:txBody>
      </p:sp>
      <p:sp>
        <p:nvSpPr>
          <p:cNvPr id="3" name="Title 1"/>
          <p:cNvSpPr txBox="1">
            <a:spLocks/>
          </p:cNvSpPr>
          <p:nvPr/>
        </p:nvSpPr>
        <p:spPr>
          <a:xfrm>
            <a:off x="762000" y="304800"/>
            <a:ext cx="8001000" cy="914400"/>
          </a:xfrm>
          <a:prstGeom prst="rect">
            <a:avLst/>
          </a:prstGeom>
        </p:spPr>
        <p:txBody>
          <a:bodyPr bIns="91440" anchor="b" anchorCtr="0">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l-PH" sz="4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Post Test : Contents of CETRE</a:t>
            </a:r>
          </a:p>
        </p:txBody>
      </p:sp>
      <p:sp>
        <p:nvSpPr>
          <p:cNvPr id="4" name="Rounded Rectangle 3"/>
          <p:cNvSpPr/>
          <p:nvPr/>
        </p:nvSpPr>
        <p:spPr>
          <a:xfrm>
            <a:off x="685800" y="1295400"/>
            <a:ext cx="74676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1163" indent="-411163" defTabSz="1096963">
              <a:lnSpc>
                <a:spcPct val="90000"/>
              </a:lnSpc>
              <a:spcBef>
                <a:spcPts val="600"/>
              </a:spcBef>
              <a:buSzPct val="100000"/>
              <a:buFont typeface="+mj-lt"/>
              <a:buAutoNum type="arabicPeriod"/>
            </a:pPr>
            <a:r>
              <a:rPr lang="en-US" sz="2800" dirty="0" smtClean="0">
                <a:solidFill>
                  <a:schemeClr val="tx1"/>
                </a:solidFill>
                <a:latin typeface="Tahoma" pitchFamily="34" charset="0"/>
                <a:ea typeface="Tahoma" pitchFamily="34" charset="0"/>
                <a:cs typeface="Tahoma" pitchFamily="34" charset="0"/>
              </a:rPr>
              <a:t>Unused ASs</a:t>
            </a:r>
          </a:p>
          <a:p>
            <a:pPr marL="411163" indent="-411163" defTabSz="1096963">
              <a:lnSpc>
                <a:spcPct val="90000"/>
              </a:lnSpc>
              <a:spcBef>
                <a:spcPts val="600"/>
              </a:spcBef>
              <a:buSzPct val="100000"/>
              <a:buFont typeface="+mj-lt"/>
              <a:buAutoNum type="arabicPeriod"/>
            </a:pPr>
            <a:r>
              <a:rPr lang="en-US" sz="2800" dirty="0" smtClean="0">
                <a:solidFill>
                  <a:schemeClr val="tx1"/>
                </a:solidFill>
                <a:latin typeface="Tahoma" pitchFamily="34" charset="0"/>
                <a:ea typeface="Tahoma" pitchFamily="34" charset="0"/>
                <a:cs typeface="Tahoma" pitchFamily="34" charset="0"/>
              </a:rPr>
              <a:t>Form 3</a:t>
            </a:r>
          </a:p>
          <a:p>
            <a:pPr marL="411163" indent="-411163" defTabSz="1096963">
              <a:lnSpc>
                <a:spcPct val="90000"/>
              </a:lnSpc>
              <a:spcBef>
                <a:spcPts val="600"/>
              </a:spcBef>
              <a:buSzPct val="100000"/>
              <a:buFont typeface="+mj-lt"/>
              <a:buAutoNum type="arabicPeriod"/>
            </a:pPr>
            <a:r>
              <a:rPr lang="en-US" sz="2800" dirty="0" smtClean="0">
                <a:solidFill>
                  <a:schemeClr val="tx1"/>
                </a:solidFill>
                <a:latin typeface="Tahoma" pitchFamily="34" charset="0"/>
                <a:ea typeface="Tahoma" pitchFamily="34" charset="0"/>
                <a:cs typeface="Tahoma" pitchFamily="34" charset="0"/>
              </a:rPr>
              <a:t>Form 4</a:t>
            </a:r>
          </a:p>
          <a:p>
            <a:pPr marL="411163" indent="-411163" defTabSz="1096963">
              <a:lnSpc>
                <a:spcPct val="90000"/>
              </a:lnSpc>
              <a:spcBef>
                <a:spcPts val="600"/>
              </a:spcBef>
              <a:buSzPct val="100000"/>
              <a:buFont typeface="+mj-lt"/>
              <a:buAutoNum type="arabicPeriod"/>
            </a:pPr>
            <a:r>
              <a:rPr lang="en-US" sz="2800" dirty="0" err="1" smtClean="0">
                <a:solidFill>
                  <a:schemeClr val="tx1"/>
                </a:solidFill>
                <a:latin typeface="Tahoma" pitchFamily="34" charset="0"/>
                <a:ea typeface="Tahoma" pitchFamily="34" charset="0"/>
                <a:cs typeface="Tahoma" pitchFamily="34" charset="0"/>
              </a:rPr>
              <a:t>Scannable</a:t>
            </a:r>
            <a:r>
              <a:rPr lang="en-US" sz="2800" dirty="0" smtClean="0">
                <a:solidFill>
                  <a:schemeClr val="tx1"/>
                </a:solidFill>
                <a:latin typeface="Tahoma" pitchFamily="34" charset="0"/>
                <a:ea typeface="Tahoma" pitchFamily="34" charset="0"/>
                <a:cs typeface="Tahoma" pitchFamily="34" charset="0"/>
              </a:rPr>
              <a:t> School Header</a:t>
            </a:r>
            <a:endParaRPr lang="en-US" sz="2800" dirty="0">
              <a:solidFill>
                <a:schemeClr val="tx1"/>
              </a:solidFill>
              <a:latin typeface="Tahoma" pitchFamily="34" charset="0"/>
              <a:ea typeface="Tahoma" pitchFamily="34" charset="0"/>
              <a:cs typeface="Tahoma" pitchFamily="34" charset="0"/>
            </a:endParaRPr>
          </a:p>
        </p:txBody>
      </p:sp>
      <p:sp>
        <p:nvSpPr>
          <p:cNvPr id="5" name="Rectangle 3"/>
          <p:cNvSpPr txBox="1">
            <a:spLocks noChangeArrowheads="1"/>
          </p:cNvSpPr>
          <p:nvPr/>
        </p:nvSpPr>
        <p:spPr bwMode="auto">
          <a:xfrm>
            <a:off x="762000" y="4114800"/>
            <a:ext cx="7848600" cy="990600"/>
          </a:xfrm>
          <a:prstGeom prst="rect">
            <a:avLst/>
          </a:prstGeom>
          <a:noFill/>
          <a:ln w="9525">
            <a:noFill/>
            <a:miter lim="800000"/>
            <a:headEnd/>
            <a:tailEnd/>
          </a:ln>
        </p:spPr>
        <p:txBody>
          <a:bodyPr/>
          <a:lstStyle/>
          <a:p>
            <a:pPr marL="411163" indent="-411163" defTabSz="1096963">
              <a:lnSpc>
                <a:spcPct val="90000"/>
              </a:lnSpc>
              <a:spcBef>
                <a:spcPts val="600"/>
              </a:spcBef>
              <a:buClr>
                <a:schemeClr val="accent1"/>
              </a:buClr>
              <a:buSzPct val="70000"/>
              <a:buFont typeface="Wingdings" pitchFamily="2" charset="2"/>
              <a:buNone/>
            </a:pPr>
            <a:r>
              <a:rPr lang="en-US" sz="2800" b="1" i="1" dirty="0" smtClean="0">
                <a:solidFill>
                  <a:srgbClr val="FF0000"/>
                </a:solidFill>
              </a:rPr>
              <a:t>Note</a:t>
            </a:r>
            <a:r>
              <a:rPr lang="en-US" sz="2400" b="1" i="1" dirty="0">
                <a:solidFill>
                  <a:srgbClr val="FF0000"/>
                </a:solidFill>
              </a:rPr>
              <a:t>: </a:t>
            </a:r>
            <a:r>
              <a:rPr lang="en-US" sz="2400" b="1" i="1" dirty="0" smtClean="0">
                <a:solidFill>
                  <a:srgbClr val="FF0000"/>
                </a:solidFill>
              </a:rPr>
              <a:t>  Forms </a:t>
            </a:r>
            <a:r>
              <a:rPr lang="en-US" sz="2400" b="1" i="1" dirty="0">
                <a:solidFill>
                  <a:srgbClr val="FF0000"/>
                </a:solidFill>
              </a:rPr>
              <a:t>5 &amp; 6 shall be submitted separately to the </a:t>
            </a:r>
            <a:r>
              <a:rPr lang="en-US" sz="2400" b="1" i="1" dirty="0" smtClean="0">
                <a:solidFill>
                  <a:srgbClr val="FF0000"/>
                </a:solidFill>
              </a:rPr>
              <a:t>DTCs</a:t>
            </a:r>
            <a:endParaRPr lang="en-US" sz="2400" b="1" i="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15" y="609600"/>
            <a:ext cx="7772400" cy="1143000"/>
          </a:xfrm>
        </p:spPr>
        <p:txBody>
          <a:bodyPr>
            <a:normAutofit fontScale="90000"/>
          </a:bodyPr>
          <a:lstStyle/>
          <a:p>
            <a:pPr algn="ctr"/>
            <a:r>
              <a:rPr lang="fil-PH" b="1" dirty="0" smtClean="0">
                <a:effectLst>
                  <a:outerShdw blurRad="38100" dist="38100" dir="2700000" algn="tl">
                    <a:srgbClr val="000000">
                      <a:alpha val="43137"/>
                    </a:srgbClr>
                  </a:outerShdw>
                </a:effectLst>
              </a:rPr>
              <a:t>Post Test : Materials for Submission </a:t>
            </a:r>
            <a:r>
              <a:rPr lang="fil-PH" b="1" dirty="0" smtClean="0">
                <a:effectLst>
                  <a:outerShdw blurRad="38100" dist="38100" dir="2700000" algn="tl">
                    <a:srgbClr val="000000">
                      <a:alpha val="43137"/>
                    </a:srgbClr>
                  </a:outerShdw>
                </a:effectLst>
              </a:rPr>
              <a:t>tothe </a:t>
            </a:r>
            <a:r>
              <a:rPr lang="fil-PH" b="1" dirty="0" smtClean="0">
                <a:effectLst>
                  <a:outerShdw blurRad="38100" dist="38100" dir="2700000" algn="tl">
                    <a:srgbClr val="000000">
                      <a:alpha val="43137"/>
                    </a:srgbClr>
                  </a:outerShdw>
                </a:effectLst>
              </a:rPr>
              <a:t>Division Office</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79</a:t>
            </a:fld>
            <a:endParaRPr lang="fil-PH"/>
          </a:p>
        </p:txBody>
      </p:sp>
      <p:sp>
        <p:nvSpPr>
          <p:cNvPr id="4" name="Content Placeholder 3"/>
          <p:cNvSpPr>
            <a:spLocks noGrp="1"/>
          </p:cNvSpPr>
          <p:nvPr>
            <p:ph sz="quarter" idx="1"/>
          </p:nvPr>
        </p:nvSpPr>
        <p:spPr>
          <a:xfrm>
            <a:off x="304800" y="1676400"/>
            <a:ext cx="8610600" cy="4876800"/>
          </a:xfrm>
        </p:spPr>
        <p:txBody>
          <a:bodyPr>
            <a:noAutofit/>
          </a:bodyPr>
          <a:lstStyle/>
          <a:p>
            <a:pPr marL="514350" indent="-514350" defTabSz="1096963">
              <a:buFont typeface="+mj-lt"/>
              <a:buAutoNum type="arabicPeriod"/>
            </a:pPr>
            <a:r>
              <a:rPr lang="en-US" sz="2400" dirty="0" smtClean="0">
                <a:latin typeface="Tahoma" pitchFamily="34" charset="0"/>
                <a:ea typeface="Tahoma" pitchFamily="34" charset="0"/>
                <a:cs typeface="Tahoma" pitchFamily="34" charset="0"/>
              </a:rPr>
              <a:t>Bundles of ETREs and CETREs placed in the </a:t>
            </a:r>
            <a:r>
              <a:rPr lang="en-US" sz="2400" b="1" dirty="0" smtClean="0">
                <a:latin typeface="Tahoma" pitchFamily="34" charset="0"/>
                <a:ea typeface="Tahoma" pitchFamily="34" charset="0"/>
                <a:cs typeface="Tahoma" pitchFamily="34" charset="0"/>
              </a:rPr>
              <a:t>original boxes</a:t>
            </a:r>
          </a:p>
          <a:p>
            <a:pPr marL="514350" indent="-514350" defTabSz="1096963">
              <a:buFont typeface="+mj-lt"/>
              <a:buAutoNum type="arabicPeriod"/>
            </a:pPr>
            <a:r>
              <a:rPr lang="en-US" sz="2400" dirty="0" smtClean="0">
                <a:latin typeface="Tahoma" pitchFamily="34" charset="0"/>
                <a:ea typeface="Tahoma" pitchFamily="34" charset="0"/>
                <a:cs typeface="Tahoma" pitchFamily="34" charset="0"/>
              </a:rPr>
              <a:t>Bundles of used and unused TBs placed in the </a:t>
            </a:r>
            <a:r>
              <a:rPr lang="en-US" sz="2400" b="1" dirty="0" smtClean="0">
                <a:latin typeface="Tahoma" pitchFamily="34" charset="0"/>
                <a:ea typeface="Tahoma" pitchFamily="34" charset="0"/>
                <a:cs typeface="Tahoma" pitchFamily="34" charset="0"/>
              </a:rPr>
              <a:t>original boxes</a:t>
            </a:r>
          </a:p>
          <a:p>
            <a:pPr marL="514350" indent="-514350" defTabSz="1096963">
              <a:buFont typeface="+mj-lt"/>
              <a:buAutoNum type="arabicPeriod"/>
            </a:pPr>
            <a:r>
              <a:rPr lang="en-US" sz="2400" dirty="0" smtClean="0">
                <a:latin typeface="Tahoma" pitchFamily="34" charset="0"/>
                <a:ea typeface="Tahoma" pitchFamily="34" charset="0"/>
                <a:cs typeface="Tahoma" pitchFamily="34" charset="0"/>
              </a:rPr>
              <a:t>EH</a:t>
            </a:r>
          </a:p>
          <a:p>
            <a:pPr marL="514350" indent="-514350" defTabSz="1096963">
              <a:buFont typeface="+mj-lt"/>
              <a:buAutoNum type="arabicPeriod"/>
            </a:pPr>
            <a:r>
              <a:rPr lang="en-US" sz="2400" dirty="0" smtClean="0">
                <a:latin typeface="Tahoma" pitchFamily="34" charset="0"/>
                <a:ea typeface="Tahoma" pitchFamily="34" charset="0"/>
                <a:cs typeface="Tahoma" pitchFamily="34" charset="0"/>
              </a:rPr>
              <a:t>NETRC Form 5 to be placed inside Box No. 1 for the TBs of the Division (on top of the TBs)</a:t>
            </a:r>
          </a:p>
          <a:p>
            <a:pPr marL="514350" indent="-514350" defTabSz="1096963">
              <a:buFont typeface="+mj-lt"/>
              <a:buAutoNum type="arabicPeriod"/>
            </a:pPr>
            <a:r>
              <a:rPr lang="en-US" sz="2400" dirty="0" smtClean="0">
                <a:latin typeface="Tahoma" pitchFamily="34" charset="0"/>
                <a:ea typeface="Tahoma" pitchFamily="34" charset="0"/>
                <a:cs typeface="Tahoma" pitchFamily="34" charset="0"/>
              </a:rPr>
              <a:t>NETRC Form 6 to be placed inside Box No. 1 of ETRE’s/CETRE’s of the Division (on top of the CETREs</a:t>
            </a:r>
            <a:r>
              <a:rPr lang="en-US" sz="2400" dirty="0" smtClean="0">
                <a:latin typeface="Tahoma" pitchFamily="34" charset="0"/>
                <a:ea typeface="Tahoma" pitchFamily="34" charset="0"/>
                <a:cs typeface="Tahoma" pitchFamily="34" charset="0"/>
              </a:rPr>
              <a:t>)</a:t>
            </a:r>
            <a:endParaRPr lang="en-US" sz="2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371600"/>
          </a:xfrm>
        </p:spPr>
        <p:txBody>
          <a:bodyPr>
            <a:noAutofit/>
          </a:bodyPr>
          <a:lstStyle/>
          <a:p>
            <a:pPr algn="ctr"/>
            <a:r>
              <a:rPr lang="fil-PH" b="1" dirty="0" smtClean="0">
                <a:effectLst>
                  <a:outerShdw blurRad="38100" dist="38100" dir="2700000" algn="tl">
                    <a:srgbClr val="000000">
                      <a:alpha val="43137"/>
                    </a:srgbClr>
                  </a:outerShdw>
                </a:effectLst>
              </a:rPr>
              <a:t>The Division Testing Coordinator (DTC)</a:t>
            </a:r>
            <a:endParaRPr lang="fil-PH"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3400" y="1752600"/>
            <a:ext cx="8458200" cy="4953000"/>
          </a:xfrm>
        </p:spPr>
        <p:txBody>
          <a:bodyPr>
            <a:noAutofit/>
          </a:bodyPr>
          <a:lstStyle/>
          <a:p>
            <a:pPr marL="514350" indent="-514350" algn="just">
              <a:buFont typeface="+mj-lt"/>
              <a:buAutoNum type="arabicPeriod"/>
            </a:pPr>
            <a:r>
              <a:rPr lang="fil-PH" dirty="0" smtClean="0">
                <a:latin typeface="Tahoma" pitchFamily="34" charset="0"/>
                <a:ea typeface="Tahoma" pitchFamily="34" charset="0"/>
                <a:cs typeface="Tahoma" pitchFamily="34" charset="0"/>
              </a:rPr>
              <a:t>Prepares accurately, with the assistance of PSS, the enrolment data using the prescribed format and corresponding guidelines</a:t>
            </a:r>
          </a:p>
          <a:p>
            <a:pPr marL="514350" indent="-514350" algn="just">
              <a:buFont typeface="+mj-lt"/>
              <a:buAutoNum type="arabicPeriod"/>
            </a:pPr>
            <a:r>
              <a:rPr lang="fil-PH" dirty="0" smtClean="0">
                <a:latin typeface="Tahoma" pitchFamily="34" charset="0"/>
                <a:ea typeface="Tahoma" pitchFamily="34" charset="0"/>
                <a:cs typeface="Tahoma" pitchFamily="34" charset="0"/>
              </a:rPr>
              <a:t>On behalf of the SDS, the DTC chooses REs who are credible, trustworthy and with testing experience</a:t>
            </a:r>
          </a:p>
          <a:p>
            <a:pPr marL="514350" indent="-514350" algn="just">
              <a:buFont typeface="+mj-lt"/>
              <a:buAutoNum type="arabicPeriod"/>
            </a:pPr>
            <a:r>
              <a:rPr lang="fil-PH" dirty="0" smtClean="0">
                <a:latin typeface="Tahoma" pitchFamily="34" charset="0"/>
                <a:ea typeface="Tahoma" pitchFamily="34" charset="0"/>
                <a:cs typeface="Tahoma" pitchFamily="34" charset="0"/>
              </a:rPr>
              <a:t>Orients the SHs or STCs prior to test </a:t>
            </a:r>
            <a:r>
              <a:rPr lang="fil-PH" dirty="0" smtClean="0">
                <a:latin typeface="Tahoma" pitchFamily="34" charset="0"/>
                <a:ea typeface="Tahoma" pitchFamily="34" charset="0"/>
                <a:cs typeface="Tahoma" pitchFamily="34" charset="0"/>
              </a:rPr>
              <a:t>administration</a:t>
            </a:r>
            <a:endParaRPr lang="fil-PH"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123F7771-3327-4F8A-BF69-CA24EFC23DA9}" type="slidenum">
              <a:rPr lang="fil-PH" smtClean="0"/>
              <a:pPr/>
              <a:t>8</a:t>
            </a:fld>
            <a:endParaRPr lang="fil-PH"/>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80</a:t>
            </a:fld>
            <a:endParaRPr lang="fil-PH"/>
          </a:p>
        </p:txBody>
      </p:sp>
      <p:sp>
        <p:nvSpPr>
          <p:cNvPr id="3" name="Rectangle 2"/>
          <p:cNvSpPr/>
          <p:nvPr/>
        </p:nvSpPr>
        <p:spPr>
          <a:xfrm>
            <a:off x="228600" y="889844"/>
            <a:ext cx="8686800" cy="5262979"/>
          </a:xfrm>
          <a:prstGeom prst="rect">
            <a:avLst/>
          </a:prstGeom>
        </p:spPr>
        <p:txBody>
          <a:bodyPr wrap="square">
            <a:spAutoFit/>
          </a:bodyPr>
          <a:lstStyle/>
          <a:p>
            <a:pPr marL="411163" indent="-411163" defTabSz="1096963">
              <a:buNone/>
            </a:pPr>
            <a:r>
              <a:rPr lang="en-US" sz="2800" b="1" u="sng" dirty="0" smtClean="0">
                <a:latin typeface="Tahoma" pitchFamily="34" charset="0"/>
                <a:ea typeface="Tahoma" pitchFamily="34" charset="0"/>
                <a:cs typeface="Tahoma" pitchFamily="34" charset="0"/>
              </a:rPr>
              <a:t>Reminders</a:t>
            </a:r>
            <a:r>
              <a:rPr lang="en-US" sz="2800" b="1" dirty="0" smtClean="0">
                <a:latin typeface="Tahoma" pitchFamily="34" charset="0"/>
                <a:ea typeface="Tahoma" pitchFamily="34" charset="0"/>
                <a:cs typeface="Tahoma" pitchFamily="34" charset="0"/>
              </a:rPr>
              <a:t>:</a:t>
            </a: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The SHs have to return the TMs within 24 hours.</a:t>
            </a: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Take note of the guidelines regarding the time and date of the Forwarder’s retrieval of the TMs.</a:t>
            </a: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Accomplish the Questionnaire on Forwarder’s Performance.</a:t>
            </a:r>
          </a:p>
          <a:p>
            <a:pPr marL="514350" indent="-514350" defTabSz="1096963">
              <a:buFont typeface="+mj-lt"/>
              <a:buAutoNum type="arabicPeriod"/>
            </a:pPr>
            <a:r>
              <a:rPr lang="en-US" sz="2800" dirty="0" smtClean="0">
                <a:latin typeface="Tahoma" pitchFamily="34" charset="0"/>
                <a:ea typeface="Tahoma" pitchFamily="34" charset="0"/>
                <a:cs typeface="Tahoma" pitchFamily="34" charset="0"/>
              </a:rPr>
              <a:t>Notify the NETRC if TMs are ready for retrieval or if they were not retrieved promptly.</a:t>
            </a:r>
            <a:endParaRPr lang="en-US" sz="2800" dirty="0" smtClean="0">
              <a:latin typeface="Tahoma" pitchFamily="34" charset="0"/>
              <a:ea typeface="Tahoma" pitchFamily="34" charset="0"/>
              <a:cs typeface="Tahoma"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62000" y="3200400"/>
            <a:ext cx="8077200" cy="3276600"/>
          </a:xfrm>
        </p:spPr>
        <p:txBody>
          <a:bodyPr>
            <a:noAutofit/>
          </a:bodyPr>
          <a:lstStyle/>
          <a:p>
            <a:pPr algn="l"/>
            <a:r>
              <a:rPr lang="en-PH" sz="2400" dirty="0" smtClean="0">
                <a:solidFill>
                  <a:schemeClr val="tx1"/>
                </a:solidFill>
              </a:rPr>
              <a:t>Oath of Confidentiality</a:t>
            </a:r>
            <a:endParaRPr lang="en-PH" sz="2400" b="1" i="1" dirty="0" smtClean="0">
              <a:solidFill>
                <a:srgbClr val="FF0000"/>
              </a:solidFill>
            </a:endParaRPr>
          </a:p>
          <a:p>
            <a:pPr algn="l"/>
            <a:r>
              <a:rPr lang="en-PH" sz="2400" dirty="0" smtClean="0">
                <a:solidFill>
                  <a:schemeClr val="tx1"/>
                </a:solidFill>
              </a:rPr>
              <a:t>Form 1 – List of Actual Examinees</a:t>
            </a:r>
          </a:p>
          <a:p>
            <a:pPr algn="l"/>
            <a:r>
              <a:rPr lang="en-PH" sz="2400" dirty="0" smtClean="0">
                <a:solidFill>
                  <a:schemeClr val="tx1"/>
                </a:solidFill>
              </a:rPr>
              <a:t>Form 2 – Seat Plan</a:t>
            </a:r>
          </a:p>
          <a:p>
            <a:pPr algn="l"/>
            <a:r>
              <a:rPr lang="en-PH" sz="2400" dirty="0" smtClean="0">
                <a:solidFill>
                  <a:schemeClr val="tx1"/>
                </a:solidFill>
              </a:rPr>
              <a:t>Form 3 – Test Materials Accounting Form</a:t>
            </a:r>
          </a:p>
          <a:p>
            <a:pPr algn="l"/>
            <a:r>
              <a:rPr lang="en-PH" sz="2400" dirty="0" smtClean="0">
                <a:solidFill>
                  <a:schemeClr val="tx1"/>
                </a:solidFill>
              </a:rPr>
              <a:t>Form 4 – Chief Examiner’s Report Form</a:t>
            </a:r>
          </a:p>
          <a:p>
            <a:pPr algn="l"/>
            <a:r>
              <a:rPr lang="en-PH" sz="2400" dirty="0" smtClean="0">
                <a:solidFill>
                  <a:schemeClr val="tx1"/>
                </a:solidFill>
              </a:rPr>
              <a:t>Form 5 –  Test Booklet Quantity and Completeness Verification Sheet</a:t>
            </a:r>
          </a:p>
          <a:p>
            <a:pPr algn="l"/>
            <a:r>
              <a:rPr lang="en-PH" sz="2400" dirty="0" smtClean="0">
                <a:solidFill>
                  <a:schemeClr val="tx1"/>
                </a:solidFill>
              </a:rPr>
              <a:t>Form 6 – Answer Sheet Quantity and Completeness Verification Sheet</a:t>
            </a:r>
          </a:p>
          <a:p>
            <a:pPr algn="l"/>
            <a:r>
              <a:rPr lang="en-PH" sz="2400" dirty="0" smtClean="0">
                <a:solidFill>
                  <a:schemeClr val="tx1"/>
                </a:solidFill>
              </a:rPr>
              <a:t>Form 7 – Room Examiner’s Test Administration Evaluation Report</a:t>
            </a:r>
          </a:p>
          <a:p>
            <a:pPr algn="l"/>
            <a:endParaRPr lang="fil-PH" sz="2400" dirty="0">
              <a:solidFill>
                <a:schemeClr val="tx1"/>
              </a:solidFill>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81</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Forms</a:t>
            </a:r>
            <a:endParaRPr lang="fil-PH"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68362"/>
          </a:xfrm>
        </p:spPr>
        <p:txBody>
          <a:bodyPr>
            <a:normAutofit/>
          </a:bodyPr>
          <a:lstStyle/>
          <a:p>
            <a:r>
              <a:rPr lang="fil-PH" b="1" dirty="0" smtClean="0">
                <a:effectLst>
                  <a:outerShdw blurRad="38100" dist="38100" dir="2700000" algn="tl">
                    <a:srgbClr val="000000">
                      <a:alpha val="43137"/>
                    </a:srgbClr>
                  </a:outerShdw>
                </a:effectLst>
              </a:rPr>
              <a:t>Oath of Confidentiality </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82</a:t>
            </a:fld>
            <a:endParaRPr lang="fil-PH"/>
          </a:p>
        </p:txBody>
      </p:sp>
      <p:sp>
        <p:nvSpPr>
          <p:cNvPr id="4" name="Content Placeholder 3"/>
          <p:cNvSpPr>
            <a:spLocks noGrp="1"/>
          </p:cNvSpPr>
          <p:nvPr>
            <p:ph sz="quarter" idx="1"/>
          </p:nvPr>
        </p:nvSpPr>
        <p:spPr>
          <a:xfrm>
            <a:off x="304800" y="1295400"/>
            <a:ext cx="8686800" cy="5181600"/>
          </a:xfrm>
        </p:spPr>
        <p:txBody>
          <a:bodyPr>
            <a:normAutofit fontScale="92500" lnSpcReduction="20000"/>
          </a:bodyPr>
          <a:lstStyle/>
          <a:p>
            <a:pPr algn="just">
              <a:buNone/>
            </a:pPr>
            <a:r>
              <a:rPr lang="fil-PH" dirty="0" smtClean="0"/>
              <a:t>		</a:t>
            </a:r>
            <a:r>
              <a:rPr lang="fil-PH" sz="2400" dirty="0" smtClean="0"/>
              <a:t>As part of the testing staff nationwide, tasked to receive, administer and retrieve the Test Materials for the National Achievement Test (</a:t>
            </a:r>
            <a:r>
              <a:rPr lang="fil-PH" sz="2400" b="1" dirty="0" smtClean="0"/>
              <a:t>NAT</a:t>
            </a:r>
            <a:r>
              <a:rPr lang="fil-PH" sz="2400" dirty="0" smtClean="0"/>
              <a:t>), I hereby solemnly swear that I will strictly observe security measures to maintain the confidentiality of said materials.</a:t>
            </a:r>
          </a:p>
          <a:p>
            <a:pPr algn="just">
              <a:buNone/>
            </a:pPr>
            <a:endParaRPr lang="fil-PH" sz="2400" dirty="0" smtClean="0"/>
          </a:p>
          <a:p>
            <a:pPr algn="just">
              <a:buNone/>
            </a:pPr>
            <a:r>
              <a:rPr lang="fil-PH" sz="2000" dirty="0" smtClean="0"/>
              <a:t>Received from:				Received by:</a:t>
            </a:r>
          </a:p>
          <a:p>
            <a:pPr algn="just">
              <a:buNone/>
            </a:pPr>
            <a:r>
              <a:rPr lang="fil-PH" sz="2000" dirty="0" smtClean="0"/>
              <a:t>(The Division Testing Coordinator)		(School Head/School Testing Coordinator)</a:t>
            </a:r>
          </a:p>
          <a:p>
            <a:pPr algn="just">
              <a:buNone/>
            </a:pPr>
            <a:endParaRPr lang="fil-PH" sz="900" dirty="0" smtClean="0"/>
          </a:p>
          <a:p>
            <a:pPr algn="just">
              <a:buNone/>
            </a:pPr>
            <a:r>
              <a:rPr lang="fil-PH" sz="2000" dirty="0" smtClean="0"/>
              <a:t>	________________________		 ________________________</a:t>
            </a:r>
          </a:p>
          <a:p>
            <a:pPr algn="just">
              <a:buNone/>
            </a:pPr>
            <a:r>
              <a:rPr lang="fil-PH" sz="2000" dirty="0" smtClean="0"/>
              <a:t>	     Printed Name and Signature		       Printed Name and Signature</a:t>
            </a:r>
          </a:p>
          <a:p>
            <a:pPr algn="just">
              <a:buNone/>
            </a:pPr>
            <a:endParaRPr lang="fil-PH" sz="800" dirty="0" smtClean="0"/>
          </a:p>
          <a:p>
            <a:pPr algn="just">
              <a:buNone/>
            </a:pPr>
            <a:r>
              <a:rPr lang="fil-PH" sz="2000" dirty="0" smtClean="0"/>
              <a:t>	____________________		  ____________________</a:t>
            </a:r>
          </a:p>
          <a:p>
            <a:pPr algn="just">
              <a:buNone/>
            </a:pPr>
            <a:r>
              <a:rPr lang="fil-PH" sz="2000" dirty="0" smtClean="0"/>
              <a:t>		       Date					     Date</a:t>
            </a:r>
            <a:endParaRPr lang="fil-PH"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772400" cy="1143000"/>
          </a:xfrm>
        </p:spPr>
        <p:txBody>
          <a:bodyPr>
            <a:normAutofit fontScale="90000"/>
          </a:bodyPr>
          <a:lstStyle/>
          <a:p>
            <a:r>
              <a:rPr lang="fil-PH" b="1" dirty="0" smtClean="0">
                <a:effectLst>
                  <a:outerShdw blurRad="38100" dist="38100" dir="2700000" algn="tl">
                    <a:srgbClr val="000000">
                      <a:alpha val="43137"/>
                    </a:srgbClr>
                  </a:outerShdw>
                </a:effectLst>
                <a:cs typeface="MV Boli" pitchFamily="2" charset="0"/>
              </a:rPr>
              <a:t>The Generic Forms </a:t>
            </a:r>
            <a:r>
              <a:rPr lang="fil-PH" b="1" u="sng" dirty="0" smtClean="0">
                <a:effectLst>
                  <a:outerShdw blurRad="38100" dist="38100" dir="2700000" algn="tl">
                    <a:srgbClr val="000000">
                      <a:alpha val="43137"/>
                    </a:srgbClr>
                  </a:outerShdw>
                </a:effectLst>
                <a:cs typeface="MV Boli" pitchFamily="2" charset="0"/>
              </a:rPr>
              <a:t> </a:t>
            </a:r>
            <a:br>
              <a:rPr lang="fil-PH" b="1" u="sng" dirty="0" smtClean="0">
                <a:effectLst>
                  <a:outerShdw blurRad="38100" dist="38100" dir="2700000" algn="tl">
                    <a:srgbClr val="000000">
                      <a:alpha val="43137"/>
                    </a:srgbClr>
                  </a:outerShdw>
                </a:effectLst>
                <a:cs typeface="MV Boli" pitchFamily="2" charset="0"/>
              </a:rPr>
            </a:br>
            <a:r>
              <a:rPr lang="fil-PH" b="1" dirty="0" smtClean="0">
                <a:effectLst>
                  <a:outerShdw blurRad="38100" dist="38100" dir="2700000" algn="tl">
                    <a:srgbClr val="000000">
                      <a:alpha val="43137"/>
                    </a:srgbClr>
                  </a:outerShdw>
                </a:effectLst>
                <a:cs typeface="MV Boli" pitchFamily="2" charset="0"/>
              </a:rPr>
              <a:t>Form 1</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83</a:t>
            </a:fld>
            <a:endParaRPr lang="fil-PH"/>
          </a:p>
        </p:txBody>
      </p:sp>
      <p:pic>
        <p:nvPicPr>
          <p:cNvPr id="1027" name="Picture 3"/>
          <p:cNvPicPr>
            <a:picLocks noChangeAspect="1" noChangeArrowheads="1"/>
          </p:cNvPicPr>
          <p:nvPr/>
        </p:nvPicPr>
        <p:blipFill>
          <a:blip r:embed="rId2" cstate="print"/>
          <a:srcRect/>
          <a:stretch>
            <a:fillRect/>
          </a:stretch>
        </p:blipFill>
        <p:spPr bwMode="auto">
          <a:xfrm>
            <a:off x="685800" y="1295400"/>
            <a:ext cx="8153400" cy="5257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49" y="164468"/>
            <a:ext cx="7772400" cy="792162"/>
          </a:xfrm>
        </p:spPr>
        <p:txBody>
          <a:bodyPr/>
          <a:lstStyle/>
          <a:p>
            <a:r>
              <a:rPr lang="fil-PH" b="1" dirty="0" smtClean="0">
                <a:effectLst>
                  <a:outerShdw blurRad="38100" dist="38100" dir="2700000" algn="tl">
                    <a:srgbClr val="000000">
                      <a:alpha val="43137"/>
                    </a:srgbClr>
                  </a:outerShdw>
                </a:effectLst>
              </a:rPr>
              <a:t>Form 2</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84</a:t>
            </a:fld>
            <a:endParaRPr lang="fil-PH"/>
          </a:p>
        </p:txBody>
      </p:sp>
      <p:pic>
        <p:nvPicPr>
          <p:cNvPr id="4" name="Picture 1"/>
          <p:cNvPicPr>
            <a:picLocks noChangeAspect="1" noChangeArrowheads="1"/>
          </p:cNvPicPr>
          <p:nvPr/>
        </p:nvPicPr>
        <p:blipFill>
          <a:blip r:embed="rId2" cstate="print"/>
          <a:srcRect/>
          <a:stretch>
            <a:fillRect/>
          </a:stretch>
        </p:blipFill>
        <p:spPr bwMode="auto">
          <a:xfrm>
            <a:off x="762000" y="914400"/>
            <a:ext cx="8051431" cy="5257799"/>
          </a:xfrm>
          <a:prstGeom prst="rect">
            <a:avLst/>
          </a:prstGeom>
          <a:noFill/>
          <a:ln w="9525">
            <a:solidFill>
              <a:schemeClr val="tx1"/>
            </a:solidFill>
            <a:miter lim="800000"/>
            <a:headEnd/>
            <a:tailEnd/>
          </a:ln>
          <a:effectLst/>
        </p:spPr>
      </p:pic>
      <p:sp>
        <p:nvSpPr>
          <p:cNvPr id="5" name="Rectangle 3"/>
          <p:cNvSpPr txBox="1">
            <a:spLocks noChangeArrowheads="1"/>
          </p:cNvSpPr>
          <p:nvPr/>
        </p:nvSpPr>
        <p:spPr>
          <a:xfrm>
            <a:off x="762000" y="6324600"/>
            <a:ext cx="4038600" cy="381000"/>
          </a:xfrm>
          <a:prstGeom prst="rect">
            <a:avLst/>
          </a:prstGeom>
        </p:spPr>
        <p:txBody>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None/>
              <a:tabLst/>
              <a:defRPr/>
            </a:pPr>
            <a:r>
              <a:rPr kumimoji="0" lang="en-US" sz="1600" b="1" i="0" u="none" strike="noStrike" kern="1200" cap="none" spc="0" normalizeH="0" baseline="0" noProof="0" dirty="0" smtClean="0">
                <a:ln>
                  <a:noFill/>
                </a:ln>
                <a:solidFill>
                  <a:srgbClr val="FF0000"/>
                </a:solidFill>
                <a:effectLst/>
                <a:uLnTx/>
                <a:uFillTx/>
                <a:ea typeface="MV Boli" pitchFamily="2" charset="0"/>
                <a:cs typeface="MV Boli" pitchFamily="2" charset="0"/>
              </a:rPr>
              <a:t>Note: Only 20 examinees</a:t>
            </a:r>
            <a:r>
              <a:rPr kumimoji="0" lang="en-US" sz="1600" b="1" i="0" u="none" strike="noStrike" kern="1200" cap="none" spc="0" normalizeH="0" noProof="0" dirty="0" smtClean="0">
                <a:ln>
                  <a:noFill/>
                </a:ln>
                <a:solidFill>
                  <a:srgbClr val="FF0000"/>
                </a:solidFill>
                <a:effectLst/>
                <a:uLnTx/>
                <a:uFillTx/>
                <a:ea typeface="MV Boli" pitchFamily="2" charset="0"/>
                <a:cs typeface="MV Boli" pitchFamily="2" charset="0"/>
              </a:rPr>
              <a:t> </a:t>
            </a:r>
            <a:r>
              <a:rPr kumimoji="0" lang="en-US" sz="1600" b="1" i="0" u="none" strike="noStrike" kern="1200" cap="none" spc="0" normalizeH="0" baseline="0" noProof="0" dirty="0" smtClean="0">
                <a:ln>
                  <a:noFill/>
                </a:ln>
                <a:solidFill>
                  <a:srgbClr val="FF0000"/>
                </a:solidFill>
                <a:effectLst/>
                <a:uLnTx/>
                <a:uFillTx/>
                <a:ea typeface="MV Boli" pitchFamily="2" charset="0"/>
                <a:cs typeface="MV Boli" pitchFamily="2" charset="0"/>
              </a:rPr>
              <a:t>for NAT-Grade 3.</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84238"/>
          </a:xfrm>
        </p:spPr>
        <p:txBody>
          <a:bodyPr/>
          <a:lstStyle/>
          <a:p>
            <a:r>
              <a:rPr lang="fil-PH" b="1" dirty="0" smtClean="0">
                <a:effectLst>
                  <a:outerShdw blurRad="38100" dist="38100" dir="2700000" algn="tl">
                    <a:srgbClr val="000000">
                      <a:alpha val="43137"/>
                    </a:srgbClr>
                  </a:outerShdw>
                </a:effectLst>
              </a:rPr>
              <a:t>Form 3</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85</a:t>
            </a:fld>
            <a:endParaRPr lang="fil-PH"/>
          </a:p>
        </p:txBody>
      </p:sp>
      <p:pic>
        <p:nvPicPr>
          <p:cNvPr id="109569" name="Picture 1"/>
          <p:cNvPicPr>
            <a:picLocks noChangeAspect="1" noChangeArrowheads="1"/>
          </p:cNvPicPr>
          <p:nvPr/>
        </p:nvPicPr>
        <p:blipFill>
          <a:blip r:embed="rId2" cstate="print"/>
          <a:srcRect/>
          <a:stretch>
            <a:fillRect/>
          </a:stretch>
        </p:blipFill>
        <p:spPr bwMode="auto">
          <a:xfrm>
            <a:off x="685800" y="1143000"/>
            <a:ext cx="7972425" cy="551014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44562"/>
          </a:xfrm>
        </p:spPr>
        <p:txBody>
          <a:bodyPr/>
          <a:lstStyle/>
          <a:p>
            <a:r>
              <a:rPr lang="fil-PH" b="1" dirty="0" smtClean="0">
                <a:effectLst>
                  <a:outerShdw blurRad="38100" dist="38100" dir="2700000" algn="tl">
                    <a:srgbClr val="000000">
                      <a:alpha val="43137"/>
                    </a:srgbClr>
                  </a:outerShdw>
                </a:effectLst>
              </a:rPr>
              <a:t>Form 4</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86</a:t>
            </a:fld>
            <a:endParaRPr lang="fil-PH"/>
          </a:p>
        </p:txBody>
      </p:sp>
      <p:pic>
        <p:nvPicPr>
          <p:cNvPr id="4" name="Picture 2"/>
          <p:cNvPicPr>
            <a:picLocks noChangeAspect="1" noChangeArrowheads="1"/>
          </p:cNvPicPr>
          <p:nvPr/>
        </p:nvPicPr>
        <p:blipFill>
          <a:blip r:embed="rId2" cstate="print"/>
          <a:srcRect/>
          <a:stretch>
            <a:fillRect/>
          </a:stretch>
        </p:blipFill>
        <p:spPr bwMode="auto">
          <a:xfrm>
            <a:off x="761999" y="1066800"/>
            <a:ext cx="4038601" cy="5410200"/>
          </a:xfrm>
          <a:prstGeom prst="rect">
            <a:avLst/>
          </a:prstGeom>
          <a:noFill/>
          <a:ln w="9525">
            <a:solidFill>
              <a:schemeClr val="tx1"/>
            </a:solid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876800" y="1066800"/>
            <a:ext cx="4038599" cy="5410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fil-PH" b="1" dirty="0" smtClean="0">
                <a:effectLst>
                  <a:outerShdw blurRad="38100" dist="38100" dir="2700000" algn="tl">
                    <a:srgbClr val="000000">
                      <a:alpha val="43137"/>
                    </a:srgbClr>
                  </a:outerShdw>
                </a:effectLst>
              </a:rPr>
              <a:t>Forms 5 and 6</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87</a:t>
            </a:fld>
            <a:endParaRPr lang="fil-PH"/>
          </a:p>
        </p:txBody>
      </p:sp>
      <p:pic>
        <p:nvPicPr>
          <p:cNvPr id="4" name="Picture 5"/>
          <p:cNvPicPr>
            <a:picLocks noChangeAspect="1" noChangeArrowheads="1"/>
          </p:cNvPicPr>
          <p:nvPr/>
        </p:nvPicPr>
        <p:blipFill>
          <a:blip r:embed="rId2" cstate="print"/>
          <a:srcRect/>
          <a:stretch>
            <a:fillRect/>
          </a:stretch>
        </p:blipFill>
        <p:spPr bwMode="auto">
          <a:xfrm>
            <a:off x="914400" y="990600"/>
            <a:ext cx="7848600" cy="5410200"/>
          </a:xfrm>
          <a:prstGeom prst="rect">
            <a:avLst/>
          </a:prstGeom>
          <a:noFill/>
          <a:ln w="9525">
            <a:solidFill>
              <a:schemeClr val="tx1">
                <a:lumMod val="95000"/>
                <a:lumOff val="5000"/>
              </a:schemeClr>
            </a:solid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normAutofit fontScale="90000"/>
          </a:bodyPr>
          <a:lstStyle/>
          <a:p>
            <a:r>
              <a:rPr lang="fil-PH" b="1" dirty="0" smtClean="0">
                <a:effectLst>
                  <a:outerShdw blurRad="38100" dist="38100" dir="2700000" algn="tl">
                    <a:srgbClr val="000000">
                      <a:alpha val="43137"/>
                    </a:srgbClr>
                  </a:outerShdw>
                </a:effectLst>
              </a:rPr>
              <a:t>Form 7 – </a:t>
            </a:r>
            <a:r>
              <a:rPr lang="fil-PH" sz="2000" b="1" i="1" dirty="0" smtClean="0">
                <a:solidFill>
                  <a:srgbClr val="FF0000"/>
                </a:solidFill>
                <a:effectLst>
                  <a:outerShdw blurRad="38100" dist="38100" dir="2700000" algn="tl">
                    <a:srgbClr val="000000">
                      <a:alpha val="43137"/>
                    </a:srgbClr>
                  </a:outerShdw>
                </a:effectLst>
              </a:rPr>
              <a:t>This will suffice the narrative report of the RE</a:t>
            </a:r>
            <a:endParaRPr lang="fil-PH" sz="2000" b="1" i="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88</a:t>
            </a:fld>
            <a:endParaRPr lang="fil-PH"/>
          </a:p>
        </p:txBody>
      </p:sp>
      <p:pic>
        <p:nvPicPr>
          <p:cNvPr id="7" name="Picture 6" descr="Form7front2.JPG"/>
          <p:cNvPicPr>
            <a:picLocks noChangeAspect="1"/>
          </p:cNvPicPr>
          <p:nvPr/>
        </p:nvPicPr>
        <p:blipFill>
          <a:blip r:embed="rId2" cstate="print"/>
          <a:stretch>
            <a:fillRect/>
          </a:stretch>
        </p:blipFill>
        <p:spPr>
          <a:xfrm>
            <a:off x="685800" y="990600"/>
            <a:ext cx="3962400" cy="5734050"/>
          </a:xfrm>
          <a:prstGeom prst="rect">
            <a:avLst/>
          </a:prstGeom>
          <a:ln>
            <a:solidFill>
              <a:schemeClr val="tx1"/>
            </a:solidFill>
          </a:ln>
        </p:spPr>
      </p:pic>
      <p:pic>
        <p:nvPicPr>
          <p:cNvPr id="8" name="Picture 7" descr="Form7back2.JPG"/>
          <p:cNvPicPr>
            <a:picLocks noChangeAspect="1"/>
          </p:cNvPicPr>
          <p:nvPr/>
        </p:nvPicPr>
        <p:blipFill>
          <a:blip r:embed="rId3" cstate="print"/>
          <a:stretch>
            <a:fillRect/>
          </a:stretch>
        </p:blipFill>
        <p:spPr>
          <a:xfrm>
            <a:off x="4876800" y="990600"/>
            <a:ext cx="3886200" cy="571684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534400" cy="715962"/>
          </a:xfrm>
        </p:spPr>
        <p:txBody>
          <a:bodyPr>
            <a:noAutofit/>
          </a:bodyPr>
          <a:lstStyle/>
          <a:p>
            <a:r>
              <a:rPr lang="fil-PH" sz="3200" b="1" dirty="0" smtClean="0">
                <a:effectLst>
                  <a:outerShdw blurRad="38100" dist="38100" dir="2700000" algn="tl">
                    <a:srgbClr val="000000">
                      <a:alpha val="43137"/>
                    </a:srgbClr>
                  </a:outerShdw>
                </a:effectLst>
              </a:rPr>
              <a:t>Room Examiner’s Transmittal Report Envelope</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89</a:t>
            </a:fld>
            <a:endParaRPr lang="fil-PH"/>
          </a:p>
        </p:txBody>
      </p:sp>
      <p:pic>
        <p:nvPicPr>
          <p:cNvPr id="105474" name="Picture 2"/>
          <p:cNvPicPr>
            <a:picLocks noChangeAspect="1" noChangeArrowheads="1"/>
          </p:cNvPicPr>
          <p:nvPr/>
        </p:nvPicPr>
        <p:blipFill>
          <a:blip r:embed="rId2" cstate="print"/>
          <a:srcRect/>
          <a:stretch>
            <a:fillRect/>
          </a:stretch>
        </p:blipFill>
        <p:spPr bwMode="auto">
          <a:xfrm>
            <a:off x="618248" y="1371600"/>
            <a:ext cx="8214243" cy="514235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9</a:t>
            </a:fld>
            <a:endParaRPr lang="fil-PH"/>
          </a:p>
        </p:txBody>
      </p:sp>
      <p:sp>
        <p:nvSpPr>
          <p:cNvPr id="3" name="Rectangle 2"/>
          <p:cNvSpPr/>
          <p:nvPr/>
        </p:nvSpPr>
        <p:spPr>
          <a:xfrm>
            <a:off x="152400" y="1166843"/>
            <a:ext cx="8839200" cy="5262979"/>
          </a:xfrm>
          <a:prstGeom prst="rect">
            <a:avLst/>
          </a:prstGeom>
        </p:spPr>
        <p:txBody>
          <a:bodyPr wrap="square">
            <a:spAutoFit/>
          </a:bodyPr>
          <a:lstStyle/>
          <a:p>
            <a:pPr marL="514350" indent="-514350" algn="just"/>
            <a:r>
              <a:rPr lang="fil-PH" sz="2800" dirty="0" smtClean="0">
                <a:latin typeface="Tahoma" pitchFamily="34" charset="0"/>
                <a:ea typeface="Tahoma" pitchFamily="34" charset="0"/>
                <a:cs typeface="Tahoma" pitchFamily="34" charset="0"/>
              </a:rPr>
              <a:t>4.Maintains </a:t>
            </a:r>
            <a:r>
              <a:rPr lang="fil-PH" sz="2800" dirty="0" smtClean="0">
                <a:latin typeface="Tahoma" pitchFamily="34" charset="0"/>
                <a:ea typeface="Tahoma" pitchFamily="34" charset="0"/>
                <a:cs typeface="Tahoma" pitchFamily="34" charset="0"/>
              </a:rPr>
              <a:t>the security and confidentiality of test materials received from the NETRC through a courier and issues an </a:t>
            </a:r>
            <a:r>
              <a:rPr lang="fil-PH" sz="2800" u="sng" dirty="0" smtClean="0">
                <a:latin typeface="Tahoma" pitchFamily="34" charset="0"/>
                <a:ea typeface="Tahoma" pitchFamily="34" charset="0"/>
                <a:cs typeface="Tahoma" pitchFamily="34" charset="0"/>
              </a:rPr>
              <a:t>Oath of Confidentiality</a:t>
            </a:r>
            <a:r>
              <a:rPr lang="fil-PH" sz="2800" dirty="0" smtClean="0">
                <a:latin typeface="Tahoma" pitchFamily="34" charset="0"/>
                <a:ea typeface="Tahoma" pitchFamily="34" charset="0"/>
                <a:cs typeface="Tahoma" pitchFamily="34" charset="0"/>
              </a:rPr>
              <a:t> for the SHs on this regard</a:t>
            </a:r>
          </a:p>
          <a:p>
            <a:pPr marL="514350" indent="-514350" algn="just"/>
            <a:r>
              <a:rPr lang="fil-PH" sz="2800" dirty="0" smtClean="0">
                <a:latin typeface="Tahoma" pitchFamily="34" charset="0"/>
                <a:ea typeface="Tahoma" pitchFamily="34" charset="0"/>
                <a:cs typeface="Tahoma" pitchFamily="34" charset="0"/>
              </a:rPr>
              <a:t>5.Examines </a:t>
            </a:r>
            <a:r>
              <a:rPr lang="fil-PH" sz="2800" dirty="0" smtClean="0">
                <a:latin typeface="Tahoma" pitchFamily="34" charset="0"/>
                <a:ea typeface="Tahoma" pitchFamily="34" charset="0"/>
                <a:cs typeface="Tahoma" pitchFamily="34" charset="0"/>
              </a:rPr>
              <a:t>the packing guide of TMs upon receipt</a:t>
            </a:r>
          </a:p>
          <a:p>
            <a:pPr marL="514350" indent="-514350" algn="just"/>
            <a:r>
              <a:rPr lang="fil-PH" sz="2800" dirty="0" smtClean="0">
                <a:latin typeface="Tahoma" pitchFamily="34" charset="0"/>
                <a:ea typeface="Tahoma" pitchFamily="34" charset="0"/>
                <a:cs typeface="Tahoma" pitchFamily="34" charset="0"/>
              </a:rPr>
              <a:t>6.Notifies </a:t>
            </a:r>
            <a:r>
              <a:rPr lang="fil-PH" sz="2800" dirty="0" smtClean="0">
                <a:latin typeface="Tahoma" pitchFamily="34" charset="0"/>
                <a:ea typeface="Tahoma" pitchFamily="34" charset="0"/>
                <a:cs typeface="Tahoma" pitchFamily="34" charset="0"/>
              </a:rPr>
              <a:t>NETRC on the condition of TMs received</a:t>
            </a:r>
          </a:p>
          <a:p>
            <a:pPr marL="514350" indent="-514350" algn="just"/>
            <a:r>
              <a:rPr lang="fil-PH" sz="2800" dirty="0" smtClean="0">
                <a:latin typeface="Tahoma" pitchFamily="34" charset="0"/>
                <a:ea typeface="Tahoma" pitchFamily="34" charset="0"/>
                <a:cs typeface="Tahoma" pitchFamily="34" charset="0"/>
              </a:rPr>
              <a:t>7.Accounts </a:t>
            </a:r>
            <a:r>
              <a:rPr lang="fil-PH" sz="2800" dirty="0" smtClean="0">
                <a:latin typeface="Tahoma" pitchFamily="34" charset="0"/>
                <a:ea typeface="Tahoma" pitchFamily="34" charset="0"/>
                <a:cs typeface="Tahoma" pitchFamily="34" charset="0"/>
              </a:rPr>
              <a:t>all the TMs before final packing </a:t>
            </a:r>
            <a:endParaRPr lang="fil-PH" sz="2800" dirty="0">
              <a:latin typeface="Tahoma" pitchFamily="34" charset="0"/>
              <a:ea typeface="Tahoma" pitchFamily="34" charset="0"/>
              <a:cs typeface="Tahoma"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715962"/>
          </a:xfrm>
        </p:spPr>
        <p:txBody>
          <a:bodyPr>
            <a:normAutofit fontScale="90000"/>
          </a:bodyPr>
          <a:lstStyle/>
          <a:p>
            <a:r>
              <a:rPr lang="fil-PH" sz="3200" b="1" dirty="0" smtClean="0">
                <a:effectLst>
                  <a:outerShdw blurRad="38100" dist="38100" dir="2700000" algn="tl">
                    <a:srgbClr val="000000">
                      <a:alpha val="43137"/>
                    </a:srgbClr>
                  </a:outerShdw>
                </a:effectLst>
              </a:rPr>
              <a:t>Chief Examiner’s Transmittal Report Envelope</a:t>
            </a:r>
            <a:endParaRPr lang="fil-PH" sz="3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90</a:t>
            </a:fld>
            <a:endParaRPr lang="fil-PH"/>
          </a:p>
        </p:txBody>
      </p:sp>
      <p:pic>
        <p:nvPicPr>
          <p:cNvPr id="4" name="Picture 1"/>
          <p:cNvPicPr>
            <a:picLocks noChangeAspect="1" noChangeArrowheads="1"/>
          </p:cNvPicPr>
          <p:nvPr/>
        </p:nvPicPr>
        <p:blipFill>
          <a:blip r:embed="rId2" cstate="print"/>
          <a:srcRect/>
          <a:stretch>
            <a:fillRect/>
          </a:stretch>
        </p:blipFill>
        <p:spPr bwMode="auto">
          <a:xfrm>
            <a:off x="762000" y="1524000"/>
            <a:ext cx="8053511" cy="497086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4953000"/>
            <a:ext cx="7696200" cy="990600"/>
          </a:xfrm>
          <a:prstGeom prst="rect">
            <a:avLst/>
          </a:prstGeom>
        </p:spPr>
        <p:txBody>
          <a:bodyPr anchor="b"/>
          <a:lstStyle/>
          <a:p>
            <a:pPr>
              <a:defRPr/>
            </a:pPr>
            <a:endParaRPr lang="en-US" sz="3200" b="1" cap="small" dirty="0">
              <a:solidFill>
                <a:schemeClr val="accent1">
                  <a:lumMod val="75000"/>
                </a:schemeClr>
              </a:solidFill>
              <a:latin typeface="Segoe Print" pitchFamily="2" charset="0"/>
              <a:ea typeface="Komika Axis *" pitchFamily="2" charset="0"/>
              <a:cs typeface="Komika Axis *" pitchFamily="2" charset="0"/>
            </a:endParaRPr>
          </a:p>
        </p:txBody>
      </p:sp>
      <p:sp>
        <p:nvSpPr>
          <p:cNvPr id="104455" name="Rectangle 3"/>
          <p:cNvSpPr txBox="1">
            <a:spLocks noChangeArrowheads="1"/>
          </p:cNvSpPr>
          <p:nvPr/>
        </p:nvSpPr>
        <p:spPr bwMode="auto">
          <a:xfrm>
            <a:off x="381000" y="5943600"/>
            <a:ext cx="7543800" cy="91440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v"/>
            </a:pPr>
            <a:endParaRPr lang="en-US" sz="2000" dirty="0">
              <a:latin typeface="Trebuchet MS" pitchFamily="34" charset="0"/>
            </a:endParaRPr>
          </a:p>
        </p:txBody>
      </p:sp>
      <p:sp>
        <p:nvSpPr>
          <p:cNvPr id="10" name="Slide Number Placeholder 9"/>
          <p:cNvSpPr>
            <a:spLocks noGrp="1"/>
          </p:cNvSpPr>
          <p:nvPr>
            <p:ph type="sldNum" sz="quarter" idx="12"/>
          </p:nvPr>
        </p:nvSpPr>
        <p:spPr/>
        <p:txBody>
          <a:bodyPr/>
          <a:lstStyle/>
          <a:p>
            <a:pPr>
              <a:defRPr/>
            </a:pPr>
            <a:fld id="{E116BE42-B008-4001-869D-2237CA79ACF9}" type="slidenum">
              <a:rPr lang="en-US" altLang="en-US" smtClean="0"/>
              <a:pPr>
                <a:defRPr/>
              </a:pPr>
              <a:t>91</a:t>
            </a:fld>
            <a:endParaRPr lang="en-US" altLang="en-US"/>
          </a:p>
        </p:txBody>
      </p:sp>
      <p:sp>
        <p:nvSpPr>
          <p:cNvPr id="9" name="Content Placeholder 8"/>
          <p:cNvSpPr>
            <a:spLocks noGrp="1"/>
          </p:cNvSpPr>
          <p:nvPr>
            <p:ph idx="1"/>
          </p:nvPr>
        </p:nvSpPr>
        <p:spPr>
          <a:xfrm>
            <a:off x="304800" y="838200"/>
            <a:ext cx="8534400" cy="5867400"/>
          </a:xfrm>
        </p:spPr>
        <p:txBody>
          <a:bodyPr>
            <a:noAutofit/>
          </a:bodyPr>
          <a:lstStyle/>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In case there will be a shortage of Answer Sheets (ASs) in one testing center, </a:t>
            </a:r>
            <a:r>
              <a:rPr lang="en-US" sz="1600" b="1" u="sng" dirty="0" err="1" smtClean="0">
                <a:latin typeface="Trebuchet MS" pitchFamily="34" charset="0"/>
              </a:rPr>
              <a:t>Scannable</a:t>
            </a:r>
            <a:r>
              <a:rPr lang="en-US" sz="1600" b="1" u="sng" dirty="0" smtClean="0">
                <a:latin typeface="Trebuchet MS" pitchFamily="34" charset="0"/>
              </a:rPr>
              <a:t> Answer Sheets (SASs) may be photocopied</a:t>
            </a:r>
            <a:r>
              <a:rPr lang="en-US" sz="1600" b="1" dirty="0" smtClean="0">
                <a:latin typeface="Trebuchet MS" pitchFamily="34" charset="0"/>
              </a:rPr>
              <a:t>.</a:t>
            </a:r>
          </a:p>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The photocopied ASs </a:t>
            </a:r>
            <a:r>
              <a:rPr lang="en-US" sz="1600" b="1" dirty="0" smtClean="0">
                <a:latin typeface="Trebuchet MS" pitchFamily="34" charset="0"/>
              </a:rPr>
              <a:t>SHOULD BE PLACED INSIDE THE RESPECTIVE ETRE</a:t>
            </a:r>
            <a:r>
              <a:rPr lang="en-US" sz="1600" dirty="0" smtClean="0">
                <a:latin typeface="Trebuchet MS" pitchFamily="34" charset="0"/>
              </a:rPr>
              <a:t> corresponding with the list of actual examinees in Forms 1 and 2.</a:t>
            </a:r>
          </a:p>
          <a:p>
            <a:pPr marL="457200" indent="-457200" algn="just">
              <a:spcBef>
                <a:spcPts val="600"/>
              </a:spcBef>
              <a:buClr>
                <a:schemeClr val="accent1"/>
              </a:buClr>
              <a:buSzPct val="70000"/>
              <a:buFont typeface="Wingdings" pitchFamily="2" charset="2"/>
              <a:buChar char="Ø"/>
            </a:pPr>
            <a:r>
              <a:rPr lang="en-US" sz="1600" dirty="0" smtClean="0">
                <a:latin typeface="Trebuchet MS" pitchFamily="34" charset="0"/>
              </a:rPr>
              <a:t>No Examinee Number should be written in Form 2 (Seat Plan) for the examinees with photocopied ASs. Instead, indicate in the blank “(Photocopied).”</a:t>
            </a:r>
          </a:p>
          <a:p>
            <a:pPr marL="457200" indent="-457200" algn="just">
              <a:spcBef>
                <a:spcPts val="600"/>
              </a:spcBef>
              <a:buClr>
                <a:schemeClr val="accent1"/>
              </a:buClr>
              <a:buSzPct val="70000"/>
              <a:buNone/>
            </a:pPr>
            <a:r>
              <a:rPr lang="en-US" sz="1600" dirty="0" smtClean="0">
                <a:latin typeface="Trebuchet MS" pitchFamily="34" charset="0"/>
              </a:rPr>
              <a:t>		</a:t>
            </a:r>
            <a:r>
              <a:rPr lang="en-US" sz="1600" i="1" dirty="0" smtClean="0">
                <a:latin typeface="Trebuchet MS" pitchFamily="34" charset="0"/>
              </a:rPr>
              <a:t>Sample:</a:t>
            </a: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r>
              <a:rPr lang="en-US" sz="1600" b="1" dirty="0" smtClean="0">
                <a:solidFill>
                  <a:srgbClr val="FF0000"/>
                </a:solidFill>
                <a:latin typeface="Trebuchet MS" pitchFamily="34" charset="0"/>
              </a:rPr>
              <a:t>The instructions above are important in order for NETRC to locate, transcribe and electronically process the photocopied ASs.</a:t>
            </a:r>
          </a:p>
          <a:p>
            <a:pPr marL="457200" indent="-457200" algn="just">
              <a:spcBef>
                <a:spcPts val="600"/>
              </a:spcBef>
              <a:buClr>
                <a:schemeClr val="accent1"/>
              </a:buClr>
              <a:buSzPct val="70000"/>
              <a:buNone/>
            </a:pPr>
            <a:endParaRPr lang="en-US" sz="1600" dirty="0" smtClean="0">
              <a:latin typeface="Trebuchet MS" pitchFamily="34" charset="0"/>
            </a:endParaRPr>
          </a:p>
          <a:p>
            <a:pPr marL="457200" indent="-457200" algn="just">
              <a:spcBef>
                <a:spcPts val="600"/>
              </a:spcBef>
              <a:buClr>
                <a:schemeClr val="accent1"/>
              </a:buClr>
              <a:buSzPct val="70000"/>
              <a:buFont typeface="Wingdings" pitchFamily="2" charset="2"/>
              <a:buChar char="Ø"/>
            </a:pPr>
            <a:endParaRPr lang="fil-PH" sz="1600" dirty="0"/>
          </a:p>
        </p:txBody>
      </p:sp>
      <p:graphicFrame>
        <p:nvGraphicFramePr>
          <p:cNvPr id="15" name="Table 14"/>
          <p:cNvGraphicFramePr>
            <a:graphicFrameLocks noGrp="1"/>
          </p:cNvGraphicFramePr>
          <p:nvPr/>
        </p:nvGraphicFramePr>
        <p:xfrm>
          <a:off x="2209800" y="2819400"/>
          <a:ext cx="4495801" cy="1493520"/>
        </p:xfrm>
        <a:graphic>
          <a:graphicData uri="http://schemas.openxmlformats.org/drawingml/2006/table">
            <a:tbl>
              <a:tblPr firstRow="1" bandRow="1">
                <a:tableStyleId>{5940675A-B579-460E-94D1-54222C63F5DA}</a:tableStyleId>
              </a:tblPr>
              <a:tblGrid>
                <a:gridCol w="1524001"/>
                <a:gridCol w="2971800"/>
              </a:tblGrid>
              <a:tr h="294640">
                <a:tc>
                  <a:txBody>
                    <a:bodyPr/>
                    <a:lstStyle/>
                    <a:p>
                      <a:r>
                        <a:rPr lang="en-PH" sz="1600" b="1" dirty="0" smtClean="0"/>
                        <a:t>Name</a:t>
                      </a:r>
                      <a:endParaRPr lang="fil-PH" sz="1600" b="1" dirty="0">
                        <a:solidFill>
                          <a:schemeClr val="tx1"/>
                        </a:solidFill>
                      </a:endParaRPr>
                    </a:p>
                  </a:txBody>
                  <a:tcPr/>
                </a:tc>
                <a:tc>
                  <a:txBody>
                    <a:bodyPr/>
                    <a:lstStyle/>
                    <a:p>
                      <a:r>
                        <a:rPr lang="en-PH" sz="1600" b="1" dirty="0" smtClean="0">
                          <a:solidFill>
                            <a:schemeClr val="tx1"/>
                          </a:solidFill>
                        </a:rPr>
                        <a:t>Kristina M. </a:t>
                      </a:r>
                      <a:r>
                        <a:rPr lang="en-PH" sz="1600" b="1" dirty="0" err="1" smtClean="0">
                          <a:solidFill>
                            <a:schemeClr val="tx1"/>
                          </a:solidFill>
                        </a:rPr>
                        <a:t>Dela</a:t>
                      </a:r>
                      <a:r>
                        <a:rPr lang="en-PH" sz="1600" b="1" baseline="0" dirty="0" smtClean="0">
                          <a:solidFill>
                            <a:schemeClr val="tx1"/>
                          </a:solidFill>
                        </a:rPr>
                        <a:t> Cruz</a:t>
                      </a:r>
                      <a:endParaRPr lang="fil-PH" sz="1600" b="1" dirty="0">
                        <a:solidFill>
                          <a:schemeClr val="tx1"/>
                        </a:solidFill>
                      </a:endParaRPr>
                    </a:p>
                  </a:txBody>
                  <a:tcPr/>
                </a:tc>
              </a:tr>
              <a:tr h="294640">
                <a:tc>
                  <a:txBody>
                    <a:bodyPr/>
                    <a:lstStyle/>
                    <a:p>
                      <a:r>
                        <a:rPr lang="en-PH" sz="1600" b="1" dirty="0" smtClean="0"/>
                        <a:t>Exam. No.</a:t>
                      </a:r>
                      <a:endParaRPr lang="fil-PH" sz="1600" b="1" dirty="0">
                        <a:solidFill>
                          <a:schemeClr val="tx1"/>
                        </a:solidFill>
                      </a:endParaRPr>
                    </a:p>
                  </a:txBody>
                  <a:tcPr/>
                </a:tc>
                <a:tc>
                  <a:txBody>
                    <a:bodyPr/>
                    <a:lstStyle/>
                    <a:p>
                      <a:r>
                        <a:rPr lang="en-PH" sz="1600" b="1" i="1" dirty="0" smtClean="0">
                          <a:solidFill>
                            <a:schemeClr val="tx1"/>
                          </a:solidFill>
                        </a:rPr>
                        <a:t>(Photocopied)</a:t>
                      </a:r>
                      <a:endParaRPr lang="fil-PH" sz="1600" b="1" i="1" dirty="0">
                        <a:solidFill>
                          <a:schemeClr val="tx1"/>
                        </a:solidFill>
                      </a:endParaRPr>
                    </a:p>
                  </a:txBody>
                  <a:tcPr/>
                </a:tc>
              </a:tr>
              <a:tr h="294640">
                <a:tc>
                  <a:txBody>
                    <a:bodyPr/>
                    <a:lstStyle/>
                    <a:p>
                      <a:r>
                        <a:rPr lang="en-PH" sz="1600" b="1" dirty="0" smtClean="0"/>
                        <a:t>TB No.</a:t>
                      </a:r>
                      <a:endParaRPr lang="fil-PH" sz="1600" b="1" dirty="0">
                        <a:solidFill>
                          <a:schemeClr val="tx1"/>
                        </a:solidFill>
                      </a:endParaRPr>
                    </a:p>
                  </a:txBody>
                  <a:tcPr/>
                </a:tc>
                <a:tc>
                  <a:txBody>
                    <a:bodyPr/>
                    <a:lstStyle/>
                    <a:p>
                      <a:r>
                        <a:rPr lang="en-PH" sz="1600" b="1" dirty="0" smtClean="0">
                          <a:solidFill>
                            <a:schemeClr val="tx1"/>
                          </a:solidFill>
                        </a:rPr>
                        <a:t>016657</a:t>
                      </a:r>
                      <a:endParaRPr lang="fil-PH" sz="1600" b="1" dirty="0">
                        <a:solidFill>
                          <a:schemeClr val="tx1"/>
                        </a:solidFill>
                      </a:endParaRPr>
                    </a:p>
                  </a:txBody>
                  <a:tcPr/>
                </a:tc>
              </a:tr>
            </a:tbl>
          </a:graphicData>
        </a:graphic>
      </p:graphicFrame>
      <p:sp>
        <p:nvSpPr>
          <p:cNvPr id="14" name="Title 1"/>
          <p:cNvSpPr>
            <a:spLocks noGrp="1"/>
          </p:cNvSpPr>
          <p:nvPr>
            <p:ph type="title"/>
          </p:nvPr>
        </p:nvSpPr>
        <p:spPr>
          <a:xfrm>
            <a:off x="457200" y="-457200"/>
            <a:ext cx="8382000" cy="1219200"/>
          </a:xfrm>
        </p:spPr>
        <p:txBody>
          <a:bodyPr>
            <a:normAutofit fontScale="90000"/>
          </a:bodyPr>
          <a:lstStyle/>
          <a:p>
            <a:r>
              <a:rPr lang="fil-PH" b="1" dirty="0" smtClean="0">
                <a:effectLst>
                  <a:outerShdw blurRad="38100" dist="38100" dir="2700000" algn="tl">
                    <a:srgbClr val="000000">
                      <a:alpha val="43137"/>
                    </a:srgbClr>
                  </a:outerShdw>
                </a:effectLst>
              </a:rPr>
              <a:t>On Photocopied Answer Sheets</a:t>
            </a:r>
            <a:endParaRPr lang="fil-PH"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92</a:t>
            </a:fld>
            <a:endParaRPr lang="fil-PH"/>
          </a:p>
        </p:txBody>
      </p:sp>
      <p:graphicFrame>
        <p:nvGraphicFramePr>
          <p:cNvPr id="3" name="Table 2"/>
          <p:cNvGraphicFramePr>
            <a:graphicFrameLocks noGrp="1"/>
          </p:cNvGraphicFramePr>
          <p:nvPr/>
        </p:nvGraphicFramePr>
        <p:xfrm>
          <a:off x="304800" y="609600"/>
          <a:ext cx="8610600" cy="3444240"/>
        </p:xfrm>
        <a:graphic>
          <a:graphicData uri="http://schemas.openxmlformats.org/drawingml/2006/table">
            <a:tbl>
              <a:tblPr firstRow="1" bandRow="1">
                <a:tableStyleId>{5940675A-B579-460E-94D1-54222C63F5DA}</a:tableStyleId>
              </a:tblPr>
              <a:tblGrid>
                <a:gridCol w="8610600"/>
              </a:tblGrid>
              <a:tr h="1066799">
                <a:tc>
                  <a:txBody>
                    <a:bodyPr/>
                    <a:lstStyle/>
                    <a:p>
                      <a:pPr algn="r"/>
                      <a:r>
                        <a:rPr lang="en-PH" sz="2400" b="1" i="1" dirty="0" smtClean="0">
                          <a:solidFill>
                            <a:srgbClr val="FF0000"/>
                          </a:solidFill>
                        </a:rPr>
                        <a:t>With _______Photocopied Answer</a:t>
                      </a:r>
                      <a:r>
                        <a:rPr lang="en-PH" sz="2400" b="1" i="1" baseline="0" dirty="0" smtClean="0">
                          <a:solidFill>
                            <a:srgbClr val="FF0000"/>
                          </a:solidFill>
                        </a:rPr>
                        <a:t> Sheets</a:t>
                      </a:r>
                    </a:p>
                    <a:p>
                      <a:r>
                        <a:rPr lang="en-PH" sz="2800" b="1" dirty="0" smtClean="0"/>
                        <a:t>                                                                                                    (quantity)</a:t>
                      </a:r>
                    </a:p>
                    <a:p>
                      <a:endParaRPr lang="en-PH" sz="2800" b="1" dirty="0" smtClean="0"/>
                    </a:p>
                    <a:p>
                      <a:pPr algn="ctr"/>
                      <a:r>
                        <a:rPr lang="en-PH" sz="2800" b="1" dirty="0" smtClean="0"/>
                        <a:t>ROOM EXAMINER’S TRANSMITTAL REPORT ENVELOPE (ETRE)</a:t>
                      </a:r>
                    </a:p>
                    <a:p>
                      <a:pPr algn="ctr"/>
                      <a:r>
                        <a:rPr lang="en-PH" sz="2800" b="1" dirty="0" smtClean="0"/>
                        <a:t>(Brown Envelope)</a:t>
                      </a:r>
                      <a:endParaRPr lang="fil-PH" sz="2800" b="1" dirty="0"/>
                    </a:p>
                  </a:txBody>
                  <a:tcPr/>
                </a:tc>
              </a:tr>
            </a:tbl>
          </a:graphicData>
        </a:graphic>
      </p:graphicFrame>
      <p:sp>
        <p:nvSpPr>
          <p:cNvPr id="4" name="Rectangle 3"/>
          <p:cNvSpPr/>
          <p:nvPr/>
        </p:nvSpPr>
        <p:spPr>
          <a:xfrm>
            <a:off x="304800" y="4459069"/>
            <a:ext cx="8610600" cy="1384995"/>
          </a:xfrm>
          <a:prstGeom prst="rect">
            <a:avLst/>
          </a:prstGeom>
        </p:spPr>
        <p:txBody>
          <a:bodyPr wrap="square">
            <a:spAutoFit/>
          </a:bodyPr>
          <a:lstStyle/>
          <a:p>
            <a:pPr marL="457200" indent="-457200" algn="just">
              <a:spcBef>
                <a:spcPts val="600"/>
              </a:spcBef>
              <a:buClr>
                <a:schemeClr val="accent1"/>
              </a:buClr>
              <a:buSzPct val="70000"/>
              <a:buFont typeface="Wingdings" pitchFamily="2" charset="2"/>
              <a:buChar char="Ø"/>
            </a:pPr>
            <a:r>
              <a:rPr lang="en-US" sz="2800" dirty="0" smtClean="0">
                <a:latin typeface="Trebuchet MS" pitchFamily="34" charset="0"/>
              </a:rPr>
              <a:t>Using a red marker, indicate at the upper right corner of the ETRE this note: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2286000"/>
          </a:xfrm>
        </p:spPr>
        <p:txBody>
          <a:bodyPr>
            <a:normAutofit fontScale="90000"/>
          </a:bodyPr>
          <a:lstStyle/>
          <a:p>
            <a:r>
              <a:rPr lang="fil-PH" b="1" dirty="0" smtClean="0">
                <a:effectLst>
                  <a:outerShdw blurRad="38100" dist="38100" dir="2700000" algn="tl">
                    <a:srgbClr val="000000">
                      <a:alpha val="43137"/>
                    </a:srgbClr>
                  </a:outerShdw>
                </a:effectLst>
              </a:rPr>
              <a:t>On the Storage of Examiner’s Handbook, Replicas of Name Grid and Board Displays</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93</a:t>
            </a:fld>
            <a:endParaRPr lang="fil-PH"/>
          </a:p>
        </p:txBody>
      </p:sp>
      <p:sp>
        <p:nvSpPr>
          <p:cNvPr id="4" name="Content Placeholder 3"/>
          <p:cNvSpPr>
            <a:spLocks noGrp="1"/>
          </p:cNvSpPr>
          <p:nvPr>
            <p:ph sz="quarter" idx="1"/>
          </p:nvPr>
        </p:nvSpPr>
        <p:spPr>
          <a:xfrm>
            <a:off x="381000" y="2667000"/>
            <a:ext cx="8534400" cy="3429000"/>
          </a:xfrm>
        </p:spPr>
        <p:txBody>
          <a:bodyPr>
            <a:noAutofit/>
          </a:bodyPr>
          <a:lstStyle/>
          <a:p>
            <a:pPr marL="514350" indent="-514350" defTabSz="1096963">
              <a:spcBef>
                <a:spcPts val="200"/>
              </a:spcBef>
              <a:buFont typeface="+mj-lt"/>
              <a:buAutoNum type="arabicPeriod"/>
            </a:pPr>
            <a:r>
              <a:rPr lang="en-US" sz="2800" dirty="0" smtClean="0">
                <a:latin typeface="Tahoma" pitchFamily="34" charset="0"/>
                <a:ea typeface="Tahoma" pitchFamily="34" charset="0"/>
                <a:cs typeface="Tahoma" pitchFamily="34" charset="0"/>
              </a:rPr>
              <a:t>EHs will be stored in the Division Office. Name Grid replicas and Board Works will be stored in the schools or testing centers. These documents are for future use.</a:t>
            </a:r>
          </a:p>
          <a:p>
            <a:pPr marL="514350" indent="-514350" defTabSz="1096963">
              <a:spcBef>
                <a:spcPts val="200"/>
              </a:spcBef>
              <a:buFont typeface="+mj-lt"/>
              <a:buAutoNum type="arabicPeriod"/>
            </a:pPr>
            <a:endParaRPr lang="en-US" sz="2800" dirty="0" smtClean="0">
              <a:latin typeface="Tahoma" pitchFamily="34" charset="0"/>
              <a:ea typeface="Tahoma" pitchFamily="34" charset="0"/>
              <a:cs typeface="Tahoma" pitchFamily="34" charset="0"/>
            </a:endParaRPr>
          </a:p>
          <a:p>
            <a:pPr marL="514350" indent="-514350">
              <a:buFont typeface="+mj-lt"/>
              <a:buAutoNum type="arabicPeriod"/>
            </a:pPr>
            <a:endParaRPr lang="fil-PH"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3F7771-3327-4F8A-BF69-CA24EFC23DA9}" type="slidenum">
              <a:rPr lang="fil-PH" smtClean="0"/>
              <a:pPr/>
              <a:t>94</a:t>
            </a:fld>
            <a:endParaRPr lang="fil-PH"/>
          </a:p>
        </p:txBody>
      </p:sp>
      <p:sp>
        <p:nvSpPr>
          <p:cNvPr id="3" name="Rectangle 2"/>
          <p:cNvSpPr/>
          <p:nvPr/>
        </p:nvSpPr>
        <p:spPr>
          <a:xfrm>
            <a:off x="152400" y="1720840"/>
            <a:ext cx="8839200" cy="3970318"/>
          </a:xfrm>
          <a:prstGeom prst="rect">
            <a:avLst/>
          </a:prstGeom>
        </p:spPr>
        <p:txBody>
          <a:bodyPr wrap="square">
            <a:spAutoFit/>
          </a:bodyPr>
          <a:lstStyle/>
          <a:p>
            <a:pPr marL="514350" indent="-514350" defTabSz="1096963">
              <a:spcBef>
                <a:spcPts val="200"/>
              </a:spcBef>
            </a:pPr>
            <a:r>
              <a:rPr lang="en-US" sz="2800" dirty="0" smtClean="0">
                <a:latin typeface="Tahoma" pitchFamily="34" charset="0"/>
                <a:ea typeface="Tahoma" pitchFamily="34" charset="0"/>
                <a:cs typeface="Tahoma" pitchFamily="34" charset="0"/>
              </a:rPr>
              <a:t>2. Replicas </a:t>
            </a:r>
            <a:r>
              <a:rPr lang="en-US" sz="2800" dirty="0" smtClean="0">
                <a:latin typeface="Tahoma" pitchFamily="34" charset="0"/>
                <a:ea typeface="Tahoma" pitchFamily="34" charset="0"/>
                <a:cs typeface="Tahoma" pitchFamily="34" charset="0"/>
              </a:rPr>
              <a:t>of the name grid intended for each testing program should be properly stored and utilized in school. These </a:t>
            </a:r>
            <a:r>
              <a:rPr lang="fil-PH" sz="2800" dirty="0" smtClean="0">
                <a:latin typeface="Tahoma" pitchFamily="34" charset="0"/>
                <a:ea typeface="Tahoma" pitchFamily="34" charset="0"/>
                <a:cs typeface="Tahoma" pitchFamily="34" charset="0"/>
              </a:rPr>
              <a:t>are generic to all testing programs; hence, may be used in future testing activities in case no reprints will be provided.</a:t>
            </a:r>
            <a:endParaRPr lang="fil-PH" sz="2800" dirty="0" smtClean="0">
              <a:latin typeface="Tahoma" pitchFamily="34" charset="0"/>
              <a:ea typeface="Tahoma" pitchFamily="34" charset="0"/>
              <a:cs typeface="Tahoma"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normAutofit fontScale="90000"/>
          </a:bodyPr>
          <a:lstStyle/>
          <a:p>
            <a:pPr algn="ctr"/>
            <a:r>
              <a:rPr lang="fil-PH" b="1" dirty="0" smtClean="0">
                <a:effectLst>
                  <a:outerShdw blurRad="38100" dist="38100" dir="2700000" algn="tl">
                    <a:srgbClr val="000000">
                      <a:alpha val="43137"/>
                    </a:srgbClr>
                  </a:outerShdw>
                </a:effectLst>
              </a:rPr>
              <a:t>TMs for Retrieval by the NETRC thru Courier</a:t>
            </a:r>
            <a:endParaRPr lang="fil-PH"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123F7771-3327-4F8A-BF69-CA24EFC23DA9}" type="slidenum">
              <a:rPr lang="fil-PH" smtClean="0"/>
              <a:pPr/>
              <a:t>95</a:t>
            </a:fld>
            <a:endParaRPr lang="fil-PH"/>
          </a:p>
        </p:txBody>
      </p:sp>
      <p:sp>
        <p:nvSpPr>
          <p:cNvPr id="4" name="Content Placeholder 3"/>
          <p:cNvSpPr>
            <a:spLocks noGrp="1"/>
          </p:cNvSpPr>
          <p:nvPr>
            <p:ph sz="quarter" idx="1"/>
          </p:nvPr>
        </p:nvSpPr>
        <p:spPr>
          <a:xfrm>
            <a:off x="381000" y="1295400"/>
            <a:ext cx="8534400" cy="5181600"/>
          </a:xfrm>
        </p:spPr>
        <p:txBody>
          <a:bodyPr>
            <a:noAutofit/>
          </a:bodyPr>
          <a:lstStyle/>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All TBs packed in original boxes;</a:t>
            </a:r>
          </a:p>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All </a:t>
            </a:r>
            <a:r>
              <a:rPr lang="fil-PH" sz="2400" dirty="0" smtClean="0">
                <a:latin typeface="Tahoma" pitchFamily="34" charset="0"/>
                <a:ea typeface="Tahoma" pitchFamily="34" charset="0"/>
                <a:cs typeface="Tahoma" pitchFamily="34" charset="0"/>
              </a:rPr>
              <a:t>used ASs in ETREs (Forms 1, 2 and 7 inside);</a:t>
            </a:r>
          </a:p>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All </a:t>
            </a:r>
            <a:r>
              <a:rPr lang="fil-PH" sz="2400" dirty="0" smtClean="0">
                <a:latin typeface="Tahoma" pitchFamily="34" charset="0"/>
                <a:ea typeface="Tahoma" pitchFamily="34" charset="0"/>
                <a:cs typeface="Tahoma" pitchFamily="34" charset="0"/>
              </a:rPr>
              <a:t>unused ASs in CETREs (Forms 3 and 4, and School Headers inside) packed in original boxes for ASs ; and</a:t>
            </a:r>
          </a:p>
          <a:p>
            <a:pPr marL="511175" lvl="2" indent="-457200">
              <a:buClr>
                <a:schemeClr val="accent1"/>
              </a:buClr>
              <a:buSzPct val="95000"/>
              <a:buFont typeface="+mj-lt"/>
              <a:buAutoNum type="arabicPeriod"/>
            </a:pPr>
            <a:r>
              <a:rPr lang="fil-PH" sz="2400" dirty="0" smtClean="0">
                <a:latin typeface="Tahoma" pitchFamily="34" charset="0"/>
                <a:ea typeface="Tahoma" pitchFamily="34" charset="0"/>
                <a:cs typeface="Tahoma" pitchFamily="34" charset="0"/>
              </a:rPr>
              <a:t>Forms </a:t>
            </a:r>
            <a:r>
              <a:rPr lang="fil-PH" sz="2400" dirty="0" smtClean="0">
                <a:latin typeface="Tahoma" pitchFamily="34" charset="0"/>
                <a:ea typeface="Tahoma" pitchFamily="34" charset="0"/>
                <a:cs typeface="Tahoma" pitchFamily="34" charset="0"/>
              </a:rPr>
              <a:t>5 and 6 submitted to DTCs for proper placement in respective </a:t>
            </a:r>
            <a:r>
              <a:rPr lang="fil-PH" sz="2400" dirty="0" smtClean="0">
                <a:latin typeface="Tahoma" pitchFamily="34" charset="0"/>
                <a:ea typeface="Tahoma" pitchFamily="34" charset="0"/>
                <a:cs typeface="Tahoma" pitchFamily="34" charset="0"/>
              </a:rPr>
              <a:t>boxes</a:t>
            </a:r>
            <a:endParaRPr lang="en-PH" sz="2400" dirty="0" smtClean="0">
              <a:latin typeface="Tahoma" pitchFamily="34" charset="0"/>
              <a:ea typeface="Tahoma" pitchFamily="34" charset="0"/>
              <a:cs typeface="Tahoma" pitchFamily="34" charset="0"/>
            </a:endParaRPr>
          </a:p>
          <a:p>
            <a:pPr marL="1489075" lvl="2" indent="-1435100">
              <a:buClr>
                <a:schemeClr val="accent1"/>
              </a:buClr>
              <a:buSzPct val="95000"/>
              <a:buNone/>
            </a:pPr>
            <a:r>
              <a:rPr lang="en-PH" sz="2400" b="1" u="sng" dirty="0" smtClean="0">
                <a:solidFill>
                  <a:srgbClr val="FF0000"/>
                </a:solidFill>
                <a:latin typeface="Candara" pitchFamily="34" charset="0"/>
                <a:ea typeface="Tahoma" pitchFamily="34" charset="0"/>
                <a:cs typeface="Tahoma" pitchFamily="34" charset="0"/>
              </a:rPr>
              <a:t>Reminder</a:t>
            </a:r>
            <a:r>
              <a:rPr lang="en-PH" sz="2400" b="1" dirty="0" smtClean="0">
                <a:solidFill>
                  <a:srgbClr val="FF0000"/>
                </a:solidFill>
                <a:latin typeface="Candara" pitchFamily="34" charset="0"/>
                <a:ea typeface="Tahoma" pitchFamily="34" charset="0"/>
                <a:cs typeface="Tahoma" pitchFamily="34" charset="0"/>
              </a:rPr>
              <a:t>: </a:t>
            </a:r>
            <a:r>
              <a:rPr lang="fil-PH" sz="2400" b="1" dirty="0" smtClean="0">
                <a:solidFill>
                  <a:srgbClr val="FF0000"/>
                </a:solidFill>
                <a:latin typeface="Candara" pitchFamily="34" charset="0"/>
                <a:ea typeface="Tahoma" pitchFamily="34" charset="0"/>
                <a:cs typeface="Tahoma" pitchFamily="34" charset="0"/>
              </a:rPr>
              <a:t>Do NOT mix up TBs with ASs. There are two separate warehouses for these TMs. Otherwise, misplaced TMs will not be </a:t>
            </a:r>
            <a:r>
              <a:rPr lang="fil-PH" sz="2400" b="1" u="sng" dirty="0" smtClean="0">
                <a:solidFill>
                  <a:srgbClr val="FF0000"/>
                </a:solidFill>
                <a:latin typeface="Candara" pitchFamily="34" charset="0"/>
                <a:ea typeface="Tahoma" pitchFamily="34" charset="0"/>
                <a:cs typeface="Tahoma" pitchFamily="34" charset="0"/>
              </a:rPr>
              <a:t>accounted</a:t>
            </a:r>
            <a:r>
              <a:rPr lang="fil-PH" sz="2400" b="1" dirty="0" smtClean="0">
                <a:solidFill>
                  <a:srgbClr val="FF0000"/>
                </a:solidFill>
                <a:latin typeface="Candara" pitchFamily="34" charset="0"/>
                <a:ea typeface="Tahoma" pitchFamily="34" charset="0"/>
                <a:cs typeface="Tahoma" pitchFamily="34" charset="0"/>
              </a:rPr>
              <a:t> for properly.</a:t>
            </a:r>
          </a:p>
          <a:p>
            <a:pPr marL="511175" lvl="2" indent="-457200">
              <a:buClr>
                <a:schemeClr val="accent1"/>
              </a:buClr>
              <a:buSzPct val="95000"/>
              <a:buNone/>
            </a:pPr>
            <a:endParaRPr lang="fil-PH" sz="2400" dirty="0" smtClean="0">
              <a:latin typeface="Tahoma" pitchFamily="34" charset="0"/>
              <a:ea typeface="Tahoma" pitchFamily="34" charset="0"/>
              <a:cs typeface="Tahoma" pitchFamily="34" charset="0"/>
            </a:endParaRPr>
          </a:p>
          <a:p>
            <a:pPr marL="457200" indent="-457200">
              <a:buSzPct val="95000"/>
              <a:buFont typeface="Wingdings" pitchFamily="2" charset="2"/>
              <a:buNone/>
            </a:pPr>
            <a:endParaRPr lang="fil-PH" sz="2400" dirty="0" smtClean="0">
              <a:latin typeface="Tahoma" pitchFamily="34" charset="0"/>
              <a:ea typeface="Tahoma" pitchFamily="34" charset="0"/>
              <a:cs typeface="Tahoma" pitchFamily="34" charset="0"/>
            </a:endParaRPr>
          </a:p>
          <a:p>
            <a:pPr>
              <a:buSzPct val="95000"/>
              <a:buNone/>
            </a:pPr>
            <a:endParaRPr lang="fil-PH"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3F7771-3327-4F8A-BF69-CA24EFC23DA9}" type="slidenum">
              <a:rPr lang="fil-PH" smtClean="0"/>
              <a:pPr/>
              <a:t>96</a:t>
            </a:fld>
            <a:endParaRPr lang="fil-PH"/>
          </a:p>
        </p:txBody>
      </p:sp>
      <p:sp>
        <p:nvSpPr>
          <p:cNvPr id="5" name="Title 4"/>
          <p:cNvSpPr>
            <a:spLocks noGrp="1"/>
          </p:cNvSpPr>
          <p:nvPr>
            <p:ph type="ctrTitle"/>
          </p:nvPr>
        </p:nvSpPr>
        <p:spPr>
          <a:xfrm>
            <a:off x="132204" y="1505930"/>
            <a:ext cx="8915400" cy="1470025"/>
          </a:xfrm>
        </p:spPr>
        <p:txBody>
          <a:bodyPr/>
          <a:lstStyle/>
          <a:p>
            <a:r>
              <a:rPr lang="fil-PH" dirty="0" smtClean="0"/>
              <a:t>The Scannable School Header</a:t>
            </a:r>
            <a:endParaRPr lang="fil-PH" dirty="0"/>
          </a:p>
        </p:txBody>
      </p:sp>
      <p:sp>
        <p:nvSpPr>
          <p:cNvPr id="7" name="Subtitle 6"/>
          <p:cNvSpPr>
            <a:spLocks noGrp="1"/>
          </p:cNvSpPr>
          <p:nvPr>
            <p:ph type="subTitle" idx="1"/>
          </p:nvPr>
        </p:nvSpPr>
        <p:spPr/>
        <p:txBody>
          <a:bodyPr/>
          <a:lstStyle/>
          <a:p>
            <a:endParaRPr lang="fil-PH"/>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81400" cy="762000"/>
          </a:xfrm>
        </p:spPr>
        <p:txBody>
          <a:bodyPr>
            <a:normAutofit fontScale="90000"/>
          </a:bodyPr>
          <a:lstStyle/>
          <a:p>
            <a:r>
              <a:rPr lang="fil-PH" dirty="0" smtClean="0"/>
              <a:t>NAT Grade 3</a:t>
            </a: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97</a:t>
            </a:fld>
            <a:endParaRPr lang="fil-PH"/>
          </a:p>
        </p:txBody>
      </p:sp>
      <p:pic>
        <p:nvPicPr>
          <p:cNvPr id="4" name="Picture 2"/>
          <p:cNvPicPr>
            <a:picLocks noChangeAspect="1" noChangeArrowheads="1"/>
          </p:cNvPicPr>
          <p:nvPr/>
        </p:nvPicPr>
        <p:blipFill>
          <a:blip r:embed="rId2" cstate="print"/>
          <a:srcRect/>
          <a:stretch>
            <a:fillRect/>
          </a:stretch>
        </p:blipFill>
        <p:spPr bwMode="auto">
          <a:xfrm>
            <a:off x="3556168" y="152400"/>
            <a:ext cx="4444832"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581400" cy="762000"/>
          </a:xfrm>
        </p:spPr>
        <p:txBody>
          <a:bodyPr>
            <a:normAutofit fontScale="90000"/>
          </a:bodyPr>
          <a:lstStyle/>
          <a:p>
            <a:r>
              <a:rPr lang="fil-PH" dirty="0" smtClean="0"/>
              <a:t>NAT Grade 6</a:t>
            </a: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98</a:t>
            </a:fld>
            <a:endParaRPr lang="fil-PH"/>
          </a:p>
        </p:txBody>
      </p:sp>
      <p:pic>
        <p:nvPicPr>
          <p:cNvPr id="4" name="Picture 2"/>
          <p:cNvPicPr>
            <a:picLocks noChangeAspect="1" noChangeArrowheads="1"/>
          </p:cNvPicPr>
          <p:nvPr/>
        </p:nvPicPr>
        <p:blipFill>
          <a:blip r:embed="rId2" cstate="print"/>
          <a:srcRect/>
          <a:stretch>
            <a:fillRect/>
          </a:stretch>
        </p:blipFill>
        <p:spPr bwMode="auto">
          <a:xfrm>
            <a:off x="3276600" y="120501"/>
            <a:ext cx="4728514"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581400" cy="762000"/>
          </a:xfrm>
        </p:spPr>
        <p:txBody>
          <a:bodyPr>
            <a:normAutofit fontScale="90000"/>
          </a:bodyPr>
          <a:lstStyle/>
          <a:p>
            <a:r>
              <a:rPr lang="fil-PH" dirty="0" smtClean="0"/>
              <a:t>NAT Year 4</a:t>
            </a:r>
            <a:endParaRPr lang="fil-PH" dirty="0"/>
          </a:p>
        </p:txBody>
      </p:sp>
      <p:sp>
        <p:nvSpPr>
          <p:cNvPr id="3" name="Slide Number Placeholder 2"/>
          <p:cNvSpPr>
            <a:spLocks noGrp="1"/>
          </p:cNvSpPr>
          <p:nvPr>
            <p:ph type="sldNum" sz="quarter" idx="12"/>
          </p:nvPr>
        </p:nvSpPr>
        <p:spPr/>
        <p:txBody>
          <a:bodyPr/>
          <a:lstStyle/>
          <a:p>
            <a:fld id="{123F7771-3327-4F8A-BF69-CA24EFC23DA9}" type="slidenum">
              <a:rPr lang="fil-PH" smtClean="0"/>
              <a:pPr/>
              <a:t>99</a:t>
            </a:fld>
            <a:endParaRPr lang="fil-PH"/>
          </a:p>
        </p:txBody>
      </p:sp>
      <p:pic>
        <p:nvPicPr>
          <p:cNvPr id="3074" name="Picture 2"/>
          <p:cNvPicPr>
            <a:picLocks noChangeAspect="1" noChangeArrowheads="1"/>
          </p:cNvPicPr>
          <p:nvPr/>
        </p:nvPicPr>
        <p:blipFill>
          <a:blip r:embed="rId2" cstate="print"/>
          <a:srcRect/>
          <a:stretch>
            <a:fillRect/>
          </a:stretch>
        </p:blipFill>
        <p:spPr bwMode="auto">
          <a:xfrm>
            <a:off x="3154330" y="131134"/>
            <a:ext cx="4805289"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6698</TotalTime>
  <Words>5453</Words>
  <Application>Microsoft Office PowerPoint</Application>
  <PresentationFormat>On-screen Show (4:3)</PresentationFormat>
  <Paragraphs>1021</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Equity</vt:lpstr>
      <vt:lpstr>The 2014 NAT Test Administration Guidelines</vt:lpstr>
      <vt:lpstr>2014 NAT Acronyms</vt:lpstr>
      <vt:lpstr>The Testing Staff and  Their Roles and Responsibilities</vt:lpstr>
      <vt:lpstr>The Testing Staff at the Division Level </vt:lpstr>
      <vt:lpstr>Slide 5</vt:lpstr>
      <vt:lpstr>The Schools Division Superintendent (SDS)</vt:lpstr>
      <vt:lpstr>Slide 7</vt:lpstr>
      <vt:lpstr>The Division Testing Coordinator (DTC)</vt:lpstr>
      <vt:lpstr>Slide 9</vt:lpstr>
      <vt:lpstr>The Private School Supervisor (PSS)</vt:lpstr>
      <vt:lpstr>Slide 11</vt:lpstr>
      <vt:lpstr>The Private School Supervisor (PSS)</vt:lpstr>
      <vt:lpstr>Slide 13</vt:lpstr>
      <vt:lpstr>The Chief Examiner (CE)</vt:lpstr>
      <vt:lpstr>Slide 15</vt:lpstr>
      <vt:lpstr>Slide 16</vt:lpstr>
      <vt:lpstr>Slide 17</vt:lpstr>
      <vt:lpstr>Slide 18</vt:lpstr>
      <vt:lpstr>The Room Examiner (RE)</vt:lpstr>
      <vt:lpstr>Slide 20</vt:lpstr>
      <vt:lpstr>Slide 21</vt:lpstr>
      <vt:lpstr>Insufficient number of Private School Teachers to Serve as REs in Public Schools</vt:lpstr>
      <vt:lpstr>Slide 23</vt:lpstr>
      <vt:lpstr>Slide 24</vt:lpstr>
      <vt:lpstr>The Room Supervisor (RS)</vt:lpstr>
      <vt:lpstr>Slide 26</vt:lpstr>
      <vt:lpstr>Slide 27</vt:lpstr>
      <vt:lpstr>Slide 28</vt:lpstr>
      <vt:lpstr>The School Testing Coordinator (STC)</vt:lpstr>
      <vt:lpstr>The Monitors</vt:lpstr>
      <vt:lpstr>Slide 31</vt:lpstr>
      <vt:lpstr>Orientation at the Division Level</vt:lpstr>
      <vt:lpstr>Slide 33</vt:lpstr>
      <vt:lpstr>The Enrolment Data, School ID and Learner Reference Number</vt:lpstr>
      <vt:lpstr>Guidelines in the Preparation and Submission of Enrolment Data (NAT &amp; NCAE)</vt:lpstr>
      <vt:lpstr>Slide 36</vt:lpstr>
      <vt:lpstr>Slide 37</vt:lpstr>
      <vt:lpstr>Slide 38</vt:lpstr>
      <vt:lpstr>Slide 39</vt:lpstr>
      <vt:lpstr>Slide 40</vt:lpstr>
      <vt:lpstr>An Example on the Preparation of Enrolment Data for Grade 3</vt:lpstr>
      <vt:lpstr>Guidelines on the Use of School IDs</vt:lpstr>
      <vt:lpstr>Slide 43</vt:lpstr>
      <vt:lpstr>Special Group of Examinees in the NAT</vt:lpstr>
      <vt:lpstr>Slide 45</vt:lpstr>
      <vt:lpstr>Special Group of Examinees in the NAT</vt:lpstr>
      <vt:lpstr>Slide 47</vt:lpstr>
      <vt:lpstr>Special Group of Examinees in the NAT</vt:lpstr>
      <vt:lpstr>Guidelines on the Use of  Learner Reference Number (LRN)</vt:lpstr>
      <vt:lpstr>Test Administration Guidelines</vt:lpstr>
      <vt:lpstr>Pre-Test Guidelines</vt:lpstr>
      <vt:lpstr>Slide 52</vt:lpstr>
      <vt:lpstr>Slide 53</vt:lpstr>
      <vt:lpstr>Slide 54</vt:lpstr>
      <vt:lpstr>Slide 55</vt:lpstr>
      <vt:lpstr>Slide 56</vt:lpstr>
      <vt:lpstr>Slide 57</vt:lpstr>
      <vt:lpstr>Slide 58</vt:lpstr>
      <vt:lpstr>Slide 59</vt:lpstr>
      <vt:lpstr>Board Work : NAT Grade 3</vt:lpstr>
      <vt:lpstr>Slide 61</vt:lpstr>
      <vt:lpstr>Board Work : NAT Grade 6</vt:lpstr>
      <vt:lpstr>Board Work : NAT Fourth Year</vt:lpstr>
      <vt:lpstr>Slide 64</vt:lpstr>
      <vt:lpstr>Filling Out the Scannable School Header (SSH)</vt:lpstr>
      <vt:lpstr>Slide 66</vt:lpstr>
      <vt:lpstr>Filling Out the SSH</vt:lpstr>
      <vt:lpstr>Slide 68</vt:lpstr>
      <vt:lpstr>Instructions for the Recording of Time</vt:lpstr>
      <vt:lpstr>Pretest : Entrance and Seating Arrangement</vt:lpstr>
      <vt:lpstr>Slide 71</vt:lpstr>
      <vt:lpstr>Pretest : Distributing and Checking  the TBs and ASs</vt:lpstr>
      <vt:lpstr>Slide 73</vt:lpstr>
      <vt:lpstr>Test Proper</vt:lpstr>
      <vt:lpstr>Post Test</vt:lpstr>
      <vt:lpstr>Post Test : Accounting of Test Materials and Preparation of Reports</vt:lpstr>
      <vt:lpstr>Post Test : Contents of ETRE</vt:lpstr>
      <vt:lpstr>Slide 78</vt:lpstr>
      <vt:lpstr>Post Test : Materials for Submission tothe Division Office</vt:lpstr>
      <vt:lpstr>Slide 80</vt:lpstr>
      <vt:lpstr>The Forms</vt:lpstr>
      <vt:lpstr>Oath of Confidentiality </vt:lpstr>
      <vt:lpstr>The Generic Forms   Form 1</vt:lpstr>
      <vt:lpstr>Form 2</vt:lpstr>
      <vt:lpstr>Form 3</vt:lpstr>
      <vt:lpstr>Form 4</vt:lpstr>
      <vt:lpstr>Forms 5 and 6</vt:lpstr>
      <vt:lpstr>Form 7 – This will suffice the narrative report of the RE</vt:lpstr>
      <vt:lpstr>Room Examiner’s Transmittal Report Envelope</vt:lpstr>
      <vt:lpstr>Chief Examiner’s Transmittal Report Envelope</vt:lpstr>
      <vt:lpstr>On Photocopied Answer Sheets</vt:lpstr>
      <vt:lpstr>Slide 92</vt:lpstr>
      <vt:lpstr>On the Storage of Examiner’s Handbook, Replicas of Name Grid and Board Displays</vt:lpstr>
      <vt:lpstr>Slide 94</vt:lpstr>
      <vt:lpstr>TMs for Retrieval by the NETRC thru Courier</vt:lpstr>
      <vt:lpstr>The Scannable School Header</vt:lpstr>
      <vt:lpstr>NAT Grade 3</vt:lpstr>
      <vt:lpstr>NAT Grade 6</vt:lpstr>
      <vt:lpstr>NAT Year 4</vt:lpstr>
      <vt:lpstr>Test Results Dissemination</vt:lpstr>
      <vt:lpstr>Test Results Dissemination</vt:lpstr>
      <vt:lpstr>Slide 102</vt:lpstr>
      <vt:lpstr>The Forwarder of Test Materials</vt:lpstr>
      <vt:lpstr>Dealing with the Forwarder of TMs</vt:lpstr>
      <vt:lpstr>Slide 105</vt:lpstr>
      <vt:lpstr>Dealing with the Forwarder of TMs</vt:lpstr>
      <vt:lpstr>Slide 107</vt:lpstr>
      <vt:lpstr>Slide 108</vt:lpstr>
      <vt:lpstr>Other Concerns</vt:lpstr>
      <vt:lpstr>Utilization of the Certificate of Ratings (COR)</vt:lpstr>
      <vt:lpstr>  Practices in Some Divisions Relative to the Utilization of the COR</vt:lpstr>
      <vt:lpstr>Refusal of Private Schools to Take National Exams</vt:lpstr>
      <vt:lpstr>Good Practices as Reflected in a School Culture</vt:lpstr>
      <vt:lpstr>Slide 114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2012 NCAE  Test Administration Guidelines</dc:title>
  <dc:creator>pdcabuyadao</dc:creator>
  <cp:lastModifiedBy>personal</cp:lastModifiedBy>
  <cp:revision>613</cp:revision>
  <dcterms:created xsi:type="dcterms:W3CDTF">2012-03-02T03:17:01Z</dcterms:created>
  <dcterms:modified xsi:type="dcterms:W3CDTF">2014-02-25T04:03:58Z</dcterms:modified>
</cp:coreProperties>
</file>