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87" r:id="rId3"/>
    <p:sldId id="288" r:id="rId4"/>
    <p:sldId id="28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77" r:id="rId34"/>
    <p:sldId id="27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532" autoAdjust="0"/>
  </p:normalViewPr>
  <p:slideViewPr>
    <p:cSldViewPr>
      <p:cViewPr varScale="1">
        <p:scale>
          <a:sx n="37" d="100"/>
          <a:sy n="37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CA8D-B749-4D15-938E-6700BDEA48F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5C311-4A07-4F6F-A219-8BADAEB82A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5C311-4A07-4F6F-A219-8BADAEB82A8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5B643F-DD76-4C49-B4A7-F95143CBDA3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F17A7-1A08-4C54-A540-0C6DD71B71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CALENDAR FOR SCHOOL YEAR 2015-2016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330692" cy="5572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219200"/>
                <a:gridCol w="1219200"/>
                <a:gridCol w="4520692"/>
              </a:tblGrid>
              <a:tr h="8382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 of School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1549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January 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7-8</a:t>
                      </a:r>
                    </a:p>
                    <a:p>
                      <a:pPr algn="ctr"/>
                      <a:r>
                        <a:rPr lang="en-US" sz="2400" dirty="0" smtClean="0"/>
                        <a:t>23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Resumption of Classes (Monday)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Quarter Examinations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Distribution of cards/Parent-Teacher Conference (Saturday)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Early Registration Day (Saturday)</a:t>
                      </a:r>
                      <a:endParaRPr lang="en-US" sz="2400" dirty="0"/>
                    </a:p>
                  </a:txBody>
                  <a:tcPr/>
                </a:tc>
              </a:tr>
              <a:tr h="1549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February</a:t>
                      </a:r>
                    </a:p>
                    <a:p>
                      <a:r>
                        <a:rPr lang="en-US" sz="2400" dirty="0" smtClean="0"/>
                        <a:t>2016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EDSA People Power I Anniversary (Observance)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75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333"/>
                <a:gridCol w="1354667"/>
                <a:gridCol w="1016000"/>
                <a:gridCol w="5334000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 of School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61150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3-4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8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10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17-18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24</a:t>
                      </a:r>
                    </a:p>
                    <a:p>
                      <a:pPr algn="ctr"/>
                      <a:r>
                        <a:rPr lang="en-US" sz="2400" dirty="0" smtClean="0"/>
                        <a:t>25</a:t>
                      </a:r>
                    </a:p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National Achievement Test (NAT) (Secondary –Grade 10)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4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Quarter Examination (Final Examinations for Grades 6 and 10)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Language Assessment for Primary Grades (LAPG) for Grade 3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National Achievement Test (NAT for Elementary- Grade 6)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 4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Quarter Examinations (Final Exam for Grades 1-5 &amp; Grades 7-9)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Maundy Thursday (regular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Good Friday (regular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Black Saturday (special</a:t>
                      </a:r>
                      <a:r>
                        <a:rPr lang="en-US" sz="2400" baseline="0" dirty="0" smtClean="0"/>
                        <a:t> non-working holiday)</a:t>
                      </a: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9143999" cy="6715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219200"/>
                <a:gridCol w="914400"/>
                <a:gridCol w="5410199"/>
              </a:tblGrid>
              <a:tr h="13122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No. of School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19165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April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4-8</a:t>
                      </a:r>
                    </a:p>
                    <a:p>
                      <a:pPr algn="ctr"/>
                      <a:r>
                        <a:rPr lang="en-US" sz="2400" dirty="0" smtClean="0"/>
                        <a:t>9</a:t>
                      </a:r>
                    </a:p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Graduation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Last Day of Classes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Distribution of cards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Araw</a:t>
                      </a:r>
                      <a:r>
                        <a:rPr lang="en-US" sz="2400" baseline="0" dirty="0" smtClean="0"/>
                        <a:t> ng </a:t>
                      </a:r>
                      <a:r>
                        <a:rPr lang="en-US" sz="2400" baseline="0" dirty="0" err="1" smtClean="0"/>
                        <a:t>Kagitingan</a:t>
                      </a:r>
                      <a:r>
                        <a:rPr lang="en-US" sz="2400" baseline="0" dirty="0" smtClean="0"/>
                        <a:t> (regular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Start of Summer Classes ( Monday )</a:t>
                      </a:r>
                      <a:endParaRPr lang="en-US" sz="2400" dirty="0"/>
                    </a:p>
                  </a:txBody>
                  <a:tcPr/>
                </a:tc>
              </a:tr>
              <a:tr h="21871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16-21</a:t>
                      </a:r>
                    </a:p>
                    <a:p>
                      <a:pPr algn="ctr"/>
                      <a:r>
                        <a:rPr lang="en-US" sz="2400" dirty="0" smtClean="0"/>
                        <a:t>21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23-27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Labor Day (regular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Palarong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Pambansa</a:t>
                      </a: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Brigada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Eskwela</a:t>
                      </a: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End of Summer  Classes and Final Exams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Oplan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Balik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Eskwela</a:t>
                      </a:r>
                      <a:endParaRPr lang="en-US" sz="2400" dirty="0"/>
                    </a:p>
                  </a:txBody>
                  <a:tcPr/>
                </a:tc>
              </a:tr>
              <a:tr h="113730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 No. of Days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Implementing </a:t>
            </a:r>
            <a:r>
              <a:rPr lang="en-US" dirty="0" smtClean="0"/>
              <a:t>Guidelines of the   SY 2015-2016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The new school year formally opens on Monday, June 1, 2015 and end on Friday, April 1, 2016</a:t>
            </a:r>
          </a:p>
          <a:p>
            <a:r>
              <a:rPr lang="en-US" dirty="0" smtClean="0"/>
              <a:t> Parent—Teacher Conferences – 2</a:t>
            </a:r>
            <a:r>
              <a:rPr lang="en-US" baseline="30000" dirty="0" smtClean="0"/>
              <a:t>nd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Saturday after every quarterly exam.</a:t>
            </a:r>
          </a:p>
          <a:p>
            <a:r>
              <a:rPr lang="en-US" dirty="0" smtClean="0"/>
              <a:t> culminating of students output and performances – last week of every quarter</a:t>
            </a:r>
          </a:p>
          <a:p>
            <a:r>
              <a:rPr lang="en-US" dirty="0" smtClean="0"/>
              <a:t> 180-day non-negotiable contact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A  General Assembly should be conducted to orient stakeholders on the curriculum, co-curricular and ancillary services</a:t>
            </a:r>
          </a:p>
          <a:p>
            <a:r>
              <a:rPr lang="en-US" dirty="0" smtClean="0"/>
              <a:t> Secondary Level -  career exposure program for Grades 7-10  (Done the week before the first day of classes</a:t>
            </a:r>
          </a:p>
          <a:p>
            <a:r>
              <a:rPr lang="en-US" dirty="0" smtClean="0"/>
              <a:t> Career Guidance Program for Grades 9-10 (Between July and November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Early Childhood Development (ECD) Checklist for Kindergarten Children</a:t>
            </a:r>
          </a:p>
          <a:p>
            <a:r>
              <a:rPr lang="en-US" dirty="0" smtClean="0"/>
              <a:t> School Readiness Year-End Assessment (</a:t>
            </a:r>
            <a:r>
              <a:rPr lang="en-US" dirty="0" err="1" smtClean="0"/>
              <a:t>SreYA</a:t>
            </a:r>
            <a:endParaRPr lang="en-US" dirty="0" smtClean="0"/>
          </a:p>
          <a:p>
            <a:r>
              <a:rPr lang="en-US" dirty="0" smtClean="0"/>
              <a:t> Philippine Informal Reading Inventory  (Phil-IRI Assessment tools – Grades 2-6</a:t>
            </a:r>
          </a:p>
          <a:p>
            <a:r>
              <a:rPr lang="en-US" dirty="0" smtClean="0"/>
              <a:t> Secondary Schools shall perform Diagnostic Assessment on the readiness for learning of Grade 7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Mid-Term Break – evaluate individual teachers and their collective performance</a:t>
            </a:r>
          </a:p>
          <a:p>
            <a:r>
              <a:rPr lang="en-US" dirty="0" smtClean="0"/>
              <a:t> INSET Training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Christmas break begins December 19, 2015 and resume January 4 2016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Formative Assessments shall be conducted regularly</a:t>
            </a:r>
          </a:p>
          <a:p>
            <a:r>
              <a:rPr lang="en-US" dirty="0" smtClean="0"/>
              <a:t>  NETRC -  NCAE (National Career Assessment Examination)</a:t>
            </a:r>
          </a:p>
          <a:p>
            <a:r>
              <a:rPr lang="en-US" dirty="0" smtClean="0"/>
              <a:t>                 - LAPG ( Language Assessment for Primary Grades</a:t>
            </a:r>
          </a:p>
          <a:p>
            <a:r>
              <a:rPr lang="en-US" dirty="0" smtClean="0"/>
              <a:t>                  - NAT (National Achievement Test)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Summer Classes April  11, 2016 – May 21, 2016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8. For SY 2016-2017</a:t>
            </a:r>
          </a:p>
          <a:p>
            <a:r>
              <a:rPr lang="en-US" dirty="0" smtClean="0"/>
              <a:t> Early Registration – January 30, 2016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BrigadaEskwela</a:t>
            </a:r>
            <a:r>
              <a:rPr lang="en-US" dirty="0" smtClean="0"/>
              <a:t> May 16-21, 2016</a:t>
            </a:r>
          </a:p>
          <a:p>
            <a:r>
              <a:rPr lang="en-US" dirty="0" smtClean="0"/>
              <a:t> INSET</a:t>
            </a:r>
          </a:p>
          <a:p>
            <a:pPr>
              <a:buNone/>
            </a:pPr>
            <a:r>
              <a:rPr lang="en-US" dirty="0" smtClean="0"/>
              <a:t>9. Trainings sponsored/conducted by the Department -  summer break as part of the capacity building program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371600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 7797 – An Act to Lengthen the School Calendar from 200 Days to Not More Than 220 Class Days</a:t>
            </a:r>
          </a:p>
          <a:p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38200" y="21336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0480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Appropriate </a:t>
            </a:r>
            <a:r>
              <a:rPr lang="en-US" sz="2800" dirty="0" err="1" smtClean="0"/>
              <a:t>DepEd</a:t>
            </a:r>
            <a:r>
              <a:rPr lang="en-US" sz="2800" dirty="0" smtClean="0"/>
              <a:t> officials should be notified in advance regarding any deviation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39624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National and local celebrations, holidays and  activities may be observed, provided that the total number of school days shall not be compromised.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Activity/School Celebration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May 2015</a:t>
            </a:r>
          </a:p>
          <a:p>
            <a:pPr algn="ctr">
              <a:buNone/>
            </a:pPr>
            <a:r>
              <a:rPr lang="en-US" sz="2400" dirty="0" err="1" smtClean="0"/>
              <a:t>Palarong</a:t>
            </a:r>
            <a:r>
              <a:rPr lang="en-US" sz="2400" dirty="0" smtClean="0"/>
              <a:t> </a:t>
            </a:r>
            <a:r>
              <a:rPr lang="en-US" sz="2400" dirty="0" err="1" smtClean="0"/>
              <a:t>Pambansa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National Schools Maintenance Week (</a:t>
            </a:r>
            <a:r>
              <a:rPr lang="en-US" sz="2400" dirty="0" err="1" smtClean="0"/>
              <a:t>Brigada</a:t>
            </a:r>
            <a:r>
              <a:rPr lang="en-US" sz="2400" dirty="0" smtClean="0"/>
              <a:t> </a:t>
            </a:r>
            <a:r>
              <a:rPr lang="en-US" sz="2400" dirty="0" err="1" smtClean="0"/>
              <a:t>Eskwela</a:t>
            </a:r>
            <a:r>
              <a:rPr lang="en-US" sz="2400" dirty="0" smtClean="0"/>
              <a:t>)</a:t>
            </a:r>
          </a:p>
          <a:p>
            <a:pPr algn="ctr">
              <a:buNone/>
            </a:pPr>
            <a:r>
              <a:rPr lang="en-US" sz="2400" dirty="0" smtClean="0"/>
              <a:t>Stakeholders Orientation on K to 12 Basic Enhanced Education Curriculum</a:t>
            </a:r>
          </a:p>
          <a:p>
            <a:pPr algn="ctr">
              <a:buNone/>
            </a:pPr>
            <a:r>
              <a:rPr lang="en-US" sz="2400" dirty="0" smtClean="0"/>
              <a:t>INSET/ Planning Week</a:t>
            </a:r>
          </a:p>
          <a:p>
            <a:pPr algn="ctr">
              <a:buNone/>
            </a:pPr>
            <a:r>
              <a:rPr lang="en-US" sz="2400" dirty="0" smtClean="0"/>
              <a:t>National Flag Day Celebration (May 28)</a:t>
            </a:r>
          </a:p>
          <a:p>
            <a:pPr 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 smtClean="0"/>
              <a:t>June 2015</a:t>
            </a:r>
          </a:p>
          <a:p>
            <a:pPr algn="ctr">
              <a:buNone/>
            </a:pPr>
            <a:r>
              <a:rPr lang="en-US" sz="2400" dirty="0" smtClean="0"/>
              <a:t>Opening of Classes</a:t>
            </a:r>
          </a:p>
          <a:p>
            <a:pPr algn="ctr">
              <a:buNone/>
            </a:pPr>
            <a:r>
              <a:rPr lang="en-US" sz="2400" dirty="0" smtClean="0"/>
              <a:t>Philippine Independence Day Celebration</a:t>
            </a:r>
          </a:p>
          <a:p>
            <a:pPr algn="ctr">
              <a:buNone/>
            </a:pPr>
            <a:r>
              <a:rPr lang="en-US" sz="2400" dirty="0" smtClean="0"/>
              <a:t>World Environment Day</a:t>
            </a:r>
          </a:p>
          <a:p>
            <a:pPr algn="ctr">
              <a:buNone/>
            </a:pPr>
            <a:r>
              <a:rPr lang="en-US" sz="2400" dirty="0" smtClean="0"/>
              <a:t>Safe Kids Week</a:t>
            </a:r>
          </a:p>
          <a:p>
            <a:pPr algn="ctr">
              <a:buNone/>
            </a:pPr>
            <a:r>
              <a:rPr lang="en-US" sz="2400" dirty="0" smtClean="0"/>
              <a:t>PNOY  1B  Trees Project</a:t>
            </a:r>
          </a:p>
          <a:p>
            <a:pPr algn="ctr">
              <a:buNone/>
            </a:pPr>
            <a:r>
              <a:rPr lang="en-US" sz="2400" dirty="0" err="1" smtClean="0"/>
              <a:t>Pambansang</a:t>
            </a:r>
            <a:r>
              <a:rPr lang="en-US" sz="2400" dirty="0" smtClean="0"/>
              <a:t> </a:t>
            </a:r>
            <a:r>
              <a:rPr lang="en-US" sz="2400" dirty="0" err="1" smtClean="0"/>
              <a:t>Gawad</a:t>
            </a:r>
            <a:r>
              <a:rPr lang="en-US" sz="2400" dirty="0" smtClean="0"/>
              <a:t> sa </a:t>
            </a:r>
            <a:r>
              <a:rPr lang="en-US" sz="2400" dirty="0" err="1" smtClean="0"/>
              <a:t>Ulirang</a:t>
            </a:r>
            <a:r>
              <a:rPr lang="en-US" sz="2400" dirty="0" smtClean="0"/>
              <a:t> </a:t>
            </a:r>
            <a:r>
              <a:rPr lang="en-US" sz="2400" dirty="0" err="1" smtClean="0"/>
              <a:t>Kabataan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Nationwide Search for the Outstanding  W.A.T.C.H. Schools</a:t>
            </a:r>
          </a:p>
          <a:p>
            <a:pPr algn="ctr">
              <a:buNone/>
            </a:pPr>
            <a:r>
              <a:rPr lang="en-US" sz="2400" dirty="0" smtClean="0"/>
              <a:t>Birth Anniversary of </a:t>
            </a:r>
            <a:r>
              <a:rPr lang="en-US" sz="2400" dirty="0" err="1" smtClean="0"/>
              <a:t>Galicano</a:t>
            </a:r>
            <a:r>
              <a:rPr lang="en-US" sz="2400" dirty="0" smtClean="0"/>
              <a:t> </a:t>
            </a:r>
            <a:r>
              <a:rPr lang="en-US" sz="2400" dirty="0" err="1" smtClean="0"/>
              <a:t>Apacible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Historic Siege  of Baler and Phil-Spanish Friendship Day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8392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July 2015</a:t>
            </a:r>
          </a:p>
          <a:p>
            <a:pPr algn="ctr">
              <a:buNone/>
            </a:pPr>
            <a:r>
              <a:rPr lang="en-US" sz="2400" dirty="0" smtClean="0"/>
              <a:t>Career Guidance Week</a:t>
            </a:r>
          </a:p>
          <a:p>
            <a:pPr algn="ctr">
              <a:buNone/>
            </a:pPr>
            <a:r>
              <a:rPr lang="en-US" sz="2400" dirty="0" smtClean="0"/>
              <a:t>National Nutrition Month</a:t>
            </a:r>
          </a:p>
          <a:p>
            <a:pPr algn="ctr">
              <a:buNone/>
            </a:pPr>
            <a:r>
              <a:rPr lang="en-US" sz="2400" dirty="0" smtClean="0"/>
              <a:t>National Disaster and Preparedness Month</a:t>
            </a:r>
          </a:p>
          <a:p>
            <a:pPr algn="ctr">
              <a:buNone/>
            </a:pPr>
            <a:r>
              <a:rPr lang="en-US" sz="2400" dirty="0" smtClean="0"/>
              <a:t>National Disability Prev. and Rehab. Week    </a:t>
            </a:r>
          </a:p>
          <a:p>
            <a:pPr algn="ctr">
              <a:buNone/>
            </a:pPr>
            <a:r>
              <a:rPr lang="en-US" sz="2400" dirty="0" smtClean="0"/>
              <a:t>Science and Technology Week</a:t>
            </a:r>
          </a:p>
          <a:p>
            <a:pPr algn="ctr">
              <a:buNone/>
            </a:pPr>
            <a:r>
              <a:rPr lang="en-US" sz="2400" dirty="0" smtClean="0"/>
              <a:t>Savings Credit Consciousness Week</a:t>
            </a:r>
          </a:p>
          <a:p>
            <a:pPr algn="ctr">
              <a:buNone/>
            </a:pPr>
            <a:r>
              <a:rPr lang="en-US" sz="2400" dirty="0" err="1" smtClean="0"/>
              <a:t>Eid’l</a:t>
            </a:r>
            <a:r>
              <a:rPr lang="en-US" sz="2400" dirty="0" smtClean="0"/>
              <a:t> </a:t>
            </a:r>
            <a:r>
              <a:rPr lang="en-US" sz="2400" dirty="0" err="1" smtClean="0"/>
              <a:t>Fitr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PNOY 1B </a:t>
            </a:r>
            <a:r>
              <a:rPr lang="en-US" sz="2400" dirty="0" err="1" smtClean="0"/>
              <a:t>TreesProject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Birth Anniversary of </a:t>
            </a:r>
            <a:r>
              <a:rPr lang="en-US" sz="2400" dirty="0" err="1" smtClean="0"/>
              <a:t>Apolinario</a:t>
            </a:r>
            <a:r>
              <a:rPr lang="en-US" sz="2400" dirty="0" smtClean="0"/>
              <a:t> </a:t>
            </a:r>
            <a:r>
              <a:rPr lang="en-US" sz="2400" dirty="0" err="1" smtClean="0"/>
              <a:t>dela</a:t>
            </a:r>
            <a:r>
              <a:rPr lang="en-US" sz="2400" dirty="0" smtClean="0"/>
              <a:t> Cruz</a:t>
            </a:r>
          </a:p>
          <a:p>
            <a:pPr algn="ctr">
              <a:buNone/>
            </a:pPr>
            <a:r>
              <a:rPr lang="en-US" sz="2400" dirty="0" smtClean="0"/>
              <a:t>Birth Anniversary of </a:t>
            </a:r>
            <a:r>
              <a:rPr lang="en-US" sz="2400" dirty="0" err="1" smtClean="0"/>
              <a:t>Apolinario</a:t>
            </a:r>
            <a:r>
              <a:rPr lang="en-US" sz="2400" dirty="0" smtClean="0"/>
              <a:t> </a:t>
            </a:r>
            <a:r>
              <a:rPr lang="en-US" sz="2400" dirty="0" err="1" smtClean="0"/>
              <a:t>Mabini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2800" dirty="0" smtClean="0"/>
              <a:t>August 2015</a:t>
            </a:r>
          </a:p>
          <a:p>
            <a:pPr algn="ctr">
              <a:buNone/>
            </a:pPr>
            <a:r>
              <a:rPr lang="en-US" sz="2400" dirty="0" smtClean="0"/>
              <a:t>International Indigenous People Day</a:t>
            </a:r>
          </a:p>
          <a:p>
            <a:pPr algn="ctr">
              <a:buNone/>
            </a:pPr>
            <a:r>
              <a:rPr lang="en-US" sz="2400" dirty="0" smtClean="0"/>
              <a:t>History Month</a:t>
            </a:r>
          </a:p>
          <a:p>
            <a:pPr algn="ctr">
              <a:buNone/>
            </a:pPr>
            <a:r>
              <a:rPr lang="en-US" sz="2400" dirty="0" smtClean="0"/>
              <a:t>Birth Anniversary of Pres. Manuel L. Quezon</a:t>
            </a:r>
          </a:p>
          <a:p>
            <a:pPr algn="ctr">
              <a:buNone/>
            </a:pPr>
            <a:r>
              <a:rPr lang="en-US" sz="2400" dirty="0" smtClean="0"/>
              <a:t>!</a:t>
            </a:r>
            <a:r>
              <a:rPr lang="en-US" sz="2400" dirty="0" err="1" smtClean="0"/>
              <a:t>st</a:t>
            </a:r>
            <a:r>
              <a:rPr lang="en-US" sz="2400" dirty="0" smtClean="0"/>
              <a:t> Quarter Examinations</a:t>
            </a:r>
          </a:p>
          <a:p>
            <a:pPr algn="ctr">
              <a:buNone/>
            </a:pPr>
            <a:r>
              <a:rPr lang="en-US" sz="2400" dirty="0" smtClean="0"/>
              <a:t>ASEAN Day</a:t>
            </a:r>
          </a:p>
          <a:p>
            <a:pPr algn="ctr">
              <a:buNone/>
            </a:pPr>
            <a:r>
              <a:rPr lang="en-US" sz="2400" dirty="0" smtClean="0"/>
              <a:t>Sight Saving Month</a:t>
            </a:r>
          </a:p>
          <a:p>
            <a:pPr algn="ctr">
              <a:buNone/>
            </a:pPr>
            <a:r>
              <a:rPr lang="en-US" sz="2400" dirty="0" err="1" smtClean="0"/>
              <a:t>Buwan</a:t>
            </a:r>
            <a:r>
              <a:rPr lang="en-US" sz="2400" dirty="0" smtClean="0"/>
              <a:t> ng </a:t>
            </a:r>
            <a:r>
              <a:rPr lang="en-US" sz="2400" dirty="0" err="1" smtClean="0"/>
              <a:t>Wikang</a:t>
            </a:r>
            <a:r>
              <a:rPr lang="en-US" sz="2400" dirty="0" smtClean="0"/>
              <a:t> </a:t>
            </a:r>
            <a:r>
              <a:rPr lang="en-US" sz="2400" dirty="0" err="1" smtClean="0"/>
              <a:t>Pambansa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White Cane Safety Day</a:t>
            </a:r>
          </a:p>
          <a:p>
            <a:pPr algn="ctr">
              <a:buNone/>
            </a:pPr>
            <a:r>
              <a:rPr lang="en-US" sz="2400" dirty="0" smtClean="0"/>
              <a:t>International Youth Day</a:t>
            </a:r>
          </a:p>
          <a:p>
            <a:pPr algn="ctr">
              <a:buNone/>
            </a:pPr>
            <a:r>
              <a:rPr lang="en-US" sz="2400" dirty="0" err="1" smtClean="0"/>
              <a:t>Ninoy</a:t>
            </a:r>
            <a:r>
              <a:rPr lang="en-US" sz="2400" dirty="0" smtClean="0"/>
              <a:t> Aquino Day</a:t>
            </a:r>
          </a:p>
          <a:p>
            <a:pPr algn="ctr">
              <a:buNone/>
            </a:pPr>
            <a:r>
              <a:rPr lang="en-US" sz="2400" dirty="0" smtClean="0"/>
              <a:t>National Heroes Day</a:t>
            </a:r>
          </a:p>
          <a:p>
            <a:pPr algn="ctr">
              <a:buNone/>
            </a:pPr>
            <a:r>
              <a:rPr lang="en-US" sz="2400" dirty="0" smtClean="0"/>
              <a:t>NCAE</a:t>
            </a:r>
          </a:p>
          <a:p>
            <a:pPr algn="ctr">
              <a:buNone/>
            </a:pPr>
            <a:r>
              <a:rPr lang="en-US" sz="2400" dirty="0" smtClean="0"/>
              <a:t>PNOY 1B Trees  Project</a:t>
            </a:r>
          </a:p>
          <a:p>
            <a:pPr 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dirty="0" smtClean="0"/>
              <a:t>September 2015</a:t>
            </a:r>
          </a:p>
          <a:p>
            <a:pPr algn="ctr">
              <a:buNone/>
            </a:pPr>
            <a:r>
              <a:rPr lang="en-US" dirty="0" smtClean="0"/>
              <a:t>National Teachers’ Month</a:t>
            </a:r>
          </a:p>
          <a:p>
            <a:pPr algn="ctr">
              <a:buNone/>
            </a:pPr>
            <a:r>
              <a:rPr lang="en-US" dirty="0" smtClean="0"/>
              <a:t>National Crime Prevention Week</a:t>
            </a:r>
          </a:p>
          <a:p>
            <a:pPr algn="ctr">
              <a:buNone/>
            </a:pPr>
            <a:r>
              <a:rPr lang="en-US" dirty="0" smtClean="0"/>
              <a:t>Opening of </a:t>
            </a:r>
            <a:r>
              <a:rPr lang="en-US" dirty="0" err="1" smtClean="0"/>
              <a:t>Malolos</a:t>
            </a:r>
            <a:r>
              <a:rPr lang="en-US" dirty="0" smtClean="0"/>
              <a:t> Congress</a:t>
            </a:r>
          </a:p>
          <a:p>
            <a:pPr algn="ctr">
              <a:buNone/>
            </a:pPr>
            <a:r>
              <a:rPr lang="en-US" dirty="0" smtClean="0"/>
              <a:t>Anniversary of  Declaration of Martial Law</a:t>
            </a:r>
          </a:p>
          <a:p>
            <a:pPr algn="ctr">
              <a:buNone/>
            </a:pPr>
            <a:r>
              <a:rPr lang="en-US" dirty="0" smtClean="0"/>
              <a:t>Birth Anniversary Gen. Miguel </a:t>
            </a:r>
            <a:r>
              <a:rPr lang="en-US" dirty="0" err="1" smtClean="0"/>
              <a:t>Malvar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Clean and Green Month</a:t>
            </a:r>
          </a:p>
          <a:p>
            <a:pPr algn="ctr">
              <a:buNone/>
            </a:pPr>
            <a:r>
              <a:rPr lang="en-US" dirty="0" smtClean="0"/>
              <a:t>Literacy Month</a:t>
            </a:r>
          </a:p>
          <a:p>
            <a:pPr algn="ctr">
              <a:buNone/>
            </a:pPr>
            <a:r>
              <a:rPr lang="en-US" dirty="0" smtClean="0"/>
              <a:t>Science and Math Week</a:t>
            </a:r>
          </a:p>
          <a:p>
            <a:pPr algn="ctr">
              <a:buNone/>
            </a:pPr>
            <a:r>
              <a:rPr lang="en-US" dirty="0" err="1" smtClean="0"/>
              <a:t>Linggo</a:t>
            </a:r>
            <a:r>
              <a:rPr lang="en-US" dirty="0" smtClean="0"/>
              <a:t> ng </a:t>
            </a:r>
            <a:r>
              <a:rPr lang="en-US" dirty="0" err="1" smtClean="0"/>
              <a:t>Kasuotang</a:t>
            </a:r>
            <a:r>
              <a:rPr lang="en-US" dirty="0" smtClean="0"/>
              <a:t> Filipino</a:t>
            </a:r>
          </a:p>
          <a:p>
            <a:pPr algn="ctr">
              <a:buNone/>
            </a:pPr>
            <a:r>
              <a:rPr lang="en-US" dirty="0" smtClean="0"/>
              <a:t>History Week</a:t>
            </a:r>
          </a:p>
          <a:p>
            <a:pPr algn="ctr">
              <a:buNone/>
            </a:pPr>
            <a:r>
              <a:rPr lang="en-US" dirty="0" smtClean="0"/>
              <a:t>International Day of Peace</a:t>
            </a:r>
          </a:p>
          <a:p>
            <a:pPr algn="ctr">
              <a:buNone/>
            </a:pPr>
            <a:r>
              <a:rPr lang="en-US" dirty="0" err="1" smtClean="0"/>
              <a:t>Eid’l</a:t>
            </a:r>
            <a:r>
              <a:rPr lang="en-US" dirty="0" smtClean="0"/>
              <a:t> </a:t>
            </a:r>
            <a:r>
              <a:rPr lang="en-US" dirty="0" err="1" smtClean="0"/>
              <a:t>Adha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PNOY 1B Trees Project</a:t>
            </a:r>
          </a:p>
          <a:p>
            <a:pPr algn="ctr">
              <a:buNone/>
            </a:pPr>
            <a:r>
              <a:rPr lang="en-US" dirty="0" smtClean="0"/>
              <a:t>Family Week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 smtClean="0"/>
              <a:t>October 2015</a:t>
            </a:r>
          </a:p>
          <a:p>
            <a:pPr algn="ctr">
              <a:buNone/>
            </a:pPr>
            <a:r>
              <a:rPr lang="en-US" sz="2400" dirty="0" smtClean="0"/>
              <a:t>National Indigenous People Month</a:t>
            </a:r>
          </a:p>
          <a:p>
            <a:pPr algn="ctr">
              <a:buNone/>
            </a:pPr>
            <a:r>
              <a:rPr lang="en-US" sz="2400" dirty="0" smtClean="0"/>
              <a:t>Consumer Welfare Month</a:t>
            </a:r>
          </a:p>
          <a:p>
            <a:pPr algn="ctr">
              <a:buNone/>
            </a:pPr>
            <a:r>
              <a:rPr lang="en-US" sz="2400" dirty="0" smtClean="0"/>
              <a:t>Elderly Filipino Week</a:t>
            </a:r>
          </a:p>
          <a:p>
            <a:pPr algn="ctr">
              <a:buNone/>
            </a:pPr>
            <a:r>
              <a:rPr lang="en-US" sz="2400" dirty="0" smtClean="0"/>
              <a:t>Leyte Gulf Landing </a:t>
            </a:r>
          </a:p>
          <a:p>
            <a:pPr algn="ctr">
              <a:buNone/>
            </a:pPr>
            <a:r>
              <a:rPr lang="en-US" sz="2400" dirty="0" smtClean="0"/>
              <a:t>Children’s Month</a:t>
            </a:r>
          </a:p>
          <a:p>
            <a:pPr algn="ctr">
              <a:buNone/>
            </a:pPr>
            <a:r>
              <a:rPr lang="en-US" sz="2400" dirty="0" smtClean="0"/>
              <a:t>Clean and Green Month</a:t>
            </a:r>
          </a:p>
          <a:p>
            <a:pPr algn="ctr">
              <a:buNone/>
            </a:pPr>
            <a:r>
              <a:rPr lang="en-US" sz="2400" dirty="0" smtClean="0"/>
              <a:t>Scouting Month</a:t>
            </a:r>
          </a:p>
          <a:p>
            <a:pPr algn="ctr">
              <a:buNone/>
            </a:pPr>
            <a:r>
              <a:rPr lang="en-US" sz="2400" dirty="0" smtClean="0"/>
              <a:t>Week of the Elderly</a:t>
            </a:r>
          </a:p>
          <a:p>
            <a:pPr algn="ctr">
              <a:buNone/>
            </a:pPr>
            <a:r>
              <a:rPr lang="en-US" sz="2400" dirty="0" smtClean="0"/>
              <a:t>Global </a:t>
            </a:r>
            <a:r>
              <a:rPr lang="en-US" sz="2400" dirty="0" err="1" smtClean="0"/>
              <a:t>Handwashing</a:t>
            </a:r>
            <a:r>
              <a:rPr lang="en-US" sz="2400" dirty="0" smtClean="0"/>
              <a:t> Day</a:t>
            </a:r>
          </a:p>
          <a:p>
            <a:pPr algn="ctr">
              <a:buNone/>
            </a:pPr>
            <a:r>
              <a:rPr lang="en-US" sz="2400" dirty="0" smtClean="0"/>
              <a:t>National Health Education Week</a:t>
            </a:r>
          </a:p>
          <a:p>
            <a:pPr algn="ctr">
              <a:buNone/>
            </a:pPr>
            <a:r>
              <a:rPr lang="en-US" sz="2400" dirty="0" smtClean="0"/>
              <a:t>National Leadership Training  for Student Government Officers</a:t>
            </a:r>
          </a:p>
          <a:p>
            <a:pPr algn="ctr">
              <a:buNone/>
            </a:pPr>
            <a:r>
              <a:rPr lang="en-US" sz="2400" dirty="0" smtClean="0"/>
              <a:t>Juvenile Justice and Welfare Consciousness Week</a:t>
            </a:r>
          </a:p>
          <a:p>
            <a:pPr algn="ctr">
              <a:buNone/>
            </a:pPr>
            <a:r>
              <a:rPr lang="en-US" sz="2400" dirty="0" smtClean="0"/>
              <a:t>National Science and Math Fair </a:t>
            </a:r>
          </a:p>
          <a:p>
            <a:pPr algn="ctr">
              <a:buNone/>
            </a:pPr>
            <a:r>
              <a:rPr lang="en-US" sz="2400" dirty="0" smtClean="0"/>
              <a:t>INSET</a:t>
            </a:r>
          </a:p>
          <a:p>
            <a:pPr algn="ctr">
              <a:buNone/>
            </a:pPr>
            <a:r>
              <a:rPr lang="en-US" sz="2400" dirty="0" smtClean="0"/>
              <a:t>PNOY 1B Trees Project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 smtClean="0"/>
              <a:t>November  2015</a:t>
            </a:r>
          </a:p>
          <a:p>
            <a:pPr algn="ctr">
              <a:buNone/>
            </a:pPr>
            <a:r>
              <a:rPr lang="en-US" sz="2400" dirty="0" smtClean="0"/>
              <a:t>Deaf  Awareness Week</a:t>
            </a:r>
          </a:p>
          <a:p>
            <a:pPr algn="ctr">
              <a:buNone/>
            </a:pPr>
            <a:r>
              <a:rPr lang="en-US" sz="2400" dirty="0" smtClean="0"/>
              <a:t>National Reading Month</a:t>
            </a:r>
          </a:p>
          <a:p>
            <a:pPr algn="ctr">
              <a:buNone/>
            </a:pPr>
            <a:r>
              <a:rPr lang="en-US" sz="2400" dirty="0" smtClean="0"/>
              <a:t>Filipino Values Month</a:t>
            </a:r>
          </a:p>
          <a:p>
            <a:pPr algn="ctr">
              <a:buNone/>
            </a:pPr>
            <a:r>
              <a:rPr lang="en-US" sz="2400" dirty="0" smtClean="0"/>
              <a:t>Malaria Awareness Month</a:t>
            </a:r>
          </a:p>
          <a:p>
            <a:pPr algn="ctr">
              <a:buNone/>
            </a:pPr>
            <a:r>
              <a:rPr lang="en-US" sz="2400" dirty="0" smtClean="0"/>
              <a:t>Philippine Educational Placement Test (PEPT)</a:t>
            </a:r>
          </a:p>
          <a:p>
            <a:pPr algn="ctr">
              <a:buNone/>
            </a:pPr>
            <a:r>
              <a:rPr lang="en-US" sz="2400" dirty="0" smtClean="0"/>
              <a:t>Drug Abuse Prevention and Control Week</a:t>
            </a:r>
          </a:p>
          <a:p>
            <a:pPr algn="ctr">
              <a:buNone/>
            </a:pPr>
            <a:r>
              <a:rPr lang="en-US" sz="2400" dirty="0" smtClean="0"/>
              <a:t>National Youth Day</a:t>
            </a:r>
          </a:p>
          <a:p>
            <a:pPr algn="ctr">
              <a:buNone/>
            </a:pPr>
            <a:r>
              <a:rPr lang="en-US" sz="2400" dirty="0" smtClean="0"/>
              <a:t>PNOY 1B Trees Project</a:t>
            </a:r>
          </a:p>
          <a:p>
            <a:pPr algn="ctr">
              <a:buNone/>
            </a:pPr>
            <a:r>
              <a:rPr lang="en-US" sz="2400" dirty="0" smtClean="0"/>
              <a:t>National Music Competition for Young Artists</a:t>
            </a:r>
          </a:p>
          <a:p>
            <a:pPr algn="ctr">
              <a:buNone/>
            </a:pPr>
            <a:r>
              <a:rPr lang="en-US" sz="2400" dirty="0" smtClean="0"/>
              <a:t>National Week for the Gifted and Talented</a:t>
            </a:r>
          </a:p>
          <a:p>
            <a:pPr algn="ctr">
              <a:buNone/>
            </a:pPr>
            <a:r>
              <a:rPr lang="en-US" sz="2400" dirty="0" smtClean="0"/>
              <a:t>National Clean Month/National Environmental Awareness Month</a:t>
            </a:r>
          </a:p>
          <a:p>
            <a:pPr algn="ctr">
              <a:buNone/>
            </a:pPr>
            <a:r>
              <a:rPr lang="en-US" sz="2400" dirty="0" err="1" smtClean="0"/>
              <a:t>Araw</a:t>
            </a:r>
            <a:r>
              <a:rPr lang="en-US" sz="2400" dirty="0" smtClean="0"/>
              <a:t> ng </a:t>
            </a:r>
            <a:r>
              <a:rPr lang="en-US" sz="2400" dirty="0" err="1" smtClean="0"/>
              <a:t>Pagbasa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Birth Anniversary of Andres </a:t>
            </a:r>
            <a:r>
              <a:rPr lang="en-US" sz="2400" dirty="0" err="1" smtClean="0"/>
              <a:t>Bonifacio</a:t>
            </a:r>
            <a:endParaRPr lang="en-US" sz="2400" dirty="0" smtClean="0"/>
          </a:p>
          <a:p>
            <a:pPr 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December 2015</a:t>
            </a:r>
          </a:p>
          <a:p>
            <a:pPr algn="ctr">
              <a:buNone/>
            </a:pPr>
            <a:r>
              <a:rPr lang="en-US" sz="2400" dirty="0" smtClean="0"/>
              <a:t>National Children’s Day of Broadcasting</a:t>
            </a:r>
          </a:p>
          <a:p>
            <a:pPr algn="ctr">
              <a:buNone/>
            </a:pPr>
            <a:r>
              <a:rPr lang="en-US" sz="2400" dirty="0" err="1" smtClean="0"/>
              <a:t>Linggo</a:t>
            </a:r>
            <a:r>
              <a:rPr lang="en-US" sz="2400" dirty="0" smtClean="0"/>
              <a:t> ng </a:t>
            </a:r>
            <a:r>
              <a:rPr lang="en-US" sz="2400" dirty="0" err="1" smtClean="0"/>
              <a:t>Kabataan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World AIDS Day</a:t>
            </a:r>
          </a:p>
          <a:p>
            <a:pPr algn="ctr">
              <a:buNone/>
            </a:pPr>
            <a:r>
              <a:rPr lang="en-US" sz="2400" dirty="0" smtClean="0"/>
              <a:t>Education Week</a:t>
            </a:r>
          </a:p>
          <a:p>
            <a:pPr algn="ctr">
              <a:buNone/>
            </a:pPr>
            <a:r>
              <a:rPr lang="en-US" sz="2400" dirty="0" smtClean="0"/>
              <a:t>Human Rights Week</a:t>
            </a:r>
          </a:p>
          <a:p>
            <a:pPr algn="ctr">
              <a:buNone/>
            </a:pPr>
            <a:r>
              <a:rPr lang="en-US" sz="2400" dirty="0" smtClean="0"/>
              <a:t>International Day of Persons with Disabilities</a:t>
            </a:r>
          </a:p>
          <a:p>
            <a:pPr algn="ctr">
              <a:buNone/>
            </a:pPr>
            <a:r>
              <a:rPr lang="en-US" sz="2400" dirty="0" smtClean="0"/>
              <a:t>Historical, Cultural and Arts Festival of Excellence</a:t>
            </a:r>
          </a:p>
          <a:p>
            <a:pPr algn="ctr">
              <a:buNone/>
            </a:pPr>
            <a:r>
              <a:rPr lang="en-US" sz="2400" dirty="0" smtClean="0"/>
              <a:t>PNOY 1B Trees Project </a:t>
            </a:r>
          </a:p>
          <a:p>
            <a:pPr algn="ctr">
              <a:buNone/>
            </a:pPr>
            <a:r>
              <a:rPr lang="en-US" sz="2400" dirty="0" smtClean="0"/>
              <a:t>Anniversary of the Martyrdom of Dr. Jose Rizal</a:t>
            </a: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January 2016</a:t>
            </a:r>
          </a:p>
          <a:p>
            <a:pPr algn="ctr">
              <a:buNone/>
            </a:pPr>
            <a:r>
              <a:rPr lang="en-US" sz="2400" dirty="0" smtClean="0"/>
              <a:t>National Cancer Consciousness Week</a:t>
            </a:r>
          </a:p>
          <a:p>
            <a:pPr algn="ctr">
              <a:buNone/>
            </a:pPr>
            <a:r>
              <a:rPr lang="en-US" sz="2400" dirty="0" smtClean="0"/>
              <a:t>Autism Consciousness Week</a:t>
            </a:r>
          </a:p>
          <a:p>
            <a:pPr algn="ctr">
              <a:buNone/>
            </a:pPr>
            <a:r>
              <a:rPr lang="en-US" sz="2400" dirty="0" smtClean="0"/>
              <a:t>Breast Cancer Consciousness Week</a:t>
            </a:r>
          </a:p>
          <a:p>
            <a:pPr algn="ctr">
              <a:buNone/>
            </a:pPr>
            <a:r>
              <a:rPr lang="en-US" sz="2400" dirty="0" smtClean="0"/>
              <a:t>Early Registration Day</a:t>
            </a:r>
          </a:p>
          <a:p>
            <a:pPr algn="ctr">
              <a:buNone/>
            </a:pPr>
            <a:r>
              <a:rPr lang="en-US" sz="2400" dirty="0" smtClean="0"/>
              <a:t>PNOY 1B Trees Project</a:t>
            </a:r>
          </a:p>
          <a:p>
            <a:pPr algn="ctr">
              <a:buNone/>
            </a:pPr>
            <a:r>
              <a:rPr lang="en-US" sz="2400" dirty="0" smtClean="0"/>
              <a:t>Anniversary of the Inauguration of the First Philippine Republic</a:t>
            </a: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February 2016</a:t>
            </a:r>
          </a:p>
          <a:p>
            <a:pPr algn="ctr">
              <a:buNone/>
            </a:pPr>
            <a:r>
              <a:rPr lang="en-US" sz="2400" dirty="0" smtClean="0"/>
              <a:t>National Dental/Oral Health Month</a:t>
            </a:r>
          </a:p>
          <a:p>
            <a:pPr algn="ctr">
              <a:buNone/>
            </a:pPr>
            <a:r>
              <a:rPr lang="en-US" sz="2400" dirty="0" smtClean="0"/>
              <a:t>Adoption Consciousness Celebration</a:t>
            </a:r>
          </a:p>
          <a:p>
            <a:pPr algn="ctr">
              <a:buNone/>
            </a:pPr>
            <a:r>
              <a:rPr lang="en-US" sz="2400" dirty="0" smtClean="0"/>
              <a:t>National Awareness Week for the Prevention of Child Sexual Abuse and Exploitation</a:t>
            </a:r>
          </a:p>
          <a:p>
            <a:pPr algn="ctr">
              <a:buNone/>
            </a:pPr>
            <a:r>
              <a:rPr lang="en-US" sz="2400" dirty="0" smtClean="0"/>
              <a:t>Anniversary of the Martyrdom of GOMBURZA</a:t>
            </a:r>
          </a:p>
          <a:p>
            <a:pPr algn="ctr">
              <a:buNone/>
            </a:pPr>
            <a:r>
              <a:rPr lang="en-US" sz="2400" dirty="0" smtClean="0"/>
              <a:t>EDSA People Power Revolution</a:t>
            </a:r>
          </a:p>
          <a:p>
            <a:pPr algn="ctr">
              <a:buNone/>
            </a:pPr>
            <a:r>
              <a:rPr lang="en-US" sz="2400" dirty="0" smtClean="0"/>
              <a:t>Philippine Arts Month</a:t>
            </a:r>
          </a:p>
          <a:p>
            <a:pPr algn="ctr">
              <a:buNone/>
            </a:pPr>
            <a:r>
              <a:rPr lang="en-US" sz="2400" dirty="0" err="1" smtClean="0"/>
              <a:t>Premyo</a:t>
            </a:r>
            <a:r>
              <a:rPr lang="en-US" sz="2400" dirty="0" smtClean="0"/>
              <a:t> Rizal Writing Contests</a:t>
            </a:r>
          </a:p>
          <a:p>
            <a:pPr algn="ctr">
              <a:buNone/>
            </a:pPr>
            <a:r>
              <a:rPr lang="en-US" sz="2400" dirty="0" smtClean="0"/>
              <a:t>National Children with Intellectual Abilities Week</a:t>
            </a:r>
          </a:p>
          <a:p>
            <a:pPr algn="ctr">
              <a:buNone/>
            </a:pPr>
            <a:r>
              <a:rPr lang="en-US" sz="2400" dirty="0" err="1" smtClean="0"/>
              <a:t>Bantay</a:t>
            </a:r>
            <a:r>
              <a:rPr lang="en-US" sz="2400" dirty="0" smtClean="0"/>
              <a:t> </a:t>
            </a:r>
            <a:r>
              <a:rPr lang="en-US" sz="2400" dirty="0" err="1" smtClean="0"/>
              <a:t>Puso</a:t>
            </a:r>
            <a:r>
              <a:rPr lang="en-US" sz="2400" dirty="0" smtClean="0"/>
              <a:t> Week</a:t>
            </a:r>
          </a:p>
          <a:p>
            <a:pPr algn="ctr">
              <a:buNone/>
            </a:pPr>
            <a:r>
              <a:rPr lang="en-US" sz="2400" dirty="0" err="1" smtClean="0"/>
              <a:t>Leproxy</a:t>
            </a:r>
            <a:r>
              <a:rPr lang="en-US" sz="2400" dirty="0" smtClean="0"/>
              <a:t> Prevention Week</a:t>
            </a:r>
          </a:p>
          <a:p>
            <a:pPr algn="ctr">
              <a:buNone/>
            </a:pPr>
            <a:r>
              <a:rPr lang="en-US" sz="2400" dirty="0" smtClean="0"/>
              <a:t>PNOY 1B Trees Project</a:t>
            </a: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9144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Make up classes can be conducted to compensate for the activities spent for activities deemed beneficial to the learning-teaching process.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Likewise, make up classes are recommended in lieu of no-school days due to occurrence of a natural and man-made calamities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March 2016</a:t>
            </a:r>
          </a:p>
          <a:p>
            <a:pPr algn="ctr">
              <a:buNone/>
            </a:pPr>
            <a:r>
              <a:rPr lang="en-US" sz="2400" dirty="0" smtClean="0"/>
              <a:t>Birth Anniversary of </a:t>
            </a:r>
            <a:r>
              <a:rPr lang="en-US" sz="2400" dirty="0" err="1" smtClean="0"/>
              <a:t>Paciano</a:t>
            </a:r>
            <a:r>
              <a:rPr lang="en-US" sz="2400" dirty="0" smtClean="0"/>
              <a:t> Rizal</a:t>
            </a:r>
          </a:p>
          <a:p>
            <a:pPr algn="ctr">
              <a:buNone/>
            </a:pPr>
            <a:r>
              <a:rPr lang="en-US" sz="2400" dirty="0" smtClean="0"/>
              <a:t>National Achievement Test (Grades 6 and 10)</a:t>
            </a:r>
          </a:p>
          <a:p>
            <a:pPr algn="ctr">
              <a:buNone/>
            </a:pPr>
            <a:r>
              <a:rPr lang="en-US" sz="2400" dirty="0" smtClean="0"/>
              <a:t>Language Assessment for Primary Grades (Grade 3)</a:t>
            </a:r>
          </a:p>
          <a:p>
            <a:pPr algn="ctr">
              <a:buNone/>
            </a:pPr>
            <a:r>
              <a:rPr lang="en-US" sz="2400" dirty="0" smtClean="0"/>
              <a:t>Women’s Month</a:t>
            </a:r>
          </a:p>
          <a:p>
            <a:pPr algn="ctr">
              <a:buNone/>
            </a:pPr>
            <a:r>
              <a:rPr lang="en-US" sz="2400" dirty="0" smtClean="0"/>
              <a:t>Fire Prevention Month</a:t>
            </a:r>
          </a:p>
          <a:p>
            <a:pPr algn="ctr">
              <a:buNone/>
            </a:pPr>
            <a:r>
              <a:rPr lang="en-US" sz="2400" dirty="0" smtClean="0"/>
              <a:t>Global Peace Festival</a:t>
            </a:r>
          </a:p>
          <a:p>
            <a:pPr algn="ctr">
              <a:buNone/>
            </a:pPr>
            <a:r>
              <a:rPr lang="en-US" sz="2400" dirty="0" smtClean="0"/>
              <a:t>Career Guidance Week</a:t>
            </a:r>
          </a:p>
          <a:p>
            <a:pPr algn="ctr">
              <a:buNone/>
            </a:pPr>
            <a:r>
              <a:rPr lang="en-US" sz="2400" dirty="0" smtClean="0"/>
              <a:t>Girl Child Week</a:t>
            </a:r>
          </a:p>
          <a:p>
            <a:pPr algn="ctr">
              <a:buNone/>
            </a:pPr>
            <a:r>
              <a:rPr lang="en-US" sz="2400" dirty="0" smtClean="0"/>
              <a:t>Maundy Thursday</a:t>
            </a:r>
          </a:p>
          <a:p>
            <a:pPr algn="ctr">
              <a:buNone/>
            </a:pPr>
            <a:r>
              <a:rPr lang="en-US" sz="2400" dirty="0" smtClean="0"/>
              <a:t>Good Friday</a:t>
            </a:r>
          </a:p>
          <a:p>
            <a:pPr algn="ctr">
              <a:buNone/>
            </a:pPr>
            <a:r>
              <a:rPr lang="en-US" sz="2400" dirty="0" smtClean="0"/>
              <a:t>Graduation Ceremonies</a:t>
            </a:r>
          </a:p>
          <a:p>
            <a:pPr algn="ctr">
              <a:buNone/>
            </a:pPr>
            <a:r>
              <a:rPr lang="en-US" sz="2400" dirty="0" smtClean="0"/>
              <a:t>PNOY 1B Trees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April 2016</a:t>
            </a:r>
          </a:p>
          <a:p>
            <a:pPr algn="ctr">
              <a:buNone/>
            </a:pPr>
            <a:r>
              <a:rPr lang="en-US" sz="2400" dirty="0" smtClean="0"/>
              <a:t>Birth Anniversary of Francisco “</a:t>
            </a:r>
            <a:r>
              <a:rPr lang="en-US" sz="2400" dirty="0" err="1" smtClean="0"/>
              <a:t>Balagtas”Baltazar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National Disability Week</a:t>
            </a:r>
          </a:p>
          <a:p>
            <a:pPr algn="ctr">
              <a:buNone/>
            </a:pPr>
            <a:r>
              <a:rPr lang="en-US" sz="2400" dirty="0" smtClean="0"/>
              <a:t>National Children’s Book Week</a:t>
            </a:r>
          </a:p>
          <a:p>
            <a:pPr algn="ctr">
              <a:buNone/>
            </a:pPr>
            <a:r>
              <a:rPr lang="en-US" sz="2400" dirty="0" smtClean="0"/>
              <a:t>National Festival of Talents</a:t>
            </a:r>
          </a:p>
          <a:p>
            <a:pPr algn="ctr">
              <a:buNone/>
            </a:pPr>
            <a:r>
              <a:rPr lang="en-US" sz="2400" dirty="0" smtClean="0"/>
              <a:t>National School Press Conference</a:t>
            </a:r>
          </a:p>
          <a:p>
            <a:pPr algn="ctr">
              <a:buNone/>
            </a:pPr>
            <a:r>
              <a:rPr lang="en-US" sz="2400" dirty="0" err="1" smtClean="0"/>
              <a:t>Araw</a:t>
            </a:r>
            <a:r>
              <a:rPr lang="en-US" sz="2400" dirty="0" smtClean="0"/>
              <a:t> ng </a:t>
            </a:r>
            <a:r>
              <a:rPr lang="en-US" sz="2400" dirty="0" err="1" smtClean="0"/>
              <a:t>Kagitingan</a:t>
            </a:r>
            <a:r>
              <a:rPr lang="en-US" sz="2400" dirty="0" smtClean="0"/>
              <a:t> and Phil. Veterans Week</a:t>
            </a:r>
          </a:p>
          <a:p>
            <a:pPr algn="ctr">
              <a:buNone/>
            </a:pPr>
            <a:r>
              <a:rPr lang="en-US" sz="2400" dirty="0" smtClean="0"/>
              <a:t>Start of Summer Classes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May 2016</a:t>
            </a:r>
          </a:p>
          <a:p>
            <a:pPr algn="ctr">
              <a:buNone/>
            </a:pPr>
            <a:r>
              <a:rPr lang="en-US" sz="2400" dirty="0" err="1" smtClean="0"/>
              <a:t>Palarong</a:t>
            </a:r>
            <a:r>
              <a:rPr lang="en-US" sz="2400" dirty="0" smtClean="0"/>
              <a:t> </a:t>
            </a:r>
            <a:r>
              <a:rPr lang="en-US" sz="2400" dirty="0" err="1" smtClean="0"/>
              <a:t>Pambansa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Labor Day</a:t>
            </a:r>
          </a:p>
          <a:p>
            <a:pPr algn="ctr">
              <a:buNone/>
            </a:pPr>
            <a:r>
              <a:rPr lang="en-US" sz="2400" dirty="0" smtClean="0"/>
              <a:t>End Summer Classes</a:t>
            </a:r>
          </a:p>
          <a:p>
            <a:pPr algn="ctr">
              <a:buNone/>
            </a:pPr>
            <a:r>
              <a:rPr lang="en-US" sz="2400" dirty="0" smtClean="0"/>
              <a:t>Final Exam for Summer</a:t>
            </a:r>
          </a:p>
          <a:p>
            <a:pPr algn="ctr">
              <a:buNone/>
            </a:pPr>
            <a:r>
              <a:rPr lang="en-US" sz="2400" dirty="0" smtClean="0"/>
              <a:t>National Flag Day Celebration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8311" y="2967335"/>
            <a:ext cx="6387390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oftRound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you…</a:t>
            </a:r>
            <a:endParaRPr 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ENCLOSURE NO. 1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CALENDAR FOR SCHOOL YEAR 2015-2016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458199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676400"/>
                <a:gridCol w="1143000"/>
                <a:gridCol w="4190999"/>
              </a:tblGrid>
              <a:tr h="17664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 of School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34151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May 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4-10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18-23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25-29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Labor Day (regular</a:t>
                      </a:r>
                      <a:r>
                        <a:rPr lang="en-US" sz="2400" baseline="0" dirty="0" smtClean="0"/>
                        <a:t>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Palarong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Pambansa</a:t>
                      </a: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Brigada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Eskwela</a:t>
                      </a: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Oplan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Balik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Eskwela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548640"/>
          <a:ext cx="9144000" cy="630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811"/>
                <a:gridCol w="1647568"/>
                <a:gridCol w="1400432"/>
                <a:gridCol w="4613189"/>
              </a:tblGrid>
              <a:tr h="10450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 of School</a:t>
                      </a:r>
                      <a:r>
                        <a:rPr lang="en-US" sz="2800" baseline="0" dirty="0" smtClean="0"/>
                        <a:t>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31351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12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Beginning of classes for SY 2015-2016</a:t>
                      </a:r>
                    </a:p>
                    <a:p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Independence Day (regular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Special PEPT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 Parent-Teacher Conference (Saturday)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7491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Eid’l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Fitr</a:t>
                      </a:r>
                      <a:r>
                        <a:rPr lang="en-US" sz="2400" dirty="0" smtClean="0"/>
                        <a:t> (regular holiday- tentative)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81001"/>
          <a:ext cx="9144000" cy="6169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219200"/>
                <a:gridCol w="1066800"/>
                <a:gridCol w="5105400"/>
              </a:tblGrid>
              <a:tr h="11676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 of  School</a:t>
                      </a:r>
                      <a:r>
                        <a:rPr lang="en-US" sz="2800" baseline="0" dirty="0" smtClean="0"/>
                        <a:t>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13232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August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6-7</a:t>
                      </a:r>
                    </a:p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Quarter Examination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Distribution of cards/Parents-Teacher Conference (Saturday)</a:t>
                      </a:r>
                      <a:endParaRPr lang="en-US" sz="2400" dirty="0"/>
                    </a:p>
                  </a:txBody>
                  <a:tcPr/>
                </a:tc>
              </a:tr>
              <a:tr h="26391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26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Ninoy</a:t>
                      </a:r>
                      <a:r>
                        <a:rPr lang="en-US" sz="2400" dirty="0" smtClean="0"/>
                        <a:t> Aquino Day (special non-working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National Career Assessment Examination for K to 12 Grade 9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National Heroes Day (regular holiday)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/>
                    </a:p>
                  </a:txBody>
                  <a:tcPr/>
                </a:tc>
              </a:tr>
              <a:tr h="794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September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Eidl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Adha</a:t>
                      </a:r>
                      <a:r>
                        <a:rPr lang="en-US" sz="2400" dirty="0" smtClean="0"/>
                        <a:t> (regular holiday-tentative)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599"/>
          <a:ext cx="82296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447800"/>
                <a:gridCol w="1143000"/>
                <a:gridCol w="4114800"/>
              </a:tblGrid>
              <a:tr h="8382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 of</a:t>
                      </a:r>
                      <a:r>
                        <a:rPr lang="en-US" sz="2800" baseline="0" dirty="0" smtClean="0"/>
                        <a:t> School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2667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October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15-16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26-30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World Teachers Day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Quarter Examination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Mid-Year Assessment and INSET /</a:t>
                      </a:r>
                      <a:r>
                        <a:rPr lang="en-US" sz="2400" dirty="0" err="1" smtClean="0"/>
                        <a:t>Semestral</a:t>
                      </a:r>
                      <a:r>
                        <a:rPr lang="en-US" sz="2400" dirty="0" smtClean="0"/>
                        <a:t>  Break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Distribution of cards/Parent-Teacher Conference (Saturday)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199"/>
          <a:ext cx="8229600" cy="648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1219200"/>
                <a:gridCol w="990600"/>
                <a:gridCol w="4419600"/>
              </a:tblGrid>
              <a:tr h="7620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Month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No. of School Days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Activity</a:t>
                      </a:r>
                      <a:endParaRPr lang="en-US" sz="2800" dirty="0"/>
                    </a:p>
                  </a:txBody>
                  <a:tcPr/>
                </a:tc>
              </a:tr>
              <a:tr h="172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November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15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22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All Saints Day (special non-working holiday)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Philippine Educational Placement Test (PEPT) LUZVIMIN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Bonifacio</a:t>
                      </a:r>
                      <a:r>
                        <a:rPr lang="en-US" sz="2400" dirty="0" smtClean="0"/>
                        <a:t> Day (regular</a:t>
                      </a:r>
                      <a:r>
                        <a:rPr lang="en-US" sz="2400" baseline="0" dirty="0" smtClean="0"/>
                        <a:t> holiday)</a:t>
                      </a:r>
                      <a:endParaRPr lang="en-US" sz="2400" dirty="0"/>
                    </a:p>
                  </a:txBody>
                  <a:tcPr/>
                </a:tc>
              </a:tr>
              <a:tr h="172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December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Start of Christmas Break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Rizal Day (regular holiday)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443</TotalTime>
  <Words>1428</Words>
  <Application>Microsoft Office PowerPoint</Application>
  <PresentationFormat>On-screen Show (4:3)</PresentationFormat>
  <Paragraphs>380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CALENDAR FOR SCHOOL YEAR 2015-2016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  Implementing Guidelines of the   SY 2015-2016</vt:lpstr>
      <vt:lpstr>Slide 14</vt:lpstr>
      <vt:lpstr>Slide 15</vt:lpstr>
      <vt:lpstr>Slide 16</vt:lpstr>
      <vt:lpstr>Slide 17</vt:lpstr>
      <vt:lpstr>Slide 18</vt:lpstr>
      <vt:lpstr>Slide 19</vt:lpstr>
      <vt:lpstr> Activity/School Celebration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26</cp:revision>
  <dcterms:created xsi:type="dcterms:W3CDTF">2015-04-07T06:51:46Z</dcterms:created>
  <dcterms:modified xsi:type="dcterms:W3CDTF">2015-04-15T09:30:19Z</dcterms:modified>
</cp:coreProperties>
</file>