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844" r:id="rId1"/>
  </p:sldMasterIdLst>
  <p:notesMasterIdLst>
    <p:notesMasterId r:id="rId38"/>
  </p:notesMasterIdLst>
  <p:handoutMasterIdLst>
    <p:handoutMasterId r:id="rId39"/>
  </p:handoutMasterIdLst>
  <p:sldIdLst>
    <p:sldId id="488" r:id="rId2"/>
    <p:sldId id="484" r:id="rId3"/>
    <p:sldId id="485" r:id="rId4"/>
    <p:sldId id="486" r:id="rId5"/>
    <p:sldId id="487" r:id="rId6"/>
    <p:sldId id="256" r:id="rId7"/>
    <p:sldId id="374" r:id="rId8"/>
    <p:sldId id="264" r:id="rId9"/>
    <p:sldId id="325" r:id="rId10"/>
    <p:sldId id="454" r:id="rId11"/>
    <p:sldId id="456" r:id="rId12"/>
    <p:sldId id="457" r:id="rId13"/>
    <p:sldId id="458"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9" r:id="rId28"/>
    <p:sldId id="480" r:id="rId29"/>
    <p:sldId id="481" r:id="rId30"/>
    <p:sldId id="482" r:id="rId31"/>
    <p:sldId id="483" r:id="rId32"/>
    <p:sldId id="473" r:id="rId33"/>
    <p:sldId id="474" r:id="rId34"/>
    <p:sldId id="475" r:id="rId35"/>
    <p:sldId id="476" r:id="rId36"/>
    <p:sldId id="477" r:id="rId37"/>
  </p:sldIdLst>
  <p:sldSz cx="9144000" cy="6858000" type="screen4x3"/>
  <p:notesSz cx="6858000" cy="9144000"/>
  <p:embeddedFontLst>
    <p:embeddedFont>
      <p:font typeface="ＭＳ Ｐゴシック" pitchFamily="34" charset="-128"/>
      <p:regular r:id="rId40"/>
    </p:embeddedFont>
    <p:embeddedFont>
      <p:font typeface="Wingdings 2" pitchFamily="18" charset="2"/>
      <p:regular r:id="rId41"/>
    </p:embeddedFont>
    <p:embeddedFont>
      <p:font typeface="Calibri" pitchFamily="34" charset="0"/>
      <p:regular r:id="rId42"/>
      <p:bold r:id="rId43"/>
      <p:italic r:id="rId44"/>
      <p:boldItalic r:id="rId45"/>
    </p:embeddedFont>
    <p:embeddedFont>
      <p:font typeface="Arial Black" pitchFamily="34" charset="0"/>
      <p:bold r:id="rId46"/>
    </p:embeddedFont>
    <p:embeddedFont>
      <p:font typeface="Verdana" pitchFamily="34" charset="0"/>
      <p:regular r:id="rId47"/>
      <p:bold r:id="rId48"/>
      <p:italic r:id="rId49"/>
      <p:boldItalic r:id="rId50"/>
    </p:embeddedFont>
    <p:embeddedFont>
      <p:font typeface="Century Gothic" pitchFamily="34" charset="0"/>
      <p:regular r:id="rId51"/>
      <p:bold r:id="rId52"/>
      <p:italic r:id="rId53"/>
      <p:boldItalic r:id="rId54"/>
    </p:embeddedFont>
    <p:embeddedFont>
      <p:font typeface="Tahoma" pitchFamily="34" charset="0"/>
      <p:regular r:id="rId55"/>
      <p:bold r:id="rId56"/>
    </p:embeddedFont>
    <p:embeddedFont>
      <p:font typeface="Corbel" pitchFamily="34" charset="0"/>
      <p:regular r:id="rId57"/>
      <p:bold r:id="rId58"/>
      <p:italic r:id="rId59"/>
      <p:boldItalic r:id="rId60"/>
    </p:embeddedFont>
    <p:embeddedFont>
      <p:font typeface="Franklin Gothic Medium" pitchFamily="34" charset="0"/>
      <p:regular r:id="rId61"/>
      <p:italic r:id="rId62"/>
    </p:embeddedFont>
    <p:embeddedFont>
      <p:font typeface="Wingdings 3" pitchFamily="18" charset="2"/>
      <p:regular r:id="rId63"/>
    </p:embeddedFont>
  </p:embeddedFontLst>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Tahoma" pitchFamily="34" charset="0"/>
        <a:ea typeface="MS PGothic" pitchFamily="34" charset="-128"/>
        <a:cs typeface="+mn-cs"/>
      </a:defRPr>
    </a:lvl5pPr>
    <a:lvl6pPr marL="2286000" algn="l" defTabSz="914400" rtl="0" eaLnBrk="1" latinLnBrk="0" hangingPunct="1">
      <a:defRPr kern="1200">
        <a:solidFill>
          <a:schemeClr val="tx1"/>
        </a:solidFill>
        <a:latin typeface="Tahoma" pitchFamily="34" charset="0"/>
        <a:ea typeface="MS PGothic" pitchFamily="34" charset="-128"/>
        <a:cs typeface="+mn-cs"/>
      </a:defRPr>
    </a:lvl6pPr>
    <a:lvl7pPr marL="2743200" algn="l" defTabSz="914400" rtl="0" eaLnBrk="1" latinLnBrk="0" hangingPunct="1">
      <a:defRPr kern="1200">
        <a:solidFill>
          <a:schemeClr val="tx1"/>
        </a:solidFill>
        <a:latin typeface="Tahoma" pitchFamily="34" charset="0"/>
        <a:ea typeface="MS PGothic" pitchFamily="34" charset="-128"/>
        <a:cs typeface="+mn-cs"/>
      </a:defRPr>
    </a:lvl7pPr>
    <a:lvl8pPr marL="3200400" algn="l" defTabSz="914400" rtl="0" eaLnBrk="1" latinLnBrk="0" hangingPunct="1">
      <a:defRPr kern="1200">
        <a:solidFill>
          <a:schemeClr val="tx1"/>
        </a:solidFill>
        <a:latin typeface="Tahoma" pitchFamily="34" charset="0"/>
        <a:ea typeface="MS PGothic" pitchFamily="34" charset="-128"/>
        <a:cs typeface="+mn-cs"/>
      </a:defRPr>
    </a:lvl8pPr>
    <a:lvl9pPr marL="3657600" algn="l" defTabSz="914400" rtl="0" eaLnBrk="1" latinLnBrk="0" hangingPunct="1">
      <a:defRPr kern="1200">
        <a:solidFill>
          <a:schemeClr val="tx1"/>
        </a:solidFill>
        <a:latin typeface="Tahoma"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showPr showNarration="1">
    <p:present/>
    <p:sldAll/>
    <p:penClr>
      <a:schemeClr val="tx1"/>
    </p:penClr>
  </p:showPr>
  <p:clrMru>
    <a:srgbClr val="FFFF00"/>
    <a:srgbClr val="CCECFF"/>
    <a:srgbClr val="FF6600"/>
    <a:srgbClr val="FFCC00"/>
    <a:srgbClr val="FF3300"/>
    <a:srgbClr val="003300"/>
    <a:srgbClr val="CCCC00"/>
    <a:srgbClr val="CC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946" autoAdjust="0"/>
  </p:normalViewPr>
  <p:slideViewPr>
    <p:cSldViewPr>
      <p:cViewPr varScale="1">
        <p:scale>
          <a:sx n="69" d="100"/>
          <a:sy n="69" d="100"/>
        </p:scale>
        <p:origin x="-1416" y="-96"/>
      </p:cViewPr>
      <p:guideLst>
        <p:guide orient="horz" pos="2160"/>
        <p:guide pos="2928"/>
      </p:guideLst>
    </p:cSldViewPr>
  </p:slideViewPr>
  <p:outlineViewPr>
    <p:cViewPr>
      <p:scale>
        <a:sx n="50" d="100"/>
        <a:sy n="50" d="100"/>
      </p:scale>
      <p:origin x="0" y="0"/>
    </p:cViewPr>
  </p:outlineViewPr>
  <p:notesTextViewPr>
    <p:cViewPr>
      <p:scale>
        <a:sx n="300" d="100"/>
        <a:sy n="300" d="100"/>
      </p:scale>
      <p:origin x="0" y="0"/>
    </p:cViewPr>
  </p:notesTextViewPr>
  <p:sorterViewPr>
    <p:cViewPr>
      <p:scale>
        <a:sx n="50" d="100"/>
        <a:sy n="5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63"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font" Target="fonts/font19.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61" Type="http://schemas.openxmlformats.org/officeDocument/2006/relationships/font" Target="fonts/font2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defTabSz="927100">
              <a:defRPr sz="1200" b="1">
                <a:latin typeface="Arial" charset="0"/>
                <a:ea typeface="+mn-ea"/>
              </a:defRPr>
            </a:lvl1pPr>
          </a:lstStyle>
          <a:p>
            <a:pPr>
              <a:defRPr/>
            </a:pPr>
            <a:endParaRPr lang="en-US"/>
          </a:p>
        </p:txBody>
      </p:sp>
      <p:sp>
        <p:nvSpPr>
          <p:cNvPr id="48131" name="Rectangle 3"/>
          <p:cNvSpPr>
            <a:spLocks noGrp="1" noChangeArrowheads="1"/>
          </p:cNvSpPr>
          <p:nvPr>
            <p:ph type="dt" sz="quarter" idx="1"/>
          </p:nvPr>
        </p:nvSpPr>
        <p:spPr bwMode="auto">
          <a:xfrm>
            <a:off x="3886200" y="0"/>
            <a:ext cx="2971800" cy="455613"/>
          </a:xfrm>
          <a:prstGeom prst="rect">
            <a:avLst/>
          </a:prstGeom>
          <a:noFill/>
          <a:ln w="9525">
            <a:noFill/>
            <a:miter lim="800000"/>
            <a:headEnd/>
            <a:tailEnd/>
          </a:ln>
          <a:effectLst/>
        </p:spPr>
        <p:txBody>
          <a:bodyPr vert="horz" wrap="square" lIns="92702" tIns="46351" rIns="92702" bIns="46351" numCol="1" anchor="t" anchorCtr="0" compatLnSpc="1">
            <a:prstTxWarp prst="textNoShape">
              <a:avLst/>
            </a:prstTxWarp>
          </a:bodyPr>
          <a:lstStyle>
            <a:lvl1pPr algn="r" defTabSz="927100">
              <a:defRPr sz="1200" b="1">
                <a:latin typeface="Arial" charset="0"/>
                <a:ea typeface="+mn-ea"/>
              </a:defRPr>
            </a:lvl1pPr>
          </a:lstStyle>
          <a:p>
            <a:pPr>
              <a:defRPr/>
            </a:pPr>
            <a:endParaRPr lang="en-US"/>
          </a:p>
        </p:txBody>
      </p:sp>
      <p:sp>
        <p:nvSpPr>
          <p:cNvPr id="48132" name="Rectangle 4"/>
          <p:cNvSpPr>
            <a:spLocks noGrp="1" noChangeArrowheads="1"/>
          </p:cNvSpPr>
          <p:nvPr>
            <p:ph type="ftr" sz="quarter" idx="2"/>
          </p:nvPr>
        </p:nvSpPr>
        <p:spPr bwMode="auto">
          <a:xfrm>
            <a:off x="0" y="8688388"/>
            <a:ext cx="2971800" cy="455612"/>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defTabSz="927100">
              <a:defRPr sz="1200" b="1">
                <a:latin typeface="Arial" charset="0"/>
                <a:ea typeface="+mn-ea"/>
              </a:defRPr>
            </a:lvl1pPr>
          </a:lstStyle>
          <a:p>
            <a:pPr>
              <a:defRPr/>
            </a:pPr>
            <a:endParaRPr lang="en-US"/>
          </a:p>
        </p:txBody>
      </p:sp>
      <p:sp>
        <p:nvSpPr>
          <p:cNvPr id="48133" name="Rectangle 5"/>
          <p:cNvSpPr>
            <a:spLocks noGrp="1" noChangeArrowheads="1"/>
          </p:cNvSpPr>
          <p:nvPr>
            <p:ph type="sldNum" sz="quarter" idx="3"/>
          </p:nvPr>
        </p:nvSpPr>
        <p:spPr bwMode="auto">
          <a:xfrm>
            <a:off x="3886200" y="8688388"/>
            <a:ext cx="2971800" cy="455612"/>
          </a:xfrm>
          <a:prstGeom prst="rect">
            <a:avLst/>
          </a:prstGeom>
          <a:noFill/>
          <a:ln w="9525">
            <a:noFill/>
            <a:miter lim="800000"/>
            <a:headEnd/>
            <a:tailEnd/>
          </a:ln>
          <a:effectLst/>
        </p:spPr>
        <p:txBody>
          <a:bodyPr vert="horz" wrap="square" lIns="92702" tIns="46351" rIns="92702" bIns="46351" numCol="1" anchor="b" anchorCtr="0" compatLnSpc="1">
            <a:prstTxWarp prst="textNoShape">
              <a:avLst/>
            </a:prstTxWarp>
          </a:bodyPr>
          <a:lstStyle>
            <a:lvl1pPr algn="r" defTabSz="927100">
              <a:defRPr sz="1200" b="1">
                <a:latin typeface="Arial" pitchFamily="34" charset="0"/>
              </a:defRPr>
            </a:lvl1pPr>
          </a:lstStyle>
          <a:p>
            <a:fld id="{DE7FE6D3-CEF3-4CF7-9180-4C0386AD9B77}"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3005138"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a:effectLst>
                  <a:outerShdw blurRad="38100" dist="38100" dir="2700000" algn="tl">
                    <a:srgbClr val="C0C0C0"/>
                  </a:outerShdw>
                </a:effectLst>
                <a:latin typeface="Arial" charset="0"/>
                <a:ea typeface="+mn-ea"/>
              </a:defRPr>
            </a:lvl1pPr>
          </a:lstStyle>
          <a:p>
            <a:pPr>
              <a:defRPr/>
            </a:pPr>
            <a:endParaRPr lang="en-US"/>
          </a:p>
        </p:txBody>
      </p:sp>
      <p:sp>
        <p:nvSpPr>
          <p:cNvPr id="134147" name="Rectangle 3"/>
          <p:cNvSpPr>
            <a:spLocks noGrp="1" noChangeArrowheads="1"/>
          </p:cNvSpPr>
          <p:nvPr>
            <p:ph type="dt" idx="1"/>
          </p:nvPr>
        </p:nvSpPr>
        <p:spPr bwMode="auto">
          <a:xfrm>
            <a:off x="3852863" y="0"/>
            <a:ext cx="3005137" cy="492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effectLst>
                  <a:outerShdw blurRad="38100" dist="38100" dir="2700000" algn="tl">
                    <a:srgbClr val="C0C0C0"/>
                  </a:outerShdw>
                </a:effectLst>
                <a:latin typeface="Arial" charset="0"/>
                <a:ea typeface="+mn-ea"/>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33475" y="703263"/>
            <a:ext cx="4592638" cy="3444875"/>
          </a:xfrm>
          <a:prstGeom prst="rect">
            <a:avLst/>
          </a:prstGeom>
          <a:noFill/>
          <a:ln w="9525">
            <a:solidFill>
              <a:srgbClr val="000000"/>
            </a:solidFill>
            <a:miter lim="800000"/>
            <a:headEnd/>
            <a:tailEnd/>
          </a:ln>
        </p:spPr>
      </p:sp>
      <p:sp>
        <p:nvSpPr>
          <p:cNvPr id="134149" name="Rectangle 5"/>
          <p:cNvSpPr>
            <a:spLocks noGrp="1" noChangeArrowheads="1"/>
          </p:cNvSpPr>
          <p:nvPr>
            <p:ph type="body" sz="quarter" idx="3"/>
          </p:nvPr>
        </p:nvSpPr>
        <p:spPr bwMode="auto">
          <a:xfrm>
            <a:off x="923925" y="4359275"/>
            <a:ext cx="5010150" cy="40767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4150" name="Rectangle 6"/>
          <p:cNvSpPr>
            <a:spLocks noGrp="1" noChangeArrowheads="1"/>
          </p:cNvSpPr>
          <p:nvPr>
            <p:ph type="ftr" sz="quarter" idx="4"/>
          </p:nvPr>
        </p:nvSpPr>
        <p:spPr bwMode="auto">
          <a:xfrm>
            <a:off x="0" y="8718550"/>
            <a:ext cx="3005138" cy="4206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a:effectLst>
                  <a:outerShdw blurRad="38100" dist="38100" dir="2700000" algn="tl">
                    <a:srgbClr val="C0C0C0"/>
                  </a:outerShdw>
                </a:effectLst>
                <a:latin typeface="Arial" charset="0"/>
                <a:ea typeface="+mn-ea"/>
              </a:defRPr>
            </a:lvl1pPr>
          </a:lstStyle>
          <a:p>
            <a:pPr>
              <a:defRPr/>
            </a:pPr>
            <a:endParaRPr lang="en-US"/>
          </a:p>
        </p:txBody>
      </p:sp>
      <p:sp>
        <p:nvSpPr>
          <p:cNvPr id="134151" name="Rectangle 7"/>
          <p:cNvSpPr>
            <a:spLocks noGrp="1" noChangeArrowheads="1"/>
          </p:cNvSpPr>
          <p:nvPr>
            <p:ph type="sldNum" sz="quarter" idx="5"/>
          </p:nvPr>
        </p:nvSpPr>
        <p:spPr bwMode="auto">
          <a:xfrm>
            <a:off x="3852863" y="8718550"/>
            <a:ext cx="3005137" cy="4206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effectLst>
                  <a:outerShdw blurRad="38100" dist="38100" dir="2700000" algn="tl">
                    <a:srgbClr val="C0C0C0"/>
                  </a:outerShdw>
                </a:effectLst>
                <a:latin typeface="Arial" pitchFamily="34" charset="0"/>
              </a:defRPr>
            </a:lvl1pPr>
          </a:lstStyle>
          <a:p>
            <a:fld id="{6DB62C26-7F02-4FE7-9863-73F52FC8734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3ACDB86-69D2-4870-8421-5DA9CC56B06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2AAC1A6-4ECE-4175-8837-8D5F05B7760B}"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a:p>
        </p:txBody>
      </p:sp>
      <p:sp>
        <p:nvSpPr>
          <p:cNvPr id="6" name="Slide Number Placeholder 5"/>
          <p:cNvSpPr>
            <a:spLocks noGrp="1"/>
          </p:cNvSpPr>
          <p:nvPr>
            <p:ph type="sldNum" sz="quarter" idx="12"/>
          </p:nvPr>
        </p:nvSpPr>
        <p:spPr/>
        <p:txBody>
          <a:bodyPr/>
          <a:lstStyle/>
          <a:p>
            <a:fld id="{23563DF6-CB27-42A6-9EAB-A25CDE6B948D}"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PH"/>
          </a:p>
        </p:txBody>
      </p:sp>
      <p:sp>
        <p:nvSpPr>
          <p:cNvPr id="3" name="SmartArt Placeholder 2"/>
          <p:cNvSpPr>
            <a:spLocks noGrp="1"/>
          </p:cNvSpPr>
          <p:nvPr>
            <p:ph type="dgm" idx="1"/>
          </p:nvPr>
        </p:nvSpPr>
        <p:spPr>
          <a:xfrm>
            <a:off x="457200" y="1905000"/>
            <a:ext cx="8229600" cy="4114800"/>
          </a:xfrm>
        </p:spPr>
        <p:txBody>
          <a:bodyPr/>
          <a:lstStyle/>
          <a:p>
            <a:pPr lvl="0"/>
            <a:endParaRPr lang="en-PH"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211C68A-69F5-4922-9F17-EDAA24EDB557}" type="slidenum">
              <a:rPr lang="en-US"/>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23D728D-6F04-45E2-91F6-41B1726C5C25}"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9A346773-4EEC-4055-818A-9206F4F16C94}"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6066E94-0904-4C3F-B42D-A6105B4E9A8B}"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616AA9E-184A-4D14-A497-BB828D6898FA}"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DF45EB7-5CF2-480F-A3E2-912947F02FE3}"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07D5C35A-EA72-499D-91B4-9C2C5EC94384}" type="slidenum">
              <a:rPr lang="en-US" smtClean="0"/>
              <a:pPr/>
              <a:t>‹#›</a:t>
            </a:fld>
            <a:endParaRPr lang="en-US"/>
          </a:p>
        </p:txBody>
      </p:sp>
    </p:spTree>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DFB93743-AE4F-441E-A248-C470BDA6AE45}"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transition>
    <p:zoom/>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5367874-1666-4DB4-A50B-0F2C40C568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53B69E9-DF57-423A-8DBF-A5C8016C3B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ransition>
    <p:zoom/>
  </p:transition>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7.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685800" y="1901825"/>
            <a:ext cx="7772400" cy="1470025"/>
          </a:xfrm>
        </p:spPr>
        <p:txBody>
          <a:bodyPr/>
          <a:lstStyle/>
          <a:p>
            <a:pPr>
              <a:defRPr/>
            </a:pPr>
            <a:endParaRPr lang="en-US">
              <a:latin typeface="Times New Roman" charset="0"/>
              <a:ea typeface="ＭＳ Ｐゴシック" charset="0"/>
            </a:endParaRPr>
          </a:p>
        </p:txBody>
      </p:sp>
      <p:sp>
        <p:nvSpPr>
          <p:cNvPr id="23555" name="Subtitle 2"/>
          <p:cNvSpPr>
            <a:spLocks noGrp="1"/>
          </p:cNvSpPr>
          <p:nvPr>
            <p:ph type="subTitle" idx="1"/>
          </p:nvPr>
        </p:nvSpPr>
        <p:spPr/>
        <p:txBody>
          <a:bodyPr/>
          <a:lstStyle/>
          <a:p>
            <a:pPr>
              <a:defRPr/>
            </a:pPr>
            <a:endParaRPr lang="en-US">
              <a:latin typeface="Times New Roman" charset="0"/>
              <a:ea typeface="ＭＳ Ｐゴシック" charset="0"/>
            </a:endParaRPr>
          </a:p>
        </p:txBody>
      </p:sp>
      <p:pic>
        <p:nvPicPr>
          <p:cNvPr id="26626" name="Picture 2"/>
          <p:cNvPicPr>
            <a:picLocks noChangeAspect="1" noChangeArrowheads="1"/>
          </p:cNvPicPr>
          <p:nvPr/>
        </p:nvPicPr>
        <p:blipFill>
          <a:blip r:embed="rId2"/>
          <a:srcRect/>
          <a:stretch>
            <a:fillRect/>
          </a:stretch>
        </p:blipFill>
        <p:spPr bwMode="auto">
          <a:xfrm>
            <a:off x="-48927" y="0"/>
            <a:ext cx="9192927" cy="685800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4" descr="Mindanao-central"/>
          <p:cNvPicPr>
            <a:picLocks noGrp="1" noChangeAspect="1" noChangeArrowheads="1"/>
          </p:cNvPicPr>
          <p:nvPr>
            <p:ph idx="1"/>
          </p:nvPr>
        </p:nvPicPr>
        <p:blipFill>
          <a:blip r:embed="rId2" cstate="email"/>
          <a:srcRect/>
          <a:stretch>
            <a:fillRect/>
          </a:stretch>
        </p:blipFill>
        <p:spPr>
          <a:xfrm>
            <a:off x="0" y="0"/>
            <a:ext cx="9144000" cy="6858000"/>
          </a:xfrm>
          <a:noFill/>
        </p:spPr>
      </p:pic>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1371600" y="381000"/>
            <a:ext cx="632142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BEFORE</a:t>
            </a:r>
            <a:r>
              <a:rPr lang="en-US" sz="2400" b="1">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26626" name="Text Box 3"/>
          <p:cNvSpPr txBox="1">
            <a:spLocks noChangeArrowheads="1"/>
          </p:cNvSpPr>
          <p:nvPr/>
        </p:nvSpPr>
        <p:spPr bwMode="auto">
          <a:xfrm>
            <a:off x="3886200" y="1311275"/>
            <a:ext cx="5181600" cy="822325"/>
          </a:xfrm>
          <a:prstGeom prst="rect">
            <a:avLst/>
          </a:prstGeom>
          <a:noFill/>
          <a:ln w="9525">
            <a:noFill/>
            <a:miter lim="800000"/>
            <a:headEnd/>
            <a:tailEnd/>
          </a:ln>
        </p:spPr>
        <p:txBody>
          <a:bodyPr>
            <a:spAutoFit/>
          </a:bodyPr>
          <a:lstStyle/>
          <a:p>
            <a:r>
              <a:rPr lang="en-US" sz="2400" b="1">
                <a:latin typeface="Verdana" pitchFamily="34" charset="0"/>
              </a:rPr>
              <a:t>The key to effective disaster</a:t>
            </a:r>
          </a:p>
          <a:p>
            <a:r>
              <a:rPr lang="en-US" sz="2400" b="1">
                <a:latin typeface="Verdana" pitchFamily="34" charset="0"/>
              </a:rPr>
              <a:t>prevention is planning.</a:t>
            </a:r>
            <a:endParaRPr lang="en-US" sz="2400" b="1">
              <a:latin typeface="Arial" pitchFamily="34" charset="0"/>
            </a:endParaRPr>
          </a:p>
        </p:txBody>
      </p:sp>
      <p:sp>
        <p:nvSpPr>
          <p:cNvPr id="19460" name="Text Box 4"/>
          <p:cNvSpPr txBox="1">
            <a:spLocks noChangeArrowheads="1"/>
          </p:cNvSpPr>
          <p:nvPr/>
        </p:nvSpPr>
        <p:spPr bwMode="auto">
          <a:xfrm>
            <a:off x="3890963" y="2286000"/>
            <a:ext cx="5024437" cy="4524375"/>
          </a:xfrm>
          <a:prstGeom prst="rect">
            <a:avLst/>
          </a:prstGeom>
          <a:solidFill>
            <a:schemeClr val="bg2">
              <a:lumMod val="60000"/>
              <a:lumOff val="40000"/>
            </a:schemeClr>
          </a:solidFill>
          <a:ln w="9525">
            <a:noFill/>
            <a:miter lim="800000"/>
            <a:headEnd/>
            <a:tailEnd/>
          </a:ln>
        </p:spPr>
        <p:txBody>
          <a:bodyPr>
            <a:spAutoFit/>
          </a:bodyPr>
          <a:lstStyle/>
          <a:p>
            <a:pPr>
              <a:buClr>
                <a:srgbClr val="A50021"/>
              </a:buClr>
              <a:buFont typeface="Monotype Sorts" pitchFamily="2" charset="2"/>
              <a:buChar char="+"/>
              <a:defRPr/>
            </a:pPr>
            <a:r>
              <a:rPr lang="en-US" sz="2400" b="1" dirty="0">
                <a:solidFill>
                  <a:srgbClr val="FFFF00"/>
                </a:solidFill>
                <a:latin typeface="Arial" charset="0"/>
                <a:ea typeface="+mn-ea"/>
              </a:rPr>
              <a:t>Determine if site is along an active fault</a:t>
            </a:r>
            <a:r>
              <a:rPr lang="en-US" sz="2400" b="1" dirty="0">
                <a:latin typeface="Arial" charset="0"/>
                <a:ea typeface="+mn-ea"/>
              </a:rPr>
              <a:t> and/or prone to liquefaction or landslide</a:t>
            </a:r>
            <a:r>
              <a:rPr lang="en-US" sz="2400" dirty="0">
                <a:latin typeface="Arial" charset="0"/>
                <a:ea typeface="+mn-ea"/>
              </a:rPr>
              <a:t>.</a:t>
            </a:r>
          </a:p>
          <a:p>
            <a:pPr>
              <a:defRPr/>
            </a:pPr>
            <a:endParaRPr lang="en-US" sz="2400" dirty="0">
              <a:latin typeface="Arial" charset="0"/>
              <a:ea typeface="+mn-ea"/>
            </a:endParaRPr>
          </a:p>
          <a:p>
            <a:pPr>
              <a:buClr>
                <a:srgbClr val="A50021"/>
              </a:buClr>
              <a:buFont typeface="Monotype Sorts" pitchFamily="2" charset="2"/>
              <a:buChar char="+"/>
              <a:defRPr/>
            </a:pPr>
            <a:r>
              <a:rPr lang="en-US" sz="2400" b="1" dirty="0">
                <a:solidFill>
                  <a:srgbClr val="FFFF00"/>
                </a:solidFill>
                <a:latin typeface="Arial" charset="0"/>
                <a:ea typeface="+mn-ea"/>
              </a:rPr>
              <a:t>Use proper structural design and engineering practice</a:t>
            </a:r>
            <a:r>
              <a:rPr lang="en-US" sz="2400" dirty="0">
                <a:latin typeface="Arial" charset="0"/>
                <a:ea typeface="+mn-ea"/>
              </a:rPr>
              <a:t> when constructing a house or building.</a:t>
            </a:r>
          </a:p>
          <a:p>
            <a:pPr>
              <a:defRPr/>
            </a:pPr>
            <a:endParaRPr lang="en-US" sz="2400" dirty="0">
              <a:latin typeface="Arial" charset="0"/>
              <a:ea typeface="+mn-ea"/>
            </a:endParaRPr>
          </a:p>
          <a:p>
            <a:pPr>
              <a:buClr>
                <a:srgbClr val="A50021"/>
              </a:buClr>
              <a:buFont typeface="Monotype Sorts" pitchFamily="2" charset="2"/>
              <a:buChar char="+"/>
              <a:defRPr/>
            </a:pPr>
            <a:r>
              <a:rPr lang="en-US" sz="2400" b="1" dirty="0">
                <a:solidFill>
                  <a:srgbClr val="FFFF00"/>
                </a:solidFill>
                <a:latin typeface="Arial" charset="0"/>
                <a:ea typeface="+mn-ea"/>
              </a:rPr>
              <a:t>Evaluate structural soundness</a:t>
            </a:r>
            <a:r>
              <a:rPr lang="en-US" sz="2400" b="1" dirty="0">
                <a:latin typeface="Arial" charset="0"/>
                <a:ea typeface="+mn-ea"/>
              </a:rPr>
              <a:t> of buildings and important infrastructures</a:t>
            </a:r>
            <a:r>
              <a:rPr lang="en-US" sz="2400" dirty="0">
                <a:latin typeface="Arial" charset="0"/>
                <a:ea typeface="+mn-ea"/>
              </a:rPr>
              <a:t>; strengthen or retrofit if found necessary.</a:t>
            </a:r>
          </a:p>
        </p:txBody>
      </p:sp>
      <p:pic>
        <p:nvPicPr>
          <p:cNvPr id="26628" name="Picture 5"/>
          <p:cNvPicPr>
            <a:picLocks noChangeAspect="1" noChangeArrowheads="1"/>
          </p:cNvPicPr>
          <p:nvPr/>
        </p:nvPicPr>
        <p:blipFill>
          <a:blip r:embed="rId2" cstate="email"/>
          <a:srcRect/>
          <a:stretch>
            <a:fillRect/>
          </a:stretch>
        </p:blipFill>
        <p:spPr bwMode="auto">
          <a:xfrm>
            <a:off x="152400" y="1752600"/>
            <a:ext cx="3581400" cy="44958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1450975" y="457200"/>
            <a:ext cx="632142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BEFORE</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graphicFrame>
        <p:nvGraphicFramePr>
          <p:cNvPr id="27650" name="Object 3"/>
          <p:cNvGraphicFramePr>
            <a:graphicFrameLocks noChangeAspect="1"/>
          </p:cNvGraphicFramePr>
          <p:nvPr/>
        </p:nvGraphicFramePr>
        <p:xfrm>
          <a:off x="609600" y="1219200"/>
          <a:ext cx="3200400" cy="5257800"/>
        </p:xfrm>
        <a:graphic>
          <a:graphicData uri="http://schemas.openxmlformats.org/presentationml/2006/ole">
            <p:oleObj spid="_x0000_s27650" name="Image" r:id="rId3" imgW="5273562" imgH="6315567" progId="">
              <p:embed/>
            </p:oleObj>
          </a:graphicData>
        </a:graphic>
      </p:graphicFrame>
      <p:sp>
        <p:nvSpPr>
          <p:cNvPr id="3076" name="Text Box 4"/>
          <p:cNvSpPr txBox="1">
            <a:spLocks noChangeArrowheads="1"/>
          </p:cNvSpPr>
          <p:nvPr/>
        </p:nvSpPr>
        <p:spPr bwMode="auto">
          <a:xfrm>
            <a:off x="3833813" y="1524000"/>
            <a:ext cx="5081587" cy="4954588"/>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dirty="0">
                <a:solidFill>
                  <a:srgbClr val="FFFF00"/>
                </a:solidFill>
                <a:latin typeface="Verdana" pitchFamily="34" charset="0"/>
                <a:ea typeface="+mn-ea"/>
              </a:rPr>
              <a:t>Familiarize yourself with your place of work, school and residence</a:t>
            </a:r>
            <a:endParaRPr lang="en-US" sz="2400" b="1" dirty="0">
              <a:solidFill>
                <a:srgbClr val="FFFF00"/>
              </a:solidFill>
              <a:latin typeface="Arial" charset="0"/>
              <a:ea typeface="+mn-ea"/>
            </a:endParaRPr>
          </a:p>
          <a:p>
            <a:pPr>
              <a:defRPr/>
            </a:pPr>
            <a:endParaRPr lang="en-US" sz="2400" b="1" dirty="0">
              <a:solidFill>
                <a:srgbClr val="FFFF00"/>
              </a:solidFill>
              <a:latin typeface="Arial" charset="0"/>
              <a:ea typeface="+mn-ea"/>
            </a:endParaRPr>
          </a:p>
          <a:p>
            <a:pPr>
              <a:buClr>
                <a:srgbClr val="A50021"/>
              </a:buClr>
              <a:buFont typeface="Monotype Sorts" pitchFamily="2" charset="2"/>
              <a:buChar char="+"/>
              <a:defRPr/>
            </a:pPr>
            <a:r>
              <a:rPr lang="en-US" sz="2000" b="1" dirty="0">
                <a:solidFill>
                  <a:srgbClr val="FFFF00"/>
                </a:solidFill>
                <a:latin typeface="Calibri" pitchFamily="34" charset="0"/>
                <a:ea typeface="+mn-ea"/>
              </a:rPr>
              <a:t>Identify relatively strong parts of the</a:t>
            </a:r>
          </a:p>
          <a:p>
            <a:pPr>
              <a:defRPr/>
            </a:pPr>
            <a:r>
              <a:rPr lang="en-US" sz="2000" b="1" dirty="0">
                <a:solidFill>
                  <a:srgbClr val="FFFF00"/>
                </a:solidFill>
                <a:latin typeface="Calibri" pitchFamily="34" charset="0"/>
                <a:ea typeface="+mn-ea"/>
              </a:rPr>
              <a:t>building</a:t>
            </a:r>
            <a:r>
              <a:rPr lang="en-US" sz="2000" dirty="0">
                <a:latin typeface="Calibri" pitchFamily="34" charset="0"/>
                <a:ea typeface="+mn-ea"/>
              </a:rPr>
              <a:t> where you can take refuge</a:t>
            </a:r>
          </a:p>
          <a:p>
            <a:pPr>
              <a:defRPr/>
            </a:pPr>
            <a:r>
              <a:rPr lang="en-US" sz="2000" dirty="0">
                <a:latin typeface="Calibri" pitchFamily="34" charset="0"/>
                <a:ea typeface="+mn-ea"/>
              </a:rPr>
              <a:t>during an earthquake:	</a:t>
            </a:r>
          </a:p>
          <a:p>
            <a:pPr>
              <a:defRPr/>
            </a:pPr>
            <a:r>
              <a:rPr lang="en-US" sz="2000" dirty="0">
                <a:latin typeface="Calibri" pitchFamily="34" charset="0"/>
                <a:ea typeface="+mn-ea"/>
              </a:rPr>
              <a:t>	</a:t>
            </a:r>
            <a:r>
              <a:rPr lang="en-US" sz="2000" b="1" dirty="0">
                <a:latin typeface="Calibri" pitchFamily="34" charset="0"/>
                <a:ea typeface="+mn-ea"/>
              </a:rPr>
              <a:t>door jambs</a:t>
            </a:r>
          </a:p>
          <a:p>
            <a:pPr>
              <a:defRPr/>
            </a:pPr>
            <a:r>
              <a:rPr lang="en-US" sz="2000" b="1" dirty="0">
                <a:latin typeface="Calibri" pitchFamily="34" charset="0"/>
                <a:ea typeface="+mn-ea"/>
              </a:rPr>
              <a:t>	elevator shafts</a:t>
            </a:r>
          </a:p>
          <a:p>
            <a:pPr>
              <a:defRPr/>
            </a:pPr>
            <a:r>
              <a:rPr lang="en-US" sz="2000" b="1" dirty="0">
                <a:latin typeface="Calibri" pitchFamily="34" charset="0"/>
                <a:ea typeface="+mn-ea"/>
              </a:rPr>
              <a:t>	sturdy tables</a:t>
            </a:r>
          </a:p>
          <a:p>
            <a:pPr>
              <a:defRPr/>
            </a:pPr>
            <a:endParaRPr lang="en-US" sz="2000" b="1" dirty="0">
              <a:solidFill>
                <a:srgbClr val="CC0000"/>
              </a:solidFill>
              <a:latin typeface="Calibri" pitchFamily="34" charset="0"/>
              <a:ea typeface="+mn-ea"/>
            </a:endParaRPr>
          </a:p>
          <a:p>
            <a:pPr>
              <a:buClr>
                <a:srgbClr val="A50021"/>
              </a:buClr>
              <a:buFont typeface="Monotype Sorts" pitchFamily="2" charset="2"/>
              <a:buChar char="+"/>
              <a:defRPr/>
            </a:pPr>
            <a:r>
              <a:rPr lang="en-US" sz="2000" b="1" dirty="0">
                <a:solidFill>
                  <a:srgbClr val="FFFF00"/>
                </a:solidFill>
                <a:latin typeface="Calibri" pitchFamily="34" charset="0"/>
                <a:ea typeface="+mn-ea"/>
              </a:rPr>
              <a:t>Learn to use fire extinguishers, first aid kits, alarms and emergency exits</a:t>
            </a:r>
            <a:r>
              <a:rPr lang="en-US" sz="2000" dirty="0">
                <a:solidFill>
                  <a:srgbClr val="FFFF00"/>
                </a:solidFill>
                <a:latin typeface="Calibri" pitchFamily="34" charset="0"/>
                <a:ea typeface="+mn-ea"/>
              </a:rPr>
              <a:t>.</a:t>
            </a:r>
            <a:r>
              <a:rPr lang="en-US" sz="2000" dirty="0">
                <a:latin typeface="Calibri" pitchFamily="34" charset="0"/>
                <a:ea typeface="+mn-ea"/>
              </a:rPr>
              <a:t> These should be accessible/conveniently located and properly marked.	</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2"/>
          <p:cNvSpPr txBox="1">
            <a:spLocks noChangeArrowheads="1"/>
          </p:cNvSpPr>
          <p:nvPr/>
        </p:nvSpPr>
        <p:spPr bwMode="auto">
          <a:xfrm>
            <a:off x="2819400" y="381000"/>
            <a:ext cx="632142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BEFORE</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28674"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graphicFrame>
        <p:nvGraphicFramePr>
          <p:cNvPr id="28675" name="Object 4"/>
          <p:cNvGraphicFramePr>
            <a:graphicFrameLocks noChangeAspect="1"/>
          </p:cNvGraphicFramePr>
          <p:nvPr/>
        </p:nvGraphicFramePr>
        <p:xfrm>
          <a:off x="76200" y="990600"/>
          <a:ext cx="2481263" cy="4876800"/>
        </p:xfrm>
        <a:graphic>
          <a:graphicData uri="http://schemas.openxmlformats.org/presentationml/2006/ole">
            <p:oleObj spid="_x0000_s28675" name="Image" r:id="rId3" imgW="5578539" imgH="6099541" progId="">
              <p:embed/>
            </p:oleObj>
          </a:graphicData>
        </a:graphic>
      </p:graphicFrame>
      <p:graphicFrame>
        <p:nvGraphicFramePr>
          <p:cNvPr id="28676" name="Object 5"/>
          <p:cNvGraphicFramePr>
            <a:graphicFrameLocks noChangeAspect="1"/>
          </p:cNvGraphicFramePr>
          <p:nvPr/>
        </p:nvGraphicFramePr>
        <p:xfrm>
          <a:off x="7239000" y="2362200"/>
          <a:ext cx="1905000" cy="4267200"/>
        </p:xfrm>
        <a:graphic>
          <a:graphicData uri="http://schemas.openxmlformats.org/presentationml/2006/ole">
            <p:oleObj spid="_x0000_s28676" name="Image" r:id="rId4" imgW="4803389" imgH="5489587" progId="">
              <p:embed/>
            </p:oleObj>
          </a:graphicData>
        </a:graphic>
      </p:graphicFrame>
      <p:sp>
        <p:nvSpPr>
          <p:cNvPr id="28677" name="Text Box 6"/>
          <p:cNvSpPr txBox="1">
            <a:spLocks noChangeArrowheads="1"/>
          </p:cNvSpPr>
          <p:nvPr/>
        </p:nvSpPr>
        <p:spPr bwMode="auto">
          <a:xfrm>
            <a:off x="2971800" y="914400"/>
            <a:ext cx="5570538" cy="822325"/>
          </a:xfrm>
          <a:prstGeom prst="rect">
            <a:avLst/>
          </a:prstGeom>
          <a:noFill/>
          <a:ln w="9525">
            <a:noFill/>
            <a:miter lim="800000"/>
            <a:headEnd/>
            <a:tailEnd/>
          </a:ln>
        </p:spPr>
        <p:txBody>
          <a:bodyPr wrap="none">
            <a:spAutoFit/>
          </a:bodyPr>
          <a:lstStyle/>
          <a:p>
            <a:r>
              <a:rPr lang="en-US" sz="2400" b="1">
                <a:latin typeface="Verdana" pitchFamily="34" charset="0"/>
              </a:rPr>
              <a:t>Prepare your place of work and</a:t>
            </a:r>
          </a:p>
          <a:p>
            <a:r>
              <a:rPr lang="en-US" sz="2400" b="1">
                <a:latin typeface="Verdana" pitchFamily="34" charset="0"/>
              </a:rPr>
              <a:t>residence for the event</a:t>
            </a:r>
          </a:p>
        </p:txBody>
      </p:sp>
      <p:sp>
        <p:nvSpPr>
          <p:cNvPr id="4103" name="Text Box 7"/>
          <p:cNvSpPr txBox="1">
            <a:spLocks noChangeArrowheads="1"/>
          </p:cNvSpPr>
          <p:nvPr/>
        </p:nvSpPr>
        <p:spPr bwMode="auto">
          <a:xfrm>
            <a:off x="2438400" y="1905000"/>
            <a:ext cx="4800600" cy="4400550"/>
          </a:xfrm>
          <a:prstGeom prst="rect">
            <a:avLst/>
          </a:prstGeom>
          <a:solidFill>
            <a:schemeClr val="bg2">
              <a:lumMod val="60000"/>
              <a:lumOff val="40000"/>
            </a:schemeClr>
          </a:solidFill>
          <a:ln w="9525">
            <a:noFill/>
            <a:miter lim="800000"/>
            <a:headEnd/>
            <a:tailEnd/>
          </a:ln>
        </p:spPr>
        <p:txBody>
          <a:bodyPr>
            <a:spAutoFit/>
          </a:bodyPr>
          <a:lstStyle/>
          <a:p>
            <a:pPr marL="457200" indent="-457200">
              <a:buClr>
                <a:srgbClr val="A50021"/>
              </a:buClr>
              <a:buFont typeface="Monotype Sorts" pitchFamily="2" charset="2"/>
              <a:buChar char="+"/>
              <a:tabLst>
                <a:tab pos="457200" algn="l"/>
              </a:tabLst>
              <a:defRPr/>
            </a:pPr>
            <a:r>
              <a:rPr lang="en-US" sz="2000" b="1" dirty="0">
                <a:solidFill>
                  <a:srgbClr val="FFFF00"/>
                </a:solidFill>
                <a:latin typeface="Arial" charset="0"/>
                <a:ea typeface="+mn-ea"/>
              </a:rPr>
              <a:t>Strap heavy furniture</a:t>
            </a:r>
            <a:r>
              <a:rPr lang="en-US" sz="2000" dirty="0">
                <a:solidFill>
                  <a:srgbClr val="FFFF00"/>
                </a:solidFill>
                <a:latin typeface="Arial" charset="0"/>
                <a:ea typeface="+mn-ea"/>
              </a:rPr>
              <a:t> </a:t>
            </a:r>
            <a:r>
              <a:rPr lang="en-US" sz="2000" b="1" dirty="0">
                <a:solidFill>
                  <a:srgbClr val="FFFF00"/>
                </a:solidFill>
                <a:latin typeface="Arial" charset="0"/>
                <a:ea typeface="+mn-ea"/>
              </a:rPr>
              <a:t>to walls</a:t>
            </a:r>
            <a:r>
              <a:rPr lang="en-US" sz="2000" dirty="0">
                <a:latin typeface="Arial" charset="0"/>
                <a:ea typeface="+mn-ea"/>
              </a:rPr>
              <a:t> to prevent sliding or toppling.</a:t>
            </a:r>
          </a:p>
          <a:p>
            <a:pPr marL="457200" indent="-457200">
              <a:buClr>
                <a:srgbClr val="A50021"/>
              </a:buClr>
              <a:buFont typeface="Monotype Sorts" pitchFamily="2" charset="2"/>
              <a:buChar char="+"/>
              <a:tabLst>
                <a:tab pos="457200" algn="l"/>
              </a:tabLst>
              <a:defRPr/>
            </a:pPr>
            <a:r>
              <a:rPr lang="en-US" sz="2000" b="1" dirty="0">
                <a:solidFill>
                  <a:srgbClr val="FFFF00"/>
                </a:solidFill>
                <a:latin typeface="Arial" charset="0"/>
                <a:ea typeface="+mn-ea"/>
              </a:rPr>
              <a:t>Store breakable items, harmful Chemicals and flammable materials in lower most shelves</a:t>
            </a:r>
            <a:r>
              <a:rPr lang="en-US" sz="2000" dirty="0">
                <a:latin typeface="Arial" charset="0"/>
                <a:ea typeface="+mn-ea"/>
              </a:rPr>
              <a:t> and secure firmly.</a:t>
            </a:r>
          </a:p>
          <a:p>
            <a:pPr marL="457200" indent="-457200">
              <a:buClr>
                <a:srgbClr val="A50021"/>
              </a:buClr>
              <a:buFont typeface="Monotype Sorts" pitchFamily="2" charset="2"/>
              <a:buChar char="+"/>
              <a:tabLst>
                <a:tab pos="457200" algn="l"/>
              </a:tabLst>
              <a:defRPr/>
            </a:pPr>
            <a:r>
              <a:rPr lang="en-US" sz="2000" b="1" dirty="0">
                <a:solidFill>
                  <a:srgbClr val="FFFF00"/>
                </a:solidFill>
                <a:latin typeface="Arial" charset="0"/>
                <a:ea typeface="+mn-ea"/>
              </a:rPr>
              <a:t>Turn off gas tanks when not in use</a:t>
            </a:r>
            <a:r>
              <a:rPr lang="en-US" sz="2000" dirty="0">
                <a:solidFill>
                  <a:srgbClr val="FFFF00"/>
                </a:solidFill>
                <a:latin typeface="Arial" charset="0"/>
                <a:ea typeface="+mn-ea"/>
              </a:rPr>
              <a:t>.</a:t>
            </a:r>
          </a:p>
          <a:p>
            <a:pPr marL="457200" indent="-457200">
              <a:buClr>
                <a:srgbClr val="A50021"/>
              </a:buClr>
              <a:buFont typeface="Monotype Sorts" pitchFamily="2" charset="2"/>
              <a:buChar char="+"/>
              <a:tabLst>
                <a:tab pos="457200" algn="l"/>
              </a:tabLst>
              <a:defRPr/>
            </a:pPr>
            <a:r>
              <a:rPr lang="en-US" sz="2000" b="1" dirty="0">
                <a:solidFill>
                  <a:srgbClr val="FFFF00"/>
                </a:solidFill>
                <a:latin typeface="Arial" charset="0"/>
                <a:ea typeface="+mn-ea"/>
              </a:rPr>
              <a:t>Keep heavy materials in lower shelves</a:t>
            </a:r>
            <a:r>
              <a:rPr lang="en-US" sz="2000" dirty="0">
                <a:solidFill>
                  <a:srgbClr val="FFFF00"/>
                </a:solidFill>
                <a:latin typeface="Arial" charset="0"/>
                <a:ea typeface="+mn-ea"/>
              </a:rPr>
              <a:t>.</a:t>
            </a:r>
          </a:p>
          <a:p>
            <a:pPr marL="457200" indent="-457200">
              <a:buClr>
                <a:srgbClr val="A50021"/>
              </a:buClr>
              <a:buFont typeface="Monotype Sorts" pitchFamily="2" charset="2"/>
              <a:buChar char="+"/>
              <a:tabLst>
                <a:tab pos="457200" algn="l"/>
              </a:tabLst>
              <a:defRPr/>
            </a:pPr>
            <a:r>
              <a:rPr lang="en-US" sz="2000" b="1" dirty="0">
                <a:solidFill>
                  <a:srgbClr val="FFFF00"/>
                </a:solidFill>
                <a:latin typeface="Arial" charset="0"/>
                <a:ea typeface="+mn-ea"/>
              </a:rPr>
              <a:t>Check stability of hanging objects</a:t>
            </a:r>
            <a:r>
              <a:rPr lang="en-US" sz="2000" dirty="0">
                <a:solidFill>
                  <a:srgbClr val="FFFF00"/>
                </a:solidFill>
                <a:latin typeface="Arial" charset="0"/>
                <a:ea typeface="+mn-ea"/>
              </a:rPr>
              <a:t>.</a:t>
            </a:r>
          </a:p>
          <a:p>
            <a:pPr marL="457200" indent="-457200">
              <a:buClr>
                <a:srgbClr val="A50021"/>
              </a:buClr>
              <a:buFont typeface="Monotype Sorts" pitchFamily="2" charset="2"/>
              <a:buChar char="+"/>
              <a:tabLst>
                <a:tab pos="457200" algn="l"/>
              </a:tabLst>
              <a:defRPr/>
            </a:pPr>
            <a:r>
              <a:rPr lang="en-US" sz="2000" b="1" dirty="0">
                <a:solidFill>
                  <a:srgbClr val="FFFF00"/>
                </a:solidFill>
                <a:latin typeface="Arial" charset="0"/>
                <a:ea typeface="+mn-ea"/>
              </a:rPr>
              <a:t>Maintain an earthquake survival kit.</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7" name="Text Box 2"/>
          <p:cNvSpPr txBox="1">
            <a:spLocks noChangeArrowheads="1"/>
          </p:cNvSpPr>
          <p:nvPr/>
        </p:nvSpPr>
        <p:spPr bwMode="auto">
          <a:xfrm>
            <a:off x="533400" y="228600"/>
            <a:ext cx="4819650" cy="579438"/>
          </a:xfrm>
          <a:prstGeom prst="rect">
            <a:avLst/>
          </a:prstGeom>
          <a:solidFill>
            <a:schemeClr val="accent1"/>
          </a:solidFill>
          <a:ln w="9525">
            <a:noFill/>
            <a:miter lim="800000"/>
            <a:headEnd/>
            <a:tailEnd/>
          </a:ln>
        </p:spPr>
        <p:txBody>
          <a:bodyPr wrap="none">
            <a:spAutoFit/>
          </a:bodyPr>
          <a:lstStyle/>
          <a:p>
            <a:pPr eaLnBrk="1" hangingPunct="1"/>
            <a:r>
              <a:rPr lang="en-US" sz="3200" b="1">
                <a:latin typeface="Century Gothic" pitchFamily="34" charset="0"/>
              </a:rPr>
              <a:t>Earthquake Survival Kits</a:t>
            </a:r>
          </a:p>
        </p:txBody>
      </p:sp>
      <p:sp>
        <p:nvSpPr>
          <p:cNvPr id="29698" name="Text Box 3"/>
          <p:cNvSpPr txBox="1">
            <a:spLocks noChangeArrowheads="1"/>
          </p:cNvSpPr>
          <p:nvPr/>
        </p:nvSpPr>
        <p:spPr bwMode="auto">
          <a:xfrm>
            <a:off x="1143000" y="4013200"/>
            <a:ext cx="184150" cy="579438"/>
          </a:xfrm>
          <a:prstGeom prst="rect">
            <a:avLst/>
          </a:prstGeom>
          <a:noFill/>
          <a:ln w="9525">
            <a:noFill/>
            <a:miter lim="800000"/>
            <a:headEnd/>
            <a:tailEnd/>
          </a:ln>
        </p:spPr>
        <p:txBody>
          <a:bodyPr wrap="none">
            <a:spAutoFit/>
          </a:bodyPr>
          <a:lstStyle/>
          <a:p>
            <a:pPr eaLnBrk="1" hangingPunct="1"/>
            <a:endParaRPr lang="en-US" sz="3200" b="1">
              <a:latin typeface="Century Gothic" pitchFamily="34" charset="0"/>
            </a:endParaRPr>
          </a:p>
        </p:txBody>
      </p:sp>
      <p:pic>
        <p:nvPicPr>
          <p:cNvPr id="29699" name="Picture 4" descr="earthquake"/>
          <p:cNvPicPr>
            <a:picLocks noChangeAspect="1" noChangeArrowheads="1"/>
          </p:cNvPicPr>
          <p:nvPr/>
        </p:nvPicPr>
        <p:blipFill>
          <a:blip r:embed="rId2"/>
          <a:srcRect/>
          <a:stretch>
            <a:fillRect/>
          </a:stretch>
        </p:blipFill>
        <p:spPr bwMode="auto">
          <a:xfrm>
            <a:off x="0" y="1676400"/>
            <a:ext cx="8229600" cy="5181600"/>
          </a:xfrm>
          <a:prstGeom prst="rect">
            <a:avLst/>
          </a:prstGeom>
          <a:noFill/>
          <a:ln w="9525">
            <a:noFill/>
            <a:miter lim="800000"/>
            <a:headEnd/>
            <a:tailEnd/>
          </a:ln>
        </p:spPr>
      </p:pic>
      <p:pic>
        <p:nvPicPr>
          <p:cNvPr id="29700" name="Picture 5" descr="0057"/>
          <p:cNvPicPr>
            <a:picLocks noChangeAspect="1" noChangeArrowheads="1"/>
          </p:cNvPicPr>
          <p:nvPr/>
        </p:nvPicPr>
        <p:blipFill>
          <a:blip r:embed="rId3"/>
          <a:srcRect/>
          <a:stretch>
            <a:fillRect/>
          </a:stretch>
        </p:blipFill>
        <p:spPr bwMode="auto">
          <a:xfrm>
            <a:off x="6248400" y="762000"/>
            <a:ext cx="1905000" cy="1371600"/>
          </a:xfrm>
          <a:prstGeom prst="rect">
            <a:avLst/>
          </a:prstGeom>
          <a:noFill/>
          <a:ln w="9525">
            <a:noFill/>
            <a:miter lim="800000"/>
            <a:headEnd/>
            <a:tailEnd/>
          </a:ln>
        </p:spPr>
      </p:pic>
      <p:pic>
        <p:nvPicPr>
          <p:cNvPr id="29701" name="Picture 6" descr="0085"/>
          <p:cNvPicPr>
            <a:picLocks noChangeAspect="1" noChangeArrowheads="1"/>
          </p:cNvPicPr>
          <p:nvPr/>
        </p:nvPicPr>
        <p:blipFill>
          <a:blip r:embed="rId4"/>
          <a:srcRect/>
          <a:stretch>
            <a:fillRect/>
          </a:stretch>
        </p:blipFill>
        <p:spPr bwMode="auto">
          <a:xfrm>
            <a:off x="7239000" y="2066925"/>
            <a:ext cx="1905000" cy="136207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721" name="Picture 2" descr="tn_firstaid%20kit"/>
          <p:cNvPicPr>
            <a:picLocks noChangeAspect="1" noChangeArrowheads="1"/>
          </p:cNvPicPr>
          <p:nvPr/>
        </p:nvPicPr>
        <p:blipFill>
          <a:blip r:embed="rId2"/>
          <a:srcRect/>
          <a:stretch>
            <a:fillRect/>
          </a:stretch>
        </p:blipFill>
        <p:spPr bwMode="auto">
          <a:xfrm>
            <a:off x="0" y="838200"/>
            <a:ext cx="8077200" cy="5713413"/>
          </a:xfrm>
          <a:prstGeom prst="rect">
            <a:avLst/>
          </a:prstGeom>
          <a:noFill/>
          <a:ln w="9525">
            <a:noFill/>
            <a:miter lim="800000"/>
            <a:headEnd/>
            <a:tailEnd/>
          </a:ln>
        </p:spPr>
      </p:pic>
      <p:sp>
        <p:nvSpPr>
          <p:cNvPr id="30722" name="Rectangle 3"/>
          <p:cNvSpPr>
            <a:spLocks noChangeArrowheads="1"/>
          </p:cNvSpPr>
          <p:nvPr/>
        </p:nvSpPr>
        <p:spPr bwMode="auto">
          <a:xfrm>
            <a:off x="762000" y="152400"/>
            <a:ext cx="2514600" cy="579438"/>
          </a:xfrm>
          <a:prstGeom prst="rect">
            <a:avLst/>
          </a:prstGeom>
          <a:solidFill>
            <a:srgbClr val="3333CC"/>
          </a:solidFill>
          <a:ln w="9525">
            <a:noFill/>
            <a:miter lim="800000"/>
            <a:headEnd/>
            <a:tailEnd/>
          </a:ln>
        </p:spPr>
        <p:txBody>
          <a:bodyPr>
            <a:spAutoFit/>
          </a:bodyPr>
          <a:lstStyle/>
          <a:p>
            <a:pPr eaLnBrk="1" hangingPunct="1"/>
            <a:r>
              <a:rPr lang="en-US" sz="3200" b="1">
                <a:latin typeface="Century Gothic" pitchFamily="34" charset="0"/>
              </a:rPr>
              <a:t>First-Aid Kits</a:t>
            </a:r>
          </a:p>
        </p:txBody>
      </p:sp>
      <p:pic>
        <p:nvPicPr>
          <p:cNvPr id="30723" name="Picture 4" descr="sports_01-COACHFA"/>
          <p:cNvPicPr>
            <a:picLocks noChangeAspect="1" noChangeArrowheads="1"/>
          </p:cNvPicPr>
          <p:nvPr/>
        </p:nvPicPr>
        <p:blipFill>
          <a:blip r:embed="rId3"/>
          <a:srcRect/>
          <a:stretch>
            <a:fillRect/>
          </a:stretch>
        </p:blipFill>
        <p:spPr bwMode="auto">
          <a:xfrm>
            <a:off x="6477000" y="0"/>
            <a:ext cx="2667000" cy="1955800"/>
          </a:xfrm>
          <a:prstGeom prst="rect">
            <a:avLst/>
          </a:prstGeom>
          <a:noFill/>
          <a:ln w="9525">
            <a:noFill/>
            <a:miter lim="800000"/>
            <a:headEnd/>
            <a:tailEnd/>
          </a:ln>
        </p:spPr>
      </p:pic>
      <p:pic>
        <p:nvPicPr>
          <p:cNvPr id="30724" name="Picture 6" descr="first aid kit"/>
          <p:cNvPicPr>
            <a:picLocks noChangeAspect="1" noChangeArrowheads="1"/>
          </p:cNvPicPr>
          <p:nvPr/>
        </p:nvPicPr>
        <p:blipFill>
          <a:blip r:embed="rId4" cstate="email"/>
          <a:srcRect/>
          <a:stretch>
            <a:fillRect/>
          </a:stretch>
        </p:blipFill>
        <p:spPr bwMode="auto">
          <a:xfrm>
            <a:off x="7505700" y="1905000"/>
            <a:ext cx="1638300" cy="16764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1371600" y="228600"/>
            <a:ext cx="630237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DURING</a:t>
            </a:r>
            <a:r>
              <a:rPr lang="en-US" sz="2400" b="1">
                <a:solidFill>
                  <a:srgbClr val="FF0000"/>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1746"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22532" name="Text Box 4"/>
          <p:cNvSpPr txBox="1">
            <a:spLocks noChangeArrowheads="1"/>
          </p:cNvSpPr>
          <p:nvPr/>
        </p:nvSpPr>
        <p:spPr bwMode="auto">
          <a:xfrm>
            <a:off x="457200" y="762000"/>
            <a:ext cx="8229600" cy="830263"/>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dirty="0">
                <a:latin typeface="Verdana" pitchFamily="34" charset="0"/>
                <a:ea typeface="+mn-ea"/>
              </a:rPr>
              <a:t>If inside a structurally sound building, stay there!</a:t>
            </a:r>
          </a:p>
        </p:txBody>
      </p:sp>
      <p:sp>
        <p:nvSpPr>
          <p:cNvPr id="22533" name="Text Box 5"/>
          <p:cNvSpPr txBox="1">
            <a:spLocks noChangeArrowheads="1"/>
          </p:cNvSpPr>
          <p:nvPr/>
        </p:nvSpPr>
        <p:spPr bwMode="auto">
          <a:xfrm>
            <a:off x="457200" y="1695450"/>
            <a:ext cx="8229600" cy="1200150"/>
          </a:xfrm>
          <a:prstGeom prst="rect">
            <a:avLst/>
          </a:prstGeom>
          <a:solidFill>
            <a:schemeClr val="bg2">
              <a:lumMod val="60000"/>
              <a:lumOff val="40000"/>
            </a:schemeClr>
          </a:solidFill>
          <a:ln w="9525">
            <a:noFill/>
            <a:miter lim="800000"/>
            <a:headEnd/>
            <a:tailEnd/>
          </a:ln>
        </p:spPr>
        <p:txBody>
          <a:bodyPr>
            <a:spAutoFit/>
          </a:bodyPr>
          <a:lstStyle/>
          <a:p>
            <a:pPr>
              <a:buClr>
                <a:srgbClr val="A50021"/>
              </a:buClr>
              <a:defRPr/>
            </a:pPr>
            <a:r>
              <a:rPr lang="en-US" sz="2400" b="1" dirty="0">
                <a:solidFill>
                  <a:srgbClr val="FF0000"/>
                </a:solidFill>
                <a:latin typeface="Arial" charset="0"/>
                <a:ea typeface="+mn-ea"/>
              </a:rPr>
              <a:t>Protect your body from falling debris</a:t>
            </a:r>
            <a:r>
              <a:rPr lang="en-US" sz="2400" b="1" dirty="0">
                <a:solidFill>
                  <a:schemeClr val="accent2"/>
                </a:solidFill>
                <a:latin typeface="Arial" charset="0"/>
                <a:ea typeface="+mn-ea"/>
              </a:rPr>
              <a:t> </a:t>
            </a:r>
            <a:r>
              <a:rPr lang="en-US" sz="2400" dirty="0">
                <a:latin typeface="Arial" charset="0"/>
                <a:ea typeface="+mn-ea"/>
              </a:rPr>
              <a:t>by bracing</a:t>
            </a:r>
            <a:r>
              <a:rPr lang="en-US" sz="2400" b="1" dirty="0">
                <a:solidFill>
                  <a:schemeClr val="accent2"/>
                </a:solidFill>
                <a:latin typeface="Arial" charset="0"/>
                <a:ea typeface="+mn-ea"/>
              </a:rPr>
              <a:t> </a:t>
            </a:r>
          </a:p>
          <a:p>
            <a:pPr>
              <a:buClr>
                <a:srgbClr val="A50021"/>
              </a:buClr>
              <a:buFont typeface="Monotype Sorts" pitchFamily="2" charset="2"/>
              <a:buNone/>
              <a:defRPr/>
            </a:pPr>
            <a:r>
              <a:rPr lang="en-US" sz="2400" dirty="0">
                <a:latin typeface="Arial" charset="0"/>
                <a:ea typeface="+mn-ea"/>
              </a:rPr>
              <a:t>yourself in a doorway or by getting under a sturdy desk or table.</a:t>
            </a:r>
            <a:endParaRPr lang="en-US" sz="2400" b="1" dirty="0">
              <a:latin typeface="Arial" charset="0"/>
              <a:ea typeface="+mn-ea"/>
            </a:endParaRPr>
          </a:p>
        </p:txBody>
      </p:sp>
      <p:pic>
        <p:nvPicPr>
          <p:cNvPr id="31749" name="Picture 6"/>
          <p:cNvPicPr>
            <a:picLocks noChangeAspect="1" noChangeArrowheads="1"/>
          </p:cNvPicPr>
          <p:nvPr/>
        </p:nvPicPr>
        <p:blipFill>
          <a:blip r:embed="rId2"/>
          <a:srcRect/>
          <a:stretch>
            <a:fillRect/>
          </a:stretch>
        </p:blipFill>
        <p:spPr bwMode="auto">
          <a:xfrm>
            <a:off x="1447800" y="2895600"/>
            <a:ext cx="6324600" cy="388461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2"/>
          <p:cNvSpPr txBox="1">
            <a:spLocks noChangeArrowheads="1"/>
          </p:cNvSpPr>
          <p:nvPr/>
        </p:nvSpPr>
        <p:spPr bwMode="auto">
          <a:xfrm>
            <a:off x="1447800" y="609600"/>
            <a:ext cx="630237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DURING</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2770" name="Text Box 3"/>
          <p:cNvSpPr txBox="1">
            <a:spLocks noChangeArrowheads="1"/>
          </p:cNvSpPr>
          <p:nvPr/>
        </p:nvSpPr>
        <p:spPr bwMode="auto">
          <a:xfrm>
            <a:off x="29718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32771" name="Text Box 4"/>
          <p:cNvSpPr txBox="1">
            <a:spLocks noChangeArrowheads="1"/>
          </p:cNvSpPr>
          <p:nvPr/>
        </p:nvSpPr>
        <p:spPr bwMode="auto">
          <a:xfrm>
            <a:off x="2057400" y="1295400"/>
            <a:ext cx="5789613" cy="822325"/>
          </a:xfrm>
          <a:prstGeom prst="rect">
            <a:avLst/>
          </a:prstGeom>
          <a:noFill/>
          <a:ln w="9525">
            <a:noFill/>
            <a:miter lim="800000"/>
            <a:headEnd/>
            <a:tailEnd/>
          </a:ln>
        </p:spPr>
        <p:txBody>
          <a:bodyPr>
            <a:spAutoFit/>
          </a:bodyPr>
          <a:lstStyle/>
          <a:p>
            <a:r>
              <a:rPr lang="en-US" sz="2400" b="1">
                <a:solidFill>
                  <a:srgbClr val="000004"/>
                </a:solidFill>
                <a:latin typeface="Verdana" pitchFamily="34" charset="0"/>
              </a:rPr>
              <a:t>If outside, move to an open area</a:t>
            </a:r>
          </a:p>
          <a:p>
            <a:endParaRPr lang="en-US" sz="2400" b="1">
              <a:latin typeface="Verdana" pitchFamily="34" charset="0"/>
            </a:endParaRPr>
          </a:p>
        </p:txBody>
      </p:sp>
      <p:sp>
        <p:nvSpPr>
          <p:cNvPr id="23557" name="Text Box 5"/>
          <p:cNvSpPr txBox="1">
            <a:spLocks noChangeArrowheads="1"/>
          </p:cNvSpPr>
          <p:nvPr/>
        </p:nvSpPr>
        <p:spPr bwMode="auto">
          <a:xfrm>
            <a:off x="228600" y="2057400"/>
            <a:ext cx="4229100" cy="1006475"/>
          </a:xfrm>
          <a:prstGeom prst="rect">
            <a:avLst/>
          </a:prstGeom>
          <a:solidFill>
            <a:schemeClr val="bg2">
              <a:lumMod val="60000"/>
              <a:lumOff val="40000"/>
            </a:schemeClr>
          </a:solidFill>
          <a:ln w="9525">
            <a:noFill/>
            <a:miter lim="800000"/>
            <a:headEnd/>
            <a:tailEnd/>
          </a:ln>
        </p:spPr>
        <p:txBody>
          <a:bodyPr wrap="none">
            <a:spAutoFit/>
          </a:bodyPr>
          <a:lstStyle/>
          <a:p>
            <a:pPr>
              <a:buClr>
                <a:srgbClr val="A50021"/>
              </a:buClr>
              <a:buFont typeface="Monotype Sorts" pitchFamily="2" charset="2"/>
              <a:buChar char="+"/>
              <a:defRPr/>
            </a:pPr>
            <a:r>
              <a:rPr lang="en-US" sz="2000" b="1" dirty="0">
                <a:latin typeface="Arial" charset="0"/>
                <a:ea typeface="+mn-ea"/>
              </a:rPr>
              <a:t>Get away from power lines, </a:t>
            </a:r>
          </a:p>
          <a:p>
            <a:pPr>
              <a:buClr>
                <a:srgbClr val="A50021"/>
              </a:buClr>
              <a:buFont typeface="Monotype Sorts" pitchFamily="2" charset="2"/>
              <a:buNone/>
              <a:defRPr/>
            </a:pPr>
            <a:r>
              <a:rPr lang="en-US" sz="2000" b="1" dirty="0">
                <a:latin typeface="Arial" charset="0"/>
                <a:ea typeface="+mn-ea"/>
              </a:rPr>
              <a:t>posts, walls and other structures</a:t>
            </a:r>
            <a:r>
              <a:rPr lang="en-US" sz="2000" b="1" dirty="0">
                <a:solidFill>
                  <a:schemeClr val="accent2"/>
                </a:solidFill>
                <a:latin typeface="Arial" charset="0"/>
                <a:ea typeface="+mn-ea"/>
              </a:rPr>
              <a:t> </a:t>
            </a:r>
          </a:p>
          <a:p>
            <a:pPr>
              <a:buClr>
                <a:srgbClr val="A50021"/>
              </a:buClr>
              <a:buFont typeface="Monotype Sorts" pitchFamily="2" charset="2"/>
              <a:buNone/>
              <a:defRPr/>
            </a:pPr>
            <a:r>
              <a:rPr lang="en-US" sz="2000" dirty="0">
                <a:latin typeface="Arial" charset="0"/>
                <a:ea typeface="+mn-ea"/>
              </a:rPr>
              <a:t>that may fall or collapse.</a:t>
            </a:r>
          </a:p>
        </p:txBody>
      </p:sp>
      <p:sp>
        <p:nvSpPr>
          <p:cNvPr id="23558" name="Rectangle 6"/>
          <p:cNvSpPr>
            <a:spLocks noChangeArrowheads="1"/>
          </p:cNvSpPr>
          <p:nvPr/>
        </p:nvSpPr>
        <p:spPr bwMode="auto">
          <a:xfrm>
            <a:off x="4635500" y="2057400"/>
            <a:ext cx="4176713" cy="708025"/>
          </a:xfrm>
          <a:prstGeom prst="rect">
            <a:avLst/>
          </a:prstGeom>
          <a:solidFill>
            <a:schemeClr val="bg2">
              <a:lumMod val="60000"/>
              <a:lumOff val="40000"/>
            </a:schemeClr>
          </a:solidFill>
          <a:ln w="9525">
            <a:noFill/>
            <a:miter lim="800000"/>
            <a:headEnd/>
            <a:tailEnd/>
          </a:ln>
        </p:spPr>
        <p:txBody>
          <a:bodyPr>
            <a:spAutoFit/>
          </a:bodyPr>
          <a:lstStyle/>
          <a:p>
            <a:pPr>
              <a:buClr>
                <a:srgbClr val="A50021"/>
              </a:buClr>
              <a:buFont typeface="Monotype Sorts" pitchFamily="2" charset="2"/>
              <a:buChar char="+"/>
              <a:defRPr/>
            </a:pPr>
            <a:r>
              <a:rPr lang="en-US" sz="2000" b="1">
                <a:latin typeface="Arial" charset="0"/>
                <a:ea typeface="+mn-ea"/>
              </a:rPr>
              <a:t>Stay away from buildings with </a:t>
            </a:r>
          </a:p>
          <a:p>
            <a:pPr>
              <a:buClr>
                <a:srgbClr val="A50021"/>
              </a:buClr>
              <a:buFont typeface="Monotype Sorts" pitchFamily="2" charset="2"/>
              <a:buNone/>
              <a:defRPr/>
            </a:pPr>
            <a:r>
              <a:rPr lang="en-US" sz="2000" b="1">
                <a:latin typeface="Arial" charset="0"/>
                <a:ea typeface="+mn-ea"/>
              </a:rPr>
              <a:t>glass panes.</a:t>
            </a:r>
            <a:endParaRPr lang="en-US" sz="2000">
              <a:latin typeface="Arial" charset="0"/>
              <a:ea typeface="+mn-ea"/>
            </a:endParaRPr>
          </a:p>
        </p:txBody>
      </p:sp>
      <p:pic>
        <p:nvPicPr>
          <p:cNvPr id="32774" name="Picture 7"/>
          <p:cNvPicPr>
            <a:picLocks noChangeAspect="1" noChangeArrowheads="1"/>
          </p:cNvPicPr>
          <p:nvPr/>
        </p:nvPicPr>
        <p:blipFill>
          <a:blip r:embed="rId2"/>
          <a:srcRect/>
          <a:stretch>
            <a:fillRect/>
          </a:stretch>
        </p:blipFill>
        <p:spPr bwMode="auto">
          <a:xfrm>
            <a:off x="762000" y="3200400"/>
            <a:ext cx="3581400" cy="3429000"/>
          </a:xfrm>
          <a:prstGeom prst="rect">
            <a:avLst/>
          </a:prstGeom>
          <a:noFill/>
          <a:ln w="9525">
            <a:noFill/>
            <a:miter lim="800000"/>
            <a:headEnd/>
            <a:tailEnd/>
          </a:ln>
        </p:spPr>
      </p:pic>
      <p:pic>
        <p:nvPicPr>
          <p:cNvPr id="32775" name="Picture 8"/>
          <p:cNvPicPr>
            <a:picLocks noChangeAspect="1" noChangeArrowheads="1"/>
          </p:cNvPicPr>
          <p:nvPr/>
        </p:nvPicPr>
        <p:blipFill>
          <a:blip r:embed="rId3" cstate="email"/>
          <a:srcRect/>
          <a:stretch>
            <a:fillRect/>
          </a:stretch>
        </p:blipFill>
        <p:spPr bwMode="auto">
          <a:xfrm>
            <a:off x="4648200" y="3200400"/>
            <a:ext cx="3887788" cy="3429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1393825" y="609600"/>
            <a:ext cx="630237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DURING</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3794"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5125" name="Text Box 4"/>
          <p:cNvSpPr txBox="1">
            <a:spLocks noChangeArrowheads="1"/>
          </p:cNvSpPr>
          <p:nvPr/>
        </p:nvSpPr>
        <p:spPr bwMode="auto">
          <a:xfrm>
            <a:off x="381000" y="1447800"/>
            <a:ext cx="8382000" cy="822325"/>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dirty="0">
                <a:latin typeface="Verdana" pitchFamily="34" charset="0"/>
                <a:ea typeface="+mn-ea"/>
              </a:rPr>
              <a:t>If along the shore and you feel an earthquake, </a:t>
            </a:r>
          </a:p>
          <a:p>
            <a:pPr>
              <a:defRPr/>
            </a:pPr>
            <a:r>
              <a:rPr lang="en-US" sz="2400" b="1" dirty="0">
                <a:latin typeface="Verdana" pitchFamily="34" charset="0"/>
                <a:ea typeface="+mn-ea"/>
              </a:rPr>
              <a:t>strong enough to make standing difficult.</a:t>
            </a:r>
          </a:p>
        </p:txBody>
      </p:sp>
      <p:sp>
        <p:nvSpPr>
          <p:cNvPr id="33796" name="Text Box 5"/>
          <p:cNvSpPr txBox="1">
            <a:spLocks noChangeArrowheads="1"/>
          </p:cNvSpPr>
          <p:nvPr/>
        </p:nvSpPr>
        <p:spPr bwMode="auto">
          <a:xfrm>
            <a:off x="6172200" y="3352800"/>
            <a:ext cx="4114800" cy="396875"/>
          </a:xfrm>
          <a:prstGeom prst="rect">
            <a:avLst/>
          </a:prstGeom>
          <a:noFill/>
          <a:ln w="9525">
            <a:noFill/>
            <a:miter lim="800000"/>
            <a:headEnd/>
            <a:tailEnd/>
          </a:ln>
        </p:spPr>
        <p:txBody>
          <a:bodyPr>
            <a:spAutoFit/>
          </a:bodyPr>
          <a:lstStyle/>
          <a:p>
            <a:pPr>
              <a:buClr>
                <a:srgbClr val="A50021"/>
              </a:buClr>
              <a:buFont typeface="Monotype Sorts" charset="2"/>
              <a:buNone/>
            </a:pPr>
            <a:r>
              <a:rPr lang="en-US" sz="2000" b="1">
                <a:solidFill>
                  <a:schemeClr val="accent2"/>
                </a:solidFill>
                <a:latin typeface="Arial" pitchFamily="34" charset="0"/>
              </a:rPr>
              <a:t> </a:t>
            </a:r>
          </a:p>
        </p:txBody>
      </p:sp>
      <p:graphicFrame>
        <p:nvGraphicFramePr>
          <p:cNvPr id="33797" name="Object 6"/>
          <p:cNvGraphicFramePr>
            <a:graphicFrameLocks noChangeAspect="1"/>
          </p:cNvGraphicFramePr>
          <p:nvPr/>
        </p:nvGraphicFramePr>
        <p:xfrm>
          <a:off x="304800" y="2452688"/>
          <a:ext cx="6248400" cy="4405312"/>
        </p:xfrm>
        <a:graphic>
          <a:graphicData uri="http://schemas.openxmlformats.org/presentationml/2006/ole">
            <p:oleObj spid="_x0000_s33797" name="Image" r:id="rId3" imgW="6328274" imgH="5781857" progId="">
              <p:embed/>
            </p:oleObj>
          </a:graphicData>
        </a:graphic>
      </p:graphicFrame>
      <p:sp>
        <p:nvSpPr>
          <p:cNvPr id="5127" name="Rectangle 7"/>
          <p:cNvSpPr>
            <a:spLocks noChangeArrowheads="1"/>
          </p:cNvSpPr>
          <p:nvPr/>
        </p:nvSpPr>
        <p:spPr bwMode="auto">
          <a:xfrm>
            <a:off x="6629400" y="2667000"/>
            <a:ext cx="2286000" cy="3970338"/>
          </a:xfrm>
          <a:prstGeom prst="rect">
            <a:avLst/>
          </a:prstGeom>
          <a:solidFill>
            <a:schemeClr val="bg2">
              <a:lumMod val="60000"/>
              <a:lumOff val="40000"/>
            </a:schemeClr>
          </a:solidFill>
          <a:ln w="9525">
            <a:noFill/>
            <a:miter lim="800000"/>
            <a:headEnd/>
            <a:tailEnd/>
          </a:ln>
        </p:spPr>
        <p:txBody>
          <a:bodyPr>
            <a:spAutoFit/>
          </a:bodyPr>
          <a:lstStyle/>
          <a:p>
            <a:pPr>
              <a:buClr>
                <a:srgbClr val="A50021"/>
              </a:buClr>
              <a:buFont typeface="Monotype Sorts" pitchFamily="2" charset="2"/>
              <a:buNone/>
              <a:defRPr/>
            </a:pPr>
            <a:r>
              <a:rPr lang="en-US" sz="3600" b="1" dirty="0">
                <a:latin typeface="Arial" charset="0"/>
                <a:ea typeface="+mn-ea"/>
              </a:rPr>
              <a:t>Run away from </a:t>
            </a:r>
          </a:p>
          <a:p>
            <a:pPr>
              <a:buClr>
                <a:srgbClr val="A50021"/>
              </a:buClr>
              <a:buFont typeface="Monotype Sorts" pitchFamily="2" charset="2"/>
              <a:buNone/>
              <a:defRPr/>
            </a:pPr>
            <a:r>
              <a:rPr lang="en-US" sz="3600" b="1" dirty="0">
                <a:latin typeface="Arial" charset="0"/>
                <a:ea typeface="+mn-ea"/>
              </a:rPr>
              <a:t>the shore toward higher  ground</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 Box 2"/>
          <p:cNvSpPr txBox="1">
            <a:spLocks noChangeArrowheads="1"/>
          </p:cNvSpPr>
          <p:nvPr/>
        </p:nvSpPr>
        <p:spPr bwMode="auto">
          <a:xfrm>
            <a:off x="1371600" y="152400"/>
            <a:ext cx="630237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DURING</a:t>
            </a:r>
            <a:r>
              <a:rPr lang="en-US" sz="2400" b="1">
                <a:solidFill>
                  <a:srgbClr val="FF0000"/>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4818"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24580" name="Text Box 4"/>
          <p:cNvSpPr txBox="1">
            <a:spLocks noChangeArrowheads="1"/>
          </p:cNvSpPr>
          <p:nvPr/>
        </p:nvSpPr>
        <p:spPr bwMode="auto">
          <a:xfrm>
            <a:off x="685800" y="838200"/>
            <a:ext cx="7772400" cy="1187450"/>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a:latin typeface="Verdana" pitchFamily="34" charset="0"/>
                <a:ea typeface="+mn-ea"/>
              </a:rPr>
              <a:t>If on a mountain, or near a steep hill slope,</a:t>
            </a:r>
          </a:p>
          <a:p>
            <a:pPr>
              <a:defRPr/>
            </a:pPr>
            <a:r>
              <a:rPr lang="en-US" sz="2400" b="1">
                <a:latin typeface="Verdana" pitchFamily="34" charset="0"/>
                <a:ea typeface="+mn-ea"/>
              </a:rPr>
              <a:t> move away from steep escarpments which</a:t>
            </a:r>
          </a:p>
          <a:p>
            <a:pPr>
              <a:defRPr/>
            </a:pPr>
            <a:r>
              <a:rPr lang="en-US" sz="2400" b="1">
                <a:latin typeface="Verdana" pitchFamily="34" charset="0"/>
                <a:ea typeface="+mn-ea"/>
              </a:rPr>
              <a:t> may be affected by landslides</a:t>
            </a:r>
          </a:p>
        </p:txBody>
      </p:sp>
      <p:pic>
        <p:nvPicPr>
          <p:cNvPr id="34820" name="Picture 5"/>
          <p:cNvPicPr>
            <a:picLocks noChangeAspect="1" noChangeArrowheads="1"/>
          </p:cNvPicPr>
          <p:nvPr/>
        </p:nvPicPr>
        <p:blipFill>
          <a:blip r:embed="rId2"/>
          <a:srcRect/>
          <a:stretch>
            <a:fillRect/>
          </a:stretch>
        </p:blipFill>
        <p:spPr bwMode="auto">
          <a:xfrm>
            <a:off x="990600" y="2276475"/>
            <a:ext cx="7240588" cy="4276725"/>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0" y="228600"/>
            <a:ext cx="8229600" cy="914400"/>
          </a:xfrm>
          <a:solidFill>
            <a:srgbClr val="FFFF99"/>
          </a:solidFill>
          <a:ln>
            <a:solidFill>
              <a:srgbClr val="FF0000"/>
            </a:solidFill>
          </a:ln>
        </p:spPr>
        <p:txBody>
          <a:bodyPr/>
          <a:lstStyle/>
          <a:p>
            <a:pPr eaLnBrk="1" hangingPunct="1"/>
            <a:r>
              <a:rPr lang="en-US" sz="3600" b="1" smtClean="0">
                <a:solidFill>
                  <a:schemeClr val="accent2"/>
                </a:solidFill>
                <a:effectLst/>
                <a:latin typeface="Calibri" pitchFamily="34" charset="0"/>
              </a:rPr>
              <a:t>Legal Base</a:t>
            </a:r>
          </a:p>
        </p:txBody>
      </p:sp>
      <p:sp>
        <p:nvSpPr>
          <p:cNvPr id="387075" name="Rectangle 3"/>
          <p:cNvSpPr>
            <a:spLocks noChangeArrowheads="1"/>
          </p:cNvSpPr>
          <p:nvPr/>
        </p:nvSpPr>
        <p:spPr bwMode="auto">
          <a:xfrm>
            <a:off x="457200" y="2057400"/>
            <a:ext cx="8229600" cy="3429000"/>
          </a:xfrm>
          <a:prstGeom prst="rect">
            <a:avLst/>
          </a:prstGeom>
          <a:solidFill>
            <a:schemeClr val="bg2">
              <a:lumMod val="60000"/>
              <a:lumOff val="40000"/>
              <a:alpha val="60001"/>
            </a:schemeClr>
          </a:solidFill>
          <a:ln w="9525">
            <a:noFill/>
            <a:miter lim="800000"/>
            <a:headEnd/>
            <a:tailEnd/>
          </a:ln>
          <a:effectLst/>
        </p:spPr>
        <p:txBody>
          <a:bodyPr anchor="ctr"/>
          <a:lstStyle/>
          <a:p>
            <a:pPr algn="ctr" eaLnBrk="1" hangingPunct="1"/>
            <a:r>
              <a:rPr lang="en-US" sz="3200" b="1" i="1" u="sng">
                <a:solidFill>
                  <a:schemeClr val="tx2"/>
                </a:solidFill>
                <a:latin typeface="Calibri" pitchFamily="34" charset="0"/>
              </a:rPr>
              <a:t>Sec. 14 of RA 10121</a:t>
            </a:r>
            <a:r>
              <a:rPr lang="en-US" sz="3200" b="1" i="1">
                <a:solidFill>
                  <a:schemeClr val="tx2"/>
                </a:solidFill>
                <a:latin typeface="Calibri" pitchFamily="34" charset="0"/>
              </a:rPr>
              <a:t>  </a:t>
            </a:r>
            <a:br>
              <a:rPr lang="en-US" sz="3200" b="1" i="1">
                <a:solidFill>
                  <a:schemeClr val="tx2"/>
                </a:solidFill>
                <a:latin typeface="Calibri" pitchFamily="34" charset="0"/>
              </a:rPr>
            </a:br>
            <a:r>
              <a:rPr lang="en-US" sz="3200" b="1" i="1">
                <a:solidFill>
                  <a:schemeClr val="tx2"/>
                </a:solidFill>
                <a:latin typeface="Calibri" pitchFamily="34" charset="0"/>
              </a:rPr>
              <a:t/>
            </a:r>
            <a:br>
              <a:rPr lang="en-US" sz="3200" b="1" i="1">
                <a:solidFill>
                  <a:schemeClr val="tx2"/>
                </a:solidFill>
                <a:latin typeface="Calibri" pitchFamily="34" charset="0"/>
              </a:rPr>
            </a:br>
            <a:r>
              <a:rPr lang="en-US" sz="3200">
                <a:solidFill>
                  <a:schemeClr val="tx2"/>
                </a:solidFill>
                <a:latin typeface="Calibri" pitchFamily="34" charset="0"/>
              </a:rPr>
              <a:t>    </a:t>
            </a:r>
            <a:r>
              <a:rPr lang="ja-JP" altLang="en-US" sz="3200" b="1">
                <a:solidFill>
                  <a:schemeClr val="tx2"/>
                </a:solidFill>
                <a:latin typeface="Calibri" pitchFamily="34" charset="0"/>
              </a:rPr>
              <a:t>“</a:t>
            </a:r>
            <a:r>
              <a:rPr lang="en-US" altLang="ja-JP" sz="3200" b="1">
                <a:solidFill>
                  <a:schemeClr val="tx2"/>
                </a:solidFill>
                <a:latin typeface="Calibri" pitchFamily="34" charset="0"/>
              </a:rPr>
              <a:t>Integration of Disaster Risk Reduction Education into the School Curricula and Sanggunian Kabataan Program and Mandatory Training for Public Sector Employees.</a:t>
            </a:r>
            <a:r>
              <a:rPr lang="ja-JP" altLang="en-US" sz="3200" b="1">
                <a:solidFill>
                  <a:schemeClr val="tx2"/>
                </a:solidFill>
                <a:latin typeface="Calibri" pitchFamily="34" charset="0"/>
              </a:rPr>
              <a:t>”</a:t>
            </a:r>
            <a:endParaRPr lang="en-US" sz="3200" b="1" u="sng">
              <a:solidFill>
                <a:schemeClr val="tx2"/>
              </a:solidFill>
              <a:latin typeface="Calibri" pitchFamily="34" charset="0"/>
            </a:endParaRPr>
          </a:p>
        </p:txBody>
      </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7075"/>
                                        </p:tgtEl>
                                        <p:attrNameLst>
                                          <p:attrName>style.visibility</p:attrName>
                                        </p:attrNameLst>
                                      </p:cBhvr>
                                      <p:to>
                                        <p:strVal val="visible"/>
                                      </p:to>
                                    </p:set>
                                    <p:animEffect transition="in" filter="circle(in)">
                                      <p:cBhvr>
                                        <p:cTn id="7" dur="2000"/>
                                        <p:tgtEl>
                                          <p:spTgt spid="387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0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1393825" y="76200"/>
            <a:ext cx="6302375" cy="549275"/>
          </a:xfrm>
          <a:prstGeom prst="rect">
            <a:avLst/>
          </a:prstGeom>
          <a:noFill/>
          <a:ln w="9525">
            <a:noFill/>
            <a:miter lim="800000"/>
            <a:headEnd/>
            <a:tailEnd/>
          </a:ln>
        </p:spPr>
        <p:txBody>
          <a:bodyPr wrap="none">
            <a:spAutoFit/>
          </a:bodyPr>
          <a:lstStyle/>
          <a:p>
            <a:pPr algn="ctr"/>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DURING</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5842"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25604" name="Text Box 4"/>
          <p:cNvSpPr txBox="1">
            <a:spLocks noChangeArrowheads="1"/>
          </p:cNvSpPr>
          <p:nvPr/>
        </p:nvSpPr>
        <p:spPr bwMode="auto">
          <a:xfrm>
            <a:off x="457200" y="685800"/>
            <a:ext cx="8229600" cy="830263"/>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dirty="0">
                <a:latin typeface="Verdana" pitchFamily="34" charset="0"/>
                <a:ea typeface="+mn-ea"/>
              </a:rPr>
              <a:t>When driving a vehicle, pull to the side of the road and stop.</a:t>
            </a:r>
          </a:p>
        </p:txBody>
      </p:sp>
      <p:sp>
        <p:nvSpPr>
          <p:cNvPr id="25605" name="Text Box 5"/>
          <p:cNvSpPr txBox="1">
            <a:spLocks noChangeArrowheads="1"/>
          </p:cNvSpPr>
          <p:nvPr/>
        </p:nvSpPr>
        <p:spPr bwMode="auto">
          <a:xfrm>
            <a:off x="457200" y="1600200"/>
            <a:ext cx="8229600" cy="830263"/>
          </a:xfrm>
          <a:prstGeom prst="rect">
            <a:avLst/>
          </a:prstGeom>
          <a:solidFill>
            <a:schemeClr val="bg2">
              <a:lumMod val="60000"/>
              <a:lumOff val="40000"/>
            </a:schemeClr>
          </a:solidFill>
          <a:ln w="9525">
            <a:noFill/>
            <a:miter lim="800000"/>
            <a:headEnd/>
            <a:tailEnd/>
          </a:ln>
        </p:spPr>
        <p:txBody>
          <a:bodyPr>
            <a:spAutoFit/>
          </a:bodyPr>
          <a:lstStyle/>
          <a:p>
            <a:pPr>
              <a:buClr>
                <a:srgbClr val="A50021"/>
              </a:buClr>
              <a:buFont typeface="Monotype Sorts" pitchFamily="2" charset="2"/>
              <a:buChar char="+"/>
              <a:defRPr/>
            </a:pPr>
            <a:r>
              <a:rPr lang="en-US" sz="2400" b="1" dirty="0">
                <a:solidFill>
                  <a:srgbClr val="FF0000"/>
                </a:solidFill>
                <a:latin typeface="Arial" charset="0"/>
                <a:ea typeface="+mn-ea"/>
              </a:rPr>
              <a:t>Do not attempt to cross bridges or overpasses which  may have been damaged.</a:t>
            </a:r>
            <a:endParaRPr lang="en-US" sz="2400" dirty="0">
              <a:solidFill>
                <a:srgbClr val="FF0000"/>
              </a:solidFill>
              <a:latin typeface="Arial" charset="0"/>
              <a:ea typeface="+mn-ea"/>
            </a:endParaRPr>
          </a:p>
        </p:txBody>
      </p:sp>
      <p:pic>
        <p:nvPicPr>
          <p:cNvPr id="35845" name="Picture 6"/>
          <p:cNvPicPr>
            <a:picLocks noChangeAspect="1" noChangeArrowheads="1"/>
          </p:cNvPicPr>
          <p:nvPr/>
        </p:nvPicPr>
        <p:blipFill>
          <a:blip r:embed="rId2"/>
          <a:srcRect/>
          <a:stretch>
            <a:fillRect/>
          </a:stretch>
        </p:blipFill>
        <p:spPr bwMode="auto">
          <a:xfrm>
            <a:off x="990600" y="2592388"/>
            <a:ext cx="7239000" cy="4113212"/>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1539875" y="228600"/>
            <a:ext cx="600392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AFTER</a:t>
            </a:r>
            <a:r>
              <a:rPr lang="en-US" sz="2400" b="1">
                <a:solidFill>
                  <a:schemeClr val="accent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6866" name="Text Box 3"/>
          <p:cNvSpPr txBox="1">
            <a:spLocks noChangeArrowheads="1"/>
          </p:cNvSpPr>
          <p:nvPr/>
        </p:nvSpPr>
        <p:spPr bwMode="auto">
          <a:xfrm>
            <a:off x="2819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6149" name="Text Box 4"/>
          <p:cNvSpPr txBox="1">
            <a:spLocks noChangeArrowheads="1"/>
          </p:cNvSpPr>
          <p:nvPr/>
        </p:nvSpPr>
        <p:spPr bwMode="auto">
          <a:xfrm>
            <a:off x="457200" y="777875"/>
            <a:ext cx="8229600" cy="830263"/>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a:latin typeface="Verdana" pitchFamily="34" charset="0"/>
                <a:ea typeface="+mn-ea"/>
              </a:rPr>
              <a:t>If inside an old, weak structure, take the </a:t>
            </a:r>
          </a:p>
          <a:p>
            <a:pPr>
              <a:defRPr/>
            </a:pPr>
            <a:r>
              <a:rPr lang="en-US" sz="2400" b="1">
                <a:latin typeface="Verdana" pitchFamily="34" charset="0"/>
                <a:ea typeface="+mn-ea"/>
              </a:rPr>
              <a:t>Fastest and safest way out!</a:t>
            </a:r>
          </a:p>
        </p:txBody>
      </p:sp>
      <p:graphicFrame>
        <p:nvGraphicFramePr>
          <p:cNvPr id="36868" name="Object 5"/>
          <p:cNvGraphicFramePr>
            <a:graphicFrameLocks noChangeAspect="1"/>
          </p:cNvGraphicFramePr>
          <p:nvPr/>
        </p:nvGraphicFramePr>
        <p:xfrm>
          <a:off x="228600" y="1981200"/>
          <a:ext cx="4648200" cy="4343400"/>
        </p:xfrm>
        <a:graphic>
          <a:graphicData uri="http://schemas.openxmlformats.org/presentationml/2006/ole">
            <p:oleObj spid="_x0000_s36868" name="Image" r:id="rId3" imgW="6633251" imgH="4803389" progId="">
              <p:embed/>
            </p:oleObj>
          </a:graphicData>
        </a:graphic>
      </p:graphicFrame>
      <p:sp>
        <p:nvSpPr>
          <p:cNvPr id="6150" name="Rectangle 6"/>
          <p:cNvSpPr>
            <a:spLocks noChangeArrowheads="1"/>
          </p:cNvSpPr>
          <p:nvPr/>
        </p:nvSpPr>
        <p:spPr bwMode="auto">
          <a:xfrm>
            <a:off x="4876800" y="2011363"/>
            <a:ext cx="4038600" cy="4400550"/>
          </a:xfrm>
          <a:prstGeom prst="rect">
            <a:avLst/>
          </a:prstGeom>
          <a:solidFill>
            <a:schemeClr val="bg2">
              <a:lumMod val="60000"/>
              <a:lumOff val="40000"/>
            </a:schemeClr>
          </a:solidFill>
          <a:ln w="9525">
            <a:noFill/>
            <a:miter lim="800000"/>
            <a:headEnd/>
            <a:tailEnd/>
          </a:ln>
        </p:spPr>
        <p:txBody>
          <a:bodyPr>
            <a:spAutoFit/>
          </a:bodyPr>
          <a:lstStyle/>
          <a:p>
            <a:pPr marL="457200" indent="-457200">
              <a:buClr>
                <a:srgbClr val="A50021"/>
              </a:buClr>
              <a:buFont typeface="Monotype Sorts" pitchFamily="2" charset="2"/>
              <a:buChar char="+"/>
              <a:defRPr/>
            </a:pPr>
            <a:r>
              <a:rPr lang="en-US" sz="2800" b="1" dirty="0">
                <a:solidFill>
                  <a:srgbClr val="FFFFFF"/>
                </a:solidFill>
                <a:latin typeface="Arial" charset="0"/>
                <a:ea typeface="+mn-ea"/>
              </a:rPr>
              <a:t>Get out calmly in an orderly manner. Do not rush to the exit.</a:t>
            </a:r>
            <a:endParaRPr lang="en-US" sz="2800" dirty="0">
              <a:solidFill>
                <a:srgbClr val="FFFFFF"/>
              </a:solidFill>
              <a:latin typeface="Arial" charset="0"/>
              <a:ea typeface="+mn-ea"/>
            </a:endParaRPr>
          </a:p>
          <a:p>
            <a:pPr marL="457200" indent="-457200">
              <a:buClr>
                <a:schemeClr val="accent2"/>
              </a:buClr>
              <a:buFont typeface="Monotype Sorts" pitchFamily="2" charset="2"/>
              <a:buChar char="+"/>
              <a:defRPr/>
            </a:pPr>
            <a:endParaRPr lang="en-US" sz="2800" dirty="0">
              <a:solidFill>
                <a:srgbClr val="FFFFFF"/>
              </a:solidFill>
              <a:latin typeface="Arial" charset="0"/>
              <a:ea typeface="+mn-ea"/>
            </a:endParaRPr>
          </a:p>
          <a:p>
            <a:pPr marL="457200" indent="-457200">
              <a:buClr>
                <a:srgbClr val="A50021"/>
              </a:buClr>
              <a:buFont typeface="Monotype Sorts" pitchFamily="2" charset="2"/>
              <a:buChar char="+"/>
              <a:defRPr/>
            </a:pPr>
            <a:r>
              <a:rPr lang="en-US" sz="2800" b="1" dirty="0">
                <a:solidFill>
                  <a:srgbClr val="FFFFFF"/>
                </a:solidFill>
                <a:latin typeface="Arial" charset="0"/>
                <a:ea typeface="+mn-ea"/>
              </a:rPr>
              <a:t>Use the stairs. Do not use elevators.</a:t>
            </a:r>
            <a:endParaRPr lang="en-US" sz="2800" dirty="0">
              <a:solidFill>
                <a:srgbClr val="FFFFFF"/>
              </a:solidFill>
              <a:latin typeface="Arial" charset="0"/>
              <a:ea typeface="+mn-ea"/>
            </a:endParaRPr>
          </a:p>
          <a:p>
            <a:pPr marL="457200" indent="-457200">
              <a:buClr>
                <a:schemeClr val="accent2"/>
              </a:buClr>
              <a:buFont typeface="Monotype Sorts" pitchFamily="2" charset="2"/>
              <a:buChar char="+"/>
              <a:defRPr/>
            </a:pPr>
            <a:endParaRPr lang="en-US" sz="2800" dirty="0">
              <a:solidFill>
                <a:srgbClr val="FFFFFF"/>
              </a:solidFill>
              <a:latin typeface="Arial" charset="0"/>
              <a:ea typeface="+mn-ea"/>
            </a:endParaRPr>
          </a:p>
          <a:p>
            <a:pPr marL="457200" indent="-457200">
              <a:buClr>
                <a:srgbClr val="A50021"/>
              </a:buClr>
              <a:buFont typeface="Monotype Sorts" pitchFamily="2" charset="2"/>
              <a:buChar char="+"/>
              <a:defRPr/>
            </a:pPr>
            <a:r>
              <a:rPr lang="en-US" sz="2800" b="1" dirty="0">
                <a:solidFill>
                  <a:srgbClr val="FFFFFF"/>
                </a:solidFill>
                <a:latin typeface="Arial" charset="0"/>
                <a:ea typeface="+mn-ea"/>
              </a:rPr>
              <a:t>Check yourself and others for injuries</a:t>
            </a:r>
          </a:p>
          <a:p>
            <a:pPr marL="457200" indent="-457200">
              <a:buClr>
                <a:srgbClr val="A50021"/>
              </a:buClr>
              <a:buFont typeface="Monotype Sorts" pitchFamily="2" charset="2"/>
              <a:buNone/>
              <a:defRPr/>
            </a:pPr>
            <a:endParaRPr lang="en-US" sz="2800" b="1" dirty="0">
              <a:solidFill>
                <a:srgbClr val="FFFFFF"/>
              </a:solidFill>
              <a:latin typeface="Arial" charset="0"/>
              <a:ea typeface="+mn-ea"/>
            </a:endParaRPr>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1600200" y="228600"/>
            <a:ext cx="600392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AFTER</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7890"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37891" name="Text Box 4"/>
          <p:cNvSpPr txBox="1">
            <a:spLocks noChangeArrowheads="1"/>
          </p:cNvSpPr>
          <p:nvPr/>
        </p:nvSpPr>
        <p:spPr bwMode="auto">
          <a:xfrm>
            <a:off x="3200400" y="1066800"/>
            <a:ext cx="4495800" cy="519113"/>
          </a:xfrm>
          <a:prstGeom prst="rect">
            <a:avLst/>
          </a:prstGeom>
          <a:noFill/>
          <a:ln w="9525">
            <a:noFill/>
            <a:miter lim="800000"/>
            <a:headEnd/>
            <a:tailEnd/>
          </a:ln>
        </p:spPr>
        <p:txBody>
          <a:bodyPr>
            <a:spAutoFit/>
          </a:bodyPr>
          <a:lstStyle/>
          <a:p>
            <a:r>
              <a:rPr lang="en-US" sz="2800" b="1">
                <a:latin typeface="Verdana" pitchFamily="34" charset="0"/>
              </a:rPr>
              <a:t>Check surroundings</a:t>
            </a:r>
          </a:p>
        </p:txBody>
      </p:sp>
      <p:sp>
        <p:nvSpPr>
          <p:cNvPr id="7175" name="Rectangle 5"/>
          <p:cNvSpPr>
            <a:spLocks noChangeArrowheads="1"/>
          </p:cNvSpPr>
          <p:nvPr/>
        </p:nvSpPr>
        <p:spPr bwMode="auto">
          <a:xfrm>
            <a:off x="2895600" y="1600200"/>
            <a:ext cx="4114800" cy="4894263"/>
          </a:xfrm>
          <a:prstGeom prst="rect">
            <a:avLst/>
          </a:prstGeom>
          <a:solidFill>
            <a:schemeClr val="bg2">
              <a:lumMod val="60000"/>
              <a:lumOff val="40000"/>
            </a:schemeClr>
          </a:solidFill>
          <a:ln w="9525">
            <a:noFill/>
            <a:miter lim="800000"/>
            <a:headEnd/>
            <a:tailEnd/>
          </a:ln>
        </p:spPr>
        <p:txBody>
          <a:bodyPr>
            <a:spAutoFit/>
          </a:bodyPr>
          <a:lstStyle/>
          <a:p>
            <a:pPr>
              <a:buClr>
                <a:srgbClr val="A50021"/>
              </a:buClr>
              <a:buFont typeface="Monotype Sorts" pitchFamily="2" charset="2"/>
              <a:buChar char="+"/>
              <a:defRPr/>
            </a:pPr>
            <a:r>
              <a:rPr lang="en-US" sz="2400" b="1" dirty="0">
                <a:latin typeface="Arial" charset="0"/>
                <a:ea typeface="+mn-ea"/>
              </a:rPr>
              <a:t>Clean up chemical spills, toxic flammable materials </a:t>
            </a:r>
            <a:r>
              <a:rPr lang="en-US" sz="2400" dirty="0">
                <a:latin typeface="Arial" charset="0"/>
                <a:ea typeface="+mn-ea"/>
              </a:rPr>
              <a:t>to avoid any chain of unwanted events.</a:t>
            </a:r>
          </a:p>
          <a:p>
            <a:pPr>
              <a:buClr>
                <a:schemeClr val="accent2"/>
              </a:buClr>
              <a:buFont typeface="Monotype Sorts" pitchFamily="2" charset="2"/>
              <a:buNone/>
              <a:defRPr/>
            </a:pPr>
            <a:endParaRPr lang="en-US" sz="2400" dirty="0">
              <a:latin typeface="Arial" charset="0"/>
              <a:ea typeface="+mn-ea"/>
            </a:endParaRPr>
          </a:p>
          <a:p>
            <a:pPr>
              <a:buClr>
                <a:srgbClr val="A50021"/>
              </a:buClr>
              <a:buFont typeface="Monotype Sorts" pitchFamily="2" charset="2"/>
              <a:buChar char="+"/>
              <a:defRPr/>
            </a:pPr>
            <a:r>
              <a:rPr lang="en-US" sz="2400" b="1" dirty="0">
                <a:latin typeface="Arial" charset="0"/>
                <a:ea typeface="+mn-ea"/>
              </a:rPr>
              <a:t>Check for fire and if any, </a:t>
            </a:r>
          </a:p>
          <a:p>
            <a:pPr>
              <a:buClr>
                <a:srgbClr val="A50021"/>
              </a:buClr>
              <a:buFont typeface="Monotype Sorts" pitchFamily="2" charset="2"/>
              <a:buNone/>
              <a:defRPr/>
            </a:pPr>
            <a:r>
              <a:rPr lang="en-US" sz="2400" b="1" dirty="0">
                <a:latin typeface="Arial" charset="0"/>
                <a:ea typeface="+mn-ea"/>
              </a:rPr>
              <a:t>have it controlled.</a:t>
            </a:r>
          </a:p>
          <a:p>
            <a:pPr>
              <a:buClr>
                <a:srgbClr val="A50021"/>
              </a:buClr>
              <a:buFont typeface="Monotype Sorts" pitchFamily="2" charset="2"/>
              <a:buNone/>
              <a:defRPr/>
            </a:pPr>
            <a:endParaRPr lang="en-US" sz="2400" b="1" dirty="0">
              <a:latin typeface="Arial" charset="0"/>
              <a:ea typeface="+mn-ea"/>
            </a:endParaRPr>
          </a:p>
          <a:p>
            <a:pPr>
              <a:buClr>
                <a:srgbClr val="A50021"/>
              </a:buClr>
              <a:buFont typeface="Monotype Sorts" pitchFamily="2" charset="2"/>
              <a:buChar char="+"/>
              <a:defRPr/>
            </a:pPr>
            <a:r>
              <a:rPr lang="en-US" sz="2400" b="1" dirty="0">
                <a:latin typeface="Arial" charset="0"/>
                <a:ea typeface="+mn-ea"/>
              </a:rPr>
              <a:t>Check water and electrical lines for defects. </a:t>
            </a:r>
            <a:r>
              <a:rPr lang="en-US" sz="2400" dirty="0">
                <a:latin typeface="Arial" charset="0"/>
                <a:ea typeface="+mn-ea"/>
              </a:rPr>
              <a:t>If any damage is suspected, turn the system off</a:t>
            </a:r>
          </a:p>
          <a:p>
            <a:pPr>
              <a:buClr>
                <a:srgbClr val="A50021"/>
              </a:buClr>
              <a:buFont typeface="Monotype Sorts" pitchFamily="2" charset="2"/>
              <a:buNone/>
              <a:defRPr/>
            </a:pPr>
            <a:r>
              <a:rPr lang="en-US" sz="2400" dirty="0">
                <a:latin typeface="Arial" charset="0"/>
                <a:ea typeface="+mn-ea"/>
              </a:rPr>
              <a:t>in the main valve or switch.</a:t>
            </a:r>
          </a:p>
        </p:txBody>
      </p:sp>
      <p:graphicFrame>
        <p:nvGraphicFramePr>
          <p:cNvPr id="37893" name="Object 6"/>
          <p:cNvGraphicFramePr>
            <a:graphicFrameLocks noChangeAspect="1"/>
          </p:cNvGraphicFramePr>
          <p:nvPr/>
        </p:nvGraphicFramePr>
        <p:xfrm>
          <a:off x="0" y="1600200"/>
          <a:ext cx="2895600" cy="4953000"/>
        </p:xfrm>
        <a:graphic>
          <a:graphicData uri="http://schemas.openxmlformats.org/presentationml/2006/ole">
            <p:oleObj spid="_x0000_s37893" name="Image" r:id="rId3" imgW="5642076" imgH="4955877" progId="">
              <p:embed/>
            </p:oleObj>
          </a:graphicData>
        </a:graphic>
      </p:graphicFrame>
      <p:graphicFrame>
        <p:nvGraphicFramePr>
          <p:cNvPr id="37894" name="Object 7"/>
          <p:cNvGraphicFramePr>
            <a:graphicFrameLocks noChangeAspect="1"/>
          </p:cNvGraphicFramePr>
          <p:nvPr/>
        </p:nvGraphicFramePr>
        <p:xfrm>
          <a:off x="7010400" y="1600200"/>
          <a:ext cx="2133600" cy="4876800"/>
        </p:xfrm>
        <a:graphic>
          <a:graphicData uri="http://schemas.openxmlformats.org/presentationml/2006/ole">
            <p:oleObj spid="_x0000_s37894" name="Image" r:id="rId4" imgW="5349806" imgH="4587363" progId="">
              <p:embed/>
            </p:oleObj>
          </a:graphicData>
        </a:graphic>
      </p:graphicFrame>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600200" y="304800"/>
            <a:ext cx="6003925" cy="549275"/>
          </a:xfrm>
          <a:prstGeom prst="rect">
            <a:avLst/>
          </a:prstGeom>
          <a:noFill/>
          <a:ln w="9525">
            <a:noFill/>
            <a:miter lim="800000"/>
            <a:headEnd/>
            <a:tailEnd/>
          </a:ln>
        </p:spPr>
        <p:txBody>
          <a:bodyPr wrap="none">
            <a:spAutoFit/>
          </a:bodyPr>
          <a:lstStyle/>
          <a:p>
            <a:r>
              <a:rPr lang="en-US" sz="2800" b="1">
                <a:solidFill>
                  <a:srgbClr val="A50021"/>
                </a:solidFill>
                <a:latin typeface="Arial" pitchFamily="34" charset="0"/>
              </a:rPr>
              <a:t>What to do</a:t>
            </a:r>
            <a:r>
              <a:rPr lang="en-US" sz="2400" b="1">
                <a:solidFill>
                  <a:srgbClr val="A50021"/>
                </a:solidFill>
                <a:latin typeface="Arial" pitchFamily="34" charset="0"/>
              </a:rPr>
              <a:t> </a:t>
            </a:r>
            <a:r>
              <a:rPr lang="en-US" sz="3000" b="1">
                <a:latin typeface="Arial Black" pitchFamily="34" charset="0"/>
              </a:rPr>
              <a:t>AFTER</a:t>
            </a:r>
            <a:r>
              <a:rPr lang="en-US" sz="2400" b="1">
                <a:solidFill>
                  <a:srgbClr val="A50021"/>
                </a:solidFill>
                <a:latin typeface="Arial" pitchFamily="34" charset="0"/>
              </a:rPr>
              <a:t> </a:t>
            </a:r>
            <a:r>
              <a:rPr lang="en-US" sz="2800" b="1">
                <a:solidFill>
                  <a:srgbClr val="A50021"/>
                </a:solidFill>
                <a:latin typeface="Arial" pitchFamily="34" charset="0"/>
              </a:rPr>
              <a:t>an earthquake</a:t>
            </a:r>
            <a:endParaRPr lang="en-US" sz="2400" b="1">
              <a:solidFill>
                <a:srgbClr val="A50021"/>
              </a:solidFill>
              <a:latin typeface="Arial" pitchFamily="34" charset="0"/>
            </a:endParaRPr>
          </a:p>
        </p:txBody>
      </p:sp>
      <p:sp>
        <p:nvSpPr>
          <p:cNvPr id="38914"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8197" name="Text Box 4"/>
          <p:cNvSpPr txBox="1">
            <a:spLocks noChangeArrowheads="1"/>
          </p:cNvSpPr>
          <p:nvPr/>
        </p:nvSpPr>
        <p:spPr bwMode="auto">
          <a:xfrm>
            <a:off x="609600" y="1143000"/>
            <a:ext cx="8001000" cy="822325"/>
          </a:xfrm>
          <a:prstGeom prst="rect">
            <a:avLst/>
          </a:prstGeom>
          <a:solidFill>
            <a:schemeClr val="bg2">
              <a:lumMod val="60000"/>
              <a:lumOff val="40000"/>
            </a:schemeClr>
          </a:solidFill>
          <a:ln w="9525">
            <a:noFill/>
            <a:miter lim="800000"/>
            <a:headEnd/>
            <a:tailEnd/>
          </a:ln>
        </p:spPr>
        <p:txBody>
          <a:bodyPr>
            <a:spAutoFit/>
          </a:bodyPr>
          <a:lstStyle/>
          <a:p>
            <a:pPr>
              <a:defRPr/>
            </a:pPr>
            <a:r>
              <a:rPr lang="en-US" sz="2400" b="1" dirty="0">
                <a:latin typeface="Verdana" pitchFamily="34" charset="0"/>
                <a:ea typeface="+mn-ea"/>
              </a:rPr>
              <a:t>If you must evacuate your residence, leave a </a:t>
            </a:r>
          </a:p>
          <a:p>
            <a:pPr>
              <a:defRPr/>
            </a:pPr>
            <a:r>
              <a:rPr lang="en-US" sz="2400" b="1" dirty="0">
                <a:latin typeface="Verdana" pitchFamily="34" charset="0"/>
                <a:ea typeface="+mn-ea"/>
              </a:rPr>
              <a:t>message stating where you are going</a:t>
            </a:r>
          </a:p>
        </p:txBody>
      </p:sp>
      <p:sp>
        <p:nvSpPr>
          <p:cNvPr id="8198" name="Rectangle 5"/>
          <p:cNvSpPr>
            <a:spLocks noChangeArrowheads="1"/>
          </p:cNvSpPr>
          <p:nvPr/>
        </p:nvSpPr>
        <p:spPr bwMode="auto">
          <a:xfrm>
            <a:off x="304800" y="2603500"/>
            <a:ext cx="2895600" cy="3416300"/>
          </a:xfrm>
          <a:prstGeom prst="rect">
            <a:avLst/>
          </a:prstGeom>
          <a:solidFill>
            <a:schemeClr val="bg2">
              <a:lumMod val="60000"/>
              <a:lumOff val="40000"/>
              <a:alpha val="47058"/>
            </a:schemeClr>
          </a:solidFill>
          <a:ln w="9525">
            <a:noFill/>
            <a:miter lim="800000"/>
            <a:headEnd/>
            <a:tailEnd/>
          </a:ln>
        </p:spPr>
        <p:txBody>
          <a:bodyPr>
            <a:spAutoFit/>
          </a:bodyPr>
          <a:lstStyle/>
          <a:p>
            <a:pPr>
              <a:buClr>
                <a:srgbClr val="A50021"/>
              </a:buClr>
              <a:buFont typeface="Monotype Sorts" pitchFamily="2" charset="2"/>
              <a:buChar char="+"/>
              <a:defRPr/>
            </a:pPr>
            <a:r>
              <a:rPr lang="en-US" sz="2400" b="1" dirty="0">
                <a:latin typeface="Arial" charset="0"/>
                <a:ea typeface="+mn-ea"/>
              </a:rPr>
              <a:t>Take with you your earthquake survival kit, </a:t>
            </a:r>
          </a:p>
          <a:p>
            <a:pPr>
              <a:buClr>
                <a:srgbClr val="A50021"/>
              </a:buClr>
              <a:buFont typeface="Monotype Sorts" pitchFamily="2" charset="2"/>
              <a:buNone/>
              <a:defRPr/>
            </a:pPr>
            <a:r>
              <a:rPr lang="en-US" sz="2400" b="1" dirty="0">
                <a:latin typeface="Arial" charset="0"/>
                <a:ea typeface="+mn-ea"/>
              </a:rPr>
              <a:t>which should contain all necessary items </a:t>
            </a:r>
          </a:p>
          <a:p>
            <a:pPr>
              <a:buClr>
                <a:srgbClr val="A50021"/>
              </a:buClr>
              <a:buFont typeface="Monotype Sorts" pitchFamily="2" charset="2"/>
              <a:buNone/>
              <a:defRPr/>
            </a:pPr>
            <a:r>
              <a:rPr lang="en-US" sz="2400" b="1" dirty="0">
                <a:latin typeface="Arial" charset="0"/>
                <a:ea typeface="+mn-ea"/>
              </a:rPr>
              <a:t>for your protection and comfort.</a:t>
            </a:r>
            <a:endParaRPr lang="en-US" sz="2400" dirty="0">
              <a:latin typeface="Arial" charset="0"/>
              <a:ea typeface="+mn-ea"/>
            </a:endParaRPr>
          </a:p>
        </p:txBody>
      </p:sp>
      <p:graphicFrame>
        <p:nvGraphicFramePr>
          <p:cNvPr id="38917" name="Object 6"/>
          <p:cNvGraphicFramePr>
            <a:graphicFrameLocks noChangeAspect="1"/>
          </p:cNvGraphicFramePr>
          <p:nvPr/>
        </p:nvGraphicFramePr>
        <p:xfrm>
          <a:off x="3352800" y="2133600"/>
          <a:ext cx="5489575" cy="4572000"/>
        </p:xfrm>
        <a:graphic>
          <a:graphicData uri="http://schemas.openxmlformats.org/presentationml/2006/ole">
            <p:oleObj spid="_x0000_s38917" name="Image" r:id="rId3" imgW="5489587" imgH="5032121" progId="">
              <p:embed/>
            </p:oleObj>
          </a:graphicData>
        </a:graphic>
      </p:graphicFrame>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2"/>
          <p:cNvPicPr>
            <a:picLocks noChangeAspect="1" noChangeArrowheads="1"/>
          </p:cNvPicPr>
          <p:nvPr/>
        </p:nvPicPr>
        <p:blipFill>
          <a:blip r:embed="rId2"/>
          <a:srcRect/>
          <a:stretch>
            <a:fillRect/>
          </a:stretch>
        </p:blipFill>
        <p:spPr bwMode="auto">
          <a:xfrm>
            <a:off x="4708525" y="2057400"/>
            <a:ext cx="4206875" cy="4270375"/>
          </a:xfrm>
          <a:prstGeom prst="rect">
            <a:avLst/>
          </a:prstGeom>
          <a:noFill/>
          <a:ln w="9525">
            <a:noFill/>
            <a:miter lim="800000"/>
            <a:headEnd/>
            <a:tailEnd/>
          </a:ln>
        </p:spPr>
      </p:pic>
      <p:sp>
        <p:nvSpPr>
          <p:cNvPr id="39938" name="Text Box 3"/>
          <p:cNvSpPr txBox="1">
            <a:spLocks noChangeArrowheads="1"/>
          </p:cNvSpPr>
          <p:nvPr/>
        </p:nvSpPr>
        <p:spPr bwMode="auto">
          <a:xfrm>
            <a:off x="1524000" y="152400"/>
            <a:ext cx="6003925" cy="549275"/>
          </a:xfrm>
          <a:prstGeom prst="rect">
            <a:avLst/>
          </a:prstGeom>
          <a:noFill/>
          <a:ln w="9525">
            <a:noFill/>
            <a:miter lim="800000"/>
            <a:headEnd/>
            <a:tailEnd/>
          </a:ln>
        </p:spPr>
        <p:txBody>
          <a:bodyPr wrap="none">
            <a:spAutoFit/>
          </a:bodyPr>
          <a:lstStyle/>
          <a:p>
            <a:r>
              <a:rPr lang="en-US" sz="2800" b="1">
                <a:solidFill>
                  <a:srgbClr val="FFFF00"/>
                </a:solidFill>
                <a:latin typeface="Arial" pitchFamily="34" charset="0"/>
              </a:rPr>
              <a:t>What to do</a:t>
            </a:r>
            <a:r>
              <a:rPr lang="en-US" sz="2400" b="1">
                <a:solidFill>
                  <a:srgbClr val="FFFF00"/>
                </a:solidFill>
                <a:latin typeface="Arial" pitchFamily="34" charset="0"/>
              </a:rPr>
              <a:t> </a:t>
            </a:r>
            <a:r>
              <a:rPr lang="en-US" sz="3000" b="1">
                <a:latin typeface="Arial Black" pitchFamily="34" charset="0"/>
              </a:rPr>
              <a:t>AFTER</a:t>
            </a:r>
            <a:r>
              <a:rPr lang="en-US" sz="2400" b="1">
                <a:solidFill>
                  <a:srgbClr val="FFFF00"/>
                </a:solidFill>
                <a:latin typeface="Arial" pitchFamily="34" charset="0"/>
              </a:rPr>
              <a:t> </a:t>
            </a:r>
            <a:r>
              <a:rPr lang="en-US" sz="2800" b="1">
                <a:solidFill>
                  <a:srgbClr val="FFFF00"/>
                </a:solidFill>
                <a:latin typeface="Arial" pitchFamily="34" charset="0"/>
              </a:rPr>
              <a:t>an earthquake</a:t>
            </a:r>
            <a:endParaRPr lang="en-US" sz="2400" b="1">
              <a:solidFill>
                <a:srgbClr val="FFFF00"/>
              </a:solidFill>
              <a:latin typeface="Arial" pitchFamily="34" charset="0"/>
            </a:endParaRPr>
          </a:p>
        </p:txBody>
      </p:sp>
      <p:sp>
        <p:nvSpPr>
          <p:cNvPr id="39939" name="Text Box 4"/>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26629" name="Rectangle 5"/>
          <p:cNvSpPr>
            <a:spLocks noChangeArrowheads="1"/>
          </p:cNvSpPr>
          <p:nvPr/>
        </p:nvSpPr>
        <p:spPr bwMode="auto">
          <a:xfrm>
            <a:off x="176213" y="1952625"/>
            <a:ext cx="4319587" cy="4524375"/>
          </a:xfrm>
          <a:prstGeom prst="rect">
            <a:avLst/>
          </a:prstGeom>
          <a:solidFill>
            <a:schemeClr val="bg2">
              <a:lumMod val="60000"/>
              <a:lumOff val="40000"/>
              <a:alpha val="38823"/>
            </a:schemeClr>
          </a:solidFill>
          <a:ln w="9525">
            <a:noFill/>
            <a:miter lim="800000"/>
            <a:headEnd/>
            <a:tailEnd/>
          </a:ln>
        </p:spPr>
        <p:txBody>
          <a:bodyPr>
            <a:spAutoFit/>
          </a:bodyPr>
          <a:lstStyle/>
          <a:p>
            <a:pPr>
              <a:buClr>
                <a:srgbClr val="A50021"/>
              </a:buClr>
              <a:buFont typeface="Monotype Sorts" charset="2"/>
              <a:buChar char="+"/>
            </a:pPr>
            <a:r>
              <a:rPr lang="en-US" sz="2400" b="1">
                <a:latin typeface="Arial" pitchFamily="34" charset="0"/>
              </a:rPr>
              <a:t>Don</a:t>
            </a:r>
            <a:r>
              <a:rPr lang="ja-JP" altLang="en-US" sz="2400" b="1">
                <a:latin typeface="Arial" pitchFamily="34" charset="0"/>
              </a:rPr>
              <a:t>’</a:t>
            </a:r>
            <a:r>
              <a:rPr lang="en-US" altLang="ja-JP" sz="2400" b="1">
                <a:latin typeface="Arial" pitchFamily="34" charset="0"/>
              </a:rPr>
              <a:t>t enter partially damaged building, strong aftershocks may</a:t>
            </a:r>
          </a:p>
          <a:p>
            <a:pPr>
              <a:buClr>
                <a:srgbClr val="A50021"/>
              </a:buClr>
              <a:buFont typeface="Monotype Sorts" charset="2"/>
              <a:buNone/>
            </a:pPr>
            <a:r>
              <a:rPr lang="en-US" sz="2400" b="1">
                <a:latin typeface="Arial" pitchFamily="34" charset="0"/>
              </a:rPr>
              <a:t>cause these to collapse.</a:t>
            </a:r>
            <a:endParaRPr lang="en-US" sz="2400">
              <a:latin typeface="Arial" pitchFamily="34" charset="0"/>
            </a:endParaRPr>
          </a:p>
          <a:p>
            <a:pPr>
              <a:buClr>
                <a:schemeClr val="accent2"/>
              </a:buClr>
              <a:buFont typeface="Monotype Sorts" charset="2"/>
              <a:buNone/>
            </a:pPr>
            <a:endParaRPr lang="en-US" sz="2400">
              <a:latin typeface="Arial" pitchFamily="34" charset="0"/>
            </a:endParaRPr>
          </a:p>
          <a:p>
            <a:pPr>
              <a:buClr>
                <a:srgbClr val="A50021"/>
              </a:buClr>
              <a:buFont typeface="Monotype Sorts" charset="2"/>
              <a:buChar char="+"/>
            </a:pPr>
            <a:r>
              <a:rPr lang="en-US" sz="2400" b="1">
                <a:latin typeface="Arial" pitchFamily="34" charset="0"/>
              </a:rPr>
              <a:t>Gather information and disaster prevention instruction from battery-operated radios.</a:t>
            </a:r>
          </a:p>
          <a:p>
            <a:pPr>
              <a:buClr>
                <a:srgbClr val="A50021"/>
              </a:buClr>
              <a:buFont typeface="Monotype Sorts" charset="2"/>
              <a:buNone/>
            </a:pPr>
            <a:endParaRPr lang="en-US" sz="2400">
              <a:latin typeface="Arial" pitchFamily="34" charset="0"/>
            </a:endParaRPr>
          </a:p>
          <a:p>
            <a:pPr>
              <a:buClr>
                <a:srgbClr val="A50021"/>
              </a:buClr>
              <a:buFont typeface="Monotype Sorts" charset="2"/>
              <a:buChar char="+"/>
            </a:pPr>
            <a:r>
              <a:rPr lang="en-US" sz="2400" b="1">
                <a:latin typeface="Arial" pitchFamily="34" charset="0"/>
              </a:rPr>
              <a:t>Obey public safety precautions.</a:t>
            </a:r>
          </a:p>
        </p:txBody>
      </p:sp>
      <p:sp>
        <p:nvSpPr>
          <p:cNvPr id="26630" name="Text Box 7"/>
          <p:cNvSpPr txBox="1">
            <a:spLocks noChangeArrowheads="1"/>
          </p:cNvSpPr>
          <p:nvPr/>
        </p:nvSpPr>
        <p:spPr bwMode="auto">
          <a:xfrm>
            <a:off x="457200" y="854075"/>
            <a:ext cx="8229600" cy="830263"/>
          </a:xfrm>
          <a:prstGeom prst="rect">
            <a:avLst/>
          </a:prstGeom>
          <a:solidFill>
            <a:schemeClr val="bg2">
              <a:lumMod val="60000"/>
              <a:lumOff val="40000"/>
            </a:schemeClr>
          </a:solidFill>
          <a:ln w="12700" cap="sq">
            <a:noFill/>
            <a:miter lim="800000"/>
            <a:headEnd type="none" w="sm" len="sm"/>
            <a:tailEnd type="none" w="sm" len="sm"/>
          </a:ln>
        </p:spPr>
        <p:txBody>
          <a:bodyPr>
            <a:spAutoFit/>
          </a:bodyPr>
          <a:lstStyle/>
          <a:p>
            <a:pPr>
              <a:defRPr/>
            </a:pPr>
            <a:r>
              <a:rPr lang="en-US" sz="2400" b="1" dirty="0">
                <a:ea typeface="+mn-ea"/>
              </a:rPr>
              <a:t>Help reduce the number of casualties from the earthquake</a:t>
            </a:r>
          </a:p>
        </p:txBody>
      </p:sp>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Box 2"/>
          <p:cNvSpPr txBox="1">
            <a:spLocks noChangeArrowheads="1"/>
          </p:cNvSpPr>
          <p:nvPr/>
        </p:nvSpPr>
        <p:spPr bwMode="auto">
          <a:xfrm>
            <a:off x="1600200" y="609600"/>
            <a:ext cx="6003925" cy="549275"/>
          </a:xfrm>
          <a:prstGeom prst="rect">
            <a:avLst/>
          </a:prstGeom>
          <a:noFill/>
          <a:ln w="9525">
            <a:noFill/>
            <a:miter lim="800000"/>
            <a:headEnd/>
            <a:tailEnd/>
          </a:ln>
        </p:spPr>
        <p:txBody>
          <a:bodyPr wrap="none">
            <a:spAutoFit/>
          </a:bodyPr>
          <a:lstStyle/>
          <a:p>
            <a:r>
              <a:rPr lang="en-US" sz="2800" b="1">
                <a:solidFill>
                  <a:srgbClr val="FFFF00"/>
                </a:solidFill>
                <a:latin typeface="Arial" pitchFamily="34" charset="0"/>
              </a:rPr>
              <a:t>What to do</a:t>
            </a:r>
            <a:r>
              <a:rPr lang="en-US" sz="2400" b="1">
                <a:solidFill>
                  <a:srgbClr val="FFFF00"/>
                </a:solidFill>
                <a:latin typeface="Arial" pitchFamily="34" charset="0"/>
              </a:rPr>
              <a:t> </a:t>
            </a:r>
            <a:r>
              <a:rPr lang="en-US" sz="3000" b="1">
                <a:solidFill>
                  <a:schemeClr val="tx2"/>
                </a:solidFill>
                <a:latin typeface="Arial Black" pitchFamily="34" charset="0"/>
              </a:rPr>
              <a:t>AFTER</a:t>
            </a:r>
            <a:r>
              <a:rPr lang="en-US" sz="2400" b="1">
                <a:solidFill>
                  <a:srgbClr val="FFFF00"/>
                </a:solidFill>
                <a:latin typeface="Arial" pitchFamily="34" charset="0"/>
              </a:rPr>
              <a:t> </a:t>
            </a:r>
            <a:r>
              <a:rPr lang="en-US" sz="2800" b="1">
                <a:solidFill>
                  <a:srgbClr val="FFFF00"/>
                </a:solidFill>
                <a:latin typeface="Arial" pitchFamily="34" charset="0"/>
              </a:rPr>
              <a:t>an earthquake</a:t>
            </a:r>
            <a:endParaRPr lang="en-US" sz="2400" b="1">
              <a:solidFill>
                <a:srgbClr val="FFFF00"/>
              </a:solidFill>
              <a:latin typeface="Arial" pitchFamily="34" charset="0"/>
            </a:endParaRPr>
          </a:p>
        </p:txBody>
      </p:sp>
      <p:sp>
        <p:nvSpPr>
          <p:cNvPr id="40962" name="Text Box 3"/>
          <p:cNvSpPr txBox="1">
            <a:spLocks noChangeArrowheads="1"/>
          </p:cNvSpPr>
          <p:nvPr/>
        </p:nvSpPr>
        <p:spPr bwMode="auto">
          <a:xfrm>
            <a:off x="3581400" y="1579563"/>
            <a:ext cx="184150" cy="396875"/>
          </a:xfrm>
          <a:prstGeom prst="rect">
            <a:avLst/>
          </a:prstGeom>
          <a:noFill/>
          <a:ln w="9525">
            <a:noFill/>
            <a:miter lim="800000"/>
            <a:headEnd/>
            <a:tailEnd/>
          </a:ln>
        </p:spPr>
        <p:txBody>
          <a:bodyPr wrap="none">
            <a:spAutoFit/>
          </a:bodyPr>
          <a:lstStyle/>
          <a:p>
            <a:endParaRPr lang="en-US" sz="2000">
              <a:latin typeface="Arial" pitchFamily="34" charset="0"/>
            </a:endParaRPr>
          </a:p>
        </p:txBody>
      </p:sp>
      <p:sp>
        <p:nvSpPr>
          <p:cNvPr id="27652" name="Rectangle 4"/>
          <p:cNvSpPr>
            <a:spLocks noChangeArrowheads="1"/>
          </p:cNvSpPr>
          <p:nvPr/>
        </p:nvSpPr>
        <p:spPr bwMode="auto">
          <a:xfrm>
            <a:off x="76200" y="1600200"/>
            <a:ext cx="4572000" cy="4894263"/>
          </a:xfrm>
          <a:prstGeom prst="rect">
            <a:avLst/>
          </a:prstGeom>
          <a:solidFill>
            <a:schemeClr val="bg2">
              <a:lumMod val="60000"/>
              <a:lumOff val="40000"/>
              <a:alpha val="25882"/>
            </a:schemeClr>
          </a:solidFill>
          <a:ln w="9525">
            <a:noFill/>
            <a:miter lim="800000"/>
            <a:headEnd/>
            <a:tailEnd/>
          </a:ln>
        </p:spPr>
        <p:txBody>
          <a:bodyPr>
            <a:spAutoFit/>
          </a:bodyPr>
          <a:lstStyle/>
          <a:p>
            <a:pPr>
              <a:buClr>
                <a:srgbClr val="A50021"/>
              </a:buClr>
              <a:buFont typeface="Monotype Sorts" pitchFamily="2" charset="2"/>
              <a:buNone/>
              <a:defRPr/>
            </a:pPr>
            <a:r>
              <a:rPr lang="en-US" sz="2400" b="1" dirty="0">
                <a:ea typeface="+mn-ea"/>
              </a:rPr>
              <a:t>Unless you need emergency help:</a:t>
            </a:r>
            <a:endParaRPr lang="en-US" sz="2400" b="1" dirty="0">
              <a:solidFill>
                <a:srgbClr val="FFFF00"/>
              </a:solidFill>
              <a:latin typeface="Arial" charset="0"/>
              <a:ea typeface="+mn-ea"/>
            </a:endParaRPr>
          </a:p>
          <a:p>
            <a:pPr>
              <a:buClr>
                <a:srgbClr val="A50021"/>
              </a:buClr>
              <a:buFont typeface="Monotype Sorts" pitchFamily="2" charset="2"/>
              <a:buChar char="+"/>
              <a:defRPr/>
            </a:pPr>
            <a:r>
              <a:rPr lang="en-US" sz="2400" b="1" dirty="0">
                <a:solidFill>
                  <a:srgbClr val="FFFF00"/>
                </a:solidFill>
                <a:latin typeface="Arial" charset="0"/>
                <a:ea typeface="+mn-ea"/>
              </a:rPr>
              <a:t>Do not use your telephone to call relatives and friends.</a:t>
            </a:r>
            <a:r>
              <a:rPr lang="en-US" sz="2400" b="1" dirty="0">
                <a:solidFill>
                  <a:schemeClr val="accent2"/>
                </a:solidFill>
                <a:latin typeface="Arial" charset="0"/>
                <a:ea typeface="+mn-ea"/>
              </a:rPr>
              <a:t> </a:t>
            </a:r>
            <a:r>
              <a:rPr lang="en-US" sz="2400" dirty="0">
                <a:latin typeface="Arial" charset="0"/>
                <a:ea typeface="+mn-ea"/>
              </a:rPr>
              <a:t>Disaster prevention authorities may need the lines for emergency communications</a:t>
            </a:r>
          </a:p>
          <a:p>
            <a:pPr>
              <a:buClr>
                <a:schemeClr val="accent2"/>
              </a:buClr>
              <a:buFont typeface="Monotype Sorts" pitchFamily="2" charset="2"/>
              <a:buNone/>
              <a:defRPr/>
            </a:pPr>
            <a:endParaRPr lang="en-US" sz="2400" dirty="0">
              <a:latin typeface="Arial" charset="0"/>
              <a:ea typeface="+mn-ea"/>
            </a:endParaRPr>
          </a:p>
          <a:p>
            <a:pPr>
              <a:buClr>
                <a:srgbClr val="A50021"/>
              </a:buClr>
              <a:buFont typeface="Monotype Sorts" pitchFamily="2" charset="2"/>
              <a:buChar char="+"/>
              <a:defRPr/>
            </a:pPr>
            <a:r>
              <a:rPr lang="en-US" sz="2400" b="1" dirty="0">
                <a:solidFill>
                  <a:srgbClr val="FFFF00"/>
                </a:solidFill>
                <a:latin typeface="Arial" charset="0"/>
                <a:ea typeface="+mn-ea"/>
              </a:rPr>
              <a:t>Do not use your car and drive around areas of damage.</a:t>
            </a:r>
            <a:r>
              <a:rPr lang="en-US" sz="2400" b="1" dirty="0">
                <a:solidFill>
                  <a:schemeClr val="accent2"/>
                </a:solidFill>
                <a:latin typeface="Arial" charset="0"/>
                <a:ea typeface="+mn-ea"/>
              </a:rPr>
              <a:t> </a:t>
            </a:r>
            <a:r>
              <a:rPr lang="en-US" sz="2400" dirty="0">
                <a:latin typeface="Arial" charset="0"/>
                <a:ea typeface="+mn-ea"/>
              </a:rPr>
              <a:t>Rescue and relief operations need the road for mobility.</a:t>
            </a:r>
          </a:p>
        </p:txBody>
      </p:sp>
      <p:pic>
        <p:nvPicPr>
          <p:cNvPr id="40964" name="Picture 5"/>
          <p:cNvPicPr>
            <a:picLocks noChangeAspect="1" noChangeArrowheads="1"/>
          </p:cNvPicPr>
          <p:nvPr/>
        </p:nvPicPr>
        <p:blipFill>
          <a:blip r:embed="rId2"/>
          <a:srcRect/>
          <a:stretch>
            <a:fillRect/>
          </a:stretch>
        </p:blipFill>
        <p:spPr bwMode="auto">
          <a:xfrm>
            <a:off x="4724400" y="1676400"/>
            <a:ext cx="4330700" cy="4572000"/>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idx="1"/>
          </p:nvPr>
        </p:nvSpPr>
        <p:spPr>
          <a:xfrm>
            <a:off x="457200" y="457200"/>
            <a:ext cx="8229600" cy="5638800"/>
          </a:xfrm>
        </p:spPr>
        <p:txBody>
          <a:bodyPr/>
          <a:lstStyle/>
          <a:p>
            <a:pPr algn="ctr" eaLnBrk="1" hangingPunct="1">
              <a:lnSpc>
                <a:spcPct val="80000"/>
              </a:lnSpc>
              <a:buFontTx/>
              <a:buNone/>
              <a:defRPr/>
            </a:pPr>
            <a:r>
              <a:rPr lang="en-US" sz="4000" dirty="0" smtClean="0">
                <a:ea typeface="+mn-ea"/>
              </a:rPr>
              <a:t>Pre-earthquake Drill Procedures</a:t>
            </a:r>
          </a:p>
          <a:p>
            <a:pPr eaLnBrk="1" hangingPunct="1">
              <a:lnSpc>
                <a:spcPct val="80000"/>
              </a:lnSpc>
              <a:defRPr/>
            </a:pPr>
            <a:endParaRPr lang="en-US" sz="2800" dirty="0" smtClean="0">
              <a:ea typeface="+mn-ea"/>
            </a:endParaRPr>
          </a:p>
          <a:p>
            <a:pPr eaLnBrk="1" hangingPunct="1">
              <a:lnSpc>
                <a:spcPct val="80000"/>
              </a:lnSpc>
              <a:defRPr/>
            </a:pPr>
            <a:r>
              <a:rPr lang="en-US" sz="2800" dirty="0" smtClean="0">
                <a:ea typeface="+mn-ea"/>
              </a:rPr>
              <a:t>Follow guidelines on what to do before an earthquake</a:t>
            </a:r>
          </a:p>
          <a:p>
            <a:pPr eaLnBrk="1" hangingPunct="1">
              <a:lnSpc>
                <a:spcPct val="80000"/>
              </a:lnSpc>
              <a:buFontTx/>
              <a:buNone/>
              <a:defRPr/>
            </a:pPr>
            <a:endParaRPr lang="en-US" sz="2800" dirty="0" smtClean="0">
              <a:ea typeface="+mn-ea"/>
            </a:endParaRPr>
          </a:p>
          <a:p>
            <a:pPr eaLnBrk="1" hangingPunct="1">
              <a:lnSpc>
                <a:spcPct val="80000"/>
              </a:lnSpc>
              <a:defRPr/>
            </a:pPr>
            <a:r>
              <a:rPr lang="en-US" sz="2800" dirty="0" smtClean="0">
                <a:ea typeface="+mn-ea"/>
              </a:rPr>
              <a:t>Conduct a building watching exercise to identify safe and unsafe spots</a:t>
            </a:r>
          </a:p>
          <a:p>
            <a:pPr eaLnBrk="1" hangingPunct="1">
              <a:lnSpc>
                <a:spcPct val="80000"/>
              </a:lnSpc>
              <a:buFontTx/>
              <a:buNone/>
              <a:defRPr/>
            </a:pPr>
            <a:endParaRPr lang="en-US" sz="2800" dirty="0" smtClean="0">
              <a:ea typeface="+mn-ea"/>
            </a:endParaRPr>
          </a:p>
          <a:p>
            <a:pPr eaLnBrk="1" hangingPunct="1">
              <a:lnSpc>
                <a:spcPct val="80000"/>
              </a:lnSpc>
              <a:defRPr/>
            </a:pPr>
            <a:r>
              <a:rPr lang="en-US" sz="2800" dirty="0" smtClean="0">
                <a:ea typeface="+mn-ea"/>
              </a:rPr>
              <a:t>Prepare evacuation routes </a:t>
            </a:r>
          </a:p>
          <a:p>
            <a:pPr eaLnBrk="1" hangingPunct="1">
              <a:lnSpc>
                <a:spcPct val="80000"/>
              </a:lnSpc>
              <a:buFontTx/>
              <a:buNone/>
              <a:defRPr/>
            </a:pPr>
            <a:endParaRPr lang="en-US" sz="2800" dirty="0" smtClean="0">
              <a:ea typeface="+mn-ea"/>
            </a:endParaRPr>
          </a:p>
          <a:p>
            <a:pPr eaLnBrk="1" hangingPunct="1">
              <a:lnSpc>
                <a:spcPct val="80000"/>
              </a:lnSpc>
              <a:defRPr/>
            </a:pPr>
            <a:r>
              <a:rPr lang="en-US" sz="2800" dirty="0" smtClean="0">
                <a:ea typeface="+mn-ea"/>
              </a:rPr>
              <a:t>Prepare a master plan for earthquake crisis with definition of roles of different committees</a:t>
            </a:r>
          </a:p>
          <a:p>
            <a:pPr eaLnBrk="1" hangingPunct="1">
              <a:lnSpc>
                <a:spcPct val="80000"/>
              </a:lnSpc>
              <a:buFontTx/>
              <a:buNone/>
              <a:defRPr/>
            </a:pPr>
            <a:endParaRPr lang="en-US" sz="2800" dirty="0" smtClean="0">
              <a:ea typeface="+mn-ea"/>
            </a:endParaRPr>
          </a:p>
          <a:p>
            <a:pPr eaLnBrk="1" hangingPunct="1">
              <a:lnSpc>
                <a:spcPct val="80000"/>
              </a:lnSpc>
              <a:buFontTx/>
              <a:buNone/>
              <a:defRPr/>
            </a:pPr>
            <a:endParaRPr lang="en-US" sz="1600" dirty="0" smtClean="0">
              <a:ea typeface="+mn-ea"/>
            </a:endParaRPr>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762000"/>
            <a:ext cx="8229600" cy="792163"/>
          </a:xfrm>
        </p:spPr>
        <p:txBody>
          <a:bodyPr/>
          <a:lstStyle/>
          <a:p>
            <a:pPr algn="ctr" eaLnBrk="1" hangingPunct="1"/>
            <a:r>
              <a:rPr lang="en-US" smtClean="0">
                <a:solidFill>
                  <a:srgbClr val="FFFF00"/>
                </a:solidFill>
                <a:effectLst/>
              </a:rPr>
              <a:t>Organization Chart</a:t>
            </a:r>
          </a:p>
        </p:txBody>
      </p:sp>
      <p:grpSp>
        <p:nvGrpSpPr>
          <p:cNvPr id="43010" name="Organization Chart 3"/>
          <p:cNvGrpSpPr>
            <a:grpSpLocks noGrp="1" noChangeAspect="1"/>
          </p:cNvGrpSpPr>
          <p:nvPr>
            <p:ph type="dgm" idx="1"/>
          </p:nvPr>
        </p:nvGrpSpPr>
        <p:grpSpPr bwMode="auto">
          <a:xfrm>
            <a:off x="152400" y="2133600"/>
            <a:ext cx="8991600" cy="4586288"/>
            <a:chOff x="96" y="960"/>
            <a:chExt cx="5664" cy="2889"/>
          </a:xfrm>
        </p:grpSpPr>
        <p:sp>
          <p:nvSpPr>
            <p:cNvPr id="43011" name="AutoShape 4"/>
            <p:cNvSpPr>
              <a:spLocks noChangeAspect="1" noChangeArrowheads="1" noTextEdit="1"/>
            </p:cNvSpPr>
            <p:nvPr/>
          </p:nvSpPr>
          <p:spPr bwMode="auto">
            <a:xfrm>
              <a:off x="96" y="960"/>
              <a:ext cx="5664" cy="2889"/>
            </a:xfrm>
            <a:prstGeom prst="rect">
              <a:avLst/>
            </a:prstGeom>
            <a:noFill/>
            <a:ln w="9525">
              <a:noFill/>
              <a:miter lim="800000"/>
              <a:headEnd/>
              <a:tailEnd/>
            </a:ln>
          </p:spPr>
          <p:txBody>
            <a:bodyPr/>
            <a:lstStyle/>
            <a:p>
              <a:endParaRPr lang="en-US"/>
            </a:p>
          </p:txBody>
        </p:sp>
        <p:sp>
          <p:nvSpPr>
            <p:cNvPr id="43012" name="_s9220"/>
            <p:cNvSpPr>
              <a:spLocks noChangeArrowheads="1"/>
            </p:cNvSpPr>
            <p:nvPr/>
          </p:nvSpPr>
          <p:spPr bwMode="auto">
            <a:xfrm>
              <a:off x="2112" y="960"/>
              <a:ext cx="1479" cy="53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b="1">
                  <a:solidFill>
                    <a:srgbClr val="003300"/>
                  </a:solidFill>
                  <a:latin typeface="Arial" pitchFamily="34" charset="0"/>
                  <a:cs typeface="Arial" pitchFamily="34" charset="0"/>
                </a:rPr>
                <a:t>Overall Coordinator</a:t>
              </a:r>
            </a:p>
          </p:txBody>
        </p:sp>
        <p:sp>
          <p:nvSpPr>
            <p:cNvPr id="43013" name="_s1033"/>
            <p:cNvSpPr>
              <a:spLocks noChangeArrowheads="1"/>
            </p:cNvSpPr>
            <p:nvPr/>
          </p:nvSpPr>
          <p:spPr bwMode="auto">
            <a:xfrm>
              <a:off x="96" y="1920"/>
              <a:ext cx="720"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Site Security </a:t>
              </a:r>
            </a:p>
            <a:p>
              <a:pPr algn="ctr" eaLnBrk="1" hangingPunct="1"/>
              <a:r>
                <a:rPr lang="en-US" sz="1200" b="1">
                  <a:solidFill>
                    <a:srgbClr val="003300"/>
                  </a:solidFill>
                  <a:latin typeface="Arial" pitchFamily="34" charset="0"/>
                  <a:cs typeface="Arial" pitchFamily="34" charset="0"/>
                </a:rPr>
                <a:t>Head</a:t>
              </a:r>
            </a:p>
          </p:txBody>
        </p:sp>
        <p:sp>
          <p:nvSpPr>
            <p:cNvPr id="43014" name="_s1033"/>
            <p:cNvSpPr>
              <a:spLocks noChangeArrowheads="1"/>
            </p:cNvSpPr>
            <p:nvPr/>
          </p:nvSpPr>
          <p:spPr bwMode="auto">
            <a:xfrm>
              <a:off x="1584" y="1920"/>
              <a:ext cx="669"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First Aid </a:t>
              </a:r>
            </a:p>
            <a:p>
              <a:pPr algn="ctr" eaLnBrk="1" hangingPunct="1"/>
              <a:r>
                <a:rPr lang="en-US" sz="1200" b="1">
                  <a:solidFill>
                    <a:srgbClr val="003300"/>
                  </a:solidFill>
                  <a:latin typeface="Arial" pitchFamily="34" charset="0"/>
                  <a:cs typeface="Arial" pitchFamily="34" charset="0"/>
                </a:rPr>
                <a:t>Head</a:t>
              </a:r>
            </a:p>
          </p:txBody>
        </p:sp>
        <p:sp>
          <p:nvSpPr>
            <p:cNvPr id="43015" name="AutoShape 8"/>
            <p:cNvSpPr>
              <a:spLocks noChangeArrowheads="1"/>
            </p:cNvSpPr>
            <p:nvPr/>
          </p:nvSpPr>
          <p:spPr bwMode="auto">
            <a:xfrm>
              <a:off x="2304" y="1920"/>
              <a:ext cx="742"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Fire Safety </a:t>
              </a:r>
            </a:p>
            <a:p>
              <a:pPr algn="ctr" eaLnBrk="1" hangingPunct="1"/>
              <a:r>
                <a:rPr lang="en-US" sz="1200" b="1">
                  <a:solidFill>
                    <a:srgbClr val="003300"/>
                  </a:solidFill>
                  <a:latin typeface="Arial" pitchFamily="34" charset="0"/>
                  <a:cs typeface="Arial" pitchFamily="34" charset="0"/>
                </a:rPr>
                <a:t>Head</a:t>
              </a:r>
            </a:p>
          </p:txBody>
        </p:sp>
        <p:sp>
          <p:nvSpPr>
            <p:cNvPr id="43016" name="AutoShape 9"/>
            <p:cNvSpPr>
              <a:spLocks noChangeArrowheads="1"/>
            </p:cNvSpPr>
            <p:nvPr/>
          </p:nvSpPr>
          <p:spPr bwMode="auto">
            <a:xfrm>
              <a:off x="3120" y="1920"/>
              <a:ext cx="892"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Communication </a:t>
              </a:r>
            </a:p>
            <a:p>
              <a:pPr algn="ctr" eaLnBrk="1" hangingPunct="1"/>
              <a:r>
                <a:rPr lang="en-US" sz="1200" b="1">
                  <a:solidFill>
                    <a:srgbClr val="003300"/>
                  </a:solidFill>
                  <a:latin typeface="Arial" pitchFamily="34" charset="0"/>
                  <a:cs typeface="Arial" pitchFamily="34" charset="0"/>
                </a:rPr>
                <a:t>Head</a:t>
              </a:r>
            </a:p>
          </p:txBody>
        </p:sp>
        <p:sp>
          <p:nvSpPr>
            <p:cNvPr id="9225" name="Line 10"/>
            <p:cNvSpPr>
              <a:spLocks noChangeShapeType="1"/>
            </p:cNvSpPr>
            <p:nvPr/>
          </p:nvSpPr>
          <p:spPr bwMode="auto">
            <a:xfrm>
              <a:off x="2879" y="1488"/>
              <a:ext cx="1" cy="288"/>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018" name="_s1033"/>
            <p:cNvSpPr>
              <a:spLocks noChangeArrowheads="1"/>
            </p:cNvSpPr>
            <p:nvPr/>
          </p:nvSpPr>
          <p:spPr bwMode="auto">
            <a:xfrm>
              <a:off x="864" y="1920"/>
              <a:ext cx="692"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Evacuation </a:t>
              </a:r>
            </a:p>
            <a:p>
              <a:pPr algn="ctr" eaLnBrk="1" hangingPunct="1"/>
              <a:r>
                <a:rPr lang="en-US" sz="1200" b="1">
                  <a:solidFill>
                    <a:srgbClr val="003300"/>
                  </a:solidFill>
                  <a:latin typeface="Arial" pitchFamily="34" charset="0"/>
                  <a:cs typeface="Arial" pitchFamily="34" charset="0"/>
                </a:rPr>
                <a:t>Head</a:t>
              </a:r>
            </a:p>
          </p:txBody>
        </p:sp>
        <p:sp>
          <p:nvSpPr>
            <p:cNvPr id="43019" name="AutoShape 12"/>
            <p:cNvSpPr>
              <a:spLocks noChangeArrowheads="1"/>
            </p:cNvSpPr>
            <p:nvPr/>
          </p:nvSpPr>
          <p:spPr bwMode="auto">
            <a:xfrm>
              <a:off x="4080" y="1920"/>
              <a:ext cx="839"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Search &amp; </a:t>
              </a:r>
            </a:p>
            <a:p>
              <a:pPr algn="ctr" eaLnBrk="1" hangingPunct="1"/>
              <a:r>
                <a:rPr lang="en-US" sz="1200" b="1">
                  <a:solidFill>
                    <a:srgbClr val="003300"/>
                  </a:solidFill>
                  <a:latin typeface="Arial" pitchFamily="34" charset="0"/>
                  <a:cs typeface="Arial" pitchFamily="34" charset="0"/>
                </a:rPr>
                <a:t>Rescue Head</a:t>
              </a:r>
            </a:p>
          </p:txBody>
        </p:sp>
        <p:sp>
          <p:nvSpPr>
            <p:cNvPr id="43020" name="AutoShape 13"/>
            <p:cNvSpPr>
              <a:spLocks noChangeArrowheads="1"/>
            </p:cNvSpPr>
            <p:nvPr/>
          </p:nvSpPr>
          <p:spPr bwMode="auto">
            <a:xfrm>
              <a:off x="4970" y="1920"/>
              <a:ext cx="742"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Ground </a:t>
              </a:r>
            </a:p>
            <a:p>
              <a:pPr algn="ctr" eaLnBrk="1" hangingPunct="1"/>
              <a:r>
                <a:rPr lang="en-US" sz="1200" b="1">
                  <a:solidFill>
                    <a:srgbClr val="003300"/>
                  </a:solidFill>
                  <a:latin typeface="Arial" pitchFamily="34" charset="0"/>
                  <a:cs typeface="Arial" pitchFamily="34" charset="0"/>
                </a:rPr>
                <a:t>Maintenance</a:t>
              </a:r>
            </a:p>
            <a:p>
              <a:pPr algn="ctr" eaLnBrk="1" hangingPunct="1"/>
              <a:r>
                <a:rPr lang="en-US" sz="1200" b="1">
                  <a:solidFill>
                    <a:srgbClr val="003300"/>
                  </a:solidFill>
                  <a:latin typeface="Arial" pitchFamily="34" charset="0"/>
                  <a:cs typeface="Arial" pitchFamily="34" charset="0"/>
                </a:rPr>
                <a:t>Head</a:t>
              </a:r>
            </a:p>
          </p:txBody>
        </p:sp>
        <p:sp>
          <p:nvSpPr>
            <p:cNvPr id="9229" name="Line 14"/>
            <p:cNvSpPr>
              <a:spLocks noChangeShapeType="1"/>
            </p:cNvSpPr>
            <p:nvPr/>
          </p:nvSpPr>
          <p:spPr bwMode="auto">
            <a:xfrm>
              <a:off x="1200"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0" name="Line 15"/>
            <p:cNvSpPr>
              <a:spLocks noChangeShapeType="1"/>
            </p:cNvSpPr>
            <p:nvPr/>
          </p:nvSpPr>
          <p:spPr bwMode="auto">
            <a:xfrm>
              <a:off x="1919"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1" name="Line 16"/>
            <p:cNvSpPr>
              <a:spLocks noChangeShapeType="1"/>
            </p:cNvSpPr>
            <p:nvPr/>
          </p:nvSpPr>
          <p:spPr bwMode="auto">
            <a:xfrm>
              <a:off x="2687"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2" name="Line 17"/>
            <p:cNvSpPr>
              <a:spLocks noChangeShapeType="1"/>
            </p:cNvSpPr>
            <p:nvPr/>
          </p:nvSpPr>
          <p:spPr bwMode="auto">
            <a:xfrm>
              <a:off x="3599"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3" name="Line 18"/>
            <p:cNvSpPr>
              <a:spLocks noChangeShapeType="1"/>
            </p:cNvSpPr>
            <p:nvPr/>
          </p:nvSpPr>
          <p:spPr bwMode="auto">
            <a:xfrm>
              <a:off x="4512"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4" name="Line 19"/>
            <p:cNvSpPr>
              <a:spLocks noChangeShapeType="1"/>
            </p:cNvSpPr>
            <p:nvPr/>
          </p:nvSpPr>
          <p:spPr bwMode="auto">
            <a:xfrm>
              <a:off x="5279"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43027" name="_s1033"/>
            <p:cNvSpPr>
              <a:spLocks noChangeArrowheads="1"/>
            </p:cNvSpPr>
            <p:nvPr/>
          </p:nvSpPr>
          <p:spPr bwMode="auto">
            <a:xfrm>
              <a:off x="96" y="2544"/>
              <a:ext cx="720"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Assistants </a:t>
              </a:r>
            </a:p>
          </p:txBody>
        </p:sp>
        <p:sp>
          <p:nvSpPr>
            <p:cNvPr id="43028" name="_s1033"/>
            <p:cNvSpPr>
              <a:spLocks noChangeArrowheads="1"/>
            </p:cNvSpPr>
            <p:nvPr/>
          </p:nvSpPr>
          <p:spPr bwMode="auto">
            <a:xfrm>
              <a:off x="864" y="2544"/>
              <a:ext cx="720" cy="3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eaLnBrk="1" hangingPunct="1"/>
              <a:r>
                <a:rPr lang="en-US" sz="1200" b="1">
                  <a:solidFill>
                    <a:srgbClr val="003300"/>
                  </a:solidFill>
                  <a:latin typeface="Arial" pitchFamily="34" charset="0"/>
                  <a:cs typeface="Arial" pitchFamily="34" charset="0"/>
                </a:rPr>
                <a:t>Marshalls </a:t>
              </a:r>
            </a:p>
            <a:p>
              <a:pPr algn="ctr" eaLnBrk="1" hangingPunct="1"/>
              <a:endParaRPr lang="en-US" sz="1200" b="1">
                <a:solidFill>
                  <a:srgbClr val="003300"/>
                </a:solidFill>
                <a:latin typeface="Arial" pitchFamily="34" charset="0"/>
                <a:cs typeface="Arial" pitchFamily="34" charset="0"/>
              </a:endParaRPr>
            </a:p>
          </p:txBody>
        </p:sp>
        <p:sp>
          <p:nvSpPr>
            <p:cNvPr id="9237" name="Line 22"/>
            <p:cNvSpPr>
              <a:spLocks noChangeShapeType="1"/>
            </p:cNvSpPr>
            <p:nvPr/>
          </p:nvSpPr>
          <p:spPr bwMode="auto">
            <a:xfrm>
              <a:off x="479" y="2304"/>
              <a:ext cx="1" cy="2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8" name="Line 23"/>
            <p:cNvSpPr>
              <a:spLocks noChangeShapeType="1"/>
            </p:cNvSpPr>
            <p:nvPr/>
          </p:nvSpPr>
          <p:spPr bwMode="auto">
            <a:xfrm>
              <a:off x="1199" y="2304"/>
              <a:ext cx="1" cy="240"/>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39" name="Line 24"/>
            <p:cNvSpPr>
              <a:spLocks noChangeShapeType="1"/>
            </p:cNvSpPr>
            <p:nvPr/>
          </p:nvSpPr>
          <p:spPr bwMode="auto">
            <a:xfrm>
              <a:off x="480" y="1784"/>
              <a:ext cx="4800" cy="1"/>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sp>
          <p:nvSpPr>
            <p:cNvPr id="9240" name="Line 25"/>
            <p:cNvSpPr>
              <a:spLocks noChangeShapeType="1"/>
            </p:cNvSpPr>
            <p:nvPr/>
          </p:nvSpPr>
          <p:spPr bwMode="auto">
            <a:xfrm>
              <a:off x="480" y="1776"/>
              <a:ext cx="1" cy="144"/>
            </a:xfrm>
            <a:prstGeom prst="line">
              <a:avLst/>
            </a:prstGeom>
            <a:noFill/>
            <a:ln w="9525">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Tahoma" charset="0"/>
                <a:ea typeface="ＭＳ Ｐゴシック" charset="0"/>
              </a:endParaRPr>
            </a:p>
          </p:txBody>
        </p:sp>
      </p:grpSp>
    </p:spTree>
  </p:cSld>
  <p:clrMapOvr>
    <a:masterClrMapping/>
  </p:clrMapOvr>
  <p:transition spd="slow">
    <p:blinds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1" name="Rectangle 3"/>
          <p:cNvSpPr>
            <a:spLocks noChangeArrowheads="1"/>
          </p:cNvSpPr>
          <p:nvPr/>
        </p:nvSpPr>
        <p:spPr bwMode="auto">
          <a:xfrm>
            <a:off x="457200" y="228600"/>
            <a:ext cx="3352800" cy="914400"/>
          </a:xfrm>
          <a:prstGeom prst="rect">
            <a:avLst/>
          </a:prstGeom>
          <a:noFill/>
          <a:ln w="9525">
            <a:noFill/>
            <a:miter lim="800000"/>
            <a:headEnd/>
            <a:tailEnd/>
          </a:ln>
        </p:spPr>
        <p:txBody>
          <a:bodyPr anchor="ctr"/>
          <a:lstStyle/>
          <a:p>
            <a:pPr eaLnBrk="1" hangingPunct="1"/>
            <a:r>
              <a:rPr lang="en-US" sz="2800" b="1" u="sng">
                <a:solidFill>
                  <a:srgbClr val="FFFF00"/>
                </a:solidFill>
              </a:rPr>
              <a:t>SPECIFIC TASKS</a:t>
            </a:r>
            <a:r>
              <a:rPr lang="en-US" sz="2400" b="1">
                <a:solidFill>
                  <a:srgbClr val="FFFF00"/>
                </a:solidFill>
              </a:rPr>
              <a:t>:</a:t>
            </a:r>
          </a:p>
        </p:txBody>
      </p:sp>
      <p:sp>
        <p:nvSpPr>
          <p:cNvPr id="370692" name="Rectangle 4" descr="Medium wood"/>
          <p:cNvSpPr>
            <a:spLocks noChangeArrowheads="1"/>
          </p:cNvSpPr>
          <p:nvPr/>
        </p:nvSpPr>
        <p:spPr bwMode="auto">
          <a:xfrm>
            <a:off x="533400" y="1676400"/>
            <a:ext cx="8153400" cy="5181600"/>
          </a:xfrm>
          <a:prstGeom prst="rect">
            <a:avLst/>
          </a:prstGeom>
          <a:solidFill>
            <a:schemeClr val="bg2">
              <a:lumMod val="60000"/>
              <a:lumOff val="40000"/>
            </a:schemeClr>
          </a:solidFill>
          <a:ln w="9525">
            <a:noFill/>
            <a:miter lim="800000"/>
            <a:headEnd/>
            <a:tailEnd/>
          </a:ln>
          <a:effectLst/>
        </p:spPr>
        <p:txBody>
          <a:bodyPr/>
          <a:lstStyle/>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Overall Coordinator</a:t>
            </a:r>
            <a:r>
              <a:rPr lang="en-US" sz="2800">
                <a:solidFill>
                  <a:srgbClr val="FFFF00"/>
                </a:solidFill>
                <a:latin typeface="Calibri" pitchFamily="34" charset="0"/>
              </a:rPr>
              <a:t> </a:t>
            </a:r>
            <a:r>
              <a:rPr lang="en-US" sz="2800">
                <a:latin typeface="Calibri" pitchFamily="34" charset="0"/>
              </a:rPr>
              <a:t>– confirms emergency situation and coordinates with all crew heads.</a:t>
            </a:r>
          </a:p>
          <a:p>
            <a:pPr marL="609600" indent="-609600" eaLnBrk="1" hangingPunct="1">
              <a:lnSpc>
                <a:spcPct val="80000"/>
              </a:lnSpc>
              <a:spcBef>
                <a:spcPct val="20000"/>
              </a:spcBef>
              <a:buClr>
                <a:schemeClr val="tx1"/>
              </a:buClr>
              <a:buSzPct val="120000"/>
            </a:pPr>
            <a:endParaRPr lang="en-US" sz="2800" i="1">
              <a:solidFill>
                <a:srgbClr val="FFFF00"/>
              </a:solidFill>
              <a:latin typeface="Calibri" pitchFamily="34" charset="0"/>
            </a:endParaRPr>
          </a:p>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Site Security Head</a:t>
            </a:r>
            <a:r>
              <a:rPr lang="en-US" sz="2800">
                <a:solidFill>
                  <a:srgbClr val="FFFF00"/>
                </a:solidFill>
                <a:latin typeface="Calibri" pitchFamily="34" charset="0"/>
              </a:rPr>
              <a:t> </a:t>
            </a:r>
            <a:r>
              <a:rPr lang="en-US" sz="2800">
                <a:latin typeface="Calibri" pitchFamily="34" charset="0"/>
              </a:rPr>
              <a:t>– gives instructions to guards and make sure only authorized personnel are allowed to enter premises for the search/rescue/salvage operation.</a:t>
            </a:r>
          </a:p>
          <a:p>
            <a:pPr marL="609600" indent="-609600" eaLnBrk="1" hangingPunct="1">
              <a:lnSpc>
                <a:spcPct val="80000"/>
              </a:lnSpc>
              <a:spcBef>
                <a:spcPct val="20000"/>
              </a:spcBef>
              <a:buClr>
                <a:schemeClr val="tx1"/>
              </a:buClr>
              <a:buSzPct val="120000"/>
            </a:pPr>
            <a:endParaRPr lang="en-US" sz="2800">
              <a:solidFill>
                <a:srgbClr val="FFFF00"/>
              </a:solidFill>
              <a:latin typeface="Calibri" pitchFamily="34" charset="0"/>
            </a:endParaRPr>
          </a:p>
          <a:p>
            <a:pPr marL="609600" indent="-609600" eaLnBrk="1" hangingPunct="1">
              <a:lnSpc>
                <a:spcPct val="80000"/>
              </a:lnSpc>
              <a:spcBef>
                <a:spcPct val="20000"/>
              </a:spcBef>
              <a:buClr>
                <a:schemeClr val="tx1"/>
              </a:buClr>
              <a:buSzPct val="120000"/>
            </a:pPr>
            <a:r>
              <a:rPr lang="en-US" sz="2800">
                <a:solidFill>
                  <a:srgbClr val="FFFF00"/>
                </a:solidFill>
                <a:latin typeface="Calibri" pitchFamily="34" charset="0"/>
              </a:rPr>
              <a:t>	a.  </a:t>
            </a:r>
            <a:r>
              <a:rPr lang="en-US" sz="2800" i="1">
                <a:solidFill>
                  <a:srgbClr val="FFFF00"/>
                </a:solidFill>
                <a:latin typeface="Calibri" pitchFamily="34" charset="0"/>
              </a:rPr>
              <a:t>Assistants </a:t>
            </a:r>
            <a:r>
              <a:rPr lang="en-US" sz="2800">
                <a:latin typeface="Calibri" pitchFamily="34" charset="0"/>
              </a:rPr>
              <a:t>– assume position of Site Security Head in case latter is not available.</a:t>
            </a:r>
          </a:p>
          <a:p>
            <a:pPr marL="609600" indent="-609600" eaLnBrk="1" hangingPunct="1">
              <a:lnSpc>
                <a:spcPct val="80000"/>
              </a:lnSpc>
              <a:spcBef>
                <a:spcPct val="20000"/>
              </a:spcBef>
              <a:buClr>
                <a:schemeClr val="tx1"/>
              </a:buClr>
              <a:buSzPct val="120000"/>
            </a:pPr>
            <a:endParaRPr lang="en-US" sz="2800">
              <a:solidFill>
                <a:srgbClr val="FFFF00"/>
              </a:solidFill>
              <a:latin typeface="Calibri" pitchFamily="34" charset="0"/>
            </a:endParaRPr>
          </a:p>
          <a:p>
            <a:pPr marL="609600" indent="-609600" eaLnBrk="1" hangingPunct="1">
              <a:lnSpc>
                <a:spcPct val="80000"/>
              </a:lnSpc>
              <a:spcBef>
                <a:spcPct val="20000"/>
              </a:spcBef>
              <a:buClr>
                <a:schemeClr val="tx1"/>
              </a:buClr>
              <a:buSzPct val="120000"/>
            </a:pPr>
            <a:r>
              <a:rPr lang="en-US" sz="2800">
                <a:solidFill>
                  <a:srgbClr val="FFFF00"/>
                </a:solidFill>
                <a:latin typeface="Calibri" pitchFamily="34" charset="0"/>
              </a:rPr>
              <a:t>	</a:t>
            </a:r>
            <a:r>
              <a:rPr lang="en-US" sz="2800" i="1">
                <a:solidFill>
                  <a:srgbClr val="FFFF00"/>
                </a:solidFill>
                <a:latin typeface="Calibri" pitchFamily="34" charset="0"/>
              </a:rPr>
              <a:t>b.  Perimeter Guards</a:t>
            </a:r>
            <a:r>
              <a:rPr lang="en-US" sz="2800">
                <a:solidFill>
                  <a:srgbClr val="FFFF00"/>
                </a:solidFill>
                <a:latin typeface="Calibri" pitchFamily="34" charset="0"/>
              </a:rPr>
              <a:t> </a:t>
            </a:r>
            <a:r>
              <a:rPr lang="en-US" sz="2800">
                <a:latin typeface="Calibri" pitchFamily="34" charset="0"/>
              </a:rPr>
              <a:t>– cordon and guard properties left behind.</a:t>
            </a:r>
            <a:endParaRPr lang="en-US" sz="2800" i="1">
              <a:latin typeface="Calibri" pitchFamily="34" charset="0"/>
            </a:endParaRPr>
          </a:p>
          <a:p>
            <a:pPr marL="609600" indent="-609600" eaLnBrk="1" hangingPunct="1">
              <a:lnSpc>
                <a:spcPct val="80000"/>
              </a:lnSpc>
              <a:spcBef>
                <a:spcPct val="20000"/>
              </a:spcBef>
              <a:buClr>
                <a:schemeClr val="tx1"/>
              </a:buClr>
              <a:buSzPct val="120000"/>
            </a:pPr>
            <a:endParaRPr lang="en-US" sz="2800" i="1">
              <a:solidFill>
                <a:srgbClr val="FFFF00"/>
              </a:solidFill>
              <a:latin typeface="Calibri" pitchFamily="34" charset="0"/>
            </a:endParaRPr>
          </a:p>
          <a:p>
            <a:pPr marL="609600" indent="-609600" eaLnBrk="1" hangingPunct="1">
              <a:lnSpc>
                <a:spcPct val="80000"/>
              </a:lnSpc>
              <a:spcBef>
                <a:spcPct val="20000"/>
              </a:spcBef>
              <a:buClr>
                <a:schemeClr val="tx1"/>
              </a:buClr>
              <a:buSzPct val="120000"/>
              <a:buFontTx/>
              <a:buAutoNum type="arabicPeriod" startAt="2"/>
            </a:pPr>
            <a:endParaRPr lang="en-US" sz="2800" i="1">
              <a:solidFill>
                <a:srgbClr val="FFFF00"/>
              </a:solidFill>
              <a:latin typeface="Calibri" pitchFamily="34" charset="0"/>
            </a:endParaRPr>
          </a:p>
          <a:p>
            <a:pPr marL="609600" indent="-609600" eaLnBrk="1" hangingPunct="1">
              <a:lnSpc>
                <a:spcPct val="80000"/>
              </a:lnSpc>
              <a:spcBef>
                <a:spcPct val="20000"/>
              </a:spcBef>
              <a:buClr>
                <a:schemeClr val="tx1"/>
              </a:buClr>
              <a:buSzPct val="120000"/>
            </a:pPr>
            <a:r>
              <a:rPr lang="en-US" sz="2800">
                <a:solidFill>
                  <a:srgbClr val="FFFF00"/>
                </a:solidFill>
                <a:latin typeface="Calibri" pitchFamily="34" charset="0"/>
              </a:rPr>
              <a:t>	</a:t>
            </a:r>
            <a:endParaRPr lang="en-US" sz="2800" i="1">
              <a:solidFill>
                <a:srgbClr val="FFFF00"/>
              </a:solidFill>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0691"/>
                                        </p:tgtEl>
                                        <p:attrNameLst>
                                          <p:attrName>style.visibility</p:attrName>
                                        </p:attrNameLst>
                                      </p:cBhvr>
                                      <p:to>
                                        <p:strVal val="visible"/>
                                      </p:to>
                                    </p:set>
                                    <p:animEffect transition="in" filter="checkerboard(across)">
                                      <p:cBhvr>
                                        <p:cTn id="7" dur="500"/>
                                        <p:tgtEl>
                                          <p:spTgt spid="37069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70692"/>
                                        </p:tgtEl>
                                        <p:attrNameLst>
                                          <p:attrName>style.visibility</p:attrName>
                                        </p:attrNameLst>
                                      </p:cBhvr>
                                      <p:to>
                                        <p:strVal val="visible"/>
                                      </p:to>
                                    </p:set>
                                    <p:animEffect transition="in" filter="checkerboard(across)">
                                      <p:cBhvr>
                                        <p:cTn id="12" dur="500"/>
                                        <p:tgtEl>
                                          <p:spTgt spid="370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p:bldP spid="37069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5" name="Rectangle 3" descr="Medium wood"/>
          <p:cNvSpPr>
            <a:spLocks noChangeArrowheads="1"/>
          </p:cNvSpPr>
          <p:nvPr/>
        </p:nvSpPr>
        <p:spPr bwMode="auto">
          <a:xfrm>
            <a:off x="533400" y="1295400"/>
            <a:ext cx="8153400" cy="5334000"/>
          </a:xfrm>
          <a:prstGeom prst="rect">
            <a:avLst/>
          </a:prstGeom>
          <a:solidFill>
            <a:schemeClr val="bg2">
              <a:lumMod val="60000"/>
              <a:lumOff val="40000"/>
            </a:schemeClr>
          </a:solidFill>
          <a:ln w="9525">
            <a:noFill/>
            <a:miter lim="800000"/>
            <a:headEnd/>
            <a:tailEnd/>
          </a:ln>
          <a:effectLst/>
        </p:spPr>
        <p:txBody>
          <a:bodyPr/>
          <a:lstStyle/>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Evacuation Head</a:t>
            </a:r>
            <a:r>
              <a:rPr lang="en-US" sz="2800">
                <a:solidFill>
                  <a:srgbClr val="FFFF00"/>
                </a:solidFill>
                <a:latin typeface="Calibri" pitchFamily="34" charset="0"/>
              </a:rPr>
              <a:t> </a:t>
            </a:r>
            <a:r>
              <a:rPr lang="en-US" sz="2800">
                <a:latin typeface="Calibri" pitchFamily="34" charset="0"/>
              </a:rPr>
              <a:t>– takes charge of final head count.</a:t>
            </a: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r>
              <a:rPr lang="en-US" sz="2800">
                <a:latin typeface="Calibri" pitchFamily="34" charset="0"/>
              </a:rPr>
              <a:t>	</a:t>
            </a:r>
            <a:r>
              <a:rPr lang="en-US" sz="2800" i="1">
                <a:solidFill>
                  <a:srgbClr val="FFFF00"/>
                </a:solidFill>
                <a:latin typeface="Calibri" pitchFamily="34" charset="0"/>
              </a:rPr>
              <a:t>a.  Marshall  </a:t>
            </a:r>
            <a:r>
              <a:rPr lang="en-US" sz="2800">
                <a:latin typeface="Calibri" pitchFamily="34" charset="0"/>
              </a:rPr>
              <a:t>– direct the flow of evacuation.</a:t>
            </a:r>
          </a:p>
          <a:p>
            <a:pPr marL="609600" indent="-609600" eaLnBrk="1" hangingPunct="1">
              <a:lnSpc>
                <a:spcPct val="80000"/>
              </a:lnSpc>
              <a:spcBef>
                <a:spcPct val="20000"/>
              </a:spcBef>
              <a:buClr>
                <a:schemeClr val="tx1"/>
              </a:buClr>
              <a:buSzPct val="120000"/>
            </a:pPr>
            <a:endParaRPr lang="en-US" sz="2800" i="1">
              <a:latin typeface="Calibri" pitchFamily="34" charset="0"/>
            </a:endParaRPr>
          </a:p>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First Aid Head</a:t>
            </a:r>
            <a:r>
              <a:rPr lang="en-US" sz="2800">
                <a:solidFill>
                  <a:srgbClr val="FFFF00"/>
                </a:solidFill>
                <a:latin typeface="Calibri" pitchFamily="34" charset="0"/>
              </a:rPr>
              <a:t> </a:t>
            </a:r>
            <a:r>
              <a:rPr lang="en-US" sz="2800">
                <a:latin typeface="Calibri" pitchFamily="34" charset="0"/>
              </a:rPr>
              <a:t>– provides first aid treatment and coordinates with the hospital.</a:t>
            </a:r>
          </a:p>
          <a:p>
            <a:pPr marL="609600" indent="-609600" eaLnBrk="1" hangingPunct="1">
              <a:lnSpc>
                <a:spcPct val="80000"/>
              </a:lnSpc>
              <a:spcBef>
                <a:spcPct val="20000"/>
              </a:spcBef>
              <a:buClr>
                <a:schemeClr val="tx1"/>
              </a:buClr>
              <a:buSzPct val="120000"/>
            </a:pPr>
            <a:endParaRPr lang="en-US" sz="2800" i="1">
              <a:latin typeface="Calibri" pitchFamily="34" charset="0"/>
            </a:endParaRPr>
          </a:p>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Fire Safety Head</a:t>
            </a:r>
            <a:r>
              <a:rPr lang="en-US" sz="2800">
                <a:solidFill>
                  <a:srgbClr val="FFFF00"/>
                </a:solidFill>
                <a:latin typeface="Calibri" pitchFamily="34" charset="0"/>
              </a:rPr>
              <a:t> </a:t>
            </a:r>
            <a:r>
              <a:rPr lang="en-US" sz="2800">
                <a:latin typeface="Calibri" pitchFamily="34" charset="0"/>
              </a:rPr>
              <a:t>– instructs crew members of the necessary response.</a:t>
            </a:r>
          </a:p>
          <a:p>
            <a:pPr marL="609600" indent="-609600" eaLnBrk="1" hangingPunct="1">
              <a:lnSpc>
                <a:spcPct val="80000"/>
              </a:lnSpc>
              <a:spcBef>
                <a:spcPct val="20000"/>
              </a:spcBef>
              <a:buClr>
                <a:schemeClr val="tx1"/>
              </a:buClr>
              <a:buSzPct val="120000"/>
            </a:pPr>
            <a:endParaRPr lang="en-US" sz="2800" i="1">
              <a:latin typeface="Calibri" pitchFamily="34" charset="0"/>
            </a:endParaRPr>
          </a:p>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Communication Head</a:t>
            </a:r>
            <a:r>
              <a:rPr lang="en-US" sz="2800">
                <a:solidFill>
                  <a:srgbClr val="FFFF00"/>
                </a:solidFill>
                <a:latin typeface="Calibri" pitchFamily="34" charset="0"/>
              </a:rPr>
              <a:t> </a:t>
            </a:r>
            <a:r>
              <a:rPr lang="en-US" sz="2800">
                <a:latin typeface="Calibri" pitchFamily="34" charset="0"/>
              </a:rPr>
              <a:t>– coordinated with the Overall Coordinator and crew heads in sending out the alarm.</a:t>
            </a:r>
            <a:endParaRPr lang="en-US" sz="2800" i="1">
              <a:latin typeface="Calibri" pitchFamily="34" charset="0"/>
            </a:endParaRP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r>
              <a:rPr lang="en-US" sz="2800">
                <a:latin typeface="Calibri" pitchFamily="34" charset="0"/>
              </a:rPr>
              <a:t>	</a:t>
            </a:r>
            <a:endParaRPr lang="en-US" sz="2800" i="1">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1715"/>
                                        </p:tgtEl>
                                        <p:attrNameLst>
                                          <p:attrName>style.visibility</p:attrName>
                                        </p:attrNameLst>
                                      </p:cBhvr>
                                      <p:to>
                                        <p:strVal val="visible"/>
                                      </p:to>
                                    </p:set>
                                    <p:animEffect transition="in" filter="checkerboard(across)">
                                      <p:cBhvr>
                                        <p:cTn id="7" dur="500"/>
                                        <p:tgtEl>
                                          <p:spTgt spid="3717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ChangeArrowheads="1"/>
          </p:cNvSpPr>
          <p:nvPr/>
        </p:nvSpPr>
        <p:spPr bwMode="auto">
          <a:xfrm>
            <a:off x="457200" y="2057400"/>
            <a:ext cx="8229600" cy="4572000"/>
          </a:xfrm>
          <a:prstGeom prst="rect">
            <a:avLst/>
          </a:prstGeom>
          <a:solidFill>
            <a:schemeClr val="bg2">
              <a:lumMod val="60000"/>
              <a:lumOff val="40000"/>
              <a:alpha val="60001"/>
            </a:schemeClr>
          </a:solidFill>
          <a:ln w="9525">
            <a:noFill/>
            <a:miter lim="800000"/>
            <a:headEnd/>
            <a:tailEnd/>
          </a:ln>
          <a:effectLst/>
        </p:spPr>
        <p:txBody>
          <a:bodyPr anchor="ctr"/>
          <a:lstStyle/>
          <a:p>
            <a:pPr eaLnBrk="1" hangingPunct="1"/>
            <a:r>
              <a:rPr lang="en-US" sz="3200" b="1" i="1" u="sng">
                <a:solidFill>
                  <a:schemeClr val="tx2"/>
                </a:solidFill>
                <a:latin typeface="Calibri" pitchFamily="34" charset="0"/>
              </a:rPr>
              <a:t>Sec. 1043.01 of Rule 1040</a:t>
            </a:r>
            <a:r>
              <a:rPr lang="en-US" sz="3200" b="1" i="1">
                <a:solidFill>
                  <a:schemeClr val="tx2"/>
                </a:solidFill>
                <a:latin typeface="Calibri" pitchFamily="34" charset="0"/>
              </a:rPr>
              <a:t> – </a:t>
            </a:r>
            <a:r>
              <a:rPr lang="ja-JP" altLang="en-US" sz="3200" b="1" i="1">
                <a:solidFill>
                  <a:schemeClr val="tx2"/>
                </a:solidFill>
                <a:latin typeface="Calibri" pitchFamily="34" charset="0"/>
              </a:rPr>
              <a:t>“</a:t>
            </a:r>
            <a:r>
              <a:rPr lang="en-US" altLang="ja-JP" sz="3200" b="1" i="1">
                <a:solidFill>
                  <a:schemeClr val="tx2"/>
                </a:solidFill>
                <a:latin typeface="Calibri" pitchFamily="34" charset="0"/>
              </a:rPr>
              <a:t>Principal Duties of the Health and Safety Committee</a:t>
            </a:r>
            <a:r>
              <a:rPr lang="ja-JP" altLang="en-US" sz="3200" b="1" i="1">
                <a:solidFill>
                  <a:schemeClr val="tx2"/>
                </a:solidFill>
                <a:latin typeface="Calibri" pitchFamily="34" charset="0"/>
              </a:rPr>
              <a:t>”</a:t>
            </a:r>
            <a:r>
              <a:rPr lang="en-US" altLang="ja-JP" sz="3200" b="1" i="1">
                <a:solidFill>
                  <a:schemeClr val="tx2"/>
                </a:solidFill>
                <a:latin typeface="Calibri" pitchFamily="34" charset="0"/>
              </a:rPr>
              <a:t> </a:t>
            </a:r>
            <a:br>
              <a:rPr lang="en-US" altLang="ja-JP" sz="3200" b="1" i="1">
                <a:solidFill>
                  <a:schemeClr val="tx2"/>
                </a:solidFill>
                <a:latin typeface="Calibri" pitchFamily="34" charset="0"/>
              </a:rPr>
            </a:br>
            <a:r>
              <a:rPr lang="en-US" altLang="ja-JP" sz="3200" b="1" i="1">
                <a:solidFill>
                  <a:schemeClr val="tx2"/>
                </a:solidFill>
                <a:latin typeface="Calibri" pitchFamily="34" charset="0"/>
              </a:rPr>
              <a:t/>
            </a:r>
            <a:br>
              <a:rPr lang="en-US" altLang="ja-JP" sz="3200" b="1" i="1">
                <a:solidFill>
                  <a:schemeClr val="tx2"/>
                </a:solidFill>
                <a:latin typeface="Calibri" pitchFamily="34" charset="0"/>
              </a:rPr>
            </a:br>
            <a:r>
              <a:rPr lang="en-US" altLang="ja-JP" sz="3200">
                <a:solidFill>
                  <a:schemeClr val="tx2"/>
                </a:solidFill>
                <a:latin typeface="Calibri" pitchFamily="34" charset="0"/>
              </a:rPr>
              <a:t>    </a:t>
            </a:r>
            <a:r>
              <a:rPr lang="ja-JP" altLang="en-US" sz="3200" b="1">
                <a:solidFill>
                  <a:schemeClr val="tx2"/>
                </a:solidFill>
                <a:latin typeface="Calibri" pitchFamily="34" charset="0"/>
              </a:rPr>
              <a:t>“</a:t>
            </a:r>
            <a:r>
              <a:rPr lang="en-US" altLang="ja-JP" sz="3200" b="1">
                <a:solidFill>
                  <a:schemeClr val="tx2"/>
                </a:solidFill>
                <a:latin typeface="Calibri" pitchFamily="34" charset="0"/>
              </a:rPr>
              <a:t>Develops and maintains a disaster contingency plan and organizes such emergency service units as may be necessary to handle disaster situations pursuant to the emergency preparedness manual for establishments of the Office of Civil Defense.</a:t>
            </a:r>
            <a:r>
              <a:rPr lang="ja-JP" altLang="en-US" sz="3200" b="1">
                <a:solidFill>
                  <a:schemeClr val="tx2"/>
                </a:solidFill>
                <a:latin typeface="Calibri" pitchFamily="34" charset="0"/>
              </a:rPr>
              <a:t>”</a:t>
            </a:r>
            <a:endParaRPr lang="en-US" sz="3200" b="1" u="sng">
              <a:solidFill>
                <a:schemeClr val="tx2"/>
              </a:solidFill>
              <a:latin typeface="Calibri" pitchFamily="34" charset="0"/>
            </a:endParaRPr>
          </a:p>
        </p:txBody>
      </p:sp>
      <p:sp>
        <p:nvSpPr>
          <p:cNvPr id="18434" name="Rectangle 3"/>
          <p:cNvSpPr>
            <a:spLocks noChangeArrowheads="1"/>
          </p:cNvSpPr>
          <p:nvPr/>
        </p:nvSpPr>
        <p:spPr bwMode="auto">
          <a:xfrm>
            <a:off x="457200" y="228600"/>
            <a:ext cx="8229600" cy="914400"/>
          </a:xfrm>
          <a:prstGeom prst="rect">
            <a:avLst/>
          </a:prstGeom>
          <a:solidFill>
            <a:srgbClr val="FFFF99"/>
          </a:solidFill>
          <a:ln w="9525">
            <a:solidFill>
              <a:srgbClr val="FF0000"/>
            </a:solidFill>
            <a:miter lim="800000"/>
            <a:headEnd/>
            <a:tailEnd/>
          </a:ln>
        </p:spPr>
        <p:txBody>
          <a:bodyPr anchor="ctr"/>
          <a:lstStyle/>
          <a:p>
            <a:pPr eaLnBrk="1" hangingPunct="1"/>
            <a:r>
              <a:rPr lang="en-US" sz="3600" b="1">
                <a:solidFill>
                  <a:schemeClr val="accent2"/>
                </a:solidFill>
                <a:latin typeface="Calibri" pitchFamily="34" charset="0"/>
              </a:rPr>
              <a:t>Legal Base…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88098"/>
                                        </p:tgtEl>
                                        <p:attrNameLst>
                                          <p:attrName>style.visibility</p:attrName>
                                        </p:attrNameLst>
                                      </p:cBhvr>
                                      <p:to>
                                        <p:strVal val="visible"/>
                                      </p:to>
                                    </p:set>
                                    <p:animEffect transition="in" filter="circle(in)">
                                      <p:cBhvr>
                                        <p:cTn id="7" dur="2000"/>
                                        <p:tgtEl>
                                          <p:spTgt spid="388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9" name="Rectangle 3" descr="Medium wood"/>
          <p:cNvSpPr>
            <a:spLocks noChangeArrowheads="1"/>
          </p:cNvSpPr>
          <p:nvPr/>
        </p:nvSpPr>
        <p:spPr bwMode="auto">
          <a:xfrm>
            <a:off x="533400" y="1295400"/>
            <a:ext cx="8153400" cy="5257800"/>
          </a:xfrm>
          <a:prstGeom prst="rect">
            <a:avLst/>
          </a:prstGeom>
          <a:solidFill>
            <a:schemeClr val="bg2">
              <a:lumMod val="60000"/>
              <a:lumOff val="40000"/>
            </a:schemeClr>
          </a:solidFill>
          <a:ln w="9525">
            <a:noFill/>
            <a:miter lim="800000"/>
            <a:headEnd/>
            <a:tailEnd/>
          </a:ln>
          <a:effectLst/>
        </p:spPr>
        <p:txBody>
          <a:bodyPr/>
          <a:lstStyle/>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Search &amp; Rescue Head</a:t>
            </a:r>
            <a:r>
              <a:rPr lang="en-US" sz="2800">
                <a:solidFill>
                  <a:srgbClr val="FFFF00"/>
                </a:solidFill>
                <a:latin typeface="Calibri" pitchFamily="34" charset="0"/>
              </a:rPr>
              <a:t> </a:t>
            </a:r>
            <a:r>
              <a:rPr lang="en-US" sz="2800">
                <a:latin typeface="Calibri" pitchFamily="34" charset="0"/>
              </a:rPr>
              <a:t>– takes charge of rescue and retrieval.</a:t>
            </a: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r>
              <a:rPr lang="en-US" sz="2800">
                <a:latin typeface="Calibri" pitchFamily="34" charset="0"/>
              </a:rPr>
              <a:t>	</a:t>
            </a:r>
            <a:r>
              <a:rPr lang="en-US" sz="2800" i="1">
                <a:solidFill>
                  <a:srgbClr val="FFFF00"/>
                </a:solidFill>
                <a:latin typeface="Calibri" pitchFamily="34" charset="0"/>
              </a:rPr>
              <a:t>a.  Search </a:t>
            </a:r>
            <a:r>
              <a:rPr lang="en-US" sz="2800">
                <a:latin typeface="Calibri" pitchFamily="34" charset="0"/>
              </a:rPr>
              <a:t>– searches for dead bodies</a:t>
            </a:r>
          </a:p>
          <a:p>
            <a:pPr marL="609600" indent="-609600" eaLnBrk="1" hangingPunct="1">
              <a:lnSpc>
                <a:spcPct val="80000"/>
              </a:lnSpc>
              <a:spcBef>
                <a:spcPct val="20000"/>
              </a:spcBef>
              <a:buClr>
                <a:schemeClr val="tx1"/>
              </a:buClr>
              <a:buSzPct val="120000"/>
            </a:pPr>
            <a:r>
              <a:rPr lang="en-US" sz="2800">
                <a:solidFill>
                  <a:srgbClr val="FFFF00"/>
                </a:solidFill>
                <a:latin typeface="Calibri" pitchFamily="34" charset="0"/>
              </a:rPr>
              <a:t>        </a:t>
            </a:r>
            <a:r>
              <a:rPr lang="en-US" sz="2800" i="1">
                <a:solidFill>
                  <a:srgbClr val="FFFF00"/>
                </a:solidFill>
                <a:latin typeface="Calibri" pitchFamily="34" charset="0"/>
              </a:rPr>
              <a:t>b.  Rescue </a:t>
            </a:r>
            <a:r>
              <a:rPr lang="en-US" sz="2800" i="1">
                <a:latin typeface="Calibri" pitchFamily="34" charset="0"/>
              </a:rPr>
              <a:t>– rescues the injured</a:t>
            </a:r>
          </a:p>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        c.  Salvage </a:t>
            </a:r>
            <a:r>
              <a:rPr lang="en-US" sz="2800" i="1">
                <a:latin typeface="Calibri" pitchFamily="34" charset="0"/>
              </a:rPr>
              <a:t>– retrieves property</a:t>
            </a: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r>
              <a:rPr lang="en-US" sz="2800" i="1">
                <a:solidFill>
                  <a:srgbClr val="FFFF00"/>
                </a:solidFill>
                <a:latin typeface="Calibri" pitchFamily="34" charset="0"/>
              </a:rPr>
              <a:t>Ground Maintenance Head</a:t>
            </a:r>
            <a:r>
              <a:rPr lang="en-US" sz="2800">
                <a:solidFill>
                  <a:srgbClr val="FFFF00"/>
                </a:solidFill>
                <a:latin typeface="Calibri" pitchFamily="34" charset="0"/>
              </a:rPr>
              <a:t> </a:t>
            </a:r>
            <a:r>
              <a:rPr lang="en-US" sz="2800">
                <a:latin typeface="Calibri" pitchFamily="34" charset="0"/>
              </a:rPr>
              <a:t>– gives instructions to crew members.</a:t>
            </a: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r>
              <a:rPr lang="en-US" sz="2800">
                <a:latin typeface="Calibri" pitchFamily="34" charset="0"/>
              </a:rPr>
              <a:t>	</a:t>
            </a:r>
            <a:r>
              <a:rPr lang="en-US" sz="2800" i="1">
                <a:solidFill>
                  <a:srgbClr val="FFFF00"/>
                </a:solidFill>
                <a:latin typeface="Calibri" pitchFamily="34" charset="0"/>
              </a:rPr>
              <a:t>a.  Genset Power Operator </a:t>
            </a:r>
            <a:r>
              <a:rPr lang="en-US" sz="2800">
                <a:latin typeface="Calibri" pitchFamily="34" charset="0"/>
              </a:rPr>
              <a:t>– turns off power lines</a:t>
            </a:r>
          </a:p>
          <a:p>
            <a:pPr marL="609600" indent="-609600" eaLnBrk="1" hangingPunct="1">
              <a:lnSpc>
                <a:spcPct val="80000"/>
              </a:lnSpc>
              <a:spcBef>
                <a:spcPct val="20000"/>
              </a:spcBef>
              <a:buClr>
                <a:schemeClr val="tx1"/>
              </a:buClr>
              <a:buSzPct val="120000"/>
            </a:pPr>
            <a:r>
              <a:rPr lang="en-US" sz="2800">
                <a:solidFill>
                  <a:srgbClr val="FFFF00"/>
                </a:solidFill>
                <a:latin typeface="Calibri" pitchFamily="34" charset="0"/>
              </a:rPr>
              <a:t>        </a:t>
            </a:r>
            <a:r>
              <a:rPr lang="en-US" sz="2800" i="1">
                <a:solidFill>
                  <a:srgbClr val="FFFF00"/>
                </a:solidFill>
                <a:latin typeface="Calibri" pitchFamily="34" charset="0"/>
              </a:rPr>
              <a:t>b.  Ground Clearing </a:t>
            </a:r>
            <a:r>
              <a:rPr lang="en-US" sz="2800" i="1">
                <a:latin typeface="Calibri" pitchFamily="34" charset="0"/>
              </a:rPr>
              <a:t>– </a:t>
            </a:r>
            <a:r>
              <a:rPr lang="en-US" sz="2800">
                <a:latin typeface="Calibri" pitchFamily="34" charset="0"/>
              </a:rPr>
              <a:t>clears the ground for debris</a:t>
            </a:r>
          </a:p>
          <a:p>
            <a:pPr marL="609600" indent="-609600" eaLnBrk="1" hangingPunct="1">
              <a:lnSpc>
                <a:spcPct val="80000"/>
              </a:lnSpc>
              <a:spcBef>
                <a:spcPct val="20000"/>
              </a:spcBef>
              <a:buClr>
                <a:schemeClr val="tx1"/>
              </a:buClr>
              <a:buSzPct val="120000"/>
            </a:pPr>
            <a:endParaRPr lang="en-US" sz="2800">
              <a:latin typeface="Calibri" pitchFamily="34" charset="0"/>
            </a:endParaRPr>
          </a:p>
          <a:p>
            <a:pPr marL="609600" indent="-609600" eaLnBrk="1" hangingPunct="1">
              <a:lnSpc>
                <a:spcPct val="80000"/>
              </a:lnSpc>
              <a:spcBef>
                <a:spcPct val="20000"/>
              </a:spcBef>
              <a:buClr>
                <a:schemeClr val="tx1"/>
              </a:buClr>
              <a:buSzPct val="120000"/>
            </a:pPr>
            <a:r>
              <a:rPr lang="en-US" sz="2800">
                <a:latin typeface="Calibri" pitchFamily="34" charset="0"/>
              </a:rPr>
              <a:t>	</a:t>
            </a:r>
            <a:endParaRPr lang="en-US" sz="2800" i="1">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72739"/>
                                        </p:tgtEl>
                                        <p:attrNameLst>
                                          <p:attrName>style.visibility</p:attrName>
                                        </p:attrNameLst>
                                      </p:cBhvr>
                                      <p:to>
                                        <p:strVal val="visible"/>
                                      </p:to>
                                    </p:set>
                                    <p:animEffect transition="in" filter="checkerboard(across)">
                                      <p:cBhvr>
                                        <p:cTn id="7" dur="500"/>
                                        <p:tgtEl>
                                          <p:spTgt spid="37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292100"/>
            <a:ext cx="8229600" cy="1155700"/>
          </a:xfrm>
        </p:spPr>
        <p:txBody>
          <a:bodyPr/>
          <a:lstStyle/>
          <a:p>
            <a:pPr algn="ctr" eaLnBrk="1" hangingPunct="1"/>
            <a:r>
              <a:rPr lang="en-US" sz="4000" b="1" smtClean="0">
                <a:solidFill>
                  <a:srgbClr val="000099"/>
                </a:solidFill>
              </a:rPr>
              <a:t>Fire Drill vs. Earthquake Drill</a:t>
            </a:r>
          </a:p>
        </p:txBody>
      </p:sp>
      <p:sp>
        <p:nvSpPr>
          <p:cNvPr id="386051" name="Rectangle 3"/>
          <p:cNvSpPr>
            <a:spLocks noChangeArrowheads="1"/>
          </p:cNvSpPr>
          <p:nvPr/>
        </p:nvSpPr>
        <p:spPr bwMode="auto">
          <a:xfrm>
            <a:off x="1371600" y="2514600"/>
            <a:ext cx="2590800" cy="9144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a:latin typeface="Arial" pitchFamily="34" charset="0"/>
              </a:rPr>
              <a:t>Siren/Bell Alarm</a:t>
            </a:r>
          </a:p>
          <a:p>
            <a:pPr algn="ctr"/>
            <a:r>
              <a:rPr lang="en-US">
                <a:latin typeface="Arial" pitchFamily="34" charset="0"/>
              </a:rPr>
              <a:t>( Fire )</a:t>
            </a:r>
          </a:p>
        </p:txBody>
      </p:sp>
      <p:sp>
        <p:nvSpPr>
          <p:cNvPr id="386052" name="Rectangle 4"/>
          <p:cNvSpPr>
            <a:spLocks noChangeArrowheads="1"/>
          </p:cNvSpPr>
          <p:nvPr/>
        </p:nvSpPr>
        <p:spPr bwMode="auto">
          <a:xfrm>
            <a:off x="1371600" y="4038600"/>
            <a:ext cx="2590800" cy="16002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a:latin typeface="Arial" pitchFamily="34" charset="0"/>
              </a:rPr>
              <a:t>Evacuate the building</a:t>
            </a:r>
          </a:p>
          <a:p>
            <a:pPr algn="ctr"/>
            <a:r>
              <a:rPr lang="en-US">
                <a:latin typeface="Arial" pitchFamily="34" charset="0"/>
              </a:rPr>
              <a:t>while the siren/bell is </a:t>
            </a:r>
          </a:p>
          <a:p>
            <a:pPr algn="ctr"/>
            <a:r>
              <a:rPr lang="en-US">
                <a:latin typeface="Arial" pitchFamily="34" charset="0"/>
              </a:rPr>
              <a:t>ongoing</a:t>
            </a:r>
          </a:p>
        </p:txBody>
      </p:sp>
      <p:sp>
        <p:nvSpPr>
          <p:cNvPr id="386053" name="Rectangle 5"/>
          <p:cNvSpPr>
            <a:spLocks noChangeArrowheads="1"/>
          </p:cNvSpPr>
          <p:nvPr/>
        </p:nvSpPr>
        <p:spPr bwMode="auto">
          <a:xfrm>
            <a:off x="4953000" y="2438400"/>
            <a:ext cx="2590800" cy="9144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a:latin typeface="Arial" pitchFamily="34" charset="0"/>
              </a:rPr>
              <a:t>Siren/Bell Alarm</a:t>
            </a:r>
          </a:p>
          <a:p>
            <a:pPr algn="ctr"/>
            <a:r>
              <a:rPr lang="en-US">
                <a:latin typeface="Arial" pitchFamily="34" charset="0"/>
              </a:rPr>
              <a:t>( Earthquake )</a:t>
            </a:r>
          </a:p>
        </p:txBody>
      </p:sp>
      <p:sp>
        <p:nvSpPr>
          <p:cNvPr id="386054" name="Rectangle 6"/>
          <p:cNvSpPr>
            <a:spLocks noChangeArrowheads="1"/>
          </p:cNvSpPr>
          <p:nvPr/>
        </p:nvSpPr>
        <p:spPr bwMode="auto">
          <a:xfrm>
            <a:off x="4953000" y="3886200"/>
            <a:ext cx="2590800" cy="9144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a:latin typeface="Arial" pitchFamily="34" charset="0"/>
              </a:rPr>
              <a:t>Duck, Cover, and Hold</a:t>
            </a:r>
          </a:p>
          <a:p>
            <a:pPr algn="ctr"/>
            <a:r>
              <a:rPr lang="en-US">
                <a:latin typeface="Arial" pitchFamily="34" charset="0"/>
              </a:rPr>
              <a:t>While the siren/bell is</a:t>
            </a:r>
          </a:p>
          <a:p>
            <a:pPr algn="ctr"/>
            <a:r>
              <a:rPr lang="en-US">
                <a:latin typeface="Arial" pitchFamily="34" charset="0"/>
              </a:rPr>
              <a:t>ongoing</a:t>
            </a:r>
          </a:p>
        </p:txBody>
      </p:sp>
      <p:sp>
        <p:nvSpPr>
          <p:cNvPr id="386055" name="Rectangle 7"/>
          <p:cNvSpPr>
            <a:spLocks noChangeArrowheads="1"/>
          </p:cNvSpPr>
          <p:nvPr/>
        </p:nvSpPr>
        <p:spPr bwMode="auto">
          <a:xfrm>
            <a:off x="4953000" y="5410200"/>
            <a:ext cx="2590800" cy="914400"/>
          </a:xfrm>
          <a:prstGeom prst="rect">
            <a:avLst/>
          </a:pr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wrap="none" anchor="ctr">
            <a:flatTx/>
          </a:bodyPr>
          <a:lstStyle/>
          <a:p>
            <a:pPr algn="ctr"/>
            <a:r>
              <a:rPr lang="en-US">
                <a:latin typeface="Arial" pitchFamily="34" charset="0"/>
              </a:rPr>
              <a:t>Evacuate after the </a:t>
            </a:r>
          </a:p>
          <a:p>
            <a:pPr algn="ctr"/>
            <a:r>
              <a:rPr lang="en-US">
                <a:latin typeface="Arial" pitchFamily="34" charset="0"/>
              </a:rPr>
              <a:t>siren/bell</a:t>
            </a:r>
          </a:p>
        </p:txBody>
      </p:sp>
      <p:sp>
        <p:nvSpPr>
          <p:cNvPr id="386056" name="Text Box 8"/>
          <p:cNvSpPr txBox="1">
            <a:spLocks noChangeArrowheads="1"/>
          </p:cNvSpPr>
          <p:nvPr/>
        </p:nvSpPr>
        <p:spPr bwMode="auto">
          <a:xfrm>
            <a:off x="1981200" y="1752600"/>
            <a:ext cx="1219200" cy="366713"/>
          </a:xfrm>
          <a:prstGeom prst="rect">
            <a:avLst/>
          </a:prstGeom>
          <a:noFill/>
          <a:ln w="9525">
            <a:noFill/>
            <a:miter lim="800000"/>
            <a:headEnd/>
            <a:tailEnd/>
          </a:ln>
        </p:spPr>
        <p:txBody>
          <a:bodyPr>
            <a:spAutoFit/>
          </a:bodyPr>
          <a:lstStyle/>
          <a:p>
            <a:pPr>
              <a:spcBef>
                <a:spcPct val="50000"/>
              </a:spcBef>
            </a:pPr>
            <a:endParaRPr lang="en-US">
              <a:latin typeface="Arial" pitchFamily="34" charset="0"/>
            </a:endParaRPr>
          </a:p>
        </p:txBody>
      </p:sp>
      <p:sp>
        <p:nvSpPr>
          <p:cNvPr id="47112" name="Text Box 9"/>
          <p:cNvSpPr txBox="1">
            <a:spLocks noChangeArrowheads="1"/>
          </p:cNvSpPr>
          <p:nvPr/>
        </p:nvSpPr>
        <p:spPr bwMode="auto">
          <a:xfrm>
            <a:off x="1981200" y="1600200"/>
            <a:ext cx="2362200" cy="396875"/>
          </a:xfrm>
          <a:prstGeom prst="rect">
            <a:avLst/>
          </a:prstGeom>
          <a:noFill/>
          <a:ln w="9525">
            <a:noFill/>
            <a:miter lim="800000"/>
            <a:headEnd/>
            <a:tailEnd/>
          </a:ln>
        </p:spPr>
        <p:txBody>
          <a:bodyPr>
            <a:spAutoFit/>
          </a:bodyPr>
          <a:lstStyle/>
          <a:p>
            <a:pPr>
              <a:spcBef>
                <a:spcPct val="50000"/>
              </a:spcBef>
            </a:pPr>
            <a:r>
              <a:rPr lang="en-US" sz="2000" b="1">
                <a:latin typeface="Arial" pitchFamily="34" charset="0"/>
              </a:rPr>
              <a:t>FIRE DRILL</a:t>
            </a:r>
          </a:p>
        </p:txBody>
      </p:sp>
      <p:sp>
        <p:nvSpPr>
          <p:cNvPr id="386058" name="Text Box 10"/>
          <p:cNvSpPr txBox="1">
            <a:spLocks noChangeArrowheads="1"/>
          </p:cNvSpPr>
          <p:nvPr/>
        </p:nvSpPr>
        <p:spPr bwMode="auto">
          <a:xfrm>
            <a:off x="5029200" y="1600200"/>
            <a:ext cx="2971800" cy="396875"/>
          </a:xfrm>
          <a:prstGeom prst="rect">
            <a:avLst/>
          </a:prstGeom>
          <a:noFill/>
          <a:ln w="9525">
            <a:noFill/>
            <a:miter lim="800000"/>
            <a:headEnd/>
            <a:tailEnd/>
          </a:ln>
        </p:spPr>
        <p:txBody>
          <a:bodyPr>
            <a:spAutoFit/>
          </a:bodyPr>
          <a:lstStyle/>
          <a:p>
            <a:pPr>
              <a:spcBef>
                <a:spcPct val="50000"/>
              </a:spcBef>
            </a:pPr>
            <a:r>
              <a:rPr lang="en-US" sz="2000" b="1">
                <a:latin typeface="Arial" pitchFamily="34" charset="0"/>
              </a:rPr>
              <a:t>EARTHQUAKE  DRILL</a:t>
            </a:r>
          </a:p>
        </p:txBody>
      </p:sp>
      <p:sp>
        <p:nvSpPr>
          <p:cNvPr id="386059" name="Line 11"/>
          <p:cNvSpPr>
            <a:spLocks noChangeShapeType="1"/>
          </p:cNvSpPr>
          <p:nvPr/>
        </p:nvSpPr>
        <p:spPr bwMode="auto">
          <a:xfrm>
            <a:off x="2667000" y="3429000"/>
            <a:ext cx="0" cy="609600"/>
          </a:xfrm>
          <a:prstGeom prst="line">
            <a:avLst/>
          </a:prstGeom>
          <a:noFill/>
          <a:ln w="76200">
            <a:solidFill>
              <a:srgbClr val="FF3300"/>
            </a:solidFill>
            <a:round/>
            <a:headEnd/>
            <a:tailEnd type="triangle" w="med" len="med"/>
          </a:ln>
        </p:spPr>
        <p:txBody>
          <a:bodyPr/>
          <a:lstStyle/>
          <a:p>
            <a:endParaRPr lang="en-US"/>
          </a:p>
        </p:txBody>
      </p:sp>
      <p:sp>
        <p:nvSpPr>
          <p:cNvPr id="386060" name="Line 12"/>
          <p:cNvSpPr>
            <a:spLocks noChangeShapeType="1"/>
          </p:cNvSpPr>
          <p:nvPr/>
        </p:nvSpPr>
        <p:spPr bwMode="auto">
          <a:xfrm>
            <a:off x="6248400" y="3352800"/>
            <a:ext cx="0" cy="533400"/>
          </a:xfrm>
          <a:prstGeom prst="line">
            <a:avLst/>
          </a:prstGeom>
          <a:noFill/>
          <a:ln w="76200">
            <a:solidFill>
              <a:srgbClr val="FF3300"/>
            </a:solidFill>
            <a:round/>
            <a:headEnd/>
            <a:tailEnd type="triangle" w="med" len="med"/>
          </a:ln>
        </p:spPr>
        <p:txBody>
          <a:bodyPr/>
          <a:lstStyle/>
          <a:p>
            <a:endParaRPr lang="en-US"/>
          </a:p>
        </p:txBody>
      </p:sp>
      <p:sp>
        <p:nvSpPr>
          <p:cNvPr id="386061" name="Line 13"/>
          <p:cNvSpPr>
            <a:spLocks noChangeShapeType="1"/>
          </p:cNvSpPr>
          <p:nvPr/>
        </p:nvSpPr>
        <p:spPr bwMode="auto">
          <a:xfrm>
            <a:off x="6248400" y="4800600"/>
            <a:ext cx="0" cy="609600"/>
          </a:xfrm>
          <a:prstGeom prst="line">
            <a:avLst/>
          </a:prstGeom>
          <a:noFill/>
          <a:ln w="76200">
            <a:solidFill>
              <a:srgbClr val="FF3300"/>
            </a:solidFill>
            <a:round/>
            <a:headEnd/>
            <a:tailEnd type="triangle" w="med" len="med"/>
          </a:ln>
        </p:spPr>
        <p:txBody>
          <a:bodyPr/>
          <a:lstStyle/>
          <a:p>
            <a:endParaRPr lang="en-US"/>
          </a:p>
        </p:txBody>
      </p:sp>
      <p:sp>
        <p:nvSpPr>
          <p:cNvPr id="47117" name="Line 14"/>
          <p:cNvSpPr>
            <a:spLocks noChangeShapeType="1"/>
          </p:cNvSpPr>
          <p:nvPr/>
        </p:nvSpPr>
        <p:spPr bwMode="auto">
          <a:xfrm>
            <a:off x="762000" y="1295400"/>
            <a:ext cx="7543800" cy="0"/>
          </a:xfrm>
          <a:prstGeom prst="line">
            <a:avLst/>
          </a:prstGeom>
          <a:noFill/>
          <a:ln w="9525">
            <a:solidFill>
              <a:srgbClr val="FF3300"/>
            </a:solidFill>
            <a:round/>
            <a:headEnd/>
            <a:tailEnd/>
          </a:ln>
          <a:scene3d>
            <a:camera prst="legacyObliqueTopRight"/>
            <a:lightRig rig="legacyFlat3" dir="b"/>
          </a:scene3d>
          <a:sp3d extrusionH="430200" prstMaterial="legacyMatte">
            <a:bevelT w="13500" h="13500" prst="angle"/>
            <a:bevelB w="13500" h="13500" prst="angle"/>
            <a:extrusionClr>
              <a:srgbClr val="FF3300"/>
            </a:extrusionClr>
          </a:sp3d>
        </p:spPr>
        <p:txBody>
          <a:bodyPr>
            <a:flatTx/>
          </a:bodyPr>
          <a:lstStyle/>
          <a:p>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afterEffect">
                                  <p:stCondLst>
                                    <p:cond delay="500"/>
                                  </p:stCondLst>
                                  <p:iterate type="lt">
                                    <p:tmPct val="10000"/>
                                  </p:iterate>
                                  <p:childTnLst>
                                    <p:set>
                                      <p:cBhvr>
                                        <p:cTn id="6" dur="1" fill="hold">
                                          <p:stCondLst>
                                            <p:cond delay="0"/>
                                          </p:stCondLst>
                                        </p:cTn>
                                        <p:tgtEl>
                                          <p:spTgt spid="386050"/>
                                        </p:tgtEl>
                                        <p:attrNameLst>
                                          <p:attrName>style.visibility</p:attrName>
                                        </p:attrNameLst>
                                      </p:cBhvr>
                                      <p:to>
                                        <p:strVal val="visible"/>
                                      </p:to>
                                    </p:set>
                                    <p:anim calcmode="lin" valueType="num">
                                      <p:cBhvr>
                                        <p:cTn id="7" dur="500" fill="hold"/>
                                        <p:tgtEl>
                                          <p:spTgt spid="38605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86050"/>
                                        </p:tgtEl>
                                        <p:attrNameLst>
                                          <p:attrName>ppt_y</p:attrName>
                                        </p:attrNameLst>
                                      </p:cBhvr>
                                      <p:tavLst>
                                        <p:tav tm="0">
                                          <p:val>
                                            <p:strVal val="#ppt_y"/>
                                          </p:val>
                                        </p:tav>
                                        <p:tav tm="100000">
                                          <p:val>
                                            <p:strVal val="#ppt_y"/>
                                          </p:val>
                                        </p:tav>
                                      </p:tavLst>
                                    </p:anim>
                                    <p:anim calcmode="lin" valueType="num">
                                      <p:cBhvr>
                                        <p:cTn id="9" dur="500" fill="hold"/>
                                        <p:tgtEl>
                                          <p:spTgt spid="38605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8605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8605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7" presetClass="entr" presetSubtype="0" fill="hold" grpId="0" nodeType="clickEffect">
                                  <p:stCondLst>
                                    <p:cond delay="0"/>
                                  </p:stCondLst>
                                  <p:iterate type="wd">
                                    <p:tmPct val="10000"/>
                                  </p:iterate>
                                  <p:childTnLst>
                                    <p:set>
                                      <p:cBhvr>
                                        <p:cTn id="15" dur="1" fill="hold">
                                          <p:stCondLst>
                                            <p:cond delay="0"/>
                                          </p:stCondLst>
                                        </p:cTn>
                                        <p:tgtEl>
                                          <p:spTgt spid="386051"/>
                                        </p:tgtEl>
                                        <p:attrNameLst>
                                          <p:attrName>style.visibility</p:attrName>
                                        </p:attrNameLst>
                                      </p:cBhvr>
                                      <p:to>
                                        <p:strVal val="visible"/>
                                      </p:to>
                                    </p:set>
                                    <p:animEffect transition="in" filter="fade">
                                      <p:cBhvr>
                                        <p:cTn id="16" dur="1000"/>
                                        <p:tgtEl>
                                          <p:spTgt spid="386051"/>
                                        </p:tgtEl>
                                      </p:cBhvr>
                                    </p:animEffect>
                                    <p:anim calcmode="lin" valueType="num">
                                      <p:cBhvr>
                                        <p:cTn id="17" dur="1000" fill="hold"/>
                                        <p:tgtEl>
                                          <p:spTgt spid="386051"/>
                                        </p:tgtEl>
                                        <p:attrNameLst>
                                          <p:attrName>ppt_x</p:attrName>
                                        </p:attrNameLst>
                                      </p:cBhvr>
                                      <p:tavLst>
                                        <p:tav tm="0">
                                          <p:val>
                                            <p:strVal val="#ppt_x"/>
                                          </p:val>
                                        </p:tav>
                                        <p:tav tm="100000">
                                          <p:val>
                                            <p:strVal val="#ppt_x"/>
                                          </p:val>
                                        </p:tav>
                                      </p:tavLst>
                                    </p:anim>
                                    <p:anim calcmode="lin" valueType="num">
                                      <p:cBhvr>
                                        <p:cTn id="18" dur="900" decel="100000" fill="hold"/>
                                        <p:tgtEl>
                                          <p:spTgt spid="386051"/>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86051"/>
                                        </p:tgtEl>
                                        <p:attrNameLst>
                                          <p:attrName>ppt_y</p:attrName>
                                        </p:attrNameLst>
                                      </p:cBhvr>
                                      <p:tavLst>
                                        <p:tav tm="0">
                                          <p:val>
                                            <p:strVal val="#ppt_y-.03"/>
                                          </p:val>
                                        </p:tav>
                                        <p:tav tm="100000">
                                          <p:val>
                                            <p:strVal val="#ppt_y"/>
                                          </p:val>
                                        </p:tav>
                                      </p:tavLst>
                                    </p:anim>
                                  </p:childTnLst>
                                </p:cTn>
                              </p:par>
                              <p:par>
                                <p:cTn id="20" presetID="37" presetClass="entr" presetSubtype="0" fill="hold" grpId="0" nodeType="withEffect">
                                  <p:stCondLst>
                                    <p:cond delay="0"/>
                                  </p:stCondLst>
                                  <p:iterate type="wd">
                                    <p:tmPct val="10000"/>
                                  </p:iterate>
                                  <p:childTnLst>
                                    <p:set>
                                      <p:cBhvr>
                                        <p:cTn id="21" dur="1" fill="hold">
                                          <p:stCondLst>
                                            <p:cond delay="0"/>
                                          </p:stCondLst>
                                        </p:cTn>
                                        <p:tgtEl>
                                          <p:spTgt spid="386052"/>
                                        </p:tgtEl>
                                        <p:attrNameLst>
                                          <p:attrName>style.visibility</p:attrName>
                                        </p:attrNameLst>
                                      </p:cBhvr>
                                      <p:to>
                                        <p:strVal val="visible"/>
                                      </p:to>
                                    </p:set>
                                    <p:animEffect transition="in" filter="fade">
                                      <p:cBhvr>
                                        <p:cTn id="22" dur="1000"/>
                                        <p:tgtEl>
                                          <p:spTgt spid="386052"/>
                                        </p:tgtEl>
                                      </p:cBhvr>
                                    </p:animEffect>
                                    <p:anim calcmode="lin" valueType="num">
                                      <p:cBhvr>
                                        <p:cTn id="23" dur="1000" fill="hold"/>
                                        <p:tgtEl>
                                          <p:spTgt spid="386052"/>
                                        </p:tgtEl>
                                        <p:attrNameLst>
                                          <p:attrName>ppt_x</p:attrName>
                                        </p:attrNameLst>
                                      </p:cBhvr>
                                      <p:tavLst>
                                        <p:tav tm="0">
                                          <p:val>
                                            <p:strVal val="#ppt_x"/>
                                          </p:val>
                                        </p:tav>
                                        <p:tav tm="100000">
                                          <p:val>
                                            <p:strVal val="#ppt_x"/>
                                          </p:val>
                                        </p:tav>
                                      </p:tavLst>
                                    </p:anim>
                                    <p:anim calcmode="lin" valueType="num">
                                      <p:cBhvr>
                                        <p:cTn id="24" dur="900" decel="100000" fill="hold"/>
                                        <p:tgtEl>
                                          <p:spTgt spid="38605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86052"/>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nodePh="1">
                                  <p:stCondLst>
                                    <p:cond delay="0"/>
                                  </p:stCondLst>
                                  <p:endCondLst>
                                    <p:cond evt="begin" delay="0">
                                      <p:tn val="26"/>
                                    </p:cond>
                                  </p:endCondLst>
                                  <p:iterate type="wd">
                                    <p:tmPct val="10000"/>
                                  </p:iterate>
                                  <p:childTnLst>
                                    <p:set>
                                      <p:cBhvr>
                                        <p:cTn id="27" dur="1" fill="hold">
                                          <p:stCondLst>
                                            <p:cond delay="0"/>
                                          </p:stCondLst>
                                        </p:cTn>
                                        <p:tgtEl>
                                          <p:spTgt spid="386056"/>
                                        </p:tgtEl>
                                        <p:attrNameLst>
                                          <p:attrName>style.visibility</p:attrName>
                                        </p:attrNameLst>
                                      </p:cBhvr>
                                      <p:to>
                                        <p:strVal val="visible"/>
                                      </p:to>
                                    </p:set>
                                    <p:animEffect transition="in" filter="fade">
                                      <p:cBhvr>
                                        <p:cTn id="28" dur="1000"/>
                                        <p:tgtEl>
                                          <p:spTgt spid="386056"/>
                                        </p:tgtEl>
                                      </p:cBhvr>
                                    </p:animEffect>
                                    <p:anim calcmode="lin" valueType="num">
                                      <p:cBhvr>
                                        <p:cTn id="29" dur="1000" fill="hold"/>
                                        <p:tgtEl>
                                          <p:spTgt spid="386056"/>
                                        </p:tgtEl>
                                        <p:attrNameLst>
                                          <p:attrName>ppt_x</p:attrName>
                                        </p:attrNameLst>
                                      </p:cBhvr>
                                      <p:tavLst>
                                        <p:tav tm="0">
                                          <p:val>
                                            <p:strVal val="#ppt_x"/>
                                          </p:val>
                                        </p:tav>
                                        <p:tav tm="100000">
                                          <p:val>
                                            <p:strVal val="#ppt_x"/>
                                          </p:val>
                                        </p:tav>
                                      </p:tavLst>
                                    </p:anim>
                                    <p:anim calcmode="lin" valueType="num">
                                      <p:cBhvr>
                                        <p:cTn id="30" dur="900" decel="100000" fill="hold"/>
                                        <p:tgtEl>
                                          <p:spTgt spid="38605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86056"/>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iterate type="wd">
                                    <p:tmPct val="10000"/>
                                  </p:iterate>
                                  <p:childTnLst>
                                    <p:set>
                                      <p:cBhvr>
                                        <p:cTn id="33" dur="1" fill="hold">
                                          <p:stCondLst>
                                            <p:cond delay="0"/>
                                          </p:stCondLst>
                                        </p:cTn>
                                        <p:tgtEl>
                                          <p:spTgt spid="386059"/>
                                        </p:tgtEl>
                                        <p:attrNameLst>
                                          <p:attrName>style.visibility</p:attrName>
                                        </p:attrNameLst>
                                      </p:cBhvr>
                                      <p:to>
                                        <p:strVal val="visible"/>
                                      </p:to>
                                    </p:set>
                                    <p:animEffect transition="in" filter="fade">
                                      <p:cBhvr>
                                        <p:cTn id="34" dur="1000"/>
                                        <p:tgtEl>
                                          <p:spTgt spid="386059"/>
                                        </p:tgtEl>
                                      </p:cBhvr>
                                    </p:animEffect>
                                    <p:anim calcmode="lin" valueType="num">
                                      <p:cBhvr>
                                        <p:cTn id="35" dur="1000" fill="hold"/>
                                        <p:tgtEl>
                                          <p:spTgt spid="386059"/>
                                        </p:tgtEl>
                                        <p:attrNameLst>
                                          <p:attrName>ppt_x</p:attrName>
                                        </p:attrNameLst>
                                      </p:cBhvr>
                                      <p:tavLst>
                                        <p:tav tm="0">
                                          <p:val>
                                            <p:strVal val="#ppt_x"/>
                                          </p:val>
                                        </p:tav>
                                        <p:tav tm="100000">
                                          <p:val>
                                            <p:strVal val="#ppt_x"/>
                                          </p:val>
                                        </p:tav>
                                      </p:tavLst>
                                    </p:anim>
                                    <p:anim calcmode="lin" valueType="num">
                                      <p:cBhvr>
                                        <p:cTn id="36" dur="900" decel="100000" fill="hold"/>
                                        <p:tgtEl>
                                          <p:spTgt spid="38605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386059"/>
                                        </p:tgtEl>
                                        <p:attrNameLst>
                                          <p:attrName>ppt_y</p:attrName>
                                        </p:attrNameLst>
                                      </p:cBhvr>
                                      <p:tavLst>
                                        <p:tav tm="0">
                                          <p:val>
                                            <p:strVal val="#ppt_y-.03"/>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37" presetClass="entr" presetSubtype="0" fill="hold" grpId="0" nodeType="clickEffect">
                                  <p:stCondLst>
                                    <p:cond delay="0"/>
                                  </p:stCondLst>
                                  <p:iterate type="wd">
                                    <p:tmPct val="10000"/>
                                  </p:iterate>
                                  <p:childTnLst>
                                    <p:set>
                                      <p:cBhvr>
                                        <p:cTn id="41" dur="1" fill="hold">
                                          <p:stCondLst>
                                            <p:cond delay="0"/>
                                          </p:stCondLst>
                                        </p:cTn>
                                        <p:tgtEl>
                                          <p:spTgt spid="386053"/>
                                        </p:tgtEl>
                                        <p:attrNameLst>
                                          <p:attrName>style.visibility</p:attrName>
                                        </p:attrNameLst>
                                      </p:cBhvr>
                                      <p:to>
                                        <p:strVal val="visible"/>
                                      </p:to>
                                    </p:set>
                                    <p:animEffect transition="in" filter="fade">
                                      <p:cBhvr>
                                        <p:cTn id="42" dur="1000"/>
                                        <p:tgtEl>
                                          <p:spTgt spid="386053"/>
                                        </p:tgtEl>
                                      </p:cBhvr>
                                    </p:animEffect>
                                    <p:anim calcmode="lin" valueType="num">
                                      <p:cBhvr>
                                        <p:cTn id="43" dur="1000" fill="hold"/>
                                        <p:tgtEl>
                                          <p:spTgt spid="386053"/>
                                        </p:tgtEl>
                                        <p:attrNameLst>
                                          <p:attrName>ppt_x</p:attrName>
                                        </p:attrNameLst>
                                      </p:cBhvr>
                                      <p:tavLst>
                                        <p:tav tm="0">
                                          <p:val>
                                            <p:strVal val="#ppt_x"/>
                                          </p:val>
                                        </p:tav>
                                        <p:tav tm="100000">
                                          <p:val>
                                            <p:strVal val="#ppt_x"/>
                                          </p:val>
                                        </p:tav>
                                      </p:tavLst>
                                    </p:anim>
                                    <p:anim calcmode="lin" valueType="num">
                                      <p:cBhvr>
                                        <p:cTn id="44" dur="900" decel="100000" fill="hold"/>
                                        <p:tgtEl>
                                          <p:spTgt spid="38605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386053"/>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iterate type="wd">
                                    <p:tmPct val="10000"/>
                                  </p:iterate>
                                  <p:childTnLst>
                                    <p:set>
                                      <p:cBhvr>
                                        <p:cTn id="47" dur="1" fill="hold">
                                          <p:stCondLst>
                                            <p:cond delay="0"/>
                                          </p:stCondLst>
                                        </p:cTn>
                                        <p:tgtEl>
                                          <p:spTgt spid="386054"/>
                                        </p:tgtEl>
                                        <p:attrNameLst>
                                          <p:attrName>style.visibility</p:attrName>
                                        </p:attrNameLst>
                                      </p:cBhvr>
                                      <p:to>
                                        <p:strVal val="visible"/>
                                      </p:to>
                                    </p:set>
                                    <p:animEffect transition="in" filter="fade">
                                      <p:cBhvr>
                                        <p:cTn id="48" dur="1000"/>
                                        <p:tgtEl>
                                          <p:spTgt spid="386054"/>
                                        </p:tgtEl>
                                      </p:cBhvr>
                                    </p:animEffect>
                                    <p:anim calcmode="lin" valueType="num">
                                      <p:cBhvr>
                                        <p:cTn id="49" dur="1000" fill="hold"/>
                                        <p:tgtEl>
                                          <p:spTgt spid="386054"/>
                                        </p:tgtEl>
                                        <p:attrNameLst>
                                          <p:attrName>ppt_x</p:attrName>
                                        </p:attrNameLst>
                                      </p:cBhvr>
                                      <p:tavLst>
                                        <p:tav tm="0">
                                          <p:val>
                                            <p:strVal val="#ppt_x"/>
                                          </p:val>
                                        </p:tav>
                                        <p:tav tm="100000">
                                          <p:val>
                                            <p:strVal val="#ppt_x"/>
                                          </p:val>
                                        </p:tav>
                                      </p:tavLst>
                                    </p:anim>
                                    <p:anim calcmode="lin" valueType="num">
                                      <p:cBhvr>
                                        <p:cTn id="50" dur="900" decel="100000" fill="hold"/>
                                        <p:tgtEl>
                                          <p:spTgt spid="386054"/>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86054"/>
                                        </p:tgtEl>
                                        <p:attrNameLst>
                                          <p:attrName>ppt_y</p:attrName>
                                        </p:attrNameLst>
                                      </p:cBhvr>
                                      <p:tavLst>
                                        <p:tav tm="0">
                                          <p:val>
                                            <p:strVal val="#ppt_y-.03"/>
                                          </p:val>
                                        </p:tav>
                                        <p:tav tm="100000">
                                          <p:val>
                                            <p:strVal val="#ppt_y"/>
                                          </p:val>
                                        </p:tav>
                                      </p:tavLst>
                                    </p:anim>
                                  </p:childTnLst>
                                </p:cTn>
                              </p:par>
                              <p:par>
                                <p:cTn id="52" presetID="37" presetClass="entr" presetSubtype="0" fill="hold" grpId="0" nodeType="withEffect">
                                  <p:stCondLst>
                                    <p:cond delay="0"/>
                                  </p:stCondLst>
                                  <p:iterate type="wd">
                                    <p:tmPct val="10000"/>
                                  </p:iterate>
                                  <p:childTnLst>
                                    <p:set>
                                      <p:cBhvr>
                                        <p:cTn id="53" dur="1" fill="hold">
                                          <p:stCondLst>
                                            <p:cond delay="0"/>
                                          </p:stCondLst>
                                        </p:cTn>
                                        <p:tgtEl>
                                          <p:spTgt spid="386055"/>
                                        </p:tgtEl>
                                        <p:attrNameLst>
                                          <p:attrName>style.visibility</p:attrName>
                                        </p:attrNameLst>
                                      </p:cBhvr>
                                      <p:to>
                                        <p:strVal val="visible"/>
                                      </p:to>
                                    </p:set>
                                    <p:animEffect transition="in" filter="fade">
                                      <p:cBhvr>
                                        <p:cTn id="54" dur="1000"/>
                                        <p:tgtEl>
                                          <p:spTgt spid="386055"/>
                                        </p:tgtEl>
                                      </p:cBhvr>
                                    </p:animEffect>
                                    <p:anim calcmode="lin" valueType="num">
                                      <p:cBhvr>
                                        <p:cTn id="55" dur="1000" fill="hold"/>
                                        <p:tgtEl>
                                          <p:spTgt spid="386055"/>
                                        </p:tgtEl>
                                        <p:attrNameLst>
                                          <p:attrName>ppt_x</p:attrName>
                                        </p:attrNameLst>
                                      </p:cBhvr>
                                      <p:tavLst>
                                        <p:tav tm="0">
                                          <p:val>
                                            <p:strVal val="#ppt_x"/>
                                          </p:val>
                                        </p:tav>
                                        <p:tav tm="100000">
                                          <p:val>
                                            <p:strVal val="#ppt_x"/>
                                          </p:val>
                                        </p:tav>
                                      </p:tavLst>
                                    </p:anim>
                                    <p:anim calcmode="lin" valueType="num">
                                      <p:cBhvr>
                                        <p:cTn id="56" dur="900" decel="100000" fill="hold"/>
                                        <p:tgtEl>
                                          <p:spTgt spid="386055"/>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86055"/>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0"/>
                                  </p:stCondLst>
                                  <p:iterate type="wd">
                                    <p:tmPct val="10000"/>
                                  </p:iterate>
                                  <p:childTnLst>
                                    <p:set>
                                      <p:cBhvr>
                                        <p:cTn id="59" dur="1" fill="hold">
                                          <p:stCondLst>
                                            <p:cond delay="0"/>
                                          </p:stCondLst>
                                        </p:cTn>
                                        <p:tgtEl>
                                          <p:spTgt spid="386058"/>
                                        </p:tgtEl>
                                        <p:attrNameLst>
                                          <p:attrName>style.visibility</p:attrName>
                                        </p:attrNameLst>
                                      </p:cBhvr>
                                      <p:to>
                                        <p:strVal val="visible"/>
                                      </p:to>
                                    </p:set>
                                    <p:animEffect transition="in" filter="fade">
                                      <p:cBhvr>
                                        <p:cTn id="60" dur="1000"/>
                                        <p:tgtEl>
                                          <p:spTgt spid="386058"/>
                                        </p:tgtEl>
                                      </p:cBhvr>
                                    </p:animEffect>
                                    <p:anim calcmode="lin" valueType="num">
                                      <p:cBhvr>
                                        <p:cTn id="61" dur="1000" fill="hold"/>
                                        <p:tgtEl>
                                          <p:spTgt spid="386058"/>
                                        </p:tgtEl>
                                        <p:attrNameLst>
                                          <p:attrName>ppt_x</p:attrName>
                                        </p:attrNameLst>
                                      </p:cBhvr>
                                      <p:tavLst>
                                        <p:tav tm="0">
                                          <p:val>
                                            <p:strVal val="#ppt_x"/>
                                          </p:val>
                                        </p:tav>
                                        <p:tav tm="100000">
                                          <p:val>
                                            <p:strVal val="#ppt_x"/>
                                          </p:val>
                                        </p:tav>
                                      </p:tavLst>
                                    </p:anim>
                                    <p:anim calcmode="lin" valueType="num">
                                      <p:cBhvr>
                                        <p:cTn id="62" dur="900" decel="100000" fill="hold"/>
                                        <p:tgtEl>
                                          <p:spTgt spid="386058"/>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86058"/>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0"/>
                                  </p:stCondLst>
                                  <p:iterate type="wd">
                                    <p:tmPct val="10000"/>
                                  </p:iterate>
                                  <p:childTnLst>
                                    <p:set>
                                      <p:cBhvr>
                                        <p:cTn id="65" dur="1" fill="hold">
                                          <p:stCondLst>
                                            <p:cond delay="0"/>
                                          </p:stCondLst>
                                        </p:cTn>
                                        <p:tgtEl>
                                          <p:spTgt spid="386060"/>
                                        </p:tgtEl>
                                        <p:attrNameLst>
                                          <p:attrName>style.visibility</p:attrName>
                                        </p:attrNameLst>
                                      </p:cBhvr>
                                      <p:to>
                                        <p:strVal val="visible"/>
                                      </p:to>
                                    </p:set>
                                    <p:animEffect transition="in" filter="fade">
                                      <p:cBhvr>
                                        <p:cTn id="66" dur="1000"/>
                                        <p:tgtEl>
                                          <p:spTgt spid="386060"/>
                                        </p:tgtEl>
                                      </p:cBhvr>
                                    </p:animEffect>
                                    <p:anim calcmode="lin" valueType="num">
                                      <p:cBhvr>
                                        <p:cTn id="67" dur="1000" fill="hold"/>
                                        <p:tgtEl>
                                          <p:spTgt spid="386060"/>
                                        </p:tgtEl>
                                        <p:attrNameLst>
                                          <p:attrName>ppt_x</p:attrName>
                                        </p:attrNameLst>
                                      </p:cBhvr>
                                      <p:tavLst>
                                        <p:tav tm="0">
                                          <p:val>
                                            <p:strVal val="#ppt_x"/>
                                          </p:val>
                                        </p:tav>
                                        <p:tav tm="100000">
                                          <p:val>
                                            <p:strVal val="#ppt_x"/>
                                          </p:val>
                                        </p:tav>
                                      </p:tavLst>
                                    </p:anim>
                                    <p:anim calcmode="lin" valueType="num">
                                      <p:cBhvr>
                                        <p:cTn id="68" dur="900" decel="100000" fill="hold"/>
                                        <p:tgtEl>
                                          <p:spTgt spid="386060"/>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86060"/>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0"/>
                                  </p:stCondLst>
                                  <p:iterate type="wd">
                                    <p:tmPct val="10000"/>
                                  </p:iterate>
                                  <p:childTnLst>
                                    <p:set>
                                      <p:cBhvr>
                                        <p:cTn id="71" dur="1" fill="hold">
                                          <p:stCondLst>
                                            <p:cond delay="0"/>
                                          </p:stCondLst>
                                        </p:cTn>
                                        <p:tgtEl>
                                          <p:spTgt spid="386061"/>
                                        </p:tgtEl>
                                        <p:attrNameLst>
                                          <p:attrName>style.visibility</p:attrName>
                                        </p:attrNameLst>
                                      </p:cBhvr>
                                      <p:to>
                                        <p:strVal val="visible"/>
                                      </p:to>
                                    </p:set>
                                    <p:animEffect transition="in" filter="fade">
                                      <p:cBhvr>
                                        <p:cTn id="72" dur="1000"/>
                                        <p:tgtEl>
                                          <p:spTgt spid="386061"/>
                                        </p:tgtEl>
                                      </p:cBhvr>
                                    </p:animEffect>
                                    <p:anim calcmode="lin" valueType="num">
                                      <p:cBhvr>
                                        <p:cTn id="73" dur="1000" fill="hold"/>
                                        <p:tgtEl>
                                          <p:spTgt spid="386061"/>
                                        </p:tgtEl>
                                        <p:attrNameLst>
                                          <p:attrName>ppt_x</p:attrName>
                                        </p:attrNameLst>
                                      </p:cBhvr>
                                      <p:tavLst>
                                        <p:tav tm="0">
                                          <p:val>
                                            <p:strVal val="#ppt_x"/>
                                          </p:val>
                                        </p:tav>
                                        <p:tav tm="100000">
                                          <p:val>
                                            <p:strVal val="#ppt_x"/>
                                          </p:val>
                                        </p:tav>
                                      </p:tavLst>
                                    </p:anim>
                                    <p:anim calcmode="lin" valueType="num">
                                      <p:cBhvr>
                                        <p:cTn id="74" dur="900" decel="100000" fill="hold"/>
                                        <p:tgtEl>
                                          <p:spTgt spid="386061"/>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860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0" grpId="0"/>
      <p:bldP spid="386051" grpId="0" animBg="1"/>
      <p:bldP spid="386052" grpId="0" animBg="1"/>
      <p:bldP spid="386053" grpId="0" animBg="1"/>
      <p:bldP spid="386054" grpId="0" animBg="1"/>
      <p:bldP spid="386055" grpId="0" animBg="1"/>
      <p:bldP spid="386056" grpId="0"/>
      <p:bldP spid="386058" grpId="0"/>
      <p:bldP spid="386059" grpId="0" animBg="1"/>
      <p:bldP spid="386060" grpId="0" animBg="1"/>
      <p:bldP spid="38606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image preview"/>
          <p:cNvPicPr>
            <a:picLocks noChangeAspect="1" noChangeArrowheads="1"/>
          </p:cNvPicPr>
          <p:nvPr/>
        </p:nvPicPr>
        <p:blipFill>
          <a:blip r:embed="rId2"/>
          <a:srcRect/>
          <a:stretch>
            <a:fillRect/>
          </a:stretch>
        </p:blipFill>
        <p:spPr bwMode="auto">
          <a:xfrm>
            <a:off x="5638800" y="152400"/>
            <a:ext cx="3408363" cy="6553200"/>
          </a:xfrm>
          <a:prstGeom prst="rect">
            <a:avLst/>
          </a:prstGeom>
          <a:noFill/>
          <a:ln w="9525">
            <a:noFill/>
            <a:miter lim="800000"/>
            <a:headEnd/>
            <a:tailEnd/>
          </a:ln>
        </p:spPr>
      </p:pic>
      <p:sp>
        <p:nvSpPr>
          <p:cNvPr id="48130" name="Text Box 3"/>
          <p:cNvSpPr txBox="1">
            <a:spLocks noChangeArrowheads="1"/>
          </p:cNvSpPr>
          <p:nvPr/>
        </p:nvSpPr>
        <p:spPr bwMode="auto">
          <a:xfrm>
            <a:off x="34925" y="106363"/>
            <a:ext cx="5527675" cy="579437"/>
          </a:xfrm>
          <a:prstGeom prst="rect">
            <a:avLst/>
          </a:prstGeom>
          <a:solidFill>
            <a:srgbClr val="00FFFF">
              <a:alpha val="30196"/>
            </a:srgbClr>
          </a:solidFill>
          <a:ln w="12700" cap="sq">
            <a:noFill/>
            <a:miter lim="800000"/>
            <a:headEnd type="none" w="sm" len="sm"/>
            <a:tailEnd type="none" w="sm" len="sm"/>
          </a:ln>
        </p:spPr>
        <p:txBody>
          <a:bodyPr>
            <a:spAutoFit/>
          </a:bodyPr>
          <a:lstStyle/>
          <a:p>
            <a:pPr eaLnBrk="1" hangingPunct="1"/>
            <a:r>
              <a:rPr lang="en-US" sz="3200" b="1">
                <a:solidFill>
                  <a:srgbClr val="FFFFFF"/>
                </a:solidFill>
                <a:latin typeface="Century Gothic" pitchFamily="34" charset="0"/>
              </a:rPr>
              <a:t>Earthquake Drill Procedure</a:t>
            </a:r>
            <a:endParaRPr lang="en-US" sz="3200" b="1">
              <a:latin typeface="Century Gothic" pitchFamily="34" charset="0"/>
            </a:endParaRPr>
          </a:p>
        </p:txBody>
      </p:sp>
      <p:sp>
        <p:nvSpPr>
          <p:cNvPr id="48131" name="Text Box 4"/>
          <p:cNvSpPr txBox="1">
            <a:spLocks noChangeArrowheads="1"/>
          </p:cNvSpPr>
          <p:nvPr/>
        </p:nvSpPr>
        <p:spPr bwMode="auto">
          <a:xfrm>
            <a:off x="228600" y="4495800"/>
            <a:ext cx="5181600" cy="1098550"/>
          </a:xfrm>
          <a:prstGeom prst="rect">
            <a:avLst/>
          </a:prstGeom>
          <a:noFill/>
          <a:ln w="12700" cap="sq">
            <a:noFill/>
            <a:miter lim="800000"/>
            <a:headEnd type="none" w="sm" len="sm"/>
            <a:tailEnd type="none" w="sm" len="sm"/>
          </a:ln>
        </p:spPr>
        <p:txBody>
          <a:bodyPr>
            <a:spAutoFit/>
          </a:bodyPr>
          <a:lstStyle/>
          <a:p>
            <a:pPr algn="ctr" eaLnBrk="1" hangingPunct="1"/>
            <a:r>
              <a:rPr lang="en-US" sz="2800" b="1" i="1">
                <a:solidFill>
                  <a:srgbClr val="FF3300"/>
                </a:solidFill>
                <a:latin typeface="Century Gothic" pitchFamily="34" charset="0"/>
              </a:rPr>
              <a:t>RESPONSE:</a:t>
            </a:r>
          </a:p>
          <a:p>
            <a:pPr algn="ctr" eaLnBrk="1" hangingPunct="1"/>
            <a:endParaRPr lang="en-US" sz="600" b="1" i="1">
              <a:solidFill>
                <a:srgbClr val="FF3300"/>
              </a:solidFill>
            </a:endParaRPr>
          </a:p>
          <a:p>
            <a:pPr algn="ctr" eaLnBrk="1" hangingPunct="1"/>
            <a:r>
              <a:rPr lang="en-US" sz="3200" b="1">
                <a:solidFill>
                  <a:srgbClr val="FFFF00"/>
                </a:solidFill>
              </a:rPr>
              <a:t>DUCK, COVER and HOLD</a:t>
            </a:r>
          </a:p>
        </p:txBody>
      </p:sp>
      <p:sp>
        <p:nvSpPr>
          <p:cNvPr id="48132" name="Text Box 5"/>
          <p:cNvSpPr txBox="1">
            <a:spLocks noChangeArrowheads="1"/>
          </p:cNvSpPr>
          <p:nvPr/>
        </p:nvSpPr>
        <p:spPr bwMode="auto">
          <a:xfrm>
            <a:off x="381000" y="1676400"/>
            <a:ext cx="4419600" cy="2590800"/>
          </a:xfrm>
          <a:prstGeom prst="rect">
            <a:avLst/>
          </a:prstGeom>
          <a:solidFill>
            <a:srgbClr val="00FFFF">
              <a:alpha val="32156"/>
            </a:srgbClr>
          </a:solidFill>
          <a:ln w="12700" cap="sq">
            <a:noFill/>
            <a:miter lim="800000"/>
            <a:headEnd type="none" w="sm" len="sm"/>
            <a:tailEnd type="none" w="sm" len="sm"/>
          </a:ln>
        </p:spPr>
        <p:txBody>
          <a:bodyPr>
            <a:spAutoFit/>
          </a:bodyPr>
          <a:lstStyle/>
          <a:p>
            <a:pPr eaLnBrk="1" hangingPunct="1"/>
            <a:r>
              <a:rPr lang="en-US" sz="3600" b="1">
                <a:solidFill>
                  <a:srgbClr val="FF3300"/>
                </a:solidFill>
                <a:latin typeface="Century Gothic" pitchFamily="34" charset="0"/>
              </a:rPr>
              <a:t>1. </a:t>
            </a:r>
            <a:r>
              <a:rPr lang="en-US" sz="3600" b="1" u="sng">
                <a:solidFill>
                  <a:srgbClr val="FF3300"/>
                </a:solidFill>
                <a:latin typeface="Century Gothic" pitchFamily="34" charset="0"/>
              </a:rPr>
              <a:t>ALARM PHASE:</a:t>
            </a:r>
            <a:r>
              <a:rPr lang="en-US" sz="3200" b="1" u="sng">
                <a:solidFill>
                  <a:srgbClr val="FF3300"/>
                </a:solidFill>
                <a:latin typeface="Century Gothic" pitchFamily="34" charset="0"/>
              </a:rPr>
              <a:t> </a:t>
            </a:r>
          </a:p>
          <a:p>
            <a:pPr eaLnBrk="1" hangingPunct="1"/>
            <a:r>
              <a:rPr lang="en-US" sz="3200" b="1" i="1">
                <a:latin typeface="Century Gothic" pitchFamily="34" charset="0"/>
              </a:rPr>
              <a:t>Continuous ringing</a:t>
            </a:r>
            <a:r>
              <a:rPr lang="en-US" sz="3200" b="1">
                <a:latin typeface="Century Gothic" pitchFamily="34" charset="0"/>
              </a:rPr>
              <a:t> </a:t>
            </a:r>
          </a:p>
          <a:p>
            <a:pPr eaLnBrk="1" hangingPunct="1"/>
            <a:r>
              <a:rPr lang="en-US" sz="3200" b="1">
                <a:latin typeface="Century Gothic" pitchFamily="34" charset="0"/>
              </a:rPr>
              <a:t>of siren/bell for </a:t>
            </a:r>
            <a:r>
              <a:rPr lang="en-US" sz="3200" b="1" i="1">
                <a:latin typeface="Century Gothic" pitchFamily="34" charset="0"/>
              </a:rPr>
              <a:t>one minute </a:t>
            </a:r>
            <a:r>
              <a:rPr lang="en-US" sz="3200" b="1">
                <a:latin typeface="Century Gothic" pitchFamily="34" charset="0"/>
              </a:rPr>
              <a:t>simulates ongoing earthquake.</a:t>
            </a:r>
            <a:endParaRPr lang="en-US" sz="3200" b="1" u="sng">
              <a:latin typeface="Century Gothic" pitchFamily="34" charset="0"/>
            </a:endParaRPr>
          </a:p>
        </p:txBody>
      </p:sp>
      <p:sp>
        <p:nvSpPr>
          <p:cNvPr id="363527" name="Sound"/>
          <p:cNvSpPr>
            <a:spLocks noEditPoints="1" noChangeArrowheads="1"/>
          </p:cNvSpPr>
          <p:nvPr/>
        </p:nvSpPr>
        <p:spPr bwMode="auto">
          <a:xfrm>
            <a:off x="4343400" y="762000"/>
            <a:ext cx="1143000" cy="1295400"/>
          </a:xfrm>
          <a:custGeom>
            <a:avLst/>
            <a:gdLst>
              <a:gd name="T0" fmla="*/ 31261156 w 21600"/>
              <a:gd name="T1" fmla="*/ 76101871 h 21600"/>
              <a:gd name="T2" fmla="*/ 31261156 w 21600"/>
              <a:gd name="T3" fmla="*/ 0 h 21600"/>
              <a:gd name="T4" fmla="*/ 0 w 21600"/>
              <a:gd name="T5" fmla="*/ 38844008 h 21600"/>
              <a:gd name="T6" fmla="*/ 60483750 w 21600"/>
              <a:gd name="T7" fmla="*/ 38844008 h 21600"/>
              <a:gd name="T8" fmla="*/ 0 60000 65536"/>
              <a:gd name="T9" fmla="*/ 0 60000 65536"/>
              <a:gd name="T10" fmla="*/ 0 60000 65536"/>
              <a:gd name="T11" fmla="*/ 0 60000 65536"/>
              <a:gd name="T12" fmla="*/ 761 w 21600"/>
              <a:gd name="T13" fmla="*/ 22454 h 21600"/>
              <a:gd name="T14" fmla="*/ 21069 w 21600"/>
              <a:gd name="T15" fmla="*/ 28282 h 21600"/>
            </a:gdLst>
            <a:ahLst/>
            <a:cxnLst>
              <a:cxn ang="T8">
                <a:pos x="T0" y="T1"/>
              </a:cxn>
              <a:cxn ang="T9">
                <a:pos x="T2" y="T3"/>
              </a:cxn>
              <a:cxn ang="T10">
                <a:pos x="T4" y="T5"/>
              </a:cxn>
              <a:cxn ang="T11">
                <a:pos x="T6" y="T7"/>
              </a:cxn>
            </a:cxnLst>
            <a:rect l="T12" t="T13" r="T14" b="T15"/>
            <a:pathLst>
              <a:path w="21600" h="21600">
                <a:moveTo>
                  <a:pt x="0" y="7273"/>
                </a:moveTo>
                <a:lnTo>
                  <a:pt x="5824" y="7273"/>
                </a:lnTo>
                <a:lnTo>
                  <a:pt x="11164" y="0"/>
                </a:lnTo>
                <a:lnTo>
                  <a:pt x="11164" y="21159"/>
                </a:lnTo>
                <a:lnTo>
                  <a:pt x="5824" y="13885"/>
                </a:lnTo>
                <a:lnTo>
                  <a:pt x="0" y="13885"/>
                </a:lnTo>
                <a:lnTo>
                  <a:pt x="0" y="7273"/>
                </a:lnTo>
                <a:close/>
              </a:path>
              <a:path w="21600" h="21600">
                <a:moveTo>
                  <a:pt x="13024" y="7273"/>
                </a:moveTo>
                <a:lnTo>
                  <a:pt x="13591" y="6722"/>
                </a:lnTo>
                <a:lnTo>
                  <a:pt x="13833" y="7548"/>
                </a:lnTo>
                <a:lnTo>
                  <a:pt x="14076" y="8485"/>
                </a:lnTo>
                <a:lnTo>
                  <a:pt x="14157" y="9367"/>
                </a:lnTo>
                <a:lnTo>
                  <a:pt x="14197" y="10524"/>
                </a:lnTo>
                <a:lnTo>
                  <a:pt x="14197" y="11406"/>
                </a:lnTo>
                <a:lnTo>
                  <a:pt x="14116" y="12012"/>
                </a:lnTo>
                <a:lnTo>
                  <a:pt x="13995" y="12728"/>
                </a:lnTo>
                <a:lnTo>
                  <a:pt x="13833" y="13444"/>
                </a:lnTo>
                <a:lnTo>
                  <a:pt x="13712" y="14106"/>
                </a:lnTo>
                <a:lnTo>
                  <a:pt x="13591" y="14546"/>
                </a:lnTo>
                <a:lnTo>
                  <a:pt x="13065" y="13885"/>
                </a:lnTo>
                <a:lnTo>
                  <a:pt x="13307" y="12893"/>
                </a:lnTo>
                <a:lnTo>
                  <a:pt x="13469" y="11791"/>
                </a:lnTo>
                <a:lnTo>
                  <a:pt x="13550" y="10910"/>
                </a:lnTo>
                <a:lnTo>
                  <a:pt x="13591" y="10138"/>
                </a:lnTo>
                <a:lnTo>
                  <a:pt x="13469" y="9367"/>
                </a:lnTo>
                <a:lnTo>
                  <a:pt x="13388" y="8595"/>
                </a:lnTo>
                <a:lnTo>
                  <a:pt x="13267" y="7934"/>
                </a:lnTo>
                <a:lnTo>
                  <a:pt x="13024" y="7273"/>
                </a:lnTo>
                <a:close/>
              </a:path>
              <a:path w="21600" h="21600">
                <a:moveTo>
                  <a:pt x="16382" y="3967"/>
                </a:moveTo>
                <a:lnTo>
                  <a:pt x="16786" y="5179"/>
                </a:lnTo>
                <a:lnTo>
                  <a:pt x="17150" y="6612"/>
                </a:lnTo>
                <a:lnTo>
                  <a:pt x="17474" y="8651"/>
                </a:lnTo>
                <a:lnTo>
                  <a:pt x="17595" y="9753"/>
                </a:lnTo>
                <a:lnTo>
                  <a:pt x="17635" y="12012"/>
                </a:lnTo>
                <a:lnTo>
                  <a:pt x="17393" y="13665"/>
                </a:lnTo>
                <a:lnTo>
                  <a:pt x="17150" y="15208"/>
                </a:lnTo>
                <a:lnTo>
                  <a:pt x="16786" y="16310"/>
                </a:lnTo>
                <a:lnTo>
                  <a:pt x="16341" y="17687"/>
                </a:lnTo>
                <a:lnTo>
                  <a:pt x="15815" y="17081"/>
                </a:lnTo>
                <a:lnTo>
                  <a:pt x="16503" y="14602"/>
                </a:lnTo>
                <a:lnTo>
                  <a:pt x="16786" y="13169"/>
                </a:lnTo>
                <a:lnTo>
                  <a:pt x="16867" y="12012"/>
                </a:lnTo>
                <a:lnTo>
                  <a:pt x="16867" y="9642"/>
                </a:lnTo>
                <a:lnTo>
                  <a:pt x="16705" y="7989"/>
                </a:lnTo>
                <a:lnTo>
                  <a:pt x="16422" y="6612"/>
                </a:lnTo>
                <a:lnTo>
                  <a:pt x="16220" y="5675"/>
                </a:lnTo>
                <a:lnTo>
                  <a:pt x="15856" y="4518"/>
                </a:lnTo>
                <a:lnTo>
                  <a:pt x="16382" y="3967"/>
                </a:lnTo>
                <a:close/>
              </a:path>
              <a:path w="21600" h="21600">
                <a:moveTo>
                  <a:pt x="18889" y="1377"/>
                </a:moveTo>
                <a:lnTo>
                  <a:pt x="19415" y="826"/>
                </a:lnTo>
                <a:lnTo>
                  <a:pt x="20194" y="2576"/>
                </a:lnTo>
                <a:lnTo>
                  <a:pt x="20831" y="4683"/>
                </a:lnTo>
                <a:lnTo>
                  <a:pt x="21357" y="7204"/>
                </a:lnTo>
                <a:lnTo>
                  <a:pt x="21650" y="9450"/>
                </a:lnTo>
                <a:lnTo>
                  <a:pt x="21600" y="12301"/>
                </a:lnTo>
                <a:lnTo>
                  <a:pt x="21215" y="15938"/>
                </a:lnTo>
                <a:lnTo>
                  <a:pt x="20629" y="18348"/>
                </a:lnTo>
                <a:lnTo>
                  <a:pt x="19415" y="21655"/>
                </a:lnTo>
                <a:lnTo>
                  <a:pt x="18889" y="21159"/>
                </a:lnTo>
                <a:lnTo>
                  <a:pt x="19901" y="18404"/>
                </a:lnTo>
                <a:lnTo>
                  <a:pt x="20467" y="15593"/>
                </a:lnTo>
                <a:lnTo>
                  <a:pt x="20791" y="12342"/>
                </a:lnTo>
                <a:lnTo>
                  <a:pt x="20871" y="9532"/>
                </a:lnTo>
                <a:lnTo>
                  <a:pt x="20629" y="7411"/>
                </a:lnTo>
                <a:lnTo>
                  <a:pt x="20062" y="4628"/>
                </a:lnTo>
                <a:lnTo>
                  <a:pt x="19415" y="2810"/>
                </a:lnTo>
                <a:lnTo>
                  <a:pt x="18889" y="1377"/>
                </a:lnTo>
                <a:close/>
              </a:path>
            </a:pathLst>
          </a:custGeom>
          <a:solidFill>
            <a:srgbClr val="FF660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Tree>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2819400" y="0"/>
            <a:ext cx="4103688" cy="457200"/>
          </a:xfrm>
          <a:prstGeom prst="rect">
            <a:avLst/>
          </a:prstGeom>
          <a:solidFill>
            <a:srgbClr val="4021D9"/>
          </a:solidFill>
          <a:ln w="12700" cap="sq">
            <a:noFill/>
            <a:miter lim="800000"/>
            <a:headEnd type="none" w="sm" len="sm"/>
            <a:tailEnd type="none" w="sm" len="sm"/>
          </a:ln>
        </p:spPr>
        <p:txBody>
          <a:bodyPr wrap="none">
            <a:spAutoFit/>
          </a:bodyPr>
          <a:lstStyle/>
          <a:p>
            <a:pPr eaLnBrk="1" hangingPunct="1"/>
            <a:r>
              <a:rPr lang="en-US" sz="2400" b="1">
                <a:latin typeface="Century Gothic" pitchFamily="34" charset="0"/>
              </a:rPr>
              <a:t>Earthquake Drill Procedure</a:t>
            </a:r>
          </a:p>
        </p:txBody>
      </p:sp>
      <p:sp>
        <p:nvSpPr>
          <p:cNvPr id="49154" name="Text Box 3"/>
          <p:cNvSpPr txBox="1">
            <a:spLocks noChangeArrowheads="1"/>
          </p:cNvSpPr>
          <p:nvPr/>
        </p:nvSpPr>
        <p:spPr bwMode="auto">
          <a:xfrm>
            <a:off x="685800" y="719138"/>
            <a:ext cx="7696200" cy="5953125"/>
          </a:xfrm>
          <a:prstGeom prst="rect">
            <a:avLst/>
          </a:prstGeom>
          <a:noFill/>
          <a:ln w="12700" cap="sq">
            <a:noFill/>
            <a:miter lim="800000"/>
            <a:headEnd type="none" w="sm" len="sm"/>
            <a:tailEnd type="none" w="sm" len="sm"/>
          </a:ln>
        </p:spPr>
        <p:txBody>
          <a:bodyPr>
            <a:spAutoFit/>
          </a:bodyPr>
          <a:lstStyle/>
          <a:p>
            <a:pPr eaLnBrk="1" hangingPunct="1"/>
            <a:r>
              <a:rPr lang="en-US" sz="3200" b="1">
                <a:solidFill>
                  <a:srgbClr val="FF3300"/>
                </a:solidFill>
                <a:latin typeface="Century Gothic" pitchFamily="34" charset="0"/>
              </a:rPr>
              <a:t>2. </a:t>
            </a:r>
            <a:r>
              <a:rPr lang="en-US" sz="3200" b="1" u="sng">
                <a:solidFill>
                  <a:srgbClr val="FF3300"/>
                </a:solidFill>
                <a:latin typeface="Century Gothic" pitchFamily="34" charset="0"/>
              </a:rPr>
              <a:t>EVACUATION PHASE </a:t>
            </a:r>
            <a:endParaRPr lang="en-US" sz="3200" b="1">
              <a:solidFill>
                <a:srgbClr val="FFFF00"/>
              </a:solidFill>
              <a:latin typeface="Century Gothic" pitchFamily="34" charset="0"/>
            </a:endParaRPr>
          </a:p>
          <a:p>
            <a:pPr eaLnBrk="1" hangingPunct="1"/>
            <a:r>
              <a:rPr lang="en-US" sz="3200" b="1">
                <a:solidFill>
                  <a:srgbClr val="FFFF00"/>
                </a:solidFill>
                <a:latin typeface="Century Gothic" pitchFamily="34" charset="0"/>
              </a:rPr>
              <a:t>=&gt; alarm/siren stops </a:t>
            </a:r>
          </a:p>
          <a:p>
            <a:pPr eaLnBrk="1" hangingPunct="1"/>
            <a:endParaRPr lang="en-US" sz="3200" b="1">
              <a:solidFill>
                <a:srgbClr val="FFFF00"/>
              </a:solidFill>
              <a:latin typeface="Century Gothic" pitchFamily="34" charset="0"/>
            </a:endParaRPr>
          </a:p>
          <a:p>
            <a:pPr eaLnBrk="1" hangingPunct="1"/>
            <a:r>
              <a:rPr lang="en-US" sz="3200" b="1" i="1">
                <a:solidFill>
                  <a:srgbClr val="FF3300"/>
                </a:solidFill>
                <a:latin typeface="Century Gothic" pitchFamily="34" charset="0"/>
              </a:rPr>
              <a:t>RESPONSE:</a:t>
            </a:r>
            <a:r>
              <a:rPr lang="en-US" sz="3200" b="1">
                <a:solidFill>
                  <a:srgbClr val="FFFF00"/>
                </a:solidFill>
                <a:latin typeface="Century Gothic" pitchFamily="34" charset="0"/>
              </a:rPr>
              <a:t> </a:t>
            </a:r>
          </a:p>
          <a:p>
            <a:pPr eaLnBrk="1" hangingPunct="1"/>
            <a:r>
              <a:rPr lang="en-US" sz="3200" b="1">
                <a:solidFill>
                  <a:srgbClr val="FFFF00"/>
                </a:solidFill>
                <a:latin typeface="Century Gothic" pitchFamily="34" charset="0"/>
              </a:rPr>
              <a:t>drill participants should:</a:t>
            </a:r>
          </a:p>
          <a:p>
            <a:pPr marL="1371600" lvl="2" indent="-457200">
              <a:spcBef>
                <a:spcPct val="20000"/>
              </a:spcBef>
              <a:buFont typeface="Wingdings" pitchFamily="2" charset="2"/>
              <a:buChar char="l"/>
            </a:pPr>
            <a:r>
              <a:rPr lang="en-US" sz="2400">
                <a:solidFill>
                  <a:srgbClr val="FFFF00"/>
                </a:solidFill>
              </a:rPr>
              <a:t>Be alert &amp; don</a:t>
            </a:r>
            <a:r>
              <a:rPr lang="ja-JP" altLang="en-US" sz="2400">
                <a:solidFill>
                  <a:srgbClr val="FFFF00"/>
                </a:solidFill>
              </a:rPr>
              <a:t>’</a:t>
            </a:r>
            <a:r>
              <a:rPr lang="en-US" altLang="ja-JP" sz="2400">
                <a:solidFill>
                  <a:srgbClr val="FFFF00"/>
                </a:solidFill>
              </a:rPr>
              <a:t>t panic</a:t>
            </a:r>
          </a:p>
          <a:p>
            <a:pPr marL="1371600" lvl="2" indent="-457200">
              <a:spcBef>
                <a:spcPct val="20000"/>
              </a:spcBef>
              <a:buFont typeface="Wingdings" pitchFamily="2" charset="2"/>
              <a:buChar char="l"/>
            </a:pPr>
            <a:r>
              <a:rPr lang="en-US" sz="2400">
                <a:solidFill>
                  <a:srgbClr val="FFFF00"/>
                </a:solidFill>
              </a:rPr>
              <a:t>Listen to the Marshal for instruction</a:t>
            </a:r>
          </a:p>
          <a:p>
            <a:pPr marL="1371600" lvl="2" indent="-457200">
              <a:spcBef>
                <a:spcPct val="20000"/>
              </a:spcBef>
              <a:buFont typeface="Wingdings" pitchFamily="2" charset="2"/>
              <a:buChar char="l"/>
            </a:pPr>
            <a:r>
              <a:rPr lang="en-US" sz="2400">
                <a:solidFill>
                  <a:srgbClr val="FFFF00"/>
                </a:solidFill>
              </a:rPr>
              <a:t>Walk out of the room in an orderly manner &amp; watch out for falling debris (Protect head)</a:t>
            </a:r>
          </a:p>
          <a:p>
            <a:pPr marL="1371600" lvl="2" indent="-457200">
              <a:spcBef>
                <a:spcPct val="20000"/>
              </a:spcBef>
              <a:buFont typeface="Wingdings" pitchFamily="2" charset="2"/>
              <a:buChar char="l"/>
            </a:pPr>
            <a:r>
              <a:rPr lang="en-US" sz="2400">
                <a:solidFill>
                  <a:srgbClr val="FFFF00"/>
                </a:solidFill>
              </a:rPr>
              <a:t>DON</a:t>
            </a:r>
            <a:r>
              <a:rPr lang="ja-JP" altLang="en-US" sz="2400">
                <a:solidFill>
                  <a:srgbClr val="FFFF00"/>
                </a:solidFill>
              </a:rPr>
              <a:t>’</a:t>
            </a:r>
            <a:r>
              <a:rPr lang="en-US" altLang="ja-JP" sz="2400">
                <a:solidFill>
                  <a:srgbClr val="FFFF00"/>
                </a:solidFill>
              </a:rPr>
              <a:t>T RUN, DON</a:t>
            </a:r>
            <a:r>
              <a:rPr lang="ja-JP" altLang="en-US" sz="2400">
                <a:solidFill>
                  <a:srgbClr val="FFFF00"/>
                </a:solidFill>
              </a:rPr>
              <a:t>’</a:t>
            </a:r>
            <a:r>
              <a:rPr lang="en-US" altLang="ja-JP" sz="2400">
                <a:solidFill>
                  <a:srgbClr val="FFFF00"/>
                </a:solidFill>
              </a:rPr>
              <a:t>T PUSH</a:t>
            </a:r>
          </a:p>
          <a:p>
            <a:pPr marL="1371600" lvl="2" indent="-457200">
              <a:spcBef>
                <a:spcPct val="20000"/>
              </a:spcBef>
              <a:buFont typeface="Wingdings" pitchFamily="2" charset="2"/>
              <a:buChar char="l"/>
            </a:pPr>
            <a:r>
              <a:rPr lang="en-US" sz="2400">
                <a:solidFill>
                  <a:srgbClr val="FFFF00"/>
                </a:solidFill>
              </a:rPr>
              <a:t>Don</a:t>
            </a:r>
            <a:r>
              <a:rPr lang="ja-JP" altLang="en-US" sz="2400">
                <a:solidFill>
                  <a:srgbClr val="FFFF00"/>
                </a:solidFill>
              </a:rPr>
              <a:t>’</a:t>
            </a:r>
            <a:r>
              <a:rPr lang="en-US" altLang="ja-JP" sz="2400">
                <a:solidFill>
                  <a:srgbClr val="FFFF00"/>
                </a:solidFill>
              </a:rPr>
              <a:t>t bring your things</a:t>
            </a:r>
          </a:p>
          <a:p>
            <a:pPr marL="1371600" lvl="2" indent="-457200">
              <a:spcBef>
                <a:spcPct val="20000"/>
              </a:spcBef>
              <a:buFont typeface="Wingdings" pitchFamily="2" charset="2"/>
              <a:buChar char="l"/>
            </a:pPr>
            <a:r>
              <a:rPr lang="en-US" sz="2400">
                <a:solidFill>
                  <a:srgbClr val="FFFF00"/>
                </a:solidFill>
              </a:rPr>
              <a:t>Proceed to the designated evacuation area &amp; wait for further instruction</a:t>
            </a:r>
          </a:p>
        </p:txBody>
      </p:sp>
    </p:spTree>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 Box 2"/>
          <p:cNvSpPr txBox="1">
            <a:spLocks noChangeArrowheads="1"/>
          </p:cNvSpPr>
          <p:nvPr/>
        </p:nvSpPr>
        <p:spPr bwMode="auto">
          <a:xfrm>
            <a:off x="152400" y="0"/>
            <a:ext cx="4267200" cy="457200"/>
          </a:xfrm>
          <a:prstGeom prst="rect">
            <a:avLst/>
          </a:prstGeom>
          <a:solidFill>
            <a:srgbClr val="4021D9"/>
          </a:solidFill>
          <a:ln w="12700" cap="sq">
            <a:noFill/>
            <a:miter lim="800000"/>
            <a:headEnd type="none" w="sm" len="sm"/>
            <a:tailEnd type="none" w="sm" len="sm"/>
          </a:ln>
        </p:spPr>
        <p:txBody>
          <a:bodyPr>
            <a:spAutoFit/>
          </a:bodyPr>
          <a:lstStyle/>
          <a:p>
            <a:pPr eaLnBrk="1" hangingPunct="1"/>
            <a:r>
              <a:rPr lang="en-US" sz="2400" b="1">
                <a:latin typeface="Century Gothic" pitchFamily="34" charset="0"/>
              </a:rPr>
              <a:t>Earthquake Drill Procedure</a:t>
            </a:r>
          </a:p>
        </p:txBody>
      </p:sp>
      <p:sp>
        <p:nvSpPr>
          <p:cNvPr id="50178" name="Text Box 3"/>
          <p:cNvSpPr txBox="1">
            <a:spLocks noChangeArrowheads="1"/>
          </p:cNvSpPr>
          <p:nvPr/>
        </p:nvSpPr>
        <p:spPr bwMode="auto">
          <a:xfrm>
            <a:off x="930275" y="1112838"/>
            <a:ext cx="7575550" cy="1570037"/>
          </a:xfrm>
          <a:prstGeom prst="rect">
            <a:avLst/>
          </a:prstGeom>
          <a:noFill/>
          <a:ln w="12700" cap="sq">
            <a:noFill/>
            <a:miter lim="800000"/>
            <a:headEnd type="none" w="sm" len="sm"/>
            <a:tailEnd type="none" w="sm" len="sm"/>
          </a:ln>
        </p:spPr>
        <p:txBody>
          <a:bodyPr wrap="none">
            <a:spAutoFit/>
          </a:bodyPr>
          <a:lstStyle/>
          <a:p>
            <a:pPr eaLnBrk="1" hangingPunct="1"/>
            <a:r>
              <a:rPr lang="en-US" sz="3200" b="1">
                <a:solidFill>
                  <a:srgbClr val="FFFF00"/>
                </a:solidFill>
                <a:latin typeface="Century Gothic" pitchFamily="34" charset="0"/>
              </a:rPr>
              <a:t>3. </a:t>
            </a:r>
            <a:r>
              <a:rPr lang="en-US" sz="3200" b="1" u="sng">
                <a:solidFill>
                  <a:srgbClr val="FFFF00"/>
                </a:solidFill>
                <a:latin typeface="Century Gothic" pitchFamily="34" charset="0"/>
              </a:rPr>
              <a:t>ASSEMBLY PHASE: </a:t>
            </a:r>
          </a:p>
          <a:p>
            <a:pPr eaLnBrk="1" hangingPunct="1"/>
            <a:r>
              <a:rPr lang="en-US" sz="3200" b="1">
                <a:latin typeface="Century Gothic" pitchFamily="34" charset="0"/>
              </a:rPr>
              <a:t>At the assembly area, groups  from</a:t>
            </a:r>
          </a:p>
          <a:p>
            <a:pPr eaLnBrk="1" hangingPunct="1"/>
            <a:r>
              <a:rPr lang="en-US" sz="3200" b="1">
                <a:latin typeface="Century Gothic" pitchFamily="34" charset="0"/>
              </a:rPr>
              <a:t> each room/floor must stay together. </a:t>
            </a:r>
          </a:p>
        </p:txBody>
      </p:sp>
      <p:sp>
        <p:nvSpPr>
          <p:cNvPr id="50179" name="Text Box 4"/>
          <p:cNvSpPr txBox="1">
            <a:spLocks noChangeArrowheads="1"/>
          </p:cNvSpPr>
          <p:nvPr/>
        </p:nvSpPr>
        <p:spPr bwMode="auto">
          <a:xfrm>
            <a:off x="838200" y="2957513"/>
            <a:ext cx="7696200" cy="3046412"/>
          </a:xfrm>
          <a:prstGeom prst="rect">
            <a:avLst/>
          </a:prstGeom>
          <a:noFill/>
          <a:ln w="12700" cap="sq">
            <a:noFill/>
            <a:miter lim="800000"/>
            <a:headEnd type="none" w="sm" len="sm"/>
            <a:tailEnd type="none" w="sm" len="sm"/>
          </a:ln>
        </p:spPr>
        <p:txBody>
          <a:bodyPr>
            <a:spAutoFit/>
          </a:bodyPr>
          <a:lstStyle/>
          <a:p>
            <a:pPr eaLnBrk="1" hangingPunct="1"/>
            <a:r>
              <a:rPr lang="en-US" sz="3200" b="1">
                <a:solidFill>
                  <a:srgbClr val="FFFF00"/>
                </a:solidFill>
                <a:latin typeface="Century Gothic" pitchFamily="34" charset="0"/>
              </a:rPr>
              <a:t>4. </a:t>
            </a:r>
            <a:r>
              <a:rPr lang="en-US" sz="3200" b="1" u="sng">
                <a:solidFill>
                  <a:srgbClr val="FFFF00"/>
                </a:solidFill>
                <a:latin typeface="Century Gothic" pitchFamily="34" charset="0"/>
              </a:rPr>
              <a:t>HEADCOUNT PHASE:</a:t>
            </a:r>
          </a:p>
          <a:p>
            <a:pPr eaLnBrk="1" hangingPunct="1"/>
            <a:r>
              <a:rPr lang="en-US" sz="3200" b="1">
                <a:latin typeface="Century Gothic" pitchFamily="34" charset="0"/>
              </a:rPr>
              <a:t>During this phase, every section head/leader / marshal must determine if everyone is present or accounted for.</a:t>
            </a:r>
          </a:p>
          <a:p>
            <a:pPr eaLnBrk="1" hangingPunct="1"/>
            <a:r>
              <a:rPr lang="en-US" sz="3200" b="1" i="1">
                <a:latin typeface="Century Gothic" pitchFamily="34" charset="0"/>
              </a:rPr>
              <a:t>		absent = casualty</a:t>
            </a:r>
          </a:p>
        </p:txBody>
      </p:sp>
    </p:spTree>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2"/>
          <p:cNvSpPr txBox="1">
            <a:spLocks noChangeArrowheads="1"/>
          </p:cNvSpPr>
          <p:nvPr/>
        </p:nvSpPr>
        <p:spPr bwMode="auto">
          <a:xfrm>
            <a:off x="76200" y="76200"/>
            <a:ext cx="4189413" cy="457200"/>
          </a:xfrm>
          <a:prstGeom prst="rect">
            <a:avLst/>
          </a:prstGeom>
          <a:solidFill>
            <a:srgbClr val="4021D9"/>
          </a:solidFill>
          <a:ln w="12700" cap="sq">
            <a:noFill/>
            <a:miter lim="800000"/>
            <a:headEnd type="none" w="sm" len="sm"/>
            <a:tailEnd type="none" w="sm" len="sm"/>
          </a:ln>
        </p:spPr>
        <p:txBody>
          <a:bodyPr wrap="none">
            <a:spAutoFit/>
          </a:bodyPr>
          <a:lstStyle/>
          <a:p>
            <a:pPr eaLnBrk="1" hangingPunct="1"/>
            <a:r>
              <a:rPr lang="en-US" sz="2400" b="1">
                <a:latin typeface="Century Gothic" pitchFamily="34" charset="0"/>
              </a:rPr>
              <a:t>Earthquake Drill Procedure:</a:t>
            </a:r>
          </a:p>
        </p:txBody>
      </p:sp>
      <p:sp>
        <p:nvSpPr>
          <p:cNvPr id="51202" name="Text Box 3"/>
          <p:cNvSpPr txBox="1">
            <a:spLocks noChangeArrowheads="1"/>
          </p:cNvSpPr>
          <p:nvPr/>
        </p:nvSpPr>
        <p:spPr bwMode="auto">
          <a:xfrm>
            <a:off x="1079500" y="871538"/>
            <a:ext cx="6921500" cy="5453062"/>
          </a:xfrm>
          <a:prstGeom prst="rect">
            <a:avLst/>
          </a:prstGeom>
          <a:noFill/>
          <a:ln w="12700" cap="sq">
            <a:noFill/>
            <a:miter lim="800000"/>
            <a:headEnd type="none" w="sm" len="sm"/>
            <a:tailEnd type="none" w="sm" len="sm"/>
          </a:ln>
        </p:spPr>
        <p:txBody>
          <a:bodyPr>
            <a:spAutoFit/>
          </a:bodyPr>
          <a:lstStyle/>
          <a:p>
            <a:pPr eaLnBrk="1" hangingPunct="1"/>
            <a:r>
              <a:rPr lang="en-US" sz="3200" b="1">
                <a:solidFill>
                  <a:srgbClr val="FFFF00"/>
                </a:solidFill>
                <a:latin typeface="Century Gothic" pitchFamily="34" charset="0"/>
              </a:rPr>
              <a:t>5. </a:t>
            </a:r>
            <a:r>
              <a:rPr lang="en-US" sz="3200" b="1" u="sng">
                <a:solidFill>
                  <a:srgbClr val="FFFF00"/>
                </a:solidFill>
                <a:latin typeface="Century Gothic" pitchFamily="34" charset="0"/>
              </a:rPr>
              <a:t>EVALUATION</a:t>
            </a:r>
            <a:r>
              <a:rPr lang="en-US" sz="3200" b="1">
                <a:solidFill>
                  <a:srgbClr val="FFFF00"/>
                </a:solidFill>
                <a:latin typeface="Century Gothic" pitchFamily="34" charset="0"/>
              </a:rPr>
              <a:t>:</a:t>
            </a:r>
          </a:p>
          <a:p>
            <a:pPr eaLnBrk="1" hangingPunct="1">
              <a:buFont typeface="Wingdings" pitchFamily="2" charset="2"/>
              <a:buNone/>
            </a:pPr>
            <a:endParaRPr lang="en-US" sz="3200" b="1">
              <a:solidFill>
                <a:srgbClr val="FFFF00"/>
              </a:solidFill>
              <a:latin typeface="Century Gothic" pitchFamily="34" charset="0"/>
            </a:endParaRPr>
          </a:p>
          <a:p>
            <a:pPr eaLnBrk="1" hangingPunct="1">
              <a:buFont typeface="Wingdings" pitchFamily="2" charset="2"/>
              <a:buNone/>
            </a:pPr>
            <a:r>
              <a:rPr lang="en-US" sz="3200" b="1">
                <a:latin typeface="Century Gothic" pitchFamily="34" charset="0"/>
              </a:rPr>
              <a:t>Must have evaluators to identify:</a:t>
            </a:r>
          </a:p>
          <a:p>
            <a:pPr eaLnBrk="1" hangingPunct="1">
              <a:buFont typeface="Wingdings" pitchFamily="2" charset="2"/>
              <a:buNone/>
            </a:pPr>
            <a:endParaRPr lang="en-US" sz="3200" b="1">
              <a:latin typeface="Century Gothic" pitchFamily="34" charset="0"/>
            </a:endParaRPr>
          </a:p>
          <a:p>
            <a:pPr eaLnBrk="1" hangingPunct="1">
              <a:buFont typeface="Wingdings" pitchFamily="2" charset="2"/>
              <a:buChar char="Ø"/>
            </a:pPr>
            <a:r>
              <a:rPr lang="en-US" sz="3200" b="1">
                <a:latin typeface="Century Gothic" pitchFamily="34" charset="0"/>
              </a:rPr>
              <a:t> snags in the drill</a:t>
            </a:r>
          </a:p>
          <a:p>
            <a:pPr eaLnBrk="1" hangingPunct="1">
              <a:buFont typeface="Wingdings" pitchFamily="2" charset="2"/>
              <a:buNone/>
            </a:pPr>
            <a:endParaRPr lang="en-US" sz="3200" b="1">
              <a:latin typeface="Century Gothic" pitchFamily="34" charset="0"/>
            </a:endParaRPr>
          </a:p>
          <a:p>
            <a:pPr eaLnBrk="1" hangingPunct="1">
              <a:buFont typeface="Wingdings" pitchFamily="2" charset="2"/>
              <a:buChar char="Ø"/>
            </a:pPr>
            <a:r>
              <a:rPr lang="en-US" sz="3200" b="1">
                <a:latin typeface="Century Gothic" pitchFamily="34" charset="0"/>
              </a:rPr>
              <a:t>problem areas or potential</a:t>
            </a:r>
          </a:p>
          <a:p>
            <a:pPr eaLnBrk="1" hangingPunct="1">
              <a:buFont typeface="Wingdings" pitchFamily="2" charset="2"/>
              <a:buNone/>
            </a:pPr>
            <a:r>
              <a:rPr lang="en-US" sz="3200" b="1">
                <a:latin typeface="Century Gothic" pitchFamily="34" charset="0"/>
              </a:rPr>
              <a:t>   problem areas to rectify these </a:t>
            </a:r>
          </a:p>
          <a:p>
            <a:pPr eaLnBrk="1" hangingPunct="1">
              <a:buFont typeface="Wingdings" pitchFamily="2" charset="2"/>
              <a:buNone/>
            </a:pPr>
            <a:r>
              <a:rPr lang="en-US" sz="3200" b="1">
                <a:latin typeface="Century Gothic" pitchFamily="34" charset="0"/>
              </a:rPr>
              <a:t>   problems for future earthquake </a:t>
            </a:r>
          </a:p>
          <a:p>
            <a:pPr eaLnBrk="1" hangingPunct="1">
              <a:buFont typeface="Wingdings" pitchFamily="2" charset="2"/>
              <a:buNone/>
            </a:pPr>
            <a:r>
              <a:rPr lang="en-US" sz="3200" b="1">
                <a:latin typeface="Century Gothic" pitchFamily="34" charset="0"/>
              </a:rPr>
              <a:t>   drills or in actual earthquake </a:t>
            </a:r>
          </a:p>
          <a:p>
            <a:pPr eaLnBrk="1" hangingPunct="1">
              <a:buFont typeface="Wingdings" pitchFamily="2" charset="2"/>
              <a:buNone/>
            </a:pPr>
            <a:r>
              <a:rPr lang="en-US" sz="3200" b="1">
                <a:latin typeface="Century Gothic" pitchFamily="34" charset="0"/>
              </a:rPr>
              <a:t>   scenario.</a:t>
            </a:r>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2"/>
          <p:cNvSpPr txBox="1">
            <a:spLocks noChangeArrowheads="1"/>
          </p:cNvSpPr>
          <p:nvPr/>
        </p:nvSpPr>
        <p:spPr bwMode="auto">
          <a:xfrm>
            <a:off x="1508125" y="620713"/>
            <a:ext cx="6156325" cy="579437"/>
          </a:xfrm>
          <a:prstGeom prst="rect">
            <a:avLst/>
          </a:prstGeom>
          <a:solidFill>
            <a:srgbClr val="4021D9"/>
          </a:solidFill>
          <a:ln w="12700" cap="sq">
            <a:noFill/>
            <a:miter lim="800000"/>
            <a:headEnd type="none" w="sm" len="sm"/>
            <a:tailEnd type="none" w="sm" len="sm"/>
          </a:ln>
        </p:spPr>
        <p:txBody>
          <a:bodyPr wrap="none">
            <a:spAutoFit/>
          </a:bodyPr>
          <a:lstStyle/>
          <a:p>
            <a:pPr eaLnBrk="1" hangingPunct="1"/>
            <a:r>
              <a:rPr lang="en-US" sz="3200" b="1">
                <a:latin typeface="Century Gothic" pitchFamily="34" charset="0"/>
              </a:rPr>
              <a:t>When is the time to evacuate?</a:t>
            </a:r>
          </a:p>
        </p:txBody>
      </p:sp>
      <p:sp>
        <p:nvSpPr>
          <p:cNvPr id="52226" name="Text Box 3"/>
          <p:cNvSpPr txBox="1">
            <a:spLocks noChangeArrowheads="1"/>
          </p:cNvSpPr>
          <p:nvPr/>
        </p:nvSpPr>
        <p:spPr bwMode="auto">
          <a:xfrm>
            <a:off x="762000" y="1524000"/>
            <a:ext cx="7637463" cy="3503613"/>
          </a:xfrm>
          <a:prstGeom prst="rect">
            <a:avLst/>
          </a:prstGeom>
          <a:noFill/>
          <a:ln w="12700" cap="sq">
            <a:noFill/>
            <a:miter lim="800000"/>
            <a:headEnd type="none" w="sm" len="sm"/>
            <a:tailEnd type="none" w="sm" len="sm"/>
          </a:ln>
        </p:spPr>
        <p:txBody>
          <a:bodyPr>
            <a:spAutoFit/>
          </a:bodyPr>
          <a:lstStyle/>
          <a:p>
            <a:pPr eaLnBrk="1" hangingPunct="1">
              <a:buFont typeface="Wingdings" pitchFamily="2" charset="2"/>
              <a:buNone/>
            </a:pPr>
            <a:endParaRPr lang="en-US" sz="3200">
              <a:latin typeface="Franklin Gothic Medium" pitchFamily="34" charset="0"/>
            </a:endParaRPr>
          </a:p>
          <a:p>
            <a:pPr eaLnBrk="1" hangingPunct="1">
              <a:buFont typeface="Wingdings" pitchFamily="2" charset="2"/>
              <a:buChar char="ü"/>
            </a:pPr>
            <a:r>
              <a:rPr lang="en-US" sz="3200" b="1">
                <a:latin typeface="Century Gothic" pitchFamily="34" charset="0"/>
              </a:rPr>
              <a:t> After a very strong earthquake with </a:t>
            </a:r>
          </a:p>
          <a:p>
            <a:pPr eaLnBrk="1" hangingPunct="1">
              <a:buFont typeface="Wingdings" pitchFamily="2" charset="2"/>
              <a:buNone/>
            </a:pPr>
            <a:r>
              <a:rPr lang="en-US" sz="3200" b="1">
                <a:latin typeface="Century Gothic" pitchFamily="34" charset="0"/>
              </a:rPr>
              <a:t>  observed  or felt </a:t>
            </a:r>
            <a:r>
              <a:rPr lang="en-US" sz="3200" b="1" u="sng">
                <a:latin typeface="Century Gothic" pitchFamily="34" charset="0"/>
              </a:rPr>
              <a:t>Intensity of VI</a:t>
            </a:r>
            <a:r>
              <a:rPr lang="en-US" sz="3200" b="1">
                <a:latin typeface="Century Gothic" pitchFamily="34" charset="0"/>
              </a:rPr>
              <a:t> or </a:t>
            </a:r>
          </a:p>
          <a:p>
            <a:pPr eaLnBrk="1" hangingPunct="1">
              <a:buFont typeface="Wingdings" pitchFamily="2" charset="2"/>
              <a:buNone/>
            </a:pPr>
            <a:r>
              <a:rPr lang="en-US" sz="3200" b="1">
                <a:latin typeface="Century Gothic" pitchFamily="34" charset="0"/>
              </a:rPr>
              <a:t>  </a:t>
            </a:r>
            <a:r>
              <a:rPr lang="en-US" sz="3200" b="1" u="sng">
                <a:latin typeface="Century Gothic" pitchFamily="34" charset="0"/>
              </a:rPr>
              <a:t>higher in the area</a:t>
            </a:r>
            <a:r>
              <a:rPr lang="en-US" sz="3200" b="1">
                <a:latin typeface="Century Gothic" pitchFamily="34" charset="0"/>
              </a:rPr>
              <a:t>.</a:t>
            </a:r>
          </a:p>
          <a:p>
            <a:pPr eaLnBrk="1" hangingPunct="1">
              <a:buFont typeface="Wingdings" pitchFamily="2" charset="2"/>
              <a:buNone/>
            </a:pPr>
            <a:endParaRPr lang="en-US" sz="3200" b="1">
              <a:latin typeface="Century Gothic" pitchFamily="34" charset="0"/>
            </a:endParaRPr>
          </a:p>
          <a:p>
            <a:pPr eaLnBrk="1" hangingPunct="1">
              <a:buFont typeface="Wingdings" pitchFamily="2" charset="2"/>
              <a:buChar char="ü"/>
            </a:pPr>
            <a:r>
              <a:rPr lang="en-US" sz="3200" b="1">
                <a:latin typeface="Century Gothic" pitchFamily="34" charset="0"/>
              </a:rPr>
              <a:t>  As need arises or as declared by </a:t>
            </a:r>
          </a:p>
          <a:p>
            <a:pPr eaLnBrk="1" hangingPunct="1">
              <a:buFont typeface="Wingdings" pitchFamily="2" charset="2"/>
              <a:buNone/>
            </a:pPr>
            <a:r>
              <a:rPr lang="en-US" sz="3200" b="1">
                <a:latin typeface="Century Gothic" pitchFamily="34" charset="0"/>
              </a:rPr>
              <a:t>    authorities.</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ChangeArrowheads="1"/>
          </p:cNvSpPr>
          <p:nvPr/>
        </p:nvSpPr>
        <p:spPr bwMode="auto">
          <a:xfrm>
            <a:off x="457200" y="2057400"/>
            <a:ext cx="8229600" cy="4495800"/>
          </a:xfrm>
          <a:prstGeom prst="rect">
            <a:avLst/>
          </a:prstGeom>
          <a:solidFill>
            <a:schemeClr val="bg2">
              <a:lumMod val="60000"/>
              <a:lumOff val="40000"/>
              <a:alpha val="59000"/>
            </a:schemeClr>
          </a:solidFill>
          <a:ln w="9525">
            <a:noFill/>
            <a:miter lim="800000"/>
            <a:headEnd/>
            <a:tailEnd/>
          </a:ln>
          <a:effectLst/>
        </p:spPr>
        <p:txBody>
          <a:bodyPr/>
          <a:lstStyle/>
          <a:p>
            <a:pPr marL="342900" indent="-342900" eaLnBrk="1" hangingPunct="1">
              <a:lnSpc>
                <a:spcPct val="90000"/>
              </a:lnSpc>
              <a:spcBef>
                <a:spcPct val="20000"/>
              </a:spcBef>
              <a:buClr>
                <a:schemeClr val="hlink"/>
              </a:buClr>
              <a:buSzPct val="120000"/>
              <a:buFontTx/>
              <a:buChar char="•"/>
              <a:defRPr/>
            </a:pPr>
            <a:r>
              <a:rPr lang="en-US" sz="3200" b="1" dirty="0">
                <a:latin typeface="Calibri" pitchFamily="34" charset="0"/>
                <a:ea typeface="+mn-ea"/>
              </a:rPr>
              <a:t>To  ensure the safety of administrators, staff, students and employees during and after a damaging earthquake;</a:t>
            </a:r>
          </a:p>
          <a:p>
            <a:pPr marL="342900" indent="-342900" eaLnBrk="1" hangingPunct="1">
              <a:lnSpc>
                <a:spcPct val="90000"/>
              </a:lnSpc>
              <a:spcBef>
                <a:spcPct val="20000"/>
              </a:spcBef>
              <a:buClr>
                <a:schemeClr val="hlink"/>
              </a:buClr>
              <a:buSzPct val="120000"/>
              <a:buFontTx/>
              <a:buChar char="•"/>
              <a:defRPr/>
            </a:pPr>
            <a:r>
              <a:rPr lang="en-US" sz="3200" b="1" dirty="0">
                <a:latin typeface="Calibri" pitchFamily="34" charset="0"/>
                <a:ea typeface="+mn-ea"/>
              </a:rPr>
              <a:t>To help agency / school administrators and their Disaster Control Groups / School Disaster Management Committees to design a </a:t>
            </a:r>
            <a:r>
              <a:rPr lang="en-US" sz="3200" b="1" i="1" dirty="0">
                <a:latin typeface="Calibri" pitchFamily="34" charset="0"/>
                <a:ea typeface="+mn-ea"/>
              </a:rPr>
              <a:t>specific  response plan</a:t>
            </a:r>
            <a:r>
              <a:rPr lang="en-US" sz="3200" b="1" dirty="0">
                <a:latin typeface="Calibri" pitchFamily="34" charset="0"/>
                <a:ea typeface="+mn-ea"/>
              </a:rPr>
              <a:t> for the workplace/School;</a:t>
            </a:r>
          </a:p>
        </p:txBody>
      </p:sp>
      <p:sp>
        <p:nvSpPr>
          <p:cNvPr id="19458" name="Rectangle 3"/>
          <p:cNvSpPr>
            <a:spLocks noChangeArrowheads="1"/>
          </p:cNvSpPr>
          <p:nvPr/>
        </p:nvSpPr>
        <p:spPr bwMode="auto">
          <a:xfrm>
            <a:off x="457200" y="228600"/>
            <a:ext cx="8229600" cy="914400"/>
          </a:xfrm>
          <a:prstGeom prst="rect">
            <a:avLst/>
          </a:prstGeom>
          <a:solidFill>
            <a:srgbClr val="FFFF99"/>
          </a:solidFill>
          <a:ln w="9525">
            <a:solidFill>
              <a:srgbClr val="FF0000"/>
            </a:solidFill>
            <a:miter lim="800000"/>
            <a:headEnd/>
            <a:tailEnd/>
          </a:ln>
        </p:spPr>
        <p:txBody>
          <a:bodyPr anchor="ctr"/>
          <a:lstStyle/>
          <a:p>
            <a:pPr eaLnBrk="1" hangingPunct="1"/>
            <a:r>
              <a:rPr lang="en-US" sz="3600" b="1">
                <a:solidFill>
                  <a:schemeClr val="accent2"/>
                </a:solidFill>
                <a:latin typeface="Calibri" pitchFamily="34" charset="0"/>
              </a:rPr>
              <a:t>Objectives</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23"/>
                                        </p:tgtEl>
                                        <p:attrNameLst>
                                          <p:attrName>style.visibility</p:attrName>
                                        </p:attrNameLst>
                                      </p:cBhvr>
                                      <p:to>
                                        <p:strVal val="visible"/>
                                      </p:to>
                                    </p:set>
                                    <p:animEffect transition="in" filter="diamond(in)">
                                      <p:cBhvr>
                                        <p:cTn id="7" dur="2000"/>
                                        <p:tgtEl>
                                          <p:spTgt spid="38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p:cNvSpPr>
            <a:spLocks noChangeArrowheads="1"/>
          </p:cNvSpPr>
          <p:nvPr/>
        </p:nvSpPr>
        <p:spPr bwMode="auto">
          <a:xfrm>
            <a:off x="457200" y="2057400"/>
            <a:ext cx="8229600" cy="4495800"/>
          </a:xfrm>
          <a:prstGeom prst="rect">
            <a:avLst/>
          </a:prstGeom>
          <a:solidFill>
            <a:schemeClr val="bg2">
              <a:lumMod val="60000"/>
              <a:lumOff val="40000"/>
              <a:alpha val="59000"/>
            </a:schemeClr>
          </a:solidFill>
          <a:ln w="9525">
            <a:noFill/>
            <a:miter lim="800000"/>
            <a:headEnd/>
            <a:tailEnd/>
          </a:ln>
          <a:effectLst/>
        </p:spPr>
        <p:txBody>
          <a:bodyPr/>
          <a:lstStyle/>
          <a:p>
            <a:pPr marL="342900" indent="-342900" eaLnBrk="1" hangingPunct="1">
              <a:lnSpc>
                <a:spcPct val="90000"/>
              </a:lnSpc>
              <a:spcBef>
                <a:spcPct val="20000"/>
              </a:spcBef>
              <a:buClr>
                <a:schemeClr val="hlink"/>
              </a:buClr>
              <a:buSzPct val="120000"/>
              <a:buFontTx/>
              <a:buChar char="•"/>
              <a:defRPr/>
            </a:pPr>
            <a:r>
              <a:rPr lang="en-US" sz="3200" b="1" dirty="0">
                <a:latin typeface="Calibri" pitchFamily="34" charset="0"/>
                <a:ea typeface="+mn-ea"/>
              </a:rPr>
              <a:t>To train administrators, staff, students and employees on the proper actions and response during an earthquake; and</a:t>
            </a:r>
          </a:p>
          <a:p>
            <a:pPr marL="342900" indent="-342900" eaLnBrk="1" hangingPunct="1">
              <a:lnSpc>
                <a:spcPct val="90000"/>
              </a:lnSpc>
              <a:spcBef>
                <a:spcPct val="20000"/>
              </a:spcBef>
              <a:buClr>
                <a:schemeClr val="hlink"/>
              </a:buClr>
              <a:buSzPct val="120000"/>
              <a:buFontTx/>
              <a:buChar char="•"/>
              <a:defRPr/>
            </a:pPr>
            <a:r>
              <a:rPr lang="en-US" sz="3200" b="1" dirty="0">
                <a:latin typeface="Calibri" pitchFamily="34" charset="0"/>
                <a:ea typeface="+mn-ea"/>
              </a:rPr>
              <a:t>To test various elements of the response plan designed by the Agency </a:t>
            </a:r>
            <a:r>
              <a:rPr lang="en-US" sz="3200" b="1" i="1" dirty="0">
                <a:latin typeface="Calibri" pitchFamily="34" charset="0"/>
                <a:ea typeface="+mn-ea"/>
              </a:rPr>
              <a:t>Disaster Control Group</a:t>
            </a:r>
            <a:r>
              <a:rPr lang="en-US" sz="3200" b="1" dirty="0">
                <a:latin typeface="Calibri" pitchFamily="34" charset="0"/>
                <a:ea typeface="+mn-ea"/>
              </a:rPr>
              <a:t>  (DCG) / School Disaster Management Committee (SDMC)</a:t>
            </a:r>
          </a:p>
        </p:txBody>
      </p:sp>
      <p:sp>
        <p:nvSpPr>
          <p:cNvPr id="20482" name="Rectangle 3"/>
          <p:cNvSpPr>
            <a:spLocks noChangeArrowheads="1"/>
          </p:cNvSpPr>
          <p:nvPr/>
        </p:nvSpPr>
        <p:spPr bwMode="auto">
          <a:xfrm>
            <a:off x="457200" y="228600"/>
            <a:ext cx="8229600" cy="914400"/>
          </a:xfrm>
          <a:prstGeom prst="rect">
            <a:avLst/>
          </a:prstGeom>
          <a:solidFill>
            <a:srgbClr val="FFFF99"/>
          </a:solidFill>
          <a:ln w="9525">
            <a:solidFill>
              <a:srgbClr val="FF0000"/>
            </a:solidFill>
            <a:miter lim="800000"/>
            <a:headEnd/>
            <a:tailEnd/>
          </a:ln>
        </p:spPr>
        <p:txBody>
          <a:bodyPr anchor="ctr"/>
          <a:lstStyle/>
          <a:p>
            <a:pPr eaLnBrk="1" hangingPunct="1"/>
            <a:r>
              <a:rPr lang="en-US" sz="3600" b="1">
                <a:solidFill>
                  <a:schemeClr val="accent2"/>
                </a:solidFill>
                <a:latin typeface="Calibri" pitchFamily="34" charset="0"/>
              </a:rPr>
              <a:t>Objectives</a:t>
            </a: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89123"/>
                                        </p:tgtEl>
                                        <p:attrNameLst>
                                          <p:attrName>style.visibility</p:attrName>
                                        </p:attrNameLst>
                                      </p:cBhvr>
                                      <p:to>
                                        <p:strVal val="visible"/>
                                      </p:to>
                                    </p:set>
                                    <p:animEffect transition="in" filter="diamond(in)">
                                      <p:cBhvr>
                                        <p:cTn id="7" dur="2000"/>
                                        <p:tgtEl>
                                          <p:spTgt spid="389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28600" y="3414713"/>
            <a:ext cx="4495800" cy="2528887"/>
          </a:xfrm>
          <a:prstGeom prst="rect">
            <a:avLst/>
          </a:prstGeom>
          <a:noFill/>
          <a:ln w="9525">
            <a:noFill/>
            <a:miter lim="800000"/>
            <a:headEnd/>
            <a:tailEnd/>
          </a:ln>
          <a:effectLst/>
        </p:spPr>
        <p:txBody>
          <a:bodyPr>
            <a:spAutoFit/>
          </a:bodyPr>
          <a:lstStyle/>
          <a:p>
            <a:r>
              <a:rPr lang="en-US" sz="3200">
                <a:solidFill>
                  <a:srgbClr val="FFFF00"/>
                </a:solidFill>
                <a:effectLst>
                  <a:outerShdw blurRad="38100" dist="38100" dir="2700000" algn="tl">
                    <a:srgbClr val="000000"/>
                  </a:outerShdw>
                </a:effectLst>
                <a:latin typeface="Times New Roman" pitchFamily="18" charset="0"/>
              </a:rPr>
              <a:t>A weak to violent shaking</a:t>
            </a:r>
          </a:p>
          <a:p>
            <a:r>
              <a:rPr lang="en-US" sz="3200">
                <a:solidFill>
                  <a:srgbClr val="FFFF00"/>
                </a:solidFill>
                <a:effectLst>
                  <a:outerShdw blurRad="38100" dist="38100" dir="2700000" algn="tl">
                    <a:srgbClr val="000000"/>
                  </a:outerShdw>
                </a:effectLst>
                <a:latin typeface="Times New Roman" pitchFamily="18" charset="0"/>
              </a:rPr>
              <a:t>of the ground produced by </a:t>
            </a:r>
          </a:p>
          <a:p>
            <a:r>
              <a:rPr lang="en-US" sz="3200">
                <a:solidFill>
                  <a:srgbClr val="FFFF00"/>
                </a:solidFill>
                <a:effectLst>
                  <a:outerShdw blurRad="38100" dist="38100" dir="2700000" algn="tl">
                    <a:srgbClr val="000000"/>
                  </a:outerShdw>
                </a:effectLst>
                <a:latin typeface="Times New Roman" pitchFamily="18" charset="0"/>
              </a:rPr>
              <a:t>the sudden movement of</a:t>
            </a:r>
          </a:p>
          <a:p>
            <a:r>
              <a:rPr lang="en-US" sz="3200">
                <a:solidFill>
                  <a:srgbClr val="FFFF00"/>
                </a:solidFill>
                <a:effectLst>
                  <a:outerShdw blurRad="38100" dist="38100" dir="2700000" algn="tl">
                    <a:srgbClr val="000000"/>
                  </a:outerShdw>
                </a:effectLst>
                <a:latin typeface="Times New Roman" pitchFamily="18" charset="0"/>
              </a:rPr>
              <a:t>rock materials below the </a:t>
            </a:r>
          </a:p>
          <a:p>
            <a:r>
              <a:rPr lang="en-US" sz="3200">
                <a:solidFill>
                  <a:srgbClr val="FFFF00"/>
                </a:solidFill>
                <a:effectLst>
                  <a:outerShdw blurRad="38100" dist="38100" dir="2700000" algn="tl">
                    <a:srgbClr val="000000"/>
                  </a:outerShdw>
                </a:effectLst>
                <a:latin typeface="Times New Roman" pitchFamily="18" charset="0"/>
              </a:rPr>
              <a:t>earth</a:t>
            </a:r>
            <a:r>
              <a:rPr lang="ja-JP" altLang="en-US" sz="3200">
                <a:solidFill>
                  <a:srgbClr val="FFFF00"/>
                </a:solidFill>
                <a:effectLst>
                  <a:outerShdw blurRad="38100" dist="38100" dir="2700000" algn="tl">
                    <a:srgbClr val="000000"/>
                  </a:outerShdw>
                </a:effectLst>
                <a:latin typeface="Times New Roman" pitchFamily="18" charset="0"/>
              </a:rPr>
              <a:t>’</a:t>
            </a:r>
            <a:r>
              <a:rPr lang="en-US" altLang="ja-JP" sz="3200">
                <a:solidFill>
                  <a:srgbClr val="FFFF00"/>
                </a:solidFill>
                <a:effectLst>
                  <a:outerShdw blurRad="38100" dist="38100" dir="2700000" algn="tl">
                    <a:srgbClr val="000000"/>
                  </a:outerShdw>
                </a:effectLst>
                <a:latin typeface="Times New Roman" pitchFamily="18" charset="0"/>
              </a:rPr>
              <a:t>s surface.</a:t>
            </a:r>
            <a:endParaRPr lang="en-US" sz="3200">
              <a:solidFill>
                <a:srgbClr val="FFFF00"/>
              </a:solidFill>
              <a:effectLst>
                <a:outerShdw blurRad="38100" dist="38100" dir="2700000" algn="tl">
                  <a:srgbClr val="000000"/>
                </a:outerShdw>
              </a:effectLst>
              <a:latin typeface="Times New Roman" pitchFamily="18" charset="0"/>
            </a:endParaRPr>
          </a:p>
        </p:txBody>
      </p:sp>
      <p:sp>
        <p:nvSpPr>
          <p:cNvPr id="21507" name="WordArt 5" descr="White marble"/>
          <p:cNvSpPr>
            <a:spLocks noChangeArrowheads="1" noChangeShapeType="1" noTextEdit="1"/>
          </p:cNvSpPr>
          <p:nvPr/>
        </p:nvSpPr>
        <p:spPr bwMode="auto">
          <a:xfrm>
            <a:off x="685800" y="914400"/>
            <a:ext cx="3886200" cy="1676400"/>
          </a:xfrm>
          <a:prstGeom prst="rect">
            <a:avLst/>
          </a:prstGeom>
        </p:spPr>
        <p:txBody>
          <a:bodyPr wrap="none" fromWordArt="1">
            <a:prstTxWarp prst="textCascadeUp">
              <a:avLst>
                <a:gd name="adj" fmla="val 44444"/>
              </a:avLst>
            </a:prstTxWarp>
            <a:scene3d>
              <a:camera prst="legacyPerspectiveTopLeft">
                <a:rot lat="0" lon="20519989" rev="0"/>
              </a:camera>
              <a:lightRig rig="legacyHarsh3" dir="r"/>
            </a:scene3d>
            <a:sp3d extrusionH="430200" prstMaterial="legacyMatte">
              <a:extrusionClr>
                <a:srgbClr val="006600"/>
              </a:extrusionClr>
            </a:sp3d>
          </a:bodyPr>
          <a:lstStyle/>
          <a:p>
            <a:pPr algn="ctr"/>
            <a:r>
              <a:rPr lang="en-US" sz="3600" kern="10">
                <a:ln w="9525">
                  <a:round/>
                  <a:headEnd/>
                  <a:tailEnd/>
                </a:ln>
                <a:blipFill dpi="0" rotWithShape="0">
                  <a:blip r:embed="rId2"/>
                  <a:srcRect/>
                  <a:tile tx="0" ty="0" sx="100000" sy="100000" flip="none" algn="tl"/>
                </a:blipFill>
                <a:latin typeface="Arial Black"/>
              </a:rPr>
              <a:t>EARTHQUAKE</a:t>
            </a:r>
          </a:p>
        </p:txBody>
      </p:sp>
      <p:pic>
        <p:nvPicPr>
          <p:cNvPr id="21506" name="Picture 2"/>
          <p:cNvPicPr>
            <a:picLocks noChangeAspect="1" noChangeArrowheads="1"/>
          </p:cNvPicPr>
          <p:nvPr/>
        </p:nvPicPr>
        <p:blipFill>
          <a:blip r:embed="rId3"/>
          <a:srcRect/>
          <a:stretch>
            <a:fillRect/>
          </a:stretch>
        </p:blipFill>
        <p:spPr bwMode="auto">
          <a:xfrm>
            <a:off x="4724400" y="883920"/>
            <a:ext cx="4124049" cy="521208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7"/>
          <p:cNvSpPr txBox="1">
            <a:spLocks noChangeArrowheads="1"/>
          </p:cNvSpPr>
          <p:nvPr/>
        </p:nvSpPr>
        <p:spPr bwMode="auto">
          <a:xfrm>
            <a:off x="5715000" y="685800"/>
            <a:ext cx="3124200" cy="3509963"/>
          </a:xfrm>
          <a:prstGeom prst="rect">
            <a:avLst/>
          </a:prstGeom>
          <a:noFill/>
          <a:ln w="12700" cap="sq">
            <a:noFill/>
            <a:miter lim="800000"/>
            <a:headEnd type="none" w="sm" len="sm"/>
            <a:tailEnd type="none" w="sm" len="sm"/>
          </a:ln>
        </p:spPr>
        <p:txBody>
          <a:bodyPr>
            <a:spAutoFit/>
          </a:bodyPr>
          <a:lstStyle/>
          <a:p>
            <a:pPr algn="ctr">
              <a:spcBef>
                <a:spcPct val="50000"/>
              </a:spcBef>
            </a:pPr>
            <a:r>
              <a:rPr lang="en-US" sz="2800" b="1">
                <a:latin typeface="Arial" pitchFamily="34" charset="0"/>
              </a:rPr>
              <a:t>at least 20 earthquakes per day</a:t>
            </a:r>
          </a:p>
          <a:p>
            <a:pPr algn="ctr">
              <a:spcBef>
                <a:spcPct val="50000"/>
              </a:spcBef>
            </a:pPr>
            <a:endParaRPr lang="en-US" sz="2800" b="1">
              <a:latin typeface="Arial" pitchFamily="34" charset="0"/>
            </a:endParaRPr>
          </a:p>
          <a:p>
            <a:pPr algn="ctr">
              <a:spcBef>
                <a:spcPct val="50000"/>
              </a:spcBef>
            </a:pPr>
            <a:r>
              <a:rPr lang="en-US" sz="2800" b="1">
                <a:latin typeface="Arial" pitchFamily="34" charset="0"/>
              </a:rPr>
              <a:t>4 – 5 felt earthquakes per week</a:t>
            </a:r>
          </a:p>
        </p:txBody>
      </p:sp>
      <p:pic>
        <p:nvPicPr>
          <p:cNvPr id="47106" name="Picture 2"/>
          <p:cNvPicPr>
            <a:picLocks noChangeAspect="1" noChangeArrowheads="1"/>
          </p:cNvPicPr>
          <p:nvPr/>
        </p:nvPicPr>
        <p:blipFill>
          <a:blip r:embed="rId2"/>
          <a:srcRect/>
          <a:stretch>
            <a:fillRect/>
          </a:stretch>
        </p:blipFill>
        <p:spPr bwMode="auto">
          <a:xfrm>
            <a:off x="0" y="-37740"/>
            <a:ext cx="5527034" cy="6895740"/>
          </a:xfrm>
          <a:prstGeom prst="rect">
            <a:avLst/>
          </a:prstGeom>
          <a:noFill/>
          <a:ln w="9525">
            <a:noFill/>
            <a:miter lim="800000"/>
            <a:headEnd/>
            <a:tailEnd/>
          </a:ln>
          <a:effectLst/>
        </p:spPr>
      </p:pic>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intensityflat"/>
          <p:cNvPicPr>
            <a:picLocks noChangeAspect="1" noChangeArrowheads="1"/>
          </p:cNvPicPr>
          <p:nvPr/>
        </p:nvPicPr>
        <p:blipFill>
          <a:blip r:embed="rId2" cstate="email"/>
          <a:srcRect/>
          <a:stretch>
            <a:fillRect/>
          </a:stretch>
        </p:blipFill>
        <p:spPr bwMode="auto">
          <a:xfrm>
            <a:off x="76200" y="685800"/>
            <a:ext cx="4983163" cy="3657600"/>
          </a:xfrm>
          <a:prstGeom prst="rect">
            <a:avLst/>
          </a:prstGeom>
          <a:noFill/>
          <a:ln w="9525">
            <a:noFill/>
            <a:miter lim="800000"/>
            <a:headEnd/>
            <a:tailEnd/>
          </a:ln>
        </p:spPr>
      </p:pic>
      <p:sp>
        <p:nvSpPr>
          <p:cNvPr id="23554" name="Text Box 8"/>
          <p:cNvSpPr txBox="1">
            <a:spLocks noChangeArrowheads="1"/>
          </p:cNvSpPr>
          <p:nvPr/>
        </p:nvSpPr>
        <p:spPr bwMode="auto">
          <a:xfrm>
            <a:off x="5157788" y="1371600"/>
            <a:ext cx="3910012" cy="1917700"/>
          </a:xfrm>
          <a:prstGeom prst="rect">
            <a:avLst/>
          </a:prstGeom>
          <a:noFill/>
          <a:ln w="9525">
            <a:noFill/>
            <a:miter lim="800000"/>
            <a:headEnd/>
            <a:tailEnd/>
          </a:ln>
        </p:spPr>
        <p:txBody>
          <a:bodyPr wrap="none">
            <a:spAutoFit/>
          </a:bodyPr>
          <a:lstStyle/>
          <a:p>
            <a:r>
              <a:rPr lang="en-US" sz="2400" b="1">
                <a:latin typeface="Arial" pitchFamily="34" charset="0"/>
              </a:rPr>
              <a:t>perceived strength of an </a:t>
            </a:r>
          </a:p>
          <a:p>
            <a:r>
              <a:rPr lang="en-US" sz="2400" b="1">
                <a:latin typeface="Arial" pitchFamily="34" charset="0"/>
              </a:rPr>
              <a:t>earthquake based on </a:t>
            </a:r>
          </a:p>
          <a:p>
            <a:r>
              <a:rPr lang="en-US" sz="2400" b="1">
                <a:latin typeface="Arial" pitchFamily="34" charset="0"/>
              </a:rPr>
              <a:t>relative effect to people </a:t>
            </a:r>
          </a:p>
          <a:p>
            <a:r>
              <a:rPr lang="en-US" sz="2400" b="1">
                <a:latin typeface="Arial" pitchFamily="34" charset="0"/>
              </a:rPr>
              <a:t>and structures; generally </a:t>
            </a:r>
          </a:p>
          <a:p>
            <a:r>
              <a:rPr lang="en-US" sz="2400" b="1">
                <a:latin typeface="Arial" pitchFamily="34" charset="0"/>
              </a:rPr>
              <a:t>higher near the epicenter</a:t>
            </a:r>
          </a:p>
        </p:txBody>
      </p:sp>
      <p:pic>
        <p:nvPicPr>
          <p:cNvPr id="23555" name="Picture 10" descr="seismograph1"/>
          <p:cNvPicPr>
            <a:picLocks noChangeAspect="1" noChangeArrowheads="1"/>
          </p:cNvPicPr>
          <p:nvPr/>
        </p:nvPicPr>
        <p:blipFill>
          <a:blip r:embed="rId3" cstate="email"/>
          <a:srcRect/>
          <a:stretch>
            <a:fillRect/>
          </a:stretch>
        </p:blipFill>
        <p:spPr bwMode="auto">
          <a:xfrm>
            <a:off x="5562600" y="4114800"/>
            <a:ext cx="3124200" cy="2257425"/>
          </a:xfrm>
          <a:prstGeom prst="rect">
            <a:avLst/>
          </a:prstGeom>
          <a:noFill/>
          <a:ln w="9525">
            <a:noFill/>
            <a:miter lim="800000"/>
            <a:headEnd/>
            <a:tailEnd/>
          </a:ln>
        </p:spPr>
      </p:pic>
      <p:sp>
        <p:nvSpPr>
          <p:cNvPr id="23556" name="Text Box 12"/>
          <p:cNvSpPr txBox="1">
            <a:spLocks noChangeArrowheads="1"/>
          </p:cNvSpPr>
          <p:nvPr/>
        </p:nvSpPr>
        <p:spPr bwMode="auto">
          <a:xfrm>
            <a:off x="2271713" y="5146675"/>
            <a:ext cx="184150" cy="822325"/>
          </a:xfrm>
          <a:prstGeom prst="rect">
            <a:avLst/>
          </a:prstGeom>
          <a:noFill/>
          <a:ln w="9525">
            <a:noFill/>
            <a:miter lim="800000"/>
            <a:headEnd/>
            <a:tailEnd/>
          </a:ln>
        </p:spPr>
        <p:txBody>
          <a:bodyPr wrap="none">
            <a:spAutoFit/>
          </a:bodyPr>
          <a:lstStyle/>
          <a:p>
            <a:endParaRPr lang="en-US" sz="2400">
              <a:latin typeface="Times New Roman" pitchFamily="18" charset="0"/>
            </a:endParaRPr>
          </a:p>
          <a:p>
            <a:endParaRPr lang="en-US" sz="2400">
              <a:latin typeface="Times New Roman" pitchFamily="18" charset="0"/>
            </a:endParaRPr>
          </a:p>
        </p:txBody>
      </p:sp>
      <p:sp>
        <p:nvSpPr>
          <p:cNvPr id="23557" name="Text Box 13"/>
          <p:cNvSpPr txBox="1">
            <a:spLocks noChangeArrowheads="1"/>
          </p:cNvSpPr>
          <p:nvPr/>
        </p:nvSpPr>
        <p:spPr bwMode="auto">
          <a:xfrm>
            <a:off x="76200" y="4864100"/>
            <a:ext cx="5410200" cy="1917700"/>
          </a:xfrm>
          <a:prstGeom prst="rect">
            <a:avLst/>
          </a:prstGeom>
          <a:noFill/>
          <a:ln w="9525">
            <a:noFill/>
            <a:miter lim="800000"/>
            <a:headEnd/>
            <a:tailEnd/>
          </a:ln>
        </p:spPr>
        <p:txBody>
          <a:bodyPr>
            <a:spAutoFit/>
          </a:bodyPr>
          <a:lstStyle/>
          <a:p>
            <a:r>
              <a:rPr lang="en-US" sz="2400" b="1">
                <a:latin typeface="Arial" pitchFamily="34" charset="0"/>
              </a:rPr>
              <a:t>based on instrumentally derived information and correlates strength with the amount of total energy released at the earthquake</a:t>
            </a:r>
            <a:r>
              <a:rPr lang="ja-JP" altLang="en-US" sz="2400" b="1">
                <a:latin typeface="Arial" pitchFamily="34" charset="0"/>
              </a:rPr>
              <a:t>’</a:t>
            </a:r>
            <a:r>
              <a:rPr lang="en-US" altLang="ja-JP" sz="2400" b="1">
                <a:latin typeface="Arial" pitchFamily="34" charset="0"/>
              </a:rPr>
              <a:t>s  </a:t>
            </a:r>
          </a:p>
          <a:p>
            <a:r>
              <a:rPr lang="en-US" sz="2400" b="1">
                <a:latin typeface="Arial" pitchFamily="34" charset="0"/>
              </a:rPr>
              <a:t>point of origin</a:t>
            </a:r>
          </a:p>
        </p:txBody>
      </p:sp>
      <p:sp>
        <p:nvSpPr>
          <p:cNvPr id="10254" name="Rectangle 14"/>
          <p:cNvSpPr>
            <a:spLocks noChangeArrowheads="1"/>
          </p:cNvSpPr>
          <p:nvPr/>
        </p:nvSpPr>
        <p:spPr bwMode="auto">
          <a:xfrm>
            <a:off x="0" y="228600"/>
            <a:ext cx="9144000" cy="427038"/>
          </a:xfrm>
          <a:prstGeom prst="rect">
            <a:avLst/>
          </a:prstGeom>
          <a:noFill/>
          <a:ln w="9525">
            <a:noFill/>
            <a:miter lim="800000"/>
            <a:headEnd/>
            <a:tailEnd/>
          </a:ln>
          <a:effectLst/>
        </p:spPr>
        <p:txBody>
          <a:bodyPr>
            <a:spAutoFit/>
          </a:bodyPr>
          <a:lstStyle/>
          <a:p>
            <a:pPr algn="ctr"/>
            <a:r>
              <a:rPr lang="en-US" sz="2200" b="1">
                <a:solidFill>
                  <a:srgbClr val="FFFF00"/>
                </a:solidFill>
                <a:effectLst>
                  <a:outerShdw blurRad="38100" dist="38100" dir="2700000" algn="tl">
                    <a:srgbClr val="000000"/>
                  </a:outerShdw>
                </a:effectLst>
                <a:latin typeface="Arial Black" pitchFamily="34" charset="0"/>
              </a:rPr>
              <a:t>Two ways of describing the strength of an earthquake</a:t>
            </a:r>
          </a:p>
        </p:txBody>
      </p:sp>
      <p:sp>
        <p:nvSpPr>
          <p:cNvPr id="23559" name="Text Box 15"/>
          <p:cNvSpPr txBox="1">
            <a:spLocks noChangeArrowheads="1"/>
          </p:cNvSpPr>
          <p:nvPr/>
        </p:nvSpPr>
        <p:spPr bwMode="auto">
          <a:xfrm>
            <a:off x="5334000" y="762000"/>
            <a:ext cx="2235200" cy="579438"/>
          </a:xfrm>
          <a:prstGeom prst="rect">
            <a:avLst/>
          </a:prstGeom>
          <a:noFill/>
          <a:ln w="9525">
            <a:noFill/>
            <a:miter lim="800000"/>
            <a:headEnd/>
            <a:tailEnd/>
          </a:ln>
        </p:spPr>
        <p:txBody>
          <a:bodyPr>
            <a:spAutoFit/>
          </a:bodyPr>
          <a:lstStyle/>
          <a:p>
            <a:r>
              <a:rPr lang="en-US" sz="2800">
                <a:solidFill>
                  <a:srgbClr val="FFFF00"/>
                </a:solidFill>
                <a:latin typeface="Arial Black" pitchFamily="34" charset="0"/>
              </a:rPr>
              <a:t>1</a:t>
            </a:r>
            <a:r>
              <a:rPr lang="en-US" sz="2400" b="1">
                <a:solidFill>
                  <a:srgbClr val="FFFF00"/>
                </a:solidFill>
                <a:latin typeface="Arial Black" pitchFamily="34" charset="0"/>
              </a:rPr>
              <a:t>. </a:t>
            </a:r>
            <a:r>
              <a:rPr lang="en-US" sz="3200" b="1">
                <a:solidFill>
                  <a:srgbClr val="FFFF00"/>
                </a:solidFill>
                <a:latin typeface="Times New Roman" pitchFamily="18" charset="0"/>
              </a:rPr>
              <a:t>Intensity</a:t>
            </a:r>
          </a:p>
        </p:txBody>
      </p:sp>
      <p:sp>
        <p:nvSpPr>
          <p:cNvPr id="23560" name="Rectangle 16"/>
          <p:cNvSpPr>
            <a:spLocks noChangeArrowheads="1"/>
          </p:cNvSpPr>
          <p:nvPr/>
        </p:nvSpPr>
        <p:spPr bwMode="auto">
          <a:xfrm>
            <a:off x="76200" y="4343400"/>
            <a:ext cx="2487613" cy="579438"/>
          </a:xfrm>
          <a:prstGeom prst="rect">
            <a:avLst/>
          </a:prstGeom>
          <a:noFill/>
          <a:ln w="9525">
            <a:noFill/>
            <a:miter lim="800000"/>
            <a:headEnd/>
            <a:tailEnd/>
          </a:ln>
        </p:spPr>
        <p:txBody>
          <a:bodyPr wrap="none">
            <a:spAutoFit/>
          </a:bodyPr>
          <a:lstStyle/>
          <a:p>
            <a:r>
              <a:rPr lang="en-US" sz="2400" b="1">
                <a:solidFill>
                  <a:srgbClr val="FFFF00"/>
                </a:solidFill>
                <a:latin typeface="Arial Black" pitchFamily="34" charset="0"/>
              </a:rPr>
              <a:t>2. </a:t>
            </a:r>
            <a:r>
              <a:rPr lang="en-US" sz="3200" b="1">
                <a:solidFill>
                  <a:srgbClr val="FFFF00"/>
                </a:solidFill>
                <a:latin typeface="Times New Roman" pitchFamily="18" charset="0"/>
              </a:rPr>
              <a:t>Magnitude</a:t>
            </a:r>
            <a:endParaRPr lang="en-US" sz="2800" b="1">
              <a:solidFill>
                <a:srgbClr val="FFFF00"/>
              </a:solidFill>
              <a:latin typeface="Arial Black" pitchFamily="34" charset="0"/>
            </a:endParaRP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026" descr="NORTHERNLUZONEQ2"/>
          <p:cNvPicPr>
            <a:picLocks noChangeAspect="1" noChangeArrowheads="1"/>
          </p:cNvPicPr>
          <p:nvPr/>
        </p:nvPicPr>
        <p:blipFill>
          <a:blip r:embed="rId2" cstate="email"/>
          <a:srcRect/>
          <a:stretch>
            <a:fillRect/>
          </a:stretch>
        </p:blipFill>
        <p:spPr bwMode="auto">
          <a:xfrm>
            <a:off x="80963" y="1295400"/>
            <a:ext cx="3881437" cy="4724400"/>
          </a:xfrm>
          <a:prstGeom prst="rect">
            <a:avLst/>
          </a:prstGeom>
          <a:noFill/>
          <a:ln w="9525">
            <a:noFill/>
            <a:miter lim="800000"/>
            <a:headEnd/>
            <a:tailEnd/>
          </a:ln>
        </p:spPr>
      </p:pic>
      <p:pic>
        <p:nvPicPr>
          <p:cNvPr id="24578" name="Picture 1027" descr="intensity"/>
          <p:cNvPicPr>
            <a:picLocks noChangeAspect="1" noChangeArrowheads="1"/>
          </p:cNvPicPr>
          <p:nvPr/>
        </p:nvPicPr>
        <p:blipFill>
          <a:blip r:embed="rId3" cstate="email"/>
          <a:srcRect/>
          <a:stretch>
            <a:fillRect/>
          </a:stretch>
        </p:blipFill>
        <p:spPr bwMode="auto">
          <a:xfrm>
            <a:off x="4038600" y="0"/>
            <a:ext cx="4968875" cy="6858000"/>
          </a:xfrm>
          <a:prstGeom prst="rect">
            <a:avLst/>
          </a:prstGeom>
          <a:noFill/>
          <a:ln w="9525">
            <a:noFill/>
            <a:miter lim="800000"/>
            <a:headEnd/>
            <a:tailEnd/>
          </a:ln>
        </p:spPr>
      </p:pic>
      <p:sp>
        <p:nvSpPr>
          <p:cNvPr id="24579" name="Rectangle 1028"/>
          <p:cNvSpPr>
            <a:spLocks noChangeArrowheads="1"/>
          </p:cNvSpPr>
          <p:nvPr/>
        </p:nvSpPr>
        <p:spPr bwMode="auto">
          <a:xfrm>
            <a:off x="0" y="533400"/>
            <a:ext cx="4191000" cy="381000"/>
          </a:xfrm>
          <a:prstGeom prst="rect">
            <a:avLst/>
          </a:prstGeom>
          <a:noFill/>
          <a:ln w="9525">
            <a:noFill/>
            <a:miter lim="800000"/>
            <a:headEnd/>
            <a:tailEnd/>
          </a:ln>
        </p:spPr>
        <p:txBody>
          <a:bodyPr anchor="ctr"/>
          <a:lstStyle/>
          <a:p>
            <a:pPr algn="ctr"/>
            <a:r>
              <a:rPr lang="en-US" sz="3200" b="1">
                <a:latin typeface="Times New Roman" pitchFamily="18" charset="0"/>
              </a:rPr>
              <a:t>INTENSITY</a:t>
            </a:r>
          </a:p>
        </p:txBody>
      </p:sp>
    </p:spTree>
  </p:cSld>
  <p:clrMapOvr>
    <a:masterClrMapping/>
  </p:clrMapOvr>
  <p:transition>
    <p:zoom/>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5215</TotalTime>
  <Words>1215</Words>
  <Application>Microsoft Macintosh PowerPoint</Application>
  <PresentationFormat>On-screen Show (4:3)</PresentationFormat>
  <Paragraphs>244</Paragraphs>
  <Slides>36</Slides>
  <Notes>0</Notes>
  <HiddenSlides>2</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52" baseType="lpstr">
      <vt:lpstr>Arial</vt:lpstr>
      <vt:lpstr>Times New Roman</vt:lpstr>
      <vt:lpstr>ＭＳ Ｐゴシック</vt:lpstr>
      <vt:lpstr>Wingdings 2</vt:lpstr>
      <vt:lpstr>Calibri</vt:lpstr>
      <vt:lpstr>Arial Black</vt:lpstr>
      <vt:lpstr>Verdana</vt:lpstr>
      <vt:lpstr>Monotype Sorts</vt:lpstr>
      <vt:lpstr>Century Gothic</vt:lpstr>
      <vt:lpstr>Tahoma</vt:lpstr>
      <vt:lpstr>Corbel</vt:lpstr>
      <vt:lpstr>Wingdings</vt:lpstr>
      <vt:lpstr>Franklin Gothic Medium</vt:lpstr>
      <vt:lpstr>Wingdings 3</vt:lpstr>
      <vt:lpstr>Module</vt:lpstr>
      <vt:lpstr>Image</vt:lpstr>
      <vt:lpstr>Slide 1</vt:lpstr>
      <vt:lpstr>Legal Base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Organization Chart</vt:lpstr>
      <vt:lpstr>Slide 28</vt:lpstr>
      <vt:lpstr>Slide 29</vt:lpstr>
      <vt:lpstr>Slide 30</vt:lpstr>
      <vt:lpstr>Fire Drill vs. Earthquake Drill</vt:lpstr>
      <vt:lpstr>Slide 32</vt:lpstr>
      <vt:lpstr>Slide 33</vt:lpstr>
      <vt:lpstr>Slide 34</vt:lpstr>
      <vt:lpstr>Slide 35</vt:lpstr>
      <vt:lpstr>Slide 36</vt:lpstr>
    </vt:vector>
  </TitlesOfParts>
  <Company>phivolcs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PHIVOLCS-GGRDD</dc:creator>
  <cp:lastModifiedBy>BODSkie</cp:lastModifiedBy>
  <cp:revision>345</cp:revision>
  <cp:lastPrinted>2000-01-24T09:15:52Z</cp:lastPrinted>
  <dcterms:created xsi:type="dcterms:W3CDTF">1999-10-12T02:04:06Z</dcterms:created>
  <dcterms:modified xsi:type="dcterms:W3CDTF">2015-07-10T16:25:11Z</dcterms:modified>
</cp:coreProperties>
</file>