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9"/>
  </p:notesMasterIdLst>
  <p:sldIdLst>
    <p:sldId id="300" r:id="rId2"/>
    <p:sldId id="369" r:id="rId3"/>
    <p:sldId id="370" r:id="rId4"/>
    <p:sldId id="371" r:id="rId5"/>
    <p:sldId id="312" r:id="rId6"/>
    <p:sldId id="313" r:id="rId7"/>
    <p:sldId id="314" r:id="rId8"/>
    <p:sldId id="317" r:id="rId9"/>
    <p:sldId id="318" r:id="rId10"/>
    <p:sldId id="319" r:id="rId11"/>
    <p:sldId id="320" r:id="rId12"/>
    <p:sldId id="321" r:id="rId13"/>
    <p:sldId id="322" r:id="rId14"/>
    <p:sldId id="323" r:id="rId15"/>
    <p:sldId id="324" r:id="rId16"/>
    <p:sldId id="327" r:id="rId17"/>
    <p:sldId id="329" r:id="rId18"/>
    <p:sldId id="334" r:id="rId19"/>
    <p:sldId id="335" r:id="rId20"/>
    <p:sldId id="330" r:id="rId21"/>
    <p:sldId id="338" r:id="rId22"/>
    <p:sldId id="337" r:id="rId23"/>
    <p:sldId id="339" r:id="rId24"/>
    <p:sldId id="340" r:id="rId25"/>
    <p:sldId id="341" r:id="rId26"/>
    <p:sldId id="342" r:id="rId27"/>
    <p:sldId id="344" r:id="rId28"/>
    <p:sldId id="343" r:id="rId29"/>
    <p:sldId id="345" r:id="rId30"/>
    <p:sldId id="346" r:id="rId31"/>
    <p:sldId id="348" r:id="rId32"/>
    <p:sldId id="257" r:id="rId33"/>
    <p:sldId id="258" r:id="rId34"/>
    <p:sldId id="259" r:id="rId35"/>
    <p:sldId id="260" r:id="rId36"/>
    <p:sldId id="272" r:id="rId37"/>
    <p:sldId id="273" r:id="rId38"/>
    <p:sldId id="274" r:id="rId39"/>
    <p:sldId id="261" r:id="rId40"/>
    <p:sldId id="349" r:id="rId41"/>
    <p:sldId id="266" r:id="rId42"/>
    <p:sldId id="268" r:id="rId43"/>
    <p:sldId id="350" r:id="rId44"/>
    <p:sldId id="353" r:id="rId45"/>
    <p:sldId id="354" r:id="rId46"/>
    <p:sldId id="356" r:id="rId47"/>
    <p:sldId id="355" r:id="rId48"/>
    <p:sldId id="358" r:id="rId49"/>
    <p:sldId id="359" r:id="rId50"/>
    <p:sldId id="360" r:id="rId51"/>
    <p:sldId id="361" r:id="rId52"/>
    <p:sldId id="363" r:id="rId53"/>
    <p:sldId id="364" r:id="rId54"/>
    <p:sldId id="365" r:id="rId55"/>
    <p:sldId id="366" r:id="rId56"/>
    <p:sldId id="367" r:id="rId57"/>
    <p:sldId id="27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7E74B-856C-4ADF-9D88-6DC4F1560B55}" type="doc">
      <dgm:prSet loTypeId="urn:microsoft.com/office/officeart/2005/8/layout/hProcess9" loCatId="process" qsTypeId="urn:microsoft.com/office/officeart/2005/8/quickstyle/3d2" qsCatId="3D" csTypeId="urn:microsoft.com/office/officeart/2005/8/colors/accent3_2" csCatId="accent3" phldr="1"/>
      <dgm:spPr/>
    </dgm:pt>
    <dgm:pt modelId="{B5DE6DE7-9B73-4DA6-9E01-CC331DFC786B}">
      <dgm:prSet phldrT="[Text]"/>
      <dgm:spPr/>
      <dgm:t>
        <a:bodyPr/>
        <a:lstStyle/>
        <a:p>
          <a:r>
            <a:rPr lang="en-US" dirty="0" smtClean="0">
              <a:solidFill>
                <a:schemeClr val="tx1"/>
              </a:solidFill>
              <a:latin typeface="+mj-lt"/>
            </a:rPr>
            <a:t>INPUT</a:t>
          </a:r>
          <a:endParaRPr lang="en-US" dirty="0">
            <a:solidFill>
              <a:schemeClr val="tx1"/>
            </a:solidFill>
            <a:latin typeface="+mj-lt"/>
          </a:endParaRPr>
        </a:p>
      </dgm:t>
    </dgm:pt>
    <dgm:pt modelId="{6A1BE216-5E81-4052-A555-2D5AA93CF592}" type="parTrans" cxnId="{5D1F1920-D483-4A74-8FE7-589029C650E9}">
      <dgm:prSet/>
      <dgm:spPr/>
      <dgm:t>
        <a:bodyPr/>
        <a:lstStyle/>
        <a:p>
          <a:endParaRPr lang="en-US">
            <a:solidFill>
              <a:schemeClr val="tx1"/>
            </a:solidFill>
          </a:endParaRPr>
        </a:p>
      </dgm:t>
    </dgm:pt>
    <dgm:pt modelId="{0DB92FA0-C173-4445-8FC7-56F01859DF1A}" type="sibTrans" cxnId="{5D1F1920-D483-4A74-8FE7-589029C650E9}">
      <dgm:prSet/>
      <dgm:spPr/>
      <dgm:t>
        <a:bodyPr/>
        <a:lstStyle/>
        <a:p>
          <a:endParaRPr lang="en-US">
            <a:solidFill>
              <a:schemeClr val="tx1"/>
            </a:solidFill>
          </a:endParaRPr>
        </a:p>
      </dgm:t>
    </dgm:pt>
    <dgm:pt modelId="{17A82F41-16EB-47BA-9C66-41050D901ED8}">
      <dgm:prSet phldrT="[Text]"/>
      <dgm:spPr/>
      <dgm:t>
        <a:bodyPr/>
        <a:lstStyle/>
        <a:p>
          <a:r>
            <a:rPr lang="en-US" dirty="0" smtClean="0">
              <a:solidFill>
                <a:schemeClr val="tx1"/>
              </a:solidFill>
              <a:latin typeface="+mj-lt"/>
            </a:rPr>
            <a:t>PROCESS</a:t>
          </a:r>
          <a:endParaRPr lang="en-US" dirty="0">
            <a:solidFill>
              <a:schemeClr val="tx1"/>
            </a:solidFill>
            <a:latin typeface="+mj-lt"/>
          </a:endParaRPr>
        </a:p>
      </dgm:t>
    </dgm:pt>
    <dgm:pt modelId="{E7D99CBC-67E5-4497-994D-6E780D0A59D1}" type="parTrans" cxnId="{2A6464A2-7698-438B-B013-49FCB9C22C0C}">
      <dgm:prSet/>
      <dgm:spPr/>
      <dgm:t>
        <a:bodyPr/>
        <a:lstStyle/>
        <a:p>
          <a:endParaRPr lang="en-US">
            <a:solidFill>
              <a:schemeClr val="tx1"/>
            </a:solidFill>
          </a:endParaRPr>
        </a:p>
      </dgm:t>
    </dgm:pt>
    <dgm:pt modelId="{534930B8-84A1-48C3-9CF7-365A16A35A96}" type="sibTrans" cxnId="{2A6464A2-7698-438B-B013-49FCB9C22C0C}">
      <dgm:prSet/>
      <dgm:spPr/>
      <dgm:t>
        <a:bodyPr/>
        <a:lstStyle/>
        <a:p>
          <a:endParaRPr lang="en-US">
            <a:solidFill>
              <a:schemeClr val="tx1"/>
            </a:solidFill>
          </a:endParaRPr>
        </a:p>
      </dgm:t>
    </dgm:pt>
    <dgm:pt modelId="{BE28A833-47FC-4966-9D13-BDF62130000F}">
      <dgm:prSet phldrT="[Text]"/>
      <dgm:spPr/>
      <dgm:t>
        <a:bodyPr/>
        <a:lstStyle/>
        <a:p>
          <a:r>
            <a:rPr lang="en-US" dirty="0" smtClean="0">
              <a:solidFill>
                <a:schemeClr val="tx1"/>
              </a:solidFill>
              <a:latin typeface="+mj-lt"/>
            </a:rPr>
            <a:t>OUTPUT</a:t>
          </a:r>
          <a:endParaRPr lang="en-US" dirty="0">
            <a:solidFill>
              <a:schemeClr val="tx1"/>
            </a:solidFill>
            <a:latin typeface="+mj-lt"/>
          </a:endParaRPr>
        </a:p>
      </dgm:t>
    </dgm:pt>
    <dgm:pt modelId="{0C411B1D-556E-48C4-84D1-97739FE1C673}" type="parTrans" cxnId="{1B0216FA-A0A5-42E0-98C1-3B3B779C94B8}">
      <dgm:prSet/>
      <dgm:spPr/>
      <dgm:t>
        <a:bodyPr/>
        <a:lstStyle/>
        <a:p>
          <a:endParaRPr lang="en-US">
            <a:solidFill>
              <a:schemeClr val="tx1"/>
            </a:solidFill>
          </a:endParaRPr>
        </a:p>
      </dgm:t>
    </dgm:pt>
    <dgm:pt modelId="{C6E5BC15-664C-45D4-B448-233DAAD6FDD6}" type="sibTrans" cxnId="{1B0216FA-A0A5-42E0-98C1-3B3B779C94B8}">
      <dgm:prSet/>
      <dgm:spPr/>
      <dgm:t>
        <a:bodyPr/>
        <a:lstStyle/>
        <a:p>
          <a:endParaRPr lang="en-US">
            <a:solidFill>
              <a:schemeClr val="tx1"/>
            </a:solidFill>
          </a:endParaRPr>
        </a:p>
      </dgm:t>
    </dgm:pt>
    <dgm:pt modelId="{454CD891-F1CE-4987-B825-EBC8AB2D0426}" type="pres">
      <dgm:prSet presAssocID="{F4B7E74B-856C-4ADF-9D88-6DC4F1560B55}" presName="CompostProcess" presStyleCnt="0">
        <dgm:presLayoutVars>
          <dgm:dir/>
          <dgm:resizeHandles val="exact"/>
        </dgm:presLayoutVars>
      </dgm:prSet>
      <dgm:spPr/>
    </dgm:pt>
    <dgm:pt modelId="{E26E16CC-8B47-4053-B2C4-6ADECE050FE0}" type="pres">
      <dgm:prSet presAssocID="{F4B7E74B-856C-4ADF-9D88-6DC4F1560B55}" presName="arrow" presStyleLbl="bgShp" presStyleIdx="0" presStyleCnt="1"/>
      <dgm:spPr/>
    </dgm:pt>
    <dgm:pt modelId="{2D272A36-1889-4B6D-9B96-1B650309444F}" type="pres">
      <dgm:prSet presAssocID="{F4B7E74B-856C-4ADF-9D88-6DC4F1560B55}" presName="linearProcess" presStyleCnt="0"/>
      <dgm:spPr/>
    </dgm:pt>
    <dgm:pt modelId="{8097FC64-53A4-4F58-8D05-77BA43575C67}" type="pres">
      <dgm:prSet presAssocID="{B5DE6DE7-9B73-4DA6-9E01-CC331DFC786B}" presName="textNode" presStyleLbl="node1" presStyleIdx="0" presStyleCnt="3">
        <dgm:presLayoutVars>
          <dgm:bulletEnabled val="1"/>
        </dgm:presLayoutVars>
      </dgm:prSet>
      <dgm:spPr/>
      <dgm:t>
        <a:bodyPr/>
        <a:lstStyle/>
        <a:p>
          <a:endParaRPr lang="en-US"/>
        </a:p>
      </dgm:t>
    </dgm:pt>
    <dgm:pt modelId="{AF564B9D-ED3C-49E7-8FE6-364381F41E7F}" type="pres">
      <dgm:prSet presAssocID="{0DB92FA0-C173-4445-8FC7-56F01859DF1A}" presName="sibTrans" presStyleCnt="0"/>
      <dgm:spPr/>
    </dgm:pt>
    <dgm:pt modelId="{596BED1E-4229-4D26-9F58-5C4BAA1D9B8C}" type="pres">
      <dgm:prSet presAssocID="{17A82F41-16EB-47BA-9C66-41050D901ED8}" presName="textNode" presStyleLbl="node1" presStyleIdx="1" presStyleCnt="3">
        <dgm:presLayoutVars>
          <dgm:bulletEnabled val="1"/>
        </dgm:presLayoutVars>
      </dgm:prSet>
      <dgm:spPr/>
      <dgm:t>
        <a:bodyPr/>
        <a:lstStyle/>
        <a:p>
          <a:endParaRPr lang="en-US"/>
        </a:p>
      </dgm:t>
    </dgm:pt>
    <dgm:pt modelId="{47CAFABD-DB5F-4526-9212-186C0AEC36D5}" type="pres">
      <dgm:prSet presAssocID="{534930B8-84A1-48C3-9CF7-365A16A35A96}" presName="sibTrans" presStyleCnt="0"/>
      <dgm:spPr/>
    </dgm:pt>
    <dgm:pt modelId="{2C715739-3732-4F3C-904F-4CFBC0C494FB}" type="pres">
      <dgm:prSet presAssocID="{BE28A833-47FC-4966-9D13-BDF62130000F}" presName="textNode" presStyleLbl="node1" presStyleIdx="2" presStyleCnt="3">
        <dgm:presLayoutVars>
          <dgm:bulletEnabled val="1"/>
        </dgm:presLayoutVars>
      </dgm:prSet>
      <dgm:spPr/>
      <dgm:t>
        <a:bodyPr/>
        <a:lstStyle/>
        <a:p>
          <a:endParaRPr lang="en-US"/>
        </a:p>
      </dgm:t>
    </dgm:pt>
  </dgm:ptLst>
  <dgm:cxnLst>
    <dgm:cxn modelId="{1B0216FA-A0A5-42E0-98C1-3B3B779C94B8}" srcId="{F4B7E74B-856C-4ADF-9D88-6DC4F1560B55}" destId="{BE28A833-47FC-4966-9D13-BDF62130000F}" srcOrd="2" destOrd="0" parTransId="{0C411B1D-556E-48C4-84D1-97739FE1C673}" sibTransId="{C6E5BC15-664C-45D4-B448-233DAAD6FDD6}"/>
    <dgm:cxn modelId="{2A6464A2-7698-438B-B013-49FCB9C22C0C}" srcId="{F4B7E74B-856C-4ADF-9D88-6DC4F1560B55}" destId="{17A82F41-16EB-47BA-9C66-41050D901ED8}" srcOrd="1" destOrd="0" parTransId="{E7D99CBC-67E5-4497-994D-6E780D0A59D1}" sibTransId="{534930B8-84A1-48C3-9CF7-365A16A35A96}"/>
    <dgm:cxn modelId="{C89847EB-75BC-4502-BF18-F9D86E371B60}" type="presOf" srcId="{BE28A833-47FC-4966-9D13-BDF62130000F}" destId="{2C715739-3732-4F3C-904F-4CFBC0C494FB}" srcOrd="0" destOrd="0" presId="urn:microsoft.com/office/officeart/2005/8/layout/hProcess9"/>
    <dgm:cxn modelId="{CF54F823-D74F-40AF-9875-1E249FD703AB}" type="presOf" srcId="{17A82F41-16EB-47BA-9C66-41050D901ED8}" destId="{596BED1E-4229-4D26-9F58-5C4BAA1D9B8C}" srcOrd="0" destOrd="0" presId="urn:microsoft.com/office/officeart/2005/8/layout/hProcess9"/>
    <dgm:cxn modelId="{B633CAB6-5522-4B95-B600-3A7E7E13C581}" type="presOf" srcId="{F4B7E74B-856C-4ADF-9D88-6DC4F1560B55}" destId="{454CD891-F1CE-4987-B825-EBC8AB2D0426}" srcOrd="0" destOrd="0" presId="urn:microsoft.com/office/officeart/2005/8/layout/hProcess9"/>
    <dgm:cxn modelId="{695803CA-90D0-4E1F-A6E0-292E1C5238D9}" type="presOf" srcId="{B5DE6DE7-9B73-4DA6-9E01-CC331DFC786B}" destId="{8097FC64-53A4-4F58-8D05-77BA43575C67}" srcOrd="0" destOrd="0" presId="urn:microsoft.com/office/officeart/2005/8/layout/hProcess9"/>
    <dgm:cxn modelId="{5D1F1920-D483-4A74-8FE7-589029C650E9}" srcId="{F4B7E74B-856C-4ADF-9D88-6DC4F1560B55}" destId="{B5DE6DE7-9B73-4DA6-9E01-CC331DFC786B}" srcOrd="0" destOrd="0" parTransId="{6A1BE216-5E81-4052-A555-2D5AA93CF592}" sibTransId="{0DB92FA0-C173-4445-8FC7-56F01859DF1A}"/>
    <dgm:cxn modelId="{08351ABB-35AF-4D52-93F9-5C6018306E0B}" type="presParOf" srcId="{454CD891-F1CE-4987-B825-EBC8AB2D0426}" destId="{E26E16CC-8B47-4053-B2C4-6ADECE050FE0}" srcOrd="0" destOrd="0" presId="urn:microsoft.com/office/officeart/2005/8/layout/hProcess9"/>
    <dgm:cxn modelId="{4BEFC62E-251A-442B-9A51-CD8DA3C7DD59}" type="presParOf" srcId="{454CD891-F1CE-4987-B825-EBC8AB2D0426}" destId="{2D272A36-1889-4B6D-9B96-1B650309444F}" srcOrd="1" destOrd="0" presId="urn:microsoft.com/office/officeart/2005/8/layout/hProcess9"/>
    <dgm:cxn modelId="{CD0D33F8-1C1E-4E0A-8A2F-B11CC10E195B}" type="presParOf" srcId="{2D272A36-1889-4B6D-9B96-1B650309444F}" destId="{8097FC64-53A4-4F58-8D05-77BA43575C67}" srcOrd="0" destOrd="0" presId="urn:microsoft.com/office/officeart/2005/8/layout/hProcess9"/>
    <dgm:cxn modelId="{A1480C98-3D03-470B-9EC4-526BD32C7328}" type="presParOf" srcId="{2D272A36-1889-4B6D-9B96-1B650309444F}" destId="{AF564B9D-ED3C-49E7-8FE6-364381F41E7F}" srcOrd="1" destOrd="0" presId="urn:microsoft.com/office/officeart/2005/8/layout/hProcess9"/>
    <dgm:cxn modelId="{6C031235-1236-4453-BA97-8EB93A5B7BDC}" type="presParOf" srcId="{2D272A36-1889-4B6D-9B96-1B650309444F}" destId="{596BED1E-4229-4D26-9F58-5C4BAA1D9B8C}" srcOrd="2" destOrd="0" presId="urn:microsoft.com/office/officeart/2005/8/layout/hProcess9"/>
    <dgm:cxn modelId="{C1809185-FAE1-4F51-940F-FCEC271963B9}" type="presParOf" srcId="{2D272A36-1889-4B6D-9B96-1B650309444F}" destId="{47CAFABD-DB5F-4526-9212-186C0AEC36D5}" srcOrd="3" destOrd="0" presId="urn:microsoft.com/office/officeart/2005/8/layout/hProcess9"/>
    <dgm:cxn modelId="{AE51AEE0-9E99-438D-BD52-3FB27339B02B}" type="presParOf" srcId="{2D272A36-1889-4B6D-9B96-1B650309444F}" destId="{2C715739-3732-4F3C-904F-4CFBC0C494FB}"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2E47A-6D08-42AB-8670-D7E7C8DBCD7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39B63FF-C328-4033-A26A-7848DA9529F6}">
      <dgm:prSet phldrT="[Text]"/>
      <dgm:spPr>
        <a:solidFill>
          <a:schemeClr val="accent4">
            <a:lumMod val="60000"/>
            <a:lumOff val="40000"/>
            <a:alpha val="90000"/>
          </a:schemeClr>
        </a:solidFill>
        <a:ln w="12700">
          <a:solidFill>
            <a:schemeClr val="accent4">
              <a:lumMod val="50000"/>
              <a:alpha val="90000"/>
            </a:schemeClr>
          </a:solidFill>
        </a:ln>
      </dgm:spPr>
      <dgm:t>
        <a:bodyPr/>
        <a:lstStyle/>
        <a:p>
          <a:r>
            <a:rPr lang="en-US" dirty="0" smtClean="0"/>
            <a:t>Cost</a:t>
          </a:r>
          <a:endParaRPr lang="en-US" dirty="0"/>
        </a:p>
      </dgm:t>
    </dgm:pt>
    <dgm:pt modelId="{606F1D4E-A27D-47F1-BC27-4DDD3B9094B1}" type="parTrans" cxnId="{C684B43D-6569-4ADE-AA4A-5350ABB3DB57}">
      <dgm:prSet/>
      <dgm:spPr/>
      <dgm:t>
        <a:bodyPr/>
        <a:lstStyle/>
        <a:p>
          <a:endParaRPr lang="en-US"/>
        </a:p>
      </dgm:t>
    </dgm:pt>
    <dgm:pt modelId="{A1970A14-A57D-4986-A52C-FDAF44E30BC7}" type="sibTrans" cxnId="{C684B43D-6569-4ADE-AA4A-5350ABB3DB57}">
      <dgm:prSet/>
      <dgm:spPr/>
      <dgm:t>
        <a:bodyPr/>
        <a:lstStyle/>
        <a:p>
          <a:endParaRPr lang="en-US"/>
        </a:p>
      </dgm:t>
    </dgm:pt>
    <dgm:pt modelId="{A205A67F-B538-485C-8A98-3A00DDBB6A06}">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50. 00</a:t>
          </a:r>
          <a:endParaRPr lang="en-US" dirty="0">
            <a:solidFill>
              <a:schemeClr val="tx1"/>
            </a:solidFill>
          </a:endParaRPr>
        </a:p>
      </dgm:t>
    </dgm:pt>
    <dgm:pt modelId="{1F1C826D-8C64-45F4-A892-6FA41887330F}" type="parTrans" cxnId="{77DDF142-D9F7-4552-AAC3-279233B9E344}">
      <dgm:prSet/>
      <dgm:spPr/>
      <dgm:t>
        <a:bodyPr/>
        <a:lstStyle/>
        <a:p>
          <a:endParaRPr lang="en-US"/>
        </a:p>
      </dgm:t>
    </dgm:pt>
    <dgm:pt modelId="{D734371F-FE90-48C3-A9CF-A0812A65AC84}" type="sibTrans" cxnId="{77DDF142-D9F7-4552-AAC3-279233B9E344}">
      <dgm:prSet/>
      <dgm:spPr/>
      <dgm:t>
        <a:bodyPr/>
        <a:lstStyle/>
        <a:p>
          <a:endParaRPr lang="en-US"/>
        </a:p>
      </dgm:t>
    </dgm:pt>
    <dgm:pt modelId="{7A884E14-D72D-4CF3-B26B-78F8A353D6A0}">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100. 00</a:t>
          </a:r>
          <a:endParaRPr lang="en-US" dirty="0">
            <a:solidFill>
              <a:schemeClr val="tx1"/>
            </a:solidFill>
          </a:endParaRPr>
        </a:p>
      </dgm:t>
    </dgm:pt>
    <dgm:pt modelId="{9DB051EA-79DD-47EC-8FFB-394E0BEB454B}" type="parTrans" cxnId="{B6BDE1C9-2FBA-4C3A-89A6-544B7658770E}">
      <dgm:prSet/>
      <dgm:spPr/>
      <dgm:t>
        <a:bodyPr/>
        <a:lstStyle/>
        <a:p>
          <a:endParaRPr lang="en-US"/>
        </a:p>
      </dgm:t>
    </dgm:pt>
    <dgm:pt modelId="{303B8BBD-1161-4937-862F-2D31B159CB4E}" type="sibTrans" cxnId="{B6BDE1C9-2FBA-4C3A-89A6-544B7658770E}">
      <dgm:prSet/>
      <dgm:spPr/>
      <dgm:t>
        <a:bodyPr/>
        <a:lstStyle/>
        <a:p>
          <a:endParaRPr lang="en-US"/>
        </a:p>
      </dgm:t>
    </dgm:pt>
    <dgm:pt modelId="{EAAF5448-452B-457D-936A-7D87EE55FA1F}">
      <dgm:prSet phldrT="[Text]"/>
      <dgm:spPr>
        <a:solidFill>
          <a:schemeClr val="accent4">
            <a:lumMod val="60000"/>
            <a:lumOff val="40000"/>
            <a:alpha val="90000"/>
          </a:schemeClr>
        </a:solidFill>
        <a:ln w="12700">
          <a:solidFill>
            <a:schemeClr val="accent4">
              <a:lumMod val="50000"/>
              <a:alpha val="90000"/>
            </a:schemeClr>
          </a:solidFill>
        </a:ln>
      </dgm:spPr>
      <dgm:t>
        <a:bodyPr/>
        <a:lstStyle/>
        <a:p>
          <a:r>
            <a:rPr lang="en-US" dirty="0" smtClean="0"/>
            <a:t>Benefit</a:t>
          </a:r>
          <a:endParaRPr lang="en-US" dirty="0"/>
        </a:p>
      </dgm:t>
    </dgm:pt>
    <dgm:pt modelId="{FB456487-8708-4BC5-AA3A-E9640190CDB0}" type="parTrans" cxnId="{6963DAF7-33E3-468E-9E12-C212284FD01D}">
      <dgm:prSet/>
      <dgm:spPr/>
      <dgm:t>
        <a:bodyPr/>
        <a:lstStyle/>
        <a:p>
          <a:endParaRPr lang="en-US"/>
        </a:p>
      </dgm:t>
    </dgm:pt>
    <dgm:pt modelId="{8847138E-9804-4F46-B0FB-C96928F7AEBB}" type="sibTrans" cxnId="{6963DAF7-33E3-468E-9E12-C212284FD01D}">
      <dgm:prSet/>
      <dgm:spPr/>
      <dgm:t>
        <a:bodyPr/>
        <a:lstStyle/>
        <a:p>
          <a:endParaRPr lang="en-US"/>
        </a:p>
      </dgm:t>
    </dgm:pt>
    <dgm:pt modelId="{B1279B7C-D3B4-4C83-B499-707FB2604AB1}">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Teacher</a:t>
          </a:r>
          <a:endParaRPr lang="en-US" dirty="0">
            <a:solidFill>
              <a:schemeClr val="tx1"/>
            </a:solidFill>
          </a:endParaRPr>
        </a:p>
      </dgm:t>
    </dgm:pt>
    <dgm:pt modelId="{002E3650-09EC-49F1-B36F-3A5736E6B695}" type="parTrans" cxnId="{6BD38983-CA7D-4D0C-BE6A-4D8C37C550DC}">
      <dgm:prSet/>
      <dgm:spPr/>
      <dgm:t>
        <a:bodyPr/>
        <a:lstStyle/>
        <a:p>
          <a:endParaRPr lang="en-US"/>
        </a:p>
      </dgm:t>
    </dgm:pt>
    <dgm:pt modelId="{CB30628E-BF71-4AD1-9CA9-0082A29FD14C}" type="sibTrans" cxnId="{6BD38983-CA7D-4D0C-BE6A-4D8C37C550DC}">
      <dgm:prSet/>
      <dgm:spPr/>
      <dgm:t>
        <a:bodyPr/>
        <a:lstStyle/>
        <a:p>
          <a:endParaRPr lang="en-US"/>
        </a:p>
      </dgm:t>
    </dgm:pt>
    <dgm:pt modelId="{C84EC0E1-6E41-4942-8A4E-08F01297EA14}">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Parents</a:t>
          </a:r>
          <a:endParaRPr lang="en-US" dirty="0">
            <a:solidFill>
              <a:schemeClr val="tx1"/>
            </a:solidFill>
          </a:endParaRPr>
        </a:p>
      </dgm:t>
    </dgm:pt>
    <dgm:pt modelId="{E8BF5789-6FE7-488C-BEC2-2128FCC48D9B}" type="parTrans" cxnId="{EDA5D627-B968-49CB-BD9C-550692198D8E}">
      <dgm:prSet/>
      <dgm:spPr/>
      <dgm:t>
        <a:bodyPr/>
        <a:lstStyle/>
        <a:p>
          <a:endParaRPr lang="en-US"/>
        </a:p>
      </dgm:t>
    </dgm:pt>
    <dgm:pt modelId="{35CA2A9C-C128-4994-BD03-A8532CDBE9DA}" type="sibTrans" cxnId="{EDA5D627-B968-49CB-BD9C-550692198D8E}">
      <dgm:prSet/>
      <dgm:spPr/>
      <dgm:t>
        <a:bodyPr/>
        <a:lstStyle/>
        <a:p>
          <a:endParaRPr lang="en-US"/>
        </a:p>
      </dgm:t>
    </dgm:pt>
    <dgm:pt modelId="{3CFB48DA-3F75-4E46-9752-B5F31AAFF9FC}">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Students</a:t>
          </a:r>
          <a:endParaRPr lang="en-US" dirty="0">
            <a:solidFill>
              <a:schemeClr val="tx1"/>
            </a:solidFill>
          </a:endParaRPr>
        </a:p>
      </dgm:t>
    </dgm:pt>
    <dgm:pt modelId="{186F18A8-7ADE-4D00-A69D-7DCE8FC0C8A6}" type="parTrans" cxnId="{206937D0-9A2C-493C-90F4-FFFFAE8686FC}">
      <dgm:prSet/>
      <dgm:spPr/>
      <dgm:t>
        <a:bodyPr/>
        <a:lstStyle/>
        <a:p>
          <a:endParaRPr lang="en-US"/>
        </a:p>
      </dgm:t>
    </dgm:pt>
    <dgm:pt modelId="{CC940D45-08CB-41F0-9114-4D8C8BD3BF4B}" type="sibTrans" cxnId="{206937D0-9A2C-493C-90F4-FFFFAE8686FC}">
      <dgm:prSet/>
      <dgm:spPr/>
      <dgm:t>
        <a:bodyPr/>
        <a:lstStyle/>
        <a:p>
          <a:endParaRPr lang="en-US"/>
        </a:p>
      </dgm:t>
    </dgm:pt>
    <dgm:pt modelId="{2ECE0F9B-9C82-469F-90C7-755C70C5EE21}" type="pres">
      <dgm:prSet presAssocID="{B152E47A-6D08-42AB-8670-D7E7C8DBCD73}" presName="outerComposite" presStyleCnt="0">
        <dgm:presLayoutVars>
          <dgm:chMax val="2"/>
          <dgm:animLvl val="lvl"/>
          <dgm:resizeHandles val="exact"/>
        </dgm:presLayoutVars>
      </dgm:prSet>
      <dgm:spPr/>
      <dgm:t>
        <a:bodyPr/>
        <a:lstStyle/>
        <a:p>
          <a:endParaRPr lang="en-US"/>
        </a:p>
      </dgm:t>
    </dgm:pt>
    <dgm:pt modelId="{6E58881B-3AD4-47AC-AA32-C1F3E947B16D}" type="pres">
      <dgm:prSet presAssocID="{B152E47A-6D08-42AB-8670-D7E7C8DBCD73}" presName="dummyMaxCanvas" presStyleCnt="0"/>
      <dgm:spPr/>
    </dgm:pt>
    <dgm:pt modelId="{EE11229F-61B2-4EEB-BED3-E0CC05E8FBF8}" type="pres">
      <dgm:prSet presAssocID="{B152E47A-6D08-42AB-8670-D7E7C8DBCD73}" presName="parentComposite" presStyleCnt="0"/>
      <dgm:spPr/>
    </dgm:pt>
    <dgm:pt modelId="{440066AF-DF8C-48A0-8E0B-914292E54C45}" type="pres">
      <dgm:prSet presAssocID="{B152E47A-6D08-42AB-8670-D7E7C8DBCD73}" presName="parent1" presStyleLbl="alignAccFollowNode1" presStyleIdx="0" presStyleCnt="4">
        <dgm:presLayoutVars>
          <dgm:chMax val="4"/>
        </dgm:presLayoutVars>
      </dgm:prSet>
      <dgm:spPr/>
      <dgm:t>
        <a:bodyPr/>
        <a:lstStyle/>
        <a:p>
          <a:endParaRPr lang="en-US"/>
        </a:p>
      </dgm:t>
    </dgm:pt>
    <dgm:pt modelId="{69EA071D-4347-4245-BB54-276B125A930A}" type="pres">
      <dgm:prSet presAssocID="{B152E47A-6D08-42AB-8670-D7E7C8DBCD73}" presName="parent2" presStyleLbl="alignAccFollowNode1" presStyleIdx="1" presStyleCnt="4">
        <dgm:presLayoutVars>
          <dgm:chMax val="4"/>
        </dgm:presLayoutVars>
      </dgm:prSet>
      <dgm:spPr/>
      <dgm:t>
        <a:bodyPr/>
        <a:lstStyle/>
        <a:p>
          <a:endParaRPr lang="en-US"/>
        </a:p>
      </dgm:t>
    </dgm:pt>
    <dgm:pt modelId="{8122F9D4-3AD8-4B12-8210-5BB78F281BF9}" type="pres">
      <dgm:prSet presAssocID="{B152E47A-6D08-42AB-8670-D7E7C8DBCD73}" presName="childrenComposite" presStyleCnt="0"/>
      <dgm:spPr/>
    </dgm:pt>
    <dgm:pt modelId="{9E162051-1173-4311-B9C3-9F3B3DC9C649}" type="pres">
      <dgm:prSet presAssocID="{B152E47A-6D08-42AB-8670-D7E7C8DBCD73}" presName="dummyMaxCanvas_ChildArea" presStyleCnt="0"/>
      <dgm:spPr/>
    </dgm:pt>
    <dgm:pt modelId="{C2C40302-83F0-447A-A562-6C48EDF61039}" type="pres">
      <dgm:prSet presAssocID="{B152E47A-6D08-42AB-8670-D7E7C8DBCD73}" presName="fulcrum" presStyleLbl="alignAccFollowNode1" presStyleIdx="2" presStyleCnt="4"/>
      <dgm:spPr>
        <a:solidFill>
          <a:schemeClr val="accent4">
            <a:lumMod val="75000"/>
            <a:alpha val="90000"/>
          </a:schemeClr>
        </a:solidFill>
      </dgm:spPr>
    </dgm:pt>
    <dgm:pt modelId="{D67EB885-D48D-424C-862C-3D542427C29A}" type="pres">
      <dgm:prSet presAssocID="{B152E47A-6D08-42AB-8670-D7E7C8DBCD73}" presName="balance_23" presStyleLbl="alignAccFollowNode1" presStyleIdx="3" presStyleCnt="4">
        <dgm:presLayoutVars>
          <dgm:bulletEnabled val="1"/>
        </dgm:presLayoutVars>
      </dgm:prSet>
      <dgm:spPr>
        <a:solidFill>
          <a:schemeClr val="accent4">
            <a:lumMod val="75000"/>
            <a:alpha val="90000"/>
          </a:schemeClr>
        </a:solidFill>
      </dgm:spPr>
    </dgm:pt>
    <dgm:pt modelId="{0E96CC62-191D-44F0-94F8-3601CA613559}" type="pres">
      <dgm:prSet presAssocID="{B152E47A-6D08-42AB-8670-D7E7C8DBCD73}" presName="right_23_1" presStyleLbl="node1" presStyleIdx="0" presStyleCnt="5">
        <dgm:presLayoutVars>
          <dgm:bulletEnabled val="1"/>
        </dgm:presLayoutVars>
      </dgm:prSet>
      <dgm:spPr/>
      <dgm:t>
        <a:bodyPr/>
        <a:lstStyle/>
        <a:p>
          <a:endParaRPr lang="en-US"/>
        </a:p>
      </dgm:t>
    </dgm:pt>
    <dgm:pt modelId="{2219911B-A72C-43DA-B11D-034CD1E051FC}" type="pres">
      <dgm:prSet presAssocID="{B152E47A-6D08-42AB-8670-D7E7C8DBCD73}" presName="right_23_2" presStyleLbl="node1" presStyleIdx="1" presStyleCnt="5">
        <dgm:presLayoutVars>
          <dgm:bulletEnabled val="1"/>
        </dgm:presLayoutVars>
      </dgm:prSet>
      <dgm:spPr/>
      <dgm:t>
        <a:bodyPr/>
        <a:lstStyle/>
        <a:p>
          <a:endParaRPr lang="en-US"/>
        </a:p>
      </dgm:t>
    </dgm:pt>
    <dgm:pt modelId="{B47E5BA5-D864-4EE4-8490-8927471FE28C}" type="pres">
      <dgm:prSet presAssocID="{B152E47A-6D08-42AB-8670-D7E7C8DBCD73}" presName="right_23_3" presStyleLbl="node1" presStyleIdx="2" presStyleCnt="5">
        <dgm:presLayoutVars>
          <dgm:bulletEnabled val="1"/>
        </dgm:presLayoutVars>
      </dgm:prSet>
      <dgm:spPr/>
      <dgm:t>
        <a:bodyPr/>
        <a:lstStyle/>
        <a:p>
          <a:endParaRPr lang="en-US"/>
        </a:p>
      </dgm:t>
    </dgm:pt>
    <dgm:pt modelId="{905B5DD2-91F7-4108-87FE-F70FCAE52BE1}" type="pres">
      <dgm:prSet presAssocID="{B152E47A-6D08-42AB-8670-D7E7C8DBCD73}" presName="left_23_1" presStyleLbl="node1" presStyleIdx="3" presStyleCnt="5">
        <dgm:presLayoutVars>
          <dgm:bulletEnabled val="1"/>
        </dgm:presLayoutVars>
      </dgm:prSet>
      <dgm:spPr/>
      <dgm:t>
        <a:bodyPr/>
        <a:lstStyle/>
        <a:p>
          <a:endParaRPr lang="en-US"/>
        </a:p>
      </dgm:t>
    </dgm:pt>
    <dgm:pt modelId="{B044735E-0C9E-4C7B-B3DF-47846A835CDE}" type="pres">
      <dgm:prSet presAssocID="{B152E47A-6D08-42AB-8670-D7E7C8DBCD73}" presName="left_23_2" presStyleLbl="node1" presStyleIdx="4" presStyleCnt="5">
        <dgm:presLayoutVars>
          <dgm:bulletEnabled val="1"/>
        </dgm:presLayoutVars>
      </dgm:prSet>
      <dgm:spPr/>
      <dgm:t>
        <a:bodyPr/>
        <a:lstStyle/>
        <a:p>
          <a:endParaRPr lang="en-US"/>
        </a:p>
      </dgm:t>
    </dgm:pt>
  </dgm:ptLst>
  <dgm:cxnLst>
    <dgm:cxn modelId="{6BD38983-CA7D-4D0C-BE6A-4D8C37C550DC}" srcId="{EAAF5448-452B-457D-936A-7D87EE55FA1F}" destId="{B1279B7C-D3B4-4C83-B499-707FB2604AB1}" srcOrd="0" destOrd="0" parTransId="{002E3650-09EC-49F1-B36F-3A5736E6B695}" sibTransId="{CB30628E-BF71-4AD1-9CA9-0082A29FD14C}"/>
    <dgm:cxn modelId="{7B048DA1-BC8C-4180-A0BF-50D7C9A9E9BA}" type="presOf" srcId="{7A884E14-D72D-4CF3-B26B-78F8A353D6A0}" destId="{B044735E-0C9E-4C7B-B3DF-47846A835CDE}" srcOrd="0" destOrd="0" presId="urn:microsoft.com/office/officeart/2005/8/layout/balance1"/>
    <dgm:cxn modelId="{206937D0-9A2C-493C-90F4-FFFFAE8686FC}" srcId="{EAAF5448-452B-457D-936A-7D87EE55FA1F}" destId="{3CFB48DA-3F75-4E46-9752-B5F31AAFF9FC}" srcOrd="2" destOrd="0" parTransId="{186F18A8-7ADE-4D00-A69D-7DCE8FC0C8A6}" sibTransId="{CC940D45-08CB-41F0-9114-4D8C8BD3BF4B}"/>
    <dgm:cxn modelId="{EDA5D627-B968-49CB-BD9C-550692198D8E}" srcId="{EAAF5448-452B-457D-936A-7D87EE55FA1F}" destId="{C84EC0E1-6E41-4942-8A4E-08F01297EA14}" srcOrd="1" destOrd="0" parTransId="{E8BF5789-6FE7-488C-BEC2-2128FCC48D9B}" sibTransId="{35CA2A9C-C128-4994-BD03-A8532CDBE9DA}"/>
    <dgm:cxn modelId="{E35CC317-955D-4D3E-AE2A-C553537F4AB5}" type="presOf" srcId="{EAAF5448-452B-457D-936A-7D87EE55FA1F}" destId="{69EA071D-4347-4245-BB54-276B125A930A}" srcOrd="0" destOrd="0" presId="urn:microsoft.com/office/officeart/2005/8/layout/balance1"/>
    <dgm:cxn modelId="{C43FFD0F-C544-4864-AB07-C0F12840FF0F}" type="presOf" srcId="{B1279B7C-D3B4-4C83-B499-707FB2604AB1}" destId="{0E96CC62-191D-44F0-94F8-3601CA613559}" srcOrd="0" destOrd="0" presId="urn:microsoft.com/office/officeart/2005/8/layout/balance1"/>
    <dgm:cxn modelId="{EC9D2C42-B0C4-480C-9131-5E9A13FF2C61}" type="presOf" srcId="{B152E47A-6D08-42AB-8670-D7E7C8DBCD73}" destId="{2ECE0F9B-9C82-469F-90C7-755C70C5EE21}" srcOrd="0" destOrd="0" presId="urn:microsoft.com/office/officeart/2005/8/layout/balance1"/>
    <dgm:cxn modelId="{2044C5CC-957C-45A1-BABC-54BBB89C6EDD}" type="presOf" srcId="{A205A67F-B538-485C-8A98-3A00DDBB6A06}" destId="{905B5DD2-91F7-4108-87FE-F70FCAE52BE1}" srcOrd="0" destOrd="0" presId="urn:microsoft.com/office/officeart/2005/8/layout/balance1"/>
    <dgm:cxn modelId="{B9434D7E-3773-477F-8289-0FC339807E1F}" type="presOf" srcId="{639B63FF-C328-4033-A26A-7848DA9529F6}" destId="{440066AF-DF8C-48A0-8E0B-914292E54C45}" srcOrd="0" destOrd="0" presId="urn:microsoft.com/office/officeart/2005/8/layout/balance1"/>
    <dgm:cxn modelId="{A3FDF1A8-8AE5-4ADC-985F-C399FEAC2C8F}" type="presOf" srcId="{C84EC0E1-6E41-4942-8A4E-08F01297EA14}" destId="{2219911B-A72C-43DA-B11D-034CD1E051FC}" srcOrd="0" destOrd="0" presId="urn:microsoft.com/office/officeart/2005/8/layout/balance1"/>
    <dgm:cxn modelId="{C684B43D-6569-4ADE-AA4A-5350ABB3DB57}" srcId="{B152E47A-6D08-42AB-8670-D7E7C8DBCD73}" destId="{639B63FF-C328-4033-A26A-7848DA9529F6}" srcOrd="0" destOrd="0" parTransId="{606F1D4E-A27D-47F1-BC27-4DDD3B9094B1}" sibTransId="{A1970A14-A57D-4986-A52C-FDAF44E30BC7}"/>
    <dgm:cxn modelId="{6963DAF7-33E3-468E-9E12-C212284FD01D}" srcId="{B152E47A-6D08-42AB-8670-D7E7C8DBCD73}" destId="{EAAF5448-452B-457D-936A-7D87EE55FA1F}" srcOrd="1" destOrd="0" parTransId="{FB456487-8708-4BC5-AA3A-E9640190CDB0}" sibTransId="{8847138E-9804-4F46-B0FB-C96928F7AEBB}"/>
    <dgm:cxn modelId="{EDC451DD-D150-41E1-8997-BE0D0A76F9B9}" type="presOf" srcId="{3CFB48DA-3F75-4E46-9752-B5F31AAFF9FC}" destId="{B47E5BA5-D864-4EE4-8490-8927471FE28C}" srcOrd="0" destOrd="0" presId="urn:microsoft.com/office/officeart/2005/8/layout/balance1"/>
    <dgm:cxn modelId="{B6BDE1C9-2FBA-4C3A-89A6-544B7658770E}" srcId="{639B63FF-C328-4033-A26A-7848DA9529F6}" destId="{7A884E14-D72D-4CF3-B26B-78F8A353D6A0}" srcOrd="1" destOrd="0" parTransId="{9DB051EA-79DD-47EC-8FFB-394E0BEB454B}" sibTransId="{303B8BBD-1161-4937-862F-2D31B159CB4E}"/>
    <dgm:cxn modelId="{77DDF142-D9F7-4552-AAC3-279233B9E344}" srcId="{639B63FF-C328-4033-A26A-7848DA9529F6}" destId="{A205A67F-B538-485C-8A98-3A00DDBB6A06}" srcOrd="0" destOrd="0" parTransId="{1F1C826D-8C64-45F4-A892-6FA41887330F}" sibTransId="{D734371F-FE90-48C3-A9CF-A0812A65AC84}"/>
    <dgm:cxn modelId="{A6A74B04-13EE-47A1-A582-25C77CC081DD}" type="presParOf" srcId="{2ECE0F9B-9C82-469F-90C7-755C70C5EE21}" destId="{6E58881B-3AD4-47AC-AA32-C1F3E947B16D}" srcOrd="0" destOrd="0" presId="urn:microsoft.com/office/officeart/2005/8/layout/balance1"/>
    <dgm:cxn modelId="{4C4B54E2-7FB3-483C-9F96-DF14F849C28B}" type="presParOf" srcId="{2ECE0F9B-9C82-469F-90C7-755C70C5EE21}" destId="{EE11229F-61B2-4EEB-BED3-E0CC05E8FBF8}" srcOrd="1" destOrd="0" presId="urn:microsoft.com/office/officeart/2005/8/layout/balance1"/>
    <dgm:cxn modelId="{27D3CCBF-38F6-4E8C-9DFE-6D378AD081A0}" type="presParOf" srcId="{EE11229F-61B2-4EEB-BED3-E0CC05E8FBF8}" destId="{440066AF-DF8C-48A0-8E0B-914292E54C45}" srcOrd="0" destOrd="0" presId="urn:microsoft.com/office/officeart/2005/8/layout/balance1"/>
    <dgm:cxn modelId="{8F79A29D-C6CB-4985-8688-3BD5EDC4CEC2}" type="presParOf" srcId="{EE11229F-61B2-4EEB-BED3-E0CC05E8FBF8}" destId="{69EA071D-4347-4245-BB54-276B125A930A}" srcOrd="1" destOrd="0" presId="urn:microsoft.com/office/officeart/2005/8/layout/balance1"/>
    <dgm:cxn modelId="{B512DCD0-232F-4D2D-91CD-7F67513A0686}" type="presParOf" srcId="{2ECE0F9B-9C82-469F-90C7-755C70C5EE21}" destId="{8122F9D4-3AD8-4B12-8210-5BB78F281BF9}" srcOrd="2" destOrd="0" presId="urn:microsoft.com/office/officeart/2005/8/layout/balance1"/>
    <dgm:cxn modelId="{54BAC692-8BF3-4E18-829F-91667C2E6D78}" type="presParOf" srcId="{8122F9D4-3AD8-4B12-8210-5BB78F281BF9}" destId="{9E162051-1173-4311-B9C3-9F3B3DC9C649}" srcOrd="0" destOrd="0" presId="urn:microsoft.com/office/officeart/2005/8/layout/balance1"/>
    <dgm:cxn modelId="{9FCD34C7-A554-4F21-B866-A1807BE6E922}" type="presParOf" srcId="{8122F9D4-3AD8-4B12-8210-5BB78F281BF9}" destId="{C2C40302-83F0-447A-A562-6C48EDF61039}" srcOrd="1" destOrd="0" presId="urn:microsoft.com/office/officeart/2005/8/layout/balance1"/>
    <dgm:cxn modelId="{A9A56DCA-FBDB-442D-B315-FC0A3E8062CD}" type="presParOf" srcId="{8122F9D4-3AD8-4B12-8210-5BB78F281BF9}" destId="{D67EB885-D48D-424C-862C-3D542427C29A}" srcOrd="2" destOrd="0" presId="urn:microsoft.com/office/officeart/2005/8/layout/balance1"/>
    <dgm:cxn modelId="{009F2388-05F7-40FB-BE9E-E9D5DC488CE4}" type="presParOf" srcId="{8122F9D4-3AD8-4B12-8210-5BB78F281BF9}" destId="{0E96CC62-191D-44F0-94F8-3601CA613559}" srcOrd="3" destOrd="0" presId="urn:microsoft.com/office/officeart/2005/8/layout/balance1"/>
    <dgm:cxn modelId="{80543DDD-ADBA-4F48-847D-BFC8337EB30E}" type="presParOf" srcId="{8122F9D4-3AD8-4B12-8210-5BB78F281BF9}" destId="{2219911B-A72C-43DA-B11D-034CD1E051FC}" srcOrd="4" destOrd="0" presId="urn:microsoft.com/office/officeart/2005/8/layout/balance1"/>
    <dgm:cxn modelId="{FE5160C4-D69B-484D-992D-7028DEA622DE}" type="presParOf" srcId="{8122F9D4-3AD8-4B12-8210-5BB78F281BF9}" destId="{B47E5BA5-D864-4EE4-8490-8927471FE28C}" srcOrd="5" destOrd="0" presId="urn:microsoft.com/office/officeart/2005/8/layout/balance1"/>
    <dgm:cxn modelId="{127BD7B2-4E23-474C-9BD2-6E48B5DC0DBF}" type="presParOf" srcId="{8122F9D4-3AD8-4B12-8210-5BB78F281BF9}" destId="{905B5DD2-91F7-4108-87FE-F70FCAE52BE1}" srcOrd="6" destOrd="0" presId="urn:microsoft.com/office/officeart/2005/8/layout/balance1"/>
    <dgm:cxn modelId="{F3460F18-248F-4DEE-8058-3CE6286F77FE}" type="presParOf" srcId="{8122F9D4-3AD8-4B12-8210-5BB78F281BF9}" destId="{B044735E-0C9E-4C7B-B3DF-47846A835CDE}" srcOrd="7"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52E47A-6D08-42AB-8670-D7E7C8DBCD7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39B63FF-C328-4033-A26A-7848DA9529F6}">
      <dgm:prSet phldrT="[Text]"/>
      <dgm:spPr>
        <a:solidFill>
          <a:schemeClr val="accent4">
            <a:lumMod val="60000"/>
            <a:lumOff val="40000"/>
            <a:alpha val="90000"/>
          </a:schemeClr>
        </a:solidFill>
        <a:ln w="12700">
          <a:solidFill>
            <a:schemeClr val="accent4">
              <a:lumMod val="50000"/>
              <a:alpha val="90000"/>
            </a:schemeClr>
          </a:solidFill>
        </a:ln>
      </dgm:spPr>
      <dgm:t>
        <a:bodyPr/>
        <a:lstStyle/>
        <a:p>
          <a:r>
            <a:rPr lang="en-US" dirty="0" smtClean="0"/>
            <a:t>Cost</a:t>
          </a:r>
          <a:endParaRPr lang="en-US" dirty="0"/>
        </a:p>
      </dgm:t>
    </dgm:pt>
    <dgm:pt modelId="{606F1D4E-A27D-47F1-BC27-4DDD3B9094B1}" type="parTrans" cxnId="{C684B43D-6569-4ADE-AA4A-5350ABB3DB57}">
      <dgm:prSet/>
      <dgm:spPr/>
      <dgm:t>
        <a:bodyPr/>
        <a:lstStyle/>
        <a:p>
          <a:endParaRPr lang="en-US"/>
        </a:p>
      </dgm:t>
    </dgm:pt>
    <dgm:pt modelId="{A1970A14-A57D-4986-A52C-FDAF44E30BC7}" type="sibTrans" cxnId="{C684B43D-6569-4ADE-AA4A-5350ABB3DB57}">
      <dgm:prSet/>
      <dgm:spPr/>
      <dgm:t>
        <a:bodyPr/>
        <a:lstStyle/>
        <a:p>
          <a:endParaRPr lang="en-US"/>
        </a:p>
      </dgm:t>
    </dgm:pt>
    <dgm:pt modelId="{7A884E14-D72D-4CF3-B26B-78F8A353D6A0}">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Teachers</a:t>
          </a:r>
          <a:endParaRPr lang="en-US" dirty="0">
            <a:solidFill>
              <a:schemeClr val="tx1"/>
            </a:solidFill>
          </a:endParaRPr>
        </a:p>
      </dgm:t>
    </dgm:pt>
    <dgm:pt modelId="{9DB051EA-79DD-47EC-8FFB-394E0BEB454B}" type="parTrans" cxnId="{B6BDE1C9-2FBA-4C3A-89A6-544B7658770E}">
      <dgm:prSet/>
      <dgm:spPr/>
      <dgm:t>
        <a:bodyPr/>
        <a:lstStyle/>
        <a:p>
          <a:endParaRPr lang="en-US"/>
        </a:p>
      </dgm:t>
    </dgm:pt>
    <dgm:pt modelId="{303B8BBD-1161-4937-862F-2D31B159CB4E}" type="sibTrans" cxnId="{B6BDE1C9-2FBA-4C3A-89A6-544B7658770E}">
      <dgm:prSet/>
      <dgm:spPr/>
      <dgm:t>
        <a:bodyPr/>
        <a:lstStyle/>
        <a:p>
          <a:endParaRPr lang="en-US"/>
        </a:p>
      </dgm:t>
    </dgm:pt>
    <dgm:pt modelId="{EAAF5448-452B-457D-936A-7D87EE55FA1F}">
      <dgm:prSet phldrT="[Text]"/>
      <dgm:spPr>
        <a:solidFill>
          <a:schemeClr val="accent4">
            <a:lumMod val="60000"/>
            <a:lumOff val="40000"/>
            <a:alpha val="90000"/>
          </a:schemeClr>
        </a:solidFill>
        <a:ln w="12700">
          <a:solidFill>
            <a:schemeClr val="accent4">
              <a:lumMod val="50000"/>
              <a:alpha val="90000"/>
            </a:schemeClr>
          </a:solidFill>
        </a:ln>
      </dgm:spPr>
      <dgm:t>
        <a:bodyPr/>
        <a:lstStyle/>
        <a:p>
          <a:r>
            <a:rPr lang="en-US" dirty="0" smtClean="0"/>
            <a:t>Benefit</a:t>
          </a:r>
          <a:endParaRPr lang="en-US" dirty="0"/>
        </a:p>
      </dgm:t>
    </dgm:pt>
    <dgm:pt modelId="{FB456487-8708-4BC5-AA3A-E9640190CDB0}" type="parTrans" cxnId="{6963DAF7-33E3-468E-9E12-C212284FD01D}">
      <dgm:prSet/>
      <dgm:spPr/>
      <dgm:t>
        <a:bodyPr/>
        <a:lstStyle/>
        <a:p>
          <a:endParaRPr lang="en-US"/>
        </a:p>
      </dgm:t>
    </dgm:pt>
    <dgm:pt modelId="{8847138E-9804-4F46-B0FB-C96928F7AEBB}" type="sibTrans" cxnId="{6963DAF7-33E3-468E-9E12-C212284FD01D}">
      <dgm:prSet/>
      <dgm:spPr/>
      <dgm:t>
        <a:bodyPr/>
        <a:lstStyle/>
        <a:p>
          <a:endParaRPr lang="en-US"/>
        </a:p>
      </dgm:t>
    </dgm:pt>
    <dgm:pt modelId="{B1279B7C-D3B4-4C83-B499-707FB2604AB1}">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100. 00</a:t>
          </a:r>
          <a:endParaRPr lang="en-US" dirty="0">
            <a:solidFill>
              <a:schemeClr val="tx1"/>
            </a:solidFill>
          </a:endParaRPr>
        </a:p>
      </dgm:t>
    </dgm:pt>
    <dgm:pt modelId="{002E3650-09EC-49F1-B36F-3A5736E6B695}" type="parTrans" cxnId="{6BD38983-CA7D-4D0C-BE6A-4D8C37C550DC}">
      <dgm:prSet/>
      <dgm:spPr/>
      <dgm:t>
        <a:bodyPr/>
        <a:lstStyle/>
        <a:p>
          <a:endParaRPr lang="en-US"/>
        </a:p>
      </dgm:t>
    </dgm:pt>
    <dgm:pt modelId="{CB30628E-BF71-4AD1-9CA9-0082A29FD14C}" type="sibTrans" cxnId="{6BD38983-CA7D-4D0C-BE6A-4D8C37C550DC}">
      <dgm:prSet/>
      <dgm:spPr/>
      <dgm:t>
        <a:bodyPr/>
        <a:lstStyle/>
        <a:p>
          <a:endParaRPr lang="en-US"/>
        </a:p>
      </dgm:t>
    </dgm:pt>
    <dgm:pt modelId="{C84EC0E1-6E41-4942-8A4E-08F01297EA14}">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200. 00</a:t>
          </a:r>
          <a:endParaRPr lang="en-US" dirty="0">
            <a:solidFill>
              <a:schemeClr val="tx1"/>
            </a:solidFill>
          </a:endParaRPr>
        </a:p>
      </dgm:t>
    </dgm:pt>
    <dgm:pt modelId="{E8BF5789-6FE7-488C-BEC2-2128FCC48D9B}" type="parTrans" cxnId="{EDA5D627-B968-49CB-BD9C-550692198D8E}">
      <dgm:prSet/>
      <dgm:spPr/>
      <dgm:t>
        <a:bodyPr/>
        <a:lstStyle/>
        <a:p>
          <a:endParaRPr lang="en-US"/>
        </a:p>
      </dgm:t>
    </dgm:pt>
    <dgm:pt modelId="{35CA2A9C-C128-4994-BD03-A8532CDBE9DA}" type="sibTrans" cxnId="{EDA5D627-B968-49CB-BD9C-550692198D8E}">
      <dgm:prSet/>
      <dgm:spPr/>
      <dgm:t>
        <a:bodyPr/>
        <a:lstStyle/>
        <a:p>
          <a:endParaRPr lang="en-US"/>
        </a:p>
      </dgm:t>
    </dgm:pt>
    <dgm:pt modelId="{3CFB48DA-3F75-4E46-9752-B5F31AAFF9FC}">
      <dgm:prSet phldrT="[Text]"/>
      <dgm:spPr>
        <a:solidFill>
          <a:schemeClr val="accent4">
            <a:lumMod val="60000"/>
            <a:lumOff val="40000"/>
          </a:schemeClr>
        </a:solidFill>
        <a:ln w="12700">
          <a:solidFill>
            <a:schemeClr val="accent4">
              <a:lumMod val="50000"/>
            </a:schemeClr>
          </a:solidFill>
        </a:ln>
      </dgm:spPr>
      <dgm:t>
        <a:bodyPr/>
        <a:lstStyle/>
        <a:p>
          <a:r>
            <a:rPr lang="en-US" dirty="0" smtClean="0">
              <a:solidFill>
                <a:schemeClr val="tx1"/>
              </a:solidFill>
            </a:rPr>
            <a:t>300. 00</a:t>
          </a:r>
          <a:endParaRPr lang="en-US" dirty="0">
            <a:solidFill>
              <a:schemeClr val="tx1"/>
            </a:solidFill>
          </a:endParaRPr>
        </a:p>
      </dgm:t>
    </dgm:pt>
    <dgm:pt modelId="{186F18A8-7ADE-4D00-A69D-7DCE8FC0C8A6}" type="parTrans" cxnId="{206937D0-9A2C-493C-90F4-FFFFAE8686FC}">
      <dgm:prSet/>
      <dgm:spPr/>
      <dgm:t>
        <a:bodyPr/>
        <a:lstStyle/>
        <a:p>
          <a:endParaRPr lang="en-US"/>
        </a:p>
      </dgm:t>
    </dgm:pt>
    <dgm:pt modelId="{CC940D45-08CB-41F0-9114-4D8C8BD3BF4B}" type="sibTrans" cxnId="{206937D0-9A2C-493C-90F4-FFFFAE8686FC}">
      <dgm:prSet/>
      <dgm:spPr/>
      <dgm:t>
        <a:bodyPr/>
        <a:lstStyle/>
        <a:p>
          <a:endParaRPr lang="en-US"/>
        </a:p>
      </dgm:t>
    </dgm:pt>
    <dgm:pt modelId="{2ECE0F9B-9C82-469F-90C7-755C70C5EE21}" type="pres">
      <dgm:prSet presAssocID="{B152E47A-6D08-42AB-8670-D7E7C8DBCD73}" presName="outerComposite" presStyleCnt="0">
        <dgm:presLayoutVars>
          <dgm:chMax val="2"/>
          <dgm:animLvl val="lvl"/>
          <dgm:resizeHandles val="exact"/>
        </dgm:presLayoutVars>
      </dgm:prSet>
      <dgm:spPr/>
      <dgm:t>
        <a:bodyPr/>
        <a:lstStyle/>
        <a:p>
          <a:endParaRPr lang="en-US"/>
        </a:p>
      </dgm:t>
    </dgm:pt>
    <dgm:pt modelId="{6E58881B-3AD4-47AC-AA32-C1F3E947B16D}" type="pres">
      <dgm:prSet presAssocID="{B152E47A-6D08-42AB-8670-D7E7C8DBCD73}" presName="dummyMaxCanvas" presStyleCnt="0"/>
      <dgm:spPr/>
    </dgm:pt>
    <dgm:pt modelId="{EE11229F-61B2-4EEB-BED3-E0CC05E8FBF8}" type="pres">
      <dgm:prSet presAssocID="{B152E47A-6D08-42AB-8670-D7E7C8DBCD73}" presName="parentComposite" presStyleCnt="0"/>
      <dgm:spPr/>
    </dgm:pt>
    <dgm:pt modelId="{440066AF-DF8C-48A0-8E0B-914292E54C45}" type="pres">
      <dgm:prSet presAssocID="{B152E47A-6D08-42AB-8670-D7E7C8DBCD73}" presName="parent1" presStyleLbl="alignAccFollowNode1" presStyleIdx="0" presStyleCnt="4">
        <dgm:presLayoutVars>
          <dgm:chMax val="4"/>
        </dgm:presLayoutVars>
      </dgm:prSet>
      <dgm:spPr/>
      <dgm:t>
        <a:bodyPr/>
        <a:lstStyle/>
        <a:p>
          <a:endParaRPr lang="en-US"/>
        </a:p>
      </dgm:t>
    </dgm:pt>
    <dgm:pt modelId="{69EA071D-4347-4245-BB54-276B125A930A}" type="pres">
      <dgm:prSet presAssocID="{B152E47A-6D08-42AB-8670-D7E7C8DBCD73}" presName="parent2" presStyleLbl="alignAccFollowNode1" presStyleIdx="1" presStyleCnt="4">
        <dgm:presLayoutVars>
          <dgm:chMax val="4"/>
        </dgm:presLayoutVars>
      </dgm:prSet>
      <dgm:spPr/>
      <dgm:t>
        <a:bodyPr/>
        <a:lstStyle/>
        <a:p>
          <a:endParaRPr lang="en-US"/>
        </a:p>
      </dgm:t>
    </dgm:pt>
    <dgm:pt modelId="{8122F9D4-3AD8-4B12-8210-5BB78F281BF9}" type="pres">
      <dgm:prSet presAssocID="{B152E47A-6D08-42AB-8670-D7E7C8DBCD73}" presName="childrenComposite" presStyleCnt="0"/>
      <dgm:spPr/>
    </dgm:pt>
    <dgm:pt modelId="{9E162051-1173-4311-B9C3-9F3B3DC9C649}" type="pres">
      <dgm:prSet presAssocID="{B152E47A-6D08-42AB-8670-D7E7C8DBCD73}" presName="dummyMaxCanvas_ChildArea" presStyleCnt="0"/>
      <dgm:spPr/>
    </dgm:pt>
    <dgm:pt modelId="{C2C40302-83F0-447A-A562-6C48EDF61039}" type="pres">
      <dgm:prSet presAssocID="{B152E47A-6D08-42AB-8670-D7E7C8DBCD73}" presName="fulcrum" presStyleLbl="alignAccFollowNode1" presStyleIdx="2" presStyleCnt="4"/>
      <dgm:spPr>
        <a:solidFill>
          <a:schemeClr val="accent4">
            <a:lumMod val="75000"/>
            <a:alpha val="90000"/>
          </a:schemeClr>
        </a:solidFill>
      </dgm:spPr>
    </dgm:pt>
    <dgm:pt modelId="{AB7CE8FC-B567-4857-9ADF-7F43DBCAC79E}" type="pres">
      <dgm:prSet presAssocID="{B152E47A-6D08-42AB-8670-D7E7C8DBCD73}" presName="balance_13" presStyleLbl="alignAccFollowNode1" presStyleIdx="3" presStyleCnt="4" custAng="20978780">
        <dgm:presLayoutVars>
          <dgm:bulletEnabled val="1"/>
        </dgm:presLayoutVars>
      </dgm:prSet>
      <dgm:spPr>
        <a:solidFill>
          <a:schemeClr val="accent4">
            <a:lumMod val="75000"/>
            <a:alpha val="90000"/>
          </a:schemeClr>
        </a:solidFill>
      </dgm:spPr>
    </dgm:pt>
    <dgm:pt modelId="{E21E8079-70F2-4BDA-871E-BC1488FFEA3E}" type="pres">
      <dgm:prSet presAssocID="{B152E47A-6D08-42AB-8670-D7E7C8DBCD73}" presName="right_13_1" presStyleLbl="node1" presStyleIdx="0" presStyleCnt="4" custAng="20880696" custLinFactX="-47652" custLinFactY="-94019" custLinFactNeighborX="-100000" custLinFactNeighborY="-100000">
        <dgm:presLayoutVars>
          <dgm:bulletEnabled val="1"/>
        </dgm:presLayoutVars>
      </dgm:prSet>
      <dgm:spPr/>
      <dgm:t>
        <a:bodyPr/>
        <a:lstStyle/>
        <a:p>
          <a:endParaRPr lang="en-US"/>
        </a:p>
      </dgm:t>
    </dgm:pt>
    <dgm:pt modelId="{44484EAC-115C-40BB-BB76-6DC58ACD9C8A}" type="pres">
      <dgm:prSet presAssocID="{B152E47A-6D08-42AB-8670-D7E7C8DBCD73}" presName="right_13_2" presStyleLbl="node1" presStyleIdx="1" presStyleCnt="4" custAng="20800256" custLinFactX="-42620" custLinFactNeighborX="-100000" custLinFactNeighborY="-501">
        <dgm:presLayoutVars>
          <dgm:bulletEnabled val="1"/>
        </dgm:presLayoutVars>
      </dgm:prSet>
      <dgm:spPr/>
      <dgm:t>
        <a:bodyPr/>
        <a:lstStyle/>
        <a:p>
          <a:endParaRPr lang="en-US"/>
        </a:p>
      </dgm:t>
    </dgm:pt>
    <dgm:pt modelId="{456AAA0F-CC39-4883-B4BE-F6256E8D1D56}" type="pres">
      <dgm:prSet presAssocID="{B152E47A-6D08-42AB-8670-D7E7C8DBCD73}" presName="right_13_3" presStyleLbl="node1" presStyleIdx="2" presStyleCnt="4" custAng="20894774" custLinFactX="-37904" custLinFactY="89212" custLinFactNeighborX="-100000" custLinFactNeighborY="100000">
        <dgm:presLayoutVars>
          <dgm:bulletEnabled val="1"/>
        </dgm:presLayoutVars>
      </dgm:prSet>
      <dgm:spPr/>
      <dgm:t>
        <a:bodyPr/>
        <a:lstStyle/>
        <a:p>
          <a:endParaRPr lang="en-US"/>
        </a:p>
      </dgm:t>
    </dgm:pt>
    <dgm:pt modelId="{856FD8BD-D41E-4FD6-AB61-B1F51DC4AE6E}" type="pres">
      <dgm:prSet presAssocID="{B152E47A-6D08-42AB-8670-D7E7C8DBCD73}" presName="left_13_1" presStyleLbl="node1" presStyleIdx="3" presStyleCnt="4" custAng="20941870" custLinFactX="31582" custLinFactNeighborX="100000" custLinFactNeighborY="-3466">
        <dgm:presLayoutVars>
          <dgm:bulletEnabled val="1"/>
        </dgm:presLayoutVars>
      </dgm:prSet>
      <dgm:spPr/>
      <dgm:t>
        <a:bodyPr/>
        <a:lstStyle/>
        <a:p>
          <a:endParaRPr lang="en-US"/>
        </a:p>
      </dgm:t>
    </dgm:pt>
  </dgm:ptLst>
  <dgm:cxnLst>
    <dgm:cxn modelId="{6BD38983-CA7D-4D0C-BE6A-4D8C37C550DC}" srcId="{EAAF5448-452B-457D-936A-7D87EE55FA1F}" destId="{B1279B7C-D3B4-4C83-B499-707FB2604AB1}" srcOrd="0" destOrd="0" parTransId="{002E3650-09EC-49F1-B36F-3A5736E6B695}" sibTransId="{CB30628E-BF71-4AD1-9CA9-0082A29FD14C}"/>
    <dgm:cxn modelId="{549E221A-102A-42F3-92D3-3BB53FD959BD}" type="presOf" srcId="{B1279B7C-D3B4-4C83-B499-707FB2604AB1}" destId="{E21E8079-70F2-4BDA-871E-BC1488FFEA3E}" srcOrd="0" destOrd="0" presId="urn:microsoft.com/office/officeart/2005/8/layout/balance1"/>
    <dgm:cxn modelId="{206937D0-9A2C-493C-90F4-FFFFAE8686FC}" srcId="{EAAF5448-452B-457D-936A-7D87EE55FA1F}" destId="{3CFB48DA-3F75-4E46-9752-B5F31AAFF9FC}" srcOrd="2" destOrd="0" parTransId="{186F18A8-7ADE-4D00-A69D-7DCE8FC0C8A6}" sibTransId="{CC940D45-08CB-41F0-9114-4D8C8BD3BF4B}"/>
    <dgm:cxn modelId="{EDA5D627-B968-49CB-BD9C-550692198D8E}" srcId="{EAAF5448-452B-457D-936A-7D87EE55FA1F}" destId="{C84EC0E1-6E41-4942-8A4E-08F01297EA14}" srcOrd="1" destOrd="0" parTransId="{E8BF5789-6FE7-488C-BEC2-2128FCC48D9B}" sibTransId="{35CA2A9C-C128-4994-BD03-A8532CDBE9DA}"/>
    <dgm:cxn modelId="{D6CAFD0A-30FB-43B1-BBB9-7DF1EB8E2148}" type="presOf" srcId="{639B63FF-C328-4033-A26A-7848DA9529F6}" destId="{440066AF-DF8C-48A0-8E0B-914292E54C45}" srcOrd="0" destOrd="0" presId="urn:microsoft.com/office/officeart/2005/8/layout/balance1"/>
    <dgm:cxn modelId="{41C4ADC0-B244-40C2-9CD5-3E4A25626F78}" type="presOf" srcId="{3CFB48DA-3F75-4E46-9752-B5F31AAFF9FC}" destId="{456AAA0F-CC39-4883-B4BE-F6256E8D1D56}" srcOrd="0" destOrd="0" presId="urn:microsoft.com/office/officeart/2005/8/layout/balance1"/>
    <dgm:cxn modelId="{BCFA9390-D81C-43E1-8B19-FA0159FE683A}" type="presOf" srcId="{C84EC0E1-6E41-4942-8A4E-08F01297EA14}" destId="{44484EAC-115C-40BB-BB76-6DC58ACD9C8A}" srcOrd="0" destOrd="0" presId="urn:microsoft.com/office/officeart/2005/8/layout/balance1"/>
    <dgm:cxn modelId="{FE93DDA4-4023-41E9-8900-9A1986CA188E}" type="presOf" srcId="{EAAF5448-452B-457D-936A-7D87EE55FA1F}" destId="{69EA071D-4347-4245-BB54-276B125A930A}" srcOrd="0" destOrd="0" presId="urn:microsoft.com/office/officeart/2005/8/layout/balance1"/>
    <dgm:cxn modelId="{C684B43D-6569-4ADE-AA4A-5350ABB3DB57}" srcId="{B152E47A-6D08-42AB-8670-D7E7C8DBCD73}" destId="{639B63FF-C328-4033-A26A-7848DA9529F6}" srcOrd="0" destOrd="0" parTransId="{606F1D4E-A27D-47F1-BC27-4DDD3B9094B1}" sibTransId="{A1970A14-A57D-4986-A52C-FDAF44E30BC7}"/>
    <dgm:cxn modelId="{6963DAF7-33E3-468E-9E12-C212284FD01D}" srcId="{B152E47A-6D08-42AB-8670-D7E7C8DBCD73}" destId="{EAAF5448-452B-457D-936A-7D87EE55FA1F}" srcOrd="1" destOrd="0" parTransId="{FB456487-8708-4BC5-AA3A-E9640190CDB0}" sibTransId="{8847138E-9804-4F46-B0FB-C96928F7AEBB}"/>
    <dgm:cxn modelId="{21FFD3DF-1F88-41F2-9788-199899CC6F7E}" type="presOf" srcId="{7A884E14-D72D-4CF3-B26B-78F8A353D6A0}" destId="{856FD8BD-D41E-4FD6-AB61-B1F51DC4AE6E}" srcOrd="0" destOrd="0" presId="urn:microsoft.com/office/officeart/2005/8/layout/balance1"/>
    <dgm:cxn modelId="{B6BDE1C9-2FBA-4C3A-89A6-544B7658770E}" srcId="{639B63FF-C328-4033-A26A-7848DA9529F6}" destId="{7A884E14-D72D-4CF3-B26B-78F8A353D6A0}" srcOrd="0" destOrd="0" parTransId="{9DB051EA-79DD-47EC-8FFB-394E0BEB454B}" sibTransId="{303B8BBD-1161-4937-862F-2D31B159CB4E}"/>
    <dgm:cxn modelId="{873366A5-6C1B-42E1-AFCB-60A493DCA89F}" type="presOf" srcId="{B152E47A-6D08-42AB-8670-D7E7C8DBCD73}" destId="{2ECE0F9B-9C82-469F-90C7-755C70C5EE21}" srcOrd="0" destOrd="0" presId="urn:microsoft.com/office/officeart/2005/8/layout/balance1"/>
    <dgm:cxn modelId="{9D9BC4C0-DF57-4705-8E6F-2821EE21AD72}" type="presParOf" srcId="{2ECE0F9B-9C82-469F-90C7-755C70C5EE21}" destId="{6E58881B-3AD4-47AC-AA32-C1F3E947B16D}" srcOrd="0" destOrd="0" presId="urn:microsoft.com/office/officeart/2005/8/layout/balance1"/>
    <dgm:cxn modelId="{DC5E906D-5A66-4981-971B-5C9160A75861}" type="presParOf" srcId="{2ECE0F9B-9C82-469F-90C7-755C70C5EE21}" destId="{EE11229F-61B2-4EEB-BED3-E0CC05E8FBF8}" srcOrd="1" destOrd="0" presId="urn:microsoft.com/office/officeart/2005/8/layout/balance1"/>
    <dgm:cxn modelId="{82446FD4-CF1E-46F6-A3B7-20CF9D73EFC0}" type="presParOf" srcId="{EE11229F-61B2-4EEB-BED3-E0CC05E8FBF8}" destId="{440066AF-DF8C-48A0-8E0B-914292E54C45}" srcOrd="0" destOrd="0" presId="urn:microsoft.com/office/officeart/2005/8/layout/balance1"/>
    <dgm:cxn modelId="{D85E704C-D839-4A2C-A5C5-62D7B0021F24}" type="presParOf" srcId="{EE11229F-61B2-4EEB-BED3-E0CC05E8FBF8}" destId="{69EA071D-4347-4245-BB54-276B125A930A}" srcOrd="1" destOrd="0" presId="urn:microsoft.com/office/officeart/2005/8/layout/balance1"/>
    <dgm:cxn modelId="{282BE0D3-D806-4D3C-9F13-8C85B48C489F}" type="presParOf" srcId="{2ECE0F9B-9C82-469F-90C7-755C70C5EE21}" destId="{8122F9D4-3AD8-4B12-8210-5BB78F281BF9}" srcOrd="2" destOrd="0" presId="urn:microsoft.com/office/officeart/2005/8/layout/balance1"/>
    <dgm:cxn modelId="{2BB46EEA-CCDE-4AC9-842A-88D80B1CC657}" type="presParOf" srcId="{8122F9D4-3AD8-4B12-8210-5BB78F281BF9}" destId="{9E162051-1173-4311-B9C3-9F3B3DC9C649}" srcOrd="0" destOrd="0" presId="urn:microsoft.com/office/officeart/2005/8/layout/balance1"/>
    <dgm:cxn modelId="{B287B255-2280-4352-81F5-E5B5338CF98A}" type="presParOf" srcId="{8122F9D4-3AD8-4B12-8210-5BB78F281BF9}" destId="{C2C40302-83F0-447A-A562-6C48EDF61039}" srcOrd="1" destOrd="0" presId="urn:microsoft.com/office/officeart/2005/8/layout/balance1"/>
    <dgm:cxn modelId="{ABBF3C38-CAEF-45A7-9F6C-28F8129E7C78}" type="presParOf" srcId="{8122F9D4-3AD8-4B12-8210-5BB78F281BF9}" destId="{AB7CE8FC-B567-4857-9ADF-7F43DBCAC79E}" srcOrd="2" destOrd="0" presId="urn:microsoft.com/office/officeart/2005/8/layout/balance1"/>
    <dgm:cxn modelId="{066082A9-F787-4640-9D14-D2A6D40925C1}" type="presParOf" srcId="{8122F9D4-3AD8-4B12-8210-5BB78F281BF9}" destId="{E21E8079-70F2-4BDA-871E-BC1488FFEA3E}" srcOrd="3" destOrd="0" presId="urn:microsoft.com/office/officeart/2005/8/layout/balance1"/>
    <dgm:cxn modelId="{248C9C9B-FDF9-4293-A068-6276563BD3B2}" type="presParOf" srcId="{8122F9D4-3AD8-4B12-8210-5BB78F281BF9}" destId="{44484EAC-115C-40BB-BB76-6DC58ACD9C8A}" srcOrd="4" destOrd="0" presId="urn:microsoft.com/office/officeart/2005/8/layout/balance1"/>
    <dgm:cxn modelId="{502D8B23-B376-499D-A39A-3CEE3CF52873}" type="presParOf" srcId="{8122F9D4-3AD8-4B12-8210-5BB78F281BF9}" destId="{456AAA0F-CC39-4883-B4BE-F6256E8D1D56}" srcOrd="5" destOrd="0" presId="urn:microsoft.com/office/officeart/2005/8/layout/balance1"/>
    <dgm:cxn modelId="{5ABD1203-9F25-4C54-8D53-F92BB9C5F45C}" type="presParOf" srcId="{8122F9D4-3AD8-4B12-8210-5BB78F281BF9}" destId="{856FD8BD-D41E-4FD6-AB61-B1F51DC4AE6E}" srcOrd="6" destOrd="0" presId="urn:microsoft.com/office/officeart/2005/8/layout/balance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52E47A-6D08-42AB-8670-D7E7C8DBCD7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639B63FF-C328-4033-A26A-7848DA9529F6}">
      <dgm:prSet phldrT="[Text]"/>
      <dgm:spPr>
        <a:solidFill>
          <a:schemeClr val="accent4">
            <a:lumMod val="60000"/>
            <a:lumOff val="40000"/>
            <a:alpha val="90000"/>
          </a:schemeClr>
        </a:solidFill>
        <a:ln w="12700">
          <a:solidFill>
            <a:schemeClr val="accent4">
              <a:lumMod val="50000"/>
              <a:alpha val="90000"/>
            </a:schemeClr>
          </a:solidFill>
        </a:ln>
      </dgm:spPr>
      <dgm:t>
        <a:bodyPr/>
        <a:lstStyle/>
        <a:p>
          <a:r>
            <a:rPr lang="en-US" dirty="0" smtClean="0"/>
            <a:t>Cost</a:t>
          </a:r>
          <a:endParaRPr lang="en-US" dirty="0"/>
        </a:p>
      </dgm:t>
    </dgm:pt>
    <dgm:pt modelId="{606F1D4E-A27D-47F1-BC27-4DDD3B9094B1}" type="parTrans" cxnId="{C684B43D-6569-4ADE-AA4A-5350ABB3DB57}">
      <dgm:prSet/>
      <dgm:spPr/>
      <dgm:t>
        <a:bodyPr/>
        <a:lstStyle/>
        <a:p>
          <a:endParaRPr lang="en-US"/>
        </a:p>
      </dgm:t>
    </dgm:pt>
    <dgm:pt modelId="{A1970A14-A57D-4986-A52C-FDAF44E30BC7}" type="sibTrans" cxnId="{C684B43D-6569-4ADE-AA4A-5350ABB3DB57}">
      <dgm:prSet/>
      <dgm:spPr/>
      <dgm:t>
        <a:bodyPr/>
        <a:lstStyle/>
        <a:p>
          <a:endParaRPr lang="en-US"/>
        </a:p>
      </dgm:t>
    </dgm:pt>
    <dgm:pt modelId="{7A884E14-D72D-4CF3-B26B-78F8A353D6A0}">
      <dgm:prSet phldrT="[Text]"/>
      <dgm:spPr>
        <a:solidFill>
          <a:schemeClr val="accent4">
            <a:lumMod val="60000"/>
            <a:lumOff val="40000"/>
          </a:schemeClr>
        </a:solidFill>
        <a:ln w="12700">
          <a:solidFill>
            <a:schemeClr val="accent4">
              <a:lumMod val="50000"/>
            </a:schemeClr>
          </a:solidFill>
        </a:ln>
      </dgm:spPr>
      <dgm:t>
        <a:bodyPr/>
        <a:lstStyle/>
        <a:p>
          <a:endParaRPr lang="en-US" dirty="0">
            <a:solidFill>
              <a:schemeClr val="tx1"/>
            </a:solidFill>
          </a:endParaRPr>
        </a:p>
      </dgm:t>
    </dgm:pt>
    <dgm:pt modelId="{9DB051EA-79DD-47EC-8FFB-394E0BEB454B}" type="parTrans" cxnId="{B6BDE1C9-2FBA-4C3A-89A6-544B7658770E}">
      <dgm:prSet/>
      <dgm:spPr/>
      <dgm:t>
        <a:bodyPr/>
        <a:lstStyle/>
        <a:p>
          <a:endParaRPr lang="en-US"/>
        </a:p>
      </dgm:t>
    </dgm:pt>
    <dgm:pt modelId="{303B8BBD-1161-4937-862F-2D31B159CB4E}" type="sibTrans" cxnId="{B6BDE1C9-2FBA-4C3A-89A6-544B7658770E}">
      <dgm:prSet/>
      <dgm:spPr/>
      <dgm:t>
        <a:bodyPr/>
        <a:lstStyle/>
        <a:p>
          <a:endParaRPr lang="en-US"/>
        </a:p>
      </dgm:t>
    </dgm:pt>
    <dgm:pt modelId="{EAAF5448-452B-457D-936A-7D87EE55FA1F}">
      <dgm:prSet phldrT="[Text]"/>
      <dgm:spPr>
        <a:solidFill>
          <a:schemeClr val="accent4">
            <a:lumMod val="60000"/>
            <a:lumOff val="40000"/>
            <a:alpha val="90000"/>
          </a:schemeClr>
        </a:solidFill>
        <a:ln w="12700">
          <a:solidFill>
            <a:schemeClr val="accent4">
              <a:lumMod val="50000"/>
              <a:alpha val="90000"/>
            </a:schemeClr>
          </a:solidFill>
        </a:ln>
      </dgm:spPr>
      <dgm:t>
        <a:bodyPr/>
        <a:lstStyle/>
        <a:p>
          <a:r>
            <a:rPr lang="en-US" dirty="0" smtClean="0"/>
            <a:t>Benefit</a:t>
          </a:r>
          <a:endParaRPr lang="en-US" dirty="0"/>
        </a:p>
      </dgm:t>
    </dgm:pt>
    <dgm:pt modelId="{FB456487-8708-4BC5-AA3A-E9640190CDB0}" type="parTrans" cxnId="{6963DAF7-33E3-468E-9E12-C212284FD01D}">
      <dgm:prSet/>
      <dgm:spPr/>
      <dgm:t>
        <a:bodyPr/>
        <a:lstStyle/>
        <a:p>
          <a:endParaRPr lang="en-US"/>
        </a:p>
      </dgm:t>
    </dgm:pt>
    <dgm:pt modelId="{8847138E-9804-4F46-B0FB-C96928F7AEBB}" type="sibTrans" cxnId="{6963DAF7-33E3-468E-9E12-C212284FD01D}">
      <dgm:prSet/>
      <dgm:spPr/>
      <dgm:t>
        <a:bodyPr/>
        <a:lstStyle/>
        <a:p>
          <a:endParaRPr lang="en-US"/>
        </a:p>
      </dgm:t>
    </dgm:pt>
    <dgm:pt modelId="{B1279B7C-D3B4-4C83-B499-707FB2604AB1}">
      <dgm:prSet phldrT="[Text]"/>
      <dgm:spPr>
        <a:solidFill>
          <a:schemeClr val="accent4">
            <a:lumMod val="60000"/>
            <a:lumOff val="40000"/>
          </a:schemeClr>
        </a:solidFill>
        <a:ln w="12700">
          <a:solidFill>
            <a:schemeClr val="accent4">
              <a:lumMod val="50000"/>
            </a:schemeClr>
          </a:solidFill>
        </a:ln>
      </dgm:spPr>
      <dgm:t>
        <a:bodyPr/>
        <a:lstStyle/>
        <a:p>
          <a:endParaRPr lang="en-US" dirty="0">
            <a:solidFill>
              <a:schemeClr val="tx1"/>
            </a:solidFill>
          </a:endParaRPr>
        </a:p>
      </dgm:t>
    </dgm:pt>
    <dgm:pt modelId="{002E3650-09EC-49F1-B36F-3A5736E6B695}" type="parTrans" cxnId="{6BD38983-CA7D-4D0C-BE6A-4D8C37C550DC}">
      <dgm:prSet/>
      <dgm:spPr/>
      <dgm:t>
        <a:bodyPr/>
        <a:lstStyle/>
        <a:p>
          <a:endParaRPr lang="en-US"/>
        </a:p>
      </dgm:t>
    </dgm:pt>
    <dgm:pt modelId="{CB30628E-BF71-4AD1-9CA9-0082A29FD14C}" type="sibTrans" cxnId="{6BD38983-CA7D-4D0C-BE6A-4D8C37C550DC}">
      <dgm:prSet/>
      <dgm:spPr/>
      <dgm:t>
        <a:bodyPr/>
        <a:lstStyle/>
        <a:p>
          <a:endParaRPr lang="en-US"/>
        </a:p>
      </dgm:t>
    </dgm:pt>
    <dgm:pt modelId="{C84EC0E1-6E41-4942-8A4E-08F01297EA14}">
      <dgm:prSet phldrT="[Text]"/>
      <dgm:spPr>
        <a:solidFill>
          <a:schemeClr val="accent4">
            <a:lumMod val="60000"/>
            <a:lumOff val="40000"/>
          </a:schemeClr>
        </a:solidFill>
        <a:ln w="12700">
          <a:solidFill>
            <a:schemeClr val="accent4">
              <a:lumMod val="50000"/>
            </a:schemeClr>
          </a:solidFill>
        </a:ln>
      </dgm:spPr>
      <dgm:t>
        <a:bodyPr/>
        <a:lstStyle/>
        <a:p>
          <a:endParaRPr lang="en-US" dirty="0">
            <a:solidFill>
              <a:schemeClr val="tx1"/>
            </a:solidFill>
          </a:endParaRPr>
        </a:p>
      </dgm:t>
    </dgm:pt>
    <dgm:pt modelId="{E8BF5789-6FE7-488C-BEC2-2128FCC48D9B}" type="parTrans" cxnId="{EDA5D627-B968-49CB-BD9C-550692198D8E}">
      <dgm:prSet/>
      <dgm:spPr/>
      <dgm:t>
        <a:bodyPr/>
        <a:lstStyle/>
        <a:p>
          <a:endParaRPr lang="en-US"/>
        </a:p>
      </dgm:t>
    </dgm:pt>
    <dgm:pt modelId="{35CA2A9C-C128-4994-BD03-A8532CDBE9DA}" type="sibTrans" cxnId="{EDA5D627-B968-49CB-BD9C-550692198D8E}">
      <dgm:prSet/>
      <dgm:spPr/>
      <dgm:t>
        <a:bodyPr/>
        <a:lstStyle/>
        <a:p>
          <a:endParaRPr lang="en-US"/>
        </a:p>
      </dgm:t>
    </dgm:pt>
    <dgm:pt modelId="{3CFB48DA-3F75-4E46-9752-B5F31AAFF9FC}">
      <dgm:prSet phldrT="[Text]"/>
      <dgm:spPr>
        <a:solidFill>
          <a:schemeClr val="accent4">
            <a:lumMod val="60000"/>
            <a:lumOff val="40000"/>
          </a:schemeClr>
        </a:solidFill>
        <a:ln w="12700">
          <a:solidFill>
            <a:schemeClr val="accent4">
              <a:lumMod val="50000"/>
            </a:schemeClr>
          </a:solidFill>
        </a:ln>
      </dgm:spPr>
      <dgm:t>
        <a:bodyPr/>
        <a:lstStyle/>
        <a:p>
          <a:endParaRPr lang="en-US" dirty="0">
            <a:solidFill>
              <a:schemeClr val="tx1"/>
            </a:solidFill>
          </a:endParaRPr>
        </a:p>
      </dgm:t>
    </dgm:pt>
    <dgm:pt modelId="{186F18A8-7ADE-4D00-A69D-7DCE8FC0C8A6}" type="parTrans" cxnId="{206937D0-9A2C-493C-90F4-FFFFAE8686FC}">
      <dgm:prSet/>
      <dgm:spPr/>
      <dgm:t>
        <a:bodyPr/>
        <a:lstStyle/>
        <a:p>
          <a:endParaRPr lang="en-US"/>
        </a:p>
      </dgm:t>
    </dgm:pt>
    <dgm:pt modelId="{CC940D45-08CB-41F0-9114-4D8C8BD3BF4B}" type="sibTrans" cxnId="{206937D0-9A2C-493C-90F4-FFFFAE8686FC}">
      <dgm:prSet/>
      <dgm:spPr/>
      <dgm:t>
        <a:bodyPr/>
        <a:lstStyle/>
        <a:p>
          <a:endParaRPr lang="en-US"/>
        </a:p>
      </dgm:t>
    </dgm:pt>
    <dgm:pt modelId="{2ECE0F9B-9C82-469F-90C7-755C70C5EE21}" type="pres">
      <dgm:prSet presAssocID="{B152E47A-6D08-42AB-8670-D7E7C8DBCD73}" presName="outerComposite" presStyleCnt="0">
        <dgm:presLayoutVars>
          <dgm:chMax val="2"/>
          <dgm:animLvl val="lvl"/>
          <dgm:resizeHandles val="exact"/>
        </dgm:presLayoutVars>
      </dgm:prSet>
      <dgm:spPr/>
      <dgm:t>
        <a:bodyPr/>
        <a:lstStyle/>
        <a:p>
          <a:endParaRPr lang="en-US"/>
        </a:p>
      </dgm:t>
    </dgm:pt>
    <dgm:pt modelId="{6E58881B-3AD4-47AC-AA32-C1F3E947B16D}" type="pres">
      <dgm:prSet presAssocID="{B152E47A-6D08-42AB-8670-D7E7C8DBCD73}" presName="dummyMaxCanvas" presStyleCnt="0"/>
      <dgm:spPr/>
    </dgm:pt>
    <dgm:pt modelId="{EE11229F-61B2-4EEB-BED3-E0CC05E8FBF8}" type="pres">
      <dgm:prSet presAssocID="{B152E47A-6D08-42AB-8670-D7E7C8DBCD73}" presName="parentComposite" presStyleCnt="0"/>
      <dgm:spPr/>
    </dgm:pt>
    <dgm:pt modelId="{440066AF-DF8C-48A0-8E0B-914292E54C45}" type="pres">
      <dgm:prSet presAssocID="{B152E47A-6D08-42AB-8670-D7E7C8DBCD73}" presName="parent1" presStyleLbl="alignAccFollowNode1" presStyleIdx="0" presStyleCnt="4">
        <dgm:presLayoutVars>
          <dgm:chMax val="4"/>
        </dgm:presLayoutVars>
      </dgm:prSet>
      <dgm:spPr/>
      <dgm:t>
        <a:bodyPr/>
        <a:lstStyle/>
        <a:p>
          <a:endParaRPr lang="en-US"/>
        </a:p>
      </dgm:t>
    </dgm:pt>
    <dgm:pt modelId="{69EA071D-4347-4245-BB54-276B125A930A}" type="pres">
      <dgm:prSet presAssocID="{B152E47A-6D08-42AB-8670-D7E7C8DBCD73}" presName="parent2" presStyleLbl="alignAccFollowNode1" presStyleIdx="1" presStyleCnt="4">
        <dgm:presLayoutVars>
          <dgm:chMax val="4"/>
        </dgm:presLayoutVars>
      </dgm:prSet>
      <dgm:spPr/>
      <dgm:t>
        <a:bodyPr/>
        <a:lstStyle/>
        <a:p>
          <a:endParaRPr lang="en-US"/>
        </a:p>
      </dgm:t>
    </dgm:pt>
    <dgm:pt modelId="{8122F9D4-3AD8-4B12-8210-5BB78F281BF9}" type="pres">
      <dgm:prSet presAssocID="{B152E47A-6D08-42AB-8670-D7E7C8DBCD73}" presName="childrenComposite" presStyleCnt="0"/>
      <dgm:spPr/>
    </dgm:pt>
    <dgm:pt modelId="{9E162051-1173-4311-B9C3-9F3B3DC9C649}" type="pres">
      <dgm:prSet presAssocID="{B152E47A-6D08-42AB-8670-D7E7C8DBCD73}" presName="dummyMaxCanvas_ChildArea" presStyleCnt="0"/>
      <dgm:spPr/>
    </dgm:pt>
    <dgm:pt modelId="{C2C40302-83F0-447A-A562-6C48EDF61039}" type="pres">
      <dgm:prSet presAssocID="{B152E47A-6D08-42AB-8670-D7E7C8DBCD73}" presName="fulcrum" presStyleLbl="alignAccFollowNode1" presStyleIdx="2" presStyleCnt="4"/>
      <dgm:spPr>
        <a:solidFill>
          <a:schemeClr val="accent4">
            <a:lumMod val="75000"/>
            <a:alpha val="90000"/>
          </a:schemeClr>
        </a:solidFill>
      </dgm:spPr>
    </dgm:pt>
    <dgm:pt modelId="{AB7CE8FC-B567-4857-9ADF-7F43DBCAC79E}" type="pres">
      <dgm:prSet presAssocID="{B152E47A-6D08-42AB-8670-D7E7C8DBCD73}" presName="balance_13" presStyleLbl="alignAccFollowNode1" presStyleIdx="3" presStyleCnt="4" custAng="21360000">
        <dgm:presLayoutVars>
          <dgm:bulletEnabled val="1"/>
        </dgm:presLayoutVars>
      </dgm:prSet>
      <dgm:spPr>
        <a:solidFill>
          <a:schemeClr val="accent4">
            <a:lumMod val="75000"/>
            <a:alpha val="90000"/>
          </a:schemeClr>
        </a:solidFill>
      </dgm:spPr>
    </dgm:pt>
    <dgm:pt modelId="{E21E8079-70F2-4BDA-871E-BC1488FFEA3E}" type="pres">
      <dgm:prSet presAssocID="{B152E47A-6D08-42AB-8670-D7E7C8DBCD73}" presName="right_13_1" presStyleLbl="node1" presStyleIdx="0" presStyleCnt="4" custAng="21360000" custLinFactNeighborX="-2636" custLinFactNeighborY="-95194">
        <dgm:presLayoutVars>
          <dgm:bulletEnabled val="1"/>
        </dgm:presLayoutVars>
      </dgm:prSet>
      <dgm:spPr/>
      <dgm:t>
        <a:bodyPr/>
        <a:lstStyle/>
        <a:p>
          <a:endParaRPr lang="en-US"/>
        </a:p>
      </dgm:t>
    </dgm:pt>
    <dgm:pt modelId="{44484EAC-115C-40BB-BB76-6DC58ACD9C8A}" type="pres">
      <dgm:prSet presAssocID="{B152E47A-6D08-42AB-8670-D7E7C8DBCD73}" presName="right_13_2" presStyleLbl="node1" presStyleIdx="1" presStyleCnt="4" custAng="21360000" custLinFactX="-36926" custLinFactNeighborX="-100000" custLinFactNeighborY="1713">
        <dgm:presLayoutVars>
          <dgm:bulletEnabled val="1"/>
        </dgm:presLayoutVars>
      </dgm:prSet>
      <dgm:spPr/>
      <dgm:t>
        <a:bodyPr/>
        <a:lstStyle/>
        <a:p>
          <a:endParaRPr lang="en-US"/>
        </a:p>
      </dgm:t>
    </dgm:pt>
    <dgm:pt modelId="{456AAA0F-CC39-4883-B4BE-F6256E8D1D56}" type="pres">
      <dgm:prSet presAssocID="{B152E47A-6D08-42AB-8670-D7E7C8DBCD73}" presName="right_13_3" presStyleLbl="node1" presStyleIdx="2" presStyleCnt="4" custAng="21360000" custLinFactX="-40439" custLinFactY="77385" custLinFactNeighborX="-100000" custLinFactNeighborY="100000">
        <dgm:presLayoutVars>
          <dgm:bulletEnabled val="1"/>
        </dgm:presLayoutVars>
      </dgm:prSet>
      <dgm:spPr/>
      <dgm:t>
        <a:bodyPr/>
        <a:lstStyle/>
        <a:p>
          <a:endParaRPr lang="en-US"/>
        </a:p>
      </dgm:t>
    </dgm:pt>
    <dgm:pt modelId="{856FD8BD-D41E-4FD6-AB61-B1F51DC4AE6E}" type="pres">
      <dgm:prSet presAssocID="{B152E47A-6D08-42AB-8670-D7E7C8DBCD73}" presName="left_13_1" presStyleLbl="node1" presStyleIdx="3" presStyleCnt="4" custAng="21360000" custLinFactX="36553" custLinFactNeighborX="100000" custLinFactNeighborY="10718">
        <dgm:presLayoutVars>
          <dgm:bulletEnabled val="1"/>
        </dgm:presLayoutVars>
      </dgm:prSet>
      <dgm:spPr/>
      <dgm:t>
        <a:bodyPr/>
        <a:lstStyle/>
        <a:p>
          <a:endParaRPr lang="en-US"/>
        </a:p>
      </dgm:t>
    </dgm:pt>
  </dgm:ptLst>
  <dgm:cxnLst>
    <dgm:cxn modelId="{2D3C8BC5-5DAE-47AB-9C97-C4E19A1A4F9F}" type="presOf" srcId="{7A884E14-D72D-4CF3-B26B-78F8A353D6A0}" destId="{856FD8BD-D41E-4FD6-AB61-B1F51DC4AE6E}" srcOrd="0" destOrd="0" presId="urn:microsoft.com/office/officeart/2005/8/layout/balance1"/>
    <dgm:cxn modelId="{D9C0049A-36BF-49C0-99BB-27451277AFCF}" type="presOf" srcId="{EAAF5448-452B-457D-936A-7D87EE55FA1F}" destId="{69EA071D-4347-4245-BB54-276B125A930A}" srcOrd="0" destOrd="0" presId="urn:microsoft.com/office/officeart/2005/8/layout/balance1"/>
    <dgm:cxn modelId="{E0EA3A73-BF5E-4D94-9BF6-113ECE00BAE8}" type="presOf" srcId="{B1279B7C-D3B4-4C83-B499-707FB2604AB1}" destId="{E21E8079-70F2-4BDA-871E-BC1488FFEA3E}" srcOrd="0" destOrd="0" presId="urn:microsoft.com/office/officeart/2005/8/layout/balance1"/>
    <dgm:cxn modelId="{6963DAF7-33E3-468E-9E12-C212284FD01D}" srcId="{B152E47A-6D08-42AB-8670-D7E7C8DBCD73}" destId="{EAAF5448-452B-457D-936A-7D87EE55FA1F}" srcOrd="1" destOrd="0" parTransId="{FB456487-8708-4BC5-AA3A-E9640190CDB0}" sibTransId="{8847138E-9804-4F46-B0FB-C96928F7AEBB}"/>
    <dgm:cxn modelId="{C684B43D-6569-4ADE-AA4A-5350ABB3DB57}" srcId="{B152E47A-6D08-42AB-8670-D7E7C8DBCD73}" destId="{639B63FF-C328-4033-A26A-7848DA9529F6}" srcOrd="0" destOrd="0" parTransId="{606F1D4E-A27D-47F1-BC27-4DDD3B9094B1}" sibTransId="{A1970A14-A57D-4986-A52C-FDAF44E30BC7}"/>
    <dgm:cxn modelId="{423D2A22-56C8-4FE1-ABCE-FB9FB234EB78}" type="presOf" srcId="{639B63FF-C328-4033-A26A-7848DA9529F6}" destId="{440066AF-DF8C-48A0-8E0B-914292E54C45}" srcOrd="0" destOrd="0" presId="urn:microsoft.com/office/officeart/2005/8/layout/balance1"/>
    <dgm:cxn modelId="{C642C171-1EDA-4EA6-8D8D-B1C68AFC58DC}" type="presOf" srcId="{B152E47A-6D08-42AB-8670-D7E7C8DBCD73}" destId="{2ECE0F9B-9C82-469F-90C7-755C70C5EE21}" srcOrd="0" destOrd="0" presId="urn:microsoft.com/office/officeart/2005/8/layout/balance1"/>
    <dgm:cxn modelId="{EDA5D627-B968-49CB-BD9C-550692198D8E}" srcId="{EAAF5448-452B-457D-936A-7D87EE55FA1F}" destId="{C84EC0E1-6E41-4942-8A4E-08F01297EA14}" srcOrd="1" destOrd="0" parTransId="{E8BF5789-6FE7-488C-BEC2-2128FCC48D9B}" sibTransId="{35CA2A9C-C128-4994-BD03-A8532CDBE9DA}"/>
    <dgm:cxn modelId="{091200A0-99E9-4DB7-854A-2392D33DF068}" type="presOf" srcId="{3CFB48DA-3F75-4E46-9752-B5F31AAFF9FC}" destId="{456AAA0F-CC39-4883-B4BE-F6256E8D1D56}" srcOrd="0" destOrd="0" presId="urn:microsoft.com/office/officeart/2005/8/layout/balance1"/>
    <dgm:cxn modelId="{52C3205B-57A4-47E8-A058-11795944A3BD}" type="presOf" srcId="{C84EC0E1-6E41-4942-8A4E-08F01297EA14}" destId="{44484EAC-115C-40BB-BB76-6DC58ACD9C8A}" srcOrd="0" destOrd="0" presId="urn:microsoft.com/office/officeart/2005/8/layout/balance1"/>
    <dgm:cxn modelId="{B6BDE1C9-2FBA-4C3A-89A6-544B7658770E}" srcId="{639B63FF-C328-4033-A26A-7848DA9529F6}" destId="{7A884E14-D72D-4CF3-B26B-78F8A353D6A0}" srcOrd="0" destOrd="0" parTransId="{9DB051EA-79DD-47EC-8FFB-394E0BEB454B}" sibTransId="{303B8BBD-1161-4937-862F-2D31B159CB4E}"/>
    <dgm:cxn modelId="{6BD38983-CA7D-4D0C-BE6A-4D8C37C550DC}" srcId="{EAAF5448-452B-457D-936A-7D87EE55FA1F}" destId="{B1279B7C-D3B4-4C83-B499-707FB2604AB1}" srcOrd="0" destOrd="0" parTransId="{002E3650-09EC-49F1-B36F-3A5736E6B695}" sibTransId="{CB30628E-BF71-4AD1-9CA9-0082A29FD14C}"/>
    <dgm:cxn modelId="{206937D0-9A2C-493C-90F4-FFFFAE8686FC}" srcId="{EAAF5448-452B-457D-936A-7D87EE55FA1F}" destId="{3CFB48DA-3F75-4E46-9752-B5F31AAFF9FC}" srcOrd="2" destOrd="0" parTransId="{186F18A8-7ADE-4D00-A69D-7DCE8FC0C8A6}" sibTransId="{CC940D45-08CB-41F0-9114-4D8C8BD3BF4B}"/>
    <dgm:cxn modelId="{8A6ED7DC-A198-46CD-9EBA-264A073189FC}" type="presParOf" srcId="{2ECE0F9B-9C82-469F-90C7-755C70C5EE21}" destId="{6E58881B-3AD4-47AC-AA32-C1F3E947B16D}" srcOrd="0" destOrd="0" presId="urn:microsoft.com/office/officeart/2005/8/layout/balance1"/>
    <dgm:cxn modelId="{6118E879-8A04-42B2-8592-C35EE930BBF9}" type="presParOf" srcId="{2ECE0F9B-9C82-469F-90C7-755C70C5EE21}" destId="{EE11229F-61B2-4EEB-BED3-E0CC05E8FBF8}" srcOrd="1" destOrd="0" presId="urn:microsoft.com/office/officeart/2005/8/layout/balance1"/>
    <dgm:cxn modelId="{944B5D02-3019-4946-AB28-67E5861EA505}" type="presParOf" srcId="{EE11229F-61B2-4EEB-BED3-E0CC05E8FBF8}" destId="{440066AF-DF8C-48A0-8E0B-914292E54C45}" srcOrd="0" destOrd="0" presId="urn:microsoft.com/office/officeart/2005/8/layout/balance1"/>
    <dgm:cxn modelId="{1B53B08F-867F-4DBE-9707-6FD89CA4474D}" type="presParOf" srcId="{EE11229F-61B2-4EEB-BED3-E0CC05E8FBF8}" destId="{69EA071D-4347-4245-BB54-276B125A930A}" srcOrd="1" destOrd="0" presId="urn:microsoft.com/office/officeart/2005/8/layout/balance1"/>
    <dgm:cxn modelId="{F8CB8C69-0F2A-4998-843D-D30EEE47B1A0}" type="presParOf" srcId="{2ECE0F9B-9C82-469F-90C7-755C70C5EE21}" destId="{8122F9D4-3AD8-4B12-8210-5BB78F281BF9}" srcOrd="2" destOrd="0" presId="urn:microsoft.com/office/officeart/2005/8/layout/balance1"/>
    <dgm:cxn modelId="{6E41B213-2F28-45D5-BAAE-C21920B9F42C}" type="presParOf" srcId="{8122F9D4-3AD8-4B12-8210-5BB78F281BF9}" destId="{9E162051-1173-4311-B9C3-9F3B3DC9C649}" srcOrd="0" destOrd="0" presId="urn:microsoft.com/office/officeart/2005/8/layout/balance1"/>
    <dgm:cxn modelId="{9919CFA2-7C70-4C14-B7D6-D8ABC384544A}" type="presParOf" srcId="{8122F9D4-3AD8-4B12-8210-5BB78F281BF9}" destId="{C2C40302-83F0-447A-A562-6C48EDF61039}" srcOrd="1" destOrd="0" presId="urn:microsoft.com/office/officeart/2005/8/layout/balance1"/>
    <dgm:cxn modelId="{6D558336-9E5E-4EAA-A3BD-E2BA4E72D1D6}" type="presParOf" srcId="{8122F9D4-3AD8-4B12-8210-5BB78F281BF9}" destId="{AB7CE8FC-B567-4857-9ADF-7F43DBCAC79E}" srcOrd="2" destOrd="0" presId="urn:microsoft.com/office/officeart/2005/8/layout/balance1"/>
    <dgm:cxn modelId="{6113E42A-AFC3-4146-AD5B-199E210C0126}" type="presParOf" srcId="{8122F9D4-3AD8-4B12-8210-5BB78F281BF9}" destId="{E21E8079-70F2-4BDA-871E-BC1488FFEA3E}" srcOrd="3" destOrd="0" presId="urn:microsoft.com/office/officeart/2005/8/layout/balance1"/>
    <dgm:cxn modelId="{8D232A78-696A-40DA-8B93-1348FFDE4F7D}" type="presParOf" srcId="{8122F9D4-3AD8-4B12-8210-5BB78F281BF9}" destId="{44484EAC-115C-40BB-BB76-6DC58ACD9C8A}" srcOrd="4" destOrd="0" presId="urn:microsoft.com/office/officeart/2005/8/layout/balance1"/>
    <dgm:cxn modelId="{23216100-009F-4150-B807-A50CC740EE9D}" type="presParOf" srcId="{8122F9D4-3AD8-4B12-8210-5BB78F281BF9}" destId="{456AAA0F-CC39-4883-B4BE-F6256E8D1D56}" srcOrd="5" destOrd="0" presId="urn:microsoft.com/office/officeart/2005/8/layout/balance1"/>
    <dgm:cxn modelId="{B920FD67-3E97-4B31-96C3-E7F2718DE031}" type="presParOf" srcId="{8122F9D4-3AD8-4B12-8210-5BB78F281BF9}" destId="{856FD8BD-D41E-4FD6-AB61-B1F51DC4AE6E}" srcOrd="6" destOrd="0" presId="urn:microsoft.com/office/officeart/2005/8/layout/balance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C8ACF-8C7C-4B6D-9DFD-FD0DD9B6DD8E}" type="datetimeFigureOut">
              <a:rPr lang="en-US" smtClean="0"/>
              <a:pPr/>
              <a:t>5/11/2015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18AE9-447D-45BD-BA95-AA121417A8D3}" type="slidenum">
              <a:rPr lang="en-US" smtClean="0"/>
              <a:pPr/>
              <a:t>‹#›</a:t>
            </a:fld>
            <a:endParaRPr lang="en-US"/>
          </a:p>
        </p:txBody>
      </p:sp>
    </p:spTree>
    <p:extLst>
      <p:ext uri="{BB962C8B-B14F-4D97-AF65-F5344CB8AC3E}">
        <p14:creationId xmlns="" xmlns:p14="http://schemas.microsoft.com/office/powerpoint/2010/main" val="309673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Guide:</a:t>
            </a:r>
          </a:p>
          <a:p>
            <a:pPr marL="171450" indent="-171450" eaLnBrk="1" hangingPunct="1">
              <a:lnSpc>
                <a:spcPct val="110000"/>
              </a:lnSpc>
              <a:spcBef>
                <a:spcPct val="20000"/>
              </a:spcBef>
              <a:buClr>
                <a:schemeClr val="hlink"/>
              </a:buClr>
              <a:buSzPct val="70000"/>
              <a:buFont typeface="Arial"/>
              <a:buChar char="•"/>
            </a:pPr>
            <a:r>
              <a:rPr lang="en-US" sz="1200" i="0" dirty="0" smtClean="0">
                <a:solidFill>
                  <a:srgbClr val="000000"/>
                </a:solidFill>
                <a:latin typeface="Times New Roman" charset="0"/>
                <a:cs typeface="Arial" charset="0"/>
              </a:rPr>
              <a:t>If your stakeholders are helping select team members, share this criteria with them, and be clear on your expectations for the team.</a:t>
            </a:r>
          </a:p>
          <a:p>
            <a:pPr marL="0" indent="0">
              <a:buFont typeface="Arial"/>
              <a:buNone/>
            </a:pPr>
            <a:endParaRPr lang="en-US" b="1" i="0" dirty="0" smtClean="0"/>
          </a:p>
          <a:p>
            <a:pPr marL="0" indent="0">
              <a:buFont typeface="Arial"/>
              <a:buNone/>
            </a:pPr>
            <a:r>
              <a:rPr lang="en-US" b="1" i="0" dirty="0" smtClean="0"/>
              <a:t>NOTE:</a:t>
            </a:r>
          </a:p>
          <a:p>
            <a:pPr marL="0" indent="0">
              <a:buFont typeface="Arial"/>
              <a:buNone/>
            </a:pPr>
            <a:r>
              <a:rPr lang="en-US" b="1" i="0" dirty="0" smtClean="0"/>
              <a:t>Creative</a:t>
            </a:r>
            <a:r>
              <a:rPr lang="en-US" b="1" i="0" baseline="0" dirty="0" smtClean="0"/>
              <a:t> and open minded – </a:t>
            </a:r>
            <a:r>
              <a:rPr lang="en-US" b="0" i="0" baseline="0" dirty="0" smtClean="0"/>
              <a:t>High hopes, </a:t>
            </a:r>
            <a:r>
              <a:rPr lang="en-US" b="0" i="0" baseline="0" dirty="0" err="1" smtClean="0"/>
              <a:t>kayang</a:t>
            </a:r>
            <a:r>
              <a:rPr lang="en-US" b="0" i="0" baseline="0" dirty="0" smtClean="0"/>
              <a:t> </a:t>
            </a:r>
            <a:r>
              <a:rPr lang="en-US" b="0" i="0" baseline="0" dirty="0" err="1" smtClean="0"/>
              <a:t>gawin</a:t>
            </a:r>
            <a:r>
              <a:rPr lang="en-US" b="0" i="0" baseline="0" dirty="0" smtClean="0"/>
              <a:t>, </a:t>
            </a:r>
            <a:r>
              <a:rPr lang="en-US" b="0" i="0" baseline="0" dirty="0" err="1" smtClean="0"/>
              <a:t>kakayanin</a:t>
            </a:r>
            <a:r>
              <a:rPr lang="en-US" b="0" i="0" baseline="0" dirty="0" smtClean="0"/>
              <a:t>, very open to accept new ideas </a:t>
            </a:r>
          </a:p>
          <a:p>
            <a:pPr marL="0" indent="0">
              <a:buFont typeface="Arial"/>
              <a:buNone/>
            </a:pPr>
            <a:r>
              <a:rPr lang="en-US" b="0" i="0" baseline="0" dirty="0" smtClean="0"/>
              <a:t>GOOD TEAM PLAYERS – knows how to maturely handle different personalities in the team</a:t>
            </a:r>
          </a:p>
          <a:p>
            <a:pPr marL="0" indent="0">
              <a:buFont typeface="Arial"/>
              <a:buNone/>
            </a:pPr>
            <a:r>
              <a:rPr lang="en-US" b="0" i="0" baseline="0" dirty="0" smtClean="0"/>
              <a:t>Respected  - credibility and </a:t>
            </a:r>
            <a:r>
              <a:rPr lang="en-US" b="0" i="0" baseline="0" dirty="0" err="1" smtClean="0"/>
              <a:t>respecy</a:t>
            </a:r>
            <a:endParaRPr lang="en-US" b="1" i="0" dirty="0" smtClean="0"/>
          </a:p>
        </p:txBody>
      </p:sp>
      <p:sp>
        <p:nvSpPr>
          <p:cNvPr id="4" name="Slide Number Placeholder 3"/>
          <p:cNvSpPr>
            <a:spLocks noGrp="1"/>
          </p:cNvSpPr>
          <p:nvPr>
            <p:ph type="sldNum" sz="quarter" idx="10"/>
          </p:nvPr>
        </p:nvSpPr>
        <p:spPr/>
        <p:txBody>
          <a:bodyPr/>
          <a:lstStyle/>
          <a:p>
            <a:fld id="{8F8972C7-6C4D-1945-96B2-0D9E7993C8FB}" type="slidenum">
              <a:rPr lang="en-US" smtClean="0"/>
              <a:pPr/>
              <a:t>3</a:t>
            </a:fld>
            <a:endParaRPr lang="en-US"/>
          </a:p>
        </p:txBody>
      </p:sp>
    </p:spTree>
    <p:extLst>
      <p:ext uri="{BB962C8B-B14F-4D97-AF65-F5344CB8AC3E}">
        <p14:creationId xmlns:p14="http://schemas.microsoft.com/office/powerpoint/2010/main" xmlns="" val="69216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organizations differentiate between ―contributory‖ or ―proximate‖ causes and root causes. Often, the most immediate or obvious cause is mistakenly identified as the root cause when, instead, it is simply the most proximate contributory cause, which itself has much deeper roots.</a:t>
            </a:r>
          </a:p>
          <a:p>
            <a:r>
              <a:rPr lang="en-US" dirty="0" smtClean="0"/>
              <a:t>Example: Often, blame is first centered on an individual. Although an individual may have indeed committed an error that resulted in a problem, a deeper cause may be found in areas such as: training of the individual, scheduling of the individual, assignment of duties, clarification of duties, supervision, work environment, or anyone of a host of other issues. Most people involved in root cause analysis understand that the vast majority of root causes are system-based rather than individual-based.</a:t>
            </a:r>
            <a:endParaRPr lang="en-US" dirty="0"/>
          </a:p>
        </p:txBody>
      </p:sp>
      <p:sp>
        <p:nvSpPr>
          <p:cNvPr id="4" name="Slide Number Placeholder 3"/>
          <p:cNvSpPr>
            <a:spLocks noGrp="1"/>
          </p:cNvSpPr>
          <p:nvPr>
            <p:ph type="sldNum" sz="quarter" idx="10"/>
          </p:nvPr>
        </p:nvSpPr>
        <p:spPr/>
        <p:txBody>
          <a:bodyPr/>
          <a:lstStyle/>
          <a:p>
            <a:pPr>
              <a:defRPr/>
            </a:pPr>
            <a:fld id="{920D328B-EA93-4D87-8C7C-DFA6993F4468}" type="slidenum">
              <a:rPr lang="en-US" smtClean="0"/>
              <a:pPr>
                <a:defRPr/>
              </a:pPr>
              <a:t>23</a:t>
            </a:fld>
            <a:endParaRPr lang="en-US"/>
          </a:p>
        </p:txBody>
      </p:sp>
    </p:spTree>
    <p:extLst>
      <p:ext uri="{BB962C8B-B14F-4D97-AF65-F5344CB8AC3E}">
        <p14:creationId xmlns="" xmlns:p14="http://schemas.microsoft.com/office/powerpoint/2010/main" val="317365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(1/9/14 16:25) -----</a:t>
            </a:r>
          </a:p>
          <a:p>
            <a:r>
              <a:rPr lang="en-US"/>
              <a:t>Jumping to solutions</a:t>
            </a:r>
          </a:p>
        </p:txBody>
      </p:sp>
      <p:sp>
        <p:nvSpPr>
          <p:cNvPr id="4" name="Slide Number Placeholder 3"/>
          <p:cNvSpPr>
            <a:spLocks noGrp="1"/>
          </p:cNvSpPr>
          <p:nvPr>
            <p:ph type="sldNum" sz="quarter" idx="10"/>
          </p:nvPr>
        </p:nvSpPr>
        <p:spPr/>
        <p:txBody>
          <a:bodyPr/>
          <a:lstStyle/>
          <a:p>
            <a:fld id="{48CE20D0-2954-0D45-8652-4E81869B6BE8}" type="slidenum">
              <a:rPr lang="en-US" smtClean="0"/>
              <a:pPr/>
              <a:t>24</a:t>
            </a:fld>
            <a:endParaRPr lang="en-US"/>
          </a:p>
        </p:txBody>
      </p:sp>
    </p:spTree>
    <p:extLst>
      <p:ext uri="{BB962C8B-B14F-4D97-AF65-F5344CB8AC3E}">
        <p14:creationId xmlns="" xmlns:p14="http://schemas.microsoft.com/office/powerpoint/2010/main" val="273153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E20D0-2954-0D45-8652-4E81869B6BE8}" type="slidenum">
              <a:rPr lang="en-US" smtClean="0"/>
              <a:pPr/>
              <a:t>27</a:t>
            </a:fld>
            <a:endParaRPr lang="en-US"/>
          </a:p>
        </p:txBody>
      </p:sp>
    </p:spTree>
    <p:extLst>
      <p:ext uri="{BB962C8B-B14F-4D97-AF65-F5344CB8AC3E}">
        <p14:creationId xmlns="" xmlns:p14="http://schemas.microsoft.com/office/powerpoint/2010/main" val="2797567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5665" name="Rectangle 2"/>
          <p:cNvSpPr>
            <a:spLocks noGrp="1" noRot="1" noChangeAspect="1" noChangeArrowheads="1" noTextEdit="1"/>
          </p:cNvSpPr>
          <p:nvPr>
            <p:ph type="sldImg"/>
          </p:nvPr>
        </p:nvSpPr>
        <p:spPr>
          <a:xfrm>
            <a:off x="887413" y="882650"/>
            <a:ext cx="5588000" cy="4191000"/>
          </a:xfrm>
          <a:ln/>
        </p:spPr>
      </p:sp>
      <p:sp>
        <p:nvSpPr>
          <p:cNvPr id="2545666" name="Rectangle 3"/>
          <p:cNvSpPr>
            <a:spLocks noGrp="1" noChangeArrowheads="1"/>
          </p:cNvSpPr>
          <p:nvPr>
            <p:ph type="body" idx="1"/>
          </p:nvPr>
        </p:nvSpPr>
        <p:spPr>
          <a:xfrm>
            <a:off x="901700" y="5243513"/>
            <a:ext cx="5578475" cy="3448050"/>
          </a:xfrm>
          <a:noFill/>
          <a:ln/>
        </p:spPr>
        <p:txBody>
          <a:bodyPr lIns="89913" tIns="44956" rIns="89913" bIns="44956"/>
          <a:lstStyle/>
          <a:p>
            <a:r>
              <a:rPr lang="en-US" dirty="0" smtClean="0"/>
              <a:t>It is very similar in use to a Cause-Effect Diagram, and techniques may be borrowed from Cause-Effect Diagram or Fishbone diagram. It</a:t>
            </a:r>
            <a:r>
              <a:rPr lang="en-US" baseline="0" dirty="0" smtClean="0"/>
              <a:t> forces the team to drill down to the underlying reasons as why certain causes are observed or stated until we end up with a cause that can be directly addressed.</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3" name="Rectangle 2"/>
          <p:cNvSpPr>
            <a:spLocks noGrp="1" noRot="1" noChangeAspect="1" noChangeArrowheads="1" noTextEdit="1"/>
          </p:cNvSpPr>
          <p:nvPr>
            <p:ph type="sldImg"/>
          </p:nvPr>
        </p:nvSpPr>
        <p:spPr>
          <a:xfrm>
            <a:off x="873125" y="882650"/>
            <a:ext cx="5588000" cy="4191000"/>
          </a:xfrm>
          <a:ln/>
        </p:spPr>
      </p:sp>
      <p:sp>
        <p:nvSpPr>
          <p:cNvPr id="1590274" name="Rectangle 3"/>
          <p:cNvSpPr>
            <a:spLocks noGrp="1" noChangeArrowheads="1"/>
          </p:cNvSpPr>
          <p:nvPr>
            <p:ph type="body" idx="1"/>
          </p:nvPr>
        </p:nvSpPr>
        <p:spPr>
          <a:xfrm>
            <a:off x="887413" y="5194300"/>
            <a:ext cx="5534025" cy="3644900"/>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321" name="Rectangle 2"/>
          <p:cNvSpPr>
            <a:spLocks noGrp="1" noRot="1" noChangeAspect="1" noChangeArrowheads="1" noTextEdit="1"/>
          </p:cNvSpPr>
          <p:nvPr>
            <p:ph type="sldImg"/>
          </p:nvPr>
        </p:nvSpPr>
        <p:spPr>
          <a:xfrm>
            <a:off x="873125" y="882650"/>
            <a:ext cx="5588000" cy="4191000"/>
          </a:xfrm>
          <a:ln/>
        </p:spPr>
      </p:sp>
      <p:sp>
        <p:nvSpPr>
          <p:cNvPr id="1592322" name="Rectangle 3"/>
          <p:cNvSpPr>
            <a:spLocks noGrp="1" noChangeArrowheads="1"/>
          </p:cNvSpPr>
          <p:nvPr>
            <p:ph type="body" idx="1"/>
          </p:nvPr>
        </p:nvSpPr>
        <p:spPr>
          <a:xfrm>
            <a:off x="887413" y="5194300"/>
            <a:ext cx="5534025" cy="3644900"/>
          </a:xfrm>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7" name="Rectangle 2"/>
          <p:cNvSpPr>
            <a:spLocks noGrp="1" noRot="1" noChangeAspect="1" noChangeArrowheads="1" noTextEdit="1"/>
          </p:cNvSpPr>
          <p:nvPr>
            <p:ph type="sldImg"/>
          </p:nvPr>
        </p:nvSpPr>
        <p:spPr>
          <a:xfrm>
            <a:off x="873125" y="882650"/>
            <a:ext cx="5588000" cy="4191000"/>
          </a:xfrm>
          <a:ln/>
        </p:spPr>
      </p:sp>
      <p:sp>
        <p:nvSpPr>
          <p:cNvPr id="1596418" name="Rectangle 3"/>
          <p:cNvSpPr>
            <a:spLocks noGrp="1" noChangeArrowheads="1"/>
          </p:cNvSpPr>
          <p:nvPr>
            <p:ph type="body" idx="1"/>
          </p:nvPr>
        </p:nvSpPr>
        <p:spPr>
          <a:xfrm>
            <a:off x="887413" y="5194300"/>
            <a:ext cx="5534025" cy="3644900"/>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465" name="Rectangle 2"/>
          <p:cNvSpPr>
            <a:spLocks noGrp="1" noRot="1" noChangeAspect="1" noChangeArrowheads="1" noTextEdit="1"/>
          </p:cNvSpPr>
          <p:nvPr>
            <p:ph type="sldImg"/>
          </p:nvPr>
        </p:nvSpPr>
        <p:spPr>
          <a:xfrm>
            <a:off x="873125" y="882650"/>
            <a:ext cx="5588000" cy="4191000"/>
          </a:xfrm>
          <a:ln/>
        </p:spPr>
      </p:sp>
      <p:sp>
        <p:nvSpPr>
          <p:cNvPr id="1598466" name="Rectangle 3"/>
          <p:cNvSpPr>
            <a:spLocks noGrp="1" noChangeArrowheads="1"/>
          </p:cNvSpPr>
          <p:nvPr>
            <p:ph type="body" idx="1"/>
          </p:nvPr>
        </p:nvSpPr>
        <p:spPr>
          <a:xfrm>
            <a:off x="887413" y="5194300"/>
            <a:ext cx="5534025" cy="3644900"/>
          </a:xfrm>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1" name="Rectangle 2"/>
          <p:cNvSpPr>
            <a:spLocks noGrp="1" noRot="1" noChangeAspect="1" noChangeArrowheads="1" noTextEdit="1"/>
          </p:cNvSpPr>
          <p:nvPr>
            <p:ph type="sldImg"/>
          </p:nvPr>
        </p:nvSpPr>
        <p:spPr>
          <a:xfrm>
            <a:off x="874713" y="882650"/>
            <a:ext cx="5588000" cy="4191000"/>
          </a:xfrm>
          <a:ln/>
        </p:spPr>
      </p:sp>
      <p:sp>
        <p:nvSpPr>
          <p:cNvPr id="1612802" name="Rectangle 3"/>
          <p:cNvSpPr>
            <a:spLocks noChangeArrowheads="1"/>
          </p:cNvSpPr>
          <p:nvPr/>
        </p:nvSpPr>
        <p:spPr bwMode="auto">
          <a:xfrm>
            <a:off x="5983288" y="4422775"/>
            <a:ext cx="147637" cy="204788"/>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2" name="Notes Placeholder 1"/>
          <p:cNvSpPr>
            <a:spLocks noGrp="1"/>
          </p:cNvSpPr>
          <p:nvPr>
            <p:ph type="body" idx="1"/>
          </p:nvPr>
        </p:nvSpPr>
        <p:spPr/>
        <p:txBody>
          <a:bodyPr/>
          <a:lstStyle/>
          <a:p>
            <a:pPr marL="225425" indent="-225425">
              <a:lnSpc>
                <a:spcPct val="80000"/>
              </a:lnSpc>
            </a:pPr>
            <a:r>
              <a:rPr lang="en-US" sz="2600" dirty="0" smtClean="0"/>
              <a:t>Too often we spend all our time on the “technical” side of a change—what has to happen by when, etc.</a:t>
            </a:r>
          </a:p>
          <a:p>
            <a:pPr marL="225425" indent="-225425">
              <a:lnSpc>
                <a:spcPct val="80000"/>
              </a:lnSpc>
            </a:pPr>
            <a:r>
              <a:rPr lang="en-US" sz="2600" dirty="0" smtClean="0"/>
              <a:t>We ignore the people side of the change—how to help those who will have to change their ways of doing things in order to realize the new change.</a:t>
            </a:r>
          </a:p>
          <a:p>
            <a:pPr marL="225425" indent="-225425">
              <a:lnSpc>
                <a:spcPct val="80000"/>
              </a:lnSpc>
            </a:pPr>
            <a:r>
              <a:rPr lang="en-US" sz="2600" dirty="0" smtClean="0"/>
              <a:t>There are three elements of the people side:</a:t>
            </a:r>
          </a:p>
          <a:p>
            <a:pPr marL="511175" lvl="0" indent="-342900">
              <a:lnSpc>
                <a:spcPct val="80000"/>
              </a:lnSpc>
              <a:buClr>
                <a:schemeClr val="hlink"/>
              </a:buClr>
              <a:buFont typeface="Arial"/>
              <a:buChar char="•"/>
            </a:pPr>
            <a:r>
              <a:rPr lang="en-US" sz="2100" b="1" dirty="0" smtClean="0"/>
              <a:t>Communication</a:t>
            </a:r>
            <a:r>
              <a:rPr lang="en-US" sz="2100" dirty="0" smtClean="0"/>
              <a:t>: the exchange of information both from you to others and from others to you.</a:t>
            </a:r>
          </a:p>
          <a:p>
            <a:pPr marL="511175" lvl="0" indent="-342900">
              <a:lnSpc>
                <a:spcPct val="80000"/>
              </a:lnSpc>
              <a:buClr>
                <a:schemeClr val="hlink"/>
              </a:buClr>
              <a:buFont typeface="Arial"/>
              <a:buChar char="•"/>
            </a:pPr>
            <a:r>
              <a:rPr lang="en-US" sz="2100" b="1" dirty="0" smtClean="0"/>
              <a:t>Participation</a:t>
            </a:r>
            <a:r>
              <a:rPr lang="en-US" sz="2100" dirty="0" smtClean="0"/>
              <a:t>: involving people in the planning and execution of a change so they can develop shared ownership and commitment.</a:t>
            </a:r>
          </a:p>
          <a:p>
            <a:pPr marL="511175" lvl="0" indent="-342900">
              <a:lnSpc>
                <a:spcPct val="80000"/>
              </a:lnSpc>
              <a:buClr>
                <a:schemeClr val="hlink"/>
              </a:buClr>
              <a:buFont typeface="Arial"/>
              <a:buChar char="•"/>
            </a:pPr>
            <a:r>
              <a:rPr lang="en-US" sz="2100" b="1" dirty="0" smtClean="0"/>
              <a:t>Education</a:t>
            </a:r>
            <a:r>
              <a:rPr lang="en-US" sz="2100" dirty="0" smtClean="0"/>
              <a:t>: providing people with what they will need to know before they successfully implement the desired changes.</a:t>
            </a:r>
            <a:endParaRPr lang="en-US" sz="2400" dirty="0" smtClean="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49" name="Rectangle 2"/>
          <p:cNvSpPr>
            <a:spLocks noGrp="1" noRot="1" noChangeAspect="1" noChangeArrowheads="1" noTextEdit="1"/>
          </p:cNvSpPr>
          <p:nvPr>
            <p:ph type="sldImg"/>
          </p:nvPr>
        </p:nvSpPr>
        <p:spPr>
          <a:xfrm>
            <a:off x="874713" y="882650"/>
            <a:ext cx="5588000" cy="4191000"/>
          </a:xfrm>
          <a:ln/>
        </p:spPr>
      </p:sp>
      <p:sp>
        <p:nvSpPr>
          <p:cNvPr id="1614850" name="Rectangle 3"/>
          <p:cNvSpPr>
            <a:spLocks noGrp="1" noChangeArrowheads="1"/>
          </p:cNvSpPr>
          <p:nvPr>
            <p:ph type="body" idx="1"/>
          </p:nvPr>
        </p:nvSpPr>
        <p:spPr>
          <a:xfrm>
            <a:off x="887413" y="5194300"/>
            <a:ext cx="5534025" cy="3644900"/>
          </a:xfrm>
          <a:noFill/>
          <a:ln/>
        </p:spPr>
        <p:txBody>
          <a:bodyPr lIns="89913" tIns="44956" rIns="89913" bIns="44956"/>
          <a:lstStyle/>
          <a:p>
            <a:endParaRPr lang="en-US" smtClean="0"/>
          </a:p>
        </p:txBody>
      </p:sp>
      <p:sp>
        <p:nvSpPr>
          <p:cNvPr id="1614851" name="Rectangle 4"/>
          <p:cNvSpPr>
            <a:spLocks noChangeArrowheads="1"/>
          </p:cNvSpPr>
          <p:nvPr/>
        </p:nvSpPr>
        <p:spPr bwMode="auto">
          <a:xfrm>
            <a:off x="5983288" y="4422775"/>
            <a:ext cx="147637" cy="204788"/>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F12F8-7ED2-EF4B-9679-8AF72EFC058F}" type="slidenum">
              <a:rPr lang="en-US"/>
              <a:pPr/>
              <a:t>5</a:t>
            </a:fld>
            <a:endParaRPr lang="en-US"/>
          </a:p>
        </p:txBody>
      </p:sp>
      <p:sp>
        <p:nvSpPr>
          <p:cNvPr id="385026" name="Rectangle 2"/>
          <p:cNvSpPr>
            <a:spLocks noGrp="1" noRot="1" noChangeAspect="1" noChangeArrowheads="1" noTextEdit="1"/>
          </p:cNvSpPr>
          <p:nvPr>
            <p:ph type="sldImg"/>
          </p:nvPr>
        </p:nvSpPr>
        <p:spPr>
          <a:xfrm>
            <a:off x="873125" y="881063"/>
            <a:ext cx="5589588" cy="4192587"/>
          </a:xfrm>
          <a:ln/>
          <a:extLst>
            <a:ext uri="{FAA26D3D-D897-4be2-8F04-BA451C77F1D7}">
              <ma14:placeholderFlag xmlns="" xmlns:ma14="http://schemas.microsoft.com/office/mac/drawingml/2011/main" val="1"/>
            </a:ext>
          </a:extLst>
        </p:spPr>
      </p:sp>
      <p:sp>
        <p:nvSpPr>
          <p:cNvPr id="385027" name="Rectangle 3"/>
          <p:cNvSpPr>
            <a:spLocks noGrp="1" noChangeArrowheads="1"/>
          </p:cNvSpPr>
          <p:nvPr>
            <p:ph type="body" idx="1"/>
          </p:nvPr>
        </p:nvSpPr>
        <p:spPr>
          <a:xfrm>
            <a:off x="887413" y="5256213"/>
            <a:ext cx="5508625" cy="3435350"/>
          </a:xfrm>
        </p:spPr>
        <p:txBody>
          <a:bodyPr lIns="90058" tIns="45029" rIns="90058" bIns="45029"/>
          <a:lstStyle/>
          <a:p>
            <a:pPr marL="0" indent="0">
              <a:buFont typeface="Arial"/>
              <a:buNone/>
            </a:pPr>
            <a:r>
              <a:rPr lang="en-US" sz="1200" b="1" dirty="0" smtClean="0"/>
              <a:t>Facilitator Guide:</a:t>
            </a:r>
          </a:p>
          <a:p>
            <a:pPr marL="171450" indent="-171450">
              <a:buFont typeface="Arial"/>
              <a:buChar char="•"/>
            </a:pPr>
            <a:r>
              <a:rPr lang="en-US" sz="1200" dirty="0" smtClean="0"/>
              <a:t>The term voice of the customer (VOC) is used to describe parents,</a:t>
            </a:r>
            <a:r>
              <a:rPr lang="en-US" sz="1200" baseline="0" dirty="0" smtClean="0"/>
              <a:t> students, and/or teachers</a:t>
            </a:r>
            <a:r>
              <a:rPr lang="en-US" sz="1200" dirty="0" smtClean="0"/>
              <a:t> needs and their wants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7" name="Rectangle 2"/>
          <p:cNvSpPr>
            <a:spLocks noGrp="1" noRot="1" noChangeAspect="1" noChangeArrowheads="1" noTextEdit="1"/>
          </p:cNvSpPr>
          <p:nvPr>
            <p:ph type="sldImg"/>
          </p:nvPr>
        </p:nvSpPr>
        <p:spPr>
          <a:xfrm>
            <a:off x="874713" y="882650"/>
            <a:ext cx="5588000" cy="4191000"/>
          </a:xfrm>
          <a:ln/>
        </p:spPr>
      </p:sp>
      <p:sp>
        <p:nvSpPr>
          <p:cNvPr id="1627138" name="Rectangle 3"/>
          <p:cNvSpPr>
            <a:spLocks noGrp="1" noChangeArrowheads="1"/>
          </p:cNvSpPr>
          <p:nvPr>
            <p:ph type="body" idx="1"/>
          </p:nvPr>
        </p:nvSpPr>
        <p:spPr>
          <a:xfrm>
            <a:off x="887413" y="5194300"/>
            <a:ext cx="5534025" cy="3644900"/>
          </a:xfrm>
          <a:noFill/>
          <a:ln/>
        </p:spPr>
        <p:txBody>
          <a:bodyPr lIns="89913" tIns="44956" rIns="89913" bIns="44956"/>
          <a:lstStyle/>
          <a:p>
            <a:endParaRPr lang="en-US" smtClean="0"/>
          </a:p>
        </p:txBody>
      </p:sp>
      <p:sp>
        <p:nvSpPr>
          <p:cNvPr id="1627139" name="Rectangle 4"/>
          <p:cNvSpPr>
            <a:spLocks noChangeArrowheads="1"/>
          </p:cNvSpPr>
          <p:nvPr/>
        </p:nvSpPr>
        <p:spPr bwMode="auto">
          <a:xfrm>
            <a:off x="5983288" y="4422775"/>
            <a:ext cx="147637" cy="204788"/>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2"/>
          <p:cNvSpPr>
            <a:spLocks noGrp="1" noRot="1" noChangeAspect="1" noChangeArrowheads="1" noTextEdit="1"/>
          </p:cNvSpPr>
          <p:nvPr>
            <p:ph type="sldImg"/>
          </p:nvPr>
        </p:nvSpPr>
        <p:spPr>
          <a:xfrm>
            <a:off x="889000" y="868363"/>
            <a:ext cx="5511800" cy="4133850"/>
          </a:xfrm>
          <a:ln/>
        </p:spPr>
      </p:sp>
      <p:sp>
        <p:nvSpPr>
          <p:cNvPr id="219138" name="Rectangle 3"/>
          <p:cNvSpPr>
            <a:spLocks noGrp="1" noChangeArrowheads="1"/>
          </p:cNvSpPr>
          <p:nvPr>
            <p:ph type="body" idx="1"/>
          </p:nvPr>
        </p:nvSpPr>
        <p:spPr>
          <a:xfrm>
            <a:off x="901700" y="5173663"/>
            <a:ext cx="5494338" cy="3517900"/>
          </a:xfrm>
          <a:noFill/>
          <a:ln/>
        </p:spPr>
        <p:txBody>
          <a:bodyPr lIns="89913" tIns="44956" rIns="89913" bIns="44956"/>
          <a:lstStyle/>
          <a:p>
            <a:pPr>
              <a:spcAft>
                <a:spcPts val="600"/>
              </a:spcAft>
            </a:pPr>
            <a:endParaRPr lang="en-US" smtClean="0"/>
          </a:p>
        </p:txBody>
      </p:sp>
      <p:sp>
        <p:nvSpPr>
          <p:cNvPr id="219139" name="Rectangle 4"/>
          <p:cNvSpPr>
            <a:spLocks noChangeArrowheads="1"/>
          </p:cNvSpPr>
          <p:nvPr/>
        </p:nvSpPr>
        <p:spPr bwMode="auto">
          <a:xfrm>
            <a:off x="5983288" y="4422775"/>
            <a:ext cx="147637" cy="204788"/>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xfrm>
            <a:off x="868363" y="874713"/>
            <a:ext cx="5688012" cy="4265612"/>
          </a:xfrm>
          <a:ln/>
        </p:spPr>
      </p:sp>
      <p:sp>
        <p:nvSpPr>
          <p:cNvPr id="224258" name="Rectangle 3"/>
          <p:cNvSpPr>
            <a:spLocks noGrp="1" noChangeArrowheads="1"/>
          </p:cNvSpPr>
          <p:nvPr>
            <p:ph type="body" idx="1"/>
          </p:nvPr>
        </p:nvSpPr>
        <p:spPr>
          <a:xfrm>
            <a:off x="830263" y="5518150"/>
            <a:ext cx="5381625" cy="3321050"/>
          </a:xfrm>
          <a:noFill/>
          <a:ln/>
        </p:spPr>
        <p:txBody>
          <a:bodyPr lIns="89913" tIns="44956" rIns="89913" bIns="44956"/>
          <a:lstStyle/>
          <a:p>
            <a:endParaRPr lang="en-US" smtClean="0"/>
          </a:p>
        </p:txBody>
      </p:sp>
      <p:sp>
        <p:nvSpPr>
          <p:cNvPr id="224259" name="Rectangle 4"/>
          <p:cNvSpPr>
            <a:spLocks noChangeArrowheads="1"/>
          </p:cNvSpPr>
          <p:nvPr/>
        </p:nvSpPr>
        <p:spPr bwMode="auto">
          <a:xfrm>
            <a:off x="6019800" y="4419600"/>
            <a:ext cx="152400" cy="209550"/>
          </a:xfrm>
          <a:prstGeom prst="rect">
            <a:avLst/>
          </a:prstGeom>
          <a:solidFill>
            <a:schemeClr val="bg1"/>
          </a:solidFill>
          <a:ln w="9525">
            <a:solidFill>
              <a:schemeClr val="bg1"/>
            </a:solidFill>
            <a:miter lim="800000"/>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Facilitator’s Guide:</a:t>
            </a:r>
          </a:p>
          <a:p>
            <a:r>
              <a:rPr lang="en-US" b="0" dirty="0" smtClean="0"/>
              <a:t>Primary Customer – directly receives the service - students</a:t>
            </a:r>
          </a:p>
          <a:p>
            <a:r>
              <a:rPr lang="en-US" b="0" dirty="0" smtClean="0"/>
              <a:t>Secondary</a:t>
            </a:r>
            <a:r>
              <a:rPr lang="en-US" b="0" baseline="0" dirty="0" smtClean="0"/>
              <a:t> Customers – parents, governors, sponsoring employers of vocation students</a:t>
            </a:r>
          </a:p>
          <a:p>
            <a:r>
              <a:rPr lang="en-US" b="0" baseline="0" dirty="0" smtClean="0"/>
              <a:t>Tertiary Customers – less direct but crucial stakeholder such as future employees, government, and society as a whole</a:t>
            </a:r>
          </a:p>
          <a:p>
            <a:r>
              <a:rPr lang="en-US" b="0" baseline="0" dirty="0" smtClean="0"/>
              <a:t>Internal Customers – employees of the </a:t>
            </a:r>
            <a:r>
              <a:rPr lang="en-US" b="0" baseline="0" dirty="0" err="1" smtClean="0"/>
              <a:t>instritution</a:t>
            </a:r>
            <a:endParaRPr lang="en-US" b="0" dirty="0"/>
          </a:p>
        </p:txBody>
      </p:sp>
      <p:sp>
        <p:nvSpPr>
          <p:cNvPr id="4" name="Slide Number Placeholder 3"/>
          <p:cNvSpPr>
            <a:spLocks noGrp="1"/>
          </p:cNvSpPr>
          <p:nvPr>
            <p:ph type="sldNum" sz="quarter" idx="10"/>
          </p:nvPr>
        </p:nvSpPr>
        <p:spPr/>
        <p:txBody>
          <a:bodyPr/>
          <a:lstStyle/>
          <a:p>
            <a:fld id="{F3A9EB92-5E4F-D446-80C5-3ACCCBEEDE12}" type="slidenum">
              <a:rPr lang="en-US" smtClean="0"/>
              <a:pPr/>
              <a:t>6</a:t>
            </a:fld>
            <a:endParaRPr lang="en-US"/>
          </a:p>
        </p:txBody>
      </p:sp>
    </p:spTree>
    <p:extLst>
      <p:ext uri="{BB962C8B-B14F-4D97-AF65-F5344CB8AC3E}">
        <p14:creationId xmlns="" xmlns:p14="http://schemas.microsoft.com/office/powerpoint/2010/main" val="385040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9B4CF60-61B3-824F-BAEF-EE01BD21D35B}" type="slidenum">
              <a:rPr lang="en-US"/>
              <a:pPr/>
              <a:t>8</a:t>
            </a:fld>
            <a:endParaRPr lang="en-US"/>
          </a:p>
        </p:txBody>
      </p:sp>
      <p:sp>
        <p:nvSpPr>
          <p:cNvPr id="5"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044482"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04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3520CB9-7AF8-A44C-A444-97030620F98A}" type="slidenum">
              <a:rPr lang="en-US"/>
              <a:pPr/>
              <a:t>9</a:t>
            </a:fld>
            <a:endParaRPr lang="en-US"/>
          </a:p>
        </p:txBody>
      </p:sp>
      <p:sp>
        <p:nvSpPr>
          <p:cNvPr id="6" name="Rectangle 10"/>
          <p:cNvSpPr>
            <a:spLocks noGrp="1" noChangeArrowheads="1"/>
          </p:cNvSpPr>
          <p:nvPr>
            <p:ph type="ftr" sz="quarter" idx="4"/>
          </p:nvPr>
        </p:nvSpPr>
        <p:spPr>
          <a:ln/>
        </p:spPr>
        <p:txBody>
          <a:bodyPr/>
          <a:lstStyle/>
          <a:p>
            <a:r>
              <a:rPr lang="en-US"/>
              <a:t>© 2002 Johnson &amp; Johnson, All Rights Reserved</a:t>
            </a:r>
          </a:p>
          <a:p>
            <a:endParaRPr lang="en-US"/>
          </a:p>
        </p:txBody>
      </p:sp>
      <p:sp>
        <p:nvSpPr>
          <p:cNvPr id="1301506" name="Rectangle 2"/>
          <p:cNvSpPr>
            <a:spLocks noGrp="1" noRot="1" noChangeAspect="1" noChangeArrowheads="1" noTextEdit="1"/>
          </p:cNvSpPr>
          <p:nvPr>
            <p:ph type="sldImg"/>
          </p:nvPr>
        </p:nvSpPr>
        <p:spPr>
          <a:xfrm>
            <a:off x="738188" y="244475"/>
            <a:ext cx="5273675" cy="3956050"/>
          </a:xfrm>
          <a:ln/>
          <a:extLst>
            <a:ext uri="{FAA26D3D-D897-4be2-8F04-BA451C77F1D7}">
              <ma14:placeholderFlag xmlns="" xmlns:ma14="http://schemas.microsoft.com/office/mac/drawingml/2011/main" val="1"/>
            </a:ext>
          </a:extLst>
        </p:spPr>
      </p:sp>
      <p:sp>
        <p:nvSpPr>
          <p:cNvPr id="1301507" name="Rectangle 3"/>
          <p:cNvSpPr>
            <a:spLocks noGrp="1" noChangeArrowheads="1"/>
          </p:cNvSpPr>
          <p:nvPr>
            <p:ph type="body" idx="1"/>
          </p:nvPr>
        </p:nvSpPr>
        <p:spPr/>
        <p:txBody>
          <a:bodyPr/>
          <a:lstStyle/>
          <a:p>
            <a:r>
              <a:rPr lang="en-US"/>
              <a:t>In most cases, tools need to be used in combination.</a:t>
            </a:r>
            <a:br>
              <a:rPr lang="en-US"/>
            </a:br>
            <a:endParaRPr lang="en-US"/>
          </a:p>
          <a:p>
            <a:r>
              <a:rPr lang="en-US"/>
              <a:t>Tools, used in combination, move you from one level of certainty to the next.</a:t>
            </a:r>
            <a:br>
              <a:rPr lang="en-US"/>
            </a:br>
            <a:endParaRPr lang="en-US"/>
          </a:p>
          <a:p>
            <a:r>
              <a:rPr lang="en-US"/>
              <a:t>  Uncertainty	Certainty</a:t>
            </a:r>
          </a:p>
          <a:p>
            <a:endParaRPr lang="en-US"/>
          </a:p>
          <a:p>
            <a:r>
              <a:rPr lang="en-US"/>
              <a:t>All tools need to move you towards greater certainty.</a:t>
            </a:r>
            <a:br>
              <a:rPr lang="en-US"/>
            </a:br>
            <a:endParaRPr lang="en-US"/>
          </a:p>
          <a:p>
            <a:r>
              <a:rPr lang="en-US"/>
              <a:t>The issues for selection include:</a:t>
            </a:r>
          </a:p>
          <a:p>
            <a:pPr lvl="1"/>
            <a:r>
              <a:rPr lang="en-US"/>
              <a:t>How much certainty do you need?</a:t>
            </a:r>
          </a:p>
          <a:p>
            <a:pPr lvl="1"/>
            <a:r>
              <a:rPr lang="en-US"/>
              <a:t>How much certainty can you afford?</a:t>
            </a:r>
          </a:p>
          <a:p>
            <a:pPr lvl="1"/>
            <a:r>
              <a:rPr lang="en-US"/>
              <a:t>How much uncertainty can you risk?</a:t>
            </a:r>
          </a:p>
        </p:txBody>
      </p:sp>
      <p:sp>
        <p:nvSpPr>
          <p:cNvPr id="1301508" name="Line 4"/>
          <p:cNvSpPr>
            <a:spLocks noChangeShapeType="1"/>
          </p:cNvSpPr>
          <p:nvPr/>
        </p:nvSpPr>
        <p:spPr bwMode="auto">
          <a:xfrm>
            <a:off x="1471613" y="5350817"/>
            <a:ext cx="1517650" cy="0"/>
          </a:xfrm>
          <a:prstGeom prst="line">
            <a:avLst/>
          </a:prstGeom>
          <a:noFill/>
          <a:ln w="28575">
            <a:solidFill>
              <a:schemeClr val="tx1"/>
            </a:solidFill>
            <a:round/>
            <a:headEnd type="oval" w="med" len="med"/>
            <a:tailEnd type="oval"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46590-A88F-0B44-95DD-DA49C5CD9BC0}" type="slidenum">
              <a:rPr lang="en-US"/>
              <a:pPr/>
              <a:t>10</a:t>
            </a:fld>
            <a:endParaRPr lang="en-US"/>
          </a:p>
        </p:txBody>
      </p:sp>
      <p:sp>
        <p:nvSpPr>
          <p:cNvPr id="485378" name="Rectangle 2"/>
          <p:cNvSpPr>
            <a:spLocks noGrp="1" noRot="1" noChangeAspect="1" noChangeArrowheads="1" noTextEdit="1"/>
          </p:cNvSpPr>
          <p:nvPr>
            <p:ph type="sldImg"/>
          </p:nvPr>
        </p:nvSpPr>
        <p:spPr>
          <a:xfrm>
            <a:off x="754063" y="234950"/>
            <a:ext cx="5299075" cy="3973513"/>
          </a:xfrm>
          <a:ln/>
          <a:extLst>
            <a:ext uri="{FAA26D3D-D897-4be2-8F04-BA451C77F1D7}">
              <ma14:placeholderFlag xmlns="" xmlns:ma14="http://schemas.microsoft.com/office/mac/drawingml/2011/main" val="1"/>
            </a:ext>
          </a:extLst>
        </p:spPr>
      </p:sp>
      <p:sp>
        <p:nvSpPr>
          <p:cNvPr id="485379" name="Rectangle 3"/>
          <p:cNvSpPr>
            <a:spLocks noGrp="1" noChangeArrowheads="1"/>
          </p:cNvSpPr>
          <p:nvPr>
            <p:ph type="body" idx="1"/>
          </p:nvPr>
        </p:nvSpPr>
        <p:spPr>
          <a:xfrm>
            <a:off x="793750" y="4297363"/>
            <a:ext cx="5221288" cy="4106862"/>
          </a:xfrm>
        </p:spPr>
        <p:txBody>
          <a:bodyPr/>
          <a:lstStyle/>
          <a:p>
            <a:r>
              <a:rPr lang="en-US" b="1" dirty="0" smtClean="0"/>
              <a:t>Facilitator’s Guide:</a:t>
            </a:r>
          </a:p>
          <a:p>
            <a:r>
              <a:rPr lang="en-US" dirty="0" smtClean="0"/>
              <a:t>Organizing </a:t>
            </a:r>
            <a:r>
              <a:rPr lang="en-US" dirty="0"/>
              <a:t>language data to find patterns is just as important as organizing numerical data. The more data you have, or the more complex the problem, the more important it is to organize it in a meaningful way. When you read unsorted statements, it is easy to create meaning by filtering the data through your own biases. By sorting the statements you get a more objective view of themes and patterns. </a:t>
            </a:r>
          </a:p>
          <a:p>
            <a:endParaRPr lang="en-US" dirty="0"/>
          </a:p>
          <a:p>
            <a:r>
              <a:rPr lang="en-US" dirty="0"/>
              <a:t>The affinity diagram process involves the whole group, which helps to increase buy-in from individual group members. More importantly, the group process helps to cancel out individual biases.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3EA5-7CA9-446C-AF03-5372744C41CA}" type="slidenum">
              <a:rPr lang="en-AU" smtClean="0"/>
              <a:pPr/>
              <a:t>12</a:t>
            </a:fld>
            <a:endParaRPr lang="en-AU"/>
          </a:p>
        </p:txBody>
      </p:sp>
    </p:spTree>
    <p:extLst>
      <p:ext uri="{BB962C8B-B14F-4D97-AF65-F5344CB8AC3E}">
        <p14:creationId xmlns="" xmlns:p14="http://schemas.microsoft.com/office/powerpoint/2010/main" val="3129369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883EA5-7CA9-446C-AF03-5372744C41CA}" type="slidenum">
              <a:rPr lang="en-AU" smtClean="0"/>
              <a:pPr/>
              <a:t>13</a:t>
            </a:fld>
            <a:endParaRPr lang="en-AU"/>
          </a:p>
        </p:txBody>
      </p:sp>
    </p:spTree>
    <p:extLst>
      <p:ext uri="{BB962C8B-B14F-4D97-AF65-F5344CB8AC3E}">
        <p14:creationId xmlns="" xmlns:p14="http://schemas.microsoft.com/office/powerpoint/2010/main" val="205657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885825" y="895350"/>
            <a:ext cx="5589588" cy="4192588"/>
          </a:xfrm>
          <a:ln/>
        </p:spPr>
      </p:sp>
      <p:sp>
        <p:nvSpPr>
          <p:cNvPr id="177155" name="Rectangle 3"/>
          <p:cNvSpPr>
            <a:spLocks noGrp="1" noChangeArrowheads="1"/>
          </p:cNvSpPr>
          <p:nvPr>
            <p:ph type="body" idx="1"/>
          </p:nvPr>
        </p:nvSpPr>
        <p:spPr>
          <a:xfrm>
            <a:off x="901700" y="5243513"/>
            <a:ext cx="5535613" cy="3448050"/>
          </a:xfrm>
          <a:noFill/>
          <a:ln/>
        </p:spPr>
        <p:txBody>
          <a:bodyPr lIns="89913" tIns="44956" rIns="89913" bIns="44956"/>
          <a:lstStyle/>
          <a:p>
            <a:r>
              <a:rPr lang="en-US" dirty="0" smtClean="0"/>
              <a:t>Scoping, and where</a:t>
            </a:r>
            <a:r>
              <a:rPr lang="en-US" baseline="0" dirty="0" smtClean="0"/>
              <a:t> to collect data</a:t>
            </a:r>
            <a:endParaRPr lang="en-US" dirty="0" smtClean="0"/>
          </a:p>
        </p:txBody>
      </p:sp>
      <p:sp>
        <p:nvSpPr>
          <p:cNvPr id="4" name="Slide Number Placeholder 3"/>
          <p:cNvSpPr>
            <a:spLocks noGrp="1"/>
          </p:cNvSpPr>
          <p:nvPr>
            <p:ph type="sldNum" sz="quarter" idx="10"/>
          </p:nvPr>
        </p:nvSpPr>
        <p:spPr/>
        <p:txBody>
          <a:bodyPr/>
          <a:lstStyle/>
          <a:p>
            <a:pPr>
              <a:defRPr/>
            </a:pPr>
            <a:fld id="{8F665B1F-D225-408E-BC18-1848EC3154F8}"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F10027F-A224-4E78-AB6D-19BB617E24CC}" type="datetimeFigureOut">
              <a:rPr lang="en-US" smtClean="0"/>
              <a:pPr/>
              <a:t>5/11/2015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537C3FF-A4F0-4356-8671-3501667C07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8F10027F-A224-4E78-AB6D-19BB617E24CC}" type="datetimeFigureOut">
              <a:rPr lang="en-US" smtClean="0"/>
              <a:pPr/>
              <a:t>5/11/2015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537C3FF-A4F0-4356-8671-3501667C07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F10027F-A224-4E78-AB6D-19BB617E24CC}" type="datetimeFigureOut">
              <a:rPr lang="en-US" smtClean="0"/>
              <a:pPr/>
              <a:t>5/11/2015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537C3FF-A4F0-4356-8671-3501667C07B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8F10027F-A224-4E78-AB6D-19BB617E24CC}" type="datetimeFigureOut">
              <a:rPr lang="en-US" smtClean="0"/>
              <a:pPr/>
              <a:t>5/11/2015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37C3FF-A4F0-4356-8671-3501667C07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8F10027F-A224-4E78-AB6D-19BB617E24CC}" type="datetimeFigureOut">
              <a:rPr lang="en-US" smtClean="0"/>
              <a:pPr/>
              <a:t>5/11/2015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37C3FF-A4F0-4356-8671-3501667C07BD}"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F10027F-A224-4E78-AB6D-19BB617E24CC}" type="datetimeFigureOut">
              <a:rPr lang="en-US" smtClean="0"/>
              <a:pPr/>
              <a:t>5/11/2015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537C3FF-A4F0-4356-8671-3501667C07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6698" y="1447800"/>
            <a:ext cx="3754902" cy="3124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rgbClr val="0000FF"/>
                </a:solidFill>
                <a:latin typeface="Californian FB" pitchFamily="18" charset="0"/>
              </a:rPr>
              <a:t>ACTION RESEARCH</a:t>
            </a:r>
            <a:br>
              <a:rPr lang="en-US" sz="5000" dirty="0" smtClean="0">
                <a:solidFill>
                  <a:srgbClr val="0000FF"/>
                </a:solidFill>
                <a:latin typeface="Californian FB" pitchFamily="18" charset="0"/>
              </a:rPr>
            </a:br>
            <a:r>
              <a:rPr lang="en-US" sz="5000" dirty="0" smtClean="0">
                <a:solidFill>
                  <a:srgbClr val="0000FF"/>
                </a:solidFill>
                <a:latin typeface="Californian FB" pitchFamily="18" charset="0"/>
              </a:rPr>
              <a:t>using  </a:t>
            </a:r>
            <a:r>
              <a:rPr lang="en-US" sz="3500" dirty="0" smtClean="0">
                <a:solidFill>
                  <a:schemeClr val="accent1">
                    <a:lumMod val="50000"/>
                  </a:schemeClr>
                </a:solidFill>
                <a:latin typeface="Californian FB" pitchFamily="18" charset="0"/>
              </a:rPr>
              <a:t/>
            </a:r>
            <a:br>
              <a:rPr lang="en-US" sz="3500" dirty="0" smtClean="0">
                <a:solidFill>
                  <a:schemeClr val="accent1">
                    <a:lumMod val="50000"/>
                  </a:schemeClr>
                </a:solidFill>
                <a:latin typeface="Californian FB" pitchFamily="18" charset="0"/>
              </a:rPr>
            </a:br>
            <a:endParaRPr lang="en-US" sz="3500" dirty="0">
              <a:solidFill>
                <a:schemeClr val="accent1">
                  <a:lumMod val="50000"/>
                </a:schemeClr>
              </a:solidFill>
              <a:latin typeface="Californian FB" pitchFamily="18" charset="0"/>
            </a:endParaRPr>
          </a:p>
        </p:txBody>
      </p:sp>
      <p:sp>
        <p:nvSpPr>
          <p:cNvPr id="5" name="Picture Placeholder 4"/>
          <p:cNvSpPr>
            <a:spLocks noGrp="1"/>
          </p:cNvSpPr>
          <p:nvPr>
            <p:ph type="pic" idx="1"/>
          </p:nvPr>
        </p:nvSpPr>
        <p:spPr/>
      </p:sp>
      <p:pic>
        <p:nvPicPr>
          <p:cNvPr id="1027" name="Picture 3"/>
          <p:cNvPicPr>
            <a:picLocks noChangeAspect="1" noChangeArrowheads="1"/>
          </p:cNvPicPr>
          <p:nvPr/>
        </p:nvPicPr>
        <p:blipFill>
          <a:blip r:embed="rId2" cstate="print"/>
          <a:srcRect/>
          <a:stretch>
            <a:fillRect/>
          </a:stretch>
        </p:blipFill>
        <p:spPr bwMode="auto">
          <a:xfrm>
            <a:off x="914400" y="1315914"/>
            <a:ext cx="3733800" cy="3713286"/>
          </a:xfrm>
          <a:prstGeom prst="rect">
            <a:avLst/>
          </a:prstGeom>
          <a:noFill/>
          <a:ln w="9525" algn="in">
            <a:noFill/>
            <a:miter lim="800000"/>
            <a:headEnd/>
            <a:tailEnd/>
          </a:ln>
          <a:effectLst/>
        </p:spPr>
      </p:pic>
      <p:sp>
        <p:nvSpPr>
          <p:cNvPr id="6" name="Title 1"/>
          <p:cNvSpPr txBox="1">
            <a:spLocks/>
          </p:cNvSpPr>
          <p:nvPr/>
        </p:nvSpPr>
        <p:spPr>
          <a:xfrm>
            <a:off x="609600" y="5791200"/>
            <a:ext cx="8153400" cy="762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all" spc="0" normalizeH="0" baseline="0" noProof="0" dirty="0" err="1" smtClean="0">
                <a:ln w="500">
                  <a:solidFill>
                    <a:schemeClr val="tx2">
                      <a:shade val="10000"/>
                      <a:satMod val="135000"/>
                    </a:schemeClr>
                  </a:solidFill>
                </a:ln>
                <a:solidFill>
                  <a:srgbClr val="0000FF"/>
                </a:solidFill>
                <a:effectLst/>
                <a:uLnTx/>
                <a:uFillTx/>
                <a:latin typeface="Californian FB" pitchFamily="18" charset="0"/>
                <a:ea typeface="+mj-ea"/>
                <a:cs typeface="+mj-cs"/>
              </a:rPr>
              <a:t>Ci</a:t>
            </a:r>
            <a:r>
              <a:rPr kumimoji="0" lang="en-US" sz="5000" b="1" i="0" u="none" strike="noStrike" kern="1200" cap="all" spc="0" normalizeH="0" baseline="0" noProof="0" dirty="0" smtClean="0">
                <a:ln w="500">
                  <a:solidFill>
                    <a:schemeClr val="tx2">
                      <a:shade val="10000"/>
                      <a:satMod val="135000"/>
                    </a:schemeClr>
                  </a:solidFill>
                </a:ln>
                <a:solidFill>
                  <a:srgbClr val="0000FF"/>
                </a:solidFill>
                <a:effectLst/>
                <a:uLnTx/>
                <a:uFillTx/>
                <a:latin typeface="Californian FB" pitchFamily="18" charset="0"/>
                <a:ea typeface="+mj-ea"/>
                <a:cs typeface="+mj-cs"/>
              </a:rPr>
              <a:t> approach</a:t>
            </a:r>
            <a:endParaRPr kumimoji="0" lang="en-US" sz="3500" b="1" i="0" u="none" strike="noStrike" kern="1200" cap="all" spc="0" normalizeH="0" baseline="0" noProof="0" dirty="0">
              <a:ln w="500">
                <a:solidFill>
                  <a:schemeClr val="tx2">
                    <a:shade val="10000"/>
                    <a:satMod val="135000"/>
                  </a:schemeClr>
                </a:solidFill>
              </a:ln>
              <a:solidFill>
                <a:schemeClr val="accent1">
                  <a:lumMod val="50000"/>
                </a:schemeClr>
              </a:solidFill>
              <a:effectLst/>
              <a:uLnTx/>
              <a:uFillTx/>
              <a:latin typeface="Californian FB" pitchFamily="18" charset="0"/>
              <a:ea typeface="+mj-ea"/>
              <a:cs typeface="+mj-cs"/>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947849" y="1295400"/>
            <a:ext cx="7357951" cy="609600"/>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vert="horz" lIns="91440" tIns="45720" rIns="91440" bIns="45720" rtlCol="0" anchor="ctr">
            <a:normAutofit fontScale="90000"/>
          </a:bodyPr>
          <a:lstStyle/>
          <a:p>
            <a:r>
              <a:rPr lang="en-US" sz="3500" dirty="0" smtClean="0">
                <a:solidFill>
                  <a:schemeClr val="accent1">
                    <a:lumMod val="50000"/>
                  </a:schemeClr>
                </a:solidFill>
                <a:latin typeface="Calisto MT" pitchFamily="18" charset="0"/>
              </a:rPr>
              <a:t>What </a:t>
            </a:r>
            <a:r>
              <a:rPr lang="en-US" sz="3500" dirty="0">
                <a:solidFill>
                  <a:schemeClr val="accent1">
                    <a:lumMod val="50000"/>
                  </a:schemeClr>
                </a:solidFill>
                <a:latin typeface="Calisto MT" pitchFamily="18" charset="0"/>
              </a:rPr>
              <a:t>is an Affinity Diagram?</a:t>
            </a:r>
          </a:p>
        </p:txBody>
      </p:sp>
      <p:sp>
        <p:nvSpPr>
          <p:cNvPr id="484355" name="Rectangle 3"/>
          <p:cNvSpPr>
            <a:spLocks noGrp="1" noChangeArrowheads="1"/>
          </p:cNvSpPr>
          <p:nvPr>
            <p:ph idx="1"/>
          </p:nvPr>
        </p:nvSpPr>
        <p:spPr>
          <a:xfrm>
            <a:off x="685800" y="2408237"/>
            <a:ext cx="7924800" cy="3611563"/>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Autofit/>
          </a:bodyPr>
          <a:lstStyle/>
          <a:p>
            <a:pPr marL="0" indent="0">
              <a:buNone/>
            </a:pPr>
            <a:r>
              <a:rPr lang="en-US" sz="3200" dirty="0" smtClean="0">
                <a:latin typeface="Calisto MT" pitchFamily="18" charset="0"/>
              </a:rPr>
              <a:t>	When Gathering </a:t>
            </a:r>
            <a:r>
              <a:rPr lang="en-US" sz="3200" dirty="0">
                <a:latin typeface="Calisto MT" pitchFamily="18" charset="0"/>
              </a:rPr>
              <a:t>large amounts of language </a:t>
            </a:r>
            <a:r>
              <a:rPr lang="en-US" sz="3200" dirty="0" smtClean="0">
                <a:latin typeface="Calisto MT" pitchFamily="18" charset="0"/>
              </a:rPr>
              <a:t>data:</a:t>
            </a:r>
            <a:endParaRPr lang="en-US" sz="3200" dirty="0">
              <a:latin typeface="Calisto MT" pitchFamily="18" charset="0"/>
            </a:endParaRPr>
          </a:p>
          <a:p>
            <a:pPr>
              <a:buFont typeface="Wingdings" pitchFamily="2" charset="2"/>
              <a:buChar char="v"/>
            </a:pPr>
            <a:r>
              <a:rPr lang="en-US" sz="3200" dirty="0" smtClean="0">
                <a:latin typeface="Calisto MT" pitchFamily="18" charset="0"/>
              </a:rPr>
              <a:t> Help </a:t>
            </a:r>
            <a:r>
              <a:rPr lang="en-US" sz="3200" dirty="0">
                <a:latin typeface="Calisto MT" pitchFamily="18" charset="0"/>
              </a:rPr>
              <a:t>grasp very large or complex </a:t>
            </a:r>
            <a:r>
              <a:rPr lang="en-US" sz="3200" dirty="0" smtClean="0">
                <a:latin typeface="Calisto MT" pitchFamily="18" charset="0"/>
              </a:rPr>
              <a:t>issues</a:t>
            </a:r>
            <a:endParaRPr lang="en-US" sz="3200" dirty="0">
              <a:latin typeface="Calisto MT" pitchFamily="18" charset="0"/>
            </a:endParaRPr>
          </a:p>
          <a:p>
            <a:pPr>
              <a:buFont typeface="Wingdings" pitchFamily="2" charset="2"/>
              <a:buChar char="v"/>
            </a:pPr>
            <a:r>
              <a:rPr lang="en-US" sz="3200" dirty="0" smtClean="0">
                <a:latin typeface="Calisto MT" pitchFamily="18" charset="0"/>
              </a:rPr>
              <a:t> Find </a:t>
            </a:r>
            <a:r>
              <a:rPr lang="en-US" sz="3200" dirty="0">
                <a:latin typeface="Calisto MT" pitchFamily="18" charset="0"/>
              </a:rPr>
              <a:t>patterns in mountains of </a:t>
            </a:r>
            <a:r>
              <a:rPr lang="en-US" sz="3200" dirty="0" smtClean="0">
                <a:latin typeface="Calisto MT" pitchFamily="18" charset="0"/>
              </a:rPr>
              <a:t>data</a:t>
            </a:r>
            <a:endParaRPr lang="en-US" sz="3200" dirty="0">
              <a:latin typeface="Calisto MT" pitchFamily="18" charset="0"/>
            </a:endParaRPr>
          </a:p>
          <a:p>
            <a:pPr>
              <a:buFont typeface="Wingdings" pitchFamily="2" charset="2"/>
              <a:buChar char="v"/>
            </a:pPr>
            <a:r>
              <a:rPr lang="en-US" sz="3200" dirty="0" smtClean="0">
                <a:latin typeface="Calisto MT" pitchFamily="18" charset="0"/>
              </a:rPr>
              <a:t> Organize </a:t>
            </a:r>
            <a:r>
              <a:rPr lang="en-US" sz="3200" dirty="0">
                <a:latin typeface="Calisto MT" pitchFamily="18" charset="0"/>
              </a:rPr>
              <a:t>ideas, issues, </a:t>
            </a:r>
            <a:r>
              <a:rPr lang="en-US" sz="3200" dirty="0" smtClean="0">
                <a:latin typeface="Calisto MT" pitchFamily="18" charset="0"/>
              </a:rPr>
              <a:t>opinions</a:t>
            </a:r>
          </a:p>
          <a:p>
            <a:pPr>
              <a:buFont typeface="Wingdings" pitchFamily="2" charset="2"/>
              <a:buChar char="v"/>
            </a:pPr>
            <a:r>
              <a:rPr lang="en-US" sz="3200" dirty="0" smtClean="0">
                <a:latin typeface="Calisto MT" pitchFamily="18" charset="0"/>
              </a:rPr>
              <a:t> Encourage </a:t>
            </a:r>
            <a:r>
              <a:rPr lang="en-US" sz="3200" dirty="0">
                <a:latin typeface="Calisto MT" pitchFamily="18" charset="0"/>
              </a:rPr>
              <a:t>breakthrough </a:t>
            </a:r>
            <a:r>
              <a:rPr lang="en-US" sz="3200" dirty="0" smtClean="0">
                <a:latin typeface="Calisto MT" pitchFamily="18" charset="0"/>
              </a:rPr>
              <a:t>understanding</a:t>
            </a:r>
            <a:endParaRPr lang="en-US" sz="3200" dirty="0">
              <a:latin typeface="Calisto MT" pitchFamily="18" charset="0"/>
            </a:endParaRPr>
          </a:p>
          <a:p>
            <a:endParaRPr lang="en-US" sz="3200" dirty="0">
              <a:latin typeface="Calisto MT" pitchFamily="18" charset="0"/>
            </a:endParaRPr>
          </a:p>
        </p:txBody>
      </p:sp>
      <p:sp>
        <p:nvSpPr>
          <p:cNvPr id="4" name="32-Point Star 3"/>
          <p:cNvSpPr/>
          <p:nvPr/>
        </p:nvSpPr>
        <p:spPr>
          <a:xfrm>
            <a:off x="-76200" y="228600"/>
            <a:ext cx="3276600" cy="8382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sto MT" pitchFamily="18" charset="0"/>
              </a:rPr>
              <a:t>Consider this</a:t>
            </a:r>
            <a:endParaRPr lang="en-US" sz="2000" dirty="0">
              <a:solidFill>
                <a:schemeClr val="tx1"/>
              </a:solidFill>
              <a:latin typeface="Calisto MT" pitchFamily="18" charset="0"/>
            </a:endParaRPr>
          </a:p>
        </p:txBody>
      </p:sp>
    </p:spTree>
    <p:extLst>
      <p:ext uri="{BB962C8B-B14F-4D97-AF65-F5344CB8AC3E}">
        <p14:creationId xmlns="" xmlns:p14="http://schemas.microsoft.com/office/powerpoint/2010/main" val="2498080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0"/>
            <a:ext cx="6096000" cy="2819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Walk the process</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3</a:t>
            </a:r>
            <a:endParaRPr lang="en-US" sz="3000" dirty="0">
              <a:solidFill>
                <a:schemeClr val="tx1"/>
              </a:solidFill>
              <a:latin typeface="Calisto MT"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7239000" cy="4267200"/>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pPr marL="0" indent="0" algn="ctr">
              <a:buNone/>
            </a:pPr>
            <a:r>
              <a:rPr lang="en-US" sz="4000" dirty="0" smtClean="0">
                <a:latin typeface="Calisto MT" pitchFamily="18" charset="0"/>
              </a:rPr>
              <a:t>Walk the process is the key in identifying where the issue is located in the process.</a:t>
            </a:r>
          </a:p>
          <a:p>
            <a:pPr marL="0" indent="0" algn="ctr">
              <a:buNone/>
            </a:pPr>
            <a:endParaRPr lang="en-US" sz="800" dirty="0" smtClean="0">
              <a:latin typeface="Calisto MT" pitchFamily="18" charset="0"/>
            </a:endParaRPr>
          </a:p>
          <a:p>
            <a:pPr marL="0" indent="0" algn="ctr">
              <a:buNone/>
            </a:pPr>
            <a:r>
              <a:rPr lang="en-US" sz="4000" dirty="0">
                <a:latin typeface="Calisto MT" pitchFamily="18" charset="0"/>
              </a:rPr>
              <a:t>Walk the process helps </a:t>
            </a:r>
            <a:r>
              <a:rPr lang="en-US" sz="4000" dirty="0" smtClean="0">
                <a:latin typeface="Calisto MT" pitchFamily="18" charset="0"/>
              </a:rPr>
              <a:t>identify what data to collect to further understand the issue.</a:t>
            </a:r>
            <a:endParaRPr lang="en-US" sz="4000" dirty="0">
              <a:latin typeface="Calisto MT" pitchFamily="18" charset="0"/>
            </a:endParaRPr>
          </a:p>
        </p:txBody>
      </p:sp>
      <p:sp>
        <p:nvSpPr>
          <p:cNvPr id="5" name="32-Point Star 4"/>
          <p:cNvSpPr/>
          <p:nvPr/>
        </p:nvSpPr>
        <p:spPr>
          <a:xfrm>
            <a:off x="76200" y="457200"/>
            <a:ext cx="32766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Note</a:t>
            </a:r>
            <a:endParaRPr lang="en-US" sz="3000" dirty="0">
              <a:solidFill>
                <a:schemeClr val="tx1"/>
              </a:solidFill>
              <a:latin typeface="Calisto MT" pitchFamily="18" charset="0"/>
            </a:endParaRPr>
          </a:p>
        </p:txBody>
      </p:sp>
    </p:spTree>
    <p:extLst>
      <p:ext uri="{BB962C8B-B14F-4D97-AF65-F5344CB8AC3E}">
        <p14:creationId xmlns="" xmlns:p14="http://schemas.microsoft.com/office/powerpoint/2010/main" val="111343533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38400" y="1066800"/>
            <a:ext cx="4419600" cy="533400"/>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r>
              <a:rPr lang="en-US" sz="3000" dirty="0" smtClean="0">
                <a:solidFill>
                  <a:schemeClr val="accent1">
                    <a:lumMod val="50000"/>
                  </a:schemeClr>
                </a:solidFill>
                <a:latin typeface="Calisto MT" pitchFamily="18" charset="0"/>
              </a:rPr>
              <a:t>Process </a:t>
            </a:r>
            <a:r>
              <a:rPr lang="en-US" sz="3000" dirty="0">
                <a:solidFill>
                  <a:schemeClr val="accent1">
                    <a:lumMod val="50000"/>
                  </a:schemeClr>
                </a:solidFill>
                <a:latin typeface="Calisto MT" pitchFamily="18" charset="0"/>
              </a:rPr>
              <a:t>Definition</a:t>
            </a:r>
            <a:endParaRPr lang="en-US" sz="3000" dirty="0" smtClean="0">
              <a:solidFill>
                <a:schemeClr val="accent1">
                  <a:lumMod val="50000"/>
                </a:schemeClr>
              </a:solidFill>
              <a:latin typeface="Calisto MT" pitchFamily="18" charset="0"/>
            </a:endParaRPr>
          </a:p>
        </p:txBody>
      </p:sp>
      <p:graphicFrame>
        <p:nvGraphicFramePr>
          <p:cNvPr id="5" name="Diagram 4"/>
          <p:cNvGraphicFramePr/>
          <p:nvPr>
            <p:extLst>
              <p:ext uri="{D42A27DB-BD31-4B8C-83A1-F6EECF244321}">
                <p14:modId xmlns="" xmlns:p14="http://schemas.microsoft.com/office/powerpoint/2010/main" val="502880593"/>
              </p:ext>
            </p:extLst>
          </p:nvPr>
        </p:nvGraphicFramePr>
        <p:xfrm>
          <a:off x="990600" y="4267200"/>
          <a:ext cx="7086600" cy="22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47800" y="6248400"/>
            <a:ext cx="5562600" cy="381000"/>
          </a:xfrm>
          <a:prstGeom prst="rect">
            <a:avLst/>
          </a:prstGeom>
          <a:noFill/>
        </p:spPr>
        <p:txBody>
          <a:bodyPr vert="horz" wrap="square" lIns="0" tIns="0" rIns="0" bIns="0" rtlCol="0">
            <a:noAutofit/>
          </a:bodyPr>
          <a:lstStyle/>
          <a:p>
            <a:pPr indent="-274320" algn="ctr">
              <a:spcAft>
                <a:spcPts val="900"/>
              </a:spcAft>
            </a:pPr>
            <a:r>
              <a:rPr lang="en-US" sz="2000" b="1" dirty="0" smtClean="0">
                <a:latin typeface="Georgia" pitchFamily="18" charset="0"/>
              </a:rPr>
              <a:t>Simple Process Model</a:t>
            </a:r>
          </a:p>
        </p:txBody>
      </p:sp>
      <p:sp>
        <p:nvSpPr>
          <p:cNvPr id="7" name="TextBox 6"/>
          <p:cNvSpPr txBox="1"/>
          <p:nvPr/>
        </p:nvSpPr>
        <p:spPr>
          <a:xfrm>
            <a:off x="533400" y="1752600"/>
            <a:ext cx="8001000" cy="2708434"/>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wrap="square" rtlCol="0">
            <a:spAutoFit/>
          </a:bodyPr>
          <a:lstStyle/>
          <a:p>
            <a:pPr algn="just"/>
            <a:r>
              <a:rPr lang="en-US" sz="2500" dirty="0" smtClean="0">
                <a:latin typeface="Calisto MT" pitchFamily="18" charset="0"/>
              </a:rPr>
              <a:t>	A set of interrelated or interacting activities which transforms inputs into outputs.  This set of activities is definable, repeatable, measurable and predictable in a closed loop system.</a:t>
            </a:r>
          </a:p>
          <a:p>
            <a:pPr marL="346075" indent="-346075" algn="just">
              <a:buFont typeface="Courier New" pitchFamily="49" charset="0"/>
              <a:buChar char="o"/>
            </a:pPr>
            <a:endParaRPr lang="en-US" sz="2000" i="1" dirty="0" smtClean="0">
              <a:solidFill>
                <a:schemeClr val="accent2">
                  <a:lumMod val="50000"/>
                </a:schemeClr>
              </a:solidFill>
              <a:latin typeface="Georgia" pitchFamily="18" charset="0"/>
              <a:ea typeface="Verdana" pitchFamily="34" charset="0"/>
              <a:cs typeface="Verdana" pitchFamily="34" charset="0"/>
            </a:endParaRPr>
          </a:p>
          <a:p>
            <a:pPr marL="346075" indent="-346075" algn="ctr"/>
            <a:r>
              <a:rPr lang="en-US" sz="2500" i="1" dirty="0" smtClean="0">
                <a:solidFill>
                  <a:schemeClr val="accent1">
                    <a:lumMod val="50000"/>
                  </a:schemeClr>
                </a:solidFill>
                <a:latin typeface="Georgia" pitchFamily="18" charset="0"/>
                <a:ea typeface="Verdana" pitchFamily="34" charset="0"/>
                <a:cs typeface="Verdana" pitchFamily="34" charset="0"/>
              </a:rPr>
              <a:t>“You cannot </a:t>
            </a:r>
            <a:r>
              <a:rPr lang="en-US" sz="2500" i="1" u="sng" dirty="0">
                <a:solidFill>
                  <a:schemeClr val="accent1">
                    <a:lumMod val="50000"/>
                  </a:schemeClr>
                </a:solidFill>
                <a:latin typeface="Georgia" pitchFamily="18" charset="0"/>
                <a:ea typeface="Verdana" pitchFamily="34" charset="0"/>
                <a:cs typeface="Verdana" pitchFamily="34" charset="0"/>
              </a:rPr>
              <a:t>improve</a:t>
            </a:r>
            <a:r>
              <a:rPr lang="en-US" sz="2500" i="1" dirty="0">
                <a:solidFill>
                  <a:schemeClr val="accent1">
                    <a:lumMod val="50000"/>
                  </a:schemeClr>
                </a:solidFill>
                <a:latin typeface="Georgia" pitchFamily="18" charset="0"/>
                <a:ea typeface="Verdana" pitchFamily="34" charset="0"/>
                <a:cs typeface="Verdana" pitchFamily="34" charset="0"/>
              </a:rPr>
              <a:t> </a:t>
            </a:r>
            <a:r>
              <a:rPr lang="en-US" sz="2500" i="1" dirty="0" smtClean="0">
                <a:solidFill>
                  <a:schemeClr val="accent1">
                    <a:lumMod val="50000"/>
                  </a:schemeClr>
                </a:solidFill>
                <a:latin typeface="Georgia" pitchFamily="18" charset="0"/>
                <a:ea typeface="Verdana" pitchFamily="34" charset="0"/>
                <a:cs typeface="Verdana" pitchFamily="34" charset="0"/>
              </a:rPr>
              <a:t>a process that you do not understand.”</a:t>
            </a:r>
            <a:endParaRPr lang="en-PH" sz="2500" i="1" dirty="0" smtClean="0">
              <a:solidFill>
                <a:schemeClr val="accent1">
                  <a:lumMod val="50000"/>
                </a:schemeClr>
              </a:solidFill>
              <a:latin typeface="Georgia" pitchFamily="18" charset="0"/>
              <a:ea typeface="Verdana" pitchFamily="34" charset="0"/>
              <a:cs typeface="Verdana" pitchFamily="34" charset="0"/>
            </a:endParaRPr>
          </a:p>
        </p:txBody>
      </p:sp>
      <p:sp>
        <p:nvSpPr>
          <p:cNvPr id="8" name="32-Point Star 7"/>
          <p:cNvSpPr/>
          <p:nvPr/>
        </p:nvSpPr>
        <p:spPr>
          <a:xfrm>
            <a:off x="0" y="228600"/>
            <a:ext cx="32766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Note</a:t>
            </a:r>
            <a:endParaRPr lang="en-US" sz="3000" dirty="0">
              <a:solidFill>
                <a:schemeClr val="tx1"/>
              </a:solidFill>
              <a:latin typeface="Calisto MT" pitchFamily="18" charset="0"/>
            </a:endParaRPr>
          </a:p>
        </p:txBody>
      </p:sp>
    </p:spTree>
    <p:extLst>
      <p:ext uri="{BB962C8B-B14F-4D97-AF65-F5344CB8AC3E}">
        <p14:creationId xmlns="" xmlns:p14="http://schemas.microsoft.com/office/powerpoint/2010/main" val="22155371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2209800" y="1143000"/>
            <a:ext cx="4495800" cy="609600"/>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r>
              <a:rPr lang="en-US" dirty="0" smtClean="0">
                <a:solidFill>
                  <a:schemeClr val="accent1">
                    <a:lumMod val="50000"/>
                  </a:schemeClr>
                </a:solidFill>
                <a:latin typeface="Calisto MT" pitchFamily="18" charset="0"/>
              </a:rPr>
              <a:t>SIPOC: A Review </a:t>
            </a:r>
            <a:endParaRPr lang="en-US" b="0" dirty="0" smtClean="0">
              <a:solidFill>
                <a:schemeClr val="accent1">
                  <a:lumMod val="50000"/>
                </a:schemeClr>
              </a:solidFill>
              <a:latin typeface="Calisto MT" pitchFamily="18" charset="0"/>
            </a:endParaRPr>
          </a:p>
        </p:txBody>
      </p:sp>
      <p:sp>
        <p:nvSpPr>
          <p:cNvPr id="176131" name="Rectangle 3"/>
          <p:cNvSpPr>
            <a:spLocks noGrp="1" noChangeArrowheads="1"/>
          </p:cNvSpPr>
          <p:nvPr>
            <p:ph idx="1"/>
          </p:nvPr>
        </p:nvSpPr>
        <p:spPr>
          <a:xfrm>
            <a:off x="762000" y="3962400"/>
            <a:ext cx="7442200" cy="2514600"/>
          </a:xfrm>
        </p:spPr>
        <p:txBody>
          <a:bodyPr/>
          <a:lstStyle/>
          <a:p>
            <a:pPr marL="400050" lvl="1">
              <a:lnSpc>
                <a:spcPct val="90000"/>
              </a:lnSpc>
              <a:buClr>
                <a:schemeClr val="hlink"/>
              </a:buClr>
              <a:buSzPct val="80000"/>
            </a:pPr>
            <a:r>
              <a:rPr lang="en-US" sz="3200" dirty="0" smtClean="0">
                <a:solidFill>
                  <a:schemeClr val="tx1"/>
                </a:solidFill>
                <a:latin typeface="Calisto MT" pitchFamily="18" charset="0"/>
              </a:rPr>
              <a:t>A high-level view of a process helps to: </a:t>
            </a:r>
          </a:p>
          <a:p>
            <a:pPr marL="742950" lvl="2">
              <a:lnSpc>
                <a:spcPct val="90000"/>
              </a:lnSpc>
              <a:buClr>
                <a:schemeClr val="hlink"/>
              </a:buClr>
              <a:buSzPct val="80000"/>
              <a:buNone/>
            </a:pPr>
            <a:endParaRPr lang="en-US" sz="2400" dirty="0" smtClean="0">
              <a:latin typeface="Calisto MT" pitchFamily="18" charset="0"/>
            </a:endParaRPr>
          </a:p>
          <a:p>
            <a:pPr marL="742950" lvl="2">
              <a:lnSpc>
                <a:spcPct val="90000"/>
              </a:lnSpc>
              <a:buClr>
                <a:schemeClr val="hlink"/>
              </a:buClr>
              <a:buSzPct val="80000"/>
              <a:buFont typeface="Wingdings" pitchFamily="2" charset="2"/>
              <a:buChar char="ü"/>
            </a:pPr>
            <a:r>
              <a:rPr lang="en-US" sz="2400" dirty="0" smtClean="0">
                <a:latin typeface="Calisto MT" pitchFamily="18" charset="0"/>
              </a:rPr>
              <a:t> define project boundaries (starting and ending points);</a:t>
            </a:r>
          </a:p>
          <a:p>
            <a:pPr marL="742950" lvl="2">
              <a:lnSpc>
                <a:spcPct val="90000"/>
              </a:lnSpc>
              <a:buClr>
                <a:schemeClr val="hlink"/>
              </a:buClr>
              <a:buSzPct val="80000"/>
              <a:buFont typeface="Wingdings" pitchFamily="2" charset="2"/>
              <a:buChar char="ü"/>
            </a:pPr>
            <a:r>
              <a:rPr lang="en-US" sz="2400" dirty="0" smtClean="0">
                <a:latin typeface="Calisto MT" pitchFamily="18" charset="0"/>
              </a:rPr>
              <a:t> describe where to collect data.</a:t>
            </a:r>
          </a:p>
        </p:txBody>
      </p:sp>
      <p:sp>
        <p:nvSpPr>
          <p:cNvPr id="66" name="Footer Placeholder 65"/>
          <p:cNvSpPr>
            <a:spLocks noGrp="1"/>
          </p:cNvSpPr>
          <p:nvPr>
            <p:ph type="ftr" sz="quarter" idx="11"/>
          </p:nvPr>
        </p:nvSpPr>
        <p:spPr/>
        <p:txBody>
          <a:bodyPr/>
          <a:lstStyle/>
          <a:p>
            <a:pPr>
              <a:defRPr/>
            </a:pPr>
            <a:endParaRPr lang="en-US"/>
          </a:p>
        </p:txBody>
      </p:sp>
      <p:grpSp>
        <p:nvGrpSpPr>
          <p:cNvPr id="2" name="Group 4"/>
          <p:cNvGrpSpPr>
            <a:grpSpLocks/>
          </p:cNvGrpSpPr>
          <p:nvPr/>
        </p:nvGrpSpPr>
        <p:grpSpPr bwMode="auto">
          <a:xfrm>
            <a:off x="762000" y="1792287"/>
            <a:ext cx="7389812" cy="2017713"/>
            <a:chOff x="636" y="755"/>
            <a:chExt cx="4787" cy="1735"/>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grpSpPr>
        <p:sp>
          <p:nvSpPr>
            <p:cNvPr id="176133" name="Rectangle 5"/>
            <p:cNvSpPr>
              <a:spLocks noChangeArrowheads="1"/>
            </p:cNvSpPr>
            <p:nvPr/>
          </p:nvSpPr>
          <p:spPr bwMode="auto">
            <a:xfrm>
              <a:off x="636" y="755"/>
              <a:ext cx="15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S </a:t>
              </a:r>
              <a:endParaRPr lang="en-US" sz="2400"/>
            </a:p>
          </p:txBody>
        </p:sp>
        <p:sp>
          <p:nvSpPr>
            <p:cNvPr id="176134" name="Rectangle 6"/>
            <p:cNvSpPr>
              <a:spLocks noChangeArrowheads="1"/>
            </p:cNvSpPr>
            <p:nvPr/>
          </p:nvSpPr>
          <p:spPr bwMode="auto">
            <a:xfrm>
              <a:off x="636" y="939"/>
              <a:ext cx="210"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U  </a:t>
              </a:r>
              <a:endParaRPr lang="en-US" sz="2400"/>
            </a:p>
          </p:txBody>
        </p:sp>
        <p:sp>
          <p:nvSpPr>
            <p:cNvPr id="176135" name="Rectangle 7"/>
            <p:cNvSpPr>
              <a:spLocks noChangeArrowheads="1"/>
            </p:cNvSpPr>
            <p:nvPr/>
          </p:nvSpPr>
          <p:spPr bwMode="auto">
            <a:xfrm>
              <a:off x="636" y="1124"/>
              <a:ext cx="15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P </a:t>
              </a:r>
              <a:endParaRPr lang="en-US" sz="2400"/>
            </a:p>
          </p:txBody>
        </p:sp>
        <p:sp>
          <p:nvSpPr>
            <p:cNvPr id="176136" name="Rectangle 8"/>
            <p:cNvSpPr>
              <a:spLocks noChangeArrowheads="1"/>
            </p:cNvSpPr>
            <p:nvPr/>
          </p:nvSpPr>
          <p:spPr bwMode="auto">
            <a:xfrm>
              <a:off x="636" y="1308"/>
              <a:ext cx="15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P </a:t>
              </a:r>
              <a:endParaRPr lang="en-US" sz="2400"/>
            </a:p>
          </p:txBody>
        </p:sp>
        <p:sp>
          <p:nvSpPr>
            <p:cNvPr id="176137" name="Rectangle 9"/>
            <p:cNvSpPr>
              <a:spLocks noChangeArrowheads="1"/>
            </p:cNvSpPr>
            <p:nvPr/>
          </p:nvSpPr>
          <p:spPr bwMode="auto">
            <a:xfrm>
              <a:off x="636" y="1492"/>
              <a:ext cx="137"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L </a:t>
              </a:r>
              <a:endParaRPr lang="en-US" sz="2400"/>
            </a:p>
          </p:txBody>
        </p:sp>
        <p:sp>
          <p:nvSpPr>
            <p:cNvPr id="176138" name="Rectangle 10"/>
            <p:cNvSpPr>
              <a:spLocks noChangeArrowheads="1"/>
            </p:cNvSpPr>
            <p:nvPr/>
          </p:nvSpPr>
          <p:spPr bwMode="auto">
            <a:xfrm>
              <a:off x="636" y="1676"/>
              <a:ext cx="90" cy="263"/>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I </a:t>
              </a:r>
              <a:endParaRPr lang="en-US" sz="2400"/>
            </a:p>
          </p:txBody>
        </p:sp>
        <p:sp>
          <p:nvSpPr>
            <p:cNvPr id="176139" name="Rectangle 11"/>
            <p:cNvSpPr>
              <a:spLocks noChangeArrowheads="1"/>
            </p:cNvSpPr>
            <p:nvPr/>
          </p:nvSpPr>
          <p:spPr bwMode="auto">
            <a:xfrm>
              <a:off x="636" y="1861"/>
              <a:ext cx="110"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E</a:t>
              </a:r>
              <a:endParaRPr lang="en-US" sz="2400"/>
            </a:p>
          </p:txBody>
        </p:sp>
        <p:sp>
          <p:nvSpPr>
            <p:cNvPr id="176140" name="Rectangle 12"/>
            <p:cNvSpPr>
              <a:spLocks noChangeArrowheads="1"/>
            </p:cNvSpPr>
            <p:nvPr/>
          </p:nvSpPr>
          <p:spPr bwMode="auto">
            <a:xfrm>
              <a:off x="636" y="2044"/>
              <a:ext cx="16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R </a:t>
              </a:r>
              <a:endParaRPr lang="en-US" sz="2400"/>
            </a:p>
          </p:txBody>
        </p:sp>
        <p:sp>
          <p:nvSpPr>
            <p:cNvPr id="176141" name="Rectangle 13"/>
            <p:cNvSpPr>
              <a:spLocks noChangeArrowheads="1"/>
            </p:cNvSpPr>
            <p:nvPr/>
          </p:nvSpPr>
          <p:spPr bwMode="auto">
            <a:xfrm>
              <a:off x="636" y="2228"/>
              <a:ext cx="110"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S</a:t>
              </a:r>
              <a:endParaRPr lang="en-US" sz="2400"/>
            </a:p>
          </p:txBody>
        </p:sp>
        <p:sp>
          <p:nvSpPr>
            <p:cNvPr id="176142" name="Rectangle 14"/>
            <p:cNvSpPr>
              <a:spLocks noChangeArrowheads="1"/>
            </p:cNvSpPr>
            <p:nvPr/>
          </p:nvSpPr>
          <p:spPr bwMode="auto">
            <a:xfrm>
              <a:off x="5241" y="755"/>
              <a:ext cx="165" cy="262"/>
            </a:xfrm>
            <a:prstGeom prst="rect">
              <a:avLst/>
            </a:prstGeom>
            <a:grpFill/>
            <a:ln w="9525">
              <a:noFill/>
              <a:miter lim="800000"/>
              <a:headEnd/>
              <a:tailEnd/>
            </a:ln>
          </p:spPr>
          <p:txBody>
            <a:bodyPr wrap="none" lIns="0" tIns="0" rIns="0" bIns="0">
              <a:spAutoFit/>
            </a:bodyPr>
            <a:lstStyle/>
            <a:p>
              <a:pPr eaLnBrk="0" hangingPunct="0"/>
              <a:r>
                <a:rPr lang="en-US" sz="2000" dirty="0">
                  <a:solidFill>
                    <a:srgbClr val="000000"/>
                  </a:solidFill>
                </a:rPr>
                <a:t>C </a:t>
              </a:r>
              <a:endParaRPr lang="en-US" sz="2400" dirty="0"/>
            </a:p>
          </p:txBody>
        </p:sp>
        <p:sp>
          <p:nvSpPr>
            <p:cNvPr id="176143" name="Rectangle 15"/>
            <p:cNvSpPr>
              <a:spLocks noChangeArrowheads="1"/>
            </p:cNvSpPr>
            <p:nvPr/>
          </p:nvSpPr>
          <p:spPr bwMode="auto">
            <a:xfrm>
              <a:off x="5241" y="939"/>
              <a:ext cx="16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U </a:t>
              </a:r>
              <a:endParaRPr lang="en-US" sz="2400"/>
            </a:p>
          </p:txBody>
        </p:sp>
        <p:sp>
          <p:nvSpPr>
            <p:cNvPr id="176144" name="Rectangle 16"/>
            <p:cNvSpPr>
              <a:spLocks noChangeArrowheads="1"/>
            </p:cNvSpPr>
            <p:nvPr/>
          </p:nvSpPr>
          <p:spPr bwMode="auto">
            <a:xfrm>
              <a:off x="5241" y="1124"/>
              <a:ext cx="15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S </a:t>
              </a:r>
              <a:endParaRPr lang="en-US" sz="2400"/>
            </a:p>
          </p:txBody>
        </p:sp>
        <p:sp>
          <p:nvSpPr>
            <p:cNvPr id="176145" name="Rectangle 17"/>
            <p:cNvSpPr>
              <a:spLocks noChangeArrowheads="1"/>
            </p:cNvSpPr>
            <p:nvPr/>
          </p:nvSpPr>
          <p:spPr bwMode="auto">
            <a:xfrm>
              <a:off x="5241" y="1308"/>
              <a:ext cx="146"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T </a:t>
              </a:r>
              <a:endParaRPr lang="en-US" sz="2400"/>
            </a:p>
          </p:txBody>
        </p:sp>
        <p:sp>
          <p:nvSpPr>
            <p:cNvPr id="176146" name="Rectangle 18"/>
            <p:cNvSpPr>
              <a:spLocks noChangeArrowheads="1"/>
            </p:cNvSpPr>
            <p:nvPr/>
          </p:nvSpPr>
          <p:spPr bwMode="auto">
            <a:xfrm>
              <a:off x="5241" y="1492"/>
              <a:ext cx="173"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O </a:t>
              </a:r>
              <a:endParaRPr lang="en-US" sz="2400"/>
            </a:p>
          </p:txBody>
        </p:sp>
        <p:sp>
          <p:nvSpPr>
            <p:cNvPr id="176147" name="Rectangle 19"/>
            <p:cNvSpPr>
              <a:spLocks noChangeArrowheads="1"/>
            </p:cNvSpPr>
            <p:nvPr/>
          </p:nvSpPr>
          <p:spPr bwMode="auto">
            <a:xfrm>
              <a:off x="5241" y="1676"/>
              <a:ext cx="182" cy="263"/>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M </a:t>
              </a:r>
              <a:endParaRPr lang="en-US" sz="2400"/>
            </a:p>
          </p:txBody>
        </p:sp>
        <p:sp>
          <p:nvSpPr>
            <p:cNvPr id="176148" name="Rectangle 20"/>
            <p:cNvSpPr>
              <a:spLocks noChangeArrowheads="1"/>
            </p:cNvSpPr>
            <p:nvPr/>
          </p:nvSpPr>
          <p:spPr bwMode="auto">
            <a:xfrm>
              <a:off x="5241" y="1861"/>
              <a:ext cx="15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E </a:t>
              </a:r>
              <a:endParaRPr lang="en-US" sz="2400"/>
            </a:p>
          </p:txBody>
        </p:sp>
        <p:sp>
          <p:nvSpPr>
            <p:cNvPr id="176149" name="Rectangle 21"/>
            <p:cNvSpPr>
              <a:spLocks noChangeArrowheads="1"/>
            </p:cNvSpPr>
            <p:nvPr/>
          </p:nvSpPr>
          <p:spPr bwMode="auto">
            <a:xfrm>
              <a:off x="5241" y="2044"/>
              <a:ext cx="165" cy="262"/>
            </a:xfrm>
            <a:prstGeom prst="rect">
              <a:avLst/>
            </a:prstGeom>
            <a:grpFill/>
            <a:ln w="9525">
              <a:noFill/>
              <a:miter lim="800000"/>
              <a:headEnd/>
              <a:tailEnd/>
            </a:ln>
          </p:spPr>
          <p:txBody>
            <a:bodyPr wrap="none" lIns="0" tIns="0" rIns="0" bIns="0">
              <a:spAutoFit/>
            </a:bodyPr>
            <a:lstStyle/>
            <a:p>
              <a:pPr eaLnBrk="0" hangingPunct="0"/>
              <a:r>
                <a:rPr lang="en-US" sz="2000">
                  <a:solidFill>
                    <a:srgbClr val="000000"/>
                  </a:solidFill>
                </a:rPr>
                <a:t>R </a:t>
              </a:r>
              <a:endParaRPr lang="en-US" sz="2400"/>
            </a:p>
          </p:txBody>
        </p:sp>
        <p:sp>
          <p:nvSpPr>
            <p:cNvPr id="176150" name="Rectangle 22"/>
            <p:cNvSpPr>
              <a:spLocks noChangeArrowheads="1"/>
            </p:cNvSpPr>
            <p:nvPr/>
          </p:nvSpPr>
          <p:spPr bwMode="auto">
            <a:xfrm>
              <a:off x="5241" y="2228"/>
              <a:ext cx="110" cy="262"/>
            </a:xfrm>
            <a:prstGeom prst="rect">
              <a:avLst/>
            </a:prstGeom>
            <a:grpFill/>
            <a:ln w="9525">
              <a:noFill/>
              <a:miter lim="800000"/>
              <a:headEnd/>
              <a:tailEnd/>
            </a:ln>
          </p:spPr>
          <p:txBody>
            <a:bodyPr wrap="none" lIns="0" tIns="0" rIns="0" bIns="0">
              <a:spAutoFit/>
            </a:bodyPr>
            <a:lstStyle/>
            <a:p>
              <a:pPr eaLnBrk="0" hangingPunct="0"/>
              <a:r>
                <a:rPr lang="en-US" sz="2000" dirty="0">
                  <a:solidFill>
                    <a:srgbClr val="000000"/>
                  </a:solidFill>
                </a:rPr>
                <a:t>S</a:t>
              </a:r>
              <a:endParaRPr lang="en-US" sz="2400" dirty="0"/>
            </a:p>
          </p:txBody>
        </p:sp>
        <p:sp>
          <p:nvSpPr>
            <p:cNvPr id="176151" name="AutoShape 23"/>
            <p:cNvSpPr>
              <a:spLocks noChangeArrowheads="1"/>
            </p:cNvSpPr>
            <p:nvPr/>
          </p:nvSpPr>
          <p:spPr bwMode="auto">
            <a:xfrm>
              <a:off x="3819" y="1360"/>
              <a:ext cx="967" cy="345"/>
            </a:xfrm>
            <a:prstGeom prst="roundRect">
              <a:avLst>
                <a:gd name="adj" fmla="val 43546"/>
              </a:avLst>
            </a:prstGeom>
            <a:grpFill/>
            <a:ln w="19050">
              <a:solidFill>
                <a:srgbClr val="000000"/>
              </a:solidFill>
              <a:round/>
              <a:headEnd/>
              <a:tailEnd/>
            </a:ln>
          </p:spPr>
          <p:txBody>
            <a:bodyPr/>
            <a:lstStyle/>
            <a:p>
              <a:endParaRPr lang="en-US"/>
            </a:p>
          </p:txBody>
        </p:sp>
        <p:sp>
          <p:nvSpPr>
            <p:cNvPr id="176152" name="Rectangle 24"/>
            <p:cNvSpPr>
              <a:spLocks noChangeArrowheads="1"/>
            </p:cNvSpPr>
            <p:nvPr/>
          </p:nvSpPr>
          <p:spPr bwMode="auto">
            <a:xfrm>
              <a:off x="4009" y="1446"/>
              <a:ext cx="630" cy="262"/>
            </a:xfrm>
            <a:prstGeom prst="rect">
              <a:avLst/>
            </a:prstGeom>
            <a:grpFill/>
            <a:ln w="9525">
              <a:noFill/>
              <a:miter lim="800000"/>
              <a:headEnd/>
              <a:tailEnd/>
            </a:ln>
          </p:spPr>
          <p:txBody>
            <a:bodyPr wrap="none" lIns="0" tIns="0" rIns="0" bIns="0">
              <a:spAutoFit/>
            </a:bodyPr>
            <a:lstStyle/>
            <a:p>
              <a:pPr eaLnBrk="0" hangingPunct="0"/>
              <a:r>
                <a:rPr lang="en-US" sz="2000" b="1">
                  <a:solidFill>
                    <a:srgbClr val="000000"/>
                  </a:solidFill>
                </a:rPr>
                <a:t>Outputs</a:t>
              </a:r>
              <a:endParaRPr lang="en-US" sz="2400"/>
            </a:p>
          </p:txBody>
        </p:sp>
        <p:grpSp>
          <p:nvGrpSpPr>
            <p:cNvPr id="3" name="Group 25"/>
            <p:cNvGrpSpPr>
              <a:grpSpLocks/>
            </p:cNvGrpSpPr>
            <p:nvPr/>
          </p:nvGrpSpPr>
          <p:grpSpPr bwMode="auto">
            <a:xfrm>
              <a:off x="2006" y="1481"/>
              <a:ext cx="437" cy="92"/>
              <a:chOff x="2006" y="1481"/>
              <a:chExt cx="437" cy="92"/>
            </a:xfrm>
            <a:grpFill/>
          </p:grpSpPr>
          <p:sp>
            <p:nvSpPr>
              <p:cNvPr id="176154" name="Freeform 26"/>
              <p:cNvSpPr>
                <a:spLocks/>
              </p:cNvSpPr>
              <p:nvPr/>
            </p:nvSpPr>
            <p:spPr bwMode="auto">
              <a:xfrm>
                <a:off x="2282" y="1481"/>
                <a:ext cx="161" cy="92"/>
              </a:xfrm>
              <a:custGeom>
                <a:avLst/>
                <a:gdLst/>
                <a:ahLst/>
                <a:cxnLst>
                  <a:cxn ang="0">
                    <a:pos x="161" y="46"/>
                  </a:cxn>
                  <a:cxn ang="0">
                    <a:pos x="0" y="92"/>
                  </a:cxn>
                  <a:cxn ang="0">
                    <a:pos x="0" y="46"/>
                  </a:cxn>
                  <a:cxn ang="0">
                    <a:pos x="0" y="0"/>
                  </a:cxn>
                  <a:cxn ang="0">
                    <a:pos x="161" y="46"/>
                  </a:cxn>
                </a:cxnLst>
                <a:rect l="0" t="0" r="r" b="b"/>
                <a:pathLst>
                  <a:path w="161" h="92">
                    <a:moveTo>
                      <a:pt x="161" y="46"/>
                    </a:moveTo>
                    <a:lnTo>
                      <a:pt x="0" y="92"/>
                    </a:lnTo>
                    <a:lnTo>
                      <a:pt x="0" y="46"/>
                    </a:lnTo>
                    <a:lnTo>
                      <a:pt x="0" y="0"/>
                    </a:lnTo>
                    <a:lnTo>
                      <a:pt x="161" y="46"/>
                    </a:lnTo>
                    <a:close/>
                  </a:path>
                </a:pathLst>
              </a:custGeom>
              <a:grpFill/>
              <a:ln w="19050">
                <a:solidFill>
                  <a:srgbClr val="000000"/>
                </a:solidFill>
                <a:prstDash val="solid"/>
                <a:round/>
                <a:headEnd/>
                <a:tailEnd/>
              </a:ln>
            </p:spPr>
            <p:txBody>
              <a:bodyPr/>
              <a:lstStyle/>
              <a:p>
                <a:endParaRPr lang="en-US"/>
              </a:p>
            </p:txBody>
          </p:sp>
          <p:sp>
            <p:nvSpPr>
              <p:cNvPr id="176155" name="Line 27"/>
              <p:cNvSpPr>
                <a:spLocks noChangeShapeType="1"/>
              </p:cNvSpPr>
              <p:nvPr/>
            </p:nvSpPr>
            <p:spPr bwMode="auto">
              <a:xfrm>
                <a:off x="2006" y="1527"/>
                <a:ext cx="276" cy="1"/>
              </a:xfrm>
              <a:prstGeom prst="line">
                <a:avLst/>
              </a:prstGeom>
              <a:grpFill/>
              <a:ln w="19050">
                <a:solidFill>
                  <a:srgbClr val="000000"/>
                </a:solidFill>
                <a:round/>
                <a:headEnd/>
                <a:tailEnd/>
              </a:ln>
            </p:spPr>
            <p:txBody>
              <a:bodyPr/>
              <a:lstStyle/>
              <a:p>
                <a:endParaRPr lang="en-US"/>
              </a:p>
            </p:txBody>
          </p:sp>
        </p:grpSp>
        <p:sp>
          <p:nvSpPr>
            <p:cNvPr id="176156" name="AutoShape 28"/>
            <p:cNvSpPr>
              <a:spLocks noChangeArrowheads="1"/>
            </p:cNvSpPr>
            <p:nvPr/>
          </p:nvSpPr>
          <p:spPr bwMode="auto">
            <a:xfrm>
              <a:off x="1206" y="1360"/>
              <a:ext cx="966" cy="345"/>
            </a:xfrm>
            <a:prstGeom prst="roundRect">
              <a:avLst>
                <a:gd name="adj" fmla="val 43546"/>
              </a:avLst>
            </a:prstGeom>
            <a:grpFill/>
            <a:ln w="19050">
              <a:solidFill>
                <a:srgbClr val="000000"/>
              </a:solidFill>
              <a:round/>
              <a:headEnd/>
              <a:tailEnd/>
            </a:ln>
          </p:spPr>
          <p:txBody>
            <a:bodyPr/>
            <a:lstStyle/>
            <a:p>
              <a:endParaRPr lang="en-US"/>
            </a:p>
          </p:txBody>
        </p:sp>
        <p:sp>
          <p:nvSpPr>
            <p:cNvPr id="176157" name="Rectangle 29"/>
            <p:cNvSpPr>
              <a:spLocks noChangeArrowheads="1"/>
            </p:cNvSpPr>
            <p:nvPr/>
          </p:nvSpPr>
          <p:spPr bwMode="auto">
            <a:xfrm>
              <a:off x="1465" y="1446"/>
              <a:ext cx="493" cy="262"/>
            </a:xfrm>
            <a:prstGeom prst="rect">
              <a:avLst/>
            </a:prstGeom>
            <a:grpFill/>
            <a:ln w="9525">
              <a:noFill/>
              <a:miter lim="800000"/>
              <a:headEnd/>
              <a:tailEnd/>
            </a:ln>
          </p:spPr>
          <p:txBody>
            <a:bodyPr wrap="none" lIns="0" tIns="0" rIns="0" bIns="0">
              <a:spAutoFit/>
            </a:bodyPr>
            <a:lstStyle/>
            <a:p>
              <a:pPr eaLnBrk="0" hangingPunct="0"/>
              <a:r>
                <a:rPr lang="en-US" sz="2000" b="1">
                  <a:solidFill>
                    <a:srgbClr val="000000"/>
                  </a:solidFill>
                </a:rPr>
                <a:t>Inputs</a:t>
              </a:r>
              <a:endParaRPr lang="en-US" sz="2400"/>
            </a:p>
          </p:txBody>
        </p:sp>
        <p:grpSp>
          <p:nvGrpSpPr>
            <p:cNvPr id="4" name="Group 30"/>
            <p:cNvGrpSpPr>
              <a:grpSpLocks/>
            </p:cNvGrpSpPr>
            <p:nvPr/>
          </p:nvGrpSpPr>
          <p:grpSpPr bwMode="auto">
            <a:xfrm>
              <a:off x="3376" y="1481"/>
              <a:ext cx="437" cy="92"/>
              <a:chOff x="3376" y="1481"/>
              <a:chExt cx="437" cy="92"/>
            </a:xfrm>
            <a:grpFill/>
          </p:grpSpPr>
          <p:sp>
            <p:nvSpPr>
              <p:cNvPr id="176159" name="Freeform 31"/>
              <p:cNvSpPr>
                <a:spLocks/>
              </p:cNvSpPr>
              <p:nvPr/>
            </p:nvSpPr>
            <p:spPr bwMode="auto">
              <a:xfrm>
                <a:off x="3652" y="1481"/>
                <a:ext cx="161" cy="92"/>
              </a:xfrm>
              <a:custGeom>
                <a:avLst/>
                <a:gdLst/>
                <a:ahLst/>
                <a:cxnLst>
                  <a:cxn ang="0">
                    <a:pos x="161" y="46"/>
                  </a:cxn>
                  <a:cxn ang="0">
                    <a:pos x="0" y="92"/>
                  </a:cxn>
                  <a:cxn ang="0">
                    <a:pos x="0" y="46"/>
                  </a:cxn>
                  <a:cxn ang="0">
                    <a:pos x="0" y="0"/>
                  </a:cxn>
                  <a:cxn ang="0">
                    <a:pos x="161" y="46"/>
                  </a:cxn>
                </a:cxnLst>
                <a:rect l="0" t="0" r="r" b="b"/>
                <a:pathLst>
                  <a:path w="161" h="92">
                    <a:moveTo>
                      <a:pt x="161" y="46"/>
                    </a:moveTo>
                    <a:lnTo>
                      <a:pt x="0" y="92"/>
                    </a:lnTo>
                    <a:lnTo>
                      <a:pt x="0" y="46"/>
                    </a:lnTo>
                    <a:lnTo>
                      <a:pt x="0" y="0"/>
                    </a:lnTo>
                    <a:lnTo>
                      <a:pt x="161" y="46"/>
                    </a:lnTo>
                    <a:close/>
                  </a:path>
                </a:pathLst>
              </a:custGeom>
              <a:grpFill/>
              <a:ln w="19050">
                <a:solidFill>
                  <a:srgbClr val="000000"/>
                </a:solidFill>
                <a:prstDash val="solid"/>
                <a:round/>
                <a:headEnd/>
                <a:tailEnd/>
              </a:ln>
            </p:spPr>
            <p:txBody>
              <a:bodyPr/>
              <a:lstStyle/>
              <a:p>
                <a:endParaRPr lang="en-US"/>
              </a:p>
            </p:txBody>
          </p:sp>
          <p:sp>
            <p:nvSpPr>
              <p:cNvPr id="176160" name="Line 32"/>
              <p:cNvSpPr>
                <a:spLocks noChangeShapeType="1"/>
              </p:cNvSpPr>
              <p:nvPr/>
            </p:nvSpPr>
            <p:spPr bwMode="auto">
              <a:xfrm>
                <a:off x="3376" y="1527"/>
                <a:ext cx="276" cy="1"/>
              </a:xfrm>
              <a:prstGeom prst="line">
                <a:avLst/>
              </a:prstGeom>
              <a:grpFill/>
              <a:ln w="19050">
                <a:solidFill>
                  <a:srgbClr val="000000"/>
                </a:solidFill>
                <a:round/>
                <a:headEnd/>
                <a:tailEnd/>
              </a:ln>
            </p:spPr>
            <p:txBody>
              <a:bodyPr/>
              <a:lstStyle/>
              <a:p>
                <a:endParaRPr lang="en-US"/>
              </a:p>
            </p:txBody>
          </p:sp>
        </p:grpSp>
        <p:sp>
          <p:nvSpPr>
            <p:cNvPr id="176161" name="Rectangle 33"/>
            <p:cNvSpPr>
              <a:spLocks noChangeArrowheads="1"/>
            </p:cNvSpPr>
            <p:nvPr/>
          </p:nvSpPr>
          <p:spPr bwMode="auto">
            <a:xfrm>
              <a:off x="2449" y="1279"/>
              <a:ext cx="1094" cy="506"/>
            </a:xfrm>
            <a:prstGeom prst="rect">
              <a:avLst/>
            </a:prstGeom>
            <a:grpFill/>
            <a:ln w="19050">
              <a:solidFill>
                <a:srgbClr val="000000"/>
              </a:solidFill>
              <a:miter lim="800000"/>
              <a:headEnd/>
              <a:tailEnd/>
            </a:ln>
          </p:spPr>
          <p:txBody>
            <a:bodyPr/>
            <a:lstStyle/>
            <a:p>
              <a:endParaRPr lang="en-US"/>
            </a:p>
          </p:txBody>
        </p:sp>
        <p:sp>
          <p:nvSpPr>
            <p:cNvPr id="176162" name="Rectangle 34"/>
            <p:cNvSpPr>
              <a:spLocks noChangeArrowheads="1"/>
            </p:cNvSpPr>
            <p:nvPr/>
          </p:nvSpPr>
          <p:spPr bwMode="auto">
            <a:xfrm>
              <a:off x="2697" y="1446"/>
              <a:ext cx="641" cy="262"/>
            </a:xfrm>
            <a:prstGeom prst="rect">
              <a:avLst/>
            </a:prstGeom>
            <a:grpFill/>
            <a:ln w="9525">
              <a:noFill/>
              <a:miter lim="800000"/>
              <a:headEnd/>
              <a:tailEnd/>
            </a:ln>
          </p:spPr>
          <p:txBody>
            <a:bodyPr wrap="none" lIns="0" tIns="0" rIns="0" bIns="0">
              <a:spAutoFit/>
            </a:bodyPr>
            <a:lstStyle/>
            <a:p>
              <a:pPr eaLnBrk="0" hangingPunct="0"/>
              <a:r>
                <a:rPr lang="en-US" sz="2000" b="1">
                  <a:solidFill>
                    <a:srgbClr val="000000"/>
                  </a:solidFill>
                </a:rPr>
                <a:t>Process</a:t>
              </a:r>
              <a:endParaRPr lang="en-US" sz="2400"/>
            </a:p>
          </p:txBody>
        </p:sp>
        <p:grpSp>
          <p:nvGrpSpPr>
            <p:cNvPr id="5" name="Group 35"/>
            <p:cNvGrpSpPr>
              <a:grpSpLocks/>
            </p:cNvGrpSpPr>
            <p:nvPr/>
          </p:nvGrpSpPr>
          <p:grpSpPr bwMode="auto">
            <a:xfrm>
              <a:off x="889" y="1078"/>
              <a:ext cx="334" cy="311"/>
              <a:chOff x="889" y="1078"/>
              <a:chExt cx="334" cy="311"/>
            </a:xfrm>
            <a:grpFill/>
          </p:grpSpPr>
          <p:sp>
            <p:nvSpPr>
              <p:cNvPr id="176164" name="Freeform 36"/>
              <p:cNvSpPr>
                <a:spLocks/>
              </p:cNvSpPr>
              <p:nvPr/>
            </p:nvSpPr>
            <p:spPr bwMode="auto">
              <a:xfrm>
                <a:off x="1073" y="1250"/>
                <a:ext cx="150" cy="139"/>
              </a:xfrm>
              <a:custGeom>
                <a:avLst/>
                <a:gdLst/>
                <a:ahLst/>
                <a:cxnLst>
                  <a:cxn ang="0">
                    <a:pos x="150" y="139"/>
                  </a:cxn>
                  <a:cxn ang="0">
                    <a:pos x="0" y="58"/>
                  </a:cxn>
                  <a:cxn ang="0">
                    <a:pos x="35" y="23"/>
                  </a:cxn>
                  <a:cxn ang="0">
                    <a:pos x="58" y="0"/>
                  </a:cxn>
                  <a:cxn ang="0">
                    <a:pos x="150" y="139"/>
                  </a:cxn>
                </a:cxnLst>
                <a:rect l="0" t="0" r="r" b="b"/>
                <a:pathLst>
                  <a:path w="150" h="139">
                    <a:moveTo>
                      <a:pt x="150" y="139"/>
                    </a:moveTo>
                    <a:lnTo>
                      <a:pt x="0" y="58"/>
                    </a:lnTo>
                    <a:lnTo>
                      <a:pt x="35" y="23"/>
                    </a:lnTo>
                    <a:lnTo>
                      <a:pt x="58" y="0"/>
                    </a:lnTo>
                    <a:lnTo>
                      <a:pt x="150" y="139"/>
                    </a:lnTo>
                    <a:close/>
                  </a:path>
                </a:pathLst>
              </a:custGeom>
              <a:grpFill/>
              <a:ln w="19050">
                <a:solidFill>
                  <a:srgbClr val="000000"/>
                </a:solidFill>
                <a:prstDash val="solid"/>
                <a:round/>
                <a:headEnd/>
                <a:tailEnd/>
              </a:ln>
            </p:spPr>
            <p:txBody>
              <a:bodyPr/>
              <a:lstStyle/>
              <a:p>
                <a:endParaRPr lang="en-US"/>
              </a:p>
            </p:txBody>
          </p:sp>
          <p:sp>
            <p:nvSpPr>
              <p:cNvPr id="176165" name="Line 37"/>
              <p:cNvSpPr>
                <a:spLocks noChangeShapeType="1"/>
              </p:cNvSpPr>
              <p:nvPr/>
            </p:nvSpPr>
            <p:spPr bwMode="auto">
              <a:xfrm>
                <a:off x="889" y="1078"/>
                <a:ext cx="219" cy="195"/>
              </a:xfrm>
              <a:prstGeom prst="line">
                <a:avLst/>
              </a:prstGeom>
              <a:grpFill/>
              <a:ln w="19050">
                <a:solidFill>
                  <a:srgbClr val="000000"/>
                </a:solidFill>
                <a:round/>
                <a:headEnd/>
                <a:tailEnd/>
              </a:ln>
            </p:spPr>
            <p:txBody>
              <a:bodyPr/>
              <a:lstStyle/>
              <a:p>
                <a:endParaRPr lang="en-US"/>
              </a:p>
            </p:txBody>
          </p:sp>
        </p:grpSp>
        <p:grpSp>
          <p:nvGrpSpPr>
            <p:cNvPr id="6" name="Group 38"/>
            <p:cNvGrpSpPr>
              <a:grpSpLocks/>
            </p:cNvGrpSpPr>
            <p:nvPr/>
          </p:nvGrpSpPr>
          <p:grpSpPr bwMode="auto">
            <a:xfrm>
              <a:off x="866" y="1308"/>
              <a:ext cx="311" cy="196"/>
              <a:chOff x="866" y="1308"/>
              <a:chExt cx="311" cy="196"/>
            </a:xfrm>
            <a:grpFill/>
          </p:grpSpPr>
          <p:sp>
            <p:nvSpPr>
              <p:cNvPr id="176167" name="Freeform 39"/>
              <p:cNvSpPr>
                <a:spLocks/>
              </p:cNvSpPr>
              <p:nvPr/>
            </p:nvSpPr>
            <p:spPr bwMode="auto">
              <a:xfrm>
                <a:off x="1015" y="1377"/>
                <a:ext cx="162" cy="127"/>
              </a:xfrm>
              <a:custGeom>
                <a:avLst/>
                <a:gdLst/>
                <a:ahLst/>
                <a:cxnLst>
                  <a:cxn ang="0">
                    <a:pos x="162" y="127"/>
                  </a:cxn>
                  <a:cxn ang="0">
                    <a:pos x="0" y="81"/>
                  </a:cxn>
                  <a:cxn ang="0">
                    <a:pos x="24" y="46"/>
                  </a:cxn>
                  <a:cxn ang="0">
                    <a:pos x="47" y="0"/>
                  </a:cxn>
                  <a:cxn ang="0">
                    <a:pos x="162" y="127"/>
                  </a:cxn>
                </a:cxnLst>
                <a:rect l="0" t="0" r="r" b="b"/>
                <a:pathLst>
                  <a:path w="162" h="127">
                    <a:moveTo>
                      <a:pt x="162" y="127"/>
                    </a:moveTo>
                    <a:lnTo>
                      <a:pt x="0" y="81"/>
                    </a:lnTo>
                    <a:lnTo>
                      <a:pt x="24" y="46"/>
                    </a:lnTo>
                    <a:lnTo>
                      <a:pt x="47" y="0"/>
                    </a:lnTo>
                    <a:lnTo>
                      <a:pt x="162" y="127"/>
                    </a:lnTo>
                    <a:close/>
                  </a:path>
                </a:pathLst>
              </a:custGeom>
              <a:grpFill/>
              <a:ln w="19050">
                <a:solidFill>
                  <a:srgbClr val="000000"/>
                </a:solidFill>
                <a:prstDash val="solid"/>
                <a:round/>
                <a:headEnd/>
                <a:tailEnd/>
              </a:ln>
            </p:spPr>
            <p:txBody>
              <a:bodyPr/>
              <a:lstStyle/>
              <a:p>
                <a:endParaRPr lang="en-US"/>
              </a:p>
            </p:txBody>
          </p:sp>
          <p:sp>
            <p:nvSpPr>
              <p:cNvPr id="176168" name="Line 40"/>
              <p:cNvSpPr>
                <a:spLocks noChangeShapeType="1"/>
              </p:cNvSpPr>
              <p:nvPr/>
            </p:nvSpPr>
            <p:spPr bwMode="auto">
              <a:xfrm>
                <a:off x="866" y="1308"/>
                <a:ext cx="173" cy="115"/>
              </a:xfrm>
              <a:prstGeom prst="line">
                <a:avLst/>
              </a:prstGeom>
              <a:grpFill/>
              <a:ln w="19050">
                <a:solidFill>
                  <a:srgbClr val="000000"/>
                </a:solidFill>
                <a:round/>
                <a:headEnd/>
                <a:tailEnd/>
              </a:ln>
            </p:spPr>
            <p:txBody>
              <a:bodyPr/>
              <a:lstStyle/>
              <a:p>
                <a:endParaRPr lang="en-US"/>
              </a:p>
            </p:txBody>
          </p:sp>
        </p:grpSp>
        <p:grpSp>
          <p:nvGrpSpPr>
            <p:cNvPr id="7" name="Group 41"/>
            <p:cNvGrpSpPr>
              <a:grpSpLocks/>
            </p:cNvGrpSpPr>
            <p:nvPr/>
          </p:nvGrpSpPr>
          <p:grpSpPr bwMode="auto">
            <a:xfrm>
              <a:off x="854" y="1630"/>
              <a:ext cx="323" cy="138"/>
              <a:chOff x="854" y="1630"/>
              <a:chExt cx="323" cy="138"/>
            </a:xfrm>
            <a:grpFill/>
          </p:grpSpPr>
          <p:sp>
            <p:nvSpPr>
              <p:cNvPr id="176170" name="Freeform 42"/>
              <p:cNvSpPr>
                <a:spLocks/>
              </p:cNvSpPr>
              <p:nvPr/>
            </p:nvSpPr>
            <p:spPr bwMode="auto">
              <a:xfrm>
                <a:off x="1015" y="1630"/>
                <a:ext cx="162" cy="104"/>
              </a:xfrm>
              <a:custGeom>
                <a:avLst/>
                <a:gdLst/>
                <a:ahLst/>
                <a:cxnLst>
                  <a:cxn ang="0">
                    <a:pos x="162" y="0"/>
                  </a:cxn>
                  <a:cxn ang="0">
                    <a:pos x="35" y="104"/>
                  </a:cxn>
                  <a:cxn ang="0">
                    <a:pos x="12" y="69"/>
                  </a:cxn>
                  <a:cxn ang="0">
                    <a:pos x="0" y="23"/>
                  </a:cxn>
                  <a:cxn ang="0">
                    <a:pos x="162" y="0"/>
                  </a:cxn>
                </a:cxnLst>
                <a:rect l="0" t="0" r="r" b="b"/>
                <a:pathLst>
                  <a:path w="162" h="104">
                    <a:moveTo>
                      <a:pt x="162" y="0"/>
                    </a:moveTo>
                    <a:lnTo>
                      <a:pt x="35" y="104"/>
                    </a:lnTo>
                    <a:lnTo>
                      <a:pt x="12" y="69"/>
                    </a:lnTo>
                    <a:lnTo>
                      <a:pt x="0" y="23"/>
                    </a:lnTo>
                    <a:lnTo>
                      <a:pt x="162" y="0"/>
                    </a:lnTo>
                    <a:close/>
                  </a:path>
                </a:pathLst>
              </a:custGeom>
              <a:grpFill/>
              <a:ln w="19050">
                <a:solidFill>
                  <a:srgbClr val="000000"/>
                </a:solidFill>
                <a:prstDash val="solid"/>
                <a:round/>
                <a:headEnd/>
                <a:tailEnd/>
              </a:ln>
            </p:spPr>
            <p:txBody>
              <a:bodyPr/>
              <a:lstStyle/>
              <a:p>
                <a:endParaRPr lang="en-US"/>
              </a:p>
            </p:txBody>
          </p:sp>
          <p:sp>
            <p:nvSpPr>
              <p:cNvPr id="176171" name="Line 43"/>
              <p:cNvSpPr>
                <a:spLocks noChangeShapeType="1"/>
              </p:cNvSpPr>
              <p:nvPr/>
            </p:nvSpPr>
            <p:spPr bwMode="auto">
              <a:xfrm flipV="1">
                <a:off x="854" y="1699"/>
                <a:ext cx="173" cy="69"/>
              </a:xfrm>
              <a:prstGeom prst="line">
                <a:avLst/>
              </a:prstGeom>
              <a:grpFill/>
              <a:ln w="19050">
                <a:solidFill>
                  <a:srgbClr val="000000"/>
                </a:solidFill>
                <a:round/>
                <a:headEnd/>
                <a:tailEnd/>
              </a:ln>
            </p:spPr>
            <p:txBody>
              <a:bodyPr/>
              <a:lstStyle/>
              <a:p>
                <a:endParaRPr lang="en-US"/>
              </a:p>
            </p:txBody>
          </p:sp>
        </p:grpSp>
        <p:grpSp>
          <p:nvGrpSpPr>
            <p:cNvPr id="8" name="Group 44"/>
            <p:cNvGrpSpPr>
              <a:grpSpLocks/>
            </p:cNvGrpSpPr>
            <p:nvPr/>
          </p:nvGrpSpPr>
          <p:grpSpPr bwMode="auto">
            <a:xfrm>
              <a:off x="866" y="1688"/>
              <a:ext cx="357" cy="357"/>
              <a:chOff x="866" y="1688"/>
              <a:chExt cx="357" cy="357"/>
            </a:xfrm>
            <a:grpFill/>
          </p:grpSpPr>
          <p:sp>
            <p:nvSpPr>
              <p:cNvPr id="176173" name="Freeform 45"/>
              <p:cNvSpPr>
                <a:spLocks/>
              </p:cNvSpPr>
              <p:nvPr/>
            </p:nvSpPr>
            <p:spPr bwMode="auto">
              <a:xfrm>
                <a:off x="1073" y="1688"/>
                <a:ext cx="150" cy="149"/>
              </a:xfrm>
              <a:custGeom>
                <a:avLst/>
                <a:gdLst/>
                <a:ahLst/>
                <a:cxnLst>
                  <a:cxn ang="0">
                    <a:pos x="150" y="0"/>
                  </a:cxn>
                  <a:cxn ang="0">
                    <a:pos x="69" y="149"/>
                  </a:cxn>
                  <a:cxn ang="0">
                    <a:pos x="35" y="115"/>
                  </a:cxn>
                  <a:cxn ang="0">
                    <a:pos x="0" y="80"/>
                  </a:cxn>
                  <a:cxn ang="0">
                    <a:pos x="150" y="0"/>
                  </a:cxn>
                </a:cxnLst>
                <a:rect l="0" t="0" r="r" b="b"/>
                <a:pathLst>
                  <a:path w="150" h="149">
                    <a:moveTo>
                      <a:pt x="150" y="0"/>
                    </a:moveTo>
                    <a:lnTo>
                      <a:pt x="69" y="149"/>
                    </a:lnTo>
                    <a:lnTo>
                      <a:pt x="35" y="115"/>
                    </a:lnTo>
                    <a:lnTo>
                      <a:pt x="0" y="80"/>
                    </a:lnTo>
                    <a:lnTo>
                      <a:pt x="150" y="0"/>
                    </a:lnTo>
                    <a:close/>
                  </a:path>
                </a:pathLst>
              </a:custGeom>
              <a:grpFill/>
              <a:ln w="19050">
                <a:solidFill>
                  <a:srgbClr val="000000"/>
                </a:solidFill>
                <a:prstDash val="solid"/>
                <a:round/>
                <a:headEnd/>
                <a:tailEnd/>
              </a:ln>
            </p:spPr>
            <p:txBody>
              <a:bodyPr/>
              <a:lstStyle/>
              <a:p>
                <a:endParaRPr lang="en-US"/>
              </a:p>
            </p:txBody>
          </p:sp>
          <p:sp>
            <p:nvSpPr>
              <p:cNvPr id="176174" name="Line 46"/>
              <p:cNvSpPr>
                <a:spLocks noChangeShapeType="1"/>
              </p:cNvSpPr>
              <p:nvPr/>
            </p:nvSpPr>
            <p:spPr bwMode="auto">
              <a:xfrm flipV="1">
                <a:off x="866" y="1803"/>
                <a:ext cx="242" cy="242"/>
              </a:xfrm>
              <a:prstGeom prst="line">
                <a:avLst/>
              </a:prstGeom>
              <a:grpFill/>
              <a:ln w="19050">
                <a:solidFill>
                  <a:srgbClr val="000000"/>
                </a:solidFill>
                <a:round/>
                <a:headEnd/>
                <a:tailEnd/>
              </a:ln>
            </p:spPr>
            <p:txBody>
              <a:bodyPr/>
              <a:lstStyle/>
              <a:p>
                <a:endParaRPr lang="en-US"/>
              </a:p>
            </p:txBody>
          </p:sp>
        </p:grpSp>
        <p:grpSp>
          <p:nvGrpSpPr>
            <p:cNvPr id="9" name="Group 47"/>
            <p:cNvGrpSpPr>
              <a:grpSpLocks/>
            </p:cNvGrpSpPr>
            <p:nvPr/>
          </p:nvGrpSpPr>
          <p:grpSpPr bwMode="auto">
            <a:xfrm>
              <a:off x="854" y="1515"/>
              <a:ext cx="311" cy="92"/>
              <a:chOff x="854" y="1515"/>
              <a:chExt cx="311" cy="92"/>
            </a:xfrm>
            <a:grpFill/>
          </p:grpSpPr>
          <p:sp>
            <p:nvSpPr>
              <p:cNvPr id="176176" name="Freeform 48"/>
              <p:cNvSpPr>
                <a:spLocks/>
              </p:cNvSpPr>
              <p:nvPr/>
            </p:nvSpPr>
            <p:spPr bwMode="auto">
              <a:xfrm>
                <a:off x="1004" y="1515"/>
                <a:ext cx="161" cy="92"/>
              </a:xfrm>
              <a:custGeom>
                <a:avLst/>
                <a:gdLst/>
                <a:ahLst/>
                <a:cxnLst>
                  <a:cxn ang="0">
                    <a:pos x="161" y="46"/>
                  </a:cxn>
                  <a:cxn ang="0">
                    <a:pos x="0" y="92"/>
                  </a:cxn>
                  <a:cxn ang="0">
                    <a:pos x="0" y="46"/>
                  </a:cxn>
                  <a:cxn ang="0">
                    <a:pos x="0" y="0"/>
                  </a:cxn>
                  <a:cxn ang="0">
                    <a:pos x="161" y="46"/>
                  </a:cxn>
                </a:cxnLst>
                <a:rect l="0" t="0" r="r" b="b"/>
                <a:pathLst>
                  <a:path w="161" h="92">
                    <a:moveTo>
                      <a:pt x="161" y="46"/>
                    </a:moveTo>
                    <a:lnTo>
                      <a:pt x="0" y="92"/>
                    </a:lnTo>
                    <a:lnTo>
                      <a:pt x="0" y="46"/>
                    </a:lnTo>
                    <a:lnTo>
                      <a:pt x="0" y="0"/>
                    </a:lnTo>
                    <a:lnTo>
                      <a:pt x="161" y="46"/>
                    </a:lnTo>
                    <a:close/>
                  </a:path>
                </a:pathLst>
              </a:custGeom>
              <a:grpFill/>
              <a:ln w="19050">
                <a:solidFill>
                  <a:srgbClr val="000000"/>
                </a:solidFill>
                <a:prstDash val="solid"/>
                <a:round/>
                <a:headEnd/>
                <a:tailEnd/>
              </a:ln>
            </p:spPr>
            <p:txBody>
              <a:bodyPr/>
              <a:lstStyle/>
              <a:p>
                <a:endParaRPr lang="en-US"/>
              </a:p>
            </p:txBody>
          </p:sp>
          <p:sp>
            <p:nvSpPr>
              <p:cNvPr id="176177" name="Line 49"/>
              <p:cNvSpPr>
                <a:spLocks noChangeShapeType="1"/>
              </p:cNvSpPr>
              <p:nvPr/>
            </p:nvSpPr>
            <p:spPr bwMode="auto">
              <a:xfrm>
                <a:off x="854" y="1561"/>
                <a:ext cx="150" cy="1"/>
              </a:xfrm>
              <a:prstGeom prst="line">
                <a:avLst/>
              </a:prstGeom>
              <a:grpFill/>
              <a:ln w="19050">
                <a:solidFill>
                  <a:srgbClr val="000000"/>
                </a:solidFill>
                <a:round/>
                <a:headEnd/>
                <a:tailEnd/>
              </a:ln>
            </p:spPr>
            <p:txBody>
              <a:bodyPr/>
              <a:lstStyle/>
              <a:p>
                <a:endParaRPr lang="en-US"/>
              </a:p>
            </p:txBody>
          </p:sp>
        </p:grpSp>
        <p:grpSp>
          <p:nvGrpSpPr>
            <p:cNvPr id="10" name="Group 50"/>
            <p:cNvGrpSpPr>
              <a:grpSpLocks/>
            </p:cNvGrpSpPr>
            <p:nvPr/>
          </p:nvGrpSpPr>
          <p:grpSpPr bwMode="auto">
            <a:xfrm>
              <a:off x="4792" y="1676"/>
              <a:ext cx="323" cy="311"/>
              <a:chOff x="4792" y="1676"/>
              <a:chExt cx="323" cy="311"/>
            </a:xfrm>
            <a:grpFill/>
          </p:grpSpPr>
          <p:sp>
            <p:nvSpPr>
              <p:cNvPr id="176179" name="Freeform 51"/>
              <p:cNvSpPr>
                <a:spLocks/>
              </p:cNvSpPr>
              <p:nvPr/>
            </p:nvSpPr>
            <p:spPr bwMode="auto">
              <a:xfrm>
                <a:off x="4965" y="1837"/>
                <a:ext cx="150" cy="150"/>
              </a:xfrm>
              <a:custGeom>
                <a:avLst/>
                <a:gdLst/>
                <a:ahLst/>
                <a:cxnLst>
                  <a:cxn ang="0">
                    <a:pos x="150" y="150"/>
                  </a:cxn>
                  <a:cxn ang="0">
                    <a:pos x="0" y="70"/>
                  </a:cxn>
                  <a:cxn ang="0">
                    <a:pos x="34" y="35"/>
                  </a:cxn>
                  <a:cxn ang="0">
                    <a:pos x="69" y="0"/>
                  </a:cxn>
                  <a:cxn ang="0">
                    <a:pos x="150" y="150"/>
                  </a:cxn>
                </a:cxnLst>
                <a:rect l="0" t="0" r="r" b="b"/>
                <a:pathLst>
                  <a:path w="150" h="150">
                    <a:moveTo>
                      <a:pt x="150" y="150"/>
                    </a:moveTo>
                    <a:lnTo>
                      <a:pt x="0" y="70"/>
                    </a:lnTo>
                    <a:lnTo>
                      <a:pt x="34" y="35"/>
                    </a:lnTo>
                    <a:lnTo>
                      <a:pt x="69" y="0"/>
                    </a:lnTo>
                    <a:lnTo>
                      <a:pt x="150" y="150"/>
                    </a:lnTo>
                    <a:close/>
                  </a:path>
                </a:pathLst>
              </a:custGeom>
              <a:grpFill/>
              <a:ln w="19050">
                <a:solidFill>
                  <a:srgbClr val="000000"/>
                </a:solidFill>
                <a:prstDash val="solid"/>
                <a:round/>
                <a:headEnd/>
                <a:tailEnd/>
              </a:ln>
            </p:spPr>
            <p:txBody>
              <a:bodyPr/>
              <a:lstStyle/>
              <a:p>
                <a:endParaRPr lang="en-US"/>
              </a:p>
            </p:txBody>
          </p:sp>
          <p:sp>
            <p:nvSpPr>
              <p:cNvPr id="176180" name="Line 52"/>
              <p:cNvSpPr>
                <a:spLocks noChangeShapeType="1"/>
              </p:cNvSpPr>
              <p:nvPr/>
            </p:nvSpPr>
            <p:spPr bwMode="auto">
              <a:xfrm>
                <a:off x="4792" y="1676"/>
                <a:ext cx="207" cy="196"/>
              </a:xfrm>
              <a:prstGeom prst="line">
                <a:avLst/>
              </a:prstGeom>
              <a:grpFill/>
              <a:ln w="19050">
                <a:solidFill>
                  <a:srgbClr val="000000"/>
                </a:solidFill>
                <a:round/>
                <a:headEnd/>
                <a:tailEnd/>
              </a:ln>
            </p:spPr>
            <p:txBody>
              <a:bodyPr/>
              <a:lstStyle/>
              <a:p>
                <a:endParaRPr lang="en-US"/>
              </a:p>
            </p:txBody>
          </p:sp>
        </p:grpSp>
        <p:grpSp>
          <p:nvGrpSpPr>
            <p:cNvPr id="11" name="Group 53"/>
            <p:cNvGrpSpPr>
              <a:grpSpLocks/>
            </p:cNvGrpSpPr>
            <p:nvPr/>
          </p:nvGrpSpPr>
          <p:grpSpPr bwMode="auto">
            <a:xfrm>
              <a:off x="4838" y="1561"/>
              <a:ext cx="300" cy="207"/>
              <a:chOff x="4838" y="1561"/>
              <a:chExt cx="300" cy="207"/>
            </a:xfrm>
            <a:grpFill/>
          </p:grpSpPr>
          <p:sp>
            <p:nvSpPr>
              <p:cNvPr id="176182" name="Freeform 54"/>
              <p:cNvSpPr>
                <a:spLocks/>
              </p:cNvSpPr>
              <p:nvPr/>
            </p:nvSpPr>
            <p:spPr bwMode="auto">
              <a:xfrm>
                <a:off x="4976" y="1642"/>
                <a:ext cx="162" cy="126"/>
              </a:xfrm>
              <a:custGeom>
                <a:avLst/>
                <a:gdLst/>
                <a:ahLst/>
                <a:cxnLst>
                  <a:cxn ang="0">
                    <a:pos x="162" y="126"/>
                  </a:cxn>
                  <a:cxn ang="0">
                    <a:pos x="0" y="80"/>
                  </a:cxn>
                  <a:cxn ang="0">
                    <a:pos x="23" y="34"/>
                  </a:cxn>
                  <a:cxn ang="0">
                    <a:pos x="46" y="0"/>
                  </a:cxn>
                  <a:cxn ang="0">
                    <a:pos x="162" y="126"/>
                  </a:cxn>
                </a:cxnLst>
                <a:rect l="0" t="0" r="r" b="b"/>
                <a:pathLst>
                  <a:path w="162" h="126">
                    <a:moveTo>
                      <a:pt x="162" y="126"/>
                    </a:moveTo>
                    <a:lnTo>
                      <a:pt x="0" y="80"/>
                    </a:lnTo>
                    <a:lnTo>
                      <a:pt x="23" y="34"/>
                    </a:lnTo>
                    <a:lnTo>
                      <a:pt x="46" y="0"/>
                    </a:lnTo>
                    <a:lnTo>
                      <a:pt x="162" y="126"/>
                    </a:lnTo>
                    <a:close/>
                  </a:path>
                </a:pathLst>
              </a:custGeom>
              <a:grpFill/>
              <a:ln w="19050">
                <a:solidFill>
                  <a:srgbClr val="000000"/>
                </a:solidFill>
                <a:prstDash val="solid"/>
                <a:round/>
                <a:headEnd/>
                <a:tailEnd/>
              </a:ln>
            </p:spPr>
            <p:txBody>
              <a:bodyPr/>
              <a:lstStyle/>
              <a:p>
                <a:endParaRPr lang="en-US"/>
              </a:p>
            </p:txBody>
          </p:sp>
          <p:sp>
            <p:nvSpPr>
              <p:cNvPr id="176183" name="Line 55"/>
              <p:cNvSpPr>
                <a:spLocks noChangeShapeType="1"/>
              </p:cNvSpPr>
              <p:nvPr/>
            </p:nvSpPr>
            <p:spPr bwMode="auto">
              <a:xfrm>
                <a:off x="4838" y="1561"/>
                <a:ext cx="161" cy="115"/>
              </a:xfrm>
              <a:prstGeom prst="line">
                <a:avLst/>
              </a:prstGeom>
              <a:grpFill/>
              <a:ln w="19050">
                <a:solidFill>
                  <a:srgbClr val="000000"/>
                </a:solidFill>
                <a:round/>
                <a:headEnd/>
                <a:tailEnd/>
              </a:ln>
            </p:spPr>
            <p:txBody>
              <a:bodyPr/>
              <a:lstStyle/>
              <a:p>
                <a:endParaRPr lang="en-US"/>
              </a:p>
            </p:txBody>
          </p:sp>
        </p:grpSp>
        <p:grpSp>
          <p:nvGrpSpPr>
            <p:cNvPr id="12" name="Group 56"/>
            <p:cNvGrpSpPr>
              <a:grpSpLocks/>
            </p:cNvGrpSpPr>
            <p:nvPr/>
          </p:nvGrpSpPr>
          <p:grpSpPr bwMode="auto">
            <a:xfrm>
              <a:off x="4838" y="1308"/>
              <a:ext cx="323" cy="127"/>
              <a:chOff x="4838" y="1308"/>
              <a:chExt cx="323" cy="127"/>
            </a:xfrm>
            <a:grpFill/>
          </p:grpSpPr>
          <p:sp>
            <p:nvSpPr>
              <p:cNvPr id="176185" name="Freeform 57"/>
              <p:cNvSpPr>
                <a:spLocks/>
              </p:cNvSpPr>
              <p:nvPr/>
            </p:nvSpPr>
            <p:spPr bwMode="auto">
              <a:xfrm>
                <a:off x="4999" y="1308"/>
                <a:ext cx="162" cy="104"/>
              </a:xfrm>
              <a:custGeom>
                <a:avLst/>
                <a:gdLst/>
                <a:ahLst/>
                <a:cxnLst>
                  <a:cxn ang="0">
                    <a:pos x="162" y="0"/>
                  </a:cxn>
                  <a:cxn ang="0">
                    <a:pos x="35" y="104"/>
                  </a:cxn>
                  <a:cxn ang="0">
                    <a:pos x="12" y="58"/>
                  </a:cxn>
                  <a:cxn ang="0">
                    <a:pos x="0" y="23"/>
                  </a:cxn>
                  <a:cxn ang="0">
                    <a:pos x="162" y="0"/>
                  </a:cxn>
                </a:cxnLst>
                <a:rect l="0" t="0" r="r" b="b"/>
                <a:pathLst>
                  <a:path w="162" h="104">
                    <a:moveTo>
                      <a:pt x="162" y="0"/>
                    </a:moveTo>
                    <a:lnTo>
                      <a:pt x="35" y="104"/>
                    </a:lnTo>
                    <a:lnTo>
                      <a:pt x="12" y="58"/>
                    </a:lnTo>
                    <a:lnTo>
                      <a:pt x="0" y="23"/>
                    </a:lnTo>
                    <a:lnTo>
                      <a:pt x="162" y="0"/>
                    </a:lnTo>
                    <a:close/>
                  </a:path>
                </a:pathLst>
              </a:custGeom>
              <a:grpFill/>
              <a:ln w="19050">
                <a:solidFill>
                  <a:srgbClr val="000000"/>
                </a:solidFill>
                <a:prstDash val="solid"/>
                <a:round/>
                <a:headEnd/>
                <a:tailEnd/>
              </a:ln>
            </p:spPr>
            <p:txBody>
              <a:bodyPr/>
              <a:lstStyle/>
              <a:p>
                <a:endParaRPr lang="en-US"/>
              </a:p>
            </p:txBody>
          </p:sp>
          <p:sp>
            <p:nvSpPr>
              <p:cNvPr id="176186" name="Line 58"/>
              <p:cNvSpPr>
                <a:spLocks noChangeShapeType="1"/>
              </p:cNvSpPr>
              <p:nvPr/>
            </p:nvSpPr>
            <p:spPr bwMode="auto">
              <a:xfrm flipV="1">
                <a:off x="4838" y="1366"/>
                <a:ext cx="173" cy="69"/>
              </a:xfrm>
              <a:prstGeom prst="line">
                <a:avLst/>
              </a:prstGeom>
              <a:grpFill/>
              <a:ln w="19050">
                <a:solidFill>
                  <a:srgbClr val="000000"/>
                </a:solidFill>
                <a:round/>
                <a:headEnd/>
                <a:tailEnd/>
              </a:ln>
            </p:spPr>
            <p:txBody>
              <a:bodyPr/>
              <a:lstStyle/>
              <a:p>
                <a:endParaRPr lang="en-US"/>
              </a:p>
            </p:txBody>
          </p:sp>
        </p:grpSp>
        <p:grpSp>
          <p:nvGrpSpPr>
            <p:cNvPr id="13" name="Group 59"/>
            <p:cNvGrpSpPr>
              <a:grpSpLocks/>
            </p:cNvGrpSpPr>
            <p:nvPr/>
          </p:nvGrpSpPr>
          <p:grpSpPr bwMode="auto">
            <a:xfrm>
              <a:off x="4792" y="1032"/>
              <a:ext cx="357" cy="345"/>
              <a:chOff x="4792" y="1032"/>
              <a:chExt cx="357" cy="345"/>
            </a:xfrm>
            <a:grpFill/>
          </p:grpSpPr>
          <p:sp>
            <p:nvSpPr>
              <p:cNvPr id="176188" name="Freeform 60"/>
              <p:cNvSpPr>
                <a:spLocks/>
              </p:cNvSpPr>
              <p:nvPr/>
            </p:nvSpPr>
            <p:spPr bwMode="auto">
              <a:xfrm>
                <a:off x="4999" y="1032"/>
                <a:ext cx="150" cy="149"/>
              </a:xfrm>
              <a:custGeom>
                <a:avLst/>
                <a:gdLst/>
                <a:ahLst/>
                <a:cxnLst>
                  <a:cxn ang="0">
                    <a:pos x="150" y="0"/>
                  </a:cxn>
                  <a:cxn ang="0">
                    <a:pos x="70" y="149"/>
                  </a:cxn>
                  <a:cxn ang="0">
                    <a:pos x="35" y="115"/>
                  </a:cxn>
                  <a:cxn ang="0">
                    <a:pos x="0" y="80"/>
                  </a:cxn>
                  <a:cxn ang="0">
                    <a:pos x="150" y="0"/>
                  </a:cxn>
                </a:cxnLst>
                <a:rect l="0" t="0" r="r" b="b"/>
                <a:pathLst>
                  <a:path w="150" h="149">
                    <a:moveTo>
                      <a:pt x="150" y="0"/>
                    </a:moveTo>
                    <a:lnTo>
                      <a:pt x="70" y="149"/>
                    </a:lnTo>
                    <a:lnTo>
                      <a:pt x="35" y="115"/>
                    </a:lnTo>
                    <a:lnTo>
                      <a:pt x="0" y="80"/>
                    </a:lnTo>
                    <a:lnTo>
                      <a:pt x="150" y="0"/>
                    </a:lnTo>
                    <a:close/>
                  </a:path>
                </a:pathLst>
              </a:custGeom>
              <a:grpFill/>
              <a:ln w="19050">
                <a:solidFill>
                  <a:srgbClr val="000000"/>
                </a:solidFill>
                <a:prstDash val="solid"/>
                <a:round/>
                <a:headEnd/>
                <a:tailEnd/>
              </a:ln>
            </p:spPr>
            <p:txBody>
              <a:bodyPr/>
              <a:lstStyle/>
              <a:p>
                <a:endParaRPr lang="en-US"/>
              </a:p>
            </p:txBody>
          </p:sp>
          <p:sp>
            <p:nvSpPr>
              <p:cNvPr id="176189" name="Line 61"/>
              <p:cNvSpPr>
                <a:spLocks noChangeShapeType="1"/>
              </p:cNvSpPr>
              <p:nvPr/>
            </p:nvSpPr>
            <p:spPr bwMode="auto">
              <a:xfrm flipV="1">
                <a:off x="4792" y="1147"/>
                <a:ext cx="242" cy="230"/>
              </a:xfrm>
              <a:prstGeom prst="line">
                <a:avLst/>
              </a:prstGeom>
              <a:grpFill/>
              <a:ln w="19050">
                <a:solidFill>
                  <a:srgbClr val="000000"/>
                </a:solidFill>
                <a:round/>
                <a:headEnd/>
                <a:tailEnd/>
              </a:ln>
            </p:spPr>
            <p:txBody>
              <a:bodyPr/>
              <a:lstStyle/>
              <a:p>
                <a:endParaRPr lang="en-US"/>
              </a:p>
            </p:txBody>
          </p:sp>
        </p:grpSp>
        <p:grpSp>
          <p:nvGrpSpPr>
            <p:cNvPr id="14" name="Group 62"/>
            <p:cNvGrpSpPr>
              <a:grpSpLocks/>
            </p:cNvGrpSpPr>
            <p:nvPr/>
          </p:nvGrpSpPr>
          <p:grpSpPr bwMode="auto">
            <a:xfrm>
              <a:off x="4850" y="1469"/>
              <a:ext cx="311" cy="92"/>
              <a:chOff x="4850" y="1469"/>
              <a:chExt cx="311" cy="92"/>
            </a:xfrm>
            <a:grpFill/>
          </p:grpSpPr>
          <p:sp>
            <p:nvSpPr>
              <p:cNvPr id="176191" name="Freeform 63"/>
              <p:cNvSpPr>
                <a:spLocks/>
              </p:cNvSpPr>
              <p:nvPr/>
            </p:nvSpPr>
            <p:spPr bwMode="auto">
              <a:xfrm>
                <a:off x="4999" y="1469"/>
                <a:ext cx="162" cy="92"/>
              </a:xfrm>
              <a:custGeom>
                <a:avLst/>
                <a:gdLst/>
                <a:ahLst/>
                <a:cxnLst>
                  <a:cxn ang="0">
                    <a:pos x="162" y="46"/>
                  </a:cxn>
                  <a:cxn ang="0">
                    <a:pos x="0" y="92"/>
                  </a:cxn>
                  <a:cxn ang="0">
                    <a:pos x="0" y="46"/>
                  </a:cxn>
                  <a:cxn ang="0">
                    <a:pos x="0" y="0"/>
                  </a:cxn>
                  <a:cxn ang="0">
                    <a:pos x="162" y="46"/>
                  </a:cxn>
                </a:cxnLst>
                <a:rect l="0" t="0" r="r" b="b"/>
                <a:pathLst>
                  <a:path w="162" h="92">
                    <a:moveTo>
                      <a:pt x="162" y="46"/>
                    </a:moveTo>
                    <a:lnTo>
                      <a:pt x="0" y="92"/>
                    </a:lnTo>
                    <a:lnTo>
                      <a:pt x="0" y="46"/>
                    </a:lnTo>
                    <a:lnTo>
                      <a:pt x="0" y="0"/>
                    </a:lnTo>
                    <a:lnTo>
                      <a:pt x="162" y="46"/>
                    </a:lnTo>
                    <a:close/>
                  </a:path>
                </a:pathLst>
              </a:custGeom>
              <a:grpFill/>
              <a:ln w="19050">
                <a:solidFill>
                  <a:srgbClr val="000000"/>
                </a:solidFill>
                <a:prstDash val="solid"/>
                <a:round/>
                <a:headEnd/>
                <a:tailEnd/>
              </a:ln>
            </p:spPr>
            <p:txBody>
              <a:bodyPr/>
              <a:lstStyle/>
              <a:p>
                <a:endParaRPr lang="en-US"/>
              </a:p>
            </p:txBody>
          </p:sp>
          <p:sp>
            <p:nvSpPr>
              <p:cNvPr id="176192" name="Line 64"/>
              <p:cNvSpPr>
                <a:spLocks noChangeShapeType="1"/>
              </p:cNvSpPr>
              <p:nvPr/>
            </p:nvSpPr>
            <p:spPr bwMode="auto">
              <a:xfrm>
                <a:off x="4850" y="1504"/>
                <a:ext cx="149" cy="11"/>
              </a:xfrm>
              <a:prstGeom prst="line">
                <a:avLst/>
              </a:prstGeom>
              <a:grpFill/>
              <a:ln w="19050">
                <a:solidFill>
                  <a:srgbClr val="000000"/>
                </a:solidFill>
                <a:round/>
                <a:headEnd/>
                <a:tailEnd/>
              </a:ln>
            </p:spPr>
            <p:txBody>
              <a:bodyPr/>
              <a:lstStyle/>
              <a:p>
                <a:endParaRPr lang="en-US"/>
              </a:p>
            </p:txBody>
          </p:sp>
        </p:grpSp>
        <p:sp>
          <p:nvSpPr>
            <p:cNvPr id="176193" name="Rectangle 65"/>
            <p:cNvSpPr>
              <a:spLocks noChangeArrowheads="1"/>
            </p:cNvSpPr>
            <p:nvPr/>
          </p:nvSpPr>
          <p:spPr bwMode="auto">
            <a:xfrm>
              <a:off x="4389" y="1826"/>
              <a:ext cx="0" cy="314"/>
            </a:xfrm>
            <a:prstGeom prst="rect">
              <a:avLst/>
            </a:prstGeom>
            <a:grpFill/>
            <a:ln w="9525">
              <a:noFill/>
              <a:miter lim="800000"/>
              <a:headEnd/>
              <a:tailEnd/>
            </a:ln>
          </p:spPr>
          <p:txBody>
            <a:bodyPr wrap="none" lIns="0" tIns="0" rIns="0" bIns="0">
              <a:spAutoFit/>
            </a:bodyPr>
            <a:lstStyle/>
            <a:p>
              <a:pPr eaLnBrk="0" hangingPunct="0"/>
              <a:endParaRPr lang="en-US" sz="2400"/>
            </a:p>
          </p:txBody>
        </p:sp>
      </p:grpSp>
      <p:sp>
        <p:nvSpPr>
          <p:cNvPr id="67" name="32-Point Star 66"/>
          <p:cNvSpPr/>
          <p:nvPr/>
        </p:nvSpPr>
        <p:spPr>
          <a:xfrm>
            <a:off x="0" y="228600"/>
            <a:ext cx="32766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Note</a:t>
            </a:r>
            <a:endParaRPr lang="en-US" sz="3000" dirty="0">
              <a:solidFill>
                <a:schemeClr val="tx1"/>
              </a:solidFill>
              <a:latin typeface="Calisto MT" pitchFamily="18" charset="0"/>
            </a:endParaRPr>
          </a:p>
        </p:txBody>
      </p:sp>
    </p:spTree>
    <p:extLst>
      <p:ext uri="{BB962C8B-B14F-4D97-AF65-F5344CB8AC3E}">
        <p14:creationId xmlns="" xmlns:p14="http://schemas.microsoft.com/office/powerpoint/2010/main" val="25329503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9D3FFBA-4DFD-5547-9663-C07F3A161DF5}" type="slidenum">
              <a:rPr lang="en-US" smtClean="0"/>
              <a:pPr/>
              <a:t>15</a:t>
            </a:fld>
            <a:endParaRPr lang="en-US" dirty="0"/>
          </a:p>
        </p:txBody>
      </p:sp>
      <p:graphicFrame>
        <p:nvGraphicFramePr>
          <p:cNvPr id="12" name="Table 11"/>
          <p:cNvGraphicFramePr>
            <a:graphicFrameLocks noGrp="1"/>
          </p:cNvGraphicFramePr>
          <p:nvPr/>
        </p:nvGraphicFramePr>
        <p:xfrm>
          <a:off x="152400" y="822960"/>
          <a:ext cx="8763000" cy="1386840"/>
        </p:xfrm>
        <a:graphic>
          <a:graphicData uri="http://schemas.openxmlformats.org/drawingml/2006/table">
            <a:tbl>
              <a:tblPr firstRow="1" bandRow="1">
                <a:tableStyleId>{5C22544A-7EE6-4342-B048-85BDC9FD1C3A}</a:tableStyleId>
              </a:tblPr>
              <a:tblGrid>
                <a:gridCol w="1371600"/>
                <a:gridCol w="1981200"/>
                <a:gridCol w="1828800"/>
                <a:gridCol w="2094820"/>
                <a:gridCol w="1486580"/>
              </a:tblGrid>
              <a:tr h="216222">
                <a:tc>
                  <a:txBody>
                    <a:bodyPr/>
                    <a:lstStyle/>
                    <a:p>
                      <a:pPr marL="0" marR="0" algn="ctr">
                        <a:spcBef>
                          <a:spcPts val="0"/>
                        </a:spcBef>
                        <a:spcAft>
                          <a:spcPts val="0"/>
                        </a:spcAft>
                      </a:pPr>
                      <a:r>
                        <a:rPr lang="en-US" sz="1600" b="1" dirty="0">
                          <a:solidFill>
                            <a:schemeClr val="bg1"/>
                          </a:solidFill>
                          <a:latin typeface="Arial" pitchFamily="34" charset="0"/>
                          <a:ea typeface="Calibri"/>
                          <a:cs typeface="Arial" pitchFamily="34" charset="0"/>
                        </a:rPr>
                        <a:t>SUPPLIERS</a:t>
                      </a:r>
                      <a:endParaRPr lang="en-US" sz="1100" dirty="0">
                        <a:solidFill>
                          <a:schemeClr val="bg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600" b="1" dirty="0">
                          <a:solidFill>
                            <a:schemeClr val="bg1"/>
                          </a:solidFill>
                          <a:latin typeface="Arial" pitchFamily="34" charset="0"/>
                          <a:ea typeface="Calibri"/>
                          <a:cs typeface="Arial" pitchFamily="34" charset="0"/>
                        </a:rPr>
                        <a:t>INPUT</a:t>
                      </a:r>
                      <a:endParaRPr lang="en-US" sz="1100" dirty="0">
                        <a:solidFill>
                          <a:schemeClr val="bg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600" b="1" dirty="0">
                          <a:solidFill>
                            <a:schemeClr val="bg1"/>
                          </a:solidFill>
                          <a:latin typeface="Arial" pitchFamily="34" charset="0"/>
                          <a:ea typeface="Calibri"/>
                          <a:cs typeface="Arial" pitchFamily="34" charset="0"/>
                        </a:rPr>
                        <a:t>PROCESS</a:t>
                      </a:r>
                      <a:endParaRPr lang="en-US" sz="1100" dirty="0">
                        <a:solidFill>
                          <a:schemeClr val="bg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600" b="1" dirty="0">
                          <a:solidFill>
                            <a:schemeClr val="bg1"/>
                          </a:solidFill>
                          <a:latin typeface="Arial" pitchFamily="34" charset="0"/>
                          <a:ea typeface="Calibri"/>
                          <a:cs typeface="Arial" pitchFamily="34" charset="0"/>
                        </a:rPr>
                        <a:t>OUTPUTS</a:t>
                      </a:r>
                      <a:endParaRPr lang="en-US" sz="1100" dirty="0">
                        <a:solidFill>
                          <a:schemeClr val="bg1"/>
                        </a:solidFill>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1600" b="1" dirty="0">
                          <a:solidFill>
                            <a:schemeClr val="bg1"/>
                          </a:solidFill>
                          <a:latin typeface="Arial" pitchFamily="34" charset="0"/>
                          <a:ea typeface="Calibri"/>
                          <a:cs typeface="Arial" pitchFamily="34" charset="0"/>
                        </a:rPr>
                        <a:t>CUSTOMERS</a:t>
                      </a:r>
                      <a:endParaRPr lang="en-US" sz="1100" dirty="0">
                        <a:solidFill>
                          <a:schemeClr val="bg1"/>
                        </a:solidFill>
                        <a:latin typeface="Arial" pitchFamily="34" charset="0"/>
                        <a:ea typeface="Calibri"/>
                        <a:cs typeface="Arial" pitchFamily="34" charset="0"/>
                      </a:endParaRPr>
                    </a:p>
                  </a:txBody>
                  <a:tcPr marL="68580" marR="68580" marT="0" marB="0" anchor="ctr"/>
                </a:tc>
              </a:tr>
              <a:tr h="712465">
                <a:tc>
                  <a:txBody>
                    <a:bodyPr/>
                    <a:lstStyle/>
                    <a:p>
                      <a:pPr marL="0" marR="0">
                        <a:spcBef>
                          <a:spcPts val="0"/>
                        </a:spcBef>
                        <a:spcAft>
                          <a:spcPts val="0"/>
                        </a:spcAft>
                      </a:pPr>
                      <a:r>
                        <a:rPr lang="en-US" sz="1500" dirty="0" err="1" smtClean="0">
                          <a:latin typeface="Arial" pitchFamily="34" charset="0"/>
                          <a:ea typeface="Times New Roman"/>
                          <a:cs typeface="Arial" pitchFamily="34" charset="0"/>
                        </a:rPr>
                        <a:t>DepEd</a:t>
                      </a:r>
                      <a:r>
                        <a:rPr lang="en-US" sz="1500" baseline="0" dirty="0" smtClean="0">
                          <a:latin typeface="Arial" pitchFamily="34" charset="0"/>
                          <a:ea typeface="Times New Roman"/>
                          <a:cs typeface="Arial" pitchFamily="34" charset="0"/>
                        </a:rPr>
                        <a:t> </a:t>
                      </a:r>
                      <a:r>
                        <a:rPr lang="en-US" sz="1500" dirty="0" smtClean="0">
                          <a:latin typeface="Arial" pitchFamily="34" charset="0"/>
                          <a:ea typeface="Times New Roman"/>
                          <a:cs typeface="Arial" pitchFamily="34" charset="0"/>
                        </a:rPr>
                        <a:t>Principal</a:t>
                      </a:r>
                      <a:endParaRPr lang="en-US" sz="1500" dirty="0">
                        <a:latin typeface="Arial" pitchFamily="34" charset="0"/>
                        <a:ea typeface="Times New Roman"/>
                        <a:cs typeface="Arial" pitchFamily="34" charset="0"/>
                      </a:endParaRPr>
                    </a:p>
                  </a:txBody>
                  <a:tcPr marL="68580" marR="68580" marT="0" marB="0"/>
                </a:tc>
                <a:tc>
                  <a:txBody>
                    <a:bodyPr/>
                    <a:lstStyle/>
                    <a:p>
                      <a:r>
                        <a:rPr lang="en-US" sz="1500" kern="1200" dirty="0" smtClean="0">
                          <a:solidFill>
                            <a:schemeClr val="dk1"/>
                          </a:solidFill>
                          <a:latin typeface="Arial" pitchFamily="34" charset="0"/>
                          <a:ea typeface="+mn-ea"/>
                          <a:cs typeface="Arial" pitchFamily="34" charset="0"/>
                        </a:rPr>
                        <a:t>Math Teacher</a:t>
                      </a:r>
                    </a:p>
                    <a:p>
                      <a:r>
                        <a:rPr lang="en-US" sz="1500" kern="1200" dirty="0" smtClean="0">
                          <a:solidFill>
                            <a:schemeClr val="dk1"/>
                          </a:solidFill>
                          <a:latin typeface="Arial" pitchFamily="34" charset="0"/>
                          <a:ea typeface="+mn-ea"/>
                          <a:cs typeface="Arial" pitchFamily="34" charset="0"/>
                        </a:rPr>
                        <a:t>IM’s,</a:t>
                      </a:r>
                      <a:r>
                        <a:rPr lang="en-US" sz="1500" kern="1200" baseline="0" dirty="0" smtClean="0">
                          <a:solidFill>
                            <a:schemeClr val="dk1"/>
                          </a:solidFill>
                          <a:latin typeface="Arial" pitchFamily="34" charset="0"/>
                          <a:ea typeface="+mn-ea"/>
                          <a:cs typeface="Arial" pitchFamily="34" charset="0"/>
                        </a:rPr>
                        <a:t> </a:t>
                      </a:r>
                      <a:r>
                        <a:rPr lang="en-US" sz="1500" kern="1200" dirty="0" smtClean="0">
                          <a:solidFill>
                            <a:schemeClr val="dk1"/>
                          </a:solidFill>
                          <a:latin typeface="Arial" pitchFamily="34" charset="0"/>
                          <a:ea typeface="+mn-ea"/>
                          <a:cs typeface="Arial" pitchFamily="34" charset="0"/>
                        </a:rPr>
                        <a:t>Textbooks</a:t>
                      </a:r>
                    </a:p>
                    <a:p>
                      <a:r>
                        <a:rPr lang="en-US" sz="1500" kern="1200" dirty="0" smtClean="0">
                          <a:solidFill>
                            <a:schemeClr val="dk1"/>
                          </a:solidFill>
                          <a:latin typeface="Arial" pitchFamily="34" charset="0"/>
                          <a:ea typeface="+mn-ea"/>
                          <a:cs typeface="Arial" pitchFamily="34" charset="0"/>
                        </a:rPr>
                        <a:t>Strategies in teaching</a:t>
                      </a:r>
                    </a:p>
                    <a:p>
                      <a:r>
                        <a:rPr lang="en-US" sz="1500" kern="1200" dirty="0" smtClean="0">
                          <a:solidFill>
                            <a:schemeClr val="dk1"/>
                          </a:solidFill>
                          <a:latin typeface="Arial" pitchFamily="34" charset="0"/>
                          <a:ea typeface="+mn-ea"/>
                          <a:cs typeface="Arial" pitchFamily="34" charset="0"/>
                        </a:rPr>
                        <a:t>Weekly Instructional Plan</a:t>
                      </a:r>
                      <a:endParaRPr lang="en-US" sz="1500" dirty="0">
                        <a:latin typeface="Arial" pitchFamily="34" charset="0"/>
                        <a:ea typeface="Times New Roman"/>
                        <a:cs typeface="Arial" pitchFamily="34" charset="0"/>
                      </a:endParaRPr>
                    </a:p>
                  </a:txBody>
                  <a:tcPr marL="68580" marR="68580" marT="0" marB="0"/>
                </a:tc>
                <a:tc>
                  <a:txBody>
                    <a:bodyPr/>
                    <a:lstStyle/>
                    <a:p>
                      <a:pPr marL="0" marR="0" algn="ctr">
                        <a:spcBef>
                          <a:spcPts val="0"/>
                        </a:spcBef>
                        <a:spcAft>
                          <a:spcPts val="0"/>
                        </a:spcAft>
                      </a:pPr>
                      <a:r>
                        <a:rPr lang="en-US" sz="1700" b="0" dirty="0" smtClean="0">
                          <a:latin typeface="Arial" pitchFamily="34" charset="0"/>
                          <a:ea typeface="Times New Roman"/>
                          <a:cs typeface="Arial" pitchFamily="34" charset="0"/>
                        </a:rPr>
                        <a:t>Mathematics</a:t>
                      </a:r>
                      <a:r>
                        <a:rPr lang="en-US" sz="1700" b="0" baseline="0" dirty="0" smtClean="0">
                          <a:latin typeface="Arial" pitchFamily="34" charset="0"/>
                          <a:ea typeface="Times New Roman"/>
                          <a:cs typeface="Arial" pitchFamily="34" charset="0"/>
                        </a:rPr>
                        <a:t> </a:t>
                      </a:r>
                      <a:r>
                        <a:rPr lang="en-US" sz="1700" b="0" dirty="0" smtClean="0">
                          <a:latin typeface="Arial" pitchFamily="34" charset="0"/>
                          <a:ea typeface="Times New Roman"/>
                          <a:cs typeface="Arial" pitchFamily="34" charset="0"/>
                        </a:rPr>
                        <a:t>Learning Process</a:t>
                      </a:r>
                      <a:endParaRPr lang="en-US" sz="1700" b="0" dirty="0">
                        <a:latin typeface="Arial" pitchFamily="34" charset="0"/>
                        <a:ea typeface="Times New Roman"/>
                        <a:cs typeface="Arial" pitchFamily="34" charset="0"/>
                      </a:endParaRPr>
                    </a:p>
                  </a:txBody>
                  <a:tcPr marL="68580" marR="68580" marT="0" marB="0" anchor="ctr"/>
                </a:tc>
                <a:tc>
                  <a:txBody>
                    <a:bodyPr/>
                    <a:lstStyle/>
                    <a:p>
                      <a:pPr marL="0" marR="0">
                        <a:spcBef>
                          <a:spcPts val="0"/>
                        </a:spcBef>
                        <a:spcAft>
                          <a:spcPts val="0"/>
                        </a:spcAft>
                      </a:pPr>
                      <a:r>
                        <a:rPr lang="en-US" sz="1500" dirty="0" smtClean="0">
                          <a:latin typeface="Arial" pitchFamily="34" charset="0"/>
                          <a:ea typeface="Times New Roman"/>
                          <a:cs typeface="Arial" pitchFamily="34" charset="0"/>
                        </a:rPr>
                        <a:t>Performed activity Collected</a:t>
                      </a:r>
                      <a:r>
                        <a:rPr lang="en-US" sz="1500" baseline="0" dirty="0" smtClean="0">
                          <a:latin typeface="Arial" pitchFamily="34" charset="0"/>
                          <a:ea typeface="Times New Roman"/>
                          <a:cs typeface="Arial" pitchFamily="34" charset="0"/>
                        </a:rPr>
                        <a:t> Pre &amp; Post assessment</a:t>
                      </a:r>
                      <a:endParaRPr lang="en-US" sz="1500" dirty="0">
                        <a:latin typeface="Arial" pitchFamily="34" charset="0"/>
                        <a:ea typeface="Times New Roman"/>
                        <a:cs typeface="Arial" pitchFamily="34" charset="0"/>
                      </a:endParaRPr>
                    </a:p>
                    <a:p>
                      <a:pPr marL="0" marR="0">
                        <a:spcBef>
                          <a:spcPts val="0"/>
                        </a:spcBef>
                        <a:spcAft>
                          <a:spcPts val="0"/>
                        </a:spcAft>
                      </a:pPr>
                      <a:r>
                        <a:rPr lang="en-US" sz="1500" dirty="0" smtClean="0">
                          <a:latin typeface="Arial" pitchFamily="34" charset="0"/>
                          <a:ea typeface="Times New Roman"/>
                          <a:cs typeface="Arial" pitchFamily="34" charset="0"/>
                        </a:rPr>
                        <a:t>Recorded</a:t>
                      </a:r>
                      <a:r>
                        <a:rPr lang="en-US" sz="1500" baseline="0" dirty="0" smtClean="0">
                          <a:latin typeface="Arial" pitchFamily="34" charset="0"/>
                          <a:ea typeface="Times New Roman"/>
                          <a:cs typeface="Arial" pitchFamily="34" charset="0"/>
                        </a:rPr>
                        <a:t> </a:t>
                      </a:r>
                      <a:r>
                        <a:rPr lang="en-US" sz="1500" dirty="0" smtClean="0">
                          <a:latin typeface="Arial" pitchFamily="34" charset="0"/>
                          <a:ea typeface="Times New Roman"/>
                          <a:cs typeface="Arial" pitchFamily="34" charset="0"/>
                        </a:rPr>
                        <a:t>Test Result</a:t>
                      </a:r>
                      <a:endParaRPr lang="en-US" sz="1500" dirty="0">
                        <a:latin typeface="Arial" pitchFamily="34" charset="0"/>
                        <a:ea typeface="Times New Roman"/>
                        <a:cs typeface="Arial" pitchFamily="34" charset="0"/>
                      </a:endParaRPr>
                    </a:p>
                  </a:txBody>
                  <a:tcPr marL="68580" marR="68580" marT="0" marB="0"/>
                </a:tc>
                <a:tc>
                  <a:txBody>
                    <a:bodyPr/>
                    <a:lstStyle/>
                    <a:p>
                      <a:pPr marL="0" marR="0">
                        <a:spcBef>
                          <a:spcPts val="0"/>
                        </a:spcBef>
                        <a:spcAft>
                          <a:spcPts val="0"/>
                        </a:spcAft>
                      </a:pPr>
                      <a:r>
                        <a:rPr lang="en-US" sz="1500" dirty="0" smtClean="0">
                          <a:latin typeface="Arial" pitchFamily="34" charset="0"/>
                          <a:ea typeface="Times New Roman"/>
                          <a:cs typeface="Arial" pitchFamily="34" charset="0"/>
                        </a:rPr>
                        <a:t>40 Students of Grade-8 Prudence</a:t>
                      </a:r>
                      <a:endParaRPr lang="en-US" sz="1500" dirty="0">
                        <a:latin typeface="Arial" pitchFamily="34" charset="0"/>
                        <a:ea typeface="Times New Roman"/>
                        <a:cs typeface="Arial" pitchFamily="34" charset="0"/>
                      </a:endParaRPr>
                    </a:p>
                  </a:txBody>
                  <a:tcPr marL="68580" marR="68580" marT="0" marB="0"/>
                </a:tc>
              </a:tr>
            </a:tbl>
          </a:graphicData>
        </a:graphic>
      </p:graphicFrame>
      <p:sp>
        <p:nvSpPr>
          <p:cNvPr id="14" name="Down Arrow 13"/>
          <p:cNvSpPr/>
          <p:nvPr/>
        </p:nvSpPr>
        <p:spPr>
          <a:xfrm>
            <a:off x="3505200" y="2133600"/>
            <a:ext cx="1981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latin typeface="Calisto MT" pitchFamily="18" charset="0"/>
              </a:rPr>
              <a:t>Process Steps</a:t>
            </a:r>
          </a:p>
        </p:txBody>
      </p:sp>
      <p:sp>
        <p:nvSpPr>
          <p:cNvPr id="15" name="Title 1"/>
          <p:cNvSpPr>
            <a:spLocks noGrp="1"/>
          </p:cNvSpPr>
          <p:nvPr>
            <p:ph type="title"/>
          </p:nvPr>
        </p:nvSpPr>
        <p:spPr>
          <a:xfrm>
            <a:off x="228600" y="304800"/>
            <a:ext cx="8686800" cy="381000"/>
          </a:xfrm>
          <a:noFill/>
        </p:spPr>
        <p:txBody>
          <a:bodyPr>
            <a:normAutofit fontScale="90000"/>
          </a:bodyPr>
          <a:lstStyle/>
          <a:p>
            <a:pPr algn="ctr" eaLnBrk="1" hangingPunct="1">
              <a:defRPr/>
            </a:pPr>
            <a:r>
              <a:rPr lang="fil-PH" sz="3000" b="1" dirty="0" smtClean="0">
                <a:solidFill>
                  <a:schemeClr val="tx1"/>
                </a:solidFill>
                <a:latin typeface="Imprint MT Shadow" pitchFamily="82" charset="0"/>
              </a:rPr>
              <a:t>SIPOC (CURRENT STATE)</a:t>
            </a:r>
            <a:endParaRPr lang="en-PH" sz="3000" b="1" dirty="0" smtClean="0">
              <a:solidFill>
                <a:schemeClr val="tx1"/>
              </a:solidFill>
              <a:latin typeface="Imprint MT Shadow" pitchFamily="82" charset="0"/>
            </a:endParaRPr>
          </a:p>
        </p:txBody>
      </p:sp>
      <p:sp>
        <p:nvSpPr>
          <p:cNvPr id="5" name="TextBox 4"/>
          <p:cNvSpPr txBox="1"/>
          <p:nvPr/>
        </p:nvSpPr>
        <p:spPr>
          <a:xfrm>
            <a:off x="609600" y="0"/>
            <a:ext cx="1074483" cy="461665"/>
          </a:xfrm>
          <a:prstGeom prst="rect">
            <a:avLst/>
          </a:prstGeom>
          <a:noFill/>
        </p:spPr>
        <p:txBody>
          <a:bodyPr wrap="none" rtlCol="0">
            <a:spAutoFit/>
          </a:bodyPr>
          <a:lstStyle/>
          <a:p>
            <a:r>
              <a:rPr lang="en-US" sz="2400" dirty="0" smtClean="0">
                <a:solidFill>
                  <a:schemeClr val="bg1"/>
                </a:solidFill>
              </a:rPr>
              <a:t>Step 3</a:t>
            </a:r>
            <a:endParaRPr lang="en-US" sz="2400" dirty="0">
              <a:solidFill>
                <a:schemeClr val="bg1"/>
              </a:solidFill>
            </a:endParaRPr>
          </a:p>
        </p:txBody>
      </p:sp>
      <p:sp>
        <p:nvSpPr>
          <p:cNvPr id="9" name="32-Point Star 8"/>
          <p:cNvSpPr/>
          <p:nvPr/>
        </p:nvSpPr>
        <p:spPr>
          <a:xfrm>
            <a:off x="762000" y="2438400"/>
            <a:ext cx="24384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Sample</a:t>
            </a:r>
            <a:endParaRPr lang="en-US" sz="2500" dirty="0">
              <a:solidFill>
                <a:schemeClr val="tx1"/>
              </a:solidFill>
              <a:latin typeface="Calisto MT" pitchFamily="18" charset="0"/>
            </a:endParaRPr>
          </a:p>
        </p:txBody>
      </p:sp>
      <p:sp>
        <p:nvSpPr>
          <p:cNvPr id="10" name="Content Placeholder 4"/>
          <p:cNvSpPr>
            <a:spLocks noGrp="1"/>
          </p:cNvSpPr>
          <p:nvPr>
            <p:ph idx="1"/>
          </p:nvPr>
        </p:nvSpPr>
        <p:spPr>
          <a:xfrm>
            <a:off x="3200400" y="3276600"/>
            <a:ext cx="3048000" cy="3048000"/>
          </a:xfrm>
        </p:spPr>
        <p:txBody>
          <a:bodyPr>
            <a:normAutofit/>
          </a:bodyPr>
          <a:lstStyle/>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Daily Routine</a:t>
            </a:r>
          </a:p>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Review</a:t>
            </a:r>
          </a:p>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Motivation</a:t>
            </a:r>
          </a:p>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Presentation</a:t>
            </a:r>
          </a:p>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Activity/Interaction</a:t>
            </a:r>
          </a:p>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Evaluation</a:t>
            </a:r>
          </a:p>
          <a:p>
            <a:pPr marL="457200" lvl="0" indent="-457200">
              <a:lnSpc>
                <a:spcPct val="110000"/>
              </a:lnSpc>
              <a:buClr>
                <a:srgbClr val="000099"/>
              </a:buClr>
              <a:buSzTx/>
              <a:buAutoNum type="arabicPeriod"/>
              <a:defRPr/>
            </a:pPr>
            <a:r>
              <a:rPr lang="en-US" sz="2000" dirty="0" smtClean="0">
                <a:solidFill>
                  <a:srgbClr val="FF0066"/>
                </a:solidFill>
                <a:latin typeface="Californian FB" pitchFamily="18" charset="0"/>
              </a:rPr>
              <a:t>Agreement</a:t>
            </a:r>
          </a:p>
          <a:p>
            <a:pPr marL="457200" lvl="0" indent="-457200">
              <a:lnSpc>
                <a:spcPct val="110000"/>
              </a:lnSpc>
              <a:buClr>
                <a:srgbClr val="000099"/>
              </a:buClr>
              <a:buSzTx/>
              <a:buAutoNum type="arabicPeriod"/>
              <a:defRPr/>
            </a:pPr>
            <a:endParaRPr lang="en-US" sz="2000" dirty="0" smtClean="0">
              <a:solidFill>
                <a:srgbClr val="FF0066"/>
              </a:solidFill>
              <a:latin typeface="Californian FB" pitchFamily="18" charset="0"/>
            </a:endParaRPr>
          </a:p>
          <a:p>
            <a:pPr marL="457200" lvl="0" indent="-457200">
              <a:lnSpc>
                <a:spcPct val="110000"/>
              </a:lnSpc>
              <a:buClr>
                <a:srgbClr val="000099"/>
              </a:buClr>
              <a:buSzTx/>
              <a:buAutoNum type="arabicPeriod"/>
              <a:defRPr/>
            </a:pPr>
            <a:endParaRPr lang="en-US" sz="2000" dirty="0" smtClean="0">
              <a:solidFill>
                <a:srgbClr val="FF0066"/>
              </a:solidFill>
              <a:latin typeface="Californian FB" pitchFamily="18" charset="0"/>
            </a:endParaRPr>
          </a:p>
          <a:p>
            <a:pPr marL="236538" lvl="0" indent="-236538">
              <a:lnSpc>
                <a:spcPct val="110000"/>
              </a:lnSpc>
              <a:buClr>
                <a:srgbClr val="000099"/>
              </a:buClr>
              <a:buSzTx/>
              <a:buFont typeface="Wingdings" pitchFamily="2" charset="2"/>
              <a:buChar char="ü"/>
              <a:defRPr/>
            </a:pPr>
            <a:endParaRPr lang="en-US" sz="3000" i="1" dirty="0">
              <a:solidFill>
                <a:srgbClr val="FF0066"/>
              </a:solidFill>
              <a:latin typeface="Californian FB" pitchFamily="18" charset="0"/>
            </a:endParaRPr>
          </a:p>
          <a:p>
            <a:pPr marL="0" indent="0">
              <a:buNone/>
            </a:pPr>
            <a:endParaRPr lang="en-US" dirty="0"/>
          </a:p>
        </p:txBody>
      </p:sp>
    </p:spTree>
    <p:extLst>
      <p:ext uri="{BB962C8B-B14F-4D97-AF65-F5344CB8AC3E}">
        <p14:creationId xmlns="" xmlns:p14="http://schemas.microsoft.com/office/powerpoint/2010/main" val="3819685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0"/>
            <a:ext cx="6096000" cy="37338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Focused problem statement</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4</a:t>
            </a:r>
            <a:endParaRPr lang="en-US" sz="3000" dirty="0">
              <a:solidFill>
                <a:schemeClr val="tx1"/>
              </a:solidFill>
              <a:latin typeface="Calisto MT"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905000"/>
            <a:ext cx="8229600" cy="3113793"/>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2500"/>
          </a:bodyPr>
          <a:lstStyle/>
          <a:p>
            <a:pPr marL="0" indent="0" algn="ctr">
              <a:buNone/>
            </a:pPr>
            <a:r>
              <a:rPr lang="en-US" sz="4800" dirty="0" smtClean="0">
                <a:latin typeface="Calisto MT" pitchFamily="18" charset="0"/>
              </a:rPr>
              <a:t>The Focused Problem makes </a:t>
            </a:r>
            <a:r>
              <a:rPr lang="en-US" sz="4800" dirty="0">
                <a:latin typeface="Calisto MT" pitchFamily="18" charset="0"/>
              </a:rPr>
              <a:t>it </a:t>
            </a:r>
            <a:r>
              <a:rPr lang="en-US" sz="4800" dirty="0" smtClean="0">
                <a:latin typeface="Calisto MT" pitchFamily="18" charset="0"/>
              </a:rPr>
              <a:t>easier </a:t>
            </a:r>
            <a:r>
              <a:rPr lang="en-US" sz="4800" dirty="0">
                <a:latin typeface="Calisto MT" pitchFamily="18" charset="0"/>
              </a:rPr>
              <a:t>to identify causes and take corrective </a:t>
            </a:r>
            <a:r>
              <a:rPr lang="en-US" sz="4800" dirty="0" smtClean="0">
                <a:latin typeface="Calisto MT" pitchFamily="18" charset="0"/>
              </a:rPr>
              <a:t>action by identifying the critical storm clouds </a:t>
            </a:r>
            <a:endParaRPr lang="en-US" sz="4800" dirty="0">
              <a:latin typeface="Calisto MT" pitchFamily="18" charset="0"/>
            </a:endParaRPr>
          </a:p>
        </p:txBody>
      </p:sp>
      <p:sp>
        <p:nvSpPr>
          <p:cNvPr id="5" name="32-Point Star 4"/>
          <p:cNvSpPr/>
          <p:nvPr/>
        </p:nvSpPr>
        <p:spPr>
          <a:xfrm>
            <a:off x="228600" y="533400"/>
            <a:ext cx="24384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Note</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33885518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75360"/>
            <a:ext cx="7239000" cy="62484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0000"/>
          </a:bodyPr>
          <a:lstStyle/>
          <a:p>
            <a:pPr algn="ctr"/>
            <a:r>
              <a:rPr lang="en-US" dirty="0" smtClean="0">
                <a:solidFill>
                  <a:schemeClr val="tx1"/>
                </a:solidFill>
                <a:latin typeface="Calisto MT" pitchFamily="18" charset="0"/>
              </a:rPr>
              <a:t>Tips when collecting data</a:t>
            </a:r>
            <a:endParaRPr lang="en-US" dirty="0">
              <a:solidFill>
                <a:schemeClr val="tx1"/>
              </a:solidFill>
              <a:latin typeface="Calisto MT" pitchFamily="18" charset="0"/>
            </a:endParaRPr>
          </a:p>
        </p:txBody>
      </p:sp>
      <p:sp>
        <p:nvSpPr>
          <p:cNvPr id="3" name="Content Placeholder 2"/>
          <p:cNvSpPr>
            <a:spLocks noGrp="1"/>
          </p:cNvSpPr>
          <p:nvPr>
            <p:ph idx="1"/>
          </p:nvPr>
        </p:nvSpPr>
        <p:spPr>
          <a:xfrm>
            <a:off x="609600" y="1783080"/>
            <a:ext cx="8001000" cy="484632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2800" dirty="0" smtClean="0">
                <a:latin typeface="Calisto MT" pitchFamily="18" charset="0"/>
              </a:rPr>
              <a:t>Have an orientation on gathering data</a:t>
            </a:r>
          </a:p>
          <a:p>
            <a:r>
              <a:rPr lang="en-US" sz="2800" dirty="0" smtClean="0">
                <a:latin typeface="Calisto MT" pitchFamily="18" charset="0"/>
              </a:rPr>
              <a:t>Do preliminary tests on collection</a:t>
            </a:r>
          </a:p>
          <a:p>
            <a:r>
              <a:rPr lang="en-US" sz="2800" dirty="0" smtClean="0">
                <a:latin typeface="Calisto MT" pitchFamily="18" charset="0"/>
              </a:rPr>
              <a:t>Measuring device is sufficient to capture accuracy needed</a:t>
            </a:r>
          </a:p>
          <a:p>
            <a:r>
              <a:rPr lang="en-US" sz="2800" dirty="0" smtClean="0">
                <a:latin typeface="Calisto MT" pitchFamily="18" charset="0"/>
              </a:rPr>
              <a:t>Procedure of collecting data is consistent across all data collectors</a:t>
            </a:r>
          </a:p>
          <a:p>
            <a:r>
              <a:rPr lang="en-US" sz="2800" dirty="0" smtClean="0">
                <a:latin typeface="Calisto MT" pitchFamily="18" charset="0"/>
              </a:rPr>
              <a:t>Data collected should be consistent in the unit of measure</a:t>
            </a:r>
          </a:p>
          <a:p>
            <a:r>
              <a:rPr lang="en-US" sz="2800" dirty="0" smtClean="0">
                <a:latin typeface="Calisto MT" pitchFamily="18" charset="0"/>
              </a:rPr>
              <a:t>Process owners and subjects are informed of the data collection</a:t>
            </a:r>
          </a:p>
        </p:txBody>
      </p:sp>
      <p:sp>
        <p:nvSpPr>
          <p:cNvPr id="4" name="32-Point Star 3"/>
          <p:cNvSpPr/>
          <p:nvPr/>
        </p:nvSpPr>
        <p:spPr>
          <a:xfrm>
            <a:off x="-228600" y="152400"/>
            <a:ext cx="39624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265910378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1295400"/>
            <a:ext cx="4572000" cy="62484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lstStyle/>
          <a:p>
            <a:pPr algn="ctr"/>
            <a:r>
              <a:rPr lang="en-US" dirty="0" smtClean="0">
                <a:solidFill>
                  <a:schemeClr val="tx1"/>
                </a:solidFill>
                <a:latin typeface="Calisto MT" pitchFamily="18" charset="0"/>
              </a:rPr>
              <a:t>Data Analysis</a:t>
            </a:r>
            <a:endParaRPr lang="en-PH" dirty="0">
              <a:solidFill>
                <a:schemeClr val="tx1"/>
              </a:solidFill>
              <a:latin typeface="Calisto MT" pitchFamily="18" charset="0"/>
            </a:endParaRPr>
          </a:p>
        </p:txBody>
      </p:sp>
      <p:sp>
        <p:nvSpPr>
          <p:cNvPr id="5" name="Content Placeholder 4"/>
          <p:cNvSpPr>
            <a:spLocks noGrp="1"/>
          </p:cNvSpPr>
          <p:nvPr>
            <p:ph idx="1"/>
          </p:nvPr>
        </p:nvSpPr>
        <p:spPr>
          <a:xfrm>
            <a:off x="1219200" y="2209800"/>
            <a:ext cx="6248400" cy="4257984"/>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2500" dirty="0" smtClean="0">
                <a:latin typeface="Calisto MT" pitchFamily="18" charset="0"/>
              </a:rPr>
              <a:t>Introduction to Excel</a:t>
            </a:r>
          </a:p>
          <a:p>
            <a:pPr marL="0" indent="0">
              <a:buNone/>
            </a:pPr>
            <a:r>
              <a:rPr lang="en-US" sz="2500" dirty="0">
                <a:latin typeface="Calisto MT" pitchFamily="18" charset="0"/>
              </a:rPr>
              <a:t>	</a:t>
            </a:r>
            <a:r>
              <a:rPr lang="en-US" sz="2500" dirty="0" smtClean="0">
                <a:latin typeface="Calisto MT" pitchFamily="18" charset="0"/>
              </a:rPr>
              <a:t>- Functions, Formulas and Formatting</a:t>
            </a:r>
          </a:p>
          <a:p>
            <a:r>
              <a:rPr lang="en-US" sz="2500" dirty="0" smtClean="0">
                <a:latin typeface="Calisto MT" pitchFamily="18" charset="0"/>
              </a:rPr>
              <a:t>Graphical Data Display and Analysis</a:t>
            </a:r>
          </a:p>
          <a:p>
            <a:pPr marL="457200" lvl="1" indent="0">
              <a:buNone/>
            </a:pPr>
            <a:r>
              <a:rPr lang="en-US" sz="2500" dirty="0">
                <a:latin typeface="Calisto MT" pitchFamily="18" charset="0"/>
              </a:rPr>
              <a:t>	</a:t>
            </a:r>
            <a:r>
              <a:rPr lang="en-US" sz="2500" dirty="0" smtClean="0">
                <a:latin typeface="Calisto MT" pitchFamily="18" charset="0"/>
              </a:rPr>
              <a:t>- </a:t>
            </a:r>
            <a:r>
              <a:rPr lang="en-US" sz="2500" dirty="0" smtClean="0">
                <a:solidFill>
                  <a:schemeClr val="tx1"/>
                </a:solidFill>
                <a:latin typeface="Calisto MT" pitchFamily="18" charset="0"/>
              </a:rPr>
              <a:t>Stratification</a:t>
            </a:r>
          </a:p>
          <a:p>
            <a:pPr marL="0" indent="0">
              <a:buNone/>
            </a:pPr>
            <a:r>
              <a:rPr lang="en-US" sz="2500" dirty="0">
                <a:latin typeface="Calisto MT" pitchFamily="18" charset="0"/>
              </a:rPr>
              <a:t>	</a:t>
            </a:r>
            <a:r>
              <a:rPr lang="en-US" sz="2500" dirty="0" smtClean="0">
                <a:latin typeface="Calisto MT" pitchFamily="18" charset="0"/>
              </a:rPr>
              <a:t>- Line Chart</a:t>
            </a:r>
          </a:p>
          <a:p>
            <a:pPr marL="0" indent="0">
              <a:buNone/>
            </a:pPr>
            <a:r>
              <a:rPr lang="en-US" sz="2500" dirty="0">
                <a:latin typeface="Calisto MT" pitchFamily="18" charset="0"/>
              </a:rPr>
              <a:t>	</a:t>
            </a:r>
            <a:r>
              <a:rPr lang="en-US" sz="2500" dirty="0" smtClean="0">
                <a:latin typeface="Calisto MT" pitchFamily="18" charset="0"/>
              </a:rPr>
              <a:t>- Histogram</a:t>
            </a:r>
          </a:p>
          <a:p>
            <a:pPr marL="0" indent="0">
              <a:buNone/>
            </a:pPr>
            <a:r>
              <a:rPr lang="en-US" sz="2500" dirty="0">
                <a:latin typeface="Calisto MT" pitchFamily="18" charset="0"/>
              </a:rPr>
              <a:t>	</a:t>
            </a:r>
            <a:r>
              <a:rPr lang="en-US" sz="2500" dirty="0" smtClean="0">
                <a:latin typeface="Calisto MT" pitchFamily="18" charset="0"/>
              </a:rPr>
              <a:t>- Histogram Bins</a:t>
            </a:r>
          </a:p>
          <a:p>
            <a:pPr marL="0" indent="0">
              <a:buNone/>
            </a:pPr>
            <a:r>
              <a:rPr lang="en-US" sz="2500" dirty="0">
                <a:latin typeface="Calisto MT" pitchFamily="18" charset="0"/>
              </a:rPr>
              <a:t>	</a:t>
            </a:r>
            <a:r>
              <a:rPr lang="en-US" sz="2500" dirty="0" smtClean="0">
                <a:latin typeface="Calisto MT" pitchFamily="18" charset="0"/>
              </a:rPr>
              <a:t>- Pareto Chart</a:t>
            </a:r>
          </a:p>
          <a:p>
            <a:pPr marL="0" indent="0">
              <a:buNone/>
            </a:pPr>
            <a:r>
              <a:rPr lang="en-US" sz="2500" dirty="0">
                <a:latin typeface="Calisto MT" pitchFamily="18" charset="0"/>
              </a:rPr>
              <a:t>	</a:t>
            </a:r>
            <a:r>
              <a:rPr lang="en-US" sz="2500" dirty="0" smtClean="0">
                <a:latin typeface="Calisto MT" pitchFamily="18" charset="0"/>
              </a:rPr>
              <a:t>- Scatter Plot</a:t>
            </a:r>
          </a:p>
          <a:p>
            <a:endParaRPr lang="en-PH" dirty="0"/>
          </a:p>
        </p:txBody>
      </p:sp>
      <p:sp>
        <p:nvSpPr>
          <p:cNvPr id="6" name="32-Point Star 5"/>
          <p:cNvSpPr/>
          <p:nvPr/>
        </p:nvSpPr>
        <p:spPr>
          <a:xfrm>
            <a:off x="-228600" y="152400"/>
            <a:ext cx="39624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11540972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239000" cy="670560"/>
          </a:xfrm>
        </p:spPr>
        <p:txBody>
          <a:bodyPr>
            <a:normAutofit fontScale="90000"/>
          </a:bodyPr>
          <a:lstStyle/>
          <a:p>
            <a:pPr algn="ctr"/>
            <a:r>
              <a:rPr lang="en-US" sz="4400" dirty="0" smtClean="0">
                <a:solidFill>
                  <a:srgbClr val="FF0066"/>
                </a:solidFill>
                <a:latin typeface="Bernard MT Condensed" pitchFamily="18" charset="0"/>
              </a:rPr>
              <a:t>Step 1</a:t>
            </a:r>
            <a:r>
              <a:rPr lang="en-US" dirty="0" smtClean="0"/>
              <a:t/>
            </a:r>
            <a:br>
              <a:rPr lang="en-US" dirty="0" smtClean="0"/>
            </a:br>
            <a:endParaRPr lang="en-US" dirty="0"/>
          </a:p>
        </p:txBody>
      </p:sp>
      <p:sp>
        <p:nvSpPr>
          <p:cNvPr id="3" name="Content Placeholder 2"/>
          <p:cNvSpPr>
            <a:spLocks noGrp="1"/>
          </p:cNvSpPr>
          <p:nvPr>
            <p:ph idx="1"/>
          </p:nvPr>
        </p:nvSpPr>
        <p:spPr>
          <a:xfrm>
            <a:off x="1295400" y="1066800"/>
            <a:ext cx="5715000" cy="533400"/>
          </a:xfrm>
        </p:spPr>
        <p:txBody>
          <a:bodyPr>
            <a:normAutofit lnSpcReduction="10000"/>
          </a:bodyPr>
          <a:lstStyle/>
          <a:p>
            <a:pPr algn="ctr">
              <a:buNone/>
            </a:pPr>
            <a:r>
              <a:rPr lang="en-US" sz="3000" b="1" dirty="0" smtClean="0">
                <a:solidFill>
                  <a:srgbClr val="0000FF"/>
                </a:solidFill>
                <a:latin typeface="Imprint MT Shadow" pitchFamily="82" charset="0"/>
              </a:rPr>
              <a:t>GET ORGANIZED</a:t>
            </a:r>
            <a:endParaRPr lang="en-US" sz="3000" b="1" dirty="0">
              <a:solidFill>
                <a:srgbClr val="0000FF"/>
              </a:solidFill>
              <a:latin typeface="Imprint MT Shadow" pitchFamily="82" charset="0"/>
            </a:endParaRPr>
          </a:p>
        </p:txBody>
      </p:sp>
      <p:sp>
        <p:nvSpPr>
          <p:cNvPr id="4" name="Content Placeholder 2"/>
          <p:cNvSpPr txBox="1">
            <a:spLocks/>
          </p:cNvSpPr>
          <p:nvPr/>
        </p:nvSpPr>
        <p:spPr>
          <a:xfrm>
            <a:off x="533400" y="1676400"/>
            <a:ext cx="7543800" cy="4572000"/>
          </a:xfrm>
          <a:prstGeom prst="rect">
            <a:avLst/>
          </a:prstGeom>
        </p:spPr>
        <p:txBody>
          <a:bodyPr vert="horz">
            <a:normAutofit/>
          </a:bodyPr>
          <a:lstStyle/>
          <a:p>
            <a:pPr marL="514350" marR="0" lvl="0" indent="-514350" defTabSz="914400" rtl="0" eaLnBrk="1" fontAlgn="auto" latinLnBrk="0" hangingPunct="1">
              <a:lnSpc>
                <a:spcPct val="100000"/>
              </a:lnSpc>
              <a:spcBef>
                <a:spcPts val="600"/>
              </a:spcBef>
              <a:spcAft>
                <a:spcPts val="0"/>
              </a:spcAft>
              <a:buClr>
                <a:schemeClr val="tx2"/>
              </a:buClr>
              <a:buSzPct val="73000"/>
              <a:tabLst/>
              <a:defRPr/>
            </a:pPr>
            <a:r>
              <a:rPr lang="en-US" sz="3000" dirty="0" smtClean="0">
                <a:solidFill>
                  <a:srgbClr val="0000FF"/>
                </a:solidFill>
                <a:latin typeface="Californian FB" pitchFamily="18" charset="0"/>
              </a:rPr>
              <a:t>1. Data Gathering (</a:t>
            </a:r>
            <a:r>
              <a:rPr lang="en-US" sz="3000" i="1" dirty="0" smtClean="0">
                <a:solidFill>
                  <a:srgbClr val="0000FF"/>
                </a:solidFill>
                <a:latin typeface="Californian FB" pitchFamily="18" charset="0"/>
              </a:rPr>
              <a:t>Basis of your problem</a:t>
            </a:r>
            <a:r>
              <a:rPr lang="en-US" sz="3000" dirty="0" smtClean="0">
                <a:solidFill>
                  <a:srgbClr val="0000FF"/>
                </a:solidFill>
                <a:latin typeface="Californian FB" pitchFamily="18" charset="0"/>
              </a:rPr>
              <a:t>)</a:t>
            </a:r>
          </a:p>
          <a:p>
            <a:pPr marL="914400" marR="0" lvl="0" indent="457200" defTabSz="914400" rtl="0" eaLnBrk="1" fontAlgn="auto" latinLnBrk="0" hangingPunct="1">
              <a:lnSpc>
                <a:spcPct val="100000"/>
              </a:lnSpc>
              <a:spcBef>
                <a:spcPts val="600"/>
              </a:spcBef>
              <a:spcAft>
                <a:spcPts val="0"/>
              </a:spcAft>
              <a:buClr>
                <a:schemeClr val="tx2"/>
              </a:buClr>
              <a:buSzPct val="73000"/>
              <a:buFont typeface="Wingdings" pitchFamily="2" charset="2"/>
              <a:buChar char="ü"/>
              <a:tabLst/>
              <a:defRPr/>
            </a:pPr>
            <a:r>
              <a:rPr lang="en-US" sz="3000" i="1" dirty="0" smtClean="0">
                <a:solidFill>
                  <a:srgbClr val="FF0066"/>
                </a:solidFill>
                <a:latin typeface="Californian FB" pitchFamily="18" charset="0"/>
              </a:rPr>
              <a:t>School Management System</a:t>
            </a:r>
          </a:p>
          <a:p>
            <a:pPr marL="914400" marR="0" lvl="0" indent="457200" defTabSz="914400" rtl="0" eaLnBrk="1" fontAlgn="auto" latinLnBrk="0" hangingPunct="1">
              <a:lnSpc>
                <a:spcPct val="100000"/>
              </a:lnSpc>
              <a:spcBef>
                <a:spcPts val="600"/>
              </a:spcBef>
              <a:spcAft>
                <a:spcPts val="0"/>
              </a:spcAft>
              <a:buClr>
                <a:schemeClr val="tx2"/>
              </a:buClr>
              <a:buSzPct val="73000"/>
              <a:buFont typeface="Wingdings" pitchFamily="2" charset="2"/>
              <a:buChar char="ü"/>
              <a:tabLst/>
              <a:defRPr/>
            </a:pPr>
            <a:r>
              <a:rPr lang="en-US" sz="3000" i="1" dirty="0" smtClean="0">
                <a:solidFill>
                  <a:srgbClr val="FF0066"/>
                </a:solidFill>
                <a:latin typeface="Californian FB" pitchFamily="18" charset="0"/>
              </a:rPr>
              <a:t>School Performance</a:t>
            </a:r>
          </a:p>
          <a:p>
            <a:pPr marL="914400" marR="0" lvl="0" indent="457200" defTabSz="914400" rtl="0" eaLnBrk="1" fontAlgn="auto" latinLnBrk="0" hangingPunct="1">
              <a:lnSpc>
                <a:spcPct val="100000"/>
              </a:lnSpc>
              <a:spcBef>
                <a:spcPts val="600"/>
              </a:spcBef>
              <a:spcAft>
                <a:spcPts val="0"/>
              </a:spcAft>
              <a:buClr>
                <a:schemeClr val="tx2"/>
              </a:buClr>
              <a:buSzPct val="73000"/>
              <a:buFont typeface="Wingdings" pitchFamily="2" charset="2"/>
              <a:buChar char="ü"/>
              <a:tabLst/>
              <a:defRPr/>
            </a:pPr>
            <a:r>
              <a:rPr lang="en-US" sz="3000" i="1" dirty="0" smtClean="0">
                <a:solidFill>
                  <a:srgbClr val="FF0066"/>
                </a:solidFill>
                <a:latin typeface="Californian FB" pitchFamily="18" charset="0"/>
              </a:rPr>
              <a:t>School Measures</a:t>
            </a:r>
          </a:p>
          <a:p>
            <a:pPr marL="514350" marR="0" lvl="0" indent="-514350" defTabSz="914400" rtl="0" eaLnBrk="1" fontAlgn="auto" latinLnBrk="0" hangingPunct="1">
              <a:lnSpc>
                <a:spcPct val="100000"/>
              </a:lnSpc>
              <a:spcBef>
                <a:spcPts val="600"/>
              </a:spcBef>
              <a:spcAft>
                <a:spcPts val="0"/>
              </a:spcAft>
              <a:buClr>
                <a:schemeClr val="tx2"/>
              </a:buClr>
              <a:buSzPct val="73000"/>
              <a:tabLst/>
              <a:defRPr/>
            </a:pPr>
            <a:r>
              <a:rPr lang="en-US" sz="3000" dirty="0" smtClean="0">
                <a:solidFill>
                  <a:srgbClr val="0000FF"/>
                </a:solidFill>
                <a:latin typeface="Californian FB" pitchFamily="18" charset="0"/>
              </a:rPr>
              <a:t>2. Project Selection Criteria</a:t>
            </a:r>
          </a:p>
          <a:p>
            <a:pPr marL="914400" marR="0" lvl="0" indent="512763" defTabSz="914400" rtl="0" eaLnBrk="1" fontAlgn="auto" latinLnBrk="0" hangingPunct="1">
              <a:lnSpc>
                <a:spcPct val="100000"/>
              </a:lnSpc>
              <a:spcBef>
                <a:spcPts val="600"/>
              </a:spcBef>
              <a:spcAft>
                <a:spcPts val="0"/>
              </a:spcAft>
              <a:buClr>
                <a:schemeClr val="tx2"/>
              </a:buClr>
              <a:buSzPct val="73000"/>
              <a:buFont typeface="Wingdings" pitchFamily="2" charset="2"/>
              <a:buChar char="ü"/>
              <a:tabLst/>
              <a:defRPr/>
            </a:pPr>
            <a:r>
              <a:rPr lang="en-US" sz="3000" i="1" dirty="0" smtClean="0">
                <a:solidFill>
                  <a:srgbClr val="FF0066"/>
                </a:solidFill>
                <a:latin typeface="Californian FB" pitchFamily="18" charset="0"/>
              </a:rPr>
              <a:t>School Improvement Plan (SIP)</a:t>
            </a:r>
          </a:p>
          <a:p>
            <a:pPr marL="914400" marR="0" lvl="0" indent="512763" defTabSz="914400" rtl="0" eaLnBrk="1" fontAlgn="auto" latinLnBrk="0" hangingPunct="1">
              <a:lnSpc>
                <a:spcPct val="100000"/>
              </a:lnSpc>
              <a:spcBef>
                <a:spcPts val="600"/>
              </a:spcBef>
              <a:spcAft>
                <a:spcPts val="0"/>
              </a:spcAft>
              <a:buClr>
                <a:schemeClr val="tx2"/>
              </a:buClr>
              <a:buSzPct val="73000"/>
              <a:buFont typeface="Wingdings" pitchFamily="2" charset="2"/>
              <a:buChar char="ü"/>
              <a:tabLst/>
              <a:defRPr/>
            </a:pPr>
            <a:r>
              <a:rPr lang="en-US" sz="3000" i="1" dirty="0" smtClean="0">
                <a:solidFill>
                  <a:srgbClr val="FF0066"/>
                </a:solidFill>
                <a:latin typeface="Californian FB" pitchFamily="18" charset="0"/>
              </a:rPr>
              <a:t>Realizable within 3 month project duration</a:t>
            </a:r>
          </a:p>
          <a:p>
            <a:pPr marL="914400" marR="0" lvl="0" indent="512763" defTabSz="914400" rtl="0" eaLnBrk="1" fontAlgn="auto" latinLnBrk="0" hangingPunct="1">
              <a:lnSpc>
                <a:spcPct val="100000"/>
              </a:lnSpc>
              <a:spcBef>
                <a:spcPts val="600"/>
              </a:spcBef>
              <a:spcAft>
                <a:spcPts val="0"/>
              </a:spcAft>
              <a:buClr>
                <a:schemeClr val="tx2"/>
              </a:buClr>
              <a:buSzPct val="73000"/>
              <a:buFont typeface="Wingdings" pitchFamily="2" charset="2"/>
              <a:buChar char="ü"/>
              <a:tabLst/>
              <a:defRPr/>
            </a:pPr>
            <a:r>
              <a:rPr lang="en-US" sz="3000" i="1" dirty="0" smtClean="0">
                <a:solidFill>
                  <a:srgbClr val="FF0066"/>
                </a:solidFill>
                <a:latin typeface="Californian FB" pitchFamily="18" charset="0"/>
              </a:rPr>
              <a:t>Does not require a capital outlay to execute</a:t>
            </a:r>
          </a:p>
          <a:p>
            <a:pPr marL="514350" marR="0" lvl="0" indent="-514350" defTabSz="914400" rtl="0" eaLnBrk="1" fontAlgn="auto" latinLnBrk="0" hangingPunct="1">
              <a:lnSpc>
                <a:spcPct val="100000"/>
              </a:lnSpc>
              <a:spcBef>
                <a:spcPts val="600"/>
              </a:spcBef>
              <a:spcAft>
                <a:spcPts val="0"/>
              </a:spcAft>
              <a:buClr>
                <a:schemeClr val="tx2"/>
              </a:buClr>
              <a:buSzPct val="73000"/>
              <a:buFont typeface="Wingdings 2"/>
              <a:buAutoNum type="arabicPeriod"/>
              <a:tabLst/>
              <a:defRPr/>
            </a:pPr>
            <a:endParaRPr kumimoji="0" lang="en-US" sz="3000" i="0" u="none" strike="noStrike" kern="1200" cap="none" spc="0" normalizeH="0" baseline="0" noProof="0" dirty="0">
              <a:ln>
                <a:noFill/>
              </a:ln>
              <a:solidFill>
                <a:srgbClr val="0000FF"/>
              </a:solidFill>
              <a:effectLst/>
              <a:uLnTx/>
              <a:uFillTx/>
              <a:latin typeface="Californian FB" pitchFamily="18" charset="0"/>
            </a:endParaRPr>
          </a:p>
        </p:txBody>
      </p:sp>
      <p:sp>
        <p:nvSpPr>
          <p:cNvPr id="6" name="32-Point Star 5"/>
          <p:cNvSpPr/>
          <p:nvPr/>
        </p:nvSpPr>
        <p:spPr>
          <a:xfrm rot="20426702">
            <a:off x="-198182" y="524184"/>
            <a:ext cx="3276600" cy="8382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sto MT" pitchFamily="18" charset="0"/>
              </a:rPr>
              <a:t>Consider this</a:t>
            </a:r>
            <a:endParaRPr lang="en-US" sz="2000" dirty="0">
              <a:solidFill>
                <a:schemeClr val="tx1"/>
              </a:solidFill>
              <a:latin typeface="Calisto MT"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7800" y="1051560"/>
            <a:ext cx="6705600" cy="62484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0000"/>
          </a:bodyPr>
          <a:lstStyle/>
          <a:p>
            <a:r>
              <a:rPr lang="en-US" dirty="0" smtClean="0">
                <a:solidFill>
                  <a:schemeClr val="tx1"/>
                </a:solidFill>
                <a:latin typeface="Calisto MT" pitchFamily="18" charset="0"/>
              </a:rPr>
              <a:t>Link to walk the process</a:t>
            </a:r>
            <a:endParaRPr lang="en-US" dirty="0">
              <a:solidFill>
                <a:schemeClr val="tx1"/>
              </a:solidFill>
              <a:latin typeface="Calisto MT" pitchFamily="18" charset="0"/>
            </a:endParaRPr>
          </a:p>
        </p:txBody>
      </p:sp>
      <p:sp>
        <p:nvSpPr>
          <p:cNvPr id="2" name="Content Placeholder 1"/>
          <p:cNvSpPr>
            <a:spLocks noGrp="1"/>
          </p:cNvSpPr>
          <p:nvPr>
            <p:ph idx="1"/>
          </p:nvPr>
        </p:nvSpPr>
        <p:spPr>
          <a:xfrm>
            <a:off x="609600" y="1935480"/>
            <a:ext cx="8001000" cy="446532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3200" dirty="0" smtClean="0">
                <a:latin typeface="Calisto MT" pitchFamily="18" charset="0"/>
              </a:rPr>
              <a:t>The team has a detailed process map of the process for improvement</a:t>
            </a:r>
          </a:p>
          <a:p>
            <a:r>
              <a:rPr lang="en-US" sz="3200" dirty="0" smtClean="0">
                <a:latin typeface="Calisto MT" pitchFamily="18" charset="0"/>
              </a:rPr>
              <a:t>The team has identified storm clouds in the details steps of the process for improvement</a:t>
            </a:r>
          </a:p>
          <a:p>
            <a:r>
              <a:rPr lang="en-US" sz="3200" dirty="0">
                <a:latin typeface="Calisto MT" pitchFamily="18" charset="0"/>
              </a:rPr>
              <a:t>Identified relevant measures on storm clouds </a:t>
            </a:r>
            <a:r>
              <a:rPr lang="en-US" sz="3200" dirty="0" smtClean="0">
                <a:latin typeface="Calisto MT" pitchFamily="18" charset="0"/>
              </a:rPr>
              <a:t>items</a:t>
            </a:r>
            <a:endParaRPr lang="en-PH" sz="3200" dirty="0">
              <a:latin typeface="Calisto MT" pitchFamily="18" charset="0"/>
            </a:endParaRPr>
          </a:p>
          <a:p>
            <a:r>
              <a:rPr lang="en-US" sz="3200" dirty="0" smtClean="0">
                <a:latin typeface="Calisto MT" pitchFamily="18" charset="0"/>
              </a:rPr>
              <a:t>The team has developed a data collection plan</a:t>
            </a:r>
          </a:p>
          <a:p>
            <a:endParaRPr lang="en-US" sz="3200" dirty="0"/>
          </a:p>
        </p:txBody>
      </p:sp>
      <p:sp>
        <p:nvSpPr>
          <p:cNvPr id="5" name="32-Point Star 4"/>
          <p:cNvSpPr/>
          <p:nvPr/>
        </p:nvSpPr>
        <p:spPr>
          <a:xfrm>
            <a:off x="0" y="152400"/>
            <a:ext cx="3048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Important</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19418896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05800" cy="47244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2800" dirty="0" smtClean="0">
                <a:solidFill>
                  <a:schemeClr val="tx1"/>
                </a:solidFill>
                <a:latin typeface="Calisto MT" pitchFamily="18" charset="0"/>
              </a:rPr>
              <a:t>What is a Focused Problem Statement</a:t>
            </a:r>
            <a:endParaRPr lang="en-US" sz="2800" dirty="0">
              <a:solidFill>
                <a:schemeClr val="tx1"/>
              </a:solidFill>
              <a:latin typeface="Calisto MT" pitchFamily="18" charset="0"/>
            </a:endParaRPr>
          </a:p>
        </p:txBody>
      </p:sp>
      <p:sp>
        <p:nvSpPr>
          <p:cNvPr id="3" name="Content Placeholder 2"/>
          <p:cNvSpPr>
            <a:spLocks noGrp="1"/>
          </p:cNvSpPr>
          <p:nvPr>
            <p:ph idx="1"/>
          </p:nvPr>
        </p:nvSpPr>
        <p:spPr>
          <a:xfrm>
            <a:off x="762000" y="2057400"/>
            <a:ext cx="7696200" cy="388620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lnSpcReduction="10000"/>
          </a:bodyPr>
          <a:lstStyle/>
          <a:p>
            <a:r>
              <a:rPr lang="en-US" sz="2700" dirty="0" smtClean="0">
                <a:latin typeface="Calisto MT" pitchFamily="18" charset="0"/>
              </a:rPr>
              <a:t>Problem statements that pertain to a specific component only</a:t>
            </a:r>
          </a:p>
          <a:p>
            <a:r>
              <a:rPr lang="en-US" sz="2700" dirty="0">
                <a:latin typeface="Calisto MT" pitchFamily="18" charset="0"/>
              </a:rPr>
              <a:t>P</a:t>
            </a:r>
            <a:r>
              <a:rPr lang="en-US" sz="2700" dirty="0" smtClean="0">
                <a:latin typeface="Calisto MT" pitchFamily="18" charset="0"/>
              </a:rPr>
              <a:t>roblem statements that </a:t>
            </a:r>
            <a:r>
              <a:rPr lang="en-US" sz="2700" dirty="0">
                <a:latin typeface="Calisto MT" pitchFamily="18" charset="0"/>
              </a:rPr>
              <a:t>include information about </a:t>
            </a:r>
            <a:r>
              <a:rPr lang="en-US" sz="2700" dirty="0" smtClean="0">
                <a:latin typeface="Calisto MT" pitchFamily="18" charset="0"/>
              </a:rPr>
              <a:t>the following questions</a:t>
            </a:r>
            <a:endParaRPr lang="en-US" sz="2700" dirty="0">
              <a:latin typeface="Calisto MT" pitchFamily="18" charset="0"/>
            </a:endParaRPr>
          </a:p>
          <a:p>
            <a:pPr marL="742950" lvl="2" indent="-342900">
              <a:buFont typeface="Wingdings" pitchFamily="2" charset="2"/>
              <a:buChar char="Ø"/>
            </a:pPr>
            <a:r>
              <a:rPr lang="en-US" sz="2700" b="1" dirty="0" smtClean="0">
                <a:latin typeface="Calisto MT" pitchFamily="18" charset="0"/>
              </a:rPr>
              <a:t> What</a:t>
            </a:r>
            <a:r>
              <a:rPr lang="en-US" sz="2700" dirty="0" smtClean="0">
                <a:latin typeface="Calisto MT" pitchFamily="18" charset="0"/>
              </a:rPr>
              <a:t> </a:t>
            </a:r>
            <a:r>
              <a:rPr lang="en-US" sz="2700" dirty="0">
                <a:latin typeface="Calisto MT" pitchFamily="18" charset="0"/>
              </a:rPr>
              <a:t>is problem, and how often is it </a:t>
            </a:r>
            <a:r>
              <a:rPr lang="en-US" sz="2700" dirty="0" smtClean="0">
                <a:latin typeface="Calisto MT" pitchFamily="18" charset="0"/>
              </a:rPr>
              <a:t>happening</a:t>
            </a:r>
          </a:p>
          <a:p>
            <a:pPr marL="742950" lvl="2" indent="-342900">
              <a:buFont typeface="Wingdings" pitchFamily="2" charset="2"/>
              <a:buChar char="Ø"/>
            </a:pPr>
            <a:r>
              <a:rPr lang="en-US" sz="2700" b="1" dirty="0" smtClean="0">
                <a:latin typeface="Calisto MT" pitchFamily="18" charset="0"/>
              </a:rPr>
              <a:t> Where</a:t>
            </a:r>
            <a:r>
              <a:rPr lang="en-US" sz="2700" dirty="0" smtClean="0">
                <a:latin typeface="Calisto MT" pitchFamily="18" charset="0"/>
              </a:rPr>
              <a:t> </a:t>
            </a:r>
            <a:r>
              <a:rPr lang="en-US" sz="2700" dirty="0">
                <a:latin typeface="Calisto MT" pitchFamily="18" charset="0"/>
              </a:rPr>
              <a:t>is it </a:t>
            </a:r>
            <a:r>
              <a:rPr lang="en-US" sz="2700" dirty="0" smtClean="0">
                <a:latin typeface="Calisto MT" pitchFamily="18" charset="0"/>
              </a:rPr>
              <a:t>happening</a:t>
            </a:r>
          </a:p>
          <a:p>
            <a:pPr marL="742950" lvl="2" indent="-342900">
              <a:buFont typeface="Wingdings" pitchFamily="2" charset="2"/>
              <a:buChar char="Ø"/>
            </a:pPr>
            <a:r>
              <a:rPr lang="en-US" sz="2700" b="1" dirty="0" smtClean="0">
                <a:latin typeface="Calisto MT" pitchFamily="18" charset="0"/>
              </a:rPr>
              <a:t> Who </a:t>
            </a:r>
            <a:r>
              <a:rPr lang="en-US" sz="2700" dirty="0">
                <a:latin typeface="Calisto MT" pitchFamily="18" charset="0"/>
              </a:rPr>
              <a:t>is engaged in the </a:t>
            </a:r>
            <a:r>
              <a:rPr lang="en-US" sz="2700" dirty="0" smtClean="0">
                <a:latin typeface="Calisto MT" pitchFamily="18" charset="0"/>
              </a:rPr>
              <a:t>behavior</a:t>
            </a:r>
          </a:p>
          <a:p>
            <a:pPr marL="742950" lvl="2" indent="-342900">
              <a:buFont typeface="Wingdings" pitchFamily="2" charset="2"/>
              <a:buChar char="Ø"/>
            </a:pPr>
            <a:r>
              <a:rPr lang="en-US" sz="2700" b="1" dirty="0" smtClean="0">
                <a:latin typeface="Calisto MT" pitchFamily="18" charset="0"/>
              </a:rPr>
              <a:t> When</a:t>
            </a:r>
            <a:r>
              <a:rPr lang="en-US" sz="2700" dirty="0" smtClean="0">
                <a:latin typeface="Calisto MT" pitchFamily="18" charset="0"/>
              </a:rPr>
              <a:t> </a:t>
            </a:r>
            <a:r>
              <a:rPr lang="en-US" sz="2700" dirty="0">
                <a:latin typeface="Calisto MT" pitchFamily="18" charset="0"/>
              </a:rPr>
              <a:t>the problem is most likely</a:t>
            </a:r>
          </a:p>
          <a:p>
            <a:endParaRPr lang="en-US" dirty="0" smtClean="0"/>
          </a:p>
          <a:p>
            <a:endParaRPr lang="en-US" dirty="0"/>
          </a:p>
        </p:txBody>
      </p:sp>
      <p:sp>
        <p:nvSpPr>
          <p:cNvPr id="4" name="32-Point Star 3"/>
          <p:cNvSpPr/>
          <p:nvPr/>
        </p:nvSpPr>
        <p:spPr>
          <a:xfrm>
            <a:off x="0" y="228600"/>
            <a:ext cx="3048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Note</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8875121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0"/>
            <a:ext cx="6096000" cy="2895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Do root cause analysis</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5</a:t>
            </a:r>
            <a:endParaRPr lang="en-US" sz="3000" dirty="0">
              <a:solidFill>
                <a:schemeClr val="tx1"/>
              </a:solidFill>
              <a:latin typeface="Calisto MT"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1219200"/>
            <a:ext cx="7696201" cy="53340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0000"/>
          </a:bodyPr>
          <a:lstStyle/>
          <a:p>
            <a:pPr algn="ctr"/>
            <a:r>
              <a:rPr lang="en-US" dirty="0" smtClean="0">
                <a:solidFill>
                  <a:schemeClr val="tx1"/>
                </a:solidFill>
                <a:latin typeface="Calisto MT" pitchFamily="18" charset="0"/>
              </a:rPr>
              <a:t>What is a Root Cause?</a:t>
            </a:r>
            <a:endParaRPr lang="en-US" dirty="0">
              <a:solidFill>
                <a:schemeClr val="tx1"/>
              </a:solidFill>
              <a:latin typeface="Calisto MT" pitchFamily="18" charset="0"/>
            </a:endParaRPr>
          </a:p>
        </p:txBody>
      </p:sp>
      <p:sp>
        <p:nvSpPr>
          <p:cNvPr id="3" name="Content Placeholder 2"/>
          <p:cNvSpPr>
            <a:spLocks noGrp="1"/>
          </p:cNvSpPr>
          <p:nvPr>
            <p:ph idx="1"/>
          </p:nvPr>
        </p:nvSpPr>
        <p:spPr>
          <a:xfrm>
            <a:off x="381000" y="2027237"/>
            <a:ext cx="4074035" cy="4221163"/>
          </a:xfrm>
        </p:spPr>
        <p:txBody>
          <a:bodyPr>
            <a:normAutofit/>
          </a:bodyPr>
          <a:lstStyle/>
          <a:p>
            <a:r>
              <a:rPr lang="en-US" dirty="0" smtClean="0"/>
              <a:t>It is the </a:t>
            </a:r>
            <a:r>
              <a:rPr lang="en-US" dirty="0"/>
              <a:t>deepest underlying cause, or causes, of </a:t>
            </a:r>
            <a:r>
              <a:rPr lang="en-US" dirty="0" smtClean="0"/>
              <a:t>problematic symptoms </a:t>
            </a:r>
            <a:r>
              <a:rPr lang="en-US" dirty="0"/>
              <a:t>within any </a:t>
            </a:r>
            <a:r>
              <a:rPr lang="en-US" dirty="0" smtClean="0"/>
              <a:t>process.</a:t>
            </a:r>
          </a:p>
          <a:p>
            <a:endParaRPr lang="en-US" dirty="0" smtClean="0"/>
          </a:p>
          <a:p>
            <a:r>
              <a:rPr lang="en-US" dirty="0"/>
              <a:t>I</a:t>
            </a:r>
            <a:r>
              <a:rPr lang="en-US" dirty="0" smtClean="0"/>
              <a:t>f </a:t>
            </a:r>
            <a:r>
              <a:rPr lang="en-US" dirty="0"/>
              <a:t>dissolved, would result in elimination, or substantial reduction, of the symptom.</a:t>
            </a:r>
          </a:p>
        </p:txBody>
      </p:sp>
      <p:pic>
        <p:nvPicPr>
          <p:cNvPr id="5" name="Picture 4" descr="Screen Shot 2014-01-10 at 9.41.49 AM.png"/>
          <p:cNvPicPr>
            <a:picLocks noChangeAspect="1"/>
          </p:cNvPicPr>
          <p:nvPr/>
        </p:nvPicPr>
        <p:blipFill rotWithShape="1">
          <a:blip r:embed="rId3" cstate="print">
            <a:extLst>
              <a:ext uri="{28A0092B-C50C-407E-A947-70E740481C1C}">
                <a14:useLocalDpi xmlns="" xmlns:a14="http://schemas.microsoft.com/office/drawing/2010/main" val="0"/>
              </a:ext>
            </a:extLst>
          </a:blip>
          <a:srcRect l="16331" t="20666" r="30737" b="24720"/>
          <a:stretch/>
        </p:blipFill>
        <p:spPr>
          <a:xfrm>
            <a:off x="4411087" y="2305450"/>
            <a:ext cx="4717534" cy="3638150"/>
          </a:xfrm>
          <a:prstGeom prst="rect">
            <a:avLst/>
          </a:prstGeom>
        </p:spPr>
      </p:pic>
      <p:sp>
        <p:nvSpPr>
          <p:cNvPr id="6" name="32-Point Star 5"/>
          <p:cNvSpPr/>
          <p:nvPr/>
        </p:nvSpPr>
        <p:spPr>
          <a:xfrm>
            <a:off x="228600" y="228600"/>
            <a:ext cx="3429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Important</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3010914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1371600"/>
            <a:ext cx="7867230" cy="636366"/>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0000"/>
          </a:bodyPr>
          <a:lstStyle/>
          <a:p>
            <a:pPr algn="ctr"/>
            <a:r>
              <a:rPr lang="en-US" dirty="0" smtClean="0">
                <a:solidFill>
                  <a:schemeClr val="tx1"/>
                </a:solidFill>
                <a:latin typeface="Calisto MT" pitchFamily="18" charset="0"/>
              </a:rPr>
              <a:t>Why do Root Cause Analysis?</a:t>
            </a:r>
            <a:endParaRPr lang="en-US" dirty="0">
              <a:solidFill>
                <a:schemeClr val="tx1"/>
              </a:solidFill>
              <a:latin typeface="Calisto MT" pitchFamily="18" charset="0"/>
            </a:endParaRPr>
          </a:p>
        </p:txBody>
      </p:sp>
      <p:sp>
        <p:nvSpPr>
          <p:cNvPr id="5" name="Content Placeholder 4"/>
          <p:cNvSpPr>
            <a:spLocks noGrp="1"/>
          </p:cNvSpPr>
          <p:nvPr>
            <p:ph idx="1"/>
          </p:nvPr>
        </p:nvSpPr>
        <p:spPr>
          <a:xfrm>
            <a:off x="609600" y="2286000"/>
            <a:ext cx="8229600" cy="2335433"/>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lstStyle/>
          <a:p>
            <a:r>
              <a:rPr lang="en-US" dirty="0" smtClean="0">
                <a:latin typeface="Calisto MT" pitchFamily="18" charset="0"/>
              </a:rPr>
              <a:t>Reality - fix symptoms without regard to actual causes</a:t>
            </a:r>
          </a:p>
          <a:p>
            <a:pPr lvl="1"/>
            <a:r>
              <a:rPr lang="en-US" dirty="0" smtClean="0">
                <a:solidFill>
                  <a:schemeClr val="accent1">
                    <a:lumMod val="75000"/>
                  </a:schemeClr>
                </a:solidFill>
                <a:latin typeface="Calisto MT" pitchFamily="18" charset="0"/>
              </a:rPr>
              <a:t>Jumping to solutions</a:t>
            </a:r>
          </a:p>
          <a:p>
            <a:r>
              <a:rPr lang="en-US" dirty="0" smtClean="0">
                <a:latin typeface="Calisto MT" pitchFamily="18" charset="0"/>
              </a:rPr>
              <a:t>Root Cause Analysis - structured and thorough review of problem designed to identify and verify what is causing the symptoms</a:t>
            </a:r>
          </a:p>
          <a:p>
            <a:endParaRPr lang="en-US" dirty="0"/>
          </a:p>
        </p:txBody>
      </p:sp>
      <p:pic>
        <p:nvPicPr>
          <p:cNvPr id="6" name="Picture 5"/>
          <p:cNvPicPr>
            <a:picLocks noChangeAspect="1"/>
          </p:cNvPicPr>
          <p:nvPr/>
        </p:nvPicPr>
        <p:blipFill>
          <a:blip r:embed="rId3" cstate="print"/>
          <a:stretch>
            <a:fillRect/>
          </a:stretch>
        </p:blipFill>
        <p:spPr>
          <a:xfrm>
            <a:off x="5728409" y="4191000"/>
            <a:ext cx="3329771" cy="2409039"/>
          </a:xfrm>
          <a:prstGeom prst="rect">
            <a:avLst/>
          </a:prstGeom>
        </p:spPr>
      </p:pic>
      <p:sp>
        <p:nvSpPr>
          <p:cNvPr id="7" name="32-Point Star 6"/>
          <p:cNvSpPr/>
          <p:nvPr/>
        </p:nvSpPr>
        <p:spPr>
          <a:xfrm>
            <a:off x="228600" y="3048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1031859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25" y="1143000"/>
            <a:ext cx="8396175" cy="53340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3000" dirty="0" smtClean="0">
                <a:solidFill>
                  <a:schemeClr val="tx2">
                    <a:lumMod val="50000"/>
                  </a:schemeClr>
                </a:solidFill>
                <a:latin typeface="Calisto MT" pitchFamily="18" charset="0"/>
              </a:rPr>
              <a:t>Classifications of Potential Causes</a:t>
            </a:r>
            <a:endParaRPr lang="en-US" sz="3000" dirty="0">
              <a:solidFill>
                <a:schemeClr val="tx2">
                  <a:lumMod val="50000"/>
                </a:schemeClr>
              </a:solidFill>
              <a:latin typeface="Calisto MT" pitchFamily="18" charset="0"/>
            </a:endParaRPr>
          </a:p>
        </p:txBody>
      </p:sp>
      <p:sp>
        <p:nvSpPr>
          <p:cNvPr id="3" name="Content Placeholder 2"/>
          <p:cNvSpPr>
            <a:spLocks noGrp="1"/>
          </p:cNvSpPr>
          <p:nvPr>
            <p:ph idx="1"/>
          </p:nvPr>
        </p:nvSpPr>
        <p:spPr>
          <a:xfrm>
            <a:off x="457200" y="1905000"/>
            <a:ext cx="8229600" cy="4726187"/>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2500" lnSpcReduction="10000"/>
          </a:bodyPr>
          <a:lstStyle/>
          <a:p>
            <a:r>
              <a:rPr lang="en-US" b="1" dirty="0" smtClean="0">
                <a:latin typeface="Calisto MT" pitchFamily="18" charset="0"/>
              </a:rPr>
              <a:t>Direct Cause: </a:t>
            </a:r>
            <a:r>
              <a:rPr lang="en-US" dirty="0" smtClean="0">
                <a:latin typeface="Calisto MT" pitchFamily="18" charset="0"/>
              </a:rPr>
              <a:t>cause </a:t>
            </a:r>
            <a:r>
              <a:rPr lang="en-US" dirty="0">
                <a:latin typeface="Calisto MT" pitchFamily="18" charset="0"/>
              </a:rPr>
              <a:t>that directly resulted in the </a:t>
            </a:r>
            <a:r>
              <a:rPr lang="en-US" dirty="0" smtClean="0">
                <a:latin typeface="Calisto MT" pitchFamily="18" charset="0"/>
              </a:rPr>
              <a:t>occurrence</a:t>
            </a:r>
          </a:p>
          <a:p>
            <a:pPr lvl="1"/>
            <a:r>
              <a:rPr lang="en-US" dirty="0" smtClean="0">
                <a:solidFill>
                  <a:schemeClr val="tx2">
                    <a:lumMod val="50000"/>
                  </a:schemeClr>
                </a:solidFill>
                <a:latin typeface="Calisto MT" pitchFamily="18" charset="0"/>
              </a:rPr>
              <a:t>Example: Absenteeism </a:t>
            </a:r>
            <a:r>
              <a:rPr lang="en-US" dirty="0" smtClean="0">
                <a:solidFill>
                  <a:schemeClr val="tx2">
                    <a:lumMod val="50000"/>
                  </a:schemeClr>
                </a:solidFill>
                <a:latin typeface="Calisto MT" pitchFamily="18" charset="0"/>
                <a:sym typeface="Wingdings"/>
              </a:rPr>
              <a:t> Low Grade</a:t>
            </a:r>
          </a:p>
          <a:p>
            <a:pPr lvl="1"/>
            <a:endParaRPr lang="en-US" dirty="0" smtClean="0">
              <a:latin typeface="Calisto MT" pitchFamily="18" charset="0"/>
            </a:endParaRPr>
          </a:p>
          <a:p>
            <a:r>
              <a:rPr lang="en-US" b="1" dirty="0" smtClean="0">
                <a:latin typeface="Calisto MT" pitchFamily="18" charset="0"/>
              </a:rPr>
              <a:t>Contributing Cause: </a:t>
            </a:r>
            <a:r>
              <a:rPr lang="en-US" dirty="0" smtClean="0">
                <a:latin typeface="Calisto MT" pitchFamily="18" charset="0"/>
              </a:rPr>
              <a:t>a </a:t>
            </a:r>
            <a:r>
              <a:rPr lang="en-US" dirty="0">
                <a:latin typeface="Calisto MT" pitchFamily="18" charset="0"/>
              </a:rPr>
              <a:t>cause that </a:t>
            </a:r>
            <a:r>
              <a:rPr lang="en-US" dirty="0" smtClean="0">
                <a:latin typeface="Calisto MT" pitchFamily="18" charset="0"/>
              </a:rPr>
              <a:t>indirectly resulted </a:t>
            </a:r>
            <a:r>
              <a:rPr lang="en-US" dirty="0">
                <a:latin typeface="Calisto MT" pitchFamily="18" charset="0"/>
              </a:rPr>
              <a:t>to the occurrence, but by itself would not have caused the </a:t>
            </a:r>
            <a:r>
              <a:rPr lang="en-US" dirty="0" smtClean="0">
                <a:latin typeface="Calisto MT" pitchFamily="18" charset="0"/>
              </a:rPr>
              <a:t>occurrence</a:t>
            </a:r>
          </a:p>
          <a:p>
            <a:pPr lvl="1"/>
            <a:r>
              <a:rPr lang="en-US" dirty="0" smtClean="0">
                <a:solidFill>
                  <a:schemeClr val="tx2">
                    <a:lumMod val="50000"/>
                  </a:schemeClr>
                </a:solidFill>
                <a:latin typeface="Calisto MT" pitchFamily="18" charset="0"/>
              </a:rPr>
              <a:t>Example: Body Mass Index (BMI)</a:t>
            </a:r>
            <a:r>
              <a:rPr lang="en-US" dirty="0" smtClean="0">
                <a:solidFill>
                  <a:schemeClr val="tx2">
                    <a:lumMod val="50000"/>
                  </a:schemeClr>
                </a:solidFill>
                <a:latin typeface="Calisto MT" pitchFamily="18" charset="0"/>
                <a:sym typeface="Wingdings"/>
              </a:rPr>
              <a:t> Student Grades</a:t>
            </a:r>
            <a:endParaRPr lang="en-US" dirty="0" smtClean="0">
              <a:solidFill>
                <a:schemeClr val="tx2">
                  <a:lumMod val="50000"/>
                </a:schemeClr>
              </a:solidFill>
              <a:latin typeface="Calisto MT" pitchFamily="18" charset="0"/>
            </a:endParaRPr>
          </a:p>
          <a:p>
            <a:endParaRPr lang="en-US" dirty="0" smtClean="0">
              <a:latin typeface="Calisto MT" pitchFamily="18" charset="0"/>
            </a:endParaRPr>
          </a:p>
          <a:p>
            <a:r>
              <a:rPr lang="en-US" b="1" dirty="0" smtClean="0">
                <a:latin typeface="Calisto MT" pitchFamily="18" charset="0"/>
              </a:rPr>
              <a:t>Root Cause: </a:t>
            </a:r>
            <a:r>
              <a:rPr lang="en-US" dirty="0">
                <a:latin typeface="Calisto MT" pitchFamily="18" charset="0"/>
              </a:rPr>
              <a:t>cause that, if corrected, would prevent recurrence of this and similar occurrences </a:t>
            </a:r>
            <a:endParaRPr lang="en-US" dirty="0" smtClean="0">
              <a:latin typeface="Calisto MT" pitchFamily="18" charset="0"/>
            </a:endParaRPr>
          </a:p>
          <a:p>
            <a:pPr lvl="1"/>
            <a:r>
              <a:rPr lang="en-US" dirty="0" smtClean="0">
                <a:solidFill>
                  <a:schemeClr val="tx2">
                    <a:lumMod val="50000"/>
                  </a:schemeClr>
                </a:solidFill>
                <a:latin typeface="Calisto MT" pitchFamily="18" charset="0"/>
              </a:rPr>
              <a:t>Example: Use of unfamiliar words in Math problems (e.g. combine) </a:t>
            </a:r>
            <a:r>
              <a:rPr lang="en-US" dirty="0" smtClean="0">
                <a:solidFill>
                  <a:schemeClr val="tx2">
                    <a:lumMod val="50000"/>
                  </a:schemeClr>
                </a:solidFill>
                <a:latin typeface="Calisto MT" pitchFamily="18" charset="0"/>
                <a:sym typeface="Wingdings"/>
              </a:rPr>
              <a:t> Student Test Score</a:t>
            </a:r>
            <a:endParaRPr lang="en-US" dirty="0">
              <a:solidFill>
                <a:schemeClr val="tx2">
                  <a:lumMod val="50000"/>
                </a:schemeClr>
              </a:solidFill>
              <a:latin typeface="Calisto MT" pitchFamily="18" charset="0"/>
            </a:endParaRPr>
          </a:p>
        </p:txBody>
      </p:sp>
      <p:sp>
        <p:nvSpPr>
          <p:cNvPr id="4" name="32-Point Star 3"/>
          <p:cNvSpPr/>
          <p:nvPr/>
        </p:nvSpPr>
        <p:spPr>
          <a:xfrm>
            <a:off x="228600" y="2286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15854850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7086600" cy="54864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0000"/>
          </a:bodyPr>
          <a:lstStyle/>
          <a:p>
            <a:r>
              <a:rPr lang="en-US" dirty="0" smtClean="0">
                <a:solidFill>
                  <a:schemeClr val="tx2">
                    <a:lumMod val="50000"/>
                  </a:schemeClr>
                </a:solidFill>
                <a:latin typeface="Calisto MT" pitchFamily="18" charset="0"/>
              </a:rPr>
              <a:t>Cause and Effect Diagram</a:t>
            </a:r>
            <a:endParaRPr lang="en-US" dirty="0">
              <a:solidFill>
                <a:schemeClr val="tx2">
                  <a:lumMod val="50000"/>
                </a:schemeClr>
              </a:solidFill>
              <a:latin typeface="Calisto MT" pitchFamily="18" charset="0"/>
            </a:endParaRPr>
          </a:p>
        </p:txBody>
      </p:sp>
      <p:sp>
        <p:nvSpPr>
          <p:cNvPr id="3" name="Content Placeholder 2"/>
          <p:cNvSpPr>
            <a:spLocks noGrp="1"/>
          </p:cNvSpPr>
          <p:nvPr>
            <p:ph idx="1"/>
          </p:nvPr>
        </p:nvSpPr>
        <p:spPr>
          <a:xfrm>
            <a:off x="914400" y="1981200"/>
            <a:ext cx="7239000" cy="4029384"/>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3600" dirty="0" smtClean="0">
                <a:latin typeface="Calisto MT" pitchFamily="18" charset="0"/>
              </a:rPr>
              <a:t>Also known as the Fishbone Diagram or the Ishikawa Diagram</a:t>
            </a:r>
          </a:p>
          <a:p>
            <a:pPr marL="0" indent="0" algn="ctr">
              <a:buNone/>
            </a:pPr>
            <a:endParaRPr lang="en-US" sz="3600" dirty="0" smtClean="0">
              <a:latin typeface="Calisto MT" pitchFamily="18" charset="0"/>
            </a:endParaRPr>
          </a:p>
          <a:p>
            <a:pPr marL="0" indent="0" algn="ctr">
              <a:buNone/>
            </a:pPr>
            <a:r>
              <a:rPr lang="en-US" sz="4400" dirty="0" smtClean="0">
                <a:latin typeface="Calisto MT" pitchFamily="18" charset="0"/>
              </a:rPr>
              <a:t>A </a:t>
            </a:r>
            <a:r>
              <a:rPr lang="en-US" sz="4400" dirty="0">
                <a:latin typeface="Calisto MT" pitchFamily="18" charset="0"/>
              </a:rPr>
              <a:t>tool for organizing and establishing the relationship of the causes of a problem. </a:t>
            </a:r>
          </a:p>
          <a:p>
            <a:endParaRPr lang="en-US" dirty="0"/>
          </a:p>
        </p:txBody>
      </p:sp>
      <p:sp>
        <p:nvSpPr>
          <p:cNvPr id="4" name="32-Point Star 3"/>
          <p:cNvSpPr/>
          <p:nvPr/>
        </p:nvSpPr>
        <p:spPr>
          <a:xfrm>
            <a:off x="228600" y="2286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452504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90600" y="1295400"/>
            <a:ext cx="7239000" cy="54864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fontScale="90000"/>
          </a:bodyPr>
          <a:lstStyle/>
          <a:p>
            <a:pPr algn="ctr"/>
            <a:r>
              <a:rPr lang="en-US" dirty="0">
                <a:solidFill>
                  <a:schemeClr val="tx2">
                    <a:lumMod val="50000"/>
                  </a:schemeClr>
                </a:solidFill>
                <a:latin typeface="Calisto MT" pitchFamily="18" charset="0"/>
              </a:rPr>
              <a:t>Cause </a:t>
            </a:r>
            <a:r>
              <a:rPr lang="en-US" dirty="0" smtClean="0">
                <a:solidFill>
                  <a:schemeClr val="tx2">
                    <a:lumMod val="50000"/>
                  </a:schemeClr>
                </a:solidFill>
                <a:latin typeface="Calisto MT" pitchFamily="18" charset="0"/>
              </a:rPr>
              <a:t>and Effect </a:t>
            </a:r>
            <a:r>
              <a:rPr lang="en-US" dirty="0">
                <a:solidFill>
                  <a:schemeClr val="tx2">
                    <a:lumMod val="50000"/>
                  </a:schemeClr>
                </a:solidFill>
                <a:latin typeface="Calisto MT" pitchFamily="18" charset="0"/>
              </a:rPr>
              <a:t>Diagram</a:t>
            </a:r>
          </a:p>
        </p:txBody>
      </p:sp>
      <p:sp>
        <p:nvSpPr>
          <p:cNvPr id="189443" name="Rectangle 3"/>
          <p:cNvSpPr>
            <a:spLocks noGrp="1" noChangeArrowheads="1"/>
          </p:cNvSpPr>
          <p:nvPr>
            <p:ph idx="1"/>
          </p:nvPr>
        </p:nvSpPr>
        <p:spPr>
          <a:xfrm>
            <a:off x="838200" y="2133600"/>
            <a:ext cx="7620000" cy="3800784"/>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lstStyle/>
          <a:p>
            <a:r>
              <a:rPr lang="en-US" dirty="0">
                <a:latin typeface="Calisto MT" pitchFamily="18" charset="0"/>
              </a:rPr>
              <a:t>Visual display </a:t>
            </a:r>
            <a:r>
              <a:rPr lang="en-US" dirty="0" smtClean="0">
                <a:latin typeface="Calisto MT" pitchFamily="18" charset="0"/>
              </a:rPr>
              <a:t>of the list of </a:t>
            </a:r>
            <a:r>
              <a:rPr lang="en-US" dirty="0">
                <a:latin typeface="Calisto MT" pitchFamily="18" charset="0"/>
              </a:rPr>
              <a:t>possible causes</a:t>
            </a:r>
          </a:p>
          <a:p>
            <a:r>
              <a:rPr lang="en-US" dirty="0" smtClean="0">
                <a:latin typeface="Calisto MT" pitchFamily="18" charset="0"/>
              </a:rPr>
              <a:t>Classify causes into categories and themes</a:t>
            </a:r>
          </a:p>
          <a:p>
            <a:pPr lvl="1"/>
            <a:r>
              <a:rPr lang="en-US" dirty="0" smtClean="0">
                <a:latin typeface="Calisto MT" pitchFamily="18" charset="0"/>
              </a:rPr>
              <a:t>Examples: 4Ms - materials, machines, methods, and man; PRIME U – persons, raw materials and supplies, information, method, equipment, utilities</a:t>
            </a:r>
          </a:p>
          <a:p>
            <a:r>
              <a:rPr lang="en-US" dirty="0" smtClean="0">
                <a:latin typeface="Calisto MT" pitchFamily="18" charset="0"/>
              </a:rPr>
              <a:t>Reveals </a:t>
            </a:r>
            <a:r>
              <a:rPr lang="en-US" dirty="0">
                <a:latin typeface="Calisto MT" pitchFamily="18" charset="0"/>
              </a:rPr>
              <a:t>gaps in existing knowledge</a:t>
            </a:r>
          </a:p>
          <a:p>
            <a:r>
              <a:rPr lang="en-US" dirty="0">
                <a:latin typeface="Calisto MT" pitchFamily="18" charset="0"/>
              </a:rPr>
              <a:t>Helps team reach common understanding of why </a:t>
            </a:r>
            <a:r>
              <a:rPr lang="en-US" dirty="0" smtClean="0">
                <a:latin typeface="Calisto MT" pitchFamily="18" charset="0"/>
              </a:rPr>
              <a:t>problems </a:t>
            </a:r>
            <a:r>
              <a:rPr lang="en-US" dirty="0">
                <a:latin typeface="Calisto MT" pitchFamily="18" charset="0"/>
              </a:rPr>
              <a:t>exists</a:t>
            </a:r>
          </a:p>
        </p:txBody>
      </p:sp>
      <p:sp>
        <p:nvSpPr>
          <p:cNvPr id="4" name="32-Point Star 3"/>
          <p:cNvSpPr/>
          <p:nvPr/>
        </p:nvSpPr>
        <p:spPr>
          <a:xfrm>
            <a:off x="228600" y="3048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23577293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0"/>
            <a:ext cx="8686800" cy="464756"/>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2700" dirty="0" smtClean="0">
                <a:solidFill>
                  <a:schemeClr val="tx2">
                    <a:lumMod val="50000"/>
                  </a:schemeClr>
                </a:solidFill>
                <a:latin typeface="Calisto MT" pitchFamily="18" charset="0"/>
              </a:rPr>
              <a:t>Steps in constructing the C &amp; E Diagram</a:t>
            </a:r>
            <a:endParaRPr lang="en-US" sz="2700" dirty="0">
              <a:solidFill>
                <a:schemeClr val="tx2">
                  <a:lumMod val="50000"/>
                </a:schemeClr>
              </a:solidFill>
              <a:latin typeface="Calisto MT" pitchFamily="18" charset="0"/>
            </a:endParaRPr>
          </a:p>
        </p:txBody>
      </p:sp>
      <p:sp>
        <p:nvSpPr>
          <p:cNvPr id="3" name="Content Placeholder 2"/>
          <p:cNvSpPr>
            <a:spLocks noGrp="1"/>
          </p:cNvSpPr>
          <p:nvPr>
            <p:ph idx="1"/>
          </p:nvPr>
        </p:nvSpPr>
        <p:spPr>
          <a:xfrm>
            <a:off x="457200" y="2209800"/>
            <a:ext cx="8229600" cy="3572184"/>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pPr marL="514350" indent="-514350">
              <a:buFont typeface="+mj-lt"/>
              <a:buAutoNum type="arabicPeriod"/>
            </a:pPr>
            <a:r>
              <a:rPr lang="en-US" dirty="0" smtClean="0">
                <a:latin typeface="Calisto MT" pitchFamily="18" charset="0"/>
              </a:rPr>
              <a:t>State </a:t>
            </a:r>
            <a:r>
              <a:rPr lang="en-US" dirty="0">
                <a:latin typeface="Calisto MT" pitchFamily="18" charset="0"/>
              </a:rPr>
              <a:t>the problem (at the right end of the backbone) </a:t>
            </a:r>
          </a:p>
          <a:p>
            <a:pPr marL="514350" indent="-514350">
              <a:buFont typeface="+mj-lt"/>
              <a:buAutoNum type="arabicPeriod"/>
            </a:pPr>
            <a:r>
              <a:rPr lang="en-US" dirty="0" smtClean="0">
                <a:latin typeface="Calisto MT" pitchFamily="18" charset="0"/>
              </a:rPr>
              <a:t>Identify </a:t>
            </a:r>
            <a:r>
              <a:rPr lang="en-US" dirty="0">
                <a:latin typeface="Calisto MT" pitchFamily="18" charset="0"/>
              </a:rPr>
              <a:t>major </a:t>
            </a:r>
            <a:r>
              <a:rPr lang="en-US" dirty="0" smtClean="0">
                <a:latin typeface="Calisto MT" pitchFamily="18" charset="0"/>
              </a:rPr>
              <a:t>categories</a:t>
            </a:r>
            <a:endParaRPr lang="en-US" dirty="0">
              <a:latin typeface="Calisto MT" pitchFamily="18" charset="0"/>
            </a:endParaRPr>
          </a:p>
          <a:p>
            <a:pPr marL="514350" indent="-514350">
              <a:buFont typeface="+mj-lt"/>
              <a:buAutoNum type="arabicPeriod"/>
            </a:pPr>
            <a:r>
              <a:rPr lang="en-US" dirty="0" smtClean="0">
                <a:latin typeface="Calisto MT" pitchFamily="18" charset="0"/>
              </a:rPr>
              <a:t>Brainstorm </a:t>
            </a:r>
            <a:r>
              <a:rPr lang="en-US" dirty="0">
                <a:latin typeface="Calisto MT" pitchFamily="18" charset="0"/>
              </a:rPr>
              <a:t>sub-causes per </a:t>
            </a:r>
            <a:r>
              <a:rPr lang="en-US" dirty="0" smtClean="0">
                <a:latin typeface="Calisto MT" pitchFamily="18" charset="0"/>
              </a:rPr>
              <a:t>category</a:t>
            </a:r>
            <a:endParaRPr lang="en-US" dirty="0">
              <a:latin typeface="Calisto MT" pitchFamily="18" charset="0"/>
            </a:endParaRPr>
          </a:p>
          <a:p>
            <a:pPr marL="514350" indent="-514350">
              <a:buFont typeface="+mj-lt"/>
              <a:buAutoNum type="arabicPeriod"/>
            </a:pPr>
            <a:r>
              <a:rPr lang="en-US" dirty="0" smtClean="0">
                <a:latin typeface="Calisto MT" pitchFamily="18" charset="0"/>
              </a:rPr>
              <a:t>Check </a:t>
            </a:r>
            <a:r>
              <a:rPr lang="en-US" dirty="0">
                <a:latin typeface="Calisto MT" pitchFamily="18" charset="0"/>
              </a:rPr>
              <a:t>for completeness of sub-</a:t>
            </a:r>
            <a:r>
              <a:rPr lang="en-US" dirty="0" smtClean="0">
                <a:latin typeface="Calisto MT" pitchFamily="18" charset="0"/>
              </a:rPr>
              <a:t>causes</a:t>
            </a:r>
            <a:endParaRPr lang="en-US" dirty="0">
              <a:latin typeface="Calisto MT" pitchFamily="18" charset="0"/>
            </a:endParaRPr>
          </a:p>
          <a:p>
            <a:pPr marL="514350" indent="-514350">
              <a:buFont typeface="+mj-lt"/>
              <a:buAutoNum type="arabicPeriod"/>
            </a:pPr>
            <a:r>
              <a:rPr lang="en-US" dirty="0" smtClean="0">
                <a:latin typeface="Calisto MT" pitchFamily="18" charset="0"/>
              </a:rPr>
              <a:t>Pinpoint </a:t>
            </a:r>
            <a:r>
              <a:rPr lang="en-US" dirty="0">
                <a:latin typeface="Calisto MT" pitchFamily="18" charset="0"/>
              </a:rPr>
              <a:t>all the root causes (encircle endpoints) </a:t>
            </a:r>
            <a:endParaRPr lang="en-US" dirty="0" smtClean="0">
              <a:latin typeface="Calisto MT" pitchFamily="18" charset="0"/>
            </a:endParaRPr>
          </a:p>
          <a:p>
            <a:pPr marL="514350" indent="-514350">
              <a:buFont typeface="+mj-lt"/>
              <a:buAutoNum type="arabicPeriod"/>
            </a:pPr>
            <a:r>
              <a:rPr lang="en-US" dirty="0" smtClean="0">
                <a:latin typeface="Calisto MT" pitchFamily="18" charset="0"/>
              </a:rPr>
              <a:t>Verify </a:t>
            </a:r>
            <a:r>
              <a:rPr lang="en-US" dirty="0">
                <a:latin typeface="Calisto MT" pitchFamily="18" charset="0"/>
              </a:rPr>
              <a:t>all root-</a:t>
            </a:r>
            <a:r>
              <a:rPr lang="en-US" dirty="0" smtClean="0">
                <a:latin typeface="Calisto MT" pitchFamily="18" charset="0"/>
              </a:rPr>
              <a:t>causes</a:t>
            </a:r>
            <a:endParaRPr lang="en-US" dirty="0">
              <a:latin typeface="Calisto MT" pitchFamily="18" charset="0"/>
            </a:endParaRPr>
          </a:p>
          <a:p>
            <a:pPr marL="514350" indent="-514350">
              <a:buFont typeface="+mj-lt"/>
              <a:buAutoNum type="arabicPeriod"/>
            </a:pPr>
            <a:r>
              <a:rPr lang="en-US" dirty="0" smtClean="0">
                <a:latin typeface="Calisto MT" pitchFamily="18" charset="0"/>
              </a:rPr>
              <a:t>Identify </a:t>
            </a:r>
            <a:r>
              <a:rPr lang="en-US" dirty="0">
                <a:latin typeface="Calisto MT" pitchFamily="18" charset="0"/>
              </a:rPr>
              <a:t>true and real root causes of the problem </a:t>
            </a:r>
          </a:p>
          <a:p>
            <a:endParaRPr lang="en-US" dirty="0"/>
          </a:p>
        </p:txBody>
      </p:sp>
      <p:sp>
        <p:nvSpPr>
          <p:cNvPr id="4" name="32-Point Star 3"/>
          <p:cNvSpPr/>
          <p:nvPr/>
        </p:nvSpPr>
        <p:spPr>
          <a:xfrm>
            <a:off x="228600" y="3810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Consider this</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3386201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4641" name="Rectangle 2"/>
          <p:cNvSpPr>
            <a:spLocks noGrp="1" noChangeArrowheads="1"/>
          </p:cNvSpPr>
          <p:nvPr>
            <p:ph type="title"/>
          </p:nvPr>
        </p:nvSpPr>
        <p:spPr>
          <a:xfrm>
            <a:off x="1981200" y="914400"/>
            <a:ext cx="5105400" cy="60960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sz="3500" dirty="0" smtClean="0">
                <a:solidFill>
                  <a:schemeClr val="tx2">
                    <a:lumMod val="50000"/>
                  </a:schemeClr>
                </a:solidFill>
                <a:latin typeface="Calisto MT" pitchFamily="18" charset="0"/>
              </a:rPr>
              <a:t>Why-Why Diagram</a:t>
            </a:r>
            <a:endParaRPr lang="en-US" sz="3500" b="0" dirty="0" smtClean="0">
              <a:solidFill>
                <a:schemeClr val="tx2">
                  <a:lumMod val="50000"/>
                </a:schemeClr>
              </a:solidFill>
              <a:latin typeface="Calisto MT" pitchFamily="18" charset="0"/>
            </a:endParaRPr>
          </a:p>
        </p:txBody>
      </p:sp>
      <p:sp>
        <p:nvSpPr>
          <p:cNvPr id="2544642" name="Rectangle 3"/>
          <p:cNvSpPr>
            <a:spLocks noGrp="1" noChangeArrowheads="1"/>
          </p:cNvSpPr>
          <p:nvPr>
            <p:ph idx="1"/>
          </p:nvPr>
        </p:nvSpPr>
        <p:spPr>
          <a:xfrm>
            <a:off x="457200" y="1761816"/>
            <a:ext cx="8001000" cy="4791384"/>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lstStyle/>
          <a:p>
            <a:pPr>
              <a:spcAft>
                <a:spcPts val="600"/>
              </a:spcAft>
            </a:pPr>
            <a:r>
              <a:rPr lang="en-US" sz="2800" dirty="0" smtClean="0">
                <a:latin typeface="Calisto MT" pitchFamily="18" charset="0"/>
              </a:rPr>
              <a:t>A </a:t>
            </a:r>
            <a:r>
              <a:rPr lang="en-US" sz="2800" i="1" dirty="0" smtClean="0">
                <a:latin typeface="Calisto MT" pitchFamily="18" charset="0"/>
              </a:rPr>
              <a:t>Why-Why</a:t>
            </a:r>
            <a:r>
              <a:rPr lang="en-US" sz="2800" dirty="0" smtClean="0">
                <a:latin typeface="Calisto MT" pitchFamily="18" charset="0"/>
              </a:rPr>
              <a:t> </a:t>
            </a:r>
            <a:r>
              <a:rPr lang="en-US" sz="2800" i="1" dirty="0" smtClean="0">
                <a:latin typeface="Calisto MT" pitchFamily="18" charset="0"/>
              </a:rPr>
              <a:t>Diagram</a:t>
            </a:r>
            <a:r>
              <a:rPr lang="en-US" sz="2800" dirty="0" smtClean="0">
                <a:latin typeface="Calisto MT" pitchFamily="18" charset="0"/>
              </a:rPr>
              <a:t> is a Tree Diagram where each child statement is determined simply by asking 'why' the parent occurs. </a:t>
            </a:r>
          </a:p>
          <a:p>
            <a:pPr>
              <a:spcAft>
                <a:spcPts val="600"/>
              </a:spcAft>
              <a:buFontTx/>
              <a:buNone/>
            </a:pPr>
            <a:endParaRPr lang="en-US" sz="900" dirty="0" smtClean="0"/>
          </a:p>
          <a:p>
            <a:pPr marL="1162050" lvl="2"/>
            <a:endParaRPr lang="en-US" sz="1600" dirty="0" smtClean="0"/>
          </a:p>
        </p:txBody>
      </p:sp>
      <p:pic>
        <p:nvPicPr>
          <p:cNvPr id="3" name="Picture 2"/>
          <p:cNvPicPr>
            <a:picLocks noChangeAspect="1"/>
          </p:cNvPicPr>
          <p:nvPr/>
        </p:nvPicPr>
        <p:blipFill>
          <a:blip r:embed="rId3" cstate="print"/>
          <a:stretch>
            <a:fillRect/>
          </a:stretch>
        </p:blipFill>
        <p:spPr>
          <a:xfrm>
            <a:off x="2133600" y="3124200"/>
            <a:ext cx="4778647" cy="3189747"/>
          </a:xfrm>
          <a:prstGeom prst="rect">
            <a:avLst/>
          </a:prstGeom>
        </p:spPr>
      </p:pic>
      <p:sp>
        <p:nvSpPr>
          <p:cNvPr id="5" name="32-Point Star 4"/>
          <p:cNvSpPr/>
          <p:nvPr/>
        </p:nvSpPr>
        <p:spPr>
          <a:xfrm>
            <a:off x="0" y="1524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Calisto MT" pitchFamily="18" charset="0"/>
              </a:rPr>
              <a:t>Consider this</a:t>
            </a:r>
            <a:endParaRPr lang="en-US" sz="2200" dirty="0">
              <a:solidFill>
                <a:schemeClr val="tx1"/>
              </a:solidFill>
              <a:latin typeface="Calisto MT" pitchFamily="18" charset="0"/>
            </a:endParaRPr>
          </a:p>
        </p:txBody>
      </p:sp>
    </p:spTree>
    <p:extLst>
      <p:ext uri="{BB962C8B-B14F-4D97-AF65-F5344CB8AC3E}">
        <p14:creationId xmlns="" xmlns:p14="http://schemas.microsoft.com/office/powerpoint/2010/main" val="80957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990600"/>
            <a:ext cx="7772400" cy="5181600"/>
          </a:xfrm>
        </p:spPr>
        <p:txBody>
          <a:bodyPr>
            <a:normAutofit lnSpcReduction="10000"/>
          </a:bodyPr>
          <a:lstStyle/>
          <a:p>
            <a:pPr>
              <a:lnSpc>
                <a:spcPct val="120000"/>
              </a:lnSpc>
              <a:buClr>
                <a:srgbClr val="000099"/>
              </a:buClr>
              <a:buFont typeface="Wingdings" pitchFamily="2" charset="2"/>
              <a:buChar char="ü"/>
            </a:pPr>
            <a:r>
              <a:rPr lang="en-US" sz="3500" dirty="0" smtClean="0">
                <a:latin typeface="Calisto MT" pitchFamily="18" charset="0"/>
              </a:rPr>
              <a:t> </a:t>
            </a:r>
            <a:r>
              <a:rPr lang="en-US" sz="3000" i="1" dirty="0" smtClean="0">
                <a:solidFill>
                  <a:srgbClr val="FF0066"/>
                </a:solidFill>
                <a:latin typeface="Californian FB" pitchFamily="18" charset="0"/>
              </a:rPr>
              <a:t>Creative </a:t>
            </a:r>
            <a:r>
              <a:rPr lang="en-US" sz="3000" i="1" dirty="0">
                <a:solidFill>
                  <a:srgbClr val="FF0066"/>
                </a:solidFill>
                <a:latin typeface="Californian FB" pitchFamily="18" charset="0"/>
              </a:rPr>
              <a:t>and open minded </a:t>
            </a:r>
            <a:endParaRPr lang="en-US" sz="3000" i="1" dirty="0" smtClean="0">
              <a:solidFill>
                <a:srgbClr val="FF0066"/>
              </a:solidFill>
              <a:latin typeface="Californian FB" pitchFamily="18" charset="0"/>
            </a:endParaRPr>
          </a:p>
          <a:p>
            <a:pPr>
              <a:lnSpc>
                <a:spcPct val="120000"/>
              </a:lnSpc>
              <a:buClr>
                <a:srgbClr val="000099"/>
              </a:buClr>
              <a:buFont typeface="Wingdings" pitchFamily="2" charset="2"/>
              <a:buChar char="ü"/>
            </a:pPr>
            <a:r>
              <a:rPr lang="en-US" sz="3000" i="1" dirty="0" smtClean="0">
                <a:solidFill>
                  <a:srgbClr val="FF0066"/>
                </a:solidFill>
                <a:latin typeface="Californian FB" pitchFamily="18" charset="0"/>
              </a:rPr>
              <a:t> Good </a:t>
            </a:r>
            <a:r>
              <a:rPr lang="en-US" sz="3000" i="1" dirty="0">
                <a:solidFill>
                  <a:srgbClr val="FF0066"/>
                </a:solidFill>
                <a:latin typeface="Californian FB" pitchFamily="18" charset="0"/>
              </a:rPr>
              <a:t>team players </a:t>
            </a:r>
            <a:endParaRPr lang="en-US" sz="3000" i="1" dirty="0" smtClean="0">
              <a:solidFill>
                <a:srgbClr val="FF0066"/>
              </a:solidFill>
              <a:latin typeface="Californian FB" pitchFamily="18" charset="0"/>
            </a:endParaRPr>
          </a:p>
          <a:p>
            <a:pPr>
              <a:lnSpc>
                <a:spcPct val="120000"/>
              </a:lnSpc>
              <a:buClr>
                <a:srgbClr val="000099"/>
              </a:buClr>
              <a:buFont typeface="Wingdings" pitchFamily="2" charset="2"/>
              <a:buChar char="ü"/>
            </a:pPr>
            <a:r>
              <a:rPr lang="en-US" sz="3000" i="1" dirty="0" smtClean="0">
                <a:solidFill>
                  <a:srgbClr val="FF0066"/>
                </a:solidFill>
                <a:latin typeface="Californian FB" pitchFamily="18" charset="0"/>
              </a:rPr>
              <a:t> Well </a:t>
            </a:r>
            <a:r>
              <a:rPr lang="en-US" sz="3000" i="1" dirty="0">
                <a:solidFill>
                  <a:srgbClr val="FF0066"/>
                </a:solidFill>
                <a:latin typeface="Californian FB" pitchFamily="18" charset="0"/>
              </a:rPr>
              <a:t>respected among peers, stakeholders, </a:t>
            </a:r>
            <a:endParaRPr lang="en-US" sz="3000" i="1" dirty="0" smtClean="0">
              <a:solidFill>
                <a:srgbClr val="FF0066"/>
              </a:solidFill>
              <a:latin typeface="Californian FB" pitchFamily="18" charset="0"/>
            </a:endParaRPr>
          </a:p>
          <a:p>
            <a:pPr>
              <a:lnSpc>
                <a:spcPct val="120000"/>
              </a:lnSpc>
              <a:buClr>
                <a:srgbClr val="000099"/>
              </a:buClr>
              <a:buNone/>
            </a:pPr>
            <a:r>
              <a:rPr lang="en-US" sz="3000" i="1" dirty="0" smtClean="0">
                <a:solidFill>
                  <a:srgbClr val="FF0066"/>
                </a:solidFill>
                <a:latin typeface="Californian FB" pitchFamily="18" charset="0"/>
              </a:rPr>
              <a:t>     and other school </a:t>
            </a:r>
            <a:r>
              <a:rPr lang="en-US" sz="3000" i="1" dirty="0">
                <a:solidFill>
                  <a:srgbClr val="FF0066"/>
                </a:solidFill>
                <a:latin typeface="Californian FB" pitchFamily="18" charset="0"/>
              </a:rPr>
              <a:t>leaders </a:t>
            </a:r>
            <a:endParaRPr lang="en-US" sz="3000" i="1" dirty="0" smtClean="0">
              <a:solidFill>
                <a:srgbClr val="FF0066"/>
              </a:solidFill>
              <a:latin typeface="Californian FB" pitchFamily="18" charset="0"/>
            </a:endParaRPr>
          </a:p>
          <a:p>
            <a:pPr marL="236538" lvl="0" indent="-236538">
              <a:lnSpc>
                <a:spcPct val="110000"/>
              </a:lnSpc>
              <a:buClr>
                <a:srgbClr val="000099"/>
              </a:buClr>
              <a:buSzTx/>
              <a:buFont typeface="Wingdings" pitchFamily="2" charset="2"/>
              <a:buChar char="ü"/>
              <a:defRPr/>
            </a:pPr>
            <a:r>
              <a:rPr lang="en-US" sz="3000" i="1" dirty="0" smtClean="0">
                <a:solidFill>
                  <a:srgbClr val="FF0066"/>
                </a:solidFill>
                <a:latin typeface="Californian FB" pitchFamily="18" charset="0"/>
              </a:rPr>
              <a:t>Ideal team size: -8  including the principal</a:t>
            </a:r>
          </a:p>
          <a:p>
            <a:pPr marL="1662113" lvl="0" indent="-290513">
              <a:lnSpc>
                <a:spcPct val="110000"/>
              </a:lnSpc>
              <a:buClr>
                <a:srgbClr val="000099"/>
              </a:buClr>
              <a:buSzTx/>
              <a:buFont typeface="Arial" pitchFamily="34" charset="0"/>
              <a:buChar char="•"/>
              <a:defRPr/>
            </a:pPr>
            <a:r>
              <a:rPr lang="en-US" sz="3000" i="1" dirty="0" smtClean="0">
                <a:solidFill>
                  <a:srgbClr val="FF0066"/>
                </a:solidFill>
                <a:latin typeface="Californian FB" pitchFamily="18" charset="0"/>
              </a:rPr>
              <a:t>2 Facilitators</a:t>
            </a:r>
          </a:p>
          <a:p>
            <a:pPr marL="1662113" lvl="0" indent="-290513">
              <a:lnSpc>
                <a:spcPct val="110000"/>
              </a:lnSpc>
              <a:buClr>
                <a:srgbClr val="000099"/>
              </a:buClr>
              <a:buSzTx/>
              <a:buFont typeface="Arial" pitchFamily="34" charset="0"/>
              <a:buChar char="•"/>
              <a:defRPr/>
            </a:pPr>
            <a:r>
              <a:rPr lang="en-US" sz="3000" i="1" dirty="0" smtClean="0">
                <a:solidFill>
                  <a:srgbClr val="FF0066"/>
                </a:solidFill>
                <a:latin typeface="Californian FB" pitchFamily="18" charset="0"/>
              </a:rPr>
              <a:t>1 Team Leader</a:t>
            </a:r>
          </a:p>
          <a:p>
            <a:pPr marL="1662113" lvl="0" indent="-290513">
              <a:lnSpc>
                <a:spcPct val="110000"/>
              </a:lnSpc>
              <a:buClr>
                <a:srgbClr val="000099"/>
              </a:buClr>
              <a:buSzTx/>
              <a:buFont typeface="Arial" pitchFamily="34" charset="0"/>
              <a:buChar char="•"/>
              <a:defRPr/>
            </a:pPr>
            <a:r>
              <a:rPr lang="en-US" sz="3000" i="1" dirty="0" smtClean="0">
                <a:solidFill>
                  <a:srgbClr val="FF0066"/>
                </a:solidFill>
                <a:latin typeface="Californian FB" pitchFamily="18" charset="0"/>
              </a:rPr>
              <a:t>4 Members ( Scribe, communications, documentations,  process observer )</a:t>
            </a:r>
          </a:p>
          <a:p>
            <a:pPr marL="236538" lvl="0" indent="-236538">
              <a:lnSpc>
                <a:spcPct val="110000"/>
              </a:lnSpc>
              <a:buClr>
                <a:srgbClr val="000099"/>
              </a:buClr>
              <a:buSzTx/>
              <a:buFont typeface="Wingdings" pitchFamily="2" charset="2"/>
              <a:buChar char="ü"/>
              <a:defRPr/>
            </a:pPr>
            <a:endParaRPr lang="en-US" sz="3000" i="1" dirty="0" smtClean="0">
              <a:solidFill>
                <a:srgbClr val="FF0066"/>
              </a:solidFill>
              <a:latin typeface="Californian FB" pitchFamily="18" charset="0"/>
            </a:endParaRPr>
          </a:p>
          <a:p>
            <a:pPr marL="236538" lvl="0" indent="-236538">
              <a:lnSpc>
                <a:spcPct val="110000"/>
              </a:lnSpc>
              <a:buClr>
                <a:srgbClr val="000099"/>
              </a:buClr>
              <a:buSzTx/>
              <a:buFont typeface="Wingdings" pitchFamily="2" charset="2"/>
              <a:buChar char="ü"/>
              <a:defRPr/>
            </a:pPr>
            <a:endParaRPr lang="en-US" sz="3000" i="1" dirty="0">
              <a:solidFill>
                <a:srgbClr val="FF0066"/>
              </a:solidFill>
              <a:latin typeface="Californian FB" pitchFamily="18" charset="0"/>
            </a:endParaRPr>
          </a:p>
          <a:p>
            <a:pPr marL="0" indent="0">
              <a:buNone/>
            </a:pPr>
            <a:endParaRPr lang="en-US" dirty="0"/>
          </a:p>
        </p:txBody>
      </p:sp>
      <p:sp>
        <p:nvSpPr>
          <p:cNvPr id="7" name="Rectangle 6"/>
          <p:cNvSpPr/>
          <p:nvPr/>
        </p:nvSpPr>
        <p:spPr>
          <a:xfrm>
            <a:off x="152400" y="436602"/>
            <a:ext cx="7315200" cy="553998"/>
          </a:xfrm>
          <a:prstGeom prst="rect">
            <a:avLst/>
          </a:prstGeom>
        </p:spPr>
        <p:txBody>
          <a:bodyPr wrap="square">
            <a:spAutoFit/>
          </a:bodyPr>
          <a:lstStyle/>
          <a:p>
            <a:r>
              <a:rPr lang="en-US" sz="3000" dirty="0" smtClean="0">
                <a:solidFill>
                  <a:srgbClr val="0000FF"/>
                </a:solidFill>
                <a:latin typeface="Californian FB" pitchFamily="18" charset="0"/>
              </a:rPr>
              <a:t>3. CI Team Composition</a:t>
            </a:r>
            <a:endParaRPr lang="en-US" sz="3000" dirty="0"/>
          </a:p>
        </p:txBody>
      </p:sp>
    </p:spTree>
    <p:extLst>
      <p:ext uri="{BB962C8B-B14F-4D97-AF65-F5344CB8AC3E}">
        <p14:creationId xmlns:p14="http://schemas.microsoft.com/office/powerpoint/2010/main" xmlns="" val="13666267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2057400" y="990600"/>
            <a:ext cx="5791200" cy="609600"/>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pPr algn="ctr"/>
            <a:r>
              <a:rPr lang="en-US" dirty="0" smtClean="0">
                <a:solidFill>
                  <a:schemeClr val="tx2">
                    <a:lumMod val="50000"/>
                  </a:schemeClr>
                </a:solidFill>
                <a:latin typeface="Calisto MT" pitchFamily="18" charset="0"/>
              </a:rPr>
              <a:t>Why-why Analysis</a:t>
            </a:r>
            <a:endParaRPr lang="en-US" dirty="0">
              <a:solidFill>
                <a:schemeClr val="tx2">
                  <a:lumMod val="50000"/>
                </a:schemeClr>
              </a:solidFill>
              <a:latin typeface="Calisto MT" pitchFamily="18" charset="0"/>
            </a:endParaRPr>
          </a:p>
        </p:txBody>
      </p:sp>
      <p:sp>
        <p:nvSpPr>
          <p:cNvPr id="192515" name="Rectangle 3"/>
          <p:cNvSpPr>
            <a:spLocks noGrp="1" noChangeArrowheads="1"/>
          </p:cNvSpPr>
          <p:nvPr>
            <p:ph idx="1"/>
          </p:nvPr>
        </p:nvSpPr>
        <p:spPr>
          <a:xfrm>
            <a:off x="533400" y="1752599"/>
            <a:ext cx="8229600" cy="4648201"/>
          </a:xfrm>
          <a:gradFill>
            <a:gsLst>
              <a:gs pos="0">
                <a:schemeClr val="accent5">
                  <a:tint val="15000"/>
                  <a:satMod val="250000"/>
                </a:schemeClr>
              </a:gs>
              <a:gs pos="49000">
                <a:schemeClr val="accent5">
                  <a:tint val="50000"/>
                  <a:satMod val="200000"/>
                </a:schemeClr>
              </a:gs>
              <a:gs pos="49100">
                <a:schemeClr val="accent5">
                  <a:tint val="64000"/>
                  <a:satMod val="160000"/>
                </a:schemeClr>
              </a:gs>
              <a:gs pos="92000">
                <a:schemeClr val="accent5">
                  <a:tint val="50000"/>
                  <a:satMod val="200000"/>
                </a:schemeClr>
              </a:gs>
              <a:gs pos="100000">
                <a:schemeClr val="accent5">
                  <a:tint val="43000"/>
                  <a:satMod val="190000"/>
                </a:schemeClr>
              </a:gs>
            </a:gsLst>
            <a:lin ang="5400000" scaled="1"/>
          </a:gradFill>
        </p:spPr>
        <p:txBody>
          <a:bodyPr>
            <a:normAutofit/>
          </a:bodyPr>
          <a:lstStyle/>
          <a:p>
            <a:r>
              <a:rPr lang="en-US" dirty="0">
                <a:latin typeface="Calisto MT" pitchFamily="18" charset="0"/>
              </a:rPr>
              <a:t>A systematic approach in determining all the contributors to a problem by asking a series of </a:t>
            </a:r>
            <a:r>
              <a:rPr lang="en-US" i="1" dirty="0">
                <a:latin typeface="Calisto MT" pitchFamily="18" charset="0"/>
              </a:rPr>
              <a:t>Why </a:t>
            </a:r>
            <a:r>
              <a:rPr lang="en-US" dirty="0">
                <a:latin typeface="Calisto MT" pitchFamily="18" charset="0"/>
              </a:rPr>
              <a:t>questions. </a:t>
            </a:r>
          </a:p>
          <a:p>
            <a:r>
              <a:rPr lang="en-US" dirty="0" smtClean="0">
                <a:latin typeface="Calisto MT" pitchFamily="18" charset="0"/>
              </a:rPr>
              <a:t>Describe </a:t>
            </a:r>
            <a:r>
              <a:rPr lang="en-US" dirty="0">
                <a:latin typeface="Calisto MT" pitchFamily="18" charset="0"/>
              </a:rPr>
              <a:t>the problem in specific terms</a:t>
            </a:r>
          </a:p>
          <a:p>
            <a:r>
              <a:rPr lang="en-US" dirty="0">
                <a:latin typeface="Calisto MT" pitchFamily="18" charset="0"/>
              </a:rPr>
              <a:t>For each likely cause ask, </a:t>
            </a:r>
            <a:r>
              <a:rPr lang="ja-JP" altLang="en-US" dirty="0">
                <a:latin typeface="Calisto MT" pitchFamily="18" charset="0"/>
              </a:rPr>
              <a:t>“</a:t>
            </a:r>
            <a:r>
              <a:rPr lang="en-US" dirty="0">
                <a:latin typeface="Calisto MT" pitchFamily="18" charset="0"/>
              </a:rPr>
              <a:t>Why did this happen?</a:t>
            </a:r>
            <a:r>
              <a:rPr lang="ja-JP" altLang="en-US" dirty="0">
                <a:latin typeface="Calisto MT" pitchFamily="18" charset="0"/>
              </a:rPr>
              <a:t>”</a:t>
            </a:r>
            <a:endParaRPr lang="en-US" dirty="0">
              <a:latin typeface="Calisto MT" pitchFamily="18" charset="0"/>
            </a:endParaRPr>
          </a:p>
          <a:p>
            <a:r>
              <a:rPr lang="en-US" dirty="0">
                <a:latin typeface="Calisto MT" pitchFamily="18" charset="0"/>
              </a:rPr>
              <a:t>Continue for a minimum of five times</a:t>
            </a:r>
          </a:p>
          <a:p>
            <a:r>
              <a:rPr lang="en-US" dirty="0">
                <a:latin typeface="Calisto MT" pitchFamily="18" charset="0"/>
              </a:rPr>
              <a:t>Show logical relationship of each response to the one that preceded it</a:t>
            </a:r>
          </a:p>
          <a:p>
            <a:r>
              <a:rPr lang="en-US" dirty="0">
                <a:latin typeface="Calisto MT" pitchFamily="18" charset="0"/>
              </a:rPr>
              <a:t>Stop when the team has enough information to identify the root cause</a:t>
            </a:r>
          </a:p>
        </p:txBody>
      </p:sp>
      <p:sp>
        <p:nvSpPr>
          <p:cNvPr id="4" name="32-Point Star 3"/>
          <p:cNvSpPr/>
          <p:nvPr/>
        </p:nvSpPr>
        <p:spPr>
          <a:xfrm>
            <a:off x="0" y="152400"/>
            <a:ext cx="3810000" cy="762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latin typeface="Calisto MT" pitchFamily="18" charset="0"/>
              </a:rPr>
              <a:t>Consider this</a:t>
            </a:r>
            <a:endParaRPr lang="en-US" sz="2200" dirty="0">
              <a:solidFill>
                <a:schemeClr val="tx1"/>
              </a:solidFill>
              <a:latin typeface="Calisto MT" pitchFamily="18" charset="0"/>
            </a:endParaRPr>
          </a:p>
        </p:txBody>
      </p:sp>
    </p:spTree>
    <p:extLst>
      <p:ext uri="{BB962C8B-B14F-4D97-AF65-F5344CB8AC3E}">
        <p14:creationId xmlns="" xmlns:p14="http://schemas.microsoft.com/office/powerpoint/2010/main" val="304355375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0"/>
            <a:ext cx="6096000" cy="2895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Develop solutions</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6</a:t>
            </a:r>
            <a:endParaRPr lang="en-US" sz="3000" dirty="0">
              <a:solidFill>
                <a:schemeClr val="tx1"/>
              </a:solidFill>
              <a:latin typeface="Calisto MT"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16280"/>
            <a:ext cx="7696200" cy="4846320"/>
          </a:xfrm>
          <a:solidFill>
            <a:schemeClr val="accent1">
              <a:lumMod val="20000"/>
              <a:lumOff val="80000"/>
            </a:schemeClr>
          </a:solidFill>
        </p:spPr>
        <p:txBody>
          <a:bodyPr>
            <a:normAutofit/>
          </a:bodyPr>
          <a:lstStyle/>
          <a:p>
            <a:pPr>
              <a:buNone/>
            </a:pPr>
            <a:r>
              <a:rPr lang="en-US" dirty="0" smtClean="0"/>
              <a:t>	</a:t>
            </a:r>
            <a:r>
              <a:rPr lang="en-US" sz="3000" dirty="0" smtClean="0">
                <a:latin typeface="Cambria" pitchFamily="18" charset="0"/>
              </a:rPr>
              <a:t>Things to consider in developing solutions</a:t>
            </a:r>
          </a:p>
          <a:p>
            <a:pPr>
              <a:buNone/>
            </a:pPr>
            <a:endParaRPr lang="en-US" sz="1500" dirty="0" smtClean="0">
              <a:latin typeface="Cambria" pitchFamily="18" charset="0"/>
            </a:endParaRPr>
          </a:p>
          <a:p>
            <a:pPr marL="682625" indent="-58738">
              <a:buNone/>
            </a:pPr>
            <a:r>
              <a:rPr lang="en-US" sz="3000" dirty="0" smtClean="0">
                <a:latin typeface="Cambria" pitchFamily="18" charset="0"/>
              </a:rPr>
              <a:t>I.	   Cost-Benefit Analysis</a:t>
            </a:r>
          </a:p>
          <a:p>
            <a:pPr marL="855663" indent="-231775">
              <a:buNone/>
            </a:pPr>
            <a:r>
              <a:rPr lang="en-US" sz="3000" dirty="0" smtClean="0">
                <a:latin typeface="Cambria" pitchFamily="18" charset="0"/>
              </a:rPr>
              <a:t>II.   Process/Work Simplification</a:t>
            </a:r>
          </a:p>
          <a:p>
            <a:pPr marL="914400" indent="-290513">
              <a:buNone/>
            </a:pPr>
            <a:r>
              <a:rPr lang="en-US" sz="3000" dirty="0" smtClean="0">
                <a:latin typeface="Cambria" pitchFamily="18" charset="0"/>
              </a:rPr>
              <a:t>III. 5S Good Housekeeping</a:t>
            </a:r>
          </a:p>
          <a:p>
            <a:pPr marL="914400" indent="-290513">
              <a:buNone/>
            </a:pPr>
            <a:r>
              <a:rPr lang="en-US" sz="3000" dirty="0" smtClean="0">
                <a:latin typeface="Cambria" pitchFamily="18" charset="0"/>
              </a:rPr>
              <a:t>IV.  4W’s and 1H Question</a:t>
            </a:r>
          </a:p>
          <a:p>
            <a:pPr marL="623888" indent="58738">
              <a:buNone/>
            </a:pPr>
            <a:r>
              <a:rPr lang="en-US" sz="3000" dirty="0" smtClean="0">
                <a:latin typeface="Cambria" pitchFamily="18" charset="0"/>
              </a:rPr>
              <a:t>V.   Do a Potential Problem Analysis</a:t>
            </a:r>
          </a:p>
          <a:p>
            <a:pPr marL="623888" indent="0">
              <a:buNone/>
              <a:tabLst>
                <a:tab pos="623888" algn="l"/>
              </a:tabLst>
            </a:pPr>
            <a:r>
              <a:rPr lang="en-US" sz="3000" dirty="0" smtClean="0">
                <a:latin typeface="Cambria" pitchFamily="18" charset="0"/>
              </a:rPr>
              <a:t>VI.  </a:t>
            </a:r>
            <a:r>
              <a:rPr lang="en-US" sz="2900" dirty="0" smtClean="0">
                <a:latin typeface="Cambria" pitchFamily="18" charset="0"/>
              </a:rPr>
              <a:t>Select Best Solution </a:t>
            </a:r>
          </a:p>
          <a:p>
            <a:pPr>
              <a:buFont typeface="Wingdings" pitchFamily="2" charset="2"/>
              <a:buChar char="v"/>
            </a:pPr>
            <a:endParaRPr lang="en-US" dirty="0"/>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09600" y="762000"/>
            <a:ext cx="2743200" cy="3200400"/>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p:cNvSpPr>
            <a:spLocks noGrp="1"/>
          </p:cNvSpPr>
          <p:nvPr>
            <p:ph idx="1"/>
          </p:nvPr>
        </p:nvSpPr>
        <p:spPr>
          <a:xfrm>
            <a:off x="304800" y="152400"/>
            <a:ext cx="7696200" cy="6477000"/>
          </a:xfrm>
          <a:solidFill>
            <a:schemeClr val="accent1">
              <a:lumMod val="20000"/>
              <a:lumOff val="80000"/>
            </a:schemeClr>
          </a:solidFill>
        </p:spPr>
        <p:txBody>
          <a:bodyPr>
            <a:normAutofit/>
          </a:bodyPr>
          <a:lstStyle/>
          <a:p>
            <a:pPr>
              <a:buNone/>
            </a:pPr>
            <a:r>
              <a:rPr lang="en-US" dirty="0" smtClean="0"/>
              <a:t>	</a:t>
            </a:r>
            <a:r>
              <a:rPr lang="en-US" dirty="0" smtClean="0">
                <a:latin typeface="Cambria" pitchFamily="18" charset="0"/>
              </a:rPr>
              <a:t>I.</a:t>
            </a:r>
            <a:r>
              <a:rPr lang="en-US" dirty="0" smtClean="0"/>
              <a:t> </a:t>
            </a:r>
            <a:r>
              <a:rPr lang="en-US" sz="3000" dirty="0" smtClean="0">
                <a:latin typeface="Cambria" pitchFamily="18" charset="0"/>
              </a:rPr>
              <a:t>COST – BENEFIT ANALYSIS</a:t>
            </a:r>
          </a:p>
          <a:p>
            <a:pPr>
              <a:buNone/>
            </a:pPr>
            <a:endParaRPr lang="en-US" sz="500" dirty="0" smtClean="0">
              <a:latin typeface="Cambria" pitchFamily="18" charset="0"/>
            </a:endParaRPr>
          </a:p>
          <a:p>
            <a:pPr>
              <a:buNone/>
            </a:pPr>
            <a:r>
              <a:rPr lang="en-US" sz="1500" dirty="0" smtClean="0">
                <a:latin typeface="Cambria" pitchFamily="18" charset="0"/>
              </a:rPr>
              <a:t>		</a:t>
            </a:r>
            <a:r>
              <a:rPr lang="en-US" sz="3000" dirty="0" smtClean="0">
                <a:latin typeface="Cambria" pitchFamily="18" charset="0"/>
              </a:rPr>
              <a:t>        A.				 B.</a:t>
            </a:r>
          </a:p>
          <a:p>
            <a:pPr marL="682625" indent="-58738">
              <a:buNone/>
            </a:pPr>
            <a:endParaRPr lang="en-US" dirty="0" smtClean="0"/>
          </a:p>
          <a:p>
            <a:pPr marL="682625" indent="-58738">
              <a:buNone/>
            </a:pPr>
            <a:endParaRPr lang="en-US" dirty="0" smtClean="0"/>
          </a:p>
          <a:p>
            <a:pPr marL="682625" indent="-58738">
              <a:buNone/>
            </a:pPr>
            <a:endParaRPr lang="en-US" dirty="0" smtClean="0"/>
          </a:p>
          <a:p>
            <a:pPr marL="682625" indent="-58738">
              <a:buNone/>
            </a:pPr>
            <a:endParaRPr lang="en-US" dirty="0" smtClean="0"/>
          </a:p>
          <a:p>
            <a:pPr marL="682625" indent="-58738">
              <a:buNone/>
            </a:pPr>
            <a:endParaRPr lang="en-US" dirty="0" smtClean="0"/>
          </a:p>
          <a:p>
            <a:pPr marL="682625" indent="-58738">
              <a:buNone/>
            </a:pPr>
            <a:endParaRPr lang="en-US" sz="100" dirty="0" smtClean="0"/>
          </a:p>
          <a:p>
            <a:pPr marL="682625" indent="-58738">
              <a:buNone/>
            </a:pPr>
            <a:r>
              <a:rPr lang="en-US" dirty="0" smtClean="0"/>
              <a:t>					</a:t>
            </a:r>
            <a:r>
              <a:rPr lang="en-US" sz="3000" dirty="0" smtClean="0">
                <a:latin typeface="Cambria" pitchFamily="18" charset="0"/>
              </a:rPr>
              <a:t>C.</a:t>
            </a:r>
            <a:endParaRPr lang="en-US" sz="3000" dirty="0">
              <a:latin typeface="Cambria" pitchFamily="18" charset="0"/>
            </a:endParaRPr>
          </a:p>
        </p:txBody>
      </p:sp>
      <p:graphicFrame>
        <p:nvGraphicFramePr>
          <p:cNvPr id="5" name="Diagram 4"/>
          <p:cNvGraphicFramePr/>
          <p:nvPr/>
        </p:nvGraphicFramePr>
        <p:xfrm>
          <a:off x="838200" y="1447800"/>
          <a:ext cx="26670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724400" y="1447800"/>
          <a:ext cx="2667000" cy="2362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nvGraphicFramePr>
        <p:xfrm>
          <a:off x="2895600" y="4419600"/>
          <a:ext cx="2667000" cy="2286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7" name="Rectangle 16"/>
          <p:cNvSpPr/>
          <p:nvPr/>
        </p:nvSpPr>
        <p:spPr>
          <a:xfrm>
            <a:off x="838200" y="838200"/>
            <a:ext cx="26670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724400" y="838200"/>
            <a:ext cx="26670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819400" y="3886200"/>
            <a:ext cx="2667000" cy="2895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Graphic spid="8" grpId="1">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457200"/>
            <a:ext cx="7696200" cy="5638800"/>
          </a:xfrm>
          <a:solidFill>
            <a:schemeClr val="accent1">
              <a:lumMod val="20000"/>
              <a:lumOff val="80000"/>
            </a:schemeClr>
          </a:solidFill>
        </p:spPr>
        <p:txBody>
          <a:bodyPr>
            <a:normAutofit/>
          </a:bodyPr>
          <a:lstStyle/>
          <a:p>
            <a:pPr algn="ctr">
              <a:buNone/>
            </a:pPr>
            <a:r>
              <a:rPr lang="en-US" dirty="0" smtClean="0"/>
              <a:t>	</a:t>
            </a:r>
          </a:p>
          <a:p>
            <a:pPr>
              <a:buNone/>
            </a:pPr>
            <a:r>
              <a:rPr lang="en-US" dirty="0" smtClean="0">
                <a:latin typeface="Cambria" pitchFamily="18" charset="0"/>
              </a:rPr>
              <a:t>II. PROCESS/WORK SIMPLIFICATION</a:t>
            </a:r>
            <a:endParaRPr lang="en-US" sz="3000" dirty="0" smtClean="0">
              <a:latin typeface="Cambria" pitchFamily="18" charset="0"/>
            </a:endParaRPr>
          </a:p>
          <a:p>
            <a:pPr>
              <a:buNone/>
            </a:pPr>
            <a:endParaRPr lang="en-US" sz="500" dirty="0" smtClean="0">
              <a:latin typeface="Cambria" pitchFamily="18" charset="0"/>
            </a:endParaRPr>
          </a:p>
          <a:p>
            <a:pPr marL="0" indent="0" defTabSz="465138">
              <a:buNone/>
              <a:tabLst>
                <a:tab pos="465138" algn="l"/>
              </a:tabLst>
            </a:pPr>
            <a:endParaRPr lang="en-US" sz="1500" dirty="0" smtClean="0">
              <a:latin typeface="Cambria" pitchFamily="18" charset="0"/>
            </a:endParaRPr>
          </a:p>
          <a:p>
            <a:pPr marL="0" indent="0" defTabSz="465138">
              <a:buFont typeface="Wingdings" pitchFamily="2" charset="2"/>
              <a:buChar char="ü"/>
              <a:tabLst>
                <a:tab pos="465138" algn="l"/>
              </a:tabLst>
            </a:pPr>
            <a:r>
              <a:rPr lang="en-US" sz="2900" dirty="0" smtClean="0">
                <a:latin typeface="Cambria" pitchFamily="18" charset="0"/>
              </a:rPr>
              <a:t> breaking down the process into smaller tasks</a:t>
            </a:r>
          </a:p>
          <a:p>
            <a:pPr marL="290513" indent="-290513" defTabSz="465138">
              <a:buFont typeface="Wingdings" pitchFamily="2" charset="2"/>
              <a:buChar char="ü"/>
              <a:tabLst>
                <a:tab pos="465138" algn="l"/>
              </a:tabLst>
            </a:pPr>
            <a:r>
              <a:rPr lang="en-US" sz="2900" dirty="0" smtClean="0">
                <a:latin typeface="Cambria" pitchFamily="18" charset="0"/>
              </a:rPr>
              <a:t>classify each task whether it is necessary,    redundant or wasteful</a:t>
            </a:r>
          </a:p>
          <a:p>
            <a:pPr marL="347663" indent="-347663" defTabSz="231775">
              <a:buFont typeface="Wingdings" pitchFamily="2" charset="2"/>
              <a:buChar char="ü"/>
            </a:pPr>
            <a:r>
              <a:rPr lang="en-US" sz="2900" dirty="0" smtClean="0">
                <a:latin typeface="Cambria" pitchFamily="18" charset="0"/>
              </a:rPr>
              <a:t>eliminate wasteful or non-value adding actions</a:t>
            </a:r>
          </a:p>
          <a:p>
            <a:pPr marL="0" indent="0" defTabSz="465138">
              <a:buFont typeface="Wingdings" pitchFamily="2" charset="2"/>
              <a:buChar char="ü"/>
              <a:tabLst>
                <a:tab pos="465138" algn="l"/>
              </a:tabLst>
            </a:pPr>
            <a:r>
              <a:rPr lang="en-US" sz="2900" dirty="0" smtClean="0">
                <a:latin typeface="Cambria" pitchFamily="18" charset="0"/>
              </a:rPr>
              <a:t> reduce cycle time</a:t>
            </a:r>
          </a:p>
          <a:p>
            <a:pPr marL="0" indent="0" defTabSz="465138">
              <a:buFont typeface="Wingdings" pitchFamily="2" charset="2"/>
              <a:buChar char="ü"/>
              <a:tabLst>
                <a:tab pos="465138" algn="l"/>
              </a:tabLst>
            </a:pPr>
            <a:r>
              <a:rPr lang="en-US" sz="2900" dirty="0" smtClean="0">
                <a:latin typeface="Cambria" pitchFamily="18" charset="0"/>
              </a:rPr>
              <a:t> increase employee involvement</a:t>
            </a:r>
          </a:p>
          <a:p>
            <a:pPr marL="0" indent="0" defTabSz="465138">
              <a:buNone/>
              <a:tabLst>
                <a:tab pos="465138" algn="l"/>
              </a:tabLst>
            </a:pPr>
            <a:r>
              <a:rPr lang="en-US" sz="2900" dirty="0" smtClean="0">
                <a:latin typeface="Cambria" pitchFamily="18" charset="0"/>
              </a:rPr>
              <a:t> 	</a:t>
            </a:r>
            <a:endParaRPr lang="en-US" sz="2900" dirty="0">
              <a:latin typeface="Cambria" pitchFamily="18" charset="0"/>
            </a:endParaRPr>
          </a:p>
        </p:txBody>
      </p:sp>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52400"/>
            <a:ext cx="7696200" cy="6477000"/>
          </a:xfrm>
          <a:solidFill>
            <a:schemeClr val="accent1">
              <a:lumMod val="20000"/>
              <a:lumOff val="80000"/>
            </a:schemeClr>
          </a:solidFill>
        </p:spPr>
        <p:txBody>
          <a:bodyPr>
            <a:normAutofit/>
          </a:bodyPr>
          <a:lstStyle/>
          <a:p>
            <a:pPr>
              <a:buNone/>
            </a:pPr>
            <a:r>
              <a:rPr lang="en-US" dirty="0" smtClean="0">
                <a:latin typeface="Cambria" pitchFamily="18" charset="0"/>
              </a:rPr>
              <a:t>III. 5S in GOOD HOUSEKEEPING</a:t>
            </a:r>
            <a:r>
              <a:rPr lang="en-US" dirty="0" smtClean="0"/>
              <a:t>	</a:t>
            </a:r>
            <a:r>
              <a:rPr lang="en-US" sz="3400" dirty="0" smtClean="0">
                <a:latin typeface="Cambria" pitchFamily="18" charset="0"/>
              </a:rPr>
              <a:t> 	</a:t>
            </a:r>
            <a:endParaRPr lang="en-US" sz="3400" dirty="0">
              <a:latin typeface="Cambria" pitchFamily="18" charset="0"/>
            </a:endParaRPr>
          </a:p>
        </p:txBody>
      </p:sp>
      <p:sp>
        <p:nvSpPr>
          <p:cNvPr id="5" name="Rectangle 3"/>
          <p:cNvSpPr txBox="1">
            <a:spLocks noChangeArrowheads="1"/>
          </p:cNvSpPr>
          <p:nvPr/>
        </p:nvSpPr>
        <p:spPr>
          <a:xfrm>
            <a:off x="304801" y="152400"/>
            <a:ext cx="7696200" cy="6400800"/>
          </a:xfrm>
          <a:prstGeom prst="rect">
            <a:avLst/>
          </a:prstGeom>
        </p:spPr>
        <p:txBody>
          <a:bodyPr vert="horz">
            <a:normAutofit/>
          </a:bodyPr>
          <a:lstStyle/>
          <a:p>
            <a:pPr marL="412750" marR="0" lvl="0" indent="-412750" algn="l" defTabSz="433388" rtl="0" eaLnBrk="1" fontAlgn="auto" latinLnBrk="0" hangingPunct="1">
              <a:lnSpc>
                <a:spcPct val="80000"/>
              </a:lnSpc>
              <a:spcBef>
                <a:spcPts val="600"/>
              </a:spcBef>
              <a:spcAft>
                <a:spcPts val="0"/>
              </a:spcAft>
              <a:buClr>
                <a:schemeClr val="tx2"/>
              </a:buClr>
              <a:buSzPct val="73000"/>
              <a:buFontTx/>
              <a:buNone/>
              <a:tabLst>
                <a:tab pos="1027113" algn="l"/>
                <a:tab pos="2230438" algn="l"/>
              </a:tabLst>
              <a:defRPr/>
            </a:pPr>
            <a:endParaRPr kumimoji="0" lang="en-US" sz="2500" i="0" u="none" strike="noStrike" kern="1200" cap="none" spc="0" normalizeH="0" baseline="0" noProof="0" dirty="0" smtClean="0">
              <a:ln>
                <a:noFill/>
              </a:ln>
              <a:effectLst/>
              <a:uLnTx/>
              <a:uFillTx/>
              <a:latin typeface="Cambria" pitchFamily="18" charset="0"/>
            </a:endParaRPr>
          </a:p>
          <a:p>
            <a:pPr marL="412750" marR="0" lvl="0" indent="-412750" algn="l" defTabSz="433388" rtl="0" eaLnBrk="1" fontAlgn="auto" latinLnBrk="0" hangingPunct="1">
              <a:lnSpc>
                <a:spcPct val="80000"/>
              </a:lnSpc>
              <a:spcBef>
                <a:spcPts val="600"/>
              </a:spcBef>
              <a:spcAft>
                <a:spcPts val="0"/>
              </a:spcAft>
              <a:buClr>
                <a:schemeClr val="tx2"/>
              </a:buClr>
              <a:buSzPct val="73000"/>
              <a:buFontTx/>
              <a:buNone/>
              <a:tabLst>
                <a:tab pos="1027113" algn="l"/>
                <a:tab pos="2230438" algn="l"/>
              </a:tabLst>
              <a:defRPr/>
            </a:pPr>
            <a:endParaRPr lang="en-US" sz="2500" dirty="0" smtClean="0">
              <a:latin typeface="Cambria" pitchFamily="18" charset="0"/>
            </a:endParaRPr>
          </a:p>
          <a:p>
            <a:pPr marL="412750" marR="0" lvl="0" indent="-412750" algn="l" defTabSz="433388" rtl="0" eaLnBrk="1" fontAlgn="auto" latinLnBrk="0" hangingPunct="1">
              <a:lnSpc>
                <a:spcPct val="80000"/>
              </a:lnSpc>
              <a:spcBef>
                <a:spcPts val="600"/>
              </a:spcBef>
              <a:spcAft>
                <a:spcPts val="0"/>
              </a:spcAft>
              <a:buClr>
                <a:schemeClr val="tx2"/>
              </a:buClr>
              <a:buSzPct val="73000"/>
              <a:buFontTx/>
              <a:buNone/>
              <a:tabLst>
                <a:tab pos="1027113" algn="l"/>
                <a:tab pos="2230438" algn="l"/>
              </a:tabLst>
              <a:defRPr/>
            </a:pPr>
            <a:r>
              <a:rPr kumimoji="0" lang="en-US" sz="2500" i="0" u="none" strike="noStrike" kern="1200" cap="none" spc="0" normalizeH="0" baseline="0" noProof="0" dirty="0" smtClean="0">
                <a:ln>
                  <a:noFill/>
                </a:ln>
                <a:effectLst/>
                <a:uLnTx/>
                <a:uFillTx/>
                <a:latin typeface="Cambria" pitchFamily="18" charset="0"/>
              </a:rPr>
              <a:t>Step 1	SEIRI (SORT)	</a:t>
            </a:r>
            <a:r>
              <a:rPr kumimoji="0" lang="en-US" sz="2500" i="1" u="none" strike="noStrike" kern="1200" cap="none" spc="0" normalizeH="0" baseline="0" noProof="0" dirty="0" smtClean="0">
                <a:ln>
                  <a:noFill/>
                </a:ln>
                <a:effectLst/>
                <a:uLnTx/>
                <a:uFillTx/>
                <a:latin typeface="Cambria" pitchFamily="18" charset="0"/>
              </a:rPr>
              <a:t>Segregate and Eliminate</a:t>
            </a:r>
            <a:endParaRPr kumimoji="0" lang="en-US" sz="2500" i="0" u="none" strike="noStrike" kern="1200" cap="none" spc="0" normalizeH="0" baseline="0" noProof="0" dirty="0" smtClean="0">
              <a:ln>
                <a:noFill/>
              </a:ln>
              <a:effectLst/>
              <a:uLnTx/>
              <a:uFillTx/>
              <a:latin typeface="Cambria" pitchFamily="18" charset="0"/>
            </a:endParaRPr>
          </a:p>
          <a:p>
            <a:pPr marL="1350963" marR="0" lvl="1" indent="-338138" algn="l" defTabSz="433388" rtl="0" eaLnBrk="1" fontAlgn="auto" latinLnBrk="0" hangingPunct="1">
              <a:lnSpc>
                <a:spcPct val="80000"/>
              </a:lnSpc>
              <a:spcBef>
                <a:spcPts val="500"/>
              </a:spcBef>
              <a:spcAft>
                <a:spcPts val="0"/>
              </a:spcAft>
              <a:buClr>
                <a:schemeClr val="accent4"/>
              </a:buClr>
              <a:buSzPct val="80000"/>
              <a:buFont typeface="Wingdings 2"/>
              <a:buChar char=""/>
              <a:tabLst>
                <a:tab pos="1027113" algn="l"/>
                <a:tab pos="2230438" algn="l"/>
              </a:tabLst>
              <a:defRPr/>
            </a:pPr>
            <a:r>
              <a:rPr kumimoji="0" lang="en-US" sz="2500" b="0" i="0" u="none" strike="noStrike" kern="1200" cap="none" spc="0" normalizeH="0" baseline="0" noProof="0" dirty="0" smtClean="0">
                <a:ln>
                  <a:noFill/>
                </a:ln>
                <a:effectLst/>
                <a:uLnTx/>
                <a:uFillTx/>
                <a:latin typeface="Cambria" pitchFamily="18" charset="0"/>
              </a:rPr>
              <a:t>Segregate necessary from unnecessary items and eliminate what is not needed.</a:t>
            </a:r>
          </a:p>
          <a:p>
            <a:pPr marL="1350963" marR="0" lvl="1" indent="-338138" algn="l" defTabSz="433388" rtl="0" eaLnBrk="1" fontAlgn="auto" latinLnBrk="0" hangingPunct="1">
              <a:lnSpc>
                <a:spcPct val="80000"/>
              </a:lnSpc>
              <a:spcBef>
                <a:spcPts val="500"/>
              </a:spcBef>
              <a:spcAft>
                <a:spcPts val="0"/>
              </a:spcAft>
              <a:buClr>
                <a:schemeClr val="accent4"/>
              </a:buClr>
              <a:buSzPct val="80000"/>
              <a:buFont typeface="Wingdings 2"/>
              <a:buChar char=""/>
              <a:tabLst>
                <a:tab pos="1027113" algn="l"/>
                <a:tab pos="2230438" algn="l"/>
              </a:tabLst>
              <a:defRPr/>
            </a:pPr>
            <a:r>
              <a:rPr kumimoji="0" lang="en-US" sz="2500" b="0" i="0" u="none" strike="noStrike" kern="1200" cap="none" spc="0" normalizeH="0" baseline="0" noProof="0" dirty="0" smtClean="0">
                <a:ln>
                  <a:noFill/>
                </a:ln>
                <a:effectLst/>
                <a:uLnTx/>
                <a:uFillTx/>
                <a:latin typeface="Cambria" pitchFamily="18" charset="0"/>
              </a:rPr>
              <a:t>Dispose all unnecessary items.</a:t>
            </a:r>
          </a:p>
          <a:p>
            <a:pPr marL="412750" marR="0" lvl="0" indent="-412750" algn="l" defTabSz="433388" rtl="0" eaLnBrk="1" fontAlgn="auto" latinLnBrk="0" hangingPunct="1">
              <a:lnSpc>
                <a:spcPct val="80000"/>
              </a:lnSpc>
              <a:spcBef>
                <a:spcPct val="100000"/>
              </a:spcBef>
              <a:spcAft>
                <a:spcPts val="0"/>
              </a:spcAft>
              <a:buClr>
                <a:schemeClr val="tx2"/>
              </a:buClr>
              <a:buSzPct val="73000"/>
              <a:buFontTx/>
              <a:buNone/>
              <a:tabLst>
                <a:tab pos="1027113" algn="l"/>
                <a:tab pos="2230438" algn="l"/>
              </a:tabLst>
              <a:defRPr/>
            </a:pPr>
            <a:r>
              <a:rPr kumimoji="0" lang="en-US" sz="2500" i="0" u="none" strike="noStrike" kern="1200" cap="none" spc="0" normalizeH="0" baseline="0" noProof="0" dirty="0" smtClean="0">
                <a:ln>
                  <a:noFill/>
                </a:ln>
                <a:effectLst/>
                <a:uLnTx/>
                <a:uFillTx/>
                <a:latin typeface="Cambria" pitchFamily="18" charset="0"/>
              </a:rPr>
              <a:t>Step 2	SEITON (SET IN ORDER)</a:t>
            </a:r>
            <a:r>
              <a:rPr kumimoji="0" lang="en-US" sz="2500" i="1" u="none" strike="noStrike" kern="1200" cap="none" spc="0" normalizeH="0" baseline="0" noProof="0" dirty="0" smtClean="0">
                <a:ln>
                  <a:noFill/>
                </a:ln>
                <a:effectLst/>
                <a:uLnTx/>
                <a:uFillTx/>
                <a:latin typeface="Cambria" pitchFamily="18" charset="0"/>
              </a:rPr>
              <a:t>Arrange and Identify </a:t>
            </a:r>
          </a:p>
          <a:p>
            <a:pPr marL="1350963" marR="0" lvl="1" indent="-338138" algn="l" defTabSz="433388" rtl="0" eaLnBrk="1" fontAlgn="auto" latinLnBrk="0" hangingPunct="1">
              <a:lnSpc>
                <a:spcPct val="80000"/>
              </a:lnSpc>
              <a:spcBef>
                <a:spcPts val="500"/>
              </a:spcBef>
              <a:spcAft>
                <a:spcPts val="0"/>
              </a:spcAft>
              <a:buClr>
                <a:schemeClr val="accent4"/>
              </a:buClr>
              <a:buSzPct val="80000"/>
              <a:buFont typeface="Wingdings 2"/>
              <a:buChar char=""/>
              <a:tabLst>
                <a:tab pos="1027113" algn="l"/>
                <a:tab pos="2230438" algn="l"/>
              </a:tabLst>
              <a:defRPr/>
            </a:pPr>
            <a:r>
              <a:rPr kumimoji="0" lang="en-US" sz="2500" b="0" i="0" u="none" strike="noStrike" kern="1200" cap="none" spc="0" normalizeH="0" baseline="0" noProof="0" dirty="0" smtClean="0">
                <a:ln>
                  <a:noFill/>
                </a:ln>
                <a:effectLst/>
                <a:uLnTx/>
                <a:uFillTx/>
                <a:latin typeface="Cambria" pitchFamily="18" charset="0"/>
              </a:rPr>
              <a:t>Arrange remaining items so that they can be found quickly by anybody.</a:t>
            </a:r>
          </a:p>
          <a:p>
            <a:pPr marL="1350963" marR="0" lvl="1" indent="-338138" algn="l" defTabSz="433388" rtl="0" eaLnBrk="1" fontAlgn="auto" latinLnBrk="0" hangingPunct="1">
              <a:lnSpc>
                <a:spcPct val="80000"/>
              </a:lnSpc>
              <a:spcBef>
                <a:spcPts val="500"/>
              </a:spcBef>
              <a:spcAft>
                <a:spcPts val="0"/>
              </a:spcAft>
              <a:buClr>
                <a:schemeClr val="accent4"/>
              </a:buClr>
              <a:buSzPct val="80000"/>
              <a:buFont typeface="Wingdings 2"/>
              <a:buChar char=""/>
              <a:tabLst>
                <a:tab pos="1027113" algn="l"/>
                <a:tab pos="2230438" algn="l"/>
              </a:tabLst>
              <a:defRPr/>
            </a:pPr>
            <a:r>
              <a:rPr kumimoji="0" lang="en-US" sz="2500" b="0" i="0" u="none" strike="noStrike" kern="1200" cap="none" spc="0" normalizeH="0" baseline="0" noProof="0" dirty="0" smtClean="0">
                <a:ln>
                  <a:noFill/>
                </a:ln>
                <a:effectLst/>
                <a:uLnTx/>
                <a:uFillTx/>
                <a:latin typeface="Cambria" pitchFamily="18" charset="0"/>
              </a:rPr>
              <a:t>Standardize the locations so that items can easily be located and accessed by anybody.</a:t>
            </a:r>
          </a:p>
          <a:p>
            <a:pPr marL="412750" marR="0" lvl="0" indent="-412750" algn="l" defTabSz="433388" rtl="0" eaLnBrk="1" fontAlgn="auto" latinLnBrk="0" hangingPunct="1">
              <a:lnSpc>
                <a:spcPct val="80000"/>
              </a:lnSpc>
              <a:spcBef>
                <a:spcPct val="100000"/>
              </a:spcBef>
              <a:spcAft>
                <a:spcPts val="0"/>
              </a:spcAft>
              <a:buClr>
                <a:schemeClr val="tx2"/>
              </a:buClr>
              <a:buSzPct val="73000"/>
              <a:buFontTx/>
              <a:buNone/>
              <a:tabLst>
                <a:tab pos="1027113" algn="l"/>
                <a:tab pos="2230438" algn="l"/>
              </a:tabLst>
              <a:defRPr/>
            </a:pPr>
            <a:r>
              <a:rPr kumimoji="0" lang="en-US" sz="2500" i="0" u="none" strike="noStrike" kern="1200" cap="none" spc="0" normalizeH="0" baseline="0" noProof="0" dirty="0" smtClean="0">
                <a:ln>
                  <a:noFill/>
                </a:ln>
                <a:effectLst/>
                <a:uLnTx/>
                <a:uFillTx/>
                <a:latin typeface="Cambria" pitchFamily="18" charset="0"/>
              </a:rPr>
              <a:t>Step 3	SEISO (SHINE)	</a:t>
            </a:r>
            <a:r>
              <a:rPr kumimoji="0" lang="en-US" sz="2500" i="1" u="none" strike="noStrike" kern="1200" cap="none" spc="0" normalizeH="0" baseline="0" noProof="0" dirty="0" smtClean="0">
                <a:ln>
                  <a:noFill/>
                </a:ln>
                <a:effectLst/>
                <a:uLnTx/>
                <a:uFillTx/>
                <a:latin typeface="Cambria" pitchFamily="18" charset="0"/>
              </a:rPr>
              <a:t>Daily Cleanup Process</a:t>
            </a:r>
            <a:endParaRPr kumimoji="0" lang="en-US" sz="2500" i="0" u="none" strike="noStrike" kern="1200" cap="none" spc="0" normalizeH="0" baseline="0" noProof="0" dirty="0" smtClean="0">
              <a:ln>
                <a:noFill/>
              </a:ln>
              <a:effectLst/>
              <a:uLnTx/>
              <a:uFillTx/>
              <a:latin typeface="Cambria" pitchFamily="18" charset="0"/>
            </a:endParaRPr>
          </a:p>
          <a:p>
            <a:pPr marL="1350963" marR="0" lvl="1" indent="-338138" algn="l" defTabSz="433388" rtl="0" eaLnBrk="1" fontAlgn="auto" latinLnBrk="0" hangingPunct="1">
              <a:lnSpc>
                <a:spcPct val="80000"/>
              </a:lnSpc>
              <a:spcBef>
                <a:spcPts val="500"/>
              </a:spcBef>
              <a:spcAft>
                <a:spcPts val="0"/>
              </a:spcAft>
              <a:buClr>
                <a:schemeClr val="accent4"/>
              </a:buClr>
              <a:buSzPct val="80000"/>
              <a:buFont typeface="Wingdings 2"/>
              <a:buChar char=""/>
              <a:tabLst>
                <a:tab pos="1027113" algn="l"/>
                <a:tab pos="2230438" algn="l"/>
              </a:tabLst>
              <a:defRPr/>
            </a:pPr>
            <a:r>
              <a:rPr kumimoji="0" lang="en-US" sz="2500" b="0" i="0" u="none" strike="noStrike" kern="1200" cap="none" spc="0" normalizeH="0" baseline="0" noProof="0" dirty="0" smtClean="0">
                <a:ln>
                  <a:noFill/>
                </a:ln>
                <a:effectLst/>
                <a:uLnTx/>
                <a:uFillTx/>
                <a:latin typeface="Cambria" pitchFamily="18" charset="0"/>
              </a:rPr>
              <a:t>Create a spotless workplace…sweep and clean.</a:t>
            </a:r>
          </a:p>
          <a:p>
            <a:pPr marL="1350963" marR="0" lvl="1" indent="-338138" algn="l" defTabSz="433388" rtl="0" eaLnBrk="1" fontAlgn="auto" latinLnBrk="0" hangingPunct="1">
              <a:lnSpc>
                <a:spcPct val="80000"/>
              </a:lnSpc>
              <a:spcBef>
                <a:spcPts val="500"/>
              </a:spcBef>
              <a:spcAft>
                <a:spcPts val="0"/>
              </a:spcAft>
              <a:buClr>
                <a:schemeClr val="accent4"/>
              </a:buClr>
              <a:buSzPct val="80000"/>
              <a:buFont typeface="Wingdings 2"/>
              <a:buChar char=""/>
              <a:tabLst>
                <a:tab pos="1027113" algn="l"/>
                <a:tab pos="2230438" algn="l"/>
              </a:tabLst>
              <a:defRPr/>
            </a:pPr>
            <a:r>
              <a:rPr kumimoji="0" lang="en-US" sz="2500" b="0" i="0" u="none" strike="noStrike" kern="1200" cap="none" spc="0" normalizeH="0" baseline="0" noProof="0" dirty="0" smtClean="0">
                <a:ln>
                  <a:noFill/>
                </a:ln>
                <a:effectLst/>
                <a:uLnTx/>
                <a:uFillTx/>
                <a:latin typeface="Cambria" pitchFamily="18" charset="0"/>
              </a:rPr>
              <a:t>Keep equipment and workplace  clean</a:t>
            </a:r>
          </a:p>
        </p:txBody>
      </p:sp>
    </p:spTree>
  </p:cSld>
  <p:clrMapOvr>
    <a:masterClrMapping/>
  </p:clrMapOvr>
  <p:transition spd="slow">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04800" y="152400"/>
            <a:ext cx="7696200" cy="6477000"/>
          </a:xfrm>
          <a:solidFill>
            <a:schemeClr val="accent1">
              <a:lumMod val="20000"/>
              <a:lumOff val="80000"/>
            </a:schemeClr>
          </a:solidFill>
        </p:spPr>
        <p:txBody>
          <a:bodyPr>
            <a:normAutofit/>
          </a:bodyPr>
          <a:lstStyle/>
          <a:p>
            <a:pPr>
              <a:buNone/>
            </a:pPr>
            <a:r>
              <a:rPr lang="en-US" dirty="0" smtClean="0">
                <a:latin typeface="Cambria" pitchFamily="18" charset="0"/>
              </a:rPr>
              <a:t>III. 5S in GOOD HOUSEKEEPING</a:t>
            </a:r>
            <a:r>
              <a:rPr lang="en-US" dirty="0" smtClean="0"/>
              <a:t>	</a:t>
            </a:r>
            <a:r>
              <a:rPr lang="en-US" sz="3400" dirty="0" smtClean="0">
                <a:latin typeface="Cambria" pitchFamily="18" charset="0"/>
              </a:rPr>
              <a:t> 	</a:t>
            </a:r>
            <a:endParaRPr lang="en-US" sz="3400" dirty="0">
              <a:latin typeface="Cambria" pitchFamily="18" charset="0"/>
            </a:endParaRPr>
          </a:p>
        </p:txBody>
      </p:sp>
      <p:sp>
        <p:nvSpPr>
          <p:cNvPr id="6" name="Rectangle 3"/>
          <p:cNvSpPr txBox="1">
            <a:spLocks noChangeArrowheads="1"/>
          </p:cNvSpPr>
          <p:nvPr/>
        </p:nvSpPr>
        <p:spPr>
          <a:xfrm>
            <a:off x="304800" y="990600"/>
            <a:ext cx="7696200" cy="5638800"/>
          </a:xfrm>
          <a:prstGeom prst="rect">
            <a:avLst/>
          </a:prstGeom>
        </p:spPr>
        <p:txBody>
          <a:bodyPr vert="horz">
            <a:noAutofit/>
          </a:bodyPr>
          <a:lstStyle/>
          <a:p>
            <a:pPr marL="412750" marR="0" lvl="0" indent="-412750" algn="l" defTabSz="433388" rtl="0" eaLnBrk="1" fontAlgn="auto" latinLnBrk="0" hangingPunct="1">
              <a:spcAft>
                <a:spcPts val="0"/>
              </a:spcAft>
              <a:buClr>
                <a:schemeClr val="tx2"/>
              </a:buClr>
              <a:buSzPct val="73000"/>
              <a:buFontTx/>
              <a:buNone/>
              <a:tabLst>
                <a:tab pos="1027113" algn="l"/>
                <a:tab pos="2230438" algn="l"/>
              </a:tabLst>
              <a:defRPr/>
            </a:pPr>
            <a:r>
              <a:rPr kumimoji="0" lang="en-US" sz="2500" b="0" i="0" u="none" strike="noStrike" kern="1200" cap="none" spc="0" normalizeH="0" baseline="0" noProof="0" dirty="0" smtClean="0">
                <a:ln>
                  <a:noFill/>
                </a:ln>
                <a:solidFill>
                  <a:schemeClr val="tx1"/>
                </a:solidFill>
                <a:effectLst/>
                <a:uLnTx/>
                <a:uFillTx/>
                <a:latin typeface="Cambria" pitchFamily="18" charset="0"/>
              </a:rPr>
              <a:t>Step 4	 SEIKETSU (STANDARDIZE)</a:t>
            </a:r>
            <a:r>
              <a:rPr kumimoji="0" lang="en-US" sz="2500" b="0" i="0" u="none" strike="noStrike" kern="1200" cap="none" spc="0" normalizeH="0" noProof="0" dirty="0" smtClean="0">
                <a:ln>
                  <a:noFill/>
                </a:ln>
                <a:solidFill>
                  <a:schemeClr val="tx1"/>
                </a:solidFill>
                <a:effectLst/>
                <a:uLnTx/>
                <a:uFillTx/>
                <a:latin typeface="Cambria" pitchFamily="18" charset="0"/>
              </a:rPr>
              <a:t> </a:t>
            </a:r>
            <a:r>
              <a:rPr kumimoji="0" lang="en-US" sz="2500" b="0" i="1" u="none" strike="noStrike" kern="1200" cap="none" spc="0" normalizeH="0" baseline="0" noProof="0" dirty="0" smtClean="0">
                <a:ln>
                  <a:noFill/>
                </a:ln>
                <a:solidFill>
                  <a:schemeClr val="tx1"/>
                </a:solidFill>
                <a:effectLst/>
                <a:uLnTx/>
                <a:uFillTx/>
                <a:latin typeface="Cambria" pitchFamily="18" charset="0"/>
              </a:rPr>
              <a:t>Constant Adherence to the First Three Steps &amp; Safety</a:t>
            </a:r>
          </a:p>
          <a:p>
            <a:pPr marL="950913" marR="0" lvl="0" indent="-338138" algn="l" defTabSz="433388" rtl="0" eaLnBrk="1" fontAlgn="auto" latinLnBrk="0" hangingPunct="1">
              <a:lnSpc>
                <a:spcPct val="110000"/>
              </a:lnSpc>
              <a:spcBef>
                <a:spcPct val="100000"/>
              </a:spcBef>
              <a:spcAft>
                <a:spcPts val="0"/>
              </a:spcAft>
              <a:buClr>
                <a:schemeClr val="tx2"/>
              </a:buClr>
              <a:buSzPct val="73000"/>
              <a:buFont typeface="Wingdings 2"/>
              <a:buChar char=""/>
              <a:tabLst>
                <a:tab pos="1027113" algn="l"/>
                <a:tab pos="2230438" algn="l"/>
              </a:tabLst>
              <a:defRPr/>
            </a:pPr>
            <a:r>
              <a:rPr kumimoji="0" lang="en-US" sz="2500" b="0" i="0" u="none" strike="noStrike" kern="1200" cap="none" spc="0" normalizeH="0" baseline="0" noProof="0" dirty="0" smtClean="0">
                <a:ln>
                  <a:noFill/>
                </a:ln>
                <a:solidFill>
                  <a:schemeClr val="tx1"/>
                </a:solidFill>
                <a:effectLst/>
                <a:uLnTx/>
                <a:uFillTx/>
                <a:latin typeface="Cambria" pitchFamily="18" charset="0"/>
              </a:rPr>
              <a:t>Standardize cleanup activities so that these actions are specific and easy to perform. </a:t>
            </a:r>
          </a:p>
          <a:p>
            <a:pPr marL="950913" marR="0" lvl="0" indent="-338138" algn="l" defTabSz="433388" rtl="0" eaLnBrk="1" fontAlgn="auto" latinLnBrk="0" hangingPunct="1">
              <a:lnSpc>
                <a:spcPct val="110000"/>
              </a:lnSpc>
              <a:spcBef>
                <a:spcPts val="600"/>
              </a:spcBef>
              <a:spcAft>
                <a:spcPts val="0"/>
              </a:spcAft>
              <a:buClr>
                <a:schemeClr val="tx2"/>
              </a:buClr>
              <a:buSzPct val="73000"/>
              <a:buFont typeface="Wingdings 2"/>
              <a:buChar char=""/>
              <a:tabLst>
                <a:tab pos="1027113" algn="l"/>
                <a:tab pos="2230438" algn="l"/>
              </a:tabLst>
              <a:defRPr/>
            </a:pPr>
            <a:r>
              <a:rPr kumimoji="0" lang="en-US" sz="2500" b="0" i="0" u="none" strike="noStrike" kern="1200" cap="none" spc="0" normalizeH="0" baseline="0" noProof="0" dirty="0" smtClean="0">
                <a:ln>
                  <a:noFill/>
                </a:ln>
                <a:solidFill>
                  <a:schemeClr val="tx1"/>
                </a:solidFill>
                <a:effectLst/>
                <a:uLnTx/>
                <a:uFillTx/>
                <a:latin typeface="Cambria" pitchFamily="18" charset="0"/>
              </a:rPr>
              <a:t>Create a system to maintain order and a safe work environment.</a:t>
            </a:r>
          </a:p>
          <a:p>
            <a:pPr marL="950913" marR="0" lvl="0" indent="-338138" algn="l" defTabSz="433388" rtl="0" eaLnBrk="1" fontAlgn="auto" latinLnBrk="0" hangingPunct="1">
              <a:lnSpc>
                <a:spcPct val="110000"/>
              </a:lnSpc>
              <a:spcBef>
                <a:spcPts val="600"/>
              </a:spcBef>
              <a:spcAft>
                <a:spcPts val="0"/>
              </a:spcAft>
              <a:buClr>
                <a:schemeClr val="tx2"/>
              </a:buClr>
              <a:buSzPct val="73000"/>
              <a:buFont typeface="Wingdings 2"/>
              <a:buChar char=""/>
              <a:tabLst>
                <a:tab pos="1027113" algn="l"/>
                <a:tab pos="2230438" algn="l"/>
              </a:tabLst>
              <a:defRPr/>
            </a:pPr>
            <a:r>
              <a:rPr kumimoji="0" lang="en-US" sz="2500" b="0" i="0" u="none" strike="noStrike" kern="1200" cap="none" spc="0" normalizeH="0" baseline="0" noProof="0" dirty="0" smtClean="0">
                <a:ln>
                  <a:noFill/>
                </a:ln>
                <a:solidFill>
                  <a:schemeClr val="tx1"/>
                </a:solidFill>
                <a:effectLst/>
                <a:uLnTx/>
                <a:uFillTx/>
                <a:latin typeface="Cambria" pitchFamily="18" charset="0"/>
              </a:rPr>
              <a:t>Ensure compliance to procedures by conducting regular daily exercise.</a:t>
            </a:r>
          </a:p>
          <a:p>
            <a:pPr marL="950913" marR="0" lvl="0" indent="-338138" algn="l" defTabSz="433388" rtl="0" eaLnBrk="1" fontAlgn="auto" latinLnBrk="0" hangingPunct="1">
              <a:lnSpc>
                <a:spcPct val="110000"/>
              </a:lnSpc>
              <a:spcBef>
                <a:spcPts val="600"/>
              </a:spcBef>
              <a:spcAft>
                <a:spcPts val="0"/>
              </a:spcAft>
              <a:buClr>
                <a:schemeClr val="tx2"/>
              </a:buClr>
              <a:buSzPct val="73000"/>
              <a:buFont typeface="Wingdings 2"/>
              <a:buChar char=""/>
              <a:tabLst>
                <a:tab pos="1027113" algn="l"/>
                <a:tab pos="2230438" algn="l"/>
              </a:tabLst>
              <a:defRPr/>
            </a:pPr>
            <a:r>
              <a:rPr kumimoji="0" lang="en-US" sz="2500" b="0" i="0" u="none" strike="noStrike" kern="1200" cap="none" spc="0" normalizeH="0" baseline="0" noProof="0" dirty="0" smtClean="0">
                <a:ln>
                  <a:noFill/>
                </a:ln>
                <a:solidFill>
                  <a:schemeClr val="tx1"/>
                </a:solidFill>
                <a:effectLst/>
                <a:uLnTx/>
                <a:uFillTx/>
                <a:latin typeface="Cambria" pitchFamily="18" charset="0"/>
              </a:rPr>
              <a:t>This is the condition we support when we maintain the first three steps.</a:t>
            </a:r>
          </a:p>
        </p:txBody>
      </p:sp>
    </p:spTree>
  </p:cSld>
  <p:clrMapOvr>
    <a:masterClrMapping/>
  </p:clrMapOvr>
  <p:transition spd="slow">
    <p:comb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52400"/>
            <a:ext cx="7696200" cy="6477000"/>
          </a:xfrm>
          <a:solidFill>
            <a:schemeClr val="accent1">
              <a:lumMod val="20000"/>
              <a:lumOff val="80000"/>
            </a:schemeClr>
          </a:solidFill>
        </p:spPr>
        <p:txBody>
          <a:bodyPr>
            <a:normAutofit/>
          </a:bodyPr>
          <a:lstStyle/>
          <a:p>
            <a:pPr>
              <a:buNone/>
            </a:pPr>
            <a:r>
              <a:rPr lang="en-US" dirty="0" smtClean="0">
                <a:latin typeface="Cambria" pitchFamily="18" charset="0"/>
              </a:rPr>
              <a:t>III. 5S in GOOD HOUSEKEEPING</a:t>
            </a:r>
            <a:r>
              <a:rPr lang="en-US" dirty="0" smtClean="0"/>
              <a:t>	</a:t>
            </a:r>
            <a:r>
              <a:rPr lang="en-US" sz="3400" dirty="0" smtClean="0">
                <a:latin typeface="Cambria" pitchFamily="18" charset="0"/>
              </a:rPr>
              <a:t> 	</a:t>
            </a:r>
            <a:endParaRPr lang="en-US" sz="3400" dirty="0">
              <a:latin typeface="Cambria" pitchFamily="18" charset="0"/>
            </a:endParaRPr>
          </a:p>
        </p:txBody>
      </p:sp>
      <p:sp>
        <p:nvSpPr>
          <p:cNvPr id="5" name="Rectangle 3"/>
          <p:cNvSpPr txBox="1">
            <a:spLocks noChangeArrowheads="1"/>
          </p:cNvSpPr>
          <p:nvPr/>
        </p:nvSpPr>
        <p:spPr>
          <a:xfrm>
            <a:off x="304800" y="1066800"/>
            <a:ext cx="7696200" cy="5334000"/>
          </a:xfrm>
          <a:prstGeom prst="rect">
            <a:avLst/>
          </a:prstGeom>
        </p:spPr>
        <p:txBody>
          <a:bodyPr vert="horz">
            <a:normAutofit/>
          </a:bodyPr>
          <a:lstStyle/>
          <a:p>
            <a:pPr marL="274320" marR="0" lvl="0" indent="-274320" algn="l" defTabSz="914400" rtl="0" eaLnBrk="1" fontAlgn="auto" latinLnBrk="0" hangingPunct="1">
              <a:lnSpc>
                <a:spcPct val="110000"/>
              </a:lnSpc>
              <a:spcAft>
                <a:spcPts val="0"/>
              </a:spcAft>
              <a:buClr>
                <a:schemeClr val="tx2"/>
              </a:buClr>
              <a:buSzPct val="73000"/>
              <a:buFontTx/>
              <a:buNone/>
              <a:tabLst/>
              <a:defRPr/>
            </a:pPr>
            <a:r>
              <a:rPr kumimoji="0" lang="en-US" sz="2800" b="0" i="0" u="none" strike="noStrike" kern="1200" cap="none" spc="0" normalizeH="0" baseline="0" noProof="0" dirty="0" smtClean="0">
                <a:ln>
                  <a:noFill/>
                </a:ln>
                <a:solidFill>
                  <a:schemeClr val="tx1"/>
                </a:solidFill>
                <a:effectLst/>
                <a:uLnTx/>
                <a:uFillTx/>
                <a:latin typeface="Cambria" pitchFamily="18" charset="0"/>
              </a:rPr>
              <a:t>Step 5 </a:t>
            </a:r>
            <a:r>
              <a:rPr kumimoji="0" lang="en-US" sz="2800" b="0" i="0" u="none" strike="noStrike" kern="1200" cap="none" spc="0" normalizeH="0" noProof="0" dirty="0" smtClean="0">
                <a:ln>
                  <a:noFill/>
                </a:ln>
                <a:solidFill>
                  <a:schemeClr val="tx1"/>
                </a:solidFill>
                <a:effectLst/>
                <a:uLnTx/>
                <a:uFillTx/>
                <a:latin typeface="Cambria" pitchFamily="18" charset="0"/>
              </a:rPr>
              <a:t>  </a:t>
            </a:r>
            <a:r>
              <a:rPr kumimoji="0" lang="en-US" sz="2800" b="0" i="0" u="none" strike="noStrike" kern="1200" cap="none" spc="0" normalizeH="0" baseline="0" noProof="0" dirty="0" smtClean="0">
                <a:ln>
                  <a:noFill/>
                </a:ln>
                <a:solidFill>
                  <a:schemeClr val="tx1"/>
                </a:solidFill>
                <a:effectLst/>
                <a:uLnTx/>
                <a:uFillTx/>
                <a:latin typeface="Cambria" pitchFamily="18" charset="0"/>
              </a:rPr>
              <a:t>SHITSUKI (SUSTAIN)	</a:t>
            </a:r>
            <a:r>
              <a:rPr kumimoji="0" lang="en-US" sz="2800" b="0" i="1" u="none" strike="noStrike" kern="1200" cap="none" spc="0" normalizeH="0" baseline="0" noProof="0" dirty="0" smtClean="0">
                <a:ln>
                  <a:noFill/>
                </a:ln>
                <a:solidFill>
                  <a:schemeClr val="tx1"/>
                </a:solidFill>
                <a:effectLst/>
                <a:uLnTx/>
                <a:uFillTx/>
                <a:latin typeface="Cambria" pitchFamily="18" charset="0"/>
              </a:rPr>
              <a:t>Motivate to Achieve Habitual Compliance </a:t>
            </a:r>
            <a:endParaRPr kumimoji="0" lang="en-US" sz="2800" b="0"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Cambria" pitchFamily="18" charset="0"/>
            </a:endParaRPr>
          </a:p>
          <a:p>
            <a:pPr marL="950913" marR="0" lvl="0" indent="-338138" algn="l" defTabSz="433388" rtl="0" eaLnBrk="1" fontAlgn="auto" latinLnBrk="0" hangingPunct="1">
              <a:lnSpc>
                <a:spcPct val="110000"/>
              </a:lnSpc>
              <a:spcBef>
                <a:spcPct val="100000"/>
              </a:spcBef>
              <a:spcAft>
                <a:spcPts val="0"/>
              </a:spcAft>
              <a:buClr>
                <a:schemeClr val="tx2"/>
              </a:buClr>
              <a:buSzPct val="73000"/>
              <a:buFont typeface="Wingdings 2"/>
              <a:buChar char=""/>
              <a:tabLst>
                <a:tab pos="1027113" algn="l"/>
                <a:tab pos="2230438" algn="l"/>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rPr>
              <a:t>Promote adherence in maintaining a high performance, high quality and safe work environment. </a:t>
            </a:r>
          </a:p>
          <a:p>
            <a:pPr marL="950913" marR="0" lvl="0" indent="-338138" algn="l" defTabSz="433388" rtl="0" eaLnBrk="1" fontAlgn="auto" latinLnBrk="0" hangingPunct="1">
              <a:lnSpc>
                <a:spcPct val="110000"/>
              </a:lnSpc>
              <a:spcBef>
                <a:spcPts val="600"/>
              </a:spcBef>
              <a:spcAft>
                <a:spcPts val="0"/>
              </a:spcAft>
              <a:buClr>
                <a:schemeClr val="tx2"/>
              </a:buClr>
              <a:buSzPct val="73000"/>
              <a:buFont typeface="Wingdings 2"/>
              <a:buChar char=""/>
              <a:tabLst>
                <a:tab pos="1027113" algn="l"/>
                <a:tab pos="2230438" algn="l"/>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rPr>
              <a:t>Make a habit of maintaining established procedures and ensuring they are followed.</a:t>
            </a:r>
          </a:p>
          <a:p>
            <a:pPr marL="950913" marR="0" lvl="0" indent="-338138" algn="l" defTabSz="433388" rtl="0" eaLnBrk="1" fontAlgn="auto" latinLnBrk="0" hangingPunct="1">
              <a:lnSpc>
                <a:spcPct val="110000"/>
              </a:lnSpc>
              <a:spcBef>
                <a:spcPts val="600"/>
              </a:spcBef>
              <a:spcAft>
                <a:spcPts val="0"/>
              </a:spcAft>
              <a:buClr>
                <a:schemeClr val="tx2"/>
              </a:buClr>
              <a:buSzPct val="73000"/>
              <a:buFont typeface="Wingdings 2"/>
              <a:buChar char=""/>
              <a:tabLst>
                <a:tab pos="1027113" algn="l"/>
                <a:tab pos="2230438" algn="l"/>
              </a:tabLst>
              <a:defRPr/>
            </a:pPr>
            <a:r>
              <a:rPr kumimoji="0" lang="en-US" sz="2600" b="0" i="0" u="none" strike="noStrike" kern="1200" cap="none" spc="0" normalizeH="0" baseline="0" noProof="0" dirty="0" smtClean="0">
                <a:ln>
                  <a:noFill/>
                </a:ln>
                <a:solidFill>
                  <a:schemeClr val="tx1"/>
                </a:solidFill>
                <a:effectLst/>
                <a:uLnTx/>
                <a:uFillTx/>
                <a:latin typeface="Cambria" pitchFamily="18" charset="0"/>
              </a:rPr>
              <a:t>Create discipline to maintain cleanliness and find ways to enhance/improve the process.</a:t>
            </a:r>
            <a:endParaRPr kumimoji="0" lang="en-US" sz="2600" b="0" i="0" u="none" strike="noStrike" kern="1200" cap="none" spc="0" normalizeH="0" baseline="0" noProof="0" dirty="0">
              <a:ln>
                <a:noFill/>
              </a:ln>
              <a:solidFill>
                <a:schemeClr val="tx1"/>
              </a:solidFill>
              <a:effectLst/>
              <a:uLnTx/>
              <a:uFillTx/>
              <a:latin typeface="Cambria" pitchFamily="18" charset="0"/>
            </a:endParaRPr>
          </a:p>
        </p:txBody>
      </p:sp>
    </p:spTree>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52400"/>
            <a:ext cx="7696200" cy="6477000"/>
          </a:xfrm>
          <a:solidFill>
            <a:schemeClr val="accent1">
              <a:lumMod val="20000"/>
              <a:lumOff val="80000"/>
            </a:schemeClr>
          </a:solidFill>
        </p:spPr>
        <p:txBody>
          <a:bodyPr>
            <a:normAutofit/>
          </a:bodyPr>
          <a:lstStyle/>
          <a:p>
            <a:pPr>
              <a:buNone/>
            </a:pPr>
            <a:r>
              <a:rPr lang="en-US" dirty="0" smtClean="0">
                <a:latin typeface="Cambria" pitchFamily="18" charset="0"/>
              </a:rPr>
              <a:t>III. 5S in GOOD HOUSEKEEPING</a:t>
            </a:r>
            <a:r>
              <a:rPr lang="en-US" dirty="0" smtClean="0"/>
              <a:t>	</a:t>
            </a:r>
            <a:r>
              <a:rPr lang="en-US" sz="3400" dirty="0" smtClean="0">
                <a:latin typeface="Cambria" pitchFamily="18" charset="0"/>
              </a:rPr>
              <a:t> 	</a:t>
            </a:r>
            <a:endParaRPr lang="en-US" sz="3400" dirty="0">
              <a:latin typeface="Cambria" pitchFamily="18" charset="0"/>
            </a:endParaRPr>
          </a:p>
        </p:txBody>
      </p:sp>
      <p:sp>
        <p:nvSpPr>
          <p:cNvPr id="5" name="Rectangle 3"/>
          <p:cNvSpPr txBox="1">
            <a:spLocks noChangeArrowheads="1"/>
          </p:cNvSpPr>
          <p:nvPr/>
        </p:nvSpPr>
        <p:spPr>
          <a:xfrm>
            <a:off x="304800" y="1066800"/>
            <a:ext cx="7696200" cy="548640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Tx/>
              <a:buNone/>
              <a:tabLst/>
              <a:defRPr/>
            </a:pPr>
            <a:r>
              <a:rPr kumimoji="0" lang="en-PH" sz="3500" b="0" i="0" u="none" strike="noStrike" kern="1200" cap="none" spc="0" normalizeH="0" baseline="0" noProof="0" dirty="0" smtClean="0">
                <a:ln>
                  <a:noFill/>
                </a:ln>
                <a:solidFill>
                  <a:schemeClr val="tx1"/>
                </a:solidFill>
                <a:effectLst/>
                <a:uLnTx/>
                <a:uFillTx/>
                <a:latin typeface="Cambria" pitchFamily="18" charset="0"/>
              </a:rPr>
              <a:t>Provides ways to:</a:t>
            </a:r>
          </a:p>
          <a:p>
            <a:pPr marL="274320" marR="0" lvl="0" indent="-274320" algn="l" defTabSz="914400" rtl="0" eaLnBrk="1" fontAlgn="auto" latinLnBrk="0" hangingPunct="1">
              <a:lnSpc>
                <a:spcPct val="100000"/>
              </a:lnSpc>
              <a:spcBef>
                <a:spcPts val="600"/>
              </a:spcBef>
              <a:spcAft>
                <a:spcPts val="0"/>
              </a:spcAft>
              <a:buClr>
                <a:schemeClr val="tx2"/>
              </a:buClr>
              <a:buSzPct val="73000"/>
              <a:buFontTx/>
              <a:buNone/>
              <a:tabLst/>
              <a:defRPr/>
            </a:pPr>
            <a:endParaRPr kumimoji="0" lang="en-PH" sz="2000" b="0" i="0" u="none" strike="noStrike" kern="1200" cap="none" spc="0" normalizeH="0" baseline="0" noProof="0" dirty="0" smtClean="0">
              <a:ln>
                <a:noFill/>
              </a:ln>
              <a:solidFill>
                <a:schemeClr val="tx1"/>
              </a:solidFill>
              <a:effectLst/>
              <a:uLnTx/>
              <a:uFillTx/>
              <a:latin typeface="Cambria" pitchFamily="18" charset="0"/>
            </a:endParaRPr>
          </a:p>
          <a:p>
            <a:pPr marL="731520" lvl="1" indent="-274320">
              <a:spcBef>
                <a:spcPts val="600"/>
              </a:spcBef>
              <a:buClr>
                <a:schemeClr val="tx2"/>
              </a:buClr>
              <a:buSzPct val="73000"/>
              <a:buFont typeface="Wingdings" pitchFamily="2" charset="2"/>
              <a:buChar char="q"/>
            </a:pPr>
            <a:r>
              <a:rPr kumimoji="0" lang="en-PH" sz="2600" b="0" i="0" u="none" strike="noStrike" kern="1200" cap="none" spc="0" normalizeH="0" baseline="0" noProof="0" dirty="0" smtClean="0">
                <a:ln>
                  <a:noFill/>
                </a:ln>
                <a:solidFill>
                  <a:schemeClr val="tx1"/>
                </a:solidFill>
                <a:effectLst/>
                <a:uLnTx/>
                <a:uFillTx/>
                <a:latin typeface="Cambria" pitchFamily="18" charset="0"/>
              </a:rPr>
              <a:t>	Remove all unnecessary and unimportant 	materials.</a:t>
            </a:r>
            <a:endParaRPr lang="en-PH" sz="2600" dirty="0" smtClean="0">
              <a:latin typeface="Cambria" pitchFamily="18" charset="0"/>
            </a:endParaRPr>
          </a:p>
          <a:p>
            <a:pPr marL="731520" lvl="1" indent="-274320">
              <a:spcBef>
                <a:spcPts val="600"/>
              </a:spcBef>
              <a:buClr>
                <a:schemeClr val="tx2"/>
              </a:buClr>
              <a:buSzPct val="73000"/>
              <a:buFont typeface="Wingdings" pitchFamily="2" charset="2"/>
              <a:buChar char="q"/>
            </a:pPr>
            <a:r>
              <a:rPr kumimoji="0" lang="en-PH" sz="2600" b="0" i="0" u="none" strike="noStrike" kern="1200" cap="none" spc="0" normalizeH="0" noProof="0" dirty="0" smtClean="0">
                <a:ln>
                  <a:noFill/>
                </a:ln>
                <a:solidFill>
                  <a:schemeClr val="tx1"/>
                </a:solidFill>
                <a:effectLst/>
                <a:uLnTx/>
                <a:uFillTx/>
                <a:latin typeface="Cambria" pitchFamily="18" charset="0"/>
              </a:rPr>
              <a:t>   </a:t>
            </a:r>
            <a:r>
              <a:rPr kumimoji="0" lang="en-PH" sz="2600" b="0" i="0" u="none" strike="noStrike" kern="1200" cap="none" spc="0" normalizeH="0" baseline="0" noProof="0" dirty="0" smtClean="0">
                <a:ln>
                  <a:noFill/>
                </a:ln>
                <a:solidFill>
                  <a:schemeClr val="tx1"/>
                </a:solidFill>
                <a:effectLst/>
                <a:uLnTx/>
                <a:uFillTx/>
                <a:latin typeface="Cambria" pitchFamily="18" charset="0"/>
              </a:rPr>
              <a:t>Prevent accumulation of unnecessary and   	unimportant materials.</a:t>
            </a:r>
          </a:p>
          <a:p>
            <a:pPr marL="731520" lvl="1" indent="-274320">
              <a:spcBef>
                <a:spcPts val="600"/>
              </a:spcBef>
              <a:buClr>
                <a:schemeClr val="tx2"/>
              </a:buClr>
              <a:buSzPct val="73000"/>
              <a:buFont typeface="Wingdings" pitchFamily="2" charset="2"/>
              <a:buChar char="q"/>
            </a:pPr>
            <a:r>
              <a:rPr lang="en-PH" sz="2600" dirty="0" smtClean="0">
                <a:latin typeface="Cambria" pitchFamily="18" charset="0"/>
              </a:rPr>
              <a:t>   </a:t>
            </a:r>
            <a:r>
              <a:rPr kumimoji="0" lang="en-PH" sz="2600" b="0" i="0" u="none" strike="noStrike" kern="1200" cap="none" spc="0" normalizeH="0" baseline="0" noProof="0" dirty="0" smtClean="0">
                <a:ln>
                  <a:noFill/>
                </a:ln>
                <a:solidFill>
                  <a:schemeClr val="tx1"/>
                </a:solidFill>
                <a:effectLst/>
                <a:uLnTx/>
                <a:uFillTx/>
                <a:latin typeface="Cambria" pitchFamily="18" charset="0"/>
              </a:rPr>
              <a:t>Organize needed and important materials.</a:t>
            </a:r>
          </a:p>
          <a:p>
            <a:pPr marL="731520" lvl="1" indent="-274320">
              <a:spcBef>
                <a:spcPts val="600"/>
              </a:spcBef>
              <a:buClr>
                <a:schemeClr val="tx2"/>
              </a:buClr>
              <a:buSzPct val="73000"/>
              <a:buFont typeface="Wingdings" pitchFamily="2" charset="2"/>
              <a:buChar char="q"/>
            </a:pPr>
            <a:r>
              <a:rPr lang="en-PH" sz="2600" dirty="0" smtClean="0">
                <a:latin typeface="Cambria" pitchFamily="18" charset="0"/>
              </a:rPr>
              <a:t>   </a:t>
            </a:r>
            <a:r>
              <a:rPr kumimoji="0" lang="en-PH" sz="2600" b="0" i="0" u="none" strike="noStrike" kern="1200" cap="none" spc="0" normalizeH="0" baseline="0" noProof="0" dirty="0" smtClean="0">
                <a:ln>
                  <a:noFill/>
                </a:ln>
                <a:solidFill>
                  <a:schemeClr val="tx1"/>
                </a:solidFill>
                <a:effectLst/>
                <a:uLnTx/>
                <a:uFillTx/>
                <a:latin typeface="Cambria" pitchFamily="18" charset="0"/>
              </a:rPr>
              <a:t>Minimize search and wasted time.</a:t>
            </a:r>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endParaRPr lang="en-PH" sz="2600" dirty="0" smtClean="0"/>
          </a:p>
          <a:p>
            <a:pPr marL="274320" marR="0" lvl="0" indent="-274320" algn="l" defTabSz="914400" rtl="0" eaLnBrk="1" fontAlgn="auto" latinLnBrk="0" hangingPunct="1">
              <a:lnSpc>
                <a:spcPct val="100000"/>
              </a:lnSpc>
              <a:spcBef>
                <a:spcPts val="600"/>
              </a:spcBef>
              <a:spcAft>
                <a:spcPts val="0"/>
              </a:spcAft>
              <a:buClr>
                <a:schemeClr val="tx2"/>
              </a:buClr>
              <a:buSzPct val="73000"/>
              <a:tabLst/>
              <a:defRPr/>
            </a:pPr>
            <a:r>
              <a:rPr kumimoji="0" lang="en-PH"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PH" sz="3000" i="0" u="none" strike="noStrike" kern="1200" cap="none" spc="0" normalizeH="0" baseline="0" noProof="0" dirty="0" smtClean="0">
                <a:ln>
                  <a:noFill/>
                </a:ln>
                <a:solidFill>
                  <a:schemeClr val="tx1"/>
                </a:solidFill>
                <a:effectLst/>
                <a:uLnTx/>
                <a:uFillTx/>
                <a:latin typeface="Cambria" pitchFamily="18" charset="0"/>
              </a:rPr>
              <a:t>+</a:t>
            </a:r>
            <a:r>
              <a:rPr kumimoji="0" lang="en-PH" sz="3000" i="0" u="none" strike="noStrike" kern="1200" cap="none" spc="0" normalizeH="0" noProof="0" dirty="0" smtClean="0">
                <a:ln>
                  <a:noFill/>
                </a:ln>
                <a:solidFill>
                  <a:schemeClr val="tx1"/>
                </a:solidFill>
                <a:effectLst/>
                <a:uLnTx/>
                <a:uFillTx/>
                <a:latin typeface="Cambria" pitchFamily="18" charset="0"/>
              </a:rPr>
              <a:t> 1. Self-Discipline</a:t>
            </a:r>
            <a:endParaRPr kumimoji="0" lang="en-PH" sz="3000" i="0" u="none" strike="noStrike" kern="1200" cap="none" spc="0" normalizeH="0" baseline="0" noProof="0" dirty="0" smtClean="0">
              <a:ln>
                <a:noFill/>
              </a:ln>
              <a:solidFill>
                <a:schemeClr val="tx1"/>
              </a:solidFill>
              <a:effectLst/>
              <a:uLnTx/>
              <a:uFillTx/>
              <a:latin typeface="Cambria" pitchFamily="18"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PH"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endParaRPr kumimoji="0" lang="en-PH"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blinds(horizontal)">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152400"/>
            <a:ext cx="7696200" cy="6477000"/>
          </a:xfrm>
          <a:solidFill>
            <a:schemeClr val="accent1">
              <a:lumMod val="20000"/>
              <a:lumOff val="80000"/>
            </a:schemeClr>
          </a:solidFill>
        </p:spPr>
        <p:txBody>
          <a:bodyPr>
            <a:normAutofit fontScale="92500" lnSpcReduction="10000"/>
          </a:bodyPr>
          <a:lstStyle/>
          <a:p>
            <a:pPr marL="0" indent="0">
              <a:buNone/>
            </a:pPr>
            <a:r>
              <a:rPr lang="en-US" sz="2800" dirty="0" smtClean="0">
                <a:latin typeface="Cambria" pitchFamily="18" charset="0"/>
              </a:rPr>
              <a:t>IV. 4W’s and 1H Question</a:t>
            </a:r>
          </a:p>
          <a:p>
            <a:pPr algn="ctr">
              <a:buNone/>
            </a:pPr>
            <a:endParaRPr lang="en-US" sz="1000" dirty="0" smtClean="0">
              <a:latin typeface="Cambria" pitchFamily="18" charset="0"/>
            </a:endParaRPr>
          </a:p>
          <a:p>
            <a:pPr marL="0" indent="0" defTabSz="465138">
              <a:spcBef>
                <a:spcPts val="0"/>
              </a:spcBef>
              <a:buNone/>
              <a:tabLst>
                <a:tab pos="465138" algn="l"/>
              </a:tabLst>
            </a:pPr>
            <a:r>
              <a:rPr lang="en-US" sz="2800" dirty="0" smtClean="0">
                <a:latin typeface="Cambria" pitchFamily="18" charset="0"/>
              </a:rPr>
              <a:t>	1. What is the solution?</a:t>
            </a:r>
          </a:p>
          <a:p>
            <a:pPr marL="0" indent="0" defTabSz="465138">
              <a:spcBef>
                <a:spcPts val="0"/>
              </a:spcBef>
              <a:buNone/>
              <a:tabLst>
                <a:tab pos="465138" algn="l"/>
              </a:tabLst>
            </a:pPr>
            <a:r>
              <a:rPr lang="en-US" sz="2800" dirty="0" smtClean="0">
                <a:latin typeface="Cambria" pitchFamily="18" charset="0"/>
              </a:rPr>
              <a:t>		- specific, avoid solutions that requires capital investment, exhaust all possible solutions </a:t>
            </a:r>
          </a:p>
          <a:p>
            <a:pPr marL="0" indent="0" defTabSz="465138">
              <a:spcBef>
                <a:spcPts val="0"/>
              </a:spcBef>
              <a:buNone/>
              <a:tabLst>
                <a:tab pos="465138" algn="l"/>
              </a:tabLst>
            </a:pPr>
            <a:endParaRPr lang="en-US" sz="500" dirty="0" smtClean="0">
              <a:latin typeface="Cambria" pitchFamily="18" charset="0"/>
            </a:endParaRPr>
          </a:p>
          <a:p>
            <a:pPr marL="0" indent="0" defTabSz="465138">
              <a:spcBef>
                <a:spcPts val="0"/>
              </a:spcBef>
              <a:buNone/>
              <a:tabLst>
                <a:tab pos="465138" algn="l"/>
              </a:tabLst>
            </a:pPr>
            <a:r>
              <a:rPr lang="en-US" sz="2800" dirty="0" smtClean="0">
                <a:latin typeface="Cambria" pitchFamily="18" charset="0"/>
              </a:rPr>
              <a:t>	2. Why did you select this solution?</a:t>
            </a:r>
          </a:p>
          <a:p>
            <a:pPr marL="0" indent="0" defTabSz="465138">
              <a:spcBef>
                <a:spcPts val="0"/>
              </a:spcBef>
              <a:buNone/>
              <a:tabLst>
                <a:tab pos="465138" algn="l"/>
              </a:tabLst>
            </a:pPr>
            <a:r>
              <a:rPr lang="en-US" sz="2800" dirty="0" smtClean="0">
                <a:latin typeface="Cambria" pitchFamily="18" charset="0"/>
              </a:rPr>
              <a:t>		- will this solve the problem? Why not another solution? </a:t>
            </a:r>
          </a:p>
          <a:p>
            <a:pPr marL="0" indent="0" defTabSz="465138">
              <a:spcBef>
                <a:spcPts val="0"/>
              </a:spcBef>
              <a:buNone/>
              <a:tabLst>
                <a:tab pos="465138" algn="l"/>
              </a:tabLst>
            </a:pPr>
            <a:endParaRPr lang="en-US" sz="500" dirty="0" smtClean="0">
              <a:latin typeface="Cambria" pitchFamily="18" charset="0"/>
            </a:endParaRPr>
          </a:p>
          <a:p>
            <a:pPr marL="0" indent="0" defTabSz="465138">
              <a:spcBef>
                <a:spcPts val="0"/>
              </a:spcBef>
              <a:buNone/>
              <a:tabLst>
                <a:tab pos="465138" algn="l"/>
              </a:tabLst>
            </a:pPr>
            <a:r>
              <a:rPr lang="en-US" sz="2800" dirty="0" smtClean="0">
                <a:latin typeface="Cambria" pitchFamily="18" charset="0"/>
              </a:rPr>
              <a:t>	3. When is the solution to be implemented?</a:t>
            </a:r>
          </a:p>
          <a:p>
            <a:pPr marL="0" indent="0" defTabSz="465138">
              <a:spcBef>
                <a:spcPts val="0"/>
              </a:spcBef>
              <a:buNone/>
              <a:tabLst>
                <a:tab pos="465138" algn="l"/>
              </a:tabLst>
            </a:pPr>
            <a:r>
              <a:rPr lang="en-US" sz="2800" dirty="0" smtClean="0">
                <a:latin typeface="Cambria" pitchFamily="18" charset="0"/>
              </a:rPr>
              <a:t>		- there should be timetable with dates to start and to finish</a:t>
            </a:r>
          </a:p>
          <a:p>
            <a:pPr marL="0" indent="0" defTabSz="465138">
              <a:spcBef>
                <a:spcPts val="0"/>
              </a:spcBef>
              <a:buNone/>
              <a:tabLst>
                <a:tab pos="465138" algn="l"/>
              </a:tabLst>
            </a:pPr>
            <a:endParaRPr lang="en-US" sz="500" dirty="0" smtClean="0">
              <a:latin typeface="Cambria" pitchFamily="18" charset="0"/>
            </a:endParaRPr>
          </a:p>
          <a:p>
            <a:pPr marL="0" indent="0" defTabSz="465138">
              <a:spcBef>
                <a:spcPts val="0"/>
              </a:spcBef>
              <a:buNone/>
              <a:tabLst>
                <a:tab pos="465138" algn="l"/>
              </a:tabLst>
            </a:pPr>
            <a:r>
              <a:rPr lang="en-US" sz="2800" dirty="0" smtClean="0">
                <a:latin typeface="Cambria" pitchFamily="18" charset="0"/>
              </a:rPr>
              <a:t>	4. Who is responsible?</a:t>
            </a:r>
          </a:p>
          <a:p>
            <a:pPr marL="0" indent="0" defTabSz="465138">
              <a:spcBef>
                <a:spcPts val="0"/>
              </a:spcBef>
              <a:buNone/>
              <a:tabLst>
                <a:tab pos="465138" algn="l"/>
              </a:tabLst>
            </a:pPr>
            <a:r>
              <a:rPr lang="en-US" sz="2800" dirty="0" smtClean="0">
                <a:latin typeface="Cambria" pitchFamily="18" charset="0"/>
              </a:rPr>
              <a:t>		- person responsible/capable of  carrying out this solution</a:t>
            </a:r>
          </a:p>
          <a:p>
            <a:pPr marL="0" indent="0" defTabSz="465138">
              <a:spcBef>
                <a:spcPts val="0"/>
              </a:spcBef>
              <a:buNone/>
              <a:tabLst>
                <a:tab pos="465138" algn="l"/>
              </a:tabLst>
            </a:pPr>
            <a:endParaRPr lang="en-US" sz="500" dirty="0" smtClean="0">
              <a:latin typeface="Cambria" pitchFamily="18" charset="0"/>
            </a:endParaRPr>
          </a:p>
          <a:p>
            <a:pPr marL="0" indent="0" defTabSz="465138">
              <a:spcBef>
                <a:spcPts val="0"/>
              </a:spcBef>
              <a:buNone/>
              <a:tabLst>
                <a:tab pos="465138" algn="l"/>
              </a:tabLst>
            </a:pPr>
            <a:r>
              <a:rPr lang="en-US" sz="2800" dirty="0" smtClean="0">
                <a:latin typeface="Cambria" pitchFamily="18" charset="0"/>
              </a:rPr>
              <a:t>	5. How to implement the solution?</a:t>
            </a:r>
          </a:p>
          <a:p>
            <a:pPr marL="0" indent="0" defTabSz="465138">
              <a:spcBef>
                <a:spcPts val="0"/>
              </a:spcBef>
              <a:buNone/>
              <a:tabLst>
                <a:tab pos="465138" algn="l"/>
              </a:tabLst>
            </a:pPr>
            <a:r>
              <a:rPr lang="en-US" sz="2800" dirty="0" smtClean="0">
                <a:latin typeface="Cambria" pitchFamily="18" charset="0"/>
              </a:rPr>
              <a:t>		- pilot the solution before implementing it to general</a:t>
            </a:r>
          </a:p>
          <a:p>
            <a:pPr marL="0" indent="0" defTabSz="465138">
              <a:lnSpc>
                <a:spcPct val="150000"/>
              </a:lnSpc>
              <a:spcBef>
                <a:spcPts val="0"/>
              </a:spcBef>
              <a:buNone/>
              <a:tabLst>
                <a:tab pos="465138" algn="l"/>
              </a:tabLst>
            </a:pPr>
            <a:endParaRPr lang="en-US" sz="3400" dirty="0">
              <a:latin typeface="Cambria" pitchFamily="18" charset="0"/>
            </a:endParaRP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1143000"/>
            <a:ext cx="6096000" cy="1752600"/>
          </a:xfrm>
          <a:noFill/>
        </p:spPr>
        <p:txBody>
          <a:bodyPr>
            <a:noAutofit/>
          </a:bodyPr>
          <a:lstStyle/>
          <a:p>
            <a:pPr algn="ctr"/>
            <a:r>
              <a:rPr lang="en-US" sz="3000" dirty="0" smtClean="0">
                <a:solidFill>
                  <a:srgbClr val="0000FF"/>
                </a:solidFill>
                <a:latin typeface="Imprint MT Shadow" pitchFamily="82" charset="0"/>
              </a:rPr>
              <a:t>Talk with customers</a:t>
            </a:r>
            <a:r>
              <a:rPr lang="en-US" sz="5000" dirty="0" smtClean="0">
                <a:solidFill>
                  <a:schemeClr val="accent1">
                    <a:lumMod val="50000"/>
                  </a:schemeClr>
                </a:solidFill>
                <a:latin typeface="Calisto MT" pitchFamily="18" charset="0"/>
              </a:rPr>
              <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6" name="Rectangle 5"/>
          <p:cNvSpPr/>
          <p:nvPr/>
        </p:nvSpPr>
        <p:spPr>
          <a:xfrm>
            <a:off x="2514600" y="587514"/>
            <a:ext cx="3048000" cy="707886"/>
          </a:xfrm>
          <a:prstGeom prst="rect">
            <a:avLst/>
          </a:prstGeom>
        </p:spPr>
        <p:txBody>
          <a:bodyPr wrap="square">
            <a:spAutoFit/>
          </a:bodyPr>
          <a:lstStyle/>
          <a:p>
            <a:pPr algn="ctr"/>
            <a:r>
              <a:rPr lang="en-US" sz="4000" dirty="0" smtClean="0">
                <a:solidFill>
                  <a:srgbClr val="FF0066"/>
                </a:solidFill>
                <a:latin typeface="Bernard MT Condensed" pitchFamily="18" charset="0"/>
              </a:rPr>
              <a:t>Step 2</a:t>
            </a:r>
            <a:endParaRPr lang="en-US" sz="4000" dirty="0"/>
          </a:p>
        </p:txBody>
      </p:sp>
      <p:sp>
        <p:nvSpPr>
          <p:cNvPr id="7" name="Content Placeholder 2"/>
          <p:cNvSpPr txBox="1">
            <a:spLocks/>
          </p:cNvSpPr>
          <p:nvPr/>
        </p:nvSpPr>
        <p:spPr>
          <a:xfrm>
            <a:off x="609600" y="2438400"/>
            <a:ext cx="8610600" cy="3810000"/>
          </a:xfrm>
          <a:prstGeom prst="rect">
            <a:avLst/>
          </a:prstGeom>
        </p:spPr>
        <p:txBody>
          <a:bodyPr vert="horz">
            <a:normAutofit/>
          </a:bodyPr>
          <a:lstStyle/>
          <a:p>
            <a:pPr marL="514350" marR="0" lvl="0" indent="-514350" defTabSz="914400" rtl="0" eaLnBrk="1" fontAlgn="auto" latinLnBrk="0" hangingPunct="1">
              <a:lnSpc>
                <a:spcPct val="100000"/>
              </a:lnSpc>
              <a:spcBef>
                <a:spcPts val="600"/>
              </a:spcBef>
              <a:spcAft>
                <a:spcPts val="0"/>
              </a:spcAft>
              <a:buClr>
                <a:schemeClr val="tx2"/>
              </a:buClr>
              <a:buSzPct val="73000"/>
              <a:tabLst/>
              <a:defRPr/>
            </a:pPr>
            <a:r>
              <a:rPr lang="en-US" sz="3000" dirty="0" smtClean="0">
                <a:solidFill>
                  <a:srgbClr val="0000FF"/>
                </a:solidFill>
                <a:latin typeface="Californian FB" pitchFamily="18" charset="0"/>
              </a:rPr>
              <a:t>1. Identify who are your Customers</a:t>
            </a:r>
          </a:p>
          <a:p>
            <a:pPr marL="514350" marR="0" lvl="0" indent="-514350" defTabSz="914400" rtl="0" eaLnBrk="1" fontAlgn="auto" latinLnBrk="0" hangingPunct="1">
              <a:lnSpc>
                <a:spcPct val="100000"/>
              </a:lnSpc>
              <a:spcBef>
                <a:spcPts val="600"/>
              </a:spcBef>
              <a:spcAft>
                <a:spcPts val="0"/>
              </a:spcAft>
              <a:buClr>
                <a:schemeClr val="tx2"/>
              </a:buClr>
              <a:buSzPct val="73000"/>
              <a:tabLst/>
              <a:defRPr/>
            </a:pPr>
            <a:r>
              <a:rPr lang="en-US" sz="3000" dirty="0" smtClean="0">
                <a:solidFill>
                  <a:srgbClr val="0000FF"/>
                </a:solidFill>
                <a:latin typeface="Californian FB" pitchFamily="18" charset="0"/>
              </a:rPr>
              <a:t>2. Conduct VOC</a:t>
            </a:r>
          </a:p>
          <a:p>
            <a:pPr marL="514350" marR="0" lvl="0" indent="-514350" defTabSz="914400" rtl="0" eaLnBrk="1" fontAlgn="auto" latinLnBrk="0" hangingPunct="1">
              <a:lnSpc>
                <a:spcPct val="100000"/>
              </a:lnSpc>
              <a:spcBef>
                <a:spcPts val="600"/>
              </a:spcBef>
              <a:spcAft>
                <a:spcPts val="0"/>
              </a:spcAft>
              <a:buClr>
                <a:schemeClr val="tx2"/>
              </a:buClr>
              <a:buSzPct val="73000"/>
              <a:tabLst/>
              <a:defRPr/>
            </a:pPr>
            <a:r>
              <a:rPr lang="en-US" sz="3000" dirty="0" smtClean="0">
                <a:solidFill>
                  <a:srgbClr val="0000FF"/>
                </a:solidFill>
                <a:latin typeface="Californian FB" pitchFamily="18" charset="0"/>
              </a:rPr>
              <a:t>3. Affinity Diagram (What do customers need)</a:t>
            </a:r>
          </a:p>
          <a:p>
            <a:pPr marL="514350" marR="0" lvl="0" indent="566738" defTabSz="914400" rtl="0" eaLnBrk="1" fontAlgn="auto" latinLnBrk="0" hangingPunct="1">
              <a:lnSpc>
                <a:spcPct val="100000"/>
              </a:lnSpc>
              <a:spcBef>
                <a:spcPts val="600"/>
              </a:spcBef>
              <a:spcAft>
                <a:spcPts val="0"/>
              </a:spcAft>
              <a:buClr>
                <a:schemeClr val="tx2"/>
              </a:buClr>
              <a:buSzPct val="73000"/>
              <a:buFont typeface="Wingdings" pitchFamily="2" charset="2"/>
              <a:buChar char="ü"/>
              <a:defRPr/>
            </a:pPr>
            <a:r>
              <a:rPr lang="en-US" sz="3000" i="1" dirty="0" smtClean="0">
                <a:solidFill>
                  <a:srgbClr val="FF0066"/>
                </a:solidFill>
                <a:latin typeface="Californian FB" pitchFamily="18" charset="0"/>
              </a:rPr>
              <a:t>Group VOC according to needs</a:t>
            </a:r>
          </a:p>
          <a:p>
            <a:pPr marL="514350" marR="0" lvl="0" indent="566738" defTabSz="914400" rtl="0" eaLnBrk="1" fontAlgn="auto" latinLnBrk="0" hangingPunct="1">
              <a:lnSpc>
                <a:spcPct val="100000"/>
              </a:lnSpc>
              <a:spcBef>
                <a:spcPts val="600"/>
              </a:spcBef>
              <a:spcAft>
                <a:spcPts val="0"/>
              </a:spcAft>
              <a:buClr>
                <a:schemeClr val="tx2"/>
              </a:buClr>
              <a:buSzPct val="73000"/>
              <a:buFont typeface="Wingdings" pitchFamily="2" charset="2"/>
              <a:buChar char="ü"/>
              <a:defRPr/>
            </a:pPr>
            <a:r>
              <a:rPr lang="en-US" sz="3000" i="1" dirty="0" smtClean="0">
                <a:solidFill>
                  <a:srgbClr val="FF0066"/>
                </a:solidFill>
                <a:latin typeface="Californian FB" pitchFamily="18" charset="0"/>
              </a:rPr>
              <a:t>Categorize each according to wants</a:t>
            </a:r>
          </a:p>
          <a:p>
            <a:pPr marL="514350" marR="0" lvl="0" indent="566738" defTabSz="914400" rtl="0" eaLnBrk="1" fontAlgn="auto" latinLnBrk="0" hangingPunct="1">
              <a:lnSpc>
                <a:spcPct val="100000"/>
              </a:lnSpc>
              <a:spcBef>
                <a:spcPts val="600"/>
              </a:spcBef>
              <a:spcAft>
                <a:spcPts val="0"/>
              </a:spcAft>
              <a:buClr>
                <a:schemeClr val="tx2"/>
              </a:buClr>
              <a:buSzPct val="73000"/>
              <a:buFont typeface="Wingdings" pitchFamily="2" charset="2"/>
              <a:buChar char="ü"/>
              <a:defRPr/>
            </a:pPr>
            <a:r>
              <a:rPr lang="en-US" sz="3000" i="1" dirty="0" smtClean="0">
                <a:solidFill>
                  <a:srgbClr val="FF0066"/>
                </a:solidFill>
                <a:latin typeface="Californian FB" pitchFamily="18" charset="0"/>
              </a:rPr>
              <a:t>Craft it according to requirement statements</a:t>
            </a:r>
          </a:p>
        </p:txBody>
      </p:sp>
      <p:sp>
        <p:nvSpPr>
          <p:cNvPr id="8" name="32-Point Star 7"/>
          <p:cNvSpPr/>
          <p:nvPr/>
        </p:nvSpPr>
        <p:spPr>
          <a:xfrm rot="20426702">
            <a:off x="-259018" y="676583"/>
            <a:ext cx="3276600" cy="8382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sto MT" pitchFamily="18" charset="0"/>
              </a:rPr>
              <a:t>Consider this</a:t>
            </a:r>
            <a:endParaRPr lang="en-US" sz="2000" dirty="0">
              <a:solidFill>
                <a:schemeClr val="tx1"/>
              </a:solidFill>
              <a:latin typeface="Calisto MT"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2286000"/>
            <a:ext cx="6096000" cy="36576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Finalize improvement plan</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7</a:t>
            </a:r>
            <a:endParaRPr lang="en-US" sz="3000" dirty="0">
              <a:solidFill>
                <a:schemeClr val="tx1"/>
              </a:solidFill>
              <a:latin typeface="Calisto MT"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16280"/>
            <a:ext cx="7696200" cy="4846320"/>
          </a:xfrm>
          <a:solidFill>
            <a:schemeClr val="accent1">
              <a:lumMod val="20000"/>
              <a:lumOff val="80000"/>
            </a:schemeClr>
          </a:solidFill>
        </p:spPr>
        <p:txBody>
          <a:bodyPr>
            <a:normAutofit/>
          </a:bodyPr>
          <a:lstStyle/>
          <a:p>
            <a:pPr algn="ctr">
              <a:buNone/>
            </a:pPr>
            <a:r>
              <a:rPr lang="en-US" dirty="0" smtClean="0"/>
              <a:t>	</a:t>
            </a:r>
            <a:r>
              <a:rPr lang="en-US" sz="3000" dirty="0" smtClean="0">
                <a:latin typeface="Cambria" pitchFamily="18" charset="0"/>
              </a:rPr>
              <a:t>Key Points to Consider</a:t>
            </a:r>
          </a:p>
          <a:p>
            <a:pPr>
              <a:buNone/>
            </a:pPr>
            <a:endParaRPr lang="en-US" sz="1500" dirty="0" smtClean="0">
              <a:latin typeface="Cambria" pitchFamily="18" charset="0"/>
            </a:endParaRPr>
          </a:p>
          <a:p>
            <a:pPr marL="682625" indent="-58738">
              <a:buFont typeface="Wingdings" pitchFamily="2" charset="2"/>
              <a:buChar char="Ø"/>
            </a:pPr>
            <a:r>
              <a:rPr lang="en-US" sz="3000" dirty="0" smtClean="0">
                <a:latin typeface="Cambria" pitchFamily="18" charset="0"/>
              </a:rPr>
              <a:t> Brainstorm for doable activities that are the translation of identified solutions in Step 6.</a:t>
            </a:r>
          </a:p>
          <a:p>
            <a:pPr marL="855663" indent="-231775">
              <a:buFont typeface="Wingdings" pitchFamily="2" charset="2"/>
              <a:buChar char="Ø"/>
            </a:pPr>
            <a:r>
              <a:rPr lang="en-US" sz="3000" dirty="0" smtClean="0">
                <a:latin typeface="Cambria" pitchFamily="18" charset="0"/>
              </a:rPr>
              <a:t> Set target outputs</a:t>
            </a:r>
          </a:p>
          <a:p>
            <a:pPr marL="914400" indent="-290513">
              <a:buFont typeface="Wingdings" pitchFamily="2" charset="2"/>
              <a:buChar char="Ø"/>
            </a:pPr>
            <a:r>
              <a:rPr lang="en-US" sz="3000" dirty="0" smtClean="0">
                <a:latin typeface="Cambria" pitchFamily="18" charset="0"/>
              </a:rPr>
              <a:t>Set timelines per activity</a:t>
            </a:r>
          </a:p>
          <a:p>
            <a:pPr marL="914400" indent="-290513">
              <a:buFont typeface="Wingdings" pitchFamily="2" charset="2"/>
              <a:buChar char="Ø"/>
            </a:pPr>
            <a:r>
              <a:rPr lang="en-US" sz="3000" dirty="0" smtClean="0">
                <a:latin typeface="Cambria" pitchFamily="18" charset="0"/>
              </a:rPr>
              <a:t>Identify persons responsible per activity</a:t>
            </a:r>
          </a:p>
          <a:p>
            <a:pPr marL="623888" indent="58738">
              <a:buFont typeface="Wingdings" pitchFamily="2" charset="2"/>
              <a:buChar char="Ø"/>
            </a:pPr>
            <a:r>
              <a:rPr lang="en-US" sz="3000" dirty="0" smtClean="0">
                <a:latin typeface="Cambria" pitchFamily="18" charset="0"/>
              </a:rPr>
              <a:t> identify resources needed</a:t>
            </a:r>
          </a:p>
          <a:p>
            <a:pPr>
              <a:buFont typeface="Wingdings" pitchFamily="2" charset="2"/>
              <a:buChar char="v"/>
            </a:pPr>
            <a:endParaRPr lang="en-US" dirty="0"/>
          </a:p>
        </p:txBody>
      </p:sp>
    </p:spTree>
  </p:cSld>
  <p:clrMapOvr>
    <a:masterClrMapping/>
  </p:clrMapOvr>
  <p:transition spd="slow">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457200"/>
            <a:ext cx="7696200" cy="5715000"/>
          </a:xfrm>
          <a:solidFill>
            <a:schemeClr val="accent1">
              <a:lumMod val="20000"/>
              <a:lumOff val="80000"/>
            </a:schemeClr>
          </a:solidFill>
          <a:ln w="12700">
            <a:noFill/>
          </a:ln>
        </p:spPr>
        <p:txBody>
          <a:bodyPr>
            <a:normAutofit/>
          </a:bodyPr>
          <a:lstStyle/>
          <a:p>
            <a:pPr algn="ctr">
              <a:buNone/>
            </a:pPr>
            <a:r>
              <a:rPr lang="en-US" sz="2800" dirty="0" smtClean="0">
                <a:latin typeface="Cambria" pitchFamily="18" charset="0"/>
              </a:rPr>
              <a:t>Plan to Pilot Solutions</a:t>
            </a: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buNone/>
            </a:pPr>
            <a:r>
              <a:rPr lang="en-US" sz="2800" dirty="0" smtClean="0">
                <a:latin typeface="Cambria" pitchFamily="18" charset="0"/>
              </a:rPr>
              <a:t>	</a:t>
            </a:r>
          </a:p>
        </p:txBody>
      </p:sp>
      <p:sp>
        <p:nvSpPr>
          <p:cNvPr id="5" name="Rectangle 4"/>
          <p:cNvSpPr/>
          <p:nvPr/>
        </p:nvSpPr>
        <p:spPr>
          <a:xfrm>
            <a:off x="609600" y="1447800"/>
            <a:ext cx="1066800" cy="441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676400" y="1447800"/>
            <a:ext cx="990600" cy="441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67000" y="1447800"/>
            <a:ext cx="2133600" cy="441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00600" y="1447800"/>
            <a:ext cx="1295400" cy="441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0" y="1447800"/>
            <a:ext cx="1600200" cy="44196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09600" y="2895600"/>
            <a:ext cx="7086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22098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57600" y="2209800"/>
            <a:ext cx="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 y="2057400"/>
            <a:ext cx="1066800" cy="400110"/>
          </a:xfrm>
          <a:prstGeom prst="rect">
            <a:avLst/>
          </a:prstGeom>
          <a:noFill/>
        </p:spPr>
        <p:txBody>
          <a:bodyPr wrap="square" rtlCol="0">
            <a:spAutoFit/>
          </a:bodyPr>
          <a:lstStyle/>
          <a:p>
            <a:pPr algn="ctr"/>
            <a:r>
              <a:rPr lang="en-US" sz="2000" dirty="0" smtClean="0">
                <a:latin typeface="Cambria" pitchFamily="18" charset="0"/>
              </a:rPr>
              <a:t>Activity</a:t>
            </a:r>
            <a:endParaRPr lang="en-US" sz="2000" dirty="0">
              <a:latin typeface="Cambria" pitchFamily="18" charset="0"/>
            </a:endParaRPr>
          </a:p>
        </p:txBody>
      </p:sp>
      <p:sp>
        <p:nvSpPr>
          <p:cNvPr id="19" name="TextBox 18"/>
          <p:cNvSpPr txBox="1"/>
          <p:nvPr/>
        </p:nvSpPr>
        <p:spPr>
          <a:xfrm>
            <a:off x="1676400" y="1905000"/>
            <a:ext cx="1066800" cy="707886"/>
          </a:xfrm>
          <a:prstGeom prst="rect">
            <a:avLst/>
          </a:prstGeom>
          <a:noFill/>
        </p:spPr>
        <p:txBody>
          <a:bodyPr wrap="square" rtlCol="0">
            <a:spAutoFit/>
          </a:bodyPr>
          <a:lstStyle/>
          <a:p>
            <a:pPr algn="ctr"/>
            <a:r>
              <a:rPr lang="en-US" sz="2000" dirty="0" smtClean="0">
                <a:latin typeface="Cambria" pitchFamily="18" charset="0"/>
              </a:rPr>
              <a:t>Target</a:t>
            </a:r>
          </a:p>
          <a:p>
            <a:pPr algn="ctr"/>
            <a:r>
              <a:rPr lang="en-US" sz="2000" dirty="0" smtClean="0">
                <a:latin typeface="Cambria" pitchFamily="18" charset="0"/>
              </a:rPr>
              <a:t>Output</a:t>
            </a:r>
            <a:endParaRPr lang="en-US" sz="2000" dirty="0">
              <a:latin typeface="Cambria" pitchFamily="18" charset="0"/>
            </a:endParaRPr>
          </a:p>
        </p:txBody>
      </p:sp>
      <p:sp>
        <p:nvSpPr>
          <p:cNvPr id="20" name="TextBox 19"/>
          <p:cNvSpPr txBox="1"/>
          <p:nvPr/>
        </p:nvSpPr>
        <p:spPr>
          <a:xfrm>
            <a:off x="2971800" y="1657290"/>
            <a:ext cx="1295400" cy="400110"/>
          </a:xfrm>
          <a:prstGeom prst="rect">
            <a:avLst/>
          </a:prstGeom>
          <a:noFill/>
        </p:spPr>
        <p:txBody>
          <a:bodyPr wrap="square" rtlCol="0">
            <a:spAutoFit/>
          </a:bodyPr>
          <a:lstStyle/>
          <a:p>
            <a:pPr algn="ctr"/>
            <a:r>
              <a:rPr lang="en-US" sz="2000" dirty="0" smtClean="0">
                <a:latin typeface="Cambria" pitchFamily="18" charset="0"/>
              </a:rPr>
              <a:t>Timeline</a:t>
            </a:r>
            <a:endParaRPr lang="en-US" sz="2000" dirty="0">
              <a:latin typeface="Cambria" pitchFamily="18" charset="0"/>
            </a:endParaRPr>
          </a:p>
        </p:txBody>
      </p:sp>
      <p:sp>
        <p:nvSpPr>
          <p:cNvPr id="21" name="TextBox 20"/>
          <p:cNvSpPr txBox="1"/>
          <p:nvPr/>
        </p:nvSpPr>
        <p:spPr>
          <a:xfrm>
            <a:off x="2514600" y="2234625"/>
            <a:ext cx="1295400" cy="584775"/>
          </a:xfrm>
          <a:prstGeom prst="rect">
            <a:avLst/>
          </a:prstGeom>
          <a:noFill/>
        </p:spPr>
        <p:txBody>
          <a:bodyPr wrap="square" rtlCol="0">
            <a:spAutoFit/>
          </a:bodyPr>
          <a:lstStyle/>
          <a:p>
            <a:pPr algn="ctr"/>
            <a:r>
              <a:rPr lang="en-US" sz="1600" dirty="0" smtClean="0">
                <a:latin typeface="Cambria" pitchFamily="18" charset="0"/>
              </a:rPr>
              <a:t>Starting</a:t>
            </a:r>
          </a:p>
          <a:p>
            <a:pPr algn="ctr"/>
            <a:r>
              <a:rPr lang="en-US" sz="1600" dirty="0" smtClean="0">
                <a:latin typeface="Cambria" pitchFamily="18" charset="0"/>
              </a:rPr>
              <a:t>Date</a:t>
            </a:r>
            <a:endParaRPr lang="en-US" sz="1600" dirty="0">
              <a:latin typeface="Cambria" pitchFamily="18" charset="0"/>
            </a:endParaRPr>
          </a:p>
        </p:txBody>
      </p:sp>
      <p:sp>
        <p:nvSpPr>
          <p:cNvPr id="22" name="TextBox 21"/>
          <p:cNvSpPr txBox="1"/>
          <p:nvPr/>
        </p:nvSpPr>
        <p:spPr>
          <a:xfrm>
            <a:off x="3581400" y="2234625"/>
            <a:ext cx="1295400" cy="584775"/>
          </a:xfrm>
          <a:prstGeom prst="rect">
            <a:avLst/>
          </a:prstGeom>
          <a:noFill/>
        </p:spPr>
        <p:txBody>
          <a:bodyPr wrap="square" rtlCol="0">
            <a:spAutoFit/>
          </a:bodyPr>
          <a:lstStyle/>
          <a:p>
            <a:pPr algn="ctr"/>
            <a:r>
              <a:rPr lang="en-US" sz="1600" dirty="0" smtClean="0">
                <a:latin typeface="Cambria" pitchFamily="18" charset="0"/>
              </a:rPr>
              <a:t>Completion</a:t>
            </a:r>
          </a:p>
          <a:p>
            <a:pPr algn="ctr"/>
            <a:r>
              <a:rPr lang="en-US" sz="1600" dirty="0" smtClean="0">
                <a:latin typeface="Cambria" pitchFamily="18" charset="0"/>
              </a:rPr>
              <a:t>Date</a:t>
            </a:r>
            <a:endParaRPr lang="en-US" sz="1600" dirty="0">
              <a:latin typeface="Cambria" pitchFamily="18" charset="0"/>
            </a:endParaRPr>
          </a:p>
        </p:txBody>
      </p:sp>
      <p:sp>
        <p:nvSpPr>
          <p:cNvPr id="24" name="TextBox 23"/>
          <p:cNvSpPr txBox="1"/>
          <p:nvPr/>
        </p:nvSpPr>
        <p:spPr>
          <a:xfrm>
            <a:off x="4800600" y="1828800"/>
            <a:ext cx="1295400" cy="553998"/>
          </a:xfrm>
          <a:prstGeom prst="rect">
            <a:avLst/>
          </a:prstGeom>
          <a:noFill/>
        </p:spPr>
        <p:txBody>
          <a:bodyPr wrap="square" rtlCol="0">
            <a:spAutoFit/>
          </a:bodyPr>
          <a:lstStyle/>
          <a:p>
            <a:pPr algn="ctr"/>
            <a:r>
              <a:rPr lang="en-US" sz="1500" dirty="0" smtClean="0">
                <a:latin typeface="Cambria" pitchFamily="18" charset="0"/>
              </a:rPr>
              <a:t>Persons</a:t>
            </a:r>
          </a:p>
          <a:p>
            <a:pPr algn="ctr"/>
            <a:r>
              <a:rPr lang="en-US" sz="1500" dirty="0" smtClean="0">
                <a:latin typeface="Cambria" pitchFamily="18" charset="0"/>
              </a:rPr>
              <a:t>Responsible</a:t>
            </a:r>
            <a:endParaRPr lang="en-US" sz="1500" dirty="0">
              <a:latin typeface="Cambria" pitchFamily="18" charset="0"/>
            </a:endParaRPr>
          </a:p>
        </p:txBody>
      </p:sp>
      <p:sp>
        <p:nvSpPr>
          <p:cNvPr id="25" name="TextBox 24"/>
          <p:cNvSpPr txBox="1"/>
          <p:nvPr/>
        </p:nvSpPr>
        <p:spPr>
          <a:xfrm>
            <a:off x="6172200" y="1828800"/>
            <a:ext cx="1447800" cy="646331"/>
          </a:xfrm>
          <a:prstGeom prst="rect">
            <a:avLst/>
          </a:prstGeom>
          <a:noFill/>
        </p:spPr>
        <p:txBody>
          <a:bodyPr wrap="square" rtlCol="0">
            <a:spAutoFit/>
          </a:bodyPr>
          <a:lstStyle/>
          <a:p>
            <a:pPr algn="ctr"/>
            <a:r>
              <a:rPr lang="en-US" dirty="0" smtClean="0">
                <a:latin typeface="Cambria" pitchFamily="18" charset="0"/>
              </a:rPr>
              <a:t>Resources</a:t>
            </a:r>
          </a:p>
          <a:p>
            <a:pPr algn="ctr"/>
            <a:r>
              <a:rPr lang="en-US" dirty="0" smtClean="0">
                <a:latin typeface="Cambria" pitchFamily="18" charset="0"/>
              </a:rPr>
              <a:t>Needed</a:t>
            </a:r>
            <a:endParaRPr lang="en-US" dirty="0">
              <a:latin typeface="Cambria" pitchFamily="18" charset="0"/>
            </a:endParaRPr>
          </a:p>
        </p:txBody>
      </p:sp>
    </p:spTree>
  </p:cSld>
  <p:clrMapOvr>
    <a:masterClrMapping/>
  </p:clrMapOvr>
  <p:transition spd="slow">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19200" y="2438400"/>
            <a:ext cx="6096000" cy="304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Test/pilot your solutions</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8</a:t>
            </a:r>
            <a:endParaRPr lang="en-US" sz="3000" dirty="0">
              <a:solidFill>
                <a:schemeClr val="tx1"/>
              </a:solidFill>
              <a:latin typeface="Calisto MT"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49" name="Rectangle 2"/>
          <p:cNvSpPr>
            <a:spLocks noGrp="1" noChangeArrowheads="1"/>
          </p:cNvSpPr>
          <p:nvPr>
            <p:ph type="title"/>
          </p:nvPr>
        </p:nvSpPr>
        <p:spPr>
          <a:xfrm>
            <a:off x="1981200" y="609600"/>
            <a:ext cx="5334000" cy="62484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ctr"/>
            <a:r>
              <a:rPr lang="en-US" dirty="0" smtClean="0">
                <a:solidFill>
                  <a:schemeClr val="tx2">
                    <a:lumMod val="50000"/>
                  </a:schemeClr>
                </a:solidFill>
                <a:latin typeface="Calisto MT" pitchFamily="18" charset="0"/>
              </a:rPr>
              <a:t>Why Test Solutions?</a:t>
            </a:r>
          </a:p>
        </p:txBody>
      </p:sp>
      <p:sp>
        <p:nvSpPr>
          <p:cNvPr id="1589250" name="Rectangle 3"/>
          <p:cNvSpPr>
            <a:spLocks noGrp="1" noChangeArrowheads="1"/>
          </p:cNvSpPr>
          <p:nvPr>
            <p:ph idx="1"/>
          </p:nvPr>
        </p:nvSpPr>
        <p:spPr>
          <a:xfrm>
            <a:off x="990600" y="1524000"/>
            <a:ext cx="7162800" cy="484632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en-US" sz="2800" dirty="0" smtClean="0">
                <a:latin typeface="Calisto MT" pitchFamily="18" charset="0"/>
              </a:rPr>
              <a:t>Improve the solution</a:t>
            </a:r>
          </a:p>
          <a:p>
            <a:pPr>
              <a:spcBef>
                <a:spcPct val="70000"/>
              </a:spcBef>
            </a:pPr>
            <a:r>
              <a:rPr lang="en-US" sz="2800" dirty="0" smtClean="0">
                <a:latin typeface="Calisto MT" pitchFamily="18" charset="0"/>
              </a:rPr>
              <a:t>Understand risks</a:t>
            </a:r>
          </a:p>
          <a:p>
            <a:pPr>
              <a:spcBef>
                <a:spcPct val="70000"/>
              </a:spcBef>
            </a:pPr>
            <a:r>
              <a:rPr lang="en-US" sz="2800" dirty="0" smtClean="0">
                <a:latin typeface="Calisto MT" pitchFamily="18" charset="0"/>
              </a:rPr>
              <a:t>Validate expected results</a:t>
            </a:r>
          </a:p>
          <a:p>
            <a:pPr>
              <a:spcBef>
                <a:spcPct val="70000"/>
              </a:spcBef>
            </a:pPr>
            <a:r>
              <a:rPr lang="en-US" sz="2800" dirty="0" smtClean="0">
                <a:latin typeface="Calisto MT" pitchFamily="18" charset="0"/>
              </a:rPr>
              <a:t>Smooth implementation</a:t>
            </a:r>
          </a:p>
          <a:p>
            <a:pPr>
              <a:spcBef>
                <a:spcPct val="70000"/>
              </a:spcBef>
            </a:pPr>
            <a:r>
              <a:rPr lang="en-US" sz="2800" dirty="0" smtClean="0">
                <a:latin typeface="Calisto MT" pitchFamily="18" charset="0"/>
              </a:rPr>
              <a:t>Facilitate buy-in</a:t>
            </a:r>
          </a:p>
          <a:p>
            <a:pPr>
              <a:spcBef>
                <a:spcPct val="70000"/>
              </a:spcBef>
            </a:pPr>
            <a:r>
              <a:rPr lang="en-US" sz="2800" dirty="0" smtClean="0">
                <a:latin typeface="Calisto MT" pitchFamily="18" charset="0"/>
              </a:rPr>
              <a:t>Identify previously unknown performance problems</a:t>
            </a:r>
          </a:p>
        </p:txBody>
      </p:sp>
    </p:spTree>
    <p:extLst>
      <p:ext uri="{BB962C8B-B14F-4D97-AF65-F5344CB8AC3E}">
        <p14:creationId xmlns="" xmlns:p14="http://schemas.microsoft.com/office/powerpoint/2010/main" val="42614548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1297" name="Rectangle 2"/>
          <p:cNvSpPr>
            <a:spLocks noGrp="1" noChangeArrowheads="1"/>
          </p:cNvSpPr>
          <p:nvPr>
            <p:ph type="title"/>
          </p:nvPr>
        </p:nvSpPr>
        <p:spPr>
          <a:xfrm>
            <a:off x="990600" y="762000"/>
            <a:ext cx="7239000" cy="62484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n-US" dirty="0" smtClean="0">
                <a:solidFill>
                  <a:schemeClr val="tx2">
                    <a:lumMod val="50000"/>
                  </a:schemeClr>
                </a:solidFill>
                <a:latin typeface="Calisto MT" pitchFamily="18" charset="0"/>
              </a:rPr>
              <a:t>When to Test Solution?</a:t>
            </a:r>
          </a:p>
        </p:txBody>
      </p:sp>
      <p:sp>
        <p:nvSpPr>
          <p:cNvPr id="1591298" name="Rectangle 3"/>
          <p:cNvSpPr>
            <a:spLocks noGrp="1" noChangeArrowheads="1"/>
          </p:cNvSpPr>
          <p:nvPr>
            <p:ph idx="1"/>
          </p:nvPr>
        </p:nvSpPr>
        <p:spPr>
          <a:xfrm>
            <a:off x="457200" y="1685616"/>
            <a:ext cx="8153400" cy="456278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nSpc>
                <a:spcPct val="90000"/>
              </a:lnSpc>
            </a:pPr>
            <a:r>
              <a:rPr lang="en-US" sz="2800" dirty="0" smtClean="0">
                <a:latin typeface="Calisto MT" pitchFamily="18" charset="0"/>
              </a:rPr>
              <a:t>You need to confirm the expected results and practicality of the solution.</a:t>
            </a:r>
          </a:p>
          <a:p>
            <a:pPr>
              <a:lnSpc>
                <a:spcPct val="90000"/>
              </a:lnSpc>
              <a:spcBef>
                <a:spcPct val="70000"/>
              </a:spcBef>
            </a:pPr>
            <a:r>
              <a:rPr lang="en-US" sz="2800" dirty="0" smtClean="0">
                <a:latin typeface="Calisto MT" pitchFamily="18" charset="0"/>
              </a:rPr>
              <a:t>You want to reduce the risk of failure.</a:t>
            </a:r>
          </a:p>
          <a:p>
            <a:pPr>
              <a:lnSpc>
                <a:spcPct val="90000"/>
              </a:lnSpc>
              <a:spcBef>
                <a:spcPct val="70000"/>
              </a:spcBef>
            </a:pPr>
            <a:r>
              <a:rPr lang="en-US" sz="2800" dirty="0" smtClean="0">
                <a:latin typeface="Calisto MT" pitchFamily="18" charset="0"/>
              </a:rPr>
              <a:t>The scope of the change is large, and reversing the change would be difficult.</a:t>
            </a:r>
          </a:p>
          <a:p>
            <a:pPr>
              <a:lnSpc>
                <a:spcPct val="90000"/>
              </a:lnSpc>
              <a:spcBef>
                <a:spcPct val="70000"/>
              </a:spcBef>
            </a:pPr>
            <a:r>
              <a:rPr lang="en-US" sz="2800" dirty="0" smtClean="0">
                <a:latin typeface="Calisto MT" pitchFamily="18" charset="0"/>
              </a:rPr>
              <a:t>Implementing the change will be costly.</a:t>
            </a:r>
          </a:p>
          <a:p>
            <a:pPr>
              <a:lnSpc>
                <a:spcPct val="90000"/>
              </a:lnSpc>
              <a:spcBef>
                <a:spcPct val="70000"/>
              </a:spcBef>
            </a:pPr>
            <a:r>
              <a:rPr lang="en-US" sz="2800" dirty="0" smtClean="0">
                <a:latin typeface="Calisto MT" pitchFamily="18" charset="0"/>
              </a:rPr>
              <a:t>Changes would have far-reaching, unforeseen consequences.</a:t>
            </a:r>
          </a:p>
        </p:txBody>
      </p:sp>
    </p:spTree>
    <p:extLst>
      <p:ext uri="{BB962C8B-B14F-4D97-AF65-F5344CB8AC3E}">
        <p14:creationId xmlns="" xmlns:p14="http://schemas.microsoft.com/office/powerpoint/2010/main" val="3778507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3" name="Rectangle 2"/>
          <p:cNvSpPr>
            <a:spLocks noGrp="1" noChangeArrowheads="1"/>
          </p:cNvSpPr>
          <p:nvPr>
            <p:ph type="title"/>
          </p:nvPr>
        </p:nvSpPr>
        <p:spPr>
          <a:xfrm>
            <a:off x="914400" y="457200"/>
            <a:ext cx="7239000" cy="100584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ctr"/>
            <a:r>
              <a:rPr lang="en-US" sz="3000" dirty="0" smtClean="0">
                <a:solidFill>
                  <a:schemeClr val="tx2">
                    <a:lumMod val="50000"/>
                  </a:schemeClr>
                </a:solidFill>
                <a:latin typeface="Calisto MT" pitchFamily="18" charset="0"/>
              </a:rPr>
              <a:t>Some Critical Issues in Planning a Test of Solution</a:t>
            </a:r>
          </a:p>
        </p:txBody>
      </p:sp>
      <p:sp>
        <p:nvSpPr>
          <p:cNvPr id="1595394" name="Rectangle 3"/>
          <p:cNvSpPr>
            <a:spLocks noGrp="1" noChangeArrowheads="1"/>
          </p:cNvSpPr>
          <p:nvPr>
            <p:ph idx="1"/>
          </p:nvPr>
        </p:nvSpPr>
        <p:spPr>
          <a:xfrm>
            <a:off x="457200" y="1609416"/>
            <a:ext cx="8001000" cy="484632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en-US" sz="3000" dirty="0" smtClean="0">
                <a:latin typeface="Calisto MT" pitchFamily="18" charset="0"/>
              </a:rPr>
              <a:t>Where to test? What school area or grade level?</a:t>
            </a:r>
          </a:p>
          <a:p>
            <a:r>
              <a:rPr lang="en-US" sz="3000" dirty="0" smtClean="0">
                <a:latin typeface="Calisto MT" pitchFamily="18" charset="0"/>
              </a:rPr>
              <a:t>How do we ensure that the full range of process conditions is tested?</a:t>
            </a:r>
          </a:p>
          <a:p>
            <a:r>
              <a:rPr lang="en-US" sz="3000" dirty="0" smtClean="0">
                <a:latin typeface="Calisto MT" pitchFamily="18" charset="0"/>
              </a:rPr>
              <a:t>What needs to be measured? When? Where?</a:t>
            </a:r>
          </a:p>
          <a:p>
            <a:r>
              <a:rPr lang="en-US" sz="3000" dirty="0" smtClean="0">
                <a:latin typeface="Calisto MT" pitchFamily="18" charset="0"/>
              </a:rPr>
              <a:t>How to minimize disruptive impacts on the school schedule or student learnings while ensuring the validity of the testing?</a:t>
            </a:r>
          </a:p>
          <a:p>
            <a:r>
              <a:rPr lang="en-US" sz="3000" dirty="0" smtClean="0">
                <a:latin typeface="Calisto MT" pitchFamily="18" charset="0"/>
              </a:rPr>
              <a:t>How to evaluate the results of the test?</a:t>
            </a:r>
          </a:p>
        </p:txBody>
      </p:sp>
    </p:spTree>
    <p:extLst>
      <p:ext uri="{BB962C8B-B14F-4D97-AF65-F5344CB8AC3E}">
        <p14:creationId xmlns="" xmlns:p14="http://schemas.microsoft.com/office/powerpoint/2010/main" val="5375313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1" name="Rectangle 2"/>
          <p:cNvSpPr>
            <a:spLocks noGrp="1" noChangeArrowheads="1"/>
          </p:cNvSpPr>
          <p:nvPr>
            <p:ph type="title"/>
          </p:nvPr>
        </p:nvSpPr>
        <p:spPr>
          <a:xfrm>
            <a:off x="1219200" y="1066800"/>
            <a:ext cx="6858000" cy="533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lgn="ctr"/>
            <a:r>
              <a:rPr lang="en-US" sz="3200" dirty="0" smtClean="0">
                <a:solidFill>
                  <a:schemeClr val="tx2">
                    <a:lumMod val="50000"/>
                  </a:schemeClr>
                </a:solidFill>
                <a:latin typeface="Calisto MT" pitchFamily="18" charset="0"/>
              </a:rPr>
              <a:t>Evaluate the Test Results</a:t>
            </a:r>
          </a:p>
        </p:txBody>
      </p:sp>
      <p:sp>
        <p:nvSpPr>
          <p:cNvPr id="1597442" name="Rectangle 3"/>
          <p:cNvSpPr>
            <a:spLocks noGrp="1" noChangeArrowheads="1"/>
          </p:cNvSpPr>
          <p:nvPr>
            <p:ph idx="1"/>
          </p:nvPr>
        </p:nvSpPr>
        <p:spPr>
          <a:xfrm>
            <a:off x="685800" y="2057400"/>
            <a:ext cx="7848600" cy="3124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nSpc>
                <a:spcPct val="90000"/>
              </a:lnSpc>
            </a:pPr>
            <a:r>
              <a:rPr lang="en-US" sz="3200" dirty="0" smtClean="0">
                <a:latin typeface="Calisto MT" pitchFamily="18" charset="0"/>
              </a:rPr>
              <a:t>Compare results: Future and Current State.</a:t>
            </a:r>
          </a:p>
          <a:p>
            <a:pPr>
              <a:lnSpc>
                <a:spcPct val="90000"/>
              </a:lnSpc>
              <a:spcBef>
                <a:spcPct val="70000"/>
              </a:spcBef>
            </a:pPr>
            <a:r>
              <a:rPr lang="en-US" sz="3200" dirty="0" smtClean="0">
                <a:latin typeface="Calisto MT" pitchFamily="18" charset="0"/>
              </a:rPr>
              <a:t>Recalculate histogram, </a:t>
            </a:r>
            <a:r>
              <a:rPr lang="en-US" sz="3200" dirty="0">
                <a:latin typeface="Calisto MT" pitchFamily="18" charset="0"/>
              </a:rPr>
              <a:t>P</a:t>
            </a:r>
            <a:r>
              <a:rPr lang="en-US" sz="3200" dirty="0" smtClean="0">
                <a:latin typeface="Calisto MT" pitchFamily="18" charset="0"/>
              </a:rPr>
              <a:t>areto, line chart.</a:t>
            </a:r>
          </a:p>
          <a:p>
            <a:pPr>
              <a:lnSpc>
                <a:spcPct val="90000"/>
              </a:lnSpc>
              <a:spcBef>
                <a:spcPct val="70000"/>
              </a:spcBef>
            </a:pPr>
            <a:r>
              <a:rPr lang="en-US" sz="3200" dirty="0" smtClean="0">
                <a:latin typeface="Calisto MT" pitchFamily="18" charset="0"/>
              </a:rPr>
              <a:t>Analyze causal relationships and process conditions.</a:t>
            </a:r>
          </a:p>
        </p:txBody>
      </p:sp>
    </p:spTree>
    <p:extLst>
      <p:ext uri="{BB962C8B-B14F-4D97-AF65-F5344CB8AC3E}">
        <p14:creationId xmlns="" xmlns:p14="http://schemas.microsoft.com/office/powerpoint/2010/main" val="14142554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6858000" cy="701040"/>
          </a:xfrm>
          <a:gradFill>
            <a:gsLst>
              <a:gs pos="0">
                <a:schemeClr val="tx2">
                  <a:lumMod val="20000"/>
                  <a:lumOff val="80000"/>
                </a:schemeClr>
              </a:gs>
              <a:gs pos="64999">
                <a:srgbClr val="F0EBD5"/>
              </a:gs>
              <a:gs pos="100000">
                <a:srgbClr val="D1C39F"/>
              </a:gs>
            </a:gsLst>
            <a:lin ang="5400000" scaled="0"/>
          </a:gradFill>
        </p:spPr>
        <p:txBody>
          <a:bodyPr>
            <a:normAutofit/>
          </a:bodyPr>
          <a:lstStyle/>
          <a:p>
            <a:pPr algn="ctr"/>
            <a:r>
              <a:rPr lang="en-US" sz="4000" dirty="0" smtClean="0">
                <a:solidFill>
                  <a:schemeClr val="tx2">
                    <a:lumMod val="50000"/>
                  </a:schemeClr>
                </a:solidFill>
                <a:latin typeface="Calisto MT" pitchFamily="18" charset="0"/>
              </a:rPr>
              <a:t>Cost-Benefit Analysis</a:t>
            </a:r>
            <a:endParaRPr lang="en-US" sz="4000" dirty="0">
              <a:solidFill>
                <a:schemeClr val="tx2">
                  <a:lumMod val="50000"/>
                </a:schemeClr>
              </a:solidFill>
              <a:latin typeface="Calisto MT" pitchFamily="18" charset="0"/>
            </a:endParaRPr>
          </a:p>
        </p:txBody>
      </p:sp>
      <p:sp>
        <p:nvSpPr>
          <p:cNvPr id="3" name="Content Placeholder 2"/>
          <p:cNvSpPr>
            <a:spLocks noGrp="1"/>
          </p:cNvSpPr>
          <p:nvPr>
            <p:ph idx="1"/>
          </p:nvPr>
        </p:nvSpPr>
        <p:spPr>
          <a:xfrm>
            <a:off x="457200" y="1752600"/>
            <a:ext cx="7924800" cy="4648200"/>
          </a:xfrm>
          <a:gradFill>
            <a:gsLst>
              <a:gs pos="0">
                <a:schemeClr val="tx2">
                  <a:lumMod val="20000"/>
                  <a:lumOff val="80000"/>
                </a:schemeClr>
              </a:gs>
              <a:gs pos="64999">
                <a:srgbClr val="F0EBD5"/>
              </a:gs>
              <a:gs pos="100000">
                <a:srgbClr val="D1C39F"/>
              </a:gs>
            </a:gsLst>
            <a:lin ang="5400000" scaled="0"/>
          </a:gradFill>
        </p:spPr>
        <p:txBody>
          <a:bodyPr>
            <a:noAutofit/>
          </a:bodyPr>
          <a:lstStyle/>
          <a:p>
            <a:r>
              <a:rPr lang="en-US" sz="3000" dirty="0" smtClean="0">
                <a:latin typeface="Calisto MT" pitchFamily="18" charset="0"/>
              </a:rPr>
              <a:t>Comparing </a:t>
            </a:r>
            <a:r>
              <a:rPr lang="en-US" sz="3000" dirty="0">
                <a:latin typeface="Calisto MT" pitchFamily="18" charset="0"/>
              </a:rPr>
              <a:t>the total expected cost of each option against the total expected benefits, to see whether the benefits outweigh the costs, and by how </a:t>
            </a:r>
            <a:r>
              <a:rPr lang="en-US" sz="3000" dirty="0" smtClean="0">
                <a:latin typeface="Calisto MT" pitchFamily="18" charset="0"/>
              </a:rPr>
              <a:t>much.</a:t>
            </a:r>
          </a:p>
          <a:p>
            <a:r>
              <a:rPr lang="en-US" sz="3000" dirty="0" smtClean="0">
                <a:latin typeface="Calisto MT" pitchFamily="18" charset="0"/>
              </a:rPr>
              <a:t>Steps:</a:t>
            </a:r>
          </a:p>
          <a:p>
            <a:pPr marL="514350" indent="-514350">
              <a:buFont typeface="+mj-lt"/>
              <a:buAutoNum type="arabicPeriod"/>
            </a:pPr>
            <a:r>
              <a:rPr lang="en-US" sz="3000" dirty="0">
                <a:latin typeface="Calisto MT" pitchFamily="18" charset="0"/>
              </a:rPr>
              <a:t>Measure the benefits.</a:t>
            </a:r>
          </a:p>
          <a:p>
            <a:pPr marL="514350" indent="-514350">
              <a:buFont typeface="+mj-lt"/>
              <a:buAutoNum type="arabicPeriod"/>
            </a:pPr>
            <a:r>
              <a:rPr lang="en-US" sz="3000" dirty="0" smtClean="0">
                <a:latin typeface="Calisto MT" pitchFamily="18" charset="0"/>
              </a:rPr>
              <a:t>Identify all costs components.</a:t>
            </a:r>
          </a:p>
          <a:p>
            <a:pPr marL="514350" indent="-514350">
              <a:buFont typeface="+mj-lt"/>
              <a:buAutoNum type="arabicPeriod"/>
            </a:pPr>
            <a:r>
              <a:rPr lang="en-US" sz="3000" dirty="0" smtClean="0">
                <a:latin typeface="Calisto MT" pitchFamily="18" charset="0"/>
              </a:rPr>
              <a:t>Compare and assess with the stakeholders.</a:t>
            </a:r>
            <a:endParaRPr lang="en-US" sz="3000" dirty="0">
              <a:latin typeface="Calisto MT" pitchFamily="18" charset="0"/>
            </a:endParaRPr>
          </a:p>
        </p:txBody>
      </p:sp>
    </p:spTree>
    <p:extLst>
      <p:ext uri="{BB962C8B-B14F-4D97-AF65-F5344CB8AC3E}">
        <p14:creationId xmlns="" xmlns:p14="http://schemas.microsoft.com/office/powerpoint/2010/main" val="919320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0"/>
            <a:ext cx="6096000" cy="304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ROLL OUT your solutions</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9</a:t>
            </a:r>
            <a:endParaRPr lang="en-US" sz="3000" dirty="0">
              <a:solidFill>
                <a:schemeClr val="tx1"/>
              </a:solidFill>
              <a:latin typeface="Calisto MT"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304800" y="984428"/>
            <a:ext cx="8534400" cy="539572"/>
          </a:xfrm>
          <a:gradFill flip="none" rotWithShape="1">
            <a:gsLst>
              <a:gs pos="0">
                <a:schemeClr val="bg2">
                  <a:lumMod val="90000"/>
                </a:schemeClr>
              </a:gs>
              <a:gs pos="64999">
                <a:srgbClr val="F0EBD5"/>
              </a:gs>
              <a:gs pos="100000">
                <a:srgbClr val="D1C39F"/>
              </a:gs>
            </a:gsLst>
            <a:lin ang="10800000" scaled="1"/>
            <a:tileRect/>
          </a:gradFill>
          <a:ln/>
        </p:spPr>
        <p:txBody>
          <a:bodyPr>
            <a:noAutofit/>
          </a:bodyPr>
          <a:lstStyle/>
          <a:p>
            <a:r>
              <a:rPr lang="en-US" sz="3000" b="0" dirty="0" smtClean="0">
                <a:solidFill>
                  <a:schemeClr val="accent1">
                    <a:lumMod val="50000"/>
                  </a:schemeClr>
                </a:solidFill>
                <a:latin typeface="Calisto MT" pitchFamily="18" charset="0"/>
              </a:rPr>
              <a:t>What </a:t>
            </a:r>
            <a:r>
              <a:rPr lang="en-US" sz="3000" b="0" dirty="0">
                <a:solidFill>
                  <a:schemeClr val="accent1">
                    <a:lumMod val="50000"/>
                  </a:schemeClr>
                </a:solidFill>
                <a:latin typeface="Calisto MT" pitchFamily="18" charset="0"/>
              </a:rPr>
              <a:t>is </a:t>
            </a:r>
            <a:r>
              <a:rPr lang="en-US" sz="3000" b="0" dirty="0" smtClean="0">
                <a:solidFill>
                  <a:schemeClr val="accent1">
                    <a:lumMod val="50000"/>
                  </a:schemeClr>
                </a:solidFill>
                <a:latin typeface="Calisto MT" pitchFamily="18" charset="0"/>
              </a:rPr>
              <a:t>Voice of the customers (VOC)?</a:t>
            </a:r>
            <a:endParaRPr lang="en-US" sz="3000" dirty="0">
              <a:solidFill>
                <a:schemeClr val="accent1">
                  <a:lumMod val="50000"/>
                </a:schemeClr>
              </a:solidFill>
              <a:latin typeface="Calisto MT" pitchFamily="18" charset="0"/>
            </a:endParaRPr>
          </a:p>
        </p:txBody>
      </p:sp>
      <p:sp>
        <p:nvSpPr>
          <p:cNvPr id="2" name="Content Placeholder 1"/>
          <p:cNvSpPr>
            <a:spLocks noGrp="1"/>
          </p:cNvSpPr>
          <p:nvPr>
            <p:ph idx="1"/>
          </p:nvPr>
        </p:nvSpPr>
        <p:spPr>
          <a:xfrm>
            <a:off x="381000" y="1871094"/>
            <a:ext cx="8458200" cy="4605906"/>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r>
              <a:rPr lang="en-US" sz="3500" dirty="0" smtClean="0">
                <a:latin typeface="Calisto MT" pitchFamily="18" charset="0"/>
              </a:rPr>
              <a:t>A </a:t>
            </a:r>
            <a:r>
              <a:rPr lang="en-US" sz="3500" dirty="0">
                <a:latin typeface="Calisto MT" pitchFamily="18" charset="0"/>
              </a:rPr>
              <a:t>qualitative statement or phrase in the Customer’s language of their needs and </a:t>
            </a:r>
            <a:r>
              <a:rPr lang="en-US" sz="3500" dirty="0" smtClean="0">
                <a:latin typeface="Calisto MT" pitchFamily="18" charset="0"/>
              </a:rPr>
              <a:t>wants.</a:t>
            </a:r>
          </a:p>
        </p:txBody>
      </p:sp>
      <p:sp>
        <p:nvSpPr>
          <p:cNvPr id="3" name="Rectangle 2"/>
          <p:cNvSpPr/>
          <p:nvPr/>
        </p:nvSpPr>
        <p:spPr>
          <a:xfrm>
            <a:off x="-21895" y="6583850"/>
            <a:ext cx="8229600" cy="261610"/>
          </a:xfrm>
          <a:prstGeom prst="rect">
            <a:avLst/>
          </a:prstGeom>
        </p:spPr>
        <p:txBody>
          <a:bodyPr wrap="square">
            <a:spAutoFit/>
          </a:bodyPr>
          <a:lstStyle/>
          <a:p>
            <a:r>
              <a:rPr lang="en-US" sz="1100" dirty="0"/>
              <a:t>http://</a:t>
            </a:r>
            <a:r>
              <a:rPr lang="en-US" sz="1100" dirty="0" err="1"/>
              <a:t>blog.mozilla.org</a:t>
            </a:r>
            <a:r>
              <a:rPr lang="en-US" sz="1100" dirty="0"/>
              <a:t>/metrics/2009/07/13/does-</a:t>
            </a:r>
            <a:r>
              <a:rPr lang="en-US" sz="1100" dirty="0" err="1"/>
              <a:t>mozilla</a:t>
            </a:r>
            <a:r>
              <a:rPr lang="en-US" sz="1100" dirty="0"/>
              <a:t>-champion-the-voice-of-</a:t>
            </a:r>
            <a:r>
              <a:rPr lang="en-US" sz="1100" dirty="0" err="1"/>
              <a:t>firefox</a:t>
            </a:r>
            <a:r>
              <a:rPr lang="en-US" sz="1100" dirty="0"/>
              <a:t>-users/</a:t>
            </a:r>
          </a:p>
        </p:txBody>
      </p:sp>
      <p:pic>
        <p:nvPicPr>
          <p:cNvPr id="7" name="Content Placeholder 7"/>
          <p:cNvPicPr>
            <a:picLocks noChangeAspect="1"/>
          </p:cNvPicPr>
          <p:nvPr/>
        </p:nvPicPr>
        <p:blipFill>
          <a:blip r:embed="rId3" cstate="print"/>
          <a:srcRect t="8558" b="8558"/>
          <a:stretch>
            <a:fillRect/>
          </a:stretch>
        </p:blipFill>
        <p:spPr>
          <a:xfrm>
            <a:off x="2030783" y="3460281"/>
            <a:ext cx="5208217" cy="2864319"/>
          </a:xfrm>
          <a:prstGeom prst="rect">
            <a:avLst/>
          </a:prstGeom>
        </p:spPr>
      </p:pic>
      <p:sp>
        <p:nvSpPr>
          <p:cNvPr id="6" name="32-Point Star 5"/>
          <p:cNvSpPr/>
          <p:nvPr/>
        </p:nvSpPr>
        <p:spPr>
          <a:xfrm>
            <a:off x="0" y="152400"/>
            <a:ext cx="3810000" cy="6096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Remember</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29463767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7" name="Rectangle 2"/>
          <p:cNvSpPr>
            <a:spLocks noGrp="1" noChangeArrowheads="1"/>
          </p:cNvSpPr>
          <p:nvPr>
            <p:ph type="title"/>
          </p:nvPr>
        </p:nvSpPr>
        <p:spPr>
          <a:xfrm>
            <a:off x="1524000" y="990600"/>
            <a:ext cx="6248400" cy="624840"/>
          </a:xfrm>
          <a:gradFill>
            <a:gsLst>
              <a:gs pos="0">
                <a:schemeClr val="tx2">
                  <a:lumMod val="20000"/>
                  <a:lumOff val="80000"/>
                </a:schemeClr>
              </a:gs>
              <a:gs pos="64999">
                <a:srgbClr val="F0EBD5"/>
              </a:gs>
              <a:gs pos="100000">
                <a:srgbClr val="D1C39F"/>
              </a:gs>
            </a:gsLst>
            <a:lin ang="5400000" scaled="0"/>
          </a:gradFill>
        </p:spPr>
        <p:txBody>
          <a:bodyPr/>
          <a:lstStyle/>
          <a:p>
            <a:pPr algn="ctr"/>
            <a:r>
              <a:rPr lang="en-US" dirty="0" smtClean="0">
                <a:solidFill>
                  <a:schemeClr val="tx2">
                    <a:lumMod val="50000"/>
                  </a:schemeClr>
                </a:solidFill>
                <a:latin typeface="Calisto MT" pitchFamily="18" charset="0"/>
              </a:rPr>
              <a:t>The People Side</a:t>
            </a:r>
          </a:p>
        </p:txBody>
      </p:sp>
      <p:sp>
        <p:nvSpPr>
          <p:cNvPr id="1611778" name="Rectangle 3"/>
          <p:cNvSpPr>
            <a:spLocks noGrp="1" noChangeArrowheads="1"/>
          </p:cNvSpPr>
          <p:nvPr>
            <p:ph idx="1"/>
          </p:nvPr>
        </p:nvSpPr>
        <p:spPr>
          <a:xfrm>
            <a:off x="609600" y="1905000"/>
            <a:ext cx="7848600" cy="3953184"/>
          </a:xfrm>
          <a:gradFill>
            <a:gsLst>
              <a:gs pos="0">
                <a:schemeClr val="tx2">
                  <a:lumMod val="20000"/>
                  <a:lumOff val="80000"/>
                </a:schemeClr>
              </a:gs>
              <a:gs pos="64999">
                <a:srgbClr val="F0EBD5"/>
              </a:gs>
              <a:gs pos="100000">
                <a:srgbClr val="D1C39F"/>
              </a:gs>
            </a:gsLst>
            <a:lin ang="5400000" scaled="0"/>
          </a:gradFill>
        </p:spPr>
        <p:txBody>
          <a:bodyPr>
            <a:noAutofit/>
          </a:bodyPr>
          <a:lstStyle/>
          <a:p>
            <a:pPr marL="225425" indent="-225425"/>
            <a:r>
              <a:rPr lang="en-US" sz="2500" dirty="0" smtClean="0">
                <a:latin typeface="Calisto MT" pitchFamily="18" charset="0"/>
              </a:rPr>
              <a:t>There are three elements of the people side:</a:t>
            </a:r>
          </a:p>
          <a:p>
            <a:pPr marL="625475" lvl="1">
              <a:buClr>
                <a:schemeClr val="hlink"/>
              </a:buClr>
            </a:pPr>
            <a:r>
              <a:rPr lang="en-US" sz="2500" b="1" dirty="0" smtClean="0">
                <a:solidFill>
                  <a:schemeClr val="tx1"/>
                </a:solidFill>
                <a:latin typeface="Calisto MT" pitchFamily="18" charset="0"/>
              </a:rPr>
              <a:t>Communication</a:t>
            </a:r>
            <a:r>
              <a:rPr lang="en-US" sz="2500" dirty="0" smtClean="0">
                <a:solidFill>
                  <a:schemeClr val="tx1"/>
                </a:solidFill>
                <a:latin typeface="Calisto MT" pitchFamily="18" charset="0"/>
              </a:rPr>
              <a:t>: the exchange of information both from you to others and from others to you.</a:t>
            </a:r>
          </a:p>
          <a:p>
            <a:pPr marL="625475" lvl="1">
              <a:buClr>
                <a:schemeClr val="hlink"/>
              </a:buClr>
            </a:pPr>
            <a:r>
              <a:rPr lang="en-US" sz="2500" b="1" dirty="0" smtClean="0">
                <a:solidFill>
                  <a:schemeClr val="tx1"/>
                </a:solidFill>
                <a:latin typeface="Calisto MT" pitchFamily="18" charset="0"/>
              </a:rPr>
              <a:t>Participation</a:t>
            </a:r>
            <a:r>
              <a:rPr lang="en-US" sz="2500" dirty="0" smtClean="0">
                <a:solidFill>
                  <a:schemeClr val="tx1"/>
                </a:solidFill>
                <a:latin typeface="Calisto MT" pitchFamily="18" charset="0"/>
              </a:rPr>
              <a:t>: involving the teachers in the planning and execution of a change so they can develop shared ownership and commitment.</a:t>
            </a:r>
          </a:p>
          <a:p>
            <a:pPr marL="625475" lvl="1">
              <a:buClr>
                <a:schemeClr val="hlink"/>
              </a:buClr>
            </a:pPr>
            <a:r>
              <a:rPr lang="en-US" sz="2500" b="1" dirty="0" smtClean="0">
                <a:solidFill>
                  <a:schemeClr val="tx1"/>
                </a:solidFill>
                <a:latin typeface="Calisto MT" pitchFamily="18" charset="0"/>
              </a:rPr>
              <a:t>Education</a:t>
            </a:r>
            <a:r>
              <a:rPr lang="en-US" sz="2500" dirty="0" smtClean="0">
                <a:solidFill>
                  <a:schemeClr val="tx1"/>
                </a:solidFill>
                <a:latin typeface="Calisto MT" pitchFamily="18" charset="0"/>
              </a:rPr>
              <a:t>: providing teachers with what they will need to know before they successfully implement the desired changes.</a:t>
            </a:r>
          </a:p>
        </p:txBody>
      </p:sp>
    </p:spTree>
    <p:extLst>
      <p:ext uri="{BB962C8B-B14F-4D97-AF65-F5344CB8AC3E}">
        <p14:creationId xmlns="" xmlns:p14="http://schemas.microsoft.com/office/powerpoint/2010/main" val="957116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5" name="Rectangle 2"/>
          <p:cNvSpPr>
            <a:spLocks noGrp="1" noChangeArrowheads="1"/>
          </p:cNvSpPr>
          <p:nvPr>
            <p:ph type="title"/>
          </p:nvPr>
        </p:nvSpPr>
        <p:spPr>
          <a:xfrm>
            <a:off x="381000" y="685800"/>
            <a:ext cx="8382000" cy="1143000"/>
          </a:xfrm>
          <a:gradFill>
            <a:gsLst>
              <a:gs pos="0">
                <a:schemeClr val="tx2">
                  <a:lumMod val="20000"/>
                  <a:lumOff val="80000"/>
                </a:schemeClr>
              </a:gs>
              <a:gs pos="64999">
                <a:srgbClr val="F0EBD5"/>
              </a:gs>
              <a:gs pos="100000">
                <a:srgbClr val="D1C39F"/>
              </a:gs>
            </a:gsLst>
            <a:lin ang="5400000" scaled="0"/>
          </a:gradFill>
        </p:spPr>
        <p:txBody>
          <a:bodyPr>
            <a:normAutofit fontScale="90000"/>
          </a:bodyPr>
          <a:lstStyle/>
          <a:p>
            <a:pPr algn="ctr"/>
            <a:r>
              <a:rPr lang="en-US" sz="4000" dirty="0" smtClean="0">
                <a:solidFill>
                  <a:schemeClr val="tx2">
                    <a:lumMod val="50000"/>
                  </a:schemeClr>
                </a:solidFill>
                <a:latin typeface="Calisto MT" pitchFamily="18" charset="0"/>
              </a:rPr>
              <a:t>Benefits of People-Side Planning</a:t>
            </a:r>
          </a:p>
        </p:txBody>
      </p:sp>
      <p:sp>
        <p:nvSpPr>
          <p:cNvPr id="1613826" name="Rectangle 3"/>
          <p:cNvSpPr>
            <a:spLocks noGrp="1" noChangeArrowheads="1"/>
          </p:cNvSpPr>
          <p:nvPr>
            <p:ph idx="1"/>
          </p:nvPr>
        </p:nvSpPr>
        <p:spPr>
          <a:xfrm>
            <a:off x="457200" y="2362200"/>
            <a:ext cx="8305800" cy="3276600"/>
          </a:xfrm>
          <a:gradFill>
            <a:gsLst>
              <a:gs pos="0">
                <a:schemeClr val="tx2">
                  <a:lumMod val="20000"/>
                  <a:lumOff val="80000"/>
                </a:schemeClr>
              </a:gs>
              <a:gs pos="64999">
                <a:srgbClr val="F0EBD5"/>
              </a:gs>
              <a:gs pos="100000">
                <a:srgbClr val="D1C39F"/>
              </a:gs>
            </a:gsLst>
            <a:lin ang="5400000" scaled="0"/>
          </a:gradFill>
        </p:spPr>
        <p:txBody>
          <a:bodyPr/>
          <a:lstStyle/>
          <a:p>
            <a:pPr>
              <a:lnSpc>
                <a:spcPct val="90000"/>
              </a:lnSpc>
              <a:spcAft>
                <a:spcPts val="600"/>
              </a:spcAft>
            </a:pPr>
            <a:endParaRPr lang="en-US" sz="2800" b="1" dirty="0" smtClean="0"/>
          </a:p>
          <a:p>
            <a:pPr>
              <a:lnSpc>
                <a:spcPct val="90000"/>
              </a:lnSpc>
            </a:pPr>
            <a:r>
              <a:rPr lang="en-US" sz="2800" dirty="0" smtClean="0">
                <a:latin typeface="Calisto MT" pitchFamily="18" charset="0"/>
              </a:rPr>
              <a:t>Increased understanding </a:t>
            </a:r>
            <a:r>
              <a:rPr lang="en-US" sz="2800" dirty="0" smtClean="0">
                <a:latin typeface="Calisto MT" pitchFamily="18" charset="0"/>
                <a:sym typeface="Wingdings" pitchFamily="2" charset="2"/>
              </a:rPr>
              <a:t> </a:t>
            </a:r>
            <a:r>
              <a:rPr lang="en-US" sz="2800" dirty="0" smtClean="0">
                <a:latin typeface="Calisto MT" pitchFamily="18" charset="0"/>
              </a:rPr>
              <a:t>decreased confusion</a:t>
            </a:r>
          </a:p>
          <a:p>
            <a:pPr>
              <a:lnSpc>
                <a:spcPct val="90000"/>
              </a:lnSpc>
            </a:pPr>
            <a:endParaRPr lang="en-US" sz="2800" dirty="0" smtClean="0">
              <a:latin typeface="Calisto MT" pitchFamily="18" charset="0"/>
            </a:endParaRPr>
          </a:p>
          <a:p>
            <a:pPr>
              <a:lnSpc>
                <a:spcPct val="90000"/>
              </a:lnSpc>
            </a:pPr>
            <a:r>
              <a:rPr lang="en-US" sz="2800" dirty="0" smtClean="0">
                <a:latin typeface="Calisto MT" pitchFamily="18" charset="0"/>
              </a:rPr>
              <a:t>Increased commitment </a:t>
            </a:r>
            <a:r>
              <a:rPr lang="en-US" sz="2800" dirty="0" smtClean="0">
                <a:latin typeface="Calisto MT" pitchFamily="18" charset="0"/>
                <a:sym typeface="Wingdings" pitchFamily="2" charset="2"/>
              </a:rPr>
              <a:t></a:t>
            </a:r>
            <a:r>
              <a:rPr lang="en-US" sz="2800" dirty="0" smtClean="0">
                <a:latin typeface="Calisto MT" pitchFamily="18" charset="0"/>
              </a:rPr>
              <a:t> decreased resistance</a:t>
            </a:r>
          </a:p>
          <a:p>
            <a:pPr>
              <a:lnSpc>
                <a:spcPct val="90000"/>
              </a:lnSpc>
            </a:pPr>
            <a:endParaRPr lang="en-US" sz="2800" dirty="0" smtClean="0">
              <a:latin typeface="Calisto MT" pitchFamily="18" charset="0"/>
            </a:endParaRPr>
          </a:p>
          <a:p>
            <a:pPr>
              <a:lnSpc>
                <a:spcPct val="90000"/>
              </a:lnSpc>
            </a:pPr>
            <a:r>
              <a:rPr lang="en-US" sz="2800" dirty="0" smtClean="0">
                <a:latin typeface="Calisto MT" pitchFamily="18" charset="0"/>
              </a:rPr>
              <a:t>Increased capability </a:t>
            </a:r>
            <a:r>
              <a:rPr lang="en-US" sz="2800" dirty="0" smtClean="0">
                <a:latin typeface="Calisto MT" pitchFamily="18" charset="0"/>
                <a:sym typeface="Wingdings" pitchFamily="2" charset="2"/>
              </a:rPr>
              <a:t></a:t>
            </a:r>
            <a:r>
              <a:rPr lang="en-US" sz="2800" dirty="0" smtClean="0">
                <a:latin typeface="Calisto MT" pitchFamily="18" charset="0"/>
              </a:rPr>
              <a:t> decreased fear of failure</a:t>
            </a:r>
          </a:p>
        </p:txBody>
      </p:sp>
    </p:spTree>
    <p:extLst>
      <p:ext uri="{BB962C8B-B14F-4D97-AF65-F5344CB8AC3E}">
        <p14:creationId xmlns="" xmlns:p14="http://schemas.microsoft.com/office/powerpoint/2010/main" val="30696789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239000" cy="701040"/>
          </a:xfrm>
          <a:gradFill>
            <a:gsLst>
              <a:gs pos="0">
                <a:schemeClr val="tx2">
                  <a:lumMod val="20000"/>
                  <a:lumOff val="80000"/>
                </a:schemeClr>
              </a:gs>
              <a:gs pos="64999">
                <a:srgbClr val="F0EBD5"/>
              </a:gs>
              <a:gs pos="100000">
                <a:srgbClr val="D1C39F"/>
              </a:gs>
            </a:gsLst>
            <a:lin ang="5400000" scaled="0"/>
          </a:gradFill>
        </p:spPr>
        <p:txBody>
          <a:bodyPr/>
          <a:lstStyle/>
          <a:p>
            <a:pPr algn="ctr"/>
            <a:r>
              <a:rPr lang="en-PH" sz="4000" dirty="0" smtClean="0">
                <a:solidFill>
                  <a:schemeClr val="tx2">
                    <a:lumMod val="50000"/>
                  </a:schemeClr>
                </a:solidFill>
                <a:latin typeface="Calisto MT" pitchFamily="18" charset="0"/>
              </a:rPr>
              <a:t>Commitment Signing</a:t>
            </a:r>
            <a:endParaRPr lang="en-PH" sz="4000" dirty="0">
              <a:solidFill>
                <a:schemeClr val="tx2">
                  <a:lumMod val="50000"/>
                </a:schemeClr>
              </a:solidFill>
              <a:latin typeface="Calisto MT" pitchFamily="18" charset="0"/>
            </a:endParaRPr>
          </a:p>
        </p:txBody>
      </p:sp>
      <p:sp>
        <p:nvSpPr>
          <p:cNvPr id="3" name="Content Placeholder 2"/>
          <p:cNvSpPr>
            <a:spLocks noGrp="1"/>
          </p:cNvSpPr>
          <p:nvPr>
            <p:ph idx="1"/>
          </p:nvPr>
        </p:nvSpPr>
        <p:spPr>
          <a:xfrm>
            <a:off x="1066800" y="2209800"/>
            <a:ext cx="7239000" cy="2810184"/>
          </a:xfrm>
          <a:gradFill>
            <a:gsLst>
              <a:gs pos="0">
                <a:schemeClr val="tx2">
                  <a:lumMod val="20000"/>
                  <a:lumOff val="80000"/>
                </a:schemeClr>
              </a:gs>
              <a:gs pos="64999">
                <a:srgbClr val="F0EBD5"/>
              </a:gs>
              <a:gs pos="100000">
                <a:srgbClr val="D1C39F"/>
              </a:gs>
            </a:gsLst>
            <a:lin ang="5400000" scaled="0"/>
          </a:gradFill>
        </p:spPr>
        <p:txBody>
          <a:bodyPr>
            <a:normAutofit/>
          </a:bodyPr>
          <a:lstStyle/>
          <a:p>
            <a:r>
              <a:rPr lang="en-PH" sz="3000" dirty="0" smtClean="0">
                <a:latin typeface="Calisto MT" pitchFamily="18" charset="0"/>
              </a:rPr>
              <a:t>Photograph and place in </a:t>
            </a:r>
            <a:r>
              <a:rPr lang="en-PH" sz="3000" dirty="0">
                <a:latin typeface="Calisto MT" pitchFamily="18" charset="0"/>
              </a:rPr>
              <a:t>F</a:t>
            </a:r>
            <a:r>
              <a:rPr lang="en-PH" sz="3000" dirty="0" smtClean="0">
                <a:latin typeface="Calisto MT" pitchFamily="18" charset="0"/>
              </a:rPr>
              <a:t>acebook, commitment wall inside the school</a:t>
            </a:r>
          </a:p>
          <a:p>
            <a:r>
              <a:rPr lang="en-PH" sz="3000" dirty="0" smtClean="0">
                <a:latin typeface="Calisto MT" pitchFamily="18" charset="0"/>
              </a:rPr>
              <a:t>Pictures signed commitments of the other teachers in the school must be placed in the commitment wall</a:t>
            </a:r>
            <a:endParaRPr lang="en-PH" sz="3000" dirty="0">
              <a:latin typeface="Calisto MT" pitchFamily="18" charset="0"/>
            </a:endParaRPr>
          </a:p>
        </p:txBody>
      </p:sp>
    </p:spTree>
    <p:extLst>
      <p:ext uri="{BB962C8B-B14F-4D97-AF65-F5344CB8AC3E}">
        <p14:creationId xmlns="" xmlns:p14="http://schemas.microsoft.com/office/powerpoint/2010/main" val="420585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0" y="2286000"/>
            <a:ext cx="6096000" cy="304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algn="ctr"/>
            <a:r>
              <a:rPr lang="en-US" sz="5000" dirty="0" smtClean="0">
                <a:solidFill>
                  <a:schemeClr val="accent1">
                    <a:lumMod val="50000"/>
                  </a:schemeClr>
                </a:solidFill>
                <a:latin typeface="Calisto MT" pitchFamily="18" charset="0"/>
              </a:rPr>
              <a:t>CHECK your PROGRESS</a:t>
            </a:r>
            <a:br>
              <a:rPr lang="en-US" sz="5000" dirty="0" smtClean="0">
                <a:solidFill>
                  <a:schemeClr val="accent1">
                    <a:lumMod val="50000"/>
                  </a:schemeClr>
                </a:solidFill>
                <a:latin typeface="Calisto MT" pitchFamily="18" charset="0"/>
              </a:rPr>
            </a:br>
            <a:endParaRPr lang="en-US" sz="5000" dirty="0">
              <a:solidFill>
                <a:schemeClr val="accent1">
                  <a:lumMod val="50000"/>
                </a:schemeClr>
              </a:solidFill>
              <a:latin typeface="Calisto MT" pitchFamily="18" charset="0"/>
            </a:endParaRPr>
          </a:p>
        </p:txBody>
      </p:sp>
      <p:sp>
        <p:nvSpPr>
          <p:cNvPr id="5" name="32-Point Star 4"/>
          <p:cNvSpPr/>
          <p:nvPr/>
        </p:nvSpPr>
        <p:spPr>
          <a:xfrm>
            <a:off x="2590800" y="762000"/>
            <a:ext cx="3276600" cy="11430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smtClean="0">
                <a:solidFill>
                  <a:schemeClr val="tx1"/>
                </a:solidFill>
                <a:latin typeface="Calisto MT" pitchFamily="18" charset="0"/>
              </a:rPr>
              <a:t>STEP 10</a:t>
            </a:r>
            <a:endParaRPr lang="en-US" sz="3000" dirty="0">
              <a:solidFill>
                <a:schemeClr val="tx1"/>
              </a:solidFill>
              <a:latin typeface="Calisto MT"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6113" name="Rectangle 2"/>
          <p:cNvSpPr>
            <a:spLocks noGrp="1" noChangeArrowheads="1"/>
          </p:cNvSpPr>
          <p:nvPr>
            <p:ph type="title"/>
          </p:nvPr>
        </p:nvSpPr>
        <p:spPr>
          <a:xfrm>
            <a:off x="1047185" y="990600"/>
            <a:ext cx="6858000" cy="609600"/>
          </a:xfrm>
          <a:gradFill>
            <a:gsLst>
              <a:gs pos="0">
                <a:schemeClr val="tx2">
                  <a:lumMod val="20000"/>
                  <a:lumOff val="80000"/>
                </a:schemeClr>
              </a:gs>
              <a:gs pos="64999">
                <a:srgbClr val="F0EBD5"/>
              </a:gs>
              <a:gs pos="100000">
                <a:srgbClr val="D1C39F"/>
              </a:gs>
            </a:gsLst>
            <a:lin ang="5400000" scaled="0"/>
          </a:gradFill>
        </p:spPr>
        <p:txBody>
          <a:bodyPr>
            <a:normAutofit fontScale="90000"/>
          </a:bodyPr>
          <a:lstStyle/>
          <a:p>
            <a:pPr algn="ctr"/>
            <a:r>
              <a:rPr lang="en-US" dirty="0" smtClean="0">
                <a:solidFill>
                  <a:schemeClr val="tx2">
                    <a:lumMod val="50000"/>
                  </a:schemeClr>
                </a:solidFill>
                <a:latin typeface="Calisto MT" pitchFamily="18" charset="0"/>
              </a:rPr>
              <a:t>What You Need to Check</a:t>
            </a:r>
          </a:p>
        </p:txBody>
      </p:sp>
      <p:sp>
        <p:nvSpPr>
          <p:cNvPr id="1626114" name="Rectangle 3"/>
          <p:cNvSpPr>
            <a:spLocks noGrp="1" noChangeArrowheads="1"/>
          </p:cNvSpPr>
          <p:nvPr>
            <p:ph idx="1"/>
          </p:nvPr>
        </p:nvSpPr>
        <p:spPr>
          <a:xfrm>
            <a:off x="304800" y="2057400"/>
            <a:ext cx="8686800" cy="3276600"/>
          </a:xfrm>
          <a:gradFill>
            <a:gsLst>
              <a:gs pos="0">
                <a:schemeClr val="tx2">
                  <a:lumMod val="20000"/>
                  <a:lumOff val="80000"/>
                </a:schemeClr>
              </a:gs>
              <a:gs pos="64999">
                <a:srgbClr val="F0EBD5"/>
              </a:gs>
              <a:gs pos="100000">
                <a:srgbClr val="D1C39F"/>
              </a:gs>
            </a:gsLst>
            <a:lin ang="5400000" scaled="0"/>
          </a:gradFill>
        </p:spPr>
        <p:txBody>
          <a:bodyPr>
            <a:normAutofit/>
          </a:bodyPr>
          <a:lstStyle/>
          <a:p>
            <a:pPr>
              <a:lnSpc>
                <a:spcPct val="90000"/>
              </a:lnSpc>
            </a:pPr>
            <a:r>
              <a:rPr lang="en-US" sz="2500" b="1" dirty="0" smtClean="0">
                <a:latin typeface="Calisto MT" pitchFamily="18" charset="0"/>
              </a:rPr>
              <a:t>Results</a:t>
            </a:r>
          </a:p>
          <a:p>
            <a:pPr lvl="1">
              <a:lnSpc>
                <a:spcPct val="90000"/>
              </a:lnSpc>
              <a:buClr>
                <a:schemeClr val="hlink"/>
              </a:buClr>
            </a:pPr>
            <a:r>
              <a:rPr lang="en-US" sz="2500" dirty="0" smtClean="0">
                <a:solidFill>
                  <a:schemeClr val="tx1"/>
                </a:solidFill>
                <a:latin typeface="Calisto MT" pitchFamily="18" charset="0"/>
              </a:rPr>
              <a:t>Gather data on the same measures identified in Assess Stage</a:t>
            </a:r>
          </a:p>
          <a:p>
            <a:pPr lvl="1">
              <a:lnSpc>
                <a:spcPct val="90000"/>
              </a:lnSpc>
              <a:buClr>
                <a:schemeClr val="hlink"/>
              </a:buClr>
            </a:pPr>
            <a:r>
              <a:rPr lang="en-US" sz="2500" dirty="0" smtClean="0">
                <a:solidFill>
                  <a:schemeClr val="tx1"/>
                </a:solidFill>
                <a:latin typeface="Calisto MT" pitchFamily="18" charset="0"/>
              </a:rPr>
              <a:t>Use the same data collection procedures</a:t>
            </a:r>
          </a:p>
          <a:p>
            <a:pPr lvl="1">
              <a:lnSpc>
                <a:spcPct val="90000"/>
              </a:lnSpc>
              <a:buClr>
                <a:schemeClr val="hlink"/>
              </a:buClr>
            </a:pPr>
            <a:endParaRPr lang="en-US" sz="2500" dirty="0" smtClean="0">
              <a:solidFill>
                <a:schemeClr val="tx1"/>
              </a:solidFill>
              <a:latin typeface="Calisto MT" pitchFamily="18" charset="0"/>
            </a:endParaRPr>
          </a:p>
          <a:p>
            <a:pPr>
              <a:lnSpc>
                <a:spcPct val="90000"/>
              </a:lnSpc>
            </a:pPr>
            <a:r>
              <a:rPr lang="en-US" sz="2500" b="1" dirty="0" smtClean="0">
                <a:latin typeface="Calisto MT" pitchFamily="18" charset="0"/>
              </a:rPr>
              <a:t>Methods</a:t>
            </a:r>
          </a:p>
          <a:p>
            <a:pPr lvl="1">
              <a:lnSpc>
                <a:spcPct val="90000"/>
              </a:lnSpc>
              <a:buClr>
                <a:schemeClr val="hlink"/>
              </a:buClr>
            </a:pPr>
            <a:r>
              <a:rPr lang="en-US" sz="2500" dirty="0" smtClean="0">
                <a:solidFill>
                  <a:schemeClr val="tx1"/>
                </a:solidFill>
                <a:latin typeface="Calisto MT" pitchFamily="18" charset="0"/>
              </a:rPr>
              <a:t>Document what steps are actually followed during implementation</a:t>
            </a:r>
          </a:p>
        </p:txBody>
      </p:sp>
    </p:spTree>
    <p:extLst>
      <p:ext uri="{BB962C8B-B14F-4D97-AF65-F5344CB8AC3E}">
        <p14:creationId xmlns="" xmlns:p14="http://schemas.microsoft.com/office/powerpoint/2010/main" val="3968956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ChangeArrowheads="1"/>
          </p:cNvSpPr>
          <p:nvPr>
            <p:ph type="title"/>
          </p:nvPr>
        </p:nvSpPr>
        <p:spPr>
          <a:xfrm>
            <a:off x="914400" y="762000"/>
            <a:ext cx="7239000" cy="624840"/>
          </a:xfrm>
          <a:gradFill>
            <a:gsLst>
              <a:gs pos="0">
                <a:schemeClr val="tx2">
                  <a:lumMod val="20000"/>
                  <a:lumOff val="80000"/>
                </a:schemeClr>
              </a:gs>
              <a:gs pos="64999">
                <a:srgbClr val="F0EBD5"/>
              </a:gs>
              <a:gs pos="100000">
                <a:srgbClr val="D1C39F"/>
              </a:gs>
            </a:gsLst>
            <a:lin ang="5400000" scaled="0"/>
          </a:gradFill>
        </p:spPr>
        <p:txBody>
          <a:bodyPr/>
          <a:lstStyle/>
          <a:p>
            <a:pPr algn="ctr"/>
            <a:r>
              <a:rPr lang="en-US" dirty="0" smtClean="0">
                <a:solidFill>
                  <a:schemeClr val="tx1"/>
                </a:solidFill>
                <a:latin typeface="Calisto MT" pitchFamily="18" charset="0"/>
              </a:rPr>
              <a:t>What to Evaluate</a:t>
            </a:r>
          </a:p>
        </p:txBody>
      </p:sp>
      <p:sp>
        <p:nvSpPr>
          <p:cNvPr id="218114" name="Rectangle 3"/>
          <p:cNvSpPr>
            <a:spLocks noGrp="1" noChangeArrowheads="1"/>
          </p:cNvSpPr>
          <p:nvPr>
            <p:ph idx="1"/>
          </p:nvPr>
        </p:nvSpPr>
        <p:spPr>
          <a:xfrm>
            <a:off x="228600" y="1609416"/>
            <a:ext cx="8458200" cy="4846320"/>
          </a:xfrm>
          <a:gradFill>
            <a:gsLst>
              <a:gs pos="0">
                <a:schemeClr val="tx2">
                  <a:lumMod val="20000"/>
                  <a:lumOff val="80000"/>
                </a:schemeClr>
              </a:gs>
              <a:gs pos="64999">
                <a:srgbClr val="F0EBD5"/>
              </a:gs>
              <a:gs pos="100000">
                <a:srgbClr val="D1C39F"/>
              </a:gs>
            </a:gsLst>
            <a:lin ang="5400000" scaled="0"/>
          </a:gradFill>
        </p:spPr>
        <p:txBody>
          <a:bodyPr>
            <a:normAutofit fontScale="70000" lnSpcReduction="20000"/>
          </a:bodyPr>
          <a:lstStyle/>
          <a:p>
            <a:pPr marL="400050" lvl="1"/>
            <a:endParaRPr lang="en-US" sz="1000" b="1" dirty="0" smtClean="0"/>
          </a:p>
          <a:p>
            <a:pPr marL="400050" lvl="1">
              <a:buFontTx/>
              <a:buNone/>
            </a:pPr>
            <a:r>
              <a:rPr lang="en-US" sz="3300" b="1" dirty="0" smtClean="0">
                <a:solidFill>
                  <a:schemeClr val="tx1"/>
                </a:solidFill>
                <a:latin typeface="Calisto MT" pitchFamily="18" charset="0"/>
              </a:rPr>
              <a:t>Results</a:t>
            </a:r>
          </a:p>
          <a:p>
            <a:pPr marL="742950" lvl="2">
              <a:buClr>
                <a:schemeClr val="hlink"/>
              </a:buClr>
            </a:pPr>
            <a:r>
              <a:rPr lang="en-US" sz="3300" dirty="0" smtClean="0">
                <a:latin typeface="Calisto MT" pitchFamily="18" charset="0"/>
              </a:rPr>
              <a:t>How much was the gap between desired and actual reduced?</a:t>
            </a:r>
          </a:p>
          <a:p>
            <a:pPr marL="742950" lvl="2">
              <a:buClr>
                <a:schemeClr val="hlink"/>
              </a:buClr>
            </a:pPr>
            <a:r>
              <a:rPr lang="en-US" sz="3300" dirty="0" smtClean="0">
                <a:latin typeface="Calisto MT" pitchFamily="18" charset="0"/>
              </a:rPr>
              <a:t>Were the plans effective in addressing the causes you targeted?</a:t>
            </a:r>
          </a:p>
          <a:p>
            <a:pPr marL="742950" lvl="2">
              <a:buClr>
                <a:schemeClr val="hlink"/>
              </a:buClr>
            </a:pPr>
            <a:r>
              <a:rPr lang="en-US" sz="3300" dirty="0" smtClean="0">
                <a:latin typeface="Calisto MT" pitchFamily="18" charset="0"/>
              </a:rPr>
              <a:t>What do customers tell you now that the changes are in place?</a:t>
            </a:r>
          </a:p>
          <a:p>
            <a:pPr marL="742950" lvl="2">
              <a:buClr>
                <a:schemeClr val="hlink"/>
              </a:buClr>
            </a:pPr>
            <a:r>
              <a:rPr lang="en-US" sz="3300" dirty="0" smtClean="0">
                <a:latin typeface="Calisto MT" pitchFamily="18" charset="0"/>
              </a:rPr>
              <a:t>Has enough progress been made or do you need to go back and try other solutions?</a:t>
            </a:r>
          </a:p>
          <a:p>
            <a:pPr marL="742950" lvl="2">
              <a:buClr>
                <a:schemeClr val="hlink"/>
              </a:buClr>
            </a:pPr>
            <a:r>
              <a:rPr lang="en-US" sz="3300" dirty="0" smtClean="0">
                <a:latin typeface="Calisto MT" pitchFamily="18" charset="0"/>
              </a:rPr>
              <a:t>Were there unintended benefits or negative side effects?</a:t>
            </a:r>
          </a:p>
          <a:p>
            <a:pPr marL="400050" lvl="1">
              <a:buClr>
                <a:schemeClr val="hlink"/>
              </a:buClr>
              <a:buFontTx/>
              <a:buNone/>
            </a:pPr>
            <a:r>
              <a:rPr lang="en-US" sz="3300" b="1" dirty="0" smtClean="0">
                <a:solidFill>
                  <a:schemeClr val="tx1"/>
                </a:solidFill>
                <a:latin typeface="Calisto MT" pitchFamily="18" charset="0"/>
              </a:rPr>
              <a:t>Methods</a:t>
            </a:r>
          </a:p>
          <a:p>
            <a:pPr marL="742950" lvl="2">
              <a:buClr>
                <a:schemeClr val="hlink"/>
              </a:buClr>
            </a:pPr>
            <a:r>
              <a:rPr lang="en-US" sz="3300" dirty="0" smtClean="0">
                <a:latin typeface="Calisto MT" pitchFamily="18" charset="0"/>
              </a:rPr>
              <a:t>Did you follow your plan?</a:t>
            </a:r>
          </a:p>
          <a:p>
            <a:pPr marL="742950" lvl="2">
              <a:buClr>
                <a:schemeClr val="hlink"/>
              </a:buClr>
            </a:pPr>
            <a:r>
              <a:rPr lang="en-US" sz="3300" dirty="0" smtClean="0">
                <a:latin typeface="Calisto MT" pitchFamily="18" charset="0"/>
              </a:rPr>
              <a:t>Did you need to modify the plan/solution during implementation?</a:t>
            </a:r>
          </a:p>
          <a:p>
            <a:pPr marL="742950" lvl="2">
              <a:buClr>
                <a:schemeClr val="hlink"/>
              </a:buClr>
            </a:pPr>
            <a:r>
              <a:rPr lang="en-US" sz="3300" dirty="0" smtClean="0">
                <a:latin typeface="Calisto MT" pitchFamily="18" charset="0"/>
              </a:rPr>
              <a:t>What would you do differently next time around?</a:t>
            </a:r>
            <a:endParaRPr lang="en-US" sz="3300" b="1" dirty="0" smtClean="0">
              <a:latin typeface="Calisto MT" pitchFamily="18" charset="0"/>
            </a:endParaRPr>
          </a:p>
        </p:txBody>
      </p:sp>
      <p:sp>
        <p:nvSpPr>
          <p:cNvPr id="218115" name="Rectangle 4"/>
          <p:cNvSpPr>
            <a:spLocks noChangeArrowheads="1"/>
          </p:cNvSpPr>
          <p:nvPr/>
        </p:nvSpPr>
        <p:spPr bwMode="auto">
          <a:xfrm>
            <a:off x="549275" y="4083050"/>
            <a:ext cx="8458200" cy="2143125"/>
          </a:xfrm>
          <a:prstGeom prst="rect">
            <a:avLst/>
          </a:prstGeom>
          <a:noFill/>
          <a:ln w="9525">
            <a:noFill/>
            <a:miter lim="800000"/>
            <a:headEnd/>
            <a:tailEnd/>
          </a:ln>
        </p:spPr>
        <p:txBody>
          <a:bodyPr/>
          <a:lstStyle/>
          <a:p>
            <a:pPr marL="400050" lvl="1" indent="-285750" eaLnBrk="0" hangingPunct="0">
              <a:spcBef>
                <a:spcPct val="20000"/>
              </a:spcBef>
              <a:buFontTx/>
              <a:buChar char="–"/>
            </a:pPr>
            <a:endParaRPr lang="en-US" sz="2000" b="1"/>
          </a:p>
        </p:txBody>
      </p:sp>
    </p:spTree>
    <p:extLst>
      <p:ext uri="{BB962C8B-B14F-4D97-AF65-F5344CB8AC3E}">
        <p14:creationId xmlns="" xmlns:p14="http://schemas.microsoft.com/office/powerpoint/2010/main" val="1465662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3" name="Picture 2" descr="22-wrapup_HRC"/>
          <p:cNvPicPr>
            <a:picLocks noChangeAspect="1" noChangeArrowheads="1"/>
          </p:cNvPicPr>
          <p:nvPr/>
        </p:nvPicPr>
        <p:blipFill>
          <a:blip r:embed="rId3" cstate="print"/>
          <a:srcRect/>
          <a:stretch>
            <a:fillRect/>
          </a:stretch>
        </p:blipFill>
        <p:spPr bwMode="auto">
          <a:xfrm>
            <a:off x="3962400" y="1752600"/>
            <a:ext cx="4191000" cy="2740025"/>
          </a:xfrm>
          <a:prstGeom prst="rect">
            <a:avLst/>
          </a:prstGeom>
          <a:noFill/>
          <a:ln w="9525">
            <a:noFill/>
            <a:miter lim="800000"/>
            <a:headEnd/>
            <a:tailEnd/>
          </a:ln>
        </p:spPr>
      </p:pic>
      <p:sp>
        <p:nvSpPr>
          <p:cNvPr id="223234" name="Rectangle 3"/>
          <p:cNvSpPr>
            <a:spLocks noGrp="1" noChangeArrowheads="1"/>
          </p:cNvSpPr>
          <p:nvPr>
            <p:ph type="title"/>
          </p:nvPr>
        </p:nvSpPr>
        <p:spPr>
          <a:xfrm>
            <a:off x="457200" y="762000"/>
            <a:ext cx="7239000" cy="701040"/>
          </a:xfrm>
          <a:gradFill>
            <a:gsLst>
              <a:gs pos="0">
                <a:schemeClr val="tx2">
                  <a:lumMod val="20000"/>
                  <a:lumOff val="80000"/>
                </a:schemeClr>
              </a:gs>
              <a:gs pos="64999">
                <a:srgbClr val="F0EBD5"/>
              </a:gs>
              <a:gs pos="100000">
                <a:srgbClr val="D1C39F"/>
              </a:gs>
            </a:gsLst>
            <a:lin ang="5400000" scaled="0"/>
          </a:gradFill>
        </p:spPr>
        <p:txBody>
          <a:bodyPr/>
          <a:lstStyle/>
          <a:p>
            <a:pPr algn="ctr"/>
            <a:r>
              <a:rPr lang="en-US" dirty="0" smtClean="0">
                <a:solidFill>
                  <a:schemeClr val="tx2">
                    <a:lumMod val="50000"/>
                  </a:schemeClr>
                </a:solidFill>
                <a:latin typeface="Calisto MT" pitchFamily="18" charset="0"/>
              </a:rPr>
              <a:t>Importance of Closure</a:t>
            </a:r>
          </a:p>
        </p:txBody>
      </p:sp>
      <p:sp>
        <p:nvSpPr>
          <p:cNvPr id="223235" name="Rectangle 4"/>
          <p:cNvSpPr>
            <a:spLocks noGrp="1" noChangeArrowheads="1"/>
          </p:cNvSpPr>
          <p:nvPr>
            <p:ph idx="1"/>
          </p:nvPr>
        </p:nvSpPr>
        <p:spPr>
          <a:xfrm>
            <a:off x="457200" y="1905001"/>
            <a:ext cx="3105558" cy="2667000"/>
          </a:xfrm>
        </p:spPr>
        <p:txBody>
          <a:bodyPr>
            <a:normAutofit/>
          </a:bodyPr>
          <a:lstStyle/>
          <a:p>
            <a:pPr lvl="1">
              <a:buClr>
                <a:schemeClr val="hlink"/>
              </a:buClr>
            </a:pPr>
            <a:r>
              <a:rPr lang="en-US" sz="2200" dirty="0" smtClean="0">
                <a:solidFill>
                  <a:schemeClr val="tx1"/>
                </a:solidFill>
                <a:latin typeface="Calisto MT" pitchFamily="18" charset="0"/>
              </a:rPr>
              <a:t>Recognize the considerable time and effort that went into the initiative.</a:t>
            </a:r>
          </a:p>
          <a:p>
            <a:pPr lvl="1">
              <a:buClr>
                <a:schemeClr val="hlink"/>
              </a:buClr>
            </a:pPr>
            <a:r>
              <a:rPr lang="en-US" sz="2200" dirty="0" smtClean="0">
                <a:solidFill>
                  <a:schemeClr val="tx1"/>
                </a:solidFill>
                <a:latin typeface="Calisto MT" pitchFamily="18" charset="0"/>
              </a:rPr>
              <a:t>Capture the learning from the initiative:</a:t>
            </a:r>
            <a:endParaRPr lang="en-US" sz="2200" b="1" dirty="0" smtClean="0">
              <a:solidFill>
                <a:schemeClr val="tx1"/>
              </a:solidFill>
              <a:latin typeface="Calisto MT" pitchFamily="18" charset="0"/>
            </a:endParaRPr>
          </a:p>
        </p:txBody>
      </p:sp>
      <p:sp>
        <p:nvSpPr>
          <p:cNvPr id="223236" name="Rectangle 5"/>
          <p:cNvSpPr>
            <a:spLocks noChangeArrowheads="1"/>
          </p:cNvSpPr>
          <p:nvPr/>
        </p:nvSpPr>
        <p:spPr bwMode="auto">
          <a:xfrm>
            <a:off x="-152400" y="4725988"/>
            <a:ext cx="8077200" cy="1751012"/>
          </a:xfrm>
          <a:prstGeom prst="rect">
            <a:avLst/>
          </a:prstGeom>
          <a:noFill/>
          <a:ln w="9525">
            <a:noFill/>
            <a:miter lim="800000"/>
            <a:headEnd/>
            <a:tailEnd/>
          </a:ln>
        </p:spPr>
        <p:txBody>
          <a:bodyPr/>
          <a:lstStyle/>
          <a:p>
            <a:pPr marL="1143000" lvl="2" indent="-228600" eaLnBrk="0" hangingPunct="0">
              <a:spcBef>
                <a:spcPct val="20000"/>
              </a:spcBef>
              <a:buClr>
                <a:schemeClr val="hlink"/>
              </a:buClr>
              <a:buFontTx/>
              <a:buChar char="•"/>
            </a:pPr>
            <a:r>
              <a:rPr lang="en-US" sz="2200" dirty="0">
                <a:latin typeface="Calisto MT" pitchFamily="18" charset="0"/>
              </a:rPr>
              <a:t>About the problem or process being studied.</a:t>
            </a:r>
          </a:p>
          <a:p>
            <a:pPr marL="1143000" lvl="2" indent="-228600" eaLnBrk="0" hangingPunct="0">
              <a:spcBef>
                <a:spcPct val="20000"/>
              </a:spcBef>
              <a:spcAft>
                <a:spcPts val="1200"/>
              </a:spcAft>
              <a:buClr>
                <a:schemeClr val="hlink"/>
              </a:buClr>
              <a:buFontTx/>
              <a:buChar char="•"/>
            </a:pPr>
            <a:r>
              <a:rPr lang="en-US" sz="2200" dirty="0">
                <a:latin typeface="Calisto MT" pitchFamily="18" charset="0"/>
              </a:rPr>
              <a:t>About the improvement process itself and hand over responsibilities for standardization and monitoring to the appropriate people.</a:t>
            </a:r>
          </a:p>
        </p:txBody>
      </p:sp>
    </p:spTree>
    <p:extLst>
      <p:ext uri="{BB962C8B-B14F-4D97-AF65-F5344CB8AC3E}">
        <p14:creationId xmlns="" xmlns:p14="http://schemas.microsoft.com/office/powerpoint/2010/main" val="383972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457200"/>
            <a:ext cx="7696200" cy="6019800"/>
          </a:xfrm>
          <a:solidFill>
            <a:schemeClr val="accent1">
              <a:lumMod val="20000"/>
              <a:lumOff val="80000"/>
            </a:schemeClr>
          </a:solidFill>
          <a:ln w="12700">
            <a:noFill/>
          </a:ln>
        </p:spPr>
        <p:txBody>
          <a:bodyPr>
            <a:normAutofit/>
          </a:bodyPr>
          <a:lstStyle/>
          <a:p>
            <a:pPr algn="ctr">
              <a:buNone/>
            </a:pPr>
            <a:endParaRPr lang="en-US" sz="2800" dirty="0" smtClean="0">
              <a:latin typeface="Cambria" pitchFamily="18" charset="0"/>
            </a:endParaRPr>
          </a:p>
          <a:p>
            <a:pPr algn="ctr">
              <a:buNone/>
            </a:pPr>
            <a:r>
              <a:rPr lang="en-US" sz="3500" dirty="0" smtClean="0">
                <a:solidFill>
                  <a:schemeClr val="accent2">
                    <a:lumMod val="50000"/>
                  </a:schemeClr>
                </a:solidFill>
                <a:latin typeface="Hobo Std" pitchFamily="34" charset="0"/>
              </a:rPr>
              <a:t>THANK YOU VERY MUCH</a:t>
            </a:r>
          </a:p>
          <a:p>
            <a:pPr algn="ctr">
              <a:buNone/>
            </a:pPr>
            <a:endParaRPr lang="en-US" sz="3500" b="1" dirty="0" smtClean="0">
              <a:latin typeface="Californian FB" pitchFamily="18" charset="0"/>
            </a:endParaRPr>
          </a:p>
          <a:p>
            <a:pPr algn="ctr">
              <a:buNone/>
            </a:pPr>
            <a:endParaRPr lang="en-US" sz="3500" b="1" dirty="0" smtClean="0">
              <a:latin typeface="Californian FB" pitchFamily="18" charset="0"/>
            </a:endParaRPr>
          </a:p>
          <a:p>
            <a:pPr algn="ctr">
              <a:buNone/>
            </a:pPr>
            <a:endParaRPr lang="en-US" sz="3500" b="1" dirty="0" smtClean="0">
              <a:latin typeface="Californian FB" pitchFamily="18" charset="0"/>
            </a:endParaRPr>
          </a:p>
          <a:p>
            <a:pPr algn="ctr">
              <a:buNone/>
            </a:pPr>
            <a:endParaRPr lang="en-US" sz="3500" b="1" dirty="0" smtClean="0">
              <a:latin typeface="Californian FB" pitchFamily="18" charset="0"/>
            </a:endParaRPr>
          </a:p>
          <a:p>
            <a:pPr algn="ctr">
              <a:buNone/>
            </a:pPr>
            <a:endParaRPr lang="en-US" sz="3500" b="1" dirty="0" smtClean="0">
              <a:latin typeface="Californian FB" pitchFamily="18" charset="0"/>
            </a:endParaRPr>
          </a:p>
          <a:p>
            <a:pPr algn="ctr">
              <a:buNone/>
            </a:pPr>
            <a:endParaRPr lang="en-US" sz="2000" b="1" dirty="0" smtClean="0">
              <a:latin typeface="Californian FB" pitchFamily="18" charset="0"/>
            </a:endParaRPr>
          </a:p>
          <a:p>
            <a:pPr algn="ctr">
              <a:buNone/>
            </a:pPr>
            <a:r>
              <a:rPr lang="en-US" sz="3500" dirty="0" smtClean="0">
                <a:solidFill>
                  <a:schemeClr val="accent2">
                    <a:lumMod val="50000"/>
                  </a:schemeClr>
                </a:solidFill>
                <a:latin typeface="Hobo Std" pitchFamily="34" charset="0"/>
              </a:rPr>
              <a:t>MORE POWER</a:t>
            </a:r>
          </a:p>
          <a:p>
            <a:pPr algn="ctr">
              <a:buNone/>
            </a:pPr>
            <a:r>
              <a:rPr lang="en-US" sz="3500" dirty="0" smtClean="0">
                <a:solidFill>
                  <a:schemeClr val="accent2">
                    <a:lumMod val="50000"/>
                  </a:schemeClr>
                </a:solidFill>
                <a:latin typeface="Hobo Std" pitchFamily="34" charset="0"/>
              </a:rPr>
              <a:t>By: </a:t>
            </a:r>
            <a:r>
              <a:rPr lang="en-US" sz="3500" dirty="0" err="1" smtClean="0">
                <a:solidFill>
                  <a:schemeClr val="accent2">
                    <a:lumMod val="50000"/>
                  </a:schemeClr>
                </a:solidFill>
                <a:latin typeface="Hobo Std" pitchFamily="34" charset="0"/>
              </a:rPr>
              <a:t>Erlinda</a:t>
            </a:r>
            <a:r>
              <a:rPr lang="en-US" sz="3500" dirty="0" smtClean="0">
                <a:solidFill>
                  <a:schemeClr val="accent2">
                    <a:lumMod val="50000"/>
                  </a:schemeClr>
                </a:solidFill>
                <a:latin typeface="Hobo Std" pitchFamily="34" charset="0"/>
              </a:rPr>
              <a:t> G. </a:t>
            </a:r>
            <a:r>
              <a:rPr lang="en-US" sz="3500" dirty="0" err="1" smtClean="0">
                <a:solidFill>
                  <a:schemeClr val="accent2">
                    <a:lumMod val="50000"/>
                  </a:schemeClr>
                </a:solidFill>
                <a:latin typeface="Hobo Std" pitchFamily="34" charset="0"/>
              </a:rPr>
              <a:t>Dael</a:t>
            </a:r>
            <a:r>
              <a:rPr lang="en-US" sz="3500" dirty="0" smtClean="0">
                <a:solidFill>
                  <a:schemeClr val="accent2">
                    <a:lumMod val="50000"/>
                  </a:schemeClr>
                </a:solidFill>
                <a:latin typeface="Hobo Std" pitchFamily="34" charset="0"/>
              </a:rPr>
              <a:t>, Ph.D.</a:t>
            </a:r>
          </a:p>
          <a:p>
            <a:pPr algn="ctr">
              <a:buNone/>
            </a:pPr>
            <a:endParaRPr lang="en-US" sz="3500" dirty="0" smtClean="0">
              <a:solidFill>
                <a:schemeClr val="accent2">
                  <a:lumMod val="50000"/>
                </a:schemeClr>
              </a:solidFill>
              <a:latin typeface="Hobo Std" pitchFamily="34"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lgn="ctr">
              <a:buNone/>
            </a:pPr>
            <a:endParaRPr lang="en-US" sz="2800" dirty="0" smtClean="0">
              <a:latin typeface="Cambria" pitchFamily="18" charset="0"/>
            </a:endParaRPr>
          </a:p>
          <a:p>
            <a:pPr>
              <a:buNone/>
            </a:pPr>
            <a:endParaRPr lang="en-US" sz="2800" dirty="0" smtClean="0">
              <a:latin typeface="Cambria" pitchFamily="18" charset="0"/>
            </a:endParaRPr>
          </a:p>
        </p:txBody>
      </p:sp>
      <p:sp>
        <p:nvSpPr>
          <p:cNvPr id="5" name="Smiley Face 4"/>
          <p:cNvSpPr/>
          <p:nvPr/>
        </p:nvSpPr>
        <p:spPr>
          <a:xfrm>
            <a:off x="2362200" y="1676400"/>
            <a:ext cx="3429000" cy="3124200"/>
          </a:xfrm>
          <a:prstGeom prst="smileyFace">
            <a:avLst/>
          </a:prstGeom>
          <a:solidFill>
            <a:srgbClr val="FFFF00"/>
          </a:solidFill>
          <a:ln w="63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14400"/>
            <a:ext cx="7239000" cy="651933"/>
          </a:xfrm>
        </p:spPr>
        <p:txBody>
          <a:bodyPr>
            <a:normAutofit fontScale="90000"/>
          </a:bodyPr>
          <a:lstStyle/>
          <a:p>
            <a:pPr algn="r"/>
            <a:r>
              <a:rPr lang="en-US" sz="4000" dirty="0" smtClean="0">
                <a:solidFill>
                  <a:schemeClr val="accent1">
                    <a:lumMod val="50000"/>
                  </a:schemeClr>
                </a:solidFill>
                <a:latin typeface="Calisto MT" pitchFamily="18" charset="0"/>
              </a:rPr>
              <a:t>Who are your customers?</a:t>
            </a:r>
            <a:endParaRPr lang="en-US" sz="4000" dirty="0">
              <a:solidFill>
                <a:schemeClr val="accent1">
                  <a:lumMod val="50000"/>
                </a:schemeClr>
              </a:solidFill>
              <a:latin typeface="Calisto MT" pitchFamily="18" charset="0"/>
            </a:endParaRPr>
          </a:p>
        </p:txBody>
      </p:sp>
      <p:sp>
        <p:nvSpPr>
          <p:cNvPr id="5" name="Content Placeholder 4"/>
          <p:cNvSpPr>
            <a:spLocks noGrp="1"/>
          </p:cNvSpPr>
          <p:nvPr>
            <p:ph idx="1"/>
          </p:nvPr>
        </p:nvSpPr>
        <p:spPr>
          <a:xfrm>
            <a:off x="228600" y="1812269"/>
            <a:ext cx="8458200" cy="4664731"/>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r>
              <a:rPr lang="en-US" sz="3500" dirty="0" smtClean="0">
                <a:latin typeface="Calisto MT" pitchFamily="18" charset="0"/>
              </a:rPr>
              <a:t> Individuals or groups who receive the concept or service</a:t>
            </a:r>
          </a:p>
        </p:txBody>
      </p:sp>
      <p:pic>
        <p:nvPicPr>
          <p:cNvPr id="3" name="Picture 2"/>
          <p:cNvPicPr>
            <a:picLocks noChangeAspect="1"/>
          </p:cNvPicPr>
          <p:nvPr/>
        </p:nvPicPr>
        <p:blipFill>
          <a:blip r:embed="rId3" cstate="print"/>
          <a:stretch>
            <a:fillRect/>
          </a:stretch>
        </p:blipFill>
        <p:spPr>
          <a:xfrm>
            <a:off x="990600" y="3352800"/>
            <a:ext cx="6948882" cy="2779553"/>
          </a:xfrm>
          <a:prstGeom prst="rect">
            <a:avLst/>
          </a:prstGeom>
        </p:spPr>
      </p:pic>
      <p:sp>
        <p:nvSpPr>
          <p:cNvPr id="6" name="Rectangle 5"/>
          <p:cNvSpPr/>
          <p:nvPr/>
        </p:nvSpPr>
        <p:spPr>
          <a:xfrm>
            <a:off x="0" y="6596390"/>
            <a:ext cx="6858000" cy="261610"/>
          </a:xfrm>
          <a:prstGeom prst="rect">
            <a:avLst/>
          </a:prstGeom>
        </p:spPr>
        <p:txBody>
          <a:bodyPr wrap="square">
            <a:spAutoFit/>
          </a:bodyPr>
          <a:lstStyle/>
          <a:p>
            <a:r>
              <a:rPr lang="en-US" sz="1100" dirty="0"/>
              <a:t>http://cdn.business2community.com/</a:t>
            </a:r>
            <a:r>
              <a:rPr lang="en-US" sz="1100" dirty="0" err="1"/>
              <a:t>wp</a:t>
            </a:r>
            <a:r>
              <a:rPr lang="en-US" sz="1100" dirty="0"/>
              <a:t>-content/uploads/2013/04/customer-service-</a:t>
            </a:r>
            <a:r>
              <a:rPr lang="en-US" sz="1100" dirty="0" err="1"/>
              <a:t>people.jpg</a:t>
            </a:r>
            <a:endParaRPr lang="en-US" sz="1100" dirty="0"/>
          </a:p>
        </p:txBody>
      </p:sp>
      <p:sp>
        <p:nvSpPr>
          <p:cNvPr id="7" name="32-Point Star 6"/>
          <p:cNvSpPr/>
          <p:nvPr/>
        </p:nvSpPr>
        <p:spPr>
          <a:xfrm>
            <a:off x="0" y="152400"/>
            <a:ext cx="5105400" cy="6096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You have to know</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414821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19200"/>
            <a:ext cx="8721165" cy="533400"/>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pPr algn="r"/>
            <a:r>
              <a:rPr lang="en-US" sz="3300" dirty="0" smtClean="0">
                <a:solidFill>
                  <a:schemeClr val="accent1">
                    <a:lumMod val="50000"/>
                  </a:schemeClr>
                </a:solidFill>
                <a:latin typeface="Calisto MT" pitchFamily="18" charset="0"/>
              </a:rPr>
              <a:t>In Education, our customers are:</a:t>
            </a:r>
            <a:endParaRPr lang="en-US" sz="3300" dirty="0">
              <a:solidFill>
                <a:schemeClr val="accent1">
                  <a:lumMod val="50000"/>
                </a:schemeClr>
              </a:solidFill>
              <a:latin typeface="Calisto MT" pitchFamily="18" charset="0"/>
            </a:endParaRPr>
          </a:p>
        </p:txBody>
      </p:sp>
      <p:sp>
        <p:nvSpPr>
          <p:cNvPr id="3" name="Content Placeholder 2"/>
          <p:cNvSpPr>
            <a:spLocks noGrp="1"/>
          </p:cNvSpPr>
          <p:nvPr>
            <p:ph idx="1"/>
          </p:nvPr>
        </p:nvSpPr>
        <p:spPr>
          <a:xfrm>
            <a:off x="1143000" y="2027237"/>
            <a:ext cx="7467600" cy="4221163"/>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Autofit/>
          </a:bodyPr>
          <a:lstStyle/>
          <a:p>
            <a:pPr>
              <a:buFont typeface="Wingdings" pitchFamily="2" charset="2"/>
              <a:buChar char="ü"/>
            </a:pPr>
            <a:r>
              <a:rPr lang="en-US" sz="3600" dirty="0" smtClean="0">
                <a:latin typeface="Calisto MT" pitchFamily="18" charset="0"/>
              </a:rPr>
              <a:t> Students</a:t>
            </a:r>
          </a:p>
          <a:p>
            <a:pPr>
              <a:buFont typeface="Wingdings" pitchFamily="2" charset="2"/>
              <a:buChar char="ü"/>
            </a:pPr>
            <a:r>
              <a:rPr lang="en-US" sz="3600" dirty="0" smtClean="0">
                <a:latin typeface="Calisto MT" pitchFamily="18" charset="0"/>
              </a:rPr>
              <a:t> Parents</a:t>
            </a:r>
          </a:p>
          <a:p>
            <a:pPr>
              <a:buFont typeface="Wingdings" pitchFamily="2" charset="2"/>
              <a:buChar char="ü"/>
            </a:pPr>
            <a:r>
              <a:rPr lang="en-US" sz="3600" dirty="0" smtClean="0">
                <a:latin typeface="Calisto MT" pitchFamily="18" charset="0"/>
              </a:rPr>
              <a:t> Teachers</a:t>
            </a:r>
          </a:p>
          <a:p>
            <a:pPr>
              <a:buFont typeface="Wingdings" pitchFamily="2" charset="2"/>
              <a:buChar char="ü"/>
            </a:pPr>
            <a:r>
              <a:rPr lang="en-US" sz="3600" dirty="0" smtClean="0">
                <a:latin typeface="Calisto MT" pitchFamily="18" charset="0"/>
              </a:rPr>
              <a:t> Community</a:t>
            </a:r>
          </a:p>
          <a:p>
            <a:pPr>
              <a:buFont typeface="Wingdings" pitchFamily="2" charset="2"/>
              <a:buChar char="ü"/>
            </a:pPr>
            <a:r>
              <a:rPr lang="en-US" sz="3600" dirty="0" smtClean="0">
                <a:latin typeface="Calisto MT" pitchFamily="18" charset="0"/>
              </a:rPr>
              <a:t> Administration (School, Division,  Region, and Central)</a:t>
            </a:r>
          </a:p>
          <a:p>
            <a:pPr>
              <a:buFont typeface="Wingdings" pitchFamily="2" charset="2"/>
              <a:buChar char="ü"/>
            </a:pPr>
            <a:r>
              <a:rPr lang="en-US" sz="3600" dirty="0" smtClean="0">
                <a:latin typeface="Calisto MT" pitchFamily="18" charset="0"/>
              </a:rPr>
              <a:t> Others?</a:t>
            </a:r>
            <a:endParaRPr lang="en-US" sz="3600" dirty="0">
              <a:latin typeface="Calisto MT" pitchFamily="18" charset="0"/>
            </a:endParaRPr>
          </a:p>
        </p:txBody>
      </p:sp>
      <p:sp>
        <p:nvSpPr>
          <p:cNvPr id="4" name="32-Point Star 3"/>
          <p:cNvSpPr/>
          <p:nvPr/>
        </p:nvSpPr>
        <p:spPr>
          <a:xfrm>
            <a:off x="76200" y="304800"/>
            <a:ext cx="4419600" cy="6096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latin typeface="Calisto MT" pitchFamily="18" charset="0"/>
              </a:rPr>
              <a:t>Remember that</a:t>
            </a:r>
            <a:endParaRPr lang="en-US" sz="2500" dirty="0">
              <a:solidFill>
                <a:schemeClr val="tx1"/>
              </a:solidFill>
              <a:latin typeface="Calisto MT" pitchFamily="18" charset="0"/>
            </a:endParaRPr>
          </a:p>
        </p:txBody>
      </p:sp>
    </p:spTree>
    <p:extLst>
      <p:ext uri="{BB962C8B-B14F-4D97-AF65-F5344CB8AC3E}">
        <p14:creationId xmlns="" xmlns:p14="http://schemas.microsoft.com/office/powerpoint/2010/main" val="1395836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title"/>
          </p:nvPr>
        </p:nvSpPr>
        <p:spPr>
          <a:xfrm>
            <a:off x="2286000" y="1107141"/>
            <a:ext cx="5029200" cy="645459"/>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rmAutofit/>
          </a:bodyPr>
          <a:lstStyle/>
          <a:p>
            <a:r>
              <a:rPr lang="en-US" dirty="0" smtClean="0">
                <a:solidFill>
                  <a:schemeClr val="accent1">
                    <a:lumMod val="50000"/>
                  </a:schemeClr>
                </a:solidFill>
                <a:latin typeface="Calisto MT" pitchFamily="18" charset="0"/>
              </a:rPr>
              <a:t>Two Types of VOC</a:t>
            </a:r>
            <a:endParaRPr lang="en-US" dirty="0">
              <a:solidFill>
                <a:schemeClr val="accent1">
                  <a:lumMod val="50000"/>
                </a:schemeClr>
              </a:solidFill>
              <a:latin typeface="Calisto MT" pitchFamily="18" charset="0"/>
            </a:endParaRPr>
          </a:p>
        </p:txBody>
      </p:sp>
      <p:sp>
        <p:nvSpPr>
          <p:cNvPr id="1043459" name="Rectangle 3"/>
          <p:cNvSpPr>
            <a:spLocks noGrp="1" noChangeArrowheads="1"/>
          </p:cNvSpPr>
          <p:nvPr>
            <p:ph idx="1"/>
          </p:nvPr>
        </p:nvSpPr>
        <p:spPr>
          <a:xfrm>
            <a:off x="343647" y="1988671"/>
            <a:ext cx="8606118" cy="4488329"/>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a:noAutofit/>
          </a:bodyPr>
          <a:lstStyle/>
          <a:p>
            <a:r>
              <a:rPr lang="en-US" sz="2400" dirty="0" smtClean="0">
                <a:solidFill>
                  <a:srgbClr val="000000"/>
                </a:solidFill>
                <a:latin typeface="Calisto MT" pitchFamily="18" charset="0"/>
              </a:rPr>
              <a:t>Qualitative: </a:t>
            </a:r>
            <a:r>
              <a:rPr lang="en-US" sz="2400" dirty="0">
                <a:solidFill>
                  <a:srgbClr val="000000"/>
                </a:solidFill>
                <a:latin typeface="Calisto MT" pitchFamily="18" charset="0"/>
              </a:rPr>
              <a:t/>
            </a:r>
            <a:br>
              <a:rPr lang="en-US" sz="2400" dirty="0">
                <a:solidFill>
                  <a:srgbClr val="000000"/>
                </a:solidFill>
                <a:latin typeface="Calisto MT" pitchFamily="18" charset="0"/>
              </a:rPr>
            </a:br>
            <a:r>
              <a:rPr lang="en-US" sz="2400" dirty="0">
                <a:solidFill>
                  <a:srgbClr val="000000"/>
                </a:solidFill>
                <a:latin typeface="Calisto MT" pitchFamily="18" charset="0"/>
              </a:rPr>
              <a:t>The collection of data or information (by </a:t>
            </a:r>
            <a:r>
              <a:rPr lang="en-US" sz="2400" u="sng" dirty="0">
                <a:solidFill>
                  <a:srgbClr val="000000"/>
                </a:solidFill>
                <a:latin typeface="Calisto MT" pitchFamily="18" charset="0"/>
              </a:rPr>
              <a:t>verbal, visual, tactile, olfactory, and gustatory means</a:t>
            </a:r>
            <a:r>
              <a:rPr lang="en-US" sz="2000" i="1" dirty="0">
                <a:solidFill>
                  <a:srgbClr val="000000"/>
                </a:solidFill>
                <a:latin typeface="Calisto MT" pitchFamily="18" charset="0"/>
              </a:rPr>
              <a:t>) </a:t>
            </a:r>
            <a:r>
              <a:rPr lang="en-US" sz="2400" dirty="0">
                <a:solidFill>
                  <a:srgbClr val="000000"/>
                </a:solidFill>
                <a:latin typeface="Calisto MT" pitchFamily="18" charset="0"/>
              </a:rPr>
              <a:t>that provide a detailed </a:t>
            </a:r>
            <a:r>
              <a:rPr lang="en-US" sz="2400" u="sng" dirty="0">
                <a:solidFill>
                  <a:srgbClr val="000000"/>
                </a:solidFill>
                <a:latin typeface="Calisto MT" pitchFamily="18" charset="0"/>
              </a:rPr>
              <a:t>description</a:t>
            </a:r>
            <a:r>
              <a:rPr lang="en-US" sz="2400" dirty="0">
                <a:solidFill>
                  <a:srgbClr val="000000"/>
                </a:solidFill>
                <a:latin typeface="Calisto MT" pitchFamily="18" charset="0"/>
              </a:rPr>
              <a:t> of a situation, community or problem as the basis for developing an analysis.</a:t>
            </a:r>
            <a:br>
              <a:rPr lang="en-US" sz="2400" dirty="0">
                <a:solidFill>
                  <a:srgbClr val="000000"/>
                </a:solidFill>
                <a:latin typeface="Calisto MT" pitchFamily="18" charset="0"/>
              </a:rPr>
            </a:br>
            <a:endParaRPr lang="en-US" sz="2400" dirty="0">
              <a:solidFill>
                <a:srgbClr val="000000"/>
              </a:solidFill>
              <a:latin typeface="Calisto MT" pitchFamily="18" charset="0"/>
            </a:endParaRPr>
          </a:p>
          <a:p>
            <a:pPr>
              <a:spcBef>
                <a:spcPct val="0"/>
              </a:spcBef>
            </a:pPr>
            <a:r>
              <a:rPr lang="en-US" sz="2400" dirty="0" smtClean="0">
                <a:solidFill>
                  <a:srgbClr val="000000"/>
                </a:solidFill>
                <a:latin typeface="Calisto MT" pitchFamily="18" charset="0"/>
              </a:rPr>
              <a:t>Quantitative: </a:t>
            </a:r>
            <a:r>
              <a:rPr lang="en-US" sz="2400" dirty="0">
                <a:solidFill>
                  <a:srgbClr val="000000"/>
                </a:solidFill>
                <a:latin typeface="Calisto MT" pitchFamily="18" charset="0"/>
              </a:rPr>
              <a:t/>
            </a:r>
            <a:br>
              <a:rPr lang="en-US" sz="2400" dirty="0">
                <a:solidFill>
                  <a:srgbClr val="000000"/>
                </a:solidFill>
                <a:latin typeface="Calisto MT" pitchFamily="18" charset="0"/>
              </a:rPr>
            </a:br>
            <a:r>
              <a:rPr lang="en-US" sz="2400" dirty="0">
                <a:solidFill>
                  <a:srgbClr val="000000"/>
                </a:solidFill>
                <a:latin typeface="Calisto MT" pitchFamily="18" charset="0"/>
              </a:rPr>
              <a:t>Translation of individual experiences predefined by researchers. The collection of data or information (by means of </a:t>
            </a:r>
            <a:r>
              <a:rPr lang="en-US" sz="2400" u="sng" dirty="0">
                <a:solidFill>
                  <a:srgbClr val="000000"/>
                </a:solidFill>
                <a:latin typeface="Calisto MT" pitchFamily="18" charset="0"/>
              </a:rPr>
              <a:t>questionnaires, structured interview or counting</a:t>
            </a:r>
            <a:r>
              <a:rPr lang="en-US" sz="2400" dirty="0">
                <a:solidFill>
                  <a:srgbClr val="000000"/>
                </a:solidFill>
                <a:latin typeface="Calisto MT" pitchFamily="18" charset="0"/>
              </a:rPr>
              <a:t>) that provides an account of the </a:t>
            </a:r>
            <a:r>
              <a:rPr lang="en-US" sz="2400" u="sng" dirty="0">
                <a:solidFill>
                  <a:srgbClr val="000000"/>
                </a:solidFill>
                <a:latin typeface="Calisto MT" pitchFamily="18" charset="0"/>
              </a:rPr>
              <a:t>size</a:t>
            </a:r>
            <a:r>
              <a:rPr lang="en-US" sz="2400" dirty="0">
                <a:solidFill>
                  <a:srgbClr val="000000"/>
                </a:solidFill>
                <a:latin typeface="Calisto MT" pitchFamily="18" charset="0"/>
              </a:rPr>
              <a:t> of the situation or problem, </a:t>
            </a:r>
            <a:r>
              <a:rPr lang="en-US" sz="2400" u="sng" dirty="0">
                <a:solidFill>
                  <a:srgbClr val="000000"/>
                </a:solidFill>
                <a:latin typeface="Calisto MT" pitchFamily="18" charset="0"/>
              </a:rPr>
              <a:t>based on numbers or statistics</a:t>
            </a:r>
            <a:r>
              <a:rPr lang="en-US" sz="2400" dirty="0">
                <a:solidFill>
                  <a:srgbClr val="000000"/>
                </a:solidFill>
                <a:latin typeface="Calisto MT" pitchFamily="18" charset="0"/>
              </a:rPr>
              <a:t>.</a:t>
            </a:r>
          </a:p>
        </p:txBody>
      </p:sp>
      <p:sp>
        <p:nvSpPr>
          <p:cNvPr id="7" name="32-Point Star 6"/>
          <p:cNvSpPr/>
          <p:nvPr/>
        </p:nvSpPr>
        <p:spPr>
          <a:xfrm>
            <a:off x="0" y="152400"/>
            <a:ext cx="3276600" cy="8382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sto MT" pitchFamily="18" charset="0"/>
              </a:rPr>
              <a:t>Consider this</a:t>
            </a:r>
            <a:endParaRPr lang="en-US" sz="2000" dirty="0">
              <a:solidFill>
                <a:schemeClr val="tx1"/>
              </a:solidFill>
              <a:latin typeface="Calisto MT" pitchFamily="18" charset="0"/>
            </a:endParaRPr>
          </a:p>
        </p:txBody>
      </p:sp>
    </p:spTree>
    <p:extLst>
      <p:ext uri="{BB962C8B-B14F-4D97-AF65-F5344CB8AC3E}">
        <p14:creationId xmlns="" xmlns:p14="http://schemas.microsoft.com/office/powerpoint/2010/main" val="278207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52400" y="1828800"/>
            <a:ext cx="8839200" cy="487680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0490" name="Rectangle 10"/>
          <p:cNvSpPr>
            <a:spLocks noGrp="1" noChangeArrowheads="1"/>
          </p:cNvSpPr>
          <p:nvPr>
            <p:ph type="title"/>
          </p:nvPr>
        </p:nvSpPr>
        <p:spPr>
          <a:xfrm>
            <a:off x="914401" y="1142999"/>
            <a:ext cx="7162799" cy="533401"/>
          </a:xfrm>
          <a:gradFill>
            <a:gsLst>
              <a:gs pos="0">
                <a:srgbClr val="FBEAC7"/>
              </a:gs>
              <a:gs pos="17999">
                <a:srgbClr val="FEE7F2"/>
              </a:gs>
              <a:gs pos="36000">
                <a:srgbClr val="FAC77D"/>
              </a:gs>
              <a:gs pos="61000">
                <a:srgbClr val="FBA97D"/>
              </a:gs>
              <a:gs pos="82001">
                <a:srgbClr val="FBD49C"/>
              </a:gs>
              <a:gs pos="100000">
                <a:srgbClr val="FEE7F2"/>
              </a:gs>
            </a:gsLst>
            <a:lin ang="10800000" scaled="0"/>
          </a:gradFill>
        </p:spPr>
        <p:txBody>
          <a:bodyPr vert="horz" lIns="91440" tIns="45720" rIns="91440" bIns="45720" rtlCol="0" anchor="ctr">
            <a:normAutofit fontScale="90000"/>
          </a:bodyPr>
          <a:lstStyle/>
          <a:p>
            <a:r>
              <a:rPr lang="en-US" sz="3200" dirty="0" smtClean="0">
                <a:solidFill>
                  <a:schemeClr val="accent1">
                    <a:lumMod val="50000"/>
                  </a:schemeClr>
                </a:solidFill>
                <a:latin typeface="Calisto MT" pitchFamily="18" charset="0"/>
              </a:rPr>
              <a:t>Voc can be conducted this way</a:t>
            </a:r>
            <a:endParaRPr lang="en-US" sz="3200" dirty="0">
              <a:solidFill>
                <a:schemeClr val="accent1">
                  <a:lumMod val="50000"/>
                </a:schemeClr>
              </a:solidFill>
              <a:latin typeface="Calisto MT" pitchFamily="18" charset="0"/>
            </a:endParaRPr>
          </a:p>
        </p:txBody>
      </p:sp>
      <p:sp>
        <p:nvSpPr>
          <p:cNvPr id="11" name="Slide Number Placeholder 2"/>
          <p:cNvSpPr>
            <a:spLocks noGrp="1"/>
          </p:cNvSpPr>
          <p:nvPr>
            <p:ph type="sldNum" sz="quarter" idx="12"/>
          </p:nvPr>
        </p:nvSpPr>
        <p:spPr/>
        <p:txBody>
          <a:bodyPr/>
          <a:lstStyle/>
          <a:p>
            <a:fld id="{90BE75CB-FC86-6A43-AAF2-4B28DFDF916A}" type="slidenum">
              <a:rPr lang="en-US"/>
              <a:pPr/>
              <a:t>9</a:t>
            </a:fld>
            <a:endParaRPr lang="en-US"/>
          </a:p>
        </p:txBody>
      </p:sp>
      <p:sp>
        <p:nvSpPr>
          <p:cNvPr id="1300482" name="Text Box 2"/>
          <p:cNvSpPr txBox="1">
            <a:spLocks noChangeArrowheads="1"/>
          </p:cNvSpPr>
          <p:nvPr/>
        </p:nvSpPr>
        <p:spPr bwMode="auto">
          <a:xfrm>
            <a:off x="244668" y="3486520"/>
            <a:ext cx="2132987" cy="210276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smtClean="0">
                <a:latin typeface="Times New Roman" charset="0"/>
              </a:rPr>
              <a:t>Conduct personal (one on one) </a:t>
            </a:r>
            <a:r>
              <a:rPr lang="en-US" sz="2000" dirty="0">
                <a:latin typeface="Times New Roman" charset="0"/>
              </a:rPr>
              <a:t>interviews </a:t>
            </a:r>
            <a:r>
              <a:rPr lang="en-US" sz="2000" dirty="0" smtClean="0">
                <a:latin typeface="Times New Roman" charset="0"/>
              </a:rPr>
              <a:t>with the customers to help identify and list what they really need and want</a:t>
            </a:r>
            <a:endParaRPr lang="en-US" sz="2000" dirty="0">
              <a:latin typeface="Times New Roman" charset="0"/>
            </a:endParaRPr>
          </a:p>
        </p:txBody>
      </p:sp>
      <p:sp>
        <p:nvSpPr>
          <p:cNvPr id="1300483" name="Text Box 3"/>
          <p:cNvSpPr txBox="1">
            <a:spLocks noChangeArrowheads="1"/>
          </p:cNvSpPr>
          <p:nvPr/>
        </p:nvSpPr>
        <p:spPr bwMode="auto">
          <a:xfrm>
            <a:off x="5432504" y="3386010"/>
            <a:ext cx="2067933" cy="210276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smtClean="0">
                <a:latin typeface="Times New Roman" charset="0"/>
              </a:rPr>
              <a:t>FGD </a:t>
            </a:r>
            <a:r>
              <a:rPr lang="en-US" sz="2000" dirty="0">
                <a:latin typeface="Times New Roman" charset="0"/>
              </a:rPr>
              <a:t>or observational groups to obtain </a:t>
            </a:r>
            <a:r>
              <a:rPr lang="en-US" sz="2000" dirty="0" smtClean="0">
                <a:latin typeface="Times New Roman" charset="0"/>
              </a:rPr>
              <a:t>deeper and more refined  understanding</a:t>
            </a:r>
            <a:endParaRPr lang="en-US" sz="2000" dirty="0">
              <a:latin typeface="Times New Roman" charset="0"/>
            </a:endParaRPr>
          </a:p>
        </p:txBody>
      </p:sp>
      <p:sp>
        <p:nvSpPr>
          <p:cNvPr id="1300484" name="Text Box 4"/>
          <p:cNvSpPr txBox="1">
            <a:spLocks noChangeArrowheads="1"/>
          </p:cNvSpPr>
          <p:nvPr/>
        </p:nvSpPr>
        <p:spPr bwMode="auto">
          <a:xfrm>
            <a:off x="6607361" y="5854700"/>
            <a:ext cx="2584450" cy="7747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a:latin typeface="Times New Roman" charset="0"/>
              </a:rPr>
              <a:t>Surveys to </a:t>
            </a:r>
            <a:r>
              <a:rPr lang="en-US" sz="2000" dirty="0" smtClean="0">
                <a:latin typeface="Times New Roman" charset="0"/>
              </a:rPr>
              <a:t>quantify and verify</a:t>
            </a:r>
            <a:endParaRPr lang="en-US" sz="2000" dirty="0">
              <a:latin typeface="Times New Roman" charset="0"/>
            </a:endParaRPr>
          </a:p>
        </p:txBody>
      </p:sp>
      <p:sp>
        <p:nvSpPr>
          <p:cNvPr id="1300485" name="AutoShape 5"/>
          <p:cNvSpPr>
            <a:spLocks noChangeArrowheads="1"/>
          </p:cNvSpPr>
          <p:nvPr/>
        </p:nvSpPr>
        <p:spPr bwMode="auto">
          <a:xfrm rot="664006">
            <a:off x="1906600" y="2531286"/>
            <a:ext cx="723900" cy="411465"/>
          </a:xfrm>
          <a:prstGeom prst="rightArrow">
            <a:avLst>
              <a:gd name="adj1" fmla="val 50000"/>
              <a:gd name="adj2" fmla="val 2688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00486" name="AutoShape 6"/>
          <p:cNvSpPr>
            <a:spLocks noChangeArrowheads="1"/>
          </p:cNvSpPr>
          <p:nvPr/>
        </p:nvSpPr>
        <p:spPr bwMode="auto">
          <a:xfrm rot="2946973">
            <a:off x="7524673" y="3837061"/>
            <a:ext cx="723900" cy="394898"/>
          </a:xfrm>
          <a:prstGeom prst="rightArrow">
            <a:avLst>
              <a:gd name="adj1" fmla="val 50000"/>
              <a:gd name="adj2" fmla="val 2688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1300487" name="Object 7"/>
          <p:cNvGraphicFramePr>
            <a:graphicFrameLocks noChangeAspect="1"/>
          </p:cNvGraphicFramePr>
          <p:nvPr>
            <p:extLst>
              <p:ext uri="{D42A27DB-BD31-4B8C-83A1-F6EECF244321}">
                <p14:modId xmlns="" xmlns:p14="http://schemas.microsoft.com/office/powerpoint/2010/main" val="2589778140"/>
              </p:ext>
            </p:extLst>
          </p:nvPr>
        </p:nvGraphicFramePr>
        <p:xfrm>
          <a:off x="5556435" y="1911410"/>
          <a:ext cx="1780269" cy="1371506"/>
        </p:xfrm>
        <a:graphic>
          <a:graphicData uri="http://schemas.openxmlformats.org/presentationml/2006/ole">
            <p:oleObj spid="_x0000_s2050" name="Clip" r:id="rId4" imgW="4536332" imgH="3495472" progId="">
              <p:embed/>
            </p:oleObj>
          </a:graphicData>
        </a:graphic>
      </p:graphicFrame>
      <p:graphicFrame>
        <p:nvGraphicFramePr>
          <p:cNvPr id="1300488" name="Object 8"/>
          <p:cNvGraphicFramePr>
            <a:graphicFrameLocks noChangeAspect="1"/>
          </p:cNvGraphicFramePr>
          <p:nvPr>
            <p:extLst>
              <p:ext uri="{D42A27DB-BD31-4B8C-83A1-F6EECF244321}">
                <p14:modId xmlns="" xmlns:p14="http://schemas.microsoft.com/office/powerpoint/2010/main" val="1043280178"/>
              </p:ext>
            </p:extLst>
          </p:nvPr>
        </p:nvGraphicFramePr>
        <p:xfrm flipV="1">
          <a:off x="7781458" y="4477386"/>
          <a:ext cx="1201178" cy="1438573"/>
        </p:xfrm>
        <a:graphic>
          <a:graphicData uri="http://schemas.openxmlformats.org/presentationml/2006/ole">
            <p:oleObj spid="_x0000_s2051" name="Clip" r:id="rId5" imgW="4670768" imgH="5594726" progId="">
              <p:embed/>
            </p:oleObj>
          </a:graphicData>
        </a:graphic>
      </p:graphicFrame>
      <p:pic>
        <p:nvPicPr>
          <p:cNvPr id="2" name="Picture 1"/>
          <p:cNvPicPr>
            <a:picLocks noChangeAspect="1"/>
          </p:cNvPicPr>
          <p:nvPr/>
        </p:nvPicPr>
        <p:blipFill>
          <a:blip r:embed="rId6" cstate="print"/>
          <a:stretch>
            <a:fillRect/>
          </a:stretch>
        </p:blipFill>
        <p:spPr>
          <a:xfrm>
            <a:off x="152400" y="2007090"/>
            <a:ext cx="1703293" cy="1275826"/>
          </a:xfrm>
          <a:prstGeom prst="rect">
            <a:avLst/>
          </a:prstGeom>
        </p:spPr>
      </p:pic>
      <p:sp>
        <p:nvSpPr>
          <p:cNvPr id="13" name="AutoShape 5"/>
          <p:cNvSpPr>
            <a:spLocks noChangeArrowheads="1"/>
          </p:cNvSpPr>
          <p:nvPr/>
        </p:nvSpPr>
        <p:spPr bwMode="auto">
          <a:xfrm rot="21372551">
            <a:off x="4693671" y="2735999"/>
            <a:ext cx="723900" cy="475675"/>
          </a:xfrm>
          <a:prstGeom prst="rightArrow">
            <a:avLst>
              <a:gd name="adj1" fmla="val 50000"/>
              <a:gd name="adj2" fmla="val 26887"/>
            </a:avLst>
          </a:prstGeom>
          <a:solidFill>
            <a:schemeClr val="hlink"/>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 name="Picture 2"/>
          <p:cNvPicPr>
            <a:picLocks noChangeAspect="1"/>
          </p:cNvPicPr>
          <p:nvPr/>
        </p:nvPicPr>
        <p:blipFill>
          <a:blip r:embed="rId7" cstate="print"/>
          <a:stretch>
            <a:fillRect/>
          </a:stretch>
        </p:blipFill>
        <p:spPr>
          <a:xfrm>
            <a:off x="2852711" y="2465634"/>
            <a:ext cx="1637071" cy="1376628"/>
          </a:xfrm>
          <a:prstGeom prst="rect">
            <a:avLst/>
          </a:prstGeom>
        </p:spPr>
      </p:pic>
      <p:sp>
        <p:nvSpPr>
          <p:cNvPr id="15" name="Text Box 3"/>
          <p:cNvSpPr txBox="1">
            <a:spLocks noChangeArrowheads="1"/>
          </p:cNvSpPr>
          <p:nvPr/>
        </p:nvSpPr>
        <p:spPr bwMode="auto">
          <a:xfrm>
            <a:off x="2663261" y="4061351"/>
            <a:ext cx="2067933" cy="210276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2000" dirty="0" smtClean="0">
                <a:latin typeface="Times New Roman" charset="0"/>
              </a:rPr>
              <a:t>Dyads or Triads to </a:t>
            </a:r>
            <a:r>
              <a:rPr lang="en-US" sz="2000" dirty="0">
                <a:latin typeface="Times New Roman" charset="0"/>
              </a:rPr>
              <a:t>obtain </a:t>
            </a:r>
            <a:r>
              <a:rPr lang="en-US" sz="2000" dirty="0" smtClean="0">
                <a:latin typeface="Times New Roman" charset="0"/>
              </a:rPr>
              <a:t>capture desired “outcome” deeper and more refined  understanding</a:t>
            </a:r>
            <a:endParaRPr lang="en-US" sz="2000" dirty="0">
              <a:latin typeface="Times New Roman" charset="0"/>
            </a:endParaRPr>
          </a:p>
        </p:txBody>
      </p:sp>
      <p:sp>
        <p:nvSpPr>
          <p:cNvPr id="16" name="32-Point Star 15"/>
          <p:cNvSpPr/>
          <p:nvPr/>
        </p:nvSpPr>
        <p:spPr>
          <a:xfrm>
            <a:off x="-76200" y="76200"/>
            <a:ext cx="3276600" cy="838200"/>
          </a:xfrm>
          <a:prstGeom prst="star32">
            <a:avLst/>
          </a:prstGeom>
          <a:gradFill>
            <a:gsLst>
              <a:gs pos="0">
                <a:srgbClr val="03D4A8"/>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sto MT" pitchFamily="18" charset="0"/>
              </a:rPr>
              <a:t>Consider this</a:t>
            </a:r>
            <a:endParaRPr lang="en-US" sz="2000" dirty="0">
              <a:solidFill>
                <a:schemeClr val="tx1"/>
              </a:solidFill>
              <a:latin typeface="Calisto MT" pitchFamily="18" charset="0"/>
            </a:endParaRPr>
          </a:p>
        </p:txBody>
      </p:sp>
    </p:spTree>
    <p:extLst>
      <p:ext uri="{BB962C8B-B14F-4D97-AF65-F5344CB8AC3E}">
        <p14:creationId xmlns="" xmlns:p14="http://schemas.microsoft.com/office/powerpoint/2010/main" val="1141369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363636"/>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36363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719</TotalTime>
  <Words>2354</Words>
  <Application>Microsoft Office PowerPoint</Application>
  <PresentationFormat>On-screen Show (4:3)</PresentationFormat>
  <Paragraphs>499</Paragraphs>
  <Slides>57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Opulent</vt:lpstr>
      <vt:lpstr>Clip</vt:lpstr>
      <vt:lpstr>ACTION RESEARCH using   </vt:lpstr>
      <vt:lpstr>Step 1 </vt:lpstr>
      <vt:lpstr>Slide 3</vt:lpstr>
      <vt:lpstr>Talk with customers </vt:lpstr>
      <vt:lpstr>What is Voice of the customers (VOC)?</vt:lpstr>
      <vt:lpstr>Who are your customers?</vt:lpstr>
      <vt:lpstr>In Education, our customers are:</vt:lpstr>
      <vt:lpstr>Two Types of VOC</vt:lpstr>
      <vt:lpstr>Voc can be conducted this way</vt:lpstr>
      <vt:lpstr>What is an Affinity Diagram?</vt:lpstr>
      <vt:lpstr>Walk the process </vt:lpstr>
      <vt:lpstr>Slide 12</vt:lpstr>
      <vt:lpstr>Process Definition</vt:lpstr>
      <vt:lpstr>SIPOC: A Review </vt:lpstr>
      <vt:lpstr>SIPOC (CURRENT STATE)</vt:lpstr>
      <vt:lpstr>Focused problem statement </vt:lpstr>
      <vt:lpstr>Slide 17</vt:lpstr>
      <vt:lpstr>Tips when collecting data</vt:lpstr>
      <vt:lpstr>Data Analysis</vt:lpstr>
      <vt:lpstr>Link to walk the process</vt:lpstr>
      <vt:lpstr>What is a Focused Problem Statement</vt:lpstr>
      <vt:lpstr>Do root cause analysis </vt:lpstr>
      <vt:lpstr>What is a Root Cause?</vt:lpstr>
      <vt:lpstr>Why do Root Cause Analysis?</vt:lpstr>
      <vt:lpstr>Classifications of Potential Causes</vt:lpstr>
      <vt:lpstr>Cause and Effect Diagram</vt:lpstr>
      <vt:lpstr>Cause and Effect Diagram</vt:lpstr>
      <vt:lpstr>Steps in constructing the C &amp; E Diagram</vt:lpstr>
      <vt:lpstr>Why-Why Diagram</vt:lpstr>
      <vt:lpstr>Why-why Analysis</vt:lpstr>
      <vt:lpstr>Develop solutions </vt:lpstr>
      <vt:lpstr>Slide 32</vt:lpstr>
      <vt:lpstr>Slide 33</vt:lpstr>
      <vt:lpstr>Slide 34</vt:lpstr>
      <vt:lpstr>Slide 35</vt:lpstr>
      <vt:lpstr>Slide 36</vt:lpstr>
      <vt:lpstr>Slide 37</vt:lpstr>
      <vt:lpstr>Slide 38</vt:lpstr>
      <vt:lpstr>Slide 39</vt:lpstr>
      <vt:lpstr>Finalize improvement plan </vt:lpstr>
      <vt:lpstr>Slide 41</vt:lpstr>
      <vt:lpstr>Slide 42</vt:lpstr>
      <vt:lpstr>Test/pilot your solutions </vt:lpstr>
      <vt:lpstr>Why Test Solutions?</vt:lpstr>
      <vt:lpstr>When to Test Solution?</vt:lpstr>
      <vt:lpstr>Some Critical Issues in Planning a Test of Solution</vt:lpstr>
      <vt:lpstr>Evaluate the Test Results</vt:lpstr>
      <vt:lpstr>Cost-Benefit Analysis</vt:lpstr>
      <vt:lpstr>ROLL OUT your solutions </vt:lpstr>
      <vt:lpstr>The People Side</vt:lpstr>
      <vt:lpstr>Benefits of People-Side Planning</vt:lpstr>
      <vt:lpstr>Commitment Signing</vt:lpstr>
      <vt:lpstr>CHECK your PROGRESS </vt:lpstr>
      <vt:lpstr>What You Need to Check</vt:lpstr>
      <vt:lpstr>What to Evaluate</vt:lpstr>
      <vt:lpstr>Importance of Closure</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6</dc:title>
  <dc:creator>MAWI</dc:creator>
  <cp:lastModifiedBy>MAWI</cp:lastModifiedBy>
  <cp:revision>13</cp:revision>
  <dcterms:created xsi:type="dcterms:W3CDTF">2014-04-02T03:36:11Z</dcterms:created>
  <dcterms:modified xsi:type="dcterms:W3CDTF">2015-05-11T04:59:52Z</dcterms:modified>
</cp:coreProperties>
</file>