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898" r:id="rId2"/>
    <p:sldId id="870" r:id="rId3"/>
    <p:sldId id="880" r:id="rId4"/>
    <p:sldId id="859" r:id="rId5"/>
    <p:sldId id="894" r:id="rId6"/>
    <p:sldId id="895" r:id="rId7"/>
    <p:sldId id="896" r:id="rId8"/>
    <p:sldId id="889" r:id="rId9"/>
    <p:sldId id="882" r:id="rId10"/>
    <p:sldId id="883" r:id="rId11"/>
    <p:sldId id="887" r:id="rId12"/>
    <p:sldId id="885" r:id="rId13"/>
    <p:sldId id="888" r:id="rId14"/>
    <p:sldId id="890" r:id="rId15"/>
    <p:sldId id="902" r:id="rId16"/>
    <p:sldId id="903" r:id="rId17"/>
    <p:sldId id="904" r:id="rId18"/>
    <p:sldId id="905" r:id="rId19"/>
    <p:sldId id="800" r:id="rId20"/>
    <p:sldId id="801" r:id="rId21"/>
    <p:sldId id="807" r:id="rId22"/>
    <p:sldId id="808" r:id="rId23"/>
    <p:sldId id="863" r:id="rId24"/>
    <p:sldId id="804" r:id="rId25"/>
    <p:sldId id="864" r:id="rId26"/>
    <p:sldId id="805" r:id="rId27"/>
    <p:sldId id="867" r:id="rId28"/>
    <p:sldId id="868" r:id="rId29"/>
    <p:sldId id="806" r:id="rId30"/>
    <p:sldId id="869" r:id="rId31"/>
    <p:sldId id="853" r:id="rId32"/>
    <p:sldId id="855" r:id="rId33"/>
    <p:sldId id="854" r:id="rId34"/>
    <p:sldId id="856" r:id="rId35"/>
    <p:sldId id="858" r:id="rId36"/>
    <p:sldId id="849" r:id="rId37"/>
    <p:sldId id="900" r:id="rId38"/>
    <p:sldId id="851" r:id="rId39"/>
    <p:sldId id="871" r:id="rId40"/>
    <p:sldId id="848" r:id="rId41"/>
    <p:sldId id="901" r:id="rId42"/>
    <p:sldId id="852" r:id="rId43"/>
    <p:sldId id="872" r:id="rId44"/>
    <p:sldId id="873" r:id="rId45"/>
    <p:sldId id="874" r:id="rId46"/>
    <p:sldId id="875" r:id="rId47"/>
    <p:sldId id="876" r:id="rId48"/>
    <p:sldId id="697" r:id="rId49"/>
    <p:sldId id="897" r:id="rId50"/>
    <p:sldId id="860" r:id="rId51"/>
    <p:sldId id="892" r:id="rId52"/>
  </p:sldIdLst>
  <p:sldSz cx="9144000" cy="6858000" type="screen4x3"/>
  <p:notesSz cx="7315200" cy="9601200"/>
  <p:defaultTextStyle>
    <a:defPPr>
      <a:defRPr lang="fil-PH"/>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guel Karlo Macario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79"/>
    <a:srgbClr val="BF9DA8"/>
    <a:srgbClr val="C45B58"/>
    <a:srgbClr val="ACDEAD"/>
    <a:srgbClr val="F7F7F7"/>
    <a:srgbClr val="D4E03C"/>
    <a:srgbClr val="DCBC9C"/>
    <a:srgbClr val="7C6FDB"/>
    <a:srgbClr val="076F32"/>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8815" autoAdjust="0"/>
  </p:normalViewPr>
  <p:slideViewPr>
    <p:cSldViewPr>
      <p:cViewPr>
        <p:scale>
          <a:sx n="68" d="100"/>
          <a:sy n="68" d="100"/>
        </p:scale>
        <p:origin x="-171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image" Target="../media/image14.jpeg"/><Relationship Id="rId2"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55E95-F049-4B8C-840B-429945883A66}" type="doc">
      <dgm:prSet loTypeId="urn:microsoft.com/office/officeart/2005/8/layout/vList2" loCatId="list" qsTypeId="urn:microsoft.com/office/officeart/2005/8/quickstyle/simple1" qsCatId="simple" csTypeId="urn:microsoft.com/office/officeart/2005/8/colors/colorful1#8" csCatId="colorful" phldr="1"/>
      <dgm:spPr/>
      <dgm:t>
        <a:bodyPr/>
        <a:lstStyle/>
        <a:p>
          <a:endParaRPr lang="en-PH"/>
        </a:p>
      </dgm:t>
    </dgm:pt>
    <dgm:pt modelId="{4DD4F373-DAFD-4CBA-BDEB-4C744F02659A}">
      <dgm:prSet custT="1"/>
      <dgm:spPr/>
      <dgm:t>
        <a:bodyPr/>
        <a:lstStyle/>
        <a:p>
          <a:pPr rtl="0"/>
          <a:r>
            <a:rPr lang="en-PH" sz="2600" dirty="0" smtClean="0">
              <a:solidFill>
                <a:schemeClr val="tx1"/>
              </a:solidFill>
              <a:latin typeface="Gill Sans MT" pitchFamily="34" charset="0"/>
            </a:rPr>
            <a:t>1. Provide a coordinated, effective response to emergency and disaster situations</a:t>
          </a:r>
          <a:endParaRPr lang="en-PH" sz="2600" dirty="0">
            <a:solidFill>
              <a:schemeClr val="tx1"/>
            </a:solidFill>
            <a:latin typeface="Gill Sans MT" pitchFamily="34" charset="0"/>
          </a:endParaRPr>
        </a:p>
      </dgm:t>
    </dgm:pt>
    <dgm:pt modelId="{A322596B-E965-4E51-8657-0D810CB6E09C}" type="parTrans" cxnId="{4B9E19B4-526F-4F19-836C-FC43C54F41A0}">
      <dgm:prSet/>
      <dgm:spPr/>
      <dgm:t>
        <a:bodyPr/>
        <a:lstStyle/>
        <a:p>
          <a:endParaRPr lang="en-PH" sz="2600">
            <a:solidFill>
              <a:schemeClr val="tx1"/>
            </a:solidFill>
            <a:latin typeface="Gill Sans MT" pitchFamily="34" charset="0"/>
          </a:endParaRPr>
        </a:p>
      </dgm:t>
    </dgm:pt>
    <dgm:pt modelId="{5EF044A1-D98E-492E-B7F1-59728B453285}" type="sibTrans" cxnId="{4B9E19B4-526F-4F19-836C-FC43C54F41A0}">
      <dgm:prSet/>
      <dgm:spPr/>
      <dgm:t>
        <a:bodyPr/>
        <a:lstStyle/>
        <a:p>
          <a:endParaRPr lang="en-PH" sz="2600">
            <a:solidFill>
              <a:schemeClr val="tx1"/>
            </a:solidFill>
            <a:latin typeface="Gill Sans MT" pitchFamily="34" charset="0"/>
          </a:endParaRPr>
        </a:p>
      </dgm:t>
    </dgm:pt>
    <dgm:pt modelId="{F5AC90E9-1BFB-420A-8E63-D41BF49FAB50}">
      <dgm:prSet custT="1"/>
      <dgm:spPr/>
      <dgm:t>
        <a:bodyPr/>
        <a:lstStyle/>
        <a:p>
          <a:pPr rtl="0"/>
          <a:r>
            <a:rPr lang="en-PH" sz="2600" dirty="0" smtClean="0">
              <a:solidFill>
                <a:schemeClr val="tx1"/>
              </a:solidFill>
              <a:latin typeface="Gill Sans MT" pitchFamily="34" charset="0"/>
            </a:rPr>
            <a:t>2. Protect and preserve the health, safety and well-being of all members of the school community, namely, the faculty, support staff, volunteers and caretakers, and learners</a:t>
          </a:r>
          <a:endParaRPr lang="en-PH" sz="2600" dirty="0">
            <a:solidFill>
              <a:schemeClr val="tx1"/>
            </a:solidFill>
            <a:latin typeface="Gill Sans MT" pitchFamily="34" charset="0"/>
          </a:endParaRPr>
        </a:p>
      </dgm:t>
    </dgm:pt>
    <dgm:pt modelId="{56F0E285-E5AF-49F7-A258-CC809FACD5C2}" type="parTrans" cxnId="{DDB08707-833B-41ED-BE08-DF94E9BB8FD1}">
      <dgm:prSet/>
      <dgm:spPr/>
      <dgm:t>
        <a:bodyPr/>
        <a:lstStyle/>
        <a:p>
          <a:endParaRPr lang="en-PH" sz="2600">
            <a:solidFill>
              <a:schemeClr val="tx1"/>
            </a:solidFill>
            <a:latin typeface="Gill Sans MT" pitchFamily="34" charset="0"/>
          </a:endParaRPr>
        </a:p>
      </dgm:t>
    </dgm:pt>
    <dgm:pt modelId="{FF0B7152-613C-4C8F-9738-8B1DED1397C9}" type="sibTrans" cxnId="{DDB08707-833B-41ED-BE08-DF94E9BB8FD1}">
      <dgm:prSet/>
      <dgm:spPr/>
      <dgm:t>
        <a:bodyPr/>
        <a:lstStyle/>
        <a:p>
          <a:endParaRPr lang="en-PH" sz="2600">
            <a:solidFill>
              <a:schemeClr val="tx1"/>
            </a:solidFill>
            <a:latin typeface="Gill Sans MT" pitchFamily="34" charset="0"/>
          </a:endParaRPr>
        </a:p>
      </dgm:t>
    </dgm:pt>
    <dgm:pt modelId="{9B6E822C-77BD-4FC9-B843-70779D4A547C}">
      <dgm:prSet custT="1"/>
      <dgm:spPr/>
      <dgm:t>
        <a:bodyPr/>
        <a:lstStyle/>
        <a:p>
          <a:pPr rtl="0"/>
          <a:r>
            <a:rPr lang="en-PH" sz="2600" dirty="0" smtClean="0">
              <a:solidFill>
                <a:schemeClr val="tx1"/>
              </a:solidFill>
              <a:latin typeface="Gill Sans MT" pitchFamily="34" charset="0"/>
            </a:rPr>
            <a:t>3. Ensure that all school members know what to do in the event of an emergency or disaster</a:t>
          </a:r>
          <a:endParaRPr lang="en-PH" sz="2600" dirty="0">
            <a:solidFill>
              <a:schemeClr val="tx1"/>
            </a:solidFill>
            <a:latin typeface="Gill Sans MT" pitchFamily="34" charset="0"/>
          </a:endParaRPr>
        </a:p>
      </dgm:t>
    </dgm:pt>
    <dgm:pt modelId="{E305F3EA-A48B-4527-9835-4D70B0B92E69}" type="parTrans" cxnId="{BEF494BB-7ACE-41FB-AB27-B1D48479D0AA}">
      <dgm:prSet/>
      <dgm:spPr/>
      <dgm:t>
        <a:bodyPr/>
        <a:lstStyle/>
        <a:p>
          <a:endParaRPr lang="en-PH" sz="2600">
            <a:solidFill>
              <a:schemeClr val="tx1"/>
            </a:solidFill>
            <a:latin typeface="Gill Sans MT" pitchFamily="34" charset="0"/>
          </a:endParaRPr>
        </a:p>
      </dgm:t>
    </dgm:pt>
    <dgm:pt modelId="{5249F18F-48AE-4EF9-AAC6-D1A24AD6C3AB}" type="sibTrans" cxnId="{BEF494BB-7ACE-41FB-AB27-B1D48479D0AA}">
      <dgm:prSet/>
      <dgm:spPr/>
      <dgm:t>
        <a:bodyPr/>
        <a:lstStyle/>
        <a:p>
          <a:endParaRPr lang="en-PH" sz="2600">
            <a:solidFill>
              <a:schemeClr val="tx1"/>
            </a:solidFill>
            <a:latin typeface="Gill Sans MT" pitchFamily="34" charset="0"/>
          </a:endParaRPr>
        </a:p>
      </dgm:t>
    </dgm:pt>
    <dgm:pt modelId="{D3A3FB48-B008-48B9-95DB-ED3DAE000BBC}">
      <dgm:prSet custT="1"/>
      <dgm:spPr/>
      <dgm:t>
        <a:bodyPr/>
        <a:lstStyle/>
        <a:p>
          <a:pPr rtl="0"/>
          <a:r>
            <a:rPr lang="en-PH" sz="2600" dirty="0" smtClean="0">
              <a:solidFill>
                <a:schemeClr val="tx1"/>
              </a:solidFill>
              <a:latin typeface="Gill Sans MT" pitchFamily="34" charset="0"/>
            </a:rPr>
            <a:t>4. Ensure that prevention and preparedness systems are in place at the school level to minimize the damaging effects of disasters. </a:t>
          </a:r>
          <a:endParaRPr lang="en-PH" sz="2600" dirty="0">
            <a:solidFill>
              <a:schemeClr val="tx1"/>
            </a:solidFill>
            <a:latin typeface="Gill Sans MT" pitchFamily="34" charset="0"/>
          </a:endParaRPr>
        </a:p>
      </dgm:t>
    </dgm:pt>
    <dgm:pt modelId="{7383429C-70B1-4298-86A7-D3E8AAA9E26F}" type="parTrans" cxnId="{0FF962C4-170A-4161-B5D2-B02CC7CBA9AD}">
      <dgm:prSet/>
      <dgm:spPr/>
      <dgm:t>
        <a:bodyPr/>
        <a:lstStyle/>
        <a:p>
          <a:endParaRPr lang="en-PH" sz="2600">
            <a:solidFill>
              <a:schemeClr val="tx1"/>
            </a:solidFill>
            <a:latin typeface="Gill Sans MT" pitchFamily="34" charset="0"/>
          </a:endParaRPr>
        </a:p>
      </dgm:t>
    </dgm:pt>
    <dgm:pt modelId="{D4904D1B-C93F-4D00-8BD5-114013876ACD}" type="sibTrans" cxnId="{0FF962C4-170A-4161-B5D2-B02CC7CBA9AD}">
      <dgm:prSet/>
      <dgm:spPr/>
      <dgm:t>
        <a:bodyPr/>
        <a:lstStyle/>
        <a:p>
          <a:endParaRPr lang="en-PH" sz="2600">
            <a:solidFill>
              <a:schemeClr val="tx1"/>
            </a:solidFill>
            <a:latin typeface="Gill Sans MT" pitchFamily="34" charset="0"/>
          </a:endParaRPr>
        </a:p>
      </dgm:t>
    </dgm:pt>
    <dgm:pt modelId="{D841A20B-B5E2-4B4F-9C12-CF7594B3ED45}" type="pres">
      <dgm:prSet presAssocID="{DCC55E95-F049-4B8C-840B-429945883A66}" presName="linear" presStyleCnt="0">
        <dgm:presLayoutVars>
          <dgm:animLvl val="lvl"/>
          <dgm:resizeHandles val="exact"/>
        </dgm:presLayoutVars>
      </dgm:prSet>
      <dgm:spPr/>
      <dgm:t>
        <a:bodyPr/>
        <a:lstStyle/>
        <a:p>
          <a:endParaRPr lang="en-PH"/>
        </a:p>
      </dgm:t>
    </dgm:pt>
    <dgm:pt modelId="{8FF19FFF-6475-4EE1-AA98-179CB26A8BE0}" type="pres">
      <dgm:prSet presAssocID="{4DD4F373-DAFD-4CBA-BDEB-4C744F02659A}" presName="parentText" presStyleLbl="node1" presStyleIdx="0" presStyleCnt="4">
        <dgm:presLayoutVars>
          <dgm:chMax val="0"/>
          <dgm:bulletEnabled val="1"/>
        </dgm:presLayoutVars>
      </dgm:prSet>
      <dgm:spPr/>
      <dgm:t>
        <a:bodyPr/>
        <a:lstStyle/>
        <a:p>
          <a:endParaRPr lang="en-PH"/>
        </a:p>
      </dgm:t>
    </dgm:pt>
    <dgm:pt modelId="{254BDFEC-2FBD-4246-B318-E9DE66501964}" type="pres">
      <dgm:prSet presAssocID="{5EF044A1-D98E-492E-B7F1-59728B453285}" presName="spacer" presStyleCnt="0"/>
      <dgm:spPr/>
    </dgm:pt>
    <dgm:pt modelId="{1D6B5D48-0714-4421-A6B1-D95A9940F15A}" type="pres">
      <dgm:prSet presAssocID="{F5AC90E9-1BFB-420A-8E63-D41BF49FAB50}" presName="parentText" presStyleLbl="node1" presStyleIdx="1" presStyleCnt="4">
        <dgm:presLayoutVars>
          <dgm:chMax val="0"/>
          <dgm:bulletEnabled val="1"/>
        </dgm:presLayoutVars>
      </dgm:prSet>
      <dgm:spPr/>
      <dgm:t>
        <a:bodyPr/>
        <a:lstStyle/>
        <a:p>
          <a:endParaRPr lang="en-PH"/>
        </a:p>
      </dgm:t>
    </dgm:pt>
    <dgm:pt modelId="{881D1338-3FB3-45FF-883F-C0E8F627EDC7}" type="pres">
      <dgm:prSet presAssocID="{FF0B7152-613C-4C8F-9738-8B1DED1397C9}" presName="spacer" presStyleCnt="0"/>
      <dgm:spPr/>
    </dgm:pt>
    <dgm:pt modelId="{88221685-8917-47CE-8452-BD91C030A03F}" type="pres">
      <dgm:prSet presAssocID="{9B6E822C-77BD-4FC9-B843-70779D4A547C}" presName="parentText" presStyleLbl="node1" presStyleIdx="2" presStyleCnt="4">
        <dgm:presLayoutVars>
          <dgm:chMax val="0"/>
          <dgm:bulletEnabled val="1"/>
        </dgm:presLayoutVars>
      </dgm:prSet>
      <dgm:spPr/>
      <dgm:t>
        <a:bodyPr/>
        <a:lstStyle/>
        <a:p>
          <a:endParaRPr lang="en-PH"/>
        </a:p>
      </dgm:t>
    </dgm:pt>
    <dgm:pt modelId="{8694FE32-17B0-4ADF-A218-70F308A979CA}" type="pres">
      <dgm:prSet presAssocID="{5249F18F-48AE-4EF9-AAC6-D1A24AD6C3AB}" presName="spacer" presStyleCnt="0"/>
      <dgm:spPr/>
    </dgm:pt>
    <dgm:pt modelId="{0E6393F0-ADFF-4849-8260-361DC64DDADA}" type="pres">
      <dgm:prSet presAssocID="{D3A3FB48-B008-48B9-95DB-ED3DAE000BBC}" presName="parentText" presStyleLbl="node1" presStyleIdx="3" presStyleCnt="4">
        <dgm:presLayoutVars>
          <dgm:chMax val="0"/>
          <dgm:bulletEnabled val="1"/>
        </dgm:presLayoutVars>
      </dgm:prSet>
      <dgm:spPr/>
      <dgm:t>
        <a:bodyPr/>
        <a:lstStyle/>
        <a:p>
          <a:endParaRPr lang="en-PH"/>
        </a:p>
      </dgm:t>
    </dgm:pt>
  </dgm:ptLst>
  <dgm:cxnLst>
    <dgm:cxn modelId="{DDB08707-833B-41ED-BE08-DF94E9BB8FD1}" srcId="{DCC55E95-F049-4B8C-840B-429945883A66}" destId="{F5AC90E9-1BFB-420A-8E63-D41BF49FAB50}" srcOrd="1" destOrd="0" parTransId="{56F0E285-E5AF-49F7-A258-CC809FACD5C2}" sibTransId="{FF0B7152-613C-4C8F-9738-8B1DED1397C9}"/>
    <dgm:cxn modelId="{A0211278-E2CD-C246-993B-51CD433EC09D}" type="presOf" srcId="{9B6E822C-77BD-4FC9-B843-70779D4A547C}" destId="{88221685-8917-47CE-8452-BD91C030A03F}" srcOrd="0" destOrd="0" presId="urn:microsoft.com/office/officeart/2005/8/layout/vList2"/>
    <dgm:cxn modelId="{0FF962C4-170A-4161-B5D2-B02CC7CBA9AD}" srcId="{DCC55E95-F049-4B8C-840B-429945883A66}" destId="{D3A3FB48-B008-48B9-95DB-ED3DAE000BBC}" srcOrd="3" destOrd="0" parTransId="{7383429C-70B1-4298-86A7-D3E8AAA9E26F}" sibTransId="{D4904D1B-C93F-4D00-8BD5-114013876ACD}"/>
    <dgm:cxn modelId="{14D40370-EE18-1E44-84B7-B1F48182CC7D}" type="presOf" srcId="{4DD4F373-DAFD-4CBA-BDEB-4C744F02659A}" destId="{8FF19FFF-6475-4EE1-AA98-179CB26A8BE0}" srcOrd="0" destOrd="0" presId="urn:microsoft.com/office/officeart/2005/8/layout/vList2"/>
    <dgm:cxn modelId="{DB157BDA-594A-9D4F-A1C0-06914E630F5B}" type="presOf" srcId="{F5AC90E9-1BFB-420A-8E63-D41BF49FAB50}" destId="{1D6B5D48-0714-4421-A6B1-D95A9940F15A}" srcOrd="0" destOrd="0" presId="urn:microsoft.com/office/officeart/2005/8/layout/vList2"/>
    <dgm:cxn modelId="{4B9E19B4-526F-4F19-836C-FC43C54F41A0}" srcId="{DCC55E95-F049-4B8C-840B-429945883A66}" destId="{4DD4F373-DAFD-4CBA-BDEB-4C744F02659A}" srcOrd="0" destOrd="0" parTransId="{A322596B-E965-4E51-8657-0D810CB6E09C}" sibTransId="{5EF044A1-D98E-492E-B7F1-59728B453285}"/>
    <dgm:cxn modelId="{BEF494BB-7ACE-41FB-AB27-B1D48479D0AA}" srcId="{DCC55E95-F049-4B8C-840B-429945883A66}" destId="{9B6E822C-77BD-4FC9-B843-70779D4A547C}" srcOrd="2" destOrd="0" parTransId="{E305F3EA-A48B-4527-9835-4D70B0B92E69}" sibTransId="{5249F18F-48AE-4EF9-AAC6-D1A24AD6C3AB}"/>
    <dgm:cxn modelId="{5E8C6D91-409A-E04F-A716-DFD4E8D5EE19}" type="presOf" srcId="{D3A3FB48-B008-48B9-95DB-ED3DAE000BBC}" destId="{0E6393F0-ADFF-4849-8260-361DC64DDADA}" srcOrd="0" destOrd="0" presId="urn:microsoft.com/office/officeart/2005/8/layout/vList2"/>
    <dgm:cxn modelId="{B2872994-3B57-9A46-831B-597A63EF6AB0}" type="presOf" srcId="{DCC55E95-F049-4B8C-840B-429945883A66}" destId="{D841A20B-B5E2-4B4F-9C12-CF7594B3ED45}" srcOrd="0" destOrd="0" presId="urn:microsoft.com/office/officeart/2005/8/layout/vList2"/>
    <dgm:cxn modelId="{286E0E30-0DB0-9B4D-B531-29B75A0AF35D}" type="presParOf" srcId="{D841A20B-B5E2-4B4F-9C12-CF7594B3ED45}" destId="{8FF19FFF-6475-4EE1-AA98-179CB26A8BE0}" srcOrd="0" destOrd="0" presId="urn:microsoft.com/office/officeart/2005/8/layout/vList2"/>
    <dgm:cxn modelId="{D0F287CA-D6D0-F54B-A857-30D4138069FE}" type="presParOf" srcId="{D841A20B-B5E2-4B4F-9C12-CF7594B3ED45}" destId="{254BDFEC-2FBD-4246-B318-E9DE66501964}" srcOrd="1" destOrd="0" presId="urn:microsoft.com/office/officeart/2005/8/layout/vList2"/>
    <dgm:cxn modelId="{33B53880-B0F9-614D-A3BD-B69157876F5C}" type="presParOf" srcId="{D841A20B-B5E2-4B4F-9C12-CF7594B3ED45}" destId="{1D6B5D48-0714-4421-A6B1-D95A9940F15A}" srcOrd="2" destOrd="0" presId="urn:microsoft.com/office/officeart/2005/8/layout/vList2"/>
    <dgm:cxn modelId="{F838F2F7-D6D8-8044-801A-743873A6D0CA}" type="presParOf" srcId="{D841A20B-B5E2-4B4F-9C12-CF7594B3ED45}" destId="{881D1338-3FB3-45FF-883F-C0E8F627EDC7}" srcOrd="3" destOrd="0" presId="urn:microsoft.com/office/officeart/2005/8/layout/vList2"/>
    <dgm:cxn modelId="{0574E3C2-C136-8149-B3E0-0117DAA3CB8A}" type="presParOf" srcId="{D841A20B-B5E2-4B4F-9C12-CF7594B3ED45}" destId="{88221685-8917-47CE-8452-BD91C030A03F}" srcOrd="4" destOrd="0" presId="urn:microsoft.com/office/officeart/2005/8/layout/vList2"/>
    <dgm:cxn modelId="{1A57DEA0-BCEF-5548-A411-52C6CE69F3A9}" type="presParOf" srcId="{D841A20B-B5E2-4B4F-9C12-CF7594B3ED45}" destId="{8694FE32-17B0-4ADF-A218-70F308A979CA}" srcOrd="5" destOrd="0" presId="urn:microsoft.com/office/officeart/2005/8/layout/vList2"/>
    <dgm:cxn modelId="{FA69CE75-022D-414F-B2FD-DD119E2E4A0A}" type="presParOf" srcId="{D841A20B-B5E2-4B4F-9C12-CF7594B3ED45}" destId="{0E6393F0-ADFF-4849-8260-361DC64DDAD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67E65-A77D-4B76-B8B7-BBA6221A0E57}" type="doc">
      <dgm:prSet loTypeId="urn:microsoft.com/office/officeart/2005/8/layout/pList2#2" loCatId="list" qsTypeId="urn:microsoft.com/office/officeart/2005/8/quickstyle/simple1" qsCatId="simple" csTypeId="urn:microsoft.com/office/officeart/2005/8/colors/colorful3" csCatId="colorful" phldr="1"/>
      <dgm:spPr/>
    </dgm:pt>
    <dgm:pt modelId="{4F4988EF-6AF5-4882-B95C-931A546CEA3A}">
      <dgm:prSet phldrT="[Text]" custT="1"/>
      <dgm:spPr/>
      <dgm:t>
        <a:bodyPr/>
        <a:lstStyle/>
        <a:p>
          <a:r>
            <a:rPr lang="en-US" sz="2000" dirty="0" smtClean="0"/>
            <a:t>Location or topographic </a:t>
          </a:r>
          <a:r>
            <a:rPr lang="en-US" sz="1800" dirty="0" smtClean="0"/>
            <a:t>characteristics</a:t>
          </a:r>
          <a:endParaRPr lang="en-US" sz="1800" dirty="0"/>
        </a:p>
      </dgm:t>
    </dgm:pt>
    <dgm:pt modelId="{E3C81822-5995-42A9-B97C-5D4629C295C7}" type="parTrans" cxnId="{67256A71-25E6-4EE3-A753-249A9EBF1CC8}">
      <dgm:prSet/>
      <dgm:spPr/>
      <dgm:t>
        <a:bodyPr/>
        <a:lstStyle/>
        <a:p>
          <a:endParaRPr lang="en-US" sz="1800"/>
        </a:p>
      </dgm:t>
    </dgm:pt>
    <dgm:pt modelId="{E85AE319-20F3-4816-9EA0-5027AFF6E870}" type="sibTrans" cxnId="{67256A71-25E6-4EE3-A753-249A9EBF1CC8}">
      <dgm:prSet/>
      <dgm:spPr/>
      <dgm:t>
        <a:bodyPr/>
        <a:lstStyle/>
        <a:p>
          <a:endParaRPr lang="en-US" sz="1800"/>
        </a:p>
      </dgm:t>
    </dgm:pt>
    <dgm:pt modelId="{C158F93F-950C-432E-8642-ACB9F12298AC}">
      <dgm:prSet phldrT="[Text]" custT="1"/>
      <dgm:spPr/>
      <dgm:t>
        <a:bodyPr/>
        <a:lstStyle/>
        <a:p>
          <a:r>
            <a:rPr lang="en-US" sz="2000" dirty="0" smtClean="0"/>
            <a:t>Hazards</a:t>
          </a:r>
          <a:endParaRPr lang="en-US" sz="2000" dirty="0"/>
        </a:p>
      </dgm:t>
    </dgm:pt>
    <dgm:pt modelId="{82B1B453-483E-4EA4-A382-CA2F2BE821CB}" type="parTrans" cxnId="{626B5945-3D3E-42A3-A6C4-016645559EBE}">
      <dgm:prSet/>
      <dgm:spPr/>
      <dgm:t>
        <a:bodyPr/>
        <a:lstStyle/>
        <a:p>
          <a:endParaRPr lang="en-US" sz="1800"/>
        </a:p>
      </dgm:t>
    </dgm:pt>
    <dgm:pt modelId="{11C86A02-29A9-4B1E-9862-469C019F7A38}" type="sibTrans" cxnId="{626B5945-3D3E-42A3-A6C4-016645559EBE}">
      <dgm:prSet/>
      <dgm:spPr/>
      <dgm:t>
        <a:bodyPr/>
        <a:lstStyle/>
        <a:p>
          <a:endParaRPr lang="en-US" sz="1800"/>
        </a:p>
      </dgm:t>
    </dgm:pt>
    <dgm:pt modelId="{04D6F2A2-96CE-4246-B1B1-A2C0F4BAC99A}">
      <dgm:prSet phldrT="[Text]" custT="1"/>
      <dgm:spPr/>
      <dgm:t>
        <a:bodyPr/>
        <a:lstStyle/>
        <a:p>
          <a:r>
            <a:rPr lang="en-US" sz="2000" dirty="0" smtClean="0"/>
            <a:t>Language</a:t>
          </a:r>
          <a:endParaRPr lang="en-US" sz="2000" dirty="0"/>
        </a:p>
      </dgm:t>
    </dgm:pt>
    <dgm:pt modelId="{D315F57C-984C-4C71-B375-3D70F3BE110B}" type="parTrans" cxnId="{EA7B16CF-9B0C-489C-B92E-67F5D52DEEB2}">
      <dgm:prSet/>
      <dgm:spPr/>
      <dgm:t>
        <a:bodyPr/>
        <a:lstStyle/>
        <a:p>
          <a:endParaRPr lang="en-US" sz="1800"/>
        </a:p>
      </dgm:t>
    </dgm:pt>
    <dgm:pt modelId="{47FD153B-83B8-4FE2-97E5-F07B65F35BEB}" type="sibTrans" cxnId="{EA7B16CF-9B0C-489C-B92E-67F5D52DEEB2}">
      <dgm:prSet/>
      <dgm:spPr/>
      <dgm:t>
        <a:bodyPr/>
        <a:lstStyle/>
        <a:p>
          <a:endParaRPr lang="en-US" sz="1800"/>
        </a:p>
      </dgm:t>
    </dgm:pt>
    <dgm:pt modelId="{BA65365E-DBA1-4992-8BF7-0F696FFE6224}">
      <dgm:prSet custT="1"/>
      <dgm:spPr/>
      <dgm:t>
        <a:bodyPr/>
        <a:lstStyle/>
        <a:p>
          <a:r>
            <a:rPr lang="en-US" sz="2000" dirty="0" smtClean="0"/>
            <a:t>Travel distances</a:t>
          </a:r>
          <a:endParaRPr lang="en-US" sz="2000" dirty="0"/>
        </a:p>
      </dgm:t>
    </dgm:pt>
    <dgm:pt modelId="{69E99345-CB2C-4862-B01F-75FD83A8A625}" type="parTrans" cxnId="{26AA21AA-2C61-42BF-BF16-C29AEC4C9C9A}">
      <dgm:prSet/>
      <dgm:spPr/>
      <dgm:t>
        <a:bodyPr/>
        <a:lstStyle/>
        <a:p>
          <a:endParaRPr lang="en-US" sz="1800"/>
        </a:p>
      </dgm:t>
    </dgm:pt>
    <dgm:pt modelId="{CB8371BE-5F94-482E-9E22-98A3992D7287}" type="sibTrans" cxnId="{26AA21AA-2C61-42BF-BF16-C29AEC4C9C9A}">
      <dgm:prSet/>
      <dgm:spPr/>
      <dgm:t>
        <a:bodyPr/>
        <a:lstStyle/>
        <a:p>
          <a:endParaRPr lang="en-US" sz="1800"/>
        </a:p>
      </dgm:t>
    </dgm:pt>
    <dgm:pt modelId="{DC8437B3-EA79-4613-A489-1DE78C6B95C8}" type="pres">
      <dgm:prSet presAssocID="{61B67E65-A77D-4B76-B8B7-BBA6221A0E57}" presName="Name0" presStyleCnt="0">
        <dgm:presLayoutVars>
          <dgm:dir/>
          <dgm:resizeHandles val="exact"/>
        </dgm:presLayoutVars>
      </dgm:prSet>
      <dgm:spPr/>
    </dgm:pt>
    <dgm:pt modelId="{7E785A61-12DF-4C20-AB09-36943FA82EAA}" type="pres">
      <dgm:prSet presAssocID="{61B67E65-A77D-4B76-B8B7-BBA6221A0E57}" presName="bkgdShp" presStyleLbl="alignAccFollowNode1" presStyleIdx="0" presStyleCnt="1"/>
      <dgm:spPr/>
    </dgm:pt>
    <dgm:pt modelId="{C1789DFE-DFB4-4381-A612-C15248E7AB80}" type="pres">
      <dgm:prSet presAssocID="{61B67E65-A77D-4B76-B8B7-BBA6221A0E57}" presName="linComp" presStyleCnt="0"/>
      <dgm:spPr/>
    </dgm:pt>
    <dgm:pt modelId="{1127A72A-D6AE-4975-A958-0EC1AC1437C9}" type="pres">
      <dgm:prSet presAssocID="{4F4988EF-6AF5-4882-B95C-931A546CEA3A}" presName="compNode" presStyleCnt="0"/>
      <dgm:spPr/>
    </dgm:pt>
    <dgm:pt modelId="{24829B7D-CFA6-497C-906D-79FD9EE63D19}" type="pres">
      <dgm:prSet presAssocID="{4F4988EF-6AF5-4882-B95C-931A546CEA3A}" presName="node" presStyleLbl="node1" presStyleIdx="0" presStyleCnt="4">
        <dgm:presLayoutVars>
          <dgm:bulletEnabled val="1"/>
        </dgm:presLayoutVars>
      </dgm:prSet>
      <dgm:spPr/>
      <dgm:t>
        <a:bodyPr/>
        <a:lstStyle/>
        <a:p>
          <a:endParaRPr lang="fil-PH"/>
        </a:p>
      </dgm:t>
    </dgm:pt>
    <dgm:pt modelId="{8CD8ECF6-5C22-4E7A-ABBD-3364486D9B04}" type="pres">
      <dgm:prSet presAssocID="{4F4988EF-6AF5-4882-B95C-931A546CEA3A}" presName="invisiNode" presStyleLbl="node1" presStyleIdx="0" presStyleCnt="4"/>
      <dgm:spPr/>
    </dgm:pt>
    <dgm:pt modelId="{15BADF25-128D-4C8E-8532-FCAE819D7AB7}" type="pres">
      <dgm:prSet presAssocID="{4F4988EF-6AF5-4882-B95C-931A546CEA3A}" presName="imagNode" presStyleLbl="fgImgPlace1" presStyleIdx="0" presStyleCnt="4" custScaleX="86144" custScaleY="110215" custLinFactNeighborX="-1540" custLinFactNeighborY="5228"/>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7F8C607-292F-4EB6-AA17-0BE1964A8765}" type="pres">
      <dgm:prSet presAssocID="{E85AE319-20F3-4816-9EA0-5027AFF6E870}" presName="sibTrans" presStyleLbl="sibTrans2D1" presStyleIdx="0" presStyleCnt="0"/>
      <dgm:spPr/>
      <dgm:t>
        <a:bodyPr/>
        <a:lstStyle/>
        <a:p>
          <a:endParaRPr lang="fil-PH"/>
        </a:p>
      </dgm:t>
    </dgm:pt>
    <dgm:pt modelId="{8A2A7CE1-E29D-4E6D-B57B-79B1FDC3CE9A}" type="pres">
      <dgm:prSet presAssocID="{C158F93F-950C-432E-8642-ACB9F12298AC}" presName="compNode" presStyleCnt="0"/>
      <dgm:spPr/>
    </dgm:pt>
    <dgm:pt modelId="{EE6B9646-1ADD-4B77-B5FD-CF31F9778DCB}" type="pres">
      <dgm:prSet presAssocID="{C158F93F-950C-432E-8642-ACB9F12298AC}" presName="node" presStyleLbl="node1" presStyleIdx="1" presStyleCnt="4">
        <dgm:presLayoutVars>
          <dgm:bulletEnabled val="1"/>
        </dgm:presLayoutVars>
      </dgm:prSet>
      <dgm:spPr/>
      <dgm:t>
        <a:bodyPr/>
        <a:lstStyle/>
        <a:p>
          <a:endParaRPr lang="fil-PH"/>
        </a:p>
      </dgm:t>
    </dgm:pt>
    <dgm:pt modelId="{0D30EBFD-5EF2-40CC-8C2C-38975E778D82}" type="pres">
      <dgm:prSet presAssocID="{C158F93F-950C-432E-8642-ACB9F12298AC}" presName="invisiNode" presStyleLbl="node1" presStyleIdx="1" presStyleCnt="4"/>
      <dgm:spPr/>
    </dgm:pt>
    <dgm:pt modelId="{E603471D-49C0-4B42-8DAB-DF8E440B8F36}" type="pres">
      <dgm:prSet presAssocID="{C158F93F-950C-432E-8642-ACB9F12298AC}" presName="imagNode" presStyleLbl="fgImgPlace1" presStyleIdx="1" presStyleCnt="4" custScaleX="93856" custScaleY="106807" custLinFactNeighborX="-1538" custLinFactNeighborY="3921"/>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459A248D-E27B-4684-A5DF-B9C0783779F9}" type="pres">
      <dgm:prSet presAssocID="{11C86A02-29A9-4B1E-9862-469C019F7A38}" presName="sibTrans" presStyleLbl="sibTrans2D1" presStyleIdx="0" presStyleCnt="0"/>
      <dgm:spPr/>
      <dgm:t>
        <a:bodyPr/>
        <a:lstStyle/>
        <a:p>
          <a:endParaRPr lang="fil-PH"/>
        </a:p>
      </dgm:t>
    </dgm:pt>
    <dgm:pt modelId="{83C61E0D-8AB9-4000-93AC-E302D9C4DA28}" type="pres">
      <dgm:prSet presAssocID="{04D6F2A2-96CE-4246-B1B1-A2C0F4BAC99A}" presName="compNode" presStyleCnt="0"/>
      <dgm:spPr/>
    </dgm:pt>
    <dgm:pt modelId="{9966ADCD-ECD3-469B-AC53-7E3B96F6B15F}" type="pres">
      <dgm:prSet presAssocID="{04D6F2A2-96CE-4246-B1B1-A2C0F4BAC99A}" presName="node" presStyleLbl="node1" presStyleIdx="2" presStyleCnt="4">
        <dgm:presLayoutVars>
          <dgm:bulletEnabled val="1"/>
        </dgm:presLayoutVars>
      </dgm:prSet>
      <dgm:spPr/>
      <dgm:t>
        <a:bodyPr/>
        <a:lstStyle/>
        <a:p>
          <a:endParaRPr lang="fil-PH"/>
        </a:p>
      </dgm:t>
    </dgm:pt>
    <dgm:pt modelId="{82F36F28-7D5D-4C0F-B4C3-818E43734E69}" type="pres">
      <dgm:prSet presAssocID="{04D6F2A2-96CE-4246-B1B1-A2C0F4BAC99A}" presName="invisiNode" presStyleLbl="node1" presStyleIdx="2" presStyleCnt="4"/>
      <dgm:spPr/>
    </dgm:pt>
    <dgm:pt modelId="{4CD57DAD-5696-45B4-8DBC-F46ED5B6FD3D}" type="pres">
      <dgm:prSet presAssocID="{04D6F2A2-96CE-4246-B1B1-A2C0F4BAC99A}"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35000" b="-35000"/>
          </a:stretch>
        </a:blipFill>
      </dgm:spPr>
    </dgm:pt>
    <dgm:pt modelId="{EA48E4EE-8115-4D4D-9711-1780E313F5FD}" type="pres">
      <dgm:prSet presAssocID="{47FD153B-83B8-4FE2-97E5-F07B65F35BEB}" presName="sibTrans" presStyleLbl="sibTrans2D1" presStyleIdx="0" presStyleCnt="0"/>
      <dgm:spPr/>
      <dgm:t>
        <a:bodyPr/>
        <a:lstStyle/>
        <a:p>
          <a:endParaRPr lang="fil-PH"/>
        </a:p>
      </dgm:t>
    </dgm:pt>
    <dgm:pt modelId="{02D99E83-7129-408B-B8B1-E501DE9FBDF3}" type="pres">
      <dgm:prSet presAssocID="{BA65365E-DBA1-4992-8BF7-0F696FFE6224}" presName="compNode" presStyleCnt="0"/>
      <dgm:spPr/>
    </dgm:pt>
    <dgm:pt modelId="{211C3F0A-7C15-499C-BD08-9326A413EAD1}" type="pres">
      <dgm:prSet presAssocID="{BA65365E-DBA1-4992-8BF7-0F696FFE6224}" presName="node" presStyleLbl="node1" presStyleIdx="3" presStyleCnt="4">
        <dgm:presLayoutVars>
          <dgm:bulletEnabled val="1"/>
        </dgm:presLayoutVars>
      </dgm:prSet>
      <dgm:spPr/>
      <dgm:t>
        <a:bodyPr/>
        <a:lstStyle/>
        <a:p>
          <a:endParaRPr lang="en-US"/>
        </a:p>
      </dgm:t>
    </dgm:pt>
    <dgm:pt modelId="{A653ACFA-9250-4179-B4CB-73EE64E9B5F6}" type="pres">
      <dgm:prSet presAssocID="{BA65365E-DBA1-4992-8BF7-0F696FFE6224}" presName="invisiNode" presStyleLbl="node1" presStyleIdx="3" presStyleCnt="4"/>
      <dgm:spPr/>
    </dgm:pt>
    <dgm:pt modelId="{0754724E-9CA4-4996-9E5D-E239F4E092CD}" type="pres">
      <dgm:prSet presAssocID="{BA65365E-DBA1-4992-8BF7-0F696FFE6224}"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5000" b="-35000"/>
          </a:stretch>
        </a:blipFill>
      </dgm:spPr>
    </dgm:pt>
  </dgm:ptLst>
  <dgm:cxnLst>
    <dgm:cxn modelId="{29AD1E04-CDC6-B246-94F0-206052202DE3}" type="presOf" srcId="{11C86A02-29A9-4B1E-9862-469C019F7A38}" destId="{459A248D-E27B-4684-A5DF-B9C0783779F9}" srcOrd="0" destOrd="0" presId="urn:microsoft.com/office/officeart/2005/8/layout/pList2#2"/>
    <dgm:cxn modelId="{26AA21AA-2C61-42BF-BF16-C29AEC4C9C9A}" srcId="{61B67E65-A77D-4B76-B8B7-BBA6221A0E57}" destId="{BA65365E-DBA1-4992-8BF7-0F696FFE6224}" srcOrd="3" destOrd="0" parTransId="{69E99345-CB2C-4862-B01F-75FD83A8A625}" sibTransId="{CB8371BE-5F94-482E-9E22-98A3992D7287}"/>
    <dgm:cxn modelId="{626B5945-3D3E-42A3-A6C4-016645559EBE}" srcId="{61B67E65-A77D-4B76-B8B7-BBA6221A0E57}" destId="{C158F93F-950C-432E-8642-ACB9F12298AC}" srcOrd="1" destOrd="0" parTransId="{82B1B453-483E-4EA4-A382-CA2F2BE821CB}" sibTransId="{11C86A02-29A9-4B1E-9862-469C019F7A38}"/>
    <dgm:cxn modelId="{328F4ED0-A696-FD4D-98DA-5282C5A39511}" type="presOf" srcId="{BA65365E-DBA1-4992-8BF7-0F696FFE6224}" destId="{211C3F0A-7C15-499C-BD08-9326A413EAD1}" srcOrd="0" destOrd="0" presId="urn:microsoft.com/office/officeart/2005/8/layout/pList2#2"/>
    <dgm:cxn modelId="{7ACCFD4C-2B8A-9940-AB2A-9CF5E67207AA}" type="presOf" srcId="{04D6F2A2-96CE-4246-B1B1-A2C0F4BAC99A}" destId="{9966ADCD-ECD3-469B-AC53-7E3B96F6B15F}" srcOrd="0" destOrd="0" presId="urn:microsoft.com/office/officeart/2005/8/layout/pList2#2"/>
    <dgm:cxn modelId="{5C17EB5F-B408-B94A-A1AF-1F468EFA6988}" type="presOf" srcId="{4F4988EF-6AF5-4882-B95C-931A546CEA3A}" destId="{24829B7D-CFA6-497C-906D-79FD9EE63D19}" srcOrd="0" destOrd="0" presId="urn:microsoft.com/office/officeart/2005/8/layout/pList2#2"/>
    <dgm:cxn modelId="{A538A516-747F-D247-9E44-B63A1ACD4C68}" type="presOf" srcId="{C158F93F-950C-432E-8642-ACB9F12298AC}" destId="{EE6B9646-1ADD-4B77-B5FD-CF31F9778DCB}" srcOrd="0" destOrd="0" presId="urn:microsoft.com/office/officeart/2005/8/layout/pList2#2"/>
    <dgm:cxn modelId="{39BBD138-78E2-2E44-8DA9-682BE9B799A7}" type="presOf" srcId="{47FD153B-83B8-4FE2-97E5-F07B65F35BEB}" destId="{EA48E4EE-8115-4D4D-9711-1780E313F5FD}" srcOrd="0" destOrd="0" presId="urn:microsoft.com/office/officeart/2005/8/layout/pList2#2"/>
    <dgm:cxn modelId="{814A1B58-2355-9840-B411-2897749368AC}" type="presOf" srcId="{61B67E65-A77D-4B76-B8B7-BBA6221A0E57}" destId="{DC8437B3-EA79-4613-A489-1DE78C6B95C8}" srcOrd="0" destOrd="0" presId="urn:microsoft.com/office/officeart/2005/8/layout/pList2#2"/>
    <dgm:cxn modelId="{EA7B16CF-9B0C-489C-B92E-67F5D52DEEB2}" srcId="{61B67E65-A77D-4B76-B8B7-BBA6221A0E57}" destId="{04D6F2A2-96CE-4246-B1B1-A2C0F4BAC99A}" srcOrd="2" destOrd="0" parTransId="{D315F57C-984C-4C71-B375-3D70F3BE110B}" sibTransId="{47FD153B-83B8-4FE2-97E5-F07B65F35BEB}"/>
    <dgm:cxn modelId="{4C89B0E4-425C-7742-AB64-E1DBADD857A7}" type="presOf" srcId="{E85AE319-20F3-4816-9EA0-5027AFF6E870}" destId="{07F8C607-292F-4EB6-AA17-0BE1964A8765}" srcOrd="0" destOrd="0" presId="urn:microsoft.com/office/officeart/2005/8/layout/pList2#2"/>
    <dgm:cxn modelId="{67256A71-25E6-4EE3-A753-249A9EBF1CC8}" srcId="{61B67E65-A77D-4B76-B8B7-BBA6221A0E57}" destId="{4F4988EF-6AF5-4882-B95C-931A546CEA3A}" srcOrd="0" destOrd="0" parTransId="{E3C81822-5995-42A9-B97C-5D4629C295C7}" sibTransId="{E85AE319-20F3-4816-9EA0-5027AFF6E870}"/>
    <dgm:cxn modelId="{1C5323F9-5DB0-D54C-AD8F-5335F3ECFE61}" type="presParOf" srcId="{DC8437B3-EA79-4613-A489-1DE78C6B95C8}" destId="{7E785A61-12DF-4C20-AB09-36943FA82EAA}" srcOrd="0" destOrd="0" presId="urn:microsoft.com/office/officeart/2005/8/layout/pList2#2"/>
    <dgm:cxn modelId="{4E2E4A8E-41AC-DE4B-A80A-629740F17530}" type="presParOf" srcId="{DC8437B3-EA79-4613-A489-1DE78C6B95C8}" destId="{C1789DFE-DFB4-4381-A612-C15248E7AB80}" srcOrd="1" destOrd="0" presId="urn:microsoft.com/office/officeart/2005/8/layout/pList2#2"/>
    <dgm:cxn modelId="{C1D165EA-AE78-6F41-9883-E9B07D93B01F}" type="presParOf" srcId="{C1789DFE-DFB4-4381-A612-C15248E7AB80}" destId="{1127A72A-D6AE-4975-A958-0EC1AC1437C9}" srcOrd="0" destOrd="0" presId="urn:microsoft.com/office/officeart/2005/8/layout/pList2#2"/>
    <dgm:cxn modelId="{F044A101-56F7-304A-8435-6EFB7CE98869}" type="presParOf" srcId="{1127A72A-D6AE-4975-A958-0EC1AC1437C9}" destId="{24829B7D-CFA6-497C-906D-79FD9EE63D19}" srcOrd="0" destOrd="0" presId="urn:microsoft.com/office/officeart/2005/8/layout/pList2#2"/>
    <dgm:cxn modelId="{559F1037-0C44-0E44-9912-8C7B59A7928A}" type="presParOf" srcId="{1127A72A-D6AE-4975-A958-0EC1AC1437C9}" destId="{8CD8ECF6-5C22-4E7A-ABBD-3364486D9B04}" srcOrd="1" destOrd="0" presId="urn:microsoft.com/office/officeart/2005/8/layout/pList2#2"/>
    <dgm:cxn modelId="{3EBB7873-C79D-6649-9344-07974579CEE0}" type="presParOf" srcId="{1127A72A-D6AE-4975-A958-0EC1AC1437C9}" destId="{15BADF25-128D-4C8E-8532-FCAE819D7AB7}" srcOrd="2" destOrd="0" presId="urn:microsoft.com/office/officeart/2005/8/layout/pList2#2"/>
    <dgm:cxn modelId="{DD69C520-194A-8D49-ACF8-88500C19453A}" type="presParOf" srcId="{C1789DFE-DFB4-4381-A612-C15248E7AB80}" destId="{07F8C607-292F-4EB6-AA17-0BE1964A8765}" srcOrd="1" destOrd="0" presId="urn:microsoft.com/office/officeart/2005/8/layout/pList2#2"/>
    <dgm:cxn modelId="{5F9067EB-2CAD-D44F-97A5-442E6FFB8FCC}" type="presParOf" srcId="{C1789DFE-DFB4-4381-A612-C15248E7AB80}" destId="{8A2A7CE1-E29D-4E6D-B57B-79B1FDC3CE9A}" srcOrd="2" destOrd="0" presId="urn:microsoft.com/office/officeart/2005/8/layout/pList2#2"/>
    <dgm:cxn modelId="{152FDFD6-7F83-6342-846B-3A1EAE963463}" type="presParOf" srcId="{8A2A7CE1-E29D-4E6D-B57B-79B1FDC3CE9A}" destId="{EE6B9646-1ADD-4B77-B5FD-CF31F9778DCB}" srcOrd="0" destOrd="0" presId="urn:microsoft.com/office/officeart/2005/8/layout/pList2#2"/>
    <dgm:cxn modelId="{71F4BCA0-5269-8A4A-8EBF-56C029A3DF51}" type="presParOf" srcId="{8A2A7CE1-E29D-4E6D-B57B-79B1FDC3CE9A}" destId="{0D30EBFD-5EF2-40CC-8C2C-38975E778D82}" srcOrd="1" destOrd="0" presId="urn:microsoft.com/office/officeart/2005/8/layout/pList2#2"/>
    <dgm:cxn modelId="{3F073211-5405-BB45-8065-2A35D77F9439}" type="presParOf" srcId="{8A2A7CE1-E29D-4E6D-B57B-79B1FDC3CE9A}" destId="{E603471D-49C0-4B42-8DAB-DF8E440B8F36}" srcOrd="2" destOrd="0" presId="urn:microsoft.com/office/officeart/2005/8/layout/pList2#2"/>
    <dgm:cxn modelId="{C5DC46DD-0EB8-9B4F-B133-CFD0768CF153}" type="presParOf" srcId="{C1789DFE-DFB4-4381-A612-C15248E7AB80}" destId="{459A248D-E27B-4684-A5DF-B9C0783779F9}" srcOrd="3" destOrd="0" presId="urn:microsoft.com/office/officeart/2005/8/layout/pList2#2"/>
    <dgm:cxn modelId="{6B5C5F03-FA6F-5B42-83D2-4091F8ED9885}" type="presParOf" srcId="{C1789DFE-DFB4-4381-A612-C15248E7AB80}" destId="{83C61E0D-8AB9-4000-93AC-E302D9C4DA28}" srcOrd="4" destOrd="0" presId="urn:microsoft.com/office/officeart/2005/8/layout/pList2#2"/>
    <dgm:cxn modelId="{537E4EE7-44F9-A04C-A735-2203376863E4}" type="presParOf" srcId="{83C61E0D-8AB9-4000-93AC-E302D9C4DA28}" destId="{9966ADCD-ECD3-469B-AC53-7E3B96F6B15F}" srcOrd="0" destOrd="0" presId="urn:microsoft.com/office/officeart/2005/8/layout/pList2#2"/>
    <dgm:cxn modelId="{90DA6B54-4637-6148-A22D-3369D952F9D8}" type="presParOf" srcId="{83C61E0D-8AB9-4000-93AC-E302D9C4DA28}" destId="{82F36F28-7D5D-4C0F-B4C3-818E43734E69}" srcOrd="1" destOrd="0" presId="urn:microsoft.com/office/officeart/2005/8/layout/pList2#2"/>
    <dgm:cxn modelId="{718B8833-B87C-9242-B890-18668A10BABF}" type="presParOf" srcId="{83C61E0D-8AB9-4000-93AC-E302D9C4DA28}" destId="{4CD57DAD-5696-45B4-8DBC-F46ED5B6FD3D}" srcOrd="2" destOrd="0" presId="urn:microsoft.com/office/officeart/2005/8/layout/pList2#2"/>
    <dgm:cxn modelId="{F60B0A7F-30F5-D246-A079-2D672E5B5620}" type="presParOf" srcId="{C1789DFE-DFB4-4381-A612-C15248E7AB80}" destId="{EA48E4EE-8115-4D4D-9711-1780E313F5FD}" srcOrd="5" destOrd="0" presId="urn:microsoft.com/office/officeart/2005/8/layout/pList2#2"/>
    <dgm:cxn modelId="{D493136A-2447-EF4F-BDA3-AC6A9DA51089}" type="presParOf" srcId="{C1789DFE-DFB4-4381-A612-C15248E7AB80}" destId="{02D99E83-7129-408B-B8B1-E501DE9FBDF3}" srcOrd="6" destOrd="0" presId="urn:microsoft.com/office/officeart/2005/8/layout/pList2#2"/>
    <dgm:cxn modelId="{FC3AE262-86F0-3047-BFE7-617D4347C8BA}" type="presParOf" srcId="{02D99E83-7129-408B-B8B1-E501DE9FBDF3}" destId="{211C3F0A-7C15-499C-BD08-9326A413EAD1}" srcOrd="0" destOrd="0" presId="urn:microsoft.com/office/officeart/2005/8/layout/pList2#2"/>
    <dgm:cxn modelId="{325AE819-C17F-D14F-BF7E-24E8193EF20D}" type="presParOf" srcId="{02D99E83-7129-408B-B8B1-E501DE9FBDF3}" destId="{A653ACFA-9250-4179-B4CB-73EE64E9B5F6}" srcOrd="1" destOrd="0" presId="urn:microsoft.com/office/officeart/2005/8/layout/pList2#2"/>
    <dgm:cxn modelId="{A6236E56-64DF-4A48-AB4F-FDECF6AB02EF}" type="presParOf" srcId="{02D99E83-7129-408B-B8B1-E501DE9FBDF3}" destId="{0754724E-9CA4-4996-9E5D-E239F4E092CD}"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52C50-3A38-47A5-A5AE-855EAD4052E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C91EBFE1-D2F5-4EC2-B1B2-C1A5B1542924}">
      <dgm:prSet phldrT="[Text]" custT="1"/>
      <dgm:spPr/>
      <dgm:t>
        <a:bodyPr/>
        <a:lstStyle/>
        <a:p>
          <a:r>
            <a:rPr lang="en-US" sz="2400" dirty="0" smtClean="0"/>
            <a:t>Prevention and Mitigation and Preparedness</a:t>
          </a:r>
          <a:endParaRPr lang="en-US" sz="2400" dirty="0"/>
        </a:p>
      </dgm:t>
    </dgm:pt>
    <dgm:pt modelId="{EC056A31-0AE4-4B7B-AE11-ADB71DBD35C3}" type="parTrans" cxnId="{4BA68768-7A16-4D4A-B4EC-728F8E8254D2}">
      <dgm:prSet/>
      <dgm:spPr/>
      <dgm:t>
        <a:bodyPr/>
        <a:lstStyle/>
        <a:p>
          <a:endParaRPr lang="en-US"/>
        </a:p>
      </dgm:t>
    </dgm:pt>
    <dgm:pt modelId="{0CA419E8-0EC4-4D61-BE73-E058DBCC2CB9}" type="sibTrans" cxnId="{4BA68768-7A16-4D4A-B4EC-728F8E8254D2}">
      <dgm:prSet/>
      <dgm:spPr/>
      <dgm:t>
        <a:bodyPr/>
        <a:lstStyle/>
        <a:p>
          <a:endParaRPr lang="en-US"/>
        </a:p>
      </dgm:t>
    </dgm:pt>
    <dgm:pt modelId="{4CF5DC7E-FA53-43BB-BF44-B39A5FD0781A}">
      <dgm:prSet phldrT="[Text]"/>
      <dgm:spPr/>
      <dgm:t>
        <a:bodyPr/>
        <a:lstStyle/>
        <a:p>
          <a:r>
            <a:rPr lang="en-US" dirty="0" smtClean="0"/>
            <a:t>Information and capacity sharing</a:t>
          </a:r>
          <a:endParaRPr lang="en-US" dirty="0"/>
        </a:p>
      </dgm:t>
    </dgm:pt>
    <dgm:pt modelId="{91340FA5-805E-410F-9FE3-476C5D5467E6}" type="parTrans" cxnId="{5089CB86-7AA0-4C5F-8DB1-64D03F647FFC}">
      <dgm:prSet/>
      <dgm:spPr/>
      <dgm:t>
        <a:bodyPr/>
        <a:lstStyle/>
        <a:p>
          <a:endParaRPr lang="en-US"/>
        </a:p>
      </dgm:t>
    </dgm:pt>
    <dgm:pt modelId="{1AAAC8F2-B321-4818-B6FC-CE471CA9BCB5}" type="sibTrans" cxnId="{5089CB86-7AA0-4C5F-8DB1-64D03F647FFC}">
      <dgm:prSet/>
      <dgm:spPr/>
      <dgm:t>
        <a:bodyPr/>
        <a:lstStyle/>
        <a:p>
          <a:endParaRPr lang="en-US"/>
        </a:p>
      </dgm:t>
    </dgm:pt>
    <dgm:pt modelId="{147D0A52-4CCC-4E46-99C2-C1C49CB9A9A9}">
      <dgm:prSet phldrT="[Text]" custT="1"/>
      <dgm:spPr/>
      <dgm:t>
        <a:bodyPr/>
        <a:lstStyle/>
        <a:p>
          <a:r>
            <a:rPr lang="en-US" sz="3600" dirty="0" smtClean="0"/>
            <a:t>Response</a:t>
          </a:r>
          <a:endParaRPr lang="en-US" sz="3600" dirty="0"/>
        </a:p>
      </dgm:t>
    </dgm:pt>
    <dgm:pt modelId="{3E5B4173-30F8-400B-8413-D4E45B2B6EF4}" type="parTrans" cxnId="{925C8AFD-94C6-4ECE-A762-9EB2C8CB1510}">
      <dgm:prSet/>
      <dgm:spPr/>
      <dgm:t>
        <a:bodyPr/>
        <a:lstStyle/>
        <a:p>
          <a:endParaRPr lang="en-US"/>
        </a:p>
      </dgm:t>
    </dgm:pt>
    <dgm:pt modelId="{E6DEEA1A-A03B-41E6-A5F6-7C94A56146E6}" type="sibTrans" cxnId="{925C8AFD-94C6-4ECE-A762-9EB2C8CB1510}">
      <dgm:prSet/>
      <dgm:spPr/>
      <dgm:t>
        <a:bodyPr/>
        <a:lstStyle/>
        <a:p>
          <a:endParaRPr lang="en-US"/>
        </a:p>
      </dgm:t>
    </dgm:pt>
    <dgm:pt modelId="{CC225489-182B-4B7E-B74B-599FBC7FE41C}">
      <dgm:prSet phldrT="[Text]"/>
      <dgm:spPr/>
      <dgm:t>
        <a:bodyPr/>
        <a:lstStyle/>
        <a:p>
          <a:r>
            <a:rPr lang="en-US" dirty="0" smtClean="0"/>
            <a:t>Personnel deployment</a:t>
          </a:r>
          <a:endParaRPr lang="en-US" dirty="0"/>
        </a:p>
      </dgm:t>
    </dgm:pt>
    <dgm:pt modelId="{3C3C14E0-809D-4F04-92AC-BDB04FE325E2}" type="parTrans" cxnId="{DEE93CC3-E253-4069-9E1A-4EE26BD82B02}">
      <dgm:prSet/>
      <dgm:spPr/>
      <dgm:t>
        <a:bodyPr/>
        <a:lstStyle/>
        <a:p>
          <a:endParaRPr lang="en-US"/>
        </a:p>
      </dgm:t>
    </dgm:pt>
    <dgm:pt modelId="{3D330A67-5BE1-4755-9C39-4C0DA4FB9C4F}" type="sibTrans" cxnId="{DEE93CC3-E253-4069-9E1A-4EE26BD82B02}">
      <dgm:prSet/>
      <dgm:spPr/>
      <dgm:t>
        <a:bodyPr/>
        <a:lstStyle/>
        <a:p>
          <a:endParaRPr lang="en-US"/>
        </a:p>
      </dgm:t>
    </dgm:pt>
    <dgm:pt modelId="{6F532D93-175B-4C96-AF68-3DBDD78611E9}">
      <dgm:prSet phldrT="[Text]"/>
      <dgm:spPr/>
      <dgm:t>
        <a:bodyPr/>
        <a:lstStyle/>
        <a:p>
          <a:r>
            <a:rPr lang="en-US" dirty="0" smtClean="0"/>
            <a:t>Other assistance</a:t>
          </a:r>
          <a:endParaRPr lang="en-US" dirty="0"/>
        </a:p>
      </dgm:t>
    </dgm:pt>
    <dgm:pt modelId="{7C70526B-3BE8-43E5-9A1B-DC3F8FFE8F49}" type="parTrans" cxnId="{F6F09DC2-871C-4B9B-AE12-0C285ED43E49}">
      <dgm:prSet/>
      <dgm:spPr/>
      <dgm:t>
        <a:bodyPr/>
        <a:lstStyle/>
        <a:p>
          <a:endParaRPr lang="en-US"/>
        </a:p>
      </dgm:t>
    </dgm:pt>
    <dgm:pt modelId="{A184DD42-8155-44C1-8E4C-7420E46AFEB1}" type="sibTrans" cxnId="{F6F09DC2-871C-4B9B-AE12-0C285ED43E49}">
      <dgm:prSet/>
      <dgm:spPr/>
      <dgm:t>
        <a:bodyPr/>
        <a:lstStyle/>
        <a:p>
          <a:endParaRPr lang="en-US"/>
        </a:p>
      </dgm:t>
    </dgm:pt>
    <dgm:pt modelId="{63F59E8A-269E-43AA-9B4B-EFDD5D83B823}">
      <dgm:prSet phldrT="[Text]" custT="1"/>
      <dgm:spPr/>
      <dgm:t>
        <a:bodyPr/>
        <a:lstStyle/>
        <a:p>
          <a:r>
            <a:rPr lang="en-US" sz="2800" b="0" dirty="0" smtClean="0"/>
            <a:t>Recovery and Rehabilitation</a:t>
          </a:r>
          <a:endParaRPr lang="en-US" sz="2800" b="0" dirty="0"/>
        </a:p>
      </dgm:t>
    </dgm:pt>
    <dgm:pt modelId="{A5415CD8-801A-428B-800E-6FE52AC490C5}" type="parTrans" cxnId="{2A2BEE46-07CC-463E-ABD7-8E59A5B30264}">
      <dgm:prSet/>
      <dgm:spPr/>
      <dgm:t>
        <a:bodyPr/>
        <a:lstStyle/>
        <a:p>
          <a:endParaRPr lang="en-US"/>
        </a:p>
      </dgm:t>
    </dgm:pt>
    <dgm:pt modelId="{DA9AF6E3-3896-4748-B2C6-6E2C11CEA645}" type="sibTrans" cxnId="{2A2BEE46-07CC-463E-ABD7-8E59A5B30264}">
      <dgm:prSet/>
      <dgm:spPr/>
      <dgm:t>
        <a:bodyPr/>
        <a:lstStyle/>
        <a:p>
          <a:endParaRPr lang="en-US"/>
        </a:p>
      </dgm:t>
    </dgm:pt>
    <dgm:pt modelId="{A76F717F-44CF-439D-90B0-C4FBF992E013}">
      <dgm:prSet phldrT="[Text]"/>
      <dgm:spPr/>
      <dgm:t>
        <a:bodyPr/>
        <a:lstStyle/>
        <a:p>
          <a:r>
            <a:rPr lang="en-US" dirty="0" smtClean="0"/>
            <a:t>Assistance in assessments (damages, needs, etc.)</a:t>
          </a:r>
          <a:endParaRPr lang="en-US" dirty="0"/>
        </a:p>
      </dgm:t>
    </dgm:pt>
    <dgm:pt modelId="{85B10348-D55B-478A-99CF-1B4B50A52C06}" type="parTrans" cxnId="{D0CACD47-1B79-4701-BD0B-12B07F1CA266}">
      <dgm:prSet/>
      <dgm:spPr/>
      <dgm:t>
        <a:bodyPr/>
        <a:lstStyle/>
        <a:p>
          <a:endParaRPr lang="en-US"/>
        </a:p>
      </dgm:t>
    </dgm:pt>
    <dgm:pt modelId="{33273576-51E0-496A-8E81-CC28C73578E9}" type="sibTrans" cxnId="{D0CACD47-1B79-4701-BD0B-12B07F1CA266}">
      <dgm:prSet/>
      <dgm:spPr/>
      <dgm:t>
        <a:bodyPr/>
        <a:lstStyle/>
        <a:p>
          <a:endParaRPr lang="en-US"/>
        </a:p>
      </dgm:t>
    </dgm:pt>
    <dgm:pt modelId="{9EECACC7-0148-4EBE-B962-27C11F792427}">
      <dgm:prSet phldrT="[Text]"/>
      <dgm:spPr/>
      <dgm:t>
        <a:bodyPr/>
        <a:lstStyle/>
        <a:p>
          <a:r>
            <a:rPr lang="en-US" dirty="0" smtClean="0"/>
            <a:t>Psychosocial support</a:t>
          </a:r>
          <a:endParaRPr lang="en-US" dirty="0"/>
        </a:p>
      </dgm:t>
    </dgm:pt>
    <dgm:pt modelId="{C614595F-B528-463F-8B92-AC200F9559A7}" type="parTrans" cxnId="{8CD9B236-65FB-47D6-AF4D-9FFEC98EFF3A}">
      <dgm:prSet/>
      <dgm:spPr/>
      <dgm:t>
        <a:bodyPr/>
        <a:lstStyle/>
        <a:p>
          <a:endParaRPr lang="en-US"/>
        </a:p>
      </dgm:t>
    </dgm:pt>
    <dgm:pt modelId="{5A85E6DA-6FE6-4DC8-A571-DBFAC119AE16}" type="sibTrans" cxnId="{8CD9B236-65FB-47D6-AF4D-9FFEC98EFF3A}">
      <dgm:prSet/>
      <dgm:spPr/>
      <dgm:t>
        <a:bodyPr/>
        <a:lstStyle/>
        <a:p>
          <a:endParaRPr lang="en-US"/>
        </a:p>
      </dgm:t>
    </dgm:pt>
    <dgm:pt modelId="{DDECB5E1-DEC8-486B-A7B7-6BC3DECAB431}">
      <dgm:prSet phldrT="[Text]"/>
      <dgm:spPr/>
      <dgm:t>
        <a:bodyPr/>
        <a:lstStyle/>
        <a:p>
          <a:r>
            <a:rPr lang="en-US" dirty="0" smtClean="0"/>
            <a:t>Materials sharing</a:t>
          </a:r>
          <a:endParaRPr lang="en-US" dirty="0"/>
        </a:p>
      </dgm:t>
    </dgm:pt>
    <dgm:pt modelId="{662E762E-E362-4D40-B65D-9A15D4A1824C}" type="parTrans" cxnId="{16B81EDA-0AA0-4367-B523-CFC2FC611F78}">
      <dgm:prSet/>
      <dgm:spPr/>
      <dgm:t>
        <a:bodyPr/>
        <a:lstStyle/>
        <a:p>
          <a:endParaRPr lang="en-US"/>
        </a:p>
      </dgm:t>
    </dgm:pt>
    <dgm:pt modelId="{3028D5F1-4F8D-4706-A403-40D61CA46DF3}" type="sibTrans" cxnId="{16B81EDA-0AA0-4367-B523-CFC2FC611F78}">
      <dgm:prSet/>
      <dgm:spPr/>
      <dgm:t>
        <a:bodyPr/>
        <a:lstStyle/>
        <a:p>
          <a:endParaRPr lang="en-US"/>
        </a:p>
      </dgm:t>
    </dgm:pt>
    <dgm:pt modelId="{AC101DD1-C75E-4D47-930A-935D8224AD00}">
      <dgm:prSet phldrT="[Text]"/>
      <dgm:spPr/>
      <dgm:t>
        <a:bodyPr/>
        <a:lstStyle/>
        <a:p>
          <a:r>
            <a:rPr lang="en-US" dirty="0" smtClean="0"/>
            <a:t>Strategic prepositioning</a:t>
          </a:r>
          <a:endParaRPr lang="en-US" dirty="0"/>
        </a:p>
      </dgm:t>
    </dgm:pt>
    <dgm:pt modelId="{430CC80B-A822-40A2-BA1D-21E5EBFF92B7}" type="parTrans" cxnId="{9BE362B2-7D04-4D34-95C8-CB57362162B2}">
      <dgm:prSet/>
      <dgm:spPr/>
      <dgm:t>
        <a:bodyPr/>
        <a:lstStyle/>
        <a:p>
          <a:endParaRPr lang="en-US"/>
        </a:p>
      </dgm:t>
    </dgm:pt>
    <dgm:pt modelId="{A10BBCB0-F032-4F4C-92DE-C3F580052F33}" type="sibTrans" cxnId="{9BE362B2-7D04-4D34-95C8-CB57362162B2}">
      <dgm:prSet/>
      <dgm:spPr/>
      <dgm:t>
        <a:bodyPr/>
        <a:lstStyle/>
        <a:p>
          <a:endParaRPr lang="en-US"/>
        </a:p>
      </dgm:t>
    </dgm:pt>
    <dgm:pt modelId="{2976F0A5-0FDE-4E52-81C6-A2EF6BDD5330}">
      <dgm:prSet phldrT="[Text]"/>
      <dgm:spPr/>
      <dgm:t>
        <a:bodyPr/>
        <a:lstStyle/>
        <a:p>
          <a:r>
            <a:rPr lang="en-US" dirty="0" smtClean="0"/>
            <a:t>Office/school adoption</a:t>
          </a:r>
          <a:endParaRPr lang="en-US" dirty="0"/>
        </a:p>
      </dgm:t>
    </dgm:pt>
    <dgm:pt modelId="{BCBFB405-8113-4680-BDCD-C01A5E57C92A}" type="parTrans" cxnId="{5DAA7031-2B30-4EC0-B27D-674F0DB89F2F}">
      <dgm:prSet/>
      <dgm:spPr/>
      <dgm:t>
        <a:bodyPr/>
        <a:lstStyle/>
        <a:p>
          <a:endParaRPr lang="en-US"/>
        </a:p>
      </dgm:t>
    </dgm:pt>
    <dgm:pt modelId="{5A0A2C4B-D105-4FD5-9DDD-040259ECCC8F}" type="sibTrans" cxnId="{5DAA7031-2B30-4EC0-B27D-674F0DB89F2F}">
      <dgm:prSet/>
      <dgm:spPr/>
      <dgm:t>
        <a:bodyPr/>
        <a:lstStyle/>
        <a:p>
          <a:endParaRPr lang="en-US"/>
        </a:p>
      </dgm:t>
    </dgm:pt>
    <dgm:pt modelId="{DB68DC86-AC92-4FE3-AE31-0B4D1D7F0413}" type="pres">
      <dgm:prSet presAssocID="{16452C50-3A38-47A5-A5AE-855EAD4052E2}" presName="Name0" presStyleCnt="0">
        <dgm:presLayoutVars>
          <dgm:dir/>
          <dgm:animLvl val="lvl"/>
          <dgm:resizeHandles val="exact"/>
        </dgm:presLayoutVars>
      </dgm:prSet>
      <dgm:spPr/>
      <dgm:t>
        <a:bodyPr/>
        <a:lstStyle/>
        <a:p>
          <a:endParaRPr lang="fil-PH"/>
        </a:p>
      </dgm:t>
    </dgm:pt>
    <dgm:pt modelId="{7D0D07C9-154D-4494-90BE-7594032E8FBD}" type="pres">
      <dgm:prSet presAssocID="{C91EBFE1-D2F5-4EC2-B1B2-C1A5B1542924}" presName="composite" presStyleCnt="0"/>
      <dgm:spPr/>
    </dgm:pt>
    <dgm:pt modelId="{254AA730-899F-4F4E-A210-0C1366529A8C}" type="pres">
      <dgm:prSet presAssocID="{C91EBFE1-D2F5-4EC2-B1B2-C1A5B1542924}" presName="parTx" presStyleLbl="alignNode1" presStyleIdx="0" presStyleCnt="3" custLinFactNeighborY="-46976">
        <dgm:presLayoutVars>
          <dgm:chMax val="0"/>
          <dgm:chPref val="0"/>
          <dgm:bulletEnabled val="1"/>
        </dgm:presLayoutVars>
      </dgm:prSet>
      <dgm:spPr/>
      <dgm:t>
        <a:bodyPr/>
        <a:lstStyle/>
        <a:p>
          <a:endParaRPr lang="en-US"/>
        </a:p>
      </dgm:t>
    </dgm:pt>
    <dgm:pt modelId="{99D80CB3-8149-482F-8EB7-AE3C8943D8F7}" type="pres">
      <dgm:prSet presAssocID="{C91EBFE1-D2F5-4EC2-B1B2-C1A5B1542924}" presName="desTx" presStyleLbl="alignAccFollowNode1" presStyleIdx="0" presStyleCnt="3" custLinFactNeighborX="-102" custLinFactNeighborY="-2723">
        <dgm:presLayoutVars>
          <dgm:bulletEnabled val="1"/>
        </dgm:presLayoutVars>
      </dgm:prSet>
      <dgm:spPr/>
      <dgm:t>
        <a:bodyPr/>
        <a:lstStyle/>
        <a:p>
          <a:endParaRPr lang="en-US"/>
        </a:p>
      </dgm:t>
    </dgm:pt>
    <dgm:pt modelId="{2DE40AD4-C294-4B71-9AEC-41FDF1B70F9B}" type="pres">
      <dgm:prSet presAssocID="{0CA419E8-0EC4-4D61-BE73-E058DBCC2CB9}" presName="space" presStyleCnt="0"/>
      <dgm:spPr/>
    </dgm:pt>
    <dgm:pt modelId="{5CD24FBA-5599-450B-ACBF-69B953668111}" type="pres">
      <dgm:prSet presAssocID="{147D0A52-4CCC-4E46-99C2-C1C49CB9A9A9}" presName="composite" presStyleCnt="0"/>
      <dgm:spPr/>
    </dgm:pt>
    <dgm:pt modelId="{9AC2734D-79D4-4B8C-BEFB-CEF2DC960BD3}" type="pres">
      <dgm:prSet presAssocID="{147D0A52-4CCC-4E46-99C2-C1C49CB9A9A9}" presName="parTx" presStyleLbl="alignNode1" presStyleIdx="1" presStyleCnt="3" custLinFactNeighborX="-2441" custLinFactNeighborY="-46976">
        <dgm:presLayoutVars>
          <dgm:chMax val="0"/>
          <dgm:chPref val="0"/>
          <dgm:bulletEnabled val="1"/>
        </dgm:presLayoutVars>
      </dgm:prSet>
      <dgm:spPr/>
      <dgm:t>
        <a:bodyPr/>
        <a:lstStyle/>
        <a:p>
          <a:endParaRPr lang="fil-PH"/>
        </a:p>
      </dgm:t>
    </dgm:pt>
    <dgm:pt modelId="{82EF001B-3663-4F4C-94EA-08DA135A737E}" type="pres">
      <dgm:prSet presAssocID="{147D0A52-4CCC-4E46-99C2-C1C49CB9A9A9}" presName="desTx" presStyleLbl="alignAccFollowNode1" presStyleIdx="1" presStyleCnt="3" custLinFactNeighborX="-1953" custLinFactNeighborY="-2957">
        <dgm:presLayoutVars>
          <dgm:bulletEnabled val="1"/>
        </dgm:presLayoutVars>
      </dgm:prSet>
      <dgm:spPr/>
      <dgm:t>
        <a:bodyPr/>
        <a:lstStyle/>
        <a:p>
          <a:endParaRPr lang="en-US"/>
        </a:p>
      </dgm:t>
    </dgm:pt>
    <dgm:pt modelId="{5952D4D9-9EAD-41E0-ACAD-E0A66BFF0460}" type="pres">
      <dgm:prSet presAssocID="{E6DEEA1A-A03B-41E6-A5F6-7C94A56146E6}" presName="space" presStyleCnt="0"/>
      <dgm:spPr/>
    </dgm:pt>
    <dgm:pt modelId="{0B597190-EB62-4499-BC93-E7BED805AB03}" type="pres">
      <dgm:prSet presAssocID="{63F59E8A-269E-43AA-9B4B-EFDD5D83B823}" presName="composite" presStyleCnt="0"/>
      <dgm:spPr/>
    </dgm:pt>
    <dgm:pt modelId="{3E9F38CD-1B10-4EB7-9EAA-8143B59D8F96}" type="pres">
      <dgm:prSet presAssocID="{63F59E8A-269E-43AA-9B4B-EFDD5D83B823}" presName="parTx" presStyleLbl="alignNode1" presStyleIdx="2" presStyleCnt="3" custLinFactNeighborX="-488" custLinFactNeighborY="-50684">
        <dgm:presLayoutVars>
          <dgm:chMax val="0"/>
          <dgm:chPref val="0"/>
          <dgm:bulletEnabled val="1"/>
        </dgm:presLayoutVars>
      </dgm:prSet>
      <dgm:spPr/>
      <dgm:t>
        <a:bodyPr/>
        <a:lstStyle/>
        <a:p>
          <a:endParaRPr lang="fil-PH"/>
        </a:p>
      </dgm:t>
    </dgm:pt>
    <dgm:pt modelId="{975D8BEE-9A72-4113-B4A1-F1FAD7454C77}" type="pres">
      <dgm:prSet presAssocID="{63F59E8A-269E-43AA-9B4B-EFDD5D83B823}" presName="desTx" presStyleLbl="alignAccFollowNode1" presStyleIdx="2" presStyleCnt="3" custLinFactNeighborX="-488" custLinFactNeighborY="-2718">
        <dgm:presLayoutVars>
          <dgm:bulletEnabled val="1"/>
        </dgm:presLayoutVars>
      </dgm:prSet>
      <dgm:spPr/>
      <dgm:t>
        <a:bodyPr/>
        <a:lstStyle/>
        <a:p>
          <a:endParaRPr lang="en-US"/>
        </a:p>
      </dgm:t>
    </dgm:pt>
  </dgm:ptLst>
  <dgm:cxnLst>
    <dgm:cxn modelId="{F0529E67-508E-0544-AF73-62F7E3471B34}" type="presOf" srcId="{DDECB5E1-DEC8-486B-A7B7-6BC3DECAB431}" destId="{99D80CB3-8149-482F-8EB7-AE3C8943D8F7}" srcOrd="0" destOrd="1" presId="urn:microsoft.com/office/officeart/2005/8/layout/hList1"/>
    <dgm:cxn modelId="{14F1ADEA-8229-5C4A-BD50-FC72A6139836}" type="presOf" srcId="{9EECACC7-0148-4EBE-B962-27C11F792427}" destId="{975D8BEE-9A72-4113-B4A1-F1FAD7454C77}" srcOrd="0" destOrd="1" presId="urn:microsoft.com/office/officeart/2005/8/layout/hList1"/>
    <dgm:cxn modelId="{29EB1A84-3F1D-FC46-AE7B-23139B46C811}" type="presOf" srcId="{63F59E8A-269E-43AA-9B4B-EFDD5D83B823}" destId="{3E9F38CD-1B10-4EB7-9EAA-8143B59D8F96}" srcOrd="0" destOrd="0" presId="urn:microsoft.com/office/officeart/2005/8/layout/hList1"/>
    <dgm:cxn modelId="{DA4EDAEF-FA43-9C4C-A615-789C4AC69F3D}" type="presOf" srcId="{16452C50-3A38-47A5-A5AE-855EAD4052E2}" destId="{DB68DC86-AC92-4FE3-AE31-0B4D1D7F0413}" srcOrd="0" destOrd="0" presId="urn:microsoft.com/office/officeart/2005/8/layout/hList1"/>
    <dgm:cxn modelId="{8CD9B236-65FB-47D6-AF4D-9FFEC98EFF3A}" srcId="{63F59E8A-269E-43AA-9B4B-EFDD5D83B823}" destId="{9EECACC7-0148-4EBE-B962-27C11F792427}" srcOrd="1" destOrd="0" parTransId="{C614595F-B528-463F-8B92-AC200F9559A7}" sibTransId="{5A85E6DA-6FE6-4DC8-A571-DBFAC119AE16}"/>
    <dgm:cxn modelId="{DEE93CC3-E253-4069-9E1A-4EE26BD82B02}" srcId="{147D0A52-4CCC-4E46-99C2-C1C49CB9A9A9}" destId="{CC225489-182B-4B7E-B74B-599FBC7FE41C}" srcOrd="0" destOrd="0" parTransId="{3C3C14E0-809D-4F04-92AC-BDB04FE325E2}" sibTransId="{3D330A67-5BE1-4755-9C39-4C0DA4FB9C4F}"/>
    <dgm:cxn modelId="{D0CACD47-1B79-4701-BD0B-12B07F1CA266}" srcId="{63F59E8A-269E-43AA-9B4B-EFDD5D83B823}" destId="{A76F717F-44CF-439D-90B0-C4FBF992E013}" srcOrd="0" destOrd="0" parTransId="{85B10348-D55B-478A-99CF-1B4B50A52C06}" sibTransId="{33273576-51E0-496A-8E81-CC28C73578E9}"/>
    <dgm:cxn modelId="{E5CDAF2D-7D6C-1049-964D-38DD436BF19C}" type="presOf" srcId="{CC225489-182B-4B7E-B74B-599FBC7FE41C}" destId="{82EF001B-3663-4F4C-94EA-08DA135A737E}" srcOrd="0" destOrd="0" presId="urn:microsoft.com/office/officeart/2005/8/layout/hList1"/>
    <dgm:cxn modelId="{5DAA7031-2B30-4EC0-B27D-674F0DB89F2F}" srcId="{63F59E8A-269E-43AA-9B4B-EFDD5D83B823}" destId="{2976F0A5-0FDE-4E52-81C6-A2EF6BDD5330}" srcOrd="2" destOrd="0" parTransId="{BCBFB405-8113-4680-BDCD-C01A5E57C92A}" sibTransId="{5A0A2C4B-D105-4FD5-9DDD-040259ECCC8F}"/>
    <dgm:cxn modelId="{01112525-81D1-E745-B6CE-D850595BC2C9}" type="presOf" srcId="{C91EBFE1-D2F5-4EC2-B1B2-C1A5B1542924}" destId="{254AA730-899F-4F4E-A210-0C1366529A8C}" srcOrd="0" destOrd="0" presId="urn:microsoft.com/office/officeart/2005/8/layout/hList1"/>
    <dgm:cxn modelId="{5089CB86-7AA0-4C5F-8DB1-64D03F647FFC}" srcId="{C91EBFE1-D2F5-4EC2-B1B2-C1A5B1542924}" destId="{4CF5DC7E-FA53-43BB-BF44-B39A5FD0781A}" srcOrd="0" destOrd="0" parTransId="{91340FA5-805E-410F-9FE3-476C5D5467E6}" sibTransId="{1AAAC8F2-B321-4818-B6FC-CE471CA9BCB5}"/>
    <dgm:cxn modelId="{FEF9594F-35B2-2B43-AA2F-97626FD62594}" type="presOf" srcId="{A76F717F-44CF-439D-90B0-C4FBF992E013}" destId="{975D8BEE-9A72-4113-B4A1-F1FAD7454C77}" srcOrd="0" destOrd="0" presId="urn:microsoft.com/office/officeart/2005/8/layout/hList1"/>
    <dgm:cxn modelId="{5AE2E122-57D2-DD4E-8B00-0913A578EA30}" type="presOf" srcId="{6F532D93-175B-4C96-AF68-3DBDD78611E9}" destId="{82EF001B-3663-4F4C-94EA-08DA135A737E}" srcOrd="0" destOrd="1" presId="urn:microsoft.com/office/officeart/2005/8/layout/hList1"/>
    <dgm:cxn modelId="{4BA68768-7A16-4D4A-B4EC-728F8E8254D2}" srcId="{16452C50-3A38-47A5-A5AE-855EAD4052E2}" destId="{C91EBFE1-D2F5-4EC2-B1B2-C1A5B1542924}" srcOrd="0" destOrd="0" parTransId="{EC056A31-0AE4-4B7B-AE11-ADB71DBD35C3}" sibTransId="{0CA419E8-0EC4-4D61-BE73-E058DBCC2CB9}"/>
    <dgm:cxn modelId="{16B81EDA-0AA0-4367-B523-CFC2FC611F78}" srcId="{C91EBFE1-D2F5-4EC2-B1B2-C1A5B1542924}" destId="{DDECB5E1-DEC8-486B-A7B7-6BC3DECAB431}" srcOrd="1" destOrd="0" parTransId="{662E762E-E362-4D40-B65D-9A15D4A1824C}" sibTransId="{3028D5F1-4F8D-4706-A403-40D61CA46DF3}"/>
    <dgm:cxn modelId="{2A2BEE46-07CC-463E-ABD7-8E59A5B30264}" srcId="{16452C50-3A38-47A5-A5AE-855EAD4052E2}" destId="{63F59E8A-269E-43AA-9B4B-EFDD5D83B823}" srcOrd="2" destOrd="0" parTransId="{A5415CD8-801A-428B-800E-6FE52AC490C5}" sibTransId="{DA9AF6E3-3896-4748-B2C6-6E2C11CEA645}"/>
    <dgm:cxn modelId="{F6F09DC2-871C-4B9B-AE12-0C285ED43E49}" srcId="{147D0A52-4CCC-4E46-99C2-C1C49CB9A9A9}" destId="{6F532D93-175B-4C96-AF68-3DBDD78611E9}" srcOrd="1" destOrd="0" parTransId="{7C70526B-3BE8-43E5-9A1B-DC3F8FFE8F49}" sibTransId="{A184DD42-8155-44C1-8E4C-7420E46AFEB1}"/>
    <dgm:cxn modelId="{8D73FB58-F606-F54C-B60E-5A93BD7AF488}" type="presOf" srcId="{AC101DD1-C75E-4D47-930A-935D8224AD00}" destId="{99D80CB3-8149-482F-8EB7-AE3C8943D8F7}" srcOrd="0" destOrd="2" presId="urn:microsoft.com/office/officeart/2005/8/layout/hList1"/>
    <dgm:cxn modelId="{BB1233E5-A548-5341-856D-EDDA04A27D46}" type="presOf" srcId="{147D0A52-4CCC-4E46-99C2-C1C49CB9A9A9}" destId="{9AC2734D-79D4-4B8C-BEFB-CEF2DC960BD3}" srcOrd="0" destOrd="0" presId="urn:microsoft.com/office/officeart/2005/8/layout/hList1"/>
    <dgm:cxn modelId="{9BE362B2-7D04-4D34-95C8-CB57362162B2}" srcId="{C91EBFE1-D2F5-4EC2-B1B2-C1A5B1542924}" destId="{AC101DD1-C75E-4D47-930A-935D8224AD00}" srcOrd="2" destOrd="0" parTransId="{430CC80B-A822-40A2-BA1D-21E5EBFF92B7}" sibTransId="{A10BBCB0-F032-4F4C-92DE-C3F580052F33}"/>
    <dgm:cxn modelId="{925C8AFD-94C6-4ECE-A762-9EB2C8CB1510}" srcId="{16452C50-3A38-47A5-A5AE-855EAD4052E2}" destId="{147D0A52-4CCC-4E46-99C2-C1C49CB9A9A9}" srcOrd="1" destOrd="0" parTransId="{3E5B4173-30F8-400B-8413-D4E45B2B6EF4}" sibTransId="{E6DEEA1A-A03B-41E6-A5F6-7C94A56146E6}"/>
    <dgm:cxn modelId="{730406B3-F2A7-934E-AB3E-92897B99D333}" type="presOf" srcId="{2976F0A5-0FDE-4E52-81C6-A2EF6BDD5330}" destId="{975D8BEE-9A72-4113-B4A1-F1FAD7454C77}" srcOrd="0" destOrd="2" presId="urn:microsoft.com/office/officeart/2005/8/layout/hList1"/>
    <dgm:cxn modelId="{4EAD3754-29A4-E74A-AFF8-9BAFC33008CB}" type="presOf" srcId="{4CF5DC7E-FA53-43BB-BF44-B39A5FD0781A}" destId="{99D80CB3-8149-482F-8EB7-AE3C8943D8F7}" srcOrd="0" destOrd="0" presId="urn:microsoft.com/office/officeart/2005/8/layout/hList1"/>
    <dgm:cxn modelId="{C9190F92-3941-9045-AAE2-77FF6D3EB097}" type="presParOf" srcId="{DB68DC86-AC92-4FE3-AE31-0B4D1D7F0413}" destId="{7D0D07C9-154D-4494-90BE-7594032E8FBD}" srcOrd="0" destOrd="0" presId="urn:microsoft.com/office/officeart/2005/8/layout/hList1"/>
    <dgm:cxn modelId="{C8683EDA-89CA-F74B-B98D-5CC79B60EB6E}" type="presParOf" srcId="{7D0D07C9-154D-4494-90BE-7594032E8FBD}" destId="{254AA730-899F-4F4E-A210-0C1366529A8C}" srcOrd="0" destOrd="0" presId="urn:microsoft.com/office/officeart/2005/8/layout/hList1"/>
    <dgm:cxn modelId="{7720A9A1-0515-DD4A-A6E1-F1BF8514FA96}" type="presParOf" srcId="{7D0D07C9-154D-4494-90BE-7594032E8FBD}" destId="{99D80CB3-8149-482F-8EB7-AE3C8943D8F7}" srcOrd="1" destOrd="0" presId="urn:microsoft.com/office/officeart/2005/8/layout/hList1"/>
    <dgm:cxn modelId="{DCFD4199-5D0C-9B4C-BCF8-AA15E52B79A3}" type="presParOf" srcId="{DB68DC86-AC92-4FE3-AE31-0B4D1D7F0413}" destId="{2DE40AD4-C294-4B71-9AEC-41FDF1B70F9B}" srcOrd="1" destOrd="0" presId="urn:microsoft.com/office/officeart/2005/8/layout/hList1"/>
    <dgm:cxn modelId="{C1693817-4938-3B45-BD0A-CC24373C5D24}" type="presParOf" srcId="{DB68DC86-AC92-4FE3-AE31-0B4D1D7F0413}" destId="{5CD24FBA-5599-450B-ACBF-69B953668111}" srcOrd="2" destOrd="0" presId="urn:microsoft.com/office/officeart/2005/8/layout/hList1"/>
    <dgm:cxn modelId="{B038628C-74F8-3F47-AFB0-EC602F36C8A8}" type="presParOf" srcId="{5CD24FBA-5599-450B-ACBF-69B953668111}" destId="{9AC2734D-79D4-4B8C-BEFB-CEF2DC960BD3}" srcOrd="0" destOrd="0" presId="urn:microsoft.com/office/officeart/2005/8/layout/hList1"/>
    <dgm:cxn modelId="{208FB1FC-8B66-F24E-A76E-4FA80F8CEFB2}" type="presParOf" srcId="{5CD24FBA-5599-450B-ACBF-69B953668111}" destId="{82EF001B-3663-4F4C-94EA-08DA135A737E}" srcOrd="1" destOrd="0" presId="urn:microsoft.com/office/officeart/2005/8/layout/hList1"/>
    <dgm:cxn modelId="{A9EA1E03-947E-4849-B041-4854DDA7F2B7}" type="presParOf" srcId="{DB68DC86-AC92-4FE3-AE31-0B4D1D7F0413}" destId="{5952D4D9-9EAD-41E0-ACAD-E0A66BFF0460}" srcOrd="3" destOrd="0" presId="urn:microsoft.com/office/officeart/2005/8/layout/hList1"/>
    <dgm:cxn modelId="{F22E2578-6A36-B94A-9599-D327263975C1}" type="presParOf" srcId="{DB68DC86-AC92-4FE3-AE31-0B4D1D7F0413}" destId="{0B597190-EB62-4499-BC93-E7BED805AB03}" srcOrd="4" destOrd="0" presId="urn:microsoft.com/office/officeart/2005/8/layout/hList1"/>
    <dgm:cxn modelId="{D72B08B4-BA84-154F-A62F-B211B4ACBEBA}" type="presParOf" srcId="{0B597190-EB62-4499-BC93-E7BED805AB03}" destId="{3E9F38CD-1B10-4EB7-9EAA-8143B59D8F96}" srcOrd="0" destOrd="0" presId="urn:microsoft.com/office/officeart/2005/8/layout/hList1"/>
    <dgm:cxn modelId="{2AE4E1B4-BEE1-7744-8236-319B11518379}" type="presParOf" srcId="{0B597190-EB62-4499-BC93-E7BED805AB03}" destId="{975D8BEE-9A72-4113-B4A1-F1FAD7454C7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19FFF-6475-4EE1-AA98-179CB26A8BE0}">
      <dsp:nvSpPr>
        <dsp:cNvPr id="0" name=""/>
        <dsp:cNvSpPr/>
      </dsp:nvSpPr>
      <dsp:spPr>
        <a:xfrm>
          <a:off x="0" y="2482"/>
          <a:ext cx="8229600" cy="1284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PH" sz="2600" kern="1200" dirty="0" smtClean="0">
              <a:solidFill>
                <a:schemeClr val="tx1"/>
              </a:solidFill>
              <a:latin typeface="Gill Sans MT" pitchFamily="34" charset="0"/>
            </a:rPr>
            <a:t>1. Provide a coordinated, effective response to emergency and disaster situations</a:t>
          </a:r>
          <a:endParaRPr lang="en-PH" sz="2600" kern="1200" dirty="0">
            <a:solidFill>
              <a:schemeClr val="tx1"/>
            </a:solidFill>
            <a:latin typeface="Gill Sans MT" pitchFamily="34" charset="0"/>
          </a:endParaRPr>
        </a:p>
      </dsp:txBody>
      <dsp:txXfrm>
        <a:off x="62697" y="65179"/>
        <a:ext cx="8104206" cy="1158966"/>
      </dsp:txXfrm>
    </dsp:sp>
    <dsp:sp modelId="{1D6B5D48-0714-4421-A6B1-D95A9940F15A}">
      <dsp:nvSpPr>
        <dsp:cNvPr id="0" name=""/>
        <dsp:cNvSpPr/>
      </dsp:nvSpPr>
      <dsp:spPr>
        <a:xfrm>
          <a:off x="0" y="1299907"/>
          <a:ext cx="8229600" cy="1284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PH" sz="2600" kern="1200" dirty="0" smtClean="0">
              <a:solidFill>
                <a:schemeClr val="tx1"/>
              </a:solidFill>
              <a:latin typeface="Gill Sans MT" pitchFamily="34" charset="0"/>
            </a:rPr>
            <a:t>2. Protect and preserve the health, safety and well-being of all members of the school community, namely, the faculty, support staff, volunteers and caretakers, and learners</a:t>
          </a:r>
          <a:endParaRPr lang="en-PH" sz="2600" kern="1200" dirty="0">
            <a:solidFill>
              <a:schemeClr val="tx1"/>
            </a:solidFill>
            <a:latin typeface="Gill Sans MT" pitchFamily="34" charset="0"/>
          </a:endParaRPr>
        </a:p>
      </dsp:txBody>
      <dsp:txXfrm>
        <a:off x="62697" y="1362604"/>
        <a:ext cx="8104206" cy="1158966"/>
      </dsp:txXfrm>
    </dsp:sp>
    <dsp:sp modelId="{88221685-8917-47CE-8452-BD91C030A03F}">
      <dsp:nvSpPr>
        <dsp:cNvPr id="0" name=""/>
        <dsp:cNvSpPr/>
      </dsp:nvSpPr>
      <dsp:spPr>
        <a:xfrm>
          <a:off x="0" y="2597332"/>
          <a:ext cx="8229600" cy="1284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PH" sz="2600" kern="1200" dirty="0" smtClean="0">
              <a:solidFill>
                <a:schemeClr val="tx1"/>
              </a:solidFill>
              <a:latin typeface="Gill Sans MT" pitchFamily="34" charset="0"/>
            </a:rPr>
            <a:t>3. Ensure that all school members know what to do in the event of an emergency or disaster</a:t>
          </a:r>
          <a:endParaRPr lang="en-PH" sz="2600" kern="1200" dirty="0">
            <a:solidFill>
              <a:schemeClr val="tx1"/>
            </a:solidFill>
            <a:latin typeface="Gill Sans MT" pitchFamily="34" charset="0"/>
          </a:endParaRPr>
        </a:p>
      </dsp:txBody>
      <dsp:txXfrm>
        <a:off x="62697" y="2660029"/>
        <a:ext cx="8104206" cy="1158966"/>
      </dsp:txXfrm>
    </dsp:sp>
    <dsp:sp modelId="{0E6393F0-ADFF-4849-8260-361DC64DDADA}">
      <dsp:nvSpPr>
        <dsp:cNvPr id="0" name=""/>
        <dsp:cNvSpPr/>
      </dsp:nvSpPr>
      <dsp:spPr>
        <a:xfrm>
          <a:off x="0" y="3894756"/>
          <a:ext cx="8229600" cy="1284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PH" sz="2600" kern="1200" dirty="0" smtClean="0">
              <a:solidFill>
                <a:schemeClr val="tx1"/>
              </a:solidFill>
              <a:latin typeface="Gill Sans MT" pitchFamily="34" charset="0"/>
            </a:rPr>
            <a:t>4. Ensure that prevention and preparedness systems are in place at the school level to minimize the damaging effects of disasters. </a:t>
          </a:r>
          <a:endParaRPr lang="en-PH" sz="2600" kern="1200" dirty="0">
            <a:solidFill>
              <a:schemeClr val="tx1"/>
            </a:solidFill>
            <a:latin typeface="Gill Sans MT" pitchFamily="34" charset="0"/>
          </a:endParaRPr>
        </a:p>
      </dsp:txBody>
      <dsp:txXfrm>
        <a:off x="62697" y="3957453"/>
        <a:ext cx="8104206" cy="1158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D3C037E-80D3-1345-95E7-6D8C96E511AB}" type="datetimeFigureOut">
              <a:rPr lang="en-US" smtClean="0"/>
              <a:pPr/>
              <a:t>9/23/15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08D8DFB-80C4-EF4B-8322-52623BB82A3C}" type="slidenum">
              <a:rPr lang="en-US" smtClean="0"/>
              <a:pPr/>
              <a:t>‹#›</a:t>
            </a:fld>
            <a:endParaRPr lang="en-US"/>
          </a:p>
        </p:txBody>
      </p:sp>
    </p:spTree>
    <p:extLst>
      <p:ext uri="{BB962C8B-B14F-4D97-AF65-F5344CB8AC3E}">
        <p14:creationId xmlns:p14="http://schemas.microsoft.com/office/powerpoint/2010/main" val="1290751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eaLnBrk="1" fontAlgn="auto" hangingPunct="1">
              <a:spcBef>
                <a:spcPts val="0"/>
              </a:spcBef>
              <a:spcAft>
                <a:spcPts val="0"/>
              </a:spcAft>
              <a:defRPr sz="1300">
                <a:latin typeface="+mn-lt"/>
                <a:cs typeface="+mn-cs"/>
              </a:defRPr>
            </a:lvl1pPr>
          </a:lstStyle>
          <a:p>
            <a:pPr>
              <a:defRPr/>
            </a:pPr>
            <a:endParaRPr lang="fil-PH"/>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eaLnBrk="1" fontAlgn="auto" hangingPunct="1">
              <a:spcBef>
                <a:spcPts val="0"/>
              </a:spcBef>
              <a:spcAft>
                <a:spcPts val="0"/>
              </a:spcAft>
              <a:defRPr sz="1300">
                <a:latin typeface="+mn-lt"/>
                <a:cs typeface="+mn-cs"/>
              </a:defRPr>
            </a:lvl1pPr>
          </a:lstStyle>
          <a:p>
            <a:pPr>
              <a:defRPr/>
            </a:pPr>
            <a:fld id="{A5936F7F-A9C8-4392-96B6-E1BB4EDEC76C}" type="datetimeFigureOut">
              <a:rPr lang="fil-PH"/>
              <a:pPr>
                <a:defRPr/>
              </a:pPr>
              <a:t>9/23/15</a:t>
            </a:fld>
            <a:endParaRPr lang="fil-PH"/>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fil-PH"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l-PH"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fil-PH"/>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smtClean="0">
                <a:latin typeface="Calibri" pitchFamily="34" charset="0"/>
              </a:defRPr>
            </a:lvl1pPr>
          </a:lstStyle>
          <a:p>
            <a:pPr>
              <a:defRPr/>
            </a:pPr>
            <a:fld id="{5E3C82BE-DD9A-45C8-8A86-7FA431B46E4F}" type="slidenum">
              <a:rPr lang="fil-PH"/>
              <a:pPr>
                <a:defRPr/>
              </a:pPr>
              <a:t>‹#›</a:t>
            </a:fld>
            <a:endParaRPr lang="fil-PH"/>
          </a:p>
        </p:txBody>
      </p:sp>
    </p:spTree>
    <p:extLst>
      <p:ext uri="{BB962C8B-B14F-4D97-AF65-F5344CB8AC3E}">
        <p14:creationId xmlns:p14="http://schemas.microsoft.com/office/powerpoint/2010/main" val="1597705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55FC4-FCF0-4C2C-BAAB-81DE7D492E79}" type="slidenum">
              <a:rPr lang="fil-PH" smtClean="0"/>
              <a:pPr/>
              <a:t>2</a:t>
            </a:fld>
            <a:endParaRPr lang="fil-PH"/>
          </a:p>
        </p:txBody>
      </p:sp>
    </p:spTree>
    <p:extLst>
      <p:ext uri="{BB962C8B-B14F-4D97-AF65-F5344CB8AC3E}">
        <p14:creationId xmlns:p14="http://schemas.microsoft.com/office/powerpoint/2010/main" val="400198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PH">
              <a:latin typeface="Calibri" charset="0"/>
            </a:endParaRPr>
          </a:p>
        </p:txBody>
      </p:sp>
      <p:sp>
        <p:nvSpPr>
          <p:cNvPr id="1075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85372" indent="-302066" eaLnBrk="0" hangingPunct="0">
              <a:defRPr>
                <a:solidFill>
                  <a:schemeClr val="tx1"/>
                </a:solidFill>
                <a:latin typeface="Arial" charset="0"/>
                <a:ea typeface="Arial" charset="0"/>
                <a:cs typeface="Arial" charset="0"/>
              </a:defRPr>
            </a:lvl2pPr>
            <a:lvl3pPr marL="1208265" indent="-241653" eaLnBrk="0" hangingPunct="0">
              <a:defRPr>
                <a:solidFill>
                  <a:schemeClr val="tx1"/>
                </a:solidFill>
                <a:latin typeface="Arial" charset="0"/>
                <a:ea typeface="Arial" charset="0"/>
                <a:cs typeface="Arial" charset="0"/>
              </a:defRPr>
            </a:lvl3pPr>
            <a:lvl4pPr marL="1691571" indent="-241653" eaLnBrk="0" hangingPunct="0">
              <a:defRPr>
                <a:solidFill>
                  <a:schemeClr val="tx1"/>
                </a:solidFill>
                <a:latin typeface="Arial" charset="0"/>
                <a:ea typeface="Arial" charset="0"/>
                <a:cs typeface="Arial" charset="0"/>
              </a:defRPr>
            </a:lvl4pPr>
            <a:lvl5pPr marL="2174878" indent="-241653" eaLnBrk="0" hangingPunct="0">
              <a:defRPr>
                <a:solidFill>
                  <a:schemeClr val="tx1"/>
                </a:solidFill>
                <a:latin typeface="Arial" charset="0"/>
                <a:ea typeface="Arial" charset="0"/>
                <a:cs typeface="Arial" charset="0"/>
              </a:defRPr>
            </a:lvl5pPr>
            <a:lvl6pPr marL="2658184" indent="-241653" eaLnBrk="0" fontAlgn="base" hangingPunct="0">
              <a:spcBef>
                <a:spcPct val="0"/>
              </a:spcBef>
              <a:spcAft>
                <a:spcPct val="0"/>
              </a:spcAft>
              <a:defRPr>
                <a:solidFill>
                  <a:schemeClr val="tx1"/>
                </a:solidFill>
                <a:latin typeface="Arial" charset="0"/>
                <a:ea typeface="Arial" charset="0"/>
                <a:cs typeface="Arial" charset="0"/>
              </a:defRPr>
            </a:lvl6pPr>
            <a:lvl7pPr marL="3141490" indent="-241653" eaLnBrk="0" fontAlgn="base" hangingPunct="0">
              <a:spcBef>
                <a:spcPct val="0"/>
              </a:spcBef>
              <a:spcAft>
                <a:spcPct val="0"/>
              </a:spcAft>
              <a:defRPr>
                <a:solidFill>
                  <a:schemeClr val="tx1"/>
                </a:solidFill>
                <a:latin typeface="Arial" charset="0"/>
                <a:ea typeface="Arial" charset="0"/>
                <a:cs typeface="Arial" charset="0"/>
              </a:defRPr>
            </a:lvl7pPr>
            <a:lvl8pPr marL="3624796" indent="-241653" eaLnBrk="0" fontAlgn="base" hangingPunct="0">
              <a:spcBef>
                <a:spcPct val="0"/>
              </a:spcBef>
              <a:spcAft>
                <a:spcPct val="0"/>
              </a:spcAft>
              <a:defRPr>
                <a:solidFill>
                  <a:schemeClr val="tx1"/>
                </a:solidFill>
                <a:latin typeface="Arial" charset="0"/>
                <a:ea typeface="Arial" charset="0"/>
                <a:cs typeface="Arial" charset="0"/>
              </a:defRPr>
            </a:lvl8pPr>
            <a:lvl9pPr marL="4108102" indent="-24165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49C96E5-1DD3-1640-84D4-8F4C1EF0D910}" type="slidenum">
              <a:rPr lang="en-PH">
                <a:latin typeface="Calibri" charset="0"/>
              </a:rPr>
              <a:pPr eaLnBrk="1" hangingPunct="1"/>
              <a:t>14</a:t>
            </a:fld>
            <a:endParaRPr lang="en-PH">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PH" smtClean="0"/>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347A63-C038-421C-AD97-BFC72E32A0F7}" type="slidenum">
              <a:rPr lang="fil-PH"/>
              <a:pPr fontAlgn="base">
                <a:spcBef>
                  <a:spcPct val="0"/>
                </a:spcBef>
                <a:spcAft>
                  <a:spcPct val="0"/>
                </a:spcAft>
              </a:pPr>
              <a:t>19</a:t>
            </a:fld>
            <a:endParaRPr lang="fil-PH"/>
          </a:p>
        </p:txBody>
      </p:sp>
    </p:spTree>
    <p:extLst>
      <p:ext uri="{BB962C8B-B14F-4D97-AF65-F5344CB8AC3E}">
        <p14:creationId xmlns:p14="http://schemas.microsoft.com/office/powerpoint/2010/main" val="669539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003550" y="531813"/>
            <a:ext cx="3544888" cy="2657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955025" y="3366655"/>
            <a:ext cx="7640172" cy="3189462"/>
          </a:xfrm>
          <a:prstGeom prst="rect">
            <a:avLst/>
          </a:prstGeom>
          <a:noFill/>
          <a:ln>
            <a:noFill/>
          </a:ln>
        </p:spPr>
        <p:txBody>
          <a:bodyPr lIns="94894" tIns="47433" rIns="94894" bIns="47433" anchor="t" anchorCtr="0">
            <a:noAutofit/>
          </a:bodyPr>
          <a:lstStyle/>
          <a:p>
            <a:pPr marL="0" lvl="1"/>
            <a:r>
              <a:rPr lang="en-US" sz="1900" dirty="0"/>
              <a:t>This organizational structure provides an overview of our</a:t>
            </a:r>
          </a:p>
          <a:p>
            <a:pPr marL="0" lvl="1"/>
            <a:r>
              <a:rPr lang="en-US" sz="1900" dirty="0"/>
              <a:t>coordination and reporting mechanism not only within </a:t>
            </a:r>
            <a:r>
              <a:rPr lang="en-US" sz="1900" dirty="0" err="1"/>
              <a:t>DepEd</a:t>
            </a:r>
            <a:endParaRPr lang="en-US" sz="1900" dirty="0"/>
          </a:p>
          <a:p>
            <a:pPr marL="0" lvl="1"/>
            <a:r>
              <a:rPr lang="en-US" sz="1900" dirty="0"/>
              <a:t>but also with other partner agencies. </a:t>
            </a:r>
          </a:p>
          <a:p>
            <a:pPr marL="0" lvl="1"/>
            <a:endParaRPr lang="en-US" sz="1900" dirty="0"/>
          </a:p>
          <a:p>
            <a:pPr marL="0" lvl="1"/>
            <a:r>
              <a:rPr lang="en-US" sz="1900" dirty="0"/>
              <a:t>The </a:t>
            </a:r>
            <a:r>
              <a:rPr lang="en-US" sz="1900" dirty="0" err="1"/>
              <a:t>DepEd</a:t>
            </a:r>
            <a:r>
              <a:rPr lang="en-US" sz="1900" dirty="0"/>
              <a:t> EXECOM as member of the NDRRMC and lead of</a:t>
            </a:r>
          </a:p>
          <a:p>
            <a:pPr marL="0" lvl="1"/>
            <a:r>
              <a:rPr lang="en-US" sz="1900" dirty="0"/>
              <a:t>the Education Cluster provides STRATEGIC directions for the</a:t>
            </a:r>
          </a:p>
          <a:p>
            <a:pPr marL="0" lvl="1"/>
            <a:r>
              <a:rPr lang="en-US" sz="1900" dirty="0"/>
              <a:t>DRRM in Education system </a:t>
            </a:r>
          </a:p>
          <a:p>
            <a:pPr marL="0" lvl="1"/>
            <a:endParaRPr lang="en-US" sz="1900" dirty="0"/>
          </a:p>
          <a:p>
            <a:pPr marL="0" lvl="1"/>
            <a:r>
              <a:rPr lang="en-US" sz="1900" dirty="0"/>
              <a:t>Through the DRRMO and DRRM focal persons the strategic directions are being translated into operational directions. </a:t>
            </a:r>
            <a:endParaRPr lang="en-US" sz="1900" dirty="0" smtClean="0"/>
          </a:p>
          <a:p>
            <a:pPr marL="0" lvl="1"/>
            <a:endParaRPr lang="en-US" sz="1900" dirty="0" smtClean="0"/>
          </a:p>
          <a:p>
            <a:pPr marL="0" lvl="1"/>
            <a:endParaRPr lang="en-US" sz="1900" dirty="0" smtClean="0"/>
          </a:p>
          <a:p>
            <a:r>
              <a:rPr lang="en-US" sz="1200" kern="1200" dirty="0" smtClean="0">
                <a:solidFill>
                  <a:schemeClr val="tx1"/>
                </a:solidFill>
                <a:effectLst/>
                <a:latin typeface="+mn-lt"/>
                <a:ea typeface="+mn-ea"/>
                <a:cs typeface="+mn-cs"/>
              </a:rPr>
              <a:t>Since we have organized our DRRM Team, we now ready for coordination protocol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organizational structure provides an overview of our coordination and reporting mechanism not only within </a:t>
            </a:r>
            <a:r>
              <a:rPr lang="en-US" sz="1200" kern="1200" dirty="0" err="1" smtClean="0">
                <a:solidFill>
                  <a:schemeClr val="tx1"/>
                </a:solidFill>
                <a:effectLst/>
                <a:latin typeface="+mn-lt"/>
                <a:ea typeface="+mn-ea"/>
                <a:cs typeface="+mn-cs"/>
              </a:rPr>
              <a:t>DepEd</a:t>
            </a:r>
            <a:r>
              <a:rPr lang="en-US" sz="1200" kern="1200" dirty="0" smtClean="0">
                <a:solidFill>
                  <a:schemeClr val="tx1"/>
                </a:solidFill>
                <a:effectLst/>
                <a:latin typeface="+mn-lt"/>
                <a:ea typeface="+mn-ea"/>
                <a:cs typeface="+mn-cs"/>
              </a:rPr>
              <a:t> but also with other partner agencies. </a:t>
            </a:r>
            <a:r>
              <a:rPr lang="en-US" sz="1200" kern="1200" dirty="0" err="1" smtClean="0">
                <a:solidFill>
                  <a:schemeClr val="tx1"/>
                </a:solidFill>
                <a:effectLst/>
                <a:latin typeface="+mn-lt"/>
                <a:ea typeface="+mn-ea"/>
                <a:cs typeface="+mn-cs"/>
              </a:rPr>
              <a:t>DepEd</a:t>
            </a:r>
            <a:r>
              <a:rPr lang="en-US" sz="1200" kern="1200" dirty="0" smtClean="0">
                <a:solidFill>
                  <a:schemeClr val="tx1"/>
                </a:solidFill>
                <a:effectLst/>
                <a:latin typeface="+mn-lt"/>
                <a:ea typeface="+mn-ea"/>
                <a:cs typeface="+mn-cs"/>
              </a:rPr>
              <a:t> is a member of the NDRRMC and lead of the Education Cluster provides STRATEGIC directions for the DRRM in Education system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Through the DRRMO and DRRM focal persons the strategic directions are being translated into operational directions. </a:t>
            </a:r>
          </a:p>
          <a:p>
            <a:pPr marL="0" lvl="1"/>
            <a:endParaRPr lang="en-US" sz="1900" dirty="0"/>
          </a:p>
        </p:txBody>
      </p:sp>
      <p:sp>
        <p:nvSpPr>
          <p:cNvPr id="128" name="Shape 128"/>
          <p:cNvSpPr txBox="1">
            <a:spLocks noGrp="1"/>
          </p:cNvSpPr>
          <p:nvPr>
            <p:ph type="sldNum" idx="12"/>
          </p:nvPr>
        </p:nvSpPr>
        <p:spPr>
          <a:xfrm>
            <a:off x="5409580" y="6732079"/>
            <a:ext cx="4138426" cy="354385"/>
          </a:xfrm>
          <a:prstGeom prst="rect">
            <a:avLst/>
          </a:prstGeom>
          <a:noFill/>
          <a:ln>
            <a:noFill/>
          </a:ln>
        </p:spPr>
        <p:txBody>
          <a:bodyPr lIns="94894" tIns="47433" rIns="94894" bIns="47433" anchor="b" anchorCtr="0">
            <a:noAutofit/>
          </a:bodyPr>
          <a:lstStyle/>
          <a:p>
            <a:pPr>
              <a:buSzPct val="25000"/>
            </a:pPr>
            <a:r>
              <a:rPr lang="fil-PH"/>
              <a:t> </a:t>
            </a:r>
          </a:p>
        </p:txBody>
      </p:sp>
    </p:spTree>
    <p:extLst>
      <p:ext uri="{BB962C8B-B14F-4D97-AF65-F5344CB8AC3E}">
        <p14:creationId xmlns:p14="http://schemas.microsoft.com/office/powerpoint/2010/main" val="174273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PH" dirty="0" smtClean="0"/>
              <a:t>reformat</a:t>
            </a:r>
            <a:endParaRPr lang="en-PH" dirty="0"/>
          </a:p>
        </p:txBody>
      </p:sp>
      <p:sp>
        <p:nvSpPr>
          <p:cNvPr id="4" name="Slide Number Placeholder 3"/>
          <p:cNvSpPr>
            <a:spLocks noGrp="1"/>
          </p:cNvSpPr>
          <p:nvPr>
            <p:ph type="sldNum" sz="quarter" idx="10"/>
          </p:nvPr>
        </p:nvSpPr>
        <p:spPr/>
        <p:txBody>
          <a:bodyPr/>
          <a:lstStyle/>
          <a:p>
            <a:pPr>
              <a:defRPr/>
            </a:pPr>
            <a:fld id="{5E3C82BE-DD9A-45C8-8A86-7FA431B46E4F}" type="slidenum">
              <a:rPr lang="fil-PH" smtClean="0"/>
              <a:pPr>
                <a:defRPr/>
              </a:pPr>
              <a:t>27</a:t>
            </a:fld>
            <a:endParaRPr lang="fil-PH"/>
          </a:p>
        </p:txBody>
      </p:sp>
    </p:spTree>
    <p:extLst>
      <p:ext uri="{BB962C8B-B14F-4D97-AF65-F5344CB8AC3E}">
        <p14:creationId xmlns:p14="http://schemas.microsoft.com/office/powerpoint/2010/main" val="4279719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55FC4-FCF0-4C2C-BAAB-81DE7D492E79}" type="slidenum">
              <a:rPr lang="fil-PH" smtClean="0"/>
              <a:pPr/>
              <a:t>30</a:t>
            </a:fld>
            <a:endParaRPr lang="fil-PH"/>
          </a:p>
        </p:txBody>
      </p:sp>
    </p:spTree>
    <p:extLst>
      <p:ext uri="{BB962C8B-B14F-4D97-AF65-F5344CB8AC3E}">
        <p14:creationId xmlns:p14="http://schemas.microsoft.com/office/powerpoint/2010/main" val="400198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a:solidFill>
                  <a:prstClr val="black"/>
                </a:solidFill>
              </a:rPr>
              <a:pPr/>
              <a:t>31</a:t>
            </a:fld>
            <a:endParaRPr lang="fil-PH">
              <a:solidFill>
                <a:prstClr val="black"/>
              </a:solidFill>
            </a:endParaRPr>
          </a:p>
        </p:txBody>
      </p:sp>
    </p:spTree>
    <p:extLst>
      <p:ext uri="{BB962C8B-B14F-4D97-AF65-F5344CB8AC3E}">
        <p14:creationId xmlns:p14="http://schemas.microsoft.com/office/powerpoint/2010/main" val="2274282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258888" y="720725"/>
            <a:ext cx="4799012"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02756" indent="-270291">
              <a:defRPr>
                <a:solidFill>
                  <a:schemeClr val="tx1"/>
                </a:solidFill>
                <a:latin typeface="Arial" panose="020B0604020202020204" pitchFamily="34" charset="0"/>
                <a:cs typeface="Arial" panose="020B0604020202020204" pitchFamily="34" charset="0"/>
              </a:defRPr>
            </a:lvl2pPr>
            <a:lvl3pPr marL="1081164" indent="-216233">
              <a:defRPr>
                <a:solidFill>
                  <a:schemeClr val="tx1"/>
                </a:solidFill>
                <a:latin typeface="Arial" panose="020B0604020202020204" pitchFamily="34" charset="0"/>
                <a:cs typeface="Arial" panose="020B0604020202020204" pitchFamily="34" charset="0"/>
              </a:defRPr>
            </a:lvl3pPr>
            <a:lvl4pPr marL="1513629" indent="-216233">
              <a:defRPr>
                <a:solidFill>
                  <a:schemeClr val="tx1"/>
                </a:solidFill>
                <a:latin typeface="Arial" panose="020B0604020202020204" pitchFamily="34" charset="0"/>
                <a:cs typeface="Arial" panose="020B0604020202020204" pitchFamily="34" charset="0"/>
              </a:defRPr>
            </a:lvl4pPr>
            <a:lvl5pPr marL="1946095" indent="-216233">
              <a:defRPr>
                <a:solidFill>
                  <a:schemeClr val="tx1"/>
                </a:solidFill>
                <a:latin typeface="Arial" panose="020B0604020202020204" pitchFamily="34" charset="0"/>
                <a:cs typeface="Arial" panose="020B0604020202020204" pitchFamily="34" charset="0"/>
              </a:defRPr>
            </a:lvl5pPr>
            <a:lvl6pPr marL="2378560" indent="-21623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11026" indent="-21623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243491" indent="-21623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75957" indent="-21623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EFF053-5328-46F7-A2C1-3C2CB35BD4DD}" type="slidenum">
              <a:rPr lang="fil-PH" altLang="en-US" smtClean="0">
                <a:latin typeface="Calibri" panose="020F0502020204030204" pitchFamily="34" charset="0"/>
              </a:rPr>
              <a:pPr/>
              <a:t>32</a:t>
            </a:fld>
            <a:endParaRPr lang="fil-PH" altLang="en-US" smtClean="0">
              <a:latin typeface="Calibri" panose="020F0502020204030204" pitchFamily="34" charset="0"/>
            </a:endParaRPr>
          </a:p>
        </p:txBody>
      </p:sp>
    </p:spTree>
    <p:extLst>
      <p:ext uri="{BB962C8B-B14F-4D97-AF65-F5344CB8AC3E}">
        <p14:creationId xmlns:p14="http://schemas.microsoft.com/office/powerpoint/2010/main" val="2132036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normAutofit fontScale="70000" lnSpcReduction="20000"/>
          </a:bodyPr>
          <a:lstStyle/>
          <a:p>
            <a:pPr lvl="1">
              <a:buFont typeface="Wingdings" pitchFamily="2" charset="2"/>
              <a:buChar char="ü"/>
            </a:pPr>
            <a:r>
              <a:rPr lang="en-US" sz="3600" dirty="0" smtClean="0"/>
              <a:t>Location (Intra/inter-region, intra/inter-island, etc.)</a:t>
            </a:r>
          </a:p>
          <a:p>
            <a:pPr lvl="1">
              <a:buFont typeface="Wingdings" pitchFamily="2" charset="2"/>
              <a:buChar char="ü"/>
            </a:pPr>
            <a:r>
              <a:rPr lang="en-US" sz="3600" dirty="0" smtClean="0"/>
              <a:t>Hazards (areas with same hazard experiences may be more able to assist each other effectively)</a:t>
            </a:r>
          </a:p>
          <a:p>
            <a:pPr lvl="1">
              <a:buFont typeface="Wingdings" pitchFamily="2" charset="2"/>
              <a:buChar char="ü"/>
            </a:pPr>
            <a:r>
              <a:rPr lang="en-US" sz="3600" dirty="0" smtClean="0"/>
              <a:t>Language (consider if this will pose a barrier)</a:t>
            </a:r>
          </a:p>
          <a:p>
            <a:pPr lvl="1">
              <a:buFont typeface="Wingdings" pitchFamily="2" charset="2"/>
              <a:buChar char="ü"/>
            </a:pPr>
            <a:r>
              <a:rPr lang="en-US" sz="3600" dirty="0" smtClean="0"/>
              <a:t>Travel distances</a:t>
            </a:r>
          </a:p>
          <a:p>
            <a:endParaRPr lang="en-PH" dirty="0"/>
          </a:p>
        </p:txBody>
      </p:sp>
      <p:sp>
        <p:nvSpPr>
          <p:cNvPr id="4" name="Slide Number Placeholder 3"/>
          <p:cNvSpPr>
            <a:spLocks noGrp="1"/>
          </p:cNvSpPr>
          <p:nvPr>
            <p:ph type="sldNum" sz="quarter" idx="10"/>
          </p:nvPr>
        </p:nvSpPr>
        <p:spPr/>
        <p:txBody>
          <a:bodyPr/>
          <a:lstStyle/>
          <a:p>
            <a:pPr>
              <a:defRPr/>
            </a:pPr>
            <a:fld id="{5E3C82BE-DD9A-45C8-8A86-7FA431B46E4F}" type="slidenum">
              <a:rPr lang="fil-PH" smtClean="0"/>
              <a:pPr>
                <a:defRPr/>
              </a:pPr>
              <a:t>33</a:t>
            </a:fld>
            <a:endParaRPr lang="fil-PH"/>
          </a:p>
        </p:txBody>
      </p:sp>
    </p:spTree>
    <p:extLst>
      <p:ext uri="{BB962C8B-B14F-4D97-AF65-F5344CB8AC3E}">
        <p14:creationId xmlns:p14="http://schemas.microsoft.com/office/powerpoint/2010/main" val="387320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dirty="0" smtClean="0"/>
              <a:t>In the context</a:t>
            </a:r>
            <a:r>
              <a:rPr lang="en-US" baseline="0" dirty="0" smtClean="0"/>
              <a:t> of DRRM, twinning has also been used. Examples are the hospital twinning during TY Yolanda in 2013 and LGUs twinning in anticipation of TY Ruby in 2014.  </a:t>
            </a:r>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a:solidFill>
                  <a:prstClr val="black"/>
                </a:solidFill>
              </a:rPr>
              <a:pPr/>
              <a:t>34</a:t>
            </a:fld>
            <a:endParaRPr lang="fil-PH">
              <a:solidFill>
                <a:prstClr val="black"/>
              </a:solidFill>
            </a:endParaRPr>
          </a:p>
        </p:txBody>
      </p:sp>
    </p:spTree>
    <p:extLst>
      <p:ext uri="{BB962C8B-B14F-4D97-AF65-F5344CB8AC3E}">
        <p14:creationId xmlns:p14="http://schemas.microsoft.com/office/powerpoint/2010/main" val="2926257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pPr marL="0" indent="0">
              <a:buNone/>
            </a:pPr>
            <a:r>
              <a:rPr lang="en-US" sz="1200" b="1" dirty="0" smtClean="0">
                <a:solidFill>
                  <a:schemeClr val="accent1"/>
                </a:solidFill>
              </a:rPr>
              <a:t>Prevention and Mitigation and Preparedness</a:t>
            </a:r>
          </a:p>
          <a:p>
            <a:pPr>
              <a:buFont typeface="Wingdings" panose="05000000000000000000" pitchFamily="2" charset="2"/>
              <a:buChar char="ü"/>
            </a:pPr>
            <a:r>
              <a:rPr lang="en-US" sz="1200" dirty="0" smtClean="0"/>
              <a:t>Information and capacity sharing</a:t>
            </a:r>
          </a:p>
          <a:p>
            <a:pPr>
              <a:buFont typeface="Wingdings" panose="05000000000000000000" pitchFamily="2" charset="2"/>
              <a:buChar char="ü"/>
            </a:pPr>
            <a:r>
              <a:rPr lang="en-US" sz="1200" dirty="0" smtClean="0"/>
              <a:t>Materials sharing</a:t>
            </a:r>
          </a:p>
          <a:p>
            <a:pPr>
              <a:buFont typeface="Wingdings" panose="05000000000000000000" pitchFamily="2" charset="2"/>
              <a:buChar char="ü"/>
            </a:pPr>
            <a:r>
              <a:rPr lang="en-US" sz="1200" dirty="0" smtClean="0"/>
              <a:t>Strategic prepositioning </a:t>
            </a:r>
          </a:p>
          <a:p>
            <a:pPr>
              <a:buFont typeface="Wingdings" panose="05000000000000000000" pitchFamily="2" charset="2"/>
              <a:buChar char="ü"/>
            </a:pPr>
            <a:endParaRPr lang="en-US" sz="1200" dirty="0" smtClean="0"/>
          </a:p>
          <a:p>
            <a:pPr marL="0" indent="0">
              <a:buNone/>
            </a:pPr>
            <a:r>
              <a:rPr lang="en-US" sz="1200" b="1" dirty="0" smtClean="0">
                <a:solidFill>
                  <a:schemeClr val="accent1"/>
                </a:solidFill>
              </a:rPr>
              <a:t>Response</a:t>
            </a:r>
          </a:p>
          <a:p>
            <a:pPr>
              <a:buFont typeface="Wingdings" panose="05000000000000000000" pitchFamily="2" charset="2"/>
              <a:buChar char="ü"/>
            </a:pPr>
            <a:r>
              <a:rPr lang="en-US" sz="1200" dirty="0" smtClean="0"/>
              <a:t> Personnel deployment</a:t>
            </a:r>
          </a:p>
          <a:p>
            <a:pPr>
              <a:buFont typeface="Wingdings" panose="05000000000000000000" pitchFamily="2" charset="2"/>
              <a:buChar char="ü"/>
            </a:pPr>
            <a:r>
              <a:rPr lang="en-US" sz="1200" dirty="0" smtClean="0"/>
              <a:t>Other assistance</a:t>
            </a:r>
          </a:p>
          <a:p>
            <a:pPr>
              <a:buFont typeface="Wingdings" panose="05000000000000000000" pitchFamily="2" charset="2"/>
              <a:buChar char="ü"/>
            </a:pPr>
            <a:endParaRPr lang="en-US" sz="1200" dirty="0" smtClean="0"/>
          </a:p>
          <a:p>
            <a:pPr marL="0" indent="0">
              <a:buNone/>
            </a:pPr>
            <a:r>
              <a:rPr lang="en-US" sz="1200" b="1" dirty="0" smtClean="0">
                <a:solidFill>
                  <a:schemeClr val="accent1"/>
                </a:solidFill>
              </a:rPr>
              <a:t>Recovery and Rehabilitation</a:t>
            </a:r>
          </a:p>
          <a:p>
            <a:pPr>
              <a:buFont typeface="Wingdings" panose="05000000000000000000" pitchFamily="2" charset="2"/>
              <a:buChar char="ü"/>
            </a:pPr>
            <a:r>
              <a:rPr lang="en-US" sz="1200" dirty="0" smtClean="0"/>
              <a:t>Assistance in assessments (damages, needs, etc.)</a:t>
            </a:r>
          </a:p>
          <a:p>
            <a:pPr>
              <a:buFont typeface="Wingdings" panose="05000000000000000000" pitchFamily="2" charset="2"/>
              <a:buChar char="ü"/>
            </a:pPr>
            <a:r>
              <a:rPr lang="en-US" sz="1200" dirty="0" smtClean="0"/>
              <a:t>Psychosocial support</a:t>
            </a:r>
          </a:p>
          <a:p>
            <a:pPr>
              <a:buFont typeface="Wingdings" panose="05000000000000000000" pitchFamily="2" charset="2"/>
              <a:buChar char="ü"/>
            </a:pPr>
            <a:r>
              <a:rPr lang="en-US" sz="1200" dirty="0" smtClean="0"/>
              <a:t>Office/school adoption</a:t>
            </a:r>
          </a:p>
          <a:p>
            <a:pPr>
              <a:buFont typeface="Wingdings" panose="05000000000000000000" pitchFamily="2" charset="2"/>
              <a:buChar char="ü"/>
            </a:pPr>
            <a:endParaRPr lang="en-US" sz="1050" dirty="0" smtClean="0"/>
          </a:p>
          <a:p>
            <a:r>
              <a:rPr lang="en-US" dirty="0" err="1" smtClean="0"/>
              <a:t>ple</a:t>
            </a:r>
            <a:r>
              <a:rPr lang="en-US" baseline="0" dirty="0" smtClean="0"/>
              <a:t> areas for partnership include…</a:t>
            </a:r>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a:solidFill>
                  <a:prstClr val="black"/>
                </a:solidFill>
              </a:rPr>
              <a:pPr/>
              <a:t>35</a:t>
            </a:fld>
            <a:endParaRPr lang="fil-PH">
              <a:solidFill>
                <a:prstClr val="black"/>
              </a:solidFill>
            </a:endParaRPr>
          </a:p>
        </p:txBody>
      </p:sp>
    </p:spTree>
    <p:extLst>
      <p:ext uri="{BB962C8B-B14F-4D97-AF65-F5344CB8AC3E}">
        <p14:creationId xmlns:p14="http://schemas.microsoft.com/office/powerpoint/2010/main" val="254883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First is to organizing our </a:t>
            </a:r>
            <a:r>
              <a:rPr lang="en-US" sz="1200" kern="1200" dirty="0" err="1" smtClean="0">
                <a:solidFill>
                  <a:schemeClr val="tx1"/>
                </a:solidFill>
                <a:effectLst/>
                <a:latin typeface="+mn-lt"/>
                <a:ea typeface="+mn-ea"/>
                <a:cs typeface="+mn-cs"/>
              </a:rPr>
              <a:t>drrm</a:t>
            </a:r>
            <a:r>
              <a:rPr lang="en-US" sz="1200" kern="1200" dirty="0" smtClean="0">
                <a:solidFill>
                  <a:schemeClr val="tx1"/>
                </a:solidFill>
                <a:effectLst/>
                <a:latin typeface="+mn-lt"/>
                <a:ea typeface="+mn-ea"/>
                <a:cs typeface="+mn-cs"/>
              </a:rPr>
              <a:t> team in a very strategic way. This is now the direction of </a:t>
            </a:r>
            <a:r>
              <a:rPr lang="en-US" sz="1200" kern="1200" dirty="0" err="1" smtClean="0">
                <a:solidFill>
                  <a:schemeClr val="tx1"/>
                </a:solidFill>
                <a:effectLst/>
                <a:latin typeface="+mn-lt"/>
                <a:ea typeface="+mn-ea"/>
                <a:cs typeface="+mn-cs"/>
              </a:rPr>
              <a:t>DepEd</a:t>
            </a:r>
            <a:r>
              <a:rPr lang="en-US" sz="1200" kern="1200" dirty="0" smtClean="0">
                <a:solidFill>
                  <a:schemeClr val="tx1"/>
                </a:solidFill>
                <a:effectLst/>
                <a:latin typeface="+mn-lt"/>
                <a:ea typeface="+mn-ea"/>
                <a:cs typeface="+mn-cs"/>
              </a:rPr>
              <a:t> which is to be very strategic in every thing that we do. I already have templates to help us organize. All we have to do is to plot members from our school </a:t>
            </a:r>
            <a:r>
              <a:rPr lang="en-US" sz="1200" kern="1200" dirty="0" err="1" smtClean="0">
                <a:solidFill>
                  <a:schemeClr val="tx1"/>
                </a:solidFill>
                <a:effectLst/>
                <a:latin typeface="+mn-lt"/>
                <a:ea typeface="+mn-ea"/>
                <a:cs typeface="+mn-cs"/>
              </a:rPr>
              <a:t>drrm</a:t>
            </a:r>
            <a:r>
              <a:rPr lang="en-US" sz="1200" kern="1200" dirty="0" smtClean="0">
                <a:solidFill>
                  <a:schemeClr val="tx1"/>
                </a:solidFill>
                <a:effectLst/>
                <a:latin typeface="+mn-lt"/>
                <a:ea typeface="+mn-ea"/>
                <a:cs typeface="+mn-cs"/>
              </a:rPr>
              <a:t> committee and identify their specific roles that are existing and in line with the DRRM. Each member has different roles in every thematic area. These areas are preparedness (define), mitigation (define), preparedness (define), response (define) and recovery and rehabilitation (define). The roles of the members will then be categorized into pillars. These pillars are School facilities (pillar1), DRRM in School (pillar2) and DRR in School.</a:t>
            </a:r>
          </a:p>
          <a:p>
            <a:endParaRPr lang="en-PH" dirty="0" smtClean="0"/>
          </a:p>
          <a:p>
            <a:pPr lvl="0"/>
            <a:r>
              <a:rPr lang="en-US" dirty="0" smtClean="0"/>
              <a:t>Engage schools in making early warning and early action systems meaningful and effective.</a:t>
            </a:r>
          </a:p>
          <a:p>
            <a:pPr lvl="0"/>
            <a:r>
              <a:rPr lang="en-US" b="0" dirty="0" smtClean="0"/>
              <a:t>School-based drills</a:t>
            </a:r>
            <a:endParaRPr lang="en-US" dirty="0" smtClean="0"/>
          </a:p>
          <a:p>
            <a:pPr lvl="0"/>
            <a:r>
              <a:rPr lang="en-US" dirty="0" smtClean="0"/>
              <a:t>School waste management and vegetable gardens</a:t>
            </a:r>
          </a:p>
          <a:p>
            <a:endParaRPr lang="en-PH" dirty="0" smtClean="0"/>
          </a:p>
        </p:txBody>
      </p:sp>
      <p:sp>
        <p:nvSpPr>
          <p:cNvPr id="175108" name="Slide Number Placeholder 3"/>
          <p:cNvSpPr>
            <a:spLocks noGrp="1"/>
          </p:cNvSpPr>
          <p:nvPr>
            <p:ph type="sldNum" sz="quarter" idx="5"/>
          </p:nvPr>
        </p:nvSpPr>
        <p:spPr bwMode="auto">
          <a:noFill/>
          <a:ln>
            <a:miter lim="800000"/>
            <a:headEnd/>
            <a:tailEnd/>
          </a:ln>
        </p:spPr>
        <p:txBody>
          <a:bodyPr/>
          <a:lstStyle/>
          <a:p>
            <a:fld id="{A4D8B7AB-5046-4F1F-B202-4ED7355E92E7}" type="slidenum">
              <a:rPr lang="fil-PH">
                <a:solidFill>
                  <a:prstClr val="black"/>
                </a:solidFill>
                <a:cs typeface="Arial" pitchFamily="34" charset="0"/>
              </a:rPr>
              <a:pPr/>
              <a:t>4</a:t>
            </a:fld>
            <a:endParaRPr lang="fil-PH">
              <a:solidFill>
                <a:prstClr val="black"/>
              </a:solidFill>
              <a:cs typeface="Arial" pitchFamily="34" charset="0"/>
            </a:endParaRPr>
          </a:p>
        </p:txBody>
      </p:sp>
    </p:spTree>
    <p:extLst>
      <p:ext uri="{BB962C8B-B14F-4D97-AF65-F5344CB8AC3E}">
        <p14:creationId xmlns:p14="http://schemas.microsoft.com/office/powerpoint/2010/main" val="3266136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pPr>
              <a:defRPr/>
            </a:pPr>
            <a:fld id="{5E3C82BE-DD9A-45C8-8A86-7FA431B46E4F}" type="slidenum">
              <a:rPr lang="fil-PH" smtClean="0"/>
              <a:pPr>
                <a:defRPr/>
              </a:pPr>
              <a:t>36</a:t>
            </a:fld>
            <a:endParaRPr lang="fil-PH"/>
          </a:p>
        </p:txBody>
      </p:sp>
    </p:spTree>
    <p:extLst>
      <p:ext uri="{BB962C8B-B14F-4D97-AF65-F5344CB8AC3E}">
        <p14:creationId xmlns:p14="http://schemas.microsoft.com/office/powerpoint/2010/main" val="1025353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pPr>
              <a:defRPr/>
            </a:pPr>
            <a:fld id="{5E3C82BE-DD9A-45C8-8A86-7FA431B46E4F}" type="slidenum">
              <a:rPr lang="fil-PH" smtClean="0"/>
              <a:pPr>
                <a:defRPr/>
              </a:pPr>
              <a:t>38</a:t>
            </a:fld>
            <a:endParaRPr lang="fil-PH"/>
          </a:p>
        </p:txBody>
      </p:sp>
    </p:spTree>
    <p:extLst>
      <p:ext uri="{BB962C8B-B14F-4D97-AF65-F5344CB8AC3E}">
        <p14:creationId xmlns:p14="http://schemas.microsoft.com/office/powerpoint/2010/main" val="1025353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55FC4-FCF0-4C2C-BAAB-81DE7D492E79}" type="slidenum">
              <a:rPr lang="fil-PH" smtClean="0"/>
              <a:pPr/>
              <a:t>39</a:t>
            </a:fld>
            <a:endParaRPr lang="fil-PH"/>
          </a:p>
        </p:txBody>
      </p:sp>
    </p:spTree>
    <p:extLst>
      <p:ext uri="{BB962C8B-B14F-4D97-AF65-F5344CB8AC3E}">
        <p14:creationId xmlns:p14="http://schemas.microsoft.com/office/powerpoint/2010/main" val="4001987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55FC4-FCF0-4C2C-BAAB-81DE7D492E79}" type="slidenum">
              <a:rPr lang="fil-PH" smtClean="0"/>
              <a:pPr/>
              <a:t>43</a:t>
            </a:fld>
            <a:endParaRPr lang="fil-PH"/>
          </a:p>
        </p:txBody>
      </p:sp>
    </p:spTree>
    <p:extLst>
      <p:ext uri="{BB962C8B-B14F-4D97-AF65-F5344CB8AC3E}">
        <p14:creationId xmlns:p14="http://schemas.microsoft.com/office/powerpoint/2010/main" val="4001987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3C82BE-DD9A-45C8-8A86-7FA431B46E4F}" type="slidenum">
              <a:rPr lang="fil-PH">
                <a:solidFill>
                  <a:prstClr val="black"/>
                </a:solidFill>
              </a:rPr>
              <a:pPr>
                <a:defRPr/>
              </a:pPr>
              <a:t>48</a:t>
            </a:fld>
            <a:endParaRPr lang="fil-PH">
              <a:solidFill>
                <a:prstClr val="black"/>
              </a:solidFill>
            </a:endParaRPr>
          </a:p>
        </p:txBody>
      </p:sp>
    </p:spTree>
    <p:extLst>
      <p:ext uri="{BB962C8B-B14F-4D97-AF65-F5344CB8AC3E}">
        <p14:creationId xmlns:p14="http://schemas.microsoft.com/office/powerpoint/2010/main" val="862502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PH" smtClean="0"/>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347A63-C038-421C-AD97-BFC72E32A0F7}" type="slidenum">
              <a:rPr lang="fil-PH"/>
              <a:pPr fontAlgn="base">
                <a:spcBef>
                  <a:spcPct val="0"/>
                </a:spcBef>
                <a:spcAft>
                  <a:spcPct val="0"/>
                </a:spcAft>
              </a:pPr>
              <a:t>49</a:t>
            </a:fld>
            <a:endParaRPr lang="fil-PH"/>
          </a:p>
        </p:txBody>
      </p:sp>
    </p:spTree>
    <p:extLst>
      <p:ext uri="{BB962C8B-B14F-4D97-AF65-F5344CB8AC3E}">
        <p14:creationId xmlns:p14="http://schemas.microsoft.com/office/powerpoint/2010/main" val="669539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defTabSz="914166">
              <a:spcBef>
                <a:spcPct val="0"/>
              </a:spcBef>
              <a:defRPr/>
            </a:pPr>
            <a:r>
              <a:rPr lang="fil-PH" b="1" baseline="0" dirty="0" smtClean="0"/>
              <a:t>The DRRM implementation</a:t>
            </a:r>
            <a:r>
              <a:rPr lang="fil-PH" b="1" dirty="0" smtClean="0"/>
              <a:t> in DepEd is expressed in 3 pillars, namely : </a:t>
            </a:r>
          </a:p>
          <a:p>
            <a:pPr defTabSz="914166">
              <a:spcBef>
                <a:spcPct val="0"/>
              </a:spcBef>
              <a:defRPr/>
            </a:pPr>
            <a:endParaRPr lang="fil-PH" b="1" baseline="0" dirty="0" smtClean="0"/>
          </a:p>
          <a:p>
            <a:pPr lvl="1"/>
            <a:r>
              <a:rPr lang="en-US" dirty="0"/>
              <a:t>Pillar 1: Safe </a:t>
            </a:r>
            <a:r>
              <a:rPr lang="en-US" dirty="0" smtClean="0"/>
              <a:t>Learning Facilities</a:t>
            </a:r>
            <a:endParaRPr lang="en-US" dirty="0"/>
          </a:p>
          <a:p>
            <a:pPr lvl="1"/>
            <a:r>
              <a:rPr lang="en-US" dirty="0"/>
              <a:t>Pillar 2: School Disaster Management</a:t>
            </a:r>
          </a:p>
          <a:p>
            <a:pPr lvl="1"/>
            <a:r>
              <a:rPr lang="en-US" dirty="0"/>
              <a:t>Pillar 3: </a:t>
            </a:r>
            <a:r>
              <a:rPr lang="en-US" dirty="0" smtClean="0"/>
              <a:t>DRR in Education</a:t>
            </a:r>
            <a:endParaRPr lang="en-US" dirty="0"/>
          </a:p>
          <a:p>
            <a:pPr defTabSz="914166">
              <a:spcBef>
                <a:spcPct val="0"/>
              </a:spcBef>
              <a:defRPr/>
            </a:pPr>
            <a:endParaRPr lang="fil-PH" b="1" baseline="0" dirty="0" smtClean="0"/>
          </a:p>
          <a:p>
            <a:pPr defTabSz="914166">
              <a:spcBef>
                <a:spcPct val="0"/>
              </a:spcBef>
              <a:defRPr/>
            </a:pPr>
            <a:r>
              <a:rPr lang="fil-PH" b="1" i="1" baseline="0" dirty="0" smtClean="0"/>
              <a:t>This</a:t>
            </a:r>
            <a:r>
              <a:rPr lang="fil-PH" b="1" i="1" dirty="0" smtClean="0"/>
              <a:t> strategy seeks to ensure that the implementation of the four thematic areas are clearly aligned to the core operations of the schools and learner interests are prioritised.</a:t>
            </a:r>
          </a:p>
          <a:p>
            <a:pPr defTabSz="914166">
              <a:spcBef>
                <a:spcPct val="0"/>
              </a:spcBef>
              <a:defRPr/>
            </a:pPr>
            <a:endParaRPr lang="fil-PH" b="1" baseline="0" dirty="0" smtClean="0"/>
          </a:p>
          <a:p>
            <a:pPr defTabSz="914166">
              <a:spcBef>
                <a:spcPct val="0"/>
              </a:spcBef>
              <a:defRPr/>
            </a:pPr>
            <a:r>
              <a:rPr lang="fil-PH" dirty="0"/>
              <a:t>We outline DepEd’s role in building safer and resilient communities by adopting the thee pillars of the Comprehensive Safe Schools Framework and ensuring that these help attain our educational outcomes as well. These will serve as a guide to our DRRM interventions defined both at national and local levels.  </a:t>
            </a:r>
          </a:p>
          <a:p>
            <a:pPr defTabSz="914166">
              <a:spcBef>
                <a:spcPct val="0"/>
              </a:spcBef>
              <a:defRPr/>
            </a:pPr>
            <a:endParaRPr lang="fil-PH" b="1" baseline="0" dirty="0" smtClean="0"/>
          </a:p>
          <a:p>
            <a:pPr lvl="1"/>
            <a:r>
              <a:rPr lang="en-US" dirty="0"/>
              <a:t>Essentially, we want to:</a:t>
            </a:r>
          </a:p>
          <a:p>
            <a:pPr lvl="1"/>
            <a:endParaRPr lang="en-US" dirty="0"/>
          </a:p>
          <a:p>
            <a:pPr marL="638276" lvl="1" indent="-181193">
              <a:buFont typeface="Wingdings" panose="05000000000000000000" pitchFamily="2" charset="2"/>
              <a:buChar char="q"/>
            </a:pPr>
            <a:r>
              <a:rPr lang="en-US" b="1" dirty="0"/>
              <a:t>Protect learners and education workers from death, injury, and harm in schools</a:t>
            </a:r>
          </a:p>
          <a:p>
            <a:pPr marL="638276" lvl="1" indent="-181193">
              <a:buFont typeface="Wingdings" panose="05000000000000000000" pitchFamily="2" charset="2"/>
              <a:buChar char="q"/>
            </a:pPr>
            <a:r>
              <a:rPr lang="en-US" sz="1400" b="1" dirty="0"/>
              <a:t>Plan for educational continuity in the face of all expected hazards and threats</a:t>
            </a:r>
          </a:p>
          <a:p>
            <a:pPr marL="638276" lvl="1" indent="-181193">
              <a:buFont typeface="Wingdings" panose="05000000000000000000" pitchFamily="2" charset="2"/>
              <a:buChar char="q"/>
            </a:pPr>
            <a:r>
              <a:rPr lang="en-US" sz="1400" b="1" dirty="0"/>
              <a:t>Safeguard education sector investments</a:t>
            </a:r>
          </a:p>
          <a:p>
            <a:pPr marL="638276" lvl="1" indent="-181193">
              <a:buFont typeface="Wingdings" panose="05000000000000000000" pitchFamily="2" charset="2"/>
              <a:buChar char="q"/>
            </a:pPr>
            <a:r>
              <a:rPr lang="en-US" sz="1400" b="1" dirty="0"/>
              <a:t>Strengthen risk reduction and resilience through education</a:t>
            </a:r>
          </a:p>
          <a:p>
            <a:pPr defTabSz="914166">
              <a:spcBef>
                <a:spcPct val="0"/>
              </a:spcBef>
              <a:defRPr/>
            </a:pPr>
            <a:endParaRPr lang="fil-PH" b="1" baseline="0" dirty="0" smtClean="0"/>
          </a:p>
          <a:p>
            <a:pPr defTabSz="914166">
              <a:spcBef>
                <a:spcPct val="0"/>
              </a:spcBef>
              <a:defRPr/>
            </a:pPr>
            <a:r>
              <a:rPr lang="fil-PH" b="1" baseline="0" dirty="0" smtClean="0"/>
              <a:t>This is an adaptation of</a:t>
            </a:r>
            <a:r>
              <a:rPr lang="fil-PH" b="1" dirty="0" smtClean="0"/>
              <a:t> the </a:t>
            </a:r>
            <a:r>
              <a:rPr lang="fil-PH" b="1" baseline="0" dirty="0" smtClean="0"/>
              <a:t>COMPREHENSIVE SCHOOL SAFETY FRAMEWORK (3 Pillars)</a:t>
            </a:r>
          </a:p>
          <a:p>
            <a:pPr defTabSz="914166">
              <a:spcBef>
                <a:spcPct val="0"/>
              </a:spcBef>
              <a:defRPr/>
            </a:pPr>
            <a:endParaRPr lang="fil-PH" baseline="0" dirty="0" smtClean="0"/>
          </a:p>
          <a:p>
            <a:pPr>
              <a:spcBef>
                <a:spcPct val="0"/>
              </a:spcBef>
            </a:pPr>
            <a:endParaRPr lang="fil-PH" dirty="0"/>
          </a:p>
          <a:p>
            <a:pPr>
              <a:spcBef>
                <a:spcPct val="0"/>
              </a:spcBef>
            </a:pPr>
            <a:r>
              <a:rPr lang="fil-PH" dirty="0"/>
              <a:t>The DRRM in Basic Education Framework is a combination of the following:</a:t>
            </a:r>
          </a:p>
          <a:p>
            <a:pPr marL="171406" indent="-171406">
              <a:spcBef>
                <a:spcPct val="0"/>
              </a:spcBef>
              <a:buFontTx/>
              <a:buChar char="-"/>
            </a:pPr>
            <a:r>
              <a:rPr lang="fil-PH" dirty="0"/>
              <a:t>AQG Education Outcomes</a:t>
            </a:r>
          </a:p>
          <a:p>
            <a:pPr marL="171406" indent="-171406">
              <a:spcBef>
                <a:spcPct val="0"/>
              </a:spcBef>
              <a:buFontTx/>
              <a:buChar char="-"/>
            </a:pPr>
            <a:r>
              <a:rPr lang="fil-PH" dirty="0"/>
              <a:t>Four phases of DRR as mandated by RA 10121</a:t>
            </a:r>
          </a:p>
          <a:p>
            <a:pPr marL="171406" indent="-171406">
              <a:spcBef>
                <a:spcPct val="0"/>
              </a:spcBef>
              <a:buFontTx/>
              <a:buChar char="-"/>
            </a:pPr>
            <a:r>
              <a:rPr lang="fil-PH" dirty="0"/>
              <a:t>Three Pillars of Comprehensive School Safety</a:t>
            </a:r>
          </a:p>
          <a:p>
            <a:endParaRPr lang="en-US" baseline="0" dirty="0" smtClean="0"/>
          </a:p>
          <a:p>
            <a:endParaRPr lang="en-US" dirty="0" smtClean="0"/>
          </a:p>
          <a:p>
            <a:pPr eaLnBrk="1" hangingPunct="1">
              <a:spcBef>
                <a:spcPct val="0"/>
              </a:spcBef>
            </a:pPr>
            <a:endParaRPr lang="fil-PH" baseline="0" dirty="0" smtClean="0"/>
          </a:p>
          <a:p>
            <a:pPr eaLnBrk="1" hangingPunct="1">
              <a:spcBef>
                <a:spcPct val="0"/>
              </a:spcBef>
            </a:pPr>
            <a:endParaRPr lang="fil-PH"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992DD9-3327-4642-A1DD-E0C77593E2EC}" type="slidenum">
              <a:rPr lang="fil-PH" smtClean="0"/>
              <a:pPr fontAlgn="base">
                <a:spcBef>
                  <a:spcPct val="0"/>
                </a:spcBef>
                <a:spcAft>
                  <a:spcPct val="0"/>
                </a:spcAft>
                <a:defRPr/>
              </a:pPr>
              <a:t>50</a:t>
            </a:fld>
            <a:endParaRPr lang="fil-PH" smtClean="0"/>
          </a:p>
        </p:txBody>
      </p:sp>
    </p:spTree>
    <p:extLst>
      <p:ext uri="{BB962C8B-B14F-4D97-AF65-F5344CB8AC3E}">
        <p14:creationId xmlns:p14="http://schemas.microsoft.com/office/powerpoint/2010/main" val="4099831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CSS Framework is aligned to the DepEd’s strategic directions: Quality, Access and Governance and the NDRRM Framework. </a:t>
            </a:r>
          </a:p>
          <a:p>
            <a:pPr eaLnBrk="1" hangingPunct="1">
              <a:spcBef>
                <a:spcPct val="0"/>
              </a:spcBef>
            </a:pPr>
            <a:endParaRPr lang="en-US">
              <a:latin typeface="Calibri" charset="0"/>
            </a:endParaRPr>
          </a:p>
          <a:p>
            <a:pPr eaLnBrk="1" hangingPunct="1">
              <a:spcBef>
                <a:spcPct val="0"/>
              </a:spcBef>
            </a:pPr>
            <a:r>
              <a:rPr lang="en-US">
                <a:latin typeface="Calibri" charset="0"/>
              </a:rPr>
              <a:t>The pillars of the CSS are interacting as the interventions within each pillar are complimentary. For instance, structural gaps can be mitigated through SDM or DRR in Education strategy. </a:t>
            </a:r>
          </a:p>
          <a:p>
            <a:pPr eaLnBrk="1" hangingPunct="1">
              <a:spcBef>
                <a:spcPct val="0"/>
              </a:spcBef>
            </a:pPr>
            <a:endParaRPr lang="en-US">
              <a:latin typeface="Calibri" charset="0"/>
            </a:endParaRPr>
          </a:p>
          <a:p>
            <a:pPr eaLnBrk="1" hangingPunct="1">
              <a:spcBef>
                <a:spcPct val="0"/>
              </a:spcBef>
            </a:pPr>
            <a:endParaRPr lang="en-US">
              <a:latin typeface="Calibri" charset="0"/>
            </a:endParaRPr>
          </a:p>
        </p:txBody>
      </p:sp>
      <p:sp>
        <p:nvSpPr>
          <p:cNvPr id="154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85372" indent="-302066" eaLnBrk="0" hangingPunct="0">
              <a:defRPr>
                <a:solidFill>
                  <a:schemeClr val="tx1"/>
                </a:solidFill>
                <a:latin typeface="Arial" charset="0"/>
                <a:ea typeface="Arial" charset="0"/>
                <a:cs typeface="Arial" charset="0"/>
              </a:defRPr>
            </a:lvl2pPr>
            <a:lvl3pPr marL="1208265" indent="-241653" eaLnBrk="0" hangingPunct="0">
              <a:defRPr>
                <a:solidFill>
                  <a:schemeClr val="tx1"/>
                </a:solidFill>
                <a:latin typeface="Arial" charset="0"/>
                <a:ea typeface="Arial" charset="0"/>
                <a:cs typeface="Arial" charset="0"/>
              </a:defRPr>
            </a:lvl3pPr>
            <a:lvl4pPr marL="1691571" indent="-241653" eaLnBrk="0" hangingPunct="0">
              <a:defRPr>
                <a:solidFill>
                  <a:schemeClr val="tx1"/>
                </a:solidFill>
                <a:latin typeface="Arial" charset="0"/>
                <a:ea typeface="Arial" charset="0"/>
                <a:cs typeface="Arial" charset="0"/>
              </a:defRPr>
            </a:lvl4pPr>
            <a:lvl5pPr marL="2174878" indent="-241653" eaLnBrk="0" hangingPunct="0">
              <a:defRPr>
                <a:solidFill>
                  <a:schemeClr val="tx1"/>
                </a:solidFill>
                <a:latin typeface="Arial" charset="0"/>
                <a:ea typeface="Arial" charset="0"/>
                <a:cs typeface="Arial" charset="0"/>
              </a:defRPr>
            </a:lvl5pPr>
            <a:lvl6pPr marL="2658184" indent="-241653" eaLnBrk="0" fontAlgn="base" hangingPunct="0">
              <a:spcBef>
                <a:spcPct val="0"/>
              </a:spcBef>
              <a:spcAft>
                <a:spcPct val="0"/>
              </a:spcAft>
              <a:defRPr>
                <a:solidFill>
                  <a:schemeClr val="tx1"/>
                </a:solidFill>
                <a:latin typeface="Arial" charset="0"/>
                <a:ea typeface="Arial" charset="0"/>
                <a:cs typeface="Arial" charset="0"/>
              </a:defRPr>
            </a:lvl6pPr>
            <a:lvl7pPr marL="3141490" indent="-241653" eaLnBrk="0" fontAlgn="base" hangingPunct="0">
              <a:spcBef>
                <a:spcPct val="0"/>
              </a:spcBef>
              <a:spcAft>
                <a:spcPct val="0"/>
              </a:spcAft>
              <a:defRPr>
                <a:solidFill>
                  <a:schemeClr val="tx1"/>
                </a:solidFill>
                <a:latin typeface="Arial" charset="0"/>
                <a:ea typeface="Arial" charset="0"/>
                <a:cs typeface="Arial" charset="0"/>
              </a:defRPr>
            </a:lvl7pPr>
            <a:lvl8pPr marL="3624796" indent="-241653" eaLnBrk="0" fontAlgn="base" hangingPunct="0">
              <a:spcBef>
                <a:spcPct val="0"/>
              </a:spcBef>
              <a:spcAft>
                <a:spcPct val="0"/>
              </a:spcAft>
              <a:defRPr>
                <a:solidFill>
                  <a:schemeClr val="tx1"/>
                </a:solidFill>
                <a:latin typeface="Arial" charset="0"/>
                <a:ea typeface="Arial" charset="0"/>
                <a:cs typeface="Arial" charset="0"/>
              </a:defRPr>
            </a:lvl8pPr>
            <a:lvl9pPr marL="4108102" indent="-24165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D6CDAA5-600C-1241-A900-68DEC71E4196}" type="slidenum">
              <a:rPr lang="en-US">
                <a:latin typeface="Calibri" charset="0"/>
              </a:rPr>
              <a:pPr eaLnBrk="1" hangingPunct="1"/>
              <a:t>51</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First is to organizing our </a:t>
            </a:r>
            <a:r>
              <a:rPr lang="en-US" sz="1200" kern="1200" dirty="0" err="1" smtClean="0">
                <a:solidFill>
                  <a:schemeClr val="tx1"/>
                </a:solidFill>
                <a:effectLst/>
                <a:latin typeface="+mn-lt"/>
                <a:ea typeface="+mn-ea"/>
                <a:cs typeface="+mn-cs"/>
              </a:rPr>
              <a:t>drrm</a:t>
            </a:r>
            <a:r>
              <a:rPr lang="en-US" sz="1200" kern="1200" dirty="0" smtClean="0">
                <a:solidFill>
                  <a:schemeClr val="tx1"/>
                </a:solidFill>
                <a:effectLst/>
                <a:latin typeface="+mn-lt"/>
                <a:ea typeface="+mn-ea"/>
                <a:cs typeface="+mn-cs"/>
              </a:rPr>
              <a:t> team in a very strategic way. This is now the direction of </a:t>
            </a:r>
            <a:r>
              <a:rPr lang="en-US" sz="1200" kern="1200" dirty="0" err="1" smtClean="0">
                <a:solidFill>
                  <a:schemeClr val="tx1"/>
                </a:solidFill>
                <a:effectLst/>
                <a:latin typeface="+mn-lt"/>
                <a:ea typeface="+mn-ea"/>
                <a:cs typeface="+mn-cs"/>
              </a:rPr>
              <a:t>DepEd</a:t>
            </a:r>
            <a:r>
              <a:rPr lang="en-US" sz="1200" kern="1200" dirty="0" smtClean="0">
                <a:solidFill>
                  <a:schemeClr val="tx1"/>
                </a:solidFill>
                <a:effectLst/>
                <a:latin typeface="+mn-lt"/>
                <a:ea typeface="+mn-ea"/>
                <a:cs typeface="+mn-cs"/>
              </a:rPr>
              <a:t> which is to be very strategic in every thing that we do. I already have templates to help us organize. All we have to do is to plot members from our school </a:t>
            </a:r>
            <a:r>
              <a:rPr lang="en-US" sz="1200" kern="1200" dirty="0" err="1" smtClean="0">
                <a:solidFill>
                  <a:schemeClr val="tx1"/>
                </a:solidFill>
                <a:effectLst/>
                <a:latin typeface="+mn-lt"/>
                <a:ea typeface="+mn-ea"/>
                <a:cs typeface="+mn-cs"/>
              </a:rPr>
              <a:t>drrm</a:t>
            </a:r>
            <a:r>
              <a:rPr lang="en-US" sz="1200" kern="1200" dirty="0" smtClean="0">
                <a:solidFill>
                  <a:schemeClr val="tx1"/>
                </a:solidFill>
                <a:effectLst/>
                <a:latin typeface="+mn-lt"/>
                <a:ea typeface="+mn-ea"/>
                <a:cs typeface="+mn-cs"/>
              </a:rPr>
              <a:t> committee and identify their specific roles that are existing and in line with the DRRM. Each member has different roles in every thematic area. These areas are preparedness (define), mitigation (define), preparedness (define), response (define) and recovery and rehabilitation (define). The roles of the members will then be categorized into pillars. These pillars are School facilities (pillar1), DRRM in School (pillar2) and DRR in School.</a:t>
            </a:r>
          </a:p>
          <a:p>
            <a:endParaRPr lang="en-PH" dirty="0" smtClean="0"/>
          </a:p>
          <a:p>
            <a:pPr lvl="0"/>
            <a:r>
              <a:rPr lang="en-US" dirty="0" smtClean="0"/>
              <a:t>Engage schools in making early warning and early action systems meaningful and effective.</a:t>
            </a:r>
          </a:p>
          <a:p>
            <a:pPr lvl="0"/>
            <a:r>
              <a:rPr lang="en-US" b="0" dirty="0" smtClean="0"/>
              <a:t>School-based drills</a:t>
            </a:r>
            <a:endParaRPr lang="en-US" dirty="0" smtClean="0"/>
          </a:p>
          <a:p>
            <a:pPr lvl="0"/>
            <a:r>
              <a:rPr lang="en-US" dirty="0" smtClean="0"/>
              <a:t>School waste management and vegetable gardens</a:t>
            </a:r>
          </a:p>
          <a:p>
            <a:endParaRPr lang="en-PH" dirty="0" smtClean="0"/>
          </a:p>
        </p:txBody>
      </p:sp>
      <p:sp>
        <p:nvSpPr>
          <p:cNvPr id="175108" name="Slide Number Placeholder 3"/>
          <p:cNvSpPr>
            <a:spLocks noGrp="1"/>
          </p:cNvSpPr>
          <p:nvPr>
            <p:ph type="sldNum" sz="quarter" idx="5"/>
          </p:nvPr>
        </p:nvSpPr>
        <p:spPr bwMode="auto">
          <a:noFill/>
          <a:ln>
            <a:miter lim="800000"/>
            <a:headEnd/>
            <a:tailEnd/>
          </a:ln>
        </p:spPr>
        <p:txBody>
          <a:bodyPr/>
          <a:lstStyle/>
          <a:p>
            <a:fld id="{A4D8B7AB-5046-4F1F-B202-4ED7355E92E7}" type="slidenum">
              <a:rPr lang="fil-PH">
                <a:solidFill>
                  <a:prstClr val="black"/>
                </a:solidFill>
                <a:cs typeface="Arial" pitchFamily="34" charset="0"/>
              </a:rPr>
              <a:pPr/>
              <a:t>5</a:t>
            </a:fld>
            <a:endParaRPr lang="fil-PH">
              <a:solidFill>
                <a:prstClr val="black"/>
              </a:solidFill>
              <a:cs typeface="Arial" pitchFamily="34" charset="0"/>
            </a:endParaRPr>
          </a:p>
        </p:txBody>
      </p:sp>
    </p:spTree>
    <p:extLst>
      <p:ext uri="{BB962C8B-B14F-4D97-AF65-F5344CB8AC3E}">
        <p14:creationId xmlns:p14="http://schemas.microsoft.com/office/powerpoint/2010/main" val="326613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First is to organizing our </a:t>
            </a:r>
            <a:r>
              <a:rPr lang="en-US" sz="1200" kern="1200" dirty="0" err="1" smtClean="0">
                <a:solidFill>
                  <a:schemeClr val="tx1"/>
                </a:solidFill>
                <a:effectLst/>
                <a:latin typeface="+mn-lt"/>
                <a:ea typeface="+mn-ea"/>
                <a:cs typeface="+mn-cs"/>
              </a:rPr>
              <a:t>drrm</a:t>
            </a:r>
            <a:r>
              <a:rPr lang="en-US" sz="1200" kern="1200" dirty="0" smtClean="0">
                <a:solidFill>
                  <a:schemeClr val="tx1"/>
                </a:solidFill>
                <a:effectLst/>
                <a:latin typeface="+mn-lt"/>
                <a:ea typeface="+mn-ea"/>
                <a:cs typeface="+mn-cs"/>
              </a:rPr>
              <a:t> team in a very strategic way. This is now the direction of </a:t>
            </a:r>
            <a:r>
              <a:rPr lang="en-US" sz="1200" kern="1200" dirty="0" err="1" smtClean="0">
                <a:solidFill>
                  <a:schemeClr val="tx1"/>
                </a:solidFill>
                <a:effectLst/>
                <a:latin typeface="+mn-lt"/>
                <a:ea typeface="+mn-ea"/>
                <a:cs typeface="+mn-cs"/>
              </a:rPr>
              <a:t>DepEd</a:t>
            </a:r>
            <a:r>
              <a:rPr lang="en-US" sz="1200" kern="1200" dirty="0" smtClean="0">
                <a:solidFill>
                  <a:schemeClr val="tx1"/>
                </a:solidFill>
                <a:effectLst/>
                <a:latin typeface="+mn-lt"/>
                <a:ea typeface="+mn-ea"/>
                <a:cs typeface="+mn-cs"/>
              </a:rPr>
              <a:t> which is to be very strategic in every thing that we do. I already have templates to help us organize. All we have to do is to plot members from our school </a:t>
            </a:r>
            <a:r>
              <a:rPr lang="en-US" sz="1200" kern="1200" dirty="0" err="1" smtClean="0">
                <a:solidFill>
                  <a:schemeClr val="tx1"/>
                </a:solidFill>
                <a:effectLst/>
                <a:latin typeface="+mn-lt"/>
                <a:ea typeface="+mn-ea"/>
                <a:cs typeface="+mn-cs"/>
              </a:rPr>
              <a:t>drrm</a:t>
            </a:r>
            <a:r>
              <a:rPr lang="en-US" sz="1200" kern="1200" dirty="0" smtClean="0">
                <a:solidFill>
                  <a:schemeClr val="tx1"/>
                </a:solidFill>
                <a:effectLst/>
                <a:latin typeface="+mn-lt"/>
                <a:ea typeface="+mn-ea"/>
                <a:cs typeface="+mn-cs"/>
              </a:rPr>
              <a:t> committee and identify their specific roles that are existing and in line with the DRRM. Each member has different roles in every thematic area. These areas are preparedness (define), mitigation (define), preparedness (define), response (define) and recovery and rehabilitation (define). The roles of the members will then be categorized into pillars. These pillars are School facilities (pillar1), DRRM in School (pillar2) and DRR in School.</a:t>
            </a:r>
          </a:p>
          <a:p>
            <a:endParaRPr lang="en-PH" dirty="0" smtClean="0"/>
          </a:p>
          <a:p>
            <a:pPr lvl="0"/>
            <a:r>
              <a:rPr lang="en-US" dirty="0" smtClean="0"/>
              <a:t>Engage schools in making early warning and early action systems meaningful and effective.</a:t>
            </a:r>
          </a:p>
          <a:p>
            <a:pPr lvl="0"/>
            <a:r>
              <a:rPr lang="en-US" b="0" dirty="0" smtClean="0"/>
              <a:t>School-based drills</a:t>
            </a:r>
            <a:endParaRPr lang="en-US" dirty="0" smtClean="0"/>
          </a:p>
          <a:p>
            <a:pPr lvl="0"/>
            <a:r>
              <a:rPr lang="en-US" dirty="0" smtClean="0"/>
              <a:t>School waste management and vegetable gardens</a:t>
            </a:r>
          </a:p>
          <a:p>
            <a:endParaRPr lang="en-PH" dirty="0" smtClean="0"/>
          </a:p>
        </p:txBody>
      </p:sp>
      <p:sp>
        <p:nvSpPr>
          <p:cNvPr id="175108" name="Slide Number Placeholder 3"/>
          <p:cNvSpPr>
            <a:spLocks noGrp="1"/>
          </p:cNvSpPr>
          <p:nvPr>
            <p:ph type="sldNum" sz="quarter" idx="5"/>
          </p:nvPr>
        </p:nvSpPr>
        <p:spPr bwMode="auto">
          <a:noFill/>
          <a:ln>
            <a:miter lim="800000"/>
            <a:headEnd/>
            <a:tailEnd/>
          </a:ln>
        </p:spPr>
        <p:txBody>
          <a:bodyPr/>
          <a:lstStyle/>
          <a:p>
            <a:fld id="{A4D8B7AB-5046-4F1F-B202-4ED7355E92E7}" type="slidenum">
              <a:rPr lang="fil-PH">
                <a:solidFill>
                  <a:prstClr val="black"/>
                </a:solidFill>
                <a:cs typeface="Arial" pitchFamily="34" charset="0"/>
              </a:rPr>
              <a:pPr/>
              <a:t>6</a:t>
            </a:fld>
            <a:endParaRPr lang="fil-PH">
              <a:solidFill>
                <a:prstClr val="black"/>
              </a:solidFill>
              <a:cs typeface="Arial" pitchFamily="34" charset="0"/>
            </a:endParaRPr>
          </a:p>
        </p:txBody>
      </p:sp>
    </p:spTree>
    <p:extLst>
      <p:ext uri="{BB962C8B-B14F-4D97-AF65-F5344CB8AC3E}">
        <p14:creationId xmlns:p14="http://schemas.microsoft.com/office/powerpoint/2010/main" val="326613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First is to organizing our </a:t>
            </a:r>
            <a:r>
              <a:rPr lang="en-US" sz="1200" kern="1200" dirty="0" err="1" smtClean="0">
                <a:solidFill>
                  <a:schemeClr val="tx1"/>
                </a:solidFill>
                <a:effectLst/>
                <a:latin typeface="+mn-lt"/>
                <a:ea typeface="+mn-ea"/>
                <a:cs typeface="+mn-cs"/>
              </a:rPr>
              <a:t>drrm</a:t>
            </a:r>
            <a:r>
              <a:rPr lang="en-US" sz="1200" kern="1200" dirty="0" smtClean="0">
                <a:solidFill>
                  <a:schemeClr val="tx1"/>
                </a:solidFill>
                <a:effectLst/>
                <a:latin typeface="+mn-lt"/>
                <a:ea typeface="+mn-ea"/>
                <a:cs typeface="+mn-cs"/>
              </a:rPr>
              <a:t> team in a very strategic way. This is now the direction of </a:t>
            </a:r>
            <a:r>
              <a:rPr lang="en-US" sz="1200" kern="1200" dirty="0" err="1" smtClean="0">
                <a:solidFill>
                  <a:schemeClr val="tx1"/>
                </a:solidFill>
                <a:effectLst/>
                <a:latin typeface="+mn-lt"/>
                <a:ea typeface="+mn-ea"/>
                <a:cs typeface="+mn-cs"/>
              </a:rPr>
              <a:t>DepEd</a:t>
            </a:r>
            <a:r>
              <a:rPr lang="en-US" sz="1200" kern="1200" dirty="0" smtClean="0">
                <a:solidFill>
                  <a:schemeClr val="tx1"/>
                </a:solidFill>
                <a:effectLst/>
                <a:latin typeface="+mn-lt"/>
                <a:ea typeface="+mn-ea"/>
                <a:cs typeface="+mn-cs"/>
              </a:rPr>
              <a:t> which is to be very strategic in every thing that we do. I already have templates to help us organize. All we have to do is to plot members from our school </a:t>
            </a:r>
            <a:r>
              <a:rPr lang="en-US" sz="1200" kern="1200" dirty="0" err="1" smtClean="0">
                <a:solidFill>
                  <a:schemeClr val="tx1"/>
                </a:solidFill>
                <a:effectLst/>
                <a:latin typeface="+mn-lt"/>
                <a:ea typeface="+mn-ea"/>
                <a:cs typeface="+mn-cs"/>
              </a:rPr>
              <a:t>drrm</a:t>
            </a:r>
            <a:r>
              <a:rPr lang="en-US" sz="1200" kern="1200" dirty="0" smtClean="0">
                <a:solidFill>
                  <a:schemeClr val="tx1"/>
                </a:solidFill>
                <a:effectLst/>
                <a:latin typeface="+mn-lt"/>
                <a:ea typeface="+mn-ea"/>
                <a:cs typeface="+mn-cs"/>
              </a:rPr>
              <a:t> committee and identify their specific roles that are existing and in line with the DRRM. Each member has different roles in every thematic area. These areas are preparedness (define), mitigation (define), preparedness (define), response (define) and recovery and rehabilitation (define). The roles of the members will then be categorized into pillars. These pillars are School facilities (pillar1), DRRM in School (pillar2) and DRR in School.</a:t>
            </a:r>
          </a:p>
          <a:p>
            <a:endParaRPr lang="en-PH" dirty="0" smtClean="0"/>
          </a:p>
          <a:p>
            <a:pPr lvl="0"/>
            <a:r>
              <a:rPr lang="en-US" dirty="0" smtClean="0"/>
              <a:t>Engage schools in making early warning and early action systems meaningful and effective.</a:t>
            </a:r>
          </a:p>
          <a:p>
            <a:pPr lvl="0"/>
            <a:r>
              <a:rPr lang="en-US" b="0" dirty="0" smtClean="0"/>
              <a:t>School-based drills</a:t>
            </a:r>
            <a:endParaRPr lang="en-US" dirty="0" smtClean="0"/>
          </a:p>
          <a:p>
            <a:pPr lvl="0"/>
            <a:r>
              <a:rPr lang="en-US" dirty="0" smtClean="0"/>
              <a:t>School waste management and vegetable gardens</a:t>
            </a:r>
          </a:p>
          <a:p>
            <a:endParaRPr lang="en-PH" dirty="0" smtClean="0"/>
          </a:p>
        </p:txBody>
      </p:sp>
      <p:sp>
        <p:nvSpPr>
          <p:cNvPr id="175108" name="Slide Number Placeholder 3"/>
          <p:cNvSpPr>
            <a:spLocks noGrp="1"/>
          </p:cNvSpPr>
          <p:nvPr>
            <p:ph type="sldNum" sz="quarter" idx="5"/>
          </p:nvPr>
        </p:nvSpPr>
        <p:spPr bwMode="auto">
          <a:noFill/>
          <a:ln>
            <a:miter lim="800000"/>
            <a:headEnd/>
            <a:tailEnd/>
          </a:ln>
        </p:spPr>
        <p:txBody>
          <a:bodyPr/>
          <a:lstStyle/>
          <a:p>
            <a:fld id="{A4D8B7AB-5046-4F1F-B202-4ED7355E92E7}" type="slidenum">
              <a:rPr lang="fil-PH">
                <a:solidFill>
                  <a:prstClr val="black"/>
                </a:solidFill>
                <a:cs typeface="Arial" pitchFamily="34" charset="0"/>
              </a:rPr>
              <a:pPr/>
              <a:t>7</a:t>
            </a:fld>
            <a:endParaRPr lang="fil-PH">
              <a:solidFill>
                <a:prstClr val="black"/>
              </a:solidFill>
              <a:cs typeface="Arial" pitchFamily="34" charset="0"/>
            </a:endParaRPr>
          </a:p>
        </p:txBody>
      </p:sp>
    </p:spTree>
    <p:extLst>
      <p:ext uri="{BB962C8B-B14F-4D97-AF65-F5344CB8AC3E}">
        <p14:creationId xmlns:p14="http://schemas.microsoft.com/office/powerpoint/2010/main" val="326613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atin typeface="Calibri" charset="0"/>
              </a:rPr>
              <a:t>Measures to provide permanent protection from disasters</a:t>
            </a:r>
          </a:p>
          <a:p>
            <a:pPr eaLnBrk="1" hangingPunct="1">
              <a:spcBef>
                <a:spcPct val="0"/>
              </a:spcBef>
              <a:buFontTx/>
              <a:buChar char="-"/>
            </a:pPr>
            <a:r>
              <a:rPr lang="en-US">
                <a:latin typeface="Calibri" charset="0"/>
              </a:rPr>
              <a:t> Reduce the intensity &amp; frequency of a hazard event</a:t>
            </a:r>
          </a:p>
          <a:p>
            <a:pPr eaLnBrk="1" hangingPunct="1">
              <a:spcBef>
                <a:spcPct val="0"/>
              </a:spcBef>
            </a:pPr>
            <a:endParaRPr lang="en-US">
              <a:latin typeface="Calibri" charset="0"/>
            </a:endParaRPr>
          </a:p>
          <a:p>
            <a:pPr eaLnBrk="1" hangingPunct="1">
              <a:spcBef>
                <a:spcPct val="0"/>
              </a:spcBef>
            </a:pPr>
            <a:r>
              <a:rPr lang="en-US">
                <a:latin typeface="Calibri" charset="0"/>
              </a:rPr>
              <a:t>Disaster Prevention" - the outright avoidance of</a:t>
            </a:r>
          </a:p>
          <a:p>
            <a:pPr eaLnBrk="1" hangingPunct="1">
              <a:spcBef>
                <a:spcPct val="0"/>
              </a:spcBef>
            </a:pPr>
            <a:r>
              <a:rPr lang="en-US">
                <a:latin typeface="Calibri" charset="0"/>
              </a:rPr>
              <a:t>adverse impacts of hazards and related disasters. It expresses</a:t>
            </a:r>
          </a:p>
          <a:p>
            <a:pPr eaLnBrk="1" hangingPunct="1">
              <a:spcBef>
                <a:spcPct val="0"/>
              </a:spcBef>
            </a:pPr>
            <a:r>
              <a:rPr lang="en-US">
                <a:latin typeface="Calibri" charset="0"/>
              </a:rPr>
              <a:t>the concept and intention to completely avoid potential adverse</a:t>
            </a:r>
          </a:p>
          <a:p>
            <a:pPr eaLnBrk="1" hangingPunct="1">
              <a:spcBef>
                <a:spcPct val="0"/>
              </a:spcBef>
            </a:pPr>
            <a:r>
              <a:rPr lang="en-US">
                <a:latin typeface="Calibri" charset="0"/>
              </a:rPr>
              <a:t>impacts through action taken in advance such as construction</a:t>
            </a:r>
          </a:p>
          <a:p>
            <a:pPr eaLnBrk="1" hangingPunct="1">
              <a:spcBef>
                <a:spcPct val="0"/>
              </a:spcBef>
            </a:pPr>
            <a:r>
              <a:rPr lang="en-US">
                <a:latin typeface="Calibri" charset="0"/>
              </a:rPr>
              <a:t>of dams or embankments that eliminate flood risks, land-use</a:t>
            </a:r>
          </a:p>
          <a:p>
            <a:pPr eaLnBrk="1" hangingPunct="1">
              <a:spcBef>
                <a:spcPct val="0"/>
              </a:spcBef>
            </a:pPr>
            <a:r>
              <a:rPr lang="en-US">
                <a:latin typeface="Calibri" charset="0"/>
              </a:rPr>
              <a:t>regulations that do not permit any settlement in high-risk</a:t>
            </a:r>
          </a:p>
          <a:p>
            <a:pPr eaLnBrk="1" hangingPunct="1">
              <a:spcBef>
                <a:spcPct val="0"/>
              </a:spcBef>
            </a:pPr>
            <a:r>
              <a:rPr lang="en-US">
                <a:latin typeface="Calibri" charset="0"/>
              </a:rPr>
              <a:t>zones, and seismic engineering designs tHat ensure the survival</a:t>
            </a:r>
          </a:p>
          <a:p>
            <a:pPr eaLnBrk="1" hangingPunct="1">
              <a:spcBef>
                <a:spcPct val="0"/>
              </a:spcBef>
            </a:pPr>
            <a:r>
              <a:rPr lang="en-US">
                <a:latin typeface="Calibri" charset="0"/>
              </a:rPr>
              <a:t>and function of a critical building in any likely earthquake</a:t>
            </a:r>
          </a:p>
        </p:txBody>
      </p:sp>
      <p:sp>
        <p:nvSpPr>
          <p:cNvPr id="1013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85372" indent="-302066" eaLnBrk="0" hangingPunct="0">
              <a:defRPr>
                <a:solidFill>
                  <a:schemeClr val="tx1"/>
                </a:solidFill>
                <a:latin typeface="Arial" charset="0"/>
                <a:ea typeface="Arial" charset="0"/>
                <a:cs typeface="Arial" charset="0"/>
              </a:defRPr>
            </a:lvl2pPr>
            <a:lvl3pPr marL="1208265" indent="-241653" eaLnBrk="0" hangingPunct="0">
              <a:defRPr>
                <a:solidFill>
                  <a:schemeClr val="tx1"/>
                </a:solidFill>
                <a:latin typeface="Arial" charset="0"/>
                <a:ea typeface="Arial" charset="0"/>
                <a:cs typeface="Arial" charset="0"/>
              </a:defRPr>
            </a:lvl3pPr>
            <a:lvl4pPr marL="1691571" indent="-241653" eaLnBrk="0" hangingPunct="0">
              <a:defRPr>
                <a:solidFill>
                  <a:schemeClr val="tx1"/>
                </a:solidFill>
                <a:latin typeface="Arial" charset="0"/>
                <a:ea typeface="Arial" charset="0"/>
                <a:cs typeface="Arial" charset="0"/>
              </a:defRPr>
            </a:lvl4pPr>
            <a:lvl5pPr marL="2174878" indent="-241653" eaLnBrk="0" hangingPunct="0">
              <a:defRPr>
                <a:solidFill>
                  <a:schemeClr val="tx1"/>
                </a:solidFill>
                <a:latin typeface="Arial" charset="0"/>
                <a:ea typeface="Arial" charset="0"/>
                <a:cs typeface="Arial" charset="0"/>
              </a:defRPr>
            </a:lvl5pPr>
            <a:lvl6pPr marL="2658184" indent="-241653" eaLnBrk="0" fontAlgn="base" hangingPunct="0">
              <a:spcBef>
                <a:spcPct val="0"/>
              </a:spcBef>
              <a:spcAft>
                <a:spcPct val="0"/>
              </a:spcAft>
              <a:defRPr>
                <a:solidFill>
                  <a:schemeClr val="tx1"/>
                </a:solidFill>
                <a:latin typeface="Arial" charset="0"/>
                <a:ea typeface="Arial" charset="0"/>
                <a:cs typeface="Arial" charset="0"/>
              </a:defRPr>
            </a:lvl6pPr>
            <a:lvl7pPr marL="3141490" indent="-241653" eaLnBrk="0" fontAlgn="base" hangingPunct="0">
              <a:spcBef>
                <a:spcPct val="0"/>
              </a:spcBef>
              <a:spcAft>
                <a:spcPct val="0"/>
              </a:spcAft>
              <a:defRPr>
                <a:solidFill>
                  <a:schemeClr val="tx1"/>
                </a:solidFill>
                <a:latin typeface="Arial" charset="0"/>
                <a:ea typeface="Arial" charset="0"/>
                <a:cs typeface="Arial" charset="0"/>
              </a:defRPr>
            </a:lvl7pPr>
            <a:lvl8pPr marL="3624796" indent="-241653" eaLnBrk="0" fontAlgn="base" hangingPunct="0">
              <a:spcBef>
                <a:spcPct val="0"/>
              </a:spcBef>
              <a:spcAft>
                <a:spcPct val="0"/>
              </a:spcAft>
              <a:defRPr>
                <a:solidFill>
                  <a:schemeClr val="tx1"/>
                </a:solidFill>
                <a:latin typeface="Arial" charset="0"/>
                <a:ea typeface="Arial" charset="0"/>
                <a:cs typeface="Arial" charset="0"/>
              </a:defRPr>
            </a:lvl8pPr>
            <a:lvl9pPr marL="4108102" indent="-24165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D4314E4-02C1-774A-B170-DC1F2AD99EC9}" type="slidenum">
              <a:rPr lang="en-US">
                <a:latin typeface="Calibri" charset="0"/>
              </a:rPr>
              <a:pPr eaLnBrk="1" hangingPunct="1"/>
              <a:t>9</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atin typeface="Calibri" charset="0"/>
              </a:rPr>
              <a:t>It expresses the concept and intention to completely avoid potential adverse impacts through action taken in advance such as:</a:t>
            </a:r>
          </a:p>
          <a:p>
            <a:pPr eaLnBrk="1" hangingPunct="1">
              <a:spcBef>
                <a:spcPct val="0"/>
              </a:spcBef>
              <a:buFontTx/>
              <a:buChar char="-"/>
            </a:pPr>
            <a:r>
              <a:rPr lang="en-US">
                <a:latin typeface="Calibri" charset="0"/>
              </a:rPr>
              <a:t>Construction of dams or embankments that eliminate flood risks, land-use regulations that do not permit any settlement in high-risk zones, and seismic engineering designs that ensure the survival and function of a critical building in any likely earthquake</a:t>
            </a:r>
          </a:p>
          <a:p>
            <a:pPr eaLnBrk="1" hangingPunct="1">
              <a:spcBef>
                <a:spcPct val="0"/>
              </a:spcBef>
            </a:pPr>
            <a:endParaRPr lang="en-PH">
              <a:latin typeface="Calibri" charset="0"/>
            </a:endParaRPr>
          </a:p>
        </p:txBody>
      </p:sp>
      <p:sp>
        <p:nvSpPr>
          <p:cNvPr id="1024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85372" indent="-302066" eaLnBrk="0" hangingPunct="0">
              <a:defRPr>
                <a:solidFill>
                  <a:schemeClr val="tx1"/>
                </a:solidFill>
                <a:latin typeface="Arial" charset="0"/>
                <a:ea typeface="Arial" charset="0"/>
                <a:cs typeface="Arial" charset="0"/>
              </a:defRPr>
            </a:lvl2pPr>
            <a:lvl3pPr marL="1208265" indent="-241653" eaLnBrk="0" hangingPunct="0">
              <a:defRPr>
                <a:solidFill>
                  <a:schemeClr val="tx1"/>
                </a:solidFill>
                <a:latin typeface="Arial" charset="0"/>
                <a:ea typeface="Arial" charset="0"/>
                <a:cs typeface="Arial" charset="0"/>
              </a:defRPr>
            </a:lvl3pPr>
            <a:lvl4pPr marL="1691571" indent="-241653" eaLnBrk="0" hangingPunct="0">
              <a:defRPr>
                <a:solidFill>
                  <a:schemeClr val="tx1"/>
                </a:solidFill>
                <a:latin typeface="Arial" charset="0"/>
                <a:ea typeface="Arial" charset="0"/>
                <a:cs typeface="Arial" charset="0"/>
              </a:defRPr>
            </a:lvl4pPr>
            <a:lvl5pPr marL="2174878" indent="-241653" eaLnBrk="0" hangingPunct="0">
              <a:defRPr>
                <a:solidFill>
                  <a:schemeClr val="tx1"/>
                </a:solidFill>
                <a:latin typeface="Arial" charset="0"/>
                <a:ea typeface="Arial" charset="0"/>
                <a:cs typeface="Arial" charset="0"/>
              </a:defRPr>
            </a:lvl5pPr>
            <a:lvl6pPr marL="2658184" indent="-241653" eaLnBrk="0" fontAlgn="base" hangingPunct="0">
              <a:spcBef>
                <a:spcPct val="0"/>
              </a:spcBef>
              <a:spcAft>
                <a:spcPct val="0"/>
              </a:spcAft>
              <a:defRPr>
                <a:solidFill>
                  <a:schemeClr val="tx1"/>
                </a:solidFill>
                <a:latin typeface="Arial" charset="0"/>
                <a:ea typeface="Arial" charset="0"/>
                <a:cs typeface="Arial" charset="0"/>
              </a:defRPr>
            </a:lvl6pPr>
            <a:lvl7pPr marL="3141490" indent="-241653" eaLnBrk="0" fontAlgn="base" hangingPunct="0">
              <a:spcBef>
                <a:spcPct val="0"/>
              </a:spcBef>
              <a:spcAft>
                <a:spcPct val="0"/>
              </a:spcAft>
              <a:defRPr>
                <a:solidFill>
                  <a:schemeClr val="tx1"/>
                </a:solidFill>
                <a:latin typeface="Arial" charset="0"/>
                <a:ea typeface="Arial" charset="0"/>
                <a:cs typeface="Arial" charset="0"/>
              </a:defRPr>
            </a:lvl7pPr>
            <a:lvl8pPr marL="3624796" indent="-241653" eaLnBrk="0" fontAlgn="base" hangingPunct="0">
              <a:spcBef>
                <a:spcPct val="0"/>
              </a:spcBef>
              <a:spcAft>
                <a:spcPct val="0"/>
              </a:spcAft>
              <a:defRPr>
                <a:solidFill>
                  <a:schemeClr val="tx1"/>
                </a:solidFill>
                <a:latin typeface="Arial" charset="0"/>
                <a:ea typeface="Arial" charset="0"/>
                <a:cs typeface="Arial" charset="0"/>
              </a:defRPr>
            </a:lvl8pPr>
            <a:lvl9pPr marL="4108102" indent="-24165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9E3A6AC-2023-E34D-8E08-9705455B45E8}" type="slidenum">
              <a:rPr lang="en-PH">
                <a:latin typeface="Calibri" charset="0"/>
              </a:rPr>
              <a:pPr eaLnBrk="1" hangingPunct="1"/>
              <a:t>10</a:t>
            </a:fld>
            <a:endParaRPr lang="en-PH">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Mitigation measures encompass engineering techniques and hazard-resistant construction as well as improved environmental policies and public awareness.</a:t>
            </a:r>
            <a:endParaRPr lang="en-PH">
              <a:latin typeface="Calibri" charset="0"/>
            </a:endParaRPr>
          </a:p>
        </p:txBody>
      </p:sp>
      <p:sp>
        <p:nvSpPr>
          <p:cNvPr id="1044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85372" indent="-302066" eaLnBrk="0" hangingPunct="0">
              <a:defRPr>
                <a:solidFill>
                  <a:schemeClr val="tx1"/>
                </a:solidFill>
                <a:latin typeface="Arial" charset="0"/>
                <a:ea typeface="Arial" charset="0"/>
                <a:cs typeface="Arial" charset="0"/>
              </a:defRPr>
            </a:lvl2pPr>
            <a:lvl3pPr marL="1208265" indent="-241653" eaLnBrk="0" hangingPunct="0">
              <a:defRPr>
                <a:solidFill>
                  <a:schemeClr val="tx1"/>
                </a:solidFill>
                <a:latin typeface="Arial" charset="0"/>
                <a:ea typeface="Arial" charset="0"/>
                <a:cs typeface="Arial" charset="0"/>
              </a:defRPr>
            </a:lvl3pPr>
            <a:lvl4pPr marL="1691571" indent="-241653" eaLnBrk="0" hangingPunct="0">
              <a:defRPr>
                <a:solidFill>
                  <a:schemeClr val="tx1"/>
                </a:solidFill>
                <a:latin typeface="Arial" charset="0"/>
                <a:ea typeface="Arial" charset="0"/>
                <a:cs typeface="Arial" charset="0"/>
              </a:defRPr>
            </a:lvl4pPr>
            <a:lvl5pPr marL="2174878" indent="-241653" eaLnBrk="0" hangingPunct="0">
              <a:defRPr>
                <a:solidFill>
                  <a:schemeClr val="tx1"/>
                </a:solidFill>
                <a:latin typeface="Arial" charset="0"/>
                <a:ea typeface="Arial" charset="0"/>
                <a:cs typeface="Arial" charset="0"/>
              </a:defRPr>
            </a:lvl5pPr>
            <a:lvl6pPr marL="2658184" indent="-241653" eaLnBrk="0" fontAlgn="base" hangingPunct="0">
              <a:spcBef>
                <a:spcPct val="0"/>
              </a:spcBef>
              <a:spcAft>
                <a:spcPct val="0"/>
              </a:spcAft>
              <a:defRPr>
                <a:solidFill>
                  <a:schemeClr val="tx1"/>
                </a:solidFill>
                <a:latin typeface="Arial" charset="0"/>
                <a:ea typeface="Arial" charset="0"/>
                <a:cs typeface="Arial" charset="0"/>
              </a:defRPr>
            </a:lvl6pPr>
            <a:lvl7pPr marL="3141490" indent="-241653" eaLnBrk="0" fontAlgn="base" hangingPunct="0">
              <a:spcBef>
                <a:spcPct val="0"/>
              </a:spcBef>
              <a:spcAft>
                <a:spcPct val="0"/>
              </a:spcAft>
              <a:defRPr>
                <a:solidFill>
                  <a:schemeClr val="tx1"/>
                </a:solidFill>
                <a:latin typeface="Arial" charset="0"/>
                <a:ea typeface="Arial" charset="0"/>
                <a:cs typeface="Arial" charset="0"/>
              </a:defRPr>
            </a:lvl7pPr>
            <a:lvl8pPr marL="3624796" indent="-241653" eaLnBrk="0" fontAlgn="base" hangingPunct="0">
              <a:spcBef>
                <a:spcPct val="0"/>
              </a:spcBef>
              <a:spcAft>
                <a:spcPct val="0"/>
              </a:spcAft>
              <a:defRPr>
                <a:solidFill>
                  <a:schemeClr val="tx1"/>
                </a:solidFill>
                <a:latin typeface="Arial" charset="0"/>
                <a:ea typeface="Arial" charset="0"/>
                <a:cs typeface="Arial" charset="0"/>
              </a:defRPr>
            </a:lvl8pPr>
            <a:lvl9pPr marL="4108102" indent="-24165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3B32A71-6125-2147-AF82-B9A4C7B61CD9}" type="slidenum">
              <a:rPr lang="en-PH">
                <a:latin typeface="Calibri" charset="0"/>
              </a:rPr>
              <a:pPr eaLnBrk="1" hangingPunct="1"/>
              <a:t>12</a:t>
            </a:fld>
            <a:endParaRPr lang="en-PH">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Disaster Preparedness" - the knowledge and capacities developed by governments, professional response and recovery</a:t>
            </a:r>
          </a:p>
          <a:p>
            <a:pPr eaLnBrk="1" hangingPunct="1">
              <a:spcBef>
                <a:spcPct val="0"/>
              </a:spcBef>
            </a:pPr>
            <a:r>
              <a:rPr lang="en-US">
                <a:latin typeface="Calibri" charset="0"/>
              </a:rPr>
              <a:t>organizations, communities and individuals to effectively anticipate, respond to, and recover from, the Impacts of likely,</a:t>
            </a:r>
          </a:p>
          <a:p>
            <a:pPr eaLnBrk="1" hangingPunct="1">
              <a:spcBef>
                <a:spcPct val="0"/>
              </a:spcBef>
            </a:pPr>
            <a:r>
              <a:rPr lang="en-US">
                <a:latin typeface="Calibri" charset="0"/>
              </a:rPr>
              <a:t>imminent or current hazard events or conditions. </a:t>
            </a:r>
          </a:p>
          <a:p>
            <a:pPr eaLnBrk="1" hangingPunct="1">
              <a:spcBef>
                <a:spcPct val="0"/>
              </a:spcBef>
            </a:pPr>
            <a:endParaRPr lang="en-US">
              <a:latin typeface="Calibri" charset="0"/>
            </a:endParaRPr>
          </a:p>
          <a:p>
            <a:pPr eaLnBrk="1" hangingPunct="1">
              <a:spcBef>
                <a:spcPct val="0"/>
              </a:spcBef>
            </a:pPr>
            <a:r>
              <a:rPr lang="en-US">
                <a:latin typeface="Calibri" charset="0"/>
              </a:rPr>
              <a:t>Preparedness action is carried out within the context of disaster risk reduction and management and aims to build the capacities</a:t>
            </a:r>
          </a:p>
          <a:p>
            <a:pPr eaLnBrk="1" hangingPunct="1">
              <a:spcBef>
                <a:spcPct val="0"/>
              </a:spcBef>
            </a:pPr>
            <a:r>
              <a:rPr lang="en-US">
                <a:latin typeface="Calibri" charset="0"/>
              </a:rPr>
              <a:t>needed to efficiently manage all types of emergencies and achieve orderly transitions from response to sustained recovery.</a:t>
            </a:r>
          </a:p>
          <a:p>
            <a:pPr eaLnBrk="1" hangingPunct="1">
              <a:spcBef>
                <a:spcPct val="0"/>
              </a:spcBef>
            </a:pPr>
            <a:r>
              <a:rPr lang="en-US">
                <a:latin typeface="Calibri" charset="0"/>
              </a:rPr>
              <a:t>Preparedness is based on a sound analysis of disaster risk and good linkages with early warning systems, and includes such</a:t>
            </a:r>
          </a:p>
          <a:p>
            <a:pPr eaLnBrk="1" hangingPunct="1">
              <a:spcBef>
                <a:spcPct val="0"/>
              </a:spcBef>
            </a:pPr>
            <a:r>
              <a:rPr lang="en-US">
                <a:latin typeface="Calibri" charset="0"/>
              </a:rPr>
              <a:t>activities as contingency planning, stockpiling of equipment and supplies, the development of arrangements for coordination,</a:t>
            </a:r>
          </a:p>
          <a:p>
            <a:pPr eaLnBrk="1" hangingPunct="1">
              <a:spcBef>
                <a:spcPct val="0"/>
              </a:spcBef>
            </a:pPr>
            <a:r>
              <a:rPr lang="en-US">
                <a:latin typeface="Calibri" charset="0"/>
              </a:rPr>
              <a:t>evacuation and public information, and associated training and field exercises. These must be supported by formal</a:t>
            </a:r>
          </a:p>
          <a:p>
            <a:pPr eaLnBrk="1" hangingPunct="1">
              <a:spcBef>
                <a:spcPct val="0"/>
              </a:spcBef>
            </a:pPr>
            <a:r>
              <a:rPr lang="en-US">
                <a:latin typeface="Calibri" charset="0"/>
              </a:rPr>
              <a:t>institutional, legal and budgetary capacities.</a:t>
            </a:r>
          </a:p>
        </p:txBody>
      </p:sp>
      <p:sp>
        <p:nvSpPr>
          <p:cNvPr id="1065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85372" indent="-302066" eaLnBrk="0" hangingPunct="0">
              <a:defRPr>
                <a:solidFill>
                  <a:schemeClr val="tx1"/>
                </a:solidFill>
                <a:latin typeface="Arial" charset="0"/>
                <a:ea typeface="Arial" charset="0"/>
                <a:cs typeface="Arial" charset="0"/>
              </a:defRPr>
            </a:lvl2pPr>
            <a:lvl3pPr marL="1208265" indent="-241653" eaLnBrk="0" hangingPunct="0">
              <a:defRPr>
                <a:solidFill>
                  <a:schemeClr val="tx1"/>
                </a:solidFill>
                <a:latin typeface="Arial" charset="0"/>
                <a:ea typeface="Arial" charset="0"/>
                <a:cs typeface="Arial" charset="0"/>
              </a:defRPr>
            </a:lvl3pPr>
            <a:lvl4pPr marL="1691571" indent="-241653" eaLnBrk="0" hangingPunct="0">
              <a:defRPr>
                <a:solidFill>
                  <a:schemeClr val="tx1"/>
                </a:solidFill>
                <a:latin typeface="Arial" charset="0"/>
                <a:ea typeface="Arial" charset="0"/>
                <a:cs typeface="Arial" charset="0"/>
              </a:defRPr>
            </a:lvl4pPr>
            <a:lvl5pPr marL="2174878" indent="-241653" eaLnBrk="0" hangingPunct="0">
              <a:defRPr>
                <a:solidFill>
                  <a:schemeClr val="tx1"/>
                </a:solidFill>
                <a:latin typeface="Arial" charset="0"/>
                <a:ea typeface="Arial" charset="0"/>
                <a:cs typeface="Arial" charset="0"/>
              </a:defRPr>
            </a:lvl5pPr>
            <a:lvl6pPr marL="2658184" indent="-241653" eaLnBrk="0" fontAlgn="base" hangingPunct="0">
              <a:spcBef>
                <a:spcPct val="0"/>
              </a:spcBef>
              <a:spcAft>
                <a:spcPct val="0"/>
              </a:spcAft>
              <a:defRPr>
                <a:solidFill>
                  <a:schemeClr val="tx1"/>
                </a:solidFill>
                <a:latin typeface="Arial" charset="0"/>
                <a:ea typeface="Arial" charset="0"/>
                <a:cs typeface="Arial" charset="0"/>
              </a:defRPr>
            </a:lvl6pPr>
            <a:lvl7pPr marL="3141490" indent="-241653" eaLnBrk="0" fontAlgn="base" hangingPunct="0">
              <a:spcBef>
                <a:spcPct val="0"/>
              </a:spcBef>
              <a:spcAft>
                <a:spcPct val="0"/>
              </a:spcAft>
              <a:defRPr>
                <a:solidFill>
                  <a:schemeClr val="tx1"/>
                </a:solidFill>
                <a:latin typeface="Arial" charset="0"/>
                <a:ea typeface="Arial" charset="0"/>
                <a:cs typeface="Arial" charset="0"/>
              </a:defRPr>
            </a:lvl7pPr>
            <a:lvl8pPr marL="3624796" indent="-241653" eaLnBrk="0" fontAlgn="base" hangingPunct="0">
              <a:spcBef>
                <a:spcPct val="0"/>
              </a:spcBef>
              <a:spcAft>
                <a:spcPct val="0"/>
              </a:spcAft>
              <a:defRPr>
                <a:solidFill>
                  <a:schemeClr val="tx1"/>
                </a:solidFill>
                <a:latin typeface="Arial" charset="0"/>
                <a:ea typeface="Arial" charset="0"/>
                <a:cs typeface="Arial" charset="0"/>
              </a:defRPr>
            </a:lvl8pPr>
            <a:lvl9pPr marL="4108102" indent="-24165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6C5EB6A-6F03-D046-B1CC-842AD3293825}" type="slidenum">
              <a:rPr lang="en-PH">
                <a:latin typeface="Calibri" charset="0"/>
              </a:rPr>
              <a:pPr eaLnBrk="1" hangingPunct="1"/>
              <a:t>13</a:t>
            </a:fld>
            <a:endParaRPr lang="en-PH">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2" descr="E:\Abigail Godoy\DepEd Style Guide\DepEd Seal_small.png"/>
          <p:cNvPicPr>
            <a:picLocks noChangeAspect="1" noChangeArrowheads="1"/>
          </p:cNvPicPr>
          <p:nvPr userDrawn="1"/>
        </p:nvPicPr>
        <p:blipFill>
          <a:blip r:embed="rId2" cstate="print"/>
          <a:srcRect/>
          <a:stretch>
            <a:fillRect/>
          </a:stretch>
        </p:blipFill>
        <p:spPr bwMode="auto">
          <a:xfrm>
            <a:off x="3414713" y="1143000"/>
            <a:ext cx="2286000" cy="2286000"/>
          </a:xfrm>
          <a:prstGeom prst="rect">
            <a:avLst/>
          </a:prstGeom>
          <a:noFill/>
          <a:ln w="9525">
            <a:noFill/>
            <a:miter lim="800000"/>
            <a:headEnd/>
            <a:tailEnd/>
          </a:ln>
        </p:spPr>
      </p:pic>
      <p:sp>
        <p:nvSpPr>
          <p:cNvPr id="2" name="Title 1"/>
          <p:cNvSpPr>
            <a:spLocks noGrp="1"/>
          </p:cNvSpPr>
          <p:nvPr>
            <p:ph type="ctrTitle"/>
          </p:nvPr>
        </p:nvSpPr>
        <p:spPr>
          <a:xfrm>
            <a:off x="685800" y="3733800"/>
            <a:ext cx="7772400" cy="914400"/>
          </a:xfrm>
        </p:spPr>
        <p:txBody>
          <a:bodyPr/>
          <a:lstStyle>
            <a:lvl1pPr>
              <a:defRPr>
                <a:solidFill>
                  <a:schemeClr val="bg1"/>
                </a:solidFill>
              </a:defRPr>
            </a:lvl1pPr>
          </a:lstStyle>
          <a:p>
            <a:r>
              <a:rPr lang="en-US" smtClean="0"/>
              <a:t>Click to edit Master title style</a:t>
            </a:r>
            <a:endParaRPr lang="fil-PH" dirty="0"/>
          </a:p>
        </p:txBody>
      </p:sp>
      <p:sp>
        <p:nvSpPr>
          <p:cNvPr id="3" name="Subtitle 2"/>
          <p:cNvSpPr>
            <a:spLocks noGrp="1"/>
          </p:cNvSpPr>
          <p:nvPr>
            <p:ph type="subTitle" idx="1"/>
          </p:nvPr>
        </p:nvSpPr>
        <p:spPr>
          <a:xfrm>
            <a:off x="1371600" y="4648200"/>
            <a:ext cx="6400800" cy="9144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l-P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l-PH">
              <a:solidFill>
                <a:prstClr val="white"/>
              </a:solidFill>
            </a:endParaRPr>
          </a:p>
        </p:txBody>
      </p:sp>
      <p:sp>
        <p:nvSpPr>
          <p:cNvPr id="5" name="Rectangle 4"/>
          <p:cNvSpPr>
            <a:spLocks noChangeArrowheads="1"/>
          </p:cNvSpPr>
          <p:nvPr userDrawn="1"/>
        </p:nvSpPr>
        <p:spPr bwMode="auto">
          <a:xfrm>
            <a:off x="3124200" y="6553200"/>
            <a:ext cx="2895600" cy="30480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il-PH" sz="1200" smtClean="0">
                <a:solidFill>
                  <a:schemeClr val="bg1"/>
                </a:solidFill>
                <a:latin typeface="Bookman Old Style" panose="02050604050505020204" pitchFamily="18" charset="0"/>
              </a:rPr>
              <a:t>DEPARTMENT OF EDUCATION</a:t>
            </a: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fil-PH"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6" name="Date Placeholder 3"/>
          <p:cNvSpPr>
            <a:spLocks noGrp="1"/>
          </p:cNvSpPr>
          <p:nvPr>
            <p:ph type="dt" sz="half" idx="10"/>
          </p:nvPr>
        </p:nvSpPr>
        <p:spPr/>
        <p:txBody>
          <a:bodyPr/>
          <a:lstStyle>
            <a:lvl1pPr algn="l">
              <a:defRPr sz="1200" baseline="0">
                <a:solidFill>
                  <a:schemeClr val="bg1"/>
                </a:solidFill>
                <a:latin typeface="Bookman Old Style" pitchFamily="18" charset="0"/>
              </a:defRPr>
            </a:lvl1pPr>
          </a:lstStyle>
          <a:p>
            <a:pPr>
              <a:defRPr/>
            </a:pPr>
            <a:endParaRPr lang="fil-PH"/>
          </a:p>
        </p:txBody>
      </p:sp>
      <p:sp>
        <p:nvSpPr>
          <p:cNvPr id="7" name="Slide Number Placeholder 5"/>
          <p:cNvSpPr>
            <a:spLocks noGrp="1"/>
          </p:cNvSpPr>
          <p:nvPr>
            <p:ph type="sldNum" sz="quarter" idx="11"/>
          </p:nvPr>
        </p:nvSpPr>
        <p:spPr/>
        <p:txBody>
          <a:bodyPr/>
          <a:lstStyle>
            <a:lvl1pPr>
              <a:defRPr smtClean="0"/>
            </a:lvl1pPr>
          </a:lstStyle>
          <a:p>
            <a:pPr>
              <a:defRPr/>
            </a:pPr>
            <a:fld id="{560ECF42-8819-433A-B583-80B5D0FDCB2D}" type="slidenum">
              <a:rPr lang="fil-PH"/>
              <a:pPr>
                <a:defRPr/>
              </a:pPr>
              <a:t>‹#›</a:t>
            </a:fld>
            <a:endParaRPr lang="fil-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3124200" y="6553200"/>
            <a:ext cx="2895600" cy="30480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il-PH" sz="1200" smtClean="0">
                <a:solidFill>
                  <a:schemeClr val="bg1"/>
                </a:solidFill>
                <a:latin typeface="Bookman Old Style" panose="02050604050505020204" pitchFamily="18" charset="0"/>
              </a:rPr>
              <a:t>DEPARTMENT OF EDUCATION</a:t>
            </a:r>
          </a:p>
        </p:txBody>
      </p:sp>
      <p:sp>
        <p:nvSpPr>
          <p:cNvPr id="2" name="Vertical Title 1"/>
          <p:cNvSpPr>
            <a:spLocks noGrp="1"/>
          </p:cNvSpPr>
          <p:nvPr>
            <p:ph type="title" orient="vert"/>
          </p:nvPr>
        </p:nvSpPr>
        <p:spPr>
          <a:xfrm>
            <a:off x="6629400" y="274651"/>
            <a:ext cx="2057400" cy="5851525"/>
          </a:xfrm>
        </p:spPr>
        <p:txBody>
          <a:bodyPr vert="eaVert"/>
          <a:lstStyle/>
          <a:p>
            <a:r>
              <a:rPr lang="en-US" smtClean="0"/>
              <a:t>Click to edit Master title style</a:t>
            </a:r>
            <a:endParaRPr lang="fil-PH"/>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Date Placeholder 3"/>
          <p:cNvSpPr>
            <a:spLocks noGrp="1"/>
          </p:cNvSpPr>
          <p:nvPr>
            <p:ph type="dt" sz="half" idx="10"/>
          </p:nvPr>
        </p:nvSpPr>
        <p:spPr/>
        <p:txBody>
          <a:bodyPr/>
          <a:lstStyle>
            <a:lvl1pPr algn="l">
              <a:defRPr sz="1200" baseline="0">
                <a:solidFill>
                  <a:schemeClr val="bg1"/>
                </a:solidFill>
                <a:latin typeface="Bookman Old Style" pitchFamily="18" charset="0"/>
              </a:defRPr>
            </a:lvl1pPr>
          </a:lstStyle>
          <a:p>
            <a:pPr>
              <a:defRPr/>
            </a:pPr>
            <a:endParaRPr lang="fil-PH"/>
          </a:p>
        </p:txBody>
      </p:sp>
      <p:sp>
        <p:nvSpPr>
          <p:cNvPr id="6" name="Slide Number Placeholder 5"/>
          <p:cNvSpPr>
            <a:spLocks noGrp="1"/>
          </p:cNvSpPr>
          <p:nvPr>
            <p:ph type="sldNum" sz="quarter" idx="11"/>
          </p:nvPr>
        </p:nvSpPr>
        <p:spPr/>
        <p:txBody>
          <a:bodyPr/>
          <a:lstStyle>
            <a:lvl1pPr>
              <a:defRPr smtClean="0"/>
            </a:lvl1pPr>
          </a:lstStyle>
          <a:p>
            <a:pPr>
              <a:defRPr/>
            </a:pPr>
            <a:fld id="{AE87C3E9-2912-4AAB-8F16-97045073DBFF}" type="slidenum">
              <a:rPr lang="fil-PH"/>
              <a:pPr>
                <a:defRPr/>
              </a:pPr>
              <a:t>‹#›</a:t>
            </a:fld>
            <a:endParaRPr lang="fil-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l-PH">
              <a:solidFill>
                <a:prstClr val="white"/>
              </a:solidFill>
            </a:endParaRPr>
          </a:p>
        </p:txBody>
      </p:sp>
      <p:sp>
        <p:nvSpPr>
          <p:cNvPr id="5" name="Rectangle 4"/>
          <p:cNvSpPr>
            <a:spLocks noChangeArrowheads="1"/>
          </p:cNvSpPr>
          <p:nvPr userDrawn="1"/>
        </p:nvSpPr>
        <p:spPr bwMode="auto">
          <a:xfrm>
            <a:off x="3124200" y="6553200"/>
            <a:ext cx="2895600" cy="30480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il-PH" sz="1200" smtClean="0">
                <a:solidFill>
                  <a:schemeClr val="bg1"/>
                </a:solidFill>
                <a:latin typeface="Bookman Old Style" panose="02050604050505020204" pitchFamily="18" charset="0"/>
              </a:rPr>
              <a:t>DEPARTMENT OF EDUCATION</a:t>
            </a: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fil-PH"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6" name="Date Placeholder 3"/>
          <p:cNvSpPr>
            <a:spLocks noGrp="1"/>
          </p:cNvSpPr>
          <p:nvPr>
            <p:ph type="dt" sz="half" idx="10"/>
          </p:nvPr>
        </p:nvSpPr>
        <p:spPr/>
        <p:txBody>
          <a:bodyPr/>
          <a:lstStyle>
            <a:lvl1pPr algn="l">
              <a:defRPr sz="1200" baseline="0">
                <a:solidFill>
                  <a:schemeClr val="bg1"/>
                </a:solidFill>
                <a:latin typeface="Bookman Old Style" pitchFamily="18" charset="0"/>
              </a:defRPr>
            </a:lvl1pPr>
          </a:lstStyle>
          <a:p>
            <a:pPr>
              <a:defRPr/>
            </a:pPr>
            <a:endParaRPr lang="fil-PH"/>
          </a:p>
        </p:txBody>
      </p:sp>
      <p:sp>
        <p:nvSpPr>
          <p:cNvPr id="7" name="Slide Number Placeholder 5"/>
          <p:cNvSpPr>
            <a:spLocks noGrp="1"/>
          </p:cNvSpPr>
          <p:nvPr>
            <p:ph type="sldNum" sz="quarter" idx="11"/>
          </p:nvPr>
        </p:nvSpPr>
        <p:spPr/>
        <p:txBody>
          <a:bodyPr/>
          <a:lstStyle>
            <a:lvl1pPr>
              <a:defRPr smtClean="0"/>
            </a:lvl1pPr>
          </a:lstStyle>
          <a:p>
            <a:pPr>
              <a:defRPr/>
            </a:pPr>
            <a:fld id="{AB526A94-C101-4294-9A29-D70E586FE908}" type="slidenum">
              <a:rPr lang="fil-PH"/>
              <a:pPr>
                <a:defRPr/>
              </a:pPr>
              <a:t>‹#›</a:t>
            </a:fld>
            <a:endParaRPr lang="fil-P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E:\Abigail Godoy\DepEd Style Guide\DepEd Seal_small.png"/>
          <p:cNvPicPr>
            <a:picLocks noChangeAspect="1" noChangeArrowheads="1"/>
          </p:cNvPicPr>
          <p:nvPr userDrawn="1"/>
        </p:nvPicPr>
        <p:blipFill>
          <a:blip r:embed="rId2" cstate="print"/>
          <a:srcRect/>
          <a:stretch>
            <a:fillRect/>
          </a:stretch>
        </p:blipFill>
        <p:spPr bwMode="auto">
          <a:xfrm>
            <a:off x="762000" y="609600"/>
            <a:ext cx="2286000" cy="2286000"/>
          </a:xfrm>
          <a:prstGeom prst="rect">
            <a:avLst/>
          </a:prstGeom>
          <a:noFill/>
          <a:ln w="9525">
            <a:noFill/>
            <a:miter lim="800000"/>
            <a:headEnd/>
            <a:tailEnd/>
          </a:ln>
        </p:spPr>
      </p:pic>
      <p:sp>
        <p:nvSpPr>
          <p:cNvPr id="5" name="Rectangle 4"/>
          <p:cNvSpPr>
            <a:spLocks noChangeArrowheads="1"/>
          </p:cNvSpPr>
          <p:nvPr userDrawn="1"/>
        </p:nvSpPr>
        <p:spPr bwMode="auto">
          <a:xfrm>
            <a:off x="3124200" y="6553200"/>
            <a:ext cx="2895600" cy="30480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il-PH" sz="1200" smtClean="0">
                <a:solidFill>
                  <a:schemeClr val="bg1"/>
                </a:solidFill>
                <a:latin typeface="Bookman Old Style" panose="02050604050505020204" pitchFamily="18" charset="0"/>
              </a:rPr>
              <a:t>DEPARTMENT OF EDUCATION</a:t>
            </a:r>
          </a:p>
        </p:txBody>
      </p:sp>
      <p:sp>
        <p:nvSpPr>
          <p:cNvPr id="2" name="Title 1"/>
          <p:cNvSpPr>
            <a:spLocks noGrp="1"/>
          </p:cNvSpPr>
          <p:nvPr>
            <p:ph type="title"/>
          </p:nvPr>
        </p:nvSpPr>
        <p:spPr>
          <a:xfrm>
            <a:off x="722313" y="4406914"/>
            <a:ext cx="7772400" cy="1362075"/>
          </a:xfrm>
        </p:spPr>
        <p:txBody>
          <a:bodyPr anchor="t"/>
          <a:lstStyle>
            <a:lvl1pPr algn="l">
              <a:defRPr sz="4000" b="1" cap="all">
                <a:solidFill>
                  <a:schemeClr val="tx2"/>
                </a:solidFill>
              </a:defRPr>
            </a:lvl1pPr>
          </a:lstStyle>
          <a:p>
            <a:r>
              <a:rPr lang="en-US" dirty="0" smtClean="0"/>
              <a:t>Click to edit Master title style</a:t>
            </a:r>
            <a:endParaRPr lang="fil-P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lgn="l">
              <a:defRPr sz="1200" baseline="0">
                <a:solidFill>
                  <a:schemeClr val="bg1"/>
                </a:solidFill>
                <a:latin typeface="Bookman Old Style" pitchFamily="18" charset="0"/>
              </a:defRPr>
            </a:lvl1pPr>
          </a:lstStyle>
          <a:p>
            <a:pPr>
              <a:defRPr/>
            </a:pPr>
            <a:endParaRPr lang="fil-PH"/>
          </a:p>
        </p:txBody>
      </p:sp>
      <p:sp>
        <p:nvSpPr>
          <p:cNvPr id="7" name="Slide Number Placeholder 5"/>
          <p:cNvSpPr>
            <a:spLocks noGrp="1"/>
          </p:cNvSpPr>
          <p:nvPr>
            <p:ph type="sldNum" sz="quarter" idx="11"/>
          </p:nvPr>
        </p:nvSpPr>
        <p:spPr/>
        <p:txBody>
          <a:bodyPr/>
          <a:lstStyle>
            <a:lvl1pPr>
              <a:defRPr smtClean="0"/>
            </a:lvl1pPr>
          </a:lstStyle>
          <a:p>
            <a:pPr>
              <a:defRPr/>
            </a:pPr>
            <a:fld id="{4526F693-2EA3-4AFD-8AC0-84952608CA10}" type="slidenum">
              <a:rPr lang="fil-PH"/>
              <a:pPr>
                <a:defRPr/>
              </a:pPr>
              <a:t>‹#›</a:t>
            </a:fld>
            <a:endParaRPr lang="fil-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l-PH">
              <a:solidFill>
                <a:prstClr val="white"/>
              </a:solidFill>
            </a:endParaRPr>
          </a:p>
        </p:txBody>
      </p:sp>
      <p:sp>
        <p:nvSpPr>
          <p:cNvPr id="6" name="Rectangle 5"/>
          <p:cNvSpPr>
            <a:spLocks noChangeArrowheads="1"/>
          </p:cNvSpPr>
          <p:nvPr userDrawn="1"/>
        </p:nvSpPr>
        <p:spPr bwMode="auto">
          <a:xfrm>
            <a:off x="3124200" y="6553200"/>
            <a:ext cx="2895600" cy="30480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il-PH" sz="1200" smtClean="0">
                <a:solidFill>
                  <a:schemeClr val="bg1"/>
                </a:solidFill>
                <a:latin typeface="Bookman Old Style" panose="02050604050505020204" pitchFamily="18" charset="0"/>
              </a:rPr>
              <a:t>DEPARTMENT OF EDUCATION</a:t>
            </a: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fil-PH" dirty="0"/>
          </a:p>
        </p:txBody>
      </p:sp>
      <p:sp>
        <p:nvSpPr>
          <p:cNvPr id="3" name="Content Placeholder 2"/>
          <p:cNvSpPr>
            <a:spLocks noGrp="1"/>
          </p:cNvSpPr>
          <p:nvPr>
            <p:ph sz="half" idx="1"/>
          </p:nvPr>
        </p:nvSpPr>
        <p:spPr>
          <a:xfrm>
            <a:off x="457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l-PH" dirty="0"/>
          </a:p>
        </p:txBody>
      </p:sp>
      <p:sp>
        <p:nvSpPr>
          <p:cNvPr id="4" name="Content Placeholder 3"/>
          <p:cNvSpPr>
            <a:spLocks noGrp="1"/>
          </p:cNvSpPr>
          <p:nvPr>
            <p:ph sz="half" idx="2"/>
          </p:nvPr>
        </p:nvSpPr>
        <p:spPr>
          <a:xfrm>
            <a:off x="4648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7" name="Date Placeholder 3"/>
          <p:cNvSpPr>
            <a:spLocks noGrp="1"/>
          </p:cNvSpPr>
          <p:nvPr>
            <p:ph type="dt" sz="half" idx="10"/>
          </p:nvPr>
        </p:nvSpPr>
        <p:spPr/>
        <p:txBody>
          <a:bodyPr/>
          <a:lstStyle>
            <a:lvl1pPr algn="l">
              <a:defRPr sz="1200" baseline="0">
                <a:solidFill>
                  <a:schemeClr val="bg1"/>
                </a:solidFill>
                <a:latin typeface="Bookman Old Style" pitchFamily="18" charset="0"/>
              </a:defRPr>
            </a:lvl1pPr>
          </a:lstStyle>
          <a:p>
            <a:pPr>
              <a:defRPr/>
            </a:pPr>
            <a:endParaRPr lang="fil-PH"/>
          </a:p>
        </p:txBody>
      </p:sp>
      <p:sp>
        <p:nvSpPr>
          <p:cNvPr id="8" name="Slide Number Placeholder 5"/>
          <p:cNvSpPr>
            <a:spLocks noGrp="1"/>
          </p:cNvSpPr>
          <p:nvPr>
            <p:ph type="sldNum" sz="quarter" idx="11"/>
          </p:nvPr>
        </p:nvSpPr>
        <p:spPr/>
        <p:txBody>
          <a:bodyPr/>
          <a:lstStyle>
            <a:lvl1pPr>
              <a:defRPr smtClean="0"/>
            </a:lvl1pPr>
          </a:lstStyle>
          <a:p>
            <a:pPr>
              <a:defRPr/>
            </a:pPr>
            <a:fld id="{15A20D8D-2BA1-475B-89C2-B002015542E8}" type="slidenum">
              <a:rPr lang="fil-PH"/>
              <a:pPr>
                <a:defRPr/>
              </a:pPr>
              <a:t>‹#›</a:t>
            </a:fld>
            <a:endParaRPr lang="fil-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l-PH">
              <a:solidFill>
                <a:prstClr val="white"/>
              </a:solidFill>
            </a:endParaRPr>
          </a:p>
        </p:txBody>
      </p:sp>
      <p:sp>
        <p:nvSpPr>
          <p:cNvPr id="8" name="Rectangle 7"/>
          <p:cNvSpPr>
            <a:spLocks noChangeArrowheads="1"/>
          </p:cNvSpPr>
          <p:nvPr userDrawn="1"/>
        </p:nvSpPr>
        <p:spPr bwMode="auto">
          <a:xfrm>
            <a:off x="3124200" y="6553200"/>
            <a:ext cx="2895600" cy="30480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il-PH" sz="1200" smtClean="0">
                <a:solidFill>
                  <a:schemeClr val="bg1"/>
                </a:solidFill>
                <a:latin typeface="Bookman Old Style" panose="02050604050505020204" pitchFamily="18" charset="0"/>
              </a:rPr>
              <a:t>DEPARTMENT OF EDUCATION</a:t>
            </a: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fil-PH" dirty="0"/>
          </a:p>
        </p:txBody>
      </p:sp>
      <p:sp>
        <p:nvSpPr>
          <p:cNvPr id="3" name="Text Placeholder 2"/>
          <p:cNvSpPr>
            <a:spLocks noGrp="1"/>
          </p:cNvSpPr>
          <p:nvPr>
            <p:ph type="body" idx="1"/>
          </p:nvPr>
        </p:nvSpPr>
        <p:spPr>
          <a:xfrm>
            <a:off x="457200" y="1295400"/>
            <a:ext cx="4040188" cy="685800"/>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207"/>
            <a:ext cx="4040188"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l-PH" dirty="0"/>
          </a:p>
        </p:txBody>
      </p:sp>
      <p:sp>
        <p:nvSpPr>
          <p:cNvPr id="5" name="Text Placeholder 4"/>
          <p:cNvSpPr>
            <a:spLocks noGrp="1"/>
          </p:cNvSpPr>
          <p:nvPr>
            <p:ph type="body" sz="quarter" idx="3"/>
          </p:nvPr>
        </p:nvSpPr>
        <p:spPr>
          <a:xfrm>
            <a:off x="4645029" y="1295400"/>
            <a:ext cx="4041775" cy="685800"/>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9" y="1981207"/>
            <a:ext cx="4041775"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9" name="Date Placeholder 3"/>
          <p:cNvSpPr>
            <a:spLocks noGrp="1"/>
          </p:cNvSpPr>
          <p:nvPr>
            <p:ph type="dt" sz="half" idx="10"/>
          </p:nvPr>
        </p:nvSpPr>
        <p:spPr/>
        <p:txBody>
          <a:bodyPr/>
          <a:lstStyle>
            <a:lvl1pPr algn="l">
              <a:defRPr sz="1200" baseline="0">
                <a:solidFill>
                  <a:schemeClr val="bg1"/>
                </a:solidFill>
                <a:latin typeface="Bookman Old Style" pitchFamily="18" charset="0"/>
              </a:defRPr>
            </a:lvl1pPr>
          </a:lstStyle>
          <a:p>
            <a:pPr>
              <a:defRPr/>
            </a:pPr>
            <a:endParaRPr lang="fil-PH"/>
          </a:p>
        </p:txBody>
      </p:sp>
      <p:sp>
        <p:nvSpPr>
          <p:cNvPr id="10" name="Slide Number Placeholder 5"/>
          <p:cNvSpPr>
            <a:spLocks noGrp="1"/>
          </p:cNvSpPr>
          <p:nvPr>
            <p:ph type="sldNum" sz="quarter" idx="11"/>
          </p:nvPr>
        </p:nvSpPr>
        <p:spPr/>
        <p:txBody>
          <a:bodyPr/>
          <a:lstStyle>
            <a:lvl1pPr>
              <a:defRPr smtClean="0"/>
            </a:lvl1pPr>
          </a:lstStyle>
          <a:p>
            <a:pPr>
              <a:defRPr/>
            </a:pPr>
            <a:fld id="{80CF11F7-A1C4-4FEE-ACEB-8AB8EB0FB15D}" type="slidenum">
              <a:rPr lang="fil-PH"/>
              <a:pPr>
                <a:defRPr/>
              </a:pPr>
              <a:t>‹#›</a:t>
            </a:fld>
            <a:endParaRPr lang="fil-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l-PH">
              <a:solidFill>
                <a:prstClr val="white"/>
              </a:solidFill>
            </a:endParaRPr>
          </a:p>
        </p:txBody>
      </p:sp>
      <p:sp>
        <p:nvSpPr>
          <p:cNvPr id="4" name="Rectangle 3"/>
          <p:cNvSpPr>
            <a:spLocks noChangeArrowheads="1"/>
          </p:cNvSpPr>
          <p:nvPr userDrawn="1"/>
        </p:nvSpPr>
        <p:spPr bwMode="auto">
          <a:xfrm>
            <a:off x="3124200" y="6553200"/>
            <a:ext cx="2895600" cy="30480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il-PH" sz="1200" smtClean="0">
                <a:solidFill>
                  <a:schemeClr val="bg1"/>
                </a:solidFill>
                <a:latin typeface="Bookman Old Style" panose="02050604050505020204" pitchFamily="18" charset="0"/>
              </a:rPr>
              <a:t>DEPARTMENT OF EDUCATION</a:t>
            </a: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fil-PH" dirty="0"/>
          </a:p>
        </p:txBody>
      </p:sp>
      <p:sp>
        <p:nvSpPr>
          <p:cNvPr id="5" name="Date Placeholder 3"/>
          <p:cNvSpPr>
            <a:spLocks noGrp="1"/>
          </p:cNvSpPr>
          <p:nvPr>
            <p:ph type="dt" sz="half" idx="10"/>
          </p:nvPr>
        </p:nvSpPr>
        <p:spPr/>
        <p:txBody>
          <a:bodyPr/>
          <a:lstStyle>
            <a:lvl1pPr algn="l">
              <a:defRPr sz="1200" baseline="0">
                <a:solidFill>
                  <a:schemeClr val="bg1"/>
                </a:solidFill>
                <a:latin typeface="Bookman Old Style" pitchFamily="18" charset="0"/>
              </a:defRPr>
            </a:lvl1pPr>
          </a:lstStyle>
          <a:p>
            <a:pPr>
              <a:defRPr/>
            </a:pPr>
            <a:endParaRPr lang="fil-PH"/>
          </a:p>
        </p:txBody>
      </p:sp>
      <p:sp>
        <p:nvSpPr>
          <p:cNvPr id="6" name="Slide Number Placeholder 5"/>
          <p:cNvSpPr>
            <a:spLocks noGrp="1"/>
          </p:cNvSpPr>
          <p:nvPr>
            <p:ph type="sldNum" sz="quarter" idx="11"/>
          </p:nvPr>
        </p:nvSpPr>
        <p:spPr/>
        <p:txBody>
          <a:bodyPr/>
          <a:lstStyle>
            <a:lvl1pPr>
              <a:defRPr smtClean="0"/>
            </a:lvl1pPr>
          </a:lstStyle>
          <a:p>
            <a:pPr>
              <a:defRPr/>
            </a:pPr>
            <a:fld id="{6FBAC4FA-D0F4-4915-A026-D736A05D7473}" type="slidenum">
              <a:rPr lang="fil-PH"/>
              <a:pPr>
                <a:defRPr/>
              </a:pPr>
              <a:t>‹#›</a:t>
            </a:fld>
            <a:endParaRPr lang="fil-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124200" y="6553200"/>
            <a:ext cx="2895600" cy="30480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il-PH" sz="1200" smtClean="0">
                <a:solidFill>
                  <a:schemeClr val="bg1"/>
                </a:solidFill>
                <a:latin typeface="Bookman Old Style" panose="02050604050505020204" pitchFamily="18" charset="0"/>
              </a:rPr>
              <a:t>DEPARTMENT OF EDUCATION</a:t>
            </a:r>
          </a:p>
        </p:txBody>
      </p:sp>
      <p:sp>
        <p:nvSpPr>
          <p:cNvPr id="3" name="Date Placeholder 3"/>
          <p:cNvSpPr>
            <a:spLocks noGrp="1"/>
          </p:cNvSpPr>
          <p:nvPr>
            <p:ph type="dt" sz="half" idx="10"/>
          </p:nvPr>
        </p:nvSpPr>
        <p:spPr/>
        <p:txBody>
          <a:bodyPr/>
          <a:lstStyle>
            <a:lvl1pPr algn="l">
              <a:defRPr sz="1200" baseline="0">
                <a:solidFill>
                  <a:schemeClr val="bg1"/>
                </a:solidFill>
                <a:latin typeface="Bookman Old Style" pitchFamily="18" charset="0"/>
              </a:defRPr>
            </a:lvl1pPr>
          </a:lstStyle>
          <a:p>
            <a:pPr>
              <a:defRPr/>
            </a:pPr>
            <a:endParaRPr lang="fil-PH"/>
          </a:p>
        </p:txBody>
      </p:sp>
      <p:sp>
        <p:nvSpPr>
          <p:cNvPr id="4" name="Slide Number Placeholder 5"/>
          <p:cNvSpPr>
            <a:spLocks noGrp="1"/>
          </p:cNvSpPr>
          <p:nvPr>
            <p:ph type="sldNum" sz="quarter" idx="11"/>
          </p:nvPr>
        </p:nvSpPr>
        <p:spPr/>
        <p:txBody>
          <a:bodyPr/>
          <a:lstStyle>
            <a:lvl1pPr>
              <a:defRPr smtClean="0"/>
            </a:lvl1pPr>
          </a:lstStyle>
          <a:p>
            <a:pPr>
              <a:defRPr/>
            </a:pPr>
            <a:fld id="{92C851A9-8769-4806-B3FD-004BB7DA4562}" type="slidenum">
              <a:rPr lang="fil-PH"/>
              <a:pPr>
                <a:defRPr/>
              </a:pPr>
              <a:t>‹#›</a:t>
            </a:fld>
            <a:endParaRPr lang="fil-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124200" y="6553200"/>
            <a:ext cx="2895600" cy="30480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il-PH" sz="1200" smtClean="0">
                <a:solidFill>
                  <a:schemeClr val="bg1"/>
                </a:solidFill>
                <a:latin typeface="Bookman Old Style" panose="02050604050505020204" pitchFamily="18" charset="0"/>
              </a:rPr>
              <a:t>DEPARTMENT OF EDUCATION</a:t>
            </a:r>
          </a:p>
        </p:txBody>
      </p:sp>
      <p:sp>
        <p:nvSpPr>
          <p:cNvPr id="2" name="Title 1"/>
          <p:cNvSpPr>
            <a:spLocks noGrp="1"/>
          </p:cNvSpPr>
          <p:nvPr>
            <p:ph type="title"/>
          </p:nvPr>
        </p:nvSpPr>
        <p:spPr>
          <a:xfrm>
            <a:off x="457206" y="273050"/>
            <a:ext cx="3008313" cy="1162050"/>
          </a:xfrm>
        </p:spPr>
        <p:txBody>
          <a:bodyPr anchor="b"/>
          <a:lstStyle>
            <a:lvl1pPr algn="l">
              <a:defRPr sz="2000" b="1">
                <a:solidFill>
                  <a:schemeClr val="tx2"/>
                </a:solidFill>
              </a:defRPr>
            </a:lvl1pPr>
          </a:lstStyle>
          <a:p>
            <a:r>
              <a:rPr lang="en-US" smtClean="0"/>
              <a:t>Click to edit Master title style</a:t>
            </a:r>
            <a:endParaRPr lang="fil-PH"/>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lgn="l">
              <a:defRPr sz="1200" baseline="0">
                <a:solidFill>
                  <a:schemeClr val="bg1"/>
                </a:solidFill>
                <a:latin typeface="Bookman Old Style" pitchFamily="18" charset="0"/>
              </a:defRPr>
            </a:lvl1pPr>
          </a:lstStyle>
          <a:p>
            <a:pPr>
              <a:defRPr/>
            </a:pPr>
            <a:endParaRPr lang="fil-PH"/>
          </a:p>
        </p:txBody>
      </p:sp>
      <p:sp>
        <p:nvSpPr>
          <p:cNvPr id="7" name="Slide Number Placeholder 5"/>
          <p:cNvSpPr>
            <a:spLocks noGrp="1"/>
          </p:cNvSpPr>
          <p:nvPr>
            <p:ph type="sldNum" sz="quarter" idx="11"/>
          </p:nvPr>
        </p:nvSpPr>
        <p:spPr/>
        <p:txBody>
          <a:bodyPr/>
          <a:lstStyle>
            <a:lvl1pPr>
              <a:defRPr smtClean="0"/>
            </a:lvl1pPr>
          </a:lstStyle>
          <a:p>
            <a:pPr>
              <a:defRPr/>
            </a:pPr>
            <a:fld id="{54930A53-811C-444C-8DC6-A99A4D812A1F}" type="slidenum">
              <a:rPr lang="fil-PH"/>
              <a:pPr>
                <a:defRPr/>
              </a:pPr>
              <a:t>‹#›</a:t>
            </a:fld>
            <a:endParaRPr lang="fil-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124200" y="6553200"/>
            <a:ext cx="2895600" cy="30480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il-PH" sz="1200" smtClean="0">
                <a:solidFill>
                  <a:schemeClr val="bg1"/>
                </a:solidFill>
                <a:latin typeface="Bookman Old Style" panose="02050604050505020204" pitchFamily="18" charset="0"/>
              </a:rPr>
              <a:t>DEPARTMENT OF EDUCATION</a:t>
            </a:r>
          </a:p>
        </p:txBody>
      </p:sp>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endParaRPr lang="fil-PH"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l-P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lgn="l">
              <a:defRPr sz="1200" baseline="0">
                <a:solidFill>
                  <a:schemeClr val="bg1"/>
                </a:solidFill>
                <a:latin typeface="Bookman Old Style" pitchFamily="18" charset="0"/>
              </a:defRPr>
            </a:lvl1pPr>
          </a:lstStyle>
          <a:p>
            <a:pPr>
              <a:defRPr/>
            </a:pPr>
            <a:endParaRPr lang="fil-PH"/>
          </a:p>
        </p:txBody>
      </p:sp>
      <p:sp>
        <p:nvSpPr>
          <p:cNvPr id="7" name="Slide Number Placeholder 5"/>
          <p:cNvSpPr>
            <a:spLocks noGrp="1"/>
          </p:cNvSpPr>
          <p:nvPr>
            <p:ph type="sldNum" sz="quarter" idx="11"/>
          </p:nvPr>
        </p:nvSpPr>
        <p:spPr/>
        <p:txBody>
          <a:bodyPr/>
          <a:lstStyle>
            <a:lvl1pPr>
              <a:defRPr smtClean="0"/>
            </a:lvl1pPr>
          </a:lstStyle>
          <a:p>
            <a:pPr>
              <a:defRPr/>
            </a:pPr>
            <a:fld id="{9C160529-EFBA-4FC7-8EA2-A49C970A5BB6}" type="slidenum">
              <a:rPr lang="fil-PH"/>
              <a:pPr>
                <a:defRPr/>
              </a:pPr>
              <a:t>‹#›</a:t>
            </a:fld>
            <a:endParaRPr lang="fil-PH"/>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553200"/>
            <a:ext cx="9144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l-PH">
              <a:solidFill>
                <a:prstClr val="white"/>
              </a:solidFill>
            </a:endParaRPr>
          </a:p>
        </p:txBody>
      </p:sp>
      <p:sp>
        <p:nvSpPr>
          <p:cNvPr id="1027"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il-PH" smtClean="0"/>
          </a:p>
        </p:txBody>
      </p:sp>
      <p:sp>
        <p:nvSpPr>
          <p:cNvPr id="1028" name="Text Placeholder 2"/>
          <p:cNvSpPr>
            <a:spLocks noGrp="1"/>
          </p:cNvSpPr>
          <p:nvPr>
            <p:ph type="body" idx="1"/>
          </p:nvPr>
        </p:nvSpPr>
        <p:spPr bwMode="auto">
          <a:xfrm>
            <a:off x="457200" y="1295403"/>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smtClean="0"/>
          </a:p>
        </p:txBody>
      </p:sp>
      <p:sp>
        <p:nvSpPr>
          <p:cNvPr id="4"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bg1"/>
                </a:solidFill>
                <a:latin typeface="Bookman Old Style" pitchFamily="18" charset="0"/>
                <a:cs typeface="+mn-cs"/>
              </a:defRPr>
            </a:lvl1pPr>
          </a:lstStyle>
          <a:p>
            <a:pPr>
              <a:defRPr/>
            </a:pPr>
            <a:endParaRPr lang="fil-PH"/>
          </a:p>
        </p:txBody>
      </p:sp>
      <p:sp>
        <p:nvSpPr>
          <p:cNvPr id="6" name="Slide Number Placeholder 5"/>
          <p:cNvSpPr>
            <a:spLocks noGrp="1"/>
          </p:cNvSpPr>
          <p:nvPr>
            <p:ph type="sldNum" sz="quarter" idx="4"/>
          </p:nvPr>
        </p:nvSpPr>
        <p:spPr>
          <a:xfrm>
            <a:off x="6934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latin typeface="Bookman Old Style" pitchFamily="18" charset="0"/>
              </a:defRPr>
            </a:lvl1pPr>
          </a:lstStyle>
          <a:p>
            <a:pPr>
              <a:defRPr/>
            </a:pPr>
            <a:fld id="{826B5D49-0ABF-8D43-AA7B-EFD7BA722DC0}" type="slidenum">
              <a:rPr lang="fil-PH" smtClean="0"/>
              <a:pPr>
                <a:defRPr/>
              </a:pPr>
              <a:t>‹#›</a:t>
            </a:fld>
            <a:endParaRPr lang="fil-PH" dirty="0" smtClean="0"/>
          </a:p>
        </p:txBody>
      </p:sp>
      <p:sp>
        <p:nvSpPr>
          <p:cNvPr id="9"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eaLnBrk="1" fontAlgn="auto" hangingPunct="1">
              <a:spcBef>
                <a:spcPts val="0"/>
              </a:spcBef>
              <a:spcAft>
                <a:spcPts val="0"/>
              </a:spcAft>
              <a:defRPr sz="1200" baseline="0">
                <a:solidFill>
                  <a:schemeClr val="bg1"/>
                </a:solidFill>
                <a:latin typeface="Bookman Old Style" pitchFamily="18" charset="0"/>
                <a:cs typeface="+mn-cs"/>
              </a:defRPr>
            </a:lvl1pPr>
          </a:lstStyle>
          <a:p>
            <a:pPr>
              <a:defRPr/>
            </a:pPr>
            <a:endParaRPr lang="fil-PH"/>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god.ckr@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22.jpeg"/><Relationship Id="rId7" Type="http://schemas.openxmlformats.org/officeDocument/2006/relationships/image" Target="../media/image23.png"/><Relationship Id="rId8"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lvl="0"/>
            <a:endParaRPr lang="en-US" sz="4000" dirty="0"/>
          </a:p>
        </p:txBody>
      </p:sp>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1</a:t>
            </a:fld>
            <a:endParaRPr lang="fil-PH" dirty="0"/>
          </a:p>
        </p:txBody>
      </p:sp>
      <p:sp>
        <p:nvSpPr>
          <p:cNvPr id="5" name="TextBox 4"/>
          <p:cNvSpPr txBox="1"/>
          <p:nvPr/>
        </p:nvSpPr>
        <p:spPr>
          <a:xfrm>
            <a:off x="381000" y="990600"/>
            <a:ext cx="8763000" cy="5693866"/>
          </a:xfrm>
          <a:prstGeom prst="rect">
            <a:avLst/>
          </a:prstGeom>
          <a:noFill/>
        </p:spPr>
        <p:txBody>
          <a:bodyPr wrap="square" rtlCol="0">
            <a:spAutoFit/>
          </a:bodyPr>
          <a:lstStyle/>
          <a:p>
            <a:pPr algn="ctr"/>
            <a:r>
              <a:rPr lang="en-US" sz="5000" b="1" dirty="0" smtClean="0">
                <a:solidFill>
                  <a:srgbClr val="FF0000"/>
                </a:solidFill>
              </a:rPr>
              <a:t>SUBMIT</a:t>
            </a:r>
          </a:p>
          <a:p>
            <a:pPr algn="ctr"/>
            <a:r>
              <a:rPr lang="en-US" sz="3800" b="1" dirty="0" smtClean="0">
                <a:solidFill>
                  <a:schemeClr val="accent1">
                    <a:lumMod val="75000"/>
                  </a:schemeClr>
                </a:solidFill>
              </a:rPr>
              <a:t> </a:t>
            </a:r>
          </a:p>
          <a:p>
            <a:pPr algn="ctr"/>
            <a:r>
              <a:rPr lang="en-US" sz="3800" b="1" dirty="0" smtClean="0">
                <a:solidFill>
                  <a:schemeClr val="accent1">
                    <a:lumMod val="75000"/>
                  </a:schemeClr>
                </a:solidFill>
              </a:rPr>
              <a:t>SDRRM TEAM</a:t>
            </a:r>
          </a:p>
          <a:p>
            <a:pPr algn="ctr"/>
            <a:r>
              <a:rPr lang="en-US" sz="3800" b="1" dirty="0" smtClean="0">
                <a:solidFill>
                  <a:schemeClr val="accent1">
                    <a:lumMod val="75000"/>
                  </a:schemeClr>
                </a:solidFill>
              </a:rPr>
              <a:t>SDRRM PLAN </a:t>
            </a:r>
          </a:p>
          <a:p>
            <a:pPr algn="ctr"/>
            <a:r>
              <a:rPr lang="en-US" sz="3800" b="1" dirty="0" smtClean="0">
                <a:solidFill>
                  <a:schemeClr val="accent1">
                    <a:lumMod val="75000"/>
                  </a:schemeClr>
                </a:solidFill>
              </a:rPr>
              <a:t>SDRRM TWINNING </a:t>
            </a:r>
          </a:p>
          <a:p>
            <a:pPr algn="ctr"/>
            <a:endParaRPr lang="en-US" sz="1000" b="1" dirty="0">
              <a:solidFill>
                <a:schemeClr val="accent1">
                  <a:lumMod val="75000"/>
                </a:schemeClr>
              </a:solidFill>
            </a:endParaRPr>
          </a:p>
          <a:p>
            <a:pPr algn="ctr"/>
            <a:r>
              <a:rPr lang="en-US" sz="3800" b="1" dirty="0">
                <a:solidFill>
                  <a:schemeClr val="accent1">
                    <a:lumMod val="75000"/>
                  </a:schemeClr>
                </a:solidFill>
              </a:rPr>
              <a:t>t</a:t>
            </a:r>
            <a:r>
              <a:rPr lang="en-US" sz="3800" b="1" dirty="0" smtClean="0">
                <a:solidFill>
                  <a:schemeClr val="accent1">
                    <a:lumMod val="75000"/>
                  </a:schemeClr>
                </a:solidFill>
              </a:rPr>
              <a:t>o</a:t>
            </a:r>
          </a:p>
          <a:p>
            <a:pPr algn="ctr"/>
            <a:endParaRPr lang="en-US" sz="3000" b="1" dirty="0" smtClean="0">
              <a:solidFill>
                <a:schemeClr val="accent1">
                  <a:lumMod val="75000"/>
                </a:schemeClr>
              </a:solidFill>
            </a:endParaRPr>
          </a:p>
          <a:p>
            <a:pPr algn="ctr"/>
            <a:r>
              <a:rPr lang="en-US" sz="3800" b="1" dirty="0" err="1" smtClean="0">
                <a:solidFill>
                  <a:schemeClr val="accent1">
                    <a:lumMod val="75000"/>
                  </a:schemeClr>
                </a:solidFill>
                <a:hlinkClick r:id="rId2"/>
              </a:rPr>
              <a:t>sgod.ckr@gmail.com</a:t>
            </a:r>
            <a:endParaRPr lang="en-US" sz="3800" b="1" dirty="0" smtClean="0">
              <a:solidFill>
                <a:schemeClr val="accent1">
                  <a:lumMod val="75000"/>
                </a:schemeClr>
              </a:solidFill>
            </a:endParaRPr>
          </a:p>
          <a:p>
            <a:pPr algn="ctr"/>
            <a:r>
              <a:rPr lang="en-US" sz="3800" b="1" dirty="0" smtClean="0">
                <a:solidFill>
                  <a:schemeClr val="accent1">
                    <a:lumMod val="75000"/>
                  </a:schemeClr>
                </a:solidFill>
              </a:rPr>
              <a:t>Deadline : OCTOBER 15, 2015</a:t>
            </a:r>
            <a:endParaRPr lang="en-US" sz="3800" b="1" dirty="0">
              <a:solidFill>
                <a:schemeClr val="accent1">
                  <a:lumMod val="75000"/>
                </a:schemeClr>
              </a:solidFill>
            </a:endParaRPr>
          </a:p>
        </p:txBody>
      </p:sp>
    </p:spTree>
    <p:extLst>
      <p:ext uri="{BB962C8B-B14F-4D97-AF65-F5344CB8AC3E}">
        <p14:creationId xmlns:p14="http://schemas.microsoft.com/office/powerpoint/2010/main" val="6767634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PH" b="1" dirty="0" smtClean="0">
                <a:solidFill>
                  <a:schemeClr val="accent6">
                    <a:lumMod val="75000"/>
                  </a:schemeClr>
                </a:solidFill>
                <a:latin typeface="Gill Sans MT" pitchFamily="34" charset="0"/>
                <a:ea typeface="+mj-ea"/>
              </a:rPr>
              <a:t>Disaster Prevention</a:t>
            </a:r>
            <a:endParaRPr lang="en-PH" b="1" dirty="0">
              <a:solidFill>
                <a:schemeClr val="accent6">
                  <a:lumMod val="75000"/>
                </a:schemeClr>
              </a:solidFill>
              <a:latin typeface="Gill Sans MT" pitchFamily="34" charset="0"/>
              <a:ea typeface="+mj-ea"/>
            </a:endParaRPr>
          </a:p>
        </p:txBody>
      </p:sp>
      <p:sp>
        <p:nvSpPr>
          <p:cNvPr id="23555" name="Content Placeholder 2"/>
          <p:cNvSpPr>
            <a:spLocks noGrp="1"/>
          </p:cNvSpPr>
          <p:nvPr>
            <p:ph idx="1"/>
          </p:nvPr>
        </p:nvSpPr>
        <p:spPr/>
        <p:txBody>
          <a:bodyPr/>
          <a:lstStyle/>
          <a:p>
            <a:pPr eaLnBrk="1" hangingPunct="1">
              <a:buFontTx/>
              <a:buChar char="-"/>
            </a:pPr>
            <a:r>
              <a:rPr lang="en-US" sz="5000">
                <a:latin typeface="Gill Sans MT" charset="0"/>
              </a:rPr>
              <a:t>the outright avoidance of adverse impacts of hazards and related disasters. </a:t>
            </a:r>
          </a:p>
          <a:p>
            <a:pPr eaLnBrk="1" hangingPunct="1"/>
            <a:endParaRPr lang="en-PH" sz="5000">
              <a:latin typeface="Gill Sans MT" charset="0"/>
            </a:endParaRPr>
          </a:p>
        </p:txBody>
      </p:sp>
    </p:spTree>
    <p:extLst>
      <p:ext uri="{BB962C8B-B14F-4D97-AF65-F5344CB8AC3E}">
        <p14:creationId xmlns:p14="http://schemas.microsoft.com/office/powerpoint/2010/main" val="29590710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oconut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3200400" y="2895600"/>
            <a:ext cx="5943600" cy="1143000"/>
          </a:xfrm>
        </p:spPr>
        <p:txBody>
          <a:bodyPr anchor="t"/>
          <a:lstStyle/>
          <a:p>
            <a:pPr eaLnBrk="1" hangingPunct="1"/>
            <a:r>
              <a:rPr lang="en-US" sz="6000" dirty="0">
                <a:solidFill>
                  <a:srgbClr val="376092"/>
                </a:solidFill>
                <a:latin typeface="Arial" charset="0"/>
                <a:cs typeface="Arial" charset="0"/>
              </a:rPr>
              <a:t>MITIGATION</a:t>
            </a:r>
          </a:p>
        </p:txBody>
      </p:sp>
    </p:spTree>
    <p:extLst>
      <p:ext uri="{BB962C8B-B14F-4D97-AF65-F5344CB8AC3E}">
        <p14:creationId xmlns:p14="http://schemas.microsoft.com/office/powerpoint/2010/main" val="1344919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PH" b="1" dirty="0" smtClean="0">
                <a:solidFill>
                  <a:schemeClr val="accent6">
                    <a:lumMod val="75000"/>
                  </a:schemeClr>
                </a:solidFill>
                <a:latin typeface="Gill Sans MT" pitchFamily="34" charset="0"/>
                <a:ea typeface="+mj-ea"/>
              </a:rPr>
              <a:t>Disaster Mitigation</a:t>
            </a:r>
            <a:endParaRPr lang="en-PH" b="1" dirty="0">
              <a:solidFill>
                <a:schemeClr val="accent6">
                  <a:lumMod val="75000"/>
                </a:schemeClr>
              </a:solidFill>
              <a:latin typeface="Gill Sans MT" pitchFamily="34" charset="0"/>
              <a:ea typeface="+mj-ea"/>
            </a:endParaRPr>
          </a:p>
        </p:txBody>
      </p:sp>
      <p:sp>
        <p:nvSpPr>
          <p:cNvPr id="25603" name="Content Placeholder 2"/>
          <p:cNvSpPr>
            <a:spLocks noGrp="1"/>
          </p:cNvSpPr>
          <p:nvPr>
            <p:ph idx="1"/>
          </p:nvPr>
        </p:nvSpPr>
        <p:spPr/>
        <p:txBody>
          <a:bodyPr/>
          <a:lstStyle/>
          <a:p>
            <a:pPr eaLnBrk="1" hangingPunct="1">
              <a:buFont typeface="Arial" charset="0"/>
              <a:buNone/>
            </a:pPr>
            <a:r>
              <a:rPr lang="en-US" sz="5000">
                <a:latin typeface="Gill Sans MT" charset="0"/>
              </a:rPr>
              <a:t>- the lessening or limitation of the adverse impacts of hazards and related disasters.</a:t>
            </a:r>
          </a:p>
          <a:p>
            <a:pPr eaLnBrk="1" hangingPunct="1">
              <a:buFont typeface="Arial" charset="0"/>
              <a:buNone/>
            </a:pPr>
            <a:endParaRPr lang="en-PH" sz="5000">
              <a:latin typeface="Gill Sans MT" charset="0"/>
            </a:endParaRPr>
          </a:p>
        </p:txBody>
      </p:sp>
    </p:spTree>
    <p:extLst>
      <p:ext uri="{BB962C8B-B14F-4D97-AF65-F5344CB8AC3E}">
        <p14:creationId xmlns:p14="http://schemas.microsoft.com/office/powerpoint/2010/main" val="5915360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oconu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3200400" y="2895600"/>
            <a:ext cx="5943600" cy="1143000"/>
          </a:xfrm>
        </p:spPr>
        <p:txBody>
          <a:bodyPr rtlCol="0" anchor="t">
            <a:normAutofit fontScale="90000"/>
          </a:bodyPr>
          <a:lstStyle/>
          <a:p>
            <a:pPr eaLnBrk="1" fontAlgn="auto" hangingPunct="1">
              <a:spcAft>
                <a:spcPts val="0"/>
              </a:spcAft>
              <a:defRPr/>
            </a:pPr>
            <a:r>
              <a:rPr lang="en-US" sz="6000" dirty="0" smtClean="0">
                <a:solidFill>
                  <a:srgbClr val="376092"/>
                </a:solidFill>
                <a:latin typeface="Arial" pitchFamily="34" charset="0"/>
                <a:ea typeface="+mj-ea"/>
                <a:cs typeface="Arial" pitchFamily="34" charset="0"/>
              </a:rPr>
              <a:t>PREPAREDNESS</a:t>
            </a:r>
          </a:p>
        </p:txBody>
      </p:sp>
    </p:spTree>
    <p:extLst>
      <p:ext uri="{BB962C8B-B14F-4D97-AF65-F5344CB8AC3E}">
        <p14:creationId xmlns:p14="http://schemas.microsoft.com/office/powerpoint/2010/main" val="3092322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PH" b="1" dirty="0" smtClean="0">
                <a:solidFill>
                  <a:schemeClr val="accent6">
                    <a:lumMod val="75000"/>
                  </a:schemeClr>
                </a:solidFill>
                <a:latin typeface="Gill Sans MT" pitchFamily="34" charset="0"/>
                <a:ea typeface="+mj-ea"/>
              </a:rPr>
              <a:t>Disaster Preparedness</a:t>
            </a:r>
            <a:endParaRPr lang="en-PH" b="1" dirty="0">
              <a:solidFill>
                <a:schemeClr val="accent6">
                  <a:lumMod val="75000"/>
                </a:schemeClr>
              </a:solidFill>
              <a:latin typeface="Gill Sans MT" pitchFamily="34" charset="0"/>
              <a:ea typeface="+mj-ea"/>
            </a:endParaRPr>
          </a:p>
        </p:txBody>
      </p:sp>
      <p:sp>
        <p:nvSpPr>
          <p:cNvPr id="31747" name="Content Placeholder 2"/>
          <p:cNvSpPr>
            <a:spLocks noGrp="1"/>
          </p:cNvSpPr>
          <p:nvPr>
            <p:ph idx="1"/>
          </p:nvPr>
        </p:nvSpPr>
        <p:spPr/>
        <p:txBody>
          <a:bodyPr/>
          <a:lstStyle/>
          <a:p>
            <a:pPr eaLnBrk="1" hangingPunct="1">
              <a:buFont typeface="Arial" charset="0"/>
              <a:buNone/>
            </a:pPr>
            <a:r>
              <a:rPr lang="en-US" sz="5000">
                <a:latin typeface="Gill Sans MT" charset="0"/>
              </a:rPr>
              <a:t>- the knowledge and capacities to effectively anticipate, respond to, and recover from, the impacts of likely, imminent or current hazard events or conditions.</a:t>
            </a:r>
            <a:endParaRPr lang="en-PH" sz="5000">
              <a:latin typeface="Gill Sans MT" charset="0"/>
            </a:endParaRPr>
          </a:p>
        </p:txBody>
      </p:sp>
    </p:spTree>
    <p:extLst>
      <p:ext uri="{BB962C8B-B14F-4D97-AF65-F5344CB8AC3E}">
        <p14:creationId xmlns:p14="http://schemas.microsoft.com/office/powerpoint/2010/main" val="10321593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12837"/>
            <a:ext cx="8229600" cy="4830763"/>
          </a:xfrm>
        </p:spPr>
        <p:txBody>
          <a:bodyPr/>
          <a:lstStyle/>
          <a:p>
            <a:pPr marL="0" indent="0" algn="ctr">
              <a:buNone/>
            </a:pPr>
            <a:r>
              <a:rPr lang="en-US" sz="10000" b="1" dirty="0" smtClean="0">
                <a:solidFill>
                  <a:schemeClr val="tx2">
                    <a:lumMod val="75000"/>
                  </a:schemeClr>
                </a:solidFill>
              </a:rPr>
              <a:t>EXAMPLE </a:t>
            </a:r>
          </a:p>
          <a:p>
            <a:pPr marL="0" indent="0" algn="ctr">
              <a:buNone/>
            </a:pPr>
            <a:r>
              <a:rPr lang="en-US" sz="10000" b="1" dirty="0" smtClean="0">
                <a:solidFill>
                  <a:schemeClr val="tx2">
                    <a:lumMod val="75000"/>
                  </a:schemeClr>
                </a:solidFill>
              </a:rPr>
              <a:t>of </a:t>
            </a:r>
          </a:p>
          <a:p>
            <a:pPr marL="0" indent="0" algn="ctr">
              <a:buNone/>
            </a:pPr>
            <a:r>
              <a:rPr lang="en-US" sz="10000" b="1" dirty="0" smtClean="0">
                <a:solidFill>
                  <a:schemeClr val="tx2">
                    <a:lumMod val="75000"/>
                  </a:schemeClr>
                </a:solidFill>
              </a:rPr>
              <a:t>DRRM TEAM</a:t>
            </a:r>
            <a:endParaRPr lang="en-US" sz="10000" b="1" dirty="0">
              <a:solidFill>
                <a:schemeClr val="tx2">
                  <a:lumMod val="75000"/>
                </a:schemeClr>
              </a:solidFill>
            </a:endParaRPr>
          </a:p>
        </p:txBody>
      </p:sp>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15</a:t>
            </a:fld>
            <a:endParaRPr lang="fil-PH" dirty="0"/>
          </a:p>
        </p:txBody>
      </p:sp>
    </p:spTree>
    <p:extLst>
      <p:ext uri="{BB962C8B-B14F-4D97-AF65-F5344CB8AC3E}">
        <p14:creationId xmlns:p14="http://schemas.microsoft.com/office/powerpoint/2010/main" val="28323835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RRM TEAM.pdf"/>
          <p:cNvPicPr>
            <a:picLocks noGrp="1" noChangeAspect="1"/>
          </p:cNvPicPr>
          <p:nvPr>
            <p:ph idx="1"/>
          </p:nvPr>
        </p:nvPicPr>
        <p:blipFill rotWithShape="1">
          <a:blip r:embed="rId2">
            <a:extLst>
              <a:ext uri="{28A0092B-C50C-407E-A947-70E740481C1C}">
                <a14:useLocalDpi xmlns:a14="http://schemas.microsoft.com/office/drawing/2010/main" val="0"/>
              </a:ext>
            </a:extLst>
          </a:blip>
          <a:srcRect l="7106" t="7865" r="37877" b="64170"/>
          <a:stretch/>
        </p:blipFill>
        <p:spPr>
          <a:xfrm>
            <a:off x="-228600" y="0"/>
            <a:ext cx="9677400" cy="6858000"/>
          </a:xfrm>
        </p:spPr>
      </p:pic>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16</a:t>
            </a:fld>
            <a:endParaRPr lang="fil-PH" dirty="0"/>
          </a:p>
        </p:txBody>
      </p:sp>
    </p:spTree>
    <p:extLst>
      <p:ext uri="{BB962C8B-B14F-4D97-AF65-F5344CB8AC3E}">
        <p14:creationId xmlns:p14="http://schemas.microsoft.com/office/powerpoint/2010/main" val="8744500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RRM TEAM.pdf"/>
          <p:cNvPicPr>
            <a:picLocks noGrp="1" noChangeAspect="1"/>
          </p:cNvPicPr>
          <p:nvPr>
            <p:ph idx="1"/>
          </p:nvPr>
        </p:nvPicPr>
        <p:blipFill rotWithShape="1">
          <a:blip r:embed="rId2">
            <a:extLst>
              <a:ext uri="{28A0092B-C50C-407E-A947-70E740481C1C}">
                <a14:useLocalDpi xmlns:a14="http://schemas.microsoft.com/office/drawing/2010/main" val="0"/>
              </a:ext>
            </a:extLst>
          </a:blip>
          <a:srcRect l="7790" t="35791" r="38848" b="40457"/>
          <a:stretch/>
        </p:blipFill>
        <p:spPr>
          <a:xfrm>
            <a:off x="-152400" y="0"/>
            <a:ext cx="9448800" cy="6858000"/>
          </a:xfrm>
        </p:spPr>
      </p:pic>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17</a:t>
            </a:fld>
            <a:endParaRPr lang="fil-PH" dirty="0"/>
          </a:p>
        </p:txBody>
      </p:sp>
    </p:spTree>
    <p:extLst>
      <p:ext uri="{BB962C8B-B14F-4D97-AF65-F5344CB8AC3E}">
        <p14:creationId xmlns:p14="http://schemas.microsoft.com/office/powerpoint/2010/main" val="28228490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RRM TEAM.pdf"/>
          <p:cNvPicPr>
            <a:picLocks noGrp="1" noChangeAspect="1"/>
          </p:cNvPicPr>
          <p:nvPr>
            <p:ph idx="1"/>
          </p:nvPr>
        </p:nvPicPr>
        <p:blipFill rotWithShape="1">
          <a:blip r:embed="rId2">
            <a:extLst>
              <a:ext uri="{28A0092B-C50C-407E-A947-70E740481C1C}">
                <a14:useLocalDpi xmlns:a14="http://schemas.microsoft.com/office/drawing/2010/main" val="0"/>
              </a:ext>
            </a:extLst>
          </a:blip>
          <a:srcRect l="8388" t="59635" r="39111" b="12885"/>
          <a:stretch/>
        </p:blipFill>
        <p:spPr>
          <a:xfrm>
            <a:off x="0" y="0"/>
            <a:ext cx="9296399" cy="6858000"/>
          </a:xfrm>
        </p:spPr>
      </p:pic>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18</a:t>
            </a:fld>
            <a:endParaRPr lang="fil-PH" dirty="0"/>
          </a:p>
        </p:txBody>
      </p:sp>
    </p:spTree>
    <p:extLst>
      <p:ext uri="{BB962C8B-B14F-4D97-AF65-F5344CB8AC3E}">
        <p14:creationId xmlns:p14="http://schemas.microsoft.com/office/powerpoint/2010/main" val="26111437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2438401"/>
            <a:ext cx="5486400" cy="2666999"/>
          </a:xfrm>
        </p:spPr>
        <p:txBody>
          <a:bodyPr rtlCol="0">
            <a:noAutofit/>
          </a:bodyPr>
          <a:lstStyle/>
          <a:p>
            <a:pPr algn="ctr" fontAlgn="auto">
              <a:spcAft>
                <a:spcPts val="0"/>
              </a:spcAft>
              <a:defRPr/>
            </a:pPr>
            <a:r>
              <a:rPr lang="fil-PH" sz="4800" dirty="0" smtClean="0"/>
              <a:t>COORDINATION </a:t>
            </a:r>
            <a:br>
              <a:rPr lang="fil-PH" sz="4800" dirty="0" smtClean="0"/>
            </a:br>
            <a:r>
              <a:rPr lang="fil-PH" sz="4800" dirty="0" smtClean="0"/>
              <a:t>PROTOCOL</a:t>
            </a:r>
            <a:endParaRPr lang="fil-PH" sz="4800" dirty="0"/>
          </a:p>
        </p:txBody>
      </p:sp>
      <p:sp>
        <p:nvSpPr>
          <p:cNvPr id="41987" name="Slide Number Placehold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312AA1-A96F-4B66-B7B6-772A34F95037}" type="slidenum">
              <a:rPr lang="fil-PH"/>
              <a:pPr fontAlgn="base">
                <a:spcBef>
                  <a:spcPct val="0"/>
                </a:spcBef>
                <a:spcAft>
                  <a:spcPct val="0"/>
                </a:spcAft>
              </a:pPr>
              <a:t>19</a:t>
            </a:fld>
            <a:endParaRPr lang="fil-PH"/>
          </a:p>
        </p:txBody>
      </p:sp>
      <p:pic>
        <p:nvPicPr>
          <p:cNvPr id="2" name="Picture 1" descr="LOGO DepED M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505200"/>
            <a:ext cx="2336800" cy="2282031"/>
          </a:xfrm>
          <a:prstGeom prst="rect">
            <a:avLst/>
          </a:prstGeom>
        </p:spPr>
      </p:pic>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371600"/>
            <a:ext cx="5029200" cy="4191000"/>
          </a:xfrm>
        </p:spPr>
        <p:txBody>
          <a:bodyPr rtlCol="0">
            <a:noAutofit/>
          </a:bodyPr>
          <a:lstStyle/>
          <a:p>
            <a:pPr algn="ctr" eaLnBrk="1" fontAlgn="auto" hangingPunct="1">
              <a:spcAft>
                <a:spcPts val="0"/>
              </a:spcAft>
              <a:defRPr/>
            </a:pPr>
            <a:r>
              <a:rPr lang="en-US" sz="8000" dirty="0" smtClean="0">
                <a:latin typeface="+mn-lt"/>
              </a:rPr>
              <a:t>SCHOOL</a:t>
            </a:r>
            <a:br>
              <a:rPr lang="en-US" sz="8000" dirty="0" smtClean="0">
                <a:latin typeface="+mn-lt"/>
              </a:rPr>
            </a:br>
            <a:r>
              <a:rPr lang="en-US" sz="8000" dirty="0" smtClean="0">
                <a:latin typeface="+mn-lt"/>
              </a:rPr>
              <a:t>DRRM</a:t>
            </a:r>
            <a:br>
              <a:rPr lang="en-US" sz="8000" dirty="0" smtClean="0">
                <a:latin typeface="+mn-lt"/>
              </a:rPr>
            </a:br>
            <a:r>
              <a:rPr lang="en-US" sz="8000" dirty="0" smtClean="0">
                <a:latin typeface="+mn-lt"/>
              </a:rPr>
              <a:t>TEAM</a:t>
            </a:r>
            <a:endParaRPr lang="en-PH" sz="8000" dirty="0">
              <a:latin typeface="+mn-lt"/>
            </a:endParaRPr>
          </a:p>
        </p:txBody>
      </p:sp>
      <p:pic>
        <p:nvPicPr>
          <p:cNvPr id="3" name="Picture 2" descr="LOGO DepED M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57600"/>
            <a:ext cx="2438400" cy="2381251"/>
          </a:xfrm>
          <a:prstGeom prst="rect">
            <a:avLst/>
          </a:prstGeom>
        </p:spPr>
      </p:pic>
      <p:sp>
        <p:nvSpPr>
          <p:cNvPr id="6" name="Slide Number Placeholder 3"/>
          <p:cNvSpPr>
            <a:spLocks noGrp="1"/>
          </p:cNvSpPr>
          <p:nvPr>
            <p:ph type="sldNum" sz="quarter" idx="11"/>
          </p:nvPr>
        </p:nvSpPr>
        <p:spPr bwMode="auto">
          <a:xfrm>
            <a:off x="6934200" y="6553200"/>
            <a:ext cx="2133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7C1E2A-F7A0-452F-A73E-FAEE33131703}" type="slidenum">
              <a:rPr lang="fil-PH" altLang="en-US" smtClean="0">
                <a:solidFill>
                  <a:schemeClr val="bg1"/>
                </a:solidFill>
                <a:latin typeface="Bookman Old Style" panose="02050604050505020204" pitchFamily="18" charset="0"/>
              </a:rPr>
              <a:pPr/>
              <a:t>2</a:t>
            </a:fld>
            <a:endParaRPr lang="fil-PH"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421862433"/>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1607"/>
            <a:ext cx="8229600" cy="83409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fil-PH" sz="3800" b="1" i="0" u="none" strike="noStrike" cap="none" baseline="0" dirty="0" smtClean="0">
                <a:solidFill>
                  <a:schemeClr val="bg1"/>
                </a:solidFill>
                <a:ea typeface="Calibri"/>
                <a:cs typeface="Calibri"/>
                <a:sym typeface="Calibri"/>
              </a:rPr>
              <a:t>How</a:t>
            </a:r>
            <a:r>
              <a:rPr lang="fil-PH" sz="3800" b="1" i="0" u="none" strike="noStrike" cap="none" dirty="0" smtClean="0">
                <a:solidFill>
                  <a:schemeClr val="bg1"/>
                </a:solidFill>
                <a:ea typeface="Calibri"/>
                <a:cs typeface="Calibri"/>
                <a:sym typeface="Calibri"/>
              </a:rPr>
              <a:t> and why we do DRRM?</a:t>
            </a:r>
            <a:endParaRPr lang="fil-PH" sz="3800" b="1" i="0" u="none" strike="noStrike" cap="none" baseline="0" dirty="0">
              <a:solidFill>
                <a:schemeClr val="bg1"/>
              </a:solidFill>
              <a:ea typeface="Calibri"/>
              <a:cs typeface="Calibri"/>
              <a:sym typeface="Calibri"/>
            </a:endParaRPr>
          </a:p>
        </p:txBody>
      </p:sp>
      <p:sp>
        <p:nvSpPr>
          <p:cNvPr id="98" name="Shape 98"/>
          <p:cNvSpPr/>
          <p:nvPr/>
        </p:nvSpPr>
        <p:spPr>
          <a:xfrm>
            <a:off x="4875299" y="2286008"/>
            <a:ext cx="1676399" cy="609599"/>
          </a:xfrm>
          <a:prstGeom prst="roundRect">
            <a:avLst>
              <a:gd name="adj" fmla="val 16667"/>
            </a:avLst>
          </a:prstGeom>
          <a:no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fil-PH" b="0" i="0" u="none" strike="noStrike" cap="none" baseline="0" dirty="0">
                <a:solidFill>
                  <a:schemeClr val="dk1"/>
                </a:solidFill>
                <a:latin typeface="+mj-lt"/>
                <a:ea typeface="Calibri"/>
                <a:cs typeface="Calibri"/>
                <a:sym typeface="Calibri"/>
              </a:rPr>
              <a:t>DRRMO</a:t>
            </a:r>
          </a:p>
        </p:txBody>
      </p:sp>
      <p:sp>
        <p:nvSpPr>
          <p:cNvPr id="100" name="Shape 100"/>
          <p:cNvSpPr/>
          <p:nvPr/>
        </p:nvSpPr>
        <p:spPr>
          <a:xfrm>
            <a:off x="4875299" y="5791208"/>
            <a:ext cx="1676399" cy="609599"/>
          </a:xfrm>
          <a:prstGeom prst="roundRect">
            <a:avLst>
              <a:gd name="adj" fmla="val 16667"/>
            </a:avLst>
          </a:prstGeom>
          <a:no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fil-PH" b="0" i="0" u="none" strike="noStrike" cap="none" baseline="0" dirty="0">
                <a:solidFill>
                  <a:schemeClr val="dk1"/>
                </a:solidFill>
                <a:latin typeface="+mj-lt"/>
                <a:ea typeface="Calibri"/>
                <a:cs typeface="Calibri"/>
                <a:sym typeface="Calibri"/>
              </a:rPr>
              <a:t>Schools</a:t>
            </a:r>
          </a:p>
        </p:txBody>
      </p:sp>
      <p:sp>
        <p:nvSpPr>
          <p:cNvPr id="101" name="Shape 101"/>
          <p:cNvSpPr/>
          <p:nvPr/>
        </p:nvSpPr>
        <p:spPr>
          <a:xfrm>
            <a:off x="4875299" y="3276600"/>
            <a:ext cx="1676399" cy="762000"/>
          </a:xfrm>
          <a:prstGeom prst="roundRect">
            <a:avLst>
              <a:gd name="adj" fmla="val 16667"/>
            </a:avLst>
          </a:prstGeom>
          <a:no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fil-PH" b="0" i="0" u="none" strike="noStrike" cap="none" baseline="0" dirty="0">
                <a:solidFill>
                  <a:schemeClr val="dk1"/>
                </a:solidFill>
                <a:latin typeface="+mj-lt"/>
                <a:ea typeface="Calibri"/>
                <a:cs typeface="Calibri"/>
                <a:sym typeface="Calibri"/>
              </a:rPr>
              <a:t>Regional </a:t>
            </a:r>
            <a:r>
              <a:rPr lang="fil-PH" b="0" i="0" u="none" strike="noStrike" cap="none" baseline="0" dirty="0" smtClean="0">
                <a:solidFill>
                  <a:schemeClr val="dk1"/>
                </a:solidFill>
                <a:latin typeface="+mj-lt"/>
                <a:ea typeface="Calibri"/>
                <a:cs typeface="Calibri"/>
                <a:sym typeface="Calibri"/>
              </a:rPr>
              <a:t>DRRM </a:t>
            </a:r>
            <a:r>
              <a:rPr lang="fil-PH" b="0" i="0" u="none" strike="noStrike" cap="none" baseline="0" dirty="0">
                <a:solidFill>
                  <a:schemeClr val="dk1"/>
                </a:solidFill>
                <a:latin typeface="+mj-lt"/>
                <a:ea typeface="Calibri"/>
                <a:cs typeface="Calibri"/>
                <a:sym typeface="Calibri"/>
              </a:rPr>
              <a:t>Focal</a:t>
            </a:r>
          </a:p>
        </p:txBody>
      </p:sp>
      <p:sp>
        <p:nvSpPr>
          <p:cNvPr id="103" name="Shape 103"/>
          <p:cNvSpPr/>
          <p:nvPr/>
        </p:nvSpPr>
        <p:spPr>
          <a:xfrm>
            <a:off x="4875299" y="1066800"/>
            <a:ext cx="1676399" cy="762000"/>
          </a:xfrm>
          <a:prstGeom prst="roundRect">
            <a:avLst>
              <a:gd name="adj" fmla="val 16667"/>
            </a:avLst>
          </a:prstGeom>
          <a:no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fil-PH" b="0" i="0" u="none" strike="noStrike" cap="none" baseline="0" dirty="0" smtClean="0">
                <a:solidFill>
                  <a:schemeClr val="dk1"/>
                </a:solidFill>
                <a:latin typeface="+mj-lt"/>
                <a:ea typeface="Calibri"/>
                <a:cs typeface="Calibri"/>
                <a:sym typeface="Calibri"/>
              </a:rPr>
              <a:t>DepEd</a:t>
            </a:r>
            <a:endParaRPr lang="fil-PH" b="0" i="0" u="none" strike="noStrike" cap="none" baseline="0" dirty="0">
              <a:solidFill>
                <a:schemeClr val="dk1"/>
              </a:solidFill>
              <a:latin typeface="+mj-lt"/>
              <a:ea typeface="Calibri"/>
              <a:cs typeface="Calibri"/>
              <a:sym typeface="Calibri"/>
            </a:endParaRPr>
          </a:p>
        </p:txBody>
      </p:sp>
      <p:sp>
        <p:nvSpPr>
          <p:cNvPr id="104" name="Shape 104"/>
          <p:cNvSpPr/>
          <p:nvPr/>
        </p:nvSpPr>
        <p:spPr>
          <a:xfrm>
            <a:off x="4875299" y="4495800"/>
            <a:ext cx="1676399" cy="762000"/>
          </a:xfrm>
          <a:prstGeom prst="roundRect">
            <a:avLst>
              <a:gd name="adj" fmla="val 16667"/>
            </a:avLst>
          </a:prstGeom>
          <a:no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fil-PH" b="0" i="0" u="none" strike="noStrike" cap="none" baseline="0" dirty="0">
                <a:solidFill>
                  <a:schemeClr val="dk1"/>
                </a:solidFill>
                <a:latin typeface="+mj-lt"/>
                <a:ea typeface="Calibri"/>
                <a:cs typeface="Calibri"/>
                <a:sym typeface="Calibri"/>
              </a:rPr>
              <a:t>Division </a:t>
            </a:r>
            <a:r>
              <a:rPr lang="fil-PH" b="0" i="0" u="none" strike="noStrike" cap="none" baseline="0" dirty="0" smtClean="0">
                <a:solidFill>
                  <a:schemeClr val="dk1"/>
                </a:solidFill>
                <a:latin typeface="+mj-lt"/>
                <a:ea typeface="Calibri"/>
                <a:cs typeface="Calibri"/>
                <a:sym typeface="Calibri"/>
              </a:rPr>
              <a:t>DRRM </a:t>
            </a:r>
            <a:r>
              <a:rPr lang="fil-PH" b="0" i="0" u="none" strike="noStrike" cap="none" baseline="0" dirty="0">
                <a:solidFill>
                  <a:schemeClr val="dk1"/>
                </a:solidFill>
                <a:latin typeface="+mj-lt"/>
                <a:ea typeface="Calibri"/>
                <a:cs typeface="Calibri"/>
                <a:sym typeface="Calibri"/>
              </a:rPr>
              <a:t>Focal</a:t>
            </a:r>
          </a:p>
        </p:txBody>
      </p:sp>
      <p:sp>
        <p:nvSpPr>
          <p:cNvPr id="105" name="Shape 105"/>
          <p:cNvSpPr/>
          <p:nvPr/>
        </p:nvSpPr>
        <p:spPr>
          <a:xfrm>
            <a:off x="2133600" y="1066800"/>
            <a:ext cx="1676399" cy="762000"/>
          </a:xfrm>
          <a:prstGeom prst="roundRect">
            <a:avLst>
              <a:gd name="adj" fmla="val 16667"/>
            </a:avLst>
          </a:prstGeom>
          <a:no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fil-PH" b="0" i="0" u="none" strike="noStrike" cap="none" baseline="0" dirty="0">
                <a:solidFill>
                  <a:schemeClr val="dk1"/>
                </a:solidFill>
                <a:latin typeface="+mj-lt"/>
                <a:ea typeface="Calibri"/>
                <a:cs typeface="Calibri"/>
                <a:sym typeface="Calibri"/>
              </a:rPr>
              <a:t>NDRRMC</a:t>
            </a:r>
          </a:p>
        </p:txBody>
      </p:sp>
      <p:cxnSp>
        <p:nvCxnSpPr>
          <p:cNvPr id="107" name="Shape 107"/>
          <p:cNvCxnSpPr/>
          <p:nvPr/>
        </p:nvCxnSpPr>
        <p:spPr>
          <a:xfrm rot="5400000">
            <a:off x="5255544" y="2057444"/>
            <a:ext cx="457200" cy="1500"/>
          </a:xfrm>
          <a:prstGeom prst="straightConnector1">
            <a:avLst/>
          </a:prstGeom>
          <a:noFill/>
          <a:ln w="31750" cap="flat">
            <a:solidFill>
              <a:srgbClr val="008000"/>
            </a:solidFill>
            <a:prstDash val="solid"/>
            <a:round/>
            <a:headEnd type="none" w="med" len="med"/>
            <a:tailEnd type="stealth" w="lg" len="lg"/>
          </a:ln>
        </p:spPr>
      </p:cxnSp>
      <p:cxnSp>
        <p:nvCxnSpPr>
          <p:cNvPr id="108" name="Shape 108"/>
          <p:cNvCxnSpPr/>
          <p:nvPr/>
        </p:nvCxnSpPr>
        <p:spPr>
          <a:xfrm rot="5400000">
            <a:off x="5293643" y="3085354"/>
            <a:ext cx="381000" cy="1500"/>
          </a:xfrm>
          <a:prstGeom prst="straightConnector1">
            <a:avLst/>
          </a:prstGeom>
          <a:noFill/>
          <a:ln w="31750" cap="flat">
            <a:solidFill>
              <a:srgbClr val="008000"/>
            </a:solidFill>
            <a:prstDash val="solid"/>
            <a:round/>
            <a:headEnd type="none" w="med" len="med"/>
            <a:tailEnd type="stealth" w="lg" len="lg"/>
          </a:ln>
        </p:spPr>
      </p:cxnSp>
      <p:cxnSp>
        <p:nvCxnSpPr>
          <p:cNvPr id="109" name="Shape 109"/>
          <p:cNvCxnSpPr/>
          <p:nvPr/>
        </p:nvCxnSpPr>
        <p:spPr>
          <a:xfrm rot="5400000">
            <a:off x="5255543" y="4267248"/>
            <a:ext cx="457200" cy="1500"/>
          </a:xfrm>
          <a:prstGeom prst="straightConnector1">
            <a:avLst/>
          </a:prstGeom>
          <a:noFill/>
          <a:ln w="31750" cap="flat">
            <a:solidFill>
              <a:srgbClr val="008000"/>
            </a:solidFill>
            <a:prstDash val="solid"/>
            <a:round/>
            <a:headEnd type="none" w="med" len="med"/>
            <a:tailEnd type="stealth" w="lg" len="lg"/>
          </a:ln>
        </p:spPr>
      </p:cxnSp>
      <p:cxnSp>
        <p:nvCxnSpPr>
          <p:cNvPr id="110" name="Shape 110"/>
          <p:cNvCxnSpPr/>
          <p:nvPr/>
        </p:nvCxnSpPr>
        <p:spPr>
          <a:xfrm rot="5400000">
            <a:off x="5217449" y="5523753"/>
            <a:ext cx="533399" cy="1500"/>
          </a:xfrm>
          <a:prstGeom prst="straightConnector1">
            <a:avLst/>
          </a:prstGeom>
          <a:noFill/>
          <a:ln w="31750" cap="flat">
            <a:solidFill>
              <a:srgbClr val="008000"/>
            </a:solidFill>
            <a:prstDash val="solid"/>
            <a:round/>
            <a:headEnd type="none" w="med" len="med"/>
            <a:tailEnd type="stealth" w="lg" len="lg"/>
          </a:ln>
        </p:spPr>
      </p:cxnSp>
      <p:cxnSp>
        <p:nvCxnSpPr>
          <p:cNvPr id="111" name="Shape 111"/>
          <p:cNvCxnSpPr/>
          <p:nvPr/>
        </p:nvCxnSpPr>
        <p:spPr>
          <a:xfrm rot="-5400000">
            <a:off x="5780571" y="5524548"/>
            <a:ext cx="533399" cy="1500"/>
          </a:xfrm>
          <a:prstGeom prst="straightConnector1">
            <a:avLst/>
          </a:prstGeom>
          <a:noFill/>
          <a:ln w="31750" cap="flat">
            <a:solidFill>
              <a:srgbClr val="CC6600"/>
            </a:solidFill>
            <a:prstDash val="solid"/>
            <a:round/>
            <a:headEnd type="none" w="med" len="med"/>
            <a:tailEnd type="stealth" w="lg" len="lg"/>
          </a:ln>
        </p:spPr>
      </p:cxnSp>
      <p:cxnSp>
        <p:nvCxnSpPr>
          <p:cNvPr id="112" name="Shape 112"/>
          <p:cNvCxnSpPr/>
          <p:nvPr/>
        </p:nvCxnSpPr>
        <p:spPr>
          <a:xfrm rot="-5400000">
            <a:off x="5790444" y="4266453"/>
            <a:ext cx="457200" cy="1500"/>
          </a:xfrm>
          <a:prstGeom prst="straightConnector1">
            <a:avLst/>
          </a:prstGeom>
          <a:noFill/>
          <a:ln w="31750" cap="flat">
            <a:solidFill>
              <a:srgbClr val="CC6600"/>
            </a:solidFill>
            <a:prstDash val="solid"/>
            <a:round/>
            <a:headEnd type="none" w="med" len="med"/>
            <a:tailEnd type="stealth" w="lg" len="lg"/>
          </a:ln>
        </p:spPr>
      </p:cxnSp>
      <p:cxnSp>
        <p:nvCxnSpPr>
          <p:cNvPr id="113" name="Shape 113"/>
          <p:cNvCxnSpPr/>
          <p:nvPr/>
        </p:nvCxnSpPr>
        <p:spPr>
          <a:xfrm rot="-5400000">
            <a:off x="5828544" y="3085353"/>
            <a:ext cx="381000" cy="1500"/>
          </a:xfrm>
          <a:prstGeom prst="straightConnector1">
            <a:avLst/>
          </a:prstGeom>
          <a:noFill/>
          <a:ln w="31750" cap="flat">
            <a:solidFill>
              <a:srgbClr val="CC6600"/>
            </a:solidFill>
            <a:prstDash val="solid"/>
            <a:round/>
            <a:headEnd type="none" w="med" len="med"/>
            <a:tailEnd type="stealth" w="lg" len="lg"/>
          </a:ln>
        </p:spPr>
      </p:cxnSp>
      <p:cxnSp>
        <p:nvCxnSpPr>
          <p:cNvPr id="114" name="Shape 114"/>
          <p:cNvCxnSpPr/>
          <p:nvPr/>
        </p:nvCxnSpPr>
        <p:spPr>
          <a:xfrm rot="-5400000">
            <a:off x="5790444" y="2056652"/>
            <a:ext cx="457200" cy="1500"/>
          </a:xfrm>
          <a:prstGeom prst="straightConnector1">
            <a:avLst/>
          </a:prstGeom>
          <a:noFill/>
          <a:ln w="31750" cap="flat">
            <a:solidFill>
              <a:srgbClr val="CC6600"/>
            </a:solidFill>
            <a:prstDash val="solid"/>
            <a:round/>
            <a:headEnd type="none" w="med" len="med"/>
            <a:tailEnd type="stealth" w="lg" len="lg"/>
          </a:ln>
        </p:spPr>
      </p:cxnSp>
      <p:sp>
        <p:nvSpPr>
          <p:cNvPr id="118" name="Shape 118"/>
          <p:cNvSpPr/>
          <p:nvPr/>
        </p:nvSpPr>
        <p:spPr>
          <a:xfrm>
            <a:off x="2289243" y="3799116"/>
            <a:ext cx="1516216" cy="827478"/>
          </a:xfrm>
          <a:prstGeom prst="roundRect">
            <a:avLst>
              <a:gd name="adj" fmla="val 16667"/>
            </a:avLst>
          </a:prstGeom>
          <a:noFill/>
          <a:ln w="25400" cap="flat">
            <a:solidFill>
              <a:srgbClr val="395E8A"/>
            </a:solidFill>
            <a:prstDash val="solid"/>
            <a:round/>
            <a:headEnd type="none" w="med" len="med"/>
            <a:tailEnd type="none" w="med" len="med"/>
          </a:ln>
        </p:spPr>
        <p:txBody>
          <a:bodyPr lIns="91425" tIns="45700" rIns="91425" bIns="45700" anchor="ctr" anchorCtr="0">
            <a:noAutofit/>
          </a:bodyPr>
          <a:lstStyle/>
          <a:p>
            <a:pPr algn="ctr">
              <a:buSzPct val="25000"/>
            </a:pPr>
            <a:r>
              <a:rPr lang="fil-PH" b="0" i="0" u="none" strike="noStrike" cap="none" baseline="0" dirty="0">
                <a:solidFill>
                  <a:schemeClr val="dk1"/>
                </a:solidFill>
                <a:latin typeface="+mj-lt"/>
                <a:ea typeface="Calibri"/>
                <a:cs typeface="Calibri"/>
                <a:sym typeface="Calibri"/>
              </a:rPr>
              <a:t>Local </a:t>
            </a:r>
            <a:r>
              <a:rPr lang="fil-PH" b="0" i="0" u="none" strike="noStrike" cap="none" baseline="0" dirty="0" smtClean="0">
                <a:solidFill>
                  <a:schemeClr val="dk1"/>
                </a:solidFill>
                <a:latin typeface="+mj-lt"/>
                <a:ea typeface="Calibri"/>
                <a:cs typeface="Calibri"/>
                <a:sym typeface="Calibri"/>
              </a:rPr>
              <a:t>DRRMC</a:t>
            </a:r>
            <a:endParaRPr lang="fil-PH" dirty="0">
              <a:solidFill>
                <a:schemeClr val="dk1"/>
              </a:solidFill>
              <a:latin typeface="+mj-lt"/>
              <a:ea typeface="Calibri"/>
              <a:cs typeface="Calibri"/>
              <a:sym typeface="Calibri"/>
            </a:endParaRPr>
          </a:p>
        </p:txBody>
      </p:sp>
      <p:cxnSp>
        <p:nvCxnSpPr>
          <p:cNvPr id="119" name="Shape 119"/>
          <p:cNvCxnSpPr>
            <a:stCxn id="101" idx="1"/>
          </p:cNvCxnSpPr>
          <p:nvPr/>
        </p:nvCxnSpPr>
        <p:spPr>
          <a:xfrm rot="10800000" flipV="1">
            <a:off x="4235435" y="3657600"/>
            <a:ext cx="639860" cy="1588"/>
          </a:xfrm>
          <a:prstGeom prst="straightConnector1">
            <a:avLst/>
          </a:prstGeom>
          <a:noFill/>
          <a:ln w="25400" cap="flat">
            <a:solidFill>
              <a:srgbClr val="4A7DBB"/>
            </a:solidFill>
            <a:prstDash val="solid"/>
            <a:round/>
            <a:headEnd type="none" w="med" len="med"/>
            <a:tailEnd type="none" w="med" len="med"/>
          </a:ln>
        </p:spPr>
      </p:cxnSp>
      <p:cxnSp>
        <p:nvCxnSpPr>
          <p:cNvPr id="120" name="Shape 120"/>
          <p:cNvCxnSpPr>
            <a:stCxn id="104" idx="1"/>
          </p:cNvCxnSpPr>
          <p:nvPr/>
        </p:nvCxnSpPr>
        <p:spPr>
          <a:xfrm rot="10800000">
            <a:off x="4235435" y="4876800"/>
            <a:ext cx="639860" cy="1588"/>
          </a:xfrm>
          <a:prstGeom prst="straightConnector1">
            <a:avLst/>
          </a:prstGeom>
          <a:noFill/>
          <a:ln w="25400" cap="flat">
            <a:solidFill>
              <a:srgbClr val="4A7DBB"/>
            </a:solidFill>
            <a:prstDash val="solid"/>
            <a:round/>
            <a:headEnd type="none" w="med" len="med"/>
            <a:tailEnd type="none" w="med" len="med"/>
          </a:ln>
        </p:spPr>
      </p:cxnSp>
      <p:cxnSp>
        <p:nvCxnSpPr>
          <p:cNvPr id="121" name="Shape 121"/>
          <p:cNvCxnSpPr>
            <a:stCxn id="105" idx="3"/>
            <a:endCxn id="103" idx="1"/>
          </p:cNvCxnSpPr>
          <p:nvPr/>
        </p:nvCxnSpPr>
        <p:spPr>
          <a:xfrm>
            <a:off x="3809995" y="1447800"/>
            <a:ext cx="1065300" cy="0"/>
          </a:xfrm>
          <a:prstGeom prst="straightConnector1">
            <a:avLst/>
          </a:prstGeom>
          <a:noFill/>
          <a:ln w="25400" cap="flat">
            <a:solidFill>
              <a:srgbClr val="4A7DBB"/>
            </a:solidFill>
            <a:prstDash val="solid"/>
            <a:round/>
            <a:headEnd type="none" w="med" len="med"/>
            <a:tailEnd type="none" w="med" len="med"/>
          </a:ln>
        </p:spPr>
      </p:cxnSp>
      <p:cxnSp>
        <p:nvCxnSpPr>
          <p:cNvPr id="122" name="Shape 122"/>
          <p:cNvCxnSpPr/>
          <p:nvPr/>
        </p:nvCxnSpPr>
        <p:spPr>
          <a:xfrm>
            <a:off x="2975011" y="2559702"/>
            <a:ext cx="1898787" cy="1588"/>
          </a:xfrm>
          <a:prstGeom prst="straightConnector1">
            <a:avLst/>
          </a:prstGeom>
          <a:noFill/>
          <a:ln w="25400" cap="flat">
            <a:solidFill>
              <a:srgbClr val="4A7DBB"/>
            </a:solidFill>
            <a:prstDash val="dash"/>
            <a:round/>
            <a:headEnd type="none" w="med" len="med"/>
            <a:tailEnd type="none" w="med" len="med"/>
          </a:ln>
        </p:spPr>
      </p:cxnSp>
      <p:cxnSp>
        <p:nvCxnSpPr>
          <p:cNvPr id="35" name="Straight Connector 34"/>
          <p:cNvCxnSpPr/>
          <p:nvPr/>
        </p:nvCxnSpPr>
        <p:spPr>
          <a:xfrm rot="5400000">
            <a:off x="3625041" y="4267200"/>
            <a:ext cx="1219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hape 119"/>
          <p:cNvCxnSpPr/>
          <p:nvPr/>
        </p:nvCxnSpPr>
        <p:spPr>
          <a:xfrm rot="10800000">
            <a:off x="3813295" y="4251815"/>
            <a:ext cx="422144" cy="1588"/>
          </a:xfrm>
          <a:prstGeom prst="straightConnector1">
            <a:avLst/>
          </a:prstGeom>
          <a:noFill/>
          <a:ln w="25400" cap="flat">
            <a:solidFill>
              <a:srgbClr val="4A7DBB"/>
            </a:solidFill>
            <a:prstDash val="solid"/>
            <a:round/>
            <a:headEnd type="none" w="med" len="med"/>
            <a:tailEnd type="none" w="med" len="med"/>
          </a:ln>
        </p:spPr>
      </p:cxnSp>
      <p:cxnSp>
        <p:nvCxnSpPr>
          <p:cNvPr id="56" name="Shape 122"/>
          <p:cNvCxnSpPr/>
          <p:nvPr/>
        </p:nvCxnSpPr>
        <p:spPr>
          <a:xfrm rot="5400000">
            <a:off x="2610353" y="2194253"/>
            <a:ext cx="731699" cy="2382"/>
          </a:xfrm>
          <a:prstGeom prst="straightConnector1">
            <a:avLst/>
          </a:prstGeom>
          <a:noFill/>
          <a:ln w="25400" cap="flat">
            <a:solidFill>
              <a:srgbClr val="4A7DBB"/>
            </a:solidFill>
            <a:prstDash val="dash"/>
            <a:round/>
            <a:headEnd type="none" w="med" len="med"/>
            <a:tailEnd type="none" w="med" len="med"/>
          </a:ln>
        </p:spPr>
      </p:cxnSp>
      <p:sp>
        <p:nvSpPr>
          <p:cNvPr id="3" name="Slide Number Placeholder 2"/>
          <p:cNvSpPr>
            <a:spLocks noGrp="1"/>
          </p:cNvSpPr>
          <p:nvPr>
            <p:ph type="sldNum" sz="quarter" idx="4294967295"/>
          </p:nvPr>
        </p:nvSpPr>
        <p:spPr>
          <a:xfrm>
            <a:off x="6934200" y="6553200"/>
            <a:ext cx="2133600" cy="304800"/>
          </a:xfrm>
          <a:prstGeom prst="rect">
            <a:avLst/>
          </a:prstGeom>
        </p:spPr>
        <p:txBody>
          <a:bodyPr/>
          <a:lstStyle/>
          <a:p>
            <a:fld id="{40CEB23D-5D9C-424D-A4B8-74E3F10BC318}" type="slidenum">
              <a:rPr lang="fil-PH" smtClean="0"/>
              <a:pPr/>
              <a:t>20</a:t>
            </a:fld>
            <a:endParaRPr lang="fil-PH" dirty="0"/>
          </a:p>
        </p:txBody>
      </p:sp>
    </p:spTree>
    <p:extLst>
      <p:ext uri="{BB962C8B-B14F-4D97-AF65-F5344CB8AC3E}">
        <p14:creationId xmlns:p14="http://schemas.microsoft.com/office/powerpoint/2010/main" val="3860370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wipe(up)">
                                      <p:cBhvr>
                                        <p:cTn id="11" dur="500"/>
                                        <p:tgtEl>
                                          <p:spTgt spid="10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wipe(up)">
                                      <p:cBhvr>
                                        <p:cTn id="20" dur="500"/>
                                        <p:tgtEl>
                                          <p:spTgt spid="10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wipe(up)">
                                      <p:cBhvr>
                                        <p:cTn id="29" dur="500"/>
                                        <p:tgtEl>
                                          <p:spTgt spid="10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type="lt">
                                    <p:tmAbs val="0"/>
                                  </p:iterate>
                                  <p:childTnLst>
                                    <p:set>
                                      <p:cBhvr>
                                        <p:cTn id="33" dur="1" fill="hold">
                                          <p:stCondLst>
                                            <p:cond delay="0"/>
                                          </p:stCondLst>
                                        </p:cTn>
                                        <p:tgtEl>
                                          <p:spTgt spid="10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18"/>
                                        </p:tgtEl>
                                        <p:attrNameLst>
                                          <p:attrName>style.visibility</p:attrName>
                                        </p:attrNameLst>
                                      </p:cBhvr>
                                      <p:to>
                                        <p:strVal val="visible"/>
                                      </p:to>
                                    </p:set>
                                    <p:anim calcmode="lin" valueType="num">
                                      <p:cBhvr>
                                        <p:cTn id="38" dur="500" fill="hold"/>
                                        <p:tgtEl>
                                          <p:spTgt spid="118"/>
                                        </p:tgtEl>
                                        <p:attrNameLst>
                                          <p:attrName>ppt_w</p:attrName>
                                        </p:attrNameLst>
                                      </p:cBhvr>
                                      <p:tavLst>
                                        <p:tav tm="0">
                                          <p:val>
                                            <p:fltVal val="0"/>
                                          </p:val>
                                        </p:tav>
                                        <p:tav tm="100000">
                                          <p:val>
                                            <p:strVal val="#ppt_w"/>
                                          </p:val>
                                        </p:tav>
                                      </p:tavLst>
                                    </p:anim>
                                    <p:anim calcmode="lin" valueType="num">
                                      <p:cBhvr>
                                        <p:cTn id="39" dur="500" fill="hold"/>
                                        <p:tgtEl>
                                          <p:spTgt spid="118"/>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11"/>
                                        </p:tgtEl>
                                        <p:attrNameLst>
                                          <p:attrName>style.visibility</p:attrName>
                                        </p:attrNameLst>
                                      </p:cBhvr>
                                      <p:to>
                                        <p:strVal val="visible"/>
                                      </p:to>
                                    </p:set>
                                    <p:animEffect transition="in" filter="wipe(down)">
                                      <p:cBhvr>
                                        <p:cTn id="53" dur="500"/>
                                        <p:tgtEl>
                                          <p:spTgt spid="111"/>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grpId="1" nodeType="clickEffect">
                                  <p:stCondLst>
                                    <p:cond delay="0"/>
                                  </p:stCondLst>
                                  <p:iterate type="lt">
                                    <p:tmPct val="0"/>
                                  </p:iterate>
                                  <p:childTnLst>
                                    <p:animEffect transition="out" filter="fade">
                                      <p:cBhvr>
                                        <p:cTn id="57" dur="500" tmFilter="0, 0; .2, .5; .8, .5; 1, 0"/>
                                        <p:tgtEl>
                                          <p:spTgt spid="104"/>
                                        </p:tgtEl>
                                      </p:cBhvr>
                                    </p:animEffect>
                                    <p:animScale>
                                      <p:cBhvr>
                                        <p:cTn id="58" dur="250" autoRev="1" fill="hold"/>
                                        <p:tgtEl>
                                          <p:spTgt spid="104"/>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12"/>
                                        </p:tgtEl>
                                        <p:attrNameLst>
                                          <p:attrName>style.visibility</p:attrName>
                                        </p:attrNameLst>
                                      </p:cBhvr>
                                      <p:to>
                                        <p:strVal val="visible"/>
                                      </p:to>
                                    </p:set>
                                    <p:animEffect transition="in" filter="wipe(down)">
                                      <p:cBhvr>
                                        <p:cTn id="63" dur="500"/>
                                        <p:tgtEl>
                                          <p:spTgt spid="112"/>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mph" presetSubtype="0" fill="hold" grpId="1" nodeType="clickEffect">
                                  <p:stCondLst>
                                    <p:cond delay="0"/>
                                  </p:stCondLst>
                                  <p:childTnLst>
                                    <p:animEffect transition="out" filter="fade">
                                      <p:cBhvr>
                                        <p:cTn id="67" dur="500" tmFilter="0, 0; .2, .5; .8, .5; 1, 0"/>
                                        <p:tgtEl>
                                          <p:spTgt spid="101"/>
                                        </p:tgtEl>
                                      </p:cBhvr>
                                    </p:animEffect>
                                    <p:animScale>
                                      <p:cBhvr>
                                        <p:cTn id="68" dur="250" autoRev="1" fill="hold"/>
                                        <p:tgtEl>
                                          <p:spTgt spid="101"/>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wipe(down)">
                                      <p:cBhvr>
                                        <p:cTn id="73" dur="500"/>
                                        <p:tgtEl>
                                          <p:spTgt spid="113"/>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grpId="1" nodeType="clickEffect">
                                  <p:stCondLst>
                                    <p:cond delay="0"/>
                                  </p:stCondLst>
                                  <p:childTnLst>
                                    <p:animEffect transition="out" filter="fade">
                                      <p:cBhvr>
                                        <p:cTn id="77" dur="500" tmFilter="0, 0; .2, .5; .8, .5; 1, 0"/>
                                        <p:tgtEl>
                                          <p:spTgt spid="98"/>
                                        </p:tgtEl>
                                      </p:cBhvr>
                                    </p:animEffect>
                                    <p:animScale>
                                      <p:cBhvr>
                                        <p:cTn id="78" dur="250" autoRev="1" fill="hold"/>
                                        <p:tgtEl>
                                          <p:spTgt spid="98"/>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14"/>
                                        </p:tgtEl>
                                        <p:attrNameLst>
                                          <p:attrName>style.visibility</p:attrName>
                                        </p:attrNameLst>
                                      </p:cBhvr>
                                      <p:to>
                                        <p:strVal val="visible"/>
                                      </p:to>
                                    </p:set>
                                    <p:animEffect transition="in" filter="wipe(down)">
                                      <p:cBhvr>
                                        <p:cTn id="83" dur="500"/>
                                        <p:tgtEl>
                                          <p:spTgt spid="114"/>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mph" presetSubtype="0" fill="hold" grpId="0" nodeType="clickEffect">
                                  <p:stCondLst>
                                    <p:cond delay="0"/>
                                  </p:stCondLst>
                                  <p:childTnLst>
                                    <p:animEffect transition="out" filter="fade">
                                      <p:cBhvr>
                                        <p:cTn id="87" dur="500" tmFilter="0, 0; .2, .5; .8, .5; 1, 0"/>
                                        <p:tgtEl>
                                          <p:spTgt spid="103"/>
                                        </p:tgtEl>
                                      </p:cBhvr>
                                    </p:animEffect>
                                    <p:animScale>
                                      <p:cBhvr>
                                        <p:cTn id="88" dur="250" autoRev="1" fill="hold"/>
                                        <p:tgtEl>
                                          <p:spTgt spid="10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100" grpId="0" animBg="1"/>
      <p:bldP spid="101" grpId="0" animBg="1"/>
      <p:bldP spid="101" grpId="1" animBg="1"/>
      <p:bldP spid="103" grpId="0" animBg="1"/>
      <p:bldP spid="104" grpId="0" animBg="1"/>
      <p:bldP spid="104" grpId="1" animBg="1"/>
      <p:bldP spid="105" grpId="0" animBg="1"/>
      <p:bldP spid="1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IMPORTANT REMINDERS</a:t>
            </a:r>
            <a:endParaRPr lang="fil-PH" dirty="0"/>
          </a:p>
        </p:txBody>
      </p:sp>
      <p:sp>
        <p:nvSpPr>
          <p:cNvPr id="3" name="Content Placeholder 2"/>
          <p:cNvSpPr>
            <a:spLocks noGrp="1"/>
          </p:cNvSpPr>
          <p:nvPr>
            <p:ph idx="1"/>
          </p:nvPr>
        </p:nvSpPr>
        <p:spPr/>
        <p:txBody>
          <a:bodyPr/>
          <a:lstStyle/>
          <a:p>
            <a:pPr algn="just"/>
            <a:r>
              <a:rPr lang="fil-PH" b="1" u="sng" dirty="0" smtClean="0"/>
              <a:t>#SchoolPatrolPH </a:t>
            </a:r>
            <a:r>
              <a:rPr lang="fil-PH" dirty="0" smtClean="0"/>
              <a:t>will be launched to engage the general public in the collection of pictures of damaged schools through social media such as Twitter and Facebook.</a:t>
            </a:r>
          </a:p>
          <a:p>
            <a:pPr algn="just">
              <a:buNone/>
            </a:pPr>
            <a:endParaRPr lang="fil-PH" dirty="0"/>
          </a:p>
        </p:txBody>
      </p:sp>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21</a:t>
            </a:fld>
            <a:endParaRPr lang="fil-PH"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2658F8-E41C-4440-A001-1AB2B0311215}" type="slidenum">
              <a:rPr lang="fil-PH"/>
              <a:pPr fontAlgn="base">
                <a:spcBef>
                  <a:spcPct val="0"/>
                </a:spcBef>
                <a:spcAft>
                  <a:spcPct val="0"/>
                </a:spcAft>
              </a:pPr>
              <a:t>22</a:t>
            </a:fld>
            <a:endParaRPr lang="fil-PH"/>
          </a:p>
        </p:txBody>
      </p:sp>
      <p:pic>
        <p:nvPicPr>
          <p:cNvPr id="57347" name="Picture 2"/>
          <p:cNvPicPr>
            <a:picLocks noChangeAspect="1" noChangeArrowheads="1"/>
          </p:cNvPicPr>
          <p:nvPr/>
        </p:nvPicPr>
        <p:blipFill>
          <a:blip r:embed="rId2" cstate="print"/>
          <a:srcRect/>
          <a:stretch>
            <a:fillRect/>
          </a:stretch>
        </p:blipFill>
        <p:spPr bwMode="auto">
          <a:xfrm>
            <a:off x="0" y="914400"/>
            <a:ext cx="4648200" cy="5486400"/>
          </a:xfrm>
          <a:prstGeom prst="rect">
            <a:avLst/>
          </a:prstGeom>
          <a:noFill/>
          <a:ln w="9525">
            <a:noFill/>
            <a:miter lim="800000"/>
            <a:headEnd/>
            <a:tailEnd/>
          </a:ln>
        </p:spPr>
      </p:pic>
      <p:pic>
        <p:nvPicPr>
          <p:cNvPr id="57348" name="Picture 2"/>
          <p:cNvPicPr>
            <a:picLocks noChangeAspect="1" noChangeArrowheads="1"/>
          </p:cNvPicPr>
          <p:nvPr/>
        </p:nvPicPr>
        <p:blipFill>
          <a:blip r:embed="rId3" cstate="print"/>
          <a:srcRect/>
          <a:stretch>
            <a:fillRect/>
          </a:stretch>
        </p:blipFill>
        <p:spPr bwMode="auto">
          <a:xfrm>
            <a:off x="4648200" y="914408"/>
            <a:ext cx="4495800" cy="5686425"/>
          </a:xfrm>
          <a:prstGeom prst="rect">
            <a:avLst/>
          </a:prstGeom>
          <a:noFill/>
          <a:ln w="9525">
            <a:noFill/>
            <a:miter lim="800000"/>
            <a:headEnd/>
            <a:tailEnd/>
          </a:ln>
        </p:spPr>
      </p:pic>
      <p:sp>
        <p:nvSpPr>
          <p:cNvPr id="57349" name="Title 4"/>
          <p:cNvSpPr txBox="1">
            <a:spLocks/>
          </p:cNvSpPr>
          <p:nvPr/>
        </p:nvSpPr>
        <p:spPr bwMode="auto">
          <a:xfrm>
            <a:off x="533400" y="0"/>
            <a:ext cx="8229600" cy="914400"/>
          </a:xfrm>
          <a:prstGeom prst="rect">
            <a:avLst/>
          </a:prstGeom>
          <a:noFill/>
          <a:ln w="9525">
            <a:noFill/>
            <a:miter lim="800000"/>
            <a:headEnd/>
            <a:tailEnd/>
          </a:ln>
        </p:spPr>
        <p:txBody>
          <a:bodyPr anchor="ctr"/>
          <a:lstStyle/>
          <a:p>
            <a:pPr algn="ctr"/>
            <a:r>
              <a:rPr lang="en-US" sz="3600" b="1">
                <a:solidFill>
                  <a:schemeClr val="bg1"/>
                </a:solidFill>
                <a:latin typeface="Bookman Old Style" pitchFamily="18" charset="0"/>
              </a:rPr>
              <a:t>How can we communicate?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13"/>
            <a:ext cx="9144000" cy="914400"/>
          </a:xfrm>
        </p:spPr>
        <p:txBody>
          <a:bodyPr/>
          <a:lstStyle/>
          <a:p>
            <a:r>
              <a:rPr lang="en-US" sz="3000" dirty="0" smtClean="0"/>
              <a:t>RADAR (Rapid Disaster Assessment Report) 1</a:t>
            </a:r>
            <a:endParaRPr lang="en-US" sz="3000" dirty="0"/>
          </a:p>
        </p:txBody>
      </p:sp>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23</a:t>
            </a:fld>
            <a:endParaRPr lang="fil-PH" dirty="0"/>
          </a:p>
        </p:txBody>
      </p:sp>
      <p:pic>
        <p:nvPicPr>
          <p:cNvPr id="5" name="Picture 4" descr="DO_s2015_21_Communication Protocol.pdf"/>
          <p:cNvPicPr>
            <a:picLocks noChangeAspect="1"/>
          </p:cNvPicPr>
          <p:nvPr/>
        </p:nvPicPr>
        <p:blipFill rotWithShape="1">
          <a:blip r:embed="rId2">
            <a:extLst>
              <a:ext uri="{28A0092B-C50C-407E-A947-70E740481C1C}">
                <a14:useLocalDpi xmlns:a14="http://schemas.microsoft.com/office/drawing/2010/main" val="0"/>
              </a:ext>
            </a:extLst>
          </a:blip>
          <a:srcRect t="12972" b="54360"/>
          <a:stretch/>
        </p:blipFill>
        <p:spPr>
          <a:xfrm>
            <a:off x="14192" y="1346906"/>
            <a:ext cx="8954114" cy="4139494"/>
          </a:xfrm>
          <a:prstGeom prst="rect">
            <a:avLst/>
          </a:prstGeom>
        </p:spPr>
      </p:pic>
    </p:spTree>
    <p:extLst>
      <p:ext uri="{BB962C8B-B14F-4D97-AF65-F5344CB8AC3E}">
        <p14:creationId xmlns:p14="http://schemas.microsoft.com/office/powerpoint/2010/main" val="11832391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914400" y="1066800"/>
          <a:ext cx="7315200" cy="4792364"/>
        </p:xfrm>
        <a:graphic>
          <a:graphicData uri="http://schemas.openxmlformats.org/drawingml/2006/table">
            <a:tbl>
              <a:tblPr/>
              <a:tblGrid>
                <a:gridCol w="381000"/>
                <a:gridCol w="6016720"/>
                <a:gridCol w="917480"/>
              </a:tblGrid>
              <a:tr h="307257">
                <a:tc gridSpan="2">
                  <a:txBody>
                    <a:bodyPr/>
                    <a:lstStyle/>
                    <a:p>
                      <a:pPr marL="0" marR="0">
                        <a:spcBef>
                          <a:spcPts val="0"/>
                        </a:spcBef>
                        <a:spcAft>
                          <a:spcPts val="0"/>
                        </a:spcAft>
                      </a:pPr>
                      <a:endParaRPr lang="en-US" sz="1000" dirty="0">
                        <a:latin typeface="Cambria"/>
                        <a:ea typeface="Calibri"/>
                        <a:cs typeface="Times New Roman"/>
                      </a:endParaRPr>
                    </a:p>
                    <a:p>
                      <a:pPr marL="0" marR="0">
                        <a:spcBef>
                          <a:spcPts val="0"/>
                        </a:spcBef>
                        <a:spcAft>
                          <a:spcPts val="0"/>
                        </a:spcAft>
                      </a:pPr>
                      <a:r>
                        <a:rPr lang="en-US" sz="1000" dirty="0">
                          <a:latin typeface="Cambria"/>
                          <a:ea typeface="Calibri"/>
                          <a:cs typeface="Times New Roman"/>
                        </a:rPr>
                        <a:t>Division    ___________________________</a:t>
                      </a:r>
                      <a:endParaRPr lang="fil-PH" sz="1100" dirty="0">
                        <a:latin typeface="Calibri"/>
                        <a:ea typeface="Calibri"/>
                        <a:cs typeface="Times New Roman"/>
                      </a:endParaRPr>
                    </a:p>
                  </a:txBody>
                  <a:tcPr marL="68580" marR="68580" marT="0" marB="0">
                    <a:lnL>
                      <a:noFill/>
                    </a:lnL>
                    <a:lnR>
                      <a:noFill/>
                    </a:lnR>
                    <a:lnT>
                      <a:noFill/>
                    </a:lnT>
                    <a:lnB>
                      <a:noFill/>
                    </a:lnB>
                  </a:tcPr>
                </a:tc>
                <a:tc hMerge="1">
                  <a:txBody>
                    <a:bodyPr/>
                    <a:lstStyle/>
                    <a:p>
                      <a:pPr marL="0" marR="0">
                        <a:spcBef>
                          <a:spcPts val="0"/>
                        </a:spcBef>
                        <a:spcAft>
                          <a:spcPts val="0"/>
                        </a:spcAft>
                      </a:pPr>
                      <a:endParaRPr lang="fil-PH" sz="1100" dirty="0">
                        <a:latin typeface="Calibri"/>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100">
                        <a:latin typeface="Cambria"/>
                        <a:ea typeface="Calibri"/>
                        <a:cs typeface="Times New Roman"/>
                      </a:endParaRPr>
                    </a:p>
                  </a:txBody>
                  <a:tcPr marL="68580" marR="68580" marT="0" marB="0">
                    <a:lnL>
                      <a:noFill/>
                    </a:lnL>
                    <a:lnR>
                      <a:noFill/>
                    </a:lnR>
                    <a:lnT>
                      <a:noFill/>
                    </a:lnT>
                    <a:lnB>
                      <a:noFill/>
                    </a:lnB>
                  </a:tcPr>
                </a:tc>
              </a:tr>
              <a:tr h="183075">
                <a:tc>
                  <a:txBody>
                    <a:bodyPr/>
                    <a:lstStyle/>
                    <a:p>
                      <a:pPr marL="0" marR="0">
                        <a:spcBef>
                          <a:spcPts val="0"/>
                        </a:spcBef>
                        <a:spcAft>
                          <a:spcPts val="0"/>
                        </a:spcAft>
                      </a:pPr>
                      <a:endParaRPr lang="fil-PH" sz="1100" dirty="0">
                        <a:latin typeface="Calibri"/>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endParaRPr lang="fil-PH" sz="1100" dirty="0">
                        <a:latin typeface="Calibri"/>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100">
                        <a:latin typeface="Cambria"/>
                        <a:ea typeface="Calibri"/>
                        <a:cs typeface="Times New Roman"/>
                      </a:endParaRPr>
                    </a:p>
                  </a:txBody>
                  <a:tcPr marL="68580" marR="68580" marT="0" marB="0">
                    <a:lnL>
                      <a:noFill/>
                    </a:lnL>
                    <a:lnR>
                      <a:noFill/>
                    </a:lnR>
                    <a:lnT>
                      <a:noFill/>
                    </a:lnT>
                    <a:lnB>
                      <a:noFill/>
                    </a:lnB>
                  </a:tcPr>
                </a:tc>
              </a:tr>
              <a:tr h="168992">
                <a:tc>
                  <a:txBody>
                    <a:bodyPr/>
                    <a:lstStyle/>
                    <a:p>
                      <a:pPr marL="0" marR="0">
                        <a:spcBef>
                          <a:spcPts val="0"/>
                        </a:spcBef>
                        <a:spcAft>
                          <a:spcPts val="0"/>
                        </a:spcAft>
                      </a:pPr>
                      <a:r>
                        <a:rPr lang="en-US" sz="1100" dirty="0" smtClean="0">
                          <a:solidFill>
                            <a:schemeClr val="bg1"/>
                          </a:solidFill>
                          <a:latin typeface="Cambria"/>
                          <a:ea typeface="Calibri"/>
                          <a:cs typeface="Times New Roman"/>
                        </a:rPr>
                        <a:t>#</a:t>
                      </a:r>
                      <a:endParaRPr lang="en-US" sz="1100" dirty="0">
                        <a:solidFill>
                          <a:schemeClr val="bg1"/>
                        </a:solidFill>
                        <a:latin typeface="Cambria"/>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dirty="0" smtClean="0">
                          <a:solidFill>
                            <a:schemeClr val="bg1"/>
                          </a:solidFill>
                          <a:latin typeface="Cambria"/>
                          <a:ea typeface="Calibri"/>
                          <a:cs typeface="Times New Roman"/>
                        </a:rPr>
                        <a:t>QUESTIONS</a:t>
                      </a:r>
                      <a:endParaRPr lang="en-US" sz="1100" dirty="0">
                        <a:solidFill>
                          <a:schemeClr val="bg1"/>
                        </a:solidFill>
                        <a:latin typeface="Cambria"/>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dirty="0" smtClean="0">
                          <a:solidFill>
                            <a:schemeClr val="bg1"/>
                          </a:solidFill>
                          <a:latin typeface="Cambria"/>
                          <a:ea typeface="Calibri"/>
                          <a:cs typeface="Times New Roman"/>
                        </a:rPr>
                        <a:t>ANSWERS</a:t>
                      </a:r>
                      <a:endParaRPr lang="en-US" sz="1100" dirty="0">
                        <a:solidFill>
                          <a:schemeClr val="bg1"/>
                        </a:solidFill>
                        <a:latin typeface="Cambria"/>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r>
              <a:tr h="297656">
                <a:tc>
                  <a:txBody>
                    <a:bodyPr/>
                    <a:lstStyle/>
                    <a:p>
                      <a:pPr marL="0" marR="0" algn="l">
                        <a:spcBef>
                          <a:spcPts val="0"/>
                        </a:spcBef>
                        <a:spcAft>
                          <a:spcPts val="0"/>
                        </a:spcAft>
                      </a:pPr>
                      <a:r>
                        <a:rPr lang="fil-PH" sz="1100" dirty="0" smtClean="0">
                          <a:latin typeface="Calibri"/>
                          <a:ea typeface="Calibri"/>
                          <a:cs typeface="Times New Roman"/>
                        </a:rPr>
                        <a:t>1</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latin typeface="Cambria"/>
                          <a:ea typeface="Calibri"/>
                          <a:cs typeface="Times New Roman"/>
                        </a:rPr>
                        <a:t>Name</a:t>
                      </a:r>
                      <a:r>
                        <a:rPr lang="en-US" sz="1000" dirty="0">
                          <a:latin typeface="Cambria"/>
                          <a:ea typeface="Calibri"/>
                          <a:cs typeface="Times New Roman"/>
                        </a:rPr>
                        <a:t> </a:t>
                      </a:r>
                      <a:r>
                        <a:rPr lang="en-US" sz="1000" b="1" dirty="0">
                          <a:latin typeface="Cambria"/>
                          <a:ea typeface="Calibri"/>
                          <a:cs typeface="Times New Roman"/>
                        </a:rPr>
                        <a:t>of incident</a:t>
                      </a:r>
                      <a:endParaRPr lang="fil-PH" sz="1100" dirty="0">
                        <a:latin typeface="Calibri"/>
                        <a:ea typeface="Calibri"/>
                        <a:cs typeface="Times New Roman"/>
                      </a:endParaRPr>
                    </a:p>
                    <a:p>
                      <a:pPr marL="0" marR="0" algn="l">
                        <a:spcBef>
                          <a:spcPts val="0"/>
                        </a:spcBef>
                        <a:spcAft>
                          <a:spcPts val="0"/>
                        </a:spcAft>
                      </a:pPr>
                      <a:r>
                        <a:rPr lang="en-US" sz="900" dirty="0">
                          <a:latin typeface="Cambria"/>
                          <a:ea typeface="Calibri"/>
                          <a:cs typeface="Times New Roman"/>
                        </a:rPr>
                        <a:t>(Can be name of tropical cyclone, name of volcano or description of incident)</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257">
                <a:tc>
                  <a:txBody>
                    <a:bodyPr/>
                    <a:lstStyle/>
                    <a:p>
                      <a:pPr marL="0" marR="0" algn="l">
                        <a:spcBef>
                          <a:spcPts val="0"/>
                        </a:spcBef>
                        <a:spcAft>
                          <a:spcPts val="0"/>
                        </a:spcAft>
                      </a:pPr>
                      <a:r>
                        <a:rPr lang="fil-PH" sz="1100" b="1" dirty="0" smtClean="0">
                          <a:latin typeface="Cambria" pitchFamily="18" charset="0"/>
                          <a:ea typeface="Calibri"/>
                          <a:cs typeface="Times New Roman"/>
                        </a:rPr>
                        <a:t>2</a:t>
                      </a:r>
                      <a:endParaRPr lang="fil-PH" sz="1100" b="1" dirty="0">
                        <a:latin typeface="Cambria"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fil-PH" sz="1100" b="1" dirty="0" smtClean="0">
                          <a:latin typeface="Cambria" pitchFamily="18" charset="0"/>
                          <a:ea typeface="Calibri"/>
                          <a:cs typeface="Times New Roman"/>
                        </a:rPr>
                        <a:t>EBEIS SCHOOL ID</a:t>
                      </a:r>
                      <a:endParaRPr lang="fil-PH" sz="1100" b="1" dirty="0">
                        <a:latin typeface="Cambria"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257">
                <a:tc>
                  <a:txBody>
                    <a:bodyPr/>
                    <a:lstStyle/>
                    <a:p>
                      <a:pPr marL="0" marR="0" algn="l">
                        <a:spcBef>
                          <a:spcPts val="0"/>
                        </a:spcBef>
                        <a:spcAft>
                          <a:spcPts val="0"/>
                        </a:spcAft>
                      </a:pPr>
                      <a:r>
                        <a:rPr lang="fil-PH" sz="1100" dirty="0" smtClean="0">
                          <a:latin typeface="Calibri"/>
                          <a:ea typeface="Calibri"/>
                          <a:cs typeface="Times New Roman"/>
                        </a:rPr>
                        <a:t>3</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latin typeface="Cambria"/>
                          <a:ea typeface="Calibri"/>
                          <a:cs typeface="Times New Roman"/>
                        </a:rPr>
                        <a:t>Incurred damages because of incident</a:t>
                      </a:r>
                      <a:endParaRPr lang="fil-PH" sz="1100" dirty="0">
                        <a:latin typeface="Calibri"/>
                        <a:ea typeface="Calibri"/>
                        <a:cs typeface="Times New Roman"/>
                      </a:endParaRPr>
                    </a:p>
                    <a:p>
                      <a:pPr marL="0" marR="0" algn="l">
                        <a:spcBef>
                          <a:spcPts val="0"/>
                        </a:spcBef>
                        <a:spcAft>
                          <a:spcPts val="0"/>
                        </a:spcAft>
                      </a:pPr>
                      <a:r>
                        <a:rPr lang="en-US" sz="1000" b="1" dirty="0" smtClean="0">
                          <a:latin typeface="Cambria"/>
                          <a:ea typeface="Calibri"/>
                          <a:cs typeface="Times New Roman"/>
                        </a:rPr>
                        <a:t>(</a:t>
                      </a:r>
                      <a:r>
                        <a:rPr lang="en-US" sz="1000" b="0" dirty="0" smtClean="0">
                          <a:latin typeface="Cambria"/>
                          <a:ea typeface="Calibri"/>
                          <a:cs typeface="Times New Roman"/>
                        </a:rPr>
                        <a:t>Indicate</a:t>
                      </a:r>
                      <a:r>
                        <a:rPr lang="en-US" sz="1000" b="1" dirty="0" smtClean="0">
                          <a:latin typeface="Cambria"/>
                          <a:ea typeface="Calibri"/>
                          <a:cs typeface="Times New Roman"/>
                        </a:rPr>
                        <a:t> Yes/No </a:t>
                      </a:r>
                      <a:r>
                        <a:rPr lang="en-US" sz="1000" b="0" dirty="0" smtClean="0">
                          <a:latin typeface="Cambria"/>
                          <a:ea typeface="Calibri"/>
                          <a:cs typeface="Times New Roman"/>
                        </a:rPr>
                        <a:t>only</a:t>
                      </a:r>
                      <a:r>
                        <a:rPr lang="en-US" sz="1000" b="1" dirty="0" smtClean="0">
                          <a:latin typeface="Cambria"/>
                          <a:ea typeface="Calibri"/>
                          <a:cs typeface="Times New Roman"/>
                        </a:rPr>
                        <a:t>)</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502">
                <a:tc>
                  <a:txBody>
                    <a:bodyPr/>
                    <a:lstStyle/>
                    <a:p>
                      <a:pPr marL="0" marR="0" algn="l">
                        <a:spcBef>
                          <a:spcPts val="0"/>
                        </a:spcBef>
                        <a:spcAft>
                          <a:spcPts val="0"/>
                        </a:spcAft>
                      </a:pPr>
                      <a:r>
                        <a:rPr lang="fil-PH" sz="1100" dirty="0" smtClean="0">
                          <a:latin typeface="Calibri"/>
                          <a:ea typeface="Calibri"/>
                          <a:cs typeface="Times New Roman"/>
                        </a:rPr>
                        <a:t>4</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smtClean="0">
                          <a:latin typeface="Cambria"/>
                          <a:ea typeface="Calibri"/>
                          <a:cs typeface="Times New Roman"/>
                        </a:rPr>
                        <a:t>Number </a:t>
                      </a:r>
                      <a:r>
                        <a:rPr lang="en-US" sz="1000" b="1" baseline="0" dirty="0" smtClean="0">
                          <a:latin typeface="Cambria"/>
                          <a:ea typeface="Calibri"/>
                          <a:cs typeface="Times New Roman"/>
                        </a:rPr>
                        <a:t> </a:t>
                      </a:r>
                      <a:r>
                        <a:rPr lang="en-US" sz="1000" b="0" baseline="0" dirty="0" smtClean="0">
                          <a:latin typeface="Cambria"/>
                          <a:ea typeface="Calibri"/>
                          <a:cs typeface="Times New Roman"/>
                        </a:rPr>
                        <a:t>of academic classrooms that are</a:t>
                      </a:r>
                      <a:r>
                        <a:rPr lang="en-US" sz="1000" dirty="0" smtClean="0">
                          <a:latin typeface="Cambria"/>
                          <a:ea typeface="Calibri"/>
                          <a:cs typeface="Times New Roman"/>
                        </a:rPr>
                        <a:t> </a:t>
                      </a:r>
                      <a:r>
                        <a:rPr lang="en-US" sz="1000" u="sng" dirty="0" smtClean="0">
                          <a:latin typeface="Cambria"/>
                          <a:ea typeface="Calibri"/>
                          <a:cs typeface="Times New Roman"/>
                        </a:rPr>
                        <a:t>totally</a:t>
                      </a:r>
                      <a:r>
                        <a:rPr lang="en-US" sz="1000" dirty="0" smtClean="0">
                          <a:latin typeface="Cambria"/>
                          <a:ea typeface="Calibri"/>
                          <a:cs typeface="Times New Roman"/>
                        </a:rPr>
                        <a:t> </a:t>
                      </a:r>
                      <a:r>
                        <a:rPr lang="en-US" sz="1000" dirty="0">
                          <a:latin typeface="Cambria"/>
                          <a:ea typeface="Calibri"/>
                          <a:cs typeface="Times New Roman"/>
                        </a:rPr>
                        <a:t>damaged classrooms</a:t>
                      </a:r>
                      <a:endParaRPr lang="fil-PH" sz="1100" dirty="0">
                        <a:latin typeface="Calibri"/>
                        <a:ea typeface="Calibri"/>
                        <a:cs typeface="Times New Roman"/>
                      </a:endParaRPr>
                    </a:p>
                    <a:p>
                      <a:pPr marL="0" marR="0" algn="l">
                        <a:spcBef>
                          <a:spcPts val="0"/>
                        </a:spcBef>
                        <a:spcAft>
                          <a:spcPts val="0"/>
                        </a:spcAft>
                      </a:pPr>
                      <a:r>
                        <a:rPr lang="en-US" sz="900" dirty="0" smtClean="0">
                          <a:latin typeface="Cambria"/>
                          <a:ea typeface="Calibri"/>
                          <a:cs typeface="Times New Roman"/>
                        </a:rPr>
                        <a:t>(damaged</a:t>
                      </a:r>
                      <a:r>
                        <a:rPr lang="en-US" sz="900" baseline="0" dirty="0" smtClean="0">
                          <a:latin typeface="Cambria"/>
                          <a:ea typeface="Calibri"/>
                          <a:cs typeface="Times New Roman"/>
                        </a:rPr>
                        <a:t> academic classrooms that cannot be used</a:t>
                      </a:r>
                      <a:r>
                        <a:rPr lang="en-US" sz="900" dirty="0" smtClean="0">
                          <a:latin typeface="Cambria"/>
                          <a:ea typeface="Calibri"/>
                          <a:cs typeface="Times New Roman"/>
                        </a:rPr>
                        <a:t>)</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896">
                <a:tc>
                  <a:txBody>
                    <a:bodyPr/>
                    <a:lstStyle/>
                    <a:p>
                      <a:pPr marL="0" marR="0" algn="l">
                        <a:spcBef>
                          <a:spcPts val="0"/>
                        </a:spcBef>
                        <a:spcAft>
                          <a:spcPts val="0"/>
                        </a:spcAft>
                      </a:pPr>
                      <a:r>
                        <a:rPr lang="fil-PH" sz="1100" dirty="0" smtClean="0">
                          <a:latin typeface="Calibri"/>
                          <a:ea typeface="Calibri"/>
                          <a:cs typeface="Times New Roman"/>
                        </a:rPr>
                        <a:t>5</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latin typeface="Cambria"/>
                          <a:ea typeface="Calibri"/>
                          <a:cs typeface="Times New Roman"/>
                        </a:rPr>
                        <a:t>Number</a:t>
                      </a:r>
                      <a:r>
                        <a:rPr lang="en-US" sz="1000" dirty="0">
                          <a:latin typeface="Cambria"/>
                          <a:ea typeface="Calibri"/>
                          <a:cs typeface="Times New Roman"/>
                        </a:rPr>
                        <a:t> </a:t>
                      </a:r>
                      <a:r>
                        <a:rPr lang="en-US" sz="1000" dirty="0" smtClean="0">
                          <a:latin typeface="Cambria"/>
                          <a:ea typeface="Calibri"/>
                          <a:cs typeface="Times New Roman"/>
                        </a:rPr>
                        <a:t>of academic </a:t>
                      </a:r>
                      <a:r>
                        <a:rPr lang="en-US" sz="1000" dirty="0">
                          <a:latin typeface="Cambria"/>
                          <a:ea typeface="Calibri"/>
                          <a:cs typeface="Times New Roman"/>
                        </a:rPr>
                        <a:t>classrooms with major damage</a:t>
                      </a:r>
                      <a:endParaRPr lang="fil-PH" sz="1100" dirty="0">
                        <a:latin typeface="Calibri"/>
                        <a:ea typeface="Calibri"/>
                        <a:cs typeface="Times New Roman"/>
                      </a:endParaRPr>
                    </a:p>
                    <a:p>
                      <a:pPr marL="0" marR="0" algn="l">
                        <a:spcBef>
                          <a:spcPts val="0"/>
                        </a:spcBef>
                        <a:spcAft>
                          <a:spcPts val="0"/>
                        </a:spcAft>
                      </a:pPr>
                      <a:r>
                        <a:rPr lang="en-US" sz="900" dirty="0" smtClean="0">
                          <a:latin typeface="Cambria"/>
                          <a:ea typeface="Calibri"/>
                          <a:cs typeface="Times New Roman"/>
                        </a:rPr>
                        <a:t>(damaged</a:t>
                      </a:r>
                      <a:r>
                        <a:rPr lang="en-US" sz="900" baseline="0" dirty="0" smtClean="0">
                          <a:latin typeface="Cambria"/>
                          <a:ea typeface="Calibri"/>
                          <a:cs typeface="Times New Roman"/>
                        </a:rPr>
                        <a:t> academic classrooms needing</a:t>
                      </a:r>
                      <a:r>
                        <a:rPr lang="en-US" sz="900" dirty="0" smtClean="0">
                          <a:latin typeface="Cambria"/>
                          <a:ea typeface="Calibri"/>
                          <a:cs typeface="Times New Roman"/>
                        </a:rPr>
                        <a:t> </a:t>
                      </a:r>
                      <a:r>
                        <a:rPr lang="en-US" sz="900" dirty="0">
                          <a:latin typeface="Cambria"/>
                          <a:ea typeface="Calibri"/>
                          <a:cs typeface="Times New Roman"/>
                        </a:rPr>
                        <a:t>major repair </a:t>
                      </a:r>
                      <a:r>
                        <a:rPr lang="en-US" sz="900" dirty="0" smtClean="0">
                          <a:latin typeface="Cambria"/>
                          <a:ea typeface="Calibri"/>
                          <a:cs typeface="Times New Roman"/>
                        </a:rPr>
                        <a:t>and </a:t>
                      </a:r>
                      <a:r>
                        <a:rPr lang="en-US" sz="900" dirty="0">
                          <a:latin typeface="Cambria"/>
                          <a:ea typeface="Calibri"/>
                          <a:cs typeface="Times New Roman"/>
                        </a:rPr>
                        <a:t>cannot be repaired by school)</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896">
                <a:tc>
                  <a:txBody>
                    <a:bodyPr/>
                    <a:lstStyle/>
                    <a:p>
                      <a:pPr marL="0" marR="0" algn="l">
                        <a:spcBef>
                          <a:spcPts val="0"/>
                        </a:spcBef>
                        <a:spcAft>
                          <a:spcPts val="0"/>
                        </a:spcAft>
                      </a:pPr>
                      <a:r>
                        <a:rPr lang="fil-PH" sz="1100" dirty="0" smtClean="0">
                          <a:latin typeface="Calibri"/>
                          <a:ea typeface="Calibri"/>
                          <a:cs typeface="Times New Roman"/>
                        </a:rPr>
                        <a:t>6</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latin typeface="Cambria"/>
                          <a:ea typeface="Calibri"/>
                          <a:cs typeface="Times New Roman"/>
                        </a:rPr>
                        <a:t>Number</a:t>
                      </a:r>
                      <a:r>
                        <a:rPr lang="en-US" sz="1000" dirty="0">
                          <a:latin typeface="Cambria"/>
                          <a:ea typeface="Calibri"/>
                          <a:cs typeface="Times New Roman"/>
                        </a:rPr>
                        <a:t> </a:t>
                      </a:r>
                      <a:r>
                        <a:rPr lang="en-US" sz="1000" dirty="0" smtClean="0">
                          <a:latin typeface="Cambria"/>
                          <a:ea typeface="Calibri"/>
                          <a:cs typeface="Times New Roman"/>
                        </a:rPr>
                        <a:t>of academic </a:t>
                      </a:r>
                      <a:r>
                        <a:rPr lang="en-US" sz="1000" dirty="0">
                          <a:latin typeface="Cambria"/>
                          <a:ea typeface="Calibri"/>
                          <a:cs typeface="Times New Roman"/>
                        </a:rPr>
                        <a:t>classrooms with minor damage</a:t>
                      </a:r>
                      <a:endParaRPr lang="fil-PH" sz="1100" dirty="0">
                        <a:latin typeface="Calibri"/>
                        <a:ea typeface="Calibri"/>
                        <a:cs typeface="Times New Roman"/>
                      </a:endParaRPr>
                    </a:p>
                    <a:p>
                      <a:pPr marL="0" marR="0" algn="l">
                        <a:spcBef>
                          <a:spcPts val="0"/>
                        </a:spcBef>
                        <a:spcAft>
                          <a:spcPts val="0"/>
                        </a:spcAft>
                      </a:pPr>
                      <a:r>
                        <a:rPr lang="en-US" sz="900" dirty="0" smtClean="0">
                          <a:latin typeface="Cambria"/>
                          <a:ea typeface="Calibri"/>
                          <a:cs typeface="Times New Roman"/>
                        </a:rPr>
                        <a:t>(damaged</a:t>
                      </a:r>
                      <a:r>
                        <a:rPr lang="en-US" sz="900" baseline="0" dirty="0" smtClean="0">
                          <a:latin typeface="Cambria"/>
                          <a:ea typeface="Calibri"/>
                          <a:cs typeface="Times New Roman"/>
                        </a:rPr>
                        <a:t> academic classrooms needing</a:t>
                      </a:r>
                      <a:r>
                        <a:rPr lang="en-US" sz="900" dirty="0" smtClean="0">
                          <a:latin typeface="Cambria"/>
                          <a:ea typeface="Calibri"/>
                          <a:cs typeface="Times New Roman"/>
                        </a:rPr>
                        <a:t> </a:t>
                      </a:r>
                      <a:r>
                        <a:rPr lang="en-US" sz="900" dirty="0">
                          <a:latin typeface="Cambria"/>
                          <a:ea typeface="Calibri"/>
                          <a:cs typeface="Times New Roman"/>
                        </a:rPr>
                        <a:t>minor repair that can all be repaired by school)</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12">
                <a:tc>
                  <a:txBody>
                    <a:bodyPr/>
                    <a:lstStyle/>
                    <a:p>
                      <a:pPr marL="0" marR="0" algn="l">
                        <a:spcBef>
                          <a:spcPts val="0"/>
                        </a:spcBef>
                        <a:spcAft>
                          <a:spcPts val="0"/>
                        </a:spcAft>
                      </a:pPr>
                      <a:r>
                        <a:rPr lang="fil-PH" sz="1100" dirty="0" smtClean="0">
                          <a:latin typeface="Calibri"/>
                          <a:ea typeface="Calibri"/>
                          <a:cs typeface="Times New Roman"/>
                        </a:rPr>
                        <a:t>7</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latin typeface="Cambria"/>
                          <a:ea typeface="Calibri"/>
                          <a:cs typeface="Times New Roman"/>
                        </a:rPr>
                        <a:t>Number</a:t>
                      </a:r>
                      <a:r>
                        <a:rPr lang="en-US" sz="1000" dirty="0">
                          <a:latin typeface="Cambria"/>
                          <a:ea typeface="Calibri"/>
                          <a:cs typeface="Times New Roman"/>
                        </a:rPr>
                        <a:t> of temporary learning spaces (TLS) </a:t>
                      </a:r>
                      <a:r>
                        <a:rPr lang="en-US" sz="1000" dirty="0" smtClean="0">
                          <a:latin typeface="Cambria"/>
                          <a:ea typeface="Calibri"/>
                          <a:cs typeface="Times New Roman"/>
                        </a:rPr>
                        <a:t>needed for immediate class resumption</a:t>
                      </a:r>
                      <a:endParaRPr lang="fil-PH" sz="1100" dirty="0">
                        <a:latin typeface="Calibri"/>
                        <a:ea typeface="Calibri"/>
                        <a:cs typeface="Times New Roman"/>
                      </a:endParaRPr>
                    </a:p>
                    <a:p>
                      <a:pPr marL="0" marR="0" algn="l">
                        <a:spcBef>
                          <a:spcPts val="0"/>
                        </a:spcBef>
                        <a:spcAft>
                          <a:spcPts val="0"/>
                        </a:spcAft>
                      </a:pP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12">
                <a:tc>
                  <a:txBody>
                    <a:bodyPr/>
                    <a:lstStyle/>
                    <a:p>
                      <a:pPr marL="0" marR="0" algn="l">
                        <a:spcBef>
                          <a:spcPts val="0"/>
                        </a:spcBef>
                        <a:spcAft>
                          <a:spcPts val="0"/>
                        </a:spcAft>
                      </a:pPr>
                      <a:r>
                        <a:rPr lang="fil-PH" sz="1100" dirty="0" smtClean="0">
                          <a:latin typeface="Calibri"/>
                          <a:ea typeface="Calibri"/>
                          <a:cs typeface="Times New Roman"/>
                        </a:rPr>
                        <a:t>8</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latin typeface="Cambria"/>
                          <a:ea typeface="Calibri"/>
                          <a:cs typeface="Times New Roman"/>
                        </a:rPr>
                        <a:t>Number</a:t>
                      </a:r>
                      <a:r>
                        <a:rPr lang="en-US" sz="1000" dirty="0">
                          <a:latin typeface="Cambria"/>
                          <a:ea typeface="Calibri"/>
                          <a:cs typeface="Times New Roman"/>
                        </a:rPr>
                        <a:t> of </a:t>
                      </a:r>
                      <a:r>
                        <a:rPr lang="en-US" sz="1000" dirty="0" smtClean="0">
                          <a:latin typeface="Cambria"/>
                          <a:ea typeface="Calibri"/>
                          <a:cs typeface="Times New Roman"/>
                        </a:rPr>
                        <a:t>deceased </a:t>
                      </a:r>
                      <a:r>
                        <a:rPr lang="en-US" sz="1000" dirty="0" err="1" smtClean="0">
                          <a:latin typeface="Cambria"/>
                          <a:ea typeface="Calibri"/>
                          <a:cs typeface="Times New Roman"/>
                        </a:rPr>
                        <a:t>DepEd</a:t>
                      </a:r>
                      <a:r>
                        <a:rPr lang="en-US" sz="1000" baseline="0" dirty="0" smtClean="0">
                          <a:latin typeface="Cambria"/>
                          <a:ea typeface="Calibri"/>
                          <a:cs typeface="Times New Roman"/>
                        </a:rPr>
                        <a:t> teaching and non-teaching</a:t>
                      </a:r>
                      <a:r>
                        <a:rPr lang="en-US" sz="1000" dirty="0" smtClean="0">
                          <a:latin typeface="Cambria"/>
                          <a:ea typeface="Calibri"/>
                          <a:cs typeface="Times New Roman"/>
                        </a:rPr>
                        <a:t> </a:t>
                      </a:r>
                      <a:r>
                        <a:rPr lang="en-US" sz="1000" dirty="0">
                          <a:latin typeface="Cambria"/>
                          <a:ea typeface="Calibri"/>
                          <a:cs typeface="Times New Roman"/>
                        </a:rPr>
                        <a:t>personnel</a:t>
                      </a:r>
                      <a:endParaRPr lang="fil-PH" sz="1100" dirty="0">
                        <a:latin typeface="Calibri"/>
                        <a:ea typeface="Calibri"/>
                        <a:cs typeface="Times New Roman"/>
                      </a:endParaRPr>
                    </a:p>
                    <a:p>
                      <a:pPr marL="0" marR="0" algn="l">
                        <a:spcBef>
                          <a:spcPts val="0"/>
                        </a:spcBef>
                        <a:spcAft>
                          <a:spcPts val="0"/>
                        </a:spcAft>
                      </a:pP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12">
                <a:tc>
                  <a:txBody>
                    <a:bodyPr/>
                    <a:lstStyle/>
                    <a:p>
                      <a:pPr marL="0" marR="0" algn="l">
                        <a:spcBef>
                          <a:spcPts val="0"/>
                        </a:spcBef>
                        <a:spcAft>
                          <a:spcPts val="0"/>
                        </a:spcAft>
                      </a:pPr>
                      <a:r>
                        <a:rPr lang="fil-PH" sz="1100" dirty="0" smtClean="0">
                          <a:latin typeface="Calibri"/>
                          <a:ea typeface="Calibri"/>
                          <a:cs typeface="Times New Roman"/>
                        </a:rPr>
                        <a:t>9</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latin typeface="Cambria"/>
                          <a:ea typeface="Calibri"/>
                          <a:cs typeface="Times New Roman"/>
                        </a:rPr>
                        <a:t>Number</a:t>
                      </a:r>
                      <a:r>
                        <a:rPr lang="en-US" sz="1000" dirty="0">
                          <a:latin typeface="Cambria"/>
                          <a:ea typeface="Calibri"/>
                          <a:cs typeface="Times New Roman"/>
                        </a:rPr>
                        <a:t> of injured </a:t>
                      </a:r>
                      <a:r>
                        <a:rPr lang="en-US" sz="1000" dirty="0" err="1" smtClean="0">
                          <a:latin typeface="Cambria"/>
                          <a:ea typeface="Calibri"/>
                          <a:cs typeface="Times New Roman"/>
                        </a:rPr>
                        <a:t>DepEd</a:t>
                      </a:r>
                      <a:r>
                        <a:rPr lang="en-US" sz="1000" baseline="0" dirty="0" smtClean="0">
                          <a:latin typeface="Cambria"/>
                          <a:ea typeface="Calibri"/>
                          <a:cs typeface="Times New Roman"/>
                        </a:rPr>
                        <a:t> teaching and non-teaching </a:t>
                      </a:r>
                      <a:r>
                        <a:rPr lang="en-US" sz="1000" dirty="0" smtClean="0">
                          <a:latin typeface="Cambria"/>
                          <a:ea typeface="Calibri"/>
                          <a:cs typeface="Times New Roman"/>
                        </a:rPr>
                        <a:t>personnel</a:t>
                      </a:r>
                      <a:endParaRPr lang="fil-PH" sz="1100" dirty="0">
                        <a:latin typeface="Calibri"/>
                        <a:ea typeface="Calibri"/>
                        <a:cs typeface="Times New Roman"/>
                      </a:endParaRPr>
                    </a:p>
                    <a:p>
                      <a:pPr marL="0" marR="0" algn="l">
                        <a:spcBef>
                          <a:spcPts val="0"/>
                        </a:spcBef>
                        <a:spcAft>
                          <a:spcPts val="0"/>
                        </a:spcAft>
                      </a:pP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12">
                <a:tc>
                  <a:txBody>
                    <a:bodyPr/>
                    <a:lstStyle/>
                    <a:p>
                      <a:pPr marL="0" marR="0" algn="l">
                        <a:spcBef>
                          <a:spcPts val="0"/>
                        </a:spcBef>
                        <a:spcAft>
                          <a:spcPts val="0"/>
                        </a:spcAft>
                      </a:pPr>
                      <a:r>
                        <a:rPr lang="fil-PH" sz="1100" dirty="0" smtClean="0">
                          <a:latin typeface="Calibri"/>
                          <a:ea typeface="Calibri"/>
                          <a:cs typeface="Times New Roman"/>
                        </a:rPr>
                        <a:t>10</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latin typeface="Cambria"/>
                          <a:ea typeface="Calibri"/>
                          <a:cs typeface="Times New Roman"/>
                        </a:rPr>
                        <a:t>Number</a:t>
                      </a:r>
                      <a:r>
                        <a:rPr lang="en-US" sz="1000" dirty="0">
                          <a:latin typeface="Cambria"/>
                          <a:ea typeface="Calibri"/>
                          <a:cs typeface="Times New Roman"/>
                        </a:rPr>
                        <a:t> of </a:t>
                      </a:r>
                      <a:r>
                        <a:rPr lang="en-US" sz="1000" dirty="0" smtClean="0">
                          <a:latin typeface="Cambria"/>
                          <a:ea typeface="Calibri"/>
                          <a:cs typeface="Times New Roman"/>
                        </a:rPr>
                        <a:t>missing </a:t>
                      </a:r>
                      <a:r>
                        <a:rPr lang="en-US" sz="1000" dirty="0" err="1" smtClean="0">
                          <a:latin typeface="Cambria"/>
                          <a:ea typeface="Calibri"/>
                          <a:cs typeface="Times New Roman"/>
                        </a:rPr>
                        <a:t>DepEd</a:t>
                      </a:r>
                      <a:r>
                        <a:rPr lang="en-US" sz="1000" baseline="0" dirty="0" smtClean="0">
                          <a:latin typeface="Cambria"/>
                          <a:ea typeface="Calibri"/>
                          <a:cs typeface="Times New Roman"/>
                        </a:rPr>
                        <a:t> teaching and non-teaching</a:t>
                      </a:r>
                      <a:r>
                        <a:rPr lang="en-US" sz="1000" dirty="0" smtClean="0">
                          <a:latin typeface="Cambria"/>
                          <a:ea typeface="Calibri"/>
                          <a:cs typeface="Times New Roman"/>
                        </a:rPr>
                        <a:t> </a:t>
                      </a:r>
                      <a:r>
                        <a:rPr lang="en-US" sz="1000" dirty="0">
                          <a:latin typeface="Cambria"/>
                          <a:ea typeface="Calibri"/>
                          <a:cs typeface="Times New Roman"/>
                        </a:rPr>
                        <a:t>personnel</a:t>
                      </a:r>
                      <a:endParaRPr lang="fil-PH" sz="1100" dirty="0">
                        <a:latin typeface="Calibri"/>
                        <a:ea typeface="Calibri"/>
                        <a:cs typeface="Times New Roman"/>
                      </a:endParaRPr>
                    </a:p>
                    <a:p>
                      <a:pPr marL="0" marR="0" algn="l">
                        <a:spcBef>
                          <a:spcPts val="0"/>
                        </a:spcBef>
                        <a:spcAft>
                          <a:spcPts val="0"/>
                        </a:spcAft>
                      </a:pP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12">
                <a:tc>
                  <a:txBody>
                    <a:bodyPr/>
                    <a:lstStyle/>
                    <a:p>
                      <a:pPr marL="0" marR="0" algn="l">
                        <a:spcBef>
                          <a:spcPts val="0"/>
                        </a:spcBef>
                        <a:spcAft>
                          <a:spcPts val="0"/>
                        </a:spcAft>
                      </a:pPr>
                      <a:r>
                        <a:rPr lang="fil-PH" sz="1100" dirty="0" smtClean="0">
                          <a:latin typeface="Calibri"/>
                          <a:ea typeface="Calibri"/>
                          <a:cs typeface="Times New Roman"/>
                        </a:rPr>
                        <a:t>11</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latin typeface="Cambria"/>
                          <a:ea typeface="Calibri"/>
                          <a:cs typeface="Times New Roman"/>
                        </a:rPr>
                        <a:t>Number</a:t>
                      </a:r>
                      <a:r>
                        <a:rPr lang="en-US" sz="1000" dirty="0">
                          <a:latin typeface="Cambria"/>
                          <a:ea typeface="Calibri"/>
                          <a:cs typeface="Times New Roman"/>
                        </a:rPr>
                        <a:t> of </a:t>
                      </a:r>
                      <a:r>
                        <a:rPr lang="en-US" sz="1000" dirty="0" smtClean="0">
                          <a:latin typeface="Cambria"/>
                          <a:ea typeface="Calibri"/>
                          <a:cs typeface="Times New Roman"/>
                        </a:rPr>
                        <a:t>displaced </a:t>
                      </a:r>
                      <a:r>
                        <a:rPr lang="en-US" sz="1000" dirty="0" err="1" smtClean="0">
                          <a:latin typeface="Cambria"/>
                          <a:ea typeface="Calibri"/>
                          <a:cs typeface="Times New Roman"/>
                        </a:rPr>
                        <a:t>DepEd</a:t>
                      </a:r>
                      <a:r>
                        <a:rPr lang="en-US" sz="1000" baseline="0" dirty="0" smtClean="0">
                          <a:latin typeface="Cambria"/>
                          <a:ea typeface="Calibri"/>
                          <a:cs typeface="Times New Roman"/>
                        </a:rPr>
                        <a:t> teaching and non-teaching</a:t>
                      </a:r>
                      <a:r>
                        <a:rPr lang="en-US" sz="1000" dirty="0" smtClean="0">
                          <a:latin typeface="Cambria"/>
                          <a:ea typeface="Calibri"/>
                          <a:cs typeface="Times New Roman"/>
                        </a:rPr>
                        <a:t> </a:t>
                      </a:r>
                      <a:r>
                        <a:rPr lang="en-US" sz="1000" dirty="0">
                          <a:latin typeface="Cambria"/>
                          <a:ea typeface="Calibri"/>
                          <a:cs typeface="Times New Roman"/>
                        </a:rPr>
                        <a:t>personnel</a:t>
                      </a:r>
                      <a:endParaRPr lang="fil-PH" sz="1100" dirty="0">
                        <a:latin typeface="Calibri"/>
                        <a:ea typeface="Calibri"/>
                        <a:cs typeface="Times New Roman"/>
                      </a:endParaRPr>
                    </a:p>
                    <a:p>
                      <a:pPr marL="0" marR="0" algn="l">
                        <a:spcBef>
                          <a:spcPts val="0"/>
                        </a:spcBef>
                        <a:spcAft>
                          <a:spcPts val="0"/>
                        </a:spcAft>
                      </a:pP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896">
                <a:tc>
                  <a:txBody>
                    <a:bodyPr/>
                    <a:lstStyle/>
                    <a:p>
                      <a:pPr marL="0" marR="0" algn="l">
                        <a:spcBef>
                          <a:spcPts val="0"/>
                        </a:spcBef>
                        <a:spcAft>
                          <a:spcPts val="0"/>
                        </a:spcAft>
                      </a:pPr>
                      <a:r>
                        <a:rPr lang="fil-PH" sz="1100" dirty="0" smtClean="0">
                          <a:latin typeface="Calibri"/>
                          <a:ea typeface="Calibri"/>
                          <a:cs typeface="Times New Roman"/>
                        </a:rPr>
                        <a:t>12</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latin typeface="Cambria"/>
                          <a:ea typeface="Calibri"/>
                          <a:cs typeface="Times New Roman"/>
                        </a:rPr>
                        <a:t>Number </a:t>
                      </a:r>
                      <a:r>
                        <a:rPr lang="en-US" sz="1000" dirty="0" smtClean="0">
                          <a:latin typeface="Cambria"/>
                          <a:ea typeface="Calibri"/>
                          <a:cs typeface="Times New Roman"/>
                        </a:rPr>
                        <a:t>of academic </a:t>
                      </a:r>
                      <a:r>
                        <a:rPr lang="en-US" sz="1000" dirty="0">
                          <a:latin typeface="Cambria"/>
                          <a:ea typeface="Calibri"/>
                          <a:cs typeface="Times New Roman"/>
                        </a:rPr>
                        <a:t>classrooms used for evacuation of families</a:t>
                      </a:r>
                      <a:endParaRPr lang="fil-PH" sz="1100" dirty="0">
                        <a:latin typeface="Calibri"/>
                        <a:ea typeface="Calibri"/>
                        <a:cs typeface="Times New Roman"/>
                      </a:endParaRPr>
                    </a:p>
                    <a:p>
                      <a:pPr marL="0" marR="0" algn="l">
                        <a:spcBef>
                          <a:spcPts val="0"/>
                        </a:spcBef>
                        <a:spcAft>
                          <a:spcPts val="0"/>
                        </a:spcAft>
                      </a:pPr>
                      <a:r>
                        <a:rPr lang="en-US" sz="900" dirty="0" smtClean="0">
                          <a:latin typeface="Cambria"/>
                          <a:ea typeface="Calibri"/>
                          <a:cs typeface="Times New Roman"/>
                        </a:rPr>
                        <a:t>(all</a:t>
                      </a:r>
                      <a:r>
                        <a:rPr lang="en-US" sz="900" baseline="0" dirty="0" smtClean="0">
                          <a:latin typeface="Cambria"/>
                          <a:ea typeface="Calibri"/>
                          <a:cs typeface="Times New Roman"/>
                        </a:rPr>
                        <a:t> academic classrooms used since Day 1)</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257">
                <a:tc>
                  <a:txBody>
                    <a:bodyPr/>
                    <a:lstStyle/>
                    <a:p>
                      <a:pPr marL="0" marR="0" algn="l">
                        <a:spcBef>
                          <a:spcPts val="0"/>
                        </a:spcBef>
                        <a:spcAft>
                          <a:spcPts val="0"/>
                        </a:spcAft>
                      </a:pPr>
                      <a:r>
                        <a:rPr lang="fil-PH" sz="1100" dirty="0" smtClean="0">
                          <a:latin typeface="Calibri"/>
                          <a:ea typeface="Calibri"/>
                          <a:cs typeface="Times New Roman"/>
                        </a:rPr>
                        <a:t>13</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latin typeface="Cambria"/>
                          <a:ea typeface="Calibri"/>
                          <a:cs typeface="Times New Roman"/>
                        </a:rPr>
                        <a:t>Are there still evacuees after three days</a:t>
                      </a:r>
                      <a:r>
                        <a:rPr lang="en-US" sz="1000" dirty="0" smtClean="0">
                          <a:latin typeface="Cambria"/>
                          <a:ea typeface="Calibri"/>
                          <a:cs typeface="Times New Roman"/>
                        </a:rPr>
                        <a:t>? (Indicate </a:t>
                      </a:r>
                      <a:r>
                        <a:rPr lang="en-US" sz="1000" b="1" dirty="0" smtClean="0">
                          <a:latin typeface="Cambria"/>
                          <a:ea typeface="Calibri"/>
                          <a:cs typeface="Times New Roman"/>
                        </a:rPr>
                        <a:t>Yes/No</a:t>
                      </a:r>
                      <a:r>
                        <a:rPr lang="en-US" sz="1000" baseline="0" dirty="0" smtClean="0">
                          <a:latin typeface="Cambria"/>
                          <a:ea typeface="Calibri"/>
                          <a:cs typeface="Times New Roman"/>
                        </a:rPr>
                        <a:t> only)</a:t>
                      </a:r>
                      <a:endParaRPr lang="fil-PH" sz="1100" dirty="0">
                        <a:latin typeface="Calibri"/>
                        <a:ea typeface="Calibri"/>
                        <a:cs typeface="Times New Roman"/>
                      </a:endParaRPr>
                    </a:p>
                    <a:p>
                      <a:pPr marL="0" marR="0" algn="l">
                        <a:spcBef>
                          <a:spcPts val="0"/>
                        </a:spcBef>
                        <a:spcAft>
                          <a:spcPts val="0"/>
                        </a:spcAft>
                      </a:pP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24</a:t>
            </a:fld>
            <a:endParaRPr lang="fil-PH" dirty="0"/>
          </a:p>
        </p:txBody>
      </p:sp>
      <p:sp>
        <p:nvSpPr>
          <p:cNvPr id="6" name="Rectangle 5"/>
          <p:cNvSpPr/>
          <p:nvPr/>
        </p:nvSpPr>
        <p:spPr>
          <a:xfrm>
            <a:off x="1295400" y="5943600"/>
            <a:ext cx="6553200" cy="381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t>RADAR1,Luis,102121,No,0,0,0,0,0,0,0,0,0,No,Orville </a:t>
            </a:r>
            <a:r>
              <a:rPr lang="en-US" sz="1600" b="1" dirty="0" err="1" smtClean="0"/>
              <a:t>Benigno,HT</a:t>
            </a:r>
            <a:endParaRPr lang="fil-PH" sz="1600" dirty="0"/>
          </a:p>
        </p:txBody>
      </p:sp>
      <p:sp>
        <p:nvSpPr>
          <p:cNvPr id="3" name="Title 2"/>
          <p:cNvSpPr>
            <a:spLocks noGrp="1"/>
          </p:cNvSpPr>
          <p:nvPr>
            <p:ph type="title"/>
          </p:nvPr>
        </p:nvSpPr>
        <p:spPr/>
        <p:txBody>
          <a:bodyPr/>
          <a:lstStyle/>
          <a:p>
            <a:endParaRPr lang="en-US"/>
          </a:p>
        </p:txBody>
      </p:sp>
      <p:sp>
        <p:nvSpPr>
          <p:cNvPr id="7" name="Title 1"/>
          <p:cNvSpPr txBox="1">
            <a:spLocks/>
          </p:cNvSpPr>
          <p:nvPr/>
        </p:nvSpPr>
        <p:spPr bwMode="auto">
          <a:xfrm>
            <a:off x="0" y="4513"/>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a:lstStyle>
          <a:p>
            <a:r>
              <a:rPr lang="en-US" sz="3000" smtClean="0"/>
              <a:t>RADAR (Rapid Disaster Assessment Report) 1</a:t>
            </a:r>
            <a:endParaRPr lang="en-US" sz="30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25</a:t>
            </a:fld>
            <a:endParaRPr lang="fil-PH" dirty="0"/>
          </a:p>
        </p:txBody>
      </p:sp>
      <p:pic>
        <p:nvPicPr>
          <p:cNvPr id="5" name="Picture 4" descr="DO_s2015_21_Communication Protocol.pdf"/>
          <p:cNvPicPr>
            <a:picLocks noChangeAspect="1"/>
          </p:cNvPicPr>
          <p:nvPr/>
        </p:nvPicPr>
        <p:blipFill rotWithShape="1">
          <a:blip r:embed="rId2">
            <a:extLst>
              <a:ext uri="{28A0092B-C50C-407E-A947-70E740481C1C}">
                <a14:useLocalDpi xmlns:a14="http://schemas.microsoft.com/office/drawing/2010/main" val="0"/>
              </a:ext>
            </a:extLst>
          </a:blip>
          <a:srcRect t="15525" b="53568"/>
          <a:stretch/>
        </p:blipFill>
        <p:spPr>
          <a:xfrm>
            <a:off x="-152400" y="1752600"/>
            <a:ext cx="9582074" cy="4191000"/>
          </a:xfrm>
          <a:prstGeom prst="rect">
            <a:avLst/>
          </a:prstGeom>
        </p:spPr>
      </p:pic>
      <p:sp>
        <p:nvSpPr>
          <p:cNvPr id="3" name="Title 2"/>
          <p:cNvSpPr>
            <a:spLocks noGrp="1"/>
          </p:cNvSpPr>
          <p:nvPr>
            <p:ph type="title"/>
          </p:nvPr>
        </p:nvSpPr>
        <p:spPr/>
        <p:txBody>
          <a:bodyPr/>
          <a:lstStyle/>
          <a:p>
            <a:endParaRPr lang="en-US"/>
          </a:p>
        </p:txBody>
      </p:sp>
      <p:sp>
        <p:nvSpPr>
          <p:cNvPr id="6" name="Title 1"/>
          <p:cNvSpPr txBox="1">
            <a:spLocks/>
          </p:cNvSpPr>
          <p:nvPr/>
        </p:nvSpPr>
        <p:spPr bwMode="auto">
          <a:xfrm>
            <a:off x="0" y="4513"/>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a:lstStyle>
          <a:p>
            <a:r>
              <a:rPr lang="en-US" sz="3000" dirty="0" smtClean="0"/>
              <a:t>RADAR (Rapid Disaster Assessment Report) 2</a:t>
            </a:r>
            <a:endParaRPr lang="en-US" sz="3000" dirty="0"/>
          </a:p>
        </p:txBody>
      </p:sp>
    </p:spTree>
    <p:extLst>
      <p:ext uri="{BB962C8B-B14F-4D97-AF65-F5344CB8AC3E}">
        <p14:creationId xmlns:p14="http://schemas.microsoft.com/office/powerpoint/2010/main" val="34998311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295400" y="1066808"/>
          <a:ext cx="6487318" cy="4467193"/>
        </p:xfrm>
        <a:graphic>
          <a:graphicData uri="http://schemas.openxmlformats.org/drawingml/2006/table">
            <a:tbl>
              <a:tblPr/>
              <a:tblGrid>
                <a:gridCol w="457200"/>
                <a:gridCol w="5243670"/>
                <a:gridCol w="786448"/>
              </a:tblGrid>
              <a:tr h="596422">
                <a:tc gridSpan="2">
                  <a:txBody>
                    <a:bodyPr/>
                    <a:lstStyle/>
                    <a:p>
                      <a:pPr marL="0" marR="0">
                        <a:spcBef>
                          <a:spcPts val="0"/>
                        </a:spcBef>
                        <a:spcAft>
                          <a:spcPts val="0"/>
                        </a:spcAft>
                      </a:pPr>
                      <a:endParaRPr lang="en-US" sz="1100" dirty="0">
                        <a:latin typeface="Cambria"/>
                        <a:ea typeface="Calibri"/>
                        <a:cs typeface="Times New Roman"/>
                      </a:endParaRPr>
                    </a:p>
                    <a:p>
                      <a:pPr marL="0" marR="0">
                        <a:spcBef>
                          <a:spcPts val="0"/>
                        </a:spcBef>
                        <a:spcAft>
                          <a:spcPts val="0"/>
                        </a:spcAft>
                      </a:pPr>
                      <a:r>
                        <a:rPr lang="en-US" sz="1100" dirty="0">
                          <a:latin typeface="Cambria"/>
                          <a:ea typeface="Calibri"/>
                          <a:cs typeface="Times New Roman"/>
                        </a:rPr>
                        <a:t>Division    ___________________________</a:t>
                      </a:r>
                      <a:endParaRPr lang="fil-PH" sz="1100" dirty="0">
                        <a:latin typeface="Calibri"/>
                        <a:ea typeface="Calibri"/>
                        <a:cs typeface="Times New Roman"/>
                      </a:endParaRPr>
                    </a:p>
                  </a:txBody>
                  <a:tcPr marL="68580" marR="68580" marT="0" marB="0">
                    <a:lnL>
                      <a:noFill/>
                    </a:lnL>
                    <a:lnR>
                      <a:noFill/>
                    </a:lnR>
                    <a:lnT>
                      <a:noFill/>
                    </a:lnT>
                    <a:lnB>
                      <a:noFill/>
                    </a:lnB>
                  </a:tcPr>
                </a:tc>
                <a:tc hMerge="1">
                  <a:txBody>
                    <a:bodyPr/>
                    <a:lstStyle/>
                    <a:p>
                      <a:pPr marL="0" marR="0">
                        <a:spcBef>
                          <a:spcPts val="0"/>
                        </a:spcBef>
                        <a:spcAft>
                          <a:spcPts val="0"/>
                        </a:spcAft>
                      </a:pPr>
                      <a:endParaRPr lang="fil-PH" sz="1100" dirty="0">
                        <a:latin typeface="Calibri"/>
                        <a:ea typeface="Calibri"/>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100">
                        <a:latin typeface="Cambria"/>
                        <a:ea typeface="Calibri"/>
                        <a:cs typeface="Times New Roman"/>
                      </a:endParaRPr>
                    </a:p>
                  </a:txBody>
                  <a:tcPr marL="68580" marR="68580" marT="0" marB="0">
                    <a:lnL>
                      <a:noFill/>
                    </a:lnL>
                    <a:lnR>
                      <a:noFill/>
                    </a:lnR>
                    <a:lnT>
                      <a:noFill/>
                    </a:lnT>
                    <a:lnB>
                      <a:noFill/>
                    </a:lnB>
                  </a:tcPr>
                </a:tc>
              </a:tr>
              <a:tr h="298210">
                <a:tc>
                  <a:txBody>
                    <a:bodyPr/>
                    <a:lstStyle/>
                    <a:p>
                      <a:pPr marL="0" marR="0">
                        <a:spcBef>
                          <a:spcPts val="0"/>
                        </a:spcBef>
                        <a:spcAft>
                          <a:spcPts val="0"/>
                        </a:spcAft>
                      </a:pPr>
                      <a:r>
                        <a:rPr lang="en-US" sz="1100" dirty="0" smtClean="0">
                          <a:solidFill>
                            <a:schemeClr val="bg1"/>
                          </a:solidFill>
                          <a:latin typeface="Cambria"/>
                          <a:ea typeface="Calibri"/>
                          <a:cs typeface="Times New Roman"/>
                        </a:rPr>
                        <a:t>#</a:t>
                      </a:r>
                      <a:endParaRPr lang="en-US" sz="1100" dirty="0">
                        <a:solidFill>
                          <a:schemeClr val="bg1"/>
                        </a:solidFill>
                        <a:latin typeface="Cambria"/>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dirty="0" smtClean="0">
                          <a:solidFill>
                            <a:schemeClr val="bg1"/>
                          </a:solidFill>
                          <a:latin typeface="Cambria"/>
                          <a:ea typeface="Calibri"/>
                          <a:cs typeface="Times New Roman"/>
                        </a:rPr>
                        <a:t>QUESTIONS</a:t>
                      </a:r>
                      <a:endParaRPr lang="en-US" sz="1100" dirty="0">
                        <a:solidFill>
                          <a:schemeClr val="bg1"/>
                        </a:solidFill>
                        <a:latin typeface="Cambria"/>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dirty="0" smtClean="0">
                          <a:solidFill>
                            <a:schemeClr val="bg1"/>
                          </a:solidFill>
                          <a:latin typeface="Cambria"/>
                          <a:ea typeface="Calibri"/>
                          <a:cs typeface="Times New Roman"/>
                        </a:rPr>
                        <a:t>ANSWERS</a:t>
                      </a:r>
                      <a:endParaRPr lang="en-US" sz="1100" dirty="0">
                        <a:solidFill>
                          <a:schemeClr val="bg1"/>
                        </a:solidFill>
                        <a:latin typeface="Cambria"/>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r>
              <a:tr h="569311">
                <a:tc>
                  <a:txBody>
                    <a:bodyPr/>
                    <a:lstStyle/>
                    <a:p>
                      <a:pPr marL="0" marR="0" algn="l">
                        <a:spcBef>
                          <a:spcPts val="0"/>
                        </a:spcBef>
                        <a:spcAft>
                          <a:spcPts val="0"/>
                        </a:spcAft>
                      </a:pPr>
                      <a:r>
                        <a:rPr lang="fil-PH" sz="1100" dirty="0" smtClean="0">
                          <a:latin typeface="Calibri"/>
                          <a:ea typeface="Calibri"/>
                          <a:cs typeface="Times New Roman"/>
                        </a:rPr>
                        <a:t>1</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b="1" dirty="0">
                          <a:latin typeface="Cambria"/>
                          <a:ea typeface="Calibri"/>
                          <a:cs typeface="Times New Roman"/>
                        </a:rPr>
                        <a:t>Name</a:t>
                      </a:r>
                      <a:r>
                        <a:rPr lang="en-US" sz="1100" dirty="0">
                          <a:latin typeface="Cambria"/>
                          <a:ea typeface="Calibri"/>
                          <a:cs typeface="Times New Roman"/>
                        </a:rPr>
                        <a:t> </a:t>
                      </a:r>
                      <a:r>
                        <a:rPr lang="en-US" sz="1100" b="1" dirty="0">
                          <a:latin typeface="Cambria"/>
                          <a:ea typeface="Calibri"/>
                          <a:cs typeface="Times New Roman"/>
                        </a:rPr>
                        <a:t>of incident</a:t>
                      </a:r>
                      <a:endParaRPr lang="fil-PH" sz="1100" dirty="0">
                        <a:latin typeface="Calibri"/>
                        <a:ea typeface="Calibri"/>
                        <a:cs typeface="Times New Roman"/>
                      </a:endParaRPr>
                    </a:p>
                    <a:p>
                      <a:pPr marL="0" marR="0" algn="l">
                        <a:spcBef>
                          <a:spcPts val="0"/>
                        </a:spcBef>
                        <a:spcAft>
                          <a:spcPts val="0"/>
                        </a:spcAft>
                      </a:pPr>
                      <a:r>
                        <a:rPr lang="en-US" sz="1000" dirty="0">
                          <a:latin typeface="Cambria"/>
                          <a:ea typeface="Calibri"/>
                          <a:cs typeface="Times New Roman"/>
                        </a:rPr>
                        <a:t>(Can be name of tropical cyclone, name of volcano, or description of incident)</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290">
                <a:tc>
                  <a:txBody>
                    <a:bodyPr/>
                    <a:lstStyle/>
                    <a:p>
                      <a:pPr marL="0" marR="0" algn="l">
                        <a:spcBef>
                          <a:spcPts val="0"/>
                        </a:spcBef>
                        <a:spcAft>
                          <a:spcPts val="0"/>
                        </a:spcAft>
                      </a:pPr>
                      <a:r>
                        <a:rPr lang="fil-PH" sz="1100" b="1" i="0" dirty="0" smtClean="0">
                          <a:latin typeface="Cambria" pitchFamily="18" charset="0"/>
                          <a:ea typeface="Calibri"/>
                          <a:cs typeface="Times New Roman"/>
                        </a:rPr>
                        <a:t>2</a:t>
                      </a:r>
                      <a:endParaRPr lang="fil-PH" sz="1100" b="1" i="0" dirty="0">
                        <a:latin typeface="Cambria"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fil-PH" sz="1100" b="1" i="0" dirty="0" smtClean="0">
                          <a:latin typeface="Cambria" pitchFamily="18" charset="0"/>
                          <a:ea typeface="Calibri"/>
                          <a:cs typeface="Times New Roman"/>
                        </a:rPr>
                        <a:t>EBEIS SCHOOL ID</a:t>
                      </a:r>
                      <a:endParaRPr lang="fil-PH" sz="1100" b="1" i="0" dirty="0">
                        <a:latin typeface="Cambria"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290">
                <a:tc>
                  <a:txBody>
                    <a:bodyPr/>
                    <a:lstStyle/>
                    <a:p>
                      <a:pPr marL="0" marR="0" algn="l">
                        <a:spcBef>
                          <a:spcPts val="0"/>
                        </a:spcBef>
                        <a:spcAft>
                          <a:spcPts val="0"/>
                        </a:spcAft>
                      </a:pPr>
                      <a:r>
                        <a:rPr lang="fil-PH" sz="1100" i="0" dirty="0" smtClean="0">
                          <a:latin typeface="Calibri"/>
                          <a:ea typeface="Calibri"/>
                          <a:cs typeface="Times New Roman"/>
                        </a:rPr>
                        <a:t>3</a:t>
                      </a:r>
                      <a:endParaRPr lang="fil-PH" sz="1100" i="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b="1" dirty="0">
                          <a:latin typeface="Cambria"/>
                          <a:ea typeface="Calibri"/>
                          <a:cs typeface="Times New Roman"/>
                        </a:rPr>
                        <a:t>Number</a:t>
                      </a:r>
                      <a:r>
                        <a:rPr lang="en-US" sz="1100" dirty="0">
                          <a:latin typeface="Cambria"/>
                          <a:ea typeface="Calibri"/>
                          <a:cs typeface="Times New Roman"/>
                        </a:rPr>
                        <a:t> of damaged school </a:t>
                      </a:r>
                      <a:r>
                        <a:rPr lang="en-US" sz="1100" dirty="0" smtClean="0">
                          <a:latin typeface="Cambria"/>
                          <a:ea typeface="Calibri"/>
                          <a:cs typeface="Times New Roman"/>
                        </a:rPr>
                        <a:t>furniture (armchairs) that needs to be replaced for use of learners (</a:t>
                      </a:r>
                      <a:r>
                        <a:rPr lang="en-US" sz="1100" i="0" u="sng" dirty="0" smtClean="0">
                          <a:latin typeface="Cambria"/>
                          <a:ea typeface="Calibri"/>
                          <a:cs typeface="Times New Roman"/>
                        </a:rPr>
                        <a:t>Additional</a:t>
                      </a:r>
                      <a:r>
                        <a:rPr lang="en-US" sz="1100" i="0" u="sng" baseline="0" dirty="0" smtClean="0">
                          <a:latin typeface="Cambria"/>
                          <a:ea typeface="Calibri"/>
                          <a:cs typeface="Times New Roman"/>
                        </a:rPr>
                        <a:t> information </a:t>
                      </a:r>
                      <a:r>
                        <a:rPr lang="en-US" sz="1100" i="0" baseline="0" dirty="0" smtClean="0">
                          <a:latin typeface="Cambria"/>
                          <a:ea typeface="Calibri"/>
                          <a:cs typeface="Times New Roman"/>
                        </a:rPr>
                        <a:t>on damaged teachers’ tables and chairs, tables, and chairs for Kinder, and/or desktops shall be consolidated by respective divisions. Divisions shall endorse the detailed assessment to respective </a:t>
                      </a:r>
                      <a:r>
                        <a:rPr lang="en-US" sz="1100" i="0" baseline="0" dirty="0" err="1" smtClean="0">
                          <a:latin typeface="Cambria"/>
                          <a:ea typeface="Calibri"/>
                          <a:cs typeface="Times New Roman"/>
                        </a:rPr>
                        <a:t>DepEd</a:t>
                      </a:r>
                      <a:r>
                        <a:rPr lang="en-US" sz="1100" i="0" baseline="0" dirty="0" smtClean="0">
                          <a:latin typeface="Cambria"/>
                          <a:ea typeface="Calibri"/>
                          <a:cs typeface="Times New Roman"/>
                        </a:rPr>
                        <a:t> offices for proper intervention.)</a:t>
                      </a:r>
                      <a:endParaRPr lang="fil-PH" sz="1100" i="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922">
                <a:tc>
                  <a:txBody>
                    <a:bodyPr/>
                    <a:lstStyle/>
                    <a:p>
                      <a:pPr marL="0" marR="0" algn="l">
                        <a:spcBef>
                          <a:spcPts val="0"/>
                        </a:spcBef>
                        <a:spcAft>
                          <a:spcPts val="0"/>
                        </a:spcAft>
                      </a:pPr>
                      <a:r>
                        <a:rPr lang="fil-PH" sz="1100" dirty="0" smtClean="0">
                          <a:latin typeface="Calibri"/>
                          <a:ea typeface="Calibri"/>
                          <a:cs typeface="Times New Roman"/>
                        </a:rPr>
                        <a:t>4</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b="1" dirty="0">
                          <a:latin typeface="Cambria"/>
                          <a:ea typeface="Calibri"/>
                          <a:cs typeface="Times New Roman"/>
                        </a:rPr>
                        <a:t>Number</a:t>
                      </a:r>
                      <a:r>
                        <a:rPr lang="en-US" sz="1100" dirty="0">
                          <a:latin typeface="Cambria"/>
                          <a:ea typeface="Calibri"/>
                          <a:cs typeface="Times New Roman"/>
                        </a:rPr>
                        <a:t> </a:t>
                      </a:r>
                      <a:r>
                        <a:rPr lang="en-US" sz="1100" dirty="0" smtClean="0">
                          <a:latin typeface="Cambria"/>
                          <a:ea typeface="Calibri"/>
                          <a:cs typeface="Times New Roman"/>
                        </a:rPr>
                        <a:t>of copies of learning materials/textbooks used for instruction that were damaged</a:t>
                      </a:r>
                      <a:r>
                        <a:rPr lang="en-US" sz="1100" baseline="0" dirty="0" smtClean="0">
                          <a:latin typeface="Cambria"/>
                          <a:ea typeface="Calibri"/>
                          <a:cs typeface="Times New Roman"/>
                        </a:rPr>
                        <a:t> because of incident (</a:t>
                      </a:r>
                      <a:r>
                        <a:rPr lang="en-US" sz="1100" i="1" baseline="0" dirty="0" smtClean="0">
                          <a:latin typeface="Cambria"/>
                          <a:ea typeface="Calibri"/>
                          <a:cs typeface="Times New Roman"/>
                        </a:rPr>
                        <a:t>Detailed information on number of copies needed for instruction </a:t>
                      </a:r>
                      <a:r>
                        <a:rPr lang="en-US" sz="1100" i="1" u="sng" baseline="0" dirty="0" smtClean="0">
                          <a:latin typeface="Cambria"/>
                          <a:ea typeface="Calibri"/>
                          <a:cs typeface="Times New Roman"/>
                        </a:rPr>
                        <a:t>per grade level and subject </a:t>
                      </a:r>
                      <a:r>
                        <a:rPr lang="en-US" sz="1100" i="1" baseline="0" dirty="0" smtClean="0">
                          <a:latin typeface="Cambria"/>
                          <a:ea typeface="Calibri"/>
                          <a:cs typeface="Times New Roman"/>
                        </a:rPr>
                        <a:t>area shall be consolidated by respective divisions. Divisions shall endorse the detailed assessment to respective </a:t>
                      </a:r>
                      <a:r>
                        <a:rPr lang="en-US" sz="1100" i="1" baseline="0" dirty="0" err="1" smtClean="0">
                          <a:latin typeface="Cambria"/>
                          <a:ea typeface="Calibri"/>
                          <a:cs typeface="Times New Roman"/>
                        </a:rPr>
                        <a:t>DepEd</a:t>
                      </a:r>
                      <a:r>
                        <a:rPr lang="en-US" sz="1100" i="1" baseline="0" dirty="0" smtClean="0">
                          <a:latin typeface="Cambria"/>
                          <a:ea typeface="Calibri"/>
                          <a:cs typeface="Times New Roman"/>
                        </a:rPr>
                        <a:t> offices for proper intervention</a:t>
                      </a:r>
                      <a:r>
                        <a:rPr lang="en-US" sz="1100" baseline="0" dirty="0" smtClean="0">
                          <a:latin typeface="Cambria"/>
                          <a:ea typeface="Calibri"/>
                          <a:cs typeface="Times New Roman"/>
                        </a:rPr>
                        <a:t>.)</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346">
                <a:tc>
                  <a:txBody>
                    <a:bodyPr/>
                    <a:lstStyle/>
                    <a:p>
                      <a:pPr marL="0" marR="0" algn="l">
                        <a:spcBef>
                          <a:spcPts val="0"/>
                        </a:spcBef>
                        <a:spcAft>
                          <a:spcPts val="0"/>
                        </a:spcAft>
                      </a:pPr>
                      <a:r>
                        <a:rPr lang="fil-PH" sz="1100" dirty="0" smtClean="0">
                          <a:latin typeface="Calibri"/>
                          <a:ea typeface="Calibri"/>
                          <a:cs typeface="Times New Roman"/>
                        </a:rPr>
                        <a:t>5</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b="1" dirty="0">
                          <a:latin typeface="Cambria"/>
                          <a:ea typeface="Calibri"/>
                          <a:cs typeface="Times New Roman"/>
                        </a:rPr>
                        <a:t>Number</a:t>
                      </a:r>
                      <a:r>
                        <a:rPr lang="en-US" sz="1100" dirty="0">
                          <a:latin typeface="Cambria"/>
                          <a:ea typeface="Calibri"/>
                          <a:cs typeface="Times New Roman"/>
                        </a:rPr>
                        <a:t> of </a:t>
                      </a:r>
                      <a:r>
                        <a:rPr lang="en-US" sz="1100" dirty="0" smtClean="0">
                          <a:latin typeface="Cambria"/>
                          <a:ea typeface="Calibri"/>
                          <a:cs typeface="Times New Roman"/>
                        </a:rPr>
                        <a:t>sets</a:t>
                      </a:r>
                      <a:r>
                        <a:rPr lang="en-US" sz="1100" baseline="0" dirty="0" smtClean="0">
                          <a:latin typeface="Cambria"/>
                          <a:ea typeface="Calibri"/>
                          <a:cs typeface="Times New Roman"/>
                        </a:rPr>
                        <a:t> of computer equipment used for instruction that were heavily damaged because of incident (</a:t>
                      </a:r>
                      <a:r>
                        <a:rPr lang="en-US" sz="1100" i="1" baseline="0" dirty="0" smtClean="0">
                          <a:latin typeface="Cambria"/>
                          <a:ea typeface="Calibri"/>
                          <a:cs typeface="Times New Roman"/>
                        </a:rPr>
                        <a:t>Detailed information on </a:t>
                      </a:r>
                      <a:r>
                        <a:rPr lang="en-US" sz="1100" i="1" u="sng" baseline="0" dirty="0" smtClean="0">
                          <a:latin typeface="Cambria"/>
                          <a:ea typeface="Calibri"/>
                          <a:cs typeface="Times New Roman"/>
                        </a:rPr>
                        <a:t>type of equipment damaged</a:t>
                      </a:r>
                      <a:r>
                        <a:rPr lang="en-US" sz="1100" i="0" u="sng" baseline="0" dirty="0" smtClean="0">
                          <a:latin typeface="Cambria"/>
                          <a:ea typeface="Calibri"/>
                          <a:cs typeface="Times New Roman"/>
                        </a:rPr>
                        <a:t> </a:t>
                      </a:r>
                      <a:r>
                        <a:rPr lang="en-US" sz="1100" i="1" u="sng" baseline="0" dirty="0" smtClean="0">
                          <a:latin typeface="Cambria"/>
                          <a:ea typeface="Calibri"/>
                          <a:cs typeface="Times New Roman"/>
                        </a:rPr>
                        <a:t> </a:t>
                      </a:r>
                      <a:r>
                        <a:rPr lang="en-US" sz="1100" i="1" u="none" baseline="0" dirty="0" smtClean="0">
                          <a:latin typeface="Cambria"/>
                          <a:ea typeface="Calibri"/>
                          <a:cs typeface="Times New Roman"/>
                        </a:rPr>
                        <a:t>shall be consolidated by respective divisions. Divisions shall endorse the detailed assessment to respective </a:t>
                      </a:r>
                      <a:r>
                        <a:rPr lang="en-US" sz="1100" i="1" u="none" baseline="0" dirty="0" err="1" smtClean="0">
                          <a:latin typeface="Cambria"/>
                          <a:ea typeface="Calibri"/>
                          <a:cs typeface="Times New Roman"/>
                        </a:rPr>
                        <a:t>DepEd</a:t>
                      </a:r>
                      <a:r>
                        <a:rPr lang="en-US" sz="1100" i="1" u="none" baseline="0" dirty="0" smtClean="0">
                          <a:latin typeface="Cambria"/>
                          <a:ea typeface="Calibri"/>
                          <a:cs typeface="Times New Roman"/>
                        </a:rPr>
                        <a:t> offices for proper intervention.)</a:t>
                      </a:r>
                      <a:endParaRPr lang="fil-PH"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dirty="0">
                        <a:latin typeface="Cambri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26</a:t>
            </a:fld>
            <a:endParaRPr lang="fil-PH" dirty="0"/>
          </a:p>
        </p:txBody>
      </p:sp>
      <p:sp>
        <p:nvSpPr>
          <p:cNvPr id="6" name="Rectangle 5"/>
          <p:cNvSpPr/>
          <p:nvPr/>
        </p:nvSpPr>
        <p:spPr>
          <a:xfrm>
            <a:off x="1676400" y="5715000"/>
            <a:ext cx="55626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RADAR2,Luis,102121,0,0,0,Orville </a:t>
            </a:r>
            <a:r>
              <a:rPr lang="en-US" b="1" dirty="0" err="1" smtClean="0"/>
              <a:t>Benigno,HT</a:t>
            </a:r>
            <a:r>
              <a:rPr lang="en-US" b="1" dirty="0" smtClean="0"/>
              <a:t> </a:t>
            </a:r>
            <a:endParaRPr lang="fil-PH" dirty="0"/>
          </a:p>
        </p:txBody>
      </p:sp>
      <p:sp>
        <p:nvSpPr>
          <p:cNvPr id="3" name="Title 2"/>
          <p:cNvSpPr>
            <a:spLocks noGrp="1"/>
          </p:cNvSpPr>
          <p:nvPr>
            <p:ph type="title"/>
          </p:nvPr>
        </p:nvSpPr>
        <p:spPr/>
        <p:txBody>
          <a:bodyPr/>
          <a:lstStyle/>
          <a:p>
            <a:endParaRPr lang="en-US"/>
          </a:p>
        </p:txBody>
      </p:sp>
      <p:sp>
        <p:nvSpPr>
          <p:cNvPr id="7" name="Title 1"/>
          <p:cNvSpPr txBox="1">
            <a:spLocks/>
          </p:cNvSpPr>
          <p:nvPr/>
        </p:nvSpPr>
        <p:spPr bwMode="auto">
          <a:xfrm>
            <a:off x="0" y="4513"/>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a:lstStyle>
          <a:p>
            <a:r>
              <a:rPr lang="en-US" sz="3000" dirty="0" smtClean="0"/>
              <a:t>RADAR (Rapid Disaster Assessment Report) 2</a:t>
            </a:r>
            <a:endParaRPr lang="en-US" sz="30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Consolidated </a:t>
            </a:r>
            <a:r>
              <a:rPr lang="en-US" sz="2800" dirty="0" err="1" smtClean="0"/>
              <a:t>RADaR</a:t>
            </a:r>
            <a:r>
              <a:rPr lang="en-US" sz="2800" dirty="0" smtClean="0"/>
              <a:t> 1, July-December 2014</a:t>
            </a:r>
            <a:endParaRPr lang="en-US" sz="2800" dirty="0"/>
          </a:p>
        </p:txBody>
      </p:sp>
      <p:sp>
        <p:nvSpPr>
          <p:cNvPr id="4" name="Slide Number Placeholder 3"/>
          <p:cNvSpPr>
            <a:spLocks noGrp="1"/>
          </p:cNvSpPr>
          <p:nvPr>
            <p:ph type="sldNum" sz="quarter" idx="4294967295"/>
          </p:nvPr>
        </p:nvSpPr>
        <p:spPr>
          <a:xfrm>
            <a:off x="6934200" y="6553200"/>
            <a:ext cx="2133600" cy="304800"/>
          </a:xfrm>
          <a:prstGeom prst="rect">
            <a:avLst/>
          </a:prstGeom>
        </p:spPr>
        <p:txBody>
          <a:bodyPr/>
          <a:lstStyle/>
          <a:p>
            <a:fld id="{40CEB23D-5D9C-424D-A4B8-74E3F10BC318}" type="slidenum">
              <a:rPr lang="fil-PH" smtClean="0"/>
              <a:pPr/>
              <a:t>27</a:t>
            </a:fld>
            <a:endParaRPr lang="fil-PH"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86968562"/>
              </p:ext>
            </p:extLst>
          </p:nvPr>
        </p:nvGraphicFramePr>
        <p:xfrm>
          <a:off x="2" y="1828808"/>
          <a:ext cx="9144008" cy="3428999"/>
        </p:xfrm>
        <a:graphic>
          <a:graphicData uri="http://schemas.openxmlformats.org/drawingml/2006/table">
            <a:tbl>
              <a:tblPr/>
              <a:tblGrid>
                <a:gridCol w="406793"/>
                <a:gridCol w="1131947"/>
                <a:gridCol w="406793"/>
                <a:gridCol w="1131947"/>
                <a:gridCol w="1131947"/>
                <a:gridCol w="1131947"/>
                <a:gridCol w="1131947"/>
                <a:gridCol w="1131947"/>
                <a:gridCol w="1131947"/>
                <a:gridCol w="406793"/>
              </a:tblGrid>
              <a:tr h="422413">
                <a:tc gridSpan="10">
                  <a:txBody>
                    <a:bodyPr/>
                    <a:lstStyle/>
                    <a:p>
                      <a:pPr algn="ctr" fontAlgn="b"/>
                      <a:endParaRPr lang="en-US" sz="1600" b="0" i="0" u="none" strike="noStrike" dirty="0">
                        <a:solidFill>
                          <a:srgbClr val="000000"/>
                        </a:solidFill>
                        <a:effectLst/>
                        <a:latin typeface="Arial Narrow" panose="020B0606020202030204" pitchFamily="34" charset="0"/>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92087">
                <a:tc>
                  <a:txBody>
                    <a:bodyPr/>
                    <a:lstStyle/>
                    <a:p>
                      <a:pPr algn="l" fontAlgn="ctr"/>
                      <a:r>
                        <a:rPr lang="en-US" sz="1600" b="1" i="0" u="none" strike="noStrike">
                          <a:solidFill>
                            <a:srgbClr val="000000"/>
                          </a:solidFill>
                          <a:effectLst/>
                          <a:latin typeface="Arial Narrow" panose="020B0606020202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a:solidFill>
                            <a:srgbClr val="000000"/>
                          </a:solidFill>
                          <a:effectLst/>
                          <a:latin typeface="Arial Narrow" panose="020B0606020202030204" pitchFamily="34" charset="0"/>
                        </a:rPr>
                        <a:t>Region</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a:solidFill>
                            <a:srgbClr val="000000"/>
                          </a:solidFill>
                          <a:effectLst/>
                          <a:latin typeface="Arial Narrow" panose="020B0606020202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Narrow" panose="020B0606020202030204" pitchFamily="34" charset="0"/>
                        </a:rPr>
                        <a:t>Total Number of Schools</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Narrow" panose="020B0606020202030204" pitchFamily="34" charset="0"/>
                        </a:rPr>
                        <a:t>Glenda</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Narrow" panose="020B0606020202030204" pitchFamily="34" charset="0"/>
                        </a:rPr>
                        <a:t>Luis</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Narrow" panose="020B0606020202030204" pitchFamily="34" charset="0"/>
                        </a:rPr>
                        <a:t>Mario</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Narrow" panose="020B0606020202030204" pitchFamily="34" charset="0"/>
                        </a:rPr>
                        <a:t>Ruby</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Narrow" panose="020B0606020202030204" pitchFamily="34" charset="0"/>
                        </a:rPr>
                        <a:t>Seniang</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a:solidFill>
                            <a:srgbClr val="000000"/>
                          </a:solidFill>
                          <a:effectLst/>
                          <a:latin typeface="Arial Narrow" panose="020B0606020202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413">
                <a:tc>
                  <a:txBody>
                    <a:bodyPr/>
                    <a:lstStyle/>
                    <a:p>
                      <a:pPr algn="l" fontAlgn="b"/>
                      <a:endParaRPr lang="en-US" sz="1600" b="0" i="0" u="none" strike="noStrike">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Arial Narrow" panose="020B0606020202030204" pitchFamily="34" charset="0"/>
                        </a:rPr>
                        <a:t>CARAGA</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Narrow" panose="020B0606020202030204" pitchFamily="34" charset="0"/>
                        </a:rPr>
                        <a:t>2,039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Narrow" panose="020B0606020202030204" pitchFamily="34" charset="0"/>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panose="020B0606020202030204" pitchFamily="34" charset="0"/>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Narrow" panose="020B0606020202030204" pitchFamily="34" charset="0"/>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Narrow" panose="020B0606020202030204" pitchFamily="34" charset="0"/>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Arial Narrow" panose="020B0606020202030204" pitchFamily="34" charset="0"/>
                        </a:rPr>
                        <a:t>37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422413">
                <a:tc>
                  <a:txBody>
                    <a:bodyPr/>
                    <a:lstStyle/>
                    <a:p>
                      <a:pPr algn="l" fontAlgn="b"/>
                      <a:endParaRPr lang="en-US" sz="16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a:noFill/>
                    </a:lnB>
                  </a:tcPr>
                </a:tc>
                <a:tc>
                  <a:txBody>
                    <a:bodyPr/>
                    <a:lstStyle/>
                    <a:p>
                      <a:pPr algn="l" fontAlgn="b"/>
                      <a:r>
                        <a:rPr lang="en-US" sz="1600" b="1" i="0" u="none" strike="noStrike" dirty="0">
                          <a:solidFill>
                            <a:srgbClr val="FF0000"/>
                          </a:solidFill>
                          <a:effectLst/>
                          <a:latin typeface="Arial Narrow" panose="020B0606020202030204" pitchFamily="34" charset="0"/>
                        </a:rPr>
                        <a:t>Region X</a:t>
                      </a:r>
                    </a:p>
                  </a:txBody>
                  <a:tcPr marL="9525" marR="9525" marT="9525" marB="0" anchor="ctr">
                    <a:lnL>
                      <a:noFill/>
                    </a:lnL>
                    <a:lnR>
                      <a:noFill/>
                    </a:lnR>
                    <a:lnT>
                      <a:noFill/>
                    </a:lnT>
                    <a:lnB>
                      <a:noFill/>
                    </a:lnB>
                  </a:tcPr>
                </a:tc>
                <a:tc>
                  <a:txBody>
                    <a:bodyPr/>
                    <a:lstStyle/>
                    <a:p>
                      <a:pPr algn="l" fontAlgn="b"/>
                      <a:endParaRPr lang="en-US" sz="1600" b="1" i="0" u="none" strike="noStrike" dirty="0">
                        <a:solidFill>
                          <a:srgbClr val="FF0000"/>
                        </a:solidFill>
                        <a:effectLst/>
                        <a:latin typeface="Arial Narrow" panose="020B0606020202030204" pitchFamily="34" charset="0"/>
                      </a:endParaRPr>
                    </a:p>
                  </a:txBody>
                  <a:tcPr marL="9525" marR="9525" marT="9525" marB="0" anchor="ctr">
                    <a:lnL>
                      <a:noFill/>
                    </a:lnL>
                    <a:lnR>
                      <a:noFill/>
                    </a:lnR>
                    <a:lnT>
                      <a:noFill/>
                    </a:lnT>
                    <a:lnB>
                      <a:noFill/>
                    </a:lnB>
                  </a:tcPr>
                </a:tc>
                <a:tc>
                  <a:txBody>
                    <a:bodyPr/>
                    <a:lstStyle/>
                    <a:p>
                      <a:pPr algn="ctr" fontAlgn="b"/>
                      <a:r>
                        <a:rPr lang="en-US" sz="1600" b="1" i="0" u="none" strike="noStrike" dirty="0">
                          <a:solidFill>
                            <a:srgbClr val="FF0000"/>
                          </a:solidFill>
                          <a:effectLst/>
                          <a:latin typeface="Arial Narrow" panose="020B0606020202030204" pitchFamily="34" charset="0"/>
                        </a:rPr>
                        <a:t>2,446</a:t>
                      </a:r>
                    </a:p>
                  </a:txBody>
                  <a:tcPr marL="9525" marR="9525" marT="9525" marB="0" anchor="ctr">
                    <a:lnL>
                      <a:noFill/>
                    </a:lnL>
                    <a:lnR>
                      <a:noFill/>
                    </a:lnR>
                    <a:lnT>
                      <a:noFill/>
                    </a:lnT>
                    <a:lnB>
                      <a:noFill/>
                    </a:lnB>
                  </a:tcPr>
                </a:tc>
                <a:tc>
                  <a:txBody>
                    <a:bodyPr/>
                    <a:lstStyle/>
                    <a:p>
                      <a:pPr algn="ctr" fontAlgn="b"/>
                      <a:r>
                        <a:rPr lang="en-US" sz="1600" b="1" i="0" u="none" strike="noStrike" dirty="0">
                          <a:solidFill>
                            <a:srgbClr val="FF0000"/>
                          </a:solidFill>
                          <a:effectLst/>
                          <a:latin typeface="Arial Narrow" panose="020B0606020202030204" pitchFamily="34" charset="0"/>
                        </a:rPr>
                        <a:t>               -   </a:t>
                      </a:r>
                    </a:p>
                  </a:txBody>
                  <a:tcPr marL="9525" marR="9525" marT="9525" marB="0" anchor="ctr">
                    <a:lnL>
                      <a:noFill/>
                    </a:lnL>
                    <a:lnR>
                      <a:noFill/>
                    </a:lnR>
                    <a:lnT>
                      <a:noFill/>
                    </a:lnT>
                    <a:lnB>
                      <a:noFill/>
                    </a:lnB>
                  </a:tcPr>
                </a:tc>
                <a:tc>
                  <a:txBody>
                    <a:bodyPr/>
                    <a:lstStyle/>
                    <a:p>
                      <a:pPr algn="ctr" fontAlgn="b"/>
                      <a:r>
                        <a:rPr lang="en-US" sz="1600" b="1" i="0" u="none" strike="noStrike" dirty="0">
                          <a:solidFill>
                            <a:srgbClr val="FF0000"/>
                          </a:solidFill>
                          <a:effectLst/>
                          <a:latin typeface="Arial Narrow" panose="020B0606020202030204" pitchFamily="34" charset="0"/>
                        </a:rPr>
                        <a:t>               -   </a:t>
                      </a:r>
                    </a:p>
                  </a:txBody>
                  <a:tcPr marL="9525" marR="9525" marT="9525" marB="0" anchor="ctr">
                    <a:lnL>
                      <a:noFill/>
                    </a:lnL>
                    <a:lnR>
                      <a:noFill/>
                    </a:lnR>
                    <a:lnT>
                      <a:noFill/>
                    </a:lnT>
                    <a:lnB>
                      <a:noFill/>
                    </a:lnB>
                  </a:tcPr>
                </a:tc>
                <a:tc>
                  <a:txBody>
                    <a:bodyPr/>
                    <a:lstStyle/>
                    <a:p>
                      <a:pPr algn="ctr" fontAlgn="b"/>
                      <a:r>
                        <a:rPr lang="en-US" sz="1600" b="1" i="0" u="none" strike="noStrike" dirty="0">
                          <a:solidFill>
                            <a:srgbClr val="FF0000"/>
                          </a:solidFill>
                          <a:effectLst/>
                          <a:latin typeface="Arial Narrow" panose="020B0606020202030204" pitchFamily="34" charset="0"/>
                        </a:rPr>
                        <a:t>               -   </a:t>
                      </a:r>
                    </a:p>
                  </a:txBody>
                  <a:tcPr marL="9525" marR="9525" marT="9525" marB="0" anchor="ctr">
                    <a:lnL>
                      <a:noFill/>
                    </a:lnL>
                    <a:lnR>
                      <a:noFill/>
                    </a:lnR>
                    <a:lnT>
                      <a:noFill/>
                    </a:lnT>
                    <a:lnB>
                      <a:noFill/>
                    </a:lnB>
                  </a:tcPr>
                </a:tc>
                <a:tc>
                  <a:txBody>
                    <a:bodyPr/>
                    <a:lstStyle/>
                    <a:p>
                      <a:pPr algn="ctr" fontAlgn="b"/>
                      <a:r>
                        <a:rPr lang="en-US" sz="1600" b="1" i="0" u="none" strike="noStrike" dirty="0">
                          <a:solidFill>
                            <a:srgbClr val="FF0000"/>
                          </a:solidFill>
                          <a:effectLst/>
                          <a:latin typeface="Arial Narrow" panose="020B0606020202030204" pitchFamily="34" charset="0"/>
                        </a:rPr>
                        <a:t>               -   </a:t>
                      </a:r>
                    </a:p>
                  </a:txBody>
                  <a:tcPr marL="9525" marR="9525" marT="9525" marB="0" anchor="ctr">
                    <a:lnL>
                      <a:noFill/>
                    </a:lnL>
                    <a:lnR>
                      <a:noFill/>
                    </a:lnR>
                    <a:lnT>
                      <a:noFill/>
                    </a:lnT>
                    <a:lnB>
                      <a:noFill/>
                    </a:lnB>
                  </a:tcPr>
                </a:tc>
                <a:tc>
                  <a:txBody>
                    <a:bodyPr/>
                    <a:lstStyle/>
                    <a:p>
                      <a:pPr algn="ctr" fontAlgn="b"/>
                      <a:r>
                        <a:rPr lang="en-US" sz="1600" b="1" i="0" u="none" strike="noStrike" dirty="0">
                          <a:solidFill>
                            <a:srgbClr val="FF0000"/>
                          </a:solidFill>
                          <a:effectLst/>
                          <a:latin typeface="Arial Narrow" panose="020B0606020202030204" pitchFamily="34" charset="0"/>
                        </a:rPr>
                        <a:t>1</a:t>
                      </a:r>
                    </a:p>
                  </a:txBody>
                  <a:tcPr marL="9525" marR="9525" marT="9525" marB="0" anchor="ctr">
                    <a:lnL>
                      <a:noFill/>
                    </a:lnL>
                    <a:lnR>
                      <a:noFill/>
                    </a:lnR>
                    <a:lnT>
                      <a:noFill/>
                    </a:lnT>
                    <a:lnB>
                      <a:noFill/>
                    </a:lnB>
                  </a:tcPr>
                </a:tc>
                <a:tc>
                  <a:txBody>
                    <a:bodyPr/>
                    <a:lstStyle/>
                    <a:p>
                      <a:pPr algn="l" fontAlgn="b"/>
                      <a:endParaRPr lang="en-US" sz="16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a:noFill/>
                    </a:lnB>
                  </a:tcPr>
                </a:tc>
              </a:tr>
              <a:tr h="422413">
                <a:tc>
                  <a:txBody>
                    <a:bodyPr/>
                    <a:lstStyle/>
                    <a:p>
                      <a:pPr algn="l" fontAlgn="b"/>
                      <a:endParaRPr lang="en-US" sz="16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Arial Narrow" panose="020B0606020202030204" pitchFamily="34" charset="0"/>
                        </a:rPr>
                        <a:t>Region XI</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Narrow" panose="020B0606020202030204" pitchFamily="34" charset="0"/>
                        </a:rPr>
                        <a:t>1,934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Narrow" panose="020B0606020202030204"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Narrow" panose="020B0606020202030204"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Narrow" panose="020B0606020202030204"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panose="020B0606020202030204"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Narrow" panose="020B0606020202030204"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447260">
                <a:tc>
                  <a:txBody>
                    <a:bodyPr/>
                    <a:lstStyle/>
                    <a:p>
                      <a:pPr algn="l" fontAlgn="b"/>
                      <a:r>
                        <a:rPr lang="en-US" sz="1600" b="1" i="0" u="none" strike="noStrike">
                          <a:solidFill>
                            <a:srgbClr val="000000"/>
                          </a:solidFill>
                          <a:effectLst/>
                          <a:latin typeface="Arial Narrow" panose="020B0606020202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Narrow" panose="020B0606020202030204" pitchFamily="34" charset="0"/>
                        </a:rPr>
                        <a:t>Total</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Narrow" panose="020B0606020202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Narrow" panose="020B0606020202030204" pitchFamily="34" charset="0"/>
                        </a:rPr>
                        <a:t>6,419</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Narrow" panose="020B0606020202030204" pitchFamily="34" charset="0"/>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Narrow" panose="020B0606020202030204" pitchFamily="34" charset="0"/>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Narrow" panose="020B0606020202030204" pitchFamily="34" charset="0"/>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Narrow" panose="020B0606020202030204" pitchFamily="34" charset="0"/>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Narrow" panose="020B0606020202030204" pitchFamily="34" charset="0"/>
                        </a:rPr>
                        <a:t>38</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Arial Narrow" panose="020B0606020202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06746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rPr>
              <a:t>Consolidated </a:t>
            </a:r>
            <a:r>
              <a:rPr lang="en-US" sz="2800" dirty="0" err="1" smtClean="0">
                <a:solidFill>
                  <a:prstClr val="white"/>
                </a:solidFill>
              </a:rPr>
              <a:t>RADaR</a:t>
            </a:r>
            <a:r>
              <a:rPr lang="en-US" sz="2800" dirty="0" smtClean="0">
                <a:solidFill>
                  <a:prstClr val="white"/>
                </a:solidFill>
              </a:rPr>
              <a:t> 2, </a:t>
            </a:r>
            <a:r>
              <a:rPr lang="en-US" sz="2800" dirty="0">
                <a:solidFill>
                  <a:prstClr val="white"/>
                </a:solidFill>
              </a:rPr>
              <a:t>July-December 2014</a:t>
            </a:r>
            <a:endParaRPr lang="en-US" dirty="0"/>
          </a:p>
        </p:txBody>
      </p:sp>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28</a:t>
            </a:fld>
            <a:endParaRPr lang="fil-PH"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9129527"/>
              </p:ext>
            </p:extLst>
          </p:nvPr>
        </p:nvGraphicFramePr>
        <p:xfrm>
          <a:off x="-2" y="1905002"/>
          <a:ext cx="9144003" cy="3428998"/>
        </p:xfrm>
        <a:graphic>
          <a:graphicData uri="http://schemas.openxmlformats.org/drawingml/2006/table">
            <a:tbl>
              <a:tblPr/>
              <a:tblGrid>
                <a:gridCol w="464265"/>
                <a:gridCol w="1291868"/>
                <a:gridCol w="464265"/>
                <a:gridCol w="1291868"/>
                <a:gridCol w="1291868"/>
                <a:gridCol w="1291868"/>
                <a:gridCol w="1291868"/>
                <a:gridCol w="1291868"/>
                <a:gridCol w="464265"/>
              </a:tblGrid>
              <a:tr h="395653">
                <a:tc gridSpan="9">
                  <a:txBody>
                    <a:bodyPr/>
                    <a:lstStyle/>
                    <a:p>
                      <a:pPr algn="ctr" fontAlgn="b"/>
                      <a:r>
                        <a:rPr lang="en-US" sz="1800" b="0" i="0" u="none" strike="noStrike">
                          <a:solidFill>
                            <a:srgbClr val="000000"/>
                          </a:solidFill>
                          <a:effectLst/>
                          <a:latin typeface="Arial Narrow" panose="020B0606020202030204" pitchFamily="34" charset="0"/>
                        </a:rPr>
                        <a:t> </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16673">
                <a:tc>
                  <a:txBody>
                    <a:bodyPr/>
                    <a:lstStyle/>
                    <a:p>
                      <a:pPr algn="l" fontAlgn="ctr"/>
                      <a:r>
                        <a:rPr lang="en-US" sz="1800" b="1" i="0" u="none" strike="noStrike">
                          <a:solidFill>
                            <a:srgbClr val="000000"/>
                          </a:solidFill>
                          <a:effectLst/>
                          <a:latin typeface="Arial Narrow" panose="020B0606020202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a:solidFill>
                            <a:srgbClr val="000000"/>
                          </a:solidFill>
                          <a:effectLst/>
                          <a:latin typeface="Arial Narrow" panose="020B0606020202030204" pitchFamily="34" charset="0"/>
                        </a:rPr>
                        <a:t>Region</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00"/>
                          </a:solidFill>
                          <a:effectLst/>
                          <a:latin typeface="Arial Narrow" panose="020B0606020202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Narrow" panose="020B0606020202030204" pitchFamily="34" charset="0"/>
                        </a:rPr>
                        <a:t>Total Number of Schools</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Narrow" panose="020B0606020202030204" pitchFamily="34" charset="0"/>
                        </a:rPr>
                        <a:t>Total Number of Affected Schools</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Narrow" panose="020B0606020202030204" pitchFamily="34" charset="0"/>
                        </a:rPr>
                        <a:t>Damaged school furniture</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Arial Narrow" panose="020B0606020202030204" pitchFamily="34" charset="0"/>
                        </a:rPr>
                        <a:t>Damaged textbooks</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Arial Narrow" panose="020B0606020202030204" pitchFamily="34" charset="0"/>
                        </a:rPr>
                        <a:t>Damaged desktop computers</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00"/>
                          </a:solidFill>
                          <a:effectLst/>
                          <a:latin typeface="Arial Narrow" panose="020B060602020203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673">
                <a:tc>
                  <a:txBody>
                    <a:bodyPr/>
                    <a:lstStyle/>
                    <a:p>
                      <a:pPr algn="l" fontAlgn="b"/>
                      <a:endParaRPr lang="en-US" sz="1800" b="0" i="0" u="none" strike="noStrike">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Narrow" panose="020B0606020202030204" pitchFamily="34" charset="0"/>
                        </a:rPr>
                        <a:t>CARAGA</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effectLst/>
                          <a:latin typeface="Arial Narrow" panose="020B0606020202030204" pitchFamily="34" charset="0"/>
                        </a:rPr>
                        <a:t>2,039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effectLst/>
                          <a:latin typeface="Arial Narrow" panose="020B0606020202030204" pitchFamily="34" charset="0"/>
                        </a:rPr>
                        <a:t>2,039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Arial Narrow" panose="020B0606020202030204" pitchFamily="34" charset="0"/>
                        </a:rPr>
                        <a:t>2,130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effectLst/>
                          <a:latin typeface="Arial Narrow" panose="020B0606020202030204" pitchFamily="34" charset="0"/>
                        </a:rPr>
                        <a:t>32,635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effectLst/>
                          <a:latin typeface="Arial Narrow" panose="020B0606020202030204" pitchFamily="34" charset="0"/>
                        </a:rPr>
                        <a:t>201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373673">
                <a:tc>
                  <a:txBody>
                    <a:bodyPr/>
                    <a:lstStyle/>
                    <a:p>
                      <a:pPr algn="l" fontAlgn="b"/>
                      <a:endParaRPr lang="en-US" sz="18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a:noFill/>
                    </a:lnB>
                  </a:tcPr>
                </a:tc>
                <a:tc>
                  <a:txBody>
                    <a:bodyPr/>
                    <a:lstStyle/>
                    <a:p>
                      <a:pPr algn="l" fontAlgn="b"/>
                      <a:r>
                        <a:rPr lang="en-US" sz="1800" b="1" i="0" u="none" strike="noStrike" dirty="0">
                          <a:solidFill>
                            <a:srgbClr val="FF0000"/>
                          </a:solidFill>
                          <a:effectLst/>
                          <a:latin typeface="Arial Narrow" panose="020B0606020202030204" pitchFamily="34" charset="0"/>
                        </a:rPr>
                        <a:t>Region X</a:t>
                      </a:r>
                    </a:p>
                  </a:txBody>
                  <a:tcPr marL="9525" marR="9525" marT="9525" marB="0" anchor="ctr">
                    <a:lnL>
                      <a:noFill/>
                    </a:lnL>
                    <a:lnR>
                      <a:noFill/>
                    </a:lnR>
                    <a:lnT>
                      <a:noFill/>
                    </a:lnT>
                    <a:lnB>
                      <a:noFill/>
                    </a:lnB>
                  </a:tcPr>
                </a:tc>
                <a:tc>
                  <a:txBody>
                    <a:bodyPr/>
                    <a:lstStyle/>
                    <a:p>
                      <a:pPr algn="l" fontAlgn="b"/>
                      <a:endParaRPr lang="en-US" sz="1800" b="1" i="0" u="none" strike="noStrike">
                        <a:solidFill>
                          <a:srgbClr val="FF0000"/>
                        </a:solidFill>
                        <a:effectLst/>
                        <a:latin typeface="Arial Narrow" panose="020B0606020202030204" pitchFamily="34" charset="0"/>
                      </a:endParaRPr>
                    </a:p>
                  </a:txBody>
                  <a:tcPr marL="9525" marR="9525" marT="9525" marB="0" anchor="ctr">
                    <a:lnL>
                      <a:noFill/>
                    </a:lnL>
                    <a:lnR>
                      <a:noFill/>
                    </a:lnR>
                    <a:lnT>
                      <a:noFill/>
                    </a:lnT>
                    <a:lnB>
                      <a:noFill/>
                    </a:lnB>
                  </a:tcPr>
                </a:tc>
                <a:tc>
                  <a:txBody>
                    <a:bodyPr/>
                    <a:lstStyle/>
                    <a:p>
                      <a:pPr algn="ctr" fontAlgn="b"/>
                      <a:r>
                        <a:rPr lang="en-US" sz="1800" b="1" i="0" u="none" strike="noStrike" dirty="0">
                          <a:solidFill>
                            <a:srgbClr val="FF0000"/>
                          </a:solidFill>
                          <a:effectLst/>
                          <a:latin typeface="Arial Narrow" panose="020B0606020202030204" pitchFamily="34" charset="0"/>
                        </a:rPr>
                        <a:t>2,446</a:t>
                      </a:r>
                    </a:p>
                  </a:txBody>
                  <a:tcPr marL="9525" marR="9525" marT="9525" marB="0" anchor="ctr">
                    <a:lnL>
                      <a:noFill/>
                    </a:lnL>
                    <a:lnR>
                      <a:noFill/>
                    </a:lnR>
                    <a:lnT>
                      <a:noFill/>
                    </a:lnT>
                    <a:lnB>
                      <a:noFill/>
                    </a:lnB>
                  </a:tcPr>
                </a:tc>
                <a:tc>
                  <a:txBody>
                    <a:bodyPr/>
                    <a:lstStyle/>
                    <a:p>
                      <a:pPr algn="ctr" fontAlgn="b"/>
                      <a:r>
                        <a:rPr lang="en-US" sz="1800" b="1" i="0" u="none" strike="noStrike" dirty="0">
                          <a:solidFill>
                            <a:srgbClr val="FF0000"/>
                          </a:solidFill>
                          <a:effectLst/>
                          <a:latin typeface="Arial Narrow" panose="020B0606020202030204" pitchFamily="34" charset="0"/>
                        </a:rPr>
                        <a:t>2,446</a:t>
                      </a:r>
                    </a:p>
                  </a:txBody>
                  <a:tcPr marL="9525" marR="9525" marT="9525" marB="0" anchor="ctr">
                    <a:lnL>
                      <a:noFill/>
                    </a:lnL>
                    <a:lnR>
                      <a:noFill/>
                    </a:lnR>
                    <a:lnT>
                      <a:noFill/>
                    </a:lnT>
                    <a:lnB>
                      <a:noFill/>
                    </a:lnB>
                  </a:tcPr>
                </a:tc>
                <a:tc>
                  <a:txBody>
                    <a:bodyPr/>
                    <a:lstStyle/>
                    <a:p>
                      <a:pPr algn="ctr" fontAlgn="b"/>
                      <a:r>
                        <a:rPr lang="en-US" sz="1800" b="1" i="0" u="none" strike="noStrike" dirty="0">
                          <a:solidFill>
                            <a:srgbClr val="FF0000"/>
                          </a:solidFill>
                          <a:effectLst/>
                          <a:latin typeface="Arial Narrow" panose="020B0606020202030204" pitchFamily="34" charset="0"/>
                        </a:rPr>
                        <a:t>101</a:t>
                      </a:r>
                    </a:p>
                  </a:txBody>
                  <a:tcPr marL="9525" marR="9525" marT="9525" marB="0" anchor="ctr">
                    <a:lnL>
                      <a:noFill/>
                    </a:lnL>
                    <a:lnR>
                      <a:noFill/>
                    </a:lnR>
                    <a:lnT>
                      <a:noFill/>
                    </a:lnT>
                    <a:lnB>
                      <a:noFill/>
                    </a:lnB>
                  </a:tcPr>
                </a:tc>
                <a:tc>
                  <a:txBody>
                    <a:bodyPr/>
                    <a:lstStyle/>
                    <a:p>
                      <a:pPr algn="ctr" fontAlgn="b"/>
                      <a:r>
                        <a:rPr lang="en-US" sz="1800" b="1" i="0" u="none" strike="noStrike" dirty="0">
                          <a:solidFill>
                            <a:srgbClr val="FF0000"/>
                          </a:solidFill>
                          <a:effectLst/>
                          <a:latin typeface="Arial Narrow" panose="020B0606020202030204" pitchFamily="34" charset="0"/>
                        </a:rPr>
                        <a:t>1,187</a:t>
                      </a:r>
                    </a:p>
                  </a:txBody>
                  <a:tcPr marL="9525" marR="9525" marT="9525" marB="0" anchor="ctr">
                    <a:lnL>
                      <a:noFill/>
                    </a:lnL>
                    <a:lnR>
                      <a:noFill/>
                    </a:lnR>
                    <a:lnT>
                      <a:noFill/>
                    </a:lnT>
                    <a:lnB>
                      <a:noFill/>
                    </a:lnB>
                  </a:tcPr>
                </a:tc>
                <a:tc>
                  <a:txBody>
                    <a:bodyPr/>
                    <a:lstStyle/>
                    <a:p>
                      <a:pPr algn="ctr" fontAlgn="b"/>
                      <a:r>
                        <a:rPr lang="en-US" sz="1800" b="1" i="0" u="none" strike="noStrike" dirty="0">
                          <a:solidFill>
                            <a:srgbClr val="FF0000"/>
                          </a:solidFill>
                          <a:effectLst/>
                          <a:latin typeface="Arial Narrow" panose="020B0606020202030204" pitchFamily="34" charset="0"/>
                        </a:rPr>
                        <a:t>17</a:t>
                      </a:r>
                    </a:p>
                  </a:txBody>
                  <a:tcPr marL="9525" marR="9525" marT="9525" marB="0" anchor="ctr">
                    <a:lnL>
                      <a:noFill/>
                    </a:lnL>
                    <a:lnR>
                      <a:noFill/>
                    </a:lnR>
                    <a:lnT>
                      <a:noFill/>
                    </a:lnT>
                    <a:lnB>
                      <a:noFill/>
                    </a:lnB>
                  </a:tcPr>
                </a:tc>
                <a:tc>
                  <a:txBody>
                    <a:bodyPr/>
                    <a:lstStyle/>
                    <a:p>
                      <a:pPr algn="l" fontAlgn="b"/>
                      <a:endParaRPr lang="en-US" sz="18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a:noFill/>
                    </a:lnB>
                  </a:tcPr>
                </a:tc>
              </a:tr>
              <a:tr h="373673">
                <a:tc>
                  <a:txBody>
                    <a:bodyPr/>
                    <a:lstStyle/>
                    <a:p>
                      <a:pPr algn="l" fontAlgn="b"/>
                      <a:endParaRPr lang="en-US" sz="18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Arial Narrow" panose="020B0606020202030204" pitchFamily="34" charset="0"/>
                        </a:rPr>
                        <a:t>Region XI</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1,934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1,107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395653">
                <a:tc>
                  <a:txBody>
                    <a:bodyPr/>
                    <a:lstStyle/>
                    <a:p>
                      <a:pPr algn="l" fontAlgn="b"/>
                      <a:r>
                        <a:rPr lang="en-US" sz="1800" b="1" i="0" u="none" strike="noStrike">
                          <a:solidFill>
                            <a:srgbClr val="000000"/>
                          </a:solidFill>
                          <a:effectLst/>
                          <a:latin typeface="Arial Narrow" panose="020B0606020202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Arial Narrow" panose="020B0606020202030204" pitchFamily="34" charset="0"/>
                        </a:rPr>
                        <a:t>Total</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Arial Narrow" panose="020B0606020202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Narrow" panose="020B0606020202030204" pitchFamily="34" charset="0"/>
                        </a:rPr>
                        <a:t>6,419</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Narrow" panose="020B0606020202030204" pitchFamily="34" charset="0"/>
                        </a:rPr>
                        <a:t>5,592</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Narrow" panose="020B0606020202030204" pitchFamily="34" charset="0"/>
                        </a:rPr>
                        <a:t>2,231</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Narrow" panose="020B0606020202030204" pitchFamily="34" charset="0"/>
                        </a:rPr>
                        <a:t>33,822</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Arial Narrow" panose="020B0606020202030204" pitchFamily="34" charset="0"/>
                        </a:rPr>
                        <a:t>218</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Arial Narrow" panose="020B0606020202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958900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IMPORTANT REMINDERS</a:t>
            </a:r>
            <a:endParaRPr lang="fil-PH" dirty="0"/>
          </a:p>
        </p:txBody>
      </p:sp>
      <p:sp>
        <p:nvSpPr>
          <p:cNvPr id="3" name="Content Placeholder 2"/>
          <p:cNvSpPr>
            <a:spLocks noGrp="1"/>
          </p:cNvSpPr>
          <p:nvPr>
            <p:ph idx="1"/>
          </p:nvPr>
        </p:nvSpPr>
        <p:spPr/>
        <p:txBody>
          <a:bodyPr/>
          <a:lstStyle/>
          <a:p>
            <a:pPr algn="just"/>
            <a:r>
              <a:rPr lang="fil-PH" sz="2600" dirty="0" smtClean="0"/>
              <a:t>All Divisions should instruct their schools to submit the RADaRs 1 and 2 through SMS via these numbers </a:t>
            </a:r>
            <a:r>
              <a:rPr lang="fil-PH" sz="2600" b="1" u="sng" dirty="0" smtClean="0"/>
              <a:t>0908-263-0382</a:t>
            </a:r>
            <a:r>
              <a:rPr lang="fil-PH" sz="2600" dirty="0" smtClean="0"/>
              <a:t> and </a:t>
            </a:r>
            <a:r>
              <a:rPr lang="fil-PH" sz="2600" b="1" u="sng" dirty="0" smtClean="0"/>
              <a:t>0915-515-3138</a:t>
            </a:r>
            <a:r>
              <a:rPr lang="fil-PH" sz="2600" b="1" dirty="0" smtClean="0"/>
              <a:t>.</a:t>
            </a:r>
          </a:p>
          <a:p>
            <a:pPr marL="0" indent="0" algn="just">
              <a:buNone/>
            </a:pPr>
            <a:endParaRPr lang="fil-PH" sz="2600" b="1" dirty="0" smtClean="0"/>
          </a:p>
          <a:p>
            <a:pPr algn="just"/>
            <a:r>
              <a:rPr lang="fil-PH" sz="2600" dirty="0" smtClean="0"/>
              <a:t>All RADaR should be submitted </a:t>
            </a:r>
            <a:r>
              <a:rPr lang="fil-PH" sz="2600" b="1" u="sng" dirty="0" smtClean="0"/>
              <a:t>within 72 hours</a:t>
            </a:r>
            <a:r>
              <a:rPr lang="fil-PH" sz="2600" u="sng" dirty="0" smtClean="0"/>
              <a:t> </a:t>
            </a:r>
            <a:r>
              <a:rPr lang="fil-PH" sz="2600" dirty="0" smtClean="0"/>
              <a:t>after any hazard or emergency.</a:t>
            </a:r>
          </a:p>
          <a:p>
            <a:pPr marL="0" indent="0" algn="just">
              <a:buNone/>
            </a:pPr>
            <a:endParaRPr lang="fil-PH" sz="2600" dirty="0" smtClean="0"/>
          </a:p>
          <a:p>
            <a:pPr algn="just"/>
            <a:r>
              <a:rPr lang="fil-PH" sz="2600" dirty="0" smtClean="0"/>
              <a:t>Divisions whose schools have not incurred damages and were not used as ECs are required to submit a </a:t>
            </a:r>
            <a:r>
              <a:rPr lang="fil-PH" sz="2600" b="1" u="sng" dirty="0" smtClean="0"/>
              <a:t>certification of no damages and no schools were used as Ecs.</a:t>
            </a:r>
            <a:endParaRPr lang="fil-PH" sz="2600" b="1" u="sng" dirty="0"/>
          </a:p>
        </p:txBody>
      </p:sp>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29</a:t>
            </a:fld>
            <a:endParaRPr lang="fil-PH"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19121007"/>
              </p:ext>
            </p:extLst>
          </p:nvPr>
        </p:nvGraphicFramePr>
        <p:xfrm>
          <a:off x="457200" y="11430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76200" y="-274638"/>
            <a:ext cx="9144000" cy="141763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PH" sz="4400" b="1" i="0" u="none" strike="noStrike" kern="1200" cap="none" spc="0" normalizeH="0" baseline="0" noProof="0" dirty="0" smtClean="0">
                <a:ln>
                  <a:noFill/>
                </a:ln>
                <a:solidFill>
                  <a:schemeClr val="accent6">
                    <a:lumMod val="75000"/>
                  </a:schemeClr>
                </a:solidFill>
                <a:effectLst/>
                <a:uLnTx/>
                <a:uFillTx/>
                <a:latin typeface="Gill Sans MT" pitchFamily="34" charset="0"/>
                <a:ea typeface="+mj-ea"/>
                <a:cs typeface="+mj-cs"/>
              </a:rPr>
              <a:t>Why have SDRRM</a:t>
            </a:r>
            <a:r>
              <a:rPr kumimoji="0" lang="en-PH" sz="4400" b="1" i="0" u="none" strike="noStrike" kern="1200" cap="none" spc="0" normalizeH="0" noProof="0" dirty="0" smtClean="0">
                <a:ln>
                  <a:noFill/>
                </a:ln>
                <a:solidFill>
                  <a:schemeClr val="accent6">
                    <a:lumMod val="75000"/>
                  </a:schemeClr>
                </a:solidFill>
                <a:effectLst/>
                <a:uLnTx/>
                <a:uFillTx/>
                <a:latin typeface="Gill Sans MT" pitchFamily="34" charset="0"/>
                <a:ea typeface="+mj-ea"/>
                <a:cs typeface="+mj-cs"/>
              </a:rPr>
              <a:t> Team</a:t>
            </a:r>
            <a:r>
              <a:rPr kumimoji="0" lang="en-PH" sz="4400" b="1" i="0" u="none" strike="noStrike" kern="1200" cap="none" spc="0" normalizeH="0" baseline="0" noProof="0" dirty="0" smtClean="0">
                <a:ln>
                  <a:noFill/>
                </a:ln>
                <a:solidFill>
                  <a:schemeClr val="accent6">
                    <a:lumMod val="75000"/>
                  </a:schemeClr>
                </a:solidFill>
                <a:effectLst/>
                <a:uLnTx/>
                <a:uFillTx/>
                <a:latin typeface="Gill Sans MT" pitchFamily="34" charset="0"/>
                <a:ea typeface="+mj-ea"/>
                <a:cs typeface="+mj-cs"/>
              </a:rPr>
              <a:t>?</a:t>
            </a:r>
          </a:p>
        </p:txBody>
      </p:sp>
    </p:spTree>
    <p:extLst>
      <p:ext uri="{BB962C8B-B14F-4D97-AF65-F5344CB8AC3E}">
        <p14:creationId xmlns:p14="http://schemas.microsoft.com/office/powerpoint/2010/main" val="31995408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362200"/>
            <a:ext cx="4572000" cy="914400"/>
          </a:xfrm>
        </p:spPr>
        <p:txBody>
          <a:bodyPr rtlCol="0">
            <a:noAutofit/>
          </a:bodyPr>
          <a:lstStyle/>
          <a:p>
            <a:pPr algn="ctr" eaLnBrk="1" fontAlgn="auto" hangingPunct="1">
              <a:spcAft>
                <a:spcPts val="0"/>
              </a:spcAft>
              <a:defRPr/>
            </a:pPr>
            <a:r>
              <a:rPr lang="en-US" sz="4800" dirty="0" smtClean="0">
                <a:latin typeface="+mn-lt"/>
              </a:rPr>
              <a:t>SCHOOL</a:t>
            </a:r>
            <a:br>
              <a:rPr lang="en-US" sz="4800" dirty="0" smtClean="0">
                <a:latin typeface="+mn-lt"/>
              </a:rPr>
            </a:br>
            <a:r>
              <a:rPr lang="en-US" sz="4800" dirty="0" smtClean="0">
                <a:latin typeface="+mn-lt"/>
              </a:rPr>
              <a:t>TWINNING</a:t>
            </a:r>
            <a:br>
              <a:rPr lang="en-US" sz="4800" dirty="0" smtClean="0">
                <a:latin typeface="+mn-lt"/>
              </a:rPr>
            </a:br>
            <a:endParaRPr lang="en-PH" sz="4800" dirty="0">
              <a:latin typeface="+mn-lt"/>
            </a:endParaRPr>
          </a:p>
        </p:txBody>
      </p:sp>
      <p:pic>
        <p:nvPicPr>
          <p:cNvPr id="3" name="Picture 2" descr="LOGO DepED M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352800"/>
            <a:ext cx="2438400" cy="2381251"/>
          </a:xfrm>
          <a:prstGeom prst="rect">
            <a:avLst/>
          </a:prstGeom>
        </p:spPr>
      </p:pic>
      <p:sp>
        <p:nvSpPr>
          <p:cNvPr id="6" name="Slide Number Placeholder 3"/>
          <p:cNvSpPr>
            <a:spLocks noGrp="1"/>
          </p:cNvSpPr>
          <p:nvPr>
            <p:ph type="sldNum" sz="quarter" idx="11"/>
          </p:nvPr>
        </p:nvSpPr>
        <p:spPr bwMode="auto">
          <a:xfrm>
            <a:off x="6934200" y="6553200"/>
            <a:ext cx="2133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7C1E2A-F7A0-452F-A73E-FAEE33131703}" type="slidenum">
              <a:rPr lang="fil-PH" altLang="en-US" smtClean="0">
                <a:solidFill>
                  <a:schemeClr val="bg1"/>
                </a:solidFill>
                <a:latin typeface="Bookman Old Style" panose="02050604050505020204" pitchFamily="18" charset="0"/>
              </a:rPr>
              <a:pPr/>
              <a:t>30</a:t>
            </a:fld>
            <a:endParaRPr lang="fil-PH"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19171561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343650" y="6553200"/>
            <a:ext cx="1600200" cy="304800"/>
          </a:xfrm>
          <a:prstGeom prst="rect">
            <a:avLst/>
          </a:prstGeom>
        </p:spPr>
        <p:txBody>
          <a:bodyPr/>
          <a:lstStyle/>
          <a:p>
            <a:fld id="{40CEB23D-5D9C-424D-A4B8-74E3F10BC318}" type="slidenum">
              <a:rPr lang="fil-PH">
                <a:solidFill>
                  <a:prstClr val="white"/>
                </a:solidFill>
              </a:rPr>
              <a:pPr/>
              <a:t>31</a:t>
            </a:fld>
            <a:endParaRPr lang="fil-PH" dirty="0">
              <a:solidFill>
                <a:prstClr val="white"/>
              </a:solidFill>
            </a:endParaRPr>
          </a:p>
        </p:txBody>
      </p:sp>
      <p:sp>
        <p:nvSpPr>
          <p:cNvPr id="3" name="Content Placeholder 2"/>
          <p:cNvSpPr txBox="1">
            <a:spLocks/>
          </p:cNvSpPr>
          <p:nvPr/>
        </p:nvSpPr>
        <p:spPr>
          <a:xfrm>
            <a:off x="685800" y="381000"/>
            <a:ext cx="7437295" cy="554103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ts val="0"/>
              </a:spcBef>
              <a:spcAft>
                <a:spcPct val="0"/>
              </a:spcAft>
              <a:buNone/>
            </a:pPr>
            <a:r>
              <a:rPr lang="en-US" sz="8000" b="1" dirty="0">
                <a:solidFill>
                  <a:srgbClr val="4F81BD"/>
                </a:solidFill>
              </a:rPr>
              <a:t>Twinning</a:t>
            </a:r>
            <a:r>
              <a:rPr lang="en-US" sz="5400" dirty="0">
                <a:solidFill>
                  <a:prstClr val="black"/>
                </a:solidFill>
              </a:rPr>
              <a:t>, </a:t>
            </a:r>
            <a:r>
              <a:rPr lang="en-US" sz="5400" dirty="0" smtClean="0">
                <a:solidFill>
                  <a:prstClr val="black"/>
                </a:solidFill>
              </a:rPr>
              <a:t>means consisting of or being two separate but similar or closely related things; </a:t>
            </a:r>
            <a:r>
              <a:rPr lang="en-US" sz="5400" b="1" dirty="0" smtClean="0">
                <a:solidFill>
                  <a:prstClr val="black"/>
                </a:solidFill>
              </a:rPr>
              <a:t>being a counterpart </a:t>
            </a:r>
          </a:p>
          <a:p>
            <a:pPr marL="0" indent="0" fontAlgn="base">
              <a:spcBef>
                <a:spcPts val="0"/>
              </a:spcBef>
              <a:spcAft>
                <a:spcPct val="0"/>
              </a:spcAft>
              <a:buNone/>
            </a:pPr>
            <a:r>
              <a:rPr lang="en-US" sz="2000" i="1" dirty="0" smtClean="0">
                <a:solidFill>
                  <a:prstClr val="black"/>
                </a:solidFill>
              </a:rPr>
              <a:t>(Collins American English Dictionary)</a:t>
            </a:r>
            <a:endParaRPr lang="en-US" sz="5400" b="1" i="1" dirty="0">
              <a:solidFill>
                <a:prstClr val="black"/>
              </a:solidFill>
            </a:endParaRPr>
          </a:p>
        </p:txBody>
      </p:sp>
    </p:spTree>
    <p:extLst>
      <p:ext uri="{BB962C8B-B14F-4D97-AF65-F5344CB8AC3E}">
        <p14:creationId xmlns:p14="http://schemas.microsoft.com/office/powerpoint/2010/main" val="2923329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b="1" dirty="0"/>
              <a:t>Benefits of twinning</a:t>
            </a:r>
            <a:endParaRPr lang="fil-PH" sz="4800" b="1" spc="600" dirty="0"/>
          </a:p>
        </p:txBody>
      </p:sp>
      <p:sp>
        <p:nvSpPr>
          <p:cNvPr id="3" name="Rectangle 2"/>
          <p:cNvSpPr/>
          <p:nvPr/>
        </p:nvSpPr>
        <p:spPr>
          <a:xfrm>
            <a:off x="0" y="1371600"/>
            <a:ext cx="8686800"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latin typeface="Bookman Old Style"/>
                <a:cs typeface="Bookman Old Style"/>
              </a:rPr>
              <a:t>Capacity building or strengthening</a:t>
            </a:r>
            <a:endParaRPr lang="en-US" sz="2800" b="1" dirty="0">
              <a:latin typeface="Bookman Old Style"/>
              <a:cs typeface="Bookman Old Style"/>
            </a:endParaRPr>
          </a:p>
        </p:txBody>
      </p:sp>
      <p:sp>
        <p:nvSpPr>
          <p:cNvPr id="7" name="Rectangle 6"/>
          <p:cNvSpPr/>
          <p:nvPr/>
        </p:nvSpPr>
        <p:spPr>
          <a:xfrm>
            <a:off x="8" y="2667001"/>
            <a:ext cx="8697915" cy="1066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latin typeface="Bookman Old Style"/>
                <a:cs typeface="Bookman Old Style"/>
              </a:rPr>
              <a:t>Cultural exposure</a:t>
            </a:r>
            <a:endParaRPr lang="en-US" sz="2800" b="1" dirty="0">
              <a:latin typeface="Bookman Old Style"/>
              <a:cs typeface="Bookman Old Style"/>
            </a:endParaRPr>
          </a:p>
        </p:txBody>
      </p:sp>
      <p:sp>
        <p:nvSpPr>
          <p:cNvPr id="266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353DC7-AC0D-4DDB-916C-9DB1E8332203}" type="slidenum">
              <a:rPr lang="fil-PH" altLang="en-US" smtClean="0">
                <a:solidFill>
                  <a:schemeClr val="bg1"/>
                </a:solidFill>
                <a:latin typeface="Bookman Old Style" panose="02050604050505020204" pitchFamily="18" charset="0"/>
              </a:rPr>
              <a:pPr/>
              <a:t>32</a:t>
            </a:fld>
            <a:endParaRPr lang="fil-PH" altLang="en-US" smtClean="0">
              <a:solidFill>
                <a:schemeClr val="bg1"/>
              </a:solidFill>
              <a:latin typeface="Bookman Old Style" panose="02050604050505020204" pitchFamily="18" charset="0"/>
            </a:endParaRPr>
          </a:p>
        </p:txBody>
      </p:sp>
      <p:sp>
        <p:nvSpPr>
          <p:cNvPr id="8" name="Rectangle 7"/>
          <p:cNvSpPr/>
          <p:nvPr/>
        </p:nvSpPr>
        <p:spPr>
          <a:xfrm>
            <a:off x="8" y="3962400"/>
            <a:ext cx="8697915" cy="1121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fil-PH" sz="2800" b="1" dirty="0"/>
              <a:t>Opportunities to identify and share best practices- ideas, approaches, techniques, or methods</a:t>
            </a:r>
          </a:p>
        </p:txBody>
      </p:sp>
      <p:sp>
        <p:nvSpPr>
          <p:cNvPr id="9" name="Rectangle 8"/>
          <p:cNvSpPr/>
          <p:nvPr/>
        </p:nvSpPr>
        <p:spPr>
          <a:xfrm>
            <a:off x="8" y="5257800"/>
            <a:ext cx="8697915" cy="1121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fil-PH" sz="2800" b="1" dirty="0"/>
              <a:t>Relationship building and networking</a:t>
            </a:r>
          </a:p>
        </p:txBody>
      </p:sp>
    </p:spTree>
    <p:extLst>
      <p:ext uri="{BB962C8B-B14F-4D97-AF65-F5344CB8AC3E}">
        <p14:creationId xmlns:p14="http://schemas.microsoft.com/office/powerpoint/2010/main" val="2420106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t>Guide in identifying twin offices</a:t>
            </a:r>
            <a:endParaRPr lang="en-US" sz="3500" b="1" dirty="0"/>
          </a:p>
        </p:txBody>
      </p:sp>
      <p:sp>
        <p:nvSpPr>
          <p:cNvPr id="3" name="Content Placeholder 2"/>
          <p:cNvSpPr>
            <a:spLocks noGrp="1"/>
          </p:cNvSpPr>
          <p:nvPr>
            <p:ph idx="1"/>
          </p:nvPr>
        </p:nvSpPr>
        <p:spPr>
          <a:xfrm>
            <a:off x="457200" y="1069676"/>
            <a:ext cx="8229600" cy="5056492"/>
          </a:xfrm>
        </p:spPr>
        <p:txBody>
          <a:bodyPr>
            <a:normAutofit/>
          </a:bodyPr>
          <a:lstStyle/>
          <a:p>
            <a:pPr marL="0" indent="0">
              <a:buNone/>
            </a:pPr>
            <a:r>
              <a:rPr lang="en-US" sz="3500" dirty="0" smtClean="0"/>
              <a:t>Twin offices may be identified based on:</a:t>
            </a:r>
          </a:p>
        </p:txBody>
      </p:sp>
      <p:sp>
        <p:nvSpPr>
          <p:cNvPr id="4" name="Slide Number Placeholder 3"/>
          <p:cNvSpPr>
            <a:spLocks noGrp="1"/>
          </p:cNvSpPr>
          <p:nvPr>
            <p:ph type="sldNum" sz="quarter" idx="4294967295"/>
          </p:nvPr>
        </p:nvSpPr>
        <p:spPr>
          <a:xfrm>
            <a:off x="6343650" y="6553200"/>
            <a:ext cx="1600200" cy="304800"/>
          </a:xfrm>
          <a:prstGeom prst="rect">
            <a:avLst/>
          </a:prstGeom>
        </p:spPr>
        <p:txBody>
          <a:bodyPr/>
          <a:lstStyle/>
          <a:p>
            <a:fld id="{40CEB23D-5D9C-424D-A4B8-74E3F10BC318}" type="slidenum">
              <a:rPr lang="fil-PH">
                <a:solidFill>
                  <a:prstClr val="white"/>
                </a:solidFill>
              </a:rPr>
              <a:pPr/>
              <a:t>33</a:t>
            </a:fld>
            <a:endParaRPr lang="fil-PH" dirty="0">
              <a:solidFill>
                <a:prstClr val="white"/>
              </a:solidFill>
            </a:endParaRPr>
          </a:p>
        </p:txBody>
      </p:sp>
      <p:graphicFrame>
        <p:nvGraphicFramePr>
          <p:cNvPr id="5" name="Diagram 4"/>
          <p:cNvGraphicFramePr/>
          <p:nvPr>
            <p:extLst>
              <p:ext uri="{D42A27DB-BD31-4B8C-83A1-F6EECF244321}">
                <p14:modId xmlns:p14="http://schemas.microsoft.com/office/powerpoint/2010/main" val="2799928777"/>
              </p:ext>
            </p:extLst>
          </p:nvPr>
        </p:nvGraphicFramePr>
        <p:xfrm>
          <a:off x="222963" y="2139351"/>
          <a:ext cx="8663574" cy="3998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36738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914400"/>
          </a:xfrm>
        </p:spPr>
        <p:txBody>
          <a:bodyPr>
            <a:normAutofit/>
          </a:bodyPr>
          <a:lstStyle/>
          <a:p>
            <a:r>
              <a:rPr lang="en-US" dirty="0" smtClean="0"/>
              <a:t>Twinning in the Philippines </a:t>
            </a:r>
            <a:endParaRPr lang="en-US" dirty="0"/>
          </a:p>
        </p:txBody>
      </p:sp>
      <p:sp>
        <p:nvSpPr>
          <p:cNvPr id="3" name="Content Placeholder 2"/>
          <p:cNvSpPr>
            <a:spLocks noGrp="1"/>
          </p:cNvSpPr>
          <p:nvPr>
            <p:ph idx="1"/>
          </p:nvPr>
        </p:nvSpPr>
        <p:spPr>
          <a:xfrm>
            <a:off x="310551" y="1295403"/>
            <a:ext cx="8553090" cy="5088144"/>
          </a:xfrm>
        </p:spPr>
        <p:txBody>
          <a:bodyPr/>
          <a:lstStyle/>
          <a:p>
            <a:r>
              <a:rPr lang="en-US" sz="4000" b="1" dirty="0" smtClean="0"/>
              <a:t>Hospitals twinning during TY Yolanda to augment personnel, facilities, and equipment</a:t>
            </a:r>
          </a:p>
          <a:p>
            <a:pPr marL="0" indent="0">
              <a:buNone/>
            </a:pPr>
            <a:endParaRPr lang="en-US" sz="4000" b="1" dirty="0" smtClean="0"/>
          </a:p>
          <a:p>
            <a:r>
              <a:rPr lang="en-US" sz="4000" b="1" dirty="0" smtClean="0"/>
              <a:t>Twinning of provinces or LGUs as prevention and preparation measure for TY Ruby</a:t>
            </a:r>
            <a:endParaRPr lang="en-US" sz="4000" b="1" dirty="0"/>
          </a:p>
        </p:txBody>
      </p:sp>
      <p:sp>
        <p:nvSpPr>
          <p:cNvPr id="4" name="Slide Number Placeholder 3"/>
          <p:cNvSpPr>
            <a:spLocks noGrp="1"/>
          </p:cNvSpPr>
          <p:nvPr>
            <p:ph type="sldNum" sz="quarter" idx="4294967295"/>
          </p:nvPr>
        </p:nvSpPr>
        <p:spPr>
          <a:xfrm>
            <a:off x="6343650" y="6553200"/>
            <a:ext cx="1600200" cy="304800"/>
          </a:xfrm>
          <a:prstGeom prst="rect">
            <a:avLst/>
          </a:prstGeom>
        </p:spPr>
        <p:txBody>
          <a:bodyPr/>
          <a:lstStyle/>
          <a:p>
            <a:fld id="{40CEB23D-5D9C-424D-A4B8-74E3F10BC318}" type="slidenum">
              <a:rPr lang="fil-PH">
                <a:solidFill>
                  <a:prstClr val="white"/>
                </a:solidFill>
              </a:rPr>
              <a:pPr/>
              <a:t>34</a:t>
            </a:fld>
            <a:endParaRPr lang="fil-PH" dirty="0">
              <a:solidFill>
                <a:prstClr val="white"/>
              </a:solidFill>
            </a:endParaRPr>
          </a:p>
        </p:txBody>
      </p:sp>
    </p:spTree>
    <p:extLst>
      <p:ext uri="{BB962C8B-B14F-4D97-AF65-F5344CB8AC3E}">
        <p14:creationId xmlns:p14="http://schemas.microsoft.com/office/powerpoint/2010/main" val="24602981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343650" y="6553200"/>
            <a:ext cx="1600200" cy="304800"/>
          </a:xfrm>
          <a:prstGeom prst="rect">
            <a:avLst/>
          </a:prstGeom>
        </p:spPr>
        <p:txBody>
          <a:bodyPr/>
          <a:lstStyle/>
          <a:p>
            <a:fld id="{40CEB23D-5D9C-424D-A4B8-74E3F10BC318}" type="slidenum">
              <a:rPr lang="fil-PH">
                <a:solidFill>
                  <a:prstClr val="white"/>
                </a:solidFill>
              </a:rPr>
              <a:pPr/>
              <a:t>35</a:t>
            </a:fld>
            <a:endParaRPr lang="fil-PH" dirty="0">
              <a:solidFill>
                <a:prstClr val="white"/>
              </a:solidFill>
            </a:endParaRPr>
          </a:p>
        </p:txBody>
      </p:sp>
      <p:sp>
        <p:nvSpPr>
          <p:cNvPr id="5" name="Title 1"/>
          <p:cNvSpPr>
            <a:spLocks noGrp="1"/>
          </p:cNvSpPr>
          <p:nvPr>
            <p:ph type="title"/>
          </p:nvPr>
        </p:nvSpPr>
        <p:spPr>
          <a:xfrm>
            <a:off x="1028700" y="0"/>
            <a:ext cx="7029450" cy="914400"/>
          </a:xfrm>
        </p:spPr>
        <p:txBody>
          <a:bodyPr>
            <a:noAutofit/>
          </a:bodyPr>
          <a:lstStyle/>
          <a:p>
            <a:r>
              <a:rPr lang="en-US" sz="3100" b="1" dirty="0"/>
              <a:t>How </a:t>
            </a:r>
            <a:r>
              <a:rPr lang="en-US" sz="3100" b="1" dirty="0" err="1"/>
              <a:t>DepEd</a:t>
            </a:r>
            <a:r>
              <a:rPr lang="en-US" sz="3100" b="1" dirty="0"/>
              <a:t> could employ twinning system</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03926362"/>
              </p:ext>
            </p:extLst>
          </p:nvPr>
        </p:nvGraphicFramePr>
        <p:xfrm>
          <a:off x="219981" y="1155940"/>
          <a:ext cx="8699739" cy="5244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18622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Twinning Template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9064298"/>
              </p:ext>
            </p:extLst>
          </p:nvPr>
        </p:nvGraphicFramePr>
        <p:xfrm>
          <a:off x="128068" y="1137198"/>
          <a:ext cx="8945594" cy="5339802"/>
        </p:xfrm>
        <a:graphic>
          <a:graphicData uri="http://schemas.openxmlformats.org/drawingml/2006/table">
            <a:tbl>
              <a:tblPr firstRow="1" bandRow="1">
                <a:tableStyleId>{D7AC3CCA-C797-4891-BE02-D94E43425B78}</a:tableStyleId>
              </a:tblPr>
              <a:tblGrid>
                <a:gridCol w="1319732"/>
                <a:gridCol w="1600200"/>
                <a:gridCol w="1371600"/>
                <a:gridCol w="1219200"/>
                <a:gridCol w="1066800"/>
                <a:gridCol w="1066800"/>
                <a:gridCol w="1301262"/>
              </a:tblGrid>
              <a:tr h="422731">
                <a:tc gridSpan="7">
                  <a:txBody>
                    <a:bodyPr/>
                    <a:lstStyle/>
                    <a:p>
                      <a:r>
                        <a:rPr lang="en-US" sz="1600" dirty="0" smtClean="0"/>
                        <a:t>SCHOOL:</a:t>
                      </a:r>
                      <a:r>
                        <a:rPr lang="en-US" sz="1600" baseline="0" dirty="0" smtClean="0"/>
                        <a:t> ______________________</a:t>
                      </a:r>
                      <a:endParaRPr lang="en-US" sz="1600" u="sng" dirty="0"/>
                    </a:p>
                  </a:txBody>
                  <a:tcPr marL="68580" marR="68580" anchor="ctr"/>
                </a:tc>
                <a:tc hMerge="1">
                  <a:txBody>
                    <a:bodyPr/>
                    <a:lstStyle/>
                    <a:p>
                      <a:endParaRPr lang="en-US" dirty="0"/>
                    </a:p>
                  </a:txBody>
                  <a:tcPr anchor="ctr"/>
                </a:tc>
                <a:tc hMerge="1">
                  <a:txBody>
                    <a:bodyPr/>
                    <a:lstStyle/>
                    <a:p>
                      <a:endParaRPr lang="en-US" dirty="0"/>
                    </a:p>
                  </a:txBody>
                  <a:tcPr anchor="ctr"/>
                </a:tc>
                <a:tc hMerge="1">
                  <a:txBody>
                    <a:bodyPr/>
                    <a:lstStyle/>
                    <a:p>
                      <a:endParaRPr lang="en-US"/>
                    </a:p>
                  </a:txBody>
                  <a:tcPr/>
                </a:tc>
                <a:tc hMerge="1">
                  <a:txBody>
                    <a:bodyPr/>
                    <a:lstStyle/>
                    <a:p>
                      <a:endParaRPr lang="en-US" sz="1400" u="sng" dirty="0"/>
                    </a:p>
                  </a:txBody>
                  <a:tcPr anchor="ctr"/>
                </a:tc>
                <a:tc hMerge="1">
                  <a:txBody>
                    <a:bodyPr/>
                    <a:lstStyle/>
                    <a:p>
                      <a:endParaRPr lang="en-US"/>
                    </a:p>
                  </a:txBody>
                  <a:tcPr/>
                </a:tc>
                <a:tc hMerge="1">
                  <a:txBody>
                    <a:bodyPr/>
                    <a:lstStyle/>
                    <a:p>
                      <a:endParaRPr lang="en-US" sz="2000" u="sng" dirty="0"/>
                    </a:p>
                  </a:txBody>
                  <a:tcPr anchor="ctr"/>
                </a:tc>
              </a:tr>
              <a:tr h="1107071">
                <a:tc>
                  <a:txBody>
                    <a:bodyPr/>
                    <a:lstStyle/>
                    <a:p>
                      <a:pPr algn="ctr"/>
                      <a:r>
                        <a:rPr lang="en-US" sz="1400" b="1" dirty="0" smtClean="0"/>
                        <a:t> POTENTIAL TWIN OFFICES</a:t>
                      </a:r>
                      <a:endParaRPr lang="en-US" sz="1400" b="1" dirty="0"/>
                    </a:p>
                  </a:txBody>
                  <a:tcPr marL="68580" marR="68580" anchor="ctr"/>
                </a:tc>
                <a:tc>
                  <a:txBody>
                    <a:bodyPr/>
                    <a:lstStyle/>
                    <a:p>
                      <a:pPr algn="ctr"/>
                      <a:r>
                        <a:rPr lang="en-US" sz="1400" b="1" dirty="0" smtClean="0"/>
                        <a:t>CONSIDERATIONS</a:t>
                      </a:r>
                      <a:r>
                        <a:rPr lang="en-US" sz="1400" b="1" baseline="0" dirty="0" smtClean="0"/>
                        <a:t> TAKEN IN SELECTION</a:t>
                      </a:r>
                      <a:endParaRPr lang="en-US" sz="1400" b="1" dirty="0"/>
                    </a:p>
                  </a:txBody>
                  <a:tcPr marL="68580" marR="68580" anchor="ctr"/>
                </a:tc>
                <a:tc>
                  <a:txBody>
                    <a:bodyPr/>
                    <a:lstStyle/>
                    <a:p>
                      <a:pPr algn="ctr"/>
                      <a:r>
                        <a:rPr lang="en-US" sz="1400" b="1" dirty="0" smtClean="0"/>
                        <a:t>Thematic Area</a:t>
                      </a:r>
                      <a:endParaRPr lang="en-US" sz="1400" b="1" dirty="0"/>
                    </a:p>
                  </a:txBody>
                  <a:tcPr marL="68580" marR="68580" anchor="ctr"/>
                </a:tc>
                <a:tc gridSpan="3">
                  <a:txBody>
                    <a:bodyPr/>
                    <a:lstStyle/>
                    <a:p>
                      <a:pPr algn="ctr"/>
                      <a:r>
                        <a:rPr lang="en-US" sz="1400" b="1" dirty="0" smtClean="0"/>
                        <a:t>Possible Assistance</a:t>
                      </a:r>
                      <a:endParaRPr lang="en-US" sz="1400" b="1" dirty="0"/>
                    </a:p>
                  </a:txBody>
                  <a:tcPr marL="68580" marR="68580" anchor="ctr"/>
                </a:tc>
                <a:tc hMerge="1">
                  <a:txBody>
                    <a:bodyPr/>
                    <a:lstStyle/>
                    <a:p>
                      <a:pPr algn="ctr"/>
                      <a:endParaRPr lang="en-US" sz="1400" b="1" dirty="0"/>
                    </a:p>
                  </a:txBody>
                  <a:tcPr marL="74295" marR="74295" anchor="ctr"/>
                </a:tc>
                <a:tc hMerge="1">
                  <a:txBody>
                    <a:bodyPr/>
                    <a:lstStyle/>
                    <a:p>
                      <a:pPr algn="ctr"/>
                      <a:endParaRPr lang="en-US" sz="1400" b="1" dirty="0"/>
                    </a:p>
                  </a:txBody>
                  <a:tcPr marL="74295" marR="74295" anchor="ctr"/>
                </a:tc>
                <a:tc>
                  <a:txBody>
                    <a:bodyPr/>
                    <a:lstStyle/>
                    <a:p>
                      <a:pPr algn="ctr"/>
                      <a:r>
                        <a:rPr lang="en-US" sz="1400" b="1" dirty="0" smtClean="0"/>
                        <a:t>Office/</a:t>
                      </a:r>
                      <a:r>
                        <a:rPr lang="en-US" sz="1400" b="1" baseline="0" dirty="0" smtClean="0"/>
                        <a:t> Officer/s in charge</a:t>
                      </a:r>
                      <a:endParaRPr lang="en-US" sz="1400" b="1" dirty="0"/>
                    </a:p>
                  </a:txBody>
                  <a:tcPr marL="68580" marR="68580" anchor="ctr"/>
                </a:tc>
              </a:tr>
              <a:tr h="518977">
                <a:tc>
                  <a:txBody>
                    <a:bodyPr/>
                    <a:lstStyle/>
                    <a:p>
                      <a:pPr algn="ctr"/>
                      <a:endParaRPr lang="en-US" sz="1400" b="1" dirty="0"/>
                    </a:p>
                  </a:txBody>
                  <a:tcPr marL="68580" marR="68580" anchor="ctr"/>
                </a:tc>
                <a:tc>
                  <a:txBody>
                    <a:bodyPr/>
                    <a:lstStyle/>
                    <a:p>
                      <a:pPr algn="ctr"/>
                      <a:endParaRPr lang="en-US" sz="1400" b="1" dirty="0"/>
                    </a:p>
                  </a:txBody>
                  <a:tcPr marL="68580" marR="68580" anchor="ctr"/>
                </a:tc>
                <a:tc>
                  <a:txBody>
                    <a:bodyPr/>
                    <a:lstStyle/>
                    <a:p>
                      <a:pPr algn="ctr"/>
                      <a:endParaRPr lang="en-US" sz="1400" b="1" dirty="0"/>
                    </a:p>
                  </a:txBody>
                  <a:tcPr marL="68580" marR="68580" anchor="ctr"/>
                </a:tc>
                <a:tc>
                  <a:txBody>
                    <a:bodyPr/>
                    <a:lstStyle/>
                    <a:p>
                      <a:pPr algn="ctr"/>
                      <a:r>
                        <a:rPr lang="en-US" sz="1400" b="1" dirty="0" smtClean="0"/>
                        <a:t>Pillar 1</a:t>
                      </a:r>
                      <a:endParaRPr lang="en-US" sz="1400" b="1" dirty="0"/>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Pillar 2</a:t>
                      </a: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Pillar 3</a:t>
                      </a:r>
                    </a:p>
                  </a:txBody>
                  <a:tcPr marL="68580" marR="68580" anchor="ctr"/>
                </a:tc>
                <a:tc>
                  <a:txBody>
                    <a:bodyPr/>
                    <a:lstStyle/>
                    <a:p>
                      <a:pPr algn="ctr"/>
                      <a:endParaRPr lang="en-US" sz="1400" b="1" dirty="0"/>
                    </a:p>
                  </a:txBody>
                  <a:tcPr marL="68580" marR="68580" anchor="ctr"/>
                </a:tc>
              </a:tr>
              <a:tr h="736548">
                <a:tc rowSpan="4">
                  <a:txBody>
                    <a:bodyPr/>
                    <a:lstStyle/>
                    <a:p>
                      <a:endParaRPr lang="en-US" sz="1400" dirty="0"/>
                    </a:p>
                  </a:txBody>
                  <a:tcPr marL="68580" marR="68580"/>
                </a:tc>
                <a:tc rowSpan="4">
                  <a:txBody>
                    <a:bodyPr/>
                    <a:lstStyle/>
                    <a:p>
                      <a:pPr marL="0" indent="0">
                        <a:buFont typeface="Arial" panose="020B0604020202020204" pitchFamily="34" charset="0"/>
                        <a:buNone/>
                      </a:pPr>
                      <a:endParaRPr lang="en-US" sz="1400" dirty="0"/>
                    </a:p>
                  </a:txBody>
                  <a:tcPr marL="68580" marR="68580"/>
                </a:tc>
                <a:tc>
                  <a:txBody>
                    <a:bodyPr/>
                    <a:lstStyle/>
                    <a:p>
                      <a:r>
                        <a:rPr lang="en-US" sz="1400" b="1" dirty="0" smtClean="0"/>
                        <a:t>Prevention</a:t>
                      </a:r>
                      <a:r>
                        <a:rPr lang="en-US" sz="1400" b="1" baseline="0" dirty="0" smtClean="0"/>
                        <a:t> &amp; Mitigation</a:t>
                      </a:r>
                      <a:endParaRPr lang="en-US" sz="1400" b="1" dirty="0"/>
                    </a:p>
                  </a:txBody>
                  <a:tcPr marL="68580" marR="68580"/>
                </a:tc>
                <a:tc>
                  <a:txBody>
                    <a:bodyPr/>
                    <a:lstStyle/>
                    <a:p>
                      <a:pPr marL="0" indent="0">
                        <a:buFont typeface="Arial" panose="020B0604020202020204" pitchFamily="34" charset="0"/>
                        <a:buNone/>
                      </a:pPr>
                      <a:endParaRPr lang="en-US" sz="1400" b="0" dirty="0" smtClean="0"/>
                    </a:p>
                  </a:txBody>
                  <a:tcPr marL="68580" marR="68580"/>
                </a:tc>
                <a:tc>
                  <a:txBody>
                    <a:bodyPr/>
                    <a:lstStyle/>
                    <a:p>
                      <a:endParaRPr lang="en-US" sz="1800" dirty="0"/>
                    </a:p>
                  </a:txBody>
                  <a:tcPr marL="68580" marR="68580"/>
                </a:tc>
                <a:tc>
                  <a:txBody>
                    <a:bodyPr/>
                    <a:lstStyle/>
                    <a:p>
                      <a:endParaRPr lang="en-US" sz="1800" dirty="0"/>
                    </a:p>
                  </a:txBody>
                  <a:tcPr marL="68580" marR="68580"/>
                </a:tc>
                <a:tc>
                  <a:txBody>
                    <a:bodyPr/>
                    <a:lstStyle/>
                    <a:p>
                      <a:endParaRPr lang="en-US" sz="1800" dirty="0"/>
                    </a:p>
                  </a:txBody>
                  <a:tcPr marL="68580" marR="68580"/>
                </a:tc>
              </a:tr>
              <a:tr h="593306">
                <a:tc vMerge="1">
                  <a:txBody>
                    <a:bodyPr/>
                    <a:lstStyle/>
                    <a:p>
                      <a:endParaRPr lang="en-US"/>
                    </a:p>
                  </a:txBody>
                  <a:tcPr/>
                </a:tc>
                <a:tc vMerge="1">
                  <a:txBody>
                    <a:bodyPr/>
                    <a:lstStyle/>
                    <a:p>
                      <a:endParaRPr lang="en-US"/>
                    </a:p>
                  </a:txBody>
                  <a:tcPr/>
                </a:tc>
                <a:tc>
                  <a:txBody>
                    <a:bodyPr/>
                    <a:lstStyle/>
                    <a:p>
                      <a:r>
                        <a:rPr lang="en-US" sz="1400" b="1" dirty="0" smtClean="0"/>
                        <a:t>Preparedness</a:t>
                      </a:r>
                      <a:endParaRPr lang="en-US" sz="1400" b="1" dirty="0"/>
                    </a:p>
                  </a:txBody>
                  <a:tcPr marL="68580" marR="68580"/>
                </a:tc>
                <a:tc>
                  <a:txBody>
                    <a:bodyPr/>
                    <a:lstStyle/>
                    <a:p>
                      <a:endParaRPr lang="en-US" sz="1800" dirty="0"/>
                    </a:p>
                  </a:txBody>
                  <a:tcPr marL="68580" marR="68580"/>
                </a:tc>
                <a:tc>
                  <a:txBody>
                    <a:bodyPr/>
                    <a:lstStyle/>
                    <a:p>
                      <a:endParaRPr lang="en-US" sz="1800" dirty="0"/>
                    </a:p>
                  </a:txBody>
                  <a:tcPr marL="68580" marR="68580"/>
                </a:tc>
                <a:tc>
                  <a:txBody>
                    <a:bodyPr/>
                    <a:lstStyle/>
                    <a:p>
                      <a:endParaRPr lang="en-US" sz="1800" dirty="0"/>
                    </a:p>
                  </a:txBody>
                  <a:tcPr marL="68580" marR="68580"/>
                </a:tc>
                <a:tc>
                  <a:txBody>
                    <a:bodyPr/>
                    <a:lstStyle/>
                    <a:p>
                      <a:endParaRPr lang="en-US" sz="1800" dirty="0"/>
                    </a:p>
                  </a:txBody>
                  <a:tcPr marL="68580" marR="68580"/>
                </a:tc>
              </a:tr>
              <a:tr h="626314">
                <a:tc vMerge="1">
                  <a:txBody>
                    <a:bodyPr/>
                    <a:lstStyle/>
                    <a:p>
                      <a:endParaRPr lang="en-US"/>
                    </a:p>
                  </a:txBody>
                  <a:tcPr/>
                </a:tc>
                <a:tc vMerge="1">
                  <a:txBody>
                    <a:bodyPr/>
                    <a:lstStyle/>
                    <a:p>
                      <a:endParaRPr lang="en-US"/>
                    </a:p>
                  </a:txBody>
                  <a:tcPr/>
                </a:tc>
                <a:tc>
                  <a:txBody>
                    <a:bodyPr/>
                    <a:lstStyle/>
                    <a:p>
                      <a:r>
                        <a:rPr lang="en-US" sz="1400" b="1" dirty="0" smtClean="0"/>
                        <a:t>Response</a:t>
                      </a:r>
                      <a:endParaRPr lang="en-US" sz="1400" b="1" dirty="0"/>
                    </a:p>
                  </a:txBody>
                  <a:tcPr marL="68580" marR="68580"/>
                </a:tc>
                <a:tc>
                  <a:txBody>
                    <a:bodyPr/>
                    <a:lstStyle/>
                    <a:p>
                      <a:pPr marL="0" indent="0">
                        <a:buFont typeface="Arial" panose="020B0604020202020204" pitchFamily="34" charset="0"/>
                        <a:buNone/>
                      </a:pPr>
                      <a:endParaRPr lang="en-US" sz="1400" dirty="0" smtClean="0"/>
                    </a:p>
                  </a:txBody>
                  <a:tcPr marL="68580" marR="68580"/>
                </a:tc>
                <a:tc>
                  <a:txBody>
                    <a:bodyPr/>
                    <a:lstStyle/>
                    <a:p>
                      <a:endParaRPr lang="en-US" sz="1800"/>
                    </a:p>
                  </a:txBody>
                  <a:tcPr marL="68580" marR="68580"/>
                </a:tc>
                <a:tc>
                  <a:txBody>
                    <a:bodyPr/>
                    <a:lstStyle/>
                    <a:p>
                      <a:endParaRPr lang="en-US" sz="1800" dirty="0"/>
                    </a:p>
                  </a:txBody>
                  <a:tcPr marL="68580" marR="68580"/>
                </a:tc>
                <a:tc>
                  <a:txBody>
                    <a:bodyPr/>
                    <a:lstStyle/>
                    <a:p>
                      <a:endParaRPr lang="en-US" sz="1800" dirty="0"/>
                    </a:p>
                  </a:txBody>
                  <a:tcPr marL="68580" marR="68580"/>
                </a:tc>
              </a:tr>
              <a:tr h="1334855">
                <a:tc vMerge="1">
                  <a:txBody>
                    <a:bodyPr/>
                    <a:lstStyle/>
                    <a:p>
                      <a:endParaRPr lang="en-US"/>
                    </a:p>
                  </a:txBody>
                  <a:tcPr/>
                </a:tc>
                <a:tc vMerge="1">
                  <a:txBody>
                    <a:bodyPr/>
                    <a:lstStyle/>
                    <a:p>
                      <a:endParaRPr lang="en-US"/>
                    </a:p>
                  </a:txBody>
                  <a:tcPr/>
                </a:tc>
                <a:tc>
                  <a:txBody>
                    <a:bodyPr/>
                    <a:lstStyle/>
                    <a:p>
                      <a:r>
                        <a:rPr lang="en-US" sz="1400" b="1" dirty="0" smtClean="0"/>
                        <a:t>Recovery</a:t>
                      </a:r>
                      <a:r>
                        <a:rPr lang="en-US" sz="1400" b="1" baseline="0" dirty="0" smtClean="0"/>
                        <a:t> &amp; Rehabilitation</a:t>
                      </a:r>
                      <a:endParaRPr lang="en-US" sz="1400" b="1" dirty="0"/>
                    </a:p>
                  </a:txBody>
                  <a:tcPr marL="68580" marR="68580"/>
                </a:tc>
                <a:tc>
                  <a:txBody>
                    <a:bodyPr/>
                    <a:lstStyle/>
                    <a:p>
                      <a:pPr marL="0" indent="0">
                        <a:buFont typeface="Arial" panose="020B0604020202020204" pitchFamily="34" charset="0"/>
                        <a:buNone/>
                      </a:pPr>
                      <a:endParaRPr lang="en-US" sz="1400" dirty="0" smtClean="0"/>
                    </a:p>
                  </a:txBody>
                  <a:tcPr marL="68580" marR="68580"/>
                </a:tc>
                <a:tc>
                  <a:txBody>
                    <a:bodyPr/>
                    <a:lstStyle/>
                    <a:p>
                      <a:endParaRPr lang="en-US" sz="1800" dirty="0"/>
                    </a:p>
                  </a:txBody>
                  <a:tcPr marL="68580" marR="68580"/>
                </a:tc>
                <a:tc>
                  <a:txBody>
                    <a:bodyPr/>
                    <a:lstStyle/>
                    <a:p>
                      <a:endParaRPr lang="en-US" sz="1800" dirty="0"/>
                    </a:p>
                  </a:txBody>
                  <a:tcPr marL="68580" marR="68580"/>
                </a:tc>
                <a:tc>
                  <a:txBody>
                    <a:bodyPr/>
                    <a:lstStyle/>
                    <a:p>
                      <a:endParaRPr lang="en-US" sz="1800" dirty="0"/>
                    </a:p>
                  </a:txBody>
                  <a:tcPr marL="68580" marR="68580"/>
                </a:tc>
              </a:tr>
            </a:tbl>
          </a:graphicData>
        </a:graphic>
      </p:graphicFrame>
      <p:sp>
        <p:nvSpPr>
          <p:cNvPr id="4" name="Slide Number Placeholder 3"/>
          <p:cNvSpPr>
            <a:spLocks noGrp="1"/>
          </p:cNvSpPr>
          <p:nvPr>
            <p:ph type="sldNum" sz="quarter" idx="4294967295"/>
          </p:nvPr>
        </p:nvSpPr>
        <p:spPr>
          <a:xfrm>
            <a:off x="6343650" y="6553200"/>
            <a:ext cx="1600200" cy="304800"/>
          </a:xfrm>
          <a:prstGeom prst="rect">
            <a:avLst/>
          </a:prstGeom>
        </p:spPr>
        <p:txBody>
          <a:bodyPr/>
          <a:lstStyle/>
          <a:p>
            <a:fld id="{40CEB23D-5D9C-424D-A4B8-74E3F10BC318}" type="slidenum">
              <a:rPr lang="fil-PH">
                <a:solidFill>
                  <a:prstClr val="white"/>
                </a:solidFill>
              </a:rPr>
              <a:pPr/>
              <a:t>36</a:t>
            </a:fld>
            <a:endParaRPr lang="fil-PH" dirty="0">
              <a:solidFill>
                <a:prstClr val="white"/>
              </a:solidFill>
            </a:endParaRPr>
          </a:p>
        </p:txBody>
      </p:sp>
    </p:spTree>
    <p:extLst>
      <p:ext uri="{BB962C8B-B14F-4D97-AF65-F5344CB8AC3E}">
        <p14:creationId xmlns:p14="http://schemas.microsoft.com/office/powerpoint/2010/main" val="40997480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10000" b="1" dirty="0" smtClean="0">
                <a:solidFill>
                  <a:schemeClr val="tx2">
                    <a:lumMod val="75000"/>
                  </a:schemeClr>
                </a:solidFill>
              </a:rPr>
              <a:t>EXAMPLE of SCHOOL TWINNING</a:t>
            </a:r>
            <a:endParaRPr lang="en-US" sz="10000" b="1" dirty="0">
              <a:solidFill>
                <a:schemeClr val="tx2">
                  <a:lumMod val="75000"/>
                </a:schemeClr>
              </a:solidFill>
            </a:endParaRPr>
          </a:p>
        </p:txBody>
      </p:sp>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37</a:t>
            </a:fld>
            <a:endParaRPr lang="fil-PH" dirty="0"/>
          </a:p>
        </p:txBody>
      </p:sp>
    </p:spTree>
    <p:extLst>
      <p:ext uri="{BB962C8B-B14F-4D97-AF65-F5344CB8AC3E}">
        <p14:creationId xmlns:p14="http://schemas.microsoft.com/office/powerpoint/2010/main" val="178016892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Twinning Template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70563615"/>
              </p:ext>
            </p:extLst>
          </p:nvPr>
        </p:nvGraphicFramePr>
        <p:xfrm>
          <a:off x="76200" y="990600"/>
          <a:ext cx="8945594" cy="5446732"/>
        </p:xfrm>
        <a:graphic>
          <a:graphicData uri="http://schemas.openxmlformats.org/drawingml/2006/table">
            <a:tbl>
              <a:tblPr firstRow="1" bandRow="1">
                <a:tableStyleId>{D7AC3CCA-C797-4891-BE02-D94E43425B78}</a:tableStyleId>
              </a:tblPr>
              <a:tblGrid>
                <a:gridCol w="1014932"/>
                <a:gridCol w="1123882"/>
                <a:gridCol w="1295527"/>
                <a:gridCol w="1290945"/>
                <a:gridCol w="1301262"/>
                <a:gridCol w="1323724"/>
                <a:gridCol w="1595322"/>
              </a:tblGrid>
              <a:tr h="347871">
                <a:tc gridSpan="7">
                  <a:txBody>
                    <a:bodyPr/>
                    <a:lstStyle/>
                    <a:p>
                      <a:r>
                        <a:rPr lang="en-US" sz="1600" dirty="0" smtClean="0"/>
                        <a:t>REGION/ DIVISION:</a:t>
                      </a:r>
                      <a:r>
                        <a:rPr lang="en-US" sz="1600" baseline="0" dirty="0" smtClean="0"/>
                        <a:t> MISAMIS ORIENTAL</a:t>
                      </a:r>
                      <a:endParaRPr lang="en-US" sz="1600" u="sng" dirty="0"/>
                    </a:p>
                  </a:txBody>
                  <a:tcPr marL="68580" marR="68580" anchor="ctr"/>
                </a:tc>
                <a:tc hMerge="1">
                  <a:txBody>
                    <a:bodyPr/>
                    <a:lstStyle/>
                    <a:p>
                      <a:endParaRPr lang="en-US" dirty="0"/>
                    </a:p>
                  </a:txBody>
                  <a:tcPr anchor="ctr"/>
                </a:tc>
                <a:tc hMerge="1">
                  <a:txBody>
                    <a:bodyPr/>
                    <a:lstStyle/>
                    <a:p>
                      <a:endParaRPr lang="en-US" dirty="0"/>
                    </a:p>
                  </a:txBody>
                  <a:tcPr anchor="ctr"/>
                </a:tc>
                <a:tc hMerge="1">
                  <a:txBody>
                    <a:bodyPr/>
                    <a:lstStyle/>
                    <a:p>
                      <a:endParaRPr lang="en-US"/>
                    </a:p>
                  </a:txBody>
                  <a:tcPr/>
                </a:tc>
                <a:tc hMerge="1">
                  <a:txBody>
                    <a:bodyPr/>
                    <a:lstStyle/>
                    <a:p>
                      <a:endParaRPr lang="en-US" sz="1400" u="sng" dirty="0"/>
                    </a:p>
                  </a:txBody>
                  <a:tcPr anchor="ctr"/>
                </a:tc>
                <a:tc hMerge="1">
                  <a:txBody>
                    <a:bodyPr/>
                    <a:lstStyle/>
                    <a:p>
                      <a:endParaRPr lang="en-US"/>
                    </a:p>
                  </a:txBody>
                  <a:tcPr/>
                </a:tc>
                <a:tc hMerge="1">
                  <a:txBody>
                    <a:bodyPr/>
                    <a:lstStyle/>
                    <a:p>
                      <a:endParaRPr lang="en-US" sz="2000" u="sng" dirty="0"/>
                    </a:p>
                  </a:txBody>
                  <a:tcPr anchor="ctr"/>
                </a:tc>
              </a:tr>
              <a:tr h="1105255">
                <a:tc>
                  <a:txBody>
                    <a:bodyPr/>
                    <a:lstStyle/>
                    <a:p>
                      <a:pPr algn="ctr"/>
                      <a:r>
                        <a:rPr lang="en-US" sz="1200" b="1" dirty="0" smtClean="0"/>
                        <a:t> POTENTIAL TWIN OFFICES</a:t>
                      </a:r>
                      <a:endParaRPr lang="en-US" sz="1200" b="1" dirty="0"/>
                    </a:p>
                  </a:txBody>
                  <a:tcPr marL="68580" marR="68580" anchor="ctr"/>
                </a:tc>
                <a:tc>
                  <a:txBody>
                    <a:bodyPr/>
                    <a:lstStyle/>
                    <a:p>
                      <a:pPr algn="ctr"/>
                      <a:r>
                        <a:rPr lang="en-US" sz="1400" b="1" dirty="0" smtClean="0"/>
                        <a:t>CONSIDERATIONS</a:t>
                      </a:r>
                      <a:r>
                        <a:rPr lang="en-US" sz="1400" b="1" baseline="0" dirty="0" smtClean="0"/>
                        <a:t> TAKEN IN SELECTION</a:t>
                      </a:r>
                      <a:endParaRPr lang="en-US" sz="1400" b="1" dirty="0"/>
                    </a:p>
                  </a:txBody>
                  <a:tcPr marL="68580" marR="68580" anchor="ctr"/>
                </a:tc>
                <a:tc>
                  <a:txBody>
                    <a:bodyPr/>
                    <a:lstStyle/>
                    <a:p>
                      <a:pPr algn="ctr"/>
                      <a:r>
                        <a:rPr lang="en-US" sz="1400" b="1" dirty="0" smtClean="0"/>
                        <a:t>Thematic Area</a:t>
                      </a:r>
                      <a:endParaRPr lang="en-US" sz="1400" b="1" dirty="0"/>
                    </a:p>
                  </a:txBody>
                  <a:tcPr marL="68580" marR="68580" anchor="ctr"/>
                </a:tc>
                <a:tc gridSpan="3">
                  <a:txBody>
                    <a:bodyPr/>
                    <a:lstStyle/>
                    <a:p>
                      <a:pPr algn="ctr"/>
                      <a:r>
                        <a:rPr lang="en-US" sz="1400" b="1" dirty="0" smtClean="0"/>
                        <a:t>Possible Assistance</a:t>
                      </a:r>
                      <a:endParaRPr lang="en-US" sz="1400" b="1" dirty="0"/>
                    </a:p>
                  </a:txBody>
                  <a:tcPr marL="68580" marR="68580" anchor="ctr"/>
                </a:tc>
                <a:tc hMerge="1">
                  <a:txBody>
                    <a:bodyPr/>
                    <a:lstStyle/>
                    <a:p>
                      <a:pPr algn="ctr"/>
                      <a:endParaRPr lang="en-US" sz="1400" b="1" dirty="0"/>
                    </a:p>
                  </a:txBody>
                  <a:tcPr marL="74295" marR="74295" anchor="ctr"/>
                </a:tc>
                <a:tc hMerge="1">
                  <a:txBody>
                    <a:bodyPr/>
                    <a:lstStyle/>
                    <a:p>
                      <a:pPr algn="ctr"/>
                      <a:endParaRPr lang="en-US" sz="1400" b="1" dirty="0"/>
                    </a:p>
                  </a:txBody>
                  <a:tcPr marL="74295" marR="74295" anchor="ctr"/>
                </a:tc>
                <a:tc>
                  <a:txBody>
                    <a:bodyPr/>
                    <a:lstStyle/>
                    <a:p>
                      <a:pPr algn="ctr"/>
                      <a:r>
                        <a:rPr lang="en-US" sz="1400" b="1" dirty="0" smtClean="0"/>
                        <a:t>Office/</a:t>
                      </a:r>
                      <a:r>
                        <a:rPr lang="en-US" sz="1400" b="1" baseline="0" dirty="0" smtClean="0"/>
                        <a:t> Officer/s in charge</a:t>
                      </a:r>
                      <a:endParaRPr lang="en-US" sz="1400" b="1" dirty="0"/>
                    </a:p>
                  </a:txBody>
                  <a:tcPr marL="68580" marR="68580" anchor="ctr"/>
                </a:tc>
              </a:tr>
              <a:tr h="494456">
                <a:tc>
                  <a:txBody>
                    <a:bodyPr/>
                    <a:lstStyle/>
                    <a:p>
                      <a:pPr algn="ctr"/>
                      <a:endParaRPr lang="en-US" sz="1400" b="1" dirty="0"/>
                    </a:p>
                  </a:txBody>
                  <a:tcPr marL="68580" marR="68580" anchor="ctr"/>
                </a:tc>
                <a:tc>
                  <a:txBody>
                    <a:bodyPr/>
                    <a:lstStyle/>
                    <a:p>
                      <a:pPr algn="ctr"/>
                      <a:endParaRPr lang="en-US" sz="1400" b="1" dirty="0"/>
                    </a:p>
                  </a:txBody>
                  <a:tcPr marL="68580" marR="68580" anchor="ctr"/>
                </a:tc>
                <a:tc>
                  <a:txBody>
                    <a:bodyPr/>
                    <a:lstStyle/>
                    <a:p>
                      <a:pPr algn="ctr"/>
                      <a:endParaRPr lang="en-US" sz="1400" b="1" dirty="0"/>
                    </a:p>
                  </a:txBody>
                  <a:tcPr marL="68580" marR="68580" anchor="ctr"/>
                </a:tc>
                <a:tc>
                  <a:txBody>
                    <a:bodyPr/>
                    <a:lstStyle/>
                    <a:p>
                      <a:pPr algn="ctr"/>
                      <a:r>
                        <a:rPr lang="en-US" sz="1400" b="1" dirty="0" smtClean="0"/>
                        <a:t>Pillar 1</a:t>
                      </a:r>
                    </a:p>
                    <a:p>
                      <a:pPr algn="ctr"/>
                      <a:r>
                        <a:rPr lang="en-US" sz="1400" b="1" dirty="0" smtClean="0"/>
                        <a:t>Facilities</a:t>
                      </a:r>
                      <a:endParaRPr lang="en-US" sz="1400" b="1" dirty="0"/>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Pillar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SDRRM</a:t>
                      </a: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Pillar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DRR</a:t>
                      </a:r>
                      <a:r>
                        <a:rPr lang="en-US" sz="1400" b="1" baseline="0" dirty="0" smtClean="0"/>
                        <a:t> in </a:t>
                      </a:r>
                      <a:r>
                        <a:rPr lang="en-US" sz="1400" b="1" baseline="0" dirty="0" err="1" smtClean="0"/>
                        <a:t>Educ</a:t>
                      </a:r>
                      <a:endParaRPr lang="en-US" sz="1400" b="1" dirty="0" smtClean="0"/>
                    </a:p>
                  </a:txBody>
                  <a:tcPr marL="68580" marR="68580" anchor="ctr"/>
                </a:tc>
                <a:tc>
                  <a:txBody>
                    <a:bodyPr/>
                    <a:lstStyle/>
                    <a:p>
                      <a:pPr algn="ctr"/>
                      <a:endParaRPr lang="en-US" sz="1400" b="1" dirty="0"/>
                    </a:p>
                  </a:txBody>
                  <a:tcPr marL="68580" marR="68580" anchor="ctr"/>
                </a:tc>
              </a:tr>
              <a:tr h="727142">
                <a:tc rowSpan="4">
                  <a:txBody>
                    <a:bodyPr/>
                    <a:lstStyle/>
                    <a:p>
                      <a:r>
                        <a:rPr lang="en-US" sz="1400" dirty="0" smtClean="0"/>
                        <a:t>LOCAL</a:t>
                      </a:r>
                    </a:p>
                    <a:p>
                      <a:r>
                        <a:rPr lang="en-US" sz="1400" dirty="0" smtClean="0"/>
                        <a:t>DRRM</a:t>
                      </a:r>
                    </a:p>
                    <a:p>
                      <a:r>
                        <a:rPr lang="en-US" sz="1400" dirty="0" smtClean="0"/>
                        <a:t>BFP</a:t>
                      </a:r>
                    </a:p>
                    <a:p>
                      <a:r>
                        <a:rPr lang="en-US" sz="1400" dirty="0" smtClean="0"/>
                        <a:t>PNP</a:t>
                      </a:r>
                    </a:p>
                    <a:p>
                      <a:r>
                        <a:rPr lang="en-US" sz="1400" dirty="0" smtClean="0"/>
                        <a:t>OCD</a:t>
                      </a:r>
                    </a:p>
                    <a:p>
                      <a:r>
                        <a:rPr lang="en-US" sz="1400" dirty="0" smtClean="0"/>
                        <a:t>Red</a:t>
                      </a:r>
                      <a:r>
                        <a:rPr lang="en-US" sz="1400" baseline="0" dirty="0" smtClean="0"/>
                        <a:t> Cross</a:t>
                      </a:r>
                    </a:p>
                    <a:p>
                      <a:r>
                        <a:rPr lang="en-US" sz="1400" baseline="0" dirty="0" smtClean="0"/>
                        <a:t>DSWD</a:t>
                      </a:r>
                    </a:p>
                    <a:p>
                      <a:endParaRPr lang="en-US" sz="1400" dirty="0"/>
                    </a:p>
                  </a:txBody>
                  <a:tcPr marL="68580" marR="68580"/>
                </a:tc>
                <a:tc rowSpan="4">
                  <a:txBody>
                    <a:bodyPr/>
                    <a:lstStyle/>
                    <a:p>
                      <a:pPr marL="0" indent="0">
                        <a:buFont typeface="Arial" panose="020B0604020202020204" pitchFamily="34" charset="0"/>
                        <a:buNone/>
                      </a:pPr>
                      <a:r>
                        <a:rPr lang="en-US" sz="1300" dirty="0" smtClean="0"/>
                        <a:t>Geographical consideration/Adjacent Office</a:t>
                      </a:r>
                      <a:endParaRPr lang="en-US" sz="1300" dirty="0"/>
                    </a:p>
                  </a:txBody>
                  <a:tcPr marL="68580" marR="68580"/>
                </a:tc>
                <a:tc>
                  <a:txBody>
                    <a:bodyPr/>
                    <a:lstStyle/>
                    <a:p>
                      <a:r>
                        <a:rPr lang="en-US" sz="1400" b="1" dirty="0" smtClean="0"/>
                        <a:t>Prevention</a:t>
                      </a:r>
                      <a:r>
                        <a:rPr lang="en-US" sz="1400" b="1" baseline="0" dirty="0" smtClean="0"/>
                        <a:t> &amp; Mitigation</a:t>
                      </a:r>
                      <a:endParaRPr lang="en-US" sz="1400" b="1" dirty="0"/>
                    </a:p>
                  </a:txBody>
                  <a:tcPr marL="68580" marR="68580"/>
                </a:tc>
                <a:tc>
                  <a:txBody>
                    <a:bodyPr/>
                    <a:lstStyle/>
                    <a:p>
                      <a:pPr marL="0" indent="0">
                        <a:buFont typeface="Arial" panose="020B0604020202020204" pitchFamily="34" charset="0"/>
                        <a:buNone/>
                      </a:pPr>
                      <a:r>
                        <a:rPr lang="en-US" sz="1100" b="0" dirty="0" smtClean="0"/>
                        <a:t>Annual inspection of electrical system</a:t>
                      </a:r>
                    </a:p>
                  </a:txBody>
                  <a:tcPr marL="68580" marR="68580"/>
                </a:tc>
                <a:tc>
                  <a:txBody>
                    <a:bodyPr/>
                    <a:lstStyle/>
                    <a:p>
                      <a:r>
                        <a:rPr lang="en-US" sz="1100" dirty="0" smtClean="0"/>
                        <a:t>5</a:t>
                      </a:r>
                      <a:r>
                        <a:rPr lang="en-US" sz="1100" baseline="0" dirty="0" smtClean="0"/>
                        <a:t> </a:t>
                      </a:r>
                      <a:r>
                        <a:rPr lang="en-US" sz="1100" baseline="0" dirty="0" err="1" smtClean="0"/>
                        <a:t>yrs</a:t>
                      </a:r>
                      <a:r>
                        <a:rPr lang="en-US" sz="1100" baseline="0" dirty="0" smtClean="0"/>
                        <a:t> </a:t>
                      </a:r>
                      <a:r>
                        <a:rPr lang="en-US" sz="1100" baseline="0" dirty="0" err="1" smtClean="0"/>
                        <a:t>schl</a:t>
                      </a:r>
                      <a:r>
                        <a:rPr lang="en-US" sz="1100" baseline="0" dirty="0" smtClean="0"/>
                        <a:t>.-level data collection</a:t>
                      </a:r>
                      <a:endParaRPr lang="en-US" sz="1100" dirty="0"/>
                    </a:p>
                  </a:txBody>
                  <a:tcPr marL="68580" marR="68580"/>
                </a:tc>
                <a:tc>
                  <a:txBody>
                    <a:bodyPr/>
                    <a:lstStyle/>
                    <a:p>
                      <a:r>
                        <a:rPr lang="en-US" sz="1100" dirty="0" smtClean="0"/>
                        <a:t>National greening program</a:t>
                      </a:r>
                      <a:endParaRPr lang="en-US" sz="1100" dirty="0"/>
                    </a:p>
                  </a:txBody>
                  <a:tcPr marL="68580" marR="68580"/>
                </a:tc>
                <a:tc>
                  <a:txBody>
                    <a:bodyPr/>
                    <a:lstStyle/>
                    <a:p>
                      <a:r>
                        <a:rPr lang="en-US" sz="1100" dirty="0" smtClean="0"/>
                        <a:t>BFP</a:t>
                      </a:r>
                    </a:p>
                    <a:p>
                      <a:r>
                        <a:rPr lang="en-US" sz="1100" dirty="0" smtClean="0"/>
                        <a:t>School Head</a:t>
                      </a:r>
                    </a:p>
                    <a:p>
                      <a:r>
                        <a:rPr lang="en-US" sz="1100" dirty="0" smtClean="0"/>
                        <a:t>SDRRM</a:t>
                      </a:r>
                      <a:r>
                        <a:rPr lang="en-US" sz="1100" baseline="0" dirty="0" smtClean="0"/>
                        <a:t> Focal Person</a:t>
                      </a:r>
                    </a:p>
                    <a:p>
                      <a:r>
                        <a:rPr lang="en-US" sz="1100" baseline="0" dirty="0" smtClean="0"/>
                        <a:t>SDRRMC</a:t>
                      </a:r>
                    </a:p>
                  </a:txBody>
                  <a:tcPr marL="68580" marR="68580"/>
                </a:tc>
              </a:tr>
              <a:tr h="887113">
                <a:tc vMerge="1">
                  <a:txBody>
                    <a:bodyPr/>
                    <a:lstStyle/>
                    <a:p>
                      <a:endParaRPr lang="en-US"/>
                    </a:p>
                  </a:txBody>
                  <a:tcPr/>
                </a:tc>
                <a:tc vMerge="1">
                  <a:txBody>
                    <a:bodyPr/>
                    <a:lstStyle/>
                    <a:p>
                      <a:endParaRPr lang="en-US"/>
                    </a:p>
                  </a:txBody>
                  <a:tcPr/>
                </a:tc>
                <a:tc>
                  <a:txBody>
                    <a:bodyPr/>
                    <a:lstStyle/>
                    <a:p>
                      <a:r>
                        <a:rPr lang="en-US" sz="1300" b="1" dirty="0" smtClean="0"/>
                        <a:t>Preparedness</a:t>
                      </a:r>
                      <a:endParaRPr lang="en-US" sz="1300" b="1" dirty="0"/>
                    </a:p>
                  </a:txBody>
                  <a:tcPr marL="68580" marR="68580"/>
                </a:tc>
                <a:tc>
                  <a:txBody>
                    <a:bodyPr/>
                    <a:lstStyle/>
                    <a:p>
                      <a:r>
                        <a:rPr lang="en-US" sz="1100" dirty="0" smtClean="0"/>
                        <a:t>PWD friendly/ Safe</a:t>
                      </a:r>
                      <a:r>
                        <a:rPr lang="en-US" sz="1100" baseline="0" dirty="0" smtClean="0"/>
                        <a:t> site selection</a:t>
                      </a:r>
                      <a:endParaRPr lang="en-US" sz="1100" dirty="0"/>
                    </a:p>
                  </a:txBody>
                  <a:tcPr marL="68580" marR="68580"/>
                </a:tc>
                <a:tc>
                  <a:txBody>
                    <a:bodyPr/>
                    <a:lstStyle/>
                    <a:p>
                      <a:r>
                        <a:rPr lang="en-US" sz="1100" dirty="0" smtClean="0"/>
                        <a:t>Integration</a:t>
                      </a:r>
                      <a:r>
                        <a:rPr lang="en-US" sz="1100" baseline="0" dirty="0" smtClean="0"/>
                        <a:t> of DRR in SIP/ Class suspension protocol</a:t>
                      </a:r>
                      <a:endParaRPr lang="en-US" sz="1100" dirty="0"/>
                    </a:p>
                  </a:txBody>
                  <a:tcPr marL="68580" marR="68580"/>
                </a:tc>
                <a:tc>
                  <a:txBody>
                    <a:bodyPr/>
                    <a:lstStyle/>
                    <a:p>
                      <a:r>
                        <a:rPr lang="en-US" sz="1100" dirty="0" smtClean="0"/>
                        <a:t>Training</a:t>
                      </a:r>
                      <a:r>
                        <a:rPr lang="en-US" sz="1100" baseline="0" dirty="0" smtClean="0"/>
                        <a:t> for teaching and non-teaching staff on fire and earthquake drill</a:t>
                      </a:r>
                      <a:endParaRPr lang="en-US" sz="1100" dirty="0"/>
                    </a:p>
                  </a:txBody>
                  <a:tcPr marL="68580" marR="68580"/>
                </a:tc>
                <a:tc>
                  <a:txBody>
                    <a:bodyPr/>
                    <a:lstStyle/>
                    <a:p>
                      <a:r>
                        <a:rPr lang="en-US" sz="1100" dirty="0" smtClean="0"/>
                        <a:t>School Head</a:t>
                      </a:r>
                    </a:p>
                    <a:p>
                      <a:r>
                        <a:rPr lang="en-US" sz="1100" dirty="0" smtClean="0"/>
                        <a:t>SDRRM</a:t>
                      </a:r>
                      <a:r>
                        <a:rPr lang="en-US" sz="1100" baseline="0" dirty="0" smtClean="0"/>
                        <a:t> Focal Person</a:t>
                      </a:r>
                    </a:p>
                    <a:p>
                      <a:r>
                        <a:rPr lang="en-US" sz="1100" baseline="0" dirty="0" smtClean="0"/>
                        <a:t>SDRRMC</a:t>
                      </a:r>
                    </a:p>
                    <a:p>
                      <a:r>
                        <a:rPr lang="en-US" sz="1100" baseline="0" dirty="0" smtClean="0"/>
                        <a:t>LDRRM</a:t>
                      </a:r>
                    </a:p>
                    <a:p>
                      <a:r>
                        <a:rPr lang="en-US" sz="1100" baseline="0" dirty="0" smtClean="0"/>
                        <a:t>BFP</a:t>
                      </a:r>
                      <a:endParaRPr lang="en-US" sz="1100" dirty="0" smtClean="0"/>
                    </a:p>
                  </a:txBody>
                  <a:tcPr marL="68580" marR="68580"/>
                </a:tc>
              </a:tr>
              <a:tr h="727142">
                <a:tc vMerge="1">
                  <a:txBody>
                    <a:bodyPr/>
                    <a:lstStyle/>
                    <a:p>
                      <a:endParaRPr lang="en-US"/>
                    </a:p>
                  </a:txBody>
                  <a:tcPr/>
                </a:tc>
                <a:tc vMerge="1">
                  <a:txBody>
                    <a:bodyPr/>
                    <a:lstStyle/>
                    <a:p>
                      <a:endParaRPr lang="en-US"/>
                    </a:p>
                  </a:txBody>
                  <a:tcPr/>
                </a:tc>
                <a:tc>
                  <a:txBody>
                    <a:bodyPr/>
                    <a:lstStyle/>
                    <a:p>
                      <a:r>
                        <a:rPr lang="en-US" sz="1400" b="1" dirty="0" smtClean="0"/>
                        <a:t>Response</a:t>
                      </a:r>
                      <a:endParaRPr lang="en-US" sz="1400" b="1" dirty="0"/>
                    </a:p>
                  </a:txBody>
                  <a:tcPr marL="68580" marR="68580"/>
                </a:tc>
                <a:tc>
                  <a:txBody>
                    <a:bodyPr/>
                    <a:lstStyle/>
                    <a:p>
                      <a:pPr marL="0" indent="0">
                        <a:buFont typeface="Arial" panose="020B0604020202020204" pitchFamily="34" charset="0"/>
                        <a:buNone/>
                      </a:pPr>
                      <a:r>
                        <a:rPr lang="en-US" sz="1100" dirty="0" smtClean="0"/>
                        <a:t>Capacitating</a:t>
                      </a:r>
                      <a:r>
                        <a:rPr lang="en-US" sz="1100" baseline="0" dirty="0" smtClean="0"/>
                        <a:t> FRT through training</a:t>
                      </a:r>
                      <a:endParaRPr lang="en-US" sz="1100" dirty="0" smtClean="0"/>
                    </a:p>
                  </a:txBody>
                  <a:tcPr marL="68580" marR="68580"/>
                </a:tc>
                <a:tc>
                  <a:txBody>
                    <a:bodyPr/>
                    <a:lstStyle/>
                    <a:p>
                      <a:r>
                        <a:rPr lang="en-US" sz="1100" dirty="0" err="1" smtClean="0"/>
                        <a:t>RaDAr</a:t>
                      </a:r>
                      <a:r>
                        <a:rPr lang="en-US" sz="1100" baseline="0" dirty="0" smtClean="0"/>
                        <a:t>  Protocol</a:t>
                      </a:r>
                    </a:p>
                    <a:p>
                      <a:r>
                        <a:rPr lang="en-US" sz="1100" baseline="0" dirty="0" smtClean="0"/>
                        <a:t>Class resumption</a:t>
                      </a:r>
                      <a:endParaRPr lang="en-US" sz="1100" dirty="0"/>
                    </a:p>
                  </a:txBody>
                  <a:tcPr marL="68580" marR="68580"/>
                </a:tc>
                <a:tc>
                  <a:txBody>
                    <a:bodyPr/>
                    <a:lstStyle/>
                    <a:p>
                      <a:r>
                        <a:rPr lang="en-US" sz="1100" dirty="0" smtClean="0"/>
                        <a:t>Psychosocial</a:t>
                      </a:r>
                      <a:r>
                        <a:rPr lang="en-US" sz="1100" baseline="0" dirty="0" smtClean="0"/>
                        <a:t> support</a:t>
                      </a:r>
                    </a:p>
                    <a:p>
                      <a:endParaRPr lang="en-US" sz="1100" dirty="0"/>
                    </a:p>
                  </a:txBody>
                  <a:tcPr marL="68580" marR="68580"/>
                </a:tc>
                <a:tc>
                  <a:txBody>
                    <a:bodyPr/>
                    <a:lstStyle/>
                    <a:p>
                      <a:r>
                        <a:rPr lang="en-US" sz="1100" dirty="0" smtClean="0"/>
                        <a:t>School Head</a:t>
                      </a:r>
                    </a:p>
                    <a:p>
                      <a:r>
                        <a:rPr lang="en-US" sz="1100" dirty="0" smtClean="0"/>
                        <a:t>SDRRM</a:t>
                      </a:r>
                      <a:r>
                        <a:rPr lang="en-US" sz="1100" baseline="0" dirty="0" smtClean="0"/>
                        <a:t> Focal Person</a:t>
                      </a:r>
                    </a:p>
                    <a:p>
                      <a:r>
                        <a:rPr lang="en-US" sz="1100" baseline="0" dirty="0" smtClean="0"/>
                        <a:t>SDRRMC</a:t>
                      </a:r>
                    </a:p>
                    <a:p>
                      <a:r>
                        <a:rPr lang="en-US" sz="1100" baseline="0" dirty="0" smtClean="0"/>
                        <a:t>DSWD/BFP/LDRRM</a:t>
                      </a:r>
                      <a:endParaRPr lang="en-US" sz="1100" dirty="0" smtClean="0"/>
                    </a:p>
                  </a:txBody>
                  <a:tcPr marL="68580" marR="68580"/>
                </a:tc>
              </a:tr>
              <a:tr h="968822">
                <a:tc vMerge="1">
                  <a:txBody>
                    <a:bodyPr/>
                    <a:lstStyle/>
                    <a:p>
                      <a:endParaRPr lang="en-US"/>
                    </a:p>
                  </a:txBody>
                  <a:tcPr/>
                </a:tc>
                <a:tc vMerge="1">
                  <a:txBody>
                    <a:bodyPr/>
                    <a:lstStyle/>
                    <a:p>
                      <a:endParaRPr lang="en-US"/>
                    </a:p>
                  </a:txBody>
                  <a:tcPr/>
                </a:tc>
                <a:tc>
                  <a:txBody>
                    <a:bodyPr/>
                    <a:lstStyle/>
                    <a:p>
                      <a:r>
                        <a:rPr lang="en-US" sz="1300" b="1" dirty="0" smtClean="0"/>
                        <a:t>Recovery</a:t>
                      </a:r>
                      <a:r>
                        <a:rPr lang="en-US" sz="1300" b="1" baseline="0" dirty="0" smtClean="0"/>
                        <a:t> &amp; Rehabilitation</a:t>
                      </a:r>
                      <a:endParaRPr lang="en-US" sz="1300" b="1" dirty="0"/>
                    </a:p>
                  </a:txBody>
                  <a:tcPr marL="68580" marR="68580"/>
                </a:tc>
                <a:tc>
                  <a:txBody>
                    <a:bodyPr/>
                    <a:lstStyle/>
                    <a:p>
                      <a:pPr marL="0" indent="0">
                        <a:buFont typeface="Arial" panose="020B0604020202020204" pitchFamily="34" charset="0"/>
                        <a:buNone/>
                      </a:pPr>
                      <a:r>
                        <a:rPr lang="en-US" sz="1100" dirty="0" smtClean="0"/>
                        <a:t>Improved</a:t>
                      </a:r>
                      <a:r>
                        <a:rPr lang="en-US" sz="1100" baseline="0" dirty="0" smtClean="0"/>
                        <a:t> designs &amp; Standards</a:t>
                      </a:r>
                      <a:endParaRPr lang="en-US" sz="1100" dirty="0" smtClean="0"/>
                    </a:p>
                  </a:txBody>
                  <a:tcPr marL="68580" marR="68580"/>
                </a:tc>
                <a:tc>
                  <a:txBody>
                    <a:bodyPr/>
                    <a:lstStyle/>
                    <a:p>
                      <a:r>
                        <a:rPr lang="en-US" sz="1100" dirty="0" smtClean="0"/>
                        <a:t>Validation</a:t>
                      </a:r>
                      <a:r>
                        <a:rPr lang="en-US" sz="1100" baseline="0" dirty="0" smtClean="0"/>
                        <a:t> of reports, damages or casualties</a:t>
                      </a:r>
                      <a:endParaRPr lang="en-US" sz="1100" dirty="0"/>
                    </a:p>
                  </a:txBody>
                  <a:tcPr marL="68580" marR="68580"/>
                </a:tc>
                <a:tc>
                  <a:txBody>
                    <a:bodyPr/>
                    <a:lstStyle/>
                    <a:p>
                      <a:r>
                        <a:rPr lang="en-US" sz="1100" dirty="0" smtClean="0"/>
                        <a:t>Livelihood programs</a:t>
                      </a:r>
                      <a:endParaRPr lang="en-US" sz="1100" dirty="0"/>
                    </a:p>
                  </a:txBody>
                  <a:tcPr marL="68580" marR="68580"/>
                </a:tc>
                <a:tc>
                  <a:txBody>
                    <a:bodyPr/>
                    <a:lstStyle/>
                    <a:p>
                      <a:r>
                        <a:rPr lang="en-US" sz="1100" dirty="0" smtClean="0"/>
                        <a:t>School Head</a:t>
                      </a:r>
                    </a:p>
                    <a:p>
                      <a:r>
                        <a:rPr lang="en-US" sz="1100" dirty="0" smtClean="0"/>
                        <a:t>SDRRM</a:t>
                      </a:r>
                      <a:r>
                        <a:rPr lang="en-US" sz="1100" baseline="0" dirty="0" smtClean="0"/>
                        <a:t> Focal Person</a:t>
                      </a:r>
                    </a:p>
                    <a:p>
                      <a:r>
                        <a:rPr lang="en-US" sz="1100" baseline="0" dirty="0" smtClean="0"/>
                        <a:t>SDRRMC</a:t>
                      </a:r>
                    </a:p>
                    <a:p>
                      <a:r>
                        <a:rPr lang="en-US" sz="1100" baseline="0" dirty="0" smtClean="0"/>
                        <a:t>DSWD</a:t>
                      </a:r>
                    </a:p>
                    <a:p>
                      <a:r>
                        <a:rPr lang="en-US" sz="1100" baseline="0" dirty="0" smtClean="0"/>
                        <a:t>LGU</a:t>
                      </a:r>
                      <a:endParaRPr lang="en-US" sz="1100" dirty="0" smtClean="0"/>
                    </a:p>
                  </a:txBody>
                  <a:tcPr marL="68580" marR="68580"/>
                </a:tc>
              </a:tr>
            </a:tbl>
          </a:graphicData>
        </a:graphic>
      </p:graphicFrame>
      <p:sp>
        <p:nvSpPr>
          <p:cNvPr id="4" name="Slide Number Placeholder 3"/>
          <p:cNvSpPr>
            <a:spLocks noGrp="1"/>
          </p:cNvSpPr>
          <p:nvPr>
            <p:ph type="sldNum" sz="quarter" idx="4294967295"/>
          </p:nvPr>
        </p:nvSpPr>
        <p:spPr>
          <a:xfrm>
            <a:off x="6343650" y="6553200"/>
            <a:ext cx="1600200" cy="304800"/>
          </a:xfrm>
          <a:prstGeom prst="rect">
            <a:avLst/>
          </a:prstGeom>
        </p:spPr>
        <p:txBody>
          <a:bodyPr/>
          <a:lstStyle/>
          <a:p>
            <a:fld id="{40CEB23D-5D9C-424D-A4B8-74E3F10BC318}" type="slidenum">
              <a:rPr lang="fil-PH">
                <a:solidFill>
                  <a:prstClr val="white"/>
                </a:solidFill>
              </a:rPr>
              <a:pPr/>
              <a:t>38</a:t>
            </a:fld>
            <a:endParaRPr lang="fil-PH" dirty="0">
              <a:solidFill>
                <a:prstClr val="white"/>
              </a:solidFill>
            </a:endParaRPr>
          </a:p>
        </p:txBody>
      </p:sp>
    </p:spTree>
    <p:extLst>
      <p:ext uri="{BB962C8B-B14F-4D97-AF65-F5344CB8AC3E}">
        <p14:creationId xmlns:p14="http://schemas.microsoft.com/office/powerpoint/2010/main" val="26179208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371600"/>
            <a:ext cx="5029200" cy="4191000"/>
          </a:xfrm>
        </p:spPr>
        <p:txBody>
          <a:bodyPr rtlCol="0">
            <a:noAutofit/>
          </a:bodyPr>
          <a:lstStyle/>
          <a:p>
            <a:pPr algn="ctr" eaLnBrk="1" fontAlgn="auto" hangingPunct="1">
              <a:spcAft>
                <a:spcPts val="0"/>
              </a:spcAft>
              <a:defRPr/>
            </a:pPr>
            <a:r>
              <a:rPr lang="en-US" sz="8000" dirty="0" smtClean="0">
                <a:latin typeface="+mn-lt"/>
              </a:rPr>
              <a:t>SCHOOL</a:t>
            </a:r>
            <a:br>
              <a:rPr lang="en-US" sz="8000" dirty="0" smtClean="0">
                <a:latin typeface="+mn-lt"/>
              </a:rPr>
            </a:br>
            <a:r>
              <a:rPr lang="en-US" sz="8000" dirty="0" smtClean="0">
                <a:latin typeface="+mn-lt"/>
              </a:rPr>
              <a:t>DRRM</a:t>
            </a:r>
            <a:br>
              <a:rPr lang="en-US" sz="8000" dirty="0" smtClean="0">
                <a:latin typeface="+mn-lt"/>
              </a:rPr>
            </a:br>
            <a:r>
              <a:rPr lang="en-US" sz="8000" dirty="0" smtClean="0">
                <a:latin typeface="+mn-lt"/>
              </a:rPr>
              <a:t>PLAN</a:t>
            </a:r>
            <a:endParaRPr lang="en-PH" sz="8000" dirty="0">
              <a:latin typeface="+mn-lt"/>
            </a:endParaRPr>
          </a:p>
        </p:txBody>
      </p:sp>
      <p:pic>
        <p:nvPicPr>
          <p:cNvPr id="3" name="Picture 2" descr="LOGO DepED M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57600"/>
            <a:ext cx="2438400" cy="2381251"/>
          </a:xfrm>
          <a:prstGeom prst="rect">
            <a:avLst/>
          </a:prstGeom>
        </p:spPr>
      </p:pic>
      <p:sp>
        <p:nvSpPr>
          <p:cNvPr id="6" name="Slide Number Placeholder 3"/>
          <p:cNvSpPr>
            <a:spLocks noGrp="1"/>
          </p:cNvSpPr>
          <p:nvPr>
            <p:ph type="sldNum" sz="quarter" idx="11"/>
          </p:nvPr>
        </p:nvSpPr>
        <p:spPr bwMode="auto">
          <a:xfrm>
            <a:off x="6934200" y="6553200"/>
            <a:ext cx="2133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7C1E2A-F7A0-452F-A73E-FAEE33131703}" type="slidenum">
              <a:rPr lang="fil-PH" altLang="en-US" smtClean="0">
                <a:solidFill>
                  <a:schemeClr val="bg1"/>
                </a:solidFill>
                <a:latin typeface="Bookman Old Style" panose="02050604050505020204" pitchFamily="18" charset="0"/>
              </a:rPr>
              <a:pPr/>
              <a:t>39</a:t>
            </a:fld>
            <a:endParaRPr lang="fil-PH"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09241744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z="3600" dirty="0" smtClean="0"/>
              <a:t>DRRM TEAM Template</a:t>
            </a:r>
          </a:p>
        </p:txBody>
      </p:sp>
      <p:sp>
        <p:nvSpPr>
          <p:cNvPr id="94263" name="Slide Number Placeholder 3"/>
          <p:cNvSpPr>
            <a:spLocks noGrp="1"/>
          </p:cNvSpPr>
          <p:nvPr>
            <p:ph type="sldNum" sz="quarter" idx="11"/>
          </p:nvPr>
        </p:nvSpPr>
        <p:spPr bwMode="auto">
          <a:noFill/>
          <a:ln>
            <a:miter lim="800000"/>
            <a:headEnd/>
            <a:tailEnd/>
          </a:ln>
        </p:spPr>
        <p:txBody>
          <a:bodyPr/>
          <a:lstStyle/>
          <a:p>
            <a:r>
              <a:rPr lang="fil-PH" dirty="0">
                <a:solidFill>
                  <a:prstClr val="white"/>
                </a:solidFill>
                <a:cs typeface="Arial" pitchFamily="34" charset="0"/>
              </a:rPr>
              <a:t>6</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0990748"/>
              </p:ext>
            </p:extLst>
          </p:nvPr>
        </p:nvGraphicFramePr>
        <p:xfrm>
          <a:off x="19348" y="958607"/>
          <a:ext cx="9124650" cy="5899394"/>
        </p:xfrm>
        <a:graphic>
          <a:graphicData uri="http://schemas.openxmlformats.org/drawingml/2006/table">
            <a:tbl>
              <a:tblPr firstRow="1" bandRow="1">
                <a:tableStyleId>{5C22544A-7EE6-4342-B048-85BDC9FD1C3A}</a:tableStyleId>
              </a:tblPr>
              <a:tblGrid>
                <a:gridCol w="1199851"/>
                <a:gridCol w="3221807"/>
                <a:gridCol w="1476520"/>
                <a:gridCol w="1932237"/>
                <a:gridCol w="1294235"/>
              </a:tblGrid>
              <a:tr h="555098">
                <a:tc rowSpan="2">
                  <a:txBody>
                    <a:bodyPr/>
                    <a:lstStyle/>
                    <a:p>
                      <a:pPr algn="ctr"/>
                      <a:r>
                        <a:rPr lang="fil-PH" sz="1800" b="0" dirty="0" smtClean="0"/>
                        <a:t>SDRRM</a:t>
                      </a:r>
                      <a:r>
                        <a:rPr lang="fil-PH" sz="1800" b="0" baseline="0" dirty="0" smtClean="0"/>
                        <a:t>C</a:t>
                      </a:r>
                      <a:endParaRPr lang="fil-PH" sz="1800" b="0" dirty="0"/>
                    </a:p>
                  </a:txBody>
                  <a:tcPr marL="68580" marR="68580" anchor="ctr"/>
                </a:tc>
                <a:tc rowSpan="2">
                  <a:txBody>
                    <a:bodyPr/>
                    <a:lstStyle/>
                    <a:p>
                      <a:pPr algn="ctr"/>
                      <a:r>
                        <a:rPr lang="fil-PH" sz="1800" b="0" dirty="0" smtClean="0"/>
                        <a:t>Thematic Areas</a:t>
                      </a:r>
                      <a:endParaRPr lang="fil-PH" sz="1800" b="0" dirty="0"/>
                    </a:p>
                  </a:txBody>
                  <a:tcPr marL="68580" marR="68580" anchor="ctr"/>
                </a:tc>
                <a:tc gridSpan="3">
                  <a:txBody>
                    <a:bodyPr/>
                    <a:lstStyle/>
                    <a:p>
                      <a:pPr algn="ctr"/>
                      <a:r>
                        <a:rPr lang="fil-PH" sz="2800" b="0" dirty="0" smtClean="0"/>
                        <a:t>Roles and</a:t>
                      </a:r>
                      <a:r>
                        <a:rPr lang="fil-PH" sz="2800" b="0" baseline="0" dirty="0" smtClean="0"/>
                        <a:t> Responsibilities</a:t>
                      </a:r>
                      <a:endParaRPr lang="fil-PH" sz="2800" b="0" dirty="0"/>
                    </a:p>
                  </a:txBody>
                  <a:tcPr marL="68580" marR="68580"/>
                </a:tc>
                <a:tc hMerge="1">
                  <a:txBody>
                    <a:bodyPr/>
                    <a:lstStyle/>
                    <a:p>
                      <a:endParaRPr lang="fil-PH" dirty="0"/>
                    </a:p>
                  </a:txBody>
                  <a:tcPr/>
                </a:tc>
                <a:tc hMerge="1">
                  <a:txBody>
                    <a:bodyPr/>
                    <a:lstStyle/>
                    <a:p>
                      <a:endParaRPr lang="fil-PH" dirty="0"/>
                    </a:p>
                  </a:txBody>
                  <a:tcPr/>
                </a:tc>
              </a:tr>
              <a:tr h="1273460">
                <a:tc vMerge="1">
                  <a:txBody>
                    <a:bodyPr/>
                    <a:lstStyle/>
                    <a:p>
                      <a:endParaRPr lang="fil-PH" dirty="0"/>
                    </a:p>
                  </a:txBody>
                  <a:tcPr/>
                </a:tc>
                <a:tc vMerge="1">
                  <a:txBody>
                    <a:bodyPr/>
                    <a:lstStyle/>
                    <a:p>
                      <a:endParaRPr lang="fil-PH"/>
                    </a:p>
                  </a:txBody>
                  <a:tcPr/>
                </a:tc>
                <a:tc>
                  <a:txBody>
                    <a:bodyPr/>
                    <a:lstStyle/>
                    <a:p>
                      <a:pPr algn="ctr"/>
                      <a:endParaRPr lang="fil-PH" sz="1800" b="0" dirty="0"/>
                    </a:p>
                  </a:txBody>
                  <a:tcPr marL="68580" marR="68580"/>
                </a:tc>
                <a:tc>
                  <a:txBody>
                    <a:bodyPr/>
                    <a:lstStyle/>
                    <a:p>
                      <a:pPr algn="ctr"/>
                      <a:endParaRPr lang="fil-PH" sz="1800" b="0" dirty="0"/>
                    </a:p>
                  </a:txBody>
                  <a:tcPr marL="68580" marR="68580"/>
                </a:tc>
                <a:tc>
                  <a:txBody>
                    <a:bodyPr/>
                    <a:lstStyle/>
                    <a:p>
                      <a:pPr algn="ctr"/>
                      <a:endParaRPr lang="fil-PH" sz="1800" b="0" dirty="0"/>
                    </a:p>
                  </a:txBody>
                  <a:tcPr marL="68580" marR="68580"/>
                </a:tc>
              </a:tr>
              <a:tr h="1193615">
                <a:tc>
                  <a:txBody>
                    <a:bodyPr/>
                    <a:lstStyle/>
                    <a:p>
                      <a:endParaRPr lang="fil-PH" sz="1800" b="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l-PH" sz="1800" b="1" dirty="0" smtClean="0">
                        <a:solidFill>
                          <a:srgbClr val="FF0000"/>
                        </a:solidFill>
                      </a:endParaRPr>
                    </a:p>
                  </a:txBody>
                  <a:tcPr marL="68580" marR="68580"/>
                </a:tc>
                <a:tc>
                  <a:txBody>
                    <a:bodyPr/>
                    <a:lstStyle/>
                    <a:p>
                      <a:endParaRPr lang="fil-PH" sz="1800" b="0" dirty="0"/>
                    </a:p>
                  </a:txBody>
                  <a:tcPr marL="68580" marR="68580"/>
                </a:tc>
                <a:tc>
                  <a:txBody>
                    <a:bodyPr/>
                    <a:lstStyle/>
                    <a:p>
                      <a:endParaRPr lang="fil-PH" sz="1800" b="0" dirty="0"/>
                    </a:p>
                  </a:txBody>
                  <a:tcPr marL="68580" marR="68580"/>
                </a:tc>
                <a:tc>
                  <a:txBody>
                    <a:bodyPr/>
                    <a:lstStyle/>
                    <a:p>
                      <a:endParaRPr lang="fil-PH" sz="1800" b="0"/>
                    </a:p>
                  </a:txBody>
                  <a:tcPr marL="68580" marR="68580"/>
                </a:tc>
              </a:tr>
              <a:tr h="762172">
                <a:tc>
                  <a:txBody>
                    <a:bodyPr/>
                    <a:lstStyle/>
                    <a:p>
                      <a:endParaRPr lang="fil-PH" sz="1800" b="0"/>
                    </a:p>
                  </a:txBody>
                  <a:tcPr marL="68580" marR="68580"/>
                </a:tc>
                <a:tc>
                  <a:txBody>
                    <a:bodyPr/>
                    <a:lstStyle/>
                    <a:p>
                      <a:endParaRPr lang="fil-PH" sz="1800" b="1" dirty="0">
                        <a:solidFill>
                          <a:schemeClr val="accent6">
                            <a:lumMod val="75000"/>
                          </a:schemeClr>
                        </a:solidFill>
                      </a:endParaRPr>
                    </a:p>
                  </a:txBody>
                  <a:tcPr marL="68580" marR="68580"/>
                </a:tc>
                <a:tc>
                  <a:txBody>
                    <a:bodyPr/>
                    <a:lstStyle/>
                    <a:p>
                      <a:endParaRPr lang="fil-PH" sz="1800" b="0"/>
                    </a:p>
                  </a:txBody>
                  <a:tcPr marL="68580" marR="68580"/>
                </a:tc>
                <a:tc>
                  <a:txBody>
                    <a:bodyPr/>
                    <a:lstStyle/>
                    <a:p>
                      <a:endParaRPr lang="fil-PH" sz="1800" b="0" dirty="0"/>
                    </a:p>
                  </a:txBody>
                  <a:tcPr marL="68580" marR="68580"/>
                </a:tc>
                <a:tc>
                  <a:txBody>
                    <a:bodyPr/>
                    <a:lstStyle/>
                    <a:p>
                      <a:endParaRPr lang="fil-PH" sz="1800" b="0"/>
                    </a:p>
                  </a:txBody>
                  <a:tcPr marL="68580" marR="68580"/>
                </a:tc>
              </a:tr>
              <a:tr h="895235">
                <a:tc>
                  <a:txBody>
                    <a:bodyPr/>
                    <a:lstStyle/>
                    <a:p>
                      <a:endParaRPr lang="fil-PH" sz="1800" b="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l-PH" sz="1800" b="1" dirty="0" smtClean="0">
                        <a:solidFill>
                          <a:schemeClr val="accent3"/>
                        </a:solidFill>
                      </a:endParaRPr>
                    </a:p>
                  </a:txBody>
                  <a:tcPr marL="68580" marR="68580"/>
                </a:tc>
                <a:tc>
                  <a:txBody>
                    <a:bodyPr/>
                    <a:lstStyle/>
                    <a:p>
                      <a:endParaRPr lang="fil-PH" sz="1800" b="0" dirty="0"/>
                    </a:p>
                  </a:txBody>
                  <a:tcPr marL="68580" marR="68580"/>
                </a:tc>
                <a:tc>
                  <a:txBody>
                    <a:bodyPr/>
                    <a:lstStyle/>
                    <a:p>
                      <a:endParaRPr lang="fil-PH" sz="1800" b="0"/>
                    </a:p>
                  </a:txBody>
                  <a:tcPr marL="68580" marR="68580"/>
                </a:tc>
                <a:tc>
                  <a:txBody>
                    <a:bodyPr/>
                    <a:lstStyle/>
                    <a:p>
                      <a:endParaRPr lang="fil-PH" sz="1800" b="0"/>
                    </a:p>
                  </a:txBody>
                  <a:tcPr marL="68580" marR="68580"/>
                </a:tc>
              </a:tr>
              <a:tr h="1219814">
                <a:tc>
                  <a:txBody>
                    <a:bodyPr/>
                    <a:lstStyle/>
                    <a:p>
                      <a:endParaRPr lang="fil-PH" sz="1800" b="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l-PH" sz="1800" b="1" dirty="0" smtClean="0">
                        <a:solidFill>
                          <a:schemeClr val="tx2">
                            <a:lumMod val="75000"/>
                          </a:schemeClr>
                        </a:solidFill>
                      </a:endParaRPr>
                    </a:p>
                  </a:txBody>
                  <a:tcPr marL="68580" marR="68580"/>
                </a:tc>
                <a:tc>
                  <a:txBody>
                    <a:bodyPr/>
                    <a:lstStyle/>
                    <a:p>
                      <a:endParaRPr lang="fil-PH" sz="1800" b="0" dirty="0"/>
                    </a:p>
                  </a:txBody>
                  <a:tcPr marL="68580" marR="68580"/>
                </a:tc>
                <a:tc>
                  <a:txBody>
                    <a:bodyPr/>
                    <a:lstStyle/>
                    <a:p>
                      <a:endParaRPr lang="fil-PH" sz="1800" b="0"/>
                    </a:p>
                  </a:txBody>
                  <a:tcPr marL="68580" marR="68580"/>
                </a:tc>
                <a:tc>
                  <a:txBody>
                    <a:bodyPr/>
                    <a:lstStyle/>
                    <a:p>
                      <a:endParaRPr lang="fil-PH" sz="1800" b="0" dirty="0"/>
                    </a:p>
                  </a:txBody>
                  <a:tcPr marL="68580" marR="68580"/>
                </a:tc>
              </a:tr>
            </a:tbl>
          </a:graphicData>
        </a:graphic>
      </p:graphicFrame>
      <p:grpSp>
        <p:nvGrpSpPr>
          <p:cNvPr id="5" name="Group 4"/>
          <p:cNvGrpSpPr/>
          <p:nvPr/>
        </p:nvGrpSpPr>
        <p:grpSpPr>
          <a:xfrm>
            <a:off x="4648200" y="1143000"/>
            <a:ext cx="4114800" cy="5284200"/>
            <a:chOff x="-609601" y="1371600"/>
            <a:chExt cx="4885012" cy="4750800"/>
          </a:xfrm>
          <a:solidFill>
            <a:srgbClr val="FFFF00"/>
          </a:solidFill>
        </p:grpSpPr>
        <p:sp>
          <p:nvSpPr>
            <p:cNvPr id="7" name="Shape 119"/>
            <p:cNvSpPr/>
            <p:nvPr/>
          </p:nvSpPr>
          <p:spPr>
            <a:xfrm>
              <a:off x="-609601" y="1371600"/>
              <a:ext cx="4885012" cy="4750800"/>
            </a:xfrm>
            <a:prstGeom prst="snip1Rect">
              <a:avLst>
                <a:gd name="adj" fmla="val 16667"/>
              </a:avLst>
            </a:prstGeom>
            <a:solidFill>
              <a:schemeClr val="accent2">
                <a:lumMod val="75000"/>
              </a:schemeClr>
            </a:solidFill>
            <a:ln>
              <a:noFill/>
            </a:ln>
          </p:spPr>
          <p:txBody>
            <a:bodyPr lIns="91425" tIns="91425" rIns="91425" bIns="91425" anchor="ctr"/>
            <a:lstStyle/>
            <a:p>
              <a:pPr eaLnBrk="1" fontAlgn="auto" hangingPunct="1">
                <a:spcBef>
                  <a:spcPts val="0"/>
                </a:spcBef>
                <a:spcAft>
                  <a:spcPts val="0"/>
                </a:spcAft>
                <a:defRPr/>
              </a:pPr>
              <a:endParaRPr b="1">
                <a:solidFill>
                  <a:srgbClr val="FFFFFF"/>
                </a:solidFill>
                <a:latin typeface="+mn-lt"/>
                <a:ea typeface="+mn-ea"/>
              </a:endParaRPr>
            </a:p>
          </p:txBody>
        </p:sp>
        <p:sp>
          <p:nvSpPr>
            <p:cNvPr id="8" name="Shape 120"/>
            <p:cNvSpPr txBox="1"/>
            <p:nvPr/>
          </p:nvSpPr>
          <p:spPr>
            <a:xfrm>
              <a:off x="-609600" y="1524000"/>
              <a:ext cx="4118736" cy="899749"/>
            </a:xfrm>
            <a:prstGeom prst="rect">
              <a:avLst/>
            </a:prstGeom>
            <a:solidFill>
              <a:schemeClr val="accent2">
                <a:lumMod val="75000"/>
              </a:schemeClr>
            </a:solidFill>
            <a:ln>
              <a:noFill/>
            </a:ln>
          </p:spPr>
          <p:txBody>
            <a:bodyPr lIns="91425" tIns="91425" rIns="91425" bIns="91425"/>
            <a:lstStyle/>
            <a:p>
              <a:pPr eaLnBrk="1" fontAlgn="auto" hangingPunct="1">
                <a:spcBef>
                  <a:spcPts val="0"/>
                </a:spcBef>
                <a:spcAft>
                  <a:spcPts val="0"/>
                </a:spcAft>
                <a:defRPr/>
              </a:pPr>
              <a:r>
                <a:rPr lang="en-US" sz="2900" b="1" dirty="0">
                  <a:ln w="0"/>
                  <a:solidFill>
                    <a:schemeClr val="bg1"/>
                  </a:solidFill>
                  <a:effectLst>
                    <a:outerShdw blurRad="38100" dist="19050" dir="2700000" algn="tl" rotWithShape="0">
                      <a:schemeClr val="dk1">
                        <a:alpha val="40000"/>
                      </a:schemeClr>
                    </a:outerShdw>
                  </a:effectLst>
                  <a:latin typeface="+mn-lt"/>
                  <a:ea typeface="+mn-ea"/>
                </a:rPr>
                <a:t>PREVENTION</a:t>
              </a:r>
              <a:r>
                <a:rPr lang="en-US" sz="2900" b="1" dirty="0">
                  <a:ln w="0"/>
                  <a:effectLst>
                    <a:outerShdw blurRad="38100" dist="19050" dir="2700000" algn="tl" rotWithShape="0">
                      <a:schemeClr val="dk1">
                        <a:alpha val="40000"/>
                      </a:schemeClr>
                    </a:outerShdw>
                  </a:effectLst>
                  <a:latin typeface="+mn-lt"/>
                  <a:ea typeface="+mn-ea"/>
                </a:rPr>
                <a:t> </a:t>
              </a:r>
              <a:r>
                <a:rPr lang="en-US" sz="2900" b="1" dirty="0">
                  <a:ln w="0"/>
                  <a:solidFill>
                    <a:schemeClr val="bg1"/>
                  </a:solidFill>
                  <a:effectLst>
                    <a:outerShdw blurRad="38100" dist="19050" dir="2700000" algn="tl" rotWithShape="0">
                      <a:schemeClr val="dk1">
                        <a:alpha val="40000"/>
                      </a:schemeClr>
                    </a:outerShdw>
                  </a:effectLst>
                  <a:latin typeface="+mn-lt"/>
                  <a:ea typeface="+mn-ea"/>
                </a:rPr>
                <a:t>AND MITIGATION</a:t>
              </a:r>
            </a:p>
          </p:txBody>
        </p:sp>
        <p:sp>
          <p:nvSpPr>
            <p:cNvPr id="9" name="Shape 123"/>
            <p:cNvSpPr txBox="1"/>
            <p:nvPr/>
          </p:nvSpPr>
          <p:spPr>
            <a:xfrm>
              <a:off x="-609601" y="2440075"/>
              <a:ext cx="4775200" cy="3504900"/>
            </a:xfrm>
            <a:prstGeom prst="rect">
              <a:avLst/>
            </a:prstGeom>
            <a:solidFill>
              <a:schemeClr val="accent2">
                <a:lumMod val="75000"/>
              </a:schemeClr>
            </a:solidFill>
            <a:ln>
              <a:noFill/>
            </a:ln>
          </p:spPr>
          <p:txBody>
            <a:bodyPr lIns="91425" tIns="91425" rIns="91425" bIns="91425"/>
            <a:lstStyle/>
            <a:p>
              <a:pPr eaLnBrk="1" fontAlgn="auto" hangingPunct="1">
                <a:spcBef>
                  <a:spcPts val="0"/>
                </a:spcBef>
                <a:spcAft>
                  <a:spcPts val="0"/>
                </a:spcAft>
                <a:defRPr/>
              </a:pPr>
              <a:r>
                <a:rPr lang="fil-PH" sz="2200" dirty="0">
                  <a:solidFill>
                    <a:schemeClr val="bg1"/>
                  </a:solidFill>
                  <a:latin typeface="+mn-lt"/>
                  <a:ea typeface="+mn-ea"/>
                </a:rPr>
                <a:t>The </a:t>
              </a:r>
              <a:r>
                <a:rPr lang="fil-PH" sz="2200" b="1" u="sng" dirty="0">
                  <a:solidFill>
                    <a:schemeClr val="bg1"/>
                  </a:solidFill>
                  <a:latin typeface="+mn-lt"/>
                  <a:ea typeface="+mn-ea"/>
                </a:rPr>
                <a:t>limitation of the adverse impacts </a:t>
              </a:r>
              <a:r>
                <a:rPr lang="fil-PH" sz="2200" dirty="0">
                  <a:solidFill>
                    <a:schemeClr val="bg1"/>
                  </a:solidFill>
                  <a:latin typeface="+mn-lt"/>
                  <a:ea typeface="+mn-ea"/>
                </a:rPr>
                <a:t>of hazards and related disasters. Mitigation measures encompass eng’g techniques &amp; hazard-resistant construction as well as improved environmental policies and public awareness </a:t>
              </a:r>
              <a:r>
                <a:rPr lang="fil-PH" sz="1600" dirty="0">
                  <a:solidFill>
                    <a:schemeClr val="bg1"/>
                  </a:solidFill>
                  <a:latin typeface="+mn-lt"/>
                  <a:ea typeface="+mn-ea"/>
                </a:rPr>
                <a:t>(R.A. 10121)</a:t>
              </a:r>
              <a:endParaRPr sz="1600" dirty="0">
                <a:ln w="0"/>
                <a:solidFill>
                  <a:schemeClr val="bg1"/>
                </a:solidFill>
                <a:effectLst>
                  <a:outerShdw blurRad="38100" dist="19050" dir="2700000" algn="tl" rotWithShape="0">
                    <a:schemeClr val="dk1">
                      <a:alpha val="40000"/>
                    </a:schemeClr>
                  </a:outerShdw>
                </a:effectLst>
                <a:latin typeface="+mn-lt"/>
                <a:ea typeface="+mn-ea"/>
              </a:endParaRPr>
            </a:p>
          </p:txBody>
        </p:sp>
      </p:grpSp>
      <p:grpSp>
        <p:nvGrpSpPr>
          <p:cNvPr id="10" name="Group 9"/>
          <p:cNvGrpSpPr/>
          <p:nvPr/>
        </p:nvGrpSpPr>
        <p:grpSpPr>
          <a:xfrm>
            <a:off x="4724400" y="1295400"/>
            <a:ext cx="4044758" cy="4750800"/>
            <a:chOff x="4563787" y="1395927"/>
            <a:chExt cx="4051499" cy="4750800"/>
          </a:xfrm>
          <a:solidFill>
            <a:schemeClr val="tx2">
              <a:lumMod val="40000"/>
              <a:lumOff val="60000"/>
            </a:schemeClr>
          </a:solidFill>
        </p:grpSpPr>
        <p:sp>
          <p:nvSpPr>
            <p:cNvPr id="11" name="Shape 117"/>
            <p:cNvSpPr/>
            <p:nvPr/>
          </p:nvSpPr>
          <p:spPr>
            <a:xfrm>
              <a:off x="4563787" y="1395927"/>
              <a:ext cx="4051499" cy="4750800"/>
            </a:xfrm>
            <a:prstGeom prst="snip1Rect">
              <a:avLst>
                <a:gd name="adj" fmla="val 16667"/>
              </a:avLst>
            </a:prstGeom>
            <a:solidFill>
              <a:schemeClr val="accent6">
                <a:lumMod val="75000"/>
              </a:schemeClr>
            </a:solidFill>
            <a:ln>
              <a:noFill/>
            </a:ln>
          </p:spPr>
          <p:txBody>
            <a:bodyPr lIns="91425" tIns="91425" rIns="91425" bIns="91425" anchor="ctr"/>
            <a:lstStyle/>
            <a:p>
              <a:pPr eaLnBrk="1" fontAlgn="auto" hangingPunct="1">
                <a:spcBef>
                  <a:spcPts val="0"/>
                </a:spcBef>
                <a:spcAft>
                  <a:spcPts val="0"/>
                </a:spcAft>
                <a:defRPr/>
              </a:pPr>
              <a:endParaRPr>
                <a:latin typeface="+mn-lt"/>
                <a:ea typeface="+mn-ea"/>
              </a:endParaRPr>
            </a:p>
          </p:txBody>
        </p:sp>
        <p:sp>
          <p:nvSpPr>
            <p:cNvPr id="12" name="Shape 121"/>
            <p:cNvSpPr txBox="1"/>
            <p:nvPr/>
          </p:nvSpPr>
          <p:spPr>
            <a:xfrm>
              <a:off x="4569955" y="1568725"/>
              <a:ext cx="3439124" cy="949199"/>
            </a:xfrm>
            <a:prstGeom prst="rect">
              <a:avLst/>
            </a:prstGeom>
            <a:solidFill>
              <a:schemeClr val="accent6">
                <a:lumMod val="75000"/>
              </a:schemeClr>
            </a:solidFill>
            <a:ln>
              <a:noFill/>
            </a:ln>
          </p:spPr>
          <p:txBody>
            <a:bodyPr lIns="91425" tIns="91425" rIns="91425" bIns="91425"/>
            <a:lstStyle/>
            <a:p>
              <a:pPr eaLnBrk="1" fontAlgn="auto" hangingPunct="1">
                <a:spcBef>
                  <a:spcPts val="0"/>
                </a:spcBef>
                <a:spcAft>
                  <a:spcPts val="0"/>
                </a:spcAft>
                <a:defRPr/>
              </a:pPr>
              <a:r>
                <a:rPr lang="en-US" sz="3000" b="1" dirty="0">
                  <a:solidFill>
                    <a:srgbClr val="FFFFFF"/>
                  </a:solidFill>
                  <a:latin typeface="+mn-lt"/>
                  <a:ea typeface="+mn-ea"/>
                </a:rPr>
                <a:t>PREPAREDNESS</a:t>
              </a:r>
            </a:p>
          </p:txBody>
        </p:sp>
        <p:sp>
          <p:nvSpPr>
            <p:cNvPr id="13" name="Shape 124"/>
            <p:cNvSpPr txBox="1"/>
            <p:nvPr/>
          </p:nvSpPr>
          <p:spPr>
            <a:xfrm>
              <a:off x="4718200" y="2286000"/>
              <a:ext cx="3740000" cy="3852725"/>
            </a:xfrm>
            <a:prstGeom prst="rect">
              <a:avLst/>
            </a:prstGeom>
            <a:solidFill>
              <a:schemeClr val="accent6">
                <a:lumMod val="75000"/>
              </a:schemeClr>
            </a:solidFill>
            <a:ln>
              <a:noFill/>
            </a:ln>
          </p:spPr>
          <p:txBody>
            <a:bodyPr lIns="91425" tIns="91425" rIns="91425" bIns="91425"/>
            <a:lstStyle/>
            <a:p>
              <a:pPr eaLnBrk="1" fontAlgn="auto" hangingPunct="1">
                <a:spcBef>
                  <a:spcPts val="0"/>
                </a:spcBef>
                <a:spcAft>
                  <a:spcPts val="0"/>
                </a:spcAft>
                <a:defRPr/>
              </a:pPr>
              <a:r>
                <a:rPr lang="en-US" sz="2200" dirty="0">
                  <a:solidFill>
                    <a:schemeClr val="bg1"/>
                  </a:solidFill>
                  <a:latin typeface="+mn-lt"/>
                  <a:ea typeface="+mn-ea"/>
                </a:rPr>
                <a:t> </a:t>
              </a:r>
              <a:r>
                <a:rPr lang="fil-PH" sz="2200" dirty="0">
                  <a:solidFill>
                    <a:schemeClr val="bg1"/>
                  </a:solidFill>
                  <a:latin typeface="+mn-lt"/>
                  <a:ea typeface="+mn-ea"/>
                </a:rPr>
                <a:t>The </a:t>
              </a:r>
              <a:r>
                <a:rPr lang="fil-PH" sz="2200" b="1" u="sng" dirty="0">
                  <a:solidFill>
                    <a:schemeClr val="bg1"/>
                  </a:solidFill>
                  <a:latin typeface="+mn-lt"/>
                  <a:ea typeface="+mn-ea"/>
                </a:rPr>
                <a:t>knowledge and capacities developed</a:t>
              </a:r>
              <a:r>
                <a:rPr lang="fil-PH" sz="2200" dirty="0">
                  <a:solidFill>
                    <a:schemeClr val="bg1"/>
                  </a:solidFill>
                  <a:latin typeface="+mn-lt"/>
                  <a:ea typeface="+mn-ea"/>
                </a:rPr>
                <a:t> by governments, professional response and recovery organizations, communities and individuals to effectively anticipate, respond to, and recover from, the Impacts of likely, imminent or current hazard events or conditions. </a:t>
              </a:r>
              <a:r>
                <a:rPr lang="fil-PH" sz="1600" dirty="0">
                  <a:solidFill>
                    <a:schemeClr val="bg1"/>
                  </a:solidFill>
                  <a:latin typeface="+mn-lt"/>
                  <a:ea typeface="+mn-ea"/>
                </a:rPr>
                <a:t>(R.A. 10121)</a:t>
              </a:r>
              <a:endParaRPr lang="fil-PH" sz="1600" dirty="0">
                <a:ln w="0"/>
                <a:solidFill>
                  <a:schemeClr val="bg1"/>
                </a:solidFill>
                <a:effectLst>
                  <a:outerShdw blurRad="38100" dist="19050" dir="2700000" algn="tl" rotWithShape="0">
                    <a:schemeClr val="dk1">
                      <a:alpha val="40000"/>
                    </a:schemeClr>
                  </a:outerShdw>
                </a:effectLst>
                <a:latin typeface="+mn-lt"/>
                <a:ea typeface="+mn-ea"/>
              </a:endParaRPr>
            </a:p>
            <a:p>
              <a:pPr eaLnBrk="1" fontAlgn="auto" hangingPunct="1">
                <a:spcBef>
                  <a:spcPts val="0"/>
                </a:spcBef>
                <a:spcAft>
                  <a:spcPts val="0"/>
                </a:spcAft>
                <a:defRPr/>
              </a:pPr>
              <a:r>
                <a:rPr lang="fil-PH" sz="2200" dirty="0">
                  <a:solidFill>
                    <a:schemeClr val="bg1"/>
                  </a:solidFill>
                  <a:latin typeface="+mn-lt"/>
                  <a:ea typeface="+mn-ea"/>
                </a:rPr>
                <a:t>  </a:t>
              </a:r>
              <a:endParaRPr lang="en-US" sz="2200" b="1" dirty="0">
                <a:solidFill>
                  <a:schemeClr val="bg1"/>
                </a:solidFill>
                <a:latin typeface="+mn-lt"/>
                <a:ea typeface="+mn-ea"/>
              </a:endParaRPr>
            </a:p>
          </p:txBody>
        </p:sp>
      </p:grpSp>
      <p:grpSp>
        <p:nvGrpSpPr>
          <p:cNvPr id="14" name="Group 13"/>
          <p:cNvGrpSpPr/>
          <p:nvPr/>
        </p:nvGrpSpPr>
        <p:grpSpPr>
          <a:xfrm>
            <a:off x="4724400" y="1524000"/>
            <a:ext cx="4120959" cy="4750800"/>
            <a:chOff x="528712" y="1387925"/>
            <a:chExt cx="4051499" cy="4750800"/>
          </a:xfrm>
          <a:solidFill>
            <a:srgbClr val="92D050"/>
          </a:solidFill>
        </p:grpSpPr>
        <p:sp>
          <p:nvSpPr>
            <p:cNvPr id="15" name="Shape 119"/>
            <p:cNvSpPr/>
            <p:nvPr/>
          </p:nvSpPr>
          <p:spPr>
            <a:xfrm>
              <a:off x="528712" y="1387925"/>
              <a:ext cx="4051499" cy="4750800"/>
            </a:xfrm>
            <a:prstGeom prst="snip1Rect">
              <a:avLst>
                <a:gd name="adj" fmla="val 16667"/>
              </a:avLst>
            </a:prstGeom>
            <a:grpFill/>
            <a:ln>
              <a:noFill/>
            </a:ln>
          </p:spPr>
          <p:txBody>
            <a:bodyPr lIns="91425" tIns="91425" rIns="91425" bIns="91425" anchor="ctr"/>
            <a:lstStyle/>
            <a:p>
              <a:pPr eaLnBrk="1" fontAlgn="auto" hangingPunct="1">
                <a:spcBef>
                  <a:spcPts val="0"/>
                </a:spcBef>
                <a:spcAft>
                  <a:spcPts val="0"/>
                </a:spcAft>
                <a:defRPr/>
              </a:pPr>
              <a:endParaRPr b="1">
                <a:solidFill>
                  <a:srgbClr val="FFFFFF"/>
                </a:solidFill>
                <a:latin typeface="+mn-lt"/>
                <a:ea typeface="+mn-ea"/>
              </a:endParaRPr>
            </a:p>
          </p:txBody>
        </p:sp>
        <p:sp>
          <p:nvSpPr>
            <p:cNvPr id="16" name="Shape 120"/>
            <p:cNvSpPr txBox="1"/>
            <p:nvPr/>
          </p:nvSpPr>
          <p:spPr>
            <a:xfrm>
              <a:off x="670900" y="1490875"/>
              <a:ext cx="3186599" cy="949199"/>
            </a:xfrm>
            <a:prstGeom prst="rect">
              <a:avLst/>
            </a:prstGeom>
            <a:grpFill/>
            <a:ln>
              <a:noFill/>
            </a:ln>
          </p:spPr>
          <p:txBody>
            <a:bodyPr lIns="91425" tIns="91425" rIns="91425" bIns="91425"/>
            <a:lstStyle/>
            <a:p>
              <a:pPr eaLnBrk="1" fontAlgn="auto" hangingPunct="1">
                <a:spcBef>
                  <a:spcPts val="0"/>
                </a:spcBef>
                <a:spcAft>
                  <a:spcPts val="0"/>
                </a:spcAft>
                <a:defRPr/>
              </a:pPr>
              <a:r>
                <a:rPr lang="en-US" sz="4000" b="1" dirty="0">
                  <a:latin typeface="+mn-lt"/>
                  <a:ea typeface="+mn-ea"/>
                </a:rPr>
                <a:t>RESPONSE</a:t>
              </a:r>
            </a:p>
          </p:txBody>
        </p:sp>
        <p:sp>
          <p:nvSpPr>
            <p:cNvPr id="17" name="Shape 123"/>
            <p:cNvSpPr txBox="1"/>
            <p:nvPr/>
          </p:nvSpPr>
          <p:spPr>
            <a:xfrm>
              <a:off x="708175" y="2209800"/>
              <a:ext cx="3652499" cy="3504900"/>
            </a:xfrm>
            <a:prstGeom prst="rect">
              <a:avLst/>
            </a:prstGeom>
            <a:grpFill/>
            <a:ln>
              <a:noFill/>
            </a:ln>
          </p:spPr>
          <p:txBody>
            <a:bodyPr lIns="91425" tIns="91425" rIns="91425" bIns="91425"/>
            <a:lstStyle/>
            <a:p>
              <a:pPr eaLnBrk="1" fontAlgn="auto" hangingPunct="1">
                <a:spcBef>
                  <a:spcPts val="0"/>
                </a:spcBef>
                <a:spcAft>
                  <a:spcPts val="0"/>
                </a:spcAft>
                <a:defRPr/>
              </a:pPr>
              <a:r>
                <a:rPr lang="fil-PH" sz="2300" dirty="0">
                  <a:latin typeface="+mn-lt"/>
                  <a:ea typeface="+mn-ea"/>
                </a:rPr>
                <a:t>The provision of </a:t>
              </a:r>
              <a:r>
                <a:rPr lang="fil-PH" sz="2300" b="1" u="sng" dirty="0">
                  <a:latin typeface="+mn-lt"/>
                  <a:ea typeface="+mn-ea"/>
                </a:rPr>
                <a:t>emergency services and public assistance during or immediately after a disaster </a:t>
              </a:r>
              <a:r>
                <a:rPr lang="fil-PH" sz="2300" dirty="0">
                  <a:latin typeface="+mn-lt"/>
                  <a:ea typeface="+mn-ea"/>
                </a:rPr>
                <a:t>in order to save lives, reduce health impacts, ensure public safety and meet the basic subsistence needs of the people affected. </a:t>
              </a:r>
              <a:r>
                <a:rPr lang="fil-PH" sz="1600" dirty="0">
                  <a:latin typeface="+mn-lt"/>
                  <a:ea typeface="+mn-ea"/>
                </a:rPr>
                <a:t>(R.A. 10121)</a:t>
              </a:r>
              <a:endParaRPr lang="en-US" sz="1600" dirty="0">
                <a:latin typeface="+mn-lt"/>
                <a:ea typeface="+mn-ea"/>
              </a:endParaRPr>
            </a:p>
          </p:txBody>
        </p:sp>
      </p:grpSp>
      <p:grpSp>
        <p:nvGrpSpPr>
          <p:cNvPr id="18" name="Group 17"/>
          <p:cNvGrpSpPr/>
          <p:nvPr/>
        </p:nvGrpSpPr>
        <p:grpSpPr>
          <a:xfrm>
            <a:off x="4724400" y="1524000"/>
            <a:ext cx="4197158" cy="4750800"/>
            <a:chOff x="4563787" y="1395927"/>
            <a:chExt cx="4051499" cy="4750800"/>
          </a:xfrm>
          <a:solidFill>
            <a:srgbClr val="002060"/>
          </a:solidFill>
        </p:grpSpPr>
        <p:sp>
          <p:nvSpPr>
            <p:cNvPr id="19" name="Shape 117"/>
            <p:cNvSpPr/>
            <p:nvPr/>
          </p:nvSpPr>
          <p:spPr>
            <a:xfrm>
              <a:off x="4563787" y="1395927"/>
              <a:ext cx="4051499" cy="4750800"/>
            </a:xfrm>
            <a:prstGeom prst="snip1Rect">
              <a:avLst>
                <a:gd name="adj" fmla="val 16667"/>
              </a:avLst>
            </a:prstGeom>
            <a:grpFill/>
            <a:ln>
              <a:noFill/>
            </a:ln>
          </p:spPr>
          <p:txBody>
            <a:bodyPr lIns="91425" tIns="91425" rIns="91425" bIns="91425" anchor="ctr"/>
            <a:lstStyle/>
            <a:p>
              <a:pPr eaLnBrk="1" fontAlgn="auto" hangingPunct="1">
                <a:spcBef>
                  <a:spcPts val="0"/>
                </a:spcBef>
                <a:spcAft>
                  <a:spcPts val="0"/>
                </a:spcAft>
                <a:defRPr/>
              </a:pPr>
              <a:endParaRPr>
                <a:latin typeface="+mn-lt"/>
                <a:ea typeface="+mn-ea"/>
              </a:endParaRPr>
            </a:p>
          </p:txBody>
        </p:sp>
        <p:sp>
          <p:nvSpPr>
            <p:cNvPr id="20" name="Shape 121"/>
            <p:cNvSpPr txBox="1"/>
            <p:nvPr/>
          </p:nvSpPr>
          <p:spPr>
            <a:xfrm>
              <a:off x="4718200" y="1568725"/>
              <a:ext cx="3411690" cy="949199"/>
            </a:xfrm>
            <a:prstGeom prst="rect">
              <a:avLst/>
            </a:prstGeom>
            <a:grpFill/>
            <a:ln>
              <a:noFill/>
            </a:ln>
          </p:spPr>
          <p:txBody>
            <a:bodyPr lIns="91425" tIns="91425" rIns="91425" bIns="91425"/>
            <a:lstStyle/>
            <a:p>
              <a:pPr eaLnBrk="1" fontAlgn="auto" hangingPunct="1">
                <a:spcBef>
                  <a:spcPts val="0"/>
                </a:spcBef>
                <a:spcAft>
                  <a:spcPts val="0"/>
                </a:spcAft>
                <a:defRPr/>
              </a:pPr>
              <a:r>
                <a:rPr lang="en-US" sz="2800" b="1" dirty="0">
                  <a:solidFill>
                    <a:schemeClr val="bg1"/>
                  </a:solidFill>
                  <a:latin typeface="+mn-lt"/>
                  <a:ea typeface="+mn-ea"/>
                </a:rPr>
                <a:t>RECOVERY &amp; REHABILITATION</a:t>
              </a:r>
            </a:p>
          </p:txBody>
        </p:sp>
        <p:sp>
          <p:nvSpPr>
            <p:cNvPr id="21" name="Shape 124"/>
            <p:cNvSpPr txBox="1"/>
            <p:nvPr/>
          </p:nvSpPr>
          <p:spPr>
            <a:xfrm>
              <a:off x="4718200" y="2525926"/>
              <a:ext cx="3740000" cy="3419049"/>
            </a:xfrm>
            <a:prstGeom prst="rect">
              <a:avLst/>
            </a:prstGeom>
            <a:grpFill/>
            <a:ln>
              <a:noFill/>
            </a:ln>
          </p:spPr>
          <p:txBody>
            <a:bodyPr lIns="91425" tIns="91425" rIns="91425" bIns="91425"/>
            <a:lstStyle/>
            <a:p>
              <a:pPr eaLnBrk="1" fontAlgn="auto" hangingPunct="1">
                <a:spcBef>
                  <a:spcPts val="0"/>
                </a:spcBef>
                <a:spcAft>
                  <a:spcPts val="0"/>
                </a:spcAft>
                <a:defRPr/>
              </a:pPr>
              <a:r>
                <a:rPr lang="fil-PH" sz="2200" dirty="0">
                  <a:solidFill>
                    <a:schemeClr val="bg1"/>
                  </a:solidFill>
                  <a:latin typeface="+mn-lt"/>
                  <a:ea typeface="+mn-ea"/>
                </a:rPr>
                <a:t>Measures that ensure the ability of affected communities/areas to </a:t>
              </a:r>
              <a:r>
                <a:rPr lang="fil-PH" sz="2200" b="1" u="sng" dirty="0">
                  <a:solidFill>
                    <a:schemeClr val="bg1"/>
                  </a:solidFill>
                  <a:latin typeface="+mn-lt"/>
                  <a:ea typeface="+mn-ea"/>
                </a:rPr>
                <a:t>restore their normal level of functioning</a:t>
              </a:r>
              <a:r>
                <a:rPr lang="fil-PH" sz="2200" dirty="0">
                  <a:solidFill>
                    <a:schemeClr val="bg1"/>
                  </a:solidFill>
                  <a:latin typeface="+mn-lt"/>
                  <a:ea typeface="+mn-ea"/>
                </a:rPr>
                <a:t> by rebuilding livelihood and damaged infrastructures and increasing the communities' organizational capacity. </a:t>
              </a:r>
              <a:r>
                <a:rPr lang="fil-PH" sz="1600" dirty="0">
                  <a:solidFill>
                    <a:schemeClr val="bg1"/>
                  </a:solidFill>
                  <a:latin typeface="+mn-lt"/>
                  <a:ea typeface="+mn-ea"/>
                </a:rPr>
                <a:t>(R.A. 10121)</a:t>
              </a:r>
              <a:endParaRPr lang="en-US" sz="1600" b="1" dirty="0">
                <a:solidFill>
                  <a:schemeClr val="bg1"/>
                </a:solidFill>
                <a:latin typeface="+mn-lt"/>
                <a:ea typeface="+mn-ea"/>
              </a:endParaRPr>
            </a:p>
          </p:txBody>
        </p:sp>
      </p:grpSp>
      <p:sp>
        <p:nvSpPr>
          <p:cNvPr id="2" name="Rectangle 1"/>
          <p:cNvSpPr/>
          <p:nvPr/>
        </p:nvSpPr>
        <p:spPr>
          <a:xfrm>
            <a:off x="1371600" y="2895600"/>
            <a:ext cx="297180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l-PH" sz="2500" b="1" dirty="0">
                <a:solidFill>
                  <a:schemeClr val="bg1"/>
                </a:solidFill>
              </a:rPr>
              <a:t>Prevention &amp; </a:t>
            </a:r>
            <a:r>
              <a:rPr lang="fil-PH" sz="2500" b="1" dirty="0" smtClean="0">
                <a:solidFill>
                  <a:schemeClr val="bg1"/>
                </a:solidFill>
              </a:rPr>
              <a:t>Mitigation</a:t>
            </a:r>
            <a:endParaRPr lang="fil-PH" sz="2500" b="1" dirty="0">
              <a:solidFill>
                <a:schemeClr val="bg1"/>
              </a:solidFill>
            </a:endParaRPr>
          </a:p>
        </p:txBody>
      </p:sp>
      <p:sp>
        <p:nvSpPr>
          <p:cNvPr id="22" name="Rectangle 21"/>
          <p:cNvSpPr/>
          <p:nvPr/>
        </p:nvSpPr>
        <p:spPr>
          <a:xfrm>
            <a:off x="1295400" y="4038600"/>
            <a:ext cx="29718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l-PH" sz="3000" b="1" dirty="0" smtClean="0">
                <a:solidFill>
                  <a:schemeClr val="bg1"/>
                </a:solidFill>
              </a:rPr>
              <a:t>Preparedness</a:t>
            </a:r>
            <a:endParaRPr lang="fil-PH" sz="3000" b="1" dirty="0">
              <a:solidFill>
                <a:schemeClr val="bg1"/>
              </a:solidFill>
            </a:endParaRPr>
          </a:p>
        </p:txBody>
      </p:sp>
      <p:sp>
        <p:nvSpPr>
          <p:cNvPr id="23" name="Rectangle 22"/>
          <p:cNvSpPr/>
          <p:nvPr/>
        </p:nvSpPr>
        <p:spPr>
          <a:xfrm>
            <a:off x="1295400" y="4876800"/>
            <a:ext cx="2971800"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l-PH" sz="3000" b="1" dirty="0" smtClean="0">
                <a:solidFill>
                  <a:schemeClr val="bg1"/>
                </a:solidFill>
              </a:rPr>
              <a:t>RESPONSE</a:t>
            </a:r>
            <a:endParaRPr lang="fil-PH" sz="3000" b="1" dirty="0">
              <a:solidFill>
                <a:schemeClr val="bg1"/>
              </a:solidFill>
            </a:endParaRPr>
          </a:p>
        </p:txBody>
      </p:sp>
      <p:sp>
        <p:nvSpPr>
          <p:cNvPr id="24" name="Rectangle 23"/>
          <p:cNvSpPr/>
          <p:nvPr/>
        </p:nvSpPr>
        <p:spPr>
          <a:xfrm>
            <a:off x="1295400" y="5715000"/>
            <a:ext cx="2971800" cy="1143000"/>
          </a:xfrm>
          <a:prstGeom prst="rect">
            <a:avLst/>
          </a:prstGeom>
          <a:solidFill>
            <a:schemeClr val="tx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l-PH" sz="3000" b="1" dirty="0" smtClean="0">
                <a:solidFill>
                  <a:schemeClr val="bg1"/>
                </a:solidFill>
              </a:rPr>
              <a:t>Recovery &amp; Rehabilitation</a:t>
            </a:r>
            <a:endParaRPr lang="fil-PH" sz="3000" b="1" dirty="0">
              <a:solidFill>
                <a:schemeClr val="bg1"/>
              </a:solidFill>
            </a:endParaRPr>
          </a:p>
        </p:txBody>
      </p:sp>
      <p:sp>
        <p:nvSpPr>
          <p:cNvPr id="37" name="Snip Single Corner Rectangle 36"/>
          <p:cNvSpPr/>
          <p:nvPr/>
        </p:nvSpPr>
        <p:spPr>
          <a:xfrm>
            <a:off x="1295400" y="2895600"/>
            <a:ext cx="7620000" cy="3886200"/>
          </a:xfrm>
          <a:prstGeom prst="snip1Rect">
            <a:avLst/>
          </a:prstGeom>
        </p:spPr>
        <p:style>
          <a:lnRef idx="1">
            <a:schemeClr val="accent4"/>
          </a:lnRef>
          <a:fillRef idx="3">
            <a:schemeClr val="accent4"/>
          </a:fillRef>
          <a:effectRef idx="2">
            <a:schemeClr val="accent4"/>
          </a:effectRef>
          <a:fontRef idx="minor">
            <a:schemeClr val="lt1"/>
          </a:fontRef>
        </p:style>
        <p:txBody>
          <a:bodyPr rtlCol="0" anchor="ctr"/>
          <a:lstStyle/>
          <a:p>
            <a:pPr lvl="0"/>
            <a:endParaRPr lang="en-US" sz="2400" dirty="0" smtClean="0"/>
          </a:p>
          <a:p>
            <a:pPr lvl="0"/>
            <a:r>
              <a:rPr lang="en-US" sz="2400" dirty="0" smtClean="0"/>
              <a:t>-Engage </a:t>
            </a:r>
            <a:r>
              <a:rPr lang="en-US" sz="2400" dirty="0"/>
              <a:t>schools in making early warning and early action systems meaningful and effective</a:t>
            </a:r>
            <a:r>
              <a:rPr lang="en-US" sz="2400" dirty="0" smtClean="0"/>
              <a:t>.</a:t>
            </a:r>
          </a:p>
          <a:p>
            <a:pPr lvl="0"/>
            <a:endParaRPr lang="en-US" sz="2400" dirty="0"/>
          </a:p>
          <a:p>
            <a:pPr lvl="0"/>
            <a:r>
              <a:rPr lang="en-US" sz="2400" dirty="0" smtClean="0"/>
              <a:t>-School</a:t>
            </a:r>
            <a:r>
              <a:rPr lang="en-US" sz="2400" dirty="0"/>
              <a:t>-based </a:t>
            </a:r>
            <a:r>
              <a:rPr lang="en-US" sz="2400" dirty="0" smtClean="0"/>
              <a:t>drills</a:t>
            </a:r>
          </a:p>
          <a:p>
            <a:pPr lvl="0"/>
            <a:endParaRPr lang="en-US" sz="2400" dirty="0"/>
          </a:p>
          <a:p>
            <a:pPr lvl="0"/>
            <a:r>
              <a:rPr lang="en-US" sz="2400" dirty="0" smtClean="0"/>
              <a:t>-School </a:t>
            </a:r>
            <a:r>
              <a:rPr lang="en-US" sz="2400" dirty="0"/>
              <a:t>waste management and vegetable </a:t>
            </a:r>
            <a:r>
              <a:rPr lang="en-US" sz="2400" dirty="0" smtClean="0"/>
              <a:t>gardens</a:t>
            </a:r>
          </a:p>
          <a:p>
            <a:pPr lvl="0"/>
            <a:endParaRPr lang="en-US" sz="2400" dirty="0" smtClean="0"/>
          </a:p>
          <a:p>
            <a:r>
              <a:rPr lang="en-US" sz="2400" dirty="0" smtClean="0"/>
              <a:t>-Orientation </a:t>
            </a:r>
            <a:r>
              <a:rPr lang="en-US" sz="2400" dirty="0"/>
              <a:t>of school heads and school DRRM focal persons on protocols during emergencies or disasters</a:t>
            </a:r>
          </a:p>
          <a:p>
            <a:pPr lvl="0"/>
            <a:endParaRPr lang="en-US" sz="2400" dirty="0"/>
          </a:p>
          <a:p>
            <a:pPr algn="ctr"/>
            <a:endParaRPr lang="en-US" sz="2400" dirty="0"/>
          </a:p>
        </p:txBody>
      </p:sp>
      <p:sp>
        <p:nvSpPr>
          <p:cNvPr id="30" name="Rectangle 29"/>
          <p:cNvSpPr/>
          <p:nvPr/>
        </p:nvSpPr>
        <p:spPr>
          <a:xfrm>
            <a:off x="990600" y="1143000"/>
            <a:ext cx="7391400" cy="5486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0" rIns="54610" bIns="0" numCol="1" spcCol="1270" anchor="ctr" anchorCtr="0">
            <a:noAutofit/>
          </a:bodyPr>
          <a:lstStyle/>
          <a:p>
            <a:pPr lvl="0" algn="l" defTabSz="1911350">
              <a:lnSpc>
                <a:spcPct val="90000"/>
              </a:lnSpc>
              <a:spcBef>
                <a:spcPct val="0"/>
              </a:spcBef>
              <a:spcAft>
                <a:spcPct val="35000"/>
              </a:spcAft>
            </a:pPr>
            <a:endParaRPr lang="en-US" sz="4300" b="1" i="0" u="none" kern="1200" dirty="0" smtClean="0"/>
          </a:p>
          <a:p>
            <a:pPr lvl="0" algn="l" defTabSz="1911350">
              <a:lnSpc>
                <a:spcPct val="90000"/>
              </a:lnSpc>
              <a:spcBef>
                <a:spcPct val="0"/>
              </a:spcBef>
              <a:spcAft>
                <a:spcPct val="35000"/>
              </a:spcAft>
            </a:pPr>
            <a:endParaRPr lang="en-US" sz="4300" i="0" u="none" kern="1200" dirty="0"/>
          </a:p>
        </p:txBody>
      </p:sp>
      <p:sp>
        <p:nvSpPr>
          <p:cNvPr id="35" name="Snip Single Corner Rectangle 34"/>
          <p:cNvSpPr/>
          <p:nvPr/>
        </p:nvSpPr>
        <p:spPr>
          <a:xfrm>
            <a:off x="1295400" y="2895600"/>
            <a:ext cx="7620000" cy="3886200"/>
          </a:xfrm>
          <a:prstGeom prst="snip1Rect">
            <a:avLst/>
          </a:prstGeom>
        </p:spPr>
        <p:style>
          <a:lnRef idx="1">
            <a:schemeClr val="accent4"/>
          </a:lnRef>
          <a:fillRef idx="3">
            <a:schemeClr val="accent4"/>
          </a:fillRef>
          <a:effectRef idx="2">
            <a:schemeClr val="accent4"/>
          </a:effectRef>
          <a:fontRef idx="minor">
            <a:schemeClr val="lt1"/>
          </a:fontRef>
        </p:style>
        <p:txBody>
          <a:bodyPr rtlCol="0" anchor="ctr"/>
          <a:lstStyle/>
          <a:p>
            <a:pPr lvl="0" defTabSz="1911350">
              <a:lnSpc>
                <a:spcPct val="90000"/>
              </a:lnSpc>
              <a:spcAft>
                <a:spcPct val="35000"/>
              </a:spcAft>
            </a:pPr>
            <a:r>
              <a:rPr lang="en-US" sz="4300" b="1" dirty="0" smtClean="0"/>
              <a:t>Pillar 2: </a:t>
            </a:r>
            <a:endParaRPr lang="en-US" sz="4300" b="1" dirty="0"/>
          </a:p>
          <a:p>
            <a:pPr lvl="0"/>
            <a:r>
              <a:rPr lang="en-US" sz="2800" dirty="0"/>
              <a:t>Creation of DRRM Office</a:t>
            </a:r>
          </a:p>
          <a:p>
            <a:pPr lvl="0"/>
            <a:r>
              <a:rPr lang="en-US" sz="2800" dirty="0"/>
              <a:t>Designation of regional, division and school DRRM focal persons</a:t>
            </a:r>
          </a:p>
          <a:p>
            <a:pPr lvl="0"/>
            <a:r>
              <a:rPr lang="en-US" sz="2800" dirty="0"/>
              <a:t>Institutionalization of Frontline Responders Team</a:t>
            </a:r>
          </a:p>
          <a:p>
            <a:pPr algn="ctr"/>
            <a:endParaRPr lang="en-US" dirty="0"/>
          </a:p>
        </p:txBody>
      </p:sp>
      <p:sp>
        <p:nvSpPr>
          <p:cNvPr id="3" name="Snip Single Corner Rectangle 2"/>
          <p:cNvSpPr/>
          <p:nvPr/>
        </p:nvSpPr>
        <p:spPr>
          <a:xfrm>
            <a:off x="1219200" y="2895600"/>
            <a:ext cx="7696200" cy="3886200"/>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lvl="0" defTabSz="1911350">
              <a:lnSpc>
                <a:spcPct val="90000"/>
              </a:lnSpc>
              <a:spcAft>
                <a:spcPct val="35000"/>
              </a:spcAft>
            </a:pPr>
            <a:r>
              <a:rPr lang="en-US" sz="4300" b="1" dirty="0" smtClean="0"/>
              <a:t>Pillar 1: </a:t>
            </a:r>
            <a:endParaRPr lang="en-US" sz="4300" b="1" dirty="0"/>
          </a:p>
          <a:p>
            <a:pPr marL="171450" lvl="1" defTabSz="800100">
              <a:lnSpc>
                <a:spcPct val="90000"/>
              </a:lnSpc>
              <a:spcAft>
                <a:spcPct val="15000"/>
              </a:spcAft>
              <a:buChar char="••"/>
            </a:pPr>
            <a:r>
              <a:rPr lang="en-US" sz="2400" dirty="0"/>
              <a:t>Safe school sites and resilient classroom designs and construction strategies</a:t>
            </a:r>
          </a:p>
          <a:p>
            <a:pPr marL="171450" lvl="1" defTabSz="800100">
              <a:lnSpc>
                <a:spcPct val="90000"/>
              </a:lnSpc>
              <a:spcAft>
                <a:spcPct val="15000"/>
              </a:spcAft>
              <a:buChar char="••"/>
            </a:pPr>
            <a:r>
              <a:rPr lang="en-US" sz="2400" dirty="0"/>
              <a:t>Retrofitting and replacement of schools</a:t>
            </a:r>
          </a:p>
          <a:p>
            <a:pPr marL="171450" lvl="1" defTabSz="800100">
              <a:lnSpc>
                <a:spcPct val="90000"/>
              </a:lnSpc>
              <a:spcAft>
                <a:spcPct val="15000"/>
              </a:spcAft>
              <a:buChar char="••"/>
            </a:pPr>
            <a:r>
              <a:rPr lang="en-US" sz="2400" dirty="0"/>
              <a:t> Incorporation of the welfare of people with disabilities in school design and construction</a:t>
            </a:r>
          </a:p>
          <a:p>
            <a:pPr marL="171450" lvl="1" defTabSz="800100">
              <a:lnSpc>
                <a:spcPct val="90000"/>
              </a:lnSpc>
              <a:spcAft>
                <a:spcPct val="15000"/>
              </a:spcAft>
              <a:buChar char="••"/>
            </a:pPr>
            <a:r>
              <a:rPr lang="en-US" sz="2400" dirty="0"/>
              <a:t>  Identification of temporary learning spaces (TLS)</a:t>
            </a:r>
          </a:p>
          <a:p>
            <a:pPr algn="ctr"/>
            <a:endParaRPr lang="en-US" dirty="0"/>
          </a:p>
        </p:txBody>
      </p:sp>
      <p:sp>
        <p:nvSpPr>
          <p:cNvPr id="4" name="Rounded Rectangle 3"/>
          <p:cNvSpPr/>
          <p:nvPr/>
        </p:nvSpPr>
        <p:spPr>
          <a:xfrm>
            <a:off x="4495800" y="1524000"/>
            <a:ext cx="14478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l-PH" b="1" dirty="0"/>
              <a:t>Pillar 1: </a:t>
            </a:r>
          </a:p>
          <a:p>
            <a:pPr algn="ctr"/>
            <a:r>
              <a:rPr lang="fil-PH" b="1" dirty="0"/>
              <a:t>Safe Learning </a:t>
            </a:r>
            <a:r>
              <a:rPr lang="fil-PH" b="1" dirty="0" smtClean="0"/>
              <a:t>Facilities</a:t>
            </a:r>
            <a:endParaRPr lang="fil-PH" b="1" dirty="0"/>
          </a:p>
        </p:txBody>
      </p:sp>
      <p:sp>
        <p:nvSpPr>
          <p:cNvPr id="34" name="Rounded Rectangle 33"/>
          <p:cNvSpPr/>
          <p:nvPr/>
        </p:nvSpPr>
        <p:spPr>
          <a:xfrm>
            <a:off x="6019800" y="1524000"/>
            <a:ext cx="1828800" cy="1219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il-PH" b="1" dirty="0"/>
              <a:t>Pillar 2: </a:t>
            </a:r>
          </a:p>
          <a:p>
            <a:pPr algn="ctr"/>
            <a:r>
              <a:rPr lang="fil-PH" b="1" dirty="0"/>
              <a:t>School Disaster Management</a:t>
            </a:r>
          </a:p>
        </p:txBody>
      </p:sp>
      <p:sp>
        <p:nvSpPr>
          <p:cNvPr id="36" name="Snip Single Corner Rectangle 35"/>
          <p:cNvSpPr/>
          <p:nvPr/>
        </p:nvSpPr>
        <p:spPr>
          <a:xfrm>
            <a:off x="1295400" y="2895600"/>
            <a:ext cx="7620000" cy="3886200"/>
          </a:xfrm>
          <a:prstGeom prst="snip1Rect">
            <a:avLst/>
          </a:prstGeom>
        </p:spPr>
        <p:style>
          <a:lnRef idx="1">
            <a:schemeClr val="accent4"/>
          </a:lnRef>
          <a:fillRef idx="3">
            <a:schemeClr val="accent4"/>
          </a:fillRef>
          <a:effectRef idx="2">
            <a:schemeClr val="accent4"/>
          </a:effectRef>
          <a:fontRef idx="minor">
            <a:schemeClr val="lt1"/>
          </a:fontRef>
        </p:style>
        <p:txBody>
          <a:bodyPr rtlCol="0" anchor="ctr"/>
          <a:lstStyle/>
          <a:p>
            <a:pPr lvl="0"/>
            <a:r>
              <a:rPr lang="en-US" sz="2600" dirty="0" smtClean="0"/>
              <a:t>- Establishment </a:t>
            </a:r>
            <a:r>
              <a:rPr lang="en-US" sz="2600" dirty="0"/>
              <a:t>of a coordination and information management </a:t>
            </a:r>
            <a:r>
              <a:rPr lang="en-US" sz="2600" dirty="0" smtClean="0"/>
              <a:t>protocol</a:t>
            </a:r>
          </a:p>
          <a:p>
            <a:pPr lvl="0"/>
            <a:endParaRPr lang="en-US" sz="2600" dirty="0"/>
          </a:p>
          <a:p>
            <a:pPr lvl="0"/>
            <a:r>
              <a:rPr lang="en-US" sz="2600" dirty="0" smtClean="0"/>
              <a:t>- Issuance </a:t>
            </a:r>
            <a:r>
              <a:rPr lang="en-US" sz="2600" dirty="0"/>
              <a:t>of school safety </a:t>
            </a:r>
            <a:r>
              <a:rPr lang="en-US" sz="2600" dirty="0" smtClean="0"/>
              <a:t>and preparedness measures</a:t>
            </a:r>
          </a:p>
          <a:p>
            <a:pPr lvl="0"/>
            <a:endParaRPr lang="en-US" sz="2600" dirty="0" smtClean="0"/>
          </a:p>
          <a:p>
            <a:pPr lvl="0"/>
            <a:r>
              <a:rPr lang="en-US" sz="2600" dirty="0" smtClean="0"/>
              <a:t>- </a:t>
            </a:r>
            <a:r>
              <a:rPr lang="en-US" sz="2800" dirty="0" smtClean="0"/>
              <a:t>Conduct </a:t>
            </a:r>
            <a:r>
              <a:rPr lang="en-US" sz="2800" dirty="0"/>
              <a:t>of school-based risk assessments and </a:t>
            </a:r>
            <a:r>
              <a:rPr lang="en-US" sz="2800" dirty="0" smtClean="0"/>
              <a:t>mapping</a:t>
            </a:r>
          </a:p>
          <a:p>
            <a:pPr lvl="0"/>
            <a:endParaRPr lang="en-US" sz="2600" dirty="0" smtClean="0"/>
          </a:p>
          <a:p>
            <a:pPr algn="ctr"/>
            <a:endParaRPr lang="en-US" sz="2600" dirty="0"/>
          </a:p>
        </p:txBody>
      </p:sp>
      <p:sp>
        <p:nvSpPr>
          <p:cNvPr id="31" name="Rounded Rectangle 30"/>
          <p:cNvSpPr/>
          <p:nvPr/>
        </p:nvSpPr>
        <p:spPr>
          <a:xfrm>
            <a:off x="7891632" y="1524000"/>
            <a:ext cx="1219200" cy="1219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700" b="1" dirty="0" smtClean="0"/>
              <a:t>Pillar 3</a:t>
            </a:r>
          </a:p>
          <a:p>
            <a:pPr algn="ctr"/>
            <a:r>
              <a:rPr lang="en-US" sz="1700" b="1" dirty="0" smtClean="0"/>
              <a:t>DRR in </a:t>
            </a:r>
            <a:r>
              <a:rPr lang="en-US" sz="1500" b="1" dirty="0" smtClean="0"/>
              <a:t>Education</a:t>
            </a:r>
          </a:p>
        </p:txBody>
      </p:sp>
      <p:sp>
        <p:nvSpPr>
          <p:cNvPr id="33" name="Snip Single Corner Rectangle 32"/>
          <p:cNvSpPr/>
          <p:nvPr/>
        </p:nvSpPr>
        <p:spPr>
          <a:xfrm>
            <a:off x="1219200" y="2895600"/>
            <a:ext cx="7772400" cy="3810000"/>
          </a:xfrm>
          <a:prstGeom prst="snip1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endParaRPr lang="en-US" sz="2600" dirty="0" smtClean="0"/>
          </a:p>
          <a:p>
            <a:pPr lvl="0"/>
            <a:r>
              <a:rPr lang="en-US" sz="2600" dirty="0" smtClean="0"/>
              <a:t>- Develop </a:t>
            </a:r>
            <a:r>
              <a:rPr lang="en-US" sz="2600" dirty="0"/>
              <a:t>quality teaching and learning materials for students and teachers. </a:t>
            </a:r>
          </a:p>
          <a:p>
            <a:pPr lvl="0"/>
            <a:r>
              <a:rPr lang="en-US" sz="2600" dirty="0" smtClean="0"/>
              <a:t>- Mapping </a:t>
            </a:r>
            <a:r>
              <a:rPr lang="en-US" sz="2600" dirty="0"/>
              <a:t>and review of DRRM learning </a:t>
            </a:r>
          </a:p>
          <a:p>
            <a:pPr lvl="0"/>
            <a:r>
              <a:rPr lang="en-US" sz="2600" dirty="0" smtClean="0"/>
              <a:t>- Psychosocial </a:t>
            </a:r>
            <a:r>
              <a:rPr lang="en-US" sz="2600" dirty="0"/>
              <a:t>training materials</a:t>
            </a:r>
          </a:p>
          <a:p>
            <a:pPr lvl="0"/>
            <a:r>
              <a:rPr lang="en-US" sz="2600" dirty="0" smtClean="0"/>
              <a:t>- Updated </a:t>
            </a:r>
            <a:r>
              <a:rPr lang="en-US" sz="2600" dirty="0"/>
              <a:t>Physical Facilities Manual and DRR </a:t>
            </a:r>
            <a:r>
              <a:rPr lang="en-US" sz="2600" dirty="0" smtClean="0"/>
              <a:t>- Resource Manual</a:t>
            </a:r>
          </a:p>
          <a:p>
            <a:r>
              <a:rPr lang="en-US" sz="2600" dirty="0" smtClean="0"/>
              <a:t>- Provision </a:t>
            </a:r>
            <a:r>
              <a:rPr lang="en-US" sz="2600" dirty="0"/>
              <a:t>of training for teachers on DRRM curriculum materials and methodologies.</a:t>
            </a:r>
          </a:p>
          <a:p>
            <a:pPr lvl="0"/>
            <a:endParaRPr lang="en-US" sz="2600" dirty="0"/>
          </a:p>
          <a:p>
            <a:pPr algn="ctr"/>
            <a:endParaRPr lang="en-US" sz="2600" dirty="0"/>
          </a:p>
        </p:txBody>
      </p:sp>
    </p:spTree>
    <p:extLst>
      <p:ext uri="{BB962C8B-B14F-4D97-AF65-F5344CB8AC3E}">
        <p14:creationId xmlns:p14="http://schemas.microsoft.com/office/powerpoint/2010/main" val="513916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nodeType="clickEffect">
                                  <p:stCondLst>
                                    <p:cond delay="0"/>
                                  </p:stCondLst>
                                  <p:childTnLst>
                                    <p:animEffect transition="out" filter="dissolve">
                                      <p:cBhvr>
                                        <p:cTn id="69" dur="500"/>
                                        <p:tgtEl>
                                          <p:spTgt spid="18"/>
                                        </p:tgtEl>
                                      </p:cBhvr>
                                    </p:animEffect>
                                    <p:set>
                                      <p:cBhvr>
                                        <p:cTn id="70" dur="1" fill="hold">
                                          <p:stCondLst>
                                            <p:cond delay="499"/>
                                          </p:stCondLst>
                                        </p:cTn>
                                        <p:tgtEl>
                                          <p:spTgt spid="1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500" fill="hold"/>
                                        <p:tgtEl>
                                          <p:spTgt spid="4"/>
                                        </p:tgtEl>
                                        <p:attrNameLst>
                                          <p:attrName>ppt_w</p:attrName>
                                        </p:attrNameLst>
                                      </p:cBhvr>
                                      <p:tavLst>
                                        <p:tav tm="0">
                                          <p:val>
                                            <p:fltVal val="0"/>
                                          </p:val>
                                        </p:tav>
                                        <p:tav tm="100000">
                                          <p:val>
                                            <p:strVal val="#ppt_w"/>
                                          </p:val>
                                        </p:tav>
                                      </p:tavLst>
                                    </p:anim>
                                    <p:anim calcmode="lin" valueType="num">
                                      <p:cBhvr>
                                        <p:cTn id="7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ppt_x"/>
                                          </p:val>
                                        </p:tav>
                                        <p:tav tm="100000">
                                          <p:val>
                                            <p:strVal val="#ppt_x"/>
                                          </p:val>
                                        </p:tav>
                                      </p:tavLst>
                                    </p:anim>
                                    <p:anim calcmode="lin" valueType="num">
                                      <p:cBhvr additive="base">
                                        <p:cTn id="8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grpId="1" nodeType="clickEffect">
                                  <p:stCondLst>
                                    <p:cond delay="0"/>
                                  </p:stCondLst>
                                  <p:childTnLst>
                                    <p:animEffect transition="out" filter="dissolve">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5"/>
                                        </p:tgtEl>
                                        <p:attrNameLst>
                                          <p:attrName>style.visibility</p:attrName>
                                        </p:attrNameLst>
                                      </p:cBhvr>
                                      <p:to>
                                        <p:strVal val="visible"/>
                                      </p:to>
                                    </p:set>
                                    <p:anim calcmode="lin" valueType="num">
                                      <p:cBhvr additive="base">
                                        <p:cTn id="98" dur="500" fill="hold"/>
                                        <p:tgtEl>
                                          <p:spTgt spid="35"/>
                                        </p:tgtEl>
                                        <p:attrNameLst>
                                          <p:attrName>ppt_x</p:attrName>
                                        </p:attrNameLst>
                                      </p:cBhvr>
                                      <p:tavLst>
                                        <p:tav tm="0">
                                          <p:val>
                                            <p:strVal val="#ppt_x"/>
                                          </p:val>
                                        </p:tav>
                                        <p:tav tm="100000">
                                          <p:val>
                                            <p:strVal val="#ppt_x"/>
                                          </p:val>
                                        </p:tav>
                                      </p:tavLst>
                                    </p:anim>
                                    <p:anim calcmode="lin" valueType="num">
                                      <p:cBhvr additive="base">
                                        <p:cTn id="9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9" presetClass="exit" presetSubtype="0" fill="hold" grpId="1" nodeType="clickEffect">
                                  <p:stCondLst>
                                    <p:cond delay="0"/>
                                  </p:stCondLst>
                                  <p:childTnLst>
                                    <p:animEffect transition="out" filter="dissolve">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additive="base">
                                        <p:cTn id="109" dur="500" fill="hold"/>
                                        <p:tgtEl>
                                          <p:spTgt spid="36"/>
                                        </p:tgtEl>
                                        <p:attrNameLst>
                                          <p:attrName>ppt_x</p:attrName>
                                        </p:attrNameLst>
                                      </p:cBhvr>
                                      <p:tavLst>
                                        <p:tav tm="0">
                                          <p:val>
                                            <p:strVal val="#ppt_x"/>
                                          </p:val>
                                        </p:tav>
                                        <p:tav tm="100000">
                                          <p:val>
                                            <p:strVal val="#ppt_x"/>
                                          </p:val>
                                        </p:tav>
                                      </p:tavLst>
                                    </p:anim>
                                    <p:anim calcmode="lin" valueType="num">
                                      <p:cBhvr additive="base">
                                        <p:cTn id="11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9" presetClass="exit" presetSubtype="0" fill="hold" grpId="1" nodeType="clickEffect">
                                  <p:stCondLst>
                                    <p:cond delay="0"/>
                                  </p:stCondLst>
                                  <p:childTnLst>
                                    <p:animEffect transition="out" filter="dissolve">
                                      <p:cBhvr>
                                        <p:cTn id="114" dur="500"/>
                                        <p:tgtEl>
                                          <p:spTgt spid="36"/>
                                        </p:tgtEl>
                                      </p:cBhvr>
                                    </p:animEffect>
                                    <p:set>
                                      <p:cBhvr>
                                        <p:cTn id="115" dur="1" fill="hold">
                                          <p:stCondLst>
                                            <p:cond delay="499"/>
                                          </p:stCondLst>
                                        </p:cTn>
                                        <p:tgtEl>
                                          <p:spTgt spid="36"/>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additive="base">
                                        <p:cTn id="120" dur="500" fill="hold"/>
                                        <p:tgtEl>
                                          <p:spTgt spid="37"/>
                                        </p:tgtEl>
                                        <p:attrNameLst>
                                          <p:attrName>ppt_x</p:attrName>
                                        </p:attrNameLst>
                                      </p:cBhvr>
                                      <p:tavLst>
                                        <p:tav tm="0">
                                          <p:val>
                                            <p:strVal val="#ppt_x"/>
                                          </p:val>
                                        </p:tav>
                                        <p:tav tm="100000">
                                          <p:val>
                                            <p:strVal val="#ppt_x"/>
                                          </p:val>
                                        </p:tav>
                                      </p:tavLst>
                                    </p:anim>
                                    <p:anim calcmode="lin" valueType="num">
                                      <p:cBhvr additive="base">
                                        <p:cTn id="12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9" presetClass="exit" presetSubtype="0" fill="hold" grpId="1" nodeType="clickEffect">
                                  <p:stCondLst>
                                    <p:cond delay="0"/>
                                  </p:stCondLst>
                                  <p:childTnLst>
                                    <p:animEffect transition="out" filter="dissolve">
                                      <p:cBhvr>
                                        <p:cTn id="125" dur="500"/>
                                        <p:tgtEl>
                                          <p:spTgt spid="37"/>
                                        </p:tgtEl>
                                      </p:cBhvr>
                                    </p:animEffect>
                                    <p:set>
                                      <p:cBhvr>
                                        <p:cTn id="126" dur="1" fill="hold">
                                          <p:stCondLst>
                                            <p:cond delay="499"/>
                                          </p:stCondLst>
                                        </p:cTn>
                                        <p:tgtEl>
                                          <p:spTgt spid="37"/>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p:cTn id="131" dur="500" fill="hold"/>
                                        <p:tgtEl>
                                          <p:spTgt spid="31"/>
                                        </p:tgtEl>
                                        <p:attrNameLst>
                                          <p:attrName>ppt_w</p:attrName>
                                        </p:attrNameLst>
                                      </p:cBhvr>
                                      <p:tavLst>
                                        <p:tav tm="0">
                                          <p:val>
                                            <p:fltVal val="0"/>
                                          </p:val>
                                        </p:tav>
                                        <p:tav tm="100000">
                                          <p:val>
                                            <p:strVal val="#ppt_w"/>
                                          </p:val>
                                        </p:tav>
                                      </p:tavLst>
                                    </p:anim>
                                    <p:anim calcmode="lin" valueType="num">
                                      <p:cBhvr>
                                        <p:cTn id="132"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37" presetClass="entr" presetSubtype="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fade">
                                      <p:cBhvr>
                                        <p:cTn id="137" dur="1000"/>
                                        <p:tgtEl>
                                          <p:spTgt spid="33"/>
                                        </p:tgtEl>
                                      </p:cBhvr>
                                    </p:animEffect>
                                    <p:anim calcmode="lin" valueType="num">
                                      <p:cBhvr>
                                        <p:cTn id="138" dur="1000" fill="hold"/>
                                        <p:tgtEl>
                                          <p:spTgt spid="33"/>
                                        </p:tgtEl>
                                        <p:attrNameLst>
                                          <p:attrName>ppt_x</p:attrName>
                                        </p:attrNameLst>
                                      </p:cBhvr>
                                      <p:tavLst>
                                        <p:tav tm="0">
                                          <p:val>
                                            <p:strVal val="#ppt_x"/>
                                          </p:val>
                                        </p:tav>
                                        <p:tav tm="100000">
                                          <p:val>
                                            <p:strVal val="#ppt_x"/>
                                          </p:val>
                                        </p:tav>
                                      </p:tavLst>
                                    </p:anim>
                                    <p:anim calcmode="lin" valueType="num">
                                      <p:cBhvr>
                                        <p:cTn id="139" dur="900" decel="100000" fill="hold"/>
                                        <p:tgtEl>
                                          <p:spTgt spid="33"/>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9" presetClass="exit" presetSubtype="0" fill="hold" grpId="1" nodeType="clickEffect">
                                  <p:stCondLst>
                                    <p:cond delay="0"/>
                                  </p:stCondLst>
                                  <p:childTnLst>
                                    <p:animEffect transition="out" filter="dissolve">
                                      <p:cBhvr>
                                        <p:cTn id="144" dur="500"/>
                                        <p:tgtEl>
                                          <p:spTgt spid="33"/>
                                        </p:tgtEl>
                                      </p:cBhvr>
                                    </p:animEffect>
                                    <p:set>
                                      <p:cBhvr>
                                        <p:cTn id="145"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37" grpId="0" animBg="1"/>
      <p:bldP spid="37" grpId="1" animBg="1"/>
      <p:bldP spid="35" grpId="0" animBg="1"/>
      <p:bldP spid="35" grpId="1" animBg="1"/>
      <p:bldP spid="3" grpId="0" animBg="1"/>
      <p:bldP spid="3" grpId="1" animBg="1"/>
      <p:bldP spid="4" grpId="0" animBg="1"/>
      <p:bldP spid="34" grpId="0" animBg="1"/>
      <p:bldP spid="36" grpId="0" animBg="1"/>
      <p:bldP spid="36" grpId="1" animBg="1"/>
      <p:bldP spid="31" grpId="0" animBg="1"/>
      <p:bldP spid="33" grpId="0" animBg="1"/>
      <p:bldP spid="3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DRRM Plan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7846893"/>
              </p:ext>
            </p:extLst>
          </p:nvPr>
        </p:nvGraphicFramePr>
        <p:xfrm>
          <a:off x="609604" y="990600"/>
          <a:ext cx="8153401" cy="5596604"/>
        </p:xfrm>
        <a:graphic>
          <a:graphicData uri="http://schemas.openxmlformats.org/drawingml/2006/table">
            <a:tbl>
              <a:tblPr firstRow="1" firstCol="1" bandRow="1">
                <a:tableStyleId>{5940675A-B579-460E-94D1-54222C63F5DA}</a:tableStyleId>
              </a:tblPr>
              <a:tblGrid>
                <a:gridCol w="3079413"/>
                <a:gridCol w="1537071"/>
                <a:gridCol w="1160899"/>
                <a:gridCol w="1385417"/>
                <a:gridCol w="990601"/>
              </a:tblGrid>
              <a:tr h="685803">
                <a:tc>
                  <a:txBody>
                    <a:bodyPr/>
                    <a:lstStyle/>
                    <a:p>
                      <a:pPr marL="0" marR="0" algn="ctr">
                        <a:lnSpc>
                          <a:spcPct val="115000"/>
                        </a:lnSpc>
                        <a:spcBef>
                          <a:spcPts val="0"/>
                        </a:spcBef>
                        <a:spcAft>
                          <a:spcPts val="0"/>
                        </a:spcAft>
                      </a:pPr>
                      <a:r>
                        <a:rPr lang="en-US" sz="1600" dirty="0">
                          <a:effectLst/>
                        </a:rPr>
                        <a:t>Activity</a:t>
                      </a:r>
                      <a:endParaRPr lang="en-US" sz="1600" dirty="0">
                        <a:effectLst/>
                        <a:latin typeface="Arial Narrow"/>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600" dirty="0">
                          <a:effectLst/>
                        </a:rPr>
                        <a:t>Target </a:t>
                      </a:r>
                      <a:r>
                        <a:rPr lang="en-US" sz="1600" dirty="0" smtClean="0">
                          <a:effectLst/>
                        </a:rPr>
                        <a:t>number of participants</a:t>
                      </a:r>
                      <a:endParaRPr lang="en-US" sz="1600" dirty="0">
                        <a:effectLst/>
                        <a:latin typeface="Arial Narrow"/>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600">
                          <a:effectLst/>
                        </a:rPr>
                        <a:t>Indicative schedule</a:t>
                      </a:r>
                      <a:endParaRPr lang="en-US" sz="1600">
                        <a:effectLst/>
                        <a:latin typeface="Arial Narrow"/>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600" dirty="0">
                          <a:effectLst/>
                        </a:rPr>
                        <a:t>Person/office(s) </a:t>
                      </a:r>
                      <a:r>
                        <a:rPr lang="en-US" sz="1600" dirty="0" smtClean="0">
                          <a:effectLst/>
                        </a:rPr>
                        <a:t>involved</a:t>
                      </a:r>
                      <a:endParaRPr lang="en-US" sz="1600" dirty="0">
                        <a:effectLst/>
                        <a:latin typeface="Arial Narrow"/>
                        <a:ea typeface="Calibri"/>
                        <a:cs typeface="Times New Roman"/>
                      </a:endParaRPr>
                    </a:p>
                  </a:txBody>
                  <a:tcPr marL="67456" marR="67456" marT="0" marB="0"/>
                </a:tc>
                <a:tc>
                  <a:txBody>
                    <a:bodyPr/>
                    <a:lstStyle/>
                    <a:p>
                      <a:pPr marL="0" marR="0" algn="ctr">
                        <a:lnSpc>
                          <a:spcPct val="115000"/>
                        </a:lnSpc>
                        <a:spcBef>
                          <a:spcPts val="0"/>
                        </a:spcBef>
                        <a:spcAft>
                          <a:spcPts val="0"/>
                        </a:spcAft>
                      </a:pPr>
                      <a:r>
                        <a:rPr lang="en-US" sz="1600" dirty="0">
                          <a:effectLst/>
                        </a:rPr>
                        <a:t>Fund source</a:t>
                      </a:r>
                      <a:endParaRPr lang="en-US" sz="1600" dirty="0">
                        <a:effectLst/>
                        <a:latin typeface="Arial Narrow"/>
                        <a:ea typeface="Calibri"/>
                        <a:cs typeface="Times New Roman"/>
                      </a:endParaRPr>
                    </a:p>
                  </a:txBody>
                  <a:tcPr marL="67456" marR="67456" marT="0" marB="0"/>
                </a:tc>
              </a:tr>
              <a:tr h="564036">
                <a:tc>
                  <a:txBody>
                    <a:bodyPr/>
                    <a:lstStyle/>
                    <a:p>
                      <a:pPr marL="0" marR="0" lvl="0" indent="0">
                        <a:lnSpc>
                          <a:spcPct val="115000"/>
                        </a:lnSpc>
                        <a:spcBef>
                          <a:spcPts val="0"/>
                        </a:spcBef>
                        <a:spcAft>
                          <a:spcPts val="0"/>
                        </a:spcAft>
                        <a:buFontTx/>
                        <a:buNone/>
                      </a:pPr>
                      <a:r>
                        <a:rPr lang="en-US" sz="1600" dirty="0">
                          <a:effectLst/>
                        </a:rPr>
                        <a:t>Student-led school watching and hazard mapping</a:t>
                      </a:r>
                      <a:endParaRPr lang="en-US" sz="1600" dirty="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r>
              <a:tr h="554791">
                <a:tc>
                  <a:txBody>
                    <a:bodyPr/>
                    <a:lstStyle/>
                    <a:p>
                      <a:pPr marL="0" marR="0" lvl="0" indent="0">
                        <a:lnSpc>
                          <a:spcPct val="115000"/>
                        </a:lnSpc>
                        <a:spcBef>
                          <a:spcPts val="0"/>
                        </a:spcBef>
                        <a:spcAft>
                          <a:spcPts val="0"/>
                        </a:spcAft>
                        <a:buFontTx/>
                        <a:buNone/>
                      </a:pPr>
                      <a:r>
                        <a:rPr lang="en-US" sz="1600" dirty="0">
                          <a:effectLst/>
                        </a:rPr>
                        <a:t>Orientation on school DRRM Manual</a:t>
                      </a:r>
                      <a:endParaRPr lang="en-US" sz="1600" dirty="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r>
              <a:tr h="554791">
                <a:tc>
                  <a:txBody>
                    <a:bodyPr/>
                    <a:lstStyle/>
                    <a:p>
                      <a:pPr marL="0" marR="0" lvl="0" indent="0">
                        <a:lnSpc>
                          <a:spcPct val="115000"/>
                        </a:lnSpc>
                        <a:spcBef>
                          <a:spcPts val="0"/>
                        </a:spcBef>
                        <a:spcAft>
                          <a:spcPts val="0"/>
                        </a:spcAft>
                        <a:buFontTx/>
                        <a:buNone/>
                      </a:pPr>
                      <a:r>
                        <a:rPr lang="en-US" sz="1600" dirty="0" err="1">
                          <a:effectLst/>
                        </a:rPr>
                        <a:t>Multihazard</a:t>
                      </a:r>
                      <a:r>
                        <a:rPr lang="en-US" sz="1600" dirty="0">
                          <a:effectLst/>
                        </a:rPr>
                        <a:t> drills</a:t>
                      </a:r>
                      <a:endParaRPr lang="en-US" sz="1600" dirty="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r>
              <a:tr h="554791">
                <a:tc>
                  <a:txBody>
                    <a:bodyPr/>
                    <a:lstStyle/>
                    <a:p>
                      <a:pPr marL="0" marR="0" lvl="0" indent="0">
                        <a:lnSpc>
                          <a:spcPct val="115000"/>
                        </a:lnSpc>
                        <a:spcBef>
                          <a:spcPts val="0"/>
                        </a:spcBef>
                        <a:spcAft>
                          <a:spcPts val="0"/>
                        </a:spcAft>
                        <a:buFontTx/>
                        <a:buNone/>
                      </a:pPr>
                      <a:r>
                        <a:rPr lang="en-US" sz="1600" dirty="0">
                          <a:effectLst/>
                        </a:rPr>
                        <a:t>National Greening Program</a:t>
                      </a:r>
                      <a:endParaRPr lang="en-US" sz="1600" dirty="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r>
              <a:tr h="814524">
                <a:tc>
                  <a:txBody>
                    <a:bodyPr/>
                    <a:lstStyle/>
                    <a:p>
                      <a:pPr marL="0" marR="0" lvl="0" indent="0">
                        <a:lnSpc>
                          <a:spcPct val="115000"/>
                        </a:lnSpc>
                        <a:spcBef>
                          <a:spcPts val="0"/>
                        </a:spcBef>
                        <a:spcAft>
                          <a:spcPts val="0"/>
                        </a:spcAft>
                        <a:buFontTx/>
                        <a:buNone/>
                      </a:pPr>
                      <a:r>
                        <a:rPr lang="en-US" sz="1600" dirty="0">
                          <a:effectLst/>
                        </a:rPr>
                        <a:t>Preparation and posting of hazard-appropriate evacuation plans</a:t>
                      </a:r>
                      <a:endParaRPr lang="en-US" sz="1600" dirty="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r>
              <a:tr h="554791">
                <a:tc>
                  <a:txBody>
                    <a:bodyPr/>
                    <a:lstStyle/>
                    <a:p>
                      <a:pPr marL="0" marR="0" lvl="0" indent="0">
                        <a:lnSpc>
                          <a:spcPct val="115000"/>
                        </a:lnSpc>
                        <a:spcBef>
                          <a:spcPts val="0"/>
                        </a:spcBef>
                        <a:spcAft>
                          <a:spcPts val="0"/>
                        </a:spcAft>
                        <a:buFontTx/>
                        <a:buNone/>
                      </a:pPr>
                      <a:r>
                        <a:rPr lang="en-US" sz="1600" dirty="0">
                          <a:effectLst/>
                        </a:rPr>
                        <a:t>Inclusion of DRRM in school improvement plans</a:t>
                      </a:r>
                      <a:endParaRPr lang="en-US" sz="1600" dirty="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r>
              <a:tr h="564036">
                <a:tc>
                  <a:txBody>
                    <a:bodyPr/>
                    <a:lstStyle/>
                    <a:p>
                      <a:pPr marL="0" marR="0" lvl="0" indent="0">
                        <a:lnSpc>
                          <a:spcPct val="115000"/>
                        </a:lnSpc>
                        <a:spcBef>
                          <a:spcPts val="0"/>
                        </a:spcBef>
                        <a:spcAft>
                          <a:spcPts val="0"/>
                        </a:spcAft>
                        <a:buFontTx/>
                        <a:buNone/>
                      </a:pPr>
                      <a:r>
                        <a:rPr lang="en-US" sz="1600">
                          <a:effectLst/>
                        </a:rPr>
                        <a:t>Updating and posting of emergency hotline numbers</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r>
              <a:tr h="554791">
                <a:tc>
                  <a:txBody>
                    <a:bodyPr/>
                    <a:lstStyle/>
                    <a:p>
                      <a:pPr marL="0" marR="0" lvl="0" indent="0">
                        <a:lnSpc>
                          <a:spcPct val="115000"/>
                        </a:lnSpc>
                        <a:spcBef>
                          <a:spcPts val="0"/>
                        </a:spcBef>
                        <a:spcAft>
                          <a:spcPts val="0"/>
                        </a:spcAft>
                        <a:buFontTx/>
                        <a:buNone/>
                      </a:pPr>
                      <a:r>
                        <a:rPr lang="en-US" sz="1600" dirty="0">
                          <a:effectLst/>
                        </a:rPr>
                        <a:t>DRRM Orientation</a:t>
                      </a:r>
                      <a:endParaRPr lang="en-US" sz="1600" dirty="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effectLst/>
                        <a:latin typeface="Arial Narrow"/>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effectLst/>
                        <a:latin typeface="Arial Narrow"/>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4294967295"/>
          </p:nvPr>
        </p:nvSpPr>
        <p:spPr>
          <a:xfrm>
            <a:off x="6934200" y="6553200"/>
            <a:ext cx="2133600" cy="304800"/>
          </a:xfrm>
          <a:prstGeom prst="rect">
            <a:avLst/>
          </a:prstGeom>
        </p:spPr>
        <p:txBody>
          <a:bodyPr/>
          <a:lstStyle/>
          <a:p>
            <a:fld id="{40CEB23D-5D9C-424D-A4B8-74E3F10BC318}" type="slidenum">
              <a:rPr lang="fil-PH" smtClean="0"/>
              <a:pPr/>
              <a:t>40</a:t>
            </a:fld>
            <a:endParaRPr lang="fil-PH" dirty="0"/>
          </a:p>
        </p:txBody>
      </p:sp>
    </p:spTree>
    <p:extLst>
      <p:ext uri="{BB962C8B-B14F-4D97-AF65-F5344CB8AC3E}">
        <p14:creationId xmlns:p14="http://schemas.microsoft.com/office/powerpoint/2010/main" val="150582794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10000" b="1" dirty="0" smtClean="0">
                <a:solidFill>
                  <a:schemeClr val="tx2">
                    <a:lumMod val="75000"/>
                  </a:schemeClr>
                </a:solidFill>
              </a:rPr>
              <a:t>EXAMPLE of SCHOOL PLAN</a:t>
            </a:r>
            <a:endParaRPr lang="en-US" sz="10000" b="1" dirty="0">
              <a:solidFill>
                <a:schemeClr val="tx2">
                  <a:lumMod val="75000"/>
                </a:schemeClr>
              </a:solidFill>
            </a:endParaRPr>
          </a:p>
        </p:txBody>
      </p:sp>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41</a:t>
            </a:fld>
            <a:endParaRPr lang="fil-PH" dirty="0"/>
          </a:p>
        </p:txBody>
      </p:sp>
    </p:spTree>
    <p:extLst>
      <p:ext uri="{BB962C8B-B14F-4D97-AF65-F5344CB8AC3E}">
        <p14:creationId xmlns:p14="http://schemas.microsoft.com/office/powerpoint/2010/main" val="122492505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42</a:t>
            </a:fld>
            <a:endParaRPr lang="fil-PH" dirty="0"/>
          </a:p>
        </p:txBody>
      </p:sp>
      <p:pic>
        <p:nvPicPr>
          <p:cNvPr id="5" name="Picture 4" descr="Division DRRM Plan.pdf"/>
          <p:cNvPicPr>
            <a:picLocks noChangeAspect="1"/>
          </p:cNvPicPr>
          <p:nvPr/>
        </p:nvPicPr>
        <p:blipFill rotWithShape="1">
          <a:blip r:embed="rId2">
            <a:extLst>
              <a:ext uri="{28A0092B-C50C-407E-A947-70E740481C1C}">
                <a14:useLocalDpi xmlns:a14="http://schemas.microsoft.com/office/drawing/2010/main" val="0"/>
              </a:ext>
            </a:extLst>
          </a:blip>
          <a:srcRect l="6029" t="13001" r="9172" b="12140"/>
          <a:stretch/>
        </p:blipFill>
        <p:spPr>
          <a:xfrm>
            <a:off x="152400" y="990600"/>
            <a:ext cx="8839200" cy="5561778"/>
          </a:xfrm>
          <a:prstGeom prst="rect">
            <a:avLst/>
          </a:prstGeom>
        </p:spPr>
      </p:pic>
    </p:spTree>
    <p:extLst>
      <p:ext uri="{BB962C8B-B14F-4D97-AF65-F5344CB8AC3E}">
        <p14:creationId xmlns:p14="http://schemas.microsoft.com/office/powerpoint/2010/main" val="117549963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1676400"/>
            <a:ext cx="4953000" cy="914400"/>
          </a:xfrm>
        </p:spPr>
        <p:txBody>
          <a:bodyPr rtlCol="0">
            <a:noAutofit/>
          </a:bodyPr>
          <a:lstStyle/>
          <a:p>
            <a:pPr algn="ctr" eaLnBrk="1" fontAlgn="auto" hangingPunct="1">
              <a:spcAft>
                <a:spcPts val="0"/>
              </a:spcAft>
              <a:defRPr/>
            </a:pPr>
            <a:r>
              <a:rPr lang="en-US" sz="4400" dirty="0" smtClean="0"/>
              <a:t>automatic </a:t>
            </a:r>
            <a:r>
              <a:rPr lang="en-US" sz="4400" dirty="0"/>
              <a:t>Cancellation/Suspension of Classes </a:t>
            </a:r>
            <a:endParaRPr lang="en-PH" sz="4400" dirty="0">
              <a:latin typeface="+mn-lt"/>
            </a:endParaRPr>
          </a:p>
        </p:txBody>
      </p:sp>
      <p:pic>
        <p:nvPicPr>
          <p:cNvPr id="3" name="Picture 2" descr="LOGO DepED M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352800"/>
            <a:ext cx="2438400" cy="2381251"/>
          </a:xfrm>
          <a:prstGeom prst="rect">
            <a:avLst/>
          </a:prstGeom>
        </p:spPr>
      </p:pic>
      <p:sp>
        <p:nvSpPr>
          <p:cNvPr id="6" name="Slide Number Placeholder 3"/>
          <p:cNvSpPr>
            <a:spLocks noGrp="1"/>
          </p:cNvSpPr>
          <p:nvPr>
            <p:ph type="sldNum" sz="quarter" idx="11"/>
          </p:nvPr>
        </p:nvSpPr>
        <p:spPr bwMode="auto">
          <a:xfrm>
            <a:off x="6934200" y="6553200"/>
            <a:ext cx="2133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7C1E2A-F7A0-452F-A73E-FAEE33131703}" type="slidenum">
              <a:rPr lang="fil-PH" altLang="en-US" smtClean="0">
                <a:solidFill>
                  <a:schemeClr val="bg1"/>
                </a:solidFill>
                <a:latin typeface="Bookman Old Style" panose="02050604050505020204" pitchFamily="18" charset="0"/>
              </a:rPr>
              <a:pPr/>
              <a:t>43</a:t>
            </a:fld>
            <a:endParaRPr lang="fil-PH"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22065043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44</a:t>
            </a:fld>
            <a:endParaRPr lang="fil-PH" dirty="0"/>
          </a:p>
        </p:txBody>
      </p:sp>
      <p:sp>
        <p:nvSpPr>
          <p:cNvPr id="6" name="Title 5"/>
          <p:cNvSpPr>
            <a:spLocks noGrp="1"/>
          </p:cNvSpPr>
          <p:nvPr>
            <p:ph type="title"/>
          </p:nvPr>
        </p:nvSpPr>
        <p:spPr/>
        <p:txBody>
          <a:bodyPr/>
          <a:lstStyle/>
          <a:p>
            <a:r>
              <a:rPr lang="en-US" sz="3000" dirty="0"/>
              <a:t>A</a:t>
            </a:r>
            <a:r>
              <a:rPr lang="en-US" sz="3000" dirty="0" smtClean="0"/>
              <a:t>utomatic </a:t>
            </a:r>
            <a:r>
              <a:rPr lang="en-US" sz="3000" dirty="0"/>
              <a:t>Cancellation/Suspension of Classes </a:t>
            </a:r>
          </a:p>
        </p:txBody>
      </p:sp>
      <p:sp>
        <p:nvSpPr>
          <p:cNvPr id="7" name="TextBox 6"/>
          <p:cNvSpPr txBox="1"/>
          <p:nvPr/>
        </p:nvSpPr>
        <p:spPr>
          <a:xfrm>
            <a:off x="304800" y="1214020"/>
            <a:ext cx="8534400" cy="5262980"/>
          </a:xfrm>
          <a:prstGeom prst="rect">
            <a:avLst/>
          </a:prstGeom>
          <a:noFill/>
        </p:spPr>
        <p:txBody>
          <a:bodyPr wrap="square" rtlCol="0">
            <a:spAutoFit/>
          </a:bodyPr>
          <a:lstStyle/>
          <a:p>
            <a:pPr algn="just"/>
            <a:r>
              <a:rPr lang="en-US" sz="2100" dirty="0"/>
              <a:t>All concerned </a:t>
            </a:r>
            <a:r>
              <a:rPr lang="en-US" sz="2100" dirty="0" err="1"/>
              <a:t>DepEd</a:t>
            </a:r>
            <a:r>
              <a:rPr lang="en-US" sz="2100" dirty="0"/>
              <a:t> officials and personnel are directed to observe the weather bulletins of the Philippine Atmospheric Geophysical and Astronomical Services Administration (PAGASA) announced through various media outlets (radio, television, and internet). </a:t>
            </a:r>
            <a:endParaRPr lang="en-US" sz="2100" dirty="0" smtClean="0"/>
          </a:p>
          <a:p>
            <a:pPr algn="just"/>
            <a:endParaRPr lang="en-US" sz="2100" dirty="0"/>
          </a:p>
          <a:p>
            <a:pPr algn="just"/>
            <a:r>
              <a:rPr lang="en-US" sz="2100" dirty="0"/>
              <a:t>When </a:t>
            </a:r>
            <a:r>
              <a:rPr lang="en-US" sz="2100" b="1" dirty="0"/>
              <a:t>Signal No. 1</a:t>
            </a:r>
            <a:r>
              <a:rPr lang="en-US" sz="2100" dirty="0"/>
              <a:t> is raised by PAGASA, </a:t>
            </a:r>
            <a:r>
              <a:rPr lang="en-US" sz="2100" b="1" dirty="0"/>
              <a:t>public and private preschool and kindergarten classes</a:t>
            </a:r>
            <a:r>
              <a:rPr lang="en-US" sz="2100" dirty="0"/>
              <a:t> in the affected areas shall be automatically cancelled or suspended</a:t>
            </a:r>
            <a:r>
              <a:rPr lang="en-US" sz="2100" dirty="0" smtClean="0"/>
              <a:t>.</a:t>
            </a:r>
          </a:p>
          <a:p>
            <a:pPr algn="just"/>
            <a:endParaRPr lang="en-US" sz="2100" dirty="0"/>
          </a:p>
          <a:p>
            <a:pPr algn="just"/>
            <a:r>
              <a:rPr lang="en-US" sz="2100" dirty="0"/>
              <a:t>When </a:t>
            </a:r>
            <a:r>
              <a:rPr lang="en-US" sz="2100" b="1" dirty="0"/>
              <a:t>Signal No. 2</a:t>
            </a:r>
            <a:r>
              <a:rPr lang="en-US" sz="2100" dirty="0"/>
              <a:t> is raised by PAGASA, </a:t>
            </a:r>
            <a:r>
              <a:rPr lang="en-US" sz="2100" b="1" dirty="0"/>
              <a:t>public and private preschool, kindergarten, elementary and secondary classes</a:t>
            </a:r>
            <a:r>
              <a:rPr lang="en-US" sz="2100" dirty="0"/>
              <a:t> in the affected areas shall be automatically cancelled or suspended</a:t>
            </a:r>
            <a:r>
              <a:rPr lang="en-US" sz="2100" dirty="0" smtClean="0"/>
              <a:t>.</a:t>
            </a:r>
          </a:p>
          <a:p>
            <a:pPr algn="just"/>
            <a:endParaRPr lang="en-US" sz="2100" dirty="0"/>
          </a:p>
          <a:p>
            <a:pPr algn="just"/>
            <a:r>
              <a:rPr lang="en-US" sz="2100" dirty="0"/>
              <a:t>When </a:t>
            </a:r>
            <a:r>
              <a:rPr lang="en-US" sz="2100" b="1" dirty="0"/>
              <a:t>Signal No. 3</a:t>
            </a:r>
            <a:r>
              <a:rPr lang="en-US" sz="2100" dirty="0"/>
              <a:t> is raised by PAGASA, </a:t>
            </a:r>
            <a:r>
              <a:rPr lang="en-US" sz="2100" b="1" dirty="0"/>
              <a:t>work in all </a:t>
            </a:r>
            <a:r>
              <a:rPr lang="en-US" sz="2100" b="1" dirty="0" err="1"/>
              <a:t>DepEd</a:t>
            </a:r>
            <a:r>
              <a:rPr lang="en-US" sz="2100" b="1" dirty="0"/>
              <a:t> offices</a:t>
            </a:r>
            <a:r>
              <a:rPr lang="en-US" sz="2100" dirty="0"/>
              <a:t> in the affected  areas shall be automatically cancelled or suspended</a:t>
            </a:r>
            <a:r>
              <a:rPr lang="en-US" sz="2100" dirty="0" smtClean="0"/>
              <a:t>.</a:t>
            </a:r>
          </a:p>
          <a:p>
            <a:pPr algn="just"/>
            <a:endParaRPr lang="en-US" sz="2100" dirty="0"/>
          </a:p>
        </p:txBody>
      </p:sp>
    </p:spTree>
    <p:extLst>
      <p:ext uri="{BB962C8B-B14F-4D97-AF65-F5344CB8AC3E}">
        <p14:creationId xmlns:p14="http://schemas.microsoft.com/office/powerpoint/2010/main" val="3208642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45</a:t>
            </a:fld>
            <a:endParaRPr lang="fil-PH" dirty="0"/>
          </a:p>
        </p:txBody>
      </p:sp>
      <p:sp>
        <p:nvSpPr>
          <p:cNvPr id="6" name="Title 5"/>
          <p:cNvSpPr>
            <a:spLocks noGrp="1"/>
          </p:cNvSpPr>
          <p:nvPr>
            <p:ph type="title"/>
          </p:nvPr>
        </p:nvSpPr>
        <p:spPr/>
        <p:txBody>
          <a:bodyPr/>
          <a:lstStyle/>
          <a:p>
            <a:r>
              <a:rPr lang="en-US" sz="3000" dirty="0"/>
              <a:t>A</a:t>
            </a:r>
            <a:r>
              <a:rPr lang="en-US" sz="3000" dirty="0" smtClean="0"/>
              <a:t>utomatic </a:t>
            </a:r>
            <a:r>
              <a:rPr lang="en-US" sz="3000" dirty="0"/>
              <a:t>Cancellation/Suspension of Classes </a:t>
            </a:r>
          </a:p>
        </p:txBody>
      </p:sp>
      <p:sp>
        <p:nvSpPr>
          <p:cNvPr id="8" name="TextBox 7"/>
          <p:cNvSpPr txBox="1"/>
          <p:nvPr/>
        </p:nvSpPr>
        <p:spPr>
          <a:xfrm>
            <a:off x="304800" y="1219200"/>
            <a:ext cx="8610600" cy="5755423"/>
          </a:xfrm>
          <a:prstGeom prst="rect">
            <a:avLst/>
          </a:prstGeom>
          <a:noFill/>
        </p:spPr>
        <p:txBody>
          <a:bodyPr wrap="square" rtlCol="0">
            <a:spAutoFit/>
          </a:bodyPr>
          <a:lstStyle/>
          <a:p>
            <a:pPr algn="just"/>
            <a:r>
              <a:rPr lang="en-US" sz="2300" dirty="0"/>
              <a:t>Depending on signal numbers declared at 10:00 p.m. and 4:30 a.m. of the following day, classes in appropriate levels for the whole day are deemed automatically cancelled/suspended</a:t>
            </a:r>
            <a:r>
              <a:rPr lang="en-US" sz="2300" dirty="0" smtClean="0"/>
              <a:t>.</a:t>
            </a:r>
          </a:p>
          <a:p>
            <a:pPr algn="just"/>
            <a:endParaRPr lang="en-US" sz="2300" dirty="0"/>
          </a:p>
          <a:p>
            <a:pPr algn="just"/>
            <a:r>
              <a:rPr lang="en-US" sz="2300" dirty="0"/>
              <a:t>Afternoon classes in the appropriate levels in areas with signal numbers declared at 11:00 a.m. that day are likewise automatically cancelled/suspended</a:t>
            </a:r>
            <a:r>
              <a:rPr lang="en-US" sz="2300" dirty="0" smtClean="0"/>
              <a:t>.</a:t>
            </a:r>
          </a:p>
          <a:p>
            <a:pPr algn="just"/>
            <a:endParaRPr lang="en-US" sz="2300" dirty="0"/>
          </a:p>
          <a:p>
            <a:pPr algn="just"/>
            <a:r>
              <a:rPr lang="en-US" sz="2300" dirty="0"/>
              <a:t>Teaching personnel handling cancelled or suspended classes are likewise allowed to leave their stations in consideration of the work they will need to undertake during </a:t>
            </a:r>
            <a:r>
              <a:rPr lang="en-US" sz="2300" b="1" cap="all" dirty="0"/>
              <a:t>make-up classes</a:t>
            </a:r>
            <a:r>
              <a:rPr lang="en-US" sz="2300" dirty="0" smtClean="0"/>
              <a:t>.</a:t>
            </a:r>
          </a:p>
          <a:p>
            <a:pPr algn="just"/>
            <a:endParaRPr lang="en-US" sz="2300" dirty="0"/>
          </a:p>
          <a:p>
            <a:pPr algn="just"/>
            <a:r>
              <a:rPr lang="en-US" sz="2300" dirty="0"/>
              <a:t>Heads of private schools shall exercise discretion on their teaching personnel handling cancelled or suspended classes.</a:t>
            </a:r>
          </a:p>
          <a:p>
            <a:pPr algn="just"/>
            <a:endParaRPr lang="en-US" sz="2300" dirty="0"/>
          </a:p>
          <a:p>
            <a:endParaRPr lang="en-US" sz="2300" dirty="0"/>
          </a:p>
        </p:txBody>
      </p:sp>
    </p:spTree>
    <p:extLst>
      <p:ext uri="{BB962C8B-B14F-4D97-AF65-F5344CB8AC3E}">
        <p14:creationId xmlns:p14="http://schemas.microsoft.com/office/powerpoint/2010/main" val="208255939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lvl="0"/>
            <a:r>
              <a:rPr lang="en-US" sz="2800" b="1" dirty="0"/>
              <a:t>Localized Cancellation/</a:t>
            </a:r>
            <a:r>
              <a:rPr lang="en-US" sz="2800" b="1" dirty="0" smtClean="0"/>
              <a:t>Suspension </a:t>
            </a:r>
            <a:r>
              <a:rPr lang="en-US" sz="2800" b="1" dirty="0"/>
              <a:t>of Classes and Work</a:t>
            </a:r>
            <a:r>
              <a:rPr lang="en-US" sz="2800" dirty="0"/>
              <a:t/>
            </a:r>
            <a:br>
              <a:rPr lang="en-US" sz="2800" dirty="0"/>
            </a:br>
            <a:endParaRPr lang="en-US" sz="2800" dirty="0"/>
          </a:p>
        </p:txBody>
      </p:sp>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46</a:t>
            </a:fld>
            <a:endParaRPr lang="fil-PH" dirty="0"/>
          </a:p>
        </p:txBody>
      </p:sp>
      <p:sp>
        <p:nvSpPr>
          <p:cNvPr id="5" name="TextBox 4"/>
          <p:cNvSpPr txBox="1"/>
          <p:nvPr/>
        </p:nvSpPr>
        <p:spPr>
          <a:xfrm>
            <a:off x="457200" y="1274087"/>
            <a:ext cx="8229600" cy="5355313"/>
          </a:xfrm>
          <a:prstGeom prst="rect">
            <a:avLst/>
          </a:prstGeom>
          <a:noFill/>
        </p:spPr>
        <p:txBody>
          <a:bodyPr wrap="square" rtlCol="0">
            <a:spAutoFit/>
          </a:bodyPr>
          <a:lstStyle/>
          <a:p>
            <a:pPr algn="just"/>
            <a:r>
              <a:rPr lang="en-US" dirty="0"/>
              <a:t>In the absence of typhoon signal warnings from PAGASA, localized cancellation/suspension of classes in both public and private schools and work in government offices may be implemented by </a:t>
            </a:r>
            <a:r>
              <a:rPr lang="en-US" b="1" cap="all" dirty="0"/>
              <a:t>local chief executives</a:t>
            </a:r>
            <a:r>
              <a:rPr lang="en-US" dirty="0"/>
              <a:t> in their capacity as chairpersons of the Local Disaster Risk Reduction and Management (LDRRMC)</a:t>
            </a:r>
            <a:r>
              <a:rPr lang="en-US" dirty="0" smtClean="0"/>
              <a:t>.</a:t>
            </a:r>
          </a:p>
          <a:p>
            <a:pPr algn="just"/>
            <a:endParaRPr lang="en-US" dirty="0"/>
          </a:p>
          <a:p>
            <a:pPr algn="just"/>
            <a:r>
              <a:rPr lang="en-US" dirty="0"/>
              <a:t>Concerned local </a:t>
            </a:r>
            <a:r>
              <a:rPr lang="en-US" dirty="0" err="1"/>
              <a:t>DepEd</a:t>
            </a:r>
            <a:r>
              <a:rPr lang="en-US" dirty="0"/>
              <a:t> and private school officials are directed to establish effective lines of communications with their respective local government units (LGUs)</a:t>
            </a:r>
            <a:r>
              <a:rPr lang="en-US" dirty="0" smtClean="0"/>
              <a:t>.</a:t>
            </a:r>
          </a:p>
          <a:p>
            <a:pPr algn="just"/>
            <a:endParaRPr lang="en-US" dirty="0"/>
          </a:p>
          <a:p>
            <a:pPr algn="just"/>
            <a:r>
              <a:rPr lang="en-US" dirty="0"/>
              <a:t>Any decision to cancel or suspend classes must come from the local government. A school head (SH) may only cancel or suspend classes in cases where urgent action is needed to prevent loss of life or bodily harm</a:t>
            </a:r>
            <a:r>
              <a:rPr lang="en-US" dirty="0" smtClean="0"/>
              <a:t>.</a:t>
            </a:r>
          </a:p>
          <a:p>
            <a:pPr algn="just"/>
            <a:endParaRPr lang="en-US" dirty="0"/>
          </a:p>
          <a:p>
            <a:pPr algn="just"/>
            <a:r>
              <a:rPr lang="en-US" dirty="0"/>
              <a:t>As stated in Section 2 of EO No. 66, LGU officials are expected to announce cancellation or suspension not later than 4:30 a.m. for whole day cancellation or suspension, or not later than 11:00 a.m. for afternoon cancellation or suspension.</a:t>
            </a:r>
          </a:p>
          <a:p>
            <a:pPr algn="just"/>
            <a:endParaRPr lang="en-US" dirty="0"/>
          </a:p>
        </p:txBody>
      </p:sp>
    </p:spTree>
    <p:extLst>
      <p:ext uri="{BB962C8B-B14F-4D97-AF65-F5344CB8AC3E}">
        <p14:creationId xmlns:p14="http://schemas.microsoft.com/office/powerpoint/2010/main" val="38292819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lvl="0"/>
            <a:r>
              <a:rPr lang="en-US" sz="4000" b="1" dirty="0" smtClean="0"/>
              <a:t>Responsibility of Parents</a:t>
            </a:r>
            <a:endParaRPr lang="en-US" sz="4000" dirty="0"/>
          </a:p>
        </p:txBody>
      </p:sp>
      <p:sp>
        <p:nvSpPr>
          <p:cNvPr id="4" name="Slide Number Placeholder 3"/>
          <p:cNvSpPr>
            <a:spLocks noGrp="1"/>
          </p:cNvSpPr>
          <p:nvPr>
            <p:ph type="sldNum" sz="quarter" idx="11"/>
          </p:nvPr>
        </p:nvSpPr>
        <p:spPr/>
        <p:txBody>
          <a:bodyPr/>
          <a:lstStyle/>
          <a:p>
            <a:pPr>
              <a:defRPr/>
            </a:pPr>
            <a:fld id="{AB526A94-C101-4294-9A29-D70E586FE908}" type="slidenum">
              <a:rPr lang="fil-PH" smtClean="0"/>
              <a:pPr>
                <a:defRPr/>
              </a:pPr>
              <a:t>47</a:t>
            </a:fld>
            <a:endParaRPr lang="fil-PH" dirty="0"/>
          </a:p>
        </p:txBody>
      </p:sp>
      <p:sp>
        <p:nvSpPr>
          <p:cNvPr id="5" name="TextBox 4"/>
          <p:cNvSpPr txBox="1"/>
          <p:nvPr/>
        </p:nvSpPr>
        <p:spPr>
          <a:xfrm>
            <a:off x="533400" y="1066800"/>
            <a:ext cx="8229600" cy="5355313"/>
          </a:xfrm>
          <a:prstGeom prst="rect">
            <a:avLst/>
          </a:prstGeom>
          <a:noFill/>
        </p:spPr>
        <p:txBody>
          <a:bodyPr wrap="square" rtlCol="0">
            <a:spAutoFit/>
          </a:bodyPr>
          <a:lstStyle/>
          <a:p>
            <a:pPr algn="just"/>
            <a:r>
              <a:rPr lang="en-US" dirty="0"/>
              <a:t>The </a:t>
            </a:r>
            <a:r>
              <a:rPr lang="en-US" dirty="0" err="1"/>
              <a:t>DepEd</a:t>
            </a:r>
            <a:r>
              <a:rPr lang="en-US" dirty="0"/>
              <a:t> still maintains that parents have the ultimate responsibility for determining whether their children should go to school, even if no order for cancellation/suspension of classes has been issued, if they feel that traveling to or from school will place their children at risks</a:t>
            </a:r>
            <a:r>
              <a:rPr lang="en-US" dirty="0" smtClean="0"/>
              <a:t>.</a:t>
            </a:r>
          </a:p>
          <a:p>
            <a:pPr algn="just"/>
            <a:endParaRPr lang="en-US" dirty="0"/>
          </a:p>
          <a:p>
            <a:pPr algn="just"/>
            <a:r>
              <a:rPr lang="en-US" dirty="0"/>
              <a:t>Parents are advised to check for media advisories coming from PAGASA, NDRRMC, RDRRMCs, LDRRMCs or the Office of the President itself.</a:t>
            </a:r>
            <a:br>
              <a:rPr lang="en-US" dirty="0"/>
            </a:br>
            <a:endParaRPr lang="en-US" dirty="0"/>
          </a:p>
          <a:p>
            <a:pPr algn="just"/>
            <a:r>
              <a:rPr lang="en-US" dirty="0"/>
              <a:t>Parents and teachers are reminded that the required number of school days for the school year shall be considered especially in holding make-up classes to offset the days when classes are cancelled/suspended. These make-up classes shall be held on Saturdays or on weekdays beyond the originally set school calendar in both public and</a:t>
            </a:r>
          </a:p>
          <a:p>
            <a:pPr algn="just"/>
            <a:r>
              <a:rPr lang="en-US" dirty="0"/>
              <a:t>private schools.</a:t>
            </a:r>
            <a:br>
              <a:rPr lang="en-US" dirty="0"/>
            </a:br>
            <a:r>
              <a:rPr lang="en-US" dirty="0"/>
              <a:t>  </a:t>
            </a:r>
          </a:p>
          <a:p>
            <a:pPr algn="just"/>
            <a:r>
              <a:rPr lang="en-US" dirty="0"/>
              <a:t>School officials, members of the DRRMCs in schools designated as evacuation centers are requested to render service even when classes are suspended. They shall coordinate with the local government official on rules, orders, and guidelines prescribed for evacuation/centers.</a:t>
            </a:r>
          </a:p>
        </p:txBody>
      </p:sp>
    </p:spTree>
    <p:extLst>
      <p:ext uri="{BB962C8B-B14F-4D97-AF65-F5344CB8AC3E}">
        <p14:creationId xmlns:p14="http://schemas.microsoft.com/office/powerpoint/2010/main" val="1872091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314450" y="4191000"/>
            <a:ext cx="6572250" cy="2133600"/>
          </a:xfrm>
        </p:spPr>
        <p:txBody>
          <a:bodyPr/>
          <a:lstStyle/>
          <a:p>
            <a:pPr eaLnBrk="1" hangingPunct="1"/>
            <a:r>
              <a:rPr lang="fil-PH" sz="5000" b="1" dirty="0"/>
              <a:t>THANK YOU!</a:t>
            </a:r>
          </a:p>
        </p:txBody>
      </p:sp>
    </p:spTree>
    <p:extLst>
      <p:ext uri="{BB962C8B-B14F-4D97-AF65-F5344CB8AC3E}">
        <p14:creationId xmlns:p14="http://schemas.microsoft.com/office/powerpoint/2010/main" val="187291457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1143000"/>
            <a:ext cx="5867400" cy="2666999"/>
          </a:xfrm>
        </p:spPr>
        <p:txBody>
          <a:bodyPr rtlCol="0">
            <a:noAutofit/>
          </a:bodyPr>
          <a:lstStyle/>
          <a:p>
            <a:pPr algn="ctr" fontAlgn="auto">
              <a:spcAft>
                <a:spcPts val="0"/>
              </a:spcAft>
              <a:defRPr/>
            </a:pPr>
            <a:r>
              <a:rPr lang="en-US" sz="4800" dirty="0">
                <a:latin typeface="Arial  "/>
                <a:cs typeface="Bookman Old Style"/>
              </a:rPr>
              <a:t>The Comprehensive DRRM in Basic Education Framework</a:t>
            </a:r>
            <a:endParaRPr lang="fil-PH" sz="4800" dirty="0"/>
          </a:p>
        </p:txBody>
      </p:sp>
      <p:sp>
        <p:nvSpPr>
          <p:cNvPr id="41987" name="Slide Number Placeholder 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312AA1-A96F-4B66-B7B6-772A34F95037}" type="slidenum">
              <a:rPr lang="fil-PH"/>
              <a:pPr fontAlgn="base">
                <a:spcBef>
                  <a:spcPct val="0"/>
                </a:spcBef>
                <a:spcAft>
                  <a:spcPct val="0"/>
                </a:spcAft>
              </a:pPr>
              <a:t>49</a:t>
            </a:fld>
            <a:endParaRPr lang="fil-PH"/>
          </a:p>
        </p:txBody>
      </p:sp>
      <p:pic>
        <p:nvPicPr>
          <p:cNvPr id="2" name="Picture 1" descr="LOGO DepED M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505200"/>
            <a:ext cx="2336800" cy="2282031"/>
          </a:xfrm>
          <a:prstGeom prst="rect">
            <a:avLst/>
          </a:prstGeom>
        </p:spPr>
      </p:pic>
    </p:spTree>
    <p:extLst>
      <p:ext uri="{BB962C8B-B14F-4D97-AF65-F5344CB8AC3E}">
        <p14:creationId xmlns:p14="http://schemas.microsoft.com/office/powerpoint/2010/main" val="2035627659"/>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z="3600" dirty="0" smtClean="0"/>
              <a:t>DRRM TEAM Template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587287"/>
              </p:ext>
            </p:extLst>
          </p:nvPr>
        </p:nvGraphicFramePr>
        <p:xfrm>
          <a:off x="19348" y="958607"/>
          <a:ext cx="9124650" cy="5899394"/>
        </p:xfrm>
        <a:graphic>
          <a:graphicData uri="http://schemas.openxmlformats.org/drawingml/2006/table">
            <a:tbl>
              <a:tblPr firstRow="1" bandRow="1">
                <a:tableStyleId>{5C22544A-7EE6-4342-B048-85BDC9FD1C3A}</a:tableStyleId>
              </a:tblPr>
              <a:tblGrid>
                <a:gridCol w="2266652"/>
                <a:gridCol w="2155006"/>
                <a:gridCol w="1476520"/>
                <a:gridCol w="1932237"/>
                <a:gridCol w="1294235"/>
              </a:tblGrid>
              <a:tr h="555098">
                <a:tc rowSpan="2">
                  <a:txBody>
                    <a:bodyPr/>
                    <a:lstStyle/>
                    <a:p>
                      <a:pPr algn="ctr"/>
                      <a:r>
                        <a:rPr lang="fil-PH" sz="3000" b="1" dirty="0" smtClean="0"/>
                        <a:t>SDRRM</a:t>
                      </a:r>
                      <a:r>
                        <a:rPr lang="fil-PH" sz="3000" b="1" baseline="0" dirty="0" smtClean="0"/>
                        <a:t>C</a:t>
                      </a:r>
                      <a:endParaRPr lang="fil-PH" sz="3000" b="1" dirty="0"/>
                    </a:p>
                  </a:txBody>
                  <a:tcPr marL="68580" marR="68580" anchor="ctr"/>
                </a:tc>
                <a:tc rowSpan="2">
                  <a:txBody>
                    <a:bodyPr/>
                    <a:lstStyle/>
                    <a:p>
                      <a:pPr algn="ctr"/>
                      <a:r>
                        <a:rPr lang="fil-PH" sz="3500" b="1" dirty="0" smtClean="0"/>
                        <a:t>Thematic Areas</a:t>
                      </a:r>
                      <a:endParaRPr lang="fil-PH" sz="3500" b="1" dirty="0"/>
                    </a:p>
                  </a:txBody>
                  <a:tcPr marL="68580" marR="68580" anchor="ctr"/>
                </a:tc>
                <a:tc gridSpan="3">
                  <a:txBody>
                    <a:bodyPr/>
                    <a:lstStyle/>
                    <a:p>
                      <a:pPr algn="ctr"/>
                      <a:r>
                        <a:rPr lang="fil-PH" sz="2800" b="0" dirty="0" smtClean="0"/>
                        <a:t>Roles and</a:t>
                      </a:r>
                      <a:r>
                        <a:rPr lang="fil-PH" sz="2800" b="0" baseline="0" dirty="0" smtClean="0"/>
                        <a:t> Responsibilities</a:t>
                      </a:r>
                      <a:endParaRPr lang="fil-PH" sz="2800" b="0" dirty="0"/>
                    </a:p>
                  </a:txBody>
                  <a:tcPr marL="68580" marR="68580"/>
                </a:tc>
                <a:tc hMerge="1">
                  <a:txBody>
                    <a:bodyPr/>
                    <a:lstStyle/>
                    <a:p>
                      <a:endParaRPr lang="fil-PH" dirty="0"/>
                    </a:p>
                  </a:txBody>
                  <a:tcPr/>
                </a:tc>
                <a:tc hMerge="1">
                  <a:txBody>
                    <a:bodyPr/>
                    <a:lstStyle/>
                    <a:p>
                      <a:endParaRPr lang="fil-PH" dirty="0"/>
                    </a:p>
                  </a:txBody>
                  <a:tcPr/>
                </a:tc>
              </a:tr>
              <a:tr h="1273460">
                <a:tc vMerge="1">
                  <a:txBody>
                    <a:bodyPr/>
                    <a:lstStyle/>
                    <a:p>
                      <a:endParaRPr lang="fil-PH" dirty="0"/>
                    </a:p>
                  </a:txBody>
                  <a:tcPr/>
                </a:tc>
                <a:tc vMerge="1">
                  <a:txBody>
                    <a:bodyPr/>
                    <a:lstStyle/>
                    <a:p>
                      <a:endParaRPr lang="fil-PH"/>
                    </a:p>
                  </a:txBody>
                  <a:tcPr/>
                </a:tc>
                <a:tc>
                  <a:txBody>
                    <a:bodyPr/>
                    <a:lstStyle/>
                    <a:p>
                      <a:pPr algn="ctr"/>
                      <a:endParaRPr lang="fil-PH" sz="1800" b="0" dirty="0"/>
                    </a:p>
                  </a:txBody>
                  <a:tcPr marL="68580" marR="68580"/>
                </a:tc>
                <a:tc>
                  <a:txBody>
                    <a:bodyPr/>
                    <a:lstStyle/>
                    <a:p>
                      <a:pPr algn="ctr"/>
                      <a:endParaRPr lang="fil-PH" sz="1800" b="0" dirty="0"/>
                    </a:p>
                  </a:txBody>
                  <a:tcPr marL="68580" marR="68580"/>
                </a:tc>
                <a:tc>
                  <a:txBody>
                    <a:bodyPr/>
                    <a:lstStyle/>
                    <a:p>
                      <a:pPr algn="ctr"/>
                      <a:endParaRPr lang="fil-PH" sz="1800" b="0" dirty="0"/>
                    </a:p>
                  </a:txBody>
                  <a:tcPr marL="68580" marR="68580"/>
                </a:tc>
              </a:tr>
              <a:tr h="1193615">
                <a:tc>
                  <a:txBody>
                    <a:bodyPr/>
                    <a:lstStyle/>
                    <a:p>
                      <a:endParaRPr lang="fil-PH" sz="1800" b="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l-PH" sz="1800" b="1" dirty="0" smtClean="0">
                        <a:solidFill>
                          <a:srgbClr val="FF0000"/>
                        </a:solidFill>
                      </a:endParaRPr>
                    </a:p>
                  </a:txBody>
                  <a:tcPr marL="68580" marR="68580"/>
                </a:tc>
                <a:tc>
                  <a:txBody>
                    <a:bodyPr/>
                    <a:lstStyle/>
                    <a:p>
                      <a:endParaRPr lang="fil-PH" sz="1800" b="0" dirty="0"/>
                    </a:p>
                  </a:txBody>
                  <a:tcPr marL="68580" marR="68580"/>
                </a:tc>
                <a:tc>
                  <a:txBody>
                    <a:bodyPr/>
                    <a:lstStyle/>
                    <a:p>
                      <a:endParaRPr lang="fil-PH" sz="1800" b="0" dirty="0"/>
                    </a:p>
                  </a:txBody>
                  <a:tcPr marL="68580" marR="68580"/>
                </a:tc>
                <a:tc>
                  <a:txBody>
                    <a:bodyPr/>
                    <a:lstStyle/>
                    <a:p>
                      <a:endParaRPr lang="fil-PH" sz="1800" b="0"/>
                    </a:p>
                  </a:txBody>
                  <a:tcPr marL="68580" marR="68580"/>
                </a:tc>
              </a:tr>
              <a:tr h="762172">
                <a:tc>
                  <a:txBody>
                    <a:bodyPr/>
                    <a:lstStyle/>
                    <a:p>
                      <a:endParaRPr lang="fil-PH" sz="1800" b="0" dirty="0"/>
                    </a:p>
                  </a:txBody>
                  <a:tcPr marL="68580" marR="68580"/>
                </a:tc>
                <a:tc>
                  <a:txBody>
                    <a:bodyPr/>
                    <a:lstStyle/>
                    <a:p>
                      <a:endParaRPr lang="fil-PH" sz="1800" b="1" dirty="0">
                        <a:solidFill>
                          <a:schemeClr val="accent6">
                            <a:lumMod val="75000"/>
                          </a:schemeClr>
                        </a:solidFill>
                      </a:endParaRPr>
                    </a:p>
                  </a:txBody>
                  <a:tcPr marL="68580" marR="68580"/>
                </a:tc>
                <a:tc>
                  <a:txBody>
                    <a:bodyPr/>
                    <a:lstStyle/>
                    <a:p>
                      <a:endParaRPr lang="fil-PH" sz="1800" b="0"/>
                    </a:p>
                  </a:txBody>
                  <a:tcPr marL="68580" marR="68580"/>
                </a:tc>
                <a:tc>
                  <a:txBody>
                    <a:bodyPr/>
                    <a:lstStyle/>
                    <a:p>
                      <a:endParaRPr lang="fil-PH" sz="1800" b="0" dirty="0"/>
                    </a:p>
                  </a:txBody>
                  <a:tcPr marL="68580" marR="68580"/>
                </a:tc>
                <a:tc>
                  <a:txBody>
                    <a:bodyPr/>
                    <a:lstStyle/>
                    <a:p>
                      <a:endParaRPr lang="fil-PH" sz="1800" b="0"/>
                    </a:p>
                  </a:txBody>
                  <a:tcPr marL="68580" marR="68580"/>
                </a:tc>
              </a:tr>
              <a:tr h="895235">
                <a:tc>
                  <a:txBody>
                    <a:bodyPr/>
                    <a:lstStyle/>
                    <a:p>
                      <a:endParaRPr lang="fil-PH" sz="1800" b="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l-PH" sz="1800" b="1" dirty="0" smtClean="0">
                        <a:solidFill>
                          <a:schemeClr val="accent3"/>
                        </a:solidFill>
                      </a:endParaRPr>
                    </a:p>
                  </a:txBody>
                  <a:tcPr marL="68580" marR="68580"/>
                </a:tc>
                <a:tc>
                  <a:txBody>
                    <a:bodyPr/>
                    <a:lstStyle/>
                    <a:p>
                      <a:endParaRPr lang="fil-PH" sz="1800" b="0" dirty="0"/>
                    </a:p>
                  </a:txBody>
                  <a:tcPr marL="68580" marR="68580"/>
                </a:tc>
                <a:tc>
                  <a:txBody>
                    <a:bodyPr/>
                    <a:lstStyle/>
                    <a:p>
                      <a:endParaRPr lang="fil-PH" sz="1800" b="0"/>
                    </a:p>
                  </a:txBody>
                  <a:tcPr marL="68580" marR="68580"/>
                </a:tc>
                <a:tc>
                  <a:txBody>
                    <a:bodyPr/>
                    <a:lstStyle/>
                    <a:p>
                      <a:endParaRPr lang="fil-PH" sz="1800" b="0"/>
                    </a:p>
                  </a:txBody>
                  <a:tcPr marL="68580" marR="68580"/>
                </a:tc>
              </a:tr>
              <a:tr h="1219814">
                <a:tc>
                  <a:txBody>
                    <a:bodyPr/>
                    <a:lstStyle/>
                    <a:p>
                      <a:endParaRPr lang="fil-PH" sz="1800" b="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l-PH" sz="1800" b="1" dirty="0" smtClean="0">
                        <a:solidFill>
                          <a:schemeClr val="tx2">
                            <a:lumMod val="75000"/>
                          </a:schemeClr>
                        </a:solidFill>
                      </a:endParaRPr>
                    </a:p>
                  </a:txBody>
                  <a:tcPr marL="68580" marR="68580"/>
                </a:tc>
                <a:tc>
                  <a:txBody>
                    <a:bodyPr/>
                    <a:lstStyle/>
                    <a:p>
                      <a:endParaRPr lang="fil-PH" sz="1800" b="0" dirty="0"/>
                    </a:p>
                  </a:txBody>
                  <a:tcPr marL="68580" marR="68580"/>
                </a:tc>
                <a:tc>
                  <a:txBody>
                    <a:bodyPr/>
                    <a:lstStyle/>
                    <a:p>
                      <a:endParaRPr lang="fil-PH" sz="1800" b="0"/>
                    </a:p>
                  </a:txBody>
                  <a:tcPr marL="68580" marR="68580"/>
                </a:tc>
                <a:tc>
                  <a:txBody>
                    <a:bodyPr/>
                    <a:lstStyle/>
                    <a:p>
                      <a:endParaRPr lang="fil-PH" sz="1800" b="0" dirty="0"/>
                    </a:p>
                  </a:txBody>
                  <a:tcPr marL="68580" marR="68580"/>
                </a:tc>
              </a:tr>
            </a:tbl>
          </a:graphicData>
        </a:graphic>
      </p:graphicFrame>
      <p:sp>
        <p:nvSpPr>
          <p:cNvPr id="94263" name="Slide Number Placeholder 3"/>
          <p:cNvSpPr>
            <a:spLocks noGrp="1"/>
          </p:cNvSpPr>
          <p:nvPr>
            <p:ph type="sldNum" sz="quarter" idx="11"/>
          </p:nvPr>
        </p:nvSpPr>
        <p:spPr bwMode="auto">
          <a:noFill/>
          <a:ln>
            <a:miter lim="800000"/>
            <a:headEnd/>
            <a:tailEnd/>
          </a:ln>
        </p:spPr>
        <p:txBody>
          <a:bodyPr/>
          <a:lstStyle/>
          <a:p>
            <a:r>
              <a:rPr lang="fil-PH" dirty="0">
                <a:solidFill>
                  <a:prstClr val="white"/>
                </a:solidFill>
                <a:cs typeface="Arial" pitchFamily="34" charset="0"/>
              </a:rPr>
              <a:t>6</a:t>
            </a:r>
          </a:p>
        </p:txBody>
      </p:sp>
      <p:sp>
        <p:nvSpPr>
          <p:cNvPr id="2" name="Rectangle 1"/>
          <p:cNvSpPr/>
          <p:nvPr/>
        </p:nvSpPr>
        <p:spPr>
          <a:xfrm>
            <a:off x="2286000" y="2895600"/>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2500" b="1" dirty="0">
                <a:solidFill>
                  <a:schemeClr val="bg1"/>
                </a:solidFill>
              </a:rPr>
              <a:t>Prevention &amp; </a:t>
            </a:r>
            <a:r>
              <a:rPr lang="fil-PH" sz="2500" b="1" dirty="0" smtClean="0">
                <a:solidFill>
                  <a:schemeClr val="bg1"/>
                </a:solidFill>
              </a:rPr>
              <a:t>Mitigation</a:t>
            </a:r>
            <a:endParaRPr lang="fil-PH" sz="2500" b="1" dirty="0">
              <a:solidFill>
                <a:schemeClr val="bg1"/>
              </a:solidFill>
            </a:endParaRPr>
          </a:p>
        </p:txBody>
      </p:sp>
      <p:sp>
        <p:nvSpPr>
          <p:cNvPr id="22" name="Rectangle 21"/>
          <p:cNvSpPr/>
          <p:nvPr/>
        </p:nvSpPr>
        <p:spPr>
          <a:xfrm>
            <a:off x="2286000" y="40386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2000" b="1" dirty="0" smtClean="0">
                <a:solidFill>
                  <a:schemeClr val="bg1"/>
                </a:solidFill>
              </a:rPr>
              <a:t>Preparedness</a:t>
            </a:r>
            <a:endParaRPr lang="fil-PH" sz="2000" b="1" dirty="0">
              <a:solidFill>
                <a:schemeClr val="bg1"/>
              </a:solidFill>
            </a:endParaRPr>
          </a:p>
        </p:txBody>
      </p:sp>
      <p:sp>
        <p:nvSpPr>
          <p:cNvPr id="23" name="Rectangle 22"/>
          <p:cNvSpPr/>
          <p:nvPr/>
        </p:nvSpPr>
        <p:spPr>
          <a:xfrm>
            <a:off x="2286000" y="48768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2500" b="1" dirty="0" smtClean="0">
                <a:solidFill>
                  <a:schemeClr val="bg1"/>
                </a:solidFill>
              </a:rPr>
              <a:t>RESPONSE</a:t>
            </a:r>
            <a:endParaRPr lang="fil-PH" sz="2500" b="1" dirty="0">
              <a:solidFill>
                <a:schemeClr val="bg1"/>
              </a:solidFill>
            </a:endParaRPr>
          </a:p>
        </p:txBody>
      </p:sp>
      <p:sp>
        <p:nvSpPr>
          <p:cNvPr id="24" name="Rectangle 23"/>
          <p:cNvSpPr/>
          <p:nvPr/>
        </p:nvSpPr>
        <p:spPr>
          <a:xfrm>
            <a:off x="2286000" y="5715000"/>
            <a:ext cx="1981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2100" b="1" dirty="0" smtClean="0">
                <a:solidFill>
                  <a:schemeClr val="bg1"/>
                </a:solidFill>
              </a:rPr>
              <a:t>Recovery &amp; Rehabilitation</a:t>
            </a:r>
            <a:endParaRPr lang="fil-PH" sz="2100" b="1" dirty="0">
              <a:solidFill>
                <a:schemeClr val="bg1"/>
              </a:solidFill>
            </a:endParaRPr>
          </a:p>
        </p:txBody>
      </p:sp>
      <p:sp>
        <p:nvSpPr>
          <p:cNvPr id="30" name="Rectangle 29"/>
          <p:cNvSpPr/>
          <p:nvPr/>
        </p:nvSpPr>
        <p:spPr>
          <a:xfrm>
            <a:off x="990600" y="1143000"/>
            <a:ext cx="7391400" cy="5486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0" rIns="54610" bIns="0" numCol="1" spcCol="1270" anchor="ctr" anchorCtr="0">
            <a:noAutofit/>
          </a:bodyPr>
          <a:lstStyle/>
          <a:p>
            <a:pPr lvl="0" algn="l" defTabSz="1911350">
              <a:lnSpc>
                <a:spcPct val="90000"/>
              </a:lnSpc>
              <a:spcBef>
                <a:spcPct val="0"/>
              </a:spcBef>
              <a:spcAft>
                <a:spcPct val="35000"/>
              </a:spcAft>
            </a:pPr>
            <a:endParaRPr lang="en-US" sz="4300" b="1" i="0" u="none" kern="1200" dirty="0" smtClean="0"/>
          </a:p>
          <a:p>
            <a:pPr lvl="0" algn="l" defTabSz="1911350">
              <a:lnSpc>
                <a:spcPct val="90000"/>
              </a:lnSpc>
              <a:spcBef>
                <a:spcPct val="0"/>
              </a:spcBef>
              <a:spcAft>
                <a:spcPct val="35000"/>
              </a:spcAft>
            </a:pPr>
            <a:endParaRPr lang="en-US" sz="4300" i="0" u="none" kern="1200" dirty="0"/>
          </a:p>
        </p:txBody>
      </p:sp>
      <p:sp>
        <p:nvSpPr>
          <p:cNvPr id="4" name="Rounded Rectangle 3"/>
          <p:cNvSpPr/>
          <p:nvPr/>
        </p:nvSpPr>
        <p:spPr>
          <a:xfrm>
            <a:off x="4495800" y="1524000"/>
            <a:ext cx="14478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l-PH" b="1" dirty="0"/>
              <a:t>Pillar 1: </a:t>
            </a:r>
          </a:p>
          <a:p>
            <a:pPr algn="ctr"/>
            <a:r>
              <a:rPr lang="fil-PH" b="1" dirty="0"/>
              <a:t>Safe Learning </a:t>
            </a:r>
            <a:r>
              <a:rPr lang="fil-PH" b="1" dirty="0" smtClean="0"/>
              <a:t>Facilities</a:t>
            </a:r>
            <a:endParaRPr lang="fil-PH" b="1" dirty="0"/>
          </a:p>
        </p:txBody>
      </p:sp>
      <p:sp>
        <p:nvSpPr>
          <p:cNvPr id="34" name="Rounded Rectangle 33"/>
          <p:cNvSpPr/>
          <p:nvPr/>
        </p:nvSpPr>
        <p:spPr>
          <a:xfrm>
            <a:off x="6019800" y="1524000"/>
            <a:ext cx="18288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l-PH" b="1" dirty="0"/>
              <a:t>Pillar 2: </a:t>
            </a:r>
          </a:p>
          <a:p>
            <a:pPr algn="ctr"/>
            <a:r>
              <a:rPr lang="fil-PH" b="1" dirty="0"/>
              <a:t>School Disaster Management</a:t>
            </a:r>
          </a:p>
        </p:txBody>
      </p:sp>
      <p:sp>
        <p:nvSpPr>
          <p:cNvPr id="31" name="Rounded Rectangle 30"/>
          <p:cNvSpPr/>
          <p:nvPr/>
        </p:nvSpPr>
        <p:spPr>
          <a:xfrm>
            <a:off x="7891632" y="1524000"/>
            <a:ext cx="12192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smtClean="0"/>
              <a:t>Pillar 3</a:t>
            </a:r>
          </a:p>
          <a:p>
            <a:pPr algn="ctr"/>
            <a:r>
              <a:rPr lang="en-US" sz="1700" b="1" dirty="0" smtClean="0"/>
              <a:t>DRR in </a:t>
            </a:r>
            <a:r>
              <a:rPr lang="en-US" sz="1500" b="1" dirty="0" smtClean="0"/>
              <a:t>Education</a:t>
            </a:r>
          </a:p>
        </p:txBody>
      </p:sp>
      <p:sp>
        <p:nvSpPr>
          <p:cNvPr id="25" name="Rectangle 24"/>
          <p:cNvSpPr/>
          <p:nvPr/>
        </p:nvSpPr>
        <p:spPr>
          <a:xfrm>
            <a:off x="152400" y="2971800"/>
            <a:ext cx="19812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500" b="1" dirty="0" smtClean="0"/>
              <a:t>TLE </a:t>
            </a:r>
          </a:p>
          <a:p>
            <a:pPr algn="ctr"/>
            <a:r>
              <a:rPr lang="en-US" sz="2500" b="1" dirty="0" smtClean="0"/>
              <a:t>TEACHER</a:t>
            </a:r>
            <a:endParaRPr lang="en-US" sz="2500" b="1" dirty="0"/>
          </a:p>
        </p:txBody>
      </p:sp>
      <p:sp>
        <p:nvSpPr>
          <p:cNvPr id="38" name="Rectangle 37"/>
          <p:cNvSpPr/>
          <p:nvPr/>
        </p:nvSpPr>
        <p:spPr>
          <a:xfrm>
            <a:off x="4495800" y="2895600"/>
            <a:ext cx="13716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ASSESS BUILDING</a:t>
            </a:r>
            <a:endParaRPr lang="en-US" b="1" dirty="0"/>
          </a:p>
        </p:txBody>
      </p:sp>
      <p:sp>
        <p:nvSpPr>
          <p:cNvPr id="39" name="Rounded Rectangle 38"/>
          <p:cNvSpPr/>
          <p:nvPr/>
        </p:nvSpPr>
        <p:spPr>
          <a:xfrm>
            <a:off x="4495800" y="1524000"/>
            <a:ext cx="1447800" cy="1219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il-PH" b="1" dirty="0"/>
              <a:t>Pillar 1: </a:t>
            </a:r>
          </a:p>
          <a:p>
            <a:pPr algn="ctr"/>
            <a:r>
              <a:rPr lang="fil-PH" b="1" dirty="0"/>
              <a:t>Safe Learning </a:t>
            </a:r>
            <a:r>
              <a:rPr lang="fil-PH" b="1" dirty="0" smtClean="0"/>
              <a:t>Facilities</a:t>
            </a:r>
            <a:endParaRPr lang="fil-PH" b="1" dirty="0"/>
          </a:p>
        </p:txBody>
      </p:sp>
      <p:sp>
        <p:nvSpPr>
          <p:cNvPr id="40" name="Rectangle 39"/>
          <p:cNvSpPr/>
          <p:nvPr/>
        </p:nvSpPr>
        <p:spPr>
          <a:xfrm>
            <a:off x="152400" y="3886200"/>
            <a:ext cx="19812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500" b="1" dirty="0" smtClean="0"/>
              <a:t>TLE </a:t>
            </a:r>
          </a:p>
          <a:p>
            <a:pPr algn="ctr"/>
            <a:r>
              <a:rPr lang="en-US" sz="2500" b="1" dirty="0" smtClean="0"/>
              <a:t>TEACHER</a:t>
            </a:r>
            <a:endParaRPr lang="en-US" sz="2500" b="1" dirty="0"/>
          </a:p>
        </p:txBody>
      </p:sp>
      <p:sp>
        <p:nvSpPr>
          <p:cNvPr id="42" name="Rectangle 41"/>
          <p:cNvSpPr/>
          <p:nvPr/>
        </p:nvSpPr>
        <p:spPr>
          <a:xfrm>
            <a:off x="4495800" y="3886200"/>
            <a:ext cx="13716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00" b="1" dirty="0" smtClean="0"/>
              <a:t>RECOMMEND </a:t>
            </a:r>
            <a:r>
              <a:rPr lang="en-US" b="1" dirty="0" smtClean="0"/>
              <a:t>REPAIRS</a:t>
            </a:r>
            <a:endParaRPr lang="en-US" b="1" dirty="0"/>
          </a:p>
        </p:txBody>
      </p:sp>
      <p:sp>
        <p:nvSpPr>
          <p:cNvPr id="43" name="Rectangle 42"/>
          <p:cNvSpPr/>
          <p:nvPr/>
        </p:nvSpPr>
        <p:spPr>
          <a:xfrm>
            <a:off x="152400" y="4800600"/>
            <a:ext cx="19812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500" b="1" dirty="0" smtClean="0"/>
              <a:t>TLE </a:t>
            </a:r>
          </a:p>
          <a:p>
            <a:pPr algn="ctr"/>
            <a:r>
              <a:rPr lang="en-US" sz="2500" b="1" dirty="0" smtClean="0"/>
              <a:t>TEACHER</a:t>
            </a:r>
            <a:endParaRPr lang="en-US" sz="2500" b="1" dirty="0"/>
          </a:p>
        </p:txBody>
      </p:sp>
      <p:sp>
        <p:nvSpPr>
          <p:cNvPr id="44" name="Rectangle 43"/>
          <p:cNvSpPr/>
          <p:nvPr/>
        </p:nvSpPr>
        <p:spPr>
          <a:xfrm>
            <a:off x="4495800" y="4800600"/>
            <a:ext cx="13716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t>ASSESS </a:t>
            </a:r>
            <a:r>
              <a:rPr lang="en-US" b="1" dirty="0" smtClean="0"/>
              <a:t>DAMAGES</a:t>
            </a:r>
            <a:endParaRPr lang="en-US" b="1" dirty="0"/>
          </a:p>
        </p:txBody>
      </p:sp>
      <p:sp>
        <p:nvSpPr>
          <p:cNvPr id="45" name="Rectangle 44"/>
          <p:cNvSpPr/>
          <p:nvPr/>
        </p:nvSpPr>
        <p:spPr>
          <a:xfrm>
            <a:off x="152400" y="5791200"/>
            <a:ext cx="19812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500" b="1" dirty="0" smtClean="0"/>
              <a:t>TLE </a:t>
            </a:r>
          </a:p>
          <a:p>
            <a:pPr algn="ctr"/>
            <a:r>
              <a:rPr lang="en-US" sz="2500" b="1" dirty="0" smtClean="0"/>
              <a:t>TEACHER</a:t>
            </a:r>
            <a:endParaRPr lang="en-US" sz="2500" b="1" dirty="0"/>
          </a:p>
        </p:txBody>
      </p:sp>
      <p:sp>
        <p:nvSpPr>
          <p:cNvPr id="46" name="Rectangle 45"/>
          <p:cNvSpPr/>
          <p:nvPr/>
        </p:nvSpPr>
        <p:spPr>
          <a:xfrm>
            <a:off x="4495800" y="5791200"/>
            <a:ext cx="13716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smtClean="0"/>
              <a:t>SUPERVISE</a:t>
            </a:r>
            <a:r>
              <a:rPr lang="en-US" sz="2000" b="1" dirty="0" smtClean="0"/>
              <a:t> REPAIRS</a:t>
            </a:r>
            <a:endParaRPr lang="en-US" b="1" dirty="0"/>
          </a:p>
        </p:txBody>
      </p:sp>
    </p:spTree>
    <p:extLst>
      <p:ext uri="{BB962C8B-B14F-4D97-AF65-F5344CB8AC3E}">
        <p14:creationId xmlns:p14="http://schemas.microsoft.com/office/powerpoint/2010/main" val="2138273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20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22"/>
                                        </p:tgtEl>
                                      </p:cBhvr>
                                    </p:animEffect>
                                    <p:animScale>
                                      <p:cBhvr>
                                        <p:cTn id="35" dur="250" autoRev="1" fill="hold"/>
                                        <p:tgtEl>
                                          <p:spTgt spid="22"/>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23"/>
                                        </p:tgtEl>
                                      </p:cBhvr>
                                    </p:animEffect>
                                    <p:animScale>
                                      <p:cBhvr>
                                        <p:cTn id="52" dur="250" autoRev="1" fill="hold"/>
                                        <p:tgtEl>
                                          <p:spTgt spid="23"/>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24"/>
                                        </p:tgtEl>
                                      </p:cBhvr>
                                    </p:animEffect>
                                    <p:animScale>
                                      <p:cBhvr>
                                        <p:cTn id="69" dur="250" autoRev="1" fill="hold"/>
                                        <p:tgtEl>
                                          <p:spTgt spid="24"/>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P spid="38" grpId="0" animBg="1"/>
      <p:bldP spid="39" grpId="0" animBg="1"/>
      <p:bldP spid="40" grpId="0" animBg="1"/>
      <p:bldP spid="42" grpId="0" animBg="1"/>
      <p:bldP spid="43" grpId="0" animBg="1"/>
      <p:bldP spid="44" grpId="0" animBg="1"/>
      <p:bldP spid="45" grpId="0" animBg="1"/>
      <p:bldP spid="4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762000"/>
          </a:xfrm>
        </p:spPr>
        <p:txBody>
          <a:bodyPr>
            <a:noAutofit/>
          </a:bodyPr>
          <a:lstStyle/>
          <a:p>
            <a:r>
              <a:rPr lang="en-US" sz="3000" dirty="0" smtClean="0">
                <a:latin typeface="Arial  "/>
                <a:cs typeface="Bookman Old Style"/>
              </a:rPr>
              <a:t>The Comprehensive DRRM in Basic Education </a:t>
            </a:r>
            <a:r>
              <a:rPr lang="en-US" sz="3000" dirty="0">
                <a:latin typeface="Arial  "/>
                <a:cs typeface="Bookman Old Style"/>
              </a:rPr>
              <a:t>Framework</a:t>
            </a:r>
            <a:endParaRPr lang="en-US" sz="3000" dirty="0">
              <a:latin typeface="Arial  "/>
            </a:endParaRPr>
          </a:p>
        </p:txBody>
      </p:sp>
      <p:sp>
        <p:nvSpPr>
          <p:cNvPr id="2" name="Slide Number Placeholder 1"/>
          <p:cNvSpPr>
            <a:spLocks noGrp="1"/>
          </p:cNvSpPr>
          <p:nvPr>
            <p:ph type="sldNum" sz="quarter" idx="4294967295"/>
          </p:nvPr>
        </p:nvSpPr>
        <p:spPr>
          <a:xfrm>
            <a:off x="6934200" y="6553200"/>
            <a:ext cx="2133600" cy="304800"/>
          </a:xfrm>
          <a:prstGeom prst="rect">
            <a:avLst/>
          </a:prstGeom>
        </p:spPr>
        <p:txBody>
          <a:bodyPr/>
          <a:lstStyle/>
          <a:p>
            <a:pPr>
              <a:defRPr/>
            </a:pPr>
            <a:fld id="{92C851A9-8769-4806-B3FD-004BB7DA4562}" type="slidenum">
              <a:rPr lang="fil-PH" smtClean="0"/>
              <a:pPr>
                <a:defRPr/>
              </a:pPr>
              <a:t>50</a:t>
            </a:fld>
            <a:endParaRPr lang="fil-PH"/>
          </a:p>
        </p:txBody>
      </p:sp>
      <p:grpSp>
        <p:nvGrpSpPr>
          <p:cNvPr id="3" name="Group 2"/>
          <p:cNvGrpSpPr/>
          <p:nvPr/>
        </p:nvGrpSpPr>
        <p:grpSpPr>
          <a:xfrm>
            <a:off x="-228600" y="914400"/>
            <a:ext cx="9379581" cy="5615636"/>
            <a:chOff x="0" y="914400"/>
            <a:chExt cx="8828451" cy="5615636"/>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207"/>
            <a:stretch/>
          </p:blipFill>
          <p:spPr bwMode="auto">
            <a:xfrm>
              <a:off x="0" y="914400"/>
              <a:ext cx="7204841" cy="561563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9"/>
            <p:cNvGrpSpPr/>
            <p:nvPr/>
          </p:nvGrpSpPr>
          <p:grpSpPr>
            <a:xfrm>
              <a:off x="7014101" y="1981200"/>
              <a:ext cx="1814350" cy="3084731"/>
              <a:chOff x="6906368" y="2304365"/>
              <a:chExt cx="1814350" cy="3084731"/>
            </a:xfrm>
          </p:grpSpPr>
          <p:sp>
            <p:nvSpPr>
              <p:cNvPr id="16" name="TextBox 15"/>
              <p:cNvSpPr txBox="1"/>
              <p:nvPr/>
            </p:nvSpPr>
            <p:spPr>
              <a:xfrm>
                <a:off x="6906368" y="2304365"/>
                <a:ext cx="1807779" cy="646331"/>
              </a:xfrm>
              <a:prstGeom prst="rect">
                <a:avLst/>
              </a:prstGeom>
              <a:noFill/>
            </p:spPr>
            <p:txBody>
              <a:bodyPr wrap="square" rtlCol="0">
                <a:spAutoFit/>
              </a:bodyPr>
              <a:lstStyle/>
              <a:p>
                <a:r>
                  <a:rPr lang="en-US" b="1" dirty="0" smtClean="0">
                    <a:latin typeface="Calibri" panose="020F0502020204030204" pitchFamily="34" charset="0"/>
                  </a:rPr>
                  <a:t>PREVENTION &amp; MITIGATION</a:t>
                </a:r>
                <a:endParaRPr lang="en-US" b="1" dirty="0">
                  <a:latin typeface="Calibri" panose="020F0502020204030204" pitchFamily="34" charset="0"/>
                </a:endParaRPr>
              </a:p>
            </p:txBody>
          </p:sp>
          <p:sp>
            <p:nvSpPr>
              <p:cNvPr id="17" name="TextBox 16"/>
              <p:cNvSpPr txBox="1"/>
              <p:nvPr/>
            </p:nvSpPr>
            <p:spPr>
              <a:xfrm>
                <a:off x="6906368" y="4742765"/>
                <a:ext cx="1807779" cy="646331"/>
              </a:xfrm>
              <a:prstGeom prst="rect">
                <a:avLst/>
              </a:prstGeom>
              <a:noFill/>
            </p:spPr>
            <p:txBody>
              <a:bodyPr wrap="square" rtlCol="0">
                <a:spAutoFit/>
              </a:bodyPr>
              <a:lstStyle/>
              <a:p>
                <a:r>
                  <a:rPr lang="en-US" b="1" dirty="0" smtClean="0">
                    <a:latin typeface="Calibri" panose="020F0502020204030204" pitchFamily="34" charset="0"/>
                  </a:rPr>
                  <a:t>RECOVERY &amp; REHABILITATION</a:t>
                </a:r>
                <a:endParaRPr lang="en-US" b="1" dirty="0">
                  <a:latin typeface="Calibri" panose="020F0502020204030204" pitchFamily="34" charset="0"/>
                </a:endParaRPr>
              </a:p>
            </p:txBody>
          </p:sp>
          <p:sp>
            <p:nvSpPr>
              <p:cNvPr id="18" name="TextBox 17"/>
              <p:cNvSpPr txBox="1"/>
              <p:nvPr/>
            </p:nvSpPr>
            <p:spPr>
              <a:xfrm>
                <a:off x="6906368" y="4056965"/>
                <a:ext cx="1807779" cy="369332"/>
              </a:xfrm>
              <a:prstGeom prst="rect">
                <a:avLst/>
              </a:prstGeom>
              <a:noFill/>
            </p:spPr>
            <p:txBody>
              <a:bodyPr wrap="square" rtlCol="0">
                <a:spAutoFit/>
              </a:bodyPr>
              <a:lstStyle/>
              <a:p>
                <a:r>
                  <a:rPr lang="en-US" b="1" dirty="0" smtClean="0">
                    <a:latin typeface="Calibri" panose="020F0502020204030204" pitchFamily="34" charset="0"/>
                  </a:rPr>
                  <a:t>RESPONSE</a:t>
                </a:r>
                <a:endParaRPr lang="en-US" b="1" dirty="0">
                  <a:latin typeface="Calibri" panose="020F0502020204030204" pitchFamily="34" charset="0"/>
                </a:endParaRPr>
              </a:p>
            </p:txBody>
          </p:sp>
          <p:sp>
            <p:nvSpPr>
              <p:cNvPr id="19" name="TextBox 18"/>
              <p:cNvSpPr txBox="1"/>
              <p:nvPr/>
            </p:nvSpPr>
            <p:spPr>
              <a:xfrm>
                <a:off x="6912939" y="3218765"/>
                <a:ext cx="1807779" cy="369332"/>
              </a:xfrm>
              <a:prstGeom prst="rect">
                <a:avLst/>
              </a:prstGeom>
              <a:noFill/>
            </p:spPr>
            <p:txBody>
              <a:bodyPr wrap="square" rtlCol="0">
                <a:spAutoFit/>
              </a:bodyPr>
              <a:lstStyle/>
              <a:p>
                <a:r>
                  <a:rPr lang="en-US" b="1" dirty="0" smtClean="0">
                    <a:latin typeface="Calibri" panose="020F0502020204030204" pitchFamily="34" charset="0"/>
                  </a:rPr>
                  <a:t>PREPAREDNESS</a:t>
                </a:r>
                <a:endParaRPr lang="en-US" b="1" dirty="0">
                  <a:latin typeface="Calibri" panose="020F0502020204030204" pitchFamily="34" charset="0"/>
                </a:endParaRPr>
              </a:p>
            </p:txBody>
          </p:sp>
        </p:grpSp>
      </p:grpSp>
      <p:sp>
        <p:nvSpPr>
          <p:cNvPr id="12" name="Rectangle 11"/>
          <p:cNvSpPr/>
          <p:nvPr/>
        </p:nvSpPr>
        <p:spPr>
          <a:xfrm>
            <a:off x="1676400" y="4495800"/>
            <a:ext cx="1676400" cy="954107"/>
          </a:xfrm>
          <a:prstGeom prst="rect">
            <a:avLst/>
          </a:prstGeom>
          <a:solidFill>
            <a:schemeClr val="bg2"/>
          </a:solidFill>
        </p:spPr>
        <p:txBody>
          <a:bodyPr wrap="square">
            <a:spAutoFit/>
          </a:bodyPr>
          <a:lstStyle/>
          <a:p>
            <a:pPr marL="90488" lvl="0" indent="-90488">
              <a:buFont typeface="Arial" panose="020B0604020202020204" pitchFamily="34" charset="0"/>
              <a:buChar char="•"/>
            </a:pPr>
            <a:r>
              <a:rPr lang="en-US" sz="1400" dirty="0" smtClean="0"/>
              <a:t> Adopted disaster resilient designs for classroom construction</a:t>
            </a:r>
            <a:endParaRPr lang="en-US" sz="1400" dirty="0"/>
          </a:p>
        </p:txBody>
      </p:sp>
      <p:pic>
        <p:nvPicPr>
          <p:cNvPr id="13" name="Picture 2" descr="C:\Users\Save the Children\Downloads\image2.JPG"/>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bwMode="auto">
          <a:xfrm>
            <a:off x="3886200" y="1981200"/>
            <a:ext cx="4040188" cy="38862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752600" y="2057400"/>
            <a:ext cx="1702904" cy="1384995"/>
          </a:xfrm>
          <a:prstGeom prst="rect">
            <a:avLst/>
          </a:prstGeom>
          <a:solidFill>
            <a:schemeClr val="bg2"/>
          </a:solidFill>
        </p:spPr>
        <p:txBody>
          <a:bodyPr wrap="square">
            <a:spAutoFit/>
          </a:bodyPr>
          <a:lstStyle/>
          <a:p>
            <a:pPr marL="90488" lvl="0" indent="-90488">
              <a:buFont typeface="Arial" panose="020B0604020202020204" pitchFamily="34" charset="0"/>
              <a:buChar char="•"/>
            </a:pPr>
            <a:r>
              <a:rPr lang="en-US" sz="1400" dirty="0" smtClean="0"/>
              <a:t> Strengthened construction monitoring process by engaging school heads</a:t>
            </a:r>
            <a:endParaRPr lang="en-US" sz="1400" b="1" dirty="0"/>
          </a:p>
        </p:txBody>
      </p:sp>
      <p:sp>
        <p:nvSpPr>
          <p:cNvPr id="15" name="Rectangle 14"/>
          <p:cNvSpPr/>
          <p:nvPr/>
        </p:nvSpPr>
        <p:spPr>
          <a:xfrm>
            <a:off x="1676400" y="3657600"/>
            <a:ext cx="1702904" cy="1169551"/>
          </a:xfrm>
          <a:prstGeom prst="rect">
            <a:avLst/>
          </a:prstGeom>
          <a:solidFill>
            <a:schemeClr val="bg2"/>
          </a:solidFill>
        </p:spPr>
        <p:txBody>
          <a:bodyPr wrap="square">
            <a:spAutoFit/>
          </a:bodyPr>
          <a:lstStyle/>
          <a:p>
            <a:pPr marL="90488" lvl="0" indent="-90488">
              <a:buFont typeface="Arial" panose="020B0604020202020204" pitchFamily="34" charset="0"/>
              <a:buChar char="•"/>
            </a:pPr>
            <a:r>
              <a:rPr lang="en-US" sz="1400" dirty="0" smtClean="0"/>
              <a:t>Designed  temporary learning spaces as alternative to tents</a:t>
            </a:r>
            <a:endParaRPr lang="en-US" sz="1400" dirty="0"/>
          </a:p>
        </p:txBody>
      </p:sp>
      <p:pic>
        <p:nvPicPr>
          <p:cNvPr id="20" name="Picture 2"/>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tretch>
            <a:fillRect/>
          </a:stretch>
        </p:blipFill>
        <p:spPr bwMode="auto">
          <a:xfrm>
            <a:off x="3581400" y="1981200"/>
            <a:ext cx="404177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3657600" y="3581400"/>
            <a:ext cx="1659093" cy="2677656"/>
          </a:xfrm>
          <a:prstGeom prst="rect">
            <a:avLst/>
          </a:prstGeom>
          <a:solidFill>
            <a:schemeClr val="bg2"/>
          </a:solidFill>
        </p:spPr>
        <p:txBody>
          <a:bodyPr wrap="square">
            <a:spAutoFit/>
          </a:bodyPr>
          <a:lstStyle/>
          <a:p>
            <a:pPr marL="91440" indent="-91440">
              <a:buFont typeface="Arial" panose="020B0604020202020204" pitchFamily="34" charset="0"/>
              <a:buChar char="•"/>
            </a:pPr>
            <a:r>
              <a:rPr lang="en-US" sz="1400" dirty="0" smtClean="0">
                <a:solidFill>
                  <a:srgbClr val="000000"/>
                </a:solidFill>
              </a:rPr>
              <a:t> Established DRRM office with coordinators in 17 regions and 221 division offices</a:t>
            </a:r>
          </a:p>
          <a:p>
            <a:pPr marL="91440" indent="-91440">
              <a:buFont typeface="Arial" panose="020B0604020202020204" pitchFamily="34" charset="0"/>
              <a:buChar char="•"/>
            </a:pPr>
            <a:r>
              <a:rPr lang="en-US" sz="1400" dirty="0">
                <a:solidFill>
                  <a:srgbClr val="000000"/>
                </a:solidFill>
              </a:rPr>
              <a:t>National budget support for </a:t>
            </a:r>
            <a:r>
              <a:rPr lang="en-US" sz="1400" dirty="0" smtClean="0">
                <a:solidFill>
                  <a:srgbClr val="000000"/>
                </a:solidFill>
              </a:rPr>
              <a:t>improving the organizational </a:t>
            </a:r>
            <a:r>
              <a:rPr lang="en-US" sz="1400" dirty="0">
                <a:solidFill>
                  <a:srgbClr val="000000"/>
                </a:solidFill>
              </a:rPr>
              <a:t>preparedness and </a:t>
            </a:r>
            <a:r>
              <a:rPr lang="en-US" sz="1400" dirty="0" smtClean="0">
                <a:solidFill>
                  <a:srgbClr val="000000"/>
                </a:solidFill>
              </a:rPr>
              <a:t>response</a:t>
            </a:r>
            <a:endParaRPr lang="en-US" sz="1400" dirty="0">
              <a:solidFill>
                <a:srgbClr val="000000"/>
              </a:solidFill>
            </a:endParaRPr>
          </a:p>
        </p:txBody>
      </p:sp>
      <p:sp>
        <p:nvSpPr>
          <p:cNvPr id="23" name="Rectangle 22"/>
          <p:cNvSpPr/>
          <p:nvPr/>
        </p:nvSpPr>
        <p:spPr>
          <a:xfrm>
            <a:off x="3657600" y="2667000"/>
            <a:ext cx="1752600" cy="2462213"/>
          </a:xfrm>
          <a:prstGeom prst="rect">
            <a:avLst/>
          </a:prstGeom>
          <a:solidFill>
            <a:schemeClr val="bg2"/>
          </a:solidFill>
        </p:spPr>
        <p:txBody>
          <a:bodyPr wrap="square">
            <a:spAutoFit/>
          </a:bodyPr>
          <a:lstStyle/>
          <a:p>
            <a:pPr marL="91440" indent="-91440">
              <a:buFont typeface="Arial" panose="020B0604020202020204" pitchFamily="34" charset="0"/>
              <a:buChar char="•"/>
            </a:pPr>
            <a:r>
              <a:rPr lang="en-US" sz="1400" dirty="0" smtClean="0">
                <a:solidFill>
                  <a:srgbClr val="000000"/>
                </a:solidFill>
              </a:rPr>
              <a:t>Continued implementation of 3-pronged school-based National Greening Program</a:t>
            </a:r>
          </a:p>
          <a:p>
            <a:pPr marL="111125" lvl="2" indent="-47625">
              <a:buFont typeface="Arial" panose="020B0604020202020204" pitchFamily="34" charset="0"/>
              <a:buChar char="•"/>
            </a:pPr>
            <a:r>
              <a:rPr lang="en-US" sz="1400" dirty="0" smtClean="0">
                <a:solidFill>
                  <a:srgbClr val="000000"/>
                </a:solidFill>
              </a:rPr>
              <a:t>Tree planting/Reforestation</a:t>
            </a:r>
          </a:p>
          <a:p>
            <a:pPr marL="111125" lvl="2" indent="-47625">
              <a:buFont typeface="Arial" panose="020B0604020202020204" pitchFamily="34" charset="0"/>
              <a:buChar char="•"/>
            </a:pPr>
            <a:r>
              <a:rPr lang="en-US" sz="1400" dirty="0" smtClean="0">
                <a:solidFill>
                  <a:srgbClr val="000000"/>
                </a:solidFill>
              </a:rPr>
              <a:t>Vegetable garden in schools</a:t>
            </a:r>
          </a:p>
          <a:p>
            <a:pPr marL="111125" lvl="2" indent="-47625">
              <a:buFont typeface="Arial" panose="020B0604020202020204" pitchFamily="34" charset="0"/>
              <a:buChar char="•"/>
            </a:pPr>
            <a:r>
              <a:rPr lang="en-US" sz="1400" dirty="0" smtClean="0">
                <a:solidFill>
                  <a:srgbClr val="000000"/>
                </a:solidFill>
              </a:rPr>
              <a:t>Solid Waste Management</a:t>
            </a:r>
            <a:endParaRPr lang="en-US" sz="1400" dirty="0">
              <a:solidFill>
                <a:srgbClr val="000000"/>
              </a:solidFill>
            </a:endParaRPr>
          </a:p>
        </p:txBody>
      </p:sp>
      <p:sp>
        <p:nvSpPr>
          <p:cNvPr id="24" name="Rectangle 23"/>
          <p:cNvSpPr/>
          <p:nvPr/>
        </p:nvSpPr>
        <p:spPr>
          <a:xfrm>
            <a:off x="1752600" y="2819400"/>
            <a:ext cx="1676399" cy="1169551"/>
          </a:xfrm>
          <a:prstGeom prst="rect">
            <a:avLst/>
          </a:prstGeom>
          <a:solidFill>
            <a:schemeClr val="bg2"/>
          </a:solidFill>
        </p:spPr>
        <p:txBody>
          <a:bodyPr wrap="square">
            <a:spAutoFit/>
          </a:bodyPr>
          <a:lstStyle/>
          <a:p>
            <a:pPr marL="90488" lvl="0" indent="-90488">
              <a:buFont typeface="Arial" panose="020B0604020202020204" pitchFamily="34" charset="0"/>
              <a:buChar char="•"/>
            </a:pPr>
            <a:r>
              <a:rPr lang="en-US" sz="1400" b="1" dirty="0" smtClean="0"/>
              <a:t>88% </a:t>
            </a:r>
            <a:r>
              <a:rPr lang="en-US" sz="1400" dirty="0" smtClean="0"/>
              <a:t>of schools were already mapped for geospatial analysis</a:t>
            </a:r>
            <a:endParaRPr lang="en-US" sz="1400" dirty="0"/>
          </a:p>
        </p:txBody>
      </p:sp>
      <p:sp>
        <p:nvSpPr>
          <p:cNvPr id="25" name="Rectangle 24"/>
          <p:cNvSpPr/>
          <p:nvPr/>
        </p:nvSpPr>
        <p:spPr>
          <a:xfrm>
            <a:off x="5638800" y="4419600"/>
            <a:ext cx="1567398" cy="954107"/>
          </a:xfrm>
          <a:prstGeom prst="rect">
            <a:avLst/>
          </a:prstGeom>
          <a:solidFill>
            <a:schemeClr val="bg2"/>
          </a:solidFill>
        </p:spPr>
        <p:txBody>
          <a:bodyPr wrap="square">
            <a:spAutoFit/>
          </a:bodyPr>
          <a:lstStyle/>
          <a:p>
            <a:pPr marL="91440" lvl="0" indent="-91440">
              <a:buFont typeface="Arial" panose="020B0604020202020204" pitchFamily="34" charset="0"/>
              <a:buChar char="•"/>
            </a:pPr>
            <a:r>
              <a:rPr lang="en-US" sz="1400" dirty="0" smtClean="0"/>
              <a:t>Integration of DRRM/CCA in the new K to 12 curriculum</a:t>
            </a:r>
            <a:endParaRPr lang="en-US" sz="1400" dirty="0"/>
          </a:p>
        </p:txBody>
      </p:sp>
      <p:pic>
        <p:nvPicPr>
          <p:cNvPr id="26" name="Picture 3" descr="C:\Users\Save the Children\Pictures\DRRM Field visits\k-12.jpg"/>
          <p:cNvPicPr>
            <a:picLocks noGrp="1" noChangeAspect="1" noChangeArrowheads="1"/>
          </p:cNvPicPr>
          <p:nvPr>
            <p:ph sz="quarter" idx="4294967295"/>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1981200"/>
            <a:ext cx="4041775" cy="41910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638800" y="3810000"/>
            <a:ext cx="1603101" cy="1384995"/>
          </a:xfrm>
          <a:prstGeom prst="rect">
            <a:avLst/>
          </a:prstGeom>
          <a:solidFill>
            <a:schemeClr val="bg2"/>
          </a:solidFill>
        </p:spPr>
        <p:txBody>
          <a:bodyPr wrap="square">
            <a:spAutoFit/>
          </a:bodyPr>
          <a:lstStyle/>
          <a:p>
            <a:pPr lvl="0"/>
            <a:r>
              <a:rPr lang="en-US" sz="1400" dirty="0"/>
              <a:t>Uploading of DRRM reference materials in the learning </a:t>
            </a:r>
            <a:r>
              <a:rPr lang="en-US" sz="1400" dirty="0" smtClean="0"/>
              <a:t>portal beginning 2015 (</a:t>
            </a:r>
            <a:r>
              <a:rPr lang="en-US" sz="1400" b="1" u="sng" dirty="0"/>
              <a:t>4</a:t>
            </a:r>
            <a:r>
              <a:rPr lang="en-US" sz="1400" b="1" u="sng" dirty="0" smtClean="0"/>
              <a:t>6 titles</a:t>
            </a:r>
            <a:r>
              <a:rPr lang="en-US" sz="1400" dirty="0" smtClean="0"/>
              <a:t>)</a:t>
            </a:r>
            <a:endParaRPr lang="en-US" sz="1400" dirty="0"/>
          </a:p>
        </p:txBody>
      </p:sp>
      <p:sp>
        <p:nvSpPr>
          <p:cNvPr id="29" name="Rectangle 28"/>
          <p:cNvSpPr/>
          <p:nvPr/>
        </p:nvSpPr>
        <p:spPr>
          <a:xfrm>
            <a:off x="3657600" y="2057400"/>
            <a:ext cx="1827125" cy="954107"/>
          </a:xfrm>
          <a:prstGeom prst="rect">
            <a:avLst/>
          </a:prstGeom>
          <a:solidFill>
            <a:schemeClr val="bg2"/>
          </a:solidFill>
        </p:spPr>
        <p:txBody>
          <a:bodyPr wrap="square">
            <a:spAutoFit/>
          </a:bodyPr>
          <a:lstStyle/>
          <a:p>
            <a:pPr marL="90488" lvl="0" indent="-90488">
              <a:buFont typeface="Arial" panose="020B0604020202020204" pitchFamily="34" charset="0"/>
              <a:buChar char="•"/>
            </a:pPr>
            <a:r>
              <a:rPr lang="en-US" sz="1400" dirty="0" smtClean="0"/>
              <a:t>Policy on student-led school watching and hazard mapping (DM 179)</a:t>
            </a:r>
            <a:endParaRPr lang="en-US" sz="1400" dirty="0"/>
          </a:p>
        </p:txBody>
      </p:sp>
      <p:pic>
        <p:nvPicPr>
          <p:cNvPr id="30" name="Picture 2"/>
          <p:cNvPicPr>
            <a:picLocks noGrp="1" noChangeAspect="1" noChangeArrowheads="1"/>
          </p:cNvPicPr>
          <p:nvPr>
            <p:ph sz="half" idx="4294967295"/>
          </p:nvPr>
        </p:nvPicPr>
        <p:blipFill>
          <a:blip r:embed="rId7" cstate="print">
            <a:extLst>
              <a:ext uri="{28A0092B-C50C-407E-A947-70E740481C1C}">
                <a14:useLocalDpi xmlns:a14="http://schemas.microsoft.com/office/drawing/2010/main" val="0"/>
              </a:ext>
            </a:extLst>
          </a:blip>
          <a:srcRect/>
          <a:stretch>
            <a:fillRect/>
          </a:stretch>
        </p:blipFill>
        <p:spPr bwMode="auto">
          <a:xfrm>
            <a:off x="3581400" y="1981200"/>
            <a:ext cx="4040188"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5638800" y="2209800"/>
            <a:ext cx="1603101" cy="954107"/>
          </a:xfrm>
          <a:prstGeom prst="rect">
            <a:avLst/>
          </a:prstGeom>
          <a:solidFill>
            <a:schemeClr val="bg2"/>
          </a:solidFill>
        </p:spPr>
        <p:txBody>
          <a:bodyPr wrap="square">
            <a:spAutoFit/>
          </a:bodyPr>
          <a:lstStyle/>
          <a:p>
            <a:pPr marL="90488" lvl="0" indent="-90488">
              <a:buFont typeface="Arial" panose="020B0604020202020204" pitchFamily="34" charset="0"/>
              <a:buChar char="•"/>
            </a:pPr>
            <a:r>
              <a:rPr lang="en-US" sz="1400" dirty="0" smtClean="0"/>
              <a:t>Policy on Family Earthquake Preparedness Homework </a:t>
            </a:r>
            <a:endParaRPr lang="en-US" sz="1400" dirty="0"/>
          </a:p>
        </p:txBody>
      </p:sp>
      <p:pic>
        <p:nvPicPr>
          <p:cNvPr id="28" name="Picture 2" descr="C:\Users\Save the Children\Pictures\DRRM Field visits\DRR2.jpg"/>
          <p:cNvPicPr>
            <a:picLocks noGrp="1" noChangeAspect="1" noChangeArrowheads="1"/>
          </p:cNvPicPr>
          <p:nvPr>
            <p:ph sz="half" idx="4294967295"/>
          </p:nvPr>
        </p:nvPicPr>
        <p:blipFill>
          <a:blip r:embed="rId8" cstate="print">
            <a:extLst>
              <a:ext uri="{28A0092B-C50C-407E-A947-70E740481C1C}">
                <a14:useLocalDpi xmlns:a14="http://schemas.microsoft.com/office/drawing/2010/main" val="0"/>
              </a:ext>
            </a:extLst>
          </a:blip>
          <a:stretch>
            <a:fillRect/>
          </a:stretch>
        </p:blipFill>
        <p:spPr bwMode="auto">
          <a:xfrm>
            <a:off x="1143000" y="1981200"/>
            <a:ext cx="4040188"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734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nodeType="clickEffect">
                                  <p:stCondLst>
                                    <p:cond delay="0"/>
                                  </p:stCondLst>
                                  <p:childTnLst>
                                    <p:animEffect transition="out" filter="dissolv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1" nodeType="clickEffect">
                                  <p:stCondLst>
                                    <p:cond delay="0"/>
                                  </p:stCondLst>
                                  <p:childTnLst>
                                    <p:animEffect transition="out" filter="dissolv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9" presetClass="exit" presetSubtype="0" fill="hold" grpId="1" nodeType="clickEffect">
                                  <p:stCondLst>
                                    <p:cond delay="0"/>
                                  </p:stCondLst>
                                  <p:childTnLst>
                                    <p:animEffect transition="out" filter="dissolv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grpId="1" nodeType="clickEffect">
                                  <p:stCondLst>
                                    <p:cond delay="0"/>
                                  </p:stCondLst>
                                  <p:childTnLst>
                                    <p:animEffect transition="out" filter="dissolve">
                                      <p:cBhvr>
                                        <p:cTn id="88" dur="500"/>
                                        <p:tgtEl>
                                          <p:spTgt spid="29"/>
                                        </p:tgtEl>
                                      </p:cBhvr>
                                    </p:animEffect>
                                    <p:set>
                                      <p:cBhvr>
                                        <p:cTn id="89" dur="1" fill="hold">
                                          <p:stCondLst>
                                            <p:cond delay="499"/>
                                          </p:stCondLst>
                                        </p:cTn>
                                        <p:tgtEl>
                                          <p:spTgt spid="29"/>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3" presetClass="entr" presetSubtype="16"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p:cTn id="94" dur="500" fill="hold"/>
                                        <p:tgtEl>
                                          <p:spTgt spid="23"/>
                                        </p:tgtEl>
                                        <p:attrNameLst>
                                          <p:attrName>ppt_w</p:attrName>
                                        </p:attrNameLst>
                                      </p:cBhvr>
                                      <p:tavLst>
                                        <p:tav tm="0">
                                          <p:val>
                                            <p:fltVal val="0"/>
                                          </p:val>
                                        </p:tav>
                                        <p:tav tm="100000">
                                          <p:val>
                                            <p:strVal val="#ppt_w"/>
                                          </p:val>
                                        </p:tav>
                                      </p:tavLst>
                                    </p:anim>
                                    <p:anim calcmode="lin" valueType="num">
                                      <p:cBhvr>
                                        <p:cTn id="95"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9" presetClass="exit" presetSubtype="0" fill="hold" grpId="1" nodeType="clickEffect">
                                  <p:stCondLst>
                                    <p:cond delay="0"/>
                                  </p:stCondLst>
                                  <p:childTnLst>
                                    <p:animEffect transition="out" filter="dissolve">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3" presetClass="entr" presetSubtype="16"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ppt_w</p:attrName>
                                        </p:attrNameLst>
                                      </p:cBhvr>
                                      <p:tavLst>
                                        <p:tav tm="0">
                                          <p:val>
                                            <p:fltVal val="0"/>
                                          </p:val>
                                        </p:tav>
                                        <p:tav tm="100000">
                                          <p:val>
                                            <p:strVal val="#ppt_w"/>
                                          </p:val>
                                        </p:tav>
                                      </p:tavLst>
                                    </p:anim>
                                    <p:anim calcmode="lin" valueType="num">
                                      <p:cBhvr>
                                        <p:cTn id="106"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9" presetClass="exit" presetSubtype="0" fill="hold" grpId="1" nodeType="clickEffect">
                                  <p:stCondLst>
                                    <p:cond delay="0"/>
                                  </p:stCondLst>
                                  <p:childTnLst>
                                    <p:animEffect transition="out" filter="dissolve">
                                      <p:cBhvr>
                                        <p:cTn id="110" dur="500"/>
                                        <p:tgtEl>
                                          <p:spTgt spid="21"/>
                                        </p:tgtEl>
                                      </p:cBhvr>
                                    </p:animEffect>
                                    <p:set>
                                      <p:cBhvr>
                                        <p:cTn id="111" dur="1" fill="hold">
                                          <p:stCondLst>
                                            <p:cond delay="499"/>
                                          </p:stCondLst>
                                        </p:cTn>
                                        <p:tgtEl>
                                          <p:spTgt spid="21"/>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p:cTn id="116" dur="500" fill="hold"/>
                                        <p:tgtEl>
                                          <p:spTgt spid="31"/>
                                        </p:tgtEl>
                                        <p:attrNameLst>
                                          <p:attrName>ppt_w</p:attrName>
                                        </p:attrNameLst>
                                      </p:cBhvr>
                                      <p:tavLst>
                                        <p:tav tm="0">
                                          <p:val>
                                            <p:fltVal val="0"/>
                                          </p:val>
                                        </p:tav>
                                        <p:tav tm="100000">
                                          <p:val>
                                            <p:strVal val="#ppt_w"/>
                                          </p:val>
                                        </p:tav>
                                      </p:tavLst>
                                    </p:anim>
                                    <p:anim calcmode="lin" valueType="num">
                                      <p:cBhvr>
                                        <p:cTn id="117"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9" presetClass="exit" presetSubtype="0" fill="hold" grpId="1" nodeType="clickEffect">
                                  <p:stCondLst>
                                    <p:cond delay="0"/>
                                  </p:stCondLst>
                                  <p:childTnLst>
                                    <p:animEffect transition="out" filter="dissolve">
                                      <p:cBhvr>
                                        <p:cTn id="121" dur="500"/>
                                        <p:tgtEl>
                                          <p:spTgt spid="31"/>
                                        </p:tgtEl>
                                      </p:cBhvr>
                                    </p:animEffect>
                                    <p:set>
                                      <p:cBhvr>
                                        <p:cTn id="122" dur="1" fill="hold">
                                          <p:stCondLst>
                                            <p:cond delay="499"/>
                                          </p:stCondLst>
                                        </p:cTn>
                                        <p:tgtEl>
                                          <p:spTgt spid="31"/>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3" presetClass="entr" presetSubtype="16"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23" presetClass="entr" presetSubtype="16" fill="hold"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500" fill="hold"/>
                                        <p:tgtEl>
                                          <p:spTgt spid="28"/>
                                        </p:tgtEl>
                                        <p:attrNameLst>
                                          <p:attrName>ppt_w</p:attrName>
                                        </p:attrNameLst>
                                      </p:cBhvr>
                                      <p:tavLst>
                                        <p:tav tm="0">
                                          <p:val>
                                            <p:fltVal val="0"/>
                                          </p:val>
                                        </p:tav>
                                        <p:tav tm="100000">
                                          <p:val>
                                            <p:strVal val="#ppt_w"/>
                                          </p:val>
                                        </p:tav>
                                      </p:tavLst>
                                    </p:anim>
                                    <p:anim calcmode="lin" valueType="num">
                                      <p:cBhvr>
                                        <p:cTn id="134"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9" presetClass="exit" presetSubtype="0" fill="hold" nodeType="clickEffect">
                                  <p:stCondLst>
                                    <p:cond delay="0"/>
                                  </p:stCondLst>
                                  <p:childTnLst>
                                    <p:animEffect transition="out" filter="dissolve">
                                      <p:cBhvr>
                                        <p:cTn id="138" dur="500"/>
                                        <p:tgtEl>
                                          <p:spTgt spid="28"/>
                                        </p:tgtEl>
                                      </p:cBhvr>
                                    </p:animEffect>
                                    <p:set>
                                      <p:cBhvr>
                                        <p:cTn id="139" dur="1" fill="hold">
                                          <p:stCondLst>
                                            <p:cond delay="499"/>
                                          </p:stCondLst>
                                        </p:cTn>
                                        <p:tgtEl>
                                          <p:spTgt spid="28"/>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9" presetClass="exit" presetSubtype="0" fill="hold" grpId="1" nodeType="clickEffect">
                                  <p:stCondLst>
                                    <p:cond delay="0"/>
                                  </p:stCondLst>
                                  <p:childTnLst>
                                    <p:animEffect transition="out" filter="dissolv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3" presetClass="entr" presetSubtype="16" fill="hold" grpId="0" nodeType="clickEffect">
                                  <p:stCondLst>
                                    <p:cond delay="0"/>
                                  </p:stCondLst>
                                  <p:childTnLst>
                                    <p:set>
                                      <p:cBhvr>
                                        <p:cTn id="148" dur="1" fill="hold">
                                          <p:stCondLst>
                                            <p:cond delay="0"/>
                                          </p:stCondLst>
                                        </p:cTn>
                                        <p:tgtEl>
                                          <p:spTgt spid="25"/>
                                        </p:tgtEl>
                                        <p:attrNameLst>
                                          <p:attrName>style.visibility</p:attrName>
                                        </p:attrNameLst>
                                      </p:cBhvr>
                                      <p:to>
                                        <p:strVal val="visible"/>
                                      </p:to>
                                    </p:set>
                                    <p:anim calcmode="lin" valueType="num">
                                      <p:cBhvr>
                                        <p:cTn id="149" dur="500" fill="hold"/>
                                        <p:tgtEl>
                                          <p:spTgt spid="25"/>
                                        </p:tgtEl>
                                        <p:attrNameLst>
                                          <p:attrName>ppt_w</p:attrName>
                                        </p:attrNameLst>
                                      </p:cBhvr>
                                      <p:tavLst>
                                        <p:tav tm="0">
                                          <p:val>
                                            <p:fltVal val="0"/>
                                          </p:val>
                                        </p:tav>
                                        <p:tav tm="100000">
                                          <p:val>
                                            <p:strVal val="#ppt_w"/>
                                          </p:val>
                                        </p:tav>
                                      </p:tavLst>
                                    </p:anim>
                                    <p:anim calcmode="lin" valueType="num">
                                      <p:cBhvr>
                                        <p:cTn id="150"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23" presetClass="entr" presetSubtype="16" fill="hold" nodeType="clickEffect">
                                  <p:stCondLst>
                                    <p:cond delay="0"/>
                                  </p:stCondLst>
                                  <p:childTnLst>
                                    <p:set>
                                      <p:cBhvr>
                                        <p:cTn id="154" dur="1" fill="hold">
                                          <p:stCondLst>
                                            <p:cond delay="0"/>
                                          </p:stCondLst>
                                        </p:cTn>
                                        <p:tgtEl>
                                          <p:spTgt spid="26"/>
                                        </p:tgtEl>
                                        <p:attrNameLst>
                                          <p:attrName>style.visibility</p:attrName>
                                        </p:attrNameLst>
                                      </p:cBhvr>
                                      <p:to>
                                        <p:strVal val="visible"/>
                                      </p:to>
                                    </p:set>
                                    <p:anim calcmode="lin" valueType="num">
                                      <p:cBhvr>
                                        <p:cTn id="155" dur="500" fill="hold"/>
                                        <p:tgtEl>
                                          <p:spTgt spid="26"/>
                                        </p:tgtEl>
                                        <p:attrNameLst>
                                          <p:attrName>ppt_w</p:attrName>
                                        </p:attrNameLst>
                                      </p:cBhvr>
                                      <p:tavLst>
                                        <p:tav tm="0">
                                          <p:val>
                                            <p:fltVal val="0"/>
                                          </p:val>
                                        </p:tav>
                                        <p:tav tm="100000">
                                          <p:val>
                                            <p:strVal val="#ppt_w"/>
                                          </p:val>
                                        </p:tav>
                                      </p:tavLst>
                                    </p:anim>
                                    <p:anim calcmode="lin" valueType="num">
                                      <p:cBhvr>
                                        <p:cTn id="15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9" presetClass="exit" presetSubtype="0" fill="hold" nodeType="clickEffect">
                                  <p:stCondLst>
                                    <p:cond delay="0"/>
                                  </p:stCondLst>
                                  <p:childTnLst>
                                    <p:animEffect transition="out" filter="dissolve">
                                      <p:cBhvr>
                                        <p:cTn id="160" dur="500"/>
                                        <p:tgtEl>
                                          <p:spTgt spid="26"/>
                                        </p:tgtEl>
                                      </p:cBhvr>
                                    </p:animEffect>
                                    <p:set>
                                      <p:cBhvr>
                                        <p:cTn id="161" dur="1" fill="hold">
                                          <p:stCondLst>
                                            <p:cond delay="499"/>
                                          </p:stCondLst>
                                        </p:cTn>
                                        <p:tgtEl>
                                          <p:spTgt spid="26"/>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9" presetClass="exit" presetSubtype="0" fill="hold" grpId="1" nodeType="clickEffect">
                                  <p:stCondLst>
                                    <p:cond delay="0"/>
                                  </p:stCondLst>
                                  <p:childTnLst>
                                    <p:animEffect transition="out" filter="dissolve">
                                      <p:cBhvr>
                                        <p:cTn id="165" dur="500"/>
                                        <p:tgtEl>
                                          <p:spTgt spid="25"/>
                                        </p:tgtEl>
                                      </p:cBhvr>
                                    </p:animEffect>
                                    <p:set>
                                      <p:cBhvr>
                                        <p:cTn id="16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5" grpId="0" animBg="1"/>
      <p:bldP spid="15" grpId="1" animBg="1"/>
      <p:bldP spid="21" grpId="0" animBg="1"/>
      <p:bldP spid="21" grpId="1" animBg="1"/>
      <p:bldP spid="23" grpId="0" animBg="1"/>
      <p:bldP spid="23" grpId="1" animBg="1"/>
      <p:bldP spid="24" grpId="0" animBg="1"/>
      <p:bldP spid="24" grpId="1" animBg="1"/>
      <p:bldP spid="25" grpId="0" animBg="1"/>
      <p:bldP spid="25" grpId="1" animBg="1"/>
      <p:bldP spid="27" grpId="0" animBg="1"/>
      <p:bldP spid="27" grpId="1" animBg="1"/>
      <p:bldP spid="29" grpId="0" animBg="1"/>
      <p:bldP spid="29" grpId="1" animBg="1"/>
      <p:bldP spid="31" grpId="0" animBg="1"/>
      <p:bldP spid="31"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3130550" y="5095875"/>
            <a:ext cx="2279650" cy="720725"/>
            <a:chOff x="2521325" y="5468334"/>
            <a:chExt cx="1974475" cy="399066"/>
          </a:xfrm>
        </p:grpSpPr>
        <p:cxnSp>
          <p:nvCxnSpPr>
            <p:cNvPr id="29" name="Straight Arrow Connector 28"/>
            <p:cNvCxnSpPr/>
            <p:nvPr/>
          </p:nvCxnSpPr>
          <p:spPr>
            <a:xfrm flipV="1">
              <a:off x="3508563" y="5469213"/>
              <a:ext cx="0" cy="322593"/>
            </a:xfrm>
            <a:prstGeom prst="straightConnector1">
              <a:avLst/>
            </a:prstGeom>
            <a:ln w="889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521325" y="5791806"/>
              <a:ext cx="976238" cy="75594"/>
            </a:xfrm>
            <a:prstGeom prst="straightConnector1">
              <a:avLst/>
            </a:prstGeom>
            <a:ln w="889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497563" y="5791806"/>
              <a:ext cx="998237" cy="75594"/>
            </a:xfrm>
            <a:prstGeom prst="straightConnector1">
              <a:avLst/>
            </a:prstGeom>
            <a:ln w="889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 name="Straight Arrow Connector 2"/>
          <p:cNvCxnSpPr/>
          <p:nvPr/>
        </p:nvCxnSpPr>
        <p:spPr bwMode="auto">
          <a:xfrm flipV="1">
            <a:off x="2590800" y="4732338"/>
            <a:ext cx="1371600" cy="814387"/>
          </a:xfrm>
          <a:prstGeom prst="straightConnector1">
            <a:avLst/>
          </a:prstGeom>
          <a:ln w="889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a:off x="4633913" y="4732338"/>
            <a:ext cx="1223962" cy="914400"/>
          </a:xfrm>
          <a:prstGeom prst="straightConnector1">
            <a:avLst/>
          </a:prstGeom>
          <a:ln w="889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a:off x="2590800" y="6162675"/>
            <a:ext cx="3276600" cy="0"/>
          </a:xfrm>
          <a:prstGeom prst="straightConnector1">
            <a:avLst/>
          </a:prstGeom>
          <a:ln w="889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Pentagon 18"/>
          <p:cNvSpPr/>
          <p:nvPr/>
        </p:nvSpPr>
        <p:spPr>
          <a:xfrm>
            <a:off x="2514600" y="3343275"/>
            <a:ext cx="6183313" cy="381000"/>
          </a:xfrm>
          <a:prstGeom prst="homePlate">
            <a:avLst/>
          </a:prstGeom>
          <a:ln w="28575">
            <a:solidFill>
              <a:srgbClr val="00B0F0"/>
            </a:solidFill>
          </a:ln>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en-US" sz="1600" b="1" dirty="0">
                <a:latin typeface="Arial Narrow" pitchFamily="34" charset="0"/>
              </a:rPr>
              <a:t>PREPAREDNESS</a:t>
            </a:r>
          </a:p>
        </p:txBody>
      </p:sp>
      <p:sp>
        <p:nvSpPr>
          <p:cNvPr id="20" name="Pentagon 19"/>
          <p:cNvSpPr/>
          <p:nvPr/>
        </p:nvSpPr>
        <p:spPr>
          <a:xfrm>
            <a:off x="2514600" y="3724275"/>
            <a:ext cx="6183313" cy="381000"/>
          </a:xfrm>
          <a:prstGeom prst="homePlate">
            <a:avLst/>
          </a:prstGeom>
          <a:ln w="28575">
            <a:solidFill>
              <a:srgbClr val="00B0F0"/>
            </a:solidFill>
          </a:ln>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en-US" sz="1600" b="1" dirty="0">
                <a:latin typeface="Arial Narrow" pitchFamily="34" charset="0"/>
              </a:rPr>
              <a:t>RESPONSE</a:t>
            </a:r>
          </a:p>
        </p:txBody>
      </p:sp>
      <p:sp>
        <p:nvSpPr>
          <p:cNvPr id="21" name="Pentagon 20"/>
          <p:cNvSpPr/>
          <p:nvPr/>
        </p:nvSpPr>
        <p:spPr>
          <a:xfrm>
            <a:off x="2514600" y="4105275"/>
            <a:ext cx="6183313" cy="533400"/>
          </a:xfrm>
          <a:prstGeom prst="homePlate">
            <a:avLst/>
          </a:prstGeom>
          <a:ln w="28575">
            <a:solidFill>
              <a:srgbClr val="00B0F0"/>
            </a:solidFill>
          </a:ln>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en-US" sz="1600" b="1" dirty="0">
                <a:latin typeface="Arial Narrow" pitchFamily="34" charset="0"/>
              </a:rPr>
              <a:t>RECOVERY &amp; </a:t>
            </a:r>
          </a:p>
          <a:p>
            <a:pPr algn="r" fontAlgn="auto">
              <a:spcBef>
                <a:spcPts val="0"/>
              </a:spcBef>
              <a:spcAft>
                <a:spcPts val="0"/>
              </a:spcAft>
              <a:defRPr/>
            </a:pPr>
            <a:r>
              <a:rPr lang="en-US" sz="1600" b="1" dirty="0">
                <a:latin typeface="Arial Narrow" pitchFamily="34" charset="0"/>
              </a:rPr>
              <a:t>REHABILITATION</a:t>
            </a:r>
          </a:p>
        </p:txBody>
      </p:sp>
      <p:sp>
        <p:nvSpPr>
          <p:cNvPr id="17" name="Pentagon 16"/>
          <p:cNvSpPr/>
          <p:nvPr/>
        </p:nvSpPr>
        <p:spPr>
          <a:xfrm>
            <a:off x="2514600" y="2874963"/>
            <a:ext cx="6183313" cy="468312"/>
          </a:xfrm>
          <a:prstGeom prst="homePlate">
            <a:avLst/>
          </a:prstGeom>
          <a:ln w="28575">
            <a:solidFill>
              <a:srgbClr val="00B0F0"/>
            </a:solidFill>
          </a:ln>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en-US" sz="1600" b="1" dirty="0">
                <a:latin typeface="Arial Narrow" pitchFamily="34" charset="0"/>
              </a:rPr>
              <a:t>PREVENTION &amp; </a:t>
            </a:r>
          </a:p>
          <a:p>
            <a:pPr algn="r" fontAlgn="auto">
              <a:spcBef>
                <a:spcPts val="0"/>
              </a:spcBef>
              <a:spcAft>
                <a:spcPts val="0"/>
              </a:spcAft>
              <a:defRPr/>
            </a:pPr>
            <a:r>
              <a:rPr lang="en-US" sz="1600" b="1" dirty="0">
                <a:latin typeface="Arial Narrow" pitchFamily="34" charset="0"/>
              </a:rPr>
              <a:t>MITIGATION</a:t>
            </a:r>
          </a:p>
        </p:txBody>
      </p:sp>
      <p:sp>
        <p:nvSpPr>
          <p:cNvPr id="9" name="Rectangle 8"/>
          <p:cNvSpPr/>
          <p:nvPr/>
        </p:nvSpPr>
        <p:spPr>
          <a:xfrm>
            <a:off x="3962400" y="2581790"/>
            <a:ext cx="666242" cy="2462254"/>
          </a:xfrm>
          <a:prstGeom prst="rect">
            <a:avLst/>
          </a:prstGeom>
          <a:solidFill>
            <a:srgbClr val="00B0F0"/>
          </a:solidFill>
          <a:ln w="76200"/>
        </p:spPr>
        <p:style>
          <a:lnRef idx="2">
            <a:schemeClr val="dk1"/>
          </a:lnRef>
          <a:fillRef idx="1">
            <a:schemeClr val="lt1"/>
          </a:fillRef>
          <a:effectRef idx="0">
            <a:schemeClr val="dk1"/>
          </a:effectRef>
          <a:fontRef idx="minor">
            <a:schemeClr val="dk1"/>
          </a:fontRef>
        </p:style>
        <p:txBody>
          <a:bodyPr vert="vert270" anchor="ctr"/>
          <a:lstStyle/>
          <a:p>
            <a:pPr fontAlgn="auto">
              <a:spcBef>
                <a:spcPts val="0"/>
              </a:spcBef>
              <a:spcAft>
                <a:spcPts val="0"/>
              </a:spcAft>
              <a:defRPr/>
            </a:pPr>
            <a:r>
              <a:rPr lang="en-US" sz="2000" b="1" dirty="0">
                <a:solidFill>
                  <a:schemeClr val="tx1"/>
                </a:solidFill>
                <a:latin typeface="Arial Narrow" pitchFamily="34" charset="0"/>
              </a:rPr>
              <a:t>  SAFE LEARNING </a:t>
            </a:r>
          </a:p>
          <a:p>
            <a:pPr fontAlgn="auto">
              <a:spcBef>
                <a:spcPts val="0"/>
              </a:spcBef>
              <a:spcAft>
                <a:spcPts val="0"/>
              </a:spcAft>
              <a:defRPr/>
            </a:pPr>
            <a:r>
              <a:rPr lang="en-US" sz="2000" b="1" dirty="0">
                <a:solidFill>
                  <a:schemeClr val="tx1"/>
                </a:solidFill>
                <a:latin typeface="Arial Narrow" pitchFamily="34" charset="0"/>
              </a:rPr>
              <a:t>  FACILITES</a:t>
            </a:r>
          </a:p>
        </p:txBody>
      </p:sp>
      <p:sp>
        <p:nvSpPr>
          <p:cNvPr id="8" name="Rectangle 7"/>
          <p:cNvSpPr/>
          <p:nvPr/>
        </p:nvSpPr>
        <p:spPr>
          <a:xfrm>
            <a:off x="1905000" y="2353190"/>
            <a:ext cx="666242" cy="3960008"/>
          </a:xfrm>
          <a:prstGeom prst="rect">
            <a:avLst/>
          </a:prstGeom>
          <a:solidFill>
            <a:schemeClr val="accent6">
              <a:lumMod val="75000"/>
            </a:schemeClr>
          </a:solidFill>
          <a:ln w="76200"/>
        </p:spPr>
        <p:style>
          <a:lnRef idx="2">
            <a:schemeClr val="dk1"/>
          </a:lnRef>
          <a:fillRef idx="1">
            <a:schemeClr val="lt1"/>
          </a:fillRef>
          <a:effectRef idx="0">
            <a:schemeClr val="dk1"/>
          </a:effectRef>
          <a:fontRef idx="minor">
            <a:schemeClr val="dk1"/>
          </a:fontRef>
        </p:style>
        <p:txBody>
          <a:bodyPr vert="vert270" anchor="ctr"/>
          <a:lstStyle/>
          <a:p>
            <a:pPr fontAlgn="auto">
              <a:spcBef>
                <a:spcPts val="0"/>
              </a:spcBef>
              <a:spcAft>
                <a:spcPts val="0"/>
              </a:spcAft>
              <a:defRPr/>
            </a:pPr>
            <a:r>
              <a:rPr lang="en-US" sz="2000" b="1" dirty="0">
                <a:solidFill>
                  <a:schemeClr val="tx1"/>
                </a:solidFill>
                <a:latin typeface="Arial Narrow" pitchFamily="34" charset="0"/>
              </a:rPr>
              <a:t> SCHOOL DISASTER MANAGEMENT</a:t>
            </a:r>
          </a:p>
        </p:txBody>
      </p:sp>
      <p:sp>
        <p:nvSpPr>
          <p:cNvPr id="10" name="Rectangle 9"/>
          <p:cNvSpPr/>
          <p:nvPr/>
        </p:nvSpPr>
        <p:spPr>
          <a:xfrm>
            <a:off x="5901906" y="2294243"/>
            <a:ext cx="666242" cy="4030357"/>
          </a:xfrm>
          <a:prstGeom prst="rect">
            <a:avLst/>
          </a:prstGeom>
          <a:solidFill>
            <a:srgbClr val="92D050"/>
          </a:solidFill>
          <a:ln w="76200"/>
        </p:spPr>
        <p:style>
          <a:lnRef idx="2">
            <a:schemeClr val="dk1"/>
          </a:lnRef>
          <a:fillRef idx="1">
            <a:schemeClr val="lt1"/>
          </a:fillRef>
          <a:effectRef idx="0">
            <a:schemeClr val="dk1"/>
          </a:effectRef>
          <a:fontRef idx="minor">
            <a:schemeClr val="dk1"/>
          </a:fontRef>
        </p:style>
        <p:txBody>
          <a:bodyPr vert="vert270" anchor="ctr"/>
          <a:lstStyle/>
          <a:p>
            <a:pPr fontAlgn="auto">
              <a:spcBef>
                <a:spcPts val="0"/>
              </a:spcBef>
              <a:spcAft>
                <a:spcPts val="0"/>
              </a:spcAft>
              <a:defRPr/>
            </a:pPr>
            <a:r>
              <a:rPr lang="en-US" sz="2000" b="1" dirty="0">
                <a:solidFill>
                  <a:schemeClr val="tx1"/>
                </a:solidFill>
                <a:latin typeface="Arial Narrow" pitchFamily="34" charset="0"/>
              </a:rPr>
              <a:t>   DRR IN EDUCATION</a:t>
            </a:r>
          </a:p>
        </p:txBody>
      </p:sp>
      <p:grpSp>
        <p:nvGrpSpPr>
          <p:cNvPr id="4" name="Group 10"/>
          <p:cNvGrpSpPr>
            <a:grpSpLocks/>
          </p:cNvGrpSpPr>
          <p:nvPr/>
        </p:nvGrpSpPr>
        <p:grpSpPr bwMode="auto">
          <a:xfrm>
            <a:off x="1905000" y="981075"/>
            <a:ext cx="4668838" cy="1893888"/>
            <a:chOff x="0" y="0"/>
            <a:chExt cx="3053080" cy="1529213"/>
          </a:xfrm>
        </p:grpSpPr>
        <p:sp>
          <p:nvSpPr>
            <p:cNvPr id="13" name="Freeform 12"/>
            <p:cNvSpPr/>
            <p:nvPr/>
          </p:nvSpPr>
          <p:spPr>
            <a:xfrm>
              <a:off x="0" y="531956"/>
              <a:ext cx="3053080" cy="997257"/>
            </a:xfrm>
            <a:custGeom>
              <a:avLst/>
              <a:gdLst>
                <a:gd name="connsiteX0" fmla="*/ 0 w 4805916"/>
                <a:gd name="connsiteY0" fmla="*/ 31898 h 552893"/>
                <a:gd name="connsiteX1" fmla="*/ 0 w 4805916"/>
                <a:gd name="connsiteY1" fmla="*/ 542260 h 552893"/>
                <a:gd name="connsiteX2" fmla="*/ 4805916 w 4805916"/>
                <a:gd name="connsiteY2" fmla="*/ 552893 h 552893"/>
                <a:gd name="connsiteX3" fmla="*/ 4805916 w 4805916"/>
                <a:gd name="connsiteY3" fmla="*/ 0 h 552893"/>
                <a:gd name="connsiteX4" fmla="*/ 0 w 4805916"/>
                <a:gd name="connsiteY4" fmla="*/ 31898 h 552893"/>
                <a:gd name="connsiteX0" fmla="*/ 0 w 4805916"/>
                <a:gd name="connsiteY0" fmla="*/ 31898 h 914550"/>
                <a:gd name="connsiteX1" fmla="*/ 0 w 4805916"/>
                <a:gd name="connsiteY1" fmla="*/ 542260 h 914550"/>
                <a:gd name="connsiteX2" fmla="*/ 4805916 w 4805916"/>
                <a:gd name="connsiteY2" fmla="*/ 552893 h 914550"/>
                <a:gd name="connsiteX3" fmla="*/ 4805916 w 4805916"/>
                <a:gd name="connsiteY3" fmla="*/ 0 h 914550"/>
                <a:gd name="connsiteX4" fmla="*/ 0 w 4805916"/>
                <a:gd name="connsiteY4" fmla="*/ 31898 h 914550"/>
                <a:gd name="connsiteX0" fmla="*/ 0 w 4805916"/>
                <a:gd name="connsiteY0" fmla="*/ 31898 h 1057151"/>
                <a:gd name="connsiteX1" fmla="*/ 0 w 4805916"/>
                <a:gd name="connsiteY1" fmla="*/ 542260 h 1057151"/>
                <a:gd name="connsiteX2" fmla="*/ 4805916 w 4805916"/>
                <a:gd name="connsiteY2" fmla="*/ 552893 h 1057151"/>
                <a:gd name="connsiteX3" fmla="*/ 4805916 w 4805916"/>
                <a:gd name="connsiteY3" fmla="*/ 0 h 1057151"/>
                <a:gd name="connsiteX4" fmla="*/ 0 w 4805916"/>
                <a:gd name="connsiteY4" fmla="*/ 31898 h 1057151"/>
                <a:gd name="connsiteX0" fmla="*/ 0 w 4805916"/>
                <a:gd name="connsiteY0" fmla="*/ 31898 h 1024362"/>
                <a:gd name="connsiteX1" fmla="*/ 0 w 4805916"/>
                <a:gd name="connsiteY1" fmla="*/ 542260 h 1024362"/>
                <a:gd name="connsiteX2" fmla="*/ 4805916 w 4805916"/>
                <a:gd name="connsiteY2" fmla="*/ 552893 h 1024362"/>
                <a:gd name="connsiteX3" fmla="*/ 4805916 w 4805916"/>
                <a:gd name="connsiteY3" fmla="*/ 0 h 1024362"/>
                <a:gd name="connsiteX4" fmla="*/ 0 w 4805916"/>
                <a:gd name="connsiteY4" fmla="*/ 31898 h 1024362"/>
                <a:gd name="connsiteX0" fmla="*/ 0 w 4805916"/>
                <a:gd name="connsiteY0" fmla="*/ 31898 h 996169"/>
                <a:gd name="connsiteX1" fmla="*/ 0 w 4805916"/>
                <a:gd name="connsiteY1" fmla="*/ 542260 h 996169"/>
                <a:gd name="connsiteX2" fmla="*/ 4805916 w 4805916"/>
                <a:gd name="connsiteY2" fmla="*/ 552893 h 996169"/>
                <a:gd name="connsiteX3" fmla="*/ 4805916 w 4805916"/>
                <a:gd name="connsiteY3" fmla="*/ 0 h 996169"/>
                <a:gd name="connsiteX4" fmla="*/ 0 w 4805916"/>
                <a:gd name="connsiteY4" fmla="*/ 31898 h 996169"/>
                <a:gd name="connsiteX0" fmla="*/ 0 w 4805916"/>
                <a:gd name="connsiteY0" fmla="*/ 31898 h 997930"/>
                <a:gd name="connsiteX1" fmla="*/ 0 w 4805916"/>
                <a:gd name="connsiteY1" fmla="*/ 542260 h 997930"/>
                <a:gd name="connsiteX2" fmla="*/ 4805916 w 4805916"/>
                <a:gd name="connsiteY2" fmla="*/ 552893 h 997930"/>
                <a:gd name="connsiteX3" fmla="*/ 4805916 w 4805916"/>
                <a:gd name="connsiteY3" fmla="*/ 0 h 997930"/>
                <a:gd name="connsiteX4" fmla="*/ 0 w 4805916"/>
                <a:gd name="connsiteY4" fmla="*/ 31898 h 997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5916" h="997930">
                  <a:moveTo>
                    <a:pt x="0" y="31898"/>
                  </a:moveTo>
                  <a:lnTo>
                    <a:pt x="0" y="542260"/>
                  </a:lnTo>
                  <a:cubicBezTo>
                    <a:pt x="1212882" y="1224686"/>
                    <a:pt x="4042765" y="1066926"/>
                    <a:pt x="4805916" y="552893"/>
                  </a:cubicBezTo>
                  <a:lnTo>
                    <a:pt x="4805916" y="0"/>
                  </a:lnTo>
                  <a:lnTo>
                    <a:pt x="0" y="31898"/>
                  </a:lnTo>
                  <a:close/>
                </a:path>
              </a:pathLst>
            </a:custGeom>
            <a:solidFill>
              <a:srgbClr val="993300"/>
            </a:solidFill>
            <a:ln w="76200"/>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endParaRPr lang="en-US"/>
            </a:p>
          </p:txBody>
        </p:sp>
        <p:sp>
          <p:nvSpPr>
            <p:cNvPr id="14" name="Oval 13"/>
            <p:cNvSpPr/>
            <p:nvPr/>
          </p:nvSpPr>
          <p:spPr>
            <a:xfrm>
              <a:off x="0" y="0"/>
              <a:ext cx="3051004" cy="1052377"/>
            </a:xfrm>
            <a:prstGeom prst="ellipse">
              <a:avLst/>
            </a:prstGeom>
            <a:solidFill>
              <a:srgbClr val="993300"/>
            </a:solidFill>
            <a:ln w="762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000" dirty="0" smtClean="0">
                  <a:solidFill>
                    <a:schemeClr val="bg1"/>
                  </a:solidFill>
                  <a:latin typeface="Arial Black" pitchFamily="34" charset="0"/>
                </a:rPr>
                <a:t>QUALITY</a:t>
              </a:r>
            </a:p>
            <a:p>
              <a:pPr algn="ctr" fontAlgn="auto">
                <a:spcBef>
                  <a:spcPts val="0"/>
                </a:spcBef>
                <a:spcAft>
                  <a:spcPts val="0"/>
                </a:spcAft>
                <a:defRPr/>
              </a:pPr>
              <a:r>
                <a:rPr lang="en-US" sz="3000" dirty="0" smtClean="0">
                  <a:solidFill>
                    <a:schemeClr val="bg1"/>
                  </a:solidFill>
                  <a:latin typeface="Arial Black" pitchFamily="34" charset="0"/>
                </a:rPr>
                <a:t>ACCESS &amp;</a:t>
              </a:r>
            </a:p>
            <a:p>
              <a:pPr algn="ctr" fontAlgn="auto">
                <a:spcBef>
                  <a:spcPts val="0"/>
                </a:spcBef>
                <a:spcAft>
                  <a:spcPts val="0"/>
                </a:spcAft>
                <a:defRPr/>
              </a:pPr>
              <a:r>
                <a:rPr lang="en-US" sz="3000" dirty="0" smtClean="0">
                  <a:solidFill>
                    <a:schemeClr val="bg1"/>
                  </a:solidFill>
                  <a:latin typeface="Arial Black" pitchFamily="34" charset="0"/>
                </a:rPr>
                <a:t>GOVERNANCE</a:t>
              </a:r>
              <a:endParaRPr lang="en-US" sz="3000" dirty="0">
                <a:solidFill>
                  <a:schemeClr val="bg1"/>
                </a:solidFill>
                <a:latin typeface="Arial Black" pitchFamily="34" charset="0"/>
              </a:endParaRPr>
            </a:p>
          </p:txBody>
        </p:sp>
      </p:grpSp>
      <p:sp>
        <p:nvSpPr>
          <p:cNvPr id="76814" name="Slide Number Placeholder 1"/>
          <p:cNvSpPr>
            <a:spLocks noGrp="1"/>
          </p:cNvSpPr>
          <p:nvPr>
            <p:ph type="sldNum" sz="quarter" idx="4294967295"/>
          </p:nvPr>
        </p:nvSpPr>
        <p:spPr bwMode="auto">
          <a:xfrm>
            <a:off x="3124200" y="6356350"/>
            <a:ext cx="2895600" cy="365125"/>
          </a:xfrm>
          <a:prstGeom prst="rect">
            <a:avLst/>
          </a:prstGeom>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fld id="{0E45833A-186F-1B42-9CD2-F2BDDA635AAD}" type="slidenum">
              <a:rPr lang="en-US">
                <a:solidFill>
                  <a:srgbClr val="898989"/>
                </a:solidFill>
                <a:latin typeface="Calibri" charset="0"/>
              </a:rPr>
              <a:pPr algn="ctr" eaLnBrk="1" hangingPunct="1"/>
              <a:t>51</a:t>
            </a:fld>
            <a:endParaRPr lang="en-US">
              <a:solidFill>
                <a:srgbClr val="898989"/>
              </a:solidFill>
              <a:latin typeface="Calibri" charset="0"/>
            </a:endParaRPr>
          </a:p>
        </p:txBody>
      </p:sp>
      <p:sp>
        <p:nvSpPr>
          <p:cNvPr id="7183" name="TextBox 3"/>
          <p:cNvSpPr txBox="1">
            <a:spLocks noChangeArrowheads="1"/>
          </p:cNvSpPr>
          <p:nvPr/>
        </p:nvSpPr>
        <p:spPr bwMode="auto">
          <a:xfrm>
            <a:off x="0" y="-762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3000" b="1" dirty="0" smtClean="0">
                <a:latin typeface="Bookman Old Style" charset="0"/>
              </a:rPr>
              <a:t>COMPREHENSIVE SCHOOL SAFETY FRAMEWORK</a:t>
            </a:r>
            <a:endParaRPr lang="en-US" sz="3000" b="1" dirty="0">
              <a:latin typeface="Bookman Old Style" charset="0"/>
            </a:endParaRPr>
          </a:p>
        </p:txBody>
      </p:sp>
    </p:spTree>
    <p:extLst>
      <p:ext uri="{BB962C8B-B14F-4D97-AF65-F5344CB8AC3E}">
        <p14:creationId xmlns:p14="http://schemas.microsoft.com/office/powerpoint/2010/main" val="201804532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0-#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par>
                                <p:cTn id="51" presetID="22" presetClass="entr" presetSubtype="4"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down)">
                                      <p:cBhvr>
                                        <p:cTn id="53" dur="500"/>
                                        <p:tgtEl>
                                          <p:spTgt spid="3"/>
                                        </p:tgtEl>
                                      </p:cBhvr>
                                    </p:animEffect>
                                  </p:childTnLst>
                                </p:cTn>
                              </p:par>
                              <p:par>
                                <p:cTn id="54" presetID="22" presetClass="entr" presetSubtype="4"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500"/>
                                        <p:tgtEl>
                                          <p:spTgt spid="2"/>
                                        </p:tgtEl>
                                      </p:cBhvr>
                                    </p:animEffect>
                                  </p:childTnLst>
                                </p:cTn>
                              </p:par>
                              <p:par>
                                <p:cTn id="57" presetID="22" presetClass="entr" presetSubtype="4"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z="3600" dirty="0" smtClean="0"/>
              <a:t>DRRM TEAM Template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7100893"/>
              </p:ext>
            </p:extLst>
          </p:nvPr>
        </p:nvGraphicFramePr>
        <p:xfrm>
          <a:off x="19348" y="958607"/>
          <a:ext cx="9124650" cy="5899394"/>
        </p:xfrm>
        <a:graphic>
          <a:graphicData uri="http://schemas.openxmlformats.org/drawingml/2006/table">
            <a:tbl>
              <a:tblPr firstRow="1" bandRow="1">
                <a:tableStyleId>{5C22544A-7EE6-4342-B048-85BDC9FD1C3A}</a:tableStyleId>
              </a:tblPr>
              <a:tblGrid>
                <a:gridCol w="2266652"/>
                <a:gridCol w="2155006"/>
                <a:gridCol w="1476520"/>
                <a:gridCol w="1932237"/>
                <a:gridCol w="1294235"/>
              </a:tblGrid>
              <a:tr h="555098">
                <a:tc rowSpan="2">
                  <a:txBody>
                    <a:bodyPr/>
                    <a:lstStyle/>
                    <a:p>
                      <a:pPr algn="ctr"/>
                      <a:r>
                        <a:rPr lang="fil-PH" sz="3000" b="1" dirty="0" smtClean="0"/>
                        <a:t>SDRRM</a:t>
                      </a:r>
                      <a:r>
                        <a:rPr lang="fil-PH" sz="3000" b="1" baseline="0" dirty="0" smtClean="0"/>
                        <a:t>C</a:t>
                      </a:r>
                      <a:endParaRPr lang="fil-PH" sz="3000" b="1" dirty="0"/>
                    </a:p>
                  </a:txBody>
                  <a:tcPr marL="68580" marR="68580" anchor="ctr"/>
                </a:tc>
                <a:tc rowSpan="2">
                  <a:txBody>
                    <a:bodyPr/>
                    <a:lstStyle/>
                    <a:p>
                      <a:pPr algn="ctr"/>
                      <a:r>
                        <a:rPr lang="fil-PH" sz="3500" b="1" dirty="0" smtClean="0"/>
                        <a:t>Thematic Areas</a:t>
                      </a:r>
                      <a:endParaRPr lang="fil-PH" sz="3500" b="1" dirty="0"/>
                    </a:p>
                  </a:txBody>
                  <a:tcPr marL="68580" marR="68580" anchor="ctr"/>
                </a:tc>
                <a:tc gridSpan="3">
                  <a:txBody>
                    <a:bodyPr/>
                    <a:lstStyle/>
                    <a:p>
                      <a:pPr algn="ctr"/>
                      <a:r>
                        <a:rPr lang="fil-PH" sz="2800" b="0" dirty="0" smtClean="0"/>
                        <a:t>Roles and</a:t>
                      </a:r>
                      <a:r>
                        <a:rPr lang="fil-PH" sz="2800" b="0" baseline="0" dirty="0" smtClean="0"/>
                        <a:t> Responsibilities</a:t>
                      </a:r>
                      <a:endParaRPr lang="fil-PH" sz="2800" b="0" dirty="0"/>
                    </a:p>
                  </a:txBody>
                  <a:tcPr marL="68580" marR="68580"/>
                </a:tc>
                <a:tc hMerge="1">
                  <a:txBody>
                    <a:bodyPr/>
                    <a:lstStyle/>
                    <a:p>
                      <a:endParaRPr lang="fil-PH" dirty="0"/>
                    </a:p>
                  </a:txBody>
                  <a:tcPr/>
                </a:tc>
                <a:tc hMerge="1">
                  <a:txBody>
                    <a:bodyPr/>
                    <a:lstStyle/>
                    <a:p>
                      <a:endParaRPr lang="fil-PH" dirty="0"/>
                    </a:p>
                  </a:txBody>
                  <a:tcPr/>
                </a:tc>
              </a:tr>
              <a:tr h="1273460">
                <a:tc vMerge="1">
                  <a:txBody>
                    <a:bodyPr/>
                    <a:lstStyle/>
                    <a:p>
                      <a:endParaRPr lang="fil-PH" dirty="0"/>
                    </a:p>
                  </a:txBody>
                  <a:tcPr/>
                </a:tc>
                <a:tc vMerge="1">
                  <a:txBody>
                    <a:bodyPr/>
                    <a:lstStyle/>
                    <a:p>
                      <a:endParaRPr lang="fil-PH"/>
                    </a:p>
                  </a:txBody>
                  <a:tcPr/>
                </a:tc>
                <a:tc>
                  <a:txBody>
                    <a:bodyPr/>
                    <a:lstStyle/>
                    <a:p>
                      <a:pPr algn="ctr"/>
                      <a:endParaRPr lang="fil-PH" sz="1800" b="0" dirty="0"/>
                    </a:p>
                  </a:txBody>
                  <a:tcPr marL="68580" marR="68580"/>
                </a:tc>
                <a:tc>
                  <a:txBody>
                    <a:bodyPr/>
                    <a:lstStyle/>
                    <a:p>
                      <a:pPr algn="ctr"/>
                      <a:endParaRPr lang="fil-PH" sz="1800" b="0" dirty="0"/>
                    </a:p>
                  </a:txBody>
                  <a:tcPr marL="68580" marR="68580"/>
                </a:tc>
                <a:tc>
                  <a:txBody>
                    <a:bodyPr/>
                    <a:lstStyle/>
                    <a:p>
                      <a:pPr algn="ctr"/>
                      <a:endParaRPr lang="fil-PH" sz="1800" b="0" dirty="0"/>
                    </a:p>
                  </a:txBody>
                  <a:tcPr marL="68580" marR="68580"/>
                </a:tc>
              </a:tr>
              <a:tr h="1193615">
                <a:tc>
                  <a:txBody>
                    <a:bodyPr/>
                    <a:lstStyle/>
                    <a:p>
                      <a:endParaRPr lang="fil-PH" sz="1800" b="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l-PH" sz="1800" b="1" dirty="0" smtClean="0">
                        <a:solidFill>
                          <a:srgbClr val="FF0000"/>
                        </a:solidFill>
                      </a:endParaRPr>
                    </a:p>
                  </a:txBody>
                  <a:tcPr marL="68580" marR="68580"/>
                </a:tc>
                <a:tc>
                  <a:txBody>
                    <a:bodyPr/>
                    <a:lstStyle/>
                    <a:p>
                      <a:endParaRPr lang="fil-PH" sz="1800" b="0" dirty="0"/>
                    </a:p>
                  </a:txBody>
                  <a:tcPr marL="68580" marR="68580"/>
                </a:tc>
                <a:tc>
                  <a:txBody>
                    <a:bodyPr/>
                    <a:lstStyle/>
                    <a:p>
                      <a:endParaRPr lang="fil-PH" sz="1800" b="0" dirty="0"/>
                    </a:p>
                  </a:txBody>
                  <a:tcPr marL="68580" marR="68580"/>
                </a:tc>
                <a:tc>
                  <a:txBody>
                    <a:bodyPr/>
                    <a:lstStyle/>
                    <a:p>
                      <a:endParaRPr lang="fil-PH" sz="1800" b="0"/>
                    </a:p>
                  </a:txBody>
                  <a:tcPr marL="68580" marR="68580"/>
                </a:tc>
              </a:tr>
              <a:tr h="762172">
                <a:tc>
                  <a:txBody>
                    <a:bodyPr/>
                    <a:lstStyle/>
                    <a:p>
                      <a:endParaRPr lang="fil-PH" sz="1800" b="0" dirty="0"/>
                    </a:p>
                  </a:txBody>
                  <a:tcPr marL="68580" marR="68580"/>
                </a:tc>
                <a:tc>
                  <a:txBody>
                    <a:bodyPr/>
                    <a:lstStyle/>
                    <a:p>
                      <a:endParaRPr lang="fil-PH" sz="1800" b="1" dirty="0">
                        <a:solidFill>
                          <a:schemeClr val="accent6">
                            <a:lumMod val="75000"/>
                          </a:schemeClr>
                        </a:solidFill>
                      </a:endParaRPr>
                    </a:p>
                  </a:txBody>
                  <a:tcPr marL="68580" marR="68580"/>
                </a:tc>
                <a:tc>
                  <a:txBody>
                    <a:bodyPr/>
                    <a:lstStyle/>
                    <a:p>
                      <a:endParaRPr lang="fil-PH" sz="1800" b="0"/>
                    </a:p>
                  </a:txBody>
                  <a:tcPr marL="68580" marR="68580"/>
                </a:tc>
                <a:tc>
                  <a:txBody>
                    <a:bodyPr/>
                    <a:lstStyle/>
                    <a:p>
                      <a:endParaRPr lang="fil-PH" sz="1800" b="0" dirty="0"/>
                    </a:p>
                  </a:txBody>
                  <a:tcPr marL="68580" marR="68580"/>
                </a:tc>
                <a:tc>
                  <a:txBody>
                    <a:bodyPr/>
                    <a:lstStyle/>
                    <a:p>
                      <a:endParaRPr lang="fil-PH" sz="1800" b="0"/>
                    </a:p>
                  </a:txBody>
                  <a:tcPr marL="68580" marR="68580"/>
                </a:tc>
              </a:tr>
              <a:tr h="895235">
                <a:tc>
                  <a:txBody>
                    <a:bodyPr/>
                    <a:lstStyle/>
                    <a:p>
                      <a:endParaRPr lang="fil-PH" sz="1800" b="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l-PH" sz="1800" b="1" dirty="0" smtClean="0">
                        <a:solidFill>
                          <a:schemeClr val="accent3"/>
                        </a:solidFill>
                      </a:endParaRPr>
                    </a:p>
                  </a:txBody>
                  <a:tcPr marL="68580" marR="68580"/>
                </a:tc>
                <a:tc>
                  <a:txBody>
                    <a:bodyPr/>
                    <a:lstStyle/>
                    <a:p>
                      <a:endParaRPr lang="fil-PH" sz="1800" b="0" dirty="0"/>
                    </a:p>
                  </a:txBody>
                  <a:tcPr marL="68580" marR="68580"/>
                </a:tc>
                <a:tc>
                  <a:txBody>
                    <a:bodyPr/>
                    <a:lstStyle/>
                    <a:p>
                      <a:endParaRPr lang="fil-PH" sz="1800" b="0"/>
                    </a:p>
                  </a:txBody>
                  <a:tcPr marL="68580" marR="68580"/>
                </a:tc>
                <a:tc>
                  <a:txBody>
                    <a:bodyPr/>
                    <a:lstStyle/>
                    <a:p>
                      <a:endParaRPr lang="fil-PH" sz="1800" b="0" dirty="0"/>
                    </a:p>
                  </a:txBody>
                  <a:tcPr marL="68580" marR="68580"/>
                </a:tc>
              </a:tr>
              <a:tr h="1219814">
                <a:tc>
                  <a:txBody>
                    <a:bodyPr/>
                    <a:lstStyle/>
                    <a:p>
                      <a:endParaRPr lang="fil-PH" sz="1800" b="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l-PH" sz="1800" b="1" dirty="0" smtClean="0">
                        <a:solidFill>
                          <a:schemeClr val="tx2">
                            <a:lumMod val="75000"/>
                          </a:schemeClr>
                        </a:solidFill>
                      </a:endParaRPr>
                    </a:p>
                  </a:txBody>
                  <a:tcPr marL="68580" marR="68580"/>
                </a:tc>
                <a:tc>
                  <a:txBody>
                    <a:bodyPr/>
                    <a:lstStyle/>
                    <a:p>
                      <a:endParaRPr lang="fil-PH" sz="1800" b="0" dirty="0"/>
                    </a:p>
                  </a:txBody>
                  <a:tcPr marL="68580" marR="68580"/>
                </a:tc>
                <a:tc>
                  <a:txBody>
                    <a:bodyPr/>
                    <a:lstStyle/>
                    <a:p>
                      <a:endParaRPr lang="fil-PH" sz="1800" b="0"/>
                    </a:p>
                  </a:txBody>
                  <a:tcPr marL="68580" marR="68580"/>
                </a:tc>
                <a:tc>
                  <a:txBody>
                    <a:bodyPr/>
                    <a:lstStyle/>
                    <a:p>
                      <a:endParaRPr lang="fil-PH" sz="1800" b="0" dirty="0"/>
                    </a:p>
                  </a:txBody>
                  <a:tcPr marL="68580" marR="68580"/>
                </a:tc>
              </a:tr>
            </a:tbl>
          </a:graphicData>
        </a:graphic>
      </p:graphicFrame>
      <p:sp>
        <p:nvSpPr>
          <p:cNvPr id="94263" name="Slide Number Placeholder 3"/>
          <p:cNvSpPr>
            <a:spLocks noGrp="1"/>
          </p:cNvSpPr>
          <p:nvPr>
            <p:ph type="sldNum" sz="quarter" idx="11"/>
          </p:nvPr>
        </p:nvSpPr>
        <p:spPr bwMode="auto">
          <a:noFill/>
          <a:ln>
            <a:miter lim="800000"/>
            <a:headEnd/>
            <a:tailEnd/>
          </a:ln>
        </p:spPr>
        <p:txBody>
          <a:bodyPr/>
          <a:lstStyle/>
          <a:p>
            <a:r>
              <a:rPr lang="fil-PH" dirty="0">
                <a:solidFill>
                  <a:prstClr val="white"/>
                </a:solidFill>
                <a:cs typeface="Arial" pitchFamily="34" charset="0"/>
              </a:rPr>
              <a:t>6</a:t>
            </a:r>
          </a:p>
        </p:txBody>
      </p:sp>
      <p:sp>
        <p:nvSpPr>
          <p:cNvPr id="2" name="Rectangle 1"/>
          <p:cNvSpPr/>
          <p:nvPr/>
        </p:nvSpPr>
        <p:spPr>
          <a:xfrm>
            <a:off x="2286000" y="2895600"/>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2500" b="1" dirty="0">
                <a:solidFill>
                  <a:schemeClr val="bg1"/>
                </a:solidFill>
              </a:rPr>
              <a:t>Prevention &amp; </a:t>
            </a:r>
            <a:r>
              <a:rPr lang="fil-PH" sz="2500" b="1" dirty="0" smtClean="0">
                <a:solidFill>
                  <a:schemeClr val="bg1"/>
                </a:solidFill>
              </a:rPr>
              <a:t>Mitigation</a:t>
            </a:r>
            <a:endParaRPr lang="fil-PH" sz="2500" b="1" dirty="0">
              <a:solidFill>
                <a:schemeClr val="bg1"/>
              </a:solidFill>
            </a:endParaRPr>
          </a:p>
        </p:txBody>
      </p:sp>
      <p:sp>
        <p:nvSpPr>
          <p:cNvPr id="22" name="Rectangle 21"/>
          <p:cNvSpPr/>
          <p:nvPr/>
        </p:nvSpPr>
        <p:spPr>
          <a:xfrm>
            <a:off x="2286000" y="40386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2000" b="1" dirty="0" smtClean="0">
                <a:solidFill>
                  <a:schemeClr val="bg1"/>
                </a:solidFill>
              </a:rPr>
              <a:t>Preparedness</a:t>
            </a:r>
            <a:endParaRPr lang="fil-PH" sz="2000" b="1" dirty="0">
              <a:solidFill>
                <a:schemeClr val="bg1"/>
              </a:solidFill>
            </a:endParaRPr>
          </a:p>
        </p:txBody>
      </p:sp>
      <p:sp>
        <p:nvSpPr>
          <p:cNvPr id="23" name="Rectangle 22"/>
          <p:cNvSpPr/>
          <p:nvPr/>
        </p:nvSpPr>
        <p:spPr>
          <a:xfrm>
            <a:off x="2286000" y="48768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2500" b="1" dirty="0" smtClean="0">
                <a:solidFill>
                  <a:schemeClr val="bg1"/>
                </a:solidFill>
              </a:rPr>
              <a:t>RESPONSE</a:t>
            </a:r>
            <a:endParaRPr lang="fil-PH" sz="2500" b="1" dirty="0">
              <a:solidFill>
                <a:schemeClr val="bg1"/>
              </a:solidFill>
            </a:endParaRPr>
          </a:p>
        </p:txBody>
      </p:sp>
      <p:sp>
        <p:nvSpPr>
          <p:cNvPr id="24" name="Rectangle 23"/>
          <p:cNvSpPr/>
          <p:nvPr/>
        </p:nvSpPr>
        <p:spPr>
          <a:xfrm>
            <a:off x="2286000" y="5715000"/>
            <a:ext cx="1981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2100" b="1" dirty="0" smtClean="0">
                <a:solidFill>
                  <a:schemeClr val="bg1"/>
                </a:solidFill>
              </a:rPr>
              <a:t>Recovery &amp; Rehabilitation</a:t>
            </a:r>
            <a:endParaRPr lang="fil-PH" sz="2100" b="1" dirty="0">
              <a:solidFill>
                <a:schemeClr val="bg1"/>
              </a:solidFill>
            </a:endParaRPr>
          </a:p>
        </p:txBody>
      </p:sp>
      <p:sp>
        <p:nvSpPr>
          <p:cNvPr id="30" name="Rectangle 29"/>
          <p:cNvSpPr/>
          <p:nvPr/>
        </p:nvSpPr>
        <p:spPr>
          <a:xfrm>
            <a:off x="990600" y="1143000"/>
            <a:ext cx="7391400" cy="5486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0" rIns="54610" bIns="0" numCol="1" spcCol="1270" anchor="ctr" anchorCtr="0">
            <a:noAutofit/>
          </a:bodyPr>
          <a:lstStyle/>
          <a:p>
            <a:pPr lvl="0" algn="l" defTabSz="1911350">
              <a:lnSpc>
                <a:spcPct val="90000"/>
              </a:lnSpc>
              <a:spcBef>
                <a:spcPct val="0"/>
              </a:spcBef>
              <a:spcAft>
                <a:spcPct val="35000"/>
              </a:spcAft>
            </a:pPr>
            <a:endParaRPr lang="en-US" sz="4300" b="1" i="0" u="none" kern="1200" dirty="0" smtClean="0"/>
          </a:p>
          <a:p>
            <a:pPr lvl="0" algn="l" defTabSz="1911350">
              <a:lnSpc>
                <a:spcPct val="90000"/>
              </a:lnSpc>
              <a:spcBef>
                <a:spcPct val="0"/>
              </a:spcBef>
              <a:spcAft>
                <a:spcPct val="35000"/>
              </a:spcAft>
            </a:pPr>
            <a:endParaRPr lang="en-US" sz="4300" i="0" u="none" kern="1200" dirty="0"/>
          </a:p>
        </p:txBody>
      </p:sp>
      <p:sp>
        <p:nvSpPr>
          <p:cNvPr id="4" name="Rounded Rectangle 3"/>
          <p:cNvSpPr/>
          <p:nvPr/>
        </p:nvSpPr>
        <p:spPr>
          <a:xfrm>
            <a:off x="4495800" y="1524000"/>
            <a:ext cx="14478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l-PH" b="1" dirty="0"/>
              <a:t>Pillar 1: </a:t>
            </a:r>
          </a:p>
          <a:p>
            <a:pPr algn="ctr"/>
            <a:r>
              <a:rPr lang="fil-PH" b="1" dirty="0"/>
              <a:t>Safe Learning </a:t>
            </a:r>
            <a:r>
              <a:rPr lang="fil-PH" b="1" dirty="0" smtClean="0"/>
              <a:t>Facilities</a:t>
            </a:r>
            <a:endParaRPr lang="fil-PH" b="1" dirty="0"/>
          </a:p>
        </p:txBody>
      </p:sp>
      <p:sp>
        <p:nvSpPr>
          <p:cNvPr id="34" name="Rounded Rectangle 33"/>
          <p:cNvSpPr/>
          <p:nvPr/>
        </p:nvSpPr>
        <p:spPr>
          <a:xfrm>
            <a:off x="6019800" y="1524000"/>
            <a:ext cx="18288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l-PH" b="1" dirty="0"/>
              <a:t>Pillar 2: </a:t>
            </a:r>
          </a:p>
          <a:p>
            <a:pPr algn="ctr"/>
            <a:r>
              <a:rPr lang="fil-PH" b="1" dirty="0"/>
              <a:t>School Disaster Management</a:t>
            </a:r>
          </a:p>
        </p:txBody>
      </p:sp>
      <p:sp>
        <p:nvSpPr>
          <p:cNvPr id="31" name="Rounded Rectangle 30"/>
          <p:cNvSpPr/>
          <p:nvPr/>
        </p:nvSpPr>
        <p:spPr>
          <a:xfrm>
            <a:off x="7891632" y="1524000"/>
            <a:ext cx="12192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smtClean="0"/>
              <a:t>Pillar 3</a:t>
            </a:r>
          </a:p>
          <a:p>
            <a:pPr algn="ctr"/>
            <a:r>
              <a:rPr lang="en-US" sz="1700" b="1" dirty="0" smtClean="0"/>
              <a:t>DRR in </a:t>
            </a:r>
            <a:r>
              <a:rPr lang="en-US" sz="1500" b="1" dirty="0" smtClean="0"/>
              <a:t>Education</a:t>
            </a:r>
          </a:p>
        </p:txBody>
      </p:sp>
      <p:sp>
        <p:nvSpPr>
          <p:cNvPr id="25" name="Rectangle 24"/>
          <p:cNvSpPr/>
          <p:nvPr/>
        </p:nvSpPr>
        <p:spPr>
          <a:xfrm>
            <a:off x="152400" y="2971800"/>
            <a:ext cx="1981200" cy="838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100" b="1" dirty="0" smtClean="0"/>
              <a:t>DRRM FOCAL </a:t>
            </a:r>
          </a:p>
          <a:p>
            <a:pPr algn="ctr"/>
            <a:r>
              <a:rPr lang="en-US" sz="2100" b="1" dirty="0" smtClean="0"/>
              <a:t>PERSON</a:t>
            </a:r>
            <a:endParaRPr lang="en-US" sz="2100" b="1" dirty="0"/>
          </a:p>
        </p:txBody>
      </p:sp>
      <p:sp>
        <p:nvSpPr>
          <p:cNvPr id="38" name="Rectangle 37"/>
          <p:cNvSpPr/>
          <p:nvPr/>
        </p:nvSpPr>
        <p:spPr>
          <a:xfrm>
            <a:off x="6019800" y="2895600"/>
            <a:ext cx="1752600" cy="838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t>COORDINATE ALL DRRM </a:t>
            </a:r>
          </a:p>
          <a:p>
            <a:pPr algn="ctr"/>
            <a:r>
              <a:rPr lang="en-US" b="1" dirty="0" smtClean="0"/>
              <a:t>EFFORTS</a:t>
            </a:r>
            <a:endParaRPr lang="en-US" b="1" dirty="0"/>
          </a:p>
        </p:txBody>
      </p:sp>
      <p:sp>
        <p:nvSpPr>
          <p:cNvPr id="39" name="Rounded Rectangle 38"/>
          <p:cNvSpPr/>
          <p:nvPr/>
        </p:nvSpPr>
        <p:spPr>
          <a:xfrm>
            <a:off x="6019800" y="1524000"/>
            <a:ext cx="1828800" cy="1219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il-PH" b="1" dirty="0"/>
              <a:t>Pillar 2: </a:t>
            </a:r>
          </a:p>
          <a:p>
            <a:pPr algn="ctr"/>
            <a:r>
              <a:rPr lang="fil-PH" b="1" dirty="0"/>
              <a:t>School Disaster Management</a:t>
            </a:r>
          </a:p>
        </p:txBody>
      </p:sp>
      <p:sp>
        <p:nvSpPr>
          <p:cNvPr id="40" name="Rectangle 39"/>
          <p:cNvSpPr/>
          <p:nvPr/>
        </p:nvSpPr>
        <p:spPr>
          <a:xfrm>
            <a:off x="152400" y="3886200"/>
            <a:ext cx="1981200" cy="838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100" b="1" dirty="0" smtClean="0"/>
              <a:t>DRRM FOCAL </a:t>
            </a:r>
          </a:p>
          <a:p>
            <a:pPr algn="ctr"/>
            <a:r>
              <a:rPr lang="en-US" sz="2100" b="1" dirty="0" smtClean="0"/>
              <a:t>PERSON</a:t>
            </a:r>
            <a:endParaRPr lang="en-US" sz="2100" b="1" dirty="0"/>
          </a:p>
        </p:txBody>
      </p:sp>
      <p:sp>
        <p:nvSpPr>
          <p:cNvPr id="42" name="Rectangle 41"/>
          <p:cNvSpPr/>
          <p:nvPr/>
        </p:nvSpPr>
        <p:spPr>
          <a:xfrm>
            <a:off x="6019800" y="3886200"/>
            <a:ext cx="1752600" cy="838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smtClean="0"/>
              <a:t>ORGANIZE </a:t>
            </a:r>
          </a:p>
          <a:p>
            <a:pPr algn="ctr"/>
            <a:r>
              <a:rPr lang="en-US" sz="2000" b="1" dirty="0" smtClean="0"/>
              <a:t>DRRM TEAM </a:t>
            </a:r>
          </a:p>
          <a:p>
            <a:pPr algn="ctr"/>
            <a:r>
              <a:rPr lang="en-US" sz="2000" b="1" dirty="0" smtClean="0"/>
              <a:t>DRRM PLAN</a:t>
            </a:r>
          </a:p>
        </p:txBody>
      </p:sp>
      <p:sp>
        <p:nvSpPr>
          <p:cNvPr id="43" name="Rectangle 42"/>
          <p:cNvSpPr/>
          <p:nvPr/>
        </p:nvSpPr>
        <p:spPr>
          <a:xfrm>
            <a:off x="152400" y="4800600"/>
            <a:ext cx="1981200" cy="838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100" b="1" dirty="0" smtClean="0"/>
              <a:t>DRRM FOCAL </a:t>
            </a:r>
          </a:p>
          <a:p>
            <a:pPr algn="ctr"/>
            <a:r>
              <a:rPr lang="en-US" sz="2100" b="1" dirty="0" smtClean="0"/>
              <a:t>PERSON</a:t>
            </a:r>
            <a:endParaRPr lang="en-US" sz="2100" b="1" dirty="0"/>
          </a:p>
        </p:txBody>
      </p:sp>
      <p:sp>
        <p:nvSpPr>
          <p:cNvPr id="44" name="Rectangle 43"/>
          <p:cNvSpPr/>
          <p:nvPr/>
        </p:nvSpPr>
        <p:spPr>
          <a:xfrm>
            <a:off x="6019800" y="4800600"/>
            <a:ext cx="1752600" cy="838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smtClean="0"/>
              <a:t>REPORT DISASTER IMPACTS</a:t>
            </a:r>
            <a:endParaRPr lang="en-US" sz="2000" b="1" dirty="0"/>
          </a:p>
        </p:txBody>
      </p:sp>
      <p:sp>
        <p:nvSpPr>
          <p:cNvPr id="45" name="Rectangle 44"/>
          <p:cNvSpPr/>
          <p:nvPr/>
        </p:nvSpPr>
        <p:spPr>
          <a:xfrm>
            <a:off x="152400" y="5791200"/>
            <a:ext cx="1981200" cy="838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100" b="1" dirty="0" smtClean="0"/>
              <a:t>DRRM FOCAL</a:t>
            </a:r>
          </a:p>
          <a:p>
            <a:pPr algn="ctr"/>
            <a:r>
              <a:rPr lang="en-US" sz="2100" b="1" dirty="0" smtClean="0"/>
              <a:t>PERSON</a:t>
            </a:r>
            <a:endParaRPr lang="en-US" sz="2100" b="1" dirty="0"/>
          </a:p>
        </p:txBody>
      </p:sp>
      <p:sp>
        <p:nvSpPr>
          <p:cNvPr id="46" name="Rectangle 45"/>
          <p:cNvSpPr/>
          <p:nvPr/>
        </p:nvSpPr>
        <p:spPr>
          <a:xfrm>
            <a:off x="6019800" y="5791200"/>
            <a:ext cx="1752600" cy="1066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700" b="1" dirty="0" smtClean="0"/>
              <a:t>ASSESS POST </a:t>
            </a:r>
          </a:p>
          <a:p>
            <a:pPr algn="ctr"/>
            <a:r>
              <a:rPr lang="en-US" sz="1700" b="1" dirty="0" smtClean="0"/>
              <a:t>DISASTER</a:t>
            </a:r>
          </a:p>
          <a:p>
            <a:pPr algn="ctr"/>
            <a:r>
              <a:rPr lang="en-US" sz="1500" b="1" dirty="0" smtClean="0"/>
              <a:t>INTERVENTIONS</a:t>
            </a:r>
            <a:endParaRPr lang="en-US" sz="1500" b="1" dirty="0"/>
          </a:p>
        </p:txBody>
      </p:sp>
    </p:spTree>
    <p:extLst>
      <p:ext uri="{BB962C8B-B14F-4D97-AF65-F5344CB8AC3E}">
        <p14:creationId xmlns:p14="http://schemas.microsoft.com/office/powerpoint/2010/main" val="228042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20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22"/>
                                        </p:tgtEl>
                                      </p:cBhvr>
                                    </p:animEffect>
                                    <p:animScale>
                                      <p:cBhvr>
                                        <p:cTn id="35" dur="250" autoRev="1" fill="hold"/>
                                        <p:tgtEl>
                                          <p:spTgt spid="22"/>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23"/>
                                        </p:tgtEl>
                                      </p:cBhvr>
                                    </p:animEffect>
                                    <p:animScale>
                                      <p:cBhvr>
                                        <p:cTn id="52" dur="250" autoRev="1" fill="hold"/>
                                        <p:tgtEl>
                                          <p:spTgt spid="23"/>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24"/>
                                        </p:tgtEl>
                                      </p:cBhvr>
                                    </p:animEffect>
                                    <p:animScale>
                                      <p:cBhvr>
                                        <p:cTn id="69" dur="250" autoRev="1" fill="hold"/>
                                        <p:tgtEl>
                                          <p:spTgt spid="24"/>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P spid="38" grpId="0" animBg="1"/>
      <p:bldP spid="39" grpId="0" animBg="1"/>
      <p:bldP spid="40" grpId="0" animBg="1"/>
      <p:bldP spid="42" grpId="0" animBg="1"/>
      <p:bldP spid="43" grpId="0" animBg="1"/>
      <p:bldP spid="44"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z="3600" dirty="0" smtClean="0"/>
              <a:t>DRRM TEAM Template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6477244"/>
              </p:ext>
            </p:extLst>
          </p:nvPr>
        </p:nvGraphicFramePr>
        <p:xfrm>
          <a:off x="19348" y="958607"/>
          <a:ext cx="9124650" cy="5899394"/>
        </p:xfrm>
        <a:graphic>
          <a:graphicData uri="http://schemas.openxmlformats.org/drawingml/2006/table">
            <a:tbl>
              <a:tblPr firstRow="1" bandRow="1">
                <a:tableStyleId>{5C22544A-7EE6-4342-B048-85BDC9FD1C3A}</a:tableStyleId>
              </a:tblPr>
              <a:tblGrid>
                <a:gridCol w="2266652"/>
                <a:gridCol w="2155006"/>
                <a:gridCol w="1476520"/>
                <a:gridCol w="1321474"/>
                <a:gridCol w="1904998"/>
              </a:tblGrid>
              <a:tr h="555098">
                <a:tc rowSpan="2">
                  <a:txBody>
                    <a:bodyPr/>
                    <a:lstStyle/>
                    <a:p>
                      <a:pPr algn="ctr"/>
                      <a:r>
                        <a:rPr lang="fil-PH" sz="3000" b="1" dirty="0" smtClean="0"/>
                        <a:t>SDRRM</a:t>
                      </a:r>
                      <a:r>
                        <a:rPr lang="fil-PH" sz="3000" b="1" baseline="0" dirty="0" smtClean="0"/>
                        <a:t>C</a:t>
                      </a:r>
                      <a:endParaRPr lang="fil-PH" sz="3000" b="1" dirty="0"/>
                    </a:p>
                  </a:txBody>
                  <a:tcPr marL="68580" marR="68580" anchor="ctr"/>
                </a:tc>
                <a:tc rowSpan="2">
                  <a:txBody>
                    <a:bodyPr/>
                    <a:lstStyle/>
                    <a:p>
                      <a:pPr algn="ctr"/>
                      <a:r>
                        <a:rPr lang="fil-PH" sz="3500" b="1" dirty="0" smtClean="0"/>
                        <a:t>Thematic Areas</a:t>
                      </a:r>
                      <a:endParaRPr lang="fil-PH" sz="3500" b="1" dirty="0"/>
                    </a:p>
                  </a:txBody>
                  <a:tcPr marL="68580" marR="68580" anchor="ctr"/>
                </a:tc>
                <a:tc gridSpan="3">
                  <a:txBody>
                    <a:bodyPr/>
                    <a:lstStyle/>
                    <a:p>
                      <a:pPr algn="ctr"/>
                      <a:r>
                        <a:rPr lang="fil-PH" sz="2800" b="0" dirty="0" smtClean="0"/>
                        <a:t>Roles and</a:t>
                      </a:r>
                      <a:r>
                        <a:rPr lang="fil-PH" sz="2800" b="0" baseline="0" dirty="0" smtClean="0"/>
                        <a:t> Responsibilities</a:t>
                      </a:r>
                      <a:endParaRPr lang="fil-PH" sz="2800" b="0" dirty="0"/>
                    </a:p>
                  </a:txBody>
                  <a:tcPr marL="68580" marR="68580"/>
                </a:tc>
                <a:tc hMerge="1">
                  <a:txBody>
                    <a:bodyPr/>
                    <a:lstStyle/>
                    <a:p>
                      <a:endParaRPr lang="fil-PH" dirty="0"/>
                    </a:p>
                  </a:txBody>
                  <a:tcPr/>
                </a:tc>
                <a:tc hMerge="1">
                  <a:txBody>
                    <a:bodyPr/>
                    <a:lstStyle/>
                    <a:p>
                      <a:endParaRPr lang="fil-PH" dirty="0"/>
                    </a:p>
                  </a:txBody>
                  <a:tcPr/>
                </a:tc>
              </a:tr>
              <a:tr h="1273460">
                <a:tc vMerge="1">
                  <a:txBody>
                    <a:bodyPr/>
                    <a:lstStyle/>
                    <a:p>
                      <a:endParaRPr lang="fil-PH" dirty="0"/>
                    </a:p>
                  </a:txBody>
                  <a:tcPr/>
                </a:tc>
                <a:tc vMerge="1">
                  <a:txBody>
                    <a:bodyPr/>
                    <a:lstStyle/>
                    <a:p>
                      <a:endParaRPr lang="fil-PH"/>
                    </a:p>
                  </a:txBody>
                  <a:tcPr/>
                </a:tc>
                <a:tc>
                  <a:txBody>
                    <a:bodyPr/>
                    <a:lstStyle/>
                    <a:p>
                      <a:pPr algn="ctr"/>
                      <a:endParaRPr lang="fil-PH" sz="1800" b="0" dirty="0"/>
                    </a:p>
                  </a:txBody>
                  <a:tcPr marL="68580" marR="68580"/>
                </a:tc>
                <a:tc>
                  <a:txBody>
                    <a:bodyPr/>
                    <a:lstStyle/>
                    <a:p>
                      <a:pPr algn="ctr"/>
                      <a:endParaRPr lang="fil-PH" sz="1800" b="0" dirty="0"/>
                    </a:p>
                  </a:txBody>
                  <a:tcPr marL="68580" marR="68580"/>
                </a:tc>
                <a:tc>
                  <a:txBody>
                    <a:bodyPr/>
                    <a:lstStyle/>
                    <a:p>
                      <a:pPr algn="ctr"/>
                      <a:endParaRPr lang="fil-PH" sz="1800" b="0" dirty="0"/>
                    </a:p>
                  </a:txBody>
                  <a:tcPr marL="68580" marR="68580"/>
                </a:tc>
              </a:tr>
              <a:tr h="1193615">
                <a:tc>
                  <a:txBody>
                    <a:bodyPr/>
                    <a:lstStyle/>
                    <a:p>
                      <a:endParaRPr lang="fil-PH" sz="1800" b="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l-PH" sz="1800" b="1" dirty="0" smtClean="0">
                        <a:solidFill>
                          <a:srgbClr val="FF0000"/>
                        </a:solidFill>
                      </a:endParaRPr>
                    </a:p>
                  </a:txBody>
                  <a:tcPr marL="68580" marR="68580"/>
                </a:tc>
                <a:tc>
                  <a:txBody>
                    <a:bodyPr/>
                    <a:lstStyle/>
                    <a:p>
                      <a:endParaRPr lang="fil-PH" sz="1800" b="0" dirty="0"/>
                    </a:p>
                  </a:txBody>
                  <a:tcPr marL="68580" marR="68580"/>
                </a:tc>
                <a:tc>
                  <a:txBody>
                    <a:bodyPr/>
                    <a:lstStyle/>
                    <a:p>
                      <a:endParaRPr lang="fil-PH" sz="1800" b="0" dirty="0"/>
                    </a:p>
                  </a:txBody>
                  <a:tcPr marL="68580" marR="68580"/>
                </a:tc>
                <a:tc>
                  <a:txBody>
                    <a:bodyPr/>
                    <a:lstStyle/>
                    <a:p>
                      <a:endParaRPr lang="fil-PH" sz="1800" b="0"/>
                    </a:p>
                  </a:txBody>
                  <a:tcPr marL="68580" marR="68580"/>
                </a:tc>
              </a:tr>
              <a:tr h="762172">
                <a:tc>
                  <a:txBody>
                    <a:bodyPr/>
                    <a:lstStyle/>
                    <a:p>
                      <a:endParaRPr lang="fil-PH" sz="1800" b="0" dirty="0"/>
                    </a:p>
                  </a:txBody>
                  <a:tcPr marL="68580" marR="68580"/>
                </a:tc>
                <a:tc>
                  <a:txBody>
                    <a:bodyPr/>
                    <a:lstStyle/>
                    <a:p>
                      <a:endParaRPr lang="fil-PH" sz="1800" b="1" dirty="0">
                        <a:solidFill>
                          <a:schemeClr val="accent6">
                            <a:lumMod val="75000"/>
                          </a:schemeClr>
                        </a:solidFill>
                      </a:endParaRPr>
                    </a:p>
                  </a:txBody>
                  <a:tcPr marL="68580" marR="68580"/>
                </a:tc>
                <a:tc>
                  <a:txBody>
                    <a:bodyPr/>
                    <a:lstStyle/>
                    <a:p>
                      <a:endParaRPr lang="fil-PH" sz="1800" b="0"/>
                    </a:p>
                  </a:txBody>
                  <a:tcPr marL="68580" marR="68580"/>
                </a:tc>
                <a:tc>
                  <a:txBody>
                    <a:bodyPr/>
                    <a:lstStyle/>
                    <a:p>
                      <a:endParaRPr lang="fil-PH" sz="1800" b="0" dirty="0"/>
                    </a:p>
                  </a:txBody>
                  <a:tcPr marL="68580" marR="68580"/>
                </a:tc>
                <a:tc>
                  <a:txBody>
                    <a:bodyPr/>
                    <a:lstStyle/>
                    <a:p>
                      <a:endParaRPr lang="fil-PH" sz="1800" b="0"/>
                    </a:p>
                  </a:txBody>
                  <a:tcPr marL="68580" marR="68580"/>
                </a:tc>
              </a:tr>
              <a:tr h="895235">
                <a:tc>
                  <a:txBody>
                    <a:bodyPr/>
                    <a:lstStyle/>
                    <a:p>
                      <a:endParaRPr lang="fil-PH" sz="1800" b="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l-PH" sz="1800" b="1" dirty="0" smtClean="0">
                        <a:solidFill>
                          <a:schemeClr val="accent3"/>
                        </a:solidFill>
                      </a:endParaRPr>
                    </a:p>
                  </a:txBody>
                  <a:tcPr marL="68580" marR="68580"/>
                </a:tc>
                <a:tc>
                  <a:txBody>
                    <a:bodyPr/>
                    <a:lstStyle/>
                    <a:p>
                      <a:endParaRPr lang="fil-PH" sz="1800" b="0" dirty="0"/>
                    </a:p>
                  </a:txBody>
                  <a:tcPr marL="68580" marR="68580"/>
                </a:tc>
                <a:tc>
                  <a:txBody>
                    <a:bodyPr/>
                    <a:lstStyle/>
                    <a:p>
                      <a:endParaRPr lang="fil-PH" sz="1800" b="0"/>
                    </a:p>
                  </a:txBody>
                  <a:tcPr marL="68580" marR="68580"/>
                </a:tc>
                <a:tc>
                  <a:txBody>
                    <a:bodyPr/>
                    <a:lstStyle/>
                    <a:p>
                      <a:endParaRPr lang="fil-PH" sz="1800" b="0" dirty="0"/>
                    </a:p>
                  </a:txBody>
                  <a:tcPr marL="68580" marR="68580"/>
                </a:tc>
              </a:tr>
              <a:tr h="1219814">
                <a:tc>
                  <a:txBody>
                    <a:bodyPr/>
                    <a:lstStyle/>
                    <a:p>
                      <a:endParaRPr lang="fil-PH" sz="1800" b="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l-PH" sz="1800" b="1" dirty="0" smtClean="0">
                        <a:solidFill>
                          <a:schemeClr val="tx2">
                            <a:lumMod val="75000"/>
                          </a:schemeClr>
                        </a:solidFill>
                      </a:endParaRPr>
                    </a:p>
                  </a:txBody>
                  <a:tcPr marL="68580" marR="68580"/>
                </a:tc>
                <a:tc>
                  <a:txBody>
                    <a:bodyPr/>
                    <a:lstStyle/>
                    <a:p>
                      <a:endParaRPr lang="fil-PH" sz="1800" b="0" dirty="0"/>
                    </a:p>
                  </a:txBody>
                  <a:tcPr marL="68580" marR="68580"/>
                </a:tc>
                <a:tc>
                  <a:txBody>
                    <a:bodyPr/>
                    <a:lstStyle/>
                    <a:p>
                      <a:endParaRPr lang="fil-PH" sz="1800" b="0"/>
                    </a:p>
                  </a:txBody>
                  <a:tcPr marL="68580" marR="68580"/>
                </a:tc>
                <a:tc>
                  <a:txBody>
                    <a:bodyPr/>
                    <a:lstStyle/>
                    <a:p>
                      <a:endParaRPr lang="fil-PH" sz="1800" b="0" dirty="0"/>
                    </a:p>
                  </a:txBody>
                  <a:tcPr marL="68580" marR="68580"/>
                </a:tc>
              </a:tr>
            </a:tbl>
          </a:graphicData>
        </a:graphic>
      </p:graphicFrame>
      <p:sp>
        <p:nvSpPr>
          <p:cNvPr id="94263" name="Slide Number Placeholder 3"/>
          <p:cNvSpPr>
            <a:spLocks noGrp="1"/>
          </p:cNvSpPr>
          <p:nvPr>
            <p:ph type="sldNum" sz="quarter" idx="11"/>
          </p:nvPr>
        </p:nvSpPr>
        <p:spPr bwMode="auto">
          <a:noFill/>
          <a:ln>
            <a:miter lim="800000"/>
            <a:headEnd/>
            <a:tailEnd/>
          </a:ln>
        </p:spPr>
        <p:txBody>
          <a:bodyPr/>
          <a:lstStyle/>
          <a:p>
            <a:r>
              <a:rPr lang="fil-PH" dirty="0">
                <a:solidFill>
                  <a:prstClr val="white"/>
                </a:solidFill>
                <a:cs typeface="Arial" pitchFamily="34" charset="0"/>
              </a:rPr>
              <a:t>6</a:t>
            </a:r>
          </a:p>
        </p:txBody>
      </p:sp>
      <p:sp>
        <p:nvSpPr>
          <p:cNvPr id="2" name="Rectangle 1"/>
          <p:cNvSpPr/>
          <p:nvPr/>
        </p:nvSpPr>
        <p:spPr>
          <a:xfrm>
            <a:off x="2286000" y="2895600"/>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2500" b="1" dirty="0">
                <a:solidFill>
                  <a:schemeClr val="bg1"/>
                </a:solidFill>
              </a:rPr>
              <a:t>Prevention &amp; </a:t>
            </a:r>
            <a:r>
              <a:rPr lang="fil-PH" sz="2500" b="1" dirty="0" smtClean="0">
                <a:solidFill>
                  <a:schemeClr val="bg1"/>
                </a:solidFill>
              </a:rPr>
              <a:t>Mitigation</a:t>
            </a:r>
            <a:endParaRPr lang="fil-PH" sz="2500" b="1" dirty="0">
              <a:solidFill>
                <a:schemeClr val="bg1"/>
              </a:solidFill>
            </a:endParaRPr>
          </a:p>
        </p:txBody>
      </p:sp>
      <p:sp>
        <p:nvSpPr>
          <p:cNvPr id="22" name="Rectangle 21"/>
          <p:cNvSpPr/>
          <p:nvPr/>
        </p:nvSpPr>
        <p:spPr>
          <a:xfrm>
            <a:off x="2286000" y="40386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2000" b="1" dirty="0" smtClean="0">
                <a:solidFill>
                  <a:schemeClr val="bg1"/>
                </a:solidFill>
              </a:rPr>
              <a:t>Preparedness</a:t>
            </a:r>
            <a:endParaRPr lang="fil-PH" sz="2000" b="1" dirty="0">
              <a:solidFill>
                <a:schemeClr val="bg1"/>
              </a:solidFill>
            </a:endParaRPr>
          </a:p>
        </p:txBody>
      </p:sp>
      <p:sp>
        <p:nvSpPr>
          <p:cNvPr id="23" name="Rectangle 22"/>
          <p:cNvSpPr/>
          <p:nvPr/>
        </p:nvSpPr>
        <p:spPr>
          <a:xfrm>
            <a:off x="2286000" y="48768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2500" b="1" dirty="0" smtClean="0">
                <a:solidFill>
                  <a:schemeClr val="bg1"/>
                </a:solidFill>
              </a:rPr>
              <a:t>RESPONSE</a:t>
            </a:r>
            <a:endParaRPr lang="fil-PH" sz="2500" b="1" dirty="0">
              <a:solidFill>
                <a:schemeClr val="bg1"/>
              </a:solidFill>
            </a:endParaRPr>
          </a:p>
        </p:txBody>
      </p:sp>
      <p:sp>
        <p:nvSpPr>
          <p:cNvPr id="24" name="Rectangle 23"/>
          <p:cNvSpPr/>
          <p:nvPr/>
        </p:nvSpPr>
        <p:spPr>
          <a:xfrm>
            <a:off x="2286000" y="5715000"/>
            <a:ext cx="1981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2100" b="1" dirty="0" smtClean="0">
                <a:solidFill>
                  <a:schemeClr val="bg1"/>
                </a:solidFill>
              </a:rPr>
              <a:t>Recovery &amp; Rehabilitation</a:t>
            </a:r>
            <a:endParaRPr lang="fil-PH" sz="2100" b="1" dirty="0">
              <a:solidFill>
                <a:schemeClr val="bg1"/>
              </a:solidFill>
            </a:endParaRPr>
          </a:p>
        </p:txBody>
      </p:sp>
      <p:sp>
        <p:nvSpPr>
          <p:cNvPr id="30" name="Rectangle 29"/>
          <p:cNvSpPr/>
          <p:nvPr/>
        </p:nvSpPr>
        <p:spPr>
          <a:xfrm>
            <a:off x="990600" y="1143000"/>
            <a:ext cx="7391400" cy="5486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0" rIns="54610" bIns="0" numCol="1" spcCol="1270" anchor="ctr" anchorCtr="0">
            <a:noAutofit/>
          </a:bodyPr>
          <a:lstStyle/>
          <a:p>
            <a:pPr lvl="0" algn="l" defTabSz="1911350">
              <a:lnSpc>
                <a:spcPct val="90000"/>
              </a:lnSpc>
              <a:spcBef>
                <a:spcPct val="0"/>
              </a:spcBef>
              <a:spcAft>
                <a:spcPct val="35000"/>
              </a:spcAft>
            </a:pPr>
            <a:endParaRPr lang="en-US" sz="4300" b="1" i="0" u="none" kern="1200" dirty="0" smtClean="0"/>
          </a:p>
          <a:p>
            <a:pPr lvl="0" algn="l" defTabSz="1911350">
              <a:lnSpc>
                <a:spcPct val="90000"/>
              </a:lnSpc>
              <a:spcBef>
                <a:spcPct val="0"/>
              </a:spcBef>
              <a:spcAft>
                <a:spcPct val="35000"/>
              </a:spcAft>
            </a:pPr>
            <a:endParaRPr lang="en-US" sz="4300" i="0" u="none" kern="1200" dirty="0"/>
          </a:p>
        </p:txBody>
      </p:sp>
      <p:sp>
        <p:nvSpPr>
          <p:cNvPr id="4" name="Rounded Rectangle 3"/>
          <p:cNvSpPr/>
          <p:nvPr/>
        </p:nvSpPr>
        <p:spPr>
          <a:xfrm>
            <a:off x="4495800" y="1524000"/>
            <a:ext cx="14478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l-PH" b="1" dirty="0"/>
              <a:t>Pillar 1: </a:t>
            </a:r>
          </a:p>
          <a:p>
            <a:pPr algn="ctr"/>
            <a:r>
              <a:rPr lang="fil-PH" b="1" dirty="0"/>
              <a:t>Safe Learning </a:t>
            </a:r>
            <a:r>
              <a:rPr lang="fil-PH" b="1" dirty="0" smtClean="0"/>
              <a:t>Facilities</a:t>
            </a:r>
            <a:endParaRPr lang="fil-PH" b="1" dirty="0"/>
          </a:p>
        </p:txBody>
      </p:sp>
      <p:sp>
        <p:nvSpPr>
          <p:cNvPr id="34" name="Rounded Rectangle 33"/>
          <p:cNvSpPr/>
          <p:nvPr/>
        </p:nvSpPr>
        <p:spPr>
          <a:xfrm>
            <a:off x="6019800" y="1524000"/>
            <a:ext cx="12192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l-PH" sz="1600" b="1" dirty="0"/>
              <a:t>Pillar 2: </a:t>
            </a:r>
          </a:p>
          <a:p>
            <a:pPr algn="ctr"/>
            <a:r>
              <a:rPr lang="fil-PH" sz="1600" b="1" dirty="0"/>
              <a:t>School Disaster Management</a:t>
            </a:r>
          </a:p>
        </p:txBody>
      </p:sp>
      <p:sp>
        <p:nvSpPr>
          <p:cNvPr id="31" name="Rounded Rectangle 30"/>
          <p:cNvSpPr/>
          <p:nvPr/>
        </p:nvSpPr>
        <p:spPr>
          <a:xfrm>
            <a:off x="7467600" y="1524000"/>
            <a:ext cx="1643232"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smtClean="0"/>
              <a:t>Pillar 3</a:t>
            </a:r>
          </a:p>
          <a:p>
            <a:pPr algn="ctr"/>
            <a:r>
              <a:rPr lang="en-US" sz="1700" b="1" dirty="0" smtClean="0"/>
              <a:t>DRR in </a:t>
            </a:r>
            <a:r>
              <a:rPr lang="en-US" sz="1500" b="1" dirty="0" smtClean="0"/>
              <a:t>Education</a:t>
            </a:r>
          </a:p>
        </p:txBody>
      </p:sp>
      <p:sp>
        <p:nvSpPr>
          <p:cNvPr id="25" name="Rectangle 24"/>
          <p:cNvSpPr/>
          <p:nvPr/>
        </p:nvSpPr>
        <p:spPr>
          <a:xfrm>
            <a:off x="152400" y="2971800"/>
            <a:ext cx="1981200" cy="838200"/>
          </a:xfrm>
          <a:prstGeom prst="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300" b="1" dirty="0" smtClean="0"/>
              <a:t>SCIENCE TEACHER</a:t>
            </a:r>
            <a:endParaRPr lang="en-US" sz="2300" b="1" dirty="0"/>
          </a:p>
        </p:txBody>
      </p:sp>
      <p:sp>
        <p:nvSpPr>
          <p:cNvPr id="38" name="Rectangle 37"/>
          <p:cNvSpPr/>
          <p:nvPr/>
        </p:nvSpPr>
        <p:spPr>
          <a:xfrm>
            <a:off x="7362628" y="2895600"/>
            <a:ext cx="1752600" cy="838200"/>
          </a:xfrm>
          <a:prstGeom prst="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t>CRAFT ADVOCACY MATERIALS</a:t>
            </a:r>
            <a:endParaRPr lang="en-US" b="1" dirty="0"/>
          </a:p>
        </p:txBody>
      </p:sp>
      <p:sp>
        <p:nvSpPr>
          <p:cNvPr id="39" name="Rounded Rectangle 38"/>
          <p:cNvSpPr/>
          <p:nvPr/>
        </p:nvSpPr>
        <p:spPr>
          <a:xfrm>
            <a:off x="7316990" y="1524000"/>
            <a:ext cx="1828800" cy="1219200"/>
          </a:xfrm>
          <a:prstGeom prst="round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b="1" dirty="0"/>
              <a:t>Pillar 3</a:t>
            </a:r>
          </a:p>
          <a:p>
            <a:pPr algn="ctr"/>
            <a:r>
              <a:rPr lang="en-US" sz="2200" b="1" dirty="0" smtClean="0"/>
              <a:t>DRRM </a:t>
            </a:r>
            <a:r>
              <a:rPr lang="en-US" sz="2200" b="1" dirty="0"/>
              <a:t>in Education</a:t>
            </a:r>
          </a:p>
        </p:txBody>
      </p:sp>
      <p:sp>
        <p:nvSpPr>
          <p:cNvPr id="40" name="Rectangle 39"/>
          <p:cNvSpPr/>
          <p:nvPr/>
        </p:nvSpPr>
        <p:spPr>
          <a:xfrm>
            <a:off x="152400" y="3886200"/>
            <a:ext cx="1981200" cy="838200"/>
          </a:xfrm>
          <a:prstGeom prst="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300" b="1" dirty="0" smtClean="0"/>
              <a:t>SCIENCE TEACHER</a:t>
            </a:r>
            <a:endParaRPr lang="en-US" sz="2300" b="1" dirty="0"/>
          </a:p>
        </p:txBody>
      </p:sp>
      <p:sp>
        <p:nvSpPr>
          <p:cNvPr id="42" name="Rectangle 41"/>
          <p:cNvSpPr/>
          <p:nvPr/>
        </p:nvSpPr>
        <p:spPr>
          <a:xfrm>
            <a:off x="7362628" y="3886200"/>
            <a:ext cx="1752600" cy="838200"/>
          </a:xfrm>
          <a:prstGeom prst="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smtClean="0"/>
              <a:t>OVERSEES DRRM LESSONS</a:t>
            </a:r>
          </a:p>
        </p:txBody>
      </p:sp>
      <p:sp>
        <p:nvSpPr>
          <p:cNvPr id="43" name="Rectangle 42"/>
          <p:cNvSpPr/>
          <p:nvPr/>
        </p:nvSpPr>
        <p:spPr>
          <a:xfrm>
            <a:off x="152400" y="4800600"/>
            <a:ext cx="1981200" cy="838200"/>
          </a:xfrm>
          <a:prstGeom prst="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300" b="1" dirty="0" smtClean="0"/>
              <a:t>SCIENCE TEACHER</a:t>
            </a:r>
            <a:endParaRPr lang="en-US" sz="2300" b="1" dirty="0"/>
          </a:p>
        </p:txBody>
      </p:sp>
      <p:sp>
        <p:nvSpPr>
          <p:cNvPr id="44" name="Rectangle 43"/>
          <p:cNvSpPr/>
          <p:nvPr/>
        </p:nvSpPr>
        <p:spPr>
          <a:xfrm>
            <a:off x="7391400" y="4876800"/>
            <a:ext cx="1752600" cy="838200"/>
          </a:xfrm>
          <a:prstGeom prst="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500" b="1" dirty="0" smtClean="0"/>
              <a:t>MONITORS </a:t>
            </a:r>
          </a:p>
          <a:p>
            <a:pPr algn="ctr"/>
            <a:r>
              <a:rPr lang="en-US" sz="1500" b="1" dirty="0" smtClean="0"/>
              <a:t>TEMPORARY LEARNING FACIILIIES</a:t>
            </a:r>
            <a:endParaRPr lang="en-US" sz="1500" b="1" dirty="0"/>
          </a:p>
        </p:txBody>
      </p:sp>
      <p:sp>
        <p:nvSpPr>
          <p:cNvPr id="45" name="Rectangle 44"/>
          <p:cNvSpPr/>
          <p:nvPr/>
        </p:nvSpPr>
        <p:spPr>
          <a:xfrm>
            <a:off x="152400" y="5791200"/>
            <a:ext cx="1981200" cy="838200"/>
          </a:xfrm>
          <a:prstGeom prst="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300" b="1" dirty="0" smtClean="0"/>
              <a:t>SCIENCE TEACHER</a:t>
            </a:r>
            <a:endParaRPr lang="en-US" sz="2300" b="1" dirty="0"/>
          </a:p>
        </p:txBody>
      </p:sp>
      <p:sp>
        <p:nvSpPr>
          <p:cNvPr id="46" name="Rectangle 45"/>
          <p:cNvSpPr/>
          <p:nvPr/>
        </p:nvSpPr>
        <p:spPr>
          <a:xfrm>
            <a:off x="7369320" y="5794987"/>
            <a:ext cx="1752600" cy="1066800"/>
          </a:xfrm>
          <a:prstGeom prst="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500" b="1" dirty="0" smtClean="0"/>
              <a:t>REHABILITATE LEARING FACILITIES</a:t>
            </a:r>
            <a:endParaRPr lang="en-US" sz="1500" b="1" dirty="0"/>
          </a:p>
        </p:txBody>
      </p:sp>
    </p:spTree>
    <p:extLst>
      <p:ext uri="{BB962C8B-B14F-4D97-AF65-F5344CB8AC3E}">
        <p14:creationId xmlns:p14="http://schemas.microsoft.com/office/powerpoint/2010/main" val="1217172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20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22"/>
                                        </p:tgtEl>
                                      </p:cBhvr>
                                    </p:animEffect>
                                    <p:animScale>
                                      <p:cBhvr>
                                        <p:cTn id="35" dur="250" autoRev="1" fill="hold"/>
                                        <p:tgtEl>
                                          <p:spTgt spid="22"/>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23"/>
                                        </p:tgtEl>
                                      </p:cBhvr>
                                    </p:animEffect>
                                    <p:animScale>
                                      <p:cBhvr>
                                        <p:cTn id="52" dur="250" autoRev="1" fill="hold"/>
                                        <p:tgtEl>
                                          <p:spTgt spid="23"/>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24"/>
                                        </p:tgtEl>
                                      </p:cBhvr>
                                    </p:animEffect>
                                    <p:animScale>
                                      <p:cBhvr>
                                        <p:cTn id="69" dur="250" autoRev="1" fill="hold"/>
                                        <p:tgtEl>
                                          <p:spTgt spid="24"/>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P spid="38" grpId="0" animBg="1"/>
      <p:bldP spid="39" grpId="0" animBg="1"/>
      <p:bldP spid="40" grpId="0" animBg="1"/>
      <p:bldP spid="42" grpId="0" animBg="1"/>
      <p:bldP spid="43" grpId="0" animBg="1"/>
      <p:bldP spid="44" grpId="0" animBg="1"/>
      <p:bldP spid="45"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conu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rot="1085864">
            <a:off x="3866719" y="1981561"/>
            <a:ext cx="2819400" cy="22860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b="1" dirty="0" smtClean="0"/>
              <a:t>HAZARD</a:t>
            </a:r>
            <a:endParaRPr lang="en-US" sz="3500" b="1" dirty="0"/>
          </a:p>
        </p:txBody>
      </p:sp>
    </p:spTree>
    <p:extLst>
      <p:ext uri="{BB962C8B-B14F-4D97-AF65-F5344CB8AC3E}">
        <p14:creationId xmlns:p14="http://schemas.microsoft.com/office/powerpoint/2010/main" val="3018270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oconu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3505200" y="2895600"/>
            <a:ext cx="5410200" cy="1143000"/>
          </a:xfrm>
        </p:spPr>
        <p:txBody>
          <a:bodyPr anchor="t"/>
          <a:lstStyle/>
          <a:p>
            <a:pPr eaLnBrk="1" hangingPunct="1"/>
            <a:r>
              <a:rPr lang="en-US" sz="6000" dirty="0">
                <a:solidFill>
                  <a:srgbClr val="376092"/>
                </a:solidFill>
                <a:latin typeface="Arial" charset="0"/>
                <a:cs typeface="Arial" charset="0"/>
              </a:rPr>
              <a:t>PREVENTION</a:t>
            </a:r>
          </a:p>
        </p:txBody>
      </p:sp>
      <p:sp>
        <p:nvSpPr>
          <p:cNvPr id="2" name="Oval 1"/>
          <p:cNvSpPr/>
          <p:nvPr/>
        </p:nvSpPr>
        <p:spPr>
          <a:xfrm>
            <a:off x="304800" y="4495800"/>
            <a:ext cx="2895600" cy="2362200"/>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a:p>
        </p:txBody>
      </p:sp>
    </p:spTree>
    <p:extLst>
      <p:ext uri="{BB962C8B-B14F-4D97-AF65-F5344CB8AC3E}">
        <p14:creationId xmlns:p14="http://schemas.microsoft.com/office/powerpoint/2010/main" val="1544534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DepE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pEd Font theme">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10852</TotalTime>
  <Words>4067</Words>
  <Application>Microsoft Macintosh PowerPoint</Application>
  <PresentationFormat>On-screen Show (4:3)</PresentationFormat>
  <Paragraphs>718</Paragraphs>
  <Slides>51</Slides>
  <Notes>27</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DepEd Theme</vt:lpstr>
      <vt:lpstr>PowerPoint Presentation</vt:lpstr>
      <vt:lpstr>SCHOOL DRRM TEAM</vt:lpstr>
      <vt:lpstr>PowerPoint Presentation</vt:lpstr>
      <vt:lpstr>DRRM TEAM Template</vt:lpstr>
      <vt:lpstr>DRRM TEAM Template</vt:lpstr>
      <vt:lpstr>DRRM TEAM Template</vt:lpstr>
      <vt:lpstr>DRRM TEAM Template</vt:lpstr>
      <vt:lpstr>PowerPoint Presentation</vt:lpstr>
      <vt:lpstr>PREVENTION</vt:lpstr>
      <vt:lpstr>Disaster Prevention</vt:lpstr>
      <vt:lpstr>MITIGATION</vt:lpstr>
      <vt:lpstr>Disaster Mitigation</vt:lpstr>
      <vt:lpstr>PREPAREDNESS</vt:lpstr>
      <vt:lpstr>Disaster Preparedness</vt:lpstr>
      <vt:lpstr>PowerPoint Presentation</vt:lpstr>
      <vt:lpstr>PowerPoint Presentation</vt:lpstr>
      <vt:lpstr>PowerPoint Presentation</vt:lpstr>
      <vt:lpstr>PowerPoint Presentation</vt:lpstr>
      <vt:lpstr>COORDINATION  PROTOCOL</vt:lpstr>
      <vt:lpstr>How and why we do DRRM?</vt:lpstr>
      <vt:lpstr>IMPORTANT REMINDERS</vt:lpstr>
      <vt:lpstr>PowerPoint Presentation</vt:lpstr>
      <vt:lpstr>RADAR (Rapid Disaster Assessment Report) 1</vt:lpstr>
      <vt:lpstr>PowerPoint Presentation</vt:lpstr>
      <vt:lpstr>PowerPoint Presentation</vt:lpstr>
      <vt:lpstr>PowerPoint Presentation</vt:lpstr>
      <vt:lpstr>Consolidated RADaR 1, July-December 2014</vt:lpstr>
      <vt:lpstr>Consolidated RADaR 2, July-December 2014</vt:lpstr>
      <vt:lpstr>IMPORTANT REMINDERS</vt:lpstr>
      <vt:lpstr>SCHOOL TWINNING </vt:lpstr>
      <vt:lpstr>PowerPoint Presentation</vt:lpstr>
      <vt:lpstr>Benefits of twinning</vt:lpstr>
      <vt:lpstr>Guide in identifying twin offices</vt:lpstr>
      <vt:lpstr>Twinning in the Philippines </vt:lpstr>
      <vt:lpstr>How DepEd could employ twinning system</vt:lpstr>
      <vt:lpstr>Twinning Template</vt:lpstr>
      <vt:lpstr>PowerPoint Presentation</vt:lpstr>
      <vt:lpstr>Twinning Template</vt:lpstr>
      <vt:lpstr>SCHOOL DRRM PLAN</vt:lpstr>
      <vt:lpstr>School DRRM Plan</vt:lpstr>
      <vt:lpstr>PowerPoint Presentation</vt:lpstr>
      <vt:lpstr>PowerPoint Presentation</vt:lpstr>
      <vt:lpstr>automatic Cancellation/Suspension of Classes </vt:lpstr>
      <vt:lpstr>Automatic Cancellation/Suspension of Classes </vt:lpstr>
      <vt:lpstr>Automatic Cancellation/Suspension of Classes </vt:lpstr>
      <vt:lpstr>Localized Cancellation/Suspension of Classes and Work </vt:lpstr>
      <vt:lpstr>Responsibility of Parents</vt:lpstr>
      <vt:lpstr>THANK YOU!</vt:lpstr>
      <vt:lpstr>The Comprehensive DRRM in Basic Education Framework</vt:lpstr>
      <vt:lpstr>The Comprehensive DRRM in Basic Education Framework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DepEd PowerPoint Presentation Template</dc:title>
  <dc:creator>Department of Education</dc:creator>
  <cp:lastModifiedBy>pee mak</cp:lastModifiedBy>
  <cp:revision>645</cp:revision>
  <dcterms:created xsi:type="dcterms:W3CDTF">2014-04-15T01:40:39Z</dcterms:created>
  <dcterms:modified xsi:type="dcterms:W3CDTF">2015-09-23T03:11:20Z</dcterms:modified>
</cp:coreProperties>
</file>