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0" r:id="rId3"/>
    <p:sldId id="271" r:id="rId4"/>
    <p:sldId id="260" r:id="rId5"/>
    <p:sldId id="261" r:id="rId6"/>
    <p:sldId id="262" r:id="rId7"/>
    <p:sldId id="263" r:id="rId8"/>
    <p:sldId id="264" r:id="rId9"/>
    <p:sldId id="265" r:id="rId10"/>
    <p:sldId id="266" r:id="rId11"/>
    <p:sldId id="267" r:id="rId12"/>
    <p:sldId id="268" r:id="rId13"/>
    <p:sldId id="269" r:id="rId14"/>
    <p:sldId id="272" r:id="rId15"/>
    <p:sldId id="275"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DBD510-8954-4B9F-8208-34F7D353A0EA}"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148486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BD510-8954-4B9F-8208-34F7D353A0EA}"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34980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BD510-8954-4B9F-8208-34F7D353A0EA}"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96607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BD510-8954-4B9F-8208-34F7D353A0EA}"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3171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DBD510-8954-4B9F-8208-34F7D353A0EA}"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426592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DBD510-8954-4B9F-8208-34F7D353A0EA}"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18862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DBD510-8954-4B9F-8208-34F7D353A0EA}" type="datetimeFigureOut">
              <a:rPr lang="en-US" smtClean="0"/>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92763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DBD510-8954-4B9F-8208-34F7D353A0EA}" type="datetimeFigureOut">
              <a:rPr lang="en-US" smtClean="0"/>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21525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BD510-8954-4B9F-8208-34F7D353A0EA}" type="datetimeFigureOut">
              <a:rPr lang="en-US" smtClean="0"/>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21256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BD510-8954-4B9F-8208-34F7D353A0EA}"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33511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BD510-8954-4B9F-8208-34F7D353A0EA}"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F99B-CF64-496B-8C38-853E7BE80829}" type="slidenum">
              <a:rPr lang="en-US" smtClean="0"/>
              <a:t>‹#›</a:t>
            </a:fld>
            <a:endParaRPr lang="en-US"/>
          </a:p>
        </p:txBody>
      </p:sp>
    </p:spTree>
    <p:extLst>
      <p:ext uri="{BB962C8B-B14F-4D97-AF65-F5344CB8AC3E}">
        <p14:creationId xmlns:p14="http://schemas.microsoft.com/office/powerpoint/2010/main" val="266191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BD510-8954-4B9F-8208-34F7D353A0EA}" type="datetimeFigureOut">
              <a:rPr lang="en-US" smtClean="0"/>
              <a:t>5/26/2015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8F99B-CF64-496B-8C38-853E7BE80829}" type="slidenum">
              <a:rPr lang="en-US" smtClean="0"/>
              <a:t>‹#›</a:t>
            </a:fld>
            <a:endParaRPr lang="en-US"/>
          </a:p>
        </p:txBody>
      </p:sp>
    </p:spTree>
    <p:extLst>
      <p:ext uri="{BB962C8B-B14F-4D97-AF65-F5344CB8AC3E}">
        <p14:creationId xmlns:p14="http://schemas.microsoft.com/office/powerpoint/2010/main" val="397706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019800"/>
            <a:ext cx="8305800" cy="830997"/>
          </a:xfrm>
          <a:prstGeom prst="rect">
            <a:avLst/>
          </a:prstGeom>
          <a:noFill/>
        </p:spPr>
        <p:txBody>
          <a:bodyPr wrap="square" rtlCol="0">
            <a:spAutoFit/>
          </a:bodyPr>
          <a:lstStyle/>
          <a:p>
            <a:r>
              <a:rPr lang="en-US" sz="2800" b="1" dirty="0" smtClean="0">
                <a:solidFill>
                  <a:schemeClr val="bg1"/>
                </a:solidFill>
              </a:rPr>
              <a:t>By: Gerry P. Madrid</a:t>
            </a:r>
          </a:p>
          <a:p>
            <a:r>
              <a:rPr lang="en-US" sz="2000" b="1" dirty="0" smtClean="0">
                <a:solidFill>
                  <a:schemeClr val="bg1"/>
                </a:solidFill>
              </a:rPr>
              <a:t>          Education Program specialist II – School Monitoring and Evaluation</a:t>
            </a:r>
            <a:endParaRPr lang="en-US" sz="2000" b="1" dirty="0">
              <a:solidFill>
                <a:schemeClr val="bg1"/>
              </a:solidFill>
            </a:endParaRPr>
          </a:p>
        </p:txBody>
      </p:sp>
    </p:spTree>
    <p:extLst>
      <p:ext uri="{BB962C8B-B14F-4D97-AF65-F5344CB8AC3E}">
        <p14:creationId xmlns:p14="http://schemas.microsoft.com/office/powerpoint/2010/main" val="162723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Form 138 (Front)</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descr="C:\Users\GERRY\Desktop\F138 (front).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76" y="1512952"/>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ipe(up)">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Form 138 (Back)</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descr="C:\Users\GERRY\Desktop\F138 (back).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76" y="1508635"/>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wipe(up)">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Class Record</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descr="C:\Users\GERRY\Desktop\ClassRecord.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75" y="1504952"/>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ipe(up)">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i="1" dirty="0" smtClean="0">
                <a:latin typeface="Calisto MT" pitchFamily="18" charset="0"/>
              </a:rPr>
              <a:t>Other Related Forms</a:t>
            </a:r>
            <a:endParaRPr lang="en-US" sz="3200" b="1" i="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1447800"/>
            <a:ext cx="8305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2400" b="1" i="1" dirty="0" smtClean="0">
                <a:latin typeface="Arial" pitchFamily="34" charset="0"/>
                <a:cs typeface="Arial" pitchFamily="34" charset="0"/>
              </a:rPr>
              <a:t>School Form 3 (SF3) Books Issued &amp; Returned</a:t>
            </a:r>
            <a:endParaRPr lang="en-US" sz="2400" b="1" i="1" dirty="0">
              <a:latin typeface="Arial" pitchFamily="34" charset="0"/>
              <a:cs typeface="Arial" pitchFamily="34" charset="0"/>
            </a:endParaRPr>
          </a:p>
        </p:txBody>
      </p:sp>
      <p:sp>
        <p:nvSpPr>
          <p:cNvPr id="10" name="Title 1"/>
          <p:cNvSpPr txBox="1">
            <a:spLocks/>
          </p:cNvSpPr>
          <p:nvPr/>
        </p:nvSpPr>
        <p:spPr>
          <a:xfrm>
            <a:off x="609600" y="2057400"/>
            <a:ext cx="8305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2400" b="1" i="1" dirty="0" smtClean="0">
                <a:latin typeface="Arial" pitchFamily="34" charset="0"/>
                <a:cs typeface="Arial" pitchFamily="34" charset="0"/>
              </a:rPr>
              <a:t>Monitoring Checklist</a:t>
            </a:r>
            <a:endParaRPr lang="en-US" sz="2400" b="1" i="1" dirty="0">
              <a:latin typeface="Arial" pitchFamily="34" charset="0"/>
              <a:cs typeface="Arial" pitchFamily="34" charset="0"/>
            </a:endParaRPr>
          </a:p>
        </p:txBody>
      </p:sp>
      <p:sp>
        <p:nvSpPr>
          <p:cNvPr id="11" name="Title 1"/>
          <p:cNvSpPr txBox="1">
            <a:spLocks/>
          </p:cNvSpPr>
          <p:nvPr/>
        </p:nvSpPr>
        <p:spPr>
          <a:xfrm>
            <a:off x="609600" y="2667000"/>
            <a:ext cx="8305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2400" b="1" i="1" dirty="0" err="1" smtClean="0">
                <a:latin typeface="Arial" pitchFamily="34" charset="0"/>
                <a:cs typeface="Arial" pitchFamily="34" charset="0"/>
              </a:rPr>
              <a:t>Masterlist</a:t>
            </a:r>
            <a:r>
              <a:rPr lang="en-US" sz="2400" b="1" i="1" dirty="0" smtClean="0">
                <a:latin typeface="Arial" pitchFamily="34" charset="0"/>
                <a:cs typeface="Arial" pitchFamily="34" charset="0"/>
              </a:rPr>
              <a:t> of Learners</a:t>
            </a:r>
            <a:endParaRPr lang="en-US" sz="2400" b="1" i="1" dirty="0">
              <a:latin typeface="Arial" pitchFamily="34" charset="0"/>
              <a:cs typeface="Arial" pitchFamily="34" charset="0"/>
            </a:endParaRPr>
          </a:p>
        </p:txBody>
      </p:sp>
    </p:spTree>
    <p:extLst>
      <p:ext uri="{BB962C8B-B14F-4D97-AF65-F5344CB8AC3E}">
        <p14:creationId xmlns:p14="http://schemas.microsoft.com/office/powerpoint/2010/main" val="37997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pPr algn="l"/>
            <a:r>
              <a:rPr lang="en-US" dirty="0" smtClean="0">
                <a:latin typeface="Arial Rounded MT Bold" pitchFamily="34" charset="0"/>
              </a:rPr>
              <a:t>APPROACHES:</a:t>
            </a:r>
            <a:endParaRPr lang="en-US" dirty="0">
              <a:latin typeface="Arial Rounded MT Bold" pitchFamily="34" charset="0"/>
            </a:endParaRPr>
          </a:p>
        </p:txBody>
      </p:sp>
      <p:sp>
        <p:nvSpPr>
          <p:cNvPr id="9" name="Title 1"/>
          <p:cNvSpPr txBox="1">
            <a:spLocks/>
          </p:cNvSpPr>
          <p:nvPr/>
        </p:nvSpPr>
        <p:spPr>
          <a:xfrm>
            <a:off x="76200" y="838200"/>
            <a:ext cx="8839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3200" b="1" i="1" dirty="0" smtClean="0">
                <a:latin typeface="Calisto MT" pitchFamily="18" charset="0"/>
              </a:rPr>
              <a:t>e-files </a:t>
            </a:r>
            <a:r>
              <a:rPr lang="en-US" sz="3200" b="1" dirty="0" smtClean="0">
                <a:latin typeface="Calisto MT" pitchFamily="18" charset="0"/>
              </a:rPr>
              <a:t>can be easily done with the following tips: </a:t>
            </a:r>
            <a:endParaRPr lang="en-US" sz="3200" b="1" i="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1447800"/>
            <a:ext cx="8305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en-US" sz="2400" b="1" dirty="0" smtClean="0">
                <a:latin typeface="Arial" pitchFamily="34" charset="0"/>
                <a:cs typeface="Arial" pitchFamily="34" charset="0"/>
              </a:rPr>
              <a:t>Fill up ONLY the form(s)/sheet(s) being required.</a:t>
            </a:r>
          </a:p>
          <a:p>
            <a:pPr algn="l"/>
            <a:r>
              <a:rPr lang="en-US" sz="2400" dirty="0" smtClean="0">
                <a:latin typeface="Arial" pitchFamily="34" charset="0"/>
                <a:cs typeface="Arial" pitchFamily="34" charset="0"/>
              </a:rPr>
              <a:t>    ( </a:t>
            </a:r>
            <a:r>
              <a:rPr lang="en-US" sz="2400" i="1" dirty="0" smtClean="0">
                <a:latin typeface="Arial" pitchFamily="34" charset="0"/>
                <a:cs typeface="Arial" pitchFamily="34" charset="0"/>
              </a:rPr>
              <a:t>i.e., Customized School Register, Class Record </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12" name="Title 1"/>
          <p:cNvSpPr txBox="1">
            <a:spLocks/>
          </p:cNvSpPr>
          <p:nvPr/>
        </p:nvSpPr>
        <p:spPr>
          <a:xfrm>
            <a:off x="609600" y="2438400"/>
            <a:ext cx="8305800" cy="228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en-US" sz="2400" b="1" dirty="0">
                <a:latin typeface="Arial" pitchFamily="34" charset="0"/>
                <a:cs typeface="Arial" pitchFamily="34" charset="0"/>
              </a:rPr>
              <a:t>T</a:t>
            </a:r>
            <a:r>
              <a:rPr lang="en-US" sz="2400" b="1" dirty="0" smtClean="0">
                <a:latin typeface="Arial" pitchFamily="34" charset="0"/>
                <a:cs typeface="Arial" pitchFamily="34" charset="0"/>
              </a:rPr>
              <a:t>his is a template for computing learner’s output, where most of the sheets were protected. You cannot change any restricted sheet since this is already programmed at your convenience. Alterations may cause errors and the programmed template will be lost. </a:t>
            </a:r>
            <a:endParaRPr lang="en-US" sz="2400" b="1" dirty="0">
              <a:latin typeface="Arial" pitchFamily="34" charset="0"/>
              <a:cs typeface="Arial" pitchFamily="34" charset="0"/>
            </a:endParaRPr>
          </a:p>
        </p:txBody>
      </p:sp>
      <p:sp>
        <p:nvSpPr>
          <p:cNvPr id="13" name="Title 1"/>
          <p:cNvSpPr txBox="1">
            <a:spLocks/>
          </p:cNvSpPr>
          <p:nvPr/>
        </p:nvSpPr>
        <p:spPr>
          <a:xfrm>
            <a:off x="609600" y="4648200"/>
            <a:ext cx="83058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en-US" sz="2400" b="1" dirty="0" smtClean="0">
                <a:latin typeface="Arial" pitchFamily="34" charset="0"/>
                <a:cs typeface="Arial" pitchFamily="34" charset="0"/>
              </a:rPr>
              <a:t>Remember, this tool is created for purpose of helping teachers in making quarterly reports easy with less time and effort spent on generating forms.</a:t>
            </a:r>
            <a:endParaRPr lang="en-US" sz="2400" b="1" dirty="0">
              <a:latin typeface="Arial" pitchFamily="34" charset="0"/>
              <a:cs typeface="Arial" pitchFamily="34" charset="0"/>
            </a:endParaRPr>
          </a:p>
        </p:txBody>
      </p:sp>
      <p:sp>
        <p:nvSpPr>
          <p:cNvPr id="14" name="Title 1"/>
          <p:cNvSpPr txBox="1">
            <a:spLocks/>
          </p:cNvSpPr>
          <p:nvPr/>
        </p:nvSpPr>
        <p:spPr>
          <a:xfrm>
            <a:off x="609600" y="5715000"/>
            <a:ext cx="8305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en-US" sz="2400" b="1" dirty="0" smtClean="0">
                <a:latin typeface="Arial" pitchFamily="34" charset="0"/>
                <a:cs typeface="Arial" pitchFamily="34" charset="0"/>
              </a:rPr>
              <a:t>In cases of altered programs, refer </a:t>
            </a:r>
            <a:r>
              <a:rPr lang="en-US" sz="2400" b="1" smtClean="0">
                <a:latin typeface="Arial" pitchFamily="34" charset="0"/>
                <a:cs typeface="Arial" pitchFamily="34" charset="0"/>
              </a:rPr>
              <a:t>to your IT </a:t>
            </a:r>
            <a:r>
              <a:rPr lang="en-US" sz="2400" b="1" dirty="0" smtClean="0">
                <a:latin typeface="Arial" pitchFamily="34" charset="0"/>
                <a:cs typeface="Arial" pitchFamily="34" charset="0"/>
              </a:rPr>
              <a:t>expert.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86496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296079" y="3657600"/>
            <a:ext cx="8534400" cy="67666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114000"/>
              </a:lnSpc>
              <a:spcBef>
                <a:spcPts val="0"/>
              </a:spcBef>
              <a:spcAft>
                <a:spcPts val="0"/>
              </a:spcAft>
              <a:defRPr/>
            </a:pPr>
            <a:r>
              <a:rPr lang="en-US" sz="3600" b="1" spc="50" dirty="0">
                <a:ln w="11430"/>
                <a:solidFill>
                  <a:srgbClr val="0070C0"/>
                </a:solidFill>
                <a:effectLst>
                  <a:outerShdw blurRad="76200" dist="50800" dir="5400000" algn="tl" rotWithShape="0">
                    <a:srgbClr val="000000">
                      <a:alpha val="65000"/>
                    </a:srgbClr>
                  </a:outerShdw>
                </a:effectLst>
                <a:latin typeface="Cooper Black" pitchFamily="18" charset="0"/>
              </a:rPr>
              <a:t>HAVE A GREAT DAY AHEAD..!</a:t>
            </a:r>
          </a:p>
        </p:txBody>
      </p:sp>
      <p:sp>
        <p:nvSpPr>
          <p:cNvPr id="4" name="Title 1"/>
          <p:cNvSpPr>
            <a:spLocks noGrp="1"/>
          </p:cNvSpPr>
          <p:nvPr>
            <p:ph type="ctrTitle"/>
          </p:nvPr>
        </p:nvSpPr>
        <p:spPr>
          <a:xfrm>
            <a:off x="457200" y="2286000"/>
            <a:ext cx="8229600" cy="838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solidFill>
                  <a:srgbClr val="002060"/>
                </a:solidFill>
                <a:effectLst>
                  <a:outerShdw blurRad="76200" dist="50800" dir="5400000" algn="tl" rotWithShape="0">
                    <a:srgbClr val="000000">
                      <a:alpha val="65000"/>
                    </a:srgbClr>
                  </a:outerShdw>
                </a:effectLst>
                <a:latin typeface="Arial Rounded MT Bold" pitchFamily="34" charset="0"/>
              </a:rPr>
              <a:t>THANK YOU.!</a:t>
            </a:r>
            <a:endParaRPr lang="en-US" sz="8800" b="1" spc="50" dirty="0">
              <a:ln w="11430"/>
              <a:solidFill>
                <a:srgbClr val="002060"/>
              </a:solidFill>
              <a:effectLst>
                <a:outerShdw blurRad="76200" dist="50800" dir="5400000" algn="tl" rotWithShape="0">
                  <a:srgbClr val="000000">
                    <a:alpha val="65000"/>
                  </a:srgbClr>
                </a:outerShdw>
              </a:effectLst>
              <a:latin typeface="Arial Rounded MT Bold" pitchFamily="34" charset="0"/>
            </a:endParaRPr>
          </a:p>
        </p:txBody>
      </p:sp>
    </p:spTree>
    <p:extLst>
      <p:ext uri="{BB962C8B-B14F-4D97-AF65-F5344CB8AC3E}">
        <p14:creationId xmlns:p14="http://schemas.microsoft.com/office/powerpoint/2010/main" val="26489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19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anim calcmode="discrete" valueType="clr">
                                      <p:cBhvr override="childStyle">
                                        <p:cTn id="15"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3"/>
                                        </p:tgtEl>
                                        <p:attrNameLst>
                                          <p:attrName>fillcolor</p:attrName>
                                        </p:attrNameLst>
                                      </p:cBhvr>
                                      <p:tavLst>
                                        <p:tav tm="0">
                                          <p:val>
                                            <p:clrVal>
                                              <a:schemeClr val="accent2"/>
                                            </p:clrVal>
                                          </p:val>
                                        </p:tav>
                                        <p:tav tm="50000">
                                          <p:val>
                                            <p:clrVal>
                                              <a:schemeClr val="hlink"/>
                                            </p:clrVal>
                                          </p:val>
                                        </p:tav>
                                      </p:tavLst>
                                    </p:anim>
                                    <p:set>
                                      <p:cBhvr>
                                        <p:cTn id="17" dur="500"/>
                                        <p:tgtEl>
                                          <p:spTgt spid="3"/>
                                        </p:tgtEl>
                                        <p:attrNameLst>
                                          <p:attrName>fill.type</p:attrName>
                                        </p:attrNameLst>
                                      </p:cBhvr>
                                      <p:to>
                                        <p:strVal val="solid"/>
                                      </p:to>
                                    </p:set>
                                  </p:childTnLst>
                                </p:cTn>
                              </p:par>
                            </p:childTnLst>
                          </p:cTn>
                        </p:par>
                        <p:par>
                          <p:cTn id="18" fill="hold">
                            <p:stCondLst>
                              <p:cond delay="7400"/>
                            </p:stCondLst>
                            <p:childTnLst>
                              <p:par>
                                <p:cTn id="19" presetID="8" presetClass="emph" presetSubtype="0" fill="hold" grpId="0" nodeType="afterEffect">
                                  <p:stCondLst>
                                    <p:cond delay="0"/>
                                  </p:stCondLst>
                                  <p:iterate type="lt">
                                    <p:tmPct val="0"/>
                                  </p:iterate>
                                  <p:childTnLst>
                                    <p:animRot by="21600000">
                                      <p:cBhvr>
                                        <p:cTn id="20" dur="2000" fill="hold"/>
                                        <p:tgtEl>
                                          <p:spTgt spid="3"/>
                                        </p:tgtEl>
                                        <p:attrNameLst>
                                          <p:attrName>r</p:attrName>
                                        </p:attrNameLst>
                                      </p:cBhvr>
                                    </p:animRot>
                                  </p:childTnLst>
                                </p:cTn>
                              </p:par>
                            </p:childTnLst>
                          </p:cTn>
                        </p:par>
                        <p:par>
                          <p:cTn id="21" fill="hold">
                            <p:stCondLst>
                              <p:cond delay="9400"/>
                            </p:stCondLst>
                            <p:childTnLst>
                              <p:par>
                                <p:cTn id="22" presetID="20" presetClass="emph" presetSubtype="0" fill="hold" grpId="2" nodeType="afterEffect">
                                  <p:stCondLst>
                                    <p:cond delay="0"/>
                                  </p:stCondLst>
                                  <p:iterate type="lt">
                                    <p:tmPct val="10000"/>
                                  </p:iterate>
                                  <p:childTnLst>
                                    <p:set>
                                      <p:cBhvr override="childStyle">
                                        <p:cTn id="23" dur="1000" autoRev="1" fill="hold"/>
                                        <p:tgtEl>
                                          <p:spTgt spid="3"/>
                                        </p:tgtEl>
                                        <p:attrNameLst>
                                          <p:attrName>style.color</p:attrName>
                                        </p:attrNameLst>
                                      </p:cBhvr>
                                      <p:to>
                                        <p:clrVal>
                                          <a:srgbClr val="FFFF00"/>
                                        </p:clrVal>
                                      </p:to>
                                    </p:set>
                                    <p:set>
                                      <p:cBhvr>
                                        <p:cTn id="24" dur="1000" autoRev="1" fill="hold"/>
                                        <p:tgtEl>
                                          <p:spTgt spid="3"/>
                                        </p:tgtEl>
                                        <p:attrNameLst>
                                          <p:attrName>fillcolor</p:attrName>
                                        </p:attrNameLst>
                                      </p:cBhvr>
                                      <p:to>
                                        <p:clrVal>
                                          <a:srgbClr val="FFFF00"/>
                                        </p:clrVal>
                                      </p:to>
                                    </p:set>
                                    <p:set>
                                      <p:cBhvr>
                                        <p:cTn id="25" dur="1000" autoRev="1" fill="hold"/>
                                        <p:tgtEl>
                                          <p:spTgt spid="3"/>
                                        </p:tgtEl>
                                        <p:attrNameLst>
                                          <p:attrName>fill.type</p:attrName>
                                        </p:attrNameLst>
                                      </p:cBhvr>
                                      <p:to>
                                        <p:strVal val="solid"/>
                                      </p:to>
                                    </p:set>
                                  </p:childTnLst>
                                </p:cTn>
                              </p:par>
                            </p:childTnLst>
                          </p:cTn>
                        </p:par>
                        <p:par>
                          <p:cTn id="26" fill="hold">
                            <p:stCondLst>
                              <p:cond delay="15400"/>
                            </p:stCondLst>
                            <p:childTnLst>
                              <p:par>
                                <p:cTn id="27" presetID="34" presetClass="emph" presetSubtype="0" repeatCount="indefinite" fill="hold" grpId="1" nodeType="afterEffect">
                                  <p:stCondLst>
                                    <p:cond delay="0"/>
                                  </p:stCondLst>
                                  <p:endCondLst>
                                    <p:cond evt="onNext" delay="0">
                                      <p:tgtEl>
                                        <p:sldTgt/>
                                      </p:tgtEl>
                                    </p:cond>
                                  </p:endCondLst>
                                  <p:iterate type="lt">
                                    <p:tmPct val="10000"/>
                                  </p:iterate>
                                  <p:childTnLst>
                                    <p:animMotion origin="layout" path="M 0.0 0.0 L 0.0 -0.07213" pathEditMode="relative" ptsTypes="">
                                      <p:cBhvr>
                                        <p:cTn id="28" dur="250" accel="50000" decel="50000" autoRev="1" fill="hold">
                                          <p:stCondLst>
                                            <p:cond delay="0"/>
                                          </p:stCondLst>
                                        </p:cTn>
                                        <p:tgtEl>
                                          <p:spTgt spid="3"/>
                                        </p:tgtEl>
                                        <p:attrNameLst>
                                          <p:attrName>ppt_x</p:attrName>
                                          <p:attrName>ppt_y</p:attrName>
                                        </p:attrNameLst>
                                      </p:cBhvr>
                                    </p:animMotion>
                                    <p:animRot by="1500000">
                                      <p:cBhvr>
                                        <p:cTn id="29" dur="125" fill="hold">
                                          <p:stCondLst>
                                            <p:cond delay="0"/>
                                          </p:stCondLst>
                                        </p:cTn>
                                        <p:tgtEl>
                                          <p:spTgt spid="3"/>
                                        </p:tgtEl>
                                        <p:attrNameLst>
                                          <p:attrName>r</p:attrName>
                                        </p:attrNameLst>
                                      </p:cBhvr>
                                    </p:animRot>
                                    <p:animRot by="-1500000">
                                      <p:cBhvr>
                                        <p:cTn id="30" dur="125" fill="hold">
                                          <p:stCondLst>
                                            <p:cond delay="125"/>
                                          </p:stCondLst>
                                        </p:cTn>
                                        <p:tgtEl>
                                          <p:spTgt spid="3"/>
                                        </p:tgtEl>
                                        <p:attrNameLst>
                                          <p:attrName>r</p:attrName>
                                        </p:attrNameLst>
                                      </p:cBhvr>
                                    </p:animRot>
                                    <p:animRot by="-1500000">
                                      <p:cBhvr>
                                        <p:cTn id="31" dur="125" fill="hold">
                                          <p:stCondLst>
                                            <p:cond delay="250"/>
                                          </p:stCondLst>
                                        </p:cTn>
                                        <p:tgtEl>
                                          <p:spTgt spid="3"/>
                                        </p:tgtEl>
                                        <p:attrNameLst>
                                          <p:attrName>r</p:attrName>
                                        </p:attrNameLst>
                                      </p:cBhvr>
                                    </p:animRot>
                                    <p:animRot by="1500000">
                                      <p:cBhvr>
                                        <p:cTn id="32"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6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8839200" cy="838200"/>
          </a:xfrm>
        </p:spPr>
        <p:txBody>
          <a:bodyPr>
            <a:normAutofit/>
          </a:bodyPr>
          <a:lstStyle/>
          <a:p>
            <a:pPr algn="l"/>
            <a:r>
              <a:rPr lang="en-US" dirty="0" smtClean="0">
                <a:latin typeface="Arial Rounded MT Bold" pitchFamily="34" charset="0"/>
              </a:rPr>
              <a:t>ABSTRACT:</a:t>
            </a:r>
            <a:endParaRPr lang="en-US" dirty="0">
              <a:latin typeface="Arial Rounded MT Bold" pitchFamily="34" charset="0"/>
            </a:endParaRPr>
          </a:p>
        </p:txBody>
      </p:sp>
      <p:sp>
        <p:nvSpPr>
          <p:cNvPr id="9" name="Title 1"/>
          <p:cNvSpPr txBox="1">
            <a:spLocks/>
          </p:cNvSpPr>
          <p:nvPr/>
        </p:nvSpPr>
        <p:spPr>
          <a:xfrm>
            <a:off x="304800" y="1143000"/>
            <a:ext cx="8534400" cy="495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b="1" dirty="0" smtClean="0">
                <a:latin typeface="Calisto MT" pitchFamily="18" charset="0"/>
              </a:rPr>
              <a:t>Most government agencies today use </a:t>
            </a:r>
            <a:r>
              <a:rPr lang="en-US" sz="3200" b="1" dirty="0">
                <a:latin typeface="Calisto MT" pitchFamily="18" charset="0"/>
              </a:rPr>
              <a:t>an electronic </a:t>
            </a:r>
            <a:r>
              <a:rPr lang="en-US" sz="3200" b="1" dirty="0" smtClean="0">
                <a:latin typeface="Calisto MT" pitchFamily="18" charset="0"/>
              </a:rPr>
              <a:t>file and record </a:t>
            </a:r>
            <a:r>
              <a:rPr lang="en-US" sz="3200" b="1" dirty="0">
                <a:latin typeface="Calisto MT" pitchFamily="18" charset="0"/>
              </a:rPr>
              <a:t>keeping system - making it easier to </a:t>
            </a:r>
            <a:r>
              <a:rPr lang="en-US" sz="3200" b="1" dirty="0" smtClean="0">
                <a:latin typeface="Calisto MT" pitchFamily="18" charset="0"/>
              </a:rPr>
              <a:t>capture and retrieve </a:t>
            </a:r>
            <a:r>
              <a:rPr lang="en-US" sz="3200" b="1" dirty="0">
                <a:latin typeface="Calisto MT" pitchFamily="18" charset="0"/>
              </a:rPr>
              <a:t>information, generate </a:t>
            </a:r>
            <a:r>
              <a:rPr lang="en-US" sz="3200" b="1" dirty="0" smtClean="0">
                <a:latin typeface="Calisto MT" pitchFamily="18" charset="0"/>
              </a:rPr>
              <a:t>data, check learner’s profile and even providing documents as required. Setting </a:t>
            </a:r>
            <a:r>
              <a:rPr lang="en-US" sz="3200" b="1" dirty="0">
                <a:latin typeface="Calisto MT" pitchFamily="18" charset="0"/>
              </a:rPr>
              <a:t>up an electronic </a:t>
            </a:r>
            <a:r>
              <a:rPr lang="en-US" sz="3200" b="1" dirty="0" smtClean="0">
                <a:latin typeface="Calisto MT" pitchFamily="18" charset="0"/>
              </a:rPr>
              <a:t>record </a:t>
            </a:r>
            <a:r>
              <a:rPr lang="en-US" sz="3200" b="1" dirty="0">
                <a:latin typeface="Calisto MT" pitchFamily="18" charset="0"/>
              </a:rPr>
              <a:t>keeping </a:t>
            </a:r>
            <a:r>
              <a:rPr lang="en-US" sz="3200" b="1" dirty="0" smtClean="0">
                <a:latin typeface="Calisto MT" pitchFamily="18" charset="0"/>
              </a:rPr>
              <a:t>system earns a remarkable advantage over manual style, thus, making it efficient </a:t>
            </a:r>
          </a:p>
          <a:p>
            <a:pPr fontAlgn="base"/>
            <a:r>
              <a:rPr lang="en-US" sz="3200" b="1" dirty="0" smtClean="0">
                <a:latin typeface="Calisto MT" pitchFamily="18" charset="0"/>
              </a:rPr>
              <a:t>and requires less storage space. </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1"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pPr algn="l"/>
            <a:r>
              <a:rPr lang="en-US" dirty="0" smtClean="0">
                <a:latin typeface="Arial Rounded MT Bold" pitchFamily="34" charset="0"/>
              </a:rPr>
              <a:t>ADVANTAGES:</a:t>
            </a:r>
            <a:endParaRPr lang="en-US" dirty="0">
              <a:latin typeface="Arial Rounded MT Bold" pitchFamily="34"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04800" y="1066800"/>
            <a:ext cx="8534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en-US" sz="3200" b="1" dirty="0" smtClean="0">
                <a:latin typeface="Calisto MT" pitchFamily="18" charset="0"/>
              </a:rPr>
              <a:t>While there are still institutions prefer manual record keeping, the use of </a:t>
            </a:r>
            <a:r>
              <a:rPr lang="en-US" sz="3200" b="1" i="1" dirty="0" smtClean="0">
                <a:latin typeface="Calisto MT" pitchFamily="18" charset="0"/>
              </a:rPr>
              <a:t>e-files</a:t>
            </a:r>
            <a:r>
              <a:rPr lang="en-US" sz="3200" b="1" dirty="0" smtClean="0">
                <a:latin typeface="Calisto MT" pitchFamily="18" charset="0"/>
              </a:rPr>
              <a:t> has its edge.</a:t>
            </a:r>
            <a:endParaRPr lang="en-US" sz="3200" b="1" dirty="0">
              <a:latin typeface="Calisto MT" pitchFamily="18" charset="0"/>
            </a:endParaRPr>
          </a:p>
        </p:txBody>
      </p:sp>
      <p:sp>
        <p:nvSpPr>
          <p:cNvPr id="10" name="Title 1"/>
          <p:cNvSpPr txBox="1">
            <a:spLocks/>
          </p:cNvSpPr>
          <p:nvPr/>
        </p:nvSpPr>
        <p:spPr>
          <a:xfrm>
            <a:off x="304800" y="205740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fontAlgn="base">
              <a:buFont typeface="Wingdings" pitchFamily="2" charset="2"/>
              <a:buChar char="§"/>
            </a:pPr>
            <a:r>
              <a:rPr lang="en-US" sz="2800" b="1" dirty="0" smtClean="0">
                <a:latin typeface="Calisto MT" pitchFamily="18" charset="0"/>
              </a:rPr>
              <a:t>Easy access.  </a:t>
            </a:r>
            <a:r>
              <a:rPr lang="en-US" sz="2800" dirty="0" smtClean="0">
                <a:latin typeface="Calisto MT" pitchFamily="18" charset="0"/>
              </a:rPr>
              <a:t>Electronic </a:t>
            </a:r>
            <a:r>
              <a:rPr lang="en-US" sz="2800" dirty="0">
                <a:latin typeface="Calisto MT" pitchFamily="18" charset="0"/>
              </a:rPr>
              <a:t>documents can be retrieved immediately, shared and routed to any </a:t>
            </a:r>
            <a:r>
              <a:rPr lang="en-US" sz="2800" dirty="0" smtClean="0">
                <a:latin typeface="Calisto MT" pitchFamily="18" charset="0"/>
              </a:rPr>
              <a:t>authorized employee </a:t>
            </a:r>
            <a:r>
              <a:rPr lang="en-US" sz="2800" dirty="0">
                <a:latin typeface="Calisto MT" pitchFamily="18" charset="0"/>
              </a:rPr>
              <a:t>who needs it.</a:t>
            </a:r>
          </a:p>
        </p:txBody>
      </p:sp>
      <p:sp>
        <p:nvSpPr>
          <p:cNvPr id="12" name="Title 1"/>
          <p:cNvSpPr txBox="1">
            <a:spLocks/>
          </p:cNvSpPr>
          <p:nvPr/>
        </p:nvSpPr>
        <p:spPr>
          <a:xfrm>
            <a:off x="304799" y="3505200"/>
            <a:ext cx="8792379"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fontAlgn="base">
              <a:buFont typeface="Wingdings" pitchFamily="2" charset="2"/>
              <a:buChar char="§"/>
            </a:pPr>
            <a:r>
              <a:rPr lang="en-US" sz="2800" b="1" dirty="0" smtClean="0">
                <a:latin typeface="Calisto MT" pitchFamily="18" charset="0"/>
              </a:rPr>
              <a:t>Cost Savings.  </a:t>
            </a:r>
            <a:r>
              <a:rPr lang="en-US" sz="2800" dirty="0" smtClean="0">
                <a:latin typeface="Calisto MT" pitchFamily="18" charset="0"/>
              </a:rPr>
              <a:t>Switching to electronic documents can be a tremendous cost saving opportunity. </a:t>
            </a:r>
            <a:endParaRPr lang="en-US" sz="2800" dirty="0">
              <a:latin typeface="Calisto MT" pitchFamily="18" charset="0"/>
            </a:endParaRPr>
          </a:p>
        </p:txBody>
      </p:sp>
      <p:sp>
        <p:nvSpPr>
          <p:cNvPr id="13" name="Title 1"/>
          <p:cNvSpPr txBox="1">
            <a:spLocks/>
          </p:cNvSpPr>
          <p:nvPr/>
        </p:nvSpPr>
        <p:spPr>
          <a:xfrm>
            <a:off x="304800" y="4572000"/>
            <a:ext cx="8792379"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fontAlgn="base">
              <a:buFont typeface="Wingdings" pitchFamily="2" charset="2"/>
              <a:buChar char="§"/>
            </a:pPr>
            <a:r>
              <a:rPr lang="en-US" sz="2800" b="1" dirty="0" smtClean="0">
                <a:latin typeface="Calisto MT" pitchFamily="18" charset="0"/>
              </a:rPr>
              <a:t>Security.  </a:t>
            </a:r>
            <a:r>
              <a:rPr lang="en-US" sz="2800" dirty="0" smtClean="0">
                <a:latin typeface="Calisto MT" pitchFamily="18" charset="0"/>
              </a:rPr>
              <a:t>Electronic files never go missing nor do they easily fall elsewhere. They can be protected with access controls using passwords and authentication system.</a:t>
            </a:r>
            <a:endParaRPr lang="en-US" sz="2800" dirty="0">
              <a:latin typeface="Calisto MT" pitchFamily="18" charset="0"/>
            </a:endParaRPr>
          </a:p>
        </p:txBody>
      </p:sp>
    </p:spTree>
    <p:extLst>
      <p:ext uri="{BB962C8B-B14F-4D97-AF65-F5344CB8AC3E}">
        <p14:creationId xmlns:p14="http://schemas.microsoft.com/office/powerpoint/2010/main" val="22773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Customized School Register </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C:\Users\GERRY\Desktop\Customized For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6" y="1524000"/>
            <a:ext cx="8882063"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up)">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199" y="762000"/>
            <a:ext cx="902097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School Form 1 (SF1) School Register</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C:\Users\GERRY\Desktop\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6" y="1532723"/>
            <a:ext cx="8878824" cy="52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up)">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199" y="762000"/>
            <a:ext cx="902097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School Form 2 (SF2) Daily Attendance Report</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C:\Users\GERRY\Desktop\SF2.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75" y="1532000"/>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ipe(up)">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199" y="762000"/>
            <a:ext cx="902097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School Form 5 (SF5) Report on Promotion</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C:\Users\GERRY\Desktop\SF5.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55" y="1514472"/>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0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up)">
                                      <p:cBhvr>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Master Sheet</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C:\Users\GERRY\Desktop\MasterSheet.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1" y="1501721"/>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up)">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Y\Pictures\Picture1.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80" y="0"/>
            <a:ext cx="9126559" cy="68580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6200" y="76200"/>
            <a:ext cx="4724400" cy="838200"/>
          </a:xfrm>
        </p:spPr>
        <p:txBody>
          <a:bodyPr>
            <a:normAutofit/>
          </a:bodyPr>
          <a:lstStyle/>
          <a:p>
            <a:r>
              <a:rPr lang="en-US" dirty="0" smtClean="0">
                <a:latin typeface="Arial Rounded MT Bold" pitchFamily="34" charset="0"/>
              </a:rPr>
              <a:t>KEY FEATURES:</a:t>
            </a:r>
            <a:endParaRPr lang="en-US" dirty="0">
              <a:latin typeface="Arial Rounded MT Bold" pitchFamily="34" charset="0"/>
            </a:endParaRPr>
          </a:p>
        </p:txBody>
      </p:sp>
      <p:sp>
        <p:nvSpPr>
          <p:cNvPr id="9" name="Title 1"/>
          <p:cNvSpPr txBox="1">
            <a:spLocks/>
          </p:cNvSpPr>
          <p:nvPr/>
        </p:nvSpPr>
        <p:spPr>
          <a:xfrm>
            <a:off x="76200" y="7620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v"/>
            </a:pPr>
            <a:r>
              <a:rPr lang="en-US" sz="3200" b="1" dirty="0" smtClean="0">
                <a:latin typeface="Calisto MT" pitchFamily="18" charset="0"/>
              </a:rPr>
              <a:t>Grade Sheet</a:t>
            </a:r>
            <a:endParaRPr lang="en-US" sz="3200" b="1" dirty="0">
              <a:latin typeface="Calisto MT" pitchFamily="18" charset="0"/>
            </a:endParaRPr>
          </a:p>
        </p:txBody>
      </p:sp>
      <p:cxnSp>
        <p:nvCxnSpPr>
          <p:cNvPr id="6" name="Straight Connector 5"/>
          <p:cNvCxnSpPr/>
          <p:nvPr/>
        </p:nvCxnSpPr>
        <p:spPr>
          <a:xfrm>
            <a:off x="152400" y="838200"/>
            <a:ext cx="8763000" cy="0"/>
          </a:xfrm>
          <a:prstGeom prst="line">
            <a:avLst/>
          </a:prstGeom>
          <a:ln w="857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C:\Users\GERRY\Desktop\GradeSheet.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4" y="1519240"/>
            <a:ext cx="8878824" cy="52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6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wipe(up)">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380</Words>
  <Application>Microsoft Office PowerPoint</Application>
  <PresentationFormat>On-screen Show (4:3)</PresentationFormat>
  <Paragraphs>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ABSTRACT:</vt:lpstr>
      <vt:lpstr>ADVANTAGES:</vt:lpstr>
      <vt:lpstr>KEY FEATURES:</vt:lpstr>
      <vt:lpstr>KEY FEATURES:</vt:lpstr>
      <vt:lpstr>KEY FEATURES:</vt:lpstr>
      <vt:lpstr>KEY FEATURES:</vt:lpstr>
      <vt:lpstr>KEY FEATURES:</vt:lpstr>
      <vt:lpstr>KEY FEATURES:</vt:lpstr>
      <vt:lpstr>KEY FEATURES:</vt:lpstr>
      <vt:lpstr>KEY FEATURES:</vt:lpstr>
      <vt:lpstr>KEY FEATURES:</vt:lpstr>
      <vt:lpstr>KEY FEATURES:</vt:lpstr>
      <vt:lpstr>APPROACHES: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dc:creator>
  <cp:lastModifiedBy>personal</cp:lastModifiedBy>
  <cp:revision>20</cp:revision>
  <dcterms:created xsi:type="dcterms:W3CDTF">2015-05-25T13:18:02Z</dcterms:created>
  <dcterms:modified xsi:type="dcterms:W3CDTF">2015-05-26T01:10:40Z</dcterms:modified>
</cp:coreProperties>
</file>