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3"/>
  </p:notesMasterIdLst>
  <p:sldIdLst>
    <p:sldId id="256" r:id="rId2"/>
    <p:sldId id="357" r:id="rId3"/>
    <p:sldId id="341" r:id="rId4"/>
    <p:sldId id="342" r:id="rId5"/>
    <p:sldId id="344" r:id="rId6"/>
    <p:sldId id="345" r:id="rId7"/>
    <p:sldId id="351" r:id="rId8"/>
    <p:sldId id="356" r:id="rId9"/>
    <p:sldId id="328" r:id="rId10"/>
    <p:sldId id="358" r:id="rId11"/>
    <p:sldId id="34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58" y="3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EED8D7-5635-4A05-9E6D-0836441A4527}" type="doc">
      <dgm:prSet loTypeId="urn:microsoft.com/office/officeart/2005/8/layout/matrix1" loCatId="matrix" qsTypeId="urn:microsoft.com/office/officeart/2005/8/quickstyle/simple1" qsCatId="simple" csTypeId="urn:microsoft.com/office/officeart/2005/8/colors/colorful5" csCatId="colorful" phldr="1"/>
      <dgm:spPr/>
      <dgm:t>
        <a:bodyPr/>
        <a:lstStyle/>
        <a:p>
          <a:endParaRPr lang="en-US"/>
        </a:p>
      </dgm:t>
    </dgm:pt>
    <dgm:pt modelId="{5094EFA7-8CC3-4DFB-BCCB-7BFE2872238D}">
      <dgm:prSet phldrT="[Text]" custT="1"/>
      <dgm:spPr/>
      <dgm:t>
        <a:bodyPr/>
        <a:lstStyle/>
        <a:p>
          <a:r>
            <a:rPr lang="en-US" sz="1800" b="1" dirty="0" smtClean="0">
              <a:solidFill>
                <a:schemeClr val="tx1"/>
              </a:solidFill>
            </a:rPr>
            <a:t>SAFER, ADAPTIVE,</a:t>
          </a:r>
        </a:p>
        <a:p>
          <a:r>
            <a:rPr lang="en-US" sz="1800" b="1" dirty="0" smtClean="0">
              <a:solidFill>
                <a:schemeClr val="tx1"/>
              </a:solidFill>
            </a:rPr>
            <a:t>DISASTER RESILIENT COMMUNITIES FOR SUSTAINABLE DEV.</a:t>
          </a:r>
          <a:endParaRPr lang="en-US" sz="1800" b="1" dirty="0">
            <a:solidFill>
              <a:schemeClr val="tx1"/>
            </a:solidFill>
          </a:endParaRPr>
        </a:p>
      </dgm:t>
    </dgm:pt>
    <dgm:pt modelId="{7A527553-0CA0-4B01-8844-9D6D194792DA}" type="parTrans" cxnId="{CF80E6D1-5564-47DA-A123-370E86CF23DB}">
      <dgm:prSet/>
      <dgm:spPr/>
      <dgm:t>
        <a:bodyPr/>
        <a:lstStyle/>
        <a:p>
          <a:endParaRPr lang="en-US" sz="2400">
            <a:solidFill>
              <a:schemeClr val="tx1"/>
            </a:solidFill>
          </a:endParaRPr>
        </a:p>
      </dgm:t>
    </dgm:pt>
    <dgm:pt modelId="{24764CF3-6F20-4F1B-9985-37C2F4F2F059}" type="sibTrans" cxnId="{CF80E6D1-5564-47DA-A123-370E86CF23DB}">
      <dgm:prSet/>
      <dgm:spPr/>
      <dgm:t>
        <a:bodyPr/>
        <a:lstStyle/>
        <a:p>
          <a:endParaRPr lang="en-US" sz="2400">
            <a:solidFill>
              <a:schemeClr val="tx1"/>
            </a:solidFill>
          </a:endParaRPr>
        </a:p>
      </dgm:t>
    </dgm:pt>
    <dgm:pt modelId="{DD6F1A2D-7E42-47B4-A476-C49924D9D22A}">
      <dgm:prSet phldrT="[Text]" custT="1"/>
      <dgm:spPr/>
      <dgm:t>
        <a:bodyPr/>
        <a:lstStyle/>
        <a:p>
          <a:r>
            <a:rPr lang="en-US" sz="2400" dirty="0" smtClean="0">
              <a:solidFill>
                <a:schemeClr val="tx1"/>
              </a:solidFill>
            </a:rPr>
            <a:t>Prevention and Mitigation</a:t>
          </a:r>
          <a:endParaRPr lang="en-US" sz="2400" dirty="0">
            <a:solidFill>
              <a:schemeClr val="tx1"/>
            </a:solidFill>
          </a:endParaRPr>
        </a:p>
      </dgm:t>
    </dgm:pt>
    <dgm:pt modelId="{05499AB9-079F-41D5-B23F-3216F416EDD0}" type="parTrans" cxnId="{F76FDF8A-377B-47AE-8757-5A708A257EBE}">
      <dgm:prSet/>
      <dgm:spPr/>
      <dgm:t>
        <a:bodyPr/>
        <a:lstStyle/>
        <a:p>
          <a:endParaRPr lang="en-US" sz="2400">
            <a:solidFill>
              <a:schemeClr val="tx1"/>
            </a:solidFill>
          </a:endParaRPr>
        </a:p>
      </dgm:t>
    </dgm:pt>
    <dgm:pt modelId="{1D878FFD-5305-4039-9555-B3A7E3DB0D02}" type="sibTrans" cxnId="{F76FDF8A-377B-47AE-8757-5A708A257EBE}">
      <dgm:prSet/>
      <dgm:spPr/>
      <dgm:t>
        <a:bodyPr/>
        <a:lstStyle/>
        <a:p>
          <a:endParaRPr lang="en-US" sz="2400">
            <a:solidFill>
              <a:schemeClr val="tx1"/>
            </a:solidFill>
          </a:endParaRPr>
        </a:p>
      </dgm:t>
    </dgm:pt>
    <dgm:pt modelId="{FFA4F139-28D0-411F-8A22-9DEA83E748F1}">
      <dgm:prSet phldrT="[Text]" custT="1"/>
      <dgm:spPr/>
      <dgm:t>
        <a:bodyPr/>
        <a:lstStyle/>
        <a:p>
          <a:r>
            <a:rPr lang="en-US" sz="2400" dirty="0" smtClean="0">
              <a:solidFill>
                <a:schemeClr val="tx1"/>
              </a:solidFill>
            </a:rPr>
            <a:t>Disaster Preparedness</a:t>
          </a:r>
          <a:endParaRPr lang="en-US" sz="2400" dirty="0">
            <a:solidFill>
              <a:schemeClr val="tx1"/>
            </a:solidFill>
          </a:endParaRPr>
        </a:p>
      </dgm:t>
    </dgm:pt>
    <dgm:pt modelId="{E16C263E-6BB3-42AD-814B-E76C616229C5}" type="parTrans" cxnId="{1FDC8901-B2B2-46F5-812B-321054EC7A3A}">
      <dgm:prSet/>
      <dgm:spPr/>
      <dgm:t>
        <a:bodyPr/>
        <a:lstStyle/>
        <a:p>
          <a:endParaRPr lang="en-US" sz="2400">
            <a:solidFill>
              <a:schemeClr val="tx1"/>
            </a:solidFill>
          </a:endParaRPr>
        </a:p>
      </dgm:t>
    </dgm:pt>
    <dgm:pt modelId="{47DA5593-EC63-4457-85BF-73ACBC69EA0F}" type="sibTrans" cxnId="{1FDC8901-B2B2-46F5-812B-321054EC7A3A}">
      <dgm:prSet/>
      <dgm:spPr/>
      <dgm:t>
        <a:bodyPr/>
        <a:lstStyle/>
        <a:p>
          <a:endParaRPr lang="en-US" sz="2400">
            <a:solidFill>
              <a:schemeClr val="tx1"/>
            </a:solidFill>
          </a:endParaRPr>
        </a:p>
      </dgm:t>
    </dgm:pt>
    <dgm:pt modelId="{0D650677-F330-4182-9DC8-49DA9E4DDDEF}">
      <dgm:prSet phldrT="[Text]" custT="1"/>
      <dgm:spPr/>
      <dgm:t>
        <a:bodyPr/>
        <a:lstStyle/>
        <a:p>
          <a:r>
            <a:rPr lang="en-US" sz="2400" dirty="0" smtClean="0">
              <a:solidFill>
                <a:schemeClr val="tx1"/>
              </a:solidFill>
            </a:rPr>
            <a:t>Disaster Response</a:t>
          </a:r>
          <a:endParaRPr lang="en-US" sz="2400" dirty="0">
            <a:solidFill>
              <a:schemeClr val="tx1"/>
            </a:solidFill>
          </a:endParaRPr>
        </a:p>
      </dgm:t>
    </dgm:pt>
    <dgm:pt modelId="{FC4BF49D-B425-44CB-993B-2D687DEB9302}" type="parTrans" cxnId="{019FFB64-154E-4B7D-9FD2-47FC9BBD8CA5}">
      <dgm:prSet/>
      <dgm:spPr/>
      <dgm:t>
        <a:bodyPr/>
        <a:lstStyle/>
        <a:p>
          <a:endParaRPr lang="en-US" sz="2400">
            <a:solidFill>
              <a:schemeClr val="tx1"/>
            </a:solidFill>
          </a:endParaRPr>
        </a:p>
      </dgm:t>
    </dgm:pt>
    <dgm:pt modelId="{FF0D3B9B-8E74-47FF-9424-4400319853A8}" type="sibTrans" cxnId="{019FFB64-154E-4B7D-9FD2-47FC9BBD8CA5}">
      <dgm:prSet/>
      <dgm:spPr/>
      <dgm:t>
        <a:bodyPr/>
        <a:lstStyle/>
        <a:p>
          <a:endParaRPr lang="en-US" sz="2400">
            <a:solidFill>
              <a:schemeClr val="tx1"/>
            </a:solidFill>
          </a:endParaRPr>
        </a:p>
      </dgm:t>
    </dgm:pt>
    <dgm:pt modelId="{1D0EAC77-8AEA-4C02-A0C6-1D0DCC185F3D}">
      <dgm:prSet phldrT="[Text]" custT="1"/>
      <dgm:spPr/>
      <dgm:t>
        <a:bodyPr/>
        <a:lstStyle/>
        <a:p>
          <a:r>
            <a:rPr lang="en-US" sz="2400" dirty="0" smtClean="0">
              <a:solidFill>
                <a:schemeClr val="tx1"/>
              </a:solidFill>
            </a:rPr>
            <a:t>Rehabilitation and Recovery</a:t>
          </a:r>
          <a:endParaRPr lang="en-US" sz="2400" dirty="0">
            <a:solidFill>
              <a:schemeClr val="tx1"/>
            </a:solidFill>
          </a:endParaRPr>
        </a:p>
      </dgm:t>
    </dgm:pt>
    <dgm:pt modelId="{780FDFC2-FC96-46FC-87EA-F6D64E1525A3}" type="parTrans" cxnId="{4519D2E8-969A-4A95-B943-125ED9417D73}">
      <dgm:prSet/>
      <dgm:spPr/>
      <dgm:t>
        <a:bodyPr/>
        <a:lstStyle/>
        <a:p>
          <a:endParaRPr lang="en-US" sz="2400">
            <a:solidFill>
              <a:schemeClr val="tx1"/>
            </a:solidFill>
          </a:endParaRPr>
        </a:p>
      </dgm:t>
    </dgm:pt>
    <dgm:pt modelId="{0BB8BE99-435B-4E77-8DC3-87621B883D0B}" type="sibTrans" cxnId="{4519D2E8-969A-4A95-B943-125ED9417D73}">
      <dgm:prSet/>
      <dgm:spPr/>
      <dgm:t>
        <a:bodyPr/>
        <a:lstStyle/>
        <a:p>
          <a:endParaRPr lang="en-US" sz="2400">
            <a:solidFill>
              <a:schemeClr val="tx1"/>
            </a:solidFill>
          </a:endParaRPr>
        </a:p>
      </dgm:t>
    </dgm:pt>
    <dgm:pt modelId="{D58189DC-43B3-497F-BFF8-1F6B24AE74C3}" type="pres">
      <dgm:prSet presAssocID="{07EED8D7-5635-4A05-9E6D-0836441A4527}" presName="diagram" presStyleCnt="0">
        <dgm:presLayoutVars>
          <dgm:chMax val="1"/>
          <dgm:dir/>
          <dgm:animLvl val="ctr"/>
          <dgm:resizeHandles val="exact"/>
        </dgm:presLayoutVars>
      </dgm:prSet>
      <dgm:spPr/>
      <dgm:t>
        <a:bodyPr/>
        <a:lstStyle/>
        <a:p>
          <a:endParaRPr lang="en-US"/>
        </a:p>
      </dgm:t>
    </dgm:pt>
    <dgm:pt modelId="{CDEBA274-B63E-45B5-95E6-81FFCA20FEF9}" type="pres">
      <dgm:prSet presAssocID="{07EED8D7-5635-4A05-9E6D-0836441A4527}" presName="matrix" presStyleCnt="0"/>
      <dgm:spPr/>
    </dgm:pt>
    <dgm:pt modelId="{0E79BC05-DE3F-4AAA-9A1B-369F13CBD6D5}" type="pres">
      <dgm:prSet presAssocID="{07EED8D7-5635-4A05-9E6D-0836441A4527}" presName="tile1" presStyleLbl="node1" presStyleIdx="0" presStyleCnt="4"/>
      <dgm:spPr/>
      <dgm:t>
        <a:bodyPr/>
        <a:lstStyle/>
        <a:p>
          <a:endParaRPr lang="en-US"/>
        </a:p>
      </dgm:t>
    </dgm:pt>
    <dgm:pt modelId="{9310149C-27F3-4F87-9656-5110FF5FA425}" type="pres">
      <dgm:prSet presAssocID="{07EED8D7-5635-4A05-9E6D-0836441A4527}" presName="tile1text" presStyleLbl="node1" presStyleIdx="0" presStyleCnt="4">
        <dgm:presLayoutVars>
          <dgm:chMax val="0"/>
          <dgm:chPref val="0"/>
          <dgm:bulletEnabled val="1"/>
        </dgm:presLayoutVars>
      </dgm:prSet>
      <dgm:spPr/>
      <dgm:t>
        <a:bodyPr/>
        <a:lstStyle/>
        <a:p>
          <a:endParaRPr lang="en-US"/>
        </a:p>
      </dgm:t>
    </dgm:pt>
    <dgm:pt modelId="{32E5BA9F-A74C-4CDD-945C-14F29EB0F80E}" type="pres">
      <dgm:prSet presAssocID="{07EED8D7-5635-4A05-9E6D-0836441A4527}" presName="tile2" presStyleLbl="node1" presStyleIdx="1" presStyleCnt="4"/>
      <dgm:spPr/>
      <dgm:t>
        <a:bodyPr/>
        <a:lstStyle/>
        <a:p>
          <a:endParaRPr lang="en-US"/>
        </a:p>
      </dgm:t>
    </dgm:pt>
    <dgm:pt modelId="{02FBC3F9-39ED-485D-8E44-97E2F9C47931}" type="pres">
      <dgm:prSet presAssocID="{07EED8D7-5635-4A05-9E6D-0836441A4527}" presName="tile2text" presStyleLbl="node1" presStyleIdx="1" presStyleCnt="4">
        <dgm:presLayoutVars>
          <dgm:chMax val="0"/>
          <dgm:chPref val="0"/>
          <dgm:bulletEnabled val="1"/>
        </dgm:presLayoutVars>
      </dgm:prSet>
      <dgm:spPr/>
      <dgm:t>
        <a:bodyPr/>
        <a:lstStyle/>
        <a:p>
          <a:endParaRPr lang="en-US"/>
        </a:p>
      </dgm:t>
    </dgm:pt>
    <dgm:pt modelId="{DE72DA94-3385-4C32-B282-9C726FC6CAC6}" type="pres">
      <dgm:prSet presAssocID="{07EED8D7-5635-4A05-9E6D-0836441A4527}" presName="tile3" presStyleLbl="node1" presStyleIdx="2" presStyleCnt="4"/>
      <dgm:spPr/>
      <dgm:t>
        <a:bodyPr/>
        <a:lstStyle/>
        <a:p>
          <a:endParaRPr lang="en-US"/>
        </a:p>
      </dgm:t>
    </dgm:pt>
    <dgm:pt modelId="{CE500CBB-ECEA-4D46-867D-9FB795EB2461}" type="pres">
      <dgm:prSet presAssocID="{07EED8D7-5635-4A05-9E6D-0836441A4527}" presName="tile3text" presStyleLbl="node1" presStyleIdx="2" presStyleCnt="4">
        <dgm:presLayoutVars>
          <dgm:chMax val="0"/>
          <dgm:chPref val="0"/>
          <dgm:bulletEnabled val="1"/>
        </dgm:presLayoutVars>
      </dgm:prSet>
      <dgm:spPr/>
      <dgm:t>
        <a:bodyPr/>
        <a:lstStyle/>
        <a:p>
          <a:endParaRPr lang="en-US"/>
        </a:p>
      </dgm:t>
    </dgm:pt>
    <dgm:pt modelId="{D2A35913-E5D3-4D3E-B8F6-BE22692E6DC8}" type="pres">
      <dgm:prSet presAssocID="{07EED8D7-5635-4A05-9E6D-0836441A4527}" presName="tile4" presStyleLbl="node1" presStyleIdx="3" presStyleCnt="4"/>
      <dgm:spPr/>
      <dgm:t>
        <a:bodyPr/>
        <a:lstStyle/>
        <a:p>
          <a:endParaRPr lang="en-US"/>
        </a:p>
      </dgm:t>
    </dgm:pt>
    <dgm:pt modelId="{E25A5EBB-869D-456F-BA21-DAD662F185F1}" type="pres">
      <dgm:prSet presAssocID="{07EED8D7-5635-4A05-9E6D-0836441A4527}" presName="tile4text" presStyleLbl="node1" presStyleIdx="3" presStyleCnt="4">
        <dgm:presLayoutVars>
          <dgm:chMax val="0"/>
          <dgm:chPref val="0"/>
          <dgm:bulletEnabled val="1"/>
        </dgm:presLayoutVars>
      </dgm:prSet>
      <dgm:spPr/>
      <dgm:t>
        <a:bodyPr/>
        <a:lstStyle/>
        <a:p>
          <a:endParaRPr lang="en-US"/>
        </a:p>
      </dgm:t>
    </dgm:pt>
    <dgm:pt modelId="{3922299A-0B01-4583-991B-0E85C5F05D4A}" type="pres">
      <dgm:prSet presAssocID="{07EED8D7-5635-4A05-9E6D-0836441A4527}" presName="centerTile" presStyleLbl="fgShp" presStyleIdx="0" presStyleCnt="1" custScaleX="152575" custScaleY="150000">
        <dgm:presLayoutVars>
          <dgm:chMax val="0"/>
          <dgm:chPref val="0"/>
        </dgm:presLayoutVars>
      </dgm:prSet>
      <dgm:spPr/>
      <dgm:t>
        <a:bodyPr/>
        <a:lstStyle/>
        <a:p>
          <a:endParaRPr lang="en-US"/>
        </a:p>
      </dgm:t>
    </dgm:pt>
  </dgm:ptLst>
  <dgm:cxnLst>
    <dgm:cxn modelId="{47790D46-4A89-45C2-84ED-344D8B30F38A}" type="presOf" srcId="{DD6F1A2D-7E42-47B4-A476-C49924D9D22A}" destId="{9310149C-27F3-4F87-9656-5110FF5FA425}" srcOrd="1" destOrd="0" presId="urn:microsoft.com/office/officeart/2005/8/layout/matrix1"/>
    <dgm:cxn modelId="{4519D2E8-969A-4A95-B943-125ED9417D73}" srcId="{5094EFA7-8CC3-4DFB-BCCB-7BFE2872238D}" destId="{1D0EAC77-8AEA-4C02-A0C6-1D0DCC185F3D}" srcOrd="3" destOrd="0" parTransId="{780FDFC2-FC96-46FC-87EA-F6D64E1525A3}" sibTransId="{0BB8BE99-435B-4E77-8DC3-87621B883D0B}"/>
    <dgm:cxn modelId="{C5D87F6F-9437-4A84-96D9-5B583F2813CC}" type="presOf" srcId="{1D0EAC77-8AEA-4C02-A0C6-1D0DCC185F3D}" destId="{E25A5EBB-869D-456F-BA21-DAD662F185F1}" srcOrd="1" destOrd="0" presId="urn:microsoft.com/office/officeart/2005/8/layout/matrix1"/>
    <dgm:cxn modelId="{F76FDF8A-377B-47AE-8757-5A708A257EBE}" srcId="{5094EFA7-8CC3-4DFB-BCCB-7BFE2872238D}" destId="{DD6F1A2D-7E42-47B4-A476-C49924D9D22A}" srcOrd="0" destOrd="0" parTransId="{05499AB9-079F-41D5-B23F-3216F416EDD0}" sibTransId="{1D878FFD-5305-4039-9555-B3A7E3DB0D02}"/>
    <dgm:cxn modelId="{3CF3C3A6-22BE-42BE-8219-D21E252B4077}" type="presOf" srcId="{0D650677-F330-4182-9DC8-49DA9E4DDDEF}" destId="{CE500CBB-ECEA-4D46-867D-9FB795EB2461}" srcOrd="1" destOrd="0" presId="urn:microsoft.com/office/officeart/2005/8/layout/matrix1"/>
    <dgm:cxn modelId="{019FFB64-154E-4B7D-9FD2-47FC9BBD8CA5}" srcId="{5094EFA7-8CC3-4DFB-BCCB-7BFE2872238D}" destId="{0D650677-F330-4182-9DC8-49DA9E4DDDEF}" srcOrd="2" destOrd="0" parTransId="{FC4BF49D-B425-44CB-993B-2D687DEB9302}" sibTransId="{FF0D3B9B-8E74-47FF-9424-4400319853A8}"/>
    <dgm:cxn modelId="{50405282-103A-4172-B930-6086BCFF2031}" type="presOf" srcId="{1D0EAC77-8AEA-4C02-A0C6-1D0DCC185F3D}" destId="{D2A35913-E5D3-4D3E-B8F6-BE22692E6DC8}" srcOrd="0" destOrd="0" presId="urn:microsoft.com/office/officeart/2005/8/layout/matrix1"/>
    <dgm:cxn modelId="{1FDC8901-B2B2-46F5-812B-321054EC7A3A}" srcId="{5094EFA7-8CC3-4DFB-BCCB-7BFE2872238D}" destId="{FFA4F139-28D0-411F-8A22-9DEA83E748F1}" srcOrd="1" destOrd="0" parTransId="{E16C263E-6BB3-42AD-814B-E76C616229C5}" sibTransId="{47DA5593-EC63-4457-85BF-73ACBC69EA0F}"/>
    <dgm:cxn modelId="{76632D60-6905-4901-B25F-2F798C5AE7F6}" type="presOf" srcId="{0D650677-F330-4182-9DC8-49DA9E4DDDEF}" destId="{DE72DA94-3385-4C32-B282-9C726FC6CAC6}" srcOrd="0" destOrd="0" presId="urn:microsoft.com/office/officeart/2005/8/layout/matrix1"/>
    <dgm:cxn modelId="{DC0F9931-38A8-4593-9325-D5D264570A93}" type="presOf" srcId="{DD6F1A2D-7E42-47B4-A476-C49924D9D22A}" destId="{0E79BC05-DE3F-4AAA-9A1B-369F13CBD6D5}" srcOrd="0" destOrd="0" presId="urn:microsoft.com/office/officeart/2005/8/layout/matrix1"/>
    <dgm:cxn modelId="{54B33AE1-E9A5-4E91-B751-37613F8083B0}" type="presOf" srcId="{FFA4F139-28D0-411F-8A22-9DEA83E748F1}" destId="{32E5BA9F-A74C-4CDD-945C-14F29EB0F80E}" srcOrd="0" destOrd="0" presId="urn:microsoft.com/office/officeart/2005/8/layout/matrix1"/>
    <dgm:cxn modelId="{CF80E6D1-5564-47DA-A123-370E86CF23DB}" srcId="{07EED8D7-5635-4A05-9E6D-0836441A4527}" destId="{5094EFA7-8CC3-4DFB-BCCB-7BFE2872238D}" srcOrd="0" destOrd="0" parTransId="{7A527553-0CA0-4B01-8844-9D6D194792DA}" sibTransId="{24764CF3-6F20-4F1B-9985-37C2F4F2F059}"/>
    <dgm:cxn modelId="{B941BFDC-FD13-45CE-A574-8F720E16DA34}" type="presOf" srcId="{FFA4F139-28D0-411F-8A22-9DEA83E748F1}" destId="{02FBC3F9-39ED-485D-8E44-97E2F9C47931}" srcOrd="1" destOrd="0" presId="urn:microsoft.com/office/officeart/2005/8/layout/matrix1"/>
    <dgm:cxn modelId="{AA7E7F75-308C-4DCF-B9BB-CBC5B3E97ACF}" type="presOf" srcId="{07EED8D7-5635-4A05-9E6D-0836441A4527}" destId="{D58189DC-43B3-497F-BFF8-1F6B24AE74C3}" srcOrd="0" destOrd="0" presId="urn:microsoft.com/office/officeart/2005/8/layout/matrix1"/>
    <dgm:cxn modelId="{0B7903A8-C02C-4B72-BD7D-2D8C25E9F8CE}" type="presOf" srcId="{5094EFA7-8CC3-4DFB-BCCB-7BFE2872238D}" destId="{3922299A-0B01-4583-991B-0E85C5F05D4A}" srcOrd="0" destOrd="0" presId="urn:microsoft.com/office/officeart/2005/8/layout/matrix1"/>
    <dgm:cxn modelId="{BC240CCE-D95A-4BDF-B8E1-186742281469}" type="presParOf" srcId="{D58189DC-43B3-497F-BFF8-1F6B24AE74C3}" destId="{CDEBA274-B63E-45B5-95E6-81FFCA20FEF9}" srcOrd="0" destOrd="0" presId="urn:microsoft.com/office/officeart/2005/8/layout/matrix1"/>
    <dgm:cxn modelId="{E45F9C1B-B598-49C1-B58A-798670B384F1}" type="presParOf" srcId="{CDEBA274-B63E-45B5-95E6-81FFCA20FEF9}" destId="{0E79BC05-DE3F-4AAA-9A1B-369F13CBD6D5}" srcOrd="0" destOrd="0" presId="urn:microsoft.com/office/officeart/2005/8/layout/matrix1"/>
    <dgm:cxn modelId="{80032A6A-C322-4E95-8FBF-3E32DB473239}" type="presParOf" srcId="{CDEBA274-B63E-45B5-95E6-81FFCA20FEF9}" destId="{9310149C-27F3-4F87-9656-5110FF5FA425}" srcOrd="1" destOrd="0" presId="urn:microsoft.com/office/officeart/2005/8/layout/matrix1"/>
    <dgm:cxn modelId="{0037F199-6829-4779-A602-FD7C24F80807}" type="presParOf" srcId="{CDEBA274-B63E-45B5-95E6-81FFCA20FEF9}" destId="{32E5BA9F-A74C-4CDD-945C-14F29EB0F80E}" srcOrd="2" destOrd="0" presId="urn:microsoft.com/office/officeart/2005/8/layout/matrix1"/>
    <dgm:cxn modelId="{5B446AC9-3992-40CC-BA13-EE9C796D62BD}" type="presParOf" srcId="{CDEBA274-B63E-45B5-95E6-81FFCA20FEF9}" destId="{02FBC3F9-39ED-485D-8E44-97E2F9C47931}" srcOrd="3" destOrd="0" presId="urn:microsoft.com/office/officeart/2005/8/layout/matrix1"/>
    <dgm:cxn modelId="{5BB2ECEE-CB84-49E9-B8AE-EDB4FA641E1C}" type="presParOf" srcId="{CDEBA274-B63E-45B5-95E6-81FFCA20FEF9}" destId="{DE72DA94-3385-4C32-B282-9C726FC6CAC6}" srcOrd="4" destOrd="0" presId="urn:microsoft.com/office/officeart/2005/8/layout/matrix1"/>
    <dgm:cxn modelId="{6AD8E567-A83F-48CA-9DC8-64DFCD14B735}" type="presParOf" srcId="{CDEBA274-B63E-45B5-95E6-81FFCA20FEF9}" destId="{CE500CBB-ECEA-4D46-867D-9FB795EB2461}" srcOrd="5" destOrd="0" presId="urn:microsoft.com/office/officeart/2005/8/layout/matrix1"/>
    <dgm:cxn modelId="{CAF1AF58-EAC0-4398-8A9B-0ACA1A54945F}" type="presParOf" srcId="{CDEBA274-B63E-45B5-95E6-81FFCA20FEF9}" destId="{D2A35913-E5D3-4D3E-B8F6-BE22692E6DC8}" srcOrd="6" destOrd="0" presId="urn:microsoft.com/office/officeart/2005/8/layout/matrix1"/>
    <dgm:cxn modelId="{57B8A481-2B33-4A47-8D54-FB83C82C25C6}" type="presParOf" srcId="{CDEBA274-B63E-45B5-95E6-81FFCA20FEF9}" destId="{E25A5EBB-869D-456F-BA21-DAD662F185F1}" srcOrd="7" destOrd="0" presId="urn:microsoft.com/office/officeart/2005/8/layout/matrix1"/>
    <dgm:cxn modelId="{889A6E8F-FE21-4D86-8AE0-ACEBC4F2E5F3}" type="presParOf" srcId="{D58189DC-43B3-497F-BFF8-1F6B24AE74C3}" destId="{3922299A-0B01-4583-991B-0E85C5F05D4A}"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9BC05-DE3F-4AAA-9A1B-369F13CBD6D5}">
      <dsp:nvSpPr>
        <dsp:cNvPr id="0" name=""/>
        <dsp:cNvSpPr/>
      </dsp:nvSpPr>
      <dsp:spPr>
        <a:xfrm rot="16200000">
          <a:off x="366295" y="-366295"/>
          <a:ext cx="1828800" cy="2561390"/>
        </a:xfrm>
        <a:prstGeom prst="round1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Prevention and Mitigation</a:t>
          </a:r>
          <a:endParaRPr lang="en-US" sz="2400" kern="1200" dirty="0">
            <a:solidFill>
              <a:schemeClr val="tx1"/>
            </a:solidFill>
          </a:endParaRPr>
        </a:p>
      </dsp:txBody>
      <dsp:txXfrm rot="5400000">
        <a:off x="0" y="0"/>
        <a:ext cx="2561390" cy="1371600"/>
      </dsp:txXfrm>
    </dsp:sp>
    <dsp:sp modelId="{32E5BA9F-A74C-4CDD-945C-14F29EB0F80E}">
      <dsp:nvSpPr>
        <dsp:cNvPr id="0" name=""/>
        <dsp:cNvSpPr/>
      </dsp:nvSpPr>
      <dsp:spPr>
        <a:xfrm>
          <a:off x="2561390" y="0"/>
          <a:ext cx="2561390" cy="1828800"/>
        </a:xfrm>
        <a:prstGeom prst="round1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Disaster Preparedness</a:t>
          </a:r>
          <a:endParaRPr lang="en-US" sz="2400" kern="1200" dirty="0">
            <a:solidFill>
              <a:schemeClr val="tx1"/>
            </a:solidFill>
          </a:endParaRPr>
        </a:p>
      </dsp:txBody>
      <dsp:txXfrm>
        <a:off x="2561390" y="0"/>
        <a:ext cx="2561390" cy="1371600"/>
      </dsp:txXfrm>
    </dsp:sp>
    <dsp:sp modelId="{DE72DA94-3385-4C32-B282-9C726FC6CAC6}">
      <dsp:nvSpPr>
        <dsp:cNvPr id="0" name=""/>
        <dsp:cNvSpPr/>
      </dsp:nvSpPr>
      <dsp:spPr>
        <a:xfrm rot="10800000">
          <a:off x="0" y="1828800"/>
          <a:ext cx="2561390" cy="1828800"/>
        </a:xfrm>
        <a:prstGeom prst="round1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Disaster Response</a:t>
          </a:r>
          <a:endParaRPr lang="en-US" sz="2400" kern="1200" dirty="0">
            <a:solidFill>
              <a:schemeClr val="tx1"/>
            </a:solidFill>
          </a:endParaRPr>
        </a:p>
      </dsp:txBody>
      <dsp:txXfrm rot="10800000">
        <a:off x="0" y="2285999"/>
        <a:ext cx="2561390" cy="1371600"/>
      </dsp:txXfrm>
    </dsp:sp>
    <dsp:sp modelId="{D2A35913-E5D3-4D3E-B8F6-BE22692E6DC8}">
      <dsp:nvSpPr>
        <dsp:cNvPr id="0" name=""/>
        <dsp:cNvSpPr/>
      </dsp:nvSpPr>
      <dsp:spPr>
        <a:xfrm rot="5400000">
          <a:off x="2927685" y="1462504"/>
          <a:ext cx="1828800" cy="2561390"/>
        </a:xfrm>
        <a:prstGeom prst="round1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Rehabilitation and Recovery</a:t>
          </a:r>
          <a:endParaRPr lang="en-US" sz="2400" kern="1200" dirty="0">
            <a:solidFill>
              <a:schemeClr val="tx1"/>
            </a:solidFill>
          </a:endParaRPr>
        </a:p>
      </dsp:txBody>
      <dsp:txXfrm rot="-5400000">
        <a:off x="2561390" y="2285999"/>
        <a:ext cx="2561390" cy="1371600"/>
      </dsp:txXfrm>
    </dsp:sp>
    <dsp:sp modelId="{3922299A-0B01-4583-991B-0E85C5F05D4A}">
      <dsp:nvSpPr>
        <dsp:cNvPr id="0" name=""/>
        <dsp:cNvSpPr/>
      </dsp:nvSpPr>
      <dsp:spPr>
        <a:xfrm>
          <a:off x="1388977" y="1142999"/>
          <a:ext cx="2344824" cy="1371599"/>
        </a:xfrm>
        <a:prstGeom prst="roundRect">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SAFER, ADAPTIVE,</a:t>
          </a:r>
        </a:p>
        <a:p>
          <a:pPr lvl="0" algn="ctr" defTabSz="800100">
            <a:lnSpc>
              <a:spcPct val="90000"/>
            </a:lnSpc>
            <a:spcBef>
              <a:spcPct val="0"/>
            </a:spcBef>
            <a:spcAft>
              <a:spcPct val="35000"/>
            </a:spcAft>
          </a:pPr>
          <a:r>
            <a:rPr lang="en-US" sz="1800" b="1" kern="1200" dirty="0" smtClean="0">
              <a:solidFill>
                <a:schemeClr val="tx1"/>
              </a:solidFill>
            </a:rPr>
            <a:t>DISASTER RESILIENT COMMUNITIES FOR SUSTAINABLE DEV.</a:t>
          </a:r>
          <a:endParaRPr lang="en-US" sz="1800" b="1" kern="1200" dirty="0">
            <a:solidFill>
              <a:schemeClr val="tx1"/>
            </a:solidFill>
          </a:endParaRPr>
        </a:p>
      </dsp:txBody>
      <dsp:txXfrm>
        <a:off x="1455933" y="1209955"/>
        <a:ext cx="2210912" cy="1237687"/>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3F2C86-178F-4068-8F55-9D928B7E8272}" type="datetimeFigureOut">
              <a:rPr lang="en-US" smtClean="0"/>
              <a:t>3/10/2016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4C0961-399D-47DB-B764-FC6C791B07F8}" type="slidenum">
              <a:rPr lang="en-US" smtClean="0"/>
              <a:t>‹#›</a:t>
            </a:fld>
            <a:endParaRPr lang="en-US"/>
          </a:p>
        </p:txBody>
      </p:sp>
    </p:spTree>
    <p:extLst>
      <p:ext uri="{BB962C8B-B14F-4D97-AF65-F5344CB8AC3E}">
        <p14:creationId xmlns:p14="http://schemas.microsoft.com/office/powerpoint/2010/main" val="144796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685C9E-C882-4683-97C3-ED7604B68DC1}"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75DED-D63E-4EF5-8306-2659EB0473DD}" type="slidenum">
              <a:rPr lang="en-US" smtClean="0"/>
              <a:t>‹#›</a:t>
            </a:fld>
            <a:endParaRPr lang="en-US"/>
          </a:p>
        </p:txBody>
      </p:sp>
    </p:spTree>
    <p:extLst>
      <p:ext uri="{BB962C8B-B14F-4D97-AF65-F5344CB8AC3E}">
        <p14:creationId xmlns:p14="http://schemas.microsoft.com/office/powerpoint/2010/main" val="16132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85C9E-C882-4683-97C3-ED7604B68DC1}"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75DED-D63E-4EF5-8306-2659EB0473DD}" type="slidenum">
              <a:rPr lang="en-US" smtClean="0"/>
              <a:t>‹#›</a:t>
            </a:fld>
            <a:endParaRPr lang="en-US"/>
          </a:p>
        </p:txBody>
      </p:sp>
    </p:spTree>
    <p:extLst>
      <p:ext uri="{BB962C8B-B14F-4D97-AF65-F5344CB8AC3E}">
        <p14:creationId xmlns:p14="http://schemas.microsoft.com/office/powerpoint/2010/main" val="43161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85C9E-C882-4683-97C3-ED7604B68DC1}"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75DED-D63E-4EF5-8306-2659EB0473DD}" type="slidenum">
              <a:rPr lang="en-US" smtClean="0"/>
              <a:t>‹#›</a:t>
            </a:fld>
            <a:endParaRPr lang="en-US"/>
          </a:p>
        </p:txBody>
      </p:sp>
    </p:spTree>
    <p:extLst>
      <p:ext uri="{BB962C8B-B14F-4D97-AF65-F5344CB8AC3E}">
        <p14:creationId xmlns:p14="http://schemas.microsoft.com/office/powerpoint/2010/main" val="237728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85C9E-C882-4683-97C3-ED7604B68DC1}"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75DED-D63E-4EF5-8306-2659EB0473DD}" type="slidenum">
              <a:rPr lang="en-US" smtClean="0"/>
              <a:t>‹#›</a:t>
            </a:fld>
            <a:endParaRPr lang="en-US"/>
          </a:p>
        </p:txBody>
      </p:sp>
    </p:spTree>
    <p:extLst>
      <p:ext uri="{BB962C8B-B14F-4D97-AF65-F5344CB8AC3E}">
        <p14:creationId xmlns:p14="http://schemas.microsoft.com/office/powerpoint/2010/main" val="263987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685C9E-C882-4683-97C3-ED7604B68DC1}"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75DED-D63E-4EF5-8306-2659EB0473DD}" type="slidenum">
              <a:rPr lang="en-US" smtClean="0"/>
              <a:t>‹#›</a:t>
            </a:fld>
            <a:endParaRPr lang="en-US"/>
          </a:p>
        </p:txBody>
      </p:sp>
    </p:spTree>
    <p:extLst>
      <p:ext uri="{BB962C8B-B14F-4D97-AF65-F5344CB8AC3E}">
        <p14:creationId xmlns:p14="http://schemas.microsoft.com/office/powerpoint/2010/main" val="954335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685C9E-C882-4683-97C3-ED7604B68DC1}"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275DED-D63E-4EF5-8306-2659EB0473DD}" type="slidenum">
              <a:rPr lang="en-US" smtClean="0"/>
              <a:t>‹#›</a:t>
            </a:fld>
            <a:endParaRPr lang="en-US"/>
          </a:p>
        </p:txBody>
      </p:sp>
    </p:spTree>
    <p:extLst>
      <p:ext uri="{BB962C8B-B14F-4D97-AF65-F5344CB8AC3E}">
        <p14:creationId xmlns:p14="http://schemas.microsoft.com/office/powerpoint/2010/main" val="2708302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685C9E-C882-4683-97C3-ED7604B68DC1}" type="datetimeFigureOut">
              <a:rPr lang="en-US" smtClean="0"/>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275DED-D63E-4EF5-8306-2659EB0473DD}" type="slidenum">
              <a:rPr lang="en-US" smtClean="0"/>
              <a:t>‹#›</a:t>
            </a:fld>
            <a:endParaRPr lang="en-US"/>
          </a:p>
        </p:txBody>
      </p:sp>
    </p:spTree>
    <p:extLst>
      <p:ext uri="{BB962C8B-B14F-4D97-AF65-F5344CB8AC3E}">
        <p14:creationId xmlns:p14="http://schemas.microsoft.com/office/powerpoint/2010/main" val="125914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685C9E-C882-4683-97C3-ED7604B68DC1}" type="datetimeFigureOut">
              <a:rPr lang="en-US" smtClean="0"/>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275DED-D63E-4EF5-8306-2659EB0473DD}" type="slidenum">
              <a:rPr lang="en-US" smtClean="0"/>
              <a:t>‹#›</a:t>
            </a:fld>
            <a:endParaRPr lang="en-US"/>
          </a:p>
        </p:txBody>
      </p:sp>
    </p:spTree>
    <p:extLst>
      <p:ext uri="{BB962C8B-B14F-4D97-AF65-F5344CB8AC3E}">
        <p14:creationId xmlns:p14="http://schemas.microsoft.com/office/powerpoint/2010/main" val="67534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685C9E-C882-4683-97C3-ED7604B68DC1}" type="datetimeFigureOut">
              <a:rPr lang="en-US" smtClean="0"/>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275DED-D63E-4EF5-8306-2659EB0473DD}" type="slidenum">
              <a:rPr lang="en-US" smtClean="0"/>
              <a:t>‹#›</a:t>
            </a:fld>
            <a:endParaRPr lang="en-US"/>
          </a:p>
        </p:txBody>
      </p:sp>
    </p:spTree>
    <p:extLst>
      <p:ext uri="{BB962C8B-B14F-4D97-AF65-F5344CB8AC3E}">
        <p14:creationId xmlns:p14="http://schemas.microsoft.com/office/powerpoint/2010/main" val="2388060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685C9E-C882-4683-97C3-ED7604B68DC1}"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275DED-D63E-4EF5-8306-2659EB0473DD}" type="slidenum">
              <a:rPr lang="en-US" smtClean="0"/>
              <a:t>‹#›</a:t>
            </a:fld>
            <a:endParaRPr lang="en-US"/>
          </a:p>
        </p:txBody>
      </p:sp>
    </p:spTree>
    <p:extLst>
      <p:ext uri="{BB962C8B-B14F-4D97-AF65-F5344CB8AC3E}">
        <p14:creationId xmlns:p14="http://schemas.microsoft.com/office/powerpoint/2010/main" val="1667463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685C9E-C882-4683-97C3-ED7604B68DC1}"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275DED-D63E-4EF5-8306-2659EB0473DD}" type="slidenum">
              <a:rPr lang="en-US" smtClean="0"/>
              <a:t>‹#›</a:t>
            </a:fld>
            <a:endParaRPr lang="en-US"/>
          </a:p>
        </p:txBody>
      </p:sp>
    </p:spTree>
    <p:extLst>
      <p:ext uri="{BB962C8B-B14F-4D97-AF65-F5344CB8AC3E}">
        <p14:creationId xmlns:p14="http://schemas.microsoft.com/office/powerpoint/2010/main" val="3488824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85C9E-C882-4683-97C3-ED7604B68DC1}" type="datetimeFigureOut">
              <a:rPr lang="en-US" smtClean="0"/>
              <a:t>3/10/2016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75DED-D63E-4EF5-8306-2659EB0473DD}" type="slidenum">
              <a:rPr lang="en-US" smtClean="0"/>
              <a:t>‹#›</a:t>
            </a:fld>
            <a:endParaRPr lang="en-US"/>
          </a:p>
        </p:txBody>
      </p:sp>
    </p:spTree>
    <p:extLst>
      <p:ext uri="{BB962C8B-B14F-4D97-AF65-F5344CB8AC3E}">
        <p14:creationId xmlns:p14="http://schemas.microsoft.com/office/powerpoint/2010/main" val="4113283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2533651"/>
          </a:xfrm>
        </p:spPr>
        <p:txBody>
          <a:bodyPr>
            <a:normAutofit/>
          </a:bodyPr>
          <a:lstStyle/>
          <a:p>
            <a:pPr algn="l"/>
            <a:r>
              <a:rPr lang="en-US" sz="3200" b="1" u="sng" dirty="0" smtClean="0"/>
              <a:t>GAD In DRRM: </a:t>
            </a:r>
            <a:br>
              <a:rPr lang="en-US" sz="3200" b="1" u="sng" dirty="0" smtClean="0"/>
            </a:br>
            <a:r>
              <a:rPr lang="en-US" sz="3200" b="1" dirty="0" smtClean="0"/>
              <a:t>Towards a Gender Responsive Program</a:t>
            </a:r>
            <a:endParaRPr lang="en-US" sz="3200" dirty="0"/>
          </a:p>
        </p:txBody>
      </p:sp>
      <p:sp>
        <p:nvSpPr>
          <p:cNvPr id="3" name="Subtitle 2"/>
          <p:cNvSpPr>
            <a:spLocks noGrp="1"/>
          </p:cNvSpPr>
          <p:nvPr>
            <p:ph type="subTitle" idx="1"/>
          </p:nvPr>
        </p:nvSpPr>
        <p:spPr/>
        <p:txBody>
          <a:bodyPr/>
          <a:lstStyle/>
          <a:p>
            <a:r>
              <a:rPr lang="en-US" sz="2800" b="1" dirty="0" err="1" smtClean="0">
                <a:solidFill>
                  <a:schemeClr val="tx1"/>
                </a:solidFill>
              </a:rPr>
              <a:t>Marita</a:t>
            </a:r>
            <a:r>
              <a:rPr lang="en-US" sz="2800" b="1" dirty="0" smtClean="0">
                <a:solidFill>
                  <a:schemeClr val="tx1"/>
                </a:solidFill>
              </a:rPr>
              <a:t> Castillo Pimentel</a:t>
            </a:r>
            <a:br>
              <a:rPr lang="en-US" sz="2800" b="1" dirty="0" smtClean="0">
                <a:solidFill>
                  <a:schemeClr val="tx1"/>
                </a:solidFill>
              </a:rPr>
            </a:br>
            <a:r>
              <a:rPr lang="en-US" sz="2000" b="1" dirty="0" smtClean="0">
                <a:solidFill>
                  <a:schemeClr val="tx1"/>
                </a:solidFill>
              </a:rPr>
              <a:t>Member, National GAD Resource Pool</a:t>
            </a:r>
          </a:p>
          <a:p>
            <a:r>
              <a:rPr lang="en-US" sz="2000" b="1" dirty="0" smtClean="0">
                <a:solidFill>
                  <a:schemeClr val="tx1"/>
                </a:solidFill>
              </a:rPr>
              <a:t>Philippine Commission on Women</a:t>
            </a:r>
          </a:p>
          <a:p>
            <a:endParaRPr lang="en-US" b="1" dirty="0" smtClean="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170202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student leaders</a:t>
            </a:r>
            <a:endParaRPr lang="en-US" dirty="0"/>
          </a:p>
        </p:txBody>
      </p:sp>
      <p:sp>
        <p:nvSpPr>
          <p:cNvPr id="3" name="Content Placeholder 2"/>
          <p:cNvSpPr>
            <a:spLocks noGrp="1"/>
          </p:cNvSpPr>
          <p:nvPr>
            <p:ph idx="1"/>
          </p:nvPr>
        </p:nvSpPr>
        <p:spPr>
          <a:xfrm>
            <a:off x="457200" y="1600200"/>
            <a:ext cx="3962400" cy="4525963"/>
          </a:xfrm>
        </p:spPr>
        <p:txBody>
          <a:bodyPr>
            <a:normAutofit lnSpcReduction="10000"/>
          </a:bodyPr>
          <a:lstStyle/>
          <a:p>
            <a:r>
              <a:rPr lang="en-US" dirty="0" smtClean="0"/>
              <a:t>Articulate your concerns as citizens </a:t>
            </a:r>
          </a:p>
          <a:p>
            <a:r>
              <a:rPr lang="en-US" dirty="0" smtClean="0"/>
              <a:t>Assert your stand on issues </a:t>
            </a:r>
          </a:p>
          <a:p>
            <a:r>
              <a:rPr lang="en-US" dirty="0" smtClean="0"/>
              <a:t>Participate in activities that decides on your fate</a:t>
            </a:r>
          </a:p>
          <a:p>
            <a:r>
              <a:rPr lang="en-US" dirty="0" smtClean="0"/>
              <a:t>Partner with the rest of your community</a:t>
            </a:r>
          </a:p>
          <a:p>
            <a:endParaRPr lang="en-US" dirty="0" smtClean="0"/>
          </a:p>
        </p:txBody>
      </p:sp>
      <p:sp>
        <p:nvSpPr>
          <p:cNvPr id="4" name="Oval Callout 3"/>
          <p:cNvSpPr/>
          <p:nvPr/>
        </p:nvSpPr>
        <p:spPr>
          <a:xfrm>
            <a:off x="5791200" y="914400"/>
            <a:ext cx="2590800" cy="1676400"/>
          </a:xfrm>
          <a:prstGeom prst="wedgeEllipseCallout">
            <a:avLst>
              <a:gd name="adj1" fmla="val -118596"/>
              <a:gd name="adj2" fmla="val 6538"/>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Know you RIGHTS</a:t>
            </a:r>
            <a:endParaRPr lang="en-US" b="1" dirty="0">
              <a:solidFill>
                <a:schemeClr val="tx1"/>
              </a:solidFill>
            </a:endParaRPr>
          </a:p>
        </p:txBody>
      </p:sp>
      <p:sp>
        <p:nvSpPr>
          <p:cNvPr id="5" name="Oval Callout 4"/>
          <p:cNvSpPr/>
          <p:nvPr/>
        </p:nvSpPr>
        <p:spPr>
          <a:xfrm>
            <a:off x="5791200" y="2057400"/>
            <a:ext cx="2590800" cy="1676400"/>
          </a:xfrm>
          <a:prstGeom prst="wedgeEllipseCallout">
            <a:avLst>
              <a:gd name="adj1" fmla="val -103011"/>
              <a:gd name="adj2" fmla="val -16839"/>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Learn the language of discussion</a:t>
            </a:r>
            <a:endParaRPr lang="en-US" b="1" dirty="0">
              <a:solidFill>
                <a:schemeClr val="tx1"/>
              </a:solidFill>
            </a:endParaRPr>
          </a:p>
        </p:txBody>
      </p:sp>
      <p:sp>
        <p:nvSpPr>
          <p:cNvPr id="6" name="Oval Callout 5"/>
          <p:cNvSpPr/>
          <p:nvPr/>
        </p:nvSpPr>
        <p:spPr>
          <a:xfrm>
            <a:off x="5911932" y="3505200"/>
            <a:ext cx="2590800" cy="1676400"/>
          </a:xfrm>
          <a:prstGeom prst="wedgeEllipseCallout">
            <a:avLst>
              <a:gd name="adj1" fmla="val -118137"/>
              <a:gd name="adj2" fmla="val -45883"/>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Study and do your responsibilities, commitments and obligations</a:t>
            </a:r>
            <a:endParaRPr lang="en-US" b="1" dirty="0">
              <a:solidFill>
                <a:schemeClr val="tx1"/>
              </a:solidFill>
            </a:endParaRPr>
          </a:p>
        </p:txBody>
      </p:sp>
      <p:sp>
        <p:nvSpPr>
          <p:cNvPr id="8" name="Oval Callout 7"/>
          <p:cNvSpPr/>
          <p:nvPr/>
        </p:nvSpPr>
        <p:spPr>
          <a:xfrm>
            <a:off x="5879275" y="5181600"/>
            <a:ext cx="2590800" cy="1447800"/>
          </a:xfrm>
          <a:prstGeom prst="wedgeEllipseCallout">
            <a:avLst>
              <a:gd name="adj1" fmla="val -111261"/>
              <a:gd name="adj2" fmla="val -24855"/>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Work with students, teachers, communities etc.</a:t>
            </a:r>
            <a:endParaRPr lang="en-US" b="1" dirty="0">
              <a:solidFill>
                <a:schemeClr val="tx1"/>
              </a:solidFill>
            </a:endParaRPr>
          </a:p>
        </p:txBody>
      </p:sp>
    </p:spTree>
    <p:extLst>
      <p:ext uri="{BB962C8B-B14F-4D97-AF65-F5344CB8AC3E}">
        <p14:creationId xmlns:p14="http://schemas.microsoft.com/office/powerpoint/2010/main" val="96980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arn(inVertical)">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barn(inVertical)">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barn(inVertical)">
                                      <p:cBhvr>
                                        <p:cTn id="45" dur="5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barn(inVertical)">
                                      <p:cBhvr>
                                        <p:cTn id="5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Maraming</a:t>
            </a:r>
            <a:r>
              <a:rPr lang="en-US" dirty="0" smtClean="0"/>
              <a:t> </a:t>
            </a:r>
            <a:r>
              <a:rPr lang="en-US" dirty="0" err="1" smtClean="0"/>
              <a:t>salamat</a:t>
            </a:r>
            <a:r>
              <a:rPr lang="en-US" dirty="0" smtClean="0"/>
              <a:t> </a:t>
            </a:r>
            <a:r>
              <a:rPr lang="en-US" dirty="0" err="1" smtClean="0"/>
              <a:t>po</a:t>
            </a:r>
            <a:r>
              <a:rPr lang="en-US" smtClean="0"/>
              <a:t>.</a:t>
            </a:r>
            <a:endParaRPr lang="en-US"/>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4943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endParaRPr lang="en-US" dirty="0"/>
          </a:p>
          <a:p>
            <a:r>
              <a:rPr lang="en-US" sz="4400" dirty="0"/>
              <a:t>U</a:t>
            </a:r>
            <a:r>
              <a:rPr lang="en-US" sz="4400" dirty="0" smtClean="0"/>
              <a:t>nderstanding </a:t>
            </a:r>
            <a:r>
              <a:rPr lang="en-US" sz="4400" dirty="0" smtClean="0"/>
              <a:t>of basic gender concepts that is necessary in </a:t>
            </a:r>
            <a:r>
              <a:rPr lang="en-US" sz="4400" dirty="0" smtClean="0"/>
              <a:t>DRRM</a:t>
            </a:r>
          </a:p>
          <a:p>
            <a:r>
              <a:rPr lang="en-US" sz="4400" dirty="0" smtClean="0"/>
              <a:t>Appreciate individual roles in the DRRM</a:t>
            </a:r>
            <a:endParaRPr lang="en-US" sz="4400" dirty="0"/>
          </a:p>
        </p:txBody>
      </p:sp>
    </p:spTree>
    <p:extLst>
      <p:ext uri="{BB962C8B-B14F-4D97-AF65-F5344CB8AC3E}">
        <p14:creationId xmlns:p14="http://schemas.microsoft.com/office/powerpoint/2010/main" val="214323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714690"/>
            <a:ext cx="1058303" cy="400110"/>
          </a:xfrm>
          <a:prstGeom prst="rect">
            <a:avLst/>
          </a:prstGeom>
          <a:solidFill>
            <a:schemeClr val="accent2">
              <a:lumMod val="40000"/>
              <a:lumOff val="60000"/>
            </a:schemeClr>
          </a:solidFill>
        </p:spPr>
        <p:txBody>
          <a:bodyPr wrap="none" rtlCol="0">
            <a:spAutoFit/>
          </a:bodyPr>
          <a:lstStyle/>
          <a:p>
            <a:r>
              <a:rPr lang="en-US" sz="2000" dirty="0" smtClean="0"/>
              <a:t>GENDER</a:t>
            </a:r>
            <a:endParaRPr lang="en-US" sz="2000" dirty="0"/>
          </a:p>
        </p:txBody>
      </p:sp>
      <p:sp>
        <p:nvSpPr>
          <p:cNvPr id="6" name="TextBox 5"/>
          <p:cNvSpPr txBox="1"/>
          <p:nvPr/>
        </p:nvSpPr>
        <p:spPr>
          <a:xfrm>
            <a:off x="1904999" y="3714690"/>
            <a:ext cx="1777218" cy="400110"/>
          </a:xfrm>
          <a:prstGeom prst="rect">
            <a:avLst/>
          </a:prstGeom>
          <a:solidFill>
            <a:schemeClr val="accent2">
              <a:lumMod val="40000"/>
              <a:lumOff val="60000"/>
            </a:schemeClr>
          </a:solidFill>
        </p:spPr>
        <p:txBody>
          <a:bodyPr wrap="none" rtlCol="0">
            <a:spAutoFit/>
          </a:bodyPr>
          <a:lstStyle/>
          <a:p>
            <a:r>
              <a:rPr lang="en-US" sz="2000" dirty="0" smtClean="0"/>
              <a:t>DEVELOPMENT</a:t>
            </a:r>
            <a:endParaRPr lang="en-US" sz="2000" dirty="0"/>
          </a:p>
        </p:txBody>
      </p:sp>
      <p:sp>
        <p:nvSpPr>
          <p:cNvPr id="7" name="TextBox 6"/>
          <p:cNvSpPr txBox="1"/>
          <p:nvPr/>
        </p:nvSpPr>
        <p:spPr>
          <a:xfrm>
            <a:off x="4343400" y="3313324"/>
            <a:ext cx="1178143" cy="400110"/>
          </a:xfrm>
          <a:prstGeom prst="rect">
            <a:avLst/>
          </a:prstGeom>
          <a:solidFill>
            <a:schemeClr val="accent3">
              <a:lumMod val="60000"/>
              <a:lumOff val="40000"/>
            </a:schemeClr>
          </a:solidFill>
        </p:spPr>
        <p:txBody>
          <a:bodyPr wrap="none" rtlCol="0">
            <a:spAutoFit/>
          </a:bodyPr>
          <a:lstStyle/>
          <a:p>
            <a:r>
              <a:rPr lang="en-US" sz="2000" dirty="0" smtClean="0"/>
              <a:t>DISASTER</a:t>
            </a:r>
            <a:endParaRPr lang="en-US" sz="2000" dirty="0"/>
          </a:p>
        </p:txBody>
      </p:sp>
      <p:sp>
        <p:nvSpPr>
          <p:cNvPr id="8" name="TextBox 7"/>
          <p:cNvSpPr txBox="1"/>
          <p:nvPr/>
        </p:nvSpPr>
        <p:spPr>
          <a:xfrm>
            <a:off x="5330380" y="3743229"/>
            <a:ext cx="639919" cy="400110"/>
          </a:xfrm>
          <a:prstGeom prst="rect">
            <a:avLst/>
          </a:prstGeom>
          <a:solidFill>
            <a:schemeClr val="accent3">
              <a:lumMod val="60000"/>
              <a:lumOff val="40000"/>
            </a:schemeClr>
          </a:solidFill>
        </p:spPr>
        <p:txBody>
          <a:bodyPr wrap="none" rtlCol="0">
            <a:spAutoFit/>
          </a:bodyPr>
          <a:lstStyle/>
          <a:p>
            <a:r>
              <a:rPr lang="en-US" sz="2000" dirty="0" smtClean="0"/>
              <a:t>RISK</a:t>
            </a:r>
            <a:endParaRPr lang="en-US" sz="2000" dirty="0"/>
          </a:p>
        </p:txBody>
      </p:sp>
      <p:sp>
        <p:nvSpPr>
          <p:cNvPr id="9" name="TextBox 8"/>
          <p:cNvSpPr txBox="1"/>
          <p:nvPr/>
        </p:nvSpPr>
        <p:spPr>
          <a:xfrm>
            <a:off x="5957217" y="4248090"/>
            <a:ext cx="1433085" cy="400110"/>
          </a:xfrm>
          <a:prstGeom prst="rect">
            <a:avLst/>
          </a:prstGeom>
          <a:solidFill>
            <a:schemeClr val="accent3">
              <a:lumMod val="60000"/>
              <a:lumOff val="40000"/>
            </a:schemeClr>
          </a:solidFill>
        </p:spPr>
        <p:txBody>
          <a:bodyPr wrap="none" rtlCol="0">
            <a:spAutoFit/>
          </a:bodyPr>
          <a:lstStyle/>
          <a:p>
            <a:r>
              <a:rPr lang="en-US" sz="2000" dirty="0" smtClean="0"/>
              <a:t>REDUCTION</a:t>
            </a:r>
            <a:endParaRPr lang="en-US" sz="2000" dirty="0"/>
          </a:p>
        </p:txBody>
      </p:sp>
      <p:sp>
        <p:nvSpPr>
          <p:cNvPr id="10" name="TextBox 9"/>
          <p:cNvSpPr txBox="1"/>
          <p:nvPr/>
        </p:nvSpPr>
        <p:spPr>
          <a:xfrm>
            <a:off x="579363" y="2039225"/>
            <a:ext cx="2943130" cy="1077218"/>
          </a:xfrm>
          <a:prstGeom prst="rect">
            <a:avLst/>
          </a:prstGeom>
          <a:solidFill>
            <a:srgbClr val="FFC000"/>
          </a:solidFill>
        </p:spPr>
        <p:txBody>
          <a:bodyPr wrap="square" rtlCol="0">
            <a:spAutoFit/>
          </a:bodyPr>
          <a:lstStyle/>
          <a:p>
            <a:pPr algn="ctr"/>
            <a:r>
              <a:rPr lang="en-US" sz="3200" dirty="0" smtClean="0"/>
              <a:t>GENDER and DEVELOPMENT</a:t>
            </a:r>
            <a:endParaRPr lang="en-US" sz="3200" dirty="0"/>
          </a:p>
        </p:txBody>
      </p:sp>
      <p:sp>
        <p:nvSpPr>
          <p:cNvPr id="11" name="TextBox 10"/>
          <p:cNvSpPr txBox="1"/>
          <p:nvPr/>
        </p:nvSpPr>
        <p:spPr>
          <a:xfrm>
            <a:off x="6056444" y="2285447"/>
            <a:ext cx="1234633" cy="584775"/>
          </a:xfrm>
          <a:prstGeom prst="rect">
            <a:avLst/>
          </a:prstGeom>
          <a:solidFill>
            <a:srgbClr val="FFC000"/>
          </a:solidFill>
        </p:spPr>
        <p:txBody>
          <a:bodyPr wrap="none" rtlCol="0">
            <a:spAutoFit/>
          </a:bodyPr>
          <a:lstStyle/>
          <a:p>
            <a:r>
              <a:rPr lang="en-US" sz="3200" dirty="0" smtClean="0"/>
              <a:t>DRRM</a:t>
            </a:r>
            <a:endParaRPr lang="en-US" sz="3200" dirty="0"/>
          </a:p>
        </p:txBody>
      </p:sp>
      <p:sp>
        <p:nvSpPr>
          <p:cNvPr id="12" name="TextBox 11"/>
          <p:cNvSpPr txBox="1"/>
          <p:nvPr/>
        </p:nvSpPr>
        <p:spPr>
          <a:xfrm>
            <a:off x="7291077" y="3513379"/>
            <a:ext cx="1787412" cy="400110"/>
          </a:xfrm>
          <a:prstGeom prst="rect">
            <a:avLst/>
          </a:prstGeom>
          <a:solidFill>
            <a:schemeClr val="accent3">
              <a:lumMod val="60000"/>
              <a:lumOff val="40000"/>
            </a:schemeClr>
          </a:solidFill>
        </p:spPr>
        <p:txBody>
          <a:bodyPr wrap="none" rtlCol="0">
            <a:spAutoFit/>
          </a:bodyPr>
          <a:lstStyle/>
          <a:p>
            <a:r>
              <a:rPr lang="en-US" sz="2000" dirty="0" smtClean="0"/>
              <a:t>MANAGEMENT</a:t>
            </a:r>
            <a:endParaRPr lang="en-US" sz="2000" dirty="0"/>
          </a:p>
        </p:txBody>
      </p:sp>
      <p:sp>
        <p:nvSpPr>
          <p:cNvPr id="2" name="Left-Right Arrow 1"/>
          <p:cNvSpPr/>
          <p:nvPr/>
        </p:nvSpPr>
        <p:spPr>
          <a:xfrm>
            <a:off x="3682217" y="2577834"/>
            <a:ext cx="2275000" cy="29238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Basic Concepts</a:t>
            </a:r>
            <a:endParaRPr lang="en-US" dirty="0"/>
          </a:p>
        </p:txBody>
      </p:sp>
    </p:spTree>
    <p:extLst>
      <p:ext uri="{BB962C8B-B14F-4D97-AF65-F5344CB8AC3E}">
        <p14:creationId xmlns:p14="http://schemas.microsoft.com/office/powerpoint/2010/main" val="158664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arn(inVertical)">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inVertical)">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barn(inVertical)">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barn(inVertical)">
                                      <p:cBhvr>
                                        <p:cTn id="50" dur="5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barn(inVertical)">
                                      <p:cBhvr>
                                        <p:cTn id="5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
            <a:ext cx="8229600" cy="639762"/>
          </a:xfrm>
        </p:spPr>
        <p:txBody>
          <a:bodyPr>
            <a:normAutofit fontScale="90000"/>
          </a:bodyPr>
          <a:lstStyle/>
          <a:p>
            <a:r>
              <a:rPr lang="en-US" dirty="0" smtClean="0"/>
              <a:t>Gender in DRRM</a:t>
            </a:r>
            <a:endParaRPr lang="en-US" dirty="0"/>
          </a:p>
        </p:txBody>
      </p:sp>
      <p:graphicFrame>
        <p:nvGraphicFramePr>
          <p:cNvPr id="3" name="Diagram 2"/>
          <p:cNvGraphicFramePr/>
          <p:nvPr>
            <p:extLst>
              <p:ext uri="{D42A27DB-BD31-4B8C-83A1-F6EECF244321}">
                <p14:modId xmlns:p14="http://schemas.microsoft.com/office/powerpoint/2010/main" val="3383565939"/>
              </p:ext>
            </p:extLst>
          </p:nvPr>
        </p:nvGraphicFramePr>
        <p:xfrm>
          <a:off x="2057400" y="1905000"/>
          <a:ext cx="512278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57200" y="1143000"/>
            <a:ext cx="2116220" cy="369332"/>
          </a:xfrm>
          <a:prstGeom prst="rect">
            <a:avLst/>
          </a:prstGeom>
          <a:solidFill>
            <a:schemeClr val="accent2">
              <a:lumMod val="60000"/>
              <a:lumOff val="40000"/>
            </a:schemeClr>
          </a:solidFill>
        </p:spPr>
        <p:txBody>
          <a:bodyPr wrap="none" rtlCol="0">
            <a:spAutoFit/>
          </a:bodyPr>
          <a:lstStyle/>
          <a:p>
            <a:r>
              <a:rPr lang="en-US" dirty="0" smtClean="0"/>
              <a:t>Gender stereotyping</a:t>
            </a:r>
            <a:endParaRPr lang="en-US" dirty="0"/>
          </a:p>
        </p:txBody>
      </p:sp>
      <p:sp>
        <p:nvSpPr>
          <p:cNvPr id="8" name="TextBox 7"/>
          <p:cNvSpPr txBox="1"/>
          <p:nvPr/>
        </p:nvSpPr>
        <p:spPr>
          <a:xfrm>
            <a:off x="6629400" y="1143000"/>
            <a:ext cx="1709186" cy="369332"/>
          </a:xfrm>
          <a:prstGeom prst="rect">
            <a:avLst/>
          </a:prstGeom>
          <a:solidFill>
            <a:schemeClr val="accent2">
              <a:lumMod val="60000"/>
              <a:lumOff val="40000"/>
            </a:schemeClr>
          </a:solidFill>
        </p:spPr>
        <p:txBody>
          <a:bodyPr wrap="none" rtlCol="0">
            <a:spAutoFit/>
          </a:bodyPr>
          <a:lstStyle/>
          <a:p>
            <a:r>
              <a:rPr lang="en-US" dirty="0" smtClean="0"/>
              <a:t>Multiple burden</a:t>
            </a:r>
            <a:endParaRPr lang="en-US" dirty="0"/>
          </a:p>
        </p:txBody>
      </p:sp>
      <p:sp>
        <p:nvSpPr>
          <p:cNvPr id="9" name="TextBox 8"/>
          <p:cNvSpPr txBox="1"/>
          <p:nvPr/>
        </p:nvSpPr>
        <p:spPr>
          <a:xfrm>
            <a:off x="435557" y="5782868"/>
            <a:ext cx="2584618" cy="369332"/>
          </a:xfrm>
          <a:prstGeom prst="rect">
            <a:avLst/>
          </a:prstGeom>
          <a:solidFill>
            <a:schemeClr val="accent2">
              <a:lumMod val="60000"/>
              <a:lumOff val="40000"/>
            </a:schemeClr>
          </a:solidFill>
        </p:spPr>
        <p:txBody>
          <a:bodyPr wrap="none" rtlCol="0">
            <a:spAutoFit/>
          </a:bodyPr>
          <a:lstStyle/>
          <a:p>
            <a:r>
              <a:rPr lang="en-US" dirty="0" smtClean="0"/>
              <a:t>Economic marginalization</a:t>
            </a:r>
            <a:endParaRPr lang="en-US" dirty="0"/>
          </a:p>
        </p:txBody>
      </p:sp>
      <p:sp>
        <p:nvSpPr>
          <p:cNvPr id="10" name="TextBox 9"/>
          <p:cNvSpPr txBox="1"/>
          <p:nvPr/>
        </p:nvSpPr>
        <p:spPr>
          <a:xfrm>
            <a:off x="6336371" y="5780059"/>
            <a:ext cx="2295244" cy="369332"/>
          </a:xfrm>
          <a:prstGeom prst="rect">
            <a:avLst/>
          </a:prstGeom>
          <a:solidFill>
            <a:schemeClr val="accent2">
              <a:lumMod val="60000"/>
              <a:lumOff val="40000"/>
            </a:schemeClr>
          </a:solidFill>
        </p:spPr>
        <p:txBody>
          <a:bodyPr wrap="none" rtlCol="0">
            <a:spAutoFit/>
          </a:bodyPr>
          <a:lstStyle/>
          <a:p>
            <a:r>
              <a:rPr lang="en-US" dirty="0" smtClean="0"/>
              <a:t>Political Subordination</a:t>
            </a:r>
            <a:endParaRPr lang="en-US" dirty="0"/>
          </a:p>
        </p:txBody>
      </p:sp>
      <p:sp>
        <p:nvSpPr>
          <p:cNvPr id="11" name="TextBox 10"/>
          <p:cNvSpPr txBox="1"/>
          <p:nvPr/>
        </p:nvSpPr>
        <p:spPr>
          <a:xfrm>
            <a:off x="3352800" y="1327666"/>
            <a:ext cx="2630207" cy="369332"/>
          </a:xfrm>
          <a:prstGeom prst="rect">
            <a:avLst/>
          </a:prstGeom>
          <a:solidFill>
            <a:schemeClr val="accent2">
              <a:lumMod val="60000"/>
              <a:lumOff val="40000"/>
            </a:schemeClr>
          </a:solidFill>
        </p:spPr>
        <p:txBody>
          <a:bodyPr wrap="none" rtlCol="0">
            <a:spAutoFit/>
          </a:bodyPr>
          <a:lstStyle/>
          <a:p>
            <a:r>
              <a:rPr lang="en-US" dirty="0" smtClean="0"/>
              <a:t>GENDER BASED VIOLENCE</a:t>
            </a:r>
            <a:endParaRPr lang="en-US" dirty="0"/>
          </a:p>
        </p:txBody>
      </p:sp>
      <p:sp>
        <p:nvSpPr>
          <p:cNvPr id="5" name="TextBox 4"/>
          <p:cNvSpPr txBox="1"/>
          <p:nvPr/>
        </p:nvSpPr>
        <p:spPr>
          <a:xfrm>
            <a:off x="435558" y="2368162"/>
            <a:ext cx="1292308" cy="369332"/>
          </a:xfrm>
          <a:prstGeom prst="rect">
            <a:avLst/>
          </a:prstGeom>
          <a:solidFill>
            <a:srgbClr val="FFC000"/>
          </a:solidFill>
        </p:spPr>
        <p:txBody>
          <a:bodyPr wrap="square" rtlCol="0">
            <a:spAutoFit/>
          </a:bodyPr>
          <a:lstStyle/>
          <a:p>
            <a:pPr algn="ctr"/>
            <a:r>
              <a:rPr lang="en-US" dirty="0" smtClean="0"/>
              <a:t>ACCESS</a:t>
            </a:r>
            <a:endParaRPr lang="en-US" dirty="0"/>
          </a:p>
        </p:txBody>
      </p:sp>
      <p:sp>
        <p:nvSpPr>
          <p:cNvPr id="13" name="TextBox 12"/>
          <p:cNvSpPr txBox="1"/>
          <p:nvPr/>
        </p:nvSpPr>
        <p:spPr>
          <a:xfrm>
            <a:off x="304800" y="4630594"/>
            <a:ext cx="1581138" cy="369332"/>
          </a:xfrm>
          <a:prstGeom prst="rect">
            <a:avLst/>
          </a:prstGeom>
          <a:solidFill>
            <a:srgbClr val="FFC000"/>
          </a:solidFill>
        </p:spPr>
        <p:txBody>
          <a:bodyPr wrap="none" rtlCol="0">
            <a:spAutoFit/>
          </a:bodyPr>
          <a:lstStyle/>
          <a:p>
            <a:r>
              <a:rPr lang="en-US" dirty="0" smtClean="0"/>
              <a:t>PARTICIPATION</a:t>
            </a:r>
            <a:endParaRPr lang="en-US" dirty="0"/>
          </a:p>
        </p:txBody>
      </p:sp>
      <p:sp>
        <p:nvSpPr>
          <p:cNvPr id="14" name="TextBox 13"/>
          <p:cNvSpPr txBox="1"/>
          <p:nvPr/>
        </p:nvSpPr>
        <p:spPr>
          <a:xfrm>
            <a:off x="7483993" y="2335896"/>
            <a:ext cx="1292308" cy="646331"/>
          </a:xfrm>
          <a:prstGeom prst="rect">
            <a:avLst/>
          </a:prstGeom>
          <a:solidFill>
            <a:srgbClr val="FFC000"/>
          </a:solidFill>
        </p:spPr>
        <p:txBody>
          <a:bodyPr wrap="square" rtlCol="0">
            <a:spAutoFit/>
          </a:bodyPr>
          <a:lstStyle/>
          <a:p>
            <a:pPr algn="ctr"/>
            <a:r>
              <a:rPr lang="en-US" dirty="0" smtClean="0"/>
              <a:t>DECISION MAKING</a:t>
            </a:r>
            <a:endParaRPr lang="en-US" dirty="0"/>
          </a:p>
        </p:txBody>
      </p:sp>
      <p:sp>
        <p:nvSpPr>
          <p:cNvPr id="15" name="TextBox 14"/>
          <p:cNvSpPr txBox="1"/>
          <p:nvPr/>
        </p:nvSpPr>
        <p:spPr>
          <a:xfrm>
            <a:off x="7370201" y="4461993"/>
            <a:ext cx="1292308" cy="369332"/>
          </a:xfrm>
          <a:prstGeom prst="rect">
            <a:avLst/>
          </a:prstGeom>
          <a:solidFill>
            <a:srgbClr val="FFC000"/>
          </a:solidFill>
        </p:spPr>
        <p:txBody>
          <a:bodyPr wrap="square" rtlCol="0">
            <a:spAutoFit/>
          </a:bodyPr>
          <a:lstStyle/>
          <a:p>
            <a:pPr algn="ctr"/>
            <a:r>
              <a:rPr lang="en-US" dirty="0" smtClean="0"/>
              <a:t>BENEFIT</a:t>
            </a:r>
            <a:endParaRPr lang="en-US" dirty="0"/>
          </a:p>
        </p:txBody>
      </p:sp>
    </p:spTree>
    <p:extLst>
      <p:ext uri="{BB962C8B-B14F-4D97-AF65-F5344CB8AC3E}">
        <p14:creationId xmlns:p14="http://schemas.microsoft.com/office/powerpoint/2010/main" val="263287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graphicEl>
                                              <a:dgm id="{3922299A-0B01-4583-991B-0E85C5F05D4A}"/>
                                            </p:graphicEl>
                                          </p:spTgt>
                                        </p:tgtEl>
                                        <p:attrNameLst>
                                          <p:attrName>style.visibility</p:attrName>
                                        </p:attrNameLst>
                                      </p:cBhvr>
                                      <p:to>
                                        <p:strVal val="visible"/>
                                      </p:to>
                                    </p:set>
                                    <p:animEffect transition="in" filter="barn(inVertical)">
                                      <p:cBhvr>
                                        <p:cTn id="7" dur="500"/>
                                        <p:tgtEl>
                                          <p:spTgt spid="3">
                                            <p:graphicEl>
                                              <a:dgm id="{3922299A-0B01-4583-991B-0E85C5F05D4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graphicEl>
                                              <a:dgm id="{0E79BC05-DE3F-4AAA-9A1B-369F13CBD6D5}"/>
                                            </p:graphicEl>
                                          </p:spTgt>
                                        </p:tgtEl>
                                        <p:attrNameLst>
                                          <p:attrName>style.visibility</p:attrName>
                                        </p:attrNameLst>
                                      </p:cBhvr>
                                      <p:to>
                                        <p:strVal val="visible"/>
                                      </p:to>
                                    </p:set>
                                    <p:animEffect transition="in" filter="barn(inVertical)">
                                      <p:cBhvr>
                                        <p:cTn id="12" dur="500"/>
                                        <p:tgtEl>
                                          <p:spTgt spid="3">
                                            <p:graphicEl>
                                              <a:dgm id="{0E79BC05-DE3F-4AAA-9A1B-369F13CBD6D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graphicEl>
                                              <a:dgm id="{32E5BA9F-A74C-4CDD-945C-14F29EB0F80E}"/>
                                            </p:graphicEl>
                                          </p:spTgt>
                                        </p:tgtEl>
                                        <p:attrNameLst>
                                          <p:attrName>style.visibility</p:attrName>
                                        </p:attrNameLst>
                                      </p:cBhvr>
                                      <p:to>
                                        <p:strVal val="visible"/>
                                      </p:to>
                                    </p:set>
                                    <p:animEffect transition="in" filter="barn(inVertical)">
                                      <p:cBhvr>
                                        <p:cTn id="17" dur="500"/>
                                        <p:tgtEl>
                                          <p:spTgt spid="3">
                                            <p:graphicEl>
                                              <a:dgm id="{32E5BA9F-A74C-4CDD-945C-14F29EB0F80E}"/>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graphicEl>
                                              <a:dgm id="{DE72DA94-3385-4C32-B282-9C726FC6CAC6}"/>
                                            </p:graphicEl>
                                          </p:spTgt>
                                        </p:tgtEl>
                                        <p:attrNameLst>
                                          <p:attrName>style.visibility</p:attrName>
                                        </p:attrNameLst>
                                      </p:cBhvr>
                                      <p:to>
                                        <p:strVal val="visible"/>
                                      </p:to>
                                    </p:set>
                                    <p:animEffect transition="in" filter="barn(inVertical)">
                                      <p:cBhvr>
                                        <p:cTn id="22" dur="500"/>
                                        <p:tgtEl>
                                          <p:spTgt spid="3">
                                            <p:graphicEl>
                                              <a:dgm id="{DE72DA94-3385-4C32-B282-9C726FC6CAC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graphicEl>
                                              <a:dgm id="{D2A35913-E5D3-4D3E-B8F6-BE22692E6DC8}"/>
                                            </p:graphicEl>
                                          </p:spTgt>
                                        </p:tgtEl>
                                        <p:attrNameLst>
                                          <p:attrName>style.visibility</p:attrName>
                                        </p:attrNameLst>
                                      </p:cBhvr>
                                      <p:to>
                                        <p:strVal val="visible"/>
                                      </p:to>
                                    </p:set>
                                    <p:animEffect transition="in" filter="barn(inVertical)">
                                      <p:cBhvr>
                                        <p:cTn id="27" dur="500"/>
                                        <p:tgtEl>
                                          <p:spTgt spid="3">
                                            <p:graphicEl>
                                              <a:dgm id="{D2A35913-E5D3-4D3E-B8F6-BE22692E6DC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arn(inVertical)">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
                                          </p:val>
                                        </p:tav>
                                        <p:tav tm="100000">
                                          <p:val>
                                            <p:strVal val="#ppt_x"/>
                                          </p:val>
                                        </p:tav>
                                      </p:tavLst>
                                    </p:anim>
                                    <p:anim calcmode="lin" valueType="num">
                                      <p:cBhvr>
                                        <p:cTn id="3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1000"/>
                                        <p:tgtEl>
                                          <p:spTgt spid="10"/>
                                        </p:tgtEl>
                                      </p:cBhvr>
                                    </p:animEffect>
                                    <p:anim calcmode="lin" valueType="num">
                                      <p:cBhvr>
                                        <p:cTn id="52" dur="1000" fill="hold"/>
                                        <p:tgtEl>
                                          <p:spTgt spid="10"/>
                                        </p:tgtEl>
                                        <p:attrNameLst>
                                          <p:attrName>ppt_x</p:attrName>
                                        </p:attrNameLst>
                                      </p:cBhvr>
                                      <p:tavLst>
                                        <p:tav tm="0">
                                          <p:val>
                                            <p:strVal val="#ppt_x"/>
                                          </p:val>
                                        </p:tav>
                                        <p:tav tm="100000">
                                          <p:val>
                                            <p:strVal val="#ppt_x"/>
                                          </p:val>
                                        </p:tav>
                                      </p:tavLst>
                                    </p:anim>
                                    <p:anim calcmode="lin" valueType="num">
                                      <p:cBhvr>
                                        <p:cTn id="5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1000"/>
                                        <p:tgtEl>
                                          <p:spTgt spid="11"/>
                                        </p:tgtEl>
                                      </p:cBhvr>
                                    </p:animEffect>
                                    <p:anim calcmode="lin" valueType="num">
                                      <p:cBhvr>
                                        <p:cTn id="59" dur="1000" fill="hold"/>
                                        <p:tgtEl>
                                          <p:spTgt spid="11"/>
                                        </p:tgtEl>
                                        <p:attrNameLst>
                                          <p:attrName>ppt_x</p:attrName>
                                        </p:attrNameLst>
                                      </p:cBhvr>
                                      <p:tavLst>
                                        <p:tav tm="0">
                                          <p:val>
                                            <p:strVal val="#ppt_x"/>
                                          </p:val>
                                        </p:tav>
                                        <p:tav tm="100000">
                                          <p:val>
                                            <p:strVal val="#ppt_x"/>
                                          </p:val>
                                        </p:tav>
                                      </p:tavLst>
                                    </p:anim>
                                    <p:anim calcmode="lin" valueType="num">
                                      <p:cBhvr>
                                        <p:cTn id="6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5"/>
                                        </p:tgtEl>
                                        <p:attrNameLst>
                                          <p:attrName>style.visibility</p:attrName>
                                        </p:attrNameLst>
                                      </p:cBhvr>
                                      <p:to>
                                        <p:strVal val="visible"/>
                                      </p:to>
                                    </p:set>
                                    <p:animEffect transition="in" filter="fade">
                                      <p:cBhvr>
                                        <p:cTn id="65" dur="1000"/>
                                        <p:tgtEl>
                                          <p:spTgt spid="5"/>
                                        </p:tgtEl>
                                      </p:cBhvr>
                                    </p:animEffect>
                                    <p:anim calcmode="lin" valueType="num">
                                      <p:cBhvr>
                                        <p:cTn id="66" dur="1000" fill="hold"/>
                                        <p:tgtEl>
                                          <p:spTgt spid="5"/>
                                        </p:tgtEl>
                                        <p:attrNameLst>
                                          <p:attrName>ppt_x</p:attrName>
                                        </p:attrNameLst>
                                      </p:cBhvr>
                                      <p:tavLst>
                                        <p:tav tm="0">
                                          <p:val>
                                            <p:strVal val="#ppt_x"/>
                                          </p:val>
                                        </p:tav>
                                        <p:tav tm="100000">
                                          <p:val>
                                            <p:strVal val="#ppt_x"/>
                                          </p:val>
                                        </p:tav>
                                      </p:tavLst>
                                    </p:anim>
                                    <p:anim calcmode="lin" valueType="num">
                                      <p:cBhvr>
                                        <p:cTn id="6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fade">
                                      <p:cBhvr>
                                        <p:cTn id="72" dur="1000"/>
                                        <p:tgtEl>
                                          <p:spTgt spid="13"/>
                                        </p:tgtEl>
                                      </p:cBhvr>
                                    </p:animEffect>
                                    <p:anim calcmode="lin" valueType="num">
                                      <p:cBhvr>
                                        <p:cTn id="73" dur="1000" fill="hold"/>
                                        <p:tgtEl>
                                          <p:spTgt spid="13"/>
                                        </p:tgtEl>
                                        <p:attrNameLst>
                                          <p:attrName>ppt_x</p:attrName>
                                        </p:attrNameLst>
                                      </p:cBhvr>
                                      <p:tavLst>
                                        <p:tav tm="0">
                                          <p:val>
                                            <p:strVal val="#ppt_x"/>
                                          </p:val>
                                        </p:tav>
                                        <p:tav tm="100000">
                                          <p:val>
                                            <p:strVal val="#ppt_x"/>
                                          </p:val>
                                        </p:tav>
                                      </p:tavLst>
                                    </p:anim>
                                    <p:anim calcmode="lin" valueType="num">
                                      <p:cBhvr>
                                        <p:cTn id="7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fade">
                                      <p:cBhvr>
                                        <p:cTn id="79" dur="1000"/>
                                        <p:tgtEl>
                                          <p:spTgt spid="14"/>
                                        </p:tgtEl>
                                      </p:cBhvr>
                                    </p:animEffect>
                                    <p:anim calcmode="lin" valueType="num">
                                      <p:cBhvr>
                                        <p:cTn id="80" dur="1000" fill="hold"/>
                                        <p:tgtEl>
                                          <p:spTgt spid="14"/>
                                        </p:tgtEl>
                                        <p:attrNameLst>
                                          <p:attrName>ppt_x</p:attrName>
                                        </p:attrNameLst>
                                      </p:cBhvr>
                                      <p:tavLst>
                                        <p:tav tm="0">
                                          <p:val>
                                            <p:strVal val="#ppt_x"/>
                                          </p:val>
                                        </p:tav>
                                        <p:tav tm="100000">
                                          <p:val>
                                            <p:strVal val="#ppt_x"/>
                                          </p:val>
                                        </p:tav>
                                      </p:tavLst>
                                    </p:anim>
                                    <p:anim calcmode="lin" valueType="num">
                                      <p:cBhvr>
                                        <p:cTn id="8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15"/>
                                        </p:tgtEl>
                                        <p:attrNameLst>
                                          <p:attrName>style.visibility</p:attrName>
                                        </p:attrNameLst>
                                      </p:cBhvr>
                                      <p:to>
                                        <p:strVal val="visible"/>
                                      </p:to>
                                    </p:set>
                                    <p:animEffect transition="in" filter="fade">
                                      <p:cBhvr>
                                        <p:cTn id="86" dur="1000"/>
                                        <p:tgtEl>
                                          <p:spTgt spid="15"/>
                                        </p:tgtEl>
                                      </p:cBhvr>
                                    </p:animEffect>
                                    <p:anim calcmode="lin" valueType="num">
                                      <p:cBhvr>
                                        <p:cTn id="87" dur="1000" fill="hold"/>
                                        <p:tgtEl>
                                          <p:spTgt spid="15"/>
                                        </p:tgtEl>
                                        <p:attrNameLst>
                                          <p:attrName>ppt_x</p:attrName>
                                        </p:attrNameLst>
                                      </p:cBhvr>
                                      <p:tavLst>
                                        <p:tav tm="0">
                                          <p:val>
                                            <p:strVal val="#ppt_x"/>
                                          </p:val>
                                        </p:tav>
                                        <p:tav tm="100000">
                                          <p:val>
                                            <p:strVal val="#ppt_x"/>
                                          </p:val>
                                        </p:tav>
                                      </p:tavLst>
                                    </p:anim>
                                    <p:anim calcmode="lin" valueType="num">
                                      <p:cBhvr>
                                        <p:cTn id="8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4" grpId="0" animBg="1"/>
      <p:bldP spid="8" grpId="0" animBg="1"/>
      <p:bldP spid="9" grpId="0" animBg="1"/>
      <p:bldP spid="10" grpId="0" animBg="1"/>
      <p:bldP spid="11" grpId="0" animBg="1"/>
      <p:bldP spid="5"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Definition </a:t>
            </a:r>
            <a:r>
              <a:rPr lang="en-US" dirty="0"/>
              <a:t>of Terms</a:t>
            </a:r>
          </a:p>
        </p:txBody>
      </p:sp>
      <p:sp>
        <p:nvSpPr>
          <p:cNvPr id="3" name="Content Placeholder 2"/>
          <p:cNvSpPr>
            <a:spLocks noGrp="1"/>
          </p:cNvSpPr>
          <p:nvPr>
            <p:ph idx="1"/>
          </p:nvPr>
        </p:nvSpPr>
        <p:spPr/>
        <p:txBody>
          <a:bodyPr>
            <a:noAutofit/>
          </a:bodyPr>
          <a:lstStyle/>
          <a:p>
            <a:r>
              <a:rPr lang="en-US" b="1" i="1" dirty="0"/>
              <a:t>Disaster risk reduction and management </a:t>
            </a:r>
            <a:endParaRPr lang="en-US" dirty="0"/>
          </a:p>
          <a:p>
            <a:pPr lvl="1"/>
            <a:r>
              <a:rPr lang="en-US" sz="3200" dirty="0"/>
              <a:t>The systematic process of </a:t>
            </a:r>
            <a:r>
              <a:rPr lang="en-US" sz="3200" b="1" dirty="0"/>
              <a:t>using administrative directives</a:t>
            </a:r>
            <a:r>
              <a:rPr lang="en-US" sz="3200" dirty="0"/>
              <a:t>, organizations, and operational skills and capacities to implement strategies, policies and improved coping capacities in order to lessen the adverse impacts of hazards and the possibility of disaster (DRRM Act of 2010). </a:t>
            </a:r>
          </a:p>
        </p:txBody>
      </p:sp>
      <p:sp>
        <p:nvSpPr>
          <p:cNvPr id="4" name="Oval Callout 3"/>
          <p:cNvSpPr/>
          <p:nvPr/>
        </p:nvSpPr>
        <p:spPr>
          <a:xfrm>
            <a:off x="6101938" y="152400"/>
            <a:ext cx="2743200" cy="1524000"/>
          </a:xfrm>
          <a:prstGeom prst="wedgeEllipseCallout">
            <a:avLst>
              <a:gd name="adj1" fmla="val -85676"/>
              <a:gd name="adj2" fmla="val 46381"/>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Budget, Implementation,</a:t>
            </a:r>
          </a:p>
          <a:p>
            <a:pPr algn="ctr"/>
            <a:r>
              <a:rPr lang="en-US" b="1" dirty="0" smtClean="0">
                <a:solidFill>
                  <a:schemeClr val="tx1"/>
                </a:solidFill>
              </a:rPr>
              <a:t>Mainstreaming</a:t>
            </a:r>
            <a:endParaRPr lang="en-US" b="1" dirty="0">
              <a:solidFill>
                <a:schemeClr val="tx1"/>
              </a:solidFill>
            </a:endParaRPr>
          </a:p>
        </p:txBody>
      </p:sp>
    </p:spTree>
    <p:extLst>
      <p:ext uri="{BB962C8B-B14F-4D97-AF65-F5344CB8AC3E}">
        <p14:creationId xmlns:p14="http://schemas.microsoft.com/office/powerpoint/2010/main" val="2812225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Definition of Terms</a:t>
            </a:r>
          </a:p>
        </p:txBody>
      </p:sp>
      <p:sp>
        <p:nvSpPr>
          <p:cNvPr id="3" name="Content Placeholder 2"/>
          <p:cNvSpPr>
            <a:spLocks noGrp="1"/>
          </p:cNvSpPr>
          <p:nvPr>
            <p:ph idx="1"/>
          </p:nvPr>
        </p:nvSpPr>
        <p:spPr/>
        <p:txBody>
          <a:bodyPr>
            <a:normAutofit/>
          </a:bodyPr>
          <a:lstStyle/>
          <a:p>
            <a:r>
              <a:rPr lang="en-US" b="1" i="1" dirty="0"/>
              <a:t>Gender </a:t>
            </a:r>
            <a:endParaRPr lang="en-US" dirty="0"/>
          </a:p>
          <a:p>
            <a:pPr lvl="1"/>
            <a:r>
              <a:rPr lang="en-US" dirty="0"/>
              <a:t>Refers to the </a:t>
            </a:r>
            <a:r>
              <a:rPr lang="en-US" b="1" dirty="0"/>
              <a:t>social attributes </a:t>
            </a:r>
            <a:r>
              <a:rPr lang="en-US" dirty="0"/>
              <a:t>and </a:t>
            </a:r>
            <a:r>
              <a:rPr lang="en-US" b="1" u="sng" dirty="0"/>
              <a:t>opportunities </a:t>
            </a:r>
            <a:r>
              <a:rPr lang="en-US" dirty="0"/>
              <a:t>associated with being male and female and the relationships between women and men and girls and boys, as well as the relations between women and those between men. These attributes, opportunities and relationships are socially constructed and are learned through socialization processes. </a:t>
            </a:r>
          </a:p>
        </p:txBody>
      </p:sp>
      <p:sp>
        <p:nvSpPr>
          <p:cNvPr id="4" name="Oval Callout 3"/>
          <p:cNvSpPr/>
          <p:nvPr/>
        </p:nvSpPr>
        <p:spPr>
          <a:xfrm>
            <a:off x="6629400" y="152400"/>
            <a:ext cx="2133600" cy="1752600"/>
          </a:xfrm>
          <a:prstGeom prst="wedgeEllipseCallout">
            <a:avLst>
              <a:gd name="adj1" fmla="val -54735"/>
              <a:gd name="adj2" fmla="val 663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Gender Analysis</a:t>
            </a:r>
            <a:endParaRPr lang="en-US" sz="2800" b="1" dirty="0"/>
          </a:p>
        </p:txBody>
      </p:sp>
    </p:spTree>
    <p:extLst>
      <p:ext uri="{BB962C8B-B14F-4D97-AF65-F5344CB8AC3E}">
        <p14:creationId xmlns:p14="http://schemas.microsoft.com/office/powerpoint/2010/main" val="243577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Dimensions in DRRM 	</a:t>
            </a:r>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a:t>Domestic and sexual violence increases in times of disasters, especially in the acute phases when there is a breakdown of social order and disruption of support systems </a:t>
            </a:r>
            <a:r>
              <a:rPr lang="en-US" dirty="0" smtClean="0"/>
              <a:t> (</a:t>
            </a:r>
            <a:r>
              <a:rPr lang="en-US" dirty="0"/>
              <a:t>reluctance of women to stay in temporary shelters. </a:t>
            </a:r>
            <a:r>
              <a:rPr lang="en-US" dirty="0" smtClean="0"/>
              <a:t>)</a:t>
            </a:r>
          </a:p>
          <a:p>
            <a:r>
              <a:rPr lang="en-US" dirty="0" smtClean="0"/>
              <a:t>rapes</a:t>
            </a:r>
            <a:r>
              <a:rPr lang="en-US" dirty="0"/>
              <a:t>, harassment, trafficking and prostitution also increase after the disaster event. </a:t>
            </a:r>
            <a:endParaRPr lang="en-US" dirty="0" smtClean="0"/>
          </a:p>
          <a:p>
            <a:r>
              <a:rPr lang="en-US" dirty="0" smtClean="0"/>
              <a:t>Forced </a:t>
            </a:r>
            <a:r>
              <a:rPr lang="en-US" dirty="0"/>
              <a:t>marriages of girls to older men were also reported as a household measure to cope with the impact of disasters. </a:t>
            </a:r>
            <a:endParaRPr lang="en-US" dirty="0" smtClean="0"/>
          </a:p>
          <a:p>
            <a:r>
              <a:rPr lang="en-US" dirty="0" smtClean="0"/>
              <a:t>Lack </a:t>
            </a:r>
            <a:r>
              <a:rPr lang="en-US" dirty="0"/>
              <a:t>of privacy or separate quarters for women and men in shelters is also another gender issue related to violence. </a:t>
            </a:r>
          </a:p>
        </p:txBody>
      </p:sp>
    </p:spTree>
    <p:extLst>
      <p:ext uri="{BB962C8B-B14F-4D97-AF65-F5344CB8AC3E}">
        <p14:creationId xmlns:p14="http://schemas.microsoft.com/office/powerpoint/2010/main" val="103784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r>
              <a:rPr lang="en-US" dirty="0" smtClean="0"/>
              <a:t>Women </a:t>
            </a:r>
            <a:r>
              <a:rPr lang="en-US" dirty="0"/>
              <a:t>may also be more prone to post-disaster disease, largely as a result of poorer initial conditions (e.g. nutritional deficiencies, physical susceptibility).</a:t>
            </a:r>
          </a:p>
        </p:txBody>
      </p:sp>
    </p:spTree>
    <p:extLst>
      <p:ext uri="{BB962C8B-B14F-4D97-AF65-F5344CB8AC3E}">
        <p14:creationId xmlns:p14="http://schemas.microsoft.com/office/powerpoint/2010/main" val="104655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061411"/>
          </a:xfrm>
        </p:spPr>
        <p:txBody>
          <a:bodyPr/>
          <a:lstStyle/>
          <a:p>
            <a:r>
              <a:rPr lang="en-US" dirty="0" smtClean="0"/>
              <a:t>DEVELOPMENT</a:t>
            </a:r>
            <a:endParaRPr lang="en-US" dirty="0"/>
          </a:p>
        </p:txBody>
      </p:sp>
      <p:sp>
        <p:nvSpPr>
          <p:cNvPr id="3" name="Content Placeholder 2"/>
          <p:cNvSpPr>
            <a:spLocks noGrp="1"/>
          </p:cNvSpPr>
          <p:nvPr>
            <p:ph idx="1"/>
          </p:nvPr>
        </p:nvSpPr>
        <p:spPr>
          <a:xfrm>
            <a:off x="36393" y="1447800"/>
            <a:ext cx="3505339" cy="5212784"/>
          </a:xfrm>
        </p:spPr>
        <p:txBody>
          <a:bodyPr>
            <a:normAutofit fontScale="85000" lnSpcReduction="20000"/>
          </a:bodyPr>
          <a:lstStyle/>
          <a:p>
            <a:r>
              <a:rPr lang="en-US" dirty="0" smtClean="0"/>
              <a:t>Development </a:t>
            </a:r>
            <a:r>
              <a:rPr lang="en-US" dirty="0"/>
              <a:t>aims at the </a:t>
            </a:r>
            <a:r>
              <a:rPr lang="en-US" b="1" dirty="0">
                <a:solidFill>
                  <a:srgbClr val="FF0000"/>
                </a:solidFill>
              </a:rPr>
              <a:t>fulfillment of </a:t>
            </a:r>
            <a:r>
              <a:rPr lang="en-US" b="1" dirty="0" smtClean="0">
                <a:solidFill>
                  <a:srgbClr val="FF0000"/>
                </a:solidFill>
              </a:rPr>
              <a:t>three basic </a:t>
            </a:r>
            <a:r>
              <a:rPr lang="en-US" b="1" dirty="0">
                <a:solidFill>
                  <a:srgbClr val="FF0000"/>
                </a:solidFill>
              </a:rPr>
              <a:t>human needs</a:t>
            </a:r>
            <a:r>
              <a:rPr lang="en-US" dirty="0"/>
              <a:t>: </a:t>
            </a:r>
            <a:endParaRPr lang="en-US" dirty="0" smtClean="0"/>
          </a:p>
          <a:p>
            <a:pPr lvl="1"/>
            <a:r>
              <a:rPr lang="en-US" dirty="0" smtClean="0"/>
              <a:t>the </a:t>
            </a:r>
            <a:r>
              <a:rPr lang="en-US" dirty="0"/>
              <a:t>ability to </a:t>
            </a:r>
            <a:r>
              <a:rPr lang="en-US" b="1" u="sng" dirty="0"/>
              <a:t>provide for </a:t>
            </a:r>
            <a:r>
              <a:rPr lang="en-US" dirty="0"/>
              <a:t>basic necessities; </a:t>
            </a:r>
            <a:endParaRPr lang="en-US" dirty="0" smtClean="0"/>
          </a:p>
          <a:p>
            <a:pPr lvl="1"/>
            <a:r>
              <a:rPr lang="en-US" dirty="0" smtClean="0"/>
              <a:t>the ability </a:t>
            </a:r>
            <a:r>
              <a:rPr lang="en-US" b="1" u="sng" dirty="0"/>
              <a:t>to become</a:t>
            </a:r>
            <a:r>
              <a:rPr lang="en-US" dirty="0"/>
              <a:t> persons with identity, dignity and self-esteem; </a:t>
            </a:r>
            <a:r>
              <a:rPr lang="en-US" dirty="0" smtClean="0"/>
              <a:t>and</a:t>
            </a:r>
          </a:p>
          <a:p>
            <a:pPr lvl="1"/>
            <a:r>
              <a:rPr lang="en-US" dirty="0" smtClean="0"/>
              <a:t>the </a:t>
            </a:r>
            <a:r>
              <a:rPr lang="en-US" b="1" u="sng" dirty="0"/>
              <a:t>exercise of </a:t>
            </a:r>
            <a:r>
              <a:rPr lang="en-US" dirty="0"/>
              <a:t>freedom and responsibility. </a:t>
            </a:r>
            <a:endParaRPr lang="en-US" dirty="0" smtClean="0"/>
          </a:p>
        </p:txBody>
      </p:sp>
      <p:sp>
        <p:nvSpPr>
          <p:cNvPr id="4" name="AutoShape 2" descr="http://www.clker.com/cliparts/K/1/N/U/K/C/symbol-male-and-femal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descr="http://www.cliparthut.com/clip-arts/1256/male-female-symbols-clip-art-125605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1733" y="3276600"/>
            <a:ext cx="800100" cy="722757"/>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ttps://encrypted-tbn0.gstatic.com/images?q=tbn:ANd9GcRWY6mUCbFD9lVUwG05kuH9wW0fO2AueBzsdjwNCCxa3jvMzP-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1733" y="1828800"/>
            <a:ext cx="1069933" cy="98763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611666" y="1336049"/>
            <a:ext cx="4271326" cy="5324535"/>
          </a:xfrm>
          <a:prstGeom prst="rect">
            <a:avLst/>
          </a:prstGeom>
        </p:spPr>
        <p:txBody>
          <a:bodyPr wrap="square">
            <a:spAutoFit/>
          </a:bodyPr>
          <a:lstStyle/>
          <a:p>
            <a:r>
              <a:rPr lang="en-US" sz="2000" b="1" u="sng" dirty="0" smtClean="0"/>
              <a:t>Development</a:t>
            </a:r>
            <a:r>
              <a:rPr lang="en-US" sz="2000" dirty="0" smtClean="0"/>
              <a:t> should thus</a:t>
            </a:r>
          </a:p>
          <a:p>
            <a:pPr marL="742950" lvl="1" indent="-285750">
              <a:buFont typeface="Arial" pitchFamily="34" charset="0"/>
              <a:buChar char="•"/>
            </a:pPr>
            <a:r>
              <a:rPr lang="en-US" sz="2000" b="1" dirty="0" smtClean="0">
                <a:solidFill>
                  <a:srgbClr val="FF0000"/>
                </a:solidFill>
              </a:rPr>
              <a:t>increase the availability </a:t>
            </a:r>
            <a:r>
              <a:rPr lang="en-US" sz="2000" dirty="0" smtClean="0"/>
              <a:t>and widen the distribution of basic life-sustaining goods such as </a:t>
            </a:r>
          </a:p>
          <a:p>
            <a:pPr marL="742950" lvl="1" indent="-285750">
              <a:buFont typeface="Arial" pitchFamily="34" charset="0"/>
              <a:buChar char="•"/>
            </a:pPr>
            <a:r>
              <a:rPr lang="en-US" sz="2000" b="1" dirty="0" smtClean="0">
                <a:solidFill>
                  <a:srgbClr val="FF0000"/>
                </a:solidFill>
              </a:rPr>
              <a:t>raise levels </a:t>
            </a:r>
            <a:r>
              <a:rPr lang="en-US" sz="2000" dirty="0" smtClean="0"/>
              <a:t>of living not only in terms of increased income but also </a:t>
            </a:r>
            <a:r>
              <a:rPr lang="en-US" sz="2000" b="1" dirty="0" smtClean="0"/>
              <a:t>better education and greater attention to humanistic and cultural values that enhance self-esteem;</a:t>
            </a:r>
            <a:r>
              <a:rPr lang="en-US" sz="2000" dirty="0" smtClean="0"/>
              <a:t> and</a:t>
            </a:r>
          </a:p>
          <a:p>
            <a:pPr marL="742950" lvl="1" indent="-285750">
              <a:buFont typeface="Arial" pitchFamily="34" charset="0"/>
              <a:buChar char="•"/>
            </a:pPr>
            <a:r>
              <a:rPr lang="en-US" sz="2000" b="1" u="sng" dirty="0" smtClean="0"/>
              <a:t>expand the range of social </a:t>
            </a:r>
            <a:r>
              <a:rPr lang="en-US" sz="2000" dirty="0" smtClean="0"/>
              <a:t>and economic choices of individuals by </a:t>
            </a:r>
            <a:r>
              <a:rPr lang="en-US" sz="2000" b="1" dirty="0" smtClean="0">
                <a:solidFill>
                  <a:srgbClr val="FF0000"/>
                </a:solidFill>
              </a:rPr>
              <a:t>freeing them from servitude </a:t>
            </a:r>
            <a:r>
              <a:rPr lang="en-US" sz="2000" dirty="0" smtClean="0"/>
              <a:t>and dependence not only in relation to other people  but also from the forces of ignorance and human misery.</a:t>
            </a:r>
            <a:endParaRPr lang="en-US" sz="2000" dirty="0"/>
          </a:p>
        </p:txBody>
      </p:sp>
    </p:spTree>
    <p:extLst>
      <p:ext uri="{BB962C8B-B14F-4D97-AF65-F5344CB8AC3E}">
        <p14:creationId xmlns:p14="http://schemas.microsoft.com/office/powerpoint/2010/main" val="89169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5">
                                            <p:txEl>
                                              <p:pRg st="1" end="1"/>
                                            </p:txEl>
                                          </p:spTgt>
                                        </p:tgtEl>
                                        <p:attrNameLst>
                                          <p:attrName>style.visibility</p:attrName>
                                        </p:attrNameLst>
                                      </p:cBhvr>
                                      <p:to>
                                        <p:strVal val="visible"/>
                                      </p:to>
                                    </p:set>
                                    <p:animEffect transition="in" filter="barn(inVertical)">
                                      <p:cBhvr>
                                        <p:cTn id="40" dur="500"/>
                                        <p:tgtEl>
                                          <p:spTgt spid="5">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5">
                                            <p:txEl>
                                              <p:pRg st="2" end="2"/>
                                            </p:txEl>
                                          </p:spTgt>
                                        </p:tgtEl>
                                        <p:attrNameLst>
                                          <p:attrName>style.visibility</p:attrName>
                                        </p:attrNameLst>
                                      </p:cBhvr>
                                      <p:to>
                                        <p:strVal val="visible"/>
                                      </p:to>
                                    </p:set>
                                    <p:animEffect transition="in" filter="barn(inVertical)">
                                      <p:cBhvr>
                                        <p:cTn id="45" dur="500"/>
                                        <p:tgtEl>
                                          <p:spTgt spid="5">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5">
                                            <p:txEl>
                                              <p:pRg st="3" end="3"/>
                                            </p:txEl>
                                          </p:spTgt>
                                        </p:tgtEl>
                                        <p:attrNameLst>
                                          <p:attrName>style.visibility</p:attrName>
                                        </p:attrNameLst>
                                      </p:cBhvr>
                                      <p:to>
                                        <p:strVal val="visible"/>
                                      </p:to>
                                    </p:set>
                                    <p:animEffect transition="in" filter="barn(inVertical)">
                                      <p:cBhvr>
                                        <p:cTn id="5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5" grpId="0" build="p" bldLvl="3"/>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2266</TotalTime>
  <Words>496</Words>
  <Application>Microsoft Office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GAD In DRRM:  Towards a Gender Responsive Program</vt:lpstr>
      <vt:lpstr>Objectives</vt:lpstr>
      <vt:lpstr>Basic Concepts</vt:lpstr>
      <vt:lpstr>Gender in DRRM</vt:lpstr>
      <vt:lpstr>Definition of Terms</vt:lpstr>
      <vt:lpstr>Definition of Terms</vt:lpstr>
      <vt:lpstr>Gender Dimensions in DRRM  </vt:lpstr>
      <vt:lpstr>PowerPoint Presentation</vt:lpstr>
      <vt:lpstr>DEVELOPMENT</vt:lpstr>
      <vt:lpstr>As student leaders</vt:lpstr>
      <vt:lpstr>Maraming salamat po.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irish</dc:creator>
  <cp:lastModifiedBy>irish</cp:lastModifiedBy>
  <cp:revision>134</cp:revision>
  <dcterms:created xsi:type="dcterms:W3CDTF">2016-02-13T11:06:38Z</dcterms:created>
  <dcterms:modified xsi:type="dcterms:W3CDTF">2016-03-10T04:45:07Z</dcterms:modified>
</cp:coreProperties>
</file>