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8" r:id="rId2"/>
    <p:sldId id="426" r:id="rId3"/>
    <p:sldId id="314" r:id="rId4"/>
    <p:sldId id="315" r:id="rId5"/>
    <p:sldId id="282" r:id="rId6"/>
    <p:sldId id="425" r:id="rId7"/>
    <p:sldId id="410" r:id="rId8"/>
    <p:sldId id="411" r:id="rId9"/>
    <p:sldId id="412" r:id="rId10"/>
    <p:sldId id="438" r:id="rId11"/>
    <p:sldId id="432" r:id="rId12"/>
    <p:sldId id="428" r:id="rId13"/>
    <p:sldId id="439" r:id="rId14"/>
    <p:sldId id="429" r:id="rId15"/>
    <p:sldId id="430" r:id="rId16"/>
    <p:sldId id="431" r:id="rId17"/>
    <p:sldId id="433" r:id="rId18"/>
    <p:sldId id="259" r:id="rId19"/>
    <p:sldId id="316" r:id="rId20"/>
    <p:sldId id="317" r:id="rId21"/>
    <p:sldId id="310" r:id="rId22"/>
    <p:sldId id="319" r:id="rId23"/>
    <p:sldId id="414" r:id="rId24"/>
    <p:sldId id="415" r:id="rId25"/>
    <p:sldId id="350" r:id="rId26"/>
    <p:sldId id="318" r:id="rId27"/>
    <p:sldId id="434" r:id="rId28"/>
    <p:sldId id="325" r:id="rId29"/>
    <p:sldId id="327" r:id="rId30"/>
    <p:sldId id="336" r:id="rId31"/>
    <p:sldId id="337" r:id="rId32"/>
    <p:sldId id="398" r:id="rId33"/>
    <p:sldId id="435" r:id="rId34"/>
    <p:sldId id="291" r:id="rId35"/>
    <p:sldId id="290" r:id="rId36"/>
    <p:sldId id="323" r:id="rId37"/>
    <p:sldId id="324" r:id="rId38"/>
    <p:sldId id="406" r:id="rId39"/>
    <p:sldId id="407" r:id="rId40"/>
    <p:sldId id="408" r:id="rId41"/>
    <p:sldId id="421" r:id="rId42"/>
    <p:sldId id="400" r:id="rId43"/>
    <p:sldId id="334" r:id="rId44"/>
    <p:sldId id="329" r:id="rId45"/>
    <p:sldId id="436" r:id="rId46"/>
    <p:sldId id="417" r:id="rId47"/>
    <p:sldId id="262" r:id="rId48"/>
    <p:sldId id="349" r:id="rId49"/>
    <p:sldId id="331" r:id="rId50"/>
    <p:sldId id="264" r:id="rId51"/>
    <p:sldId id="265" r:id="rId52"/>
    <p:sldId id="332" r:id="rId53"/>
    <p:sldId id="266" r:id="rId54"/>
    <p:sldId id="326" r:id="rId55"/>
    <p:sldId id="267" r:id="rId56"/>
    <p:sldId id="273" r:id="rId57"/>
    <p:sldId id="274" r:id="rId58"/>
    <p:sldId id="275" r:id="rId59"/>
    <p:sldId id="401" r:id="rId60"/>
    <p:sldId id="402" r:id="rId61"/>
    <p:sldId id="403" r:id="rId62"/>
    <p:sldId id="404" r:id="rId63"/>
    <p:sldId id="423" r:id="rId64"/>
    <p:sldId id="289" r:id="rId65"/>
    <p:sldId id="409" r:id="rId66"/>
    <p:sldId id="424" r:id="rId67"/>
    <p:sldId id="437" r:id="rId68"/>
    <p:sldId id="440" r:id="rId69"/>
    <p:sldId id="362" r:id="rId70"/>
  </p:sldIdLst>
  <p:sldSz cx="9906000" cy="6858000" type="A4"/>
  <p:notesSz cx="6877050" cy="9656763"/>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64398" autoAdjust="0"/>
  </p:normalViewPr>
  <p:slideViewPr>
    <p:cSldViewPr snapToGrid="0">
      <p:cViewPr varScale="1">
        <p:scale>
          <a:sx n="43" d="100"/>
          <a:sy n="43" d="100"/>
        </p:scale>
        <p:origin x="-1944"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9750"/>
    </p:cViewPr>
  </p:sorterViewPr>
  <p:notesViewPr>
    <p:cSldViewPr snapToGrid="0" showGuides="1">
      <p:cViewPr>
        <p:scale>
          <a:sx n="50" d="100"/>
          <a:sy n="50" d="100"/>
        </p:scale>
        <p:origin x="-2922" y="-132"/>
      </p:cViewPr>
      <p:guideLst>
        <p:guide orient="horz" pos="3042"/>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80163" cy="483534"/>
          </a:xfrm>
          <a:prstGeom prst="rect">
            <a:avLst/>
          </a:prstGeom>
        </p:spPr>
        <p:txBody>
          <a:bodyPr vert="horz" lIns="95138" tIns="47569" rIns="95138" bIns="47569" rtlCol="0"/>
          <a:lstStyle>
            <a:lvl1pPr algn="l">
              <a:defRPr sz="1200"/>
            </a:lvl1pPr>
          </a:lstStyle>
          <a:p>
            <a:endParaRPr lang="fil-PH"/>
          </a:p>
        </p:txBody>
      </p:sp>
      <p:sp>
        <p:nvSpPr>
          <p:cNvPr id="3" name="Date Placeholder 2"/>
          <p:cNvSpPr>
            <a:spLocks noGrp="1"/>
          </p:cNvSpPr>
          <p:nvPr>
            <p:ph type="dt" sz="quarter" idx="1"/>
          </p:nvPr>
        </p:nvSpPr>
        <p:spPr>
          <a:xfrm>
            <a:off x="3895279" y="0"/>
            <a:ext cx="2980163" cy="483534"/>
          </a:xfrm>
          <a:prstGeom prst="rect">
            <a:avLst/>
          </a:prstGeom>
        </p:spPr>
        <p:txBody>
          <a:bodyPr vert="horz" lIns="95138" tIns="47569" rIns="95138" bIns="47569" rtlCol="0"/>
          <a:lstStyle>
            <a:lvl1pPr algn="r">
              <a:defRPr sz="1200"/>
            </a:lvl1pPr>
          </a:lstStyle>
          <a:p>
            <a:fld id="{315A87C5-2591-4A11-89B2-7FF6513E5963}" type="datetimeFigureOut">
              <a:rPr lang="fil-PH" smtClean="0"/>
              <a:pPr/>
              <a:t>3/17/2014</a:t>
            </a:fld>
            <a:endParaRPr lang="fil-PH"/>
          </a:p>
        </p:txBody>
      </p:sp>
      <p:sp>
        <p:nvSpPr>
          <p:cNvPr id="5" name="Slide Number Placeholder 4"/>
          <p:cNvSpPr>
            <a:spLocks noGrp="1"/>
          </p:cNvSpPr>
          <p:nvPr>
            <p:ph type="sldNum" sz="quarter" idx="3"/>
          </p:nvPr>
        </p:nvSpPr>
        <p:spPr>
          <a:xfrm>
            <a:off x="3895279" y="9171703"/>
            <a:ext cx="2980163" cy="483533"/>
          </a:xfrm>
          <a:prstGeom prst="rect">
            <a:avLst/>
          </a:prstGeom>
        </p:spPr>
        <p:txBody>
          <a:bodyPr vert="horz" lIns="95138" tIns="47569" rIns="95138" bIns="47569" rtlCol="0" anchor="b"/>
          <a:lstStyle>
            <a:lvl1pPr algn="r">
              <a:defRPr sz="1200"/>
            </a:lvl1pPr>
          </a:lstStyle>
          <a:p>
            <a:fld id="{ADA2ABAA-F8C8-42CB-834A-E5E916D44F65}" type="slidenum">
              <a:rPr lang="fil-PH" smtClean="0"/>
              <a:pPr/>
              <a:t>‹#›</a:t>
            </a:fld>
            <a:endParaRPr lang="fil-PH"/>
          </a:p>
        </p:txBody>
      </p:sp>
      <p:sp>
        <p:nvSpPr>
          <p:cNvPr id="6" name="Footer Placeholder 3"/>
          <p:cNvSpPr>
            <a:spLocks noGrp="1"/>
          </p:cNvSpPr>
          <p:nvPr>
            <p:ph type="ftr" sz="quarter" idx="2"/>
          </p:nvPr>
        </p:nvSpPr>
        <p:spPr>
          <a:xfrm>
            <a:off x="2" y="9175315"/>
            <a:ext cx="6320816" cy="482993"/>
          </a:xfrm>
          <a:prstGeom prst="rect">
            <a:avLst/>
          </a:prstGeom>
        </p:spPr>
        <p:txBody>
          <a:bodyPr vert="horz" lIns="99426" tIns="49714" rIns="99426" bIns="49714" rtlCol="0" anchor="b"/>
          <a:lstStyle>
            <a:lvl1pPr algn="l">
              <a:defRPr sz="1400"/>
            </a:lvl1pPr>
          </a:lstStyle>
          <a:p>
            <a:r>
              <a:rPr lang="en-PH" dirty="0" smtClean="0"/>
              <a:t>As of </a:t>
            </a:r>
            <a:r>
              <a:rPr lang="en-PH" dirty="0" smtClean="0"/>
              <a:t>03/17/14 K to 12 Orientation for </a:t>
            </a:r>
            <a:r>
              <a:rPr lang="en-PH" dirty="0" err="1" smtClean="0"/>
              <a:t>DepEd</a:t>
            </a:r>
            <a:r>
              <a:rPr lang="en-PH" dirty="0" smtClean="0"/>
              <a:t> Central Office. </a:t>
            </a:r>
            <a:r>
              <a:rPr lang="en-PH" b="1" dirty="0" smtClean="0"/>
              <a:t>For DEPED USE </a:t>
            </a:r>
            <a:r>
              <a:rPr lang="en-PH" b="1" dirty="0" smtClean="0"/>
              <a:t>ONLY.</a:t>
            </a:r>
            <a:endParaRPr lang="en-PH" b="1" dirty="0"/>
          </a:p>
        </p:txBody>
      </p:sp>
    </p:spTree>
    <p:extLst>
      <p:ext uri="{BB962C8B-B14F-4D97-AF65-F5344CB8AC3E}">
        <p14:creationId xmlns:p14="http://schemas.microsoft.com/office/powerpoint/2010/main" val="35300587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2980056" cy="482838"/>
          </a:xfrm>
          <a:prstGeom prst="rect">
            <a:avLst/>
          </a:prstGeom>
        </p:spPr>
        <p:txBody>
          <a:bodyPr vert="horz" lIns="95138" tIns="47569" rIns="95138" bIns="47569" rtlCol="0"/>
          <a:lstStyle>
            <a:lvl1pPr algn="l">
              <a:defRPr sz="1200"/>
            </a:lvl1pPr>
          </a:lstStyle>
          <a:p>
            <a:endParaRPr lang="fil-PH"/>
          </a:p>
        </p:txBody>
      </p:sp>
      <p:sp>
        <p:nvSpPr>
          <p:cNvPr id="3" name="Date Placeholder 2"/>
          <p:cNvSpPr>
            <a:spLocks noGrp="1"/>
          </p:cNvSpPr>
          <p:nvPr>
            <p:ph type="dt" idx="1"/>
          </p:nvPr>
        </p:nvSpPr>
        <p:spPr>
          <a:xfrm>
            <a:off x="3895403" y="9"/>
            <a:ext cx="2980056" cy="482838"/>
          </a:xfrm>
          <a:prstGeom prst="rect">
            <a:avLst/>
          </a:prstGeom>
        </p:spPr>
        <p:txBody>
          <a:bodyPr vert="horz" lIns="95138" tIns="47569" rIns="95138" bIns="47569" rtlCol="0"/>
          <a:lstStyle>
            <a:lvl1pPr algn="r">
              <a:defRPr sz="1200"/>
            </a:lvl1pPr>
          </a:lstStyle>
          <a:p>
            <a:fld id="{B8BA9890-94D8-4E16-9994-5BA2258914C7}" type="datetimeFigureOut">
              <a:rPr lang="fil-PH" smtClean="0"/>
              <a:pPr/>
              <a:t>3/17/2014</a:t>
            </a:fld>
            <a:endParaRPr lang="fil-PH"/>
          </a:p>
        </p:txBody>
      </p:sp>
      <p:sp>
        <p:nvSpPr>
          <p:cNvPr id="4" name="Slide Image Placeholder 3"/>
          <p:cNvSpPr>
            <a:spLocks noGrp="1" noRot="1" noChangeAspect="1"/>
          </p:cNvSpPr>
          <p:nvPr>
            <p:ph type="sldImg" idx="2"/>
          </p:nvPr>
        </p:nvSpPr>
        <p:spPr>
          <a:xfrm>
            <a:off x="823913" y="723900"/>
            <a:ext cx="5229225" cy="3621088"/>
          </a:xfrm>
          <a:prstGeom prst="rect">
            <a:avLst/>
          </a:prstGeom>
          <a:noFill/>
          <a:ln w="12700">
            <a:solidFill>
              <a:prstClr val="black"/>
            </a:solidFill>
          </a:ln>
        </p:spPr>
        <p:txBody>
          <a:bodyPr vert="horz" lIns="95138" tIns="47569" rIns="95138" bIns="47569" rtlCol="0" anchor="ctr"/>
          <a:lstStyle/>
          <a:p>
            <a:endParaRPr lang="fil-PH"/>
          </a:p>
        </p:txBody>
      </p:sp>
      <p:sp>
        <p:nvSpPr>
          <p:cNvPr id="5" name="Notes Placeholder 4"/>
          <p:cNvSpPr>
            <a:spLocks noGrp="1"/>
          </p:cNvSpPr>
          <p:nvPr>
            <p:ph type="body" sz="quarter" idx="3"/>
          </p:nvPr>
        </p:nvSpPr>
        <p:spPr>
          <a:xfrm>
            <a:off x="687706" y="4586964"/>
            <a:ext cx="5501640" cy="4345543"/>
          </a:xfrm>
          <a:prstGeom prst="rect">
            <a:avLst/>
          </a:prstGeom>
        </p:spPr>
        <p:txBody>
          <a:bodyPr vert="horz" lIns="95138" tIns="47569" rIns="95138" bIns="475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Footer Placeholder 5"/>
          <p:cNvSpPr>
            <a:spLocks noGrp="1"/>
          </p:cNvSpPr>
          <p:nvPr>
            <p:ph type="ftr" sz="quarter" idx="4"/>
          </p:nvPr>
        </p:nvSpPr>
        <p:spPr>
          <a:xfrm>
            <a:off x="0" y="9172257"/>
            <a:ext cx="2980056" cy="482838"/>
          </a:xfrm>
          <a:prstGeom prst="rect">
            <a:avLst/>
          </a:prstGeom>
        </p:spPr>
        <p:txBody>
          <a:bodyPr vert="horz" lIns="95138" tIns="47569" rIns="95138" bIns="47569" rtlCol="0" anchor="b"/>
          <a:lstStyle>
            <a:lvl1pPr algn="l">
              <a:defRPr sz="1200"/>
            </a:lvl1pPr>
          </a:lstStyle>
          <a:p>
            <a:endParaRPr lang="fil-PH" dirty="0"/>
          </a:p>
        </p:txBody>
      </p:sp>
      <p:sp>
        <p:nvSpPr>
          <p:cNvPr id="7" name="Slide Number Placeholder 6"/>
          <p:cNvSpPr>
            <a:spLocks noGrp="1"/>
          </p:cNvSpPr>
          <p:nvPr>
            <p:ph type="sldNum" sz="quarter" idx="5"/>
          </p:nvPr>
        </p:nvSpPr>
        <p:spPr>
          <a:xfrm>
            <a:off x="3895403" y="9172257"/>
            <a:ext cx="2980056" cy="482838"/>
          </a:xfrm>
          <a:prstGeom prst="rect">
            <a:avLst/>
          </a:prstGeom>
        </p:spPr>
        <p:txBody>
          <a:bodyPr vert="horz" lIns="95138" tIns="47569" rIns="95138" bIns="47569" rtlCol="0" anchor="b"/>
          <a:lstStyle>
            <a:lvl1pPr algn="r">
              <a:defRPr sz="1200"/>
            </a:lvl1pPr>
          </a:lstStyle>
          <a:p>
            <a:fld id="{2494791E-93BB-45CE-944C-B698B2CF099E}" type="slidenum">
              <a:rPr lang="fil-PH" smtClean="0"/>
              <a:pPr/>
              <a:t>‹#›</a:t>
            </a:fld>
            <a:endParaRPr lang="fil-PH"/>
          </a:p>
        </p:txBody>
      </p:sp>
    </p:spTree>
    <p:extLst>
      <p:ext uri="{BB962C8B-B14F-4D97-AF65-F5344CB8AC3E}">
        <p14:creationId xmlns:p14="http://schemas.microsoft.com/office/powerpoint/2010/main" val="19194791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defTabSz="951368">
              <a:defRPr/>
            </a:pPr>
            <a:r>
              <a:rPr lang="fil-PH" sz="1700" dirty="0"/>
              <a:t>Good day, everyone! I’m glad to have all of you here to discuss one of the most important basic education reform measures we have ever undertaken as a country.</a:t>
            </a:r>
          </a:p>
          <a:p>
            <a:pPr defTabSz="951368">
              <a:defRPr/>
            </a:pPr>
            <a:endParaRPr lang="fil-PH" sz="1700" dirty="0"/>
          </a:p>
          <a:p>
            <a:pPr defTabSz="951368">
              <a:defRPr/>
            </a:pPr>
            <a:r>
              <a:rPr lang="fil-PH" sz="1700" dirty="0"/>
              <a:t>I will be discussing with all of you the key features and details of the K to 12 Curriculum or the Enhanced Basic Education Program.</a:t>
            </a:r>
          </a:p>
          <a:p>
            <a:pPr defTabSz="951368">
              <a:defRPr/>
            </a:pPr>
            <a:endParaRPr lang="fil-PH" sz="1700" dirty="0"/>
          </a:p>
          <a:p>
            <a:pPr defTabSz="951368">
              <a:defRPr/>
            </a:pPr>
            <a:r>
              <a:rPr lang="fil-PH" sz="1700" dirty="0"/>
              <a:t>Hopefully this will give you a better understanding of the Program and how we can collectively make basic education better for the Filipino learner.</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1</a:t>
            </a:fld>
            <a:endParaRPr lang="fil-P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0" lvl="2"/>
            <a:r>
              <a:rPr lang="en-US" sz="1700" dirty="0"/>
              <a:t>Definition of learning standards</a:t>
            </a:r>
          </a:p>
        </p:txBody>
      </p:sp>
      <p:sp>
        <p:nvSpPr>
          <p:cNvPr id="4" name="Slide Number Placeholder 3"/>
          <p:cNvSpPr>
            <a:spLocks noGrp="1"/>
          </p:cNvSpPr>
          <p:nvPr>
            <p:ph type="sldNum" sz="quarter" idx="10"/>
          </p:nvPr>
        </p:nvSpPr>
        <p:spPr/>
        <p:txBody>
          <a:bodyPr/>
          <a:lstStyle/>
          <a:p>
            <a:fld id="{5FD6E2D9-676E-444F-8944-CE03529D3E12}" type="slidenum">
              <a:rPr lang="en-PH" smtClean="0"/>
              <a:pPr/>
              <a:t>10</a:t>
            </a:fld>
            <a:endParaRPr lang="en-PH"/>
          </a:p>
        </p:txBody>
      </p:sp>
    </p:spTree>
    <p:extLst>
      <p:ext uri="{BB962C8B-B14F-4D97-AF65-F5344CB8AC3E}">
        <p14:creationId xmlns:p14="http://schemas.microsoft.com/office/powerpoint/2010/main" val="3492009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0" lvl="2"/>
            <a:r>
              <a:rPr lang="en-US" sz="1700" dirty="0"/>
              <a:t>Different learning standards and competency</a:t>
            </a:r>
          </a:p>
        </p:txBody>
      </p:sp>
      <p:sp>
        <p:nvSpPr>
          <p:cNvPr id="4" name="Slide Number Placeholder 3"/>
          <p:cNvSpPr>
            <a:spLocks noGrp="1"/>
          </p:cNvSpPr>
          <p:nvPr>
            <p:ph type="sldNum" sz="quarter" idx="10"/>
          </p:nvPr>
        </p:nvSpPr>
        <p:spPr/>
        <p:txBody>
          <a:bodyPr/>
          <a:lstStyle/>
          <a:p>
            <a:fld id="{5FD6E2D9-676E-444F-8944-CE03529D3E12}" type="slidenum">
              <a:rPr lang="en-PH" smtClean="0"/>
              <a:pPr/>
              <a:t>11</a:t>
            </a:fld>
            <a:endParaRPr lang="en-PH"/>
          </a:p>
        </p:txBody>
      </p:sp>
    </p:spTree>
    <p:extLst>
      <p:ext uri="{BB962C8B-B14F-4D97-AF65-F5344CB8AC3E}">
        <p14:creationId xmlns:p14="http://schemas.microsoft.com/office/powerpoint/2010/main" val="3492009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0" lvl="2"/>
            <a:r>
              <a:rPr lang="en-US" sz="1700" dirty="0"/>
              <a:t>Sample Key Stage Standard: Mother Tongue Kinder to Grade 3</a:t>
            </a:r>
          </a:p>
        </p:txBody>
      </p:sp>
      <p:sp>
        <p:nvSpPr>
          <p:cNvPr id="4" name="Slide Number Placeholder 3"/>
          <p:cNvSpPr>
            <a:spLocks noGrp="1"/>
          </p:cNvSpPr>
          <p:nvPr>
            <p:ph type="sldNum" sz="quarter" idx="10"/>
          </p:nvPr>
        </p:nvSpPr>
        <p:spPr/>
        <p:txBody>
          <a:bodyPr/>
          <a:lstStyle/>
          <a:p>
            <a:fld id="{5FD6E2D9-676E-444F-8944-CE03529D3E12}" type="slidenum">
              <a:rPr lang="en-PH" smtClean="0"/>
              <a:pPr/>
              <a:t>12</a:t>
            </a:fld>
            <a:endParaRPr lang="en-PH"/>
          </a:p>
        </p:txBody>
      </p:sp>
    </p:spTree>
    <p:extLst>
      <p:ext uri="{BB962C8B-B14F-4D97-AF65-F5344CB8AC3E}">
        <p14:creationId xmlns:p14="http://schemas.microsoft.com/office/powerpoint/2010/main" val="349200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0" lvl="2"/>
            <a:r>
              <a:rPr lang="en-US" sz="1700" dirty="0"/>
              <a:t>Sample standards and competencies from Science Grade 9</a:t>
            </a:r>
          </a:p>
        </p:txBody>
      </p:sp>
      <p:sp>
        <p:nvSpPr>
          <p:cNvPr id="4" name="Slide Number Placeholder 3"/>
          <p:cNvSpPr>
            <a:spLocks noGrp="1"/>
          </p:cNvSpPr>
          <p:nvPr>
            <p:ph type="sldNum" sz="quarter" idx="10"/>
          </p:nvPr>
        </p:nvSpPr>
        <p:spPr/>
        <p:txBody>
          <a:bodyPr/>
          <a:lstStyle/>
          <a:p>
            <a:fld id="{5FD6E2D9-676E-444F-8944-CE03529D3E12}" type="slidenum">
              <a:rPr lang="en-PH" smtClean="0"/>
              <a:pPr/>
              <a:t>13</a:t>
            </a:fld>
            <a:endParaRPr lang="en-PH"/>
          </a:p>
        </p:txBody>
      </p:sp>
    </p:spTree>
    <p:extLst>
      <p:ext uri="{BB962C8B-B14F-4D97-AF65-F5344CB8AC3E}">
        <p14:creationId xmlns:p14="http://schemas.microsoft.com/office/powerpoint/2010/main" val="349200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0" lvl="2"/>
            <a:r>
              <a:rPr lang="en-US" sz="1700" b="1" dirty="0">
                <a:solidFill>
                  <a:schemeClr val="accent2"/>
                </a:solidFill>
              </a:rPr>
              <a:t>FOCUS:</a:t>
            </a:r>
            <a:r>
              <a:rPr lang="en-US" sz="1700" dirty="0"/>
              <a:t> sample content standards for Science Grade 9</a:t>
            </a:r>
          </a:p>
        </p:txBody>
      </p:sp>
      <p:sp>
        <p:nvSpPr>
          <p:cNvPr id="4" name="Slide Number Placeholder 3"/>
          <p:cNvSpPr>
            <a:spLocks noGrp="1"/>
          </p:cNvSpPr>
          <p:nvPr>
            <p:ph type="sldNum" sz="quarter" idx="10"/>
          </p:nvPr>
        </p:nvSpPr>
        <p:spPr/>
        <p:txBody>
          <a:bodyPr/>
          <a:lstStyle/>
          <a:p>
            <a:fld id="{5FD6E2D9-676E-444F-8944-CE03529D3E12}" type="slidenum">
              <a:rPr lang="en-PH" smtClean="0"/>
              <a:pPr/>
              <a:t>14</a:t>
            </a:fld>
            <a:endParaRPr lang="en-PH"/>
          </a:p>
        </p:txBody>
      </p:sp>
    </p:spTree>
    <p:extLst>
      <p:ext uri="{BB962C8B-B14F-4D97-AF65-F5344CB8AC3E}">
        <p14:creationId xmlns:p14="http://schemas.microsoft.com/office/powerpoint/2010/main" val="3492009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lstStyle/>
          <a:p>
            <a:pPr marL="0" lvl="2"/>
            <a:r>
              <a:rPr lang="en-US" sz="1700" b="1" dirty="0">
                <a:solidFill>
                  <a:srgbClr val="C0504D"/>
                </a:solidFill>
              </a:rPr>
              <a:t>FOCUS:</a:t>
            </a:r>
            <a:r>
              <a:rPr lang="en-US" sz="1700" dirty="0">
                <a:solidFill>
                  <a:prstClr val="black"/>
                </a:solidFill>
              </a:rPr>
              <a:t> sample performance standards for Science Grade 9</a:t>
            </a:r>
          </a:p>
          <a:p>
            <a:pPr lvl="2"/>
            <a:endParaRPr lang="en-US" dirty="0"/>
          </a:p>
        </p:txBody>
      </p:sp>
      <p:sp>
        <p:nvSpPr>
          <p:cNvPr id="4" name="Slide Number Placeholder 3"/>
          <p:cNvSpPr>
            <a:spLocks noGrp="1"/>
          </p:cNvSpPr>
          <p:nvPr>
            <p:ph type="sldNum" sz="quarter" idx="10"/>
          </p:nvPr>
        </p:nvSpPr>
        <p:spPr/>
        <p:txBody>
          <a:bodyPr/>
          <a:lstStyle/>
          <a:p>
            <a:fld id="{5FD6E2D9-676E-444F-8944-CE03529D3E12}" type="slidenum">
              <a:rPr lang="en-PH" smtClean="0"/>
              <a:pPr/>
              <a:t>15</a:t>
            </a:fld>
            <a:endParaRPr lang="en-PH"/>
          </a:p>
        </p:txBody>
      </p:sp>
    </p:spTree>
    <p:extLst>
      <p:ext uri="{BB962C8B-B14F-4D97-AF65-F5344CB8AC3E}">
        <p14:creationId xmlns:p14="http://schemas.microsoft.com/office/powerpoint/2010/main" val="3492009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lstStyle/>
          <a:p>
            <a:pPr marL="0" lvl="2"/>
            <a:r>
              <a:rPr lang="en-US" sz="1700" b="1" dirty="0">
                <a:solidFill>
                  <a:srgbClr val="C0504D"/>
                </a:solidFill>
              </a:rPr>
              <a:t>FOCUS:</a:t>
            </a:r>
            <a:r>
              <a:rPr lang="en-US" sz="1700" dirty="0">
                <a:solidFill>
                  <a:prstClr val="black"/>
                </a:solidFill>
              </a:rPr>
              <a:t> sample learning competency for Science Grade 9</a:t>
            </a:r>
          </a:p>
          <a:p>
            <a:pPr lvl="2"/>
            <a:endParaRPr lang="en-US" dirty="0"/>
          </a:p>
        </p:txBody>
      </p:sp>
      <p:sp>
        <p:nvSpPr>
          <p:cNvPr id="4" name="Slide Number Placeholder 3"/>
          <p:cNvSpPr>
            <a:spLocks noGrp="1"/>
          </p:cNvSpPr>
          <p:nvPr>
            <p:ph type="sldNum" sz="quarter" idx="10"/>
          </p:nvPr>
        </p:nvSpPr>
        <p:spPr/>
        <p:txBody>
          <a:bodyPr/>
          <a:lstStyle/>
          <a:p>
            <a:fld id="{5FD6E2D9-676E-444F-8944-CE03529D3E12}" type="slidenum">
              <a:rPr lang="en-PH" smtClean="0"/>
              <a:pPr/>
              <a:t>16</a:t>
            </a:fld>
            <a:endParaRPr lang="en-PH"/>
          </a:p>
        </p:txBody>
      </p:sp>
    </p:spTree>
    <p:extLst>
      <p:ext uri="{BB962C8B-B14F-4D97-AF65-F5344CB8AC3E}">
        <p14:creationId xmlns:p14="http://schemas.microsoft.com/office/powerpoint/2010/main" val="3492009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fil-PH" sz="1700" dirty="0"/>
              <a:t>Now let’s discuss the features and details of the K to 12 Basic Education Program</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17</a:t>
            </a:fld>
            <a:endParaRPr lang="fil-P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fil-PH" sz="1700" dirty="0"/>
              <a:t>Structure/architecture of the K to 12 curriculum</a:t>
            </a:r>
          </a:p>
          <a:p>
            <a:pPr marL="178384" indent="-178384">
              <a:buFont typeface="Arial" panose="020B0604020202020204" pitchFamily="34" charset="0"/>
              <a:buChar char="•"/>
            </a:pPr>
            <a:r>
              <a:rPr lang="fil-PH" sz="1700" dirty="0"/>
              <a:t>Elementary: K-6</a:t>
            </a:r>
          </a:p>
          <a:p>
            <a:pPr marL="178384" indent="-178384">
              <a:buFont typeface="Arial" panose="020B0604020202020204" pitchFamily="34" charset="0"/>
              <a:buChar char="•"/>
            </a:pPr>
            <a:r>
              <a:rPr lang="fil-PH" sz="1700" dirty="0"/>
              <a:t>Junior High: 7-10</a:t>
            </a:r>
          </a:p>
          <a:p>
            <a:pPr marL="178384" indent="-178384">
              <a:buFont typeface="Arial" panose="020B0604020202020204" pitchFamily="34" charset="0"/>
              <a:buChar char="•"/>
            </a:pPr>
            <a:r>
              <a:rPr lang="fil-PH" sz="1700" dirty="0"/>
              <a:t>SHS: 11-12</a:t>
            </a:r>
          </a:p>
          <a:p>
            <a:pPr marL="178384" indent="-178384">
              <a:buFont typeface="Arial" panose="020B0604020202020204" pitchFamily="34" charset="0"/>
              <a:buChar char="•"/>
            </a:pPr>
            <a:r>
              <a:rPr lang="fil-PH" sz="1700" dirty="0"/>
              <a:t>SHS curriculum has 4 tracks:</a:t>
            </a:r>
          </a:p>
          <a:p>
            <a:pPr marL="832447" lvl="1" indent="-356764">
              <a:buFont typeface="+mj-lt"/>
              <a:buAutoNum type="arabicPeriod"/>
            </a:pPr>
            <a:r>
              <a:rPr lang="fil-PH" sz="1700" dirty="0"/>
              <a:t>Academic</a:t>
            </a:r>
          </a:p>
          <a:p>
            <a:pPr marL="832447" lvl="1" indent="-356764">
              <a:buFont typeface="+mj-lt"/>
              <a:buAutoNum type="arabicPeriod"/>
            </a:pPr>
            <a:r>
              <a:rPr lang="fil-PH" sz="1700" dirty="0"/>
              <a:t>Technical-Vocational-Livelihood</a:t>
            </a:r>
          </a:p>
          <a:p>
            <a:pPr marL="832447" lvl="1" indent="-356764">
              <a:buFont typeface="+mj-lt"/>
              <a:buAutoNum type="arabicPeriod"/>
            </a:pPr>
            <a:r>
              <a:rPr lang="fil-PH" sz="1700" dirty="0"/>
              <a:t>Sports</a:t>
            </a:r>
          </a:p>
          <a:p>
            <a:pPr marL="832447" lvl="1" indent="-356764">
              <a:buFont typeface="+mj-lt"/>
              <a:buAutoNum type="arabicPeriod"/>
            </a:pPr>
            <a:r>
              <a:rPr lang="fil-PH" sz="1700" dirty="0"/>
              <a:t>Arts and Design</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18</a:t>
            </a:fld>
            <a:endParaRPr lang="fil-P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297303" indent="-297303">
              <a:buFont typeface="Arial" panose="020B0604020202020204" pitchFamily="34" charset="0"/>
              <a:buChar char="•"/>
            </a:pPr>
            <a:r>
              <a:rPr lang="en-US" sz="1700" dirty="0"/>
              <a:t>All these are catchphrases from the law</a:t>
            </a:r>
          </a:p>
          <a:p>
            <a:pPr marL="297303" indent="-297303">
              <a:buFont typeface="Arial" panose="020B0604020202020204" pitchFamily="34" charset="0"/>
              <a:buChar char="•"/>
            </a:pPr>
            <a:r>
              <a:rPr lang="en-US" sz="1700" dirty="0"/>
              <a:t>[discuss each quadrant]</a:t>
            </a:r>
          </a:p>
          <a:p>
            <a:pPr marL="297303" indent="-297303">
              <a:buFont typeface="Arial" panose="020B0604020202020204" pitchFamily="34" charset="0"/>
              <a:buChar char="•"/>
            </a:pPr>
            <a:r>
              <a:rPr lang="en-PH" sz="1700" dirty="0"/>
              <a:t>BALANCE between the ideal, the meaningful, the logistically feasible</a:t>
            </a:r>
          </a:p>
          <a:p>
            <a:pPr marL="297303" indent="-297303">
              <a:buFont typeface="Arial" panose="020B0604020202020204" pitchFamily="34" charset="0"/>
              <a:buChar char="•"/>
            </a:pPr>
            <a:r>
              <a:rPr lang="en-PH" sz="1700" dirty="0"/>
              <a:t>Allows for varied ways of delivery</a:t>
            </a:r>
          </a:p>
          <a:p>
            <a:pPr marL="297303" indent="-297303">
              <a:buFont typeface="Arial" panose="020B0604020202020204" pitchFamily="34" charset="0"/>
              <a:buChar char="•"/>
            </a:pPr>
            <a:r>
              <a:rPr lang="en-PH" sz="1700" dirty="0"/>
              <a:t>ONE STOP SHOP and inclusive </a:t>
            </a:r>
          </a:p>
          <a:p>
            <a:pPr marL="297303" indent="-297303">
              <a:buFont typeface="Arial" panose="020B0604020202020204" pitchFamily="34" charset="0"/>
              <a:buChar char="•"/>
            </a:pPr>
            <a:r>
              <a:rPr lang="en-PH" sz="1700" dirty="0"/>
              <a:t>Standards- and competence-based</a:t>
            </a:r>
          </a:p>
          <a:p>
            <a:pPr marL="297303" indent="-297303">
              <a:buFont typeface="Arial" panose="020B0604020202020204" pitchFamily="34" charset="0"/>
              <a:buChar char="•"/>
            </a:pPr>
            <a:r>
              <a:rPr lang="en-US" sz="1700" dirty="0"/>
              <a:t>Built around the needs of the learner and the community</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19</a:t>
            </a:fld>
            <a:endParaRPr lang="fil-PH"/>
          </a:p>
        </p:txBody>
      </p:sp>
    </p:spTree>
    <p:extLst>
      <p:ext uri="{BB962C8B-B14F-4D97-AF65-F5344CB8AC3E}">
        <p14:creationId xmlns:p14="http://schemas.microsoft.com/office/powerpoint/2010/main" val="293214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fil-PH" sz="1700" dirty="0"/>
              <a:t>Let’s start with the framework of the K to 12 Basic Education Curriculum.</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2</a:t>
            </a:fld>
            <a:endParaRPr lang="fil-P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en-PH" sz="1700" dirty="0"/>
              <a:t>Skills embedded in the curriculum</a:t>
            </a:r>
          </a:p>
          <a:p>
            <a:pPr marL="178384" indent="-178384">
              <a:buFont typeface="Arial" panose="020B0604020202020204" pitchFamily="34" charset="0"/>
              <a:buChar char="•"/>
            </a:pPr>
            <a:r>
              <a:rPr lang="en-PH" sz="1700" dirty="0"/>
              <a:t>Skills developed bit by bit through the learning competencies and performance standards</a:t>
            </a:r>
          </a:p>
          <a:p>
            <a:pPr marL="178384" indent="-178384">
              <a:buFont typeface="Arial" panose="020B0604020202020204" pitchFamily="34" charset="0"/>
              <a:buChar char="•"/>
            </a:pPr>
            <a:r>
              <a:rPr lang="en-PH" sz="1700" dirty="0"/>
              <a:t>Above is our example</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20</a:t>
            </a:fld>
            <a:endParaRPr lang="fil-PH"/>
          </a:p>
        </p:txBody>
      </p:sp>
    </p:spTree>
    <p:extLst>
      <p:ext uri="{BB962C8B-B14F-4D97-AF65-F5344CB8AC3E}">
        <p14:creationId xmlns:p14="http://schemas.microsoft.com/office/powerpoint/2010/main" val="1267366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en-PH" sz="1700" dirty="0"/>
              <a:t>Example of how curricular areas (in Grade 7) can lead to 21</a:t>
            </a:r>
            <a:r>
              <a:rPr lang="en-PH" sz="1700" baseline="30000" dirty="0"/>
              <a:t>st</a:t>
            </a:r>
            <a:r>
              <a:rPr lang="en-PH" sz="1700" dirty="0"/>
              <a:t> century skills</a:t>
            </a:r>
          </a:p>
          <a:p>
            <a:pPr marL="178384" indent="-178384">
              <a:buFont typeface="Arial" panose="020B0604020202020204" pitchFamily="34" charset="0"/>
              <a:buChar char="•"/>
            </a:pPr>
            <a:r>
              <a:rPr lang="en-PH" sz="1700" dirty="0"/>
              <a:t>Make all the skills and competencies connect at the level of the classroom</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21</a:t>
            </a:fld>
            <a:endParaRPr lang="fil-PH"/>
          </a:p>
        </p:txBody>
      </p:sp>
    </p:spTree>
    <p:extLst>
      <p:ext uri="{BB962C8B-B14F-4D97-AF65-F5344CB8AC3E}">
        <p14:creationId xmlns:p14="http://schemas.microsoft.com/office/powerpoint/2010/main" val="806073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en-PH" sz="1700" dirty="0"/>
              <a:t>Mother tongue = child’s dominant language</a:t>
            </a:r>
          </a:p>
          <a:p>
            <a:pPr marL="178384" indent="-178384">
              <a:buFont typeface="Arial" panose="020B0604020202020204" pitchFamily="34" charset="0"/>
              <a:buChar char="•"/>
            </a:pPr>
            <a:r>
              <a:rPr lang="en-PH" sz="1700" dirty="0"/>
              <a:t>Field must be able to determine the real language of the child, not the ideal language</a:t>
            </a:r>
          </a:p>
          <a:p>
            <a:pPr marL="178384" indent="-178384">
              <a:buFont typeface="Arial" panose="020B0604020202020204" pitchFamily="34" charset="0"/>
              <a:buChar char="•"/>
            </a:pPr>
            <a:r>
              <a:rPr lang="en-PH" sz="1700" dirty="0"/>
              <a:t>Not the same as bilingual education. </a:t>
            </a:r>
          </a:p>
          <a:p>
            <a:pPr marL="178384" indent="-178384">
              <a:buFont typeface="Arial" panose="020B0604020202020204" pitchFamily="34" charset="0"/>
              <a:buChar char="•"/>
            </a:pPr>
            <a:r>
              <a:rPr lang="en-PH" sz="1700" dirty="0"/>
              <a:t>During K-3, the child is taught in his/her dominant language</a:t>
            </a:r>
          </a:p>
          <a:p>
            <a:pPr marL="178384" indent="-178384">
              <a:buFont typeface="Arial" panose="020B0604020202020204" pitchFamily="34" charset="0"/>
              <a:buChar char="•"/>
            </a:pPr>
            <a:r>
              <a:rPr lang="en-PH" sz="1700" dirty="0"/>
              <a:t>Learners materials written in 19 languages currently</a:t>
            </a:r>
          </a:p>
          <a:p>
            <a:pPr marL="178384" indent="-178384">
              <a:buFont typeface="Arial" panose="020B0604020202020204" pitchFamily="34" charset="0"/>
              <a:buChar char="•"/>
            </a:pPr>
            <a:r>
              <a:rPr lang="en-PH" sz="1700" dirty="0"/>
              <a:t>Children retain their ethnic identity, culture, heritage and values (Madrasah/ALIVE as an example)</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22</a:t>
            </a:fld>
            <a:endParaRPr lang="fil-PH"/>
          </a:p>
        </p:txBody>
      </p:sp>
    </p:spTree>
    <p:extLst>
      <p:ext uri="{BB962C8B-B14F-4D97-AF65-F5344CB8AC3E}">
        <p14:creationId xmlns:p14="http://schemas.microsoft.com/office/powerpoint/2010/main" val="997857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en-PH" sz="1700" dirty="0"/>
              <a:t>MTB-MLE Bridging Framework</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23</a:t>
            </a:fld>
            <a:endParaRPr lang="fil-PH"/>
          </a:p>
        </p:txBody>
      </p:sp>
    </p:spTree>
    <p:extLst>
      <p:ext uri="{BB962C8B-B14F-4D97-AF65-F5344CB8AC3E}">
        <p14:creationId xmlns:p14="http://schemas.microsoft.com/office/powerpoint/2010/main" val="997857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en-PH" sz="1700" dirty="0"/>
              <a:t>Contextualization and localization as stipulated in RA 10533 and its IRR</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24</a:t>
            </a:fld>
            <a:endParaRPr lang="fil-PH"/>
          </a:p>
        </p:txBody>
      </p:sp>
    </p:spTree>
    <p:extLst>
      <p:ext uri="{BB962C8B-B14F-4D97-AF65-F5344CB8AC3E}">
        <p14:creationId xmlns:p14="http://schemas.microsoft.com/office/powerpoint/2010/main" val="997857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en-PH" sz="1700" dirty="0"/>
              <a:t>Spiralling of content and competencies</a:t>
            </a:r>
          </a:p>
          <a:p>
            <a:pPr marL="178384" indent="-178384">
              <a:buFont typeface="Arial" panose="020B0604020202020204" pitchFamily="34" charset="0"/>
              <a:buChar char="•"/>
            </a:pPr>
            <a:r>
              <a:rPr lang="en-PH" sz="1700" dirty="0"/>
              <a:t>Basic </a:t>
            </a:r>
            <a:r>
              <a:rPr lang="en-PH" sz="1700" dirty="0">
                <a:sym typeface="Wingdings" panose="05000000000000000000" pitchFamily="2" charset="2"/>
              </a:rPr>
              <a:t> Complex not the other way around</a:t>
            </a:r>
          </a:p>
          <a:p>
            <a:pPr marL="178384" indent="-178384">
              <a:buFont typeface="Arial" panose="020B0604020202020204" pitchFamily="34" charset="0"/>
              <a:buChar char="•"/>
            </a:pPr>
            <a:r>
              <a:rPr lang="en-PH" sz="1700" dirty="0"/>
              <a:t>Iterate content over time</a:t>
            </a:r>
          </a:p>
          <a:p>
            <a:pPr marL="178384" indent="-178384">
              <a:buFont typeface="Arial" panose="020B0604020202020204" pitchFamily="34" charset="0"/>
              <a:buChar char="•"/>
            </a:pPr>
            <a:r>
              <a:rPr lang="en-PH" sz="1700" dirty="0"/>
              <a:t>Spiral </a:t>
            </a:r>
            <a:r>
              <a:rPr lang="en-PH" sz="1700" dirty="0">
                <a:sym typeface="Wingdings" panose="05000000000000000000" pitchFamily="2" charset="2"/>
              </a:rPr>
              <a:t> Disciplinal</a:t>
            </a:r>
            <a:endParaRPr lang="en-PH" sz="1700" dirty="0"/>
          </a:p>
        </p:txBody>
      </p:sp>
      <p:sp>
        <p:nvSpPr>
          <p:cNvPr id="4" name="Slide Number Placeholder 3"/>
          <p:cNvSpPr>
            <a:spLocks noGrp="1"/>
          </p:cNvSpPr>
          <p:nvPr>
            <p:ph type="sldNum" sz="quarter" idx="10"/>
          </p:nvPr>
        </p:nvSpPr>
        <p:spPr/>
        <p:txBody>
          <a:bodyPr/>
          <a:lstStyle/>
          <a:p>
            <a:fld id="{2494791E-93BB-45CE-944C-B698B2CF099E}" type="slidenum">
              <a:rPr lang="fil-PH" smtClean="0"/>
              <a:pPr/>
              <a:t>25</a:t>
            </a:fld>
            <a:endParaRPr lang="fil-PH"/>
          </a:p>
        </p:txBody>
      </p:sp>
    </p:spTree>
    <p:extLst>
      <p:ext uri="{BB962C8B-B14F-4D97-AF65-F5344CB8AC3E}">
        <p14:creationId xmlns:p14="http://schemas.microsoft.com/office/powerpoint/2010/main" val="4234498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en-PH" sz="1700" dirty="0"/>
              <a:t>5 common competencies in Grades 7-8</a:t>
            </a:r>
          </a:p>
          <a:p>
            <a:pPr marL="178384" indent="-178384">
              <a:buFont typeface="Arial" panose="020B0604020202020204" pitchFamily="34" charset="0"/>
              <a:buChar char="•"/>
            </a:pPr>
            <a:r>
              <a:rPr lang="en-PH" sz="1700" dirty="0"/>
              <a:t>Hopefully they will find their inclinations and will have decided by Grade 9 if they will go for the Academic track</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26</a:t>
            </a:fld>
            <a:endParaRPr lang="fil-PH"/>
          </a:p>
        </p:txBody>
      </p:sp>
    </p:spTree>
    <p:extLst>
      <p:ext uri="{BB962C8B-B14F-4D97-AF65-F5344CB8AC3E}">
        <p14:creationId xmlns:p14="http://schemas.microsoft.com/office/powerpoint/2010/main" val="3159021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fil-PH" sz="1700" dirty="0"/>
              <a:t>Next we discuss the key considerations in ensuring that the curriculum adequately prepares learners for higher education and technical-vocational education and training (TVET).</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27</a:t>
            </a:fld>
            <a:endParaRPr lang="fil-P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en-PH" sz="1700" dirty="0"/>
              <a:t>Connects with the new General Education Curriculum of CHED </a:t>
            </a:r>
          </a:p>
          <a:p>
            <a:pPr marL="178384" indent="-178384">
              <a:buFont typeface="Arial" panose="020B0604020202020204" pitchFamily="34" charset="0"/>
              <a:buChar char="•"/>
            </a:pPr>
            <a:r>
              <a:rPr lang="en-PH" sz="1700" dirty="0"/>
              <a:t>For ex. G 7-10’s “</a:t>
            </a:r>
            <a:r>
              <a:rPr lang="en-PH" sz="1700" dirty="0" err="1"/>
              <a:t>Edukasyon</a:t>
            </a:r>
            <a:r>
              <a:rPr lang="en-PH" sz="1700" dirty="0"/>
              <a:t> </a:t>
            </a:r>
            <a:r>
              <a:rPr lang="en-PH" sz="1700" dirty="0" err="1"/>
              <a:t>sa</a:t>
            </a:r>
            <a:r>
              <a:rPr lang="en-PH" sz="1700" dirty="0"/>
              <a:t> </a:t>
            </a:r>
            <a:r>
              <a:rPr lang="en-PH" sz="1700" dirty="0" err="1"/>
              <a:t>Pagpapakatao</a:t>
            </a:r>
            <a:r>
              <a:rPr lang="en-PH" sz="1700" dirty="0"/>
              <a:t>” and SHS’ “Personal Development” connects with the “Understanding the Self” of CHED</a:t>
            </a:r>
          </a:p>
          <a:p>
            <a:pPr marL="178384" indent="-178384">
              <a:buFont typeface="Arial" panose="020B0604020202020204" pitchFamily="34" charset="0"/>
              <a:buChar char="•"/>
            </a:pPr>
            <a:r>
              <a:rPr lang="en-PH" sz="1700" dirty="0"/>
              <a:t>Done to prepare the learners for college</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28</a:t>
            </a:fld>
            <a:endParaRPr lang="fil-PH"/>
          </a:p>
        </p:txBody>
      </p:sp>
    </p:spTree>
    <p:extLst>
      <p:ext uri="{BB962C8B-B14F-4D97-AF65-F5344CB8AC3E}">
        <p14:creationId xmlns:p14="http://schemas.microsoft.com/office/powerpoint/2010/main" val="962919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en-PH" sz="1700" dirty="0"/>
              <a:t>Connection between other high school subjects and the new GE curriculum</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29</a:t>
            </a:fld>
            <a:endParaRPr lang="fil-PH"/>
          </a:p>
        </p:txBody>
      </p:sp>
    </p:spTree>
    <p:extLst>
      <p:ext uri="{BB962C8B-B14F-4D97-AF65-F5344CB8AC3E}">
        <p14:creationId xmlns:p14="http://schemas.microsoft.com/office/powerpoint/2010/main" val="188736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lnSpcReduction="10000"/>
          </a:bodyPr>
          <a:lstStyle/>
          <a:p>
            <a:pPr marL="356764" indent="-356764" defTabSz="951368">
              <a:buFont typeface="+mj-lt"/>
              <a:buAutoNum type="arabicPeriod"/>
              <a:defRPr/>
            </a:pPr>
            <a:r>
              <a:rPr lang="en-PH" sz="1700" dirty="0"/>
              <a:t>K to 12 curriculum built on previous reform initiatives</a:t>
            </a:r>
          </a:p>
          <a:p>
            <a:pPr marL="654066" lvl="1" indent="-178384" defTabSz="951368">
              <a:buFont typeface="Arial" panose="020B0604020202020204" pitchFamily="34" charset="0"/>
              <a:buChar char="•"/>
              <a:defRPr/>
            </a:pPr>
            <a:r>
              <a:rPr lang="en-PH" sz="1700" dirty="0"/>
              <a:t>EDCOM Report of 1991</a:t>
            </a:r>
          </a:p>
          <a:p>
            <a:pPr marL="654066" lvl="1" indent="-178384" defTabSz="951368">
              <a:buFont typeface="Arial" panose="020B0604020202020204" pitchFamily="34" charset="0"/>
              <a:buChar char="•"/>
              <a:defRPr/>
            </a:pPr>
            <a:r>
              <a:rPr lang="en-PH" sz="1700" dirty="0"/>
              <a:t>BESRA</a:t>
            </a:r>
          </a:p>
          <a:p>
            <a:pPr marL="654066" lvl="1" indent="-178384" defTabSz="951368">
              <a:buFont typeface="Arial" panose="020B0604020202020204" pitchFamily="34" charset="0"/>
              <a:buChar char="•"/>
              <a:defRPr/>
            </a:pPr>
            <a:r>
              <a:rPr lang="en-PH" sz="1700" dirty="0"/>
              <a:t>UNESCO four pillars of education</a:t>
            </a:r>
          </a:p>
          <a:p>
            <a:pPr marL="356764" indent="-356764" defTabSz="951368">
              <a:buFont typeface="+mj-lt"/>
              <a:buAutoNum type="arabicPeriod"/>
              <a:defRPr/>
            </a:pPr>
            <a:r>
              <a:rPr lang="en-PH" sz="1700" dirty="0"/>
              <a:t>MAIN legal bases:</a:t>
            </a:r>
          </a:p>
          <a:p>
            <a:pPr marL="654066" lvl="1" indent="-178384">
              <a:buFont typeface="Arial" panose="020B0604020202020204" pitchFamily="34" charset="0"/>
              <a:buChar char="•"/>
              <a:defRPr/>
            </a:pPr>
            <a:r>
              <a:rPr lang="en-PH" sz="1700" dirty="0"/>
              <a:t>Republic Act No. 10533, the Enhanced Basic Education Act of 2013</a:t>
            </a:r>
          </a:p>
          <a:p>
            <a:pPr marL="654066" lvl="1" indent="-178384">
              <a:buFont typeface="Arial" panose="020B0604020202020204" pitchFamily="34" charset="0"/>
              <a:buChar char="•"/>
              <a:defRPr/>
            </a:pPr>
            <a:r>
              <a:rPr lang="en-PH" sz="1700" dirty="0"/>
              <a:t>Republic Act No. 10157, the Kindergarten Education Act</a:t>
            </a:r>
          </a:p>
          <a:p>
            <a:pPr marL="356764" indent="-356764" defTabSz="951368">
              <a:buFont typeface="+mj-lt"/>
              <a:buAutoNum type="arabicPeriod"/>
              <a:defRPr/>
            </a:pPr>
            <a:r>
              <a:rPr lang="en-PH" sz="1700" dirty="0"/>
              <a:t>Nature and needs of the learner</a:t>
            </a:r>
          </a:p>
          <a:p>
            <a:pPr marL="654066" lvl="1" indent="-178384">
              <a:buFont typeface="Arial" panose="020B0604020202020204" pitchFamily="34" charset="0"/>
              <a:buChar char="•"/>
            </a:pPr>
            <a:r>
              <a:rPr lang="en-PH" sz="1700" dirty="0"/>
              <a:t>Learner-</a:t>
            </a:r>
            <a:r>
              <a:rPr lang="en-PH" sz="1700" dirty="0" err="1"/>
              <a:t>centered</a:t>
            </a:r>
            <a:endParaRPr lang="en-PH" sz="1700" dirty="0"/>
          </a:p>
          <a:p>
            <a:pPr marL="356764" indent="-356764">
              <a:buFont typeface="+mj-lt"/>
              <a:buAutoNum type="arabicPeriod"/>
            </a:pPr>
            <a:r>
              <a:rPr lang="en-PH" sz="1700" dirty="0"/>
              <a:t>Needs of the national and global community</a:t>
            </a:r>
          </a:p>
          <a:p>
            <a:pPr marL="654066" lvl="1" indent="-178384" defTabSz="951368">
              <a:buFont typeface="Arial" panose="020B0604020202020204" pitchFamily="34" charset="0"/>
              <a:buChar char="•"/>
              <a:defRPr/>
            </a:pPr>
            <a:r>
              <a:rPr lang="en-PH" sz="1700" dirty="0"/>
              <a:t>Curriculum is contextualized</a:t>
            </a:r>
          </a:p>
          <a:p>
            <a:pPr marL="654066" lvl="1" indent="-178384">
              <a:buFont typeface="Arial" panose="020B0604020202020204" pitchFamily="34" charset="0"/>
              <a:buChar char="•"/>
            </a:pPr>
            <a:r>
              <a:rPr lang="en-PH" sz="1700" dirty="0"/>
              <a:t>Addresses national and global needs</a:t>
            </a:r>
          </a:p>
          <a:p>
            <a:pPr marL="654066" lvl="1" indent="-178384">
              <a:buFont typeface="Arial" panose="020B0604020202020204" pitchFamily="34" charset="0"/>
              <a:buChar char="•"/>
            </a:pPr>
            <a:r>
              <a:rPr lang="en-PH" sz="1700" dirty="0"/>
              <a:t>Strategy to reduce poverty</a:t>
            </a:r>
          </a:p>
          <a:p>
            <a:pPr marL="654066" lvl="1" indent="-178384">
              <a:buFont typeface="Arial" panose="020B0604020202020204" pitchFamily="34" charset="0"/>
              <a:buChar char="•"/>
            </a:pPr>
            <a:r>
              <a:rPr lang="en-PH" sz="1700" dirty="0"/>
              <a:t>Consistent with ASEAN 2015</a:t>
            </a:r>
          </a:p>
          <a:p>
            <a:pPr marL="356764" indent="-356764" defTabSz="951368">
              <a:buFont typeface="+mj-lt"/>
              <a:buAutoNum type="arabicPeriod"/>
              <a:defRPr/>
            </a:pPr>
            <a:r>
              <a:rPr lang="fil-PH" sz="1700" dirty="0"/>
              <a:t>Leapfrog</a:t>
            </a:r>
            <a:endParaRPr lang="en-PH" sz="1700" dirty="0"/>
          </a:p>
        </p:txBody>
      </p:sp>
      <p:sp>
        <p:nvSpPr>
          <p:cNvPr id="4" name="Slide Number Placeholder 3"/>
          <p:cNvSpPr>
            <a:spLocks noGrp="1"/>
          </p:cNvSpPr>
          <p:nvPr>
            <p:ph type="sldNum" sz="quarter" idx="10"/>
          </p:nvPr>
        </p:nvSpPr>
        <p:spPr/>
        <p:txBody>
          <a:bodyPr/>
          <a:lstStyle/>
          <a:p>
            <a:fld id="{2494791E-93BB-45CE-944C-B698B2CF099E}" type="slidenum">
              <a:rPr lang="fil-PH" smtClean="0"/>
              <a:pPr/>
              <a:t>3</a:t>
            </a:fld>
            <a:endParaRPr lang="fil-P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en-PH" sz="1700" dirty="0"/>
              <a:t>CHED has been a partner in the development of the SHS curriculum</a:t>
            </a:r>
          </a:p>
        </p:txBody>
      </p:sp>
      <p:sp>
        <p:nvSpPr>
          <p:cNvPr id="5" name="Slide Number Placeholder 4"/>
          <p:cNvSpPr>
            <a:spLocks noGrp="1"/>
          </p:cNvSpPr>
          <p:nvPr>
            <p:ph type="sldNum" sz="quarter" idx="11"/>
          </p:nvPr>
        </p:nvSpPr>
        <p:spPr/>
        <p:txBody>
          <a:bodyPr/>
          <a:lstStyle/>
          <a:p>
            <a:fld id="{2494791E-93BB-45CE-944C-B698B2CF099E}" type="slidenum">
              <a:rPr lang="fil-PH" smtClean="0"/>
              <a:pPr/>
              <a:t>30</a:t>
            </a:fld>
            <a:endParaRPr lang="fil-PH"/>
          </a:p>
        </p:txBody>
      </p:sp>
    </p:spTree>
    <p:extLst>
      <p:ext uri="{BB962C8B-B14F-4D97-AF65-F5344CB8AC3E}">
        <p14:creationId xmlns:p14="http://schemas.microsoft.com/office/powerpoint/2010/main" val="677417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en-PH" sz="1700" dirty="0"/>
              <a:t>TESDA has always been included in all writing activities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31</a:t>
            </a:fld>
            <a:endParaRPr lang="fil-PH"/>
          </a:p>
        </p:txBody>
      </p:sp>
    </p:spTree>
    <p:extLst>
      <p:ext uri="{BB962C8B-B14F-4D97-AF65-F5344CB8AC3E}">
        <p14:creationId xmlns:p14="http://schemas.microsoft.com/office/powerpoint/2010/main" val="3665538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fil-PH" sz="1700" dirty="0"/>
              <a:t>Common TVET competencies in Grades 7-10 and 11-12</a:t>
            </a:r>
          </a:p>
        </p:txBody>
      </p:sp>
      <p:sp>
        <p:nvSpPr>
          <p:cNvPr id="5" name="Slide Number Placeholder 4"/>
          <p:cNvSpPr>
            <a:spLocks noGrp="1"/>
          </p:cNvSpPr>
          <p:nvPr>
            <p:ph type="sldNum" sz="quarter" idx="11"/>
          </p:nvPr>
        </p:nvSpPr>
        <p:spPr/>
        <p:txBody>
          <a:bodyPr/>
          <a:lstStyle/>
          <a:p>
            <a:fld id="{2494791E-93BB-45CE-944C-B698B2CF099E}" type="slidenum">
              <a:rPr lang="fil-PH" smtClean="0"/>
              <a:pPr/>
              <a:t>32</a:t>
            </a:fld>
            <a:endParaRPr lang="fil-P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fil-PH" sz="1700" dirty="0"/>
              <a:t>Now let’s talk about how the curriculum was developed.</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33</a:t>
            </a:fld>
            <a:endParaRPr lang="fil-P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en-PH" sz="1700" dirty="0"/>
              <a:t>People involved in making the curriculum guides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34</a:t>
            </a:fld>
            <a:endParaRPr lang="fil-PH"/>
          </a:p>
        </p:txBody>
      </p:sp>
    </p:spTree>
    <p:extLst>
      <p:ext uri="{BB962C8B-B14F-4D97-AF65-F5344CB8AC3E}">
        <p14:creationId xmlns:p14="http://schemas.microsoft.com/office/powerpoint/2010/main" val="1740635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endParaRPr lang="en-PH" sz="1700" dirty="0"/>
          </a:p>
        </p:txBody>
      </p:sp>
      <p:sp>
        <p:nvSpPr>
          <p:cNvPr id="5" name="Slide Number Placeholder 4"/>
          <p:cNvSpPr>
            <a:spLocks noGrp="1"/>
          </p:cNvSpPr>
          <p:nvPr>
            <p:ph type="sldNum" sz="quarter" idx="11"/>
          </p:nvPr>
        </p:nvSpPr>
        <p:spPr/>
        <p:txBody>
          <a:bodyPr/>
          <a:lstStyle/>
          <a:p>
            <a:fld id="{2494791E-93BB-45CE-944C-B698B2CF099E}" type="slidenum">
              <a:rPr lang="fil-PH" smtClean="0"/>
              <a:pPr/>
              <a:t>35</a:t>
            </a:fld>
            <a:endParaRPr lang="fil-PH"/>
          </a:p>
        </p:txBody>
      </p:sp>
    </p:spTree>
    <p:extLst>
      <p:ext uri="{BB962C8B-B14F-4D97-AF65-F5344CB8AC3E}">
        <p14:creationId xmlns:p14="http://schemas.microsoft.com/office/powerpoint/2010/main" val="3430993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a:buChar char="•"/>
            </a:pPr>
            <a:r>
              <a:rPr lang="en-US" sz="1700" dirty="0"/>
              <a:t>Draft 1: Created by a Technical Panel/Technical Committee/Drafting Committee</a:t>
            </a:r>
          </a:p>
          <a:p>
            <a:pPr marL="178384" indent="-178384">
              <a:buFont typeface="Arial"/>
              <a:buChar char="•"/>
            </a:pPr>
            <a:r>
              <a:rPr lang="en-US" sz="1700" dirty="0"/>
              <a:t>Comments for Draft 1: Curriculum guides are reviewed by internal and external reviewers</a:t>
            </a:r>
          </a:p>
          <a:p>
            <a:pPr marL="178384" indent="-178384">
              <a:buFont typeface="Arial"/>
              <a:buChar char="•"/>
            </a:pPr>
            <a:r>
              <a:rPr lang="en-US" sz="1700" dirty="0"/>
              <a:t>Draft 2: Crafters revise reviewed draft.</a:t>
            </a:r>
          </a:p>
          <a:p>
            <a:pPr marL="178384" indent="-178384">
              <a:buFont typeface="Arial"/>
              <a:buChar char="•"/>
            </a:pPr>
            <a:r>
              <a:rPr lang="en-US" sz="1700" dirty="0"/>
              <a:t>Final Curriculum guide: </a:t>
            </a:r>
            <a:r>
              <a:rPr lang="en-US" sz="1700" dirty="0" err="1"/>
              <a:t>DepEd</a:t>
            </a:r>
            <a:r>
              <a:rPr lang="en-US" sz="1700" dirty="0"/>
              <a:t> reads comments in a Curriculum Finalization Workshop</a:t>
            </a:r>
          </a:p>
        </p:txBody>
      </p:sp>
      <p:sp>
        <p:nvSpPr>
          <p:cNvPr id="4" name="Slide Number Placeholder 3"/>
          <p:cNvSpPr>
            <a:spLocks noGrp="1"/>
          </p:cNvSpPr>
          <p:nvPr>
            <p:ph type="sldNum" sz="quarter" idx="10"/>
          </p:nvPr>
        </p:nvSpPr>
        <p:spPr/>
        <p:txBody>
          <a:bodyPr/>
          <a:lstStyle/>
          <a:p>
            <a:fld id="{639326AF-CA9D-447A-85E6-A535175F34BB}" type="slidenum">
              <a:rPr lang="en-PH" smtClean="0"/>
              <a:pPr/>
              <a:t>36</a:t>
            </a:fld>
            <a:endParaRPr lang="en-P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fil-PH" sz="1700" dirty="0"/>
              <a:t>After the Content and Skills Review, the curriculum guide goes through a language review</a:t>
            </a:r>
          </a:p>
          <a:p>
            <a:pPr marL="178384" indent="-178384">
              <a:buFont typeface="Arial" panose="020B0604020202020204" pitchFamily="34" charset="0"/>
              <a:buChar char="•"/>
            </a:pPr>
            <a:r>
              <a:rPr lang="fil-PH" sz="1700" dirty="0"/>
              <a:t>For final touches, the CG goes through copy and proofreading.</a:t>
            </a:r>
          </a:p>
          <a:p>
            <a:pPr marL="178384" indent="-178384">
              <a:buFont typeface="Arial" panose="020B0604020202020204" pitchFamily="34" charset="0"/>
              <a:buChar char="•"/>
            </a:pPr>
            <a:r>
              <a:rPr lang="fil-PH" sz="1700" dirty="0"/>
              <a:t>Language editors must have knowledge of the content.</a:t>
            </a:r>
          </a:p>
        </p:txBody>
      </p:sp>
      <p:sp>
        <p:nvSpPr>
          <p:cNvPr id="4" name="Slide Number Placeholder 3"/>
          <p:cNvSpPr>
            <a:spLocks noGrp="1"/>
          </p:cNvSpPr>
          <p:nvPr>
            <p:ph type="sldNum" sz="quarter" idx="10"/>
          </p:nvPr>
        </p:nvSpPr>
        <p:spPr/>
        <p:txBody>
          <a:bodyPr/>
          <a:lstStyle/>
          <a:p>
            <a:fld id="{639326AF-CA9D-447A-85E6-A535175F34BB}" type="slidenum">
              <a:rPr lang="en-PH" smtClean="0"/>
              <a:pPr/>
              <a:t>37</a:t>
            </a:fld>
            <a:endParaRPr lang="en-P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5" name="Slide Number Placeholder 4"/>
          <p:cNvSpPr>
            <a:spLocks noGrp="1"/>
          </p:cNvSpPr>
          <p:nvPr>
            <p:ph type="sldNum" sz="quarter" idx="11"/>
          </p:nvPr>
        </p:nvSpPr>
        <p:spPr/>
        <p:txBody>
          <a:bodyPr/>
          <a:lstStyle/>
          <a:p>
            <a:fld id="{2494791E-93BB-45CE-944C-B698B2CF099E}" type="slidenum">
              <a:rPr lang="fil-PH" smtClean="0"/>
              <a:pPr/>
              <a:t>38</a:t>
            </a:fld>
            <a:endParaRPr lang="fil-PH"/>
          </a:p>
        </p:txBody>
      </p:sp>
    </p:spTree>
    <p:extLst>
      <p:ext uri="{BB962C8B-B14F-4D97-AF65-F5344CB8AC3E}">
        <p14:creationId xmlns:p14="http://schemas.microsoft.com/office/powerpoint/2010/main" val="961457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7303" indent="-297303">
              <a:buFont typeface="Arial" panose="020B0604020202020204" pitchFamily="34" charset="0"/>
              <a:buChar char="•"/>
            </a:pPr>
            <a:r>
              <a:rPr lang="en-US" sz="1700" dirty="0"/>
              <a:t>Found in every Curriculum Guide</a:t>
            </a:r>
          </a:p>
          <a:p>
            <a:pPr marL="297303" indent="-297303">
              <a:buFont typeface="Arial" panose="020B0604020202020204" pitchFamily="34" charset="0"/>
              <a:buChar char="•"/>
            </a:pPr>
            <a:r>
              <a:rPr lang="en-US" sz="1700" dirty="0"/>
              <a:t>Explains how to decipher the code</a:t>
            </a:r>
          </a:p>
        </p:txBody>
      </p:sp>
      <p:sp>
        <p:nvSpPr>
          <p:cNvPr id="5" name="Slide Number Placeholder 4"/>
          <p:cNvSpPr>
            <a:spLocks noGrp="1"/>
          </p:cNvSpPr>
          <p:nvPr>
            <p:ph type="sldNum" sz="quarter" idx="11"/>
          </p:nvPr>
        </p:nvSpPr>
        <p:spPr/>
        <p:txBody>
          <a:bodyPr/>
          <a:lstStyle/>
          <a:p>
            <a:fld id="{2494791E-93BB-45CE-944C-B698B2CF099E}" type="slidenum">
              <a:rPr lang="fil-PH" smtClean="0"/>
              <a:pPr/>
              <a:t>39</a:t>
            </a:fld>
            <a:endParaRPr lang="fil-PH"/>
          </a:p>
        </p:txBody>
      </p:sp>
    </p:spTree>
    <p:extLst>
      <p:ext uri="{BB962C8B-B14F-4D97-AF65-F5344CB8AC3E}">
        <p14:creationId xmlns:p14="http://schemas.microsoft.com/office/powerpoint/2010/main" val="23529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defTabSz="951368">
              <a:buFont typeface="Arial" panose="020B0604020202020204" pitchFamily="34" charset="0"/>
              <a:buChar char="•"/>
              <a:defRPr/>
            </a:pPr>
            <a:r>
              <a:rPr lang="en-US" sz="1700" dirty="0"/>
              <a:t>Holistically developed Filipino</a:t>
            </a:r>
          </a:p>
          <a:p>
            <a:pPr marL="178384" indent="-178384" defTabSz="951368">
              <a:buFont typeface="Arial" panose="020B0604020202020204" pitchFamily="34" charset="0"/>
              <a:buChar char="•"/>
              <a:defRPr/>
            </a:pPr>
            <a:r>
              <a:rPr lang="en-US" sz="1700" dirty="0"/>
              <a:t>21</a:t>
            </a:r>
            <a:r>
              <a:rPr lang="en-US" sz="1700" baseline="30000" dirty="0"/>
              <a:t>st</a:t>
            </a:r>
            <a:r>
              <a:rPr lang="en-US" sz="1700" dirty="0"/>
              <a:t> century skills</a:t>
            </a:r>
          </a:p>
          <a:p>
            <a:pPr marL="178384" indent="-178384" defTabSz="951368">
              <a:buFont typeface="Arial" panose="020B0604020202020204" pitchFamily="34" charset="0"/>
              <a:buChar char="•"/>
              <a:defRPr/>
            </a:pPr>
            <a:r>
              <a:rPr lang="en-US" sz="1700" dirty="0"/>
              <a:t>Learning areas</a:t>
            </a:r>
          </a:p>
          <a:p>
            <a:pPr marL="178384" indent="-178384" defTabSz="951368">
              <a:buFont typeface="Arial" panose="020B0604020202020204" pitchFamily="34" charset="0"/>
              <a:buChar char="•"/>
              <a:defRPr/>
            </a:pPr>
            <a:r>
              <a:rPr lang="en-US" sz="1700" dirty="0"/>
              <a:t>Strong curriculum support system</a:t>
            </a:r>
          </a:p>
          <a:p>
            <a:pPr marL="178384" indent="-178384" defTabSz="951368">
              <a:buFont typeface="Arial" panose="020B0604020202020204" pitchFamily="34" charset="0"/>
              <a:buChar char="•"/>
              <a:defRPr/>
            </a:pPr>
            <a:r>
              <a:rPr lang="en-US" sz="1700" dirty="0"/>
              <a:t>Monitoring and evaluation system</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4</a:t>
            </a:fld>
            <a:endParaRPr lang="fil-PH"/>
          </a:p>
        </p:txBody>
      </p:sp>
    </p:spTree>
    <p:extLst>
      <p:ext uri="{BB962C8B-B14F-4D97-AF65-F5344CB8AC3E}">
        <p14:creationId xmlns:p14="http://schemas.microsoft.com/office/powerpoint/2010/main" val="3147763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p>
        </p:txBody>
      </p:sp>
      <p:sp>
        <p:nvSpPr>
          <p:cNvPr id="5" name="Slide Number Placeholder 4"/>
          <p:cNvSpPr>
            <a:spLocks noGrp="1"/>
          </p:cNvSpPr>
          <p:nvPr>
            <p:ph type="sldNum" sz="quarter" idx="11"/>
          </p:nvPr>
        </p:nvSpPr>
        <p:spPr/>
        <p:txBody>
          <a:bodyPr/>
          <a:lstStyle/>
          <a:p>
            <a:fld id="{2494791E-93BB-45CE-944C-B698B2CF099E}" type="slidenum">
              <a:rPr lang="fil-PH" smtClean="0"/>
              <a:pPr/>
              <a:t>40</a:t>
            </a:fld>
            <a:endParaRPr lang="fil-PH"/>
          </a:p>
        </p:txBody>
      </p:sp>
    </p:spTree>
    <p:extLst>
      <p:ext uri="{BB962C8B-B14F-4D97-AF65-F5344CB8AC3E}">
        <p14:creationId xmlns:p14="http://schemas.microsoft.com/office/powerpoint/2010/main" val="3591000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Sample curriculum guide for Grade 3 Science</a:t>
            </a:r>
          </a:p>
        </p:txBody>
      </p:sp>
      <p:sp>
        <p:nvSpPr>
          <p:cNvPr id="5" name="Slide Number Placeholder 4"/>
          <p:cNvSpPr>
            <a:spLocks noGrp="1"/>
          </p:cNvSpPr>
          <p:nvPr>
            <p:ph type="sldNum" sz="quarter" idx="11"/>
          </p:nvPr>
        </p:nvSpPr>
        <p:spPr/>
        <p:txBody>
          <a:bodyPr/>
          <a:lstStyle/>
          <a:p>
            <a:fld id="{2494791E-93BB-45CE-944C-B698B2CF099E}" type="slidenum">
              <a:rPr lang="fil-PH" smtClean="0"/>
              <a:pPr/>
              <a:t>41</a:t>
            </a:fld>
            <a:endParaRPr lang="fil-PH"/>
          </a:p>
        </p:txBody>
      </p:sp>
    </p:spTree>
    <p:extLst>
      <p:ext uri="{BB962C8B-B14F-4D97-AF65-F5344CB8AC3E}">
        <p14:creationId xmlns:p14="http://schemas.microsoft.com/office/powerpoint/2010/main" val="838855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Sample curriculum guide for Grade 9 Math</a:t>
            </a:r>
          </a:p>
        </p:txBody>
      </p:sp>
      <p:sp>
        <p:nvSpPr>
          <p:cNvPr id="5" name="Slide Number Placeholder 4"/>
          <p:cNvSpPr>
            <a:spLocks noGrp="1"/>
          </p:cNvSpPr>
          <p:nvPr>
            <p:ph type="sldNum" sz="quarter" idx="11"/>
          </p:nvPr>
        </p:nvSpPr>
        <p:spPr/>
        <p:txBody>
          <a:bodyPr/>
          <a:lstStyle/>
          <a:p>
            <a:fld id="{2494791E-93BB-45CE-944C-B698B2CF099E}" type="slidenum">
              <a:rPr lang="fil-PH" smtClean="0"/>
              <a:pPr/>
              <a:t>42</a:t>
            </a:fld>
            <a:endParaRPr lang="fil-PH"/>
          </a:p>
        </p:txBody>
      </p:sp>
    </p:spTree>
    <p:extLst>
      <p:ext uri="{BB962C8B-B14F-4D97-AF65-F5344CB8AC3E}">
        <p14:creationId xmlns:p14="http://schemas.microsoft.com/office/powerpoint/2010/main" val="1163358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297303" indent="-297303">
              <a:buFont typeface="Arial" panose="020B0604020202020204" pitchFamily="34" charset="0"/>
              <a:buChar char="•"/>
            </a:pPr>
            <a:r>
              <a:rPr lang="en-US" sz="1700" dirty="0"/>
              <a:t>Curriculum map for Health Kinder to Grade 3</a:t>
            </a:r>
          </a:p>
          <a:p>
            <a:pPr marL="297303" indent="-297303">
              <a:buFont typeface="Arial" panose="020B0604020202020204" pitchFamily="34" charset="0"/>
              <a:buChar char="•"/>
            </a:pPr>
            <a:r>
              <a:rPr lang="en-US" sz="1700" dirty="0"/>
              <a:t>Map aids teachers in determining content or coverage of exams, among others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43</a:t>
            </a:fld>
            <a:endParaRPr lang="fil-PH"/>
          </a:p>
        </p:txBody>
      </p:sp>
    </p:spTree>
    <p:extLst>
      <p:ext uri="{BB962C8B-B14F-4D97-AF65-F5344CB8AC3E}">
        <p14:creationId xmlns:p14="http://schemas.microsoft.com/office/powerpoint/2010/main" val="374263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297303" indent="-297303">
              <a:buFont typeface="Arial" panose="020B0604020202020204" pitchFamily="34" charset="0"/>
              <a:buChar char="•"/>
            </a:pPr>
            <a:r>
              <a:rPr lang="en-US" sz="1700" dirty="0">
                <a:latin typeface="+mj-lt"/>
              </a:rPr>
              <a:t>Download curriculum guides at bit.ly/kto12curriculum</a:t>
            </a:r>
          </a:p>
          <a:p>
            <a:pPr marL="297303" indent="-297303">
              <a:buFont typeface="Arial" panose="020B0604020202020204" pitchFamily="34" charset="0"/>
              <a:buChar char="•"/>
            </a:pPr>
            <a:r>
              <a:rPr lang="en-US" sz="1700" dirty="0">
                <a:latin typeface="+mj-lt"/>
              </a:rPr>
              <a:t>Refer to curriculum guides to aid decision making on programs and specializations</a:t>
            </a:r>
          </a:p>
        </p:txBody>
      </p:sp>
      <p:sp>
        <p:nvSpPr>
          <p:cNvPr id="4" name="Slide Number Placeholder 3"/>
          <p:cNvSpPr>
            <a:spLocks noGrp="1"/>
          </p:cNvSpPr>
          <p:nvPr>
            <p:ph type="sldNum" sz="quarter" idx="10"/>
          </p:nvPr>
        </p:nvSpPr>
        <p:spPr/>
        <p:txBody>
          <a:bodyPr/>
          <a:lstStyle/>
          <a:p>
            <a:fld id="{0D8188FE-B526-460D-8816-01D90BB2414A}" type="slidenum">
              <a:rPr lang="fil-PH" smtClean="0">
                <a:solidFill>
                  <a:prstClr val="black"/>
                </a:solidFill>
              </a:rPr>
              <a:pPr/>
              <a:t>44</a:t>
            </a:fld>
            <a:endParaRPr lang="fil-PH">
              <a:solidFill>
                <a:prstClr val="black"/>
              </a:solidFill>
            </a:endParaRPr>
          </a:p>
        </p:txBody>
      </p:sp>
    </p:spTree>
    <p:extLst>
      <p:ext uri="{BB962C8B-B14F-4D97-AF65-F5344CB8AC3E}">
        <p14:creationId xmlns:p14="http://schemas.microsoft.com/office/powerpoint/2010/main" val="2807403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fil-PH" sz="1700" dirty="0"/>
              <a:t>Let’s now discuss the Senior High School or Grades 11 and 12 curriculum.</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45</a:t>
            </a:fld>
            <a:endParaRPr lang="fil-PH"/>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297303" indent="-297303">
              <a:buFont typeface="Arial" panose="020B0604020202020204" pitchFamily="34" charset="0"/>
              <a:buChar char="•"/>
            </a:pPr>
            <a:r>
              <a:rPr lang="fil-PH" sz="1700" dirty="0"/>
              <a:t>8 Learning Areas in the Core Curriculum</a:t>
            </a:r>
          </a:p>
          <a:p>
            <a:pPr marL="297303" indent="-297303">
              <a:buFont typeface="Arial" panose="020B0604020202020204" pitchFamily="34" charset="0"/>
              <a:buChar char="•"/>
            </a:pPr>
            <a:r>
              <a:rPr lang="fil-PH" sz="1700" dirty="0"/>
              <a:t>4 Tracks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46</a:t>
            </a:fld>
            <a:endParaRPr lang="fil-PH"/>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fil-PH" sz="1700" dirty="0"/>
              <a:t>31 subjects with 80 hours per subject totalling 2,480 hours for all 31</a:t>
            </a:r>
          </a:p>
          <a:p>
            <a:pPr marL="178384" indent="-178384">
              <a:buFont typeface="Arial" panose="020B0604020202020204" pitchFamily="34" charset="0"/>
              <a:buChar char="•"/>
            </a:pPr>
            <a:r>
              <a:rPr lang="fil-PH" sz="1700" dirty="0"/>
              <a:t>15 Core subjects</a:t>
            </a:r>
          </a:p>
          <a:p>
            <a:pPr marL="178384" indent="-178384">
              <a:buFont typeface="Arial" panose="020B0604020202020204" pitchFamily="34" charset="0"/>
              <a:buChar char="•"/>
            </a:pPr>
            <a:r>
              <a:rPr lang="fil-PH" sz="1700" dirty="0"/>
              <a:t>16 Track subjects have two categories: 7 Contextualized and 9 specialization subjects. </a:t>
            </a:r>
          </a:p>
          <a:p>
            <a:pPr marL="178384" indent="-178384">
              <a:buFont typeface="Arial" panose="020B0604020202020204" pitchFamily="34" charset="0"/>
              <a:buChar char="•"/>
            </a:pPr>
            <a:r>
              <a:rPr lang="fil-PH" sz="1700" dirty="0"/>
              <a:t>Core and Contextualized subjects are connected with the new GE Curriculum of CHED</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47</a:t>
            </a:fld>
            <a:endParaRPr lang="fil-PH"/>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Autofit/>
          </a:bodyPr>
          <a:lstStyle/>
          <a:p>
            <a:pPr marL="178384" indent="-178384">
              <a:buFont typeface="Arial" panose="020B0604020202020204" pitchFamily="34" charset="0"/>
              <a:buChar char="•"/>
            </a:pPr>
            <a:r>
              <a:rPr lang="en-PH" sz="1700" dirty="0"/>
              <a:t>Core Subjects = same content and competencies for all</a:t>
            </a:r>
          </a:p>
          <a:p>
            <a:pPr marL="178384" indent="-178384">
              <a:buFont typeface="Arial" panose="020B0604020202020204" pitchFamily="34" charset="0"/>
              <a:buChar char="•"/>
            </a:pPr>
            <a:r>
              <a:rPr lang="en-PH" sz="1700" dirty="0"/>
              <a:t>Contextualized subjects = different content, same competencies</a:t>
            </a:r>
          </a:p>
          <a:p>
            <a:pPr marL="178384" indent="-178384">
              <a:buFont typeface="Arial" panose="020B0604020202020204" pitchFamily="34" charset="0"/>
              <a:buChar char="•"/>
            </a:pPr>
            <a:r>
              <a:rPr lang="en-PH" sz="1700" dirty="0"/>
              <a:t>Specialization subjects = different content different competencies based on tracks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48</a:t>
            </a:fld>
            <a:endParaRPr lang="fil-PH"/>
          </a:p>
        </p:txBody>
      </p:sp>
    </p:spTree>
    <p:extLst>
      <p:ext uri="{BB962C8B-B14F-4D97-AF65-F5344CB8AC3E}">
        <p14:creationId xmlns:p14="http://schemas.microsoft.com/office/powerpoint/2010/main" val="39101308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fil-PH" sz="1700" dirty="0"/>
              <a:t>Localization of Core subjects can be done in the regions by the regions.</a:t>
            </a:r>
          </a:p>
          <a:p>
            <a:pPr marL="178384" indent="-178384">
              <a:buFont typeface="Arial" panose="020B0604020202020204" pitchFamily="34" charset="0"/>
              <a:buChar char="•"/>
            </a:pPr>
            <a:r>
              <a:rPr lang="fil-PH" sz="1700" dirty="0"/>
              <a:t>In the STEM strand, their Science is different from the other tracks and strands.</a:t>
            </a:r>
          </a:p>
          <a:p>
            <a:pPr marL="178384" indent="-178384">
              <a:buFont typeface="Arial" panose="020B0604020202020204" pitchFamily="34" charset="0"/>
              <a:buChar char="•"/>
            </a:pPr>
            <a:r>
              <a:rPr lang="fil-PH" sz="1700" dirty="0"/>
              <a:t>PE and Health = only subject spread across 4 semesters</a:t>
            </a:r>
          </a:p>
        </p:txBody>
      </p:sp>
      <p:sp>
        <p:nvSpPr>
          <p:cNvPr id="4" name="Slide Number Placeholder 3"/>
          <p:cNvSpPr>
            <a:spLocks noGrp="1"/>
          </p:cNvSpPr>
          <p:nvPr>
            <p:ph type="sldNum" sz="quarter" idx="10"/>
          </p:nvPr>
        </p:nvSpPr>
        <p:spPr/>
        <p:txBody>
          <a:bodyPr/>
          <a:lstStyle/>
          <a:p>
            <a:fld id="{2494791E-93BB-45CE-944C-B698B2CF099E}" type="slidenum">
              <a:rPr lang="fil-PH" smtClean="0">
                <a:solidFill>
                  <a:prstClr val="black"/>
                </a:solidFill>
              </a:rPr>
              <a:pPr/>
              <a:t>49</a:t>
            </a:fld>
            <a:endParaRPr lang="fil-PH">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fil-PH" sz="1700" dirty="0"/>
              <a:t>Curriculum not reinvented</a:t>
            </a:r>
          </a:p>
          <a:p>
            <a:pPr marL="178384" indent="-178384">
              <a:buFont typeface="Arial" panose="020B0604020202020204" pitchFamily="34" charset="0"/>
              <a:buChar char="•"/>
            </a:pPr>
            <a:r>
              <a:rPr lang="fil-PH" sz="1700" dirty="0"/>
              <a:t>K to10 curriculum = spiral</a:t>
            </a:r>
          </a:p>
          <a:p>
            <a:pPr marL="178384" indent="-178384">
              <a:buFont typeface="Arial" panose="020B0604020202020204" pitchFamily="34" charset="0"/>
              <a:buChar char="•"/>
            </a:pPr>
            <a:r>
              <a:rPr lang="fil-PH" sz="1700" dirty="0"/>
              <a:t>SHS curriculum = disciplinal</a:t>
            </a:r>
          </a:p>
          <a:p>
            <a:pPr marL="178384" indent="-178384">
              <a:buFont typeface="Arial" panose="020B0604020202020204" pitchFamily="34" charset="0"/>
              <a:buChar char="•"/>
            </a:pPr>
            <a:r>
              <a:rPr lang="fil-PH" sz="1700" dirty="0"/>
              <a:t>Education is everybody’s business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5</a:t>
            </a:fld>
            <a:endParaRPr lang="fil-PH"/>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fil-PH" sz="1700" dirty="0"/>
              <a:t>Research in Daily life 1: Qualitative</a:t>
            </a:r>
          </a:p>
          <a:p>
            <a:pPr marL="178384" indent="-178384">
              <a:buFont typeface="Arial" panose="020B0604020202020204" pitchFamily="34" charset="0"/>
              <a:buChar char="•"/>
            </a:pPr>
            <a:r>
              <a:rPr lang="fil-PH" sz="1700" dirty="0"/>
              <a:t>Research in Daily life 2: Quantitative</a:t>
            </a:r>
          </a:p>
          <a:p>
            <a:pPr marL="178384" indent="-178384">
              <a:buFont typeface="Arial" panose="020B0604020202020204" pitchFamily="34" charset="0"/>
              <a:buChar char="•"/>
            </a:pPr>
            <a:r>
              <a:rPr lang="fil-PH" sz="1700" dirty="0"/>
              <a:t>Research: Must be aligned to the track/ strand, for contextualization</a:t>
            </a:r>
          </a:p>
          <a:p>
            <a:pPr marL="178384" indent="-178384">
              <a:buFont typeface="Arial" panose="020B0604020202020204" pitchFamily="34" charset="0"/>
              <a:buChar char="•"/>
            </a:pPr>
            <a:r>
              <a:rPr lang="fil-PH" sz="1700" dirty="0"/>
              <a:t>Example for E-Tech: Drafting through Autocad, Excel for business</a:t>
            </a:r>
          </a:p>
          <a:p>
            <a:pPr marL="178384" indent="-178384">
              <a:buFont typeface="Arial" panose="020B0604020202020204" pitchFamily="34" charset="0"/>
              <a:buChar char="•"/>
            </a:pPr>
            <a:r>
              <a:rPr lang="fil-PH" sz="1700" dirty="0"/>
              <a:t>Entrepreneurship is for the graduates’ practical use</a:t>
            </a:r>
          </a:p>
          <a:p>
            <a:pPr marL="178384" indent="-178384">
              <a:buFont typeface="Arial" panose="020B0604020202020204" pitchFamily="34" charset="0"/>
              <a:buChar char="•"/>
            </a:pPr>
            <a:r>
              <a:rPr lang="fil-PH" sz="1700" dirty="0"/>
              <a:t>Give students enough time to decide what they really want to do</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50</a:t>
            </a:fld>
            <a:endParaRPr lang="fil-PH"/>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81290" indent="-181290">
              <a:buFont typeface="Arial" panose="020B0604020202020204" pitchFamily="34" charset="0"/>
              <a:buChar char="•"/>
            </a:pPr>
            <a:r>
              <a:rPr lang="fil-PH" sz="1700" dirty="0"/>
              <a:t>ABM is formerly called BAM, changed to ABM so as not </a:t>
            </a:r>
            <a:r>
              <a:rPr lang="fil-PH" sz="1700"/>
              <a:t>to sound </a:t>
            </a:r>
            <a:r>
              <a:rPr lang="fil-PH" sz="1700" dirty="0"/>
              <a:t>like “bum” or “drop-out”</a:t>
            </a:r>
          </a:p>
          <a:p>
            <a:pPr marL="181290" indent="-181290">
              <a:buFont typeface="Arial" panose="020B0604020202020204" pitchFamily="34" charset="0"/>
              <a:buChar char="•"/>
            </a:pPr>
            <a:r>
              <a:rPr lang="fil-PH" sz="1700" dirty="0"/>
              <a:t>9th specialized subject is always Work Immersion, Research, Career Advocacy, or Culminating Activity for all track or strand</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51</a:t>
            </a:fld>
            <a:endParaRPr lang="fil-PH"/>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297303" indent="-297303" defTabSz="951368">
              <a:buFont typeface="Arial" panose="020B0604020202020204" pitchFamily="34" charset="0"/>
              <a:buChar char="•"/>
              <a:defRPr/>
            </a:pPr>
            <a:r>
              <a:rPr lang="fil-PH" sz="1700" dirty="0"/>
              <a:t>Core Science for STEM strand is different from the other tracks and strands</a:t>
            </a:r>
          </a:p>
          <a:p>
            <a:pPr marL="297303" indent="-297303" defTabSz="951368">
              <a:buFont typeface="Arial" panose="020B0604020202020204" pitchFamily="34" charset="0"/>
              <a:buChar char="•"/>
              <a:defRPr/>
            </a:pPr>
            <a:r>
              <a:rPr lang="fil-PH" sz="1700" dirty="0"/>
              <a:t>Earth Science, Disaster Readiness and Risk Reduction</a:t>
            </a:r>
          </a:p>
        </p:txBody>
      </p:sp>
      <p:sp>
        <p:nvSpPr>
          <p:cNvPr id="4" name="Slide Number Placeholder 3"/>
          <p:cNvSpPr>
            <a:spLocks noGrp="1"/>
          </p:cNvSpPr>
          <p:nvPr>
            <p:ph type="sldNum" sz="quarter" idx="10"/>
          </p:nvPr>
        </p:nvSpPr>
        <p:spPr/>
        <p:txBody>
          <a:bodyPr/>
          <a:lstStyle/>
          <a:p>
            <a:fld id="{2494791E-93BB-45CE-944C-B698B2CF099E}" type="slidenum">
              <a:rPr lang="fil-PH" smtClean="0">
                <a:solidFill>
                  <a:prstClr val="black"/>
                </a:solidFill>
              </a:rPr>
              <a:pPr/>
              <a:t>52</a:t>
            </a:fld>
            <a:endParaRPr lang="fil-PH">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defTabSz="951368">
              <a:buFont typeface="Arial" panose="020B0604020202020204" pitchFamily="34" charset="0"/>
              <a:buChar char="•"/>
              <a:defRPr/>
            </a:pPr>
            <a:r>
              <a:rPr lang="en-US" sz="1700" dirty="0"/>
              <a:t>Engineering requires calculus-based physics</a:t>
            </a:r>
          </a:p>
          <a:p>
            <a:pPr marL="178384" indent="-178384">
              <a:buFont typeface="Arial" panose="020B0604020202020204" pitchFamily="34" charset="0"/>
              <a:buChar char="•"/>
            </a:pPr>
            <a:r>
              <a:rPr lang="fil-PH" sz="1700" dirty="0"/>
              <a:t>For students who wish to pursue technically-related field in math and science, engineering, computer science, etc.</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53</a:t>
            </a:fld>
            <a:endParaRPr lang="fil-PH"/>
          </a:p>
        </p:txBody>
      </p:sp>
    </p:spTree>
    <p:extLst>
      <p:ext uri="{BB962C8B-B14F-4D97-AF65-F5344CB8AC3E}">
        <p14:creationId xmlns:p14="http://schemas.microsoft.com/office/powerpoint/2010/main" val="655433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en-US" sz="1700" dirty="0"/>
              <a:t>4 humanities subjects + 4 social science subjects</a:t>
            </a:r>
          </a:p>
          <a:p>
            <a:pPr marL="178384" indent="-178384">
              <a:buFont typeface="Arial" panose="020B0604020202020204" pitchFamily="34" charset="0"/>
              <a:buChar char="•"/>
            </a:pPr>
            <a:r>
              <a:rPr lang="en-US" sz="1700" dirty="0"/>
              <a:t>RA 10533 provides a window of 5 years so that one can get graduates of specialized courses to teach in Basic Education</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54</a:t>
            </a:fld>
            <a:endParaRPr lang="fil-PH"/>
          </a:p>
        </p:txBody>
      </p:sp>
    </p:spTree>
    <p:extLst>
      <p:ext uri="{BB962C8B-B14F-4D97-AF65-F5344CB8AC3E}">
        <p14:creationId xmlns:p14="http://schemas.microsoft.com/office/powerpoint/2010/main" val="17776142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defTabSz="951368">
              <a:buFont typeface="Arial" panose="020B0604020202020204" pitchFamily="34" charset="0"/>
              <a:buChar char="•"/>
              <a:defRPr/>
            </a:pPr>
            <a:r>
              <a:rPr lang="en-PH" sz="1700" dirty="0"/>
              <a:t>Most useful for those who are still exploring possibilities for the future</a:t>
            </a:r>
          </a:p>
          <a:p>
            <a:pPr marL="178384" indent="-178384" defTabSz="951368">
              <a:buFont typeface="Arial" panose="020B0604020202020204" pitchFamily="34" charset="0"/>
              <a:buChar char="•"/>
              <a:defRPr/>
            </a:pPr>
            <a:r>
              <a:rPr lang="en-PH" sz="1700" dirty="0"/>
              <a:t>Good incubation for both the school and the student</a:t>
            </a:r>
          </a:p>
          <a:p>
            <a:pPr marL="178384" indent="-178384" defTabSz="951368">
              <a:buFont typeface="Arial" panose="020B0604020202020204" pitchFamily="34" charset="0"/>
              <a:buChar char="•"/>
              <a:defRPr/>
            </a:pPr>
            <a:r>
              <a:rPr lang="en-PH" sz="1700" dirty="0"/>
              <a:t>The electives may be electives for TVL or for Academic ABM or HUMMS, etc. </a:t>
            </a:r>
          </a:p>
          <a:p>
            <a:pPr marL="178384" indent="-178384">
              <a:buFont typeface="Arial" panose="020B0604020202020204" pitchFamily="34" charset="0"/>
              <a:buChar char="•"/>
            </a:pPr>
            <a:r>
              <a:rPr lang="en-PH" sz="1700" dirty="0"/>
              <a:t>All these strands come from existing strands</a:t>
            </a:r>
          </a:p>
        </p:txBody>
      </p:sp>
      <p:sp>
        <p:nvSpPr>
          <p:cNvPr id="4" name="Slide Number Placeholder 3"/>
          <p:cNvSpPr>
            <a:spLocks noGrp="1"/>
          </p:cNvSpPr>
          <p:nvPr>
            <p:ph type="sldNum" sz="quarter" idx="10"/>
          </p:nvPr>
        </p:nvSpPr>
        <p:spPr/>
        <p:txBody>
          <a:bodyPr/>
          <a:lstStyle/>
          <a:p>
            <a:fld id="{639326AF-CA9D-447A-85E6-A535175F34BB}" type="slidenum">
              <a:rPr lang="en-PH" smtClean="0"/>
              <a:pPr/>
              <a:t>55</a:t>
            </a:fld>
            <a:endParaRPr lang="en-PH"/>
          </a:p>
        </p:txBody>
      </p:sp>
    </p:spTree>
    <p:extLst>
      <p:ext uri="{BB962C8B-B14F-4D97-AF65-F5344CB8AC3E}">
        <p14:creationId xmlns:p14="http://schemas.microsoft.com/office/powerpoint/2010/main" val="3902334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defTabSz="951368">
              <a:buFont typeface="Arial" panose="020B0604020202020204" pitchFamily="34" charset="0"/>
              <a:buChar char="•"/>
              <a:defRPr/>
            </a:pPr>
            <a:r>
              <a:rPr lang="en-PH" sz="1700" dirty="0"/>
              <a:t>Focus more on sports science rather than the sport because the span of an athlete’s career isn’t too long</a:t>
            </a:r>
          </a:p>
          <a:p>
            <a:pPr marL="178384" indent="-178384" defTabSz="951368">
              <a:buFont typeface="Arial" panose="020B0604020202020204" pitchFamily="34" charset="0"/>
              <a:buChar char="•"/>
              <a:defRPr/>
            </a:pPr>
            <a:r>
              <a:rPr lang="en-PH" sz="1700" dirty="0"/>
              <a:t>Leadership and management are included</a:t>
            </a:r>
          </a:p>
          <a:p>
            <a:pPr marL="178384" indent="-178384">
              <a:buFont typeface="Arial" panose="020B0604020202020204" pitchFamily="34" charset="0"/>
              <a:buChar char="•"/>
            </a:pPr>
            <a:r>
              <a:rPr lang="en-PH" sz="1700" dirty="0"/>
              <a:t>Human movement = biomechanics</a:t>
            </a:r>
          </a:p>
          <a:p>
            <a:pPr marL="178384" indent="-178384" defTabSz="951368">
              <a:buFont typeface="Arial" panose="020B0604020202020204" pitchFamily="34" charset="0"/>
              <a:buChar char="•"/>
              <a:defRPr/>
            </a:pPr>
            <a:r>
              <a:rPr lang="en-PH" sz="1700" dirty="0"/>
              <a:t>Track 7 is marketable in the spa and wellness industries</a:t>
            </a:r>
          </a:p>
          <a:p>
            <a:pPr marL="178384" indent="-178384">
              <a:buFont typeface="Arial" panose="020B0604020202020204" pitchFamily="34" charset="0"/>
              <a:buChar char="•"/>
            </a:pPr>
            <a:r>
              <a:rPr lang="en-PH" sz="1700" dirty="0"/>
              <a:t>“Grow up” programs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56</a:t>
            </a:fld>
            <a:endParaRPr lang="fil-PH"/>
          </a:p>
        </p:txBody>
      </p:sp>
    </p:spTree>
    <p:extLst>
      <p:ext uri="{BB962C8B-B14F-4D97-AF65-F5344CB8AC3E}">
        <p14:creationId xmlns:p14="http://schemas.microsoft.com/office/powerpoint/2010/main" val="941102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en-US" sz="1700" dirty="0"/>
              <a:t>Focus more on the arts and design related career opportunities rather than just the artist</a:t>
            </a:r>
          </a:p>
          <a:p>
            <a:pPr marL="178384" indent="-178384">
              <a:buFont typeface="Arial" panose="020B0604020202020204" pitchFamily="34" charset="0"/>
              <a:buChar char="•"/>
            </a:pPr>
            <a:r>
              <a:rPr lang="en-US" sz="1700" dirty="0"/>
              <a:t>Understanding of arts industry vital for those in the arts field.  This will teach them how to market themselves and earn using their talents/skills.</a:t>
            </a:r>
          </a:p>
          <a:p>
            <a:pPr marL="178384" indent="-178384">
              <a:buFont typeface="Arial" panose="020B0604020202020204" pitchFamily="34" charset="0"/>
              <a:buChar char="•"/>
            </a:pPr>
            <a:r>
              <a:rPr lang="en-US" sz="1700" dirty="0"/>
              <a:t>The track has to be in a form where the instrument and the skill is taught</a:t>
            </a:r>
          </a:p>
          <a:p>
            <a:pPr marL="178384" indent="-178384">
              <a:buFont typeface="Arial" panose="020B0604020202020204" pitchFamily="34" charset="0"/>
              <a:buChar char="•"/>
            </a:pPr>
            <a:r>
              <a:rPr lang="en-US" sz="1700" dirty="0"/>
              <a:t>Work with living artists in communities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57</a:t>
            </a:fld>
            <a:endParaRPr lang="fil-PH"/>
          </a:p>
        </p:txBody>
      </p:sp>
    </p:spTree>
    <p:extLst>
      <p:ext uri="{BB962C8B-B14F-4D97-AF65-F5344CB8AC3E}">
        <p14:creationId xmlns:p14="http://schemas.microsoft.com/office/powerpoint/2010/main" val="320352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297303" indent="-297303">
              <a:buFont typeface="Arial" panose="020B0604020202020204" pitchFamily="34" charset="0"/>
              <a:buChar char="•"/>
            </a:pPr>
            <a:r>
              <a:rPr lang="en-PH" sz="1700" dirty="0"/>
              <a:t>Exit to NC II qualifications of TESDA</a:t>
            </a:r>
          </a:p>
          <a:p>
            <a:pPr marL="297303" indent="-297303">
              <a:buFont typeface="Arial" panose="020B0604020202020204" pitchFamily="34" charset="0"/>
              <a:buChar char="•"/>
            </a:pPr>
            <a:r>
              <a:rPr lang="en-PH" sz="1700" dirty="0"/>
              <a:t>Aligned with Training Regulations</a:t>
            </a:r>
          </a:p>
          <a:p>
            <a:pPr marL="297303" indent="-297303">
              <a:buFont typeface="Arial" panose="020B0604020202020204" pitchFamily="34" charset="0"/>
              <a:buChar char="•"/>
            </a:pPr>
            <a:r>
              <a:rPr lang="en-PH" sz="1700" dirty="0"/>
              <a:t>How TVL can lead to decent jobs in different fields</a:t>
            </a:r>
          </a:p>
        </p:txBody>
      </p:sp>
      <p:sp>
        <p:nvSpPr>
          <p:cNvPr id="5" name="Slide Number Placeholder 4"/>
          <p:cNvSpPr>
            <a:spLocks noGrp="1"/>
          </p:cNvSpPr>
          <p:nvPr>
            <p:ph type="sldNum" sz="quarter" idx="11"/>
          </p:nvPr>
        </p:nvSpPr>
        <p:spPr/>
        <p:txBody>
          <a:bodyPr/>
          <a:lstStyle/>
          <a:p>
            <a:fld id="{2494791E-93BB-45CE-944C-B698B2CF099E}" type="slidenum">
              <a:rPr lang="fil-PH" smtClean="0"/>
              <a:pPr/>
              <a:t>58</a:t>
            </a:fld>
            <a:endParaRPr lang="fil-PH"/>
          </a:p>
        </p:txBody>
      </p:sp>
    </p:spTree>
    <p:extLst>
      <p:ext uri="{BB962C8B-B14F-4D97-AF65-F5344CB8AC3E}">
        <p14:creationId xmlns:p14="http://schemas.microsoft.com/office/powerpoint/2010/main" val="418094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700" dirty="0"/>
              <a:t>Curriculum map for </a:t>
            </a:r>
            <a:r>
              <a:rPr lang="en-PH" sz="1700" dirty="0" err="1"/>
              <a:t>Agri</a:t>
            </a:r>
            <a:r>
              <a:rPr lang="en-PH" sz="1700" dirty="0"/>
              <a:t>-Fishery Arts</a:t>
            </a:r>
          </a:p>
        </p:txBody>
      </p:sp>
      <p:sp>
        <p:nvSpPr>
          <p:cNvPr id="5" name="Slide Number Placeholder 4"/>
          <p:cNvSpPr>
            <a:spLocks noGrp="1"/>
          </p:cNvSpPr>
          <p:nvPr>
            <p:ph type="sldNum" sz="quarter" idx="11"/>
          </p:nvPr>
        </p:nvSpPr>
        <p:spPr/>
        <p:txBody>
          <a:bodyPr/>
          <a:lstStyle/>
          <a:p>
            <a:fld id="{2494791E-93BB-45CE-944C-B698B2CF099E}" type="slidenum">
              <a:rPr lang="fil-PH" smtClean="0"/>
              <a:pPr/>
              <a:t>59</a:t>
            </a:fld>
            <a:endParaRPr lang="fil-PH"/>
          </a:p>
        </p:txBody>
      </p:sp>
    </p:spTree>
    <p:extLst>
      <p:ext uri="{BB962C8B-B14F-4D97-AF65-F5344CB8AC3E}">
        <p14:creationId xmlns:p14="http://schemas.microsoft.com/office/powerpoint/2010/main" val="183305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en-PH" sz="1700" dirty="0"/>
              <a:t>4 Exits: higher education, employment, entrepreneurship, middle-level skills development</a:t>
            </a:r>
          </a:p>
          <a:p>
            <a:pPr marL="178384" indent="-178384">
              <a:buFont typeface="Arial" panose="020B0604020202020204" pitchFamily="34" charset="0"/>
              <a:buChar char="•"/>
            </a:pPr>
            <a:r>
              <a:rPr lang="en-PH" sz="1700" dirty="0"/>
              <a:t>Developing 21</a:t>
            </a:r>
            <a:r>
              <a:rPr lang="en-PH" sz="1700" baseline="30000" dirty="0"/>
              <a:t>st</a:t>
            </a:r>
            <a:r>
              <a:rPr lang="en-PH" sz="1700" dirty="0"/>
              <a:t> century skills:</a:t>
            </a:r>
          </a:p>
          <a:p>
            <a:pPr marL="713527" lvl="1" indent="-237842">
              <a:buFont typeface="+mj-lt"/>
              <a:buAutoNum type="arabicPeriod"/>
            </a:pPr>
            <a:r>
              <a:rPr lang="en-PH" sz="1700" dirty="0"/>
              <a:t>Information, Media, and Technology Skills</a:t>
            </a:r>
          </a:p>
          <a:p>
            <a:pPr marL="713527" lvl="1" indent="-237842">
              <a:buFont typeface="+mj-lt"/>
              <a:buAutoNum type="arabicPeriod"/>
            </a:pPr>
            <a:r>
              <a:rPr lang="en-PH" sz="1700" dirty="0"/>
              <a:t>Learning and Innovation Skills</a:t>
            </a:r>
          </a:p>
          <a:p>
            <a:pPr marL="713527" lvl="1" indent="-237842">
              <a:buFont typeface="+mj-lt"/>
              <a:buAutoNum type="arabicPeriod"/>
            </a:pPr>
            <a:r>
              <a:rPr lang="en-PH" sz="1700" dirty="0"/>
              <a:t>Communication Skills</a:t>
            </a:r>
          </a:p>
          <a:p>
            <a:pPr marL="713527" lvl="1" indent="-237842">
              <a:buFont typeface="+mj-lt"/>
              <a:buAutoNum type="arabicPeriod"/>
            </a:pPr>
            <a:r>
              <a:rPr lang="en-PH" sz="1700" dirty="0"/>
              <a:t>Life and Career Skills</a:t>
            </a:r>
          </a:p>
          <a:p>
            <a:pPr marL="237842" indent="-237842">
              <a:buFont typeface="Arial" panose="020B0604020202020204" pitchFamily="34" charset="0"/>
              <a:buChar char="•"/>
            </a:pPr>
            <a:r>
              <a:rPr lang="en-PH" sz="1700" b="1" dirty="0">
                <a:solidFill>
                  <a:schemeClr val="accent2"/>
                </a:solidFill>
              </a:rPr>
              <a:t>REMINDER:</a:t>
            </a:r>
            <a:r>
              <a:rPr lang="en-PH" sz="1700" dirty="0"/>
              <a:t> Strong career guidance and advocacy programs for proper student advising</a:t>
            </a:r>
          </a:p>
        </p:txBody>
      </p:sp>
      <p:sp>
        <p:nvSpPr>
          <p:cNvPr id="4" name="Slide Number Placeholder 3"/>
          <p:cNvSpPr>
            <a:spLocks noGrp="1"/>
          </p:cNvSpPr>
          <p:nvPr>
            <p:ph type="sldNum" sz="quarter" idx="10"/>
          </p:nvPr>
        </p:nvSpPr>
        <p:spPr/>
        <p:txBody>
          <a:bodyPr/>
          <a:lstStyle/>
          <a:p>
            <a:fld id="{5FD6E2D9-676E-444F-8944-CE03529D3E12}" type="slidenum">
              <a:rPr lang="en-PH" smtClean="0"/>
              <a:pPr/>
              <a:t>6</a:t>
            </a:fld>
            <a:endParaRPr lang="en-PH"/>
          </a:p>
        </p:txBody>
      </p:sp>
    </p:spTree>
    <p:extLst>
      <p:ext uri="{BB962C8B-B14F-4D97-AF65-F5344CB8AC3E}">
        <p14:creationId xmlns:p14="http://schemas.microsoft.com/office/powerpoint/2010/main" val="34920095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700" dirty="0"/>
              <a:t>Curriculum map for Home Economics</a:t>
            </a:r>
          </a:p>
        </p:txBody>
      </p:sp>
      <p:sp>
        <p:nvSpPr>
          <p:cNvPr id="5" name="Slide Number Placeholder 4"/>
          <p:cNvSpPr>
            <a:spLocks noGrp="1"/>
          </p:cNvSpPr>
          <p:nvPr>
            <p:ph type="sldNum" sz="quarter" idx="11"/>
          </p:nvPr>
        </p:nvSpPr>
        <p:spPr/>
        <p:txBody>
          <a:bodyPr/>
          <a:lstStyle/>
          <a:p>
            <a:fld id="{2494791E-93BB-45CE-944C-B698B2CF099E}" type="slidenum">
              <a:rPr lang="fil-PH" smtClean="0"/>
              <a:pPr/>
              <a:t>60</a:t>
            </a:fld>
            <a:endParaRPr lang="fil-PH"/>
          </a:p>
        </p:txBody>
      </p:sp>
    </p:spTree>
    <p:extLst>
      <p:ext uri="{BB962C8B-B14F-4D97-AF65-F5344CB8AC3E}">
        <p14:creationId xmlns:p14="http://schemas.microsoft.com/office/powerpoint/2010/main" val="25960214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7303" indent="-297303">
              <a:buFont typeface="Arial" panose="020B0604020202020204" pitchFamily="34" charset="0"/>
              <a:buChar char="•"/>
            </a:pPr>
            <a:r>
              <a:rPr lang="en-PH" sz="1700" dirty="0"/>
              <a:t>Curriculum Map for ICT</a:t>
            </a:r>
          </a:p>
          <a:p>
            <a:pPr marL="297303" indent="-297303">
              <a:buFont typeface="Arial" panose="020B0604020202020204" pitchFamily="34" charset="0"/>
              <a:buChar char="•"/>
            </a:pPr>
            <a:r>
              <a:rPr lang="en-PH" sz="1700" dirty="0"/>
              <a:t>Add more specializations</a:t>
            </a:r>
          </a:p>
        </p:txBody>
      </p:sp>
      <p:sp>
        <p:nvSpPr>
          <p:cNvPr id="5" name="Slide Number Placeholder 4"/>
          <p:cNvSpPr>
            <a:spLocks noGrp="1"/>
          </p:cNvSpPr>
          <p:nvPr>
            <p:ph type="sldNum" sz="quarter" idx="11"/>
          </p:nvPr>
        </p:nvSpPr>
        <p:spPr/>
        <p:txBody>
          <a:bodyPr/>
          <a:lstStyle/>
          <a:p>
            <a:fld id="{2494791E-93BB-45CE-944C-B698B2CF099E}" type="slidenum">
              <a:rPr lang="fil-PH" smtClean="0"/>
              <a:pPr/>
              <a:t>61</a:t>
            </a:fld>
            <a:endParaRPr lang="fil-PH"/>
          </a:p>
        </p:txBody>
      </p:sp>
    </p:spTree>
    <p:extLst>
      <p:ext uri="{BB962C8B-B14F-4D97-AF65-F5344CB8AC3E}">
        <p14:creationId xmlns:p14="http://schemas.microsoft.com/office/powerpoint/2010/main" val="3610890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700" dirty="0"/>
              <a:t>Curriculum map for Industrial Arts</a:t>
            </a:r>
          </a:p>
        </p:txBody>
      </p:sp>
      <p:sp>
        <p:nvSpPr>
          <p:cNvPr id="5" name="Slide Number Placeholder 4"/>
          <p:cNvSpPr>
            <a:spLocks noGrp="1"/>
          </p:cNvSpPr>
          <p:nvPr>
            <p:ph type="sldNum" sz="quarter" idx="11"/>
          </p:nvPr>
        </p:nvSpPr>
        <p:spPr/>
        <p:txBody>
          <a:bodyPr/>
          <a:lstStyle/>
          <a:p>
            <a:fld id="{2494791E-93BB-45CE-944C-B698B2CF099E}" type="slidenum">
              <a:rPr lang="fil-PH" smtClean="0"/>
              <a:pPr/>
              <a:t>62</a:t>
            </a:fld>
            <a:endParaRPr lang="fil-PH"/>
          </a:p>
        </p:txBody>
      </p:sp>
    </p:spTree>
    <p:extLst>
      <p:ext uri="{BB962C8B-B14F-4D97-AF65-F5344CB8AC3E}">
        <p14:creationId xmlns:p14="http://schemas.microsoft.com/office/powerpoint/2010/main" val="36299569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en-PH" sz="1700" dirty="0"/>
              <a:t>Sample curriculum guide for Consumer Electronics Servicing NC II</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63</a:t>
            </a:fld>
            <a:endParaRPr lang="fil-PH"/>
          </a:p>
        </p:txBody>
      </p:sp>
    </p:spTree>
    <p:extLst>
      <p:ext uri="{BB962C8B-B14F-4D97-AF65-F5344CB8AC3E}">
        <p14:creationId xmlns:p14="http://schemas.microsoft.com/office/powerpoint/2010/main" val="20052575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en-US" sz="1700" dirty="0"/>
              <a:t>Sample curriculum guide for Oral Communication</a:t>
            </a:r>
          </a:p>
          <a:p>
            <a:pPr marL="178384" indent="-178384">
              <a:buFont typeface="Arial" panose="020B0604020202020204" pitchFamily="34" charset="0"/>
              <a:buChar char="•"/>
            </a:pPr>
            <a:r>
              <a:rPr lang="en-US" sz="1700" dirty="0"/>
              <a:t>The curriculum guide shows the recommended grade level, no. of hours per semester, and pre-requisite, if needed.</a:t>
            </a:r>
          </a:p>
          <a:p>
            <a:pPr marL="178384" indent="-178384">
              <a:buFont typeface="Arial" panose="020B0604020202020204" pitchFamily="34" charset="0"/>
              <a:buChar char="•"/>
            </a:pPr>
            <a:r>
              <a:rPr lang="en-US" sz="1700" dirty="0"/>
              <a:t>The code is the spine that connects the curriculum to:</a:t>
            </a:r>
          </a:p>
          <a:p>
            <a:pPr marL="654066" lvl="1" indent="-178384">
              <a:buFont typeface="Arial" panose="020B0604020202020204" pitchFamily="34" charset="0"/>
              <a:buChar char="•"/>
            </a:pPr>
            <a:r>
              <a:rPr lang="en-US" sz="1700" dirty="0"/>
              <a:t>assessment</a:t>
            </a:r>
          </a:p>
          <a:p>
            <a:pPr marL="654066" lvl="1" indent="-178384">
              <a:buFont typeface="Arial" panose="020B0604020202020204" pitchFamily="34" charset="0"/>
              <a:buChar char="•"/>
            </a:pPr>
            <a:r>
              <a:rPr lang="en-US" sz="1700" dirty="0"/>
              <a:t>existing materials</a:t>
            </a:r>
          </a:p>
          <a:p>
            <a:pPr marL="654066" lvl="1" indent="-178384">
              <a:buFont typeface="Arial" panose="020B0604020202020204" pitchFamily="34" charset="0"/>
              <a:buChar char="•"/>
            </a:pPr>
            <a:r>
              <a:rPr lang="en-US" sz="1700" dirty="0"/>
              <a:t>development of materials</a:t>
            </a:r>
          </a:p>
          <a:p>
            <a:pPr marL="654066" lvl="1" indent="-178384">
              <a:buFont typeface="Arial" panose="020B0604020202020204" pitchFamily="34" charset="0"/>
              <a:buChar char="•"/>
            </a:pPr>
            <a:r>
              <a:rPr lang="en-US" sz="1700" dirty="0"/>
              <a:t>lesson plans</a:t>
            </a:r>
          </a:p>
          <a:p>
            <a:pPr marL="178384" indent="-178384">
              <a:buFont typeface="Arial" panose="020B0604020202020204" pitchFamily="34" charset="0"/>
              <a:buChar char="•"/>
            </a:pPr>
            <a:r>
              <a:rPr lang="en-US" sz="1700" dirty="0"/>
              <a:t>Code makes it easier to detect which competencies need more elaboration/discussion.</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64</a:t>
            </a:fld>
            <a:endParaRPr lang="fil-PH"/>
          </a:p>
        </p:txBody>
      </p:sp>
    </p:spTree>
    <p:extLst>
      <p:ext uri="{BB962C8B-B14F-4D97-AF65-F5344CB8AC3E}">
        <p14:creationId xmlns:p14="http://schemas.microsoft.com/office/powerpoint/2010/main" val="20052575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fil-PH" sz="1700" dirty="0"/>
              <a:t>SHS program requirements = quality standards for:</a:t>
            </a:r>
          </a:p>
          <a:p>
            <a:pPr marL="297303" indent="-297303">
              <a:buFont typeface="Arial" panose="020B0604020202020204" pitchFamily="34" charset="0"/>
              <a:buChar char="•"/>
            </a:pPr>
            <a:r>
              <a:rPr lang="fil-PH" sz="1700" dirty="0"/>
              <a:t>Teachers</a:t>
            </a:r>
          </a:p>
          <a:p>
            <a:pPr marL="297303" indent="-297303">
              <a:buFont typeface="Arial" panose="020B0604020202020204" pitchFamily="34" charset="0"/>
              <a:buChar char="•"/>
            </a:pPr>
            <a:r>
              <a:rPr lang="fil-PH" sz="1700" dirty="0"/>
              <a:t>Materials, facilities, and equipment</a:t>
            </a:r>
          </a:p>
          <a:p>
            <a:pPr marL="297303" indent="-297303">
              <a:buFont typeface="Arial" panose="020B0604020202020204" pitchFamily="34" charset="0"/>
              <a:buChar char="•"/>
            </a:pPr>
            <a:r>
              <a:rPr lang="fil-PH" sz="1700" dirty="0"/>
              <a:t>ICT environment</a:t>
            </a:r>
          </a:p>
          <a:p>
            <a:pPr marL="297303" indent="-297303">
              <a:buFont typeface="Arial" panose="020B0604020202020204" pitchFamily="34" charset="0"/>
              <a:buChar char="•"/>
            </a:pPr>
            <a:r>
              <a:rPr lang="fil-PH" sz="1700" dirty="0"/>
              <a:t>Assessment</a:t>
            </a:r>
          </a:p>
          <a:p>
            <a:pPr marL="297303" indent="-297303">
              <a:buFont typeface="Arial" panose="020B0604020202020204" pitchFamily="34" charset="0"/>
              <a:buChar char="•"/>
            </a:pPr>
            <a:r>
              <a:rPr lang="fil-PH" sz="1700" dirty="0"/>
              <a:t>School leadership and management</a:t>
            </a:r>
          </a:p>
          <a:p>
            <a:pPr marL="297303" indent="-297303">
              <a:buFont typeface="Arial" panose="020B0604020202020204" pitchFamily="34" charset="0"/>
              <a:buChar char="•"/>
            </a:pPr>
            <a:r>
              <a:rPr lang="fil-PH" sz="1700" dirty="0"/>
              <a:t>Schools divisions technical assistance</a:t>
            </a:r>
          </a:p>
          <a:p>
            <a:pPr marL="297303" indent="-297303">
              <a:buFont typeface="Arial" panose="020B0604020202020204" pitchFamily="34" charset="0"/>
              <a:buChar char="•"/>
            </a:pPr>
            <a:r>
              <a:rPr lang="fil-PH" sz="1700" dirty="0"/>
              <a:t>Community-industry relevance and partnerships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65</a:t>
            </a:fld>
            <a:endParaRPr lang="fil-PH"/>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en-PH" sz="1700" dirty="0"/>
              <a:t>Sample SHS program requirements for ABM Teachers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66</a:t>
            </a:fld>
            <a:endParaRPr lang="fil-PH"/>
          </a:p>
        </p:txBody>
      </p:sp>
    </p:spTree>
    <p:extLst>
      <p:ext uri="{BB962C8B-B14F-4D97-AF65-F5344CB8AC3E}">
        <p14:creationId xmlns:p14="http://schemas.microsoft.com/office/powerpoint/2010/main" val="20052575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en-PH" sz="1700" dirty="0"/>
              <a:t>Sample SHS program requirements for ABM Community-Industry Relevance and Partnerships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67</a:t>
            </a:fld>
            <a:endParaRPr lang="fil-PH"/>
          </a:p>
        </p:txBody>
      </p:sp>
    </p:spTree>
    <p:extLst>
      <p:ext uri="{BB962C8B-B14F-4D97-AF65-F5344CB8AC3E}">
        <p14:creationId xmlns:p14="http://schemas.microsoft.com/office/powerpoint/2010/main" val="20052575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normAutofit/>
          </a:bodyPr>
          <a:lstStyle/>
          <a:p>
            <a:r>
              <a:rPr lang="fil-PH" dirty="0" smtClean="0"/>
              <a:t>Plain – Shows</a:t>
            </a:r>
            <a:r>
              <a:rPr lang="fil-PH" baseline="0" dirty="0" smtClean="0"/>
              <a:t> the secondary schools and population</a:t>
            </a:r>
          </a:p>
          <a:p>
            <a:endParaRPr lang="fil-PH" baseline="0" dirty="0" smtClean="0"/>
          </a:p>
          <a:p>
            <a:r>
              <a:rPr lang="fil-PH" baseline="0" dirty="0" smtClean="0"/>
              <a:t>Click 1 – Industrial Estates</a:t>
            </a:r>
          </a:p>
          <a:p>
            <a:r>
              <a:rPr lang="fil-PH" baseline="0" dirty="0" smtClean="0"/>
              <a:t>Click 2 – Automotive Indutries</a:t>
            </a:r>
          </a:p>
          <a:p>
            <a:r>
              <a:rPr lang="fil-PH" baseline="0" dirty="0" smtClean="0"/>
              <a:t>Click 3 – Food Industry</a:t>
            </a:r>
          </a:p>
          <a:p>
            <a:endParaRPr lang="fil-PH" baseline="0" dirty="0" smtClean="0"/>
          </a:p>
          <a:p>
            <a:r>
              <a:rPr lang="fil-PH" baseline="0" dirty="0" smtClean="0"/>
              <a:t>Click 4 - ALL</a:t>
            </a:r>
            <a:endParaRPr lang="fil-PH" dirty="0"/>
          </a:p>
        </p:txBody>
      </p:sp>
      <p:sp>
        <p:nvSpPr>
          <p:cNvPr id="4" name="Slide Number Placeholder 3"/>
          <p:cNvSpPr>
            <a:spLocks noGrp="1"/>
          </p:cNvSpPr>
          <p:nvPr>
            <p:ph type="sldNum" sz="quarter" idx="10"/>
          </p:nvPr>
        </p:nvSpPr>
        <p:spPr/>
        <p:txBody>
          <a:bodyPr/>
          <a:lstStyle/>
          <a:p>
            <a:fld id="{FD687FEA-AF23-427B-B921-1507D78FCA9E}" type="slidenum">
              <a:rPr lang="fil-PH" smtClean="0"/>
              <a:pPr/>
              <a:t>68</a:t>
            </a:fld>
            <a:endParaRPr lang="fil-PH"/>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en-PH" sz="1700" dirty="0"/>
              <a:t>Now that we have understood the context, development process, and features of the K to 12 Curriculum, we should be better equipped in making informed decisions and improving learning outcomes.</a:t>
            </a:r>
          </a:p>
          <a:p>
            <a:endParaRPr lang="en-PH" sz="1700" dirty="0"/>
          </a:p>
          <a:p>
            <a:r>
              <a:rPr lang="en-PH" sz="1700" dirty="0"/>
              <a:t>The best curricula is contextualized by those implementing it.</a:t>
            </a:r>
          </a:p>
          <a:p>
            <a:endParaRPr lang="en-PH" sz="1700" dirty="0"/>
          </a:p>
          <a:p>
            <a:r>
              <a:rPr lang="en-PH" sz="1700" dirty="0"/>
              <a:t>What has been presented is the INTENDED curriculum. It is now up to us to ensure that this enhanced curriculum truly transforms our schools and communities.</a:t>
            </a:r>
          </a:p>
          <a:p>
            <a:endParaRPr lang="en-PH" sz="1700" dirty="0"/>
          </a:p>
          <a:p>
            <a:r>
              <a:rPr lang="en-PH" sz="1700" dirty="0"/>
              <a:t>With the best of our abilities, let’s do all that we can for the Filipino learner.</a:t>
            </a:r>
          </a:p>
          <a:p>
            <a:endParaRPr lang="en-PH" sz="1700" dirty="0"/>
          </a:p>
          <a:p>
            <a:r>
              <a:rPr lang="en-PH" sz="1700" dirty="0" err="1"/>
              <a:t>Maraming</a:t>
            </a:r>
            <a:r>
              <a:rPr lang="en-PH" sz="1700" dirty="0"/>
              <a:t> </a:t>
            </a:r>
            <a:r>
              <a:rPr lang="en-PH" sz="1700" dirty="0" err="1"/>
              <a:t>salamat</a:t>
            </a:r>
            <a:r>
              <a:rPr lang="en-PH" sz="1700" dirty="0"/>
              <a:t> </a:t>
            </a:r>
            <a:r>
              <a:rPr lang="en-PH" sz="1700" dirty="0" err="1"/>
              <a:t>po</a:t>
            </a:r>
            <a:r>
              <a:rPr lang="en-PH" sz="1700" dirty="0"/>
              <a:t>!</a:t>
            </a:r>
          </a:p>
        </p:txBody>
      </p:sp>
      <p:sp>
        <p:nvSpPr>
          <p:cNvPr id="4" name="Slide Number Placeholder 3"/>
          <p:cNvSpPr>
            <a:spLocks noGrp="1"/>
          </p:cNvSpPr>
          <p:nvPr>
            <p:ph type="sldNum" sz="quarter" idx="10"/>
          </p:nvPr>
        </p:nvSpPr>
        <p:spPr/>
        <p:txBody>
          <a:bodyPr/>
          <a:lstStyle/>
          <a:p>
            <a:fld id="{4CB6AE6F-B340-4AE0-A021-E8AE703D32F1}" type="slidenum">
              <a:rPr lang="en-PH" smtClean="0"/>
              <a:pPr/>
              <a:t>69</a:t>
            </a:fld>
            <a:endParaRPr lang="en-PH"/>
          </a:p>
        </p:txBody>
      </p:sp>
    </p:spTree>
    <p:extLst>
      <p:ext uri="{BB962C8B-B14F-4D97-AF65-F5344CB8AC3E}">
        <p14:creationId xmlns:p14="http://schemas.microsoft.com/office/powerpoint/2010/main" val="238508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178384" indent="-178384">
              <a:buFont typeface="Arial" panose="020B0604020202020204" pitchFamily="34" charset="0"/>
              <a:buChar char="•"/>
            </a:pPr>
            <a:r>
              <a:rPr lang="fil-PH" sz="1700" dirty="0"/>
              <a:t>Philippine Qualifications Framework</a:t>
            </a:r>
          </a:p>
          <a:p>
            <a:pPr marL="178384" indent="-178384">
              <a:buFont typeface="Arial" panose="020B0604020202020204" pitchFamily="34" charset="0"/>
              <a:buChar char="•"/>
            </a:pPr>
            <a:r>
              <a:rPr lang="fil-PH" sz="1700" dirty="0"/>
              <a:t>Level I at end of Grade 10</a:t>
            </a:r>
          </a:p>
          <a:p>
            <a:pPr marL="178384" indent="-178384">
              <a:buFont typeface="Arial" panose="020B0604020202020204" pitchFamily="34" charset="0"/>
              <a:buChar char="•"/>
            </a:pPr>
            <a:r>
              <a:rPr lang="fil-PH" sz="1700" dirty="0"/>
              <a:t>Level II at end of Grade 12</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7</a:t>
            </a:fld>
            <a:endParaRPr lang="fil-P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pPr marL="297303" indent="-297303">
              <a:buFont typeface="Arial" panose="020B0604020202020204" pitchFamily="34" charset="0"/>
              <a:buChar char="•"/>
            </a:pPr>
            <a:r>
              <a:rPr lang="fil-PH" sz="1700" dirty="0"/>
              <a:t>Proposed DepEd articulation of PQF Level I and II</a:t>
            </a:r>
          </a:p>
          <a:p>
            <a:pPr marL="297303" indent="-297303">
              <a:buFont typeface="Arial" panose="020B0604020202020204" pitchFamily="34" charset="0"/>
              <a:buChar char="•"/>
            </a:pPr>
            <a:r>
              <a:rPr lang="fil-PH" sz="1700" dirty="0"/>
              <a:t>Knowledge and Skills</a:t>
            </a:r>
          </a:p>
          <a:p>
            <a:pPr marL="297303" indent="-297303">
              <a:buFont typeface="Arial" panose="020B0604020202020204" pitchFamily="34" charset="0"/>
              <a:buChar char="•"/>
            </a:pPr>
            <a:r>
              <a:rPr lang="fil-PH" sz="1700" dirty="0"/>
              <a:t>Values</a:t>
            </a:r>
          </a:p>
          <a:p>
            <a:pPr marL="297303" indent="-297303">
              <a:buFont typeface="Arial" panose="020B0604020202020204" pitchFamily="34" charset="0"/>
              <a:buChar char="•"/>
            </a:pPr>
            <a:r>
              <a:rPr lang="fil-PH" sz="1700" dirty="0"/>
              <a:t>Application</a:t>
            </a:r>
          </a:p>
          <a:p>
            <a:pPr marL="297303" indent="-297303">
              <a:buFont typeface="Arial" panose="020B0604020202020204" pitchFamily="34" charset="0"/>
              <a:buChar char="•"/>
            </a:pPr>
            <a:r>
              <a:rPr lang="fil-PH" sz="1700" dirty="0"/>
              <a:t>Degree of independence</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8</a:t>
            </a:fld>
            <a:endParaRPr lang="fil-P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23900"/>
            <a:ext cx="5229225" cy="3621088"/>
          </a:xfrm>
        </p:spPr>
      </p:sp>
      <p:sp>
        <p:nvSpPr>
          <p:cNvPr id="3" name="Notes Placeholder 2"/>
          <p:cNvSpPr>
            <a:spLocks noGrp="1"/>
          </p:cNvSpPr>
          <p:nvPr>
            <p:ph type="body" idx="1"/>
          </p:nvPr>
        </p:nvSpPr>
        <p:spPr/>
        <p:txBody>
          <a:bodyPr>
            <a:normAutofit/>
          </a:bodyPr>
          <a:lstStyle/>
          <a:p>
            <a:r>
              <a:rPr lang="fil-PH" sz="1700" dirty="0"/>
              <a:t>Key Stage Outcomes translated into: </a:t>
            </a:r>
          </a:p>
          <a:p>
            <a:pPr marL="297303" indent="-297303">
              <a:buFont typeface="Arial" panose="020B0604020202020204" pitchFamily="34" charset="0"/>
              <a:buChar char="•"/>
            </a:pPr>
            <a:r>
              <a:rPr lang="fil-PH" sz="1700" dirty="0"/>
              <a:t>Content standards and performance standards</a:t>
            </a:r>
          </a:p>
          <a:p>
            <a:pPr marL="297303" indent="-297303">
              <a:buFont typeface="Arial" panose="020B0604020202020204" pitchFamily="34" charset="0"/>
              <a:buChar char="•"/>
            </a:pPr>
            <a:r>
              <a:rPr lang="fil-PH" sz="1700" dirty="0"/>
              <a:t>Learning competencies</a:t>
            </a:r>
          </a:p>
          <a:p>
            <a:pPr marL="297303" indent="-297303">
              <a:buFont typeface="Arial" panose="020B0604020202020204" pitchFamily="34" charset="0"/>
              <a:buChar char="•"/>
            </a:pPr>
            <a:r>
              <a:rPr lang="fil-PH" sz="1700" dirty="0"/>
              <a:t>Learning resources</a:t>
            </a:r>
          </a:p>
        </p:txBody>
      </p:sp>
      <p:sp>
        <p:nvSpPr>
          <p:cNvPr id="4" name="Slide Number Placeholder 3"/>
          <p:cNvSpPr>
            <a:spLocks noGrp="1"/>
          </p:cNvSpPr>
          <p:nvPr>
            <p:ph type="sldNum" sz="quarter" idx="10"/>
          </p:nvPr>
        </p:nvSpPr>
        <p:spPr/>
        <p:txBody>
          <a:bodyPr/>
          <a:lstStyle/>
          <a:p>
            <a:fld id="{2494791E-93BB-45CE-944C-B698B2CF099E}" type="slidenum">
              <a:rPr lang="fil-PH" smtClean="0"/>
              <a:pPr/>
              <a:t>9</a:t>
            </a:fld>
            <a:endParaRPr lang="fil-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4"/>
            <a:ext cx="8420100" cy="1470025"/>
          </a:xfrm>
        </p:spPr>
        <p:txBody>
          <a:bodyPr/>
          <a:lstStyle/>
          <a:p>
            <a:r>
              <a:rPr lang="en-US" smtClean="0"/>
              <a:t>Click to edit Master title style</a:t>
            </a:r>
            <a:endParaRPr lang="fil-PH"/>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l-PH"/>
          </a:p>
        </p:txBody>
      </p:sp>
      <p:sp>
        <p:nvSpPr>
          <p:cNvPr id="4" name="Date Placeholder 3"/>
          <p:cNvSpPr>
            <a:spLocks noGrp="1"/>
          </p:cNvSpPr>
          <p:nvPr>
            <p:ph type="dt" sz="half" idx="10"/>
          </p:nvPr>
        </p:nvSpPr>
        <p:spPr/>
        <p:txBody>
          <a:bodyPr/>
          <a:lstStyle/>
          <a:p>
            <a:fld id="{F11BC2D6-06E3-4FCA-8C33-84D1403E97D8}" type="datetime1">
              <a:rPr lang="fil-PH" smtClean="0"/>
              <a:t>3/17/2014</a:t>
            </a:fld>
            <a:endParaRPr lang="fil-PH"/>
          </a:p>
        </p:txBody>
      </p:sp>
      <p:sp>
        <p:nvSpPr>
          <p:cNvPr id="5" name="Footer Placeholder 4"/>
          <p:cNvSpPr>
            <a:spLocks noGrp="1"/>
          </p:cNvSpPr>
          <p:nvPr>
            <p:ph type="ftr" sz="quarter" idx="11"/>
          </p:nvPr>
        </p:nvSpPr>
        <p:spPr/>
        <p:txBody>
          <a:bodyPr/>
          <a:lstStyle/>
          <a:p>
            <a:r>
              <a:rPr lang="en-PH" smtClean="0"/>
              <a:t>As of 02/17/14 Special ManCom Meeting on SHS Preparations. For DEPED USE ONLY</a:t>
            </a:r>
            <a:endParaRPr lang="fil-PH"/>
          </a:p>
        </p:txBody>
      </p:sp>
      <p:sp>
        <p:nvSpPr>
          <p:cNvPr id="6" name="Slide Number Placeholder 5"/>
          <p:cNvSpPr>
            <a:spLocks noGrp="1"/>
          </p:cNvSpPr>
          <p:nvPr>
            <p:ph type="sldNum" sz="quarter" idx="12"/>
          </p:nvPr>
        </p:nvSpPr>
        <p:spPr/>
        <p:txBody>
          <a:bodyPr/>
          <a:lstStyle/>
          <a:p>
            <a:fld id="{519312C2-6B78-435E-8D01-8F2255217B5D}" type="slidenum">
              <a:rPr lang="fil-PH" smtClean="0"/>
              <a:pPr/>
              <a:t>‹#›</a:t>
            </a:fld>
            <a:endParaRPr lang="fil-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0DC803CD-5A31-4D55-8ACE-99395648B151}" type="datetime1">
              <a:rPr lang="fil-PH" smtClean="0"/>
              <a:t>3/17/2014</a:t>
            </a:fld>
            <a:endParaRPr lang="fil-PH"/>
          </a:p>
        </p:txBody>
      </p:sp>
      <p:sp>
        <p:nvSpPr>
          <p:cNvPr id="5" name="Footer Placeholder 4"/>
          <p:cNvSpPr>
            <a:spLocks noGrp="1"/>
          </p:cNvSpPr>
          <p:nvPr>
            <p:ph type="ftr" sz="quarter" idx="11"/>
          </p:nvPr>
        </p:nvSpPr>
        <p:spPr/>
        <p:txBody>
          <a:bodyPr/>
          <a:lstStyle/>
          <a:p>
            <a:r>
              <a:rPr lang="en-PH" smtClean="0"/>
              <a:t>As of 02/17/14 Special ManCom Meeting on SHS Preparations. For DEPED USE ONLY</a:t>
            </a:r>
            <a:endParaRPr lang="fil-PH"/>
          </a:p>
        </p:txBody>
      </p:sp>
      <p:sp>
        <p:nvSpPr>
          <p:cNvPr id="6" name="Slide Number Placeholder 5"/>
          <p:cNvSpPr>
            <a:spLocks noGrp="1"/>
          </p:cNvSpPr>
          <p:nvPr>
            <p:ph type="sldNum" sz="quarter" idx="12"/>
          </p:nvPr>
        </p:nvSpPr>
        <p:spPr/>
        <p:txBody>
          <a:bodyPr/>
          <a:lstStyle/>
          <a:p>
            <a:fld id="{519312C2-6B78-435E-8D01-8F2255217B5D}" type="slidenum">
              <a:rPr lang="fil-PH" smtClean="0"/>
              <a:pPr/>
              <a:t>‹#›</a:t>
            </a:fld>
            <a:endParaRPr lang="fil-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7"/>
            <a:ext cx="2228850" cy="5851525"/>
          </a:xfrm>
        </p:spPr>
        <p:txBody>
          <a:bodyPr vert="eaVert"/>
          <a:lstStyle/>
          <a:p>
            <a:r>
              <a:rPr lang="en-US" smtClean="0"/>
              <a:t>Click to edit Master title style</a:t>
            </a:r>
            <a:endParaRPr lang="fil-PH"/>
          </a:p>
        </p:txBody>
      </p:sp>
      <p:sp>
        <p:nvSpPr>
          <p:cNvPr id="3" name="Vertical Text Placeholder 2"/>
          <p:cNvSpPr>
            <a:spLocks noGrp="1"/>
          </p:cNvSpPr>
          <p:nvPr>
            <p:ph type="body" orient="vert" idx="1"/>
          </p:nvPr>
        </p:nvSpPr>
        <p:spPr>
          <a:xfrm>
            <a:off x="495300" y="274647"/>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AAEBE1F2-8BC3-410B-92D6-64C5A7988849}" type="datetime1">
              <a:rPr lang="fil-PH" smtClean="0"/>
              <a:t>3/17/2014</a:t>
            </a:fld>
            <a:endParaRPr lang="fil-PH"/>
          </a:p>
        </p:txBody>
      </p:sp>
      <p:sp>
        <p:nvSpPr>
          <p:cNvPr id="5" name="Footer Placeholder 4"/>
          <p:cNvSpPr>
            <a:spLocks noGrp="1"/>
          </p:cNvSpPr>
          <p:nvPr>
            <p:ph type="ftr" sz="quarter" idx="11"/>
          </p:nvPr>
        </p:nvSpPr>
        <p:spPr/>
        <p:txBody>
          <a:bodyPr/>
          <a:lstStyle/>
          <a:p>
            <a:r>
              <a:rPr lang="en-PH" smtClean="0"/>
              <a:t>As of 02/17/14 Special ManCom Meeting on SHS Preparations. For DEPED USE ONLY</a:t>
            </a:r>
            <a:endParaRPr lang="fil-PH"/>
          </a:p>
        </p:txBody>
      </p:sp>
      <p:sp>
        <p:nvSpPr>
          <p:cNvPr id="6" name="Slide Number Placeholder 5"/>
          <p:cNvSpPr>
            <a:spLocks noGrp="1"/>
          </p:cNvSpPr>
          <p:nvPr>
            <p:ph type="sldNum" sz="quarter" idx="12"/>
          </p:nvPr>
        </p:nvSpPr>
        <p:spPr/>
        <p:txBody>
          <a:bodyPr/>
          <a:lstStyle/>
          <a:p>
            <a:fld id="{519312C2-6B78-435E-8D01-8F2255217B5D}" type="slidenum">
              <a:rPr lang="fil-PH" smtClean="0"/>
              <a:pPr/>
              <a:t>‹#›</a:t>
            </a:fld>
            <a:endParaRPr lang="fil-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0660D77B-B6B5-42A5-8564-CDB019C91C21}" type="datetime1">
              <a:rPr lang="fil-PH" smtClean="0"/>
              <a:t>3/17/2014</a:t>
            </a:fld>
            <a:endParaRPr lang="fil-PH"/>
          </a:p>
        </p:txBody>
      </p:sp>
      <p:sp>
        <p:nvSpPr>
          <p:cNvPr id="5" name="Footer Placeholder 4"/>
          <p:cNvSpPr>
            <a:spLocks noGrp="1"/>
          </p:cNvSpPr>
          <p:nvPr>
            <p:ph type="ftr" sz="quarter" idx="11"/>
          </p:nvPr>
        </p:nvSpPr>
        <p:spPr/>
        <p:txBody>
          <a:bodyPr/>
          <a:lstStyle/>
          <a:p>
            <a:r>
              <a:rPr lang="en-PH" smtClean="0"/>
              <a:t>As of 02/17/14 Special ManCom Meeting on SHS Preparations. For DEPED USE ONLY</a:t>
            </a:r>
            <a:endParaRPr lang="fil-PH"/>
          </a:p>
        </p:txBody>
      </p:sp>
      <p:sp>
        <p:nvSpPr>
          <p:cNvPr id="6" name="Slide Number Placeholder 5"/>
          <p:cNvSpPr>
            <a:spLocks noGrp="1"/>
          </p:cNvSpPr>
          <p:nvPr>
            <p:ph type="sldNum" sz="quarter" idx="12"/>
          </p:nvPr>
        </p:nvSpPr>
        <p:spPr/>
        <p:txBody>
          <a:bodyPr/>
          <a:lstStyle/>
          <a:p>
            <a:fld id="{519312C2-6B78-435E-8D01-8F2255217B5D}" type="slidenum">
              <a:rPr lang="fil-PH" smtClean="0"/>
              <a:pPr/>
              <a:t>‹#›</a:t>
            </a:fld>
            <a:endParaRPr lang="fil-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9"/>
            <a:ext cx="8420100" cy="1362075"/>
          </a:xfrm>
        </p:spPr>
        <p:txBody>
          <a:bodyPr anchor="t"/>
          <a:lstStyle>
            <a:lvl1pPr algn="l">
              <a:defRPr sz="4000" b="1" cap="all"/>
            </a:lvl1pPr>
          </a:lstStyle>
          <a:p>
            <a:r>
              <a:rPr lang="en-US" smtClean="0"/>
              <a:t>Click to edit Master title style</a:t>
            </a:r>
            <a:endParaRPr lang="fil-PH"/>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2A748-D9B6-4422-87CE-3C445D18C45C}" type="datetime1">
              <a:rPr lang="fil-PH" smtClean="0"/>
              <a:t>3/17/2014</a:t>
            </a:fld>
            <a:endParaRPr lang="fil-PH"/>
          </a:p>
        </p:txBody>
      </p:sp>
      <p:sp>
        <p:nvSpPr>
          <p:cNvPr id="5" name="Footer Placeholder 4"/>
          <p:cNvSpPr>
            <a:spLocks noGrp="1"/>
          </p:cNvSpPr>
          <p:nvPr>
            <p:ph type="ftr" sz="quarter" idx="11"/>
          </p:nvPr>
        </p:nvSpPr>
        <p:spPr/>
        <p:txBody>
          <a:bodyPr/>
          <a:lstStyle/>
          <a:p>
            <a:r>
              <a:rPr lang="en-PH" smtClean="0"/>
              <a:t>As of 02/17/14 Special ManCom Meeting on SHS Preparations. For DEPED USE ONLY</a:t>
            </a:r>
            <a:endParaRPr lang="fil-PH"/>
          </a:p>
        </p:txBody>
      </p:sp>
      <p:sp>
        <p:nvSpPr>
          <p:cNvPr id="6" name="Slide Number Placeholder 5"/>
          <p:cNvSpPr>
            <a:spLocks noGrp="1"/>
          </p:cNvSpPr>
          <p:nvPr>
            <p:ph type="sldNum" sz="quarter" idx="12"/>
          </p:nvPr>
        </p:nvSpPr>
        <p:spPr/>
        <p:txBody>
          <a:bodyPr/>
          <a:lstStyle/>
          <a:p>
            <a:fld id="{519312C2-6B78-435E-8D01-8F2255217B5D}" type="slidenum">
              <a:rPr lang="fil-PH" smtClean="0"/>
              <a:pPr/>
              <a:t>‹#›</a:t>
            </a:fld>
            <a:endParaRPr lang="fil-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Date Placeholder 4"/>
          <p:cNvSpPr>
            <a:spLocks noGrp="1"/>
          </p:cNvSpPr>
          <p:nvPr>
            <p:ph type="dt" sz="half" idx="10"/>
          </p:nvPr>
        </p:nvSpPr>
        <p:spPr/>
        <p:txBody>
          <a:bodyPr/>
          <a:lstStyle/>
          <a:p>
            <a:fld id="{15E5DA72-1C43-4762-9814-613CB41D602C}" type="datetime1">
              <a:rPr lang="fil-PH" smtClean="0"/>
              <a:t>3/17/2014</a:t>
            </a:fld>
            <a:endParaRPr lang="fil-PH"/>
          </a:p>
        </p:txBody>
      </p:sp>
      <p:sp>
        <p:nvSpPr>
          <p:cNvPr id="6" name="Footer Placeholder 5"/>
          <p:cNvSpPr>
            <a:spLocks noGrp="1"/>
          </p:cNvSpPr>
          <p:nvPr>
            <p:ph type="ftr" sz="quarter" idx="11"/>
          </p:nvPr>
        </p:nvSpPr>
        <p:spPr/>
        <p:txBody>
          <a:bodyPr/>
          <a:lstStyle/>
          <a:p>
            <a:r>
              <a:rPr lang="en-PH" smtClean="0"/>
              <a:t>As of 02/17/14 Special ManCom Meeting on SHS Preparations. For DEPED USE ONLY</a:t>
            </a:r>
            <a:endParaRPr lang="fil-PH"/>
          </a:p>
        </p:txBody>
      </p:sp>
      <p:sp>
        <p:nvSpPr>
          <p:cNvPr id="7" name="Slide Number Placeholder 6"/>
          <p:cNvSpPr>
            <a:spLocks noGrp="1"/>
          </p:cNvSpPr>
          <p:nvPr>
            <p:ph type="sldNum" sz="quarter" idx="12"/>
          </p:nvPr>
        </p:nvSpPr>
        <p:spPr/>
        <p:txBody>
          <a:bodyPr/>
          <a:lstStyle/>
          <a:p>
            <a:fld id="{519312C2-6B78-435E-8D01-8F2255217B5D}" type="slidenum">
              <a:rPr lang="fil-PH" smtClean="0"/>
              <a:pPr/>
              <a:t>‹#›</a:t>
            </a:fld>
            <a:endParaRPr lang="fil-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l-PH"/>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7" name="Date Placeholder 6"/>
          <p:cNvSpPr>
            <a:spLocks noGrp="1"/>
          </p:cNvSpPr>
          <p:nvPr>
            <p:ph type="dt" sz="half" idx="10"/>
          </p:nvPr>
        </p:nvSpPr>
        <p:spPr/>
        <p:txBody>
          <a:bodyPr/>
          <a:lstStyle/>
          <a:p>
            <a:fld id="{AFDA6068-1C82-485F-A7CF-4799F4C7E6F6}" type="datetime1">
              <a:rPr lang="fil-PH" smtClean="0"/>
              <a:t>3/17/2014</a:t>
            </a:fld>
            <a:endParaRPr lang="fil-PH"/>
          </a:p>
        </p:txBody>
      </p:sp>
      <p:sp>
        <p:nvSpPr>
          <p:cNvPr id="8" name="Footer Placeholder 7"/>
          <p:cNvSpPr>
            <a:spLocks noGrp="1"/>
          </p:cNvSpPr>
          <p:nvPr>
            <p:ph type="ftr" sz="quarter" idx="11"/>
          </p:nvPr>
        </p:nvSpPr>
        <p:spPr/>
        <p:txBody>
          <a:bodyPr/>
          <a:lstStyle/>
          <a:p>
            <a:r>
              <a:rPr lang="en-PH" smtClean="0"/>
              <a:t>As of 02/17/14 Special ManCom Meeting on SHS Preparations. For DEPED USE ONLY</a:t>
            </a:r>
            <a:endParaRPr lang="fil-PH"/>
          </a:p>
        </p:txBody>
      </p:sp>
      <p:sp>
        <p:nvSpPr>
          <p:cNvPr id="9" name="Slide Number Placeholder 8"/>
          <p:cNvSpPr>
            <a:spLocks noGrp="1"/>
          </p:cNvSpPr>
          <p:nvPr>
            <p:ph type="sldNum" sz="quarter" idx="12"/>
          </p:nvPr>
        </p:nvSpPr>
        <p:spPr/>
        <p:txBody>
          <a:bodyPr/>
          <a:lstStyle/>
          <a:p>
            <a:fld id="{519312C2-6B78-435E-8D01-8F2255217B5D}" type="slidenum">
              <a:rPr lang="fil-PH" smtClean="0"/>
              <a:pPr/>
              <a:t>‹#›</a:t>
            </a:fld>
            <a:endParaRPr lang="fil-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Date Placeholder 2"/>
          <p:cNvSpPr>
            <a:spLocks noGrp="1"/>
          </p:cNvSpPr>
          <p:nvPr>
            <p:ph type="dt" sz="half" idx="10"/>
          </p:nvPr>
        </p:nvSpPr>
        <p:spPr/>
        <p:txBody>
          <a:bodyPr/>
          <a:lstStyle/>
          <a:p>
            <a:fld id="{BE129DE4-9E5F-4F81-ACAA-B5197C5A0006}" type="datetime1">
              <a:rPr lang="fil-PH" smtClean="0"/>
              <a:t>3/17/2014</a:t>
            </a:fld>
            <a:endParaRPr lang="fil-PH"/>
          </a:p>
        </p:txBody>
      </p:sp>
      <p:sp>
        <p:nvSpPr>
          <p:cNvPr id="4" name="Footer Placeholder 3"/>
          <p:cNvSpPr>
            <a:spLocks noGrp="1"/>
          </p:cNvSpPr>
          <p:nvPr>
            <p:ph type="ftr" sz="quarter" idx="11"/>
          </p:nvPr>
        </p:nvSpPr>
        <p:spPr/>
        <p:txBody>
          <a:bodyPr/>
          <a:lstStyle/>
          <a:p>
            <a:r>
              <a:rPr lang="en-PH" smtClean="0"/>
              <a:t>As of 02/17/14 Special ManCom Meeting on SHS Preparations. For DEPED USE ONLY</a:t>
            </a:r>
            <a:endParaRPr lang="fil-PH"/>
          </a:p>
        </p:txBody>
      </p:sp>
      <p:sp>
        <p:nvSpPr>
          <p:cNvPr id="5" name="Slide Number Placeholder 4"/>
          <p:cNvSpPr>
            <a:spLocks noGrp="1"/>
          </p:cNvSpPr>
          <p:nvPr>
            <p:ph type="sldNum" sz="quarter" idx="12"/>
          </p:nvPr>
        </p:nvSpPr>
        <p:spPr/>
        <p:txBody>
          <a:bodyPr/>
          <a:lstStyle/>
          <a:p>
            <a:fld id="{519312C2-6B78-435E-8D01-8F2255217B5D}" type="slidenum">
              <a:rPr lang="fil-PH" smtClean="0"/>
              <a:pPr/>
              <a:t>‹#›</a:t>
            </a:fld>
            <a:endParaRPr lang="fil-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278D1-82D7-48C8-BEB0-88AB3BC8EACC}" type="datetime1">
              <a:rPr lang="fil-PH" smtClean="0"/>
              <a:t>3/17/2014</a:t>
            </a:fld>
            <a:endParaRPr lang="fil-PH"/>
          </a:p>
        </p:txBody>
      </p:sp>
      <p:sp>
        <p:nvSpPr>
          <p:cNvPr id="3" name="Footer Placeholder 2"/>
          <p:cNvSpPr>
            <a:spLocks noGrp="1"/>
          </p:cNvSpPr>
          <p:nvPr>
            <p:ph type="ftr" sz="quarter" idx="11"/>
          </p:nvPr>
        </p:nvSpPr>
        <p:spPr/>
        <p:txBody>
          <a:bodyPr/>
          <a:lstStyle/>
          <a:p>
            <a:r>
              <a:rPr lang="en-PH" smtClean="0"/>
              <a:t>As of 02/17/14 Special ManCom Meeting on SHS Preparations. For DEPED USE ONLY</a:t>
            </a:r>
            <a:endParaRPr lang="fil-PH"/>
          </a:p>
        </p:txBody>
      </p:sp>
      <p:sp>
        <p:nvSpPr>
          <p:cNvPr id="4" name="Slide Number Placeholder 3"/>
          <p:cNvSpPr>
            <a:spLocks noGrp="1"/>
          </p:cNvSpPr>
          <p:nvPr>
            <p:ph type="sldNum" sz="quarter" idx="12"/>
          </p:nvPr>
        </p:nvSpPr>
        <p:spPr/>
        <p:txBody>
          <a:bodyPr/>
          <a:lstStyle/>
          <a:p>
            <a:fld id="{519312C2-6B78-435E-8D01-8F2255217B5D}" type="slidenum">
              <a:rPr lang="fil-PH" smtClean="0"/>
              <a:pPr/>
              <a:t>‹#›</a:t>
            </a:fld>
            <a:endParaRPr lang="fil-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fil-PH"/>
          </a:p>
        </p:txBody>
      </p:sp>
      <p:sp>
        <p:nvSpPr>
          <p:cNvPr id="3" name="Content Placeholder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C3043-08E4-4536-8EEE-5965B8C30559}" type="datetime1">
              <a:rPr lang="fil-PH" smtClean="0"/>
              <a:t>3/17/2014</a:t>
            </a:fld>
            <a:endParaRPr lang="fil-PH"/>
          </a:p>
        </p:txBody>
      </p:sp>
      <p:sp>
        <p:nvSpPr>
          <p:cNvPr id="6" name="Footer Placeholder 5"/>
          <p:cNvSpPr>
            <a:spLocks noGrp="1"/>
          </p:cNvSpPr>
          <p:nvPr>
            <p:ph type="ftr" sz="quarter" idx="11"/>
          </p:nvPr>
        </p:nvSpPr>
        <p:spPr/>
        <p:txBody>
          <a:bodyPr/>
          <a:lstStyle/>
          <a:p>
            <a:r>
              <a:rPr lang="en-PH" smtClean="0"/>
              <a:t>As of 02/17/14 Special ManCom Meeting on SHS Preparations. For DEPED USE ONLY</a:t>
            </a:r>
            <a:endParaRPr lang="fil-PH"/>
          </a:p>
        </p:txBody>
      </p:sp>
      <p:sp>
        <p:nvSpPr>
          <p:cNvPr id="7" name="Slide Number Placeholder 6"/>
          <p:cNvSpPr>
            <a:spLocks noGrp="1"/>
          </p:cNvSpPr>
          <p:nvPr>
            <p:ph type="sldNum" sz="quarter" idx="12"/>
          </p:nvPr>
        </p:nvSpPr>
        <p:spPr/>
        <p:txBody>
          <a:bodyPr/>
          <a:lstStyle/>
          <a:p>
            <a:fld id="{519312C2-6B78-435E-8D01-8F2255217B5D}" type="slidenum">
              <a:rPr lang="fil-PH" smtClean="0"/>
              <a:pPr/>
              <a:t>‹#›</a:t>
            </a:fld>
            <a:endParaRPr lang="fil-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fil-PH"/>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l-PH"/>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4E86E-7051-47E6-A9D0-D3E9020E3DED}" type="datetime1">
              <a:rPr lang="fil-PH" smtClean="0"/>
              <a:t>3/17/2014</a:t>
            </a:fld>
            <a:endParaRPr lang="fil-PH"/>
          </a:p>
        </p:txBody>
      </p:sp>
      <p:sp>
        <p:nvSpPr>
          <p:cNvPr id="6" name="Footer Placeholder 5"/>
          <p:cNvSpPr>
            <a:spLocks noGrp="1"/>
          </p:cNvSpPr>
          <p:nvPr>
            <p:ph type="ftr" sz="quarter" idx="11"/>
          </p:nvPr>
        </p:nvSpPr>
        <p:spPr/>
        <p:txBody>
          <a:bodyPr/>
          <a:lstStyle/>
          <a:p>
            <a:r>
              <a:rPr lang="en-PH" smtClean="0"/>
              <a:t>As of 02/17/14 Special ManCom Meeting on SHS Preparations. For DEPED USE ONLY</a:t>
            </a:r>
            <a:endParaRPr lang="fil-PH"/>
          </a:p>
        </p:txBody>
      </p:sp>
      <p:sp>
        <p:nvSpPr>
          <p:cNvPr id="7" name="Slide Number Placeholder 6"/>
          <p:cNvSpPr>
            <a:spLocks noGrp="1"/>
          </p:cNvSpPr>
          <p:nvPr>
            <p:ph type="sldNum" sz="quarter" idx="12"/>
          </p:nvPr>
        </p:nvSpPr>
        <p:spPr/>
        <p:txBody>
          <a:bodyPr/>
          <a:lstStyle/>
          <a:p>
            <a:fld id="{519312C2-6B78-435E-8D01-8F2255217B5D}" type="slidenum">
              <a:rPr lang="fil-PH" smtClean="0"/>
              <a:pPr/>
              <a:t>‹#›</a:t>
            </a:fld>
            <a:endParaRPr lang="fil-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fil-PH"/>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36BC8-B1D3-490D-8A6B-9C358FD3AC97}" type="datetime1">
              <a:rPr lang="fil-PH" smtClean="0"/>
              <a:t>3/17/2014</a:t>
            </a:fld>
            <a:endParaRPr lang="fil-PH"/>
          </a:p>
        </p:txBody>
      </p:sp>
      <p:sp>
        <p:nvSpPr>
          <p:cNvPr id="5" name="Footer Placeholder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PH" smtClean="0"/>
              <a:t>As of 02/17/14 Special ManCom Meeting on SHS Preparations. For DEPED USE ONLY</a:t>
            </a:r>
            <a:endParaRPr lang="fil-PH"/>
          </a:p>
        </p:txBody>
      </p:sp>
      <p:sp>
        <p:nvSpPr>
          <p:cNvPr id="6" name="Slide Number Placeholder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312C2-6B78-435E-8D01-8F2255217B5D}" type="slidenum">
              <a:rPr lang="fil-PH" smtClean="0"/>
              <a:pPr/>
              <a:t>‹#›</a:t>
            </a:fld>
            <a:endParaRPr lang="fil-P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bit.ly/kto12curriculum"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dirty="0"/>
          </a:p>
        </p:txBody>
      </p:sp>
      <p:sp>
        <p:nvSpPr>
          <p:cNvPr id="5" name="Title 1"/>
          <p:cNvSpPr txBox="1">
            <a:spLocks/>
          </p:cNvSpPr>
          <p:nvPr/>
        </p:nvSpPr>
        <p:spPr>
          <a:xfrm>
            <a:off x="481853" y="3773757"/>
            <a:ext cx="8915400" cy="12192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4800" b="1" i="0" u="none" strike="noStrike" kern="1200" cap="none" spc="0" normalizeH="0" baseline="0" noProof="0" dirty="0" smtClean="0">
                <a:ln>
                  <a:noFill/>
                </a:ln>
                <a:solidFill>
                  <a:schemeClr val="bg1"/>
                </a:solidFill>
                <a:effectLst/>
                <a:uLnTx/>
                <a:uFillTx/>
                <a:latin typeface="Bookman Old Style" pitchFamily="18" charset="0"/>
                <a:ea typeface="+mj-ea"/>
                <a:cs typeface="+mj-cs"/>
              </a:rPr>
              <a:t>The K to 12 Curriculum</a:t>
            </a:r>
          </a:p>
        </p:txBody>
      </p:sp>
      <p:pic>
        <p:nvPicPr>
          <p:cNvPr id="2050" name="Picture 2" descr="E:\Abigail Godoy\DepEd Style Guide\DepEd Seal_small.png"/>
          <p:cNvPicPr>
            <a:picLocks noChangeAspect="1" noChangeArrowheads="1"/>
          </p:cNvPicPr>
          <p:nvPr/>
        </p:nvPicPr>
        <p:blipFill>
          <a:blip r:embed="rId3" cstate="print"/>
          <a:srcRect/>
          <a:stretch>
            <a:fillRect/>
          </a:stretch>
        </p:blipFill>
        <p:spPr bwMode="auto">
          <a:xfrm>
            <a:off x="3806190" y="1188764"/>
            <a:ext cx="2286110" cy="2286110"/>
          </a:xfrm>
          <a:prstGeom prst="rect">
            <a:avLst/>
          </a:prstGeom>
          <a:noFill/>
        </p:spPr>
      </p:pic>
    </p:spTree>
    <p:extLst>
      <p:ext uri="{BB962C8B-B14F-4D97-AF65-F5344CB8AC3E}">
        <p14:creationId xmlns:p14="http://schemas.microsoft.com/office/powerpoint/2010/main" val="3635634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1960" y="1456774"/>
            <a:ext cx="8968740" cy="4525963"/>
          </a:xfrm>
        </p:spPr>
        <p:txBody>
          <a:bodyPr>
            <a:normAutofit/>
          </a:bodyPr>
          <a:lstStyle/>
          <a:p>
            <a:pPr>
              <a:spcBef>
                <a:spcPts val="0"/>
              </a:spcBef>
              <a:spcAft>
                <a:spcPts val="1600"/>
              </a:spcAft>
              <a:buFont typeface="Wingdings" panose="05000000000000000000" pitchFamily="2" charset="2"/>
              <a:buChar char="§"/>
            </a:pPr>
            <a:r>
              <a:rPr lang="en-PH" sz="3400" dirty="0" smtClean="0">
                <a:latin typeface="Arial" panose="020B0604020202020204" pitchFamily="34" charset="0"/>
                <a:cs typeface="Arial" panose="020B0604020202020204" pitchFamily="34" charset="0"/>
              </a:rPr>
              <a:t>Learning standards refer </a:t>
            </a:r>
            <a:r>
              <a:rPr lang="en-PH" sz="3400" dirty="0">
                <a:latin typeface="Arial" panose="020B0604020202020204" pitchFamily="34" charset="0"/>
                <a:cs typeface="Arial" panose="020B0604020202020204" pitchFamily="34" charset="0"/>
              </a:rPr>
              <a:t>to </a:t>
            </a:r>
            <a:r>
              <a:rPr lang="en-PH" sz="3400" i="1" dirty="0">
                <a:solidFill>
                  <a:schemeClr val="accent6">
                    <a:lumMod val="75000"/>
                  </a:schemeClr>
                </a:solidFill>
                <a:latin typeface="Arial" panose="020B0604020202020204" pitchFamily="34" charset="0"/>
                <a:cs typeface="Arial" panose="020B0604020202020204" pitchFamily="34" charset="0"/>
              </a:rPr>
              <a:t>how well</a:t>
            </a:r>
            <a:r>
              <a:rPr lang="en-PH" sz="3400" dirty="0">
                <a:latin typeface="Arial" panose="020B0604020202020204" pitchFamily="34" charset="0"/>
                <a:cs typeface="Arial" panose="020B0604020202020204" pitchFamily="34" charset="0"/>
              </a:rPr>
              <a:t> the student must perform, at </a:t>
            </a:r>
            <a:r>
              <a:rPr lang="en-PH" sz="3400" i="1" dirty="0">
                <a:solidFill>
                  <a:schemeClr val="accent6">
                    <a:lumMod val="75000"/>
                  </a:schemeClr>
                </a:solidFill>
                <a:latin typeface="Arial" panose="020B0604020202020204" pitchFamily="34" charset="0"/>
                <a:cs typeface="Arial" panose="020B0604020202020204" pitchFamily="34" charset="0"/>
              </a:rPr>
              <a:t>what kinds</a:t>
            </a:r>
            <a:r>
              <a:rPr lang="en-PH" sz="3400" dirty="0">
                <a:latin typeface="Arial" panose="020B0604020202020204" pitchFamily="34" charset="0"/>
                <a:cs typeface="Arial" panose="020B0604020202020204" pitchFamily="34" charset="0"/>
              </a:rPr>
              <a:t> of tasks, based on </a:t>
            </a:r>
            <a:r>
              <a:rPr lang="en-PH" sz="3400" i="1" dirty="0">
                <a:solidFill>
                  <a:schemeClr val="accent6">
                    <a:lumMod val="75000"/>
                  </a:schemeClr>
                </a:solidFill>
                <a:latin typeface="Arial" panose="020B0604020202020204" pitchFamily="34" charset="0"/>
                <a:cs typeface="Arial" panose="020B0604020202020204" pitchFamily="34" charset="0"/>
              </a:rPr>
              <a:t>what content</a:t>
            </a:r>
            <a:r>
              <a:rPr lang="en-PH" sz="3400" dirty="0">
                <a:latin typeface="Arial" panose="020B0604020202020204" pitchFamily="34" charset="0"/>
                <a:cs typeface="Arial" panose="020B0604020202020204" pitchFamily="34" charset="0"/>
              </a:rPr>
              <a:t>, to be considered proficient or </a:t>
            </a:r>
            <a:r>
              <a:rPr lang="en-PH" sz="3400" dirty="0" smtClean="0">
                <a:latin typeface="Arial" panose="020B0604020202020204" pitchFamily="34" charset="0"/>
                <a:cs typeface="Arial" panose="020B0604020202020204" pitchFamily="34" charset="0"/>
              </a:rPr>
              <a:t>effective</a:t>
            </a:r>
          </a:p>
          <a:p>
            <a:pPr>
              <a:spcBef>
                <a:spcPts val="0"/>
              </a:spcBef>
              <a:spcAft>
                <a:spcPts val="1600"/>
              </a:spcAft>
              <a:buFont typeface="Wingdings" panose="05000000000000000000" pitchFamily="2" charset="2"/>
              <a:buChar char="§"/>
            </a:pPr>
            <a:r>
              <a:rPr lang="en-PH" sz="3400" dirty="0" smtClean="0">
                <a:latin typeface="Arial" panose="020B0604020202020204" pitchFamily="34" charset="0"/>
                <a:cs typeface="Arial" panose="020B0604020202020204" pitchFamily="34" charset="0"/>
              </a:rPr>
              <a:t>They define </a:t>
            </a:r>
            <a:r>
              <a:rPr lang="en-PH" sz="3400" dirty="0">
                <a:latin typeface="Arial" panose="020B0604020202020204" pitchFamily="34" charset="0"/>
                <a:cs typeface="Arial" panose="020B0604020202020204" pitchFamily="34" charset="0"/>
              </a:rPr>
              <a:t>what learning should be achieved in what grades or over certain grade </a:t>
            </a:r>
            <a:r>
              <a:rPr lang="en-PH" sz="3400" dirty="0" smtClean="0">
                <a:latin typeface="Arial" panose="020B0604020202020204" pitchFamily="34" charset="0"/>
                <a:cs typeface="Arial" panose="020B0604020202020204" pitchFamily="34" charset="0"/>
              </a:rPr>
              <a:t>spans</a:t>
            </a:r>
            <a:endParaRPr lang="en-PH" sz="3400" dirty="0">
              <a:latin typeface="Arial" panose="020B0604020202020204" pitchFamily="34" charset="0"/>
              <a:cs typeface="Arial" panose="020B0604020202020204" pitchFamily="34" charset="0"/>
            </a:endParaRPr>
          </a:p>
        </p:txBody>
      </p:sp>
      <p:sp>
        <p:nvSpPr>
          <p:cNvPr id="14" name="Rectangle 1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5" name="Title 1"/>
          <p:cNvSpPr>
            <a:spLocks noGrp="1"/>
          </p:cNvSpPr>
          <p:nvPr>
            <p:ph type="title"/>
          </p:nvPr>
        </p:nvSpPr>
        <p:spPr>
          <a:xfrm>
            <a:off x="495300" y="0"/>
            <a:ext cx="8915400" cy="914400"/>
          </a:xfrm>
        </p:spPr>
        <p:txBody>
          <a:bodyPr>
            <a:normAutofit/>
          </a:bodyPr>
          <a:lstStyle/>
          <a:p>
            <a:r>
              <a:rPr lang="fil-PH" sz="3600" dirty="0" smtClean="0">
                <a:solidFill>
                  <a:schemeClr val="bg1"/>
                </a:solidFill>
                <a:latin typeface="Bookman Old Style" pitchFamily="18" charset="0"/>
              </a:rPr>
              <a:t>Learning Standards</a:t>
            </a:r>
            <a:endParaRPr lang="fil-PH" sz="3600" dirty="0">
              <a:solidFill>
                <a:schemeClr val="bg1"/>
              </a:solidFill>
              <a:latin typeface="Bookman Old Style" pitchFamily="18" charset="0"/>
            </a:endParaRPr>
          </a:p>
        </p:txBody>
      </p:sp>
      <p:sp>
        <p:nvSpPr>
          <p:cNvPr id="16" name="Rectangle 1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2901047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696543" y="1456774"/>
            <a:ext cx="6461312" cy="4525963"/>
          </a:xfrm>
        </p:spPr>
        <p:txBody>
          <a:bodyPr>
            <a:normAutofit/>
          </a:bodyPr>
          <a:lstStyle/>
          <a:p>
            <a:pPr marL="514350" indent="-514350">
              <a:buFont typeface="+mj-lt"/>
              <a:buAutoNum type="arabicPeriod"/>
            </a:pPr>
            <a:r>
              <a:rPr lang="en-PH" sz="3600" dirty="0" smtClean="0">
                <a:latin typeface="Arial" panose="020B0604020202020204" pitchFamily="34" charset="0"/>
                <a:cs typeface="Arial" panose="020B0604020202020204" pitchFamily="34" charset="0"/>
              </a:rPr>
              <a:t>Key Stage </a:t>
            </a:r>
            <a:r>
              <a:rPr lang="en-PH" sz="3600" dirty="0">
                <a:latin typeface="Arial" panose="020B0604020202020204" pitchFamily="34" charset="0"/>
                <a:cs typeface="Arial" panose="020B0604020202020204" pitchFamily="34" charset="0"/>
              </a:rPr>
              <a:t>S</a:t>
            </a:r>
            <a:r>
              <a:rPr lang="en-PH" sz="3600" dirty="0" smtClean="0">
                <a:latin typeface="Arial" panose="020B0604020202020204" pitchFamily="34" charset="0"/>
                <a:cs typeface="Arial" panose="020B0604020202020204" pitchFamily="34" charset="0"/>
              </a:rPr>
              <a:t>tandards</a:t>
            </a:r>
          </a:p>
          <a:p>
            <a:pPr marL="514350" indent="-514350">
              <a:buFont typeface="+mj-lt"/>
              <a:buAutoNum type="arabicPeriod"/>
            </a:pPr>
            <a:r>
              <a:rPr lang="en-PH" sz="3600" dirty="0" smtClean="0">
                <a:latin typeface="Arial" panose="020B0604020202020204" pitchFamily="34" charset="0"/>
                <a:cs typeface="Arial" panose="020B0604020202020204" pitchFamily="34" charset="0"/>
              </a:rPr>
              <a:t>Content Standards</a:t>
            </a:r>
          </a:p>
          <a:p>
            <a:pPr marL="514350" indent="-514350">
              <a:buFont typeface="+mj-lt"/>
              <a:buAutoNum type="arabicPeriod"/>
            </a:pPr>
            <a:r>
              <a:rPr lang="en-PH" sz="3600" dirty="0" smtClean="0">
                <a:latin typeface="Arial" panose="020B0604020202020204" pitchFamily="34" charset="0"/>
                <a:cs typeface="Arial" panose="020B0604020202020204" pitchFamily="34" charset="0"/>
              </a:rPr>
              <a:t>Performance Standards</a:t>
            </a:r>
          </a:p>
          <a:p>
            <a:pPr marL="514350" indent="-514350">
              <a:buFont typeface="+mj-lt"/>
              <a:buAutoNum type="arabicPeriod"/>
            </a:pPr>
            <a:r>
              <a:rPr lang="en-PH" sz="3600" dirty="0" smtClean="0">
                <a:latin typeface="Arial" panose="020B0604020202020204" pitchFamily="34" charset="0"/>
                <a:cs typeface="Arial" panose="020B0604020202020204" pitchFamily="34" charset="0"/>
              </a:rPr>
              <a:t>Learning Competency</a:t>
            </a:r>
            <a:endParaRPr lang="en-PH" sz="3600" dirty="0">
              <a:latin typeface="Arial" panose="020B0604020202020204" pitchFamily="34" charset="0"/>
              <a:cs typeface="Arial" panose="020B0604020202020204" pitchFamily="34" charset="0"/>
            </a:endParaRPr>
          </a:p>
        </p:txBody>
      </p:sp>
      <p:sp>
        <p:nvSpPr>
          <p:cNvPr id="14" name="Rectangle 1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5" name="Title 1"/>
          <p:cNvSpPr>
            <a:spLocks noGrp="1"/>
          </p:cNvSpPr>
          <p:nvPr>
            <p:ph type="title"/>
          </p:nvPr>
        </p:nvSpPr>
        <p:spPr>
          <a:xfrm>
            <a:off x="495300" y="0"/>
            <a:ext cx="8915400" cy="914400"/>
          </a:xfrm>
        </p:spPr>
        <p:txBody>
          <a:bodyPr>
            <a:normAutofit/>
          </a:bodyPr>
          <a:lstStyle/>
          <a:p>
            <a:r>
              <a:rPr lang="fil-PH" sz="3600" dirty="0" smtClean="0">
                <a:solidFill>
                  <a:schemeClr val="bg1"/>
                </a:solidFill>
                <a:latin typeface="Bookman Old Style" pitchFamily="18" charset="0"/>
              </a:rPr>
              <a:t>Learning Standards</a:t>
            </a:r>
            <a:endParaRPr lang="fil-PH" sz="3600" dirty="0">
              <a:solidFill>
                <a:schemeClr val="bg1"/>
              </a:solidFill>
              <a:latin typeface="Bookman Old Style" pitchFamily="18" charset="0"/>
            </a:endParaRPr>
          </a:p>
        </p:txBody>
      </p:sp>
      <p:sp>
        <p:nvSpPr>
          <p:cNvPr id="16" name="Rectangle 1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1945780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95300" y="1385058"/>
            <a:ext cx="8915400" cy="4525963"/>
          </a:xfrm>
        </p:spPr>
        <p:txBody>
          <a:bodyPr>
            <a:normAutofit/>
          </a:bodyPr>
          <a:lstStyle/>
          <a:p>
            <a:pPr marL="0" indent="0">
              <a:buNone/>
            </a:pPr>
            <a:r>
              <a:rPr lang="en-PH" b="1" dirty="0" smtClean="0">
                <a:latin typeface="Arial" panose="020B0604020202020204" pitchFamily="34" charset="0"/>
                <a:cs typeface="Arial" panose="020B0604020202020204" pitchFamily="34" charset="0"/>
              </a:rPr>
              <a:t>Mother Tongue (Kinder to Grade 3):</a:t>
            </a:r>
          </a:p>
          <a:p>
            <a:pPr marL="0" indent="0">
              <a:buNone/>
            </a:pPr>
            <a:endParaRPr lang="en-PH" i="1" dirty="0" smtClean="0">
              <a:latin typeface="Arial" panose="020B0604020202020204" pitchFamily="34" charset="0"/>
              <a:cs typeface="Arial" panose="020B0604020202020204" pitchFamily="34" charset="0"/>
            </a:endParaRPr>
          </a:p>
          <a:p>
            <a:pPr marL="0" indent="0">
              <a:buNone/>
            </a:pPr>
            <a:r>
              <a:rPr lang="en-PH" i="1" dirty="0" smtClean="0">
                <a:latin typeface="Arial" panose="020B0604020202020204" pitchFamily="34" charset="0"/>
                <a:cs typeface="Arial" panose="020B0604020202020204" pitchFamily="34" charset="0"/>
              </a:rPr>
              <a:t>“By </a:t>
            </a:r>
            <a:r>
              <a:rPr lang="en-PH" i="1" dirty="0">
                <a:latin typeface="Arial" panose="020B0604020202020204" pitchFamily="34" charset="0"/>
                <a:cs typeface="Arial" panose="020B0604020202020204" pitchFamily="34" charset="0"/>
              </a:rPr>
              <a:t>the end of grade III, students will enjoy communicating in their first language on familiar topics for a variety of purposes </a:t>
            </a:r>
            <a:r>
              <a:rPr lang="en-PH" i="1" dirty="0" smtClean="0">
                <a:latin typeface="Arial" panose="020B0604020202020204" pitchFamily="34" charset="0"/>
                <a:cs typeface="Arial" panose="020B0604020202020204" pitchFamily="34" charset="0"/>
              </a:rPr>
              <a:t>and audiences </a:t>
            </a:r>
            <a:r>
              <a:rPr lang="en-PH" i="1" dirty="0">
                <a:latin typeface="Arial" panose="020B0604020202020204" pitchFamily="34" charset="0"/>
                <a:cs typeface="Arial" panose="020B0604020202020204" pitchFamily="34" charset="0"/>
              </a:rPr>
              <a:t>using basic vocabulary, and phrases; read L1 texts with understanding, and create their own stories and texts in their L1</a:t>
            </a:r>
            <a:r>
              <a:rPr lang="en-PH" i="1" dirty="0" smtClean="0">
                <a:latin typeface="Arial" panose="020B0604020202020204" pitchFamily="34" charset="0"/>
                <a:cs typeface="Arial" panose="020B0604020202020204" pitchFamily="34" charset="0"/>
              </a:rPr>
              <a:t>.”</a:t>
            </a:r>
            <a:endParaRPr lang="en-PH" i="1" dirty="0">
              <a:latin typeface="Arial" panose="020B0604020202020204" pitchFamily="34" charset="0"/>
              <a:cs typeface="Arial" panose="020B0604020202020204" pitchFamily="34" charset="0"/>
            </a:endParaRPr>
          </a:p>
        </p:txBody>
      </p:sp>
      <p:sp>
        <p:nvSpPr>
          <p:cNvPr id="14" name="Rectangle 1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5" name="Title 1"/>
          <p:cNvSpPr>
            <a:spLocks noGrp="1"/>
          </p:cNvSpPr>
          <p:nvPr>
            <p:ph type="title"/>
          </p:nvPr>
        </p:nvSpPr>
        <p:spPr>
          <a:xfrm>
            <a:off x="495300" y="0"/>
            <a:ext cx="8915400" cy="914400"/>
          </a:xfrm>
        </p:spPr>
        <p:txBody>
          <a:bodyPr>
            <a:normAutofit/>
          </a:bodyPr>
          <a:lstStyle/>
          <a:p>
            <a:r>
              <a:rPr lang="fil-PH" sz="3600" dirty="0" smtClean="0">
                <a:solidFill>
                  <a:schemeClr val="bg1"/>
                </a:solidFill>
                <a:latin typeface="Bookman Old Style" pitchFamily="18" charset="0"/>
              </a:rPr>
              <a:t>Sample Key Stage Standard</a:t>
            </a:r>
            <a:endParaRPr lang="fil-PH" sz="3600" dirty="0">
              <a:solidFill>
                <a:schemeClr val="bg1"/>
              </a:solidFill>
              <a:latin typeface="Bookman Old Style" pitchFamily="18" charset="0"/>
            </a:endParaRPr>
          </a:p>
        </p:txBody>
      </p:sp>
      <p:sp>
        <p:nvSpPr>
          <p:cNvPr id="16" name="Rectangle 1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346873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5" name="Title 1"/>
          <p:cNvSpPr>
            <a:spLocks noGrp="1"/>
          </p:cNvSpPr>
          <p:nvPr>
            <p:ph type="title"/>
          </p:nvPr>
        </p:nvSpPr>
        <p:spPr>
          <a:xfrm>
            <a:off x="226365" y="0"/>
            <a:ext cx="9410700" cy="914400"/>
          </a:xfrm>
        </p:spPr>
        <p:txBody>
          <a:bodyPr>
            <a:normAutofit fontScale="90000"/>
          </a:bodyPr>
          <a:lstStyle/>
          <a:p>
            <a:r>
              <a:rPr lang="fil-PH" sz="3600" dirty="0" smtClean="0">
                <a:solidFill>
                  <a:schemeClr val="bg1"/>
                </a:solidFill>
                <a:latin typeface="Bookman Old Style" pitchFamily="18" charset="0"/>
              </a:rPr>
              <a:t>Sample Content and Performance Standards and Learning Competency</a:t>
            </a:r>
            <a:endParaRPr lang="fil-PH" sz="3600" dirty="0">
              <a:solidFill>
                <a:schemeClr val="bg1"/>
              </a:solidFill>
              <a:latin typeface="Bookman Old Style" pitchFamily="18" charset="0"/>
            </a:endParaRPr>
          </a:p>
        </p:txBody>
      </p:sp>
      <p:sp>
        <p:nvSpPr>
          <p:cNvPr id="16" name="Rectangle 1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02" t="13971" r="29032" b="38971"/>
          <a:stretch/>
        </p:blipFill>
        <p:spPr bwMode="auto">
          <a:xfrm>
            <a:off x="37" y="1882578"/>
            <a:ext cx="9802791" cy="442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0527" y="1075766"/>
            <a:ext cx="6096000" cy="646331"/>
          </a:xfrm>
          <a:prstGeom prst="rect">
            <a:avLst/>
          </a:prstGeom>
          <a:noFill/>
        </p:spPr>
        <p:txBody>
          <a:bodyPr wrap="square" rtlCol="0">
            <a:spAutoFit/>
          </a:bodyPr>
          <a:lstStyle/>
          <a:p>
            <a:pPr algn="ctr"/>
            <a:r>
              <a:rPr lang="en-PH" sz="3600" b="1" dirty="0" smtClean="0">
                <a:latin typeface="Arial" panose="020B0604020202020204" pitchFamily="34" charset="0"/>
                <a:cs typeface="Arial" panose="020B0604020202020204" pitchFamily="34" charset="0"/>
              </a:rPr>
              <a:t>Science Grade 9</a:t>
            </a:r>
            <a:endParaRPr lang="en-PH"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323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5" name="Title 1"/>
          <p:cNvSpPr>
            <a:spLocks noGrp="1"/>
          </p:cNvSpPr>
          <p:nvPr>
            <p:ph type="title"/>
          </p:nvPr>
        </p:nvSpPr>
        <p:spPr>
          <a:xfrm>
            <a:off x="226365" y="0"/>
            <a:ext cx="9410700" cy="914400"/>
          </a:xfrm>
        </p:spPr>
        <p:txBody>
          <a:bodyPr>
            <a:normAutofit fontScale="90000"/>
          </a:bodyPr>
          <a:lstStyle/>
          <a:p>
            <a:r>
              <a:rPr lang="fil-PH" sz="3600" dirty="0" smtClean="0">
                <a:solidFill>
                  <a:schemeClr val="bg1"/>
                </a:solidFill>
                <a:latin typeface="Bookman Old Style" pitchFamily="18" charset="0"/>
              </a:rPr>
              <a:t>Sample Content and Performance Standards and Learning Competency</a:t>
            </a:r>
            <a:endParaRPr lang="fil-PH" sz="3600" dirty="0">
              <a:solidFill>
                <a:schemeClr val="bg1"/>
              </a:solidFill>
              <a:latin typeface="Bookman Old Style" pitchFamily="18" charset="0"/>
            </a:endParaRPr>
          </a:p>
        </p:txBody>
      </p:sp>
      <p:sp>
        <p:nvSpPr>
          <p:cNvPr id="16" name="Rectangle 1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02" t="13971" r="29032" b="38971"/>
          <a:stretch/>
        </p:blipFill>
        <p:spPr bwMode="auto">
          <a:xfrm>
            <a:off x="37" y="1882578"/>
            <a:ext cx="9802791" cy="442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0527" y="1075766"/>
            <a:ext cx="6096000" cy="646331"/>
          </a:xfrm>
          <a:prstGeom prst="rect">
            <a:avLst/>
          </a:prstGeom>
          <a:noFill/>
        </p:spPr>
        <p:txBody>
          <a:bodyPr wrap="square" rtlCol="0">
            <a:spAutoFit/>
          </a:bodyPr>
          <a:lstStyle/>
          <a:p>
            <a:pPr algn="ctr"/>
            <a:r>
              <a:rPr lang="en-PH" sz="3600" b="1" dirty="0" smtClean="0">
                <a:latin typeface="Arial" panose="020B0604020202020204" pitchFamily="34" charset="0"/>
                <a:cs typeface="Arial" panose="020B0604020202020204" pitchFamily="34" charset="0"/>
              </a:rPr>
              <a:t>Science Grade 9</a:t>
            </a:r>
            <a:endParaRPr lang="en-PH" sz="3600" b="1" dirty="0">
              <a:latin typeface="Arial" panose="020B0604020202020204" pitchFamily="34" charset="0"/>
              <a:cs typeface="Arial" panose="020B0604020202020204" pitchFamily="34" charset="0"/>
            </a:endParaRPr>
          </a:p>
        </p:txBody>
      </p:sp>
      <p:sp>
        <p:nvSpPr>
          <p:cNvPr id="4" name="Rounded Rectangle 3"/>
          <p:cNvSpPr/>
          <p:nvPr/>
        </p:nvSpPr>
        <p:spPr>
          <a:xfrm>
            <a:off x="1524014" y="2581834"/>
            <a:ext cx="5325021" cy="34424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2400" b="1" dirty="0" smtClean="0">
                <a:latin typeface="Arial" panose="020B0604020202020204" pitchFamily="34" charset="0"/>
                <a:cs typeface="Arial" panose="020B0604020202020204" pitchFamily="34" charset="0"/>
              </a:rPr>
              <a:t>Content Standards:</a:t>
            </a:r>
          </a:p>
          <a:p>
            <a:r>
              <a:rPr lang="en-PH" sz="2400" dirty="0" smtClean="0">
                <a:latin typeface="Arial" panose="020B0604020202020204" pitchFamily="34" charset="0"/>
                <a:cs typeface="Arial" panose="020B0604020202020204" pitchFamily="34" charset="0"/>
              </a:rPr>
              <a:t>The </a:t>
            </a:r>
            <a:r>
              <a:rPr lang="en-PH" sz="2400" dirty="0">
                <a:latin typeface="Arial" panose="020B0604020202020204" pitchFamily="34" charset="0"/>
                <a:cs typeface="Arial" panose="020B0604020202020204" pitchFamily="34" charset="0"/>
              </a:rPr>
              <a:t>Learners demonstrate an understanding </a:t>
            </a:r>
            <a:r>
              <a:rPr lang="en-PH" sz="2400" dirty="0" smtClean="0">
                <a:latin typeface="Arial" panose="020B0604020202020204" pitchFamily="34" charset="0"/>
                <a:cs typeface="Arial" panose="020B0604020202020204" pitchFamily="34" charset="0"/>
              </a:rPr>
              <a:t>of how </a:t>
            </a:r>
            <a:r>
              <a:rPr lang="en-PH" sz="2400" dirty="0">
                <a:latin typeface="Arial" panose="020B0604020202020204" pitchFamily="34" charset="0"/>
                <a:cs typeface="Arial" panose="020B0604020202020204" pitchFamily="34" charset="0"/>
              </a:rPr>
              <a:t>the different structures of the circulatory and respiratory systems work together to transport oxygen-rich blood and nutrients to the different parts of the body 	</a:t>
            </a:r>
          </a:p>
        </p:txBody>
      </p:sp>
    </p:spTree>
    <p:extLst>
      <p:ext uri="{BB962C8B-B14F-4D97-AF65-F5344CB8AC3E}">
        <p14:creationId xmlns:p14="http://schemas.microsoft.com/office/powerpoint/2010/main" val="1122217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6" name="Rectangle 1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02" t="13971" r="29032" b="38971"/>
          <a:stretch/>
        </p:blipFill>
        <p:spPr bwMode="auto">
          <a:xfrm>
            <a:off x="37" y="1882578"/>
            <a:ext cx="9802791" cy="442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0527" y="1075766"/>
            <a:ext cx="6096000" cy="646331"/>
          </a:xfrm>
          <a:prstGeom prst="rect">
            <a:avLst/>
          </a:prstGeom>
          <a:noFill/>
        </p:spPr>
        <p:txBody>
          <a:bodyPr wrap="square" rtlCol="0">
            <a:spAutoFit/>
          </a:bodyPr>
          <a:lstStyle/>
          <a:p>
            <a:pPr algn="ctr"/>
            <a:r>
              <a:rPr lang="en-PH" sz="3600" b="1" dirty="0" smtClean="0">
                <a:latin typeface="Arial" panose="020B0604020202020204" pitchFamily="34" charset="0"/>
                <a:cs typeface="Arial" panose="020B0604020202020204" pitchFamily="34" charset="0"/>
              </a:rPr>
              <a:t>Science Grade 9</a:t>
            </a:r>
            <a:endParaRPr lang="en-PH" sz="3600" b="1" dirty="0">
              <a:latin typeface="Arial" panose="020B0604020202020204" pitchFamily="34" charset="0"/>
              <a:cs typeface="Arial" panose="020B0604020202020204" pitchFamily="34" charset="0"/>
            </a:endParaRPr>
          </a:p>
        </p:txBody>
      </p:sp>
      <p:sp>
        <p:nvSpPr>
          <p:cNvPr id="4" name="Rounded Rectangle 3"/>
          <p:cNvSpPr/>
          <p:nvPr/>
        </p:nvSpPr>
        <p:spPr>
          <a:xfrm>
            <a:off x="3065908" y="2581834"/>
            <a:ext cx="5325021" cy="34424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2400" b="1" dirty="0" smtClean="0">
                <a:latin typeface="Arial" panose="020B0604020202020204" pitchFamily="34" charset="0"/>
                <a:cs typeface="Arial" panose="020B0604020202020204" pitchFamily="34" charset="0"/>
              </a:rPr>
              <a:t>Performance Standards:</a:t>
            </a:r>
          </a:p>
          <a:p>
            <a:r>
              <a:rPr lang="en-PH" sz="2400" dirty="0" smtClean="0">
                <a:latin typeface="Arial" panose="020B0604020202020204" pitchFamily="34" charset="0"/>
                <a:cs typeface="Arial" panose="020B0604020202020204" pitchFamily="34" charset="0"/>
              </a:rPr>
              <a:t>The </a:t>
            </a:r>
            <a:r>
              <a:rPr lang="en-PH" sz="2400" dirty="0">
                <a:latin typeface="Arial" panose="020B0604020202020204" pitchFamily="34" charset="0"/>
                <a:cs typeface="Arial" panose="020B0604020202020204" pitchFamily="34" charset="0"/>
              </a:rPr>
              <a:t>Learners shall be able to:</a:t>
            </a:r>
          </a:p>
          <a:p>
            <a:r>
              <a:rPr lang="en-PH" sz="2400" dirty="0">
                <a:latin typeface="Arial" panose="020B0604020202020204" pitchFamily="34" charset="0"/>
                <a:cs typeface="Arial" panose="020B0604020202020204" pitchFamily="34" charset="0"/>
              </a:rPr>
              <a:t>conduct an information dissemination activity on effective ways of taking care of the respiratory and circulatory systems based on data gathered from the school or local health workers</a:t>
            </a:r>
          </a:p>
        </p:txBody>
      </p:sp>
      <p:sp>
        <p:nvSpPr>
          <p:cNvPr id="10" name="Title 1"/>
          <p:cNvSpPr>
            <a:spLocks noGrp="1"/>
          </p:cNvSpPr>
          <p:nvPr>
            <p:ph type="title"/>
          </p:nvPr>
        </p:nvSpPr>
        <p:spPr>
          <a:xfrm>
            <a:off x="226365" y="0"/>
            <a:ext cx="9410700" cy="914400"/>
          </a:xfrm>
        </p:spPr>
        <p:txBody>
          <a:bodyPr>
            <a:normAutofit fontScale="90000"/>
          </a:bodyPr>
          <a:lstStyle/>
          <a:p>
            <a:r>
              <a:rPr lang="fil-PH" sz="3600" dirty="0" smtClean="0">
                <a:solidFill>
                  <a:schemeClr val="bg1"/>
                </a:solidFill>
                <a:latin typeface="Bookman Old Style" pitchFamily="18" charset="0"/>
              </a:rPr>
              <a:t>Sample Content and Performance Standards and Learning Competency</a:t>
            </a:r>
            <a:endParaRPr lang="fil-PH" sz="3600" dirty="0">
              <a:solidFill>
                <a:schemeClr val="bg1"/>
              </a:solidFill>
              <a:latin typeface="Bookman Old Style" pitchFamily="18" charset="0"/>
            </a:endParaRPr>
          </a:p>
        </p:txBody>
      </p:sp>
    </p:spTree>
    <p:extLst>
      <p:ext uri="{BB962C8B-B14F-4D97-AF65-F5344CB8AC3E}">
        <p14:creationId xmlns:p14="http://schemas.microsoft.com/office/powerpoint/2010/main" val="2152203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6" name="Rectangle 1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02" t="13971" r="29032" b="38971"/>
          <a:stretch/>
        </p:blipFill>
        <p:spPr bwMode="auto">
          <a:xfrm>
            <a:off x="37" y="1882578"/>
            <a:ext cx="9802791" cy="442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0527" y="1075766"/>
            <a:ext cx="6096000" cy="646331"/>
          </a:xfrm>
          <a:prstGeom prst="rect">
            <a:avLst/>
          </a:prstGeom>
          <a:noFill/>
        </p:spPr>
        <p:txBody>
          <a:bodyPr wrap="square" rtlCol="0">
            <a:spAutoFit/>
          </a:bodyPr>
          <a:lstStyle/>
          <a:p>
            <a:pPr algn="ctr"/>
            <a:r>
              <a:rPr lang="en-PH" sz="3600" b="1" dirty="0" smtClean="0">
                <a:latin typeface="Arial" panose="020B0604020202020204" pitchFamily="34" charset="0"/>
                <a:cs typeface="Arial" panose="020B0604020202020204" pitchFamily="34" charset="0"/>
              </a:rPr>
              <a:t>Science Grade 9</a:t>
            </a:r>
            <a:endParaRPr lang="en-PH" sz="3600" b="1" dirty="0">
              <a:latin typeface="Arial" panose="020B0604020202020204" pitchFamily="34" charset="0"/>
              <a:cs typeface="Arial" panose="020B0604020202020204" pitchFamily="34" charset="0"/>
            </a:endParaRPr>
          </a:p>
        </p:txBody>
      </p:sp>
      <p:sp>
        <p:nvSpPr>
          <p:cNvPr id="4" name="Rounded Rectangle 3"/>
          <p:cNvSpPr/>
          <p:nvPr/>
        </p:nvSpPr>
        <p:spPr>
          <a:xfrm>
            <a:off x="4482299" y="2581834"/>
            <a:ext cx="5325021" cy="2653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2400" b="1" dirty="0" smtClean="0">
                <a:latin typeface="Arial" panose="020B0604020202020204" pitchFamily="34" charset="0"/>
                <a:cs typeface="Arial" panose="020B0604020202020204" pitchFamily="34" charset="0"/>
              </a:rPr>
              <a:t>Learning Competency:</a:t>
            </a:r>
          </a:p>
          <a:p>
            <a:r>
              <a:rPr lang="en-PH" sz="2400" dirty="0" smtClean="0">
                <a:latin typeface="Arial" panose="020B0604020202020204" pitchFamily="34" charset="0"/>
                <a:cs typeface="Arial" panose="020B0604020202020204" pitchFamily="34" charset="0"/>
              </a:rPr>
              <a:t>The Learners explain </a:t>
            </a:r>
            <a:r>
              <a:rPr lang="en-PH" sz="2400" dirty="0">
                <a:latin typeface="Arial" panose="020B0604020202020204" pitchFamily="34" charset="0"/>
                <a:cs typeface="Arial" panose="020B0604020202020204" pitchFamily="34" charset="0"/>
              </a:rPr>
              <a:t>how the respiratory and circulatory systems work together to transport nutrients, gases, and other molecules to and from the different parts of the body</a:t>
            </a:r>
          </a:p>
        </p:txBody>
      </p:sp>
      <p:sp>
        <p:nvSpPr>
          <p:cNvPr id="10" name="Title 1"/>
          <p:cNvSpPr>
            <a:spLocks noGrp="1"/>
          </p:cNvSpPr>
          <p:nvPr>
            <p:ph type="title"/>
          </p:nvPr>
        </p:nvSpPr>
        <p:spPr>
          <a:xfrm>
            <a:off x="226365" y="0"/>
            <a:ext cx="9410700" cy="914400"/>
          </a:xfrm>
        </p:spPr>
        <p:txBody>
          <a:bodyPr>
            <a:normAutofit fontScale="90000"/>
          </a:bodyPr>
          <a:lstStyle/>
          <a:p>
            <a:r>
              <a:rPr lang="fil-PH" sz="3600" dirty="0" smtClean="0">
                <a:solidFill>
                  <a:schemeClr val="bg1"/>
                </a:solidFill>
                <a:latin typeface="Bookman Old Style" pitchFamily="18" charset="0"/>
              </a:rPr>
              <a:t>Sample Content and Performance Standards and Learning Competency</a:t>
            </a:r>
            <a:endParaRPr lang="fil-PH" sz="3600" dirty="0">
              <a:solidFill>
                <a:schemeClr val="bg1"/>
              </a:solidFill>
              <a:latin typeface="Bookman Old Style" pitchFamily="18" charset="0"/>
            </a:endParaRPr>
          </a:p>
        </p:txBody>
      </p:sp>
    </p:spTree>
    <p:extLst>
      <p:ext uri="{BB962C8B-B14F-4D97-AF65-F5344CB8AC3E}">
        <p14:creationId xmlns:p14="http://schemas.microsoft.com/office/powerpoint/2010/main" val="3950313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dirty="0"/>
          </a:p>
        </p:txBody>
      </p:sp>
      <p:sp>
        <p:nvSpPr>
          <p:cNvPr id="5" name="Title 1"/>
          <p:cNvSpPr txBox="1">
            <a:spLocks/>
          </p:cNvSpPr>
          <p:nvPr/>
        </p:nvSpPr>
        <p:spPr>
          <a:xfrm>
            <a:off x="495300" y="2603867"/>
            <a:ext cx="8915400" cy="1618509"/>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4400" b="1" i="0" u="none" strike="noStrike" kern="1200" cap="none" spc="0" normalizeH="0" baseline="0" noProof="0" dirty="0" smtClean="0">
                <a:ln>
                  <a:noFill/>
                </a:ln>
                <a:solidFill>
                  <a:schemeClr val="bg1"/>
                </a:solidFill>
                <a:effectLst/>
                <a:uLnTx/>
                <a:uFillTx/>
                <a:latin typeface="Bookman Old Style" pitchFamily="18" charset="0"/>
                <a:ea typeface="+mj-ea"/>
                <a:cs typeface="+mj-cs"/>
              </a:rPr>
              <a:t>The</a:t>
            </a:r>
            <a:r>
              <a:rPr kumimoji="0" lang="fil-PH" sz="4400" b="1" i="0" u="none" strike="noStrike" kern="1200" cap="none" spc="0" normalizeH="0" noProof="0" dirty="0" smtClean="0">
                <a:ln>
                  <a:noFill/>
                </a:ln>
                <a:solidFill>
                  <a:schemeClr val="bg1"/>
                </a:solidFill>
                <a:effectLst/>
                <a:uLnTx/>
                <a:uFillTx/>
                <a:latin typeface="Bookman Old Style" pitchFamily="18" charset="0"/>
                <a:ea typeface="+mj-ea"/>
                <a:cs typeface="+mj-cs"/>
              </a:rPr>
              <a:t> </a:t>
            </a:r>
            <a:r>
              <a:rPr kumimoji="0" lang="fil-PH" sz="4400" b="1" i="0" u="none" strike="noStrike" kern="1200" cap="none" spc="0" normalizeH="0" baseline="0" noProof="0" dirty="0" smtClean="0">
                <a:ln>
                  <a:noFill/>
                </a:ln>
                <a:solidFill>
                  <a:schemeClr val="bg1"/>
                </a:solidFill>
                <a:effectLst/>
                <a:uLnTx/>
                <a:uFillTx/>
                <a:latin typeface="Bookman Old Style" pitchFamily="18" charset="0"/>
                <a:ea typeface="+mj-ea"/>
                <a:cs typeface="+mj-cs"/>
              </a:rPr>
              <a:t>K to 12 Basic</a:t>
            </a:r>
            <a:r>
              <a:rPr kumimoji="0" lang="fil-PH" sz="4400" b="1" i="0" u="none" strike="noStrike" kern="1200" cap="none" spc="0" normalizeH="0" noProof="0" dirty="0" smtClean="0">
                <a:ln>
                  <a:noFill/>
                </a:ln>
                <a:solidFill>
                  <a:schemeClr val="bg1"/>
                </a:solidFill>
                <a:effectLst/>
                <a:uLnTx/>
                <a:uFillTx/>
                <a:latin typeface="Bookman Old Style" pitchFamily="18" charset="0"/>
                <a:ea typeface="+mj-ea"/>
                <a:cs typeface="+mj-cs"/>
              </a:rPr>
              <a:t> Education Program</a:t>
            </a:r>
            <a:endParaRPr kumimoji="0" lang="fil-PH" sz="4400" b="1" i="0" u="none" strike="noStrike" kern="1200" cap="none" spc="0" normalizeH="0" baseline="0" noProof="0" dirty="0" smtClean="0">
              <a:ln>
                <a:noFill/>
              </a:ln>
              <a:solidFill>
                <a:schemeClr val="bg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1803258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3302000" y="3810000"/>
            <a:ext cx="1651000" cy="838200"/>
          </a:xfrm>
          <a:prstGeom prst="rect">
            <a:avLst/>
          </a:prstGeom>
          <a:solidFill>
            <a:schemeClr val="accent5">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000" b="0" u="none" strike="noStrike" kern="1200" cap="none" spc="0" normalizeH="0" baseline="0" noProof="0" dirty="0" smtClean="0">
                <a:ln>
                  <a:noFill/>
                </a:ln>
                <a:solidFill>
                  <a:schemeClr val="tx1"/>
                </a:solidFill>
                <a:effectLst/>
                <a:uLnTx/>
                <a:uFillTx/>
                <a:latin typeface="Bookman Old Style" pitchFamily="18" charset="0"/>
                <a:ea typeface="+mj-ea"/>
                <a:cs typeface="+mj-cs"/>
              </a:rPr>
              <a:t>Academic Track</a:t>
            </a:r>
          </a:p>
        </p:txBody>
      </p:sp>
      <p:sp>
        <p:nvSpPr>
          <p:cNvPr id="44" name="Title 1"/>
          <p:cNvSpPr txBox="1">
            <a:spLocks/>
          </p:cNvSpPr>
          <p:nvPr/>
        </p:nvSpPr>
        <p:spPr>
          <a:xfrm>
            <a:off x="4953000" y="3810000"/>
            <a:ext cx="1651000" cy="838200"/>
          </a:xfrm>
          <a:prstGeom prst="rect">
            <a:avLst/>
          </a:prstGeom>
          <a:solidFill>
            <a:schemeClr val="accent5">
              <a:lumMod val="40000"/>
              <a:lumOff val="60000"/>
            </a:schemeClr>
          </a:solidFill>
        </p:spPr>
        <p:txBody>
          <a:bodyPr vert="horz" lIns="91440" tIns="45720" rIns="91440" bIns="45720" rtlCol="0" anchor="ctr">
            <a:noAutofit/>
          </a:bodyPr>
          <a:lstStyle/>
          <a:p>
            <a:pPr lvl="0" algn="ctr">
              <a:spcBef>
                <a:spcPct val="0"/>
              </a:spcBef>
              <a:defRPr/>
            </a:pPr>
            <a:r>
              <a:rPr kumimoji="0" lang="fil-PH" sz="1500" b="0" u="none" strike="noStrike" kern="1200" cap="none" spc="0" normalizeH="0" baseline="0" noProof="0" dirty="0" smtClean="0">
                <a:ln>
                  <a:noFill/>
                </a:ln>
                <a:solidFill>
                  <a:schemeClr val="tx1"/>
                </a:solidFill>
                <a:effectLst/>
                <a:uLnTx/>
                <a:uFillTx/>
                <a:latin typeface="Bookman Old Style" pitchFamily="18" charset="0"/>
                <a:ea typeface="+mj-ea"/>
                <a:cs typeface="+mj-cs"/>
              </a:rPr>
              <a:t>Technical Vocational Livelihood </a:t>
            </a:r>
            <a:r>
              <a:rPr lang="fil-PH" sz="1500" dirty="0" smtClean="0">
                <a:latin typeface="Bookman Old Style" pitchFamily="18" charset="0"/>
              </a:rPr>
              <a:t>Track</a:t>
            </a:r>
            <a:endParaRPr kumimoji="0" lang="fil-PH" sz="1500" b="0" u="none" strike="noStrike" kern="1200" cap="none" spc="0" normalizeH="0" baseline="0" noProof="0" dirty="0" smtClean="0">
              <a:ln>
                <a:noFill/>
              </a:ln>
              <a:solidFill>
                <a:schemeClr val="tx1"/>
              </a:solidFill>
              <a:effectLst/>
              <a:uLnTx/>
              <a:uFillTx/>
              <a:latin typeface="Bookman Old Style" pitchFamily="18" charset="0"/>
              <a:ea typeface="+mj-ea"/>
              <a:cs typeface="+mj-cs"/>
            </a:endParaRPr>
          </a:p>
        </p:txBody>
      </p:sp>
      <p:sp>
        <p:nvSpPr>
          <p:cNvPr id="45" name="Title 1"/>
          <p:cNvSpPr txBox="1">
            <a:spLocks/>
          </p:cNvSpPr>
          <p:nvPr/>
        </p:nvSpPr>
        <p:spPr>
          <a:xfrm>
            <a:off x="6604000" y="3810000"/>
            <a:ext cx="1651000" cy="2667000"/>
          </a:xfrm>
          <a:prstGeom prst="rect">
            <a:avLst/>
          </a:prstGeom>
          <a:solidFill>
            <a:schemeClr val="accent5">
              <a:lumMod val="20000"/>
              <a:lumOff val="80000"/>
            </a:schemeClr>
          </a:solidFill>
        </p:spPr>
        <p:txBody>
          <a:bodyPr vert="horz" lIns="91440" tIns="45720" rIns="91440" bIns="45720" rtlCol="0" anchor="t">
            <a:noAutofit/>
          </a:bodyPr>
          <a:lstStyle/>
          <a:p>
            <a:pPr lvl="0" algn="ctr">
              <a:spcBef>
                <a:spcPct val="0"/>
              </a:spcBef>
              <a:defRPr/>
            </a:pPr>
            <a:r>
              <a:rPr kumimoji="0" lang="fil-PH" sz="2000" b="0" u="none" strike="noStrike" kern="1200" cap="none" spc="0" normalizeH="0" baseline="0" noProof="0" dirty="0" smtClean="0">
                <a:ln>
                  <a:noFill/>
                </a:ln>
                <a:solidFill>
                  <a:schemeClr val="tx1"/>
                </a:solidFill>
                <a:effectLst/>
                <a:uLnTx/>
                <a:uFillTx/>
                <a:latin typeface="Bookman Old Style" pitchFamily="18" charset="0"/>
                <a:ea typeface="+mj-ea"/>
                <a:cs typeface="+mj-cs"/>
              </a:rPr>
              <a:t>Sports </a:t>
            </a:r>
            <a:r>
              <a:rPr lang="fil-PH" sz="2000" dirty="0" smtClean="0">
                <a:latin typeface="Bookman Old Style" pitchFamily="18" charset="0"/>
              </a:rPr>
              <a:t>Track</a:t>
            </a:r>
            <a:endParaRPr kumimoji="0" lang="fil-PH" sz="2000" b="0" u="none" strike="noStrike" kern="1200" cap="none" spc="0" normalizeH="0" baseline="0" noProof="0" dirty="0" smtClean="0">
              <a:ln>
                <a:noFill/>
              </a:ln>
              <a:solidFill>
                <a:schemeClr val="tx1"/>
              </a:solidFill>
              <a:effectLst/>
              <a:uLnTx/>
              <a:uFillTx/>
              <a:latin typeface="Bookman Old Style" pitchFamily="18" charset="0"/>
              <a:ea typeface="+mj-ea"/>
              <a:cs typeface="+mj-cs"/>
            </a:endParaRPr>
          </a:p>
        </p:txBody>
      </p:sp>
      <p:sp>
        <p:nvSpPr>
          <p:cNvPr id="46" name="Title 1"/>
          <p:cNvSpPr txBox="1">
            <a:spLocks/>
          </p:cNvSpPr>
          <p:nvPr/>
        </p:nvSpPr>
        <p:spPr>
          <a:xfrm>
            <a:off x="8255000" y="3810000"/>
            <a:ext cx="1651000" cy="2667000"/>
          </a:xfrm>
          <a:prstGeom prst="rect">
            <a:avLst/>
          </a:prstGeom>
          <a:solidFill>
            <a:schemeClr val="accent5">
              <a:lumMod val="40000"/>
              <a:lumOff val="60000"/>
            </a:schemeClr>
          </a:solidFill>
        </p:spPr>
        <p:txBody>
          <a:bodyPr vert="horz" lIns="91440" tIns="45720" rIns="91440" bIns="45720" rtlCol="0" anchor="t">
            <a:noAutofit/>
          </a:bodyPr>
          <a:lstStyle/>
          <a:p>
            <a:pPr lvl="0" algn="ctr">
              <a:spcBef>
                <a:spcPct val="0"/>
              </a:spcBef>
              <a:defRPr/>
            </a:pPr>
            <a:r>
              <a:rPr kumimoji="0" lang="fil-PH" b="0" u="none" strike="noStrike" kern="1200" cap="none" spc="0" normalizeH="0" baseline="0" noProof="0" dirty="0" smtClean="0">
                <a:ln>
                  <a:noFill/>
                </a:ln>
                <a:solidFill>
                  <a:schemeClr val="tx1"/>
                </a:solidFill>
                <a:effectLst/>
                <a:uLnTx/>
                <a:uFillTx/>
                <a:latin typeface="Bookman Old Style" pitchFamily="18" charset="0"/>
                <a:ea typeface="+mj-ea"/>
                <a:cs typeface="+mj-cs"/>
              </a:rPr>
              <a:t>Arts &amp; Design </a:t>
            </a:r>
            <a:r>
              <a:rPr lang="fil-PH" dirty="0" smtClean="0">
                <a:latin typeface="Bookman Old Style" pitchFamily="18" charset="0"/>
              </a:rPr>
              <a:t>Track</a:t>
            </a:r>
            <a:endParaRPr kumimoji="0" lang="fil-PH" b="0" u="none" strike="noStrike" kern="1200" cap="none" spc="0" normalizeH="0" baseline="0" noProof="0" dirty="0" smtClean="0">
              <a:ln>
                <a:noFill/>
              </a:ln>
              <a:solidFill>
                <a:schemeClr val="tx1"/>
              </a:solidFill>
              <a:effectLst/>
              <a:uLnTx/>
              <a:uFillTx/>
              <a:latin typeface="Bookman Old Style" pitchFamily="18" charset="0"/>
              <a:ea typeface="+mj-ea"/>
              <a:cs typeface="+mj-cs"/>
            </a:endParaRPr>
          </a:p>
        </p:txBody>
      </p:sp>
      <p:sp>
        <p:nvSpPr>
          <p:cNvPr id="4" name="Rectangle 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2" name="Title 1"/>
          <p:cNvSpPr>
            <a:spLocks noGrp="1"/>
          </p:cNvSpPr>
          <p:nvPr>
            <p:ph type="title"/>
          </p:nvPr>
        </p:nvSpPr>
        <p:spPr>
          <a:xfrm>
            <a:off x="495300" y="0"/>
            <a:ext cx="8915400" cy="914400"/>
          </a:xfrm>
        </p:spPr>
        <p:txBody>
          <a:bodyPr>
            <a:normAutofit/>
          </a:bodyPr>
          <a:lstStyle/>
          <a:p>
            <a:r>
              <a:rPr lang="fil-PH" sz="3600" dirty="0" smtClean="0">
                <a:solidFill>
                  <a:schemeClr val="bg1"/>
                </a:solidFill>
                <a:latin typeface="Bookman Old Style" pitchFamily="18" charset="0"/>
              </a:rPr>
              <a:t>Basic Education Program</a:t>
            </a:r>
            <a:endParaRPr lang="fil-PH" sz="3600" dirty="0">
              <a:solidFill>
                <a:schemeClr val="bg1"/>
              </a:solidFill>
              <a:latin typeface="Bookman Old Style" pitchFamily="18" charset="0"/>
            </a:endParaRPr>
          </a:p>
        </p:txBody>
      </p:sp>
      <p:sp>
        <p:nvSpPr>
          <p:cNvPr id="5" name="Rectangle 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7" name="Title 1"/>
          <p:cNvSpPr txBox="1">
            <a:spLocks/>
          </p:cNvSpPr>
          <p:nvPr/>
        </p:nvSpPr>
        <p:spPr>
          <a:xfrm>
            <a:off x="1816100" y="990600"/>
            <a:ext cx="8089900" cy="533400"/>
          </a:xfrm>
          <a:prstGeom prst="rect">
            <a:avLst/>
          </a:prstGeom>
          <a:solidFill>
            <a:schemeClr val="accent2">
              <a:lumMod val="40000"/>
              <a:lumOff val="6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200" b="1" i="0" u="none" strike="noStrike" kern="1200" cap="none" spc="0" normalizeH="0" baseline="0" noProof="0" dirty="0" smtClean="0">
                <a:ln>
                  <a:noFill/>
                </a:ln>
                <a:solidFill>
                  <a:schemeClr val="tx1"/>
                </a:solidFill>
                <a:effectLst/>
                <a:uLnTx/>
                <a:uFillTx/>
                <a:latin typeface="Bookman Old Style" pitchFamily="18" charset="0"/>
                <a:ea typeface="+mj-ea"/>
                <a:cs typeface="+mj-cs"/>
              </a:rPr>
              <a:t>Kinder to Grade 6</a:t>
            </a:r>
          </a:p>
        </p:txBody>
      </p:sp>
      <p:sp>
        <p:nvSpPr>
          <p:cNvPr id="8" name="Title 1"/>
          <p:cNvSpPr txBox="1">
            <a:spLocks/>
          </p:cNvSpPr>
          <p:nvPr/>
        </p:nvSpPr>
        <p:spPr>
          <a:xfrm>
            <a:off x="0" y="990600"/>
            <a:ext cx="1816100" cy="533400"/>
          </a:xfrm>
          <a:prstGeom prst="rect">
            <a:avLst/>
          </a:prstGeom>
          <a:solidFill>
            <a:schemeClr val="accent2"/>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b="1" i="1" u="none" strike="noStrike" kern="1200" cap="none" spc="0" normalizeH="0" baseline="0" noProof="0" dirty="0" smtClean="0">
                <a:ln>
                  <a:noFill/>
                </a:ln>
                <a:solidFill>
                  <a:schemeClr val="bg1"/>
                </a:solidFill>
                <a:effectLst/>
                <a:uLnTx/>
                <a:uFillTx/>
                <a:latin typeface="Bookman Old Style" pitchFamily="18" charset="0"/>
                <a:ea typeface="+mj-ea"/>
                <a:cs typeface="+mj-cs"/>
              </a:rPr>
              <a:t>Elementary</a:t>
            </a:r>
          </a:p>
        </p:txBody>
      </p:sp>
      <p:sp>
        <p:nvSpPr>
          <p:cNvPr id="9" name="Title 1"/>
          <p:cNvSpPr txBox="1">
            <a:spLocks/>
          </p:cNvSpPr>
          <p:nvPr/>
        </p:nvSpPr>
        <p:spPr>
          <a:xfrm>
            <a:off x="1816100" y="1600200"/>
            <a:ext cx="4044950" cy="1143000"/>
          </a:xfrm>
          <a:prstGeom prst="rect">
            <a:avLst/>
          </a:prstGeom>
          <a:solidFill>
            <a:schemeClr val="accent3">
              <a:lumMod val="40000"/>
              <a:lumOff val="6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200" b="1" i="0" u="none" strike="noStrike" kern="1200" cap="none" spc="0" normalizeH="0" baseline="0" noProof="0" dirty="0" smtClean="0">
                <a:ln>
                  <a:noFill/>
                </a:ln>
                <a:solidFill>
                  <a:schemeClr val="tx1"/>
                </a:solidFill>
                <a:effectLst/>
                <a:uLnTx/>
                <a:uFillTx/>
                <a:latin typeface="Bookman Old Style" pitchFamily="18" charset="0"/>
                <a:ea typeface="+mj-ea"/>
                <a:cs typeface="+mj-cs"/>
              </a:rPr>
              <a:t>Grades</a:t>
            </a:r>
            <a:r>
              <a:rPr kumimoji="0" lang="fil-PH" sz="2200" b="1" i="0" u="none" strike="noStrike" kern="1200" cap="none" spc="0" normalizeH="0" noProof="0" dirty="0" smtClean="0">
                <a:ln>
                  <a:noFill/>
                </a:ln>
                <a:solidFill>
                  <a:schemeClr val="tx1"/>
                </a:solidFill>
                <a:effectLst/>
                <a:uLnTx/>
                <a:uFillTx/>
                <a:latin typeface="Bookman Old Style" pitchFamily="18" charset="0"/>
                <a:ea typeface="+mj-ea"/>
                <a:cs typeface="+mj-cs"/>
              </a:rPr>
              <a:t> </a:t>
            </a:r>
            <a:r>
              <a:rPr kumimoji="0" lang="fil-PH" sz="2200" b="1" i="0" u="none" strike="noStrike" kern="1200" cap="none" spc="0" normalizeH="0" baseline="0" noProof="0" dirty="0" smtClean="0">
                <a:ln>
                  <a:noFill/>
                </a:ln>
                <a:solidFill>
                  <a:schemeClr val="tx1"/>
                </a:solidFill>
                <a:effectLst/>
                <a:uLnTx/>
                <a:uFillTx/>
                <a:latin typeface="Bookman Old Style" pitchFamily="18" charset="0"/>
                <a:ea typeface="+mj-ea"/>
                <a:cs typeface="+mj-cs"/>
              </a:rPr>
              <a:t>7 to 8</a:t>
            </a:r>
          </a:p>
          <a:p>
            <a:pPr marL="0" marR="0" lvl="0" indent="0" algn="ctr" defTabSz="914400" rtl="0" eaLnBrk="1" fontAlgn="auto" latinLnBrk="0" hangingPunct="1">
              <a:lnSpc>
                <a:spcPct val="100000"/>
              </a:lnSpc>
              <a:spcBef>
                <a:spcPct val="0"/>
              </a:spcBef>
              <a:spcAft>
                <a:spcPts val="0"/>
              </a:spcAft>
              <a:buClrTx/>
              <a:buSzTx/>
              <a:buFontTx/>
              <a:buNone/>
              <a:tabLst/>
              <a:defRPr/>
            </a:pPr>
            <a:r>
              <a:rPr lang="fil-PH" sz="2200" i="1" dirty="0" smtClean="0">
                <a:latin typeface="Bookman Old Style" pitchFamily="18" charset="0"/>
                <a:ea typeface="+mj-ea"/>
                <a:cs typeface="+mj-cs"/>
              </a:rPr>
              <a:t>(Exploratory TLE)</a:t>
            </a:r>
            <a:endParaRPr kumimoji="0" lang="fil-PH" sz="2200" b="0" i="1" u="none" strike="noStrike" kern="1200" cap="none" spc="0" normalizeH="0" baseline="0" noProof="0" dirty="0" smtClean="0">
              <a:ln>
                <a:noFill/>
              </a:ln>
              <a:solidFill>
                <a:schemeClr val="tx1"/>
              </a:solidFill>
              <a:effectLst/>
              <a:uLnTx/>
              <a:uFillTx/>
              <a:latin typeface="Bookman Old Style" pitchFamily="18" charset="0"/>
              <a:ea typeface="+mj-ea"/>
              <a:cs typeface="+mj-cs"/>
            </a:endParaRPr>
          </a:p>
        </p:txBody>
      </p:sp>
      <p:sp>
        <p:nvSpPr>
          <p:cNvPr id="10" name="Title 1"/>
          <p:cNvSpPr txBox="1">
            <a:spLocks/>
          </p:cNvSpPr>
          <p:nvPr/>
        </p:nvSpPr>
        <p:spPr>
          <a:xfrm>
            <a:off x="0" y="1600200"/>
            <a:ext cx="1816100" cy="1143000"/>
          </a:xfrm>
          <a:prstGeom prst="rect">
            <a:avLst/>
          </a:prstGeom>
          <a:solidFill>
            <a:schemeClr val="accent3"/>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000" b="1" i="1" u="none" strike="noStrike" kern="1200" cap="none" spc="0" normalizeH="0" baseline="0" noProof="0" dirty="0" smtClean="0">
                <a:ln>
                  <a:noFill/>
                </a:ln>
                <a:solidFill>
                  <a:schemeClr val="bg1"/>
                </a:solidFill>
                <a:effectLst/>
                <a:uLnTx/>
                <a:uFillTx/>
                <a:latin typeface="Bookman Old Style" pitchFamily="18" charset="0"/>
                <a:ea typeface="+mj-ea"/>
                <a:cs typeface="+mj-cs"/>
              </a:rPr>
              <a:t>Junior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000" b="1" i="1" u="none" strike="noStrike" kern="1200" cap="none" spc="0" normalizeH="0" baseline="0" noProof="0" dirty="0" smtClean="0">
                <a:ln>
                  <a:noFill/>
                </a:ln>
                <a:solidFill>
                  <a:schemeClr val="bg1"/>
                </a:solidFill>
                <a:effectLst/>
                <a:uLnTx/>
                <a:uFillTx/>
                <a:latin typeface="Bookman Old Style" pitchFamily="18" charset="0"/>
                <a:ea typeface="+mj-ea"/>
                <a:cs typeface="+mj-cs"/>
              </a:rPr>
              <a:t>High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000" b="1" i="1" u="none" strike="noStrike" kern="1200" cap="none" spc="0" normalizeH="0" baseline="0" noProof="0" dirty="0" smtClean="0">
                <a:ln>
                  <a:noFill/>
                </a:ln>
                <a:solidFill>
                  <a:schemeClr val="bg1"/>
                </a:solidFill>
                <a:effectLst/>
                <a:uLnTx/>
                <a:uFillTx/>
                <a:latin typeface="Bookman Old Style" pitchFamily="18" charset="0"/>
                <a:ea typeface="+mj-ea"/>
                <a:cs typeface="+mj-cs"/>
              </a:rPr>
              <a:t>School</a:t>
            </a:r>
          </a:p>
        </p:txBody>
      </p:sp>
      <p:sp>
        <p:nvSpPr>
          <p:cNvPr id="11" name="Title 1"/>
          <p:cNvSpPr txBox="1">
            <a:spLocks/>
          </p:cNvSpPr>
          <p:nvPr/>
        </p:nvSpPr>
        <p:spPr>
          <a:xfrm>
            <a:off x="5861050" y="1600200"/>
            <a:ext cx="4044950" cy="1143000"/>
          </a:xfrm>
          <a:prstGeom prst="rect">
            <a:avLst/>
          </a:prstGeom>
          <a:solidFill>
            <a:schemeClr val="accent3">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200" b="1" i="0" u="none" strike="noStrike" kern="1200" cap="none" spc="0" normalizeH="0" baseline="0" noProof="0" dirty="0" smtClean="0">
                <a:ln>
                  <a:noFill/>
                </a:ln>
                <a:solidFill>
                  <a:schemeClr val="tx1"/>
                </a:solidFill>
                <a:effectLst/>
                <a:uLnTx/>
                <a:uFillTx/>
                <a:latin typeface="Bookman Old Style" pitchFamily="18" charset="0"/>
                <a:ea typeface="+mj-ea"/>
                <a:cs typeface="+mj-cs"/>
              </a:rPr>
              <a:t>Grades 9 to 10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200" b="0" i="1" u="none" strike="noStrike" kern="1200" cap="none" spc="0" normalizeH="0" baseline="0" noProof="0" dirty="0" smtClean="0">
                <a:ln>
                  <a:noFill/>
                </a:ln>
                <a:solidFill>
                  <a:schemeClr val="tx1"/>
                </a:solidFill>
                <a:effectLst/>
                <a:uLnTx/>
                <a:uFillTx/>
                <a:latin typeface="Bookman Old Style" pitchFamily="18" charset="0"/>
                <a:ea typeface="+mj-ea"/>
                <a:cs typeface="+mj-cs"/>
              </a:rPr>
              <a:t>(Specialized TLE)</a:t>
            </a:r>
          </a:p>
        </p:txBody>
      </p:sp>
      <p:sp>
        <p:nvSpPr>
          <p:cNvPr id="12" name="Title 1"/>
          <p:cNvSpPr txBox="1">
            <a:spLocks/>
          </p:cNvSpPr>
          <p:nvPr/>
        </p:nvSpPr>
        <p:spPr>
          <a:xfrm>
            <a:off x="1816100" y="2819400"/>
            <a:ext cx="1485900" cy="3657600"/>
          </a:xfrm>
          <a:prstGeom prst="rect">
            <a:avLst/>
          </a:prstGeom>
          <a:solidFill>
            <a:schemeClr val="accent5">
              <a:lumMod val="40000"/>
              <a:lumOff val="6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000" b="1" i="0" u="none" strike="noStrike" kern="1200" cap="none" spc="0" normalizeH="0" baseline="0" noProof="0" dirty="0" smtClean="0">
                <a:ln>
                  <a:noFill/>
                </a:ln>
                <a:solidFill>
                  <a:schemeClr val="tx1"/>
                </a:solidFill>
                <a:effectLst/>
                <a:uLnTx/>
                <a:uFillTx/>
                <a:latin typeface="Bookman Old Style" pitchFamily="18" charset="0"/>
                <a:ea typeface="+mj-ea"/>
                <a:cs typeface="+mj-cs"/>
              </a:rPr>
              <a:t>Core Subjects</a:t>
            </a:r>
          </a:p>
        </p:txBody>
      </p:sp>
      <p:sp>
        <p:nvSpPr>
          <p:cNvPr id="13" name="Title 1"/>
          <p:cNvSpPr txBox="1">
            <a:spLocks/>
          </p:cNvSpPr>
          <p:nvPr/>
        </p:nvSpPr>
        <p:spPr>
          <a:xfrm>
            <a:off x="0" y="2819400"/>
            <a:ext cx="1816100" cy="3657600"/>
          </a:xfrm>
          <a:prstGeom prst="rect">
            <a:avLst/>
          </a:prstGeom>
          <a:solidFill>
            <a:schemeClr val="accent5"/>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400" b="1" i="1" u="none" strike="noStrike" kern="1200" cap="none" spc="0" normalizeH="0" baseline="0" noProof="0" dirty="0" smtClean="0">
                <a:ln>
                  <a:noFill/>
                </a:ln>
                <a:solidFill>
                  <a:schemeClr val="bg1"/>
                </a:solidFill>
                <a:effectLst/>
                <a:uLnTx/>
                <a:uFillTx/>
                <a:latin typeface="Bookman Old Style" pitchFamily="18" charset="0"/>
                <a:ea typeface="+mj-ea"/>
                <a:cs typeface="+mj-cs"/>
              </a:rPr>
              <a:t>Senior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400" b="1" i="1" u="none" strike="noStrike" kern="1200" cap="none" spc="0" normalizeH="0" baseline="0" noProof="0" dirty="0" smtClean="0">
                <a:ln>
                  <a:noFill/>
                </a:ln>
                <a:solidFill>
                  <a:schemeClr val="bg1"/>
                </a:solidFill>
                <a:effectLst/>
                <a:uLnTx/>
                <a:uFillTx/>
                <a:latin typeface="Bookman Old Style" pitchFamily="18" charset="0"/>
                <a:ea typeface="+mj-ea"/>
                <a:cs typeface="+mj-cs"/>
              </a:rPr>
              <a:t>High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400" b="1" i="1" u="none" strike="noStrike" kern="1200" cap="none" spc="0" normalizeH="0" baseline="0" noProof="0" dirty="0" smtClean="0">
                <a:ln>
                  <a:noFill/>
                </a:ln>
                <a:solidFill>
                  <a:schemeClr val="bg1"/>
                </a:solidFill>
                <a:effectLst/>
                <a:uLnTx/>
                <a:uFillTx/>
                <a:latin typeface="Bookman Old Style" pitchFamily="18" charset="0"/>
                <a:ea typeface="+mj-ea"/>
                <a:cs typeface="+mj-cs"/>
              </a:rPr>
              <a:t>School</a:t>
            </a:r>
          </a:p>
        </p:txBody>
      </p:sp>
      <p:sp>
        <p:nvSpPr>
          <p:cNvPr id="14" name="Title 1"/>
          <p:cNvSpPr txBox="1">
            <a:spLocks/>
          </p:cNvSpPr>
          <p:nvPr/>
        </p:nvSpPr>
        <p:spPr>
          <a:xfrm>
            <a:off x="3302000" y="3200400"/>
            <a:ext cx="6604000" cy="609600"/>
          </a:xfrm>
          <a:prstGeom prst="rect">
            <a:avLst/>
          </a:prstGeom>
          <a:solidFill>
            <a:schemeClr val="accent5">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000" i="1" u="none" strike="noStrike" kern="1200" cap="none" spc="0" normalizeH="0" baseline="0" noProof="0" dirty="0" smtClean="0">
                <a:ln>
                  <a:noFill/>
                </a:ln>
                <a:solidFill>
                  <a:schemeClr val="tx1"/>
                </a:solidFill>
                <a:effectLst/>
                <a:uLnTx/>
                <a:uFillTx/>
                <a:latin typeface="Bookman Old Style" pitchFamily="18" charset="0"/>
                <a:ea typeface="+mj-ea"/>
                <a:cs typeface="+mj-cs"/>
              </a:rPr>
              <a:t>Contextualized Track Subjects</a:t>
            </a:r>
          </a:p>
        </p:txBody>
      </p:sp>
      <p:sp>
        <p:nvSpPr>
          <p:cNvPr id="47" name="Title 1"/>
          <p:cNvSpPr txBox="1">
            <a:spLocks/>
          </p:cNvSpPr>
          <p:nvPr/>
        </p:nvSpPr>
        <p:spPr>
          <a:xfrm>
            <a:off x="3302000" y="4648200"/>
            <a:ext cx="1651000" cy="1828800"/>
          </a:xfrm>
          <a:prstGeom prst="rect">
            <a:avLst/>
          </a:prstGeom>
          <a:solidFill>
            <a:schemeClr val="bg1">
              <a:lumMod val="95000"/>
            </a:schemeClr>
          </a:solidFill>
        </p:spPr>
        <p:txBody>
          <a:bodyPr vert="horz" lIns="91440" tIns="91440" rIns="91440" bIns="91440" rtlCol="0" anchor="t" anchorCtr="0">
            <a:noAutofit/>
          </a:bodyPr>
          <a:lstStyle/>
          <a:p>
            <a:pPr marL="166688" marR="0" lvl="0" indent="-166688"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lang="fil-PH" dirty="0" smtClean="0">
                <a:latin typeface="Bookman Old Style" pitchFamily="18" charset="0"/>
                <a:ea typeface="+mj-ea"/>
                <a:cs typeface="+mj-cs"/>
              </a:rPr>
              <a:t>General Academic Strand</a:t>
            </a:r>
          </a:p>
          <a:p>
            <a:pPr marL="166688" marR="0" lvl="0" indent="-166688"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lang="fil-PH" dirty="0" smtClean="0">
                <a:latin typeface="Bookman Old Style" pitchFamily="18" charset="0"/>
                <a:ea typeface="+mj-ea"/>
                <a:cs typeface="+mj-cs"/>
              </a:rPr>
              <a:t>STEM</a:t>
            </a:r>
          </a:p>
          <a:p>
            <a:pPr marL="166688" marR="0" lvl="0" indent="-166688"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kumimoji="0" lang="fil-PH" b="0" i="0" u="none" strike="noStrike" kern="1200" cap="none" spc="0" normalizeH="0" noProof="0" dirty="0" smtClean="0">
                <a:ln>
                  <a:noFill/>
                </a:ln>
                <a:solidFill>
                  <a:schemeClr val="tx1"/>
                </a:solidFill>
                <a:effectLst/>
                <a:uLnTx/>
                <a:uFillTx/>
                <a:latin typeface="Bookman Old Style" pitchFamily="18" charset="0"/>
                <a:ea typeface="+mj-ea"/>
                <a:cs typeface="+mj-cs"/>
              </a:rPr>
              <a:t>ABM</a:t>
            </a:r>
          </a:p>
          <a:p>
            <a:pPr marL="166688" marR="0" lvl="0" indent="-166688"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lang="fil-PH" noProof="0" dirty="0" smtClean="0">
                <a:latin typeface="Bookman Old Style" pitchFamily="18" charset="0"/>
                <a:ea typeface="+mj-ea"/>
                <a:cs typeface="+mj-cs"/>
              </a:rPr>
              <a:t>HUMSS</a:t>
            </a:r>
          </a:p>
        </p:txBody>
      </p:sp>
      <p:sp>
        <p:nvSpPr>
          <p:cNvPr id="48" name="Title 1"/>
          <p:cNvSpPr txBox="1">
            <a:spLocks/>
          </p:cNvSpPr>
          <p:nvPr/>
        </p:nvSpPr>
        <p:spPr>
          <a:xfrm>
            <a:off x="4953000" y="4648200"/>
            <a:ext cx="1651000" cy="1828800"/>
          </a:xfrm>
          <a:prstGeom prst="rect">
            <a:avLst/>
          </a:prstGeom>
          <a:solidFill>
            <a:schemeClr val="bg1">
              <a:lumMod val="85000"/>
            </a:schemeClr>
          </a:solidFill>
        </p:spPr>
        <p:txBody>
          <a:bodyPr vert="horz" lIns="91440" tIns="91440" rIns="91440" bIns="91440" rtlCol="0" anchor="t" anchorCtr="0">
            <a:noAutofit/>
          </a:bodyPr>
          <a:lstStyle/>
          <a:p>
            <a:pPr marL="166688" lvl="0" indent="-166688">
              <a:spcBef>
                <a:spcPct val="0"/>
              </a:spcBef>
              <a:buFont typeface="Courier New" panose="02070309020205020404" pitchFamily="49" charset="0"/>
              <a:buChar char="o"/>
              <a:defRPr/>
            </a:pPr>
            <a:r>
              <a:rPr kumimoji="0" lang="fil-PH" sz="1600" b="0" i="0" u="none" strike="noStrike" kern="1200" cap="none" spc="0" normalizeH="0" baseline="0" noProof="0" dirty="0" smtClean="0">
                <a:ln>
                  <a:noFill/>
                </a:ln>
                <a:solidFill>
                  <a:schemeClr val="tx1"/>
                </a:solidFill>
                <a:effectLst/>
                <a:uLnTx/>
                <a:uFillTx/>
                <a:latin typeface="Bookman Old Style" pitchFamily="18" charset="0"/>
                <a:ea typeface="+mj-ea"/>
                <a:cs typeface="+mj-cs"/>
              </a:rPr>
              <a:t>Home Economics</a:t>
            </a:r>
          </a:p>
          <a:p>
            <a:pPr marL="166688" lvl="0" indent="-166688">
              <a:spcBef>
                <a:spcPct val="0"/>
              </a:spcBef>
              <a:buFont typeface="Courier New" panose="02070309020205020404" pitchFamily="49" charset="0"/>
              <a:buChar char="o"/>
              <a:defRPr/>
            </a:pPr>
            <a:r>
              <a:rPr lang="fil-PH" sz="1600" dirty="0" smtClean="0">
                <a:latin typeface="Bookman Old Style" pitchFamily="18" charset="0"/>
                <a:ea typeface="+mj-ea"/>
                <a:cs typeface="+mj-cs"/>
              </a:rPr>
              <a:t>Agri-Fishery</a:t>
            </a:r>
          </a:p>
          <a:p>
            <a:pPr marL="166688" lvl="0" indent="-166688">
              <a:spcBef>
                <a:spcPct val="0"/>
              </a:spcBef>
              <a:buFont typeface="Courier New" panose="02070309020205020404" pitchFamily="49" charset="0"/>
              <a:buChar char="o"/>
              <a:defRPr/>
            </a:pPr>
            <a:r>
              <a:rPr kumimoji="0" lang="fil-PH" sz="1600" b="0" i="0" u="none" strike="noStrike" kern="1200" cap="none" spc="0" normalizeH="0" baseline="0" noProof="0" dirty="0" smtClean="0">
                <a:ln>
                  <a:noFill/>
                </a:ln>
                <a:solidFill>
                  <a:schemeClr val="tx1"/>
                </a:solidFill>
                <a:effectLst/>
                <a:uLnTx/>
                <a:uFillTx/>
                <a:latin typeface="Bookman Old Style" pitchFamily="18" charset="0"/>
                <a:ea typeface="+mj-ea"/>
                <a:cs typeface="+mj-cs"/>
              </a:rPr>
              <a:t>Industrial Arts</a:t>
            </a:r>
          </a:p>
          <a:p>
            <a:pPr marL="166688" lvl="0" indent="-166688">
              <a:spcBef>
                <a:spcPct val="0"/>
              </a:spcBef>
              <a:buFont typeface="Courier New" panose="02070309020205020404" pitchFamily="49" charset="0"/>
              <a:buChar char="o"/>
              <a:defRPr/>
            </a:pPr>
            <a:r>
              <a:rPr lang="fil-PH" sz="1600" dirty="0" smtClean="0">
                <a:latin typeface="Bookman Old Style" pitchFamily="18" charset="0"/>
                <a:ea typeface="+mj-ea"/>
                <a:cs typeface="+mj-cs"/>
              </a:rPr>
              <a:t>ICT</a:t>
            </a:r>
            <a:endParaRPr kumimoji="0" lang="fil-PH" sz="1600" b="0" i="0" u="none" strike="noStrike" kern="1200" cap="none" spc="0" normalizeH="0" baseline="0" noProof="0" dirty="0" smtClean="0">
              <a:ln>
                <a:noFill/>
              </a:ln>
              <a:solidFill>
                <a:schemeClr val="tx1"/>
              </a:solidFill>
              <a:effectLst/>
              <a:uLnTx/>
              <a:uFillTx/>
              <a:latin typeface="Bookman Old Style" pitchFamily="18" charset="0"/>
              <a:ea typeface="+mj-ea"/>
              <a:cs typeface="+mj-cs"/>
            </a:endParaRPr>
          </a:p>
        </p:txBody>
      </p:sp>
      <p:grpSp>
        <p:nvGrpSpPr>
          <p:cNvPr id="3" name="Group 62"/>
          <p:cNvGrpSpPr/>
          <p:nvPr/>
        </p:nvGrpSpPr>
        <p:grpSpPr>
          <a:xfrm>
            <a:off x="3302000" y="4648200"/>
            <a:ext cx="1651000" cy="76200"/>
            <a:chOff x="3048000" y="4572000"/>
            <a:chExt cx="1875692" cy="152400"/>
          </a:xfrm>
          <a:solidFill>
            <a:schemeClr val="accent5">
              <a:lumMod val="20000"/>
              <a:lumOff val="80000"/>
            </a:schemeClr>
          </a:solidFill>
        </p:grpSpPr>
        <p:sp>
          <p:nvSpPr>
            <p:cNvPr id="50" name="Isosceles Triangle 49"/>
            <p:cNvSpPr/>
            <p:nvPr/>
          </p:nvSpPr>
          <p:spPr>
            <a:xfrm flipV="1">
              <a:off x="3516923"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1" name="Isosceles Triangle 50"/>
            <p:cNvSpPr/>
            <p:nvPr/>
          </p:nvSpPr>
          <p:spPr>
            <a:xfrm flipV="1">
              <a:off x="3985846"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2" name="Isosceles Triangle 51"/>
            <p:cNvSpPr/>
            <p:nvPr/>
          </p:nvSpPr>
          <p:spPr>
            <a:xfrm flipV="1">
              <a:off x="4454769"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2" name="Isosceles Triangle 61"/>
            <p:cNvSpPr/>
            <p:nvPr/>
          </p:nvSpPr>
          <p:spPr>
            <a:xfrm flipV="1">
              <a:off x="3048000"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nvGrpSpPr>
          <p:cNvPr id="15" name="Group 63"/>
          <p:cNvGrpSpPr/>
          <p:nvPr/>
        </p:nvGrpSpPr>
        <p:grpSpPr>
          <a:xfrm>
            <a:off x="4953000" y="4648200"/>
            <a:ext cx="1651000" cy="76200"/>
            <a:chOff x="3048000" y="4572000"/>
            <a:chExt cx="1875692" cy="152400"/>
          </a:xfrm>
          <a:solidFill>
            <a:schemeClr val="accent5">
              <a:lumMod val="40000"/>
              <a:lumOff val="60000"/>
            </a:schemeClr>
          </a:solidFill>
        </p:grpSpPr>
        <p:sp>
          <p:nvSpPr>
            <p:cNvPr id="65" name="Isosceles Triangle 64"/>
            <p:cNvSpPr/>
            <p:nvPr/>
          </p:nvSpPr>
          <p:spPr>
            <a:xfrm flipV="1">
              <a:off x="3516923"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6" name="Isosceles Triangle 65"/>
            <p:cNvSpPr/>
            <p:nvPr/>
          </p:nvSpPr>
          <p:spPr>
            <a:xfrm flipV="1">
              <a:off x="3985846"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7" name="Isosceles Triangle 66"/>
            <p:cNvSpPr/>
            <p:nvPr/>
          </p:nvSpPr>
          <p:spPr>
            <a:xfrm flipV="1">
              <a:off x="4454769"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8" name="Isosceles Triangle 67"/>
            <p:cNvSpPr/>
            <p:nvPr/>
          </p:nvSpPr>
          <p:spPr>
            <a:xfrm flipV="1">
              <a:off x="3048000"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nvGrpSpPr>
          <p:cNvPr id="16" name="Group 88"/>
          <p:cNvGrpSpPr/>
          <p:nvPr/>
        </p:nvGrpSpPr>
        <p:grpSpPr>
          <a:xfrm>
            <a:off x="3302000" y="3200400"/>
            <a:ext cx="6604000" cy="76200"/>
            <a:chOff x="3048000" y="3581400"/>
            <a:chExt cx="6096000" cy="76200"/>
          </a:xfrm>
          <a:solidFill>
            <a:schemeClr val="accent5"/>
          </a:solidFill>
        </p:grpSpPr>
        <p:grpSp>
          <p:nvGrpSpPr>
            <p:cNvPr id="17" name="Group 68"/>
            <p:cNvGrpSpPr/>
            <p:nvPr/>
          </p:nvGrpSpPr>
          <p:grpSpPr>
            <a:xfrm>
              <a:off x="3048000" y="3581400"/>
              <a:ext cx="1524000" cy="76200"/>
              <a:chOff x="3048000" y="4572000"/>
              <a:chExt cx="1875692" cy="152400"/>
            </a:xfrm>
            <a:grpFill/>
          </p:grpSpPr>
          <p:sp>
            <p:nvSpPr>
              <p:cNvPr id="70" name="Isosceles Triangle 69"/>
              <p:cNvSpPr/>
              <p:nvPr/>
            </p:nvSpPr>
            <p:spPr>
              <a:xfrm flipV="1">
                <a:off x="3516923"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71" name="Isosceles Triangle 70"/>
              <p:cNvSpPr/>
              <p:nvPr/>
            </p:nvSpPr>
            <p:spPr>
              <a:xfrm flipV="1">
                <a:off x="3985846"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72" name="Isosceles Triangle 71"/>
              <p:cNvSpPr/>
              <p:nvPr/>
            </p:nvSpPr>
            <p:spPr>
              <a:xfrm flipV="1">
                <a:off x="4454769"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73" name="Isosceles Triangle 72"/>
              <p:cNvSpPr/>
              <p:nvPr/>
            </p:nvSpPr>
            <p:spPr>
              <a:xfrm flipV="1">
                <a:off x="3048000"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nvGrpSpPr>
            <p:cNvPr id="18" name="Group 73"/>
            <p:cNvGrpSpPr/>
            <p:nvPr/>
          </p:nvGrpSpPr>
          <p:grpSpPr>
            <a:xfrm>
              <a:off x="4572000" y="3581400"/>
              <a:ext cx="1524000" cy="76200"/>
              <a:chOff x="3048000" y="4572000"/>
              <a:chExt cx="1875692" cy="152400"/>
            </a:xfrm>
            <a:grpFill/>
          </p:grpSpPr>
          <p:sp>
            <p:nvSpPr>
              <p:cNvPr id="75" name="Isosceles Triangle 74"/>
              <p:cNvSpPr/>
              <p:nvPr/>
            </p:nvSpPr>
            <p:spPr>
              <a:xfrm flipV="1">
                <a:off x="3516923"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76" name="Isosceles Triangle 75"/>
              <p:cNvSpPr/>
              <p:nvPr/>
            </p:nvSpPr>
            <p:spPr>
              <a:xfrm flipV="1">
                <a:off x="3985846"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77" name="Isosceles Triangle 76"/>
              <p:cNvSpPr/>
              <p:nvPr/>
            </p:nvSpPr>
            <p:spPr>
              <a:xfrm flipV="1">
                <a:off x="4454769"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78" name="Isosceles Triangle 77"/>
              <p:cNvSpPr/>
              <p:nvPr/>
            </p:nvSpPr>
            <p:spPr>
              <a:xfrm flipV="1">
                <a:off x="3048000"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nvGrpSpPr>
            <p:cNvPr id="19" name="Group 78"/>
            <p:cNvGrpSpPr/>
            <p:nvPr/>
          </p:nvGrpSpPr>
          <p:grpSpPr>
            <a:xfrm>
              <a:off x="6096000" y="3581400"/>
              <a:ext cx="1524000" cy="76200"/>
              <a:chOff x="3048000" y="4572000"/>
              <a:chExt cx="1875692" cy="152400"/>
            </a:xfrm>
            <a:grpFill/>
          </p:grpSpPr>
          <p:sp>
            <p:nvSpPr>
              <p:cNvPr id="80" name="Isosceles Triangle 79"/>
              <p:cNvSpPr/>
              <p:nvPr/>
            </p:nvSpPr>
            <p:spPr>
              <a:xfrm flipV="1">
                <a:off x="3516923"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1" name="Isosceles Triangle 80"/>
              <p:cNvSpPr/>
              <p:nvPr/>
            </p:nvSpPr>
            <p:spPr>
              <a:xfrm flipV="1">
                <a:off x="3985846"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2" name="Isosceles Triangle 81"/>
              <p:cNvSpPr/>
              <p:nvPr/>
            </p:nvSpPr>
            <p:spPr>
              <a:xfrm flipV="1">
                <a:off x="4454769"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3" name="Isosceles Triangle 82"/>
              <p:cNvSpPr/>
              <p:nvPr/>
            </p:nvSpPr>
            <p:spPr>
              <a:xfrm flipV="1">
                <a:off x="3048000"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nvGrpSpPr>
            <p:cNvPr id="20" name="Group 83"/>
            <p:cNvGrpSpPr/>
            <p:nvPr/>
          </p:nvGrpSpPr>
          <p:grpSpPr>
            <a:xfrm>
              <a:off x="7620000" y="3581400"/>
              <a:ext cx="1524000" cy="76200"/>
              <a:chOff x="3048000" y="4572000"/>
              <a:chExt cx="1875692" cy="152400"/>
            </a:xfrm>
            <a:grpFill/>
          </p:grpSpPr>
          <p:sp>
            <p:nvSpPr>
              <p:cNvPr id="85" name="Isosceles Triangle 84"/>
              <p:cNvSpPr/>
              <p:nvPr/>
            </p:nvSpPr>
            <p:spPr>
              <a:xfrm flipV="1">
                <a:off x="3516923"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6" name="Isosceles Triangle 85"/>
              <p:cNvSpPr/>
              <p:nvPr/>
            </p:nvSpPr>
            <p:spPr>
              <a:xfrm flipV="1">
                <a:off x="3985846"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7" name="Isosceles Triangle 86"/>
              <p:cNvSpPr/>
              <p:nvPr/>
            </p:nvSpPr>
            <p:spPr>
              <a:xfrm flipV="1">
                <a:off x="4454769"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8" name="Isosceles Triangle 87"/>
              <p:cNvSpPr/>
              <p:nvPr/>
            </p:nvSpPr>
            <p:spPr>
              <a:xfrm flipV="1">
                <a:off x="3048000" y="4572000"/>
                <a:ext cx="468923"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sp>
        <p:nvSpPr>
          <p:cNvPr id="53" name="Title 1"/>
          <p:cNvSpPr txBox="1">
            <a:spLocks/>
          </p:cNvSpPr>
          <p:nvPr/>
        </p:nvSpPr>
        <p:spPr>
          <a:xfrm>
            <a:off x="3302000" y="2819400"/>
            <a:ext cx="6604000" cy="381000"/>
          </a:xfrm>
          <a:prstGeom prst="rect">
            <a:avLst/>
          </a:prstGeom>
          <a:solidFill>
            <a:schemeClr val="accent5"/>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400" b="1" u="none" strike="noStrike" kern="1200" cap="none" spc="0" normalizeH="0" baseline="0" noProof="0" dirty="0" smtClean="0">
                <a:ln>
                  <a:noFill/>
                </a:ln>
                <a:solidFill>
                  <a:schemeClr val="tx1"/>
                </a:solidFill>
                <a:effectLst/>
                <a:uLnTx/>
                <a:uFillTx/>
                <a:latin typeface="Bookman Old Style" pitchFamily="18" charset="0"/>
                <a:ea typeface="+mj-ea"/>
                <a:cs typeface="+mj-cs"/>
              </a:rPr>
              <a:t>Tracks</a:t>
            </a:r>
          </a:p>
        </p:txBody>
      </p:sp>
      <p:sp>
        <p:nvSpPr>
          <p:cNvPr id="54" name="Isosceles Triangle 53"/>
          <p:cNvSpPr/>
          <p:nvPr/>
        </p:nvSpPr>
        <p:spPr>
          <a:xfrm>
            <a:off x="3962400" y="3657600"/>
            <a:ext cx="330200" cy="152400"/>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5" name="Isosceles Triangle 54"/>
          <p:cNvSpPr/>
          <p:nvPr/>
        </p:nvSpPr>
        <p:spPr>
          <a:xfrm>
            <a:off x="7264400" y="3657600"/>
            <a:ext cx="330200" cy="152400"/>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6" name="Isosceles Triangle 55"/>
          <p:cNvSpPr/>
          <p:nvPr/>
        </p:nvSpPr>
        <p:spPr>
          <a:xfrm>
            <a:off x="5613400" y="3657600"/>
            <a:ext cx="330200" cy="1524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7" name="Isosceles Triangle 56"/>
          <p:cNvSpPr/>
          <p:nvPr/>
        </p:nvSpPr>
        <p:spPr>
          <a:xfrm>
            <a:off x="8997950" y="3657600"/>
            <a:ext cx="330200" cy="1524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Tree>
    <p:extLst>
      <p:ext uri="{BB962C8B-B14F-4D97-AF65-F5344CB8AC3E}">
        <p14:creationId xmlns:p14="http://schemas.microsoft.com/office/powerpoint/2010/main" val="4282090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 name="Title 1"/>
          <p:cNvSpPr txBox="1">
            <a:spLocks/>
          </p:cNvSpPr>
          <p:nvPr/>
        </p:nvSpPr>
        <p:spPr>
          <a:xfrm>
            <a:off x="495300" y="0"/>
            <a:ext cx="89154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Features of the K to 12 Curriculum</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14" name="Rectangle 13"/>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5"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16" name="Title 1"/>
          <p:cNvSpPr txBox="1">
            <a:spLocks/>
          </p:cNvSpPr>
          <p:nvPr/>
        </p:nvSpPr>
        <p:spPr>
          <a:xfrm>
            <a:off x="495300" y="1447800"/>
            <a:ext cx="4457700" cy="2286000"/>
          </a:xfrm>
          <a:prstGeom prst="rect">
            <a:avLst/>
          </a:prstGeom>
          <a:solidFill>
            <a:schemeClr val="accent1"/>
          </a:solidFill>
        </p:spPr>
        <p:txBody>
          <a:bodyPr vert="horz" lIns="91440" tIns="45720" rIns="91440" bIns="45720" rtlCol="0" anchor="ctr">
            <a:noAutofit/>
          </a:bodyPr>
          <a:lstStyle/>
          <a:p>
            <a:pPr lvl="0" algn="ctr">
              <a:spcBef>
                <a:spcPct val="0"/>
              </a:spcBef>
              <a:defRPr/>
            </a:pPr>
            <a:r>
              <a:rPr lang="en-US" sz="2400" b="1" i="1" dirty="0" smtClean="0">
                <a:solidFill>
                  <a:schemeClr val="bg1"/>
                </a:solidFill>
                <a:latin typeface="Bookman Old Style" pitchFamily="18" charset="0"/>
                <a:ea typeface="+mj-ea"/>
                <a:cs typeface="+mj-cs"/>
              </a:rPr>
              <a:t>learner-centered, inclusive, and research-based</a:t>
            </a:r>
          </a:p>
        </p:txBody>
      </p:sp>
      <p:sp>
        <p:nvSpPr>
          <p:cNvPr id="17" name="Title 1"/>
          <p:cNvSpPr txBox="1">
            <a:spLocks/>
          </p:cNvSpPr>
          <p:nvPr/>
        </p:nvSpPr>
        <p:spPr>
          <a:xfrm>
            <a:off x="495300" y="3733800"/>
            <a:ext cx="4457700" cy="2286000"/>
          </a:xfrm>
          <a:prstGeom prst="rect">
            <a:avLst/>
          </a:prstGeom>
          <a:solidFill>
            <a:schemeClr val="accent4"/>
          </a:solidFill>
        </p:spPr>
        <p:txBody>
          <a:bodyPr vert="horz" lIns="91440" tIns="45720" rIns="91440" bIns="45720" rtlCol="0" anchor="ctr">
            <a:noAutofit/>
          </a:bodyPr>
          <a:lstStyle/>
          <a:p>
            <a:pPr lvl="0" algn="ctr">
              <a:spcBef>
                <a:spcPct val="0"/>
              </a:spcBef>
              <a:defRPr/>
            </a:pPr>
            <a:r>
              <a:rPr lang="en-US" sz="2400" b="1" i="1" dirty="0" smtClean="0">
                <a:solidFill>
                  <a:schemeClr val="bg1"/>
                </a:solidFill>
                <a:latin typeface="Bookman Old Style" pitchFamily="18" charset="0"/>
                <a:ea typeface="+mj-ea"/>
                <a:cs typeface="+mj-cs"/>
              </a:rPr>
              <a:t>culture-responsive and culture-sensitive, integrative and contextualized, relevant </a:t>
            </a:r>
          </a:p>
          <a:p>
            <a:pPr lvl="0" algn="ctr">
              <a:spcBef>
                <a:spcPct val="0"/>
              </a:spcBef>
              <a:defRPr/>
            </a:pPr>
            <a:r>
              <a:rPr lang="en-US" sz="2400" b="1" i="1" dirty="0" smtClean="0">
                <a:solidFill>
                  <a:schemeClr val="bg1"/>
                </a:solidFill>
                <a:latin typeface="Bookman Old Style" pitchFamily="18" charset="0"/>
                <a:ea typeface="+mj-ea"/>
                <a:cs typeface="+mj-cs"/>
              </a:rPr>
              <a:t>and responsive</a:t>
            </a:r>
          </a:p>
        </p:txBody>
      </p:sp>
      <p:sp>
        <p:nvSpPr>
          <p:cNvPr id="18" name="Title 1"/>
          <p:cNvSpPr txBox="1">
            <a:spLocks/>
          </p:cNvSpPr>
          <p:nvPr/>
        </p:nvSpPr>
        <p:spPr>
          <a:xfrm>
            <a:off x="4953000" y="1447800"/>
            <a:ext cx="4457700" cy="2286000"/>
          </a:xfrm>
          <a:prstGeom prst="rect">
            <a:avLst/>
          </a:prstGeom>
          <a:solidFill>
            <a:schemeClr val="accent3"/>
          </a:solidFill>
        </p:spPr>
        <p:txBody>
          <a:bodyPr vert="horz" lIns="91440" tIns="45720" rIns="91440" bIns="45720" rtlCol="0" anchor="ctr">
            <a:noAutofit/>
          </a:bodyPr>
          <a:lstStyle/>
          <a:p>
            <a:pPr lvl="0" algn="ctr">
              <a:spcBef>
                <a:spcPct val="0"/>
              </a:spcBef>
              <a:defRPr/>
            </a:pPr>
            <a:r>
              <a:rPr lang="en-US" sz="2400" b="1" i="1" dirty="0">
                <a:solidFill>
                  <a:schemeClr val="bg1"/>
                </a:solidFill>
                <a:latin typeface="Bookman Old Style" pitchFamily="18" charset="0"/>
                <a:ea typeface="+mj-ea"/>
                <a:cs typeface="+mj-cs"/>
              </a:rPr>
              <a:t>s</a:t>
            </a:r>
            <a:r>
              <a:rPr lang="en-US" sz="2400" b="1" i="1" dirty="0" smtClean="0">
                <a:solidFill>
                  <a:schemeClr val="bg1"/>
                </a:solidFill>
                <a:latin typeface="Bookman Old Style" pitchFamily="18" charset="0"/>
                <a:ea typeface="+mj-ea"/>
                <a:cs typeface="+mj-cs"/>
              </a:rPr>
              <a:t>tandards- and competence-based, seamless, decongested</a:t>
            </a:r>
          </a:p>
        </p:txBody>
      </p:sp>
      <p:sp>
        <p:nvSpPr>
          <p:cNvPr id="19" name="Title 1"/>
          <p:cNvSpPr txBox="1">
            <a:spLocks/>
          </p:cNvSpPr>
          <p:nvPr/>
        </p:nvSpPr>
        <p:spPr>
          <a:xfrm>
            <a:off x="4953000" y="3733800"/>
            <a:ext cx="4457700" cy="2286000"/>
          </a:xfrm>
          <a:prstGeom prst="rect">
            <a:avLst/>
          </a:prstGeom>
          <a:solidFill>
            <a:schemeClr val="accent2"/>
          </a:solidFill>
        </p:spPr>
        <p:txBody>
          <a:bodyPr vert="horz" lIns="91440" tIns="45720" rIns="91440" bIns="45720" rtlCol="0" anchor="ctr">
            <a:noAutofit/>
          </a:bodyPr>
          <a:lstStyle/>
          <a:p>
            <a:pPr lvl="0" algn="ctr">
              <a:spcBef>
                <a:spcPct val="0"/>
              </a:spcBef>
              <a:defRPr/>
            </a:pPr>
            <a:r>
              <a:rPr lang="fil-PH" sz="2400" b="1" i="1" dirty="0" smtClean="0">
                <a:solidFill>
                  <a:schemeClr val="bg1"/>
                </a:solidFill>
                <a:latin typeface="Bookman Old Style" pitchFamily="18" charset="0"/>
                <a:ea typeface="+mj-ea"/>
                <a:cs typeface="+mj-cs"/>
              </a:rPr>
              <a:t>flexible, ICT-based, </a:t>
            </a:r>
          </a:p>
          <a:p>
            <a:pPr lvl="0" algn="ctr">
              <a:spcBef>
                <a:spcPct val="0"/>
              </a:spcBef>
              <a:defRPr/>
            </a:pPr>
            <a:r>
              <a:rPr lang="fil-PH" sz="2400" b="1" i="1" dirty="0" smtClean="0">
                <a:solidFill>
                  <a:schemeClr val="bg1"/>
                </a:solidFill>
                <a:latin typeface="Bookman Old Style" pitchFamily="18" charset="0"/>
                <a:ea typeface="+mj-ea"/>
                <a:cs typeface="+mj-cs"/>
              </a:rPr>
              <a:t>and global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dirty="0"/>
          </a:p>
        </p:txBody>
      </p:sp>
      <p:sp>
        <p:nvSpPr>
          <p:cNvPr id="5" name="Title 1"/>
          <p:cNvSpPr txBox="1">
            <a:spLocks/>
          </p:cNvSpPr>
          <p:nvPr/>
        </p:nvSpPr>
        <p:spPr>
          <a:xfrm>
            <a:off x="495300" y="2603867"/>
            <a:ext cx="8915400" cy="1618509"/>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4400" b="1" i="0" u="none" strike="noStrike" kern="1200" cap="none" spc="0" normalizeH="0" baseline="0" noProof="0" dirty="0" smtClean="0">
                <a:ln>
                  <a:noFill/>
                </a:ln>
                <a:solidFill>
                  <a:schemeClr val="bg1"/>
                </a:solidFill>
                <a:effectLst/>
                <a:uLnTx/>
                <a:uFillTx/>
                <a:latin typeface="Bookman Old Style" pitchFamily="18" charset="0"/>
                <a:ea typeface="+mj-ea"/>
                <a:cs typeface="+mj-cs"/>
              </a:rPr>
              <a:t>The K to 12 Basic</a:t>
            </a:r>
            <a:r>
              <a:rPr kumimoji="0" lang="fil-PH" sz="4400" b="1" i="0" u="none" strike="noStrike" kern="1200" cap="none" spc="0" normalizeH="0" noProof="0" dirty="0" smtClean="0">
                <a:ln>
                  <a:noFill/>
                </a:ln>
                <a:solidFill>
                  <a:schemeClr val="bg1"/>
                </a:solidFill>
                <a:effectLst/>
                <a:uLnTx/>
                <a:uFillTx/>
                <a:latin typeface="Bookman Old Style" pitchFamily="18" charset="0"/>
                <a:ea typeface="+mj-ea"/>
                <a:cs typeface="+mj-cs"/>
              </a:rPr>
              <a:t> Education Curriculum Framework</a:t>
            </a:r>
            <a:endParaRPr kumimoji="0" lang="fil-PH" sz="4400" b="1" i="0" u="none" strike="noStrike" kern="1200" cap="none" spc="0" normalizeH="0" baseline="0" noProof="0" dirty="0" smtClean="0">
              <a:ln>
                <a:noFill/>
              </a:ln>
              <a:solidFill>
                <a:schemeClr val="bg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240451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E:\Abigail Godoy\K to 12\Curriculum\Exits-03.jpg"/>
          <p:cNvPicPr>
            <a:picLocks noChangeAspect="1" noChangeArrowheads="1"/>
          </p:cNvPicPr>
          <p:nvPr/>
        </p:nvPicPr>
        <p:blipFill>
          <a:blip r:embed="rId3" cstate="print"/>
          <a:srcRect/>
          <a:stretch>
            <a:fillRect/>
          </a:stretch>
        </p:blipFill>
        <p:spPr bwMode="auto">
          <a:xfrm>
            <a:off x="0" y="990600"/>
            <a:ext cx="9906000" cy="4951476"/>
          </a:xfrm>
          <a:prstGeom prst="rect">
            <a:avLst/>
          </a:prstGeom>
          <a:noFill/>
        </p:spPr>
      </p:pic>
      <p:sp>
        <p:nvSpPr>
          <p:cNvPr id="14" name="Rectangle 1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5" name="Title 1"/>
          <p:cNvSpPr txBox="1">
            <a:spLocks/>
          </p:cNvSpPr>
          <p:nvPr/>
        </p:nvSpPr>
        <p:spPr>
          <a:xfrm>
            <a:off x="495300" y="0"/>
            <a:ext cx="8915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21</a:t>
            </a:r>
            <a:r>
              <a:rPr kumimoji="0" lang="fil-PH" sz="3600" b="0" i="0" u="none" strike="noStrike" kern="1200" cap="none" spc="0" normalizeH="0" baseline="30000" noProof="0" dirty="0" smtClean="0">
                <a:ln>
                  <a:noFill/>
                </a:ln>
                <a:solidFill>
                  <a:schemeClr val="bg1"/>
                </a:solidFill>
                <a:effectLst/>
                <a:uLnTx/>
                <a:uFillTx/>
                <a:latin typeface="Bookman Old Style" pitchFamily="18" charset="0"/>
                <a:ea typeface="+mj-ea"/>
                <a:cs typeface="+mj-cs"/>
              </a:rPr>
              <a:t>st</a:t>
            </a: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 Century Skills</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16" name="Rectangle 1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18" name="Content Placeholder 2"/>
          <p:cNvSpPr>
            <a:spLocks noGrp="1"/>
          </p:cNvSpPr>
          <p:nvPr>
            <p:ph idx="1"/>
          </p:nvPr>
        </p:nvSpPr>
        <p:spPr>
          <a:xfrm>
            <a:off x="0" y="2971800"/>
            <a:ext cx="2476500" cy="3048000"/>
          </a:xfrm>
          <a:solidFill>
            <a:schemeClr val="accent3">
              <a:lumMod val="40000"/>
              <a:lumOff val="60000"/>
            </a:schemeClr>
          </a:solidFill>
        </p:spPr>
        <p:txBody>
          <a:bodyPr>
            <a:normAutofit/>
          </a:bodyPr>
          <a:lstStyle/>
          <a:p>
            <a:pPr marL="225425" indent="-225425">
              <a:buFont typeface="+mj-lt"/>
              <a:buAutoNum type="arabicPeriod"/>
            </a:pPr>
            <a:r>
              <a:rPr lang="en-US" sz="1600" dirty="0" smtClean="0">
                <a:latin typeface="Bookman Old Style" pitchFamily="18" charset="0"/>
                <a:cs typeface="Arial" pitchFamily="34" charset="0"/>
              </a:rPr>
              <a:t>Visual and information </a:t>
            </a:r>
            <a:r>
              <a:rPr lang="en-US" sz="1600" dirty="0" err="1" smtClean="0">
                <a:latin typeface="Bookman Old Style" pitchFamily="18" charset="0"/>
                <a:cs typeface="Arial" pitchFamily="34" charset="0"/>
              </a:rPr>
              <a:t>literacies</a:t>
            </a:r>
            <a:endParaRPr lang="en-US" sz="1600" dirty="0" smtClean="0">
              <a:latin typeface="Bookman Old Style" pitchFamily="18" charset="0"/>
              <a:cs typeface="Arial" pitchFamily="34" charset="0"/>
            </a:endParaRPr>
          </a:p>
          <a:p>
            <a:pPr marL="225425" indent="-225425">
              <a:buFont typeface="+mj-lt"/>
              <a:buAutoNum type="arabicPeriod"/>
            </a:pPr>
            <a:r>
              <a:rPr lang="en-US" sz="1600" dirty="0" smtClean="0">
                <a:latin typeface="Bookman Old Style" pitchFamily="18" charset="0"/>
                <a:cs typeface="Arial" pitchFamily="34" charset="0"/>
              </a:rPr>
              <a:t>Media literacy</a:t>
            </a:r>
          </a:p>
          <a:p>
            <a:pPr marL="225425" indent="-225425">
              <a:buFont typeface="+mj-lt"/>
              <a:buAutoNum type="arabicPeriod"/>
            </a:pPr>
            <a:r>
              <a:rPr lang="en-US" sz="1600" dirty="0" smtClean="0">
                <a:latin typeface="Bookman Old Style" pitchFamily="18" charset="0"/>
                <a:cs typeface="Arial" pitchFamily="34" charset="0"/>
              </a:rPr>
              <a:t>Basic, scientific, economic and technological </a:t>
            </a:r>
            <a:r>
              <a:rPr lang="en-US" sz="1600" dirty="0" err="1" smtClean="0">
                <a:latin typeface="Bookman Old Style" pitchFamily="18" charset="0"/>
                <a:cs typeface="Arial" pitchFamily="34" charset="0"/>
              </a:rPr>
              <a:t>literacies</a:t>
            </a:r>
            <a:r>
              <a:rPr lang="en-US" sz="1600" dirty="0" smtClean="0">
                <a:latin typeface="Bookman Old Style" pitchFamily="18" charset="0"/>
                <a:cs typeface="Arial" pitchFamily="34" charset="0"/>
              </a:rPr>
              <a:t> and multicultural literacy</a:t>
            </a:r>
          </a:p>
          <a:p>
            <a:pPr marL="225425" indent="-225425">
              <a:buFont typeface="+mj-lt"/>
              <a:buAutoNum type="arabicPeriod"/>
            </a:pPr>
            <a:r>
              <a:rPr lang="en-US" sz="1600" dirty="0" smtClean="0">
                <a:latin typeface="Bookman Old Style" pitchFamily="18" charset="0"/>
                <a:cs typeface="Arial" pitchFamily="34" charset="0"/>
              </a:rPr>
              <a:t>Global awareness</a:t>
            </a:r>
          </a:p>
        </p:txBody>
      </p:sp>
      <p:sp>
        <p:nvSpPr>
          <p:cNvPr id="19" name="Content Placeholder 2"/>
          <p:cNvSpPr txBox="1">
            <a:spLocks/>
          </p:cNvSpPr>
          <p:nvPr/>
        </p:nvSpPr>
        <p:spPr>
          <a:xfrm>
            <a:off x="2476500" y="2971800"/>
            <a:ext cx="2476500" cy="3048000"/>
          </a:xfrm>
          <a:prstGeom prst="rect">
            <a:avLst/>
          </a:prstGeom>
          <a:solidFill>
            <a:schemeClr val="accent5">
              <a:lumMod val="40000"/>
              <a:lumOff val="60000"/>
            </a:schemeClr>
          </a:solidFill>
        </p:spPr>
        <p:txBody>
          <a:bodyPr vert="horz" lIns="91440" tIns="45720" rIns="91440" bIns="45720" rtlCol="0">
            <a:normAutofit/>
          </a:bodyPr>
          <a:lstStyle/>
          <a:p>
            <a:pPr marL="225425" lvl="0" indent="-225425">
              <a:spcBef>
                <a:spcPct val="20000"/>
              </a:spcBef>
              <a:buFont typeface="+mj-lt"/>
              <a:buAutoNum type="arabicPeriod"/>
            </a:pPr>
            <a:r>
              <a:rPr lang="en-US" sz="1600" dirty="0" smtClean="0">
                <a:latin typeface="Bookman Old Style" pitchFamily="18" charset="0"/>
                <a:cs typeface="Arial" pitchFamily="34" charset="0"/>
              </a:rPr>
              <a:t>Creativity and curiosity</a:t>
            </a:r>
          </a:p>
          <a:p>
            <a:pPr marL="225425" lvl="0" indent="-225425">
              <a:spcBef>
                <a:spcPct val="20000"/>
              </a:spcBef>
              <a:buFont typeface="+mj-lt"/>
              <a:buAutoNum type="arabicPeriod"/>
            </a:pPr>
            <a:r>
              <a:rPr lang="en-US" sz="1600" dirty="0" smtClean="0">
                <a:latin typeface="Bookman Old Style" pitchFamily="18" charset="0"/>
                <a:cs typeface="Arial" pitchFamily="34" charset="0"/>
              </a:rPr>
              <a:t>Critical thinking problem solving skills</a:t>
            </a:r>
          </a:p>
          <a:p>
            <a:pPr marL="225425" lvl="0" indent="-225425">
              <a:spcBef>
                <a:spcPct val="20000"/>
              </a:spcBef>
              <a:buFont typeface="+mj-lt"/>
              <a:buAutoNum type="arabicPeriod"/>
            </a:pPr>
            <a:r>
              <a:rPr lang="en-US" sz="1600" dirty="0" smtClean="0">
                <a:latin typeface="Bookman Old Style" pitchFamily="18" charset="0"/>
                <a:cs typeface="Arial" pitchFamily="34" charset="0"/>
              </a:rPr>
              <a:t>Risk taking</a:t>
            </a:r>
          </a:p>
        </p:txBody>
      </p:sp>
      <p:sp>
        <p:nvSpPr>
          <p:cNvPr id="20" name="Content Placeholder 2"/>
          <p:cNvSpPr txBox="1">
            <a:spLocks/>
          </p:cNvSpPr>
          <p:nvPr/>
        </p:nvSpPr>
        <p:spPr>
          <a:xfrm>
            <a:off x="4953000" y="2971800"/>
            <a:ext cx="2476500" cy="3048000"/>
          </a:xfrm>
          <a:prstGeom prst="rect">
            <a:avLst/>
          </a:prstGeom>
          <a:solidFill>
            <a:schemeClr val="accent4">
              <a:lumMod val="40000"/>
              <a:lumOff val="60000"/>
            </a:schemeClr>
          </a:solidFill>
        </p:spPr>
        <p:txBody>
          <a:bodyPr vert="horz" lIns="91440" tIns="45720" rIns="91440" bIns="45720" rtlCol="0">
            <a:normAutofit/>
          </a:bodyPr>
          <a:lstStyle/>
          <a:p>
            <a:pPr marL="4763" lvl="0" indent="6350">
              <a:spcBef>
                <a:spcPct val="20000"/>
              </a:spcBef>
            </a:pPr>
            <a:r>
              <a:rPr lang="en-US" sz="1600" dirty="0" smtClean="0">
                <a:latin typeface="Bookman Old Style" pitchFamily="18" charset="0"/>
                <a:cs typeface="Arial" pitchFamily="34" charset="0"/>
              </a:rPr>
              <a:t>Collaboration and interpersonal skills</a:t>
            </a:r>
          </a:p>
        </p:txBody>
      </p:sp>
      <p:sp>
        <p:nvSpPr>
          <p:cNvPr id="21" name="Content Placeholder 2"/>
          <p:cNvSpPr txBox="1">
            <a:spLocks/>
          </p:cNvSpPr>
          <p:nvPr/>
        </p:nvSpPr>
        <p:spPr>
          <a:xfrm>
            <a:off x="7429500" y="2971800"/>
            <a:ext cx="2476500" cy="3048000"/>
          </a:xfrm>
          <a:prstGeom prst="rect">
            <a:avLst/>
          </a:prstGeom>
          <a:solidFill>
            <a:schemeClr val="accent1">
              <a:lumMod val="60000"/>
              <a:lumOff val="40000"/>
            </a:schemeClr>
          </a:solidFill>
        </p:spPr>
        <p:txBody>
          <a:bodyPr vert="horz" lIns="91440" tIns="45720" rIns="91440" bIns="45720" rtlCol="0">
            <a:normAutofit lnSpcReduction="10000"/>
          </a:bodyPr>
          <a:lstStyle/>
          <a:p>
            <a:pPr marL="225425" lvl="0" indent="-225425">
              <a:spcBef>
                <a:spcPct val="20000"/>
              </a:spcBef>
              <a:buFont typeface="+mj-lt"/>
              <a:buAutoNum type="arabicPeriod"/>
            </a:pPr>
            <a:r>
              <a:rPr lang="en-US" sz="1600" dirty="0" smtClean="0">
                <a:latin typeface="Bookman Old Style" pitchFamily="18" charset="0"/>
                <a:cs typeface="Arial" pitchFamily="34" charset="0"/>
              </a:rPr>
              <a:t>Flexibility and adaptability</a:t>
            </a:r>
          </a:p>
          <a:p>
            <a:pPr marL="225425" lvl="0" indent="-225425">
              <a:spcBef>
                <a:spcPct val="20000"/>
              </a:spcBef>
              <a:buFont typeface="+mj-lt"/>
              <a:buAutoNum type="arabicPeriod"/>
            </a:pPr>
            <a:r>
              <a:rPr lang="en-US" sz="1600" dirty="0" smtClean="0">
                <a:latin typeface="Bookman Old Style" pitchFamily="18" charset="0"/>
                <a:cs typeface="Arial" pitchFamily="34" charset="0"/>
              </a:rPr>
              <a:t>Initiative and self-direction</a:t>
            </a:r>
          </a:p>
          <a:p>
            <a:pPr marL="225425" lvl="0" indent="-225425">
              <a:spcBef>
                <a:spcPct val="20000"/>
              </a:spcBef>
              <a:buFont typeface="+mj-lt"/>
              <a:buAutoNum type="arabicPeriod"/>
            </a:pPr>
            <a:r>
              <a:rPr lang="en-US" sz="1600" dirty="0" smtClean="0">
                <a:latin typeface="Bookman Old Style" pitchFamily="18" charset="0"/>
                <a:cs typeface="Arial" pitchFamily="34" charset="0"/>
              </a:rPr>
              <a:t>Social and cross-cultural skills</a:t>
            </a:r>
          </a:p>
          <a:p>
            <a:pPr marL="225425" lvl="0" indent="-225425">
              <a:spcBef>
                <a:spcPct val="20000"/>
              </a:spcBef>
              <a:buFont typeface="+mj-lt"/>
              <a:buAutoNum type="arabicPeriod"/>
            </a:pPr>
            <a:r>
              <a:rPr lang="en-US" sz="1600" dirty="0" smtClean="0">
                <a:latin typeface="Bookman Old Style" pitchFamily="18" charset="0"/>
                <a:cs typeface="Arial" pitchFamily="34" charset="0"/>
              </a:rPr>
              <a:t>Productivity and accountability</a:t>
            </a:r>
          </a:p>
          <a:p>
            <a:pPr marL="225425" lvl="0" indent="-225425">
              <a:spcBef>
                <a:spcPct val="20000"/>
              </a:spcBef>
              <a:buFont typeface="+mj-lt"/>
              <a:buAutoNum type="arabicPeriod"/>
            </a:pPr>
            <a:r>
              <a:rPr lang="en-US" sz="1600" dirty="0" smtClean="0">
                <a:latin typeface="Bookman Old Style" pitchFamily="18" charset="0"/>
                <a:cs typeface="Arial" pitchFamily="34" charset="0"/>
              </a:rPr>
              <a:t>Leadership and responsibility</a:t>
            </a:r>
          </a:p>
          <a:p>
            <a:pPr marL="225425" lvl="0" indent="-225425">
              <a:spcBef>
                <a:spcPct val="20000"/>
              </a:spcBef>
              <a:buFont typeface="+mj-lt"/>
              <a:buAutoNum type="arabicPeriod"/>
            </a:pPr>
            <a:r>
              <a:rPr lang="en-US" sz="1600" dirty="0" smtClean="0">
                <a:latin typeface="Bookman Old Style" pitchFamily="18" charset="0"/>
                <a:cs typeface="Arial" pitchFamily="34" charset="0"/>
              </a:rPr>
              <a:t>Ethical, moral and spiritual values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4" name="Isosceles Triangle 33"/>
          <p:cNvSpPr/>
          <p:nvPr/>
        </p:nvSpPr>
        <p:spPr>
          <a:xfrm rot="10800000">
            <a:off x="5931063" y="2106834"/>
            <a:ext cx="526646" cy="26235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9" name="Isosceles Triangle 28"/>
          <p:cNvSpPr/>
          <p:nvPr/>
        </p:nvSpPr>
        <p:spPr>
          <a:xfrm>
            <a:off x="3508095" y="3503209"/>
            <a:ext cx="526646" cy="26235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30" name="Isosceles Triangle 29"/>
          <p:cNvSpPr/>
          <p:nvPr/>
        </p:nvSpPr>
        <p:spPr>
          <a:xfrm>
            <a:off x="5952286" y="3509105"/>
            <a:ext cx="526646" cy="26235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36" name="Rectangle 35"/>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dirty="0">
              <a:solidFill>
                <a:prstClr val="white"/>
              </a:solidFill>
            </a:endParaRPr>
          </a:p>
        </p:txBody>
      </p:sp>
      <p:sp>
        <p:nvSpPr>
          <p:cNvPr id="38" name="Rectangle 37"/>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33" name="Isosceles Triangle 32"/>
          <p:cNvSpPr/>
          <p:nvPr/>
        </p:nvSpPr>
        <p:spPr>
          <a:xfrm rot="10800000">
            <a:off x="3521602" y="2116479"/>
            <a:ext cx="526646" cy="26235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4" name="Rectangle 3"/>
          <p:cNvSpPr/>
          <p:nvPr/>
        </p:nvSpPr>
        <p:spPr>
          <a:xfrm>
            <a:off x="2951705" y="2432185"/>
            <a:ext cx="3962400" cy="99918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800" b="1" dirty="0" smtClean="0">
                <a:latin typeface="Bookman Old Style" panose="02050604050505020204" pitchFamily="18" charset="0"/>
              </a:rPr>
              <a:t>Learning and Innovation Skills</a:t>
            </a:r>
            <a:endParaRPr lang="fil-PH" sz="2800" b="1" dirty="0">
              <a:latin typeface="Bookman Old Style" panose="02050604050505020204" pitchFamily="18" charset="0"/>
            </a:endParaRPr>
          </a:p>
        </p:txBody>
      </p:sp>
      <p:sp>
        <p:nvSpPr>
          <p:cNvPr id="5" name="Rectangle 4"/>
          <p:cNvSpPr/>
          <p:nvPr/>
        </p:nvSpPr>
        <p:spPr>
          <a:xfrm>
            <a:off x="0" y="1121242"/>
            <a:ext cx="2393950" cy="33528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1100" b="1" dirty="0" smtClean="0">
                <a:solidFill>
                  <a:sysClr val="windowText" lastClr="000000"/>
                </a:solidFill>
                <a:latin typeface="Bookman Old Style" pitchFamily="18" charset="0"/>
              </a:rPr>
              <a:t>English </a:t>
            </a:r>
          </a:p>
          <a:p>
            <a:r>
              <a:rPr lang="fil-PH" sz="1100" b="1" dirty="0" smtClean="0">
                <a:solidFill>
                  <a:sysClr val="windowText" lastClr="000000"/>
                </a:solidFill>
                <a:latin typeface="Bookman Old Style" pitchFamily="18" charset="0"/>
              </a:rPr>
              <a:t>(</a:t>
            </a:r>
            <a:r>
              <a:rPr lang="en-PH" sz="1100" b="1" dirty="0" smtClean="0">
                <a:solidFill>
                  <a:sysClr val="windowText" lastClr="000000"/>
                </a:solidFill>
                <a:latin typeface="Bookman Old Style" pitchFamily="18" charset="0"/>
              </a:rPr>
              <a:t>Philippine Literature) </a:t>
            </a:r>
          </a:p>
          <a:p>
            <a:r>
              <a:rPr lang="en-PH" sz="1100" dirty="0">
                <a:solidFill>
                  <a:schemeClr val="tx1"/>
                </a:solidFill>
                <a:latin typeface="Bookman Old Style" panose="02050604050505020204" pitchFamily="18" charset="0"/>
              </a:rPr>
              <a:t>The learner transfers learning by: resolving conflicts presented in literary selections; using tools and mechanisms in locating library resources; extracting information and noting details from texts to write a précis, summary, or paraphrase; distinguishing between and using literal and figurative language and verbal and non-verbal cues; use phrases, clauses, and sentences meaningfully and appropriately.</a:t>
            </a:r>
            <a:endParaRPr lang="fil-PH" sz="1100" dirty="0">
              <a:solidFill>
                <a:schemeClr val="tx1"/>
              </a:solidFill>
              <a:latin typeface="Bookman Old Style" pitchFamily="18" charset="0"/>
            </a:endParaRPr>
          </a:p>
          <a:p>
            <a:endParaRPr lang="fil-PH" sz="1100" dirty="0">
              <a:solidFill>
                <a:schemeClr val="tx1"/>
              </a:solidFill>
              <a:latin typeface="Bookman Old Style" pitchFamily="18" charset="0"/>
            </a:endParaRPr>
          </a:p>
        </p:txBody>
      </p:sp>
      <p:sp>
        <p:nvSpPr>
          <p:cNvPr id="6" name="Rectangle 5"/>
          <p:cNvSpPr/>
          <p:nvPr/>
        </p:nvSpPr>
        <p:spPr>
          <a:xfrm>
            <a:off x="0" y="4423348"/>
            <a:ext cx="2388358" cy="12954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1100" b="1" dirty="0" smtClean="0">
                <a:solidFill>
                  <a:schemeClr val="tx1"/>
                </a:solidFill>
                <a:latin typeface="Bookman Old Style" pitchFamily="18" charset="0"/>
              </a:rPr>
              <a:t>Filipino (</a:t>
            </a:r>
            <a:r>
              <a:rPr lang="en-PH" sz="1100" b="1" dirty="0" err="1" smtClean="0">
                <a:solidFill>
                  <a:schemeClr val="tx1"/>
                </a:solidFill>
                <a:latin typeface="Bookman Old Style" pitchFamily="18" charset="0"/>
              </a:rPr>
              <a:t>Ibong</a:t>
            </a:r>
            <a:r>
              <a:rPr lang="en-PH" sz="1100" b="1" dirty="0" smtClean="0">
                <a:solidFill>
                  <a:schemeClr val="tx1"/>
                </a:solidFill>
                <a:latin typeface="Bookman Old Style" pitchFamily="18" charset="0"/>
              </a:rPr>
              <a:t> </a:t>
            </a:r>
            <a:r>
              <a:rPr lang="en-PH" sz="1100" b="1" dirty="0" err="1" smtClean="0">
                <a:solidFill>
                  <a:schemeClr val="tx1"/>
                </a:solidFill>
                <a:latin typeface="Bookman Old Style" pitchFamily="18" charset="0"/>
              </a:rPr>
              <a:t>Adarna</a:t>
            </a:r>
            <a:r>
              <a:rPr lang="en-PH" sz="1100" b="1" dirty="0" smtClean="0">
                <a:solidFill>
                  <a:schemeClr val="tx1"/>
                </a:solidFill>
                <a:latin typeface="Bookman Old Style" pitchFamily="18" charset="0"/>
              </a:rPr>
              <a:t>)</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Naisasagawa</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ng</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mag-aaral</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ang</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malikhaing</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pagtatanghal</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ng</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ilang</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saknong</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ng</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koridong</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naglalarawan</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ng</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mga</a:t>
            </a:r>
            <a:r>
              <a:rPr lang="en-PH" sz="1100" dirty="0" smtClean="0">
                <a:solidFill>
                  <a:schemeClr val="tx1"/>
                </a:solidFill>
                <a:latin typeface="Bookman Old Style" pitchFamily="18" charset="0"/>
              </a:rPr>
              <a:t> </a:t>
            </a:r>
            <a:r>
              <a:rPr lang="en-PH" sz="1100" dirty="0" err="1" smtClean="0">
                <a:solidFill>
                  <a:schemeClr val="tx1"/>
                </a:solidFill>
                <a:latin typeface="Bookman Old Style" pitchFamily="18" charset="0"/>
              </a:rPr>
              <a:t>pagpapahalagang</a:t>
            </a:r>
            <a:r>
              <a:rPr lang="en-PH" sz="1100" dirty="0" smtClean="0">
                <a:solidFill>
                  <a:schemeClr val="tx1"/>
                </a:solidFill>
                <a:latin typeface="Bookman Old Style" pitchFamily="18" charset="0"/>
              </a:rPr>
              <a:t> Pilipino.</a:t>
            </a:r>
            <a:endParaRPr lang="fil-PH" sz="1100" dirty="0">
              <a:solidFill>
                <a:schemeClr val="tx1"/>
              </a:solidFill>
              <a:latin typeface="Bookman Old Style" pitchFamily="18" charset="0"/>
            </a:endParaRPr>
          </a:p>
        </p:txBody>
      </p:sp>
      <p:sp>
        <p:nvSpPr>
          <p:cNvPr id="7" name="Rectangle 6"/>
          <p:cNvSpPr/>
          <p:nvPr/>
        </p:nvSpPr>
        <p:spPr>
          <a:xfrm>
            <a:off x="7512050" y="1187351"/>
            <a:ext cx="2393950" cy="3320548"/>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1100" b="1" dirty="0" smtClean="0">
                <a:solidFill>
                  <a:schemeClr val="tx1"/>
                </a:solidFill>
                <a:latin typeface="Bookman Old Style" pitchFamily="18" charset="0"/>
              </a:rPr>
              <a:t>Math</a:t>
            </a:r>
            <a:endParaRPr lang="fil-PH" sz="1100" dirty="0" smtClean="0">
              <a:solidFill>
                <a:schemeClr val="tx1"/>
              </a:solidFill>
              <a:latin typeface="Bookman Old Style" pitchFamily="18" charset="0"/>
            </a:endParaRPr>
          </a:p>
          <a:p>
            <a:r>
              <a:rPr lang="en-PH" sz="1100" b="1" dirty="0" smtClean="0">
                <a:solidFill>
                  <a:schemeClr val="tx1"/>
                </a:solidFill>
                <a:latin typeface="Bookman Old Style" pitchFamily="18" charset="0"/>
              </a:rPr>
              <a:t>Numbers and Number Sense</a:t>
            </a:r>
            <a:r>
              <a:rPr lang="en-PH" sz="1100" dirty="0" smtClean="0">
                <a:solidFill>
                  <a:schemeClr val="tx1"/>
                </a:solidFill>
                <a:latin typeface="Bookman Old Style" pitchFamily="18" charset="0"/>
              </a:rPr>
              <a:t> The learner is able to formulate challenging situations involving sets and real numbers and solve these in a variety of strategies.</a:t>
            </a:r>
            <a:endParaRPr lang="fil-PH" sz="1100" dirty="0" smtClean="0">
              <a:solidFill>
                <a:schemeClr val="tx1"/>
              </a:solidFill>
              <a:latin typeface="Bookman Old Style" pitchFamily="18" charset="0"/>
            </a:endParaRPr>
          </a:p>
          <a:p>
            <a:r>
              <a:rPr lang="en-PH" sz="1100" dirty="0" smtClean="0">
                <a:solidFill>
                  <a:schemeClr val="tx1"/>
                </a:solidFill>
                <a:latin typeface="Bookman Old Style" pitchFamily="18" charset="0"/>
              </a:rPr>
              <a:t> </a:t>
            </a:r>
            <a:endParaRPr lang="fil-PH" sz="1100" dirty="0" smtClean="0">
              <a:solidFill>
                <a:schemeClr val="tx1"/>
              </a:solidFill>
              <a:latin typeface="Bookman Old Style" pitchFamily="18" charset="0"/>
            </a:endParaRPr>
          </a:p>
          <a:p>
            <a:r>
              <a:rPr lang="en-PH" sz="1100" b="1" dirty="0" smtClean="0">
                <a:solidFill>
                  <a:schemeClr val="tx1"/>
                </a:solidFill>
                <a:latin typeface="Bookman Old Style" pitchFamily="18" charset="0"/>
              </a:rPr>
              <a:t>Statistics and Probability </a:t>
            </a:r>
          </a:p>
          <a:p>
            <a:r>
              <a:rPr lang="en-PH" sz="1100" dirty="0" smtClean="0">
                <a:solidFill>
                  <a:schemeClr val="tx1"/>
                </a:solidFill>
                <a:latin typeface="Bookman Old Style" pitchFamily="18" charset="0"/>
              </a:rPr>
              <a:t>The learner is able to collect and organize data systematically and compute accurately measures of central tendency and variability and apply these appropriately in data analysis and interpretation in different fields.</a:t>
            </a:r>
            <a:endParaRPr lang="fil-PH" sz="1100" dirty="0">
              <a:solidFill>
                <a:schemeClr val="tx1"/>
              </a:solidFill>
              <a:latin typeface="Bookman Old Style" pitchFamily="18" charset="0"/>
            </a:endParaRPr>
          </a:p>
        </p:txBody>
      </p:sp>
      <p:sp>
        <p:nvSpPr>
          <p:cNvPr id="8" name="Rectangle 7"/>
          <p:cNvSpPr/>
          <p:nvPr/>
        </p:nvSpPr>
        <p:spPr>
          <a:xfrm>
            <a:off x="7512050" y="4524737"/>
            <a:ext cx="2393950" cy="13716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1200" b="1" dirty="0" smtClean="0">
                <a:solidFill>
                  <a:schemeClr val="tx1"/>
                </a:solidFill>
                <a:latin typeface="Bookman Old Style" pitchFamily="18" charset="0"/>
              </a:rPr>
              <a:t>Science</a:t>
            </a:r>
          </a:p>
          <a:p>
            <a:r>
              <a:rPr lang="en-PH" sz="1200" dirty="0" smtClean="0">
                <a:solidFill>
                  <a:schemeClr val="tx1"/>
                </a:solidFill>
                <a:latin typeface="Bookman Old Style" pitchFamily="18" charset="0"/>
              </a:rPr>
              <a:t>The learner investigates the properties of mixtures of varying concentrations using available materials in the community for specific purposes.</a:t>
            </a:r>
            <a:endParaRPr lang="fil-PH" sz="1200" dirty="0" smtClean="0">
              <a:solidFill>
                <a:schemeClr val="tx1"/>
              </a:solidFill>
              <a:latin typeface="Bookman Old Style" pitchFamily="18" charset="0"/>
            </a:endParaRPr>
          </a:p>
        </p:txBody>
      </p:sp>
      <p:sp>
        <p:nvSpPr>
          <p:cNvPr id="9" name="Rectangle 8"/>
          <p:cNvSpPr/>
          <p:nvPr/>
        </p:nvSpPr>
        <p:spPr>
          <a:xfrm>
            <a:off x="4965619" y="47500"/>
            <a:ext cx="2393950" cy="210193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1200" b="1" dirty="0" smtClean="0">
                <a:solidFill>
                  <a:schemeClr val="tx1"/>
                </a:solidFill>
                <a:latin typeface="Bookman Old Style" pitchFamily="18" charset="0"/>
              </a:rPr>
              <a:t>AP (Sinaunang Kabihasnan sa Asya)</a:t>
            </a:r>
          </a:p>
          <a:p>
            <a:r>
              <a:rPr lang="fr-FR" sz="1100" dirty="0" err="1" smtClean="0">
                <a:solidFill>
                  <a:schemeClr val="tx1"/>
                </a:solidFill>
                <a:latin typeface="Bookman Old Style" pitchFamily="18" charset="0"/>
              </a:rPr>
              <a:t>Naisasagawa</a:t>
            </a:r>
            <a:r>
              <a:rPr lang="fr-FR" sz="1100" dirty="0" smtClean="0">
                <a:solidFill>
                  <a:schemeClr val="tx1"/>
                </a:solidFill>
                <a:latin typeface="Bookman Old Style" pitchFamily="18" charset="0"/>
              </a:rPr>
              <a:t> </a:t>
            </a:r>
            <a:r>
              <a:rPr lang="fr-FR" sz="1100" dirty="0" err="1" smtClean="0">
                <a:solidFill>
                  <a:schemeClr val="tx1"/>
                </a:solidFill>
                <a:latin typeface="Bookman Old Style" pitchFamily="18" charset="0"/>
              </a:rPr>
              <a:t>ng</a:t>
            </a:r>
            <a:r>
              <a:rPr lang="fr-FR" sz="1100" dirty="0" smtClean="0">
                <a:solidFill>
                  <a:schemeClr val="tx1"/>
                </a:solidFill>
                <a:latin typeface="Bookman Old Style" pitchFamily="18" charset="0"/>
              </a:rPr>
              <a:t> </a:t>
            </a:r>
            <a:r>
              <a:rPr lang="fr-FR" sz="1100" dirty="0" err="1" smtClean="0">
                <a:solidFill>
                  <a:schemeClr val="tx1"/>
                </a:solidFill>
                <a:latin typeface="Bookman Old Style" pitchFamily="18" charset="0"/>
              </a:rPr>
              <a:t>mag</a:t>
            </a:r>
            <a:r>
              <a:rPr lang="fr-FR" sz="1100" dirty="0" smtClean="0">
                <a:solidFill>
                  <a:schemeClr val="tx1"/>
                </a:solidFill>
                <a:latin typeface="Bookman Old Style" pitchFamily="18" charset="0"/>
              </a:rPr>
              <a:t>-</a:t>
            </a:r>
            <a:r>
              <a:rPr lang="fr-FR" sz="1100" dirty="0" err="1" smtClean="0">
                <a:solidFill>
                  <a:schemeClr val="tx1"/>
                </a:solidFill>
                <a:latin typeface="Bookman Old Style" pitchFamily="18" charset="0"/>
              </a:rPr>
              <a:t>aaral</a:t>
            </a:r>
            <a:r>
              <a:rPr lang="fr-FR" sz="1100" dirty="0" smtClean="0">
                <a:solidFill>
                  <a:schemeClr val="tx1"/>
                </a:solidFill>
                <a:latin typeface="Bookman Old Style" pitchFamily="18" charset="0"/>
              </a:rPr>
              <a:t> </a:t>
            </a:r>
            <a:r>
              <a:rPr lang="fil-PH" sz="1100" dirty="0" smtClean="0">
                <a:solidFill>
                  <a:schemeClr val="tx1"/>
                </a:solidFill>
                <a:latin typeface="Bookman Old Style" pitchFamily="18" charset="0"/>
              </a:rPr>
              <a:t>ang kritikal na nakapagsusuri sa mga kaisipang Asyano, pilosopiya at relihiyon na nagbigay-daan sa paghubog ng sinaunang kabihasnan sa Asya at sa pagbuo ng pagkakilanlang Asyano </a:t>
            </a:r>
            <a:endParaRPr lang="fil-PH" sz="1100" dirty="0">
              <a:solidFill>
                <a:schemeClr val="tx1"/>
              </a:solidFill>
              <a:latin typeface="Bookman Old Style" pitchFamily="18" charset="0"/>
            </a:endParaRPr>
          </a:p>
        </p:txBody>
      </p:sp>
      <p:sp>
        <p:nvSpPr>
          <p:cNvPr id="12" name="Rectangle 11"/>
          <p:cNvSpPr/>
          <p:nvPr/>
        </p:nvSpPr>
        <p:spPr>
          <a:xfrm>
            <a:off x="5013000" y="3776051"/>
            <a:ext cx="2393950" cy="138938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1200" b="1" dirty="0" smtClean="0">
                <a:solidFill>
                  <a:schemeClr val="bg1"/>
                </a:solidFill>
                <a:latin typeface="Bookman Old Style" pitchFamily="18" charset="0"/>
              </a:rPr>
              <a:t>PE (</a:t>
            </a:r>
            <a:r>
              <a:rPr lang="en-PH" sz="1200" b="1" dirty="0" smtClean="0">
                <a:solidFill>
                  <a:schemeClr val="bg1"/>
                </a:solidFill>
                <a:latin typeface="Bookman Old Style" pitchFamily="18" charset="0"/>
              </a:rPr>
              <a:t>Training Guidelines, FITT Principles) </a:t>
            </a:r>
          </a:p>
          <a:p>
            <a:r>
              <a:rPr lang="en-PH" sz="1200" dirty="0" smtClean="0">
                <a:solidFill>
                  <a:schemeClr val="bg1"/>
                </a:solidFill>
                <a:latin typeface="Bookman Old Style" pitchFamily="18" charset="0"/>
              </a:rPr>
              <a:t>The learner designs an individualized exercise program to achieve personal fitness.</a:t>
            </a:r>
            <a:endParaRPr lang="fil-PH" sz="1200" dirty="0">
              <a:solidFill>
                <a:schemeClr val="bg1"/>
              </a:solidFill>
              <a:latin typeface="Bookman Old Style" pitchFamily="18" charset="0"/>
            </a:endParaRPr>
          </a:p>
        </p:txBody>
      </p:sp>
      <p:sp>
        <p:nvSpPr>
          <p:cNvPr id="13" name="Rectangle 12"/>
          <p:cNvSpPr/>
          <p:nvPr/>
        </p:nvSpPr>
        <p:spPr>
          <a:xfrm>
            <a:off x="5012881" y="5130716"/>
            <a:ext cx="2393950" cy="13716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1100" b="1" dirty="0" smtClean="0">
                <a:solidFill>
                  <a:schemeClr val="tx1"/>
                </a:solidFill>
                <a:latin typeface="Bookman Old Style" pitchFamily="18" charset="0"/>
              </a:rPr>
              <a:t>Health (</a:t>
            </a:r>
            <a:r>
              <a:rPr lang="en-PH" sz="1100" b="1" dirty="0" smtClean="0">
                <a:solidFill>
                  <a:schemeClr val="tx1"/>
                </a:solidFill>
                <a:latin typeface="Bookman Old Style" pitchFamily="18" charset="0"/>
              </a:rPr>
              <a:t>Injury, Prevention, Safety and First Aid)</a:t>
            </a:r>
            <a:r>
              <a:rPr lang="en-PH" sz="1100" dirty="0" smtClean="0">
                <a:solidFill>
                  <a:schemeClr val="tx1"/>
                </a:solidFill>
                <a:latin typeface="Bookman Old Style" pitchFamily="18" charset="0"/>
              </a:rPr>
              <a:t> </a:t>
            </a:r>
          </a:p>
          <a:p>
            <a:r>
              <a:rPr lang="en-PH" sz="1100" dirty="0" smtClean="0">
                <a:solidFill>
                  <a:schemeClr val="tx1"/>
                </a:solidFill>
                <a:latin typeface="Bookman Old Style" pitchFamily="18" charset="0"/>
              </a:rPr>
              <a:t>The learner consistently demonstrates resilience, vigilance and proactive </a:t>
            </a:r>
            <a:r>
              <a:rPr lang="en-PH" sz="1100" dirty="0" err="1" smtClean="0">
                <a:solidFill>
                  <a:schemeClr val="tx1"/>
                </a:solidFill>
                <a:latin typeface="Bookman Old Style" pitchFamily="18" charset="0"/>
              </a:rPr>
              <a:t>behaviors</a:t>
            </a:r>
            <a:r>
              <a:rPr lang="en-PH" sz="1100" dirty="0" smtClean="0">
                <a:solidFill>
                  <a:schemeClr val="tx1"/>
                </a:solidFill>
                <a:latin typeface="Bookman Old Style" pitchFamily="18" charset="0"/>
              </a:rPr>
              <a:t> to prevent intentional injuries.</a:t>
            </a:r>
            <a:endParaRPr lang="fil-PH" sz="1100" dirty="0">
              <a:solidFill>
                <a:schemeClr val="tx1"/>
              </a:solidFill>
              <a:latin typeface="Bookman Old Style" pitchFamily="18" charset="0"/>
            </a:endParaRPr>
          </a:p>
        </p:txBody>
      </p:sp>
      <p:sp>
        <p:nvSpPr>
          <p:cNvPr id="14" name="Rectangle 13"/>
          <p:cNvSpPr/>
          <p:nvPr/>
        </p:nvSpPr>
        <p:spPr>
          <a:xfrm>
            <a:off x="2569580" y="47501"/>
            <a:ext cx="2393950" cy="879676"/>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1100" b="1" dirty="0" smtClean="0">
                <a:solidFill>
                  <a:schemeClr val="bg1"/>
                </a:solidFill>
                <a:latin typeface="Bookman Old Style" pitchFamily="18" charset="0"/>
              </a:rPr>
              <a:t>TLE</a:t>
            </a:r>
            <a:endParaRPr lang="fil-PH" sz="1100" dirty="0" smtClean="0">
              <a:solidFill>
                <a:schemeClr val="bg1"/>
              </a:solidFill>
              <a:latin typeface="Bookman Old Style" pitchFamily="18" charset="0"/>
            </a:endParaRPr>
          </a:p>
          <a:p>
            <a:r>
              <a:rPr lang="en-PH" sz="1100" dirty="0" smtClean="0">
                <a:solidFill>
                  <a:schemeClr val="bg1"/>
                </a:solidFill>
                <a:latin typeface="Bookman Old Style" pitchFamily="18" charset="0"/>
              </a:rPr>
              <a:t>Personal Entrepreneurial Competencies (PECS) across AF, IA, HE and ICT</a:t>
            </a:r>
            <a:endParaRPr lang="fil-PH" sz="1100" dirty="0">
              <a:solidFill>
                <a:schemeClr val="bg1"/>
              </a:solidFill>
              <a:latin typeface="Bookman Old Style" pitchFamily="18" charset="0"/>
            </a:endParaRPr>
          </a:p>
        </p:txBody>
      </p:sp>
      <p:sp>
        <p:nvSpPr>
          <p:cNvPr id="45" name="Rounded Rectangle 44"/>
          <p:cNvSpPr/>
          <p:nvPr/>
        </p:nvSpPr>
        <p:spPr>
          <a:xfrm>
            <a:off x="7512050" y="5804700"/>
            <a:ext cx="239395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4000" b="1" dirty="0" smtClean="0">
                <a:solidFill>
                  <a:schemeClr val="tx1"/>
                </a:solidFill>
                <a:latin typeface="Bookman Old Style" pitchFamily="18" charset="0"/>
              </a:rPr>
              <a:t>Grade 7</a:t>
            </a:r>
            <a:endParaRPr lang="fil-PH" sz="4000" dirty="0">
              <a:solidFill>
                <a:schemeClr val="tx1"/>
              </a:solidFill>
              <a:latin typeface="Bookman Old Style" pitchFamily="18" charset="0"/>
            </a:endParaRPr>
          </a:p>
        </p:txBody>
      </p:sp>
      <p:sp>
        <p:nvSpPr>
          <p:cNvPr id="25" name="Rectangle 24"/>
          <p:cNvSpPr/>
          <p:nvPr/>
        </p:nvSpPr>
        <p:spPr>
          <a:xfrm>
            <a:off x="2570142" y="927175"/>
            <a:ext cx="2393950" cy="12192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1100" b="1" dirty="0" smtClean="0">
                <a:solidFill>
                  <a:schemeClr val="tx1"/>
                </a:solidFill>
                <a:latin typeface="Bookman Old Style" pitchFamily="18" charset="0"/>
              </a:rPr>
              <a:t>EsP</a:t>
            </a:r>
            <a:endParaRPr lang="en-PH" sz="1100" b="1" dirty="0" smtClean="0">
              <a:solidFill>
                <a:schemeClr val="tx1"/>
              </a:solidFill>
              <a:latin typeface="Bookman Old Style" pitchFamily="18" charset="0"/>
            </a:endParaRPr>
          </a:p>
          <a:p>
            <a:r>
              <a:rPr lang="fr-FR" sz="1100" dirty="0" err="1" smtClean="0">
                <a:solidFill>
                  <a:schemeClr val="tx1"/>
                </a:solidFill>
                <a:latin typeface="Bookman Old Style" pitchFamily="18" charset="0"/>
              </a:rPr>
              <a:t>Naisasagawa</a:t>
            </a:r>
            <a:r>
              <a:rPr lang="fr-FR" sz="1100" dirty="0" smtClean="0">
                <a:solidFill>
                  <a:schemeClr val="tx1"/>
                </a:solidFill>
                <a:latin typeface="Bookman Old Style" pitchFamily="18" charset="0"/>
              </a:rPr>
              <a:t> </a:t>
            </a:r>
            <a:r>
              <a:rPr lang="fr-FR" sz="1100" dirty="0" err="1" smtClean="0">
                <a:solidFill>
                  <a:schemeClr val="tx1"/>
                </a:solidFill>
                <a:latin typeface="Bookman Old Style" pitchFamily="18" charset="0"/>
              </a:rPr>
              <a:t>ng</a:t>
            </a:r>
            <a:r>
              <a:rPr lang="fr-FR" sz="1100" dirty="0" smtClean="0">
                <a:solidFill>
                  <a:schemeClr val="tx1"/>
                </a:solidFill>
                <a:latin typeface="Bookman Old Style" pitchFamily="18" charset="0"/>
              </a:rPr>
              <a:t> </a:t>
            </a:r>
            <a:r>
              <a:rPr lang="fr-FR" sz="1100" dirty="0" err="1" smtClean="0">
                <a:solidFill>
                  <a:schemeClr val="tx1"/>
                </a:solidFill>
                <a:latin typeface="Bookman Old Style" pitchFamily="18" charset="0"/>
              </a:rPr>
              <a:t>mag</a:t>
            </a:r>
            <a:r>
              <a:rPr lang="fr-FR" sz="1100" dirty="0" smtClean="0">
                <a:solidFill>
                  <a:schemeClr val="tx1"/>
                </a:solidFill>
                <a:latin typeface="Bookman Old Style" pitchFamily="18" charset="0"/>
              </a:rPr>
              <a:t>-</a:t>
            </a:r>
            <a:r>
              <a:rPr lang="fr-FR" sz="1100" dirty="0" err="1" smtClean="0">
                <a:solidFill>
                  <a:schemeClr val="tx1"/>
                </a:solidFill>
                <a:latin typeface="Bookman Old Style" pitchFamily="18" charset="0"/>
              </a:rPr>
              <a:t>aaral</a:t>
            </a:r>
            <a:r>
              <a:rPr lang="fr-FR" sz="1100" dirty="0" smtClean="0">
                <a:solidFill>
                  <a:schemeClr val="tx1"/>
                </a:solidFill>
                <a:latin typeface="Bookman Old Style" pitchFamily="18" charset="0"/>
              </a:rPr>
              <a:t> </a:t>
            </a:r>
            <a:r>
              <a:rPr lang="fil-PH" sz="1100" dirty="0" smtClean="0">
                <a:solidFill>
                  <a:schemeClr val="tx1"/>
                </a:solidFill>
                <a:latin typeface="Bookman Old Style" pitchFamily="18" charset="0"/>
              </a:rPr>
              <a:t>ang paglalapat ng wastong paraan upang itama ang mga maling pasiya o kilos bilang kabataan batay sa tamang </a:t>
            </a:r>
            <a:r>
              <a:rPr lang="en-PH" sz="1100" dirty="0" smtClean="0">
                <a:solidFill>
                  <a:schemeClr val="tx1"/>
                </a:solidFill>
                <a:latin typeface="Bookman Old Style" pitchFamily="18" charset="0"/>
              </a:rPr>
              <a:t>k</a:t>
            </a:r>
            <a:r>
              <a:rPr lang="fil-PH" sz="1100" dirty="0" smtClean="0">
                <a:solidFill>
                  <a:schemeClr val="tx1"/>
                </a:solidFill>
                <a:latin typeface="Bookman Old Style" pitchFamily="18" charset="0"/>
              </a:rPr>
              <a:t>onsiyensiya.</a:t>
            </a:r>
            <a:endParaRPr lang="fil-PH" sz="1100" dirty="0">
              <a:solidFill>
                <a:schemeClr val="tx1"/>
              </a:solidFill>
              <a:latin typeface="Bookman Old Style" pitchFamily="18" charset="0"/>
            </a:endParaRPr>
          </a:p>
        </p:txBody>
      </p:sp>
      <p:sp>
        <p:nvSpPr>
          <p:cNvPr id="27" name="Isosceles Triangle 26"/>
          <p:cNvSpPr/>
          <p:nvPr/>
        </p:nvSpPr>
        <p:spPr>
          <a:xfrm rot="5400000">
            <a:off x="2268275" y="2759605"/>
            <a:ext cx="526646" cy="26235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31" name="Isosceles Triangle 30"/>
          <p:cNvSpPr/>
          <p:nvPr/>
        </p:nvSpPr>
        <p:spPr>
          <a:xfrm rot="16200000">
            <a:off x="7112281" y="2788551"/>
            <a:ext cx="526646" cy="26235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40" name="Title 1"/>
          <p:cNvSpPr txBox="1">
            <a:spLocks/>
          </p:cNvSpPr>
          <p:nvPr/>
        </p:nvSpPr>
        <p:spPr>
          <a:xfrm>
            <a:off x="517773"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10" name="Rectangle 9"/>
          <p:cNvSpPr/>
          <p:nvPr/>
        </p:nvSpPr>
        <p:spPr>
          <a:xfrm>
            <a:off x="2604867" y="3770033"/>
            <a:ext cx="2393950" cy="160949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1100" b="1" dirty="0" smtClean="0">
                <a:solidFill>
                  <a:schemeClr val="tx1"/>
                </a:solidFill>
                <a:latin typeface="Bookman Old Style" pitchFamily="18" charset="0"/>
              </a:rPr>
              <a:t>Music  </a:t>
            </a:r>
          </a:p>
          <a:p>
            <a:r>
              <a:rPr lang="fil-PH" sz="1100" b="1" dirty="0" smtClean="0">
                <a:solidFill>
                  <a:schemeClr val="tx1"/>
                </a:solidFill>
                <a:latin typeface="Bookman Old Style" pitchFamily="18" charset="0"/>
              </a:rPr>
              <a:t>(</a:t>
            </a:r>
            <a:r>
              <a:rPr lang="en-PH" sz="1100" b="1" dirty="0" smtClean="0">
                <a:solidFill>
                  <a:schemeClr val="tx1"/>
                </a:solidFill>
                <a:latin typeface="Bookman Old Style" pitchFamily="18" charset="0"/>
              </a:rPr>
              <a:t>Music of Cordillera, Mindoro, Palawan, and the </a:t>
            </a:r>
            <a:r>
              <a:rPr lang="en-PH" sz="1100" b="1" dirty="0" err="1" smtClean="0">
                <a:solidFill>
                  <a:schemeClr val="tx1"/>
                </a:solidFill>
                <a:latin typeface="Bookman Old Style" pitchFamily="18" charset="0"/>
              </a:rPr>
              <a:t>Visayas</a:t>
            </a:r>
            <a:r>
              <a:rPr lang="en-PH" sz="1100" b="1" dirty="0" smtClean="0">
                <a:solidFill>
                  <a:schemeClr val="tx1"/>
                </a:solidFill>
                <a:latin typeface="Bookman Old Style" pitchFamily="18" charset="0"/>
              </a:rPr>
              <a:t>) </a:t>
            </a:r>
          </a:p>
          <a:p>
            <a:r>
              <a:rPr lang="en-PH" sz="1100" dirty="0" smtClean="0">
                <a:solidFill>
                  <a:schemeClr val="tx1"/>
                </a:solidFill>
                <a:latin typeface="Bookman Old Style" pitchFamily="18" charset="0"/>
              </a:rPr>
              <a:t>The learner improvises simple rhythmic/melodic accompaniments to selected music from the Cordillera, Mindoro, Palawan and of the </a:t>
            </a:r>
            <a:r>
              <a:rPr lang="en-PH" sz="1100" dirty="0" err="1" smtClean="0">
                <a:solidFill>
                  <a:schemeClr val="tx1"/>
                </a:solidFill>
                <a:latin typeface="Bookman Old Style" pitchFamily="18" charset="0"/>
              </a:rPr>
              <a:t>Visayas</a:t>
            </a:r>
            <a:r>
              <a:rPr lang="en-PH" sz="1100" dirty="0" smtClean="0">
                <a:solidFill>
                  <a:schemeClr val="tx1"/>
                </a:solidFill>
                <a:latin typeface="Bookman Old Style" pitchFamily="18" charset="0"/>
              </a:rPr>
              <a:t>.</a:t>
            </a:r>
            <a:endParaRPr lang="fil-PH" sz="1100" dirty="0">
              <a:solidFill>
                <a:schemeClr val="tx1"/>
              </a:solidFill>
              <a:latin typeface="Bookman Old Style" pitchFamily="18" charset="0"/>
            </a:endParaRPr>
          </a:p>
        </p:txBody>
      </p:sp>
      <p:sp>
        <p:nvSpPr>
          <p:cNvPr id="11" name="Rectangle 10"/>
          <p:cNvSpPr/>
          <p:nvPr/>
        </p:nvSpPr>
        <p:spPr>
          <a:xfrm>
            <a:off x="2600696" y="5344808"/>
            <a:ext cx="2421753" cy="11628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1100" b="1" dirty="0" smtClean="0">
                <a:solidFill>
                  <a:schemeClr val="tx1"/>
                </a:solidFill>
                <a:latin typeface="Bookman Old Style" pitchFamily="18" charset="0"/>
              </a:rPr>
              <a:t>Arts (</a:t>
            </a:r>
            <a:r>
              <a:rPr lang="en-PH" sz="1100" b="1" dirty="0" smtClean="0">
                <a:solidFill>
                  <a:schemeClr val="tx1"/>
                </a:solidFill>
                <a:latin typeface="Bookman Old Style" pitchFamily="18" charset="0"/>
              </a:rPr>
              <a:t>Festivals and Theatrical Forms)</a:t>
            </a:r>
          </a:p>
          <a:p>
            <a:r>
              <a:rPr lang="en-PH" sz="1100" dirty="0" smtClean="0">
                <a:solidFill>
                  <a:schemeClr val="tx1"/>
                </a:solidFill>
                <a:latin typeface="Bookman Old Style" pitchFamily="18" charset="0"/>
              </a:rPr>
              <a:t>The learner creates appropriate festival attire with accessories based on authentic festival costumes.</a:t>
            </a:r>
            <a:endParaRPr lang="fil-PH" sz="1100" dirty="0">
              <a:solidFill>
                <a:schemeClr val="tx1"/>
              </a:solidFill>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5100" y="1219200"/>
            <a:ext cx="9575800" cy="1066800"/>
          </a:xfrm>
          <a:solidFill>
            <a:schemeClr val="accent4">
              <a:lumMod val="60000"/>
              <a:lumOff val="40000"/>
            </a:schemeClr>
          </a:solidFill>
        </p:spPr>
        <p:txBody>
          <a:bodyPr anchor="ctr" anchorCtr="0">
            <a:noAutofit/>
          </a:bodyPr>
          <a:lstStyle/>
          <a:p>
            <a:pPr marL="0" indent="0" algn="ctr">
              <a:spcBef>
                <a:spcPts val="0"/>
              </a:spcBef>
              <a:buNone/>
            </a:pPr>
            <a:r>
              <a:rPr lang="fil-PH" sz="2200" dirty="0" smtClean="0">
                <a:latin typeface="Bookman Old Style" pitchFamily="18" charset="0"/>
                <a:cs typeface="Arial" pitchFamily="34" charset="0"/>
              </a:rPr>
              <a:t>In Kinder to Grade 3, the child’s dominant language is used as the language of learning. </a:t>
            </a:r>
          </a:p>
        </p:txBody>
      </p:sp>
      <p:sp>
        <p:nvSpPr>
          <p:cNvPr id="5" name="Rectangle 4"/>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txBox="1">
            <a:spLocks/>
          </p:cNvSpPr>
          <p:nvPr/>
        </p:nvSpPr>
        <p:spPr>
          <a:xfrm>
            <a:off x="0" y="0"/>
            <a:ext cx="9906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800" i="0" u="none" strike="noStrike" kern="1200" cap="none" spc="0" normalizeH="0" baseline="0" noProof="0" dirty="0" smtClean="0">
                <a:ln>
                  <a:noFill/>
                </a:ln>
                <a:solidFill>
                  <a:schemeClr val="bg1"/>
                </a:solidFill>
                <a:effectLst/>
                <a:uLnTx/>
                <a:uFillTx/>
                <a:latin typeface="Bookman Old Style" pitchFamily="18" charset="0"/>
                <a:ea typeface="+mj-ea"/>
                <a:cs typeface="+mj-cs"/>
              </a:rPr>
              <a:t>Mother Tongue-Base</a:t>
            </a:r>
            <a:r>
              <a:rPr lang="fil-PH" sz="2800" dirty="0" smtClean="0">
                <a:solidFill>
                  <a:schemeClr val="bg1"/>
                </a:solidFill>
                <a:latin typeface="Bookman Old Style" pitchFamily="18" charset="0"/>
                <a:ea typeface="+mj-ea"/>
                <a:cs typeface="+mj-cs"/>
              </a:rPr>
              <a:t>d Multilingual Education </a:t>
            </a:r>
          </a:p>
          <a:p>
            <a:pPr marL="0" marR="0" lvl="0" indent="0" algn="ctr" defTabSz="914400" rtl="0" eaLnBrk="1" fontAlgn="auto" latinLnBrk="0" hangingPunct="1">
              <a:lnSpc>
                <a:spcPct val="100000"/>
              </a:lnSpc>
              <a:spcBef>
                <a:spcPct val="0"/>
              </a:spcBef>
              <a:spcAft>
                <a:spcPts val="0"/>
              </a:spcAft>
              <a:buClrTx/>
              <a:buSzTx/>
              <a:buFontTx/>
              <a:buNone/>
              <a:tabLst/>
              <a:defRPr/>
            </a:pPr>
            <a:r>
              <a:rPr lang="fil-PH" sz="2800" dirty="0" smtClean="0">
                <a:solidFill>
                  <a:schemeClr val="bg1"/>
                </a:solidFill>
                <a:latin typeface="Bookman Old Style" pitchFamily="18" charset="0"/>
                <a:ea typeface="+mj-ea"/>
                <a:cs typeface="+mj-cs"/>
              </a:rPr>
              <a:t>(MTB-MLE)</a:t>
            </a:r>
            <a:endParaRPr kumimoji="0" lang="fil-PH" sz="28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7" name="Rectangle 6"/>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9" name="Content Placeholder 2"/>
          <p:cNvSpPr txBox="1">
            <a:spLocks/>
          </p:cNvSpPr>
          <p:nvPr/>
        </p:nvSpPr>
        <p:spPr>
          <a:xfrm>
            <a:off x="165100" y="4114799"/>
            <a:ext cx="9575800" cy="914400"/>
          </a:xfrm>
          <a:prstGeom prst="rect">
            <a:avLst/>
          </a:prstGeom>
          <a:solidFill>
            <a:schemeClr val="accent3">
              <a:lumMod val="60000"/>
              <a:lumOff val="40000"/>
            </a:schemeClr>
          </a:solidFill>
        </p:spPr>
        <p:txBody>
          <a:bodyPr vert="horz" lIns="91440" tIns="45720" rIns="91440" bIns="45720" rtlCol="0" anchor="ctr" anchorCtr="0">
            <a:normAutofit/>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Bookman Old Style" pitchFamily="18" charset="0"/>
                <a:cs typeface="Arial" pitchFamily="34" charset="0"/>
              </a:rPr>
              <a:t>The learners retain their ethnic identity, culture, heritage and values.</a:t>
            </a:r>
          </a:p>
        </p:txBody>
      </p:sp>
      <p:sp>
        <p:nvSpPr>
          <p:cNvPr id="10" name="Content Placeholder 2"/>
          <p:cNvSpPr txBox="1">
            <a:spLocks/>
          </p:cNvSpPr>
          <p:nvPr/>
        </p:nvSpPr>
        <p:spPr>
          <a:xfrm>
            <a:off x="165100" y="5029199"/>
            <a:ext cx="9575800" cy="1295400"/>
          </a:xfrm>
          <a:prstGeom prst="rect">
            <a:avLst/>
          </a:prstGeom>
          <a:solidFill>
            <a:schemeClr val="accent1">
              <a:lumMod val="60000"/>
              <a:lumOff val="40000"/>
            </a:schemeClr>
          </a:solidFill>
        </p:spPr>
        <p:txBody>
          <a:bodyPr vert="horz" lIns="91440" tIns="45720" rIns="91440" bIns="45720" rtlCol="0" anchor="ctr" anchorCtr="0">
            <a:normAutofit/>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Bookman Old Style" pitchFamily="18" charset="0"/>
                <a:cs typeface="Arial" pitchFamily="34" charset="0"/>
              </a:rPr>
              <a:t>Children learn better and are more active in class and learn a second language even faster when they are first taught in a language they understand. </a:t>
            </a:r>
            <a:endParaRPr kumimoji="0" lang="fil-PH" sz="2200" b="0" i="0" u="none" strike="noStrike" kern="1200" cap="none" spc="0" normalizeH="0" baseline="0" noProof="0" dirty="0" smtClean="0">
              <a:ln>
                <a:noFill/>
              </a:ln>
              <a:solidFill>
                <a:schemeClr val="tx1"/>
              </a:solidFill>
              <a:effectLst/>
              <a:uLnTx/>
              <a:uFillTx/>
              <a:latin typeface="Bookman Old Style" pitchFamily="18" charset="0"/>
              <a:cs typeface="Arial" pitchFamily="34" charset="0"/>
            </a:endParaRPr>
          </a:p>
        </p:txBody>
      </p:sp>
      <p:sp>
        <p:nvSpPr>
          <p:cNvPr id="11" name="Content Placeholder 2"/>
          <p:cNvSpPr txBox="1">
            <a:spLocks/>
          </p:cNvSpPr>
          <p:nvPr/>
        </p:nvSpPr>
        <p:spPr>
          <a:xfrm>
            <a:off x="165100" y="2285999"/>
            <a:ext cx="9575800" cy="914400"/>
          </a:xfrm>
          <a:prstGeom prst="rect">
            <a:avLst/>
          </a:prstGeom>
          <a:solidFill>
            <a:schemeClr val="accent6">
              <a:lumMod val="40000"/>
              <a:lumOff val="60000"/>
            </a:schemeClr>
          </a:solidFill>
        </p:spPr>
        <p:txBody>
          <a:bodyPr vert="horz" lIns="91440" tIns="45720" rIns="91440" bIns="45720" rtlCol="0" anchor="ctr" anchorCtr="0">
            <a:normAutofit/>
          </a:bodyPr>
          <a:lstStyle/>
          <a:p>
            <a:pPr algn="ctr"/>
            <a:r>
              <a:rPr lang="fil-PH" sz="2200" dirty="0" smtClean="0">
                <a:latin typeface="Bookman Old Style" pitchFamily="18" charset="0"/>
                <a:cs typeface="Arial" pitchFamily="34" charset="0"/>
              </a:rPr>
              <a:t>Filipino and English language proficiency is developed from Kinder to Grade 3 but very gradually.</a:t>
            </a:r>
          </a:p>
        </p:txBody>
      </p:sp>
      <p:sp>
        <p:nvSpPr>
          <p:cNvPr id="12" name="Content Placeholder 2"/>
          <p:cNvSpPr txBox="1">
            <a:spLocks/>
          </p:cNvSpPr>
          <p:nvPr/>
        </p:nvSpPr>
        <p:spPr>
          <a:xfrm>
            <a:off x="165100" y="3200399"/>
            <a:ext cx="9575800" cy="914400"/>
          </a:xfrm>
          <a:prstGeom prst="rect">
            <a:avLst/>
          </a:prstGeom>
          <a:solidFill>
            <a:schemeClr val="accent5">
              <a:lumMod val="40000"/>
              <a:lumOff val="60000"/>
            </a:schemeClr>
          </a:solidFill>
        </p:spPr>
        <p:txBody>
          <a:bodyPr vert="horz" lIns="91440" tIns="45720" rIns="91440" bIns="45720" rtlCol="0" anchor="ctr" anchorCtr="0">
            <a:normAutofit/>
          </a:bodyPr>
          <a:lstStyle/>
          <a:p>
            <a:pPr algn="ctr"/>
            <a:r>
              <a:rPr lang="fil-PH" sz="2200" dirty="0" smtClean="0">
                <a:latin typeface="Bookman Old Style" pitchFamily="18" charset="0"/>
                <a:cs typeface="Arial" pitchFamily="34" charset="0"/>
              </a:rPr>
              <a:t>Mother Tongue is used in instruction and learning materials of other learning areas.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txBox="1">
            <a:spLocks/>
          </p:cNvSpPr>
          <p:nvPr/>
        </p:nvSpPr>
        <p:spPr>
          <a:xfrm>
            <a:off x="0" y="0"/>
            <a:ext cx="9906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sz="3600" dirty="0" smtClean="0">
                <a:solidFill>
                  <a:schemeClr val="bg1"/>
                </a:solidFill>
                <a:latin typeface="Bookman Old Style" pitchFamily="18" charset="0"/>
                <a:ea typeface="+mj-ea"/>
                <a:cs typeface="+mj-cs"/>
              </a:rPr>
              <a:t>MTB-MLE Bridging Framework</a:t>
            </a:r>
            <a:endParaRPr kumimoji="0" lang="fil-PH" sz="36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7" name="Rectangle 6"/>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4" name="Rectangle 3"/>
          <p:cNvSpPr/>
          <p:nvPr/>
        </p:nvSpPr>
        <p:spPr>
          <a:xfrm>
            <a:off x="487680" y="4876800"/>
            <a:ext cx="835152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600" b="1" dirty="0" smtClean="0">
                <a:latin typeface="Bookman Old Style" panose="02050604050505020204" pitchFamily="18" charset="0"/>
                <a:cs typeface="Arial" panose="020B0604020202020204" pitchFamily="34" charset="0"/>
              </a:rPr>
              <a:t>Mother Tongue</a:t>
            </a:r>
            <a:endParaRPr lang="en-PH" sz="3600" b="1" dirty="0">
              <a:latin typeface="Bookman Old Style" panose="02050604050505020204" pitchFamily="18" charset="0"/>
              <a:cs typeface="Arial" panose="020B0604020202020204" pitchFamily="34" charset="0"/>
            </a:endParaRPr>
          </a:p>
        </p:txBody>
      </p:sp>
      <p:sp>
        <p:nvSpPr>
          <p:cNvPr id="9" name="TextBox 8"/>
          <p:cNvSpPr txBox="1"/>
          <p:nvPr/>
        </p:nvSpPr>
        <p:spPr>
          <a:xfrm>
            <a:off x="350520" y="4292025"/>
            <a:ext cx="3078480" cy="584775"/>
          </a:xfrm>
          <a:prstGeom prst="rect">
            <a:avLst/>
          </a:prstGeom>
          <a:noFill/>
        </p:spPr>
        <p:txBody>
          <a:bodyPr wrap="square" rtlCol="0">
            <a:spAutoFit/>
          </a:bodyPr>
          <a:lstStyle/>
          <a:p>
            <a:pPr algn="ctr"/>
            <a:r>
              <a:rPr lang="en-PH" sz="3200" dirty="0" smtClean="0">
                <a:latin typeface="Bookman Old Style" panose="02050604050505020204" pitchFamily="18" charset="0"/>
                <a:cs typeface="Arial" panose="020B0604020202020204" pitchFamily="34" charset="0"/>
              </a:rPr>
              <a:t>Literate in L1</a:t>
            </a:r>
            <a:endParaRPr lang="en-PH" sz="3200" dirty="0">
              <a:latin typeface="Bookman Old Style" panose="02050604050505020204" pitchFamily="18" charset="0"/>
              <a:cs typeface="Arial" panose="020B0604020202020204" pitchFamily="34" charset="0"/>
            </a:endParaRPr>
          </a:p>
        </p:txBody>
      </p:sp>
      <p:sp>
        <p:nvSpPr>
          <p:cNvPr id="10" name="Rectangle 9"/>
          <p:cNvSpPr/>
          <p:nvPr/>
        </p:nvSpPr>
        <p:spPr>
          <a:xfrm>
            <a:off x="3276600" y="3752088"/>
            <a:ext cx="5562600" cy="1124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600" b="1" dirty="0" smtClean="0">
                <a:latin typeface="Bookman Old Style" panose="02050604050505020204" pitchFamily="18" charset="0"/>
                <a:cs typeface="Arial" panose="020B0604020202020204" pitchFamily="34" charset="0"/>
              </a:rPr>
              <a:t>Filipino</a:t>
            </a:r>
          </a:p>
        </p:txBody>
      </p:sp>
      <p:sp>
        <p:nvSpPr>
          <p:cNvPr id="11" name="Rectangle 10"/>
          <p:cNvSpPr/>
          <p:nvPr/>
        </p:nvSpPr>
        <p:spPr>
          <a:xfrm>
            <a:off x="5775960" y="2624328"/>
            <a:ext cx="3063240" cy="1124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600" b="1" dirty="0" smtClean="0">
                <a:latin typeface="Bookman Old Style" panose="02050604050505020204" pitchFamily="18" charset="0"/>
                <a:cs typeface="Arial" panose="020B0604020202020204" pitchFamily="34" charset="0"/>
              </a:rPr>
              <a:t>English</a:t>
            </a:r>
          </a:p>
        </p:txBody>
      </p:sp>
      <p:sp>
        <p:nvSpPr>
          <p:cNvPr id="12" name="TextBox 11"/>
          <p:cNvSpPr txBox="1"/>
          <p:nvPr/>
        </p:nvSpPr>
        <p:spPr>
          <a:xfrm>
            <a:off x="3139440" y="2676585"/>
            <a:ext cx="2743200" cy="1077218"/>
          </a:xfrm>
          <a:prstGeom prst="rect">
            <a:avLst/>
          </a:prstGeom>
          <a:noFill/>
        </p:spPr>
        <p:txBody>
          <a:bodyPr wrap="square" rtlCol="0">
            <a:spAutoFit/>
          </a:bodyPr>
          <a:lstStyle/>
          <a:p>
            <a:pPr algn="ctr"/>
            <a:r>
              <a:rPr lang="en-PH" sz="3200" dirty="0" smtClean="0">
                <a:latin typeface="Bookman Old Style" panose="02050604050505020204" pitchFamily="18" charset="0"/>
                <a:cs typeface="Arial" panose="020B0604020202020204" pitchFamily="34" charset="0"/>
              </a:rPr>
              <a:t>Literate in L1 and L2</a:t>
            </a:r>
            <a:endParaRPr lang="en-PH" sz="3200" dirty="0">
              <a:latin typeface="Bookman Old Style" panose="02050604050505020204" pitchFamily="18" charset="0"/>
              <a:cs typeface="Arial" panose="020B0604020202020204" pitchFamily="34" charset="0"/>
            </a:endParaRPr>
          </a:p>
        </p:txBody>
      </p:sp>
      <p:sp>
        <p:nvSpPr>
          <p:cNvPr id="13" name="TextBox 12"/>
          <p:cNvSpPr txBox="1"/>
          <p:nvPr/>
        </p:nvSpPr>
        <p:spPr>
          <a:xfrm>
            <a:off x="5593080" y="1533585"/>
            <a:ext cx="3436620" cy="1077218"/>
          </a:xfrm>
          <a:prstGeom prst="rect">
            <a:avLst/>
          </a:prstGeom>
          <a:noFill/>
        </p:spPr>
        <p:txBody>
          <a:bodyPr wrap="square" rtlCol="0">
            <a:spAutoFit/>
          </a:bodyPr>
          <a:lstStyle/>
          <a:p>
            <a:pPr algn="ctr"/>
            <a:r>
              <a:rPr lang="en-PH" sz="3200" dirty="0" smtClean="0">
                <a:latin typeface="Bookman Old Style" panose="02050604050505020204" pitchFamily="18" charset="0"/>
                <a:cs typeface="Arial" panose="020B0604020202020204" pitchFamily="34" charset="0"/>
              </a:rPr>
              <a:t>A multi-literate Filipino learner</a:t>
            </a:r>
            <a:endParaRPr lang="en-PH" sz="3200" dirty="0">
              <a:latin typeface="Bookman Old Style" panose="02050604050505020204" pitchFamily="18" charset="0"/>
              <a:cs typeface="Arial" panose="020B0604020202020204" pitchFamily="34" charset="0"/>
            </a:endParaRPr>
          </a:p>
        </p:txBody>
      </p:sp>
      <p:sp>
        <p:nvSpPr>
          <p:cNvPr id="14" name="Down Arrow 13"/>
          <p:cNvSpPr/>
          <p:nvPr/>
        </p:nvSpPr>
        <p:spPr>
          <a:xfrm rot="10800000">
            <a:off x="8923020" y="2331719"/>
            <a:ext cx="662940" cy="3672840"/>
          </a:xfrm>
          <a:prstGeom prst="downArrow">
            <a:avLst>
              <a:gd name="adj1" fmla="val 50000"/>
              <a:gd name="adj2" fmla="val 8091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Isosceles Triangle 15"/>
          <p:cNvSpPr/>
          <p:nvPr/>
        </p:nvSpPr>
        <p:spPr>
          <a:xfrm>
            <a:off x="3431895" y="4615729"/>
            <a:ext cx="526646" cy="2623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17" name="Isosceles Triangle 16"/>
          <p:cNvSpPr/>
          <p:nvPr/>
        </p:nvSpPr>
        <p:spPr>
          <a:xfrm>
            <a:off x="5897398" y="3491445"/>
            <a:ext cx="526646" cy="26235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18" name="Isosceles Triangle 17"/>
          <p:cNvSpPr/>
          <p:nvPr/>
        </p:nvSpPr>
        <p:spPr>
          <a:xfrm rot="10800000">
            <a:off x="8095335" y="4878285"/>
            <a:ext cx="526646" cy="26235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19" name="Isosceles Triangle 18"/>
          <p:cNvSpPr/>
          <p:nvPr/>
        </p:nvSpPr>
        <p:spPr>
          <a:xfrm rot="10800000">
            <a:off x="8110575" y="3750525"/>
            <a:ext cx="526646" cy="26235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Tree>
    <p:extLst>
      <p:ext uri="{BB962C8B-B14F-4D97-AF65-F5344CB8AC3E}">
        <p14:creationId xmlns:p14="http://schemas.microsoft.com/office/powerpoint/2010/main" val="857223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txBox="1">
            <a:spLocks/>
          </p:cNvSpPr>
          <p:nvPr/>
        </p:nvSpPr>
        <p:spPr>
          <a:xfrm>
            <a:off x="0" y="0"/>
            <a:ext cx="9906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i="0" u="none" strike="noStrike" kern="1200" cap="none" spc="0" normalizeH="0" baseline="0" noProof="0" dirty="0" smtClean="0">
                <a:ln>
                  <a:noFill/>
                </a:ln>
                <a:solidFill>
                  <a:schemeClr val="bg1"/>
                </a:solidFill>
                <a:effectLst/>
                <a:uLnTx/>
                <a:uFillTx/>
                <a:latin typeface="Bookman Old Style" pitchFamily="18" charset="0"/>
                <a:ea typeface="+mj-ea"/>
                <a:cs typeface="+mj-cs"/>
              </a:rPr>
              <a:t>Contextualization</a:t>
            </a:r>
            <a:r>
              <a:rPr kumimoji="0" lang="fil-PH" sz="3600" i="0" u="none" strike="noStrike" kern="1200" cap="none" spc="0" normalizeH="0" noProof="0" dirty="0" smtClean="0">
                <a:ln>
                  <a:noFill/>
                </a:ln>
                <a:solidFill>
                  <a:schemeClr val="bg1"/>
                </a:solidFill>
                <a:effectLst/>
                <a:uLnTx/>
                <a:uFillTx/>
                <a:latin typeface="Bookman Old Style" pitchFamily="18" charset="0"/>
                <a:ea typeface="+mj-ea"/>
                <a:cs typeface="+mj-cs"/>
              </a:rPr>
              <a:t> and Localization</a:t>
            </a:r>
            <a:endParaRPr kumimoji="0" lang="fil-PH" sz="36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7" name="Rectangle 6"/>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3" name="Content Placeholder 2"/>
          <p:cNvSpPr>
            <a:spLocks noGrp="1"/>
          </p:cNvSpPr>
          <p:nvPr>
            <p:ph idx="1"/>
          </p:nvPr>
        </p:nvSpPr>
        <p:spPr>
          <a:xfrm>
            <a:off x="495300" y="1671922"/>
            <a:ext cx="8915400" cy="4083419"/>
          </a:xfrm>
        </p:spPr>
        <p:txBody>
          <a:bodyPr>
            <a:normAutofit fontScale="85000" lnSpcReduction="20000"/>
          </a:bodyPr>
          <a:lstStyle/>
          <a:p>
            <a:pPr marL="0" indent="0">
              <a:buNone/>
            </a:pPr>
            <a:r>
              <a:rPr lang="en-PH" sz="3600" i="1" dirty="0" smtClean="0">
                <a:latin typeface="Arial" panose="020B0604020202020204" pitchFamily="34" charset="0"/>
                <a:cs typeface="Arial" panose="020B0604020202020204" pitchFamily="34" charset="0"/>
              </a:rPr>
              <a:t>“The </a:t>
            </a:r>
            <a:r>
              <a:rPr lang="en-PH" sz="3600" i="1" dirty="0">
                <a:latin typeface="Arial" panose="020B0604020202020204" pitchFamily="34" charset="0"/>
                <a:cs typeface="Arial" panose="020B0604020202020204" pitchFamily="34" charset="0"/>
              </a:rPr>
              <a:t>curriculum shall be contextualized and </a:t>
            </a:r>
            <a:r>
              <a:rPr lang="en-PH" sz="3600" i="1" dirty="0" smtClean="0">
                <a:latin typeface="Arial" panose="020B0604020202020204" pitchFamily="34" charset="0"/>
                <a:cs typeface="Arial" panose="020B0604020202020204" pitchFamily="34" charset="0"/>
              </a:rPr>
              <a:t>global;”</a:t>
            </a:r>
          </a:p>
          <a:p>
            <a:pPr marL="0" indent="0">
              <a:buNone/>
            </a:pPr>
            <a:endParaRPr lang="en-PH" sz="3600" i="1" dirty="0">
              <a:latin typeface="Arial" panose="020B0604020202020204" pitchFamily="34" charset="0"/>
              <a:cs typeface="Arial" panose="020B0604020202020204" pitchFamily="34" charset="0"/>
            </a:endParaRPr>
          </a:p>
          <a:p>
            <a:pPr marL="0" indent="0">
              <a:buNone/>
            </a:pPr>
            <a:r>
              <a:rPr lang="en-PH" sz="3600" i="1" dirty="0" smtClean="0">
                <a:latin typeface="Arial" panose="020B0604020202020204" pitchFamily="34" charset="0"/>
                <a:cs typeface="Arial" panose="020B0604020202020204" pitchFamily="34" charset="0"/>
              </a:rPr>
              <a:t>“The </a:t>
            </a:r>
            <a:r>
              <a:rPr lang="en-PH" sz="3600" i="1" dirty="0">
                <a:latin typeface="Arial" panose="020B0604020202020204" pitchFamily="34" charset="0"/>
                <a:cs typeface="Arial" panose="020B0604020202020204" pitchFamily="34" charset="0"/>
              </a:rPr>
              <a:t>curriculum shall be flexible enough to enable and allow schools </a:t>
            </a:r>
            <a:r>
              <a:rPr lang="en-PH" sz="3600" i="1" dirty="0" smtClean="0">
                <a:latin typeface="Arial" panose="020B0604020202020204" pitchFamily="34" charset="0"/>
                <a:cs typeface="Arial" panose="020B0604020202020204" pitchFamily="34" charset="0"/>
              </a:rPr>
              <a:t>to localize</a:t>
            </a:r>
            <a:r>
              <a:rPr lang="en-PH" sz="3600" i="1" dirty="0">
                <a:latin typeface="Arial" panose="020B0604020202020204" pitchFamily="34" charset="0"/>
                <a:cs typeface="Arial" panose="020B0604020202020204" pitchFamily="34" charset="0"/>
              </a:rPr>
              <a:t>, indigenize and enhance the </a:t>
            </a:r>
            <a:r>
              <a:rPr lang="en-PH" sz="3600" i="1" dirty="0" smtClean="0">
                <a:latin typeface="Arial" panose="020B0604020202020204" pitchFamily="34" charset="0"/>
                <a:cs typeface="Arial" panose="020B0604020202020204" pitchFamily="34" charset="0"/>
              </a:rPr>
              <a:t>[curriculum] </a:t>
            </a:r>
            <a:r>
              <a:rPr lang="en-PH" sz="3600" i="1" dirty="0">
                <a:latin typeface="Arial" panose="020B0604020202020204" pitchFamily="34" charset="0"/>
                <a:cs typeface="Arial" panose="020B0604020202020204" pitchFamily="34" charset="0"/>
              </a:rPr>
              <a:t>based on their </a:t>
            </a:r>
            <a:r>
              <a:rPr lang="en-PH" sz="3600" i="1" dirty="0" smtClean="0">
                <a:latin typeface="Arial" panose="020B0604020202020204" pitchFamily="34" charset="0"/>
                <a:cs typeface="Arial" panose="020B0604020202020204" pitchFamily="34" charset="0"/>
              </a:rPr>
              <a:t>respective educational </a:t>
            </a:r>
            <a:r>
              <a:rPr lang="en-PH" sz="3600" i="1" dirty="0">
                <a:latin typeface="Arial" panose="020B0604020202020204" pitchFamily="34" charset="0"/>
                <a:cs typeface="Arial" panose="020B0604020202020204" pitchFamily="34" charset="0"/>
              </a:rPr>
              <a:t>and social contexts</a:t>
            </a:r>
            <a:r>
              <a:rPr lang="en-PH" sz="3600" i="1" dirty="0" smtClean="0">
                <a:latin typeface="Arial" panose="020B0604020202020204" pitchFamily="34" charset="0"/>
                <a:cs typeface="Arial" panose="020B0604020202020204" pitchFamily="34" charset="0"/>
              </a:rPr>
              <a:t>.”</a:t>
            </a:r>
          </a:p>
          <a:p>
            <a:pPr marL="0" indent="0">
              <a:buNone/>
            </a:pPr>
            <a:endParaRPr lang="en-PH" sz="3600" i="1" dirty="0" smtClean="0">
              <a:latin typeface="Arial" panose="020B0604020202020204" pitchFamily="34" charset="0"/>
              <a:cs typeface="Arial" panose="020B0604020202020204" pitchFamily="34" charset="0"/>
            </a:endParaRPr>
          </a:p>
          <a:p>
            <a:pPr marL="0" indent="0" algn="r">
              <a:buNone/>
            </a:pPr>
            <a:r>
              <a:rPr lang="en-PH" sz="2400" dirty="0">
                <a:latin typeface="Arial" panose="020B0604020202020204" pitchFamily="34" charset="0"/>
                <a:cs typeface="Arial" panose="020B0604020202020204" pitchFamily="34" charset="0"/>
              </a:rPr>
              <a:t>‒</a:t>
            </a:r>
            <a:r>
              <a:rPr lang="en-PH" sz="2400" dirty="0" smtClean="0">
                <a:latin typeface="Arial" panose="020B0604020202020204" pitchFamily="34" charset="0"/>
                <a:cs typeface="Arial" panose="020B0604020202020204" pitchFamily="34" charset="0"/>
              </a:rPr>
              <a:t>Sec. 10.2 (d) and (h), RA 10533 Implementing Rules and Regulations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588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5100" y="1219200"/>
            <a:ext cx="9575800" cy="1066800"/>
          </a:xfrm>
          <a:solidFill>
            <a:schemeClr val="accent4">
              <a:lumMod val="60000"/>
              <a:lumOff val="40000"/>
            </a:schemeClr>
          </a:solidFill>
        </p:spPr>
        <p:txBody>
          <a:bodyPr anchor="ctr" anchorCtr="0">
            <a:noAutofit/>
          </a:bodyPr>
          <a:lstStyle/>
          <a:p>
            <a:pPr marL="0" indent="0" algn="ctr">
              <a:spcBef>
                <a:spcPts val="0"/>
              </a:spcBef>
              <a:buNone/>
            </a:pPr>
            <a:r>
              <a:rPr lang="fil-PH" sz="2400" dirty="0" smtClean="0">
                <a:latin typeface="Bookman Old Style" pitchFamily="18" charset="0"/>
                <a:cs typeface="Arial" pitchFamily="34" charset="0"/>
              </a:rPr>
              <a:t>Basic concepts/general concepts are first learned.</a:t>
            </a:r>
          </a:p>
        </p:txBody>
      </p:sp>
      <p:sp>
        <p:nvSpPr>
          <p:cNvPr id="5" name="Rectangle 4"/>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txBox="1">
            <a:spLocks/>
          </p:cNvSpPr>
          <p:nvPr/>
        </p:nvSpPr>
        <p:spPr>
          <a:xfrm>
            <a:off x="0" y="0"/>
            <a:ext cx="9906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i="0" u="none" strike="noStrike" kern="1200" cap="none" spc="0" normalizeH="0" baseline="0" noProof="0" dirty="0" smtClean="0">
                <a:ln>
                  <a:noFill/>
                </a:ln>
                <a:solidFill>
                  <a:schemeClr val="bg1"/>
                </a:solidFill>
                <a:effectLst/>
                <a:uLnTx/>
                <a:uFillTx/>
                <a:latin typeface="Bookman Old Style" pitchFamily="18" charset="0"/>
                <a:ea typeface="+mj-ea"/>
                <a:cs typeface="+mj-cs"/>
              </a:rPr>
              <a:t>Spiralling of Content</a:t>
            </a:r>
            <a:endParaRPr kumimoji="0" lang="fil-PH" sz="36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7" name="Rectangle 6"/>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9" name="Content Placeholder 2"/>
          <p:cNvSpPr txBox="1">
            <a:spLocks/>
          </p:cNvSpPr>
          <p:nvPr/>
        </p:nvSpPr>
        <p:spPr>
          <a:xfrm>
            <a:off x="181345" y="4880340"/>
            <a:ext cx="9575800" cy="1350336"/>
          </a:xfrm>
          <a:prstGeom prst="rect">
            <a:avLst/>
          </a:prstGeom>
          <a:solidFill>
            <a:schemeClr val="accent3">
              <a:lumMod val="60000"/>
              <a:lumOff val="40000"/>
            </a:schemeClr>
          </a:solidFill>
        </p:spPr>
        <p:txBody>
          <a:bodyPr vert="horz" lIns="91440" tIns="45720" rIns="91440" bIns="45720" rtlCol="0" anchor="ctr" anchorCtr="0">
            <a:normAutofit/>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Bookman Old Style" pitchFamily="18" charset="0"/>
                <a:cs typeface="Arial" pitchFamily="34" charset="0"/>
              </a:rPr>
              <a:t>This also allows learners to learn topics and skills appropriate to their developmental and cognitive stages.</a:t>
            </a:r>
          </a:p>
        </p:txBody>
      </p:sp>
      <p:sp>
        <p:nvSpPr>
          <p:cNvPr id="11" name="Content Placeholder 2"/>
          <p:cNvSpPr txBox="1">
            <a:spLocks/>
          </p:cNvSpPr>
          <p:nvPr/>
        </p:nvSpPr>
        <p:spPr>
          <a:xfrm>
            <a:off x="165100" y="2285998"/>
            <a:ext cx="9575800" cy="1265276"/>
          </a:xfrm>
          <a:prstGeom prst="rect">
            <a:avLst/>
          </a:prstGeom>
          <a:solidFill>
            <a:schemeClr val="accent6">
              <a:lumMod val="40000"/>
              <a:lumOff val="60000"/>
            </a:schemeClr>
          </a:solidFill>
        </p:spPr>
        <p:txBody>
          <a:bodyPr vert="horz" lIns="91440" tIns="45720" rIns="91440" bIns="45720" rtlCol="0" anchor="ctr" anchorCtr="0">
            <a:normAutofit/>
          </a:bodyPr>
          <a:lstStyle/>
          <a:p>
            <a:pPr algn="ctr"/>
            <a:r>
              <a:rPr lang="fil-PH" sz="2400" dirty="0" smtClean="0">
                <a:latin typeface="Bookman Old Style" pitchFamily="18" charset="0"/>
                <a:cs typeface="Arial" pitchFamily="34" charset="0"/>
              </a:rPr>
              <a:t>More complex and sophisticated versions of the basic/general concepts are then rediscovered in the succeeding grades.</a:t>
            </a:r>
          </a:p>
        </p:txBody>
      </p:sp>
      <p:sp>
        <p:nvSpPr>
          <p:cNvPr id="12" name="Content Placeholder 2"/>
          <p:cNvSpPr txBox="1">
            <a:spLocks/>
          </p:cNvSpPr>
          <p:nvPr/>
        </p:nvSpPr>
        <p:spPr>
          <a:xfrm>
            <a:off x="165100" y="3561903"/>
            <a:ext cx="9575800" cy="1329072"/>
          </a:xfrm>
          <a:prstGeom prst="rect">
            <a:avLst/>
          </a:prstGeom>
          <a:solidFill>
            <a:schemeClr val="accent5">
              <a:lumMod val="40000"/>
              <a:lumOff val="60000"/>
            </a:schemeClr>
          </a:solidFill>
        </p:spPr>
        <p:txBody>
          <a:bodyPr vert="horz" lIns="91440" tIns="45720" rIns="91440" bIns="45720" rtlCol="0" anchor="ctr" anchorCtr="0">
            <a:noAutofit/>
          </a:bodyPr>
          <a:lstStyle/>
          <a:p>
            <a:pPr algn="ctr"/>
            <a:r>
              <a:rPr lang="fil-PH" sz="2400" dirty="0" smtClean="0">
                <a:latin typeface="Bookman Old Style" pitchFamily="18" charset="0"/>
                <a:cs typeface="Arial" pitchFamily="34" charset="0"/>
              </a:rPr>
              <a:t>This strengthens retention and enhances mastery of topics and skills as they are revisited and consolidated time and again.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906000" cy="914400"/>
          </a:xfrm>
          <a:prstGeom prst="rect">
            <a:avLst/>
          </a:prstGeom>
          <a:solidFill>
            <a:schemeClr val="tx2"/>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800" i="0" u="none" strike="noStrike" kern="1200" cap="none" spc="0" normalizeH="0" baseline="0" noProof="0" dirty="0" smtClean="0">
                <a:ln>
                  <a:noFill/>
                </a:ln>
                <a:solidFill>
                  <a:schemeClr val="bg1"/>
                </a:solidFill>
                <a:effectLst/>
                <a:uLnTx/>
                <a:uFillTx/>
                <a:latin typeface="Bookman Old Style" pitchFamily="18" charset="0"/>
                <a:ea typeface="+mj-ea"/>
                <a:cs typeface="+mj-cs"/>
              </a:rPr>
              <a:t>Technology and Livelihood Education (TLE) and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800" i="0" u="none" strike="noStrike" kern="1200" cap="none" spc="0" normalizeH="0" baseline="0" noProof="0" dirty="0" smtClean="0">
                <a:ln>
                  <a:noFill/>
                </a:ln>
                <a:solidFill>
                  <a:schemeClr val="bg1"/>
                </a:solidFill>
                <a:effectLst/>
                <a:uLnTx/>
                <a:uFillTx/>
                <a:latin typeface="Bookman Old Style" pitchFamily="18" charset="0"/>
                <a:ea typeface="+mj-ea"/>
                <a:cs typeface="+mj-cs"/>
              </a:rPr>
              <a:t>the</a:t>
            </a:r>
            <a:r>
              <a:rPr kumimoji="0" lang="fil-PH" sz="2800" i="0" u="none" strike="noStrike" kern="1200" cap="none" spc="0" normalizeH="0" noProof="0" dirty="0" smtClean="0">
                <a:ln>
                  <a:noFill/>
                </a:ln>
                <a:solidFill>
                  <a:schemeClr val="bg1"/>
                </a:solidFill>
                <a:effectLst/>
                <a:uLnTx/>
                <a:uFillTx/>
                <a:latin typeface="Bookman Old Style" pitchFamily="18" charset="0"/>
                <a:ea typeface="+mj-ea"/>
                <a:cs typeface="+mj-cs"/>
              </a:rPr>
              <a:t> </a:t>
            </a:r>
            <a:r>
              <a:rPr kumimoji="0" lang="fil-PH" sz="2800" i="0" u="none" strike="noStrike" kern="1200" cap="none" spc="0" normalizeH="0" baseline="0" noProof="0" dirty="0" smtClean="0">
                <a:ln>
                  <a:noFill/>
                </a:ln>
                <a:solidFill>
                  <a:schemeClr val="bg1"/>
                </a:solidFill>
                <a:effectLst/>
                <a:uLnTx/>
                <a:uFillTx/>
                <a:latin typeface="Bookman Old Style" pitchFamily="18" charset="0"/>
                <a:ea typeface="+mj-ea"/>
                <a:cs typeface="+mj-cs"/>
              </a:rPr>
              <a:t>Technical</a:t>
            </a:r>
            <a:r>
              <a:rPr lang="fil-PH" sz="2800" dirty="0" smtClean="0">
                <a:solidFill>
                  <a:schemeClr val="bg1"/>
                </a:solidFill>
                <a:latin typeface="Bookman Old Style" pitchFamily="18" charset="0"/>
                <a:ea typeface="+mj-ea"/>
                <a:cs typeface="+mj-cs"/>
              </a:rPr>
              <a:t>-</a:t>
            </a:r>
            <a:r>
              <a:rPr kumimoji="0" lang="fil-PH" sz="2800" i="0" u="none" strike="noStrike" kern="1200" cap="none" spc="0" normalizeH="0" noProof="0" dirty="0" smtClean="0">
                <a:ln>
                  <a:noFill/>
                </a:ln>
                <a:solidFill>
                  <a:schemeClr val="bg1"/>
                </a:solidFill>
                <a:effectLst/>
                <a:uLnTx/>
                <a:uFillTx/>
                <a:latin typeface="Bookman Old Style" pitchFamily="18" charset="0"/>
                <a:ea typeface="+mj-ea"/>
                <a:cs typeface="+mj-cs"/>
              </a:rPr>
              <a:t>Vocational-Livelihood (TVL) Track</a:t>
            </a:r>
            <a:endParaRPr kumimoji="0" lang="fil-PH" sz="28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5" name="Rectangle 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7" name="Content Placeholder 2"/>
          <p:cNvSpPr txBox="1">
            <a:spLocks/>
          </p:cNvSpPr>
          <p:nvPr/>
        </p:nvSpPr>
        <p:spPr>
          <a:xfrm>
            <a:off x="165100" y="1752600"/>
            <a:ext cx="9575800" cy="609600"/>
          </a:xfrm>
          <a:prstGeom prst="rect">
            <a:avLst/>
          </a:prstGeom>
          <a:solidFill>
            <a:schemeClr val="accent4">
              <a:lumMod val="40000"/>
              <a:lumOff val="60000"/>
            </a:schemeClr>
          </a:solidFill>
        </p:spPr>
        <p:txBody>
          <a:bodyPr vert="horz" lIns="91440" tIns="45720" rIns="91440" bIns="45720" rtlCol="0" anchor="ctr" anchorCtr="0">
            <a:normAutofit/>
          </a:bodyPr>
          <a:lstStyle/>
          <a:p>
            <a:pPr lvl="0" algn="ctr"/>
            <a:r>
              <a:rPr lang="en-US" sz="2200" dirty="0" smtClean="0">
                <a:latin typeface="Bookman Old Style" pitchFamily="18" charset="0"/>
                <a:cs typeface="Arial" pitchFamily="34" charset="0"/>
              </a:rPr>
              <a:t>Exploratory at Grades 7 and 8</a:t>
            </a:r>
          </a:p>
        </p:txBody>
      </p:sp>
      <p:sp>
        <p:nvSpPr>
          <p:cNvPr id="8" name="Content Placeholder 2"/>
          <p:cNvSpPr txBox="1">
            <a:spLocks/>
          </p:cNvSpPr>
          <p:nvPr/>
        </p:nvSpPr>
        <p:spPr>
          <a:xfrm>
            <a:off x="165100" y="2362200"/>
            <a:ext cx="9575800" cy="990600"/>
          </a:xfrm>
          <a:prstGeom prst="rect">
            <a:avLst/>
          </a:prstGeom>
          <a:solidFill>
            <a:schemeClr val="accent6">
              <a:lumMod val="40000"/>
              <a:lumOff val="60000"/>
            </a:schemeClr>
          </a:solidFill>
        </p:spPr>
        <p:txBody>
          <a:bodyPr vert="horz" lIns="91440" tIns="45720" rIns="91440" bIns="45720" rtlCol="0" anchor="ctr" anchorCtr="0">
            <a:normAutofit/>
          </a:bodyPr>
          <a:lstStyle/>
          <a:p>
            <a:pPr lvl="0" algn="ctr"/>
            <a:r>
              <a:rPr lang="en-US" sz="2200" dirty="0" smtClean="0">
                <a:latin typeface="Bookman Old Style" pitchFamily="18" charset="0"/>
                <a:cs typeface="Arial" pitchFamily="34" charset="0"/>
              </a:rPr>
              <a:t>Given the opportunity to explore from a maximum of 4 TLE mini courses for each level</a:t>
            </a:r>
          </a:p>
        </p:txBody>
      </p:sp>
      <p:sp>
        <p:nvSpPr>
          <p:cNvPr id="9" name="Content Placeholder 2"/>
          <p:cNvSpPr txBox="1">
            <a:spLocks/>
          </p:cNvSpPr>
          <p:nvPr/>
        </p:nvSpPr>
        <p:spPr>
          <a:xfrm>
            <a:off x="165100" y="3352800"/>
            <a:ext cx="9575800" cy="609600"/>
          </a:xfrm>
          <a:prstGeom prst="rect">
            <a:avLst/>
          </a:prstGeom>
          <a:solidFill>
            <a:schemeClr val="accent5">
              <a:lumMod val="40000"/>
              <a:lumOff val="60000"/>
            </a:schemeClr>
          </a:solidFill>
        </p:spPr>
        <p:txBody>
          <a:bodyPr vert="horz" lIns="91440" tIns="45720" rIns="91440" bIns="45720" rtlCol="0" anchor="ctr" anchorCtr="0">
            <a:normAutofit/>
          </a:bodyPr>
          <a:lstStyle/>
          <a:p>
            <a:pPr lvl="0" algn="ctr"/>
            <a:r>
              <a:rPr lang="en-US" sz="2200" dirty="0" smtClean="0">
                <a:latin typeface="Bookman Old Style" pitchFamily="18" charset="0"/>
                <a:cs typeface="Arial" pitchFamily="34" charset="0"/>
              </a:rPr>
              <a:t>Taught five basic competencies common to all TLE courses</a:t>
            </a:r>
          </a:p>
        </p:txBody>
      </p:sp>
      <p:sp>
        <p:nvSpPr>
          <p:cNvPr id="10" name="Content Placeholder 2"/>
          <p:cNvSpPr txBox="1">
            <a:spLocks/>
          </p:cNvSpPr>
          <p:nvPr/>
        </p:nvSpPr>
        <p:spPr>
          <a:xfrm>
            <a:off x="165100" y="3962400"/>
            <a:ext cx="9575800" cy="990600"/>
          </a:xfrm>
          <a:prstGeom prst="rect">
            <a:avLst/>
          </a:prstGeom>
          <a:solidFill>
            <a:schemeClr val="accent3">
              <a:lumMod val="60000"/>
              <a:lumOff val="40000"/>
            </a:schemeClr>
          </a:solidFill>
        </p:spPr>
        <p:txBody>
          <a:bodyPr vert="horz" lIns="91440" tIns="45720" rIns="91440" bIns="45720" rtlCol="0" anchor="ctr" anchorCtr="0">
            <a:normAutofit/>
          </a:bodyPr>
          <a:lstStyle/>
          <a:p>
            <a:pPr lvl="0" algn="ctr"/>
            <a:r>
              <a:rPr lang="en-US" sz="2200" dirty="0" smtClean="0">
                <a:latin typeface="Bookman Old Style" pitchFamily="18" charset="0"/>
                <a:cs typeface="Arial" pitchFamily="34" charset="0"/>
              </a:rPr>
              <a:t>Learners may earn the Certificate of Competency (COC) in Grade 9 and the National Certificate I/II (NC I/II) in Grades 9 and 10</a:t>
            </a:r>
          </a:p>
        </p:txBody>
      </p:sp>
      <p:sp>
        <p:nvSpPr>
          <p:cNvPr id="11" name="Content Placeholder 2"/>
          <p:cNvSpPr txBox="1">
            <a:spLocks/>
          </p:cNvSpPr>
          <p:nvPr/>
        </p:nvSpPr>
        <p:spPr>
          <a:xfrm>
            <a:off x="165100" y="4953000"/>
            <a:ext cx="9575800" cy="1295400"/>
          </a:xfrm>
          <a:prstGeom prst="rect">
            <a:avLst/>
          </a:prstGeom>
          <a:solidFill>
            <a:schemeClr val="accent1">
              <a:lumMod val="60000"/>
              <a:lumOff val="40000"/>
            </a:schemeClr>
          </a:solidFill>
        </p:spPr>
        <p:txBody>
          <a:bodyPr vert="horz" lIns="91440" tIns="45720" rIns="91440" bIns="45720" rtlCol="0" anchor="ctr" anchorCtr="0">
            <a:normAutofit/>
          </a:bodyPr>
          <a:lstStyle/>
          <a:p>
            <a:pPr lvl="0" algn="ctr"/>
            <a:r>
              <a:rPr lang="en-US" sz="2200" dirty="0" smtClean="0">
                <a:latin typeface="Bookman Old Style" pitchFamily="18" charset="0"/>
                <a:cs typeface="Arial" pitchFamily="34" charset="0"/>
              </a:rPr>
              <a:t>The learner may opt to take the Technical-Vocational-Livelihood Track in Grades 11 and 12 to continue the TLE specialization taken in Grades 9 and 10. This enables him to get an NC II.</a:t>
            </a:r>
          </a:p>
        </p:txBody>
      </p:sp>
      <p:sp>
        <p:nvSpPr>
          <p:cNvPr id="12" name="Title 1"/>
          <p:cNvSpPr txBox="1">
            <a:spLocks/>
          </p:cNvSpPr>
          <p:nvPr/>
        </p:nvSpPr>
        <p:spPr>
          <a:xfrm>
            <a:off x="165100" y="1143000"/>
            <a:ext cx="9575800" cy="609600"/>
          </a:xfrm>
          <a:prstGeom prst="rect">
            <a:avLst/>
          </a:prstGeom>
          <a:solidFill>
            <a:schemeClr val="accent4">
              <a:lumMod val="75000"/>
            </a:schemeClr>
          </a:solidFill>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sz="2800" b="1" dirty="0" smtClean="0">
                <a:solidFill>
                  <a:schemeClr val="bg1"/>
                </a:solidFill>
                <a:latin typeface="Bookman Old Style" pitchFamily="18" charset="0"/>
                <a:ea typeface="+mj-ea"/>
                <a:cs typeface="+mj-cs"/>
              </a:rPr>
              <a:t>TLE in Junior High School</a:t>
            </a:r>
            <a:endParaRPr kumimoji="0" lang="fil-PH" sz="2800" b="1"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dirty="0"/>
          </a:p>
        </p:txBody>
      </p:sp>
      <p:sp>
        <p:nvSpPr>
          <p:cNvPr id="5" name="Title 1"/>
          <p:cNvSpPr txBox="1">
            <a:spLocks/>
          </p:cNvSpPr>
          <p:nvPr/>
        </p:nvSpPr>
        <p:spPr>
          <a:xfrm>
            <a:off x="495300" y="2603867"/>
            <a:ext cx="8915400" cy="1618509"/>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4400" b="1" i="0" u="none" strike="noStrike" kern="1200" cap="none" spc="0" normalizeH="0" baseline="0" noProof="0" dirty="0" smtClean="0">
                <a:ln>
                  <a:noFill/>
                </a:ln>
                <a:solidFill>
                  <a:schemeClr val="bg1"/>
                </a:solidFill>
                <a:effectLst/>
                <a:uLnTx/>
                <a:uFillTx/>
                <a:latin typeface="Bookman Old Style" pitchFamily="18" charset="0"/>
                <a:ea typeface="+mj-ea"/>
                <a:cs typeface="+mj-cs"/>
              </a:rPr>
              <a:t>Ensuring Higher Education and Tech-Voc Readiness</a:t>
            </a:r>
          </a:p>
        </p:txBody>
      </p:sp>
    </p:spTree>
    <p:extLst>
      <p:ext uri="{BB962C8B-B14F-4D97-AF65-F5344CB8AC3E}">
        <p14:creationId xmlns:p14="http://schemas.microsoft.com/office/powerpoint/2010/main" val="3636687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 name="Rectangle 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9"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2363612563"/>
              </p:ext>
            </p:extLst>
          </p:nvPr>
        </p:nvGraphicFramePr>
        <p:xfrm>
          <a:off x="0" y="818913"/>
          <a:ext cx="9906004" cy="5715000"/>
        </p:xfrm>
        <a:graphic>
          <a:graphicData uri="http://schemas.openxmlformats.org/drawingml/2006/table">
            <a:tbl>
              <a:tblPr/>
              <a:tblGrid>
                <a:gridCol w="1724628"/>
                <a:gridCol w="3290287"/>
                <a:gridCol w="2249489"/>
                <a:gridCol w="2641600"/>
              </a:tblGrid>
              <a:tr h="180602">
                <a:tc gridSpan="3">
                  <a:txBody>
                    <a:bodyPr/>
                    <a:lstStyle/>
                    <a:p>
                      <a:pPr marL="0" marR="0" algn="ctr">
                        <a:spcBef>
                          <a:spcPts val="0"/>
                        </a:spcBef>
                        <a:spcAft>
                          <a:spcPts val="0"/>
                        </a:spcAft>
                      </a:pPr>
                      <a:r>
                        <a:rPr lang="en-GB" sz="1500" b="1" dirty="0" smtClean="0">
                          <a:latin typeface="Bookman Old Style" pitchFamily="18" charset="0"/>
                          <a:ea typeface="Verdana" pitchFamily="34" charset="0"/>
                          <a:cs typeface="Arial" panose="020B0604020202020204" pitchFamily="34" charset="0"/>
                        </a:rPr>
                        <a:t>K to 12 Basic Education</a:t>
                      </a:r>
                      <a:r>
                        <a:rPr lang="en-GB" sz="1500" b="1" baseline="0" dirty="0" smtClean="0">
                          <a:latin typeface="Bookman Old Style" pitchFamily="18" charset="0"/>
                          <a:ea typeface="Verdana" pitchFamily="34" charset="0"/>
                          <a:cs typeface="Arial" panose="020B0604020202020204" pitchFamily="34" charset="0"/>
                        </a:rPr>
                        <a:t> Curriculum</a:t>
                      </a:r>
                      <a:endParaRPr lang="fil-PH" sz="1500" dirty="0">
                        <a:latin typeface="Bookman Old Style" pitchFamily="18" charset="0"/>
                        <a:ea typeface="Verdana" pitchFamily="34" charset="0"/>
                        <a:cs typeface="Arial" panose="020B0604020202020204" pitchFamily="34" charset="0"/>
                      </a:endParaRPr>
                    </a:p>
                  </a:txBody>
                  <a:tcPr marL="30480" marR="30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fil-PH"/>
                    </a:p>
                  </a:txBody>
                  <a:tcPr/>
                </a:tc>
                <a:tc hMerge="1">
                  <a:txBody>
                    <a:bodyPr/>
                    <a:lstStyle/>
                    <a:p>
                      <a:endParaRPr lang="fil-PH"/>
                    </a:p>
                  </a:txBody>
                  <a:tcPr/>
                </a:tc>
                <a:tc rowSpan="2">
                  <a:txBody>
                    <a:bodyPr/>
                    <a:lstStyle/>
                    <a:p>
                      <a:pPr marL="0" marR="0" algn="ctr">
                        <a:spcBef>
                          <a:spcPts val="0"/>
                        </a:spcBef>
                        <a:spcAft>
                          <a:spcPts val="0"/>
                        </a:spcAft>
                      </a:pPr>
                      <a:r>
                        <a:rPr lang="en-GB" sz="1500" b="1" dirty="0" smtClean="0">
                          <a:latin typeface="Bookman Old Style" pitchFamily="18" charset="0"/>
                          <a:ea typeface="Verdana" pitchFamily="34" charset="0"/>
                          <a:cs typeface="Arial" panose="020B0604020202020204" pitchFamily="34" charset="0"/>
                        </a:rPr>
                        <a:t>New General Education Curriculum (CHED)</a:t>
                      </a:r>
                      <a:endParaRPr lang="fil-PH" sz="1500" dirty="0">
                        <a:latin typeface="Bookman Old Style" pitchFamily="18" charset="0"/>
                        <a:ea typeface="Verdana" pitchFamily="34" charset="0"/>
                        <a:cs typeface="Arial" panose="020B0604020202020204" pitchFamily="34" charset="0"/>
                      </a:endParaRPr>
                    </a:p>
                  </a:txBody>
                  <a:tcPr marL="30480" marR="30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429170">
                <a:tc>
                  <a:txBody>
                    <a:bodyPr/>
                    <a:lstStyle/>
                    <a:p>
                      <a:pPr marL="0" marR="0" algn="ctr">
                        <a:spcBef>
                          <a:spcPts val="0"/>
                        </a:spcBef>
                        <a:spcAft>
                          <a:spcPts val="0"/>
                        </a:spcAft>
                      </a:pPr>
                      <a:r>
                        <a:rPr lang="en-GB" sz="1500" b="1" dirty="0" smtClean="0">
                          <a:latin typeface="Bookman Old Style" pitchFamily="18" charset="0"/>
                          <a:ea typeface="Verdana" pitchFamily="34" charset="0"/>
                          <a:cs typeface="Arial" panose="020B0604020202020204" pitchFamily="34" charset="0"/>
                        </a:rPr>
                        <a:t>Grades 7-10</a:t>
                      </a:r>
                      <a:endParaRPr lang="fil-PH" sz="1500" dirty="0">
                        <a:latin typeface="Bookman Old Style" pitchFamily="18" charset="0"/>
                        <a:ea typeface="Verdana" pitchFamily="34" charset="0"/>
                        <a:cs typeface="Arial" panose="020B0604020202020204" pitchFamily="34" charset="0"/>
                      </a:endParaRPr>
                    </a:p>
                  </a:txBody>
                  <a:tcPr marL="30480" marR="30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GB" sz="1500" b="1" dirty="0" smtClean="0">
                          <a:latin typeface="Bookman Old Style" pitchFamily="18" charset="0"/>
                          <a:ea typeface="Verdana" pitchFamily="34" charset="0"/>
                          <a:cs typeface="Arial" panose="020B0604020202020204" pitchFamily="34" charset="0"/>
                        </a:rPr>
                        <a:t>SHS Core Subjects</a:t>
                      </a:r>
                      <a:endParaRPr lang="fil-PH" sz="1500" dirty="0">
                        <a:latin typeface="Bookman Old Style" pitchFamily="18" charset="0"/>
                        <a:ea typeface="Verdana" pitchFamily="34" charset="0"/>
                        <a:cs typeface="Arial" panose="020B0604020202020204" pitchFamily="34" charset="0"/>
                      </a:endParaRPr>
                    </a:p>
                  </a:txBody>
                  <a:tcPr marL="30480" marR="30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GB" sz="1500" b="1" dirty="0" smtClean="0">
                          <a:latin typeface="Bookman Old Style" pitchFamily="18" charset="0"/>
                          <a:ea typeface="Verdana" pitchFamily="34" charset="0"/>
                          <a:cs typeface="Arial" panose="020B0604020202020204" pitchFamily="34" charset="0"/>
                        </a:rPr>
                        <a:t>SHS Contextualized</a:t>
                      </a:r>
                      <a:r>
                        <a:rPr lang="en-GB" sz="1500" b="1" baseline="0" dirty="0" smtClean="0">
                          <a:latin typeface="Bookman Old Style" pitchFamily="18" charset="0"/>
                          <a:ea typeface="Verdana" pitchFamily="34" charset="0"/>
                          <a:cs typeface="Arial" panose="020B0604020202020204" pitchFamily="34" charset="0"/>
                        </a:rPr>
                        <a:t> Subjects</a:t>
                      </a:r>
                      <a:endParaRPr lang="fil-PH" sz="1500" dirty="0">
                        <a:latin typeface="Bookman Old Style" pitchFamily="18" charset="0"/>
                        <a:ea typeface="Verdana" pitchFamily="34" charset="0"/>
                        <a:cs typeface="Arial" panose="020B0604020202020204" pitchFamily="34" charset="0"/>
                      </a:endParaRPr>
                    </a:p>
                  </a:txBody>
                  <a:tcPr marL="30480" marR="30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fil-PH"/>
                    </a:p>
                  </a:txBody>
                  <a:tcPr/>
                </a:tc>
              </a:tr>
              <a:tr h="541805">
                <a:tc>
                  <a:txBody>
                    <a:bodyPr/>
                    <a:lstStyle/>
                    <a:p>
                      <a:pPr marL="171450" marR="0" lvl="0" indent="-171450">
                        <a:spcBef>
                          <a:spcPts val="0"/>
                        </a:spcBef>
                        <a:spcAft>
                          <a:spcPts val="0"/>
                        </a:spcAft>
                        <a:buFont typeface="Wingdings"/>
                        <a:buChar char=""/>
                      </a:pPr>
                      <a:r>
                        <a:rPr lang="en-GB" sz="1500" i="1" dirty="0" err="1">
                          <a:latin typeface="Bookman Old Style" pitchFamily="18" charset="0"/>
                          <a:ea typeface="Verdana" pitchFamily="34" charset="0"/>
                          <a:cs typeface="Arial" panose="020B0604020202020204" pitchFamily="34" charset="0"/>
                        </a:rPr>
                        <a:t>Edukasyon</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sa</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Pagpapakatao</a:t>
                      </a:r>
                      <a:endParaRPr lang="fil-PH" sz="1500" i="1" dirty="0">
                        <a:latin typeface="Bookman Old Style" pitchFamily="18" charset="0"/>
                        <a:ea typeface="Verdana" pitchFamily="34" charset="0"/>
                        <a:cs typeface="Arial" panose="020B0604020202020204" pitchFamily="34" charset="0"/>
                      </a:endParaRPr>
                    </a:p>
                    <a:p>
                      <a:pPr marL="171450" marR="0" lvl="0" indent="-171450">
                        <a:spcBef>
                          <a:spcPts val="0"/>
                        </a:spcBef>
                        <a:spcAft>
                          <a:spcPts val="0"/>
                        </a:spcAft>
                        <a:buFont typeface="Wingdings"/>
                        <a:buChar char=""/>
                      </a:pPr>
                      <a:r>
                        <a:rPr lang="en-GB" sz="1500" dirty="0">
                          <a:latin typeface="Bookman Old Style" pitchFamily="18" charset="0"/>
                          <a:ea typeface="Verdana" pitchFamily="34" charset="0"/>
                          <a:cs typeface="Arial" panose="020B0604020202020204" pitchFamily="34" charset="0"/>
                        </a:rPr>
                        <a:t>Health</a:t>
                      </a:r>
                      <a:endParaRPr lang="fil-PH"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GB" sz="1500" dirty="0">
                          <a:latin typeface="Bookman Old Style" pitchFamily="18" charset="0"/>
                          <a:ea typeface="Verdana" pitchFamily="34" charset="0"/>
                          <a:cs typeface="Arial" panose="020B0604020202020204" pitchFamily="34" charset="0"/>
                        </a:rPr>
                        <a:t>Personal Development</a:t>
                      </a:r>
                      <a:endParaRPr lang="fil-PH"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endParaRPr lang="en-GB"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r>
                        <a:rPr lang="en-GB" sz="1500" dirty="0">
                          <a:latin typeface="Bookman Old Style" pitchFamily="18" charset="0"/>
                          <a:ea typeface="Verdana" pitchFamily="34" charset="0"/>
                          <a:cs typeface="Arial" panose="020B0604020202020204" pitchFamily="34" charset="0"/>
                        </a:rPr>
                        <a:t>Understanding the Self / </a:t>
                      </a:r>
                      <a:endParaRPr lang="en-GB" sz="1500" dirty="0" smtClean="0">
                        <a:latin typeface="Bookman Old Style" pitchFamily="18" charset="0"/>
                        <a:ea typeface="Verdana" pitchFamily="34" charset="0"/>
                        <a:cs typeface="Arial" panose="020B0604020202020204" pitchFamily="34" charset="0"/>
                      </a:endParaRPr>
                    </a:p>
                    <a:p>
                      <a:pPr marL="0" marR="0">
                        <a:spcBef>
                          <a:spcPts val="0"/>
                        </a:spcBef>
                        <a:spcAft>
                          <a:spcPts val="0"/>
                        </a:spcAft>
                      </a:pPr>
                      <a:r>
                        <a:rPr lang="en-GB" sz="1500" i="1" dirty="0" err="1" smtClean="0">
                          <a:latin typeface="Bookman Old Style" pitchFamily="18" charset="0"/>
                          <a:ea typeface="Verdana" pitchFamily="34" charset="0"/>
                          <a:cs typeface="Arial" panose="020B0604020202020204" pitchFamily="34" charset="0"/>
                        </a:rPr>
                        <a:t>Pag-uunawa</a:t>
                      </a:r>
                      <a:r>
                        <a:rPr lang="en-GB" sz="1500" i="1" dirty="0" smtClean="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sa</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Sarili</a:t>
                      </a:r>
                      <a:endParaRPr lang="fil-PH" sz="1500" i="1"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722407">
                <a:tc>
                  <a:txBody>
                    <a:bodyPr/>
                    <a:lstStyle/>
                    <a:p>
                      <a:pPr marL="171450" marR="0" lvl="0" indent="-171450">
                        <a:spcBef>
                          <a:spcPts val="0"/>
                        </a:spcBef>
                        <a:spcAft>
                          <a:spcPts val="0"/>
                        </a:spcAft>
                        <a:buFont typeface="Wingdings"/>
                        <a:buChar char=""/>
                      </a:pPr>
                      <a:r>
                        <a:rPr lang="en-GB" sz="1500" i="1" dirty="0" err="1">
                          <a:latin typeface="Bookman Old Style" pitchFamily="18" charset="0"/>
                          <a:ea typeface="Verdana" pitchFamily="34" charset="0"/>
                          <a:cs typeface="Arial" panose="020B0604020202020204" pitchFamily="34" charset="0"/>
                        </a:rPr>
                        <a:t>Araling</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Panlipunan</a:t>
                      </a:r>
                      <a:endParaRPr lang="fil-PH" sz="1500" i="1" dirty="0">
                        <a:latin typeface="Bookman Old Style" pitchFamily="18" charset="0"/>
                        <a:ea typeface="Verdana" pitchFamily="34" charset="0"/>
                        <a:cs typeface="Arial" panose="020B0604020202020204" pitchFamily="34" charset="0"/>
                      </a:endParaRPr>
                    </a:p>
                    <a:p>
                      <a:pPr marL="171450" marR="0" lvl="0" indent="-171450">
                        <a:spcBef>
                          <a:spcPts val="0"/>
                        </a:spcBef>
                        <a:spcAft>
                          <a:spcPts val="0"/>
                        </a:spcAft>
                        <a:buFont typeface="Wingdings"/>
                        <a:buChar char=""/>
                      </a:pPr>
                      <a:r>
                        <a:rPr lang="en-GB" sz="1500" dirty="0">
                          <a:latin typeface="Bookman Old Style" pitchFamily="18" charset="0"/>
                          <a:ea typeface="Verdana" pitchFamily="34" charset="0"/>
                          <a:cs typeface="Arial" panose="020B0604020202020204" pitchFamily="34" charset="0"/>
                        </a:rPr>
                        <a:t>Filipino</a:t>
                      </a:r>
                      <a:endParaRPr lang="fil-PH"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endParaRPr lang="en-GB"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endParaRPr lang="en-GB"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r>
                        <a:rPr lang="en-GB" sz="1500" dirty="0">
                          <a:latin typeface="Bookman Old Style" pitchFamily="18" charset="0"/>
                          <a:ea typeface="Verdana" pitchFamily="34" charset="0"/>
                          <a:cs typeface="Arial" panose="020B0604020202020204" pitchFamily="34" charset="0"/>
                        </a:rPr>
                        <a:t>Readings in Philippine History / </a:t>
                      </a:r>
                      <a:r>
                        <a:rPr lang="en-GB" sz="1500" i="1" dirty="0" err="1">
                          <a:latin typeface="Bookman Old Style" pitchFamily="18" charset="0"/>
                          <a:ea typeface="Verdana" pitchFamily="34" charset="0"/>
                          <a:cs typeface="Arial" panose="020B0604020202020204" pitchFamily="34" charset="0"/>
                        </a:rPr>
                        <a:t>Mga</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Babasahin</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hinggil</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sa</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Kasaysayan</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ng</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Pilipinas</a:t>
                      </a:r>
                      <a:endParaRPr lang="fil-PH" sz="1500" i="1"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722407">
                <a:tc>
                  <a:txBody>
                    <a:bodyPr/>
                    <a:lstStyle/>
                    <a:p>
                      <a:pPr marL="171450" marR="0" lvl="0" indent="-171450">
                        <a:spcBef>
                          <a:spcPts val="0"/>
                        </a:spcBef>
                        <a:spcAft>
                          <a:spcPts val="0"/>
                        </a:spcAft>
                        <a:buFont typeface="Wingdings"/>
                        <a:buChar char=""/>
                      </a:pPr>
                      <a:r>
                        <a:rPr lang="en-GB" sz="1500" dirty="0">
                          <a:latin typeface="Bookman Old Style" pitchFamily="18" charset="0"/>
                          <a:ea typeface="Verdana" pitchFamily="34" charset="0"/>
                          <a:cs typeface="Arial" panose="020B0604020202020204" pitchFamily="34" charset="0"/>
                        </a:rPr>
                        <a:t>English / Filipino</a:t>
                      </a:r>
                      <a:endParaRPr lang="fil-PH" sz="1500" dirty="0">
                        <a:latin typeface="Bookman Old Style" pitchFamily="18" charset="0"/>
                        <a:ea typeface="Verdana" pitchFamily="34" charset="0"/>
                        <a:cs typeface="Arial" panose="020B0604020202020204" pitchFamily="34" charset="0"/>
                      </a:endParaRPr>
                    </a:p>
                    <a:p>
                      <a:pPr marL="171450" marR="0" lvl="0" indent="-171450">
                        <a:spcBef>
                          <a:spcPts val="0"/>
                        </a:spcBef>
                        <a:spcAft>
                          <a:spcPts val="0"/>
                        </a:spcAft>
                        <a:buFont typeface="Wingdings"/>
                        <a:buChar char=""/>
                      </a:pPr>
                      <a:r>
                        <a:rPr lang="en-GB" sz="1500" i="1" dirty="0" err="1">
                          <a:latin typeface="Bookman Old Style" pitchFamily="18" charset="0"/>
                          <a:ea typeface="Verdana" pitchFamily="34" charset="0"/>
                          <a:cs typeface="Arial" panose="020B0604020202020204" pitchFamily="34" charset="0"/>
                        </a:rPr>
                        <a:t>Araling</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Panlipunan</a:t>
                      </a:r>
                      <a:endParaRPr lang="fil-PH" sz="1500" i="1"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GB" sz="1500" dirty="0">
                          <a:latin typeface="Bookman Old Style" pitchFamily="18" charset="0"/>
                          <a:ea typeface="Verdana" pitchFamily="34" charset="0"/>
                          <a:cs typeface="Arial" panose="020B0604020202020204" pitchFamily="34" charset="0"/>
                        </a:rPr>
                        <a:t>21</a:t>
                      </a:r>
                      <a:r>
                        <a:rPr lang="en-GB" sz="1500" baseline="30000" dirty="0">
                          <a:latin typeface="Bookman Old Style" pitchFamily="18" charset="0"/>
                          <a:ea typeface="Verdana" pitchFamily="34" charset="0"/>
                          <a:cs typeface="Arial" panose="020B0604020202020204" pitchFamily="34" charset="0"/>
                        </a:rPr>
                        <a:t>st</a:t>
                      </a:r>
                      <a:r>
                        <a:rPr lang="en-GB" sz="1500" dirty="0">
                          <a:latin typeface="Bookman Old Style" pitchFamily="18" charset="0"/>
                          <a:ea typeface="Verdana" pitchFamily="34" charset="0"/>
                          <a:cs typeface="Arial" panose="020B0604020202020204" pitchFamily="34" charset="0"/>
                        </a:rPr>
                        <a:t> Century Literature from the Philippines and the World</a:t>
                      </a:r>
                      <a:endParaRPr lang="fil-PH"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endParaRPr lang="en-GB"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r>
                        <a:rPr lang="en-GB" sz="1500" dirty="0">
                          <a:latin typeface="Bookman Old Style" pitchFamily="18" charset="0"/>
                          <a:ea typeface="Verdana" pitchFamily="34" charset="0"/>
                          <a:cs typeface="Arial" panose="020B0604020202020204" pitchFamily="34" charset="0"/>
                        </a:rPr>
                        <a:t>The Contemporary World / </a:t>
                      </a:r>
                      <a:endParaRPr lang="fil-PH" sz="1500" dirty="0">
                        <a:latin typeface="Bookman Old Style" pitchFamily="18" charset="0"/>
                        <a:ea typeface="Verdana" pitchFamily="34" charset="0"/>
                        <a:cs typeface="Arial" panose="020B0604020202020204" pitchFamily="34" charset="0"/>
                      </a:endParaRPr>
                    </a:p>
                    <a:p>
                      <a:pPr marL="0" marR="0">
                        <a:spcBef>
                          <a:spcPts val="0"/>
                        </a:spcBef>
                        <a:spcAft>
                          <a:spcPts val="0"/>
                        </a:spcAft>
                      </a:pPr>
                      <a:r>
                        <a:rPr lang="en-GB" sz="1500" i="1" dirty="0" err="1">
                          <a:latin typeface="Bookman Old Style" pitchFamily="18" charset="0"/>
                          <a:ea typeface="Verdana" pitchFamily="34" charset="0"/>
                          <a:cs typeface="Arial" panose="020B0604020202020204" pitchFamily="34" charset="0"/>
                        </a:rPr>
                        <a:t>Ang</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Kasalukuyang</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Daigdig</a:t>
                      </a:r>
                      <a:endParaRPr lang="fil-PH" sz="1500" i="1"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541805">
                <a:tc>
                  <a:txBody>
                    <a:bodyPr/>
                    <a:lstStyle/>
                    <a:p>
                      <a:pPr marL="171450" marR="0" lvl="0" indent="-171450">
                        <a:spcBef>
                          <a:spcPts val="0"/>
                        </a:spcBef>
                        <a:spcAft>
                          <a:spcPts val="0"/>
                        </a:spcAft>
                        <a:buFont typeface="Wingdings"/>
                        <a:buChar char=""/>
                      </a:pPr>
                      <a:r>
                        <a:rPr lang="en-GB" sz="1500" dirty="0">
                          <a:latin typeface="Bookman Old Style" pitchFamily="18" charset="0"/>
                          <a:ea typeface="Verdana" pitchFamily="34" charset="0"/>
                          <a:cs typeface="Arial" panose="020B0604020202020204" pitchFamily="34" charset="0"/>
                        </a:rPr>
                        <a:t>Math</a:t>
                      </a:r>
                      <a:endParaRPr lang="fil-PH"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171450" marR="0" lvl="0" indent="-171450">
                        <a:spcBef>
                          <a:spcPts val="0"/>
                        </a:spcBef>
                        <a:spcAft>
                          <a:spcPts val="0"/>
                        </a:spcAft>
                        <a:buFont typeface="Wingdings"/>
                        <a:buChar char=""/>
                      </a:pPr>
                      <a:r>
                        <a:rPr lang="en-GB" sz="1500" dirty="0">
                          <a:latin typeface="Bookman Old Style" pitchFamily="18" charset="0"/>
                          <a:ea typeface="Verdana" pitchFamily="34" charset="0"/>
                          <a:cs typeface="Arial" panose="020B0604020202020204" pitchFamily="34" charset="0"/>
                        </a:rPr>
                        <a:t>General Math </a:t>
                      </a:r>
                      <a:endParaRPr lang="fil-PH" sz="1500" dirty="0">
                        <a:latin typeface="Bookman Old Style" pitchFamily="18" charset="0"/>
                        <a:ea typeface="Verdana" pitchFamily="34" charset="0"/>
                        <a:cs typeface="Arial" panose="020B0604020202020204" pitchFamily="34" charset="0"/>
                      </a:endParaRPr>
                    </a:p>
                    <a:p>
                      <a:pPr marL="171450" marR="0" lvl="0" indent="-171450">
                        <a:spcBef>
                          <a:spcPts val="0"/>
                        </a:spcBef>
                        <a:spcAft>
                          <a:spcPts val="0"/>
                        </a:spcAft>
                        <a:buFont typeface="Wingdings"/>
                        <a:buChar char=""/>
                      </a:pPr>
                      <a:r>
                        <a:rPr lang="en-GB" sz="1500" dirty="0">
                          <a:latin typeface="Bookman Old Style" pitchFamily="18" charset="0"/>
                          <a:ea typeface="Verdana" pitchFamily="34" charset="0"/>
                          <a:cs typeface="Arial" panose="020B0604020202020204" pitchFamily="34" charset="0"/>
                        </a:rPr>
                        <a:t>Statistics and Probability</a:t>
                      </a:r>
                      <a:endParaRPr lang="fil-PH"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endParaRPr lang="en-GB"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r>
                        <a:rPr lang="en-GB" sz="1500" dirty="0">
                          <a:latin typeface="Bookman Old Style" pitchFamily="18" charset="0"/>
                          <a:ea typeface="Verdana" pitchFamily="34" charset="0"/>
                          <a:cs typeface="Arial" panose="020B0604020202020204" pitchFamily="34" charset="0"/>
                        </a:rPr>
                        <a:t>Mathematics in the World / </a:t>
                      </a:r>
                      <a:r>
                        <a:rPr lang="en-GB" sz="1500" i="1" dirty="0" err="1">
                          <a:latin typeface="Bookman Old Style" pitchFamily="18" charset="0"/>
                          <a:ea typeface="Verdana" pitchFamily="34" charset="0"/>
                          <a:cs typeface="Arial" panose="020B0604020202020204" pitchFamily="34" charset="0"/>
                        </a:rPr>
                        <a:t>Matematika</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sa</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Makabagong</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Daigdig</a:t>
                      </a:r>
                      <a:endParaRPr lang="fil-PH" sz="1500" i="1"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590250">
                <a:tc>
                  <a:txBody>
                    <a:bodyPr/>
                    <a:lstStyle/>
                    <a:p>
                      <a:pPr marL="171450" marR="0" lvl="0" indent="-171450">
                        <a:spcBef>
                          <a:spcPts val="0"/>
                        </a:spcBef>
                        <a:spcAft>
                          <a:spcPts val="0"/>
                        </a:spcAft>
                        <a:buFont typeface="Wingdings"/>
                        <a:buChar char=""/>
                      </a:pPr>
                      <a:r>
                        <a:rPr lang="en-GB" sz="1500" dirty="0">
                          <a:latin typeface="Bookman Old Style" pitchFamily="18" charset="0"/>
                          <a:ea typeface="Verdana" pitchFamily="34" charset="0"/>
                          <a:cs typeface="Arial" panose="020B0604020202020204" pitchFamily="34" charset="0"/>
                        </a:rPr>
                        <a:t>English</a:t>
                      </a:r>
                      <a:endParaRPr lang="fil-PH" sz="1500" dirty="0">
                        <a:latin typeface="Bookman Old Style" pitchFamily="18" charset="0"/>
                        <a:ea typeface="Verdana" pitchFamily="34" charset="0"/>
                        <a:cs typeface="Arial" panose="020B0604020202020204" pitchFamily="34" charset="0"/>
                      </a:endParaRPr>
                    </a:p>
                    <a:p>
                      <a:pPr marL="171450" marR="0" lvl="0" indent="-171450">
                        <a:spcBef>
                          <a:spcPts val="0"/>
                        </a:spcBef>
                        <a:spcAft>
                          <a:spcPts val="0"/>
                        </a:spcAft>
                        <a:buFont typeface="Wingdings"/>
                        <a:buChar char=""/>
                      </a:pPr>
                      <a:r>
                        <a:rPr lang="en-GB" sz="1500" dirty="0">
                          <a:latin typeface="Bookman Old Style" pitchFamily="18" charset="0"/>
                          <a:ea typeface="Verdana" pitchFamily="34" charset="0"/>
                          <a:cs typeface="Arial" panose="020B0604020202020204" pitchFamily="34" charset="0"/>
                        </a:rPr>
                        <a:t>Filipino</a:t>
                      </a:r>
                      <a:endParaRPr lang="fil-PH"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171450" marR="0" lvl="0" indent="-171450">
                        <a:spcBef>
                          <a:spcPts val="0"/>
                        </a:spcBef>
                        <a:spcAft>
                          <a:spcPts val="0"/>
                        </a:spcAft>
                        <a:buFont typeface="Wingdings"/>
                        <a:buChar char=""/>
                      </a:pPr>
                      <a:r>
                        <a:rPr lang="en-GB" sz="1500" dirty="0">
                          <a:latin typeface="Bookman Old Style" pitchFamily="18" charset="0"/>
                          <a:ea typeface="Verdana" pitchFamily="34" charset="0"/>
                          <a:cs typeface="Arial" panose="020B0604020202020204" pitchFamily="34" charset="0"/>
                        </a:rPr>
                        <a:t>Oral Communication</a:t>
                      </a:r>
                      <a:endParaRPr lang="fil-PH" sz="1500" dirty="0">
                        <a:latin typeface="Bookman Old Style" pitchFamily="18" charset="0"/>
                        <a:ea typeface="Verdana" pitchFamily="34" charset="0"/>
                        <a:cs typeface="Arial" panose="020B0604020202020204" pitchFamily="34" charset="0"/>
                      </a:endParaRPr>
                    </a:p>
                    <a:p>
                      <a:pPr marL="171450" marR="0" lvl="0" indent="-171450">
                        <a:spcBef>
                          <a:spcPts val="0"/>
                        </a:spcBef>
                        <a:spcAft>
                          <a:spcPts val="0"/>
                        </a:spcAft>
                        <a:buFont typeface="Wingdings"/>
                        <a:buChar char=""/>
                      </a:pPr>
                      <a:r>
                        <a:rPr lang="en-GB" sz="1500" dirty="0">
                          <a:latin typeface="Bookman Old Style" pitchFamily="18" charset="0"/>
                          <a:ea typeface="Verdana" pitchFamily="34" charset="0"/>
                          <a:cs typeface="Arial" panose="020B0604020202020204" pitchFamily="34" charset="0"/>
                        </a:rPr>
                        <a:t>Reading and Writing</a:t>
                      </a:r>
                      <a:endParaRPr lang="fil-PH" sz="1500" dirty="0">
                        <a:latin typeface="Bookman Old Style" pitchFamily="18" charset="0"/>
                        <a:ea typeface="Verdana" pitchFamily="34" charset="0"/>
                        <a:cs typeface="Arial" panose="020B0604020202020204" pitchFamily="34" charset="0"/>
                      </a:endParaRPr>
                    </a:p>
                    <a:p>
                      <a:pPr marL="171450" marR="0" lvl="0" indent="-171450">
                        <a:spcBef>
                          <a:spcPts val="0"/>
                        </a:spcBef>
                        <a:spcAft>
                          <a:spcPts val="0"/>
                        </a:spcAft>
                        <a:buFont typeface="Wingdings"/>
                        <a:buChar char=""/>
                      </a:pPr>
                      <a:r>
                        <a:rPr lang="en-GB" sz="1500" i="1" dirty="0" err="1">
                          <a:latin typeface="Bookman Old Style" pitchFamily="18" charset="0"/>
                          <a:ea typeface="Verdana" pitchFamily="34" charset="0"/>
                          <a:cs typeface="Arial" panose="020B0604020202020204" pitchFamily="34" charset="0"/>
                        </a:rPr>
                        <a:t>Komunikasyon</a:t>
                      </a:r>
                      <a:r>
                        <a:rPr lang="en-GB" sz="1500" i="1" dirty="0">
                          <a:latin typeface="Bookman Old Style" pitchFamily="18" charset="0"/>
                          <a:ea typeface="Verdana" pitchFamily="34" charset="0"/>
                          <a:cs typeface="Arial" panose="020B0604020202020204" pitchFamily="34" charset="0"/>
                        </a:rPr>
                        <a:t> at </a:t>
                      </a:r>
                      <a:r>
                        <a:rPr lang="en-GB" sz="1500" i="1" dirty="0" err="1">
                          <a:latin typeface="Bookman Old Style" pitchFamily="18" charset="0"/>
                          <a:ea typeface="Verdana" pitchFamily="34" charset="0"/>
                          <a:cs typeface="Arial" panose="020B0604020202020204" pitchFamily="34" charset="0"/>
                        </a:rPr>
                        <a:t>Pananaliksik</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sa</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Wika</a:t>
                      </a:r>
                      <a:r>
                        <a:rPr lang="en-GB" sz="1500" i="1" dirty="0">
                          <a:latin typeface="Bookman Old Style" pitchFamily="18" charset="0"/>
                          <a:ea typeface="Verdana" pitchFamily="34" charset="0"/>
                          <a:cs typeface="Arial" panose="020B0604020202020204" pitchFamily="34" charset="0"/>
                        </a:rPr>
                        <a:t> at </a:t>
                      </a:r>
                      <a:r>
                        <a:rPr lang="en-GB" sz="1500" i="1" dirty="0" err="1">
                          <a:latin typeface="Bookman Old Style" pitchFamily="18" charset="0"/>
                          <a:ea typeface="Verdana" pitchFamily="34" charset="0"/>
                          <a:cs typeface="Arial" panose="020B0604020202020204" pitchFamily="34" charset="0"/>
                        </a:rPr>
                        <a:t>Kulturang</a:t>
                      </a:r>
                      <a:r>
                        <a:rPr lang="en-GB" sz="1500" i="1" dirty="0">
                          <a:latin typeface="Bookman Old Style" pitchFamily="18" charset="0"/>
                          <a:ea typeface="Verdana" pitchFamily="34" charset="0"/>
                          <a:cs typeface="Arial" panose="020B0604020202020204" pitchFamily="34" charset="0"/>
                        </a:rPr>
                        <a:t> Filipino</a:t>
                      </a:r>
                      <a:endParaRPr lang="fil-PH" sz="1500" i="1" dirty="0">
                        <a:latin typeface="Bookman Old Style" pitchFamily="18" charset="0"/>
                        <a:ea typeface="Verdana" pitchFamily="34" charset="0"/>
                        <a:cs typeface="Arial" panose="020B0604020202020204" pitchFamily="34" charset="0"/>
                      </a:endParaRPr>
                    </a:p>
                    <a:p>
                      <a:pPr marL="171450" marR="0" lvl="0" indent="-171450">
                        <a:spcBef>
                          <a:spcPts val="0"/>
                        </a:spcBef>
                        <a:spcAft>
                          <a:spcPts val="0"/>
                        </a:spcAft>
                        <a:buFont typeface="Wingdings"/>
                        <a:buChar char=""/>
                      </a:pPr>
                      <a:r>
                        <a:rPr lang="en-GB" sz="1500" i="1" dirty="0" err="1">
                          <a:latin typeface="Bookman Old Style" pitchFamily="18" charset="0"/>
                          <a:ea typeface="Verdana" pitchFamily="34" charset="0"/>
                          <a:cs typeface="Arial" panose="020B0604020202020204" pitchFamily="34" charset="0"/>
                        </a:rPr>
                        <a:t>Pagbasa</a:t>
                      </a:r>
                      <a:r>
                        <a:rPr lang="en-GB" sz="1500" i="1" dirty="0">
                          <a:latin typeface="Bookman Old Style" pitchFamily="18" charset="0"/>
                          <a:ea typeface="Verdana" pitchFamily="34" charset="0"/>
                          <a:cs typeface="Arial" panose="020B0604020202020204" pitchFamily="34" charset="0"/>
                        </a:rPr>
                        <a:t> at </a:t>
                      </a:r>
                      <a:r>
                        <a:rPr lang="en-GB" sz="1500" i="1" dirty="0" err="1">
                          <a:latin typeface="Bookman Old Style" pitchFamily="18" charset="0"/>
                          <a:ea typeface="Verdana" pitchFamily="34" charset="0"/>
                          <a:cs typeface="Arial" panose="020B0604020202020204" pitchFamily="34" charset="0"/>
                        </a:rPr>
                        <a:t>Pagsusuri</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ng</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Iba't-Ibang</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Teksto</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Tungo</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sa</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Pananaliksik</a:t>
                      </a:r>
                      <a:endParaRPr lang="fil-PH" sz="1500" i="1" dirty="0">
                        <a:latin typeface="Bookman Old Style" pitchFamily="18" charset="0"/>
                        <a:ea typeface="Verdana" pitchFamily="34" charset="0"/>
                        <a:cs typeface="Arial" panose="020B0604020202020204" pitchFamily="34" charset="0"/>
                      </a:endParaRPr>
                    </a:p>
                    <a:p>
                      <a:pPr marL="171450" marR="0" lvl="0" indent="-171450">
                        <a:spcBef>
                          <a:spcPts val="0"/>
                        </a:spcBef>
                        <a:spcAft>
                          <a:spcPts val="0"/>
                        </a:spcAft>
                        <a:buFont typeface="Wingdings"/>
                        <a:buChar char=""/>
                      </a:pPr>
                      <a:r>
                        <a:rPr lang="en-GB" sz="1500" dirty="0">
                          <a:latin typeface="Bookman Old Style" pitchFamily="18" charset="0"/>
                          <a:ea typeface="Verdana" pitchFamily="34" charset="0"/>
                          <a:cs typeface="Arial" panose="020B0604020202020204" pitchFamily="34" charset="0"/>
                        </a:rPr>
                        <a:t>Media and Information Literacy</a:t>
                      </a:r>
                      <a:endParaRPr lang="fil-PH" sz="1500"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171450" marR="0" indent="-171450">
                        <a:spcBef>
                          <a:spcPts val="0"/>
                        </a:spcBef>
                        <a:spcAft>
                          <a:spcPts val="0"/>
                        </a:spcAft>
                        <a:buFont typeface="Wingdings" panose="05000000000000000000" pitchFamily="2" charset="2"/>
                        <a:buChar char="§"/>
                      </a:pPr>
                      <a:r>
                        <a:rPr lang="en-GB" sz="1500" dirty="0">
                          <a:latin typeface="Bookman Old Style" pitchFamily="18" charset="0"/>
                          <a:ea typeface="Verdana" pitchFamily="34" charset="0"/>
                          <a:cs typeface="Arial" panose="020B0604020202020204" pitchFamily="34" charset="0"/>
                        </a:rPr>
                        <a:t>English for Academic and Professional Purposes </a:t>
                      </a:r>
                      <a:endParaRPr lang="fil-PH" sz="1500" dirty="0">
                        <a:latin typeface="Bookman Old Style" pitchFamily="18" charset="0"/>
                        <a:ea typeface="Verdana" pitchFamily="34" charset="0"/>
                        <a:cs typeface="Arial" panose="020B0604020202020204" pitchFamily="34" charset="0"/>
                      </a:endParaRPr>
                    </a:p>
                    <a:p>
                      <a:pPr marL="171450" marR="0" indent="-171450">
                        <a:spcBef>
                          <a:spcPts val="0"/>
                        </a:spcBef>
                        <a:spcAft>
                          <a:spcPts val="0"/>
                        </a:spcAft>
                        <a:buFont typeface="Wingdings" panose="05000000000000000000" pitchFamily="2" charset="2"/>
                        <a:buChar char="§"/>
                      </a:pPr>
                      <a:r>
                        <a:rPr lang="en-GB" sz="1500" i="1" dirty="0" err="1">
                          <a:latin typeface="Bookman Old Style" pitchFamily="18" charset="0"/>
                          <a:ea typeface="Verdana" pitchFamily="34" charset="0"/>
                          <a:cs typeface="Arial" panose="020B0604020202020204" pitchFamily="34" charset="0"/>
                        </a:rPr>
                        <a:t>Pagsulat</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sa</a:t>
                      </a:r>
                      <a:r>
                        <a:rPr lang="en-GB" sz="1500" i="1" dirty="0">
                          <a:latin typeface="Bookman Old Style" pitchFamily="18" charset="0"/>
                          <a:ea typeface="Verdana" pitchFamily="34" charset="0"/>
                          <a:cs typeface="Arial" panose="020B0604020202020204" pitchFamily="34" charset="0"/>
                        </a:rPr>
                        <a:t> Filipino </a:t>
                      </a:r>
                      <a:r>
                        <a:rPr lang="en-GB" sz="1500" i="1" dirty="0" err="1">
                          <a:latin typeface="Bookman Old Style" pitchFamily="18" charset="0"/>
                          <a:ea typeface="Verdana" pitchFamily="34" charset="0"/>
                          <a:cs typeface="Arial" panose="020B0604020202020204" pitchFamily="34" charset="0"/>
                        </a:rPr>
                        <a:t>sa</a:t>
                      </a:r>
                      <a:r>
                        <a:rPr lang="en-GB" sz="1500" i="1" dirty="0">
                          <a:latin typeface="Bookman Old Style" pitchFamily="18" charset="0"/>
                          <a:ea typeface="Verdana" pitchFamily="34" charset="0"/>
                          <a:cs typeface="Arial" panose="020B0604020202020204" pitchFamily="34" charset="0"/>
                        </a:rPr>
                        <a:t> Piling </a:t>
                      </a:r>
                      <a:r>
                        <a:rPr lang="en-GB" sz="1500" i="1" dirty="0" err="1">
                          <a:latin typeface="Bookman Old Style" pitchFamily="18" charset="0"/>
                          <a:ea typeface="Verdana" pitchFamily="34" charset="0"/>
                          <a:cs typeface="Arial" panose="020B0604020202020204" pitchFamily="34" charset="0"/>
                        </a:rPr>
                        <a:t>Larangan</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Akademik</a:t>
                      </a:r>
                      <a:r>
                        <a:rPr lang="en-GB" sz="1500" i="1" dirty="0">
                          <a:latin typeface="Bookman Old Style" pitchFamily="18" charset="0"/>
                          <a:ea typeface="Verdana" pitchFamily="34" charset="0"/>
                          <a:cs typeface="Arial" panose="020B0604020202020204" pitchFamily="34" charset="0"/>
                        </a:rPr>
                        <a:t>, Arts, </a:t>
                      </a:r>
                      <a:r>
                        <a:rPr lang="en-GB" sz="1500" i="1" dirty="0" err="1">
                          <a:latin typeface="Bookman Old Style" pitchFamily="18" charset="0"/>
                          <a:ea typeface="Verdana" pitchFamily="34" charset="0"/>
                          <a:cs typeface="Arial" panose="020B0604020202020204" pitchFamily="34" charset="0"/>
                        </a:rPr>
                        <a:t>Isports</a:t>
                      </a:r>
                      <a:r>
                        <a:rPr lang="en-GB" sz="1500" i="1" dirty="0">
                          <a:latin typeface="Bookman Old Style" pitchFamily="18" charset="0"/>
                          <a:ea typeface="Verdana" pitchFamily="34" charset="0"/>
                          <a:cs typeface="Arial" panose="020B0604020202020204" pitchFamily="34" charset="0"/>
                        </a:rPr>
                        <a:t> at Tech-Voc)</a:t>
                      </a:r>
                      <a:endParaRPr lang="fil-PH" sz="1500" i="1"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r>
                        <a:rPr lang="en-GB" sz="1500" dirty="0">
                          <a:latin typeface="Bookman Old Style" pitchFamily="18" charset="0"/>
                          <a:ea typeface="Verdana" pitchFamily="34" charset="0"/>
                          <a:cs typeface="Arial" panose="020B0604020202020204" pitchFamily="34" charset="0"/>
                        </a:rPr>
                        <a:t>Purposive Communication / </a:t>
                      </a:r>
                      <a:r>
                        <a:rPr lang="en-GB" sz="1500" i="1" dirty="0" err="1">
                          <a:latin typeface="Bookman Old Style" pitchFamily="18" charset="0"/>
                          <a:ea typeface="Verdana" pitchFamily="34" charset="0"/>
                          <a:cs typeface="Arial" panose="020B0604020202020204" pitchFamily="34" charset="0"/>
                        </a:rPr>
                        <a:t>Malayuning</a:t>
                      </a:r>
                      <a:r>
                        <a:rPr lang="en-GB" sz="1500" i="1" dirty="0">
                          <a:latin typeface="Bookman Old Style" pitchFamily="18" charset="0"/>
                          <a:ea typeface="Verdana" pitchFamily="34" charset="0"/>
                          <a:cs typeface="Arial" panose="020B0604020202020204" pitchFamily="34" charset="0"/>
                        </a:rPr>
                        <a:t> </a:t>
                      </a:r>
                      <a:r>
                        <a:rPr lang="en-GB" sz="1500" i="1" dirty="0" err="1">
                          <a:latin typeface="Bookman Old Style" pitchFamily="18" charset="0"/>
                          <a:ea typeface="Verdana" pitchFamily="34" charset="0"/>
                          <a:cs typeface="Arial" panose="020B0604020202020204" pitchFamily="34" charset="0"/>
                        </a:rPr>
                        <a:t>Komunikasyon</a:t>
                      </a:r>
                      <a:endParaRPr lang="fil-PH" sz="1500" i="1" dirty="0">
                        <a:latin typeface="Bookman Old Style" pitchFamily="18" charset="0"/>
                        <a:ea typeface="Verdana" pitchFamily="34" charset="0"/>
                        <a:cs typeface="Arial" panose="020B0604020202020204"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
        <p:nvSpPr>
          <p:cNvPr id="10" name="Title 1"/>
          <p:cNvSpPr>
            <a:spLocks noGrp="1"/>
          </p:cNvSpPr>
          <p:nvPr>
            <p:ph type="title"/>
          </p:nvPr>
        </p:nvSpPr>
        <p:spPr>
          <a:xfrm>
            <a:off x="82550" y="0"/>
            <a:ext cx="9906000" cy="838200"/>
          </a:xfrm>
        </p:spPr>
        <p:txBody>
          <a:bodyPr>
            <a:normAutofit/>
          </a:bodyPr>
          <a:lstStyle/>
          <a:p>
            <a:r>
              <a:rPr lang="fil-PH" sz="3200" dirty="0" smtClean="0">
                <a:solidFill>
                  <a:schemeClr val="bg1"/>
                </a:solidFill>
                <a:latin typeface="Bookman Old Style" pitchFamily="18" charset="0"/>
              </a:rPr>
              <a:t>K to 12 and CHED GE Course Comparison</a:t>
            </a:r>
            <a:endParaRPr lang="fil-PH" sz="3200" dirty="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9" name="Title 1"/>
          <p:cNvSpPr>
            <a:spLocks noGrp="1"/>
          </p:cNvSpPr>
          <p:nvPr>
            <p:ph type="title"/>
          </p:nvPr>
        </p:nvSpPr>
        <p:spPr>
          <a:xfrm>
            <a:off x="82550" y="0"/>
            <a:ext cx="9906000" cy="838200"/>
          </a:xfrm>
        </p:spPr>
        <p:txBody>
          <a:bodyPr>
            <a:normAutofit/>
          </a:bodyPr>
          <a:lstStyle/>
          <a:p>
            <a:r>
              <a:rPr lang="fil-PH" sz="3200" dirty="0" smtClean="0">
                <a:solidFill>
                  <a:schemeClr val="bg1"/>
                </a:solidFill>
                <a:latin typeface="Bookman Old Style" pitchFamily="18" charset="0"/>
              </a:rPr>
              <a:t>K to 12 and CHED GE Course Comparison</a:t>
            </a:r>
            <a:endParaRPr lang="fil-PH" sz="3200" dirty="0">
              <a:solidFill>
                <a:schemeClr val="bg1"/>
              </a:solidFill>
              <a:latin typeface="Bookman Old Style"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81931881"/>
              </p:ext>
            </p:extLst>
          </p:nvPr>
        </p:nvGraphicFramePr>
        <p:xfrm>
          <a:off x="3" y="922970"/>
          <a:ext cx="9906003" cy="5630229"/>
        </p:xfrm>
        <a:graphic>
          <a:graphicData uri="http://schemas.openxmlformats.org/drawingml/2006/table">
            <a:tbl>
              <a:tblPr/>
              <a:tblGrid>
                <a:gridCol w="2724150"/>
                <a:gridCol w="2945127"/>
                <a:gridCol w="2503174"/>
                <a:gridCol w="1733552"/>
              </a:tblGrid>
              <a:tr h="278632">
                <a:tc gridSpan="3">
                  <a:txBody>
                    <a:bodyPr/>
                    <a:lstStyle/>
                    <a:p>
                      <a:pPr marL="0" marR="0" algn="ctr">
                        <a:spcBef>
                          <a:spcPts val="0"/>
                        </a:spcBef>
                        <a:spcAft>
                          <a:spcPts val="0"/>
                        </a:spcAft>
                      </a:pPr>
                      <a:r>
                        <a:rPr lang="en-GB" sz="1200" b="1" dirty="0" smtClean="0">
                          <a:latin typeface="Bookman Old Style" pitchFamily="18" charset="0"/>
                          <a:ea typeface="Verdana" pitchFamily="34" charset="0"/>
                          <a:cs typeface="Verdana" pitchFamily="34" charset="0"/>
                        </a:rPr>
                        <a:t>K to 12 Basic Education Curriculum</a:t>
                      </a:r>
                      <a:endParaRPr lang="fil-PH" sz="1200" dirty="0">
                        <a:latin typeface="Bookman Old Style" pitchFamily="18" charset="0"/>
                        <a:ea typeface="Verdana" pitchFamily="34" charset="0"/>
                        <a:cs typeface="Verdana" pitchFamily="34" charset="0"/>
                      </a:endParaRPr>
                    </a:p>
                  </a:txBody>
                  <a:tcPr marL="30480" marR="30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fil-PH"/>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fil-PH"/>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0" marR="0" algn="ctr">
                        <a:spcBef>
                          <a:spcPts val="0"/>
                        </a:spcBef>
                        <a:spcAft>
                          <a:spcPts val="0"/>
                        </a:spcAft>
                      </a:pPr>
                      <a:r>
                        <a:rPr lang="en-GB" sz="1100" b="1" dirty="0" smtClean="0">
                          <a:latin typeface="Bookman Old Style" pitchFamily="18" charset="0"/>
                          <a:ea typeface="Verdana" pitchFamily="34" charset="0"/>
                          <a:cs typeface="Verdana" pitchFamily="34" charset="0"/>
                        </a:rPr>
                        <a:t>New General Education Curriculum (CHED)</a:t>
                      </a:r>
                      <a:endParaRPr lang="fil-PH" sz="1000" dirty="0">
                        <a:latin typeface="Bookman Old Style" pitchFamily="18" charset="0"/>
                        <a:ea typeface="Verdana" pitchFamily="34" charset="0"/>
                        <a:cs typeface="Verdana" pitchFamily="34" charset="0"/>
                      </a:endParaRPr>
                    </a:p>
                  </a:txBody>
                  <a:tcPr marL="30480" marR="30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16492">
                <a:tc>
                  <a:txBody>
                    <a:bodyPr/>
                    <a:lstStyle/>
                    <a:p>
                      <a:pPr marL="0" marR="0" algn="ctr">
                        <a:spcBef>
                          <a:spcPts val="0"/>
                        </a:spcBef>
                        <a:spcAft>
                          <a:spcPts val="0"/>
                        </a:spcAft>
                      </a:pPr>
                      <a:r>
                        <a:rPr lang="en-GB" sz="1200" b="1" dirty="0" smtClean="0">
                          <a:latin typeface="Bookman Old Style" pitchFamily="18" charset="0"/>
                          <a:ea typeface="Verdana" pitchFamily="34" charset="0"/>
                          <a:cs typeface="Verdana" pitchFamily="34" charset="0"/>
                        </a:rPr>
                        <a:t>Grades 7-10</a:t>
                      </a:r>
                      <a:endParaRPr lang="fil-PH" sz="1050" dirty="0">
                        <a:latin typeface="Bookman Old Style" pitchFamily="18" charset="0"/>
                        <a:ea typeface="Verdana" pitchFamily="34" charset="0"/>
                        <a:cs typeface="Verdana" pitchFamily="34" charset="0"/>
                      </a:endParaRPr>
                    </a:p>
                  </a:txBody>
                  <a:tcPr marL="30480" marR="30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GB" sz="1200" b="1" dirty="0" smtClean="0">
                          <a:latin typeface="Bookman Old Style" pitchFamily="18" charset="0"/>
                          <a:ea typeface="Verdana" pitchFamily="34" charset="0"/>
                          <a:cs typeface="Verdana" pitchFamily="34" charset="0"/>
                        </a:rPr>
                        <a:t>SHS Core Subjects</a:t>
                      </a:r>
                      <a:endParaRPr lang="fil-PH" sz="1050" dirty="0">
                        <a:latin typeface="Bookman Old Style" pitchFamily="18" charset="0"/>
                        <a:ea typeface="Verdana" pitchFamily="34" charset="0"/>
                        <a:cs typeface="Verdana" pitchFamily="34" charset="0"/>
                      </a:endParaRPr>
                    </a:p>
                  </a:txBody>
                  <a:tcPr marL="30480" marR="30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GB" sz="1200" b="1" dirty="0" smtClean="0">
                          <a:latin typeface="Bookman Old Style" pitchFamily="18" charset="0"/>
                          <a:ea typeface="Verdana" pitchFamily="34" charset="0"/>
                          <a:cs typeface="Verdana" pitchFamily="34" charset="0"/>
                        </a:rPr>
                        <a:t>SHS Contextualized Subjects</a:t>
                      </a:r>
                      <a:endParaRPr lang="fil-PH" sz="1050" dirty="0">
                        <a:latin typeface="Bookman Old Style" pitchFamily="18" charset="0"/>
                        <a:ea typeface="Verdana" pitchFamily="34" charset="0"/>
                        <a:cs typeface="Verdana" pitchFamily="34" charset="0"/>
                      </a:endParaRPr>
                    </a:p>
                  </a:txBody>
                  <a:tcPr marL="30480" marR="30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fil-PH"/>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604213">
                <a:tc>
                  <a:txBody>
                    <a:bodyPr/>
                    <a:lstStyle/>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Music and Arts</a:t>
                      </a:r>
                      <a:endParaRPr lang="fil-PH" sz="1200"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Physical Education</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GB" sz="1200" dirty="0">
                          <a:latin typeface="Bookman Old Style" pitchFamily="18" charset="0"/>
                          <a:ea typeface="Verdana" pitchFamily="34" charset="0"/>
                          <a:cs typeface="Verdana" pitchFamily="34" charset="0"/>
                        </a:rPr>
                        <a:t>Contemporary Philippine Arts from the Regions</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endParaRPr lang="en-GB"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r>
                        <a:rPr lang="en-GB" sz="1200" dirty="0">
                          <a:latin typeface="Bookman Old Style" pitchFamily="18" charset="0"/>
                          <a:ea typeface="Verdana" pitchFamily="34" charset="0"/>
                          <a:cs typeface="Verdana" pitchFamily="34" charset="0"/>
                        </a:rPr>
                        <a:t>Art Appreciation / </a:t>
                      </a:r>
                      <a:r>
                        <a:rPr lang="en-GB" sz="1200" i="1" dirty="0" err="1">
                          <a:latin typeface="Bookman Old Style" pitchFamily="18" charset="0"/>
                          <a:ea typeface="Verdana" pitchFamily="34" charset="0"/>
                          <a:cs typeface="Verdana" pitchFamily="34" charset="0"/>
                        </a:rPr>
                        <a:t>Pagpapahalaga</a:t>
                      </a:r>
                      <a:r>
                        <a:rPr lang="en-GB" sz="1200" i="1" dirty="0">
                          <a:latin typeface="Bookman Old Style" pitchFamily="18" charset="0"/>
                          <a:ea typeface="Verdana" pitchFamily="34" charset="0"/>
                          <a:cs typeface="Verdana" pitchFamily="34" charset="0"/>
                        </a:rPr>
                        <a:t> </a:t>
                      </a:r>
                      <a:r>
                        <a:rPr lang="en-GB" sz="1200" i="1" dirty="0" err="1">
                          <a:latin typeface="Bookman Old Style" pitchFamily="18" charset="0"/>
                          <a:ea typeface="Verdana" pitchFamily="34" charset="0"/>
                          <a:cs typeface="Verdana" pitchFamily="34" charset="0"/>
                        </a:rPr>
                        <a:t>sa</a:t>
                      </a:r>
                      <a:r>
                        <a:rPr lang="en-GB" sz="1200" i="1" dirty="0">
                          <a:latin typeface="Bookman Old Style" pitchFamily="18" charset="0"/>
                          <a:ea typeface="Verdana" pitchFamily="34" charset="0"/>
                          <a:cs typeface="Verdana" pitchFamily="34" charset="0"/>
                        </a:rPr>
                        <a:t> </a:t>
                      </a:r>
                      <a:r>
                        <a:rPr lang="en-GB" sz="1200" i="1" dirty="0" err="1">
                          <a:latin typeface="Bookman Old Style" pitchFamily="18" charset="0"/>
                          <a:ea typeface="Verdana" pitchFamily="34" charset="0"/>
                          <a:cs typeface="Verdana" pitchFamily="34" charset="0"/>
                        </a:rPr>
                        <a:t>Sining</a:t>
                      </a:r>
                      <a:endParaRPr lang="fil-PH" sz="1200" i="1"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402809">
                <a:tc>
                  <a:txBody>
                    <a:bodyPr/>
                    <a:lstStyle/>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Physical Education</a:t>
                      </a:r>
                      <a:endParaRPr lang="fil-PH" sz="1200"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Health</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endParaRPr lang="en-GB"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en-GB" sz="1200" dirty="0">
                          <a:latin typeface="Bookman Old Style" pitchFamily="18" charset="0"/>
                          <a:ea typeface="Verdana" pitchFamily="34" charset="0"/>
                          <a:cs typeface="Verdana" pitchFamily="34" charset="0"/>
                        </a:rPr>
                        <a:t>Physical Education and Health</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endParaRPr lang="en-GB"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007020">
                <a:tc>
                  <a:txBody>
                    <a:bodyPr/>
                    <a:lstStyle/>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Science</a:t>
                      </a:r>
                      <a:endParaRPr lang="fil-PH" sz="1200"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i="1" dirty="0" err="1">
                          <a:latin typeface="Bookman Old Style" pitchFamily="18" charset="0"/>
                          <a:ea typeface="Verdana" pitchFamily="34" charset="0"/>
                          <a:cs typeface="Verdana" pitchFamily="34" charset="0"/>
                        </a:rPr>
                        <a:t>Araling</a:t>
                      </a:r>
                      <a:r>
                        <a:rPr lang="en-GB" sz="1200" i="1" dirty="0">
                          <a:latin typeface="Bookman Old Style" pitchFamily="18" charset="0"/>
                          <a:ea typeface="Verdana" pitchFamily="34" charset="0"/>
                          <a:cs typeface="Verdana" pitchFamily="34" charset="0"/>
                        </a:rPr>
                        <a:t> </a:t>
                      </a:r>
                      <a:r>
                        <a:rPr lang="en-GB" sz="1200" i="1" dirty="0" err="1">
                          <a:latin typeface="Bookman Old Style" pitchFamily="18" charset="0"/>
                          <a:ea typeface="Verdana" pitchFamily="34" charset="0"/>
                          <a:cs typeface="Verdana" pitchFamily="34" charset="0"/>
                        </a:rPr>
                        <a:t>Panlipunan</a:t>
                      </a:r>
                      <a:endParaRPr lang="fil-PH" sz="1200" i="1"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English</a:t>
                      </a:r>
                      <a:endParaRPr lang="fil-PH" sz="1200"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Filipino</a:t>
                      </a:r>
                      <a:endParaRPr lang="fil-PH" sz="1200"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Health</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Understanding Culture, Politics and Society</a:t>
                      </a:r>
                      <a:endParaRPr lang="fil-PH" sz="1200"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Physical Science</a:t>
                      </a:r>
                      <a:endParaRPr lang="fil-PH" sz="1200"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Earth and Life Science</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en-GB" sz="1200" dirty="0">
                          <a:latin typeface="Bookman Old Style" pitchFamily="18" charset="0"/>
                          <a:ea typeface="Verdana" pitchFamily="34" charset="0"/>
                          <a:cs typeface="Verdana" pitchFamily="34" charset="0"/>
                        </a:rPr>
                        <a:t>Empowerment Technologies: ICT for Professional Tracks</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r>
                        <a:rPr lang="en-GB" sz="1200" dirty="0">
                          <a:latin typeface="Bookman Old Style" pitchFamily="18" charset="0"/>
                          <a:ea typeface="Verdana" pitchFamily="34" charset="0"/>
                          <a:cs typeface="Verdana" pitchFamily="34" charset="0"/>
                        </a:rPr>
                        <a:t>Science, Technology and Society / </a:t>
                      </a:r>
                      <a:r>
                        <a:rPr lang="en-GB" sz="1200" i="1" dirty="0" err="1">
                          <a:latin typeface="Bookman Old Style" pitchFamily="18" charset="0"/>
                          <a:ea typeface="Verdana" pitchFamily="34" charset="0"/>
                          <a:cs typeface="Verdana" pitchFamily="34" charset="0"/>
                        </a:rPr>
                        <a:t>Agham</a:t>
                      </a:r>
                      <a:r>
                        <a:rPr lang="en-GB" sz="1200" i="1" dirty="0">
                          <a:latin typeface="Bookman Old Style" pitchFamily="18" charset="0"/>
                          <a:ea typeface="Verdana" pitchFamily="34" charset="0"/>
                          <a:cs typeface="Verdana" pitchFamily="34" charset="0"/>
                        </a:rPr>
                        <a:t>, </a:t>
                      </a:r>
                      <a:r>
                        <a:rPr lang="en-GB" sz="1200" i="1" dirty="0" err="1">
                          <a:latin typeface="Bookman Old Style" pitchFamily="18" charset="0"/>
                          <a:ea typeface="Verdana" pitchFamily="34" charset="0"/>
                          <a:cs typeface="Verdana" pitchFamily="34" charset="0"/>
                        </a:rPr>
                        <a:t>Teknolohiya</a:t>
                      </a:r>
                      <a:r>
                        <a:rPr lang="en-GB" sz="1200" i="1" dirty="0">
                          <a:latin typeface="Bookman Old Style" pitchFamily="18" charset="0"/>
                          <a:ea typeface="Verdana" pitchFamily="34" charset="0"/>
                          <a:cs typeface="Verdana" pitchFamily="34" charset="0"/>
                        </a:rPr>
                        <a:t>, at </a:t>
                      </a:r>
                      <a:r>
                        <a:rPr lang="en-GB" sz="1200" i="1" dirty="0" err="1">
                          <a:latin typeface="Bookman Old Style" pitchFamily="18" charset="0"/>
                          <a:ea typeface="Verdana" pitchFamily="34" charset="0"/>
                          <a:cs typeface="Verdana" pitchFamily="34" charset="0"/>
                        </a:rPr>
                        <a:t>Lipunan</a:t>
                      </a:r>
                      <a:endParaRPr lang="fil-PH" sz="1200" i="1"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604213">
                <a:tc>
                  <a:txBody>
                    <a:bodyPr/>
                    <a:lstStyle/>
                    <a:p>
                      <a:pPr marL="171450" marR="0" lvl="0" indent="-171450">
                        <a:spcBef>
                          <a:spcPts val="0"/>
                        </a:spcBef>
                        <a:spcAft>
                          <a:spcPts val="0"/>
                        </a:spcAft>
                        <a:buFont typeface="Wingdings"/>
                        <a:buChar char=""/>
                      </a:pPr>
                      <a:r>
                        <a:rPr lang="en-GB" sz="1200" i="1" dirty="0" err="1">
                          <a:latin typeface="Bookman Old Style" pitchFamily="18" charset="0"/>
                          <a:ea typeface="Verdana" pitchFamily="34" charset="0"/>
                          <a:cs typeface="Verdana" pitchFamily="34" charset="0"/>
                        </a:rPr>
                        <a:t>Edukasyon</a:t>
                      </a:r>
                      <a:r>
                        <a:rPr lang="en-GB" sz="1200" i="1" dirty="0">
                          <a:latin typeface="Bookman Old Style" pitchFamily="18" charset="0"/>
                          <a:ea typeface="Verdana" pitchFamily="34" charset="0"/>
                          <a:cs typeface="Verdana" pitchFamily="34" charset="0"/>
                        </a:rPr>
                        <a:t> </a:t>
                      </a:r>
                      <a:r>
                        <a:rPr lang="en-GB" sz="1200" i="1" dirty="0" err="1">
                          <a:latin typeface="Bookman Old Style" pitchFamily="18" charset="0"/>
                          <a:ea typeface="Verdana" pitchFamily="34" charset="0"/>
                          <a:cs typeface="Verdana" pitchFamily="34" charset="0"/>
                        </a:rPr>
                        <a:t>sa</a:t>
                      </a:r>
                      <a:r>
                        <a:rPr lang="en-GB" sz="1200" i="1" dirty="0">
                          <a:latin typeface="Bookman Old Style" pitchFamily="18" charset="0"/>
                          <a:ea typeface="Verdana" pitchFamily="34" charset="0"/>
                          <a:cs typeface="Verdana" pitchFamily="34" charset="0"/>
                        </a:rPr>
                        <a:t> </a:t>
                      </a:r>
                      <a:r>
                        <a:rPr lang="en-GB" sz="1200" i="1" dirty="0" err="1">
                          <a:latin typeface="Bookman Old Style" pitchFamily="18" charset="0"/>
                          <a:ea typeface="Verdana" pitchFamily="34" charset="0"/>
                          <a:cs typeface="Verdana" pitchFamily="34" charset="0"/>
                        </a:rPr>
                        <a:t>Pagpapakatao</a:t>
                      </a:r>
                      <a:endParaRPr lang="fil-PH" sz="1200" i="1"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i="1" dirty="0" err="1">
                          <a:latin typeface="Bookman Old Style" pitchFamily="18" charset="0"/>
                          <a:ea typeface="Verdana" pitchFamily="34" charset="0"/>
                          <a:cs typeface="Verdana" pitchFamily="34" charset="0"/>
                        </a:rPr>
                        <a:t>Araling</a:t>
                      </a:r>
                      <a:r>
                        <a:rPr lang="en-GB" sz="1200" i="1" dirty="0">
                          <a:latin typeface="Bookman Old Style" pitchFamily="18" charset="0"/>
                          <a:ea typeface="Verdana" pitchFamily="34" charset="0"/>
                          <a:cs typeface="Verdana" pitchFamily="34" charset="0"/>
                        </a:rPr>
                        <a:t> </a:t>
                      </a:r>
                      <a:r>
                        <a:rPr lang="en-GB" sz="1200" i="1" dirty="0" err="1">
                          <a:latin typeface="Bookman Old Style" pitchFamily="18" charset="0"/>
                          <a:ea typeface="Verdana" pitchFamily="34" charset="0"/>
                          <a:cs typeface="Verdana" pitchFamily="34" charset="0"/>
                        </a:rPr>
                        <a:t>Panlipunan</a:t>
                      </a:r>
                      <a:endParaRPr lang="fil-PH" sz="1200" i="1"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GB" sz="1200" dirty="0">
                          <a:latin typeface="Bookman Old Style" pitchFamily="18" charset="0"/>
                          <a:ea typeface="Verdana" pitchFamily="34" charset="0"/>
                          <a:cs typeface="Verdana" pitchFamily="34" charset="0"/>
                        </a:rPr>
                        <a:t>Introduction to Philosophy of the Human Person</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endParaRPr lang="en-GB"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r>
                        <a:rPr lang="en-GB" sz="1200" dirty="0">
                          <a:latin typeface="Bookman Old Style" pitchFamily="18" charset="0"/>
                          <a:ea typeface="Verdana" pitchFamily="34" charset="0"/>
                          <a:cs typeface="Verdana" pitchFamily="34" charset="0"/>
                        </a:rPr>
                        <a:t>Ethics / </a:t>
                      </a:r>
                      <a:r>
                        <a:rPr lang="en-GB" sz="1200" i="1" dirty="0" err="1">
                          <a:latin typeface="Bookman Old Style" pitchFamily="18" charset="0"/>
                          <a:ea typeface="Verdana" pitchFamily="34" charset="0"/>
                          <a:cs typeface="Verdana" pitchFamily="34" charset="0"/>
                        </a:rPr>
                        <a:t>Etika</a:t>
                      </a:r>
                      <a:endParaRPr lang="fil-PH" sz="1200" i="1"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805617">
                <a:tc>
                  <a:txBody>
                    <a:bodyPr/>
                    <a:lstStyle/>
                    <a:p>
                      <a:pPr marL="171450" marR="0" lvl="0" indent="-171450">
                        <a:spcBef>
                          <a:spcPts val="0"/>
                        </a:spcBef>
                        <a:spcAft>
                          <a:spcPts val="0"/>
                        </a:spcAft>
                        <a:buFont typeface="Wingdings"/>
                        <a:buChar char=""/>
                      </a:pPr>
                      <a:r>
                        <a:rPr lang="en-GB" sz="1200" i="1" dirty="0" err="1">
                          <a:latin typeface="Bookman Old Style" pitchFamily="18" charset="0"/>
                          <a:ea typeface="Verdana" pitchFamily="34" charset="0"/>
                          <a:cs typeface="Verdana" pitchFamily="34" charset="0"/>
                        </a:rPr>
                        <a:t>Edukasyong</a:t>
                      </a:r>
                      <a:r>
                        <a:rPr lang="en-GB" sz="1200" i="1" dirty="0">
                          <a:latin typeface="Bookman Old Style" pitchFamily="18" charset="0"/>
                          <a:ea typeface="Verdana" pitchFamily="34" charset="0"/>
                          <a:cs typeface="Verdana" pitchFamily="34" charset="0"/>
                        </a:rPr>
                        <a:t> </a:t>
                      </a:r>
                      <a:r>
                        <a:rPr lang="en-GB" sz="1200" i="1" dirty="0" err="1">
                          <a:latin typeface="Bookman Old Style" pitchFamily="18" charset="0"/>
                          <a:ea typeface="Verdana" pitchFamily="34" charset="0"/>
                          <a:cs typeface="Verdana" pitchFamily="34" charset="0"/>
                        </a:rPr>
                        <a:t>Pantahanan</a:t>
                      </a:r>
                      <a:r>
                        <a:rPr lang="en-GB" sz="1200" i="1" dirty="0">
                          <a:latin typeface="Bookman Old Style" pitchFamily="18" charset="0"/>
                          <a:ea typeface="Verdana" pitchFamily="34" charset="0"/>
                          <a:cs typeface="Verdana" pitchFamily="34" charset="0"/>
                        </a:rPr>
                        <a:t> at </a:t>
                      </a:r>
                      <a:r>
                        <a:rPr lang="en-GB" sz="1200" i="1" dirty="0" err="1">
                          <a:latin typeface="Bookman Old Style" pitchFamily="18" charset="0"/>
                          <a:ea typeface="Verdana" pitchFamily="34" charset="0"/>
                          <a:cs typeface="Verdana" pitchFamily="34" charset="0"/>
                        </a:rPr>
                        <a:t>Pangkabuhayan</a:t>
                      </a:r>
                      <a:endParaRPr lang="fil-PH" sz="1200" i="1"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Technology Livelihood Education</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endParaRPr lang="en-GB"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en-GB" sz="1200" dirty="0" smtClean="0">
                          <a:latin typeface="Bookman Old Style" pitchFamily="18" charset="0"/>
                          <a:ea typeface="Verdana" pitchFamily="34" charset="0"/>
                          <a:cs typeface="Verdana" pitchFamily="34" charset="0"/>
                        </a:rPr>
                        <a:t>Entrepreneurship</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endParaRPr lang="en-GB"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007020">
                <a:tc>
                  <a:txBody>
                    <a:bodyPr/>
                    <a:lstStyle/>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English</a:t>
                      </a:r>
                      <a:endParaRPr lang="fil-PH" sz="1200"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Filipino</a:t>
                      </a:r>
                      <a:endParaRPr lang="fil-PH" sz="1200"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i="1" dirty="0" err="1">
                          <a:latin typeface="Bookman Old Style" pitchFamily="18" charset="0"/>
                          <a:ea typeface="Verdana" pitchFamily="34" charset="0"/>
                          <a:cs typeface="Verdana" pitchFamily="34" charset="0"/>
                        </a:rPr>
                        <a:t>Araling</a:t>
                      </a:r>
                      <a:r>
                        <a:rPr lang="en-GB" sz="1200" i="1" dirty="0">
                          <a:latin typeface="Bookman Old Style" pitchFamily="18" charset="0"/>
                          <a:ea typeface="Verdana" pitchFamily="34" charset="0"/>
                          <a:cs typeface="Verdana" pitchFamily="34" charset="0"/>
                        </a:rPr>
                        <a:t> </a:t>
                      </a:r>
                      <a:r>
                        <a:rPr lang="en-GB" sz="1200" i="1" dirty="0" err="1">
                          <a:latin typeface="Bookman Old Style" pitchFamily="18" charset="0"/>
                          <a:ea typeface="Verdana" pitchFamily="34" charset="0"/>
                          <a:cs typeface="Verdana" pitchFamily="34" charset="0"/>
                        </a:rPr>
                        <a:t>Panlipunan</a:t>
                      </a:r>
                      <a:endParaRPr lang="fil-PH" sz="1200" i="1"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Science</a:t>
                      </a:r>
                      <a:endParaRPr lang="fil-PH" sz="1200" dirty="0">
                        <a:latin typeface="Bookman Old Style" pitchFamily="18" charset="0"/>
                        <a:ea typeface="Verdana" pitchFamily="34" charset="0"/>
                        <a:cs typeface="Verdana" pitchFamily="34" charset="0"/>
                      </a:endParaRPr>
                    </a:p>
                    <a:p>
                      <a:pPr marL="171450" marR="0" lvl="0" indent="-171450">
                        <a:spcBef>
                          <a:spcPts val="0"/>
                        </a:spcBef>
                        <a:spcAft>
                          <a:spcPts val="0"/>
                        </a:spcAft>
                        <a:buFont typeface="Wingdings"/>
                        <a:buChar char=""/>
                      </a:pPr>
                      <a:r>
                        <a:rPr lang="en-GB" sz="1200" dirty="0">
                          <a:latin typeface="Bookman Old Style" pitchFamily="18" charset="0"/>
                          <a:ea typeface="Verdana" pitchFamily="34" charset="0"/>
                          <a:cs typeface="Verdana" pitchFamily="34" charset="0"/>
                        </a:rPr>
                        <a:t>Math</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endParaRPr lang="en-GB"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en-GB" sz="1200" dirty="0">
                          <a:latin typeface="Bookman Old Style" pitchFamily="18" charset="0"/>
                          <a:ea typeface="Verdana" pitchFamily="34" charset="0"/>
                          <a:cs typeface="Verdana" pitchFamily="34" charset="0"/>
                        </a:rPr>
                        <a:t>Research in Daily Life 1 and 2</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endParaRPr lang="en-GB"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604213">
                <a:tc>
                  <a:txBody>
                    <a:bodyPr/>
                    <a:lstStyle/>
                    <a:p>
                      <a:pPr marL="0" marR="0">
                        <a:spcBef>
                          <a:spcPts val="0"/>
                        </a:spcBef>
                        <a:spcAft>
                          <a:spcPts val="0"/>
                        </a:spcAft>
                      </a:pPr>
                      <a:r>
                        <a:rPr lang="en-GB" sz="1200" dirty="0">
                          <a:latin typeface="Bookman Old Style" pitchFamily="18" charset="0"/>
                          <a:ea typeface="Verdana" pitchFamily="34" charset="0"/>
                          <a:cs typeface="Verdana" pitchFamily="34" charset="0"/>
                        </a:rPr>
                        <a:t>All learning areas</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endParaRPr lang="en-GB"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4763">
                        <a:spcBef>
                          <a:spcPts val="0"/>
                        </a:spcBef>
                        <a:spcAft>
                          <a:spcPts val="0"/>
                        </a:spcAft>
                        <a:buFont typeface="Wingdings"/>
                        <a:buNone/>
                      </a:pPr>
                      <a:r>
                        <a:rPr lang="en-GB" sz="1200" dirty="0">
                          <a:latin typeface="Bookman Old Style" pitchFamily="18" charset="0"/>
                          <a:ea typeface="Verdana" pitchFamily="34" charset="0"/>
                          <a:cs typeface="Verdana" pitchFamily="34" charset="0"/>
                        </a:rPr>
                        <a:t>Research </a:t>
                      </a:r>
                      <a:r>
                        <a:rPr lang="en-GB" sz="1200" dirty="0" smtClean="0">
                          <a:latin typeface="Bookman Old Style" pitchFamily="18" charset="0"/>
                          <a:ea typeface="Verdana" pitchFamily="34" charset="0"/>
                          <a:cs typeface="Verdana" pitchFamily="34" charset="0"/>
                        </a:rPr>
                        <a:t>Project/Career Advocacy/ Work Immersion/ Culminating Activity</a:t>
                      </a:r>
                      <a:endParaRPr lang="fil-PH"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endParaRPr lang="en-GB" sz="1200" dirty="0">
                        <a:latin typeface="Bookman Old Style" pitchFamily="18" charset="0"/>
                        <a:ea typeface="Verdana" pitchFamily="34" charset="0"/>
                        <a:cs typeface="Verdana" pitchFamily="34" charset="0"/>
                      </a:endParaRPr>
                    </a:p>
                  </a:txBody>
                  <a:tcPr marL="30480" marR="30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
        <p:nvSpPr>
          <p:cNvPr id="5" name="Rectangle 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dirty="0"/>
          </a:p>
        </p:txBody>
      </p:sp>
      <p:sp>
        <p:nvSpPr>
          <p:cNvPr id="15" name="Rectangle 1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6"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17" name="Title 1"/>
          <p:cNvSpPr txBox="1">
            <a:spLocks/>
          </p:cNvSpPr>
          <p:nvPr/>
        </p:nvSpPr>
        <p:spPr>
          <a:xfrm>
            <a:off x="165100" y="1447800"/>
            <a:ext cx="9575800" cy="609600"/>
          </a:xfrm>
          <a:prstGeom prst="rect">
            <a:avLst/>
          </a:prstGeom>
          <a:solidFill>
            <a:schemeClr val="accent5"/>
          </a:solidFill>
        </p:spPr>
        <p:txBody>
          <a:bodyPr vert="horz" lIns="91440" tIns="45720" rIns="91440" bIns="45720" rtlCol="0" anchor="ctr">
            <a:noAutofit/>
          </a:bodyPr>
          <a:lstStyle/>
          <a:p>
            <a:pPr lvl="0" algn="ctr">
              <a:spcBef>
                <a:spcPct val="0"/>
              </a:spcBef>
              <a:defRPr/>
            </a:pPr>
            <a:r>
              <a:rPr lang="en-US" sz="2400" b="1" dirty="0" smtClean="0">
                <a:solidFill>
                  <a:schemeClr val="bg1"/>
                </a:solidFill>
                <a:latin typeface="Bookman Old Style" pitchFamily="18" charset="0"/>
                <a:ea typeface="+mj-ea"/>
                <a:cs typeface="+mj-cs"/>
              </a:rPr>
              <a:t>CONTEXT</a:t>
            </a:r>
          </a:p>
        </p:txBody>
      </p:sp>
      <p:sp>
        <p:nvSpPr>
          <p:cNvPr id="18" name="Title 1"/>
          <p:cNvSpPr txBox="1">
            <a:spLocks/>
          </p:cNvSpPr>
          <p:nvPr/>
        </p:nvSpPr>
        <p:spPr>
          <a:xfrm>
            <a:off x="70759" y="2133600"/>
            <a:ext cx="3136900" cy="3810000"/>
          </a:xfrm>
          <a:prstGeom prst="rect">
            <a:avLst/>
          </a:prstGeom>
          <a:solidFill>
            <a:schemeClr val="accent5">
              <a:lumMod val="40000"/>
              <a:lumOff val="60000"/>
            </a:schemeClr>
          </a:solidFill>
        </p:spPr>
        <p:txBody>
          <a:bodyPr vert="horz" lIns="91440" tIns="45720" rIns="91440" bIns="45720" rtlCol="0" anchor="t" anchorCtr="0">
            <a:noAutofit/>
          </a:bodyPr>
          <a:lstStyle/>
          <a:p>
            <a:pPr lvl="0" algn="ctr">
              <a:spcBef>
                <a:spcPct val="0"/>
              </a:spcBef>
              <a:defRPr/>
            </a:pPr>
            <a:r>
              <a:rPr lang="en-US" b="1" dirty="0" smtClean="0">
                <a:latin typeface="Bookman Old Style" pitchFamily="18" charset="0"/>
                <a:ea typeface="+mj-ea"/>
                <a:cs typeface="+mj-cs"/>
              </a:rPr>
              <a:t>PHILOSOPHICAL </a:t>
            </a:r>
          </a:p>
          <a:p>
            <a:pPr lvl="0" algn="ctr">
              <a:spcBef>
                <a:spcPct val="0"/>
              </a:spcBef>
              <a:defRPr/>
            </a:pPr>
            <a:r>
              <a:rPr lang="en-US" b="1" dirty="0" smtClean="0">
                <a:latin typeface="Bookman Old Style" pitchFamily="18" charset="0"/>
                <a:ea typeface="+mj-ea"/>
                <a:cs typeface="+mj-cs"/>
              </a:rPr>
              <a:t>&amp; LEGAL BASES</a:t>
            </a:r>
          </a:p>
          <a:p>
            <a:pPr marL="171450" lvl="0" indent="-171450">
              <a:spcBef>
                <a:spcPct val="0"/>
              </a:spcBef>
              <a:buFont typeface="Wingdings" pitchFamily="2" charset="2"/>
              <a:buChar char="§"/>
              <a:defRPr/>
            </a:pPr>
            <a:r>
              <a:rPr lang="en-US" sz="1400" dirty="0">
                <a:latin typeface="Arial" pitchFamily="34" charset="0"/>
                <a:cs typeface="Arial" pitchFamily="34" charset="0"/>
              </a:rPr>
              <a:t>RA 10533 </a:t>
            </a:r>
            <a:r>
              <a:rPr lang="en-US" sz="1400" dirty="0" smtClean="0">
                <a:latin typeface="Arial" pitchFamily="34" charset="0"/>
                <a:cs typeface="Arial" pitchFamily="34" charset="0"/>
              </a:rPr>
              <a:t>Enhanced </a:t>
            </a:r>
            <a:r>
              <a:rPr lang="en-US" sz="1400" dirty="0">
                <a:latin typeface="Arial" pitchFamily="34" charset="0"/>
                <a:cs typeface="Arial" pitchFamily="34" charset="0"/>
              </a:rPr>
              <a:t>Basic Education </a:t>
            </a:r>
            <a:r>
              <a:rPr lang="en-US" sz="1400" dirty="0" smtClean="0">
                <a:latin typeface="Arial" pitchFamily="34" charset="0"/>
                <a:cs typeface="Arial" pitchFamily="34" charset="0"/>
              </a:rPr>
              <a:t>Act of 2013</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Kindergarten Act</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The 1987 Phil. Constitution</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BP 232, Education Act of 1982</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RA 9155, Governance of Basic Education Act of 2001</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The vision, mission statements of </a:t>
            </a:r>
            <a:r>
              <a:rPr lang="en-US" sz="1400" dirty="0" err="1" smtClean="0">
                <a:latin typeface="Arial" pitchFamily="34" charset="0"/>
                <a:ea typeface="+mj-ea"/>
                <a:cs typeface="Arial" pitchFamily="34" charset="0"/>
              </a:rPr>
              <a:t>DepEd</a:t>
            </a:r>
            <a:endParaRPr lang="en-US" sz="1400" dirty="0" smtClean="0">
              <a:latin typeface="Arial" pitchFamily="34" charset="0"/>
              <a:ea typeface="+mj-ea"/>
              <a:cs typeface="Arial" pitchFamily="34" charset="0"/>
            </a:endParaRP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SOUTELE, 1976</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The EDCOM Report of 1991</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Basic Education Sector Reform Agenda (BESRA)</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The four pillars of education (UNESCO)</a:t>
            </a:r>
          </a:p>
        </p:txBody>
      </p:sp>
      <p:sp>
        <p:nvSpPr>
          <p:cNvPr id="19" name="Title 1"/>
          <p:cNvSpPr txBox="1">
            <a:spLocks/>
          </p:cNvSpPr>
          <p:nvPr/>
        </p:nvSpPr>
        <p:spPr>
          <a:xfrm>
            <a:off x="3290209" y="2133600"/>
            <a:ext cx="3136900" cy="1981200"/>
          </a:xfrm>
          <a:prstGeom prst="rect">
            <a:avLst/>
          </a:prstGeom>
          <a:solidFill>
            <a:schemeClr val="accent5">
              <a:lumMod val="40000"/>
              <a:lumOff val="60000"/>
            </a:schemeClr>
          </a:solidFill>
        </p:spPr>
        <p:txBody>
          <a:bodyPr vert="horz" lIns="91440" tIns="45720" rIns="91440" bIns="45720" rtlCol="0" anchor="t" anchorCtr="0">
            <a:noAutofit/>
          </a:bodyPr>
          <a:lstStyle/>
          <a:p>
            <a:pPr lvl="0" algn="ctr">
              <a:spcBef>
                <a:spcPct val="0"/>
              </a:spcBef>
              <a:defRPr/>
            </a:pPr>
            <a:r>
              <a:rPr lang="en-US" b="1" dirty="0" smtClean="0">
                <a:latin typeface="Bookman Old Style" pitchFamily="18" charset="0"/>
                <a:ea typeface="+mj-ea"/>
                <a:cs typeface="+mj-cs"/>
              </a:rPr>
              <a:t>NATURE OF </a:t>
            </a:r>
          </a:p>
          <a:p>
            <a:pPr lvl="0" algn="ctr">
              <a:spcBef>
                <a:spcPct val="0"/>
              </a:spcBef>
              <a:defRPr/>
            </a:pPr>
            <a:r>
              <a:rPr lang="en-US" b="1" dirty="0" smtClean="0">
                <a:latin typeface="Bookman Old Style" pitchFamily="18" charset="0"/>
                <a:ea typeface="+mj-ea"/>
                <a:cs typeface="+mj-cs"/>
              </a:rPr>
              <a:t>THE LEARNER</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Has a body and spirit, intellect, free will, emotions, multiple intelligence, learning styles</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Constructor of knowledge and active maker of meaning, not a passive recipient of information</a:t>
            </a:r>
          </a:p>
        </p:txBody>
      </p:sp>
      <p:sp>
        <p:nvSpPr>
          <p:cNvPr id="20" name="Title 1"/>
          <p:cNvSpPr txBox="1">
            <a:spLocks/>
          </p:cNvSpPr>
          <p:nvPr/>
        </p:nvSpPr>
        <p:spPr>
          <a:xfrm>
            <a:off x="3290209" y="4191000"/>
            <a:ext cx="3136900" cy="1752600"/>
          </a:xfrm>
          <a:prstGeom prst="rect">
            <a:avLst/>
          </a:prstGeom>
          <a:solidFill>
            <a:schemeClr val="accent5">
              <a:lumMod val="40000"/>
              <a:lumOff val="60000"/>
            </a:schemeClr>
          </a:solidFill>
        </p:spPr>
        <p:txBody>
          <a:bodyPr vert="horz" lIns="91440" tIns="45720" rIns="91440" bIns="45720" rtlCol="0" anchor="t" anchorCtr="0">
            <a:noAutofit/>
          </a:bodyPr>
          <a:lstStyle/>
          <a:p>
            <a:pPr lvl="0" algn="ctr">
              <a:spcBef>
                <a:spcPct val="0"/>
              </a:spcBef>
              <a:defRPr/>
            </a:pPr>
            <a:r>
              <a:rPr lang="en-US" b="1" dirty="0" smtClean="0">
                <a:latin typeface="Bookman Old Style" pitchFamily="18" charset="0"/>
                <a:ea typeface="+mj-ea"/>
                <a:cs typeface="+mj-cs"/>
              </a:rPr>
              <a:t>NEEDS OF </a:t>
            </a:r>
          </a:p>
          <a:p>
            <a:pPr lvl="0" algn="ctr">
              <a:spcBef>
                <a:spcPct val="0"/>
              </a:spcBef>
              <a:defRPr/>
            </a:pPr>
            <a:r>
              <a:rPr lang="en-US" b="1" dirty="0" smtClean="0">
                <a:latin typeface="Bookman Old Style" pitchFamily="18" charset="0"/>
                <a:ea typeface="+mj-ea"/>
                <a:cs typeface="+mj-cs"/>
              </a:rPr>
              <a:t>THE LEARNER</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Life skills</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Self-actualization</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Preparation for the world of the work, entrepreneurship, higher education</a:t>
            </a:r>
          </a:p>
        </p:txBody>
      </p:sp>
      <p:sp>
        <p:nvSpPr>
          <p:cNvPr id="21" name="Title 1"/>
          <p:cNvSpPr txBox="1">
            <a:spLocks/>
          </p:cNvSpPr>
          <p:nvPr/>
        </p:nvSpPr>
        <p:spPr>
          <a:xfrm>
            <a:off x="6509659" y="2133600"/>
            <a:ext cx="3302000" cy="3810000"/>
          </a:xfrm>
          <a:prstGeom prst="rect">
            <a:avLst/>
          </a:prstGeom>
          <a:solidFill>
            <a:schemeClr val="accent5">
              <a:lumMod val="40000"/>
              <a:lumOff val="60000"/>
            </a:schemeClr>
          </a:solidFill>
        </p:spPr>
        <p:txBody>
          <a:bodyPr vert="horz" lIns="91440" tIns="45720" rIns="91440" bIns="45720" rtlCol="0" anchor="t" anchorCtr="0">
            <a:noAutofit/>
          </a:bodyPr>
          <a:lstStyle/>
          <a:p>
            <a:pPr lvl="0" algn="ctr">
              <a:spcBef>
                <a:spcPct val="0"/>
              </a:spcBef>
              <a:defRPr/>
            </a:pPr>
            <a:r>
              <a:rPr lang="en-US" b="1" dirty="0" smtClean="0">
                <a:latin typeface="Bookman Old Style" pitchFamily="18" charset="0"/>
                <a:ea typeface="+mj-ea"/>
                <a:cs typeface="+mj-cs"/>
              </a:rPr>
              <a:t>NEEDS OF NATIONAL &amp; GLOBAL COMMUNITY</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Poverty reduction and human development</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Strengthening the moral fiber of the Filipino people</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Development of a strong sense of nationalism</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Development of productive citizens who contribute to the building of a progressive, just, and humane society</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Ensuring environmental sustainability</a:t>
            </a:r>
          </a:p>
          <a:p>
            <a:pPr marL="171450" lvl="0" indent="-171450">
              <a:spcBef>
                <a:spcPct val="0"/>
              </a:spcBef>
              <a:buFont typeface="Wingdings" pitchFamily="2" charset="2"/>
              <a:buChar char="§"/>
              <a:defRPr/>
            </a:pPr>
            <a:r>
              <a:rPr lang="en-US" sz="1400" dirty="0" smtClean="0">
                <a:latin typeface="Arial" pitchFamily="34" charset="0"/>
                <a:ea typeface="+mj-ea"/>
                <a:cs typeface="Arial" pitchFamily="34" charset="0"/>
              </a:rPr>
              <a:t>Global partnership for development</a:t>
            </a:r>
          </a:p>
        </p:txBody>
      </p:sp>
      <p:sp>
        <p:nvSpPr>
          <p:cNvPr id="12" name="Title 1"/>
          <p:cNvSpPr txBox="1">
            <a:spLocks/>
          </p:cNvSpPr>
          <p:nvPr/>
        </p:nvSpPr>
        <p:spPr>
          <a:xfrm>
            <a:off x="495300" y="0"/>
            <a:ext cx="8915400" cy="914400"/>
          </a:xfrm>
          <a:prstGeom prst="rect">
            <a:avLst/>
          </a:prstGeom>
        </p:spPr>
        <p:txBody>
          <a:bodyPr vert="horz" anchor="ctr">
            <a:normAutofit lnSpcReduction="10000"/>
          </a:bodyPr>
          <a:lstStyle/>
          <a:p>
            <a:pPr lvl="0" algn="ctr">
              <a:spcBef>
                <a:spcPct val="0"/>
              </a:spcBef>
              <a:defRPr/>
            </a:pPr>
            <a:r>
              <a:rPr lang="fil-PH" sz="2800" dirty="0" smtClean="0">
                <a:solidFill>
                  <a:prstClr val="white"/>
                </a:solidFill>
                <a:latin typeface="Bookman Old Style" pitchFamily="18" charset="0"/>
              </a:rPr>
              <a:t>The K to 12 Philippine Basic Education Curriculum Framework</a:t>
            </a:r>
            <a:endParaRPr lang="fil-PH" sz="2800" dirty="0">
              <a:solidFill>
                <a:prstClr val="white"/>
              </a:solidFill>
              <a:latin typeface="Bookman Old Styl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647" y="1219207"/>
            <a:ext cx="9163050" cy="4754565"/>
          </a:xfrm>
        </p:spPr>
        <p:txBody>
          <a:bodyPr>
            <a:normAutofit/>
          </a:bodyPr>
          <a:lstStyle/>
          <a:p>
            <a:pPr marL="0" indent="0">
              <a:buNone/>
            </a:pPr>
            <a:r>
              <a:rPr lang="fil-PH" sz="2400" b="1" dirty="0" smtClean="0">
                <a:latin typeface="Arial" panose="020B0604020202020204" pitchFamily="34" charset="0"/>
                <a:cs typeface="Arial" panose="020B0604020202020204" pitchFamily="34" charset="0"/>
              </a:rPr>
              <a:t>Working with CHED to:</a:t>
            </a:r>
          </a:p>
          <a:p>
            <a:pPr>
              <a:buSzPct val="80000"/>
              <a:buFont typeface="+mj-lt"/>
              <a:buAutoNum type="arabicPeriod"/>
            </a:pPr>
            <a:r>
              <a:rPr lang="fil-PH" sz="2400" dirty="0" smtClean="0">
                <a:latin typeface="Arial" panose="020B0604020202020204" pitchFamily="34" charset="0"/>
                <a:cs typeface="Arial" panose="020B0604020202020204" pitchFamily="34" charset="0"/>
              </a:rPr>
              <a:t>Ensure alignment of Core and Contextualized Subjects to the College Readiness Standards (CRS)* and new General Education (GE)** Curriculum</a:t>
            </a:r>
          </a:p>
          <a:p>
            <a:pPr>
              <a:buSzPct val="80000"/>
              <a:buFont typeface="+mj-lt"/>
              <a:buAutoNum type="arabicPeriod"/>
            </a:pPr>
            <a:r>
              <a:rPr lang="fil-PH" sz="2400" dirty="0" smtClean="0">
                <a:latin typeface="Arial" panose="020B0604020202020204" pitchFamily="34" charset="0"/>
                <a:cs typeface="Arial" panose="020B0604020202020204" pitchFamily="34" charset="0"/>
              </a:rPr>
              <a:t>Develop appropriate Specialization Subjects for the Academic, Sports, and Arts and Design Tracks</a:t>
            </a:r>
          </a:p>
          <a:p>
            <a:pPr marL="0" indent="0">
              <a:buNone/>
            </a:pPr>
            <a:endParaRPr lang="fil-PH" sz="2400" dirty="0">
              <a:latin typeface="Arial" panose="020B0604020202020204" pitchFamily="34" charset="0"/>
              <a:cs typeface="Arial" panose="020B0604020202020204" pitchFamily="34" charset="0"/>
            </a:endParaRPr>
          </a:p>
          <a:p>
            <a:pPr marL="0" indent="0">
              <a:buNone/>
            </a:pPr>
            <a:r>
              <a:rPr lang="fil-PH" sz="2400" b="1" dirty="0" smtClean="0">
                <a:latin typeface="Arial" panose="020B0604020202020204" pitchFamily="34" charset="0"/>
                <a:cs typeface="Arial" panose="020B0604020202020204" pitchFamily="34" charset="0"/>
              </a:rPr>
              <a:t>Process:</a:t>
            </a:r>
          </a:p>
          <a:p>
            <a:pPr marL="0" indent="0">
              <a:buNone/>
            </a:pPr>
            <a:r>
              <a:rPr lang="fil-PH" sz="2400" dirty="0" smtClean="0">
                <a:latin typeface="Arial" panose="020B0604020202020204" pitchFamily="34" charset="0"/>
                <a:cs typeface="Arial" panose="020B0604020202020204" pitchFamily="34" charset="0"/>
              </a:rPr>
              <a:t>CHED Technical Panel/Committee members take part in content and skills review for the development, refinement, and finalization of the SHS Curriculum Guides</a:t>
            </a:r>
          </a:p>
        </p:txBody>
      </p:sp>
      <p:sp>
        <p:nvSpPr>
          <p:cNvPr id="4" name="Title 1"/>
          <p:cNvSpPr txBox="1">
            <a:spLocks/>
          </p:cNvSpPr>
          <p:nvPr/>
        </p:nvSpPr>
        <p:spPr>
          <a:xfrm>
            <a:off x="0" y="0"/>
            <a:ext cx="9906000" cy="914400"/>
          </a:xfrm>
          <a:prstGeom prst="rect">
            <a:avLst/>
          </a:prstGeom>
          <a:solidFill>
            <a:schemeClr val="tx2"/>
          </a:solidFill>
        </p:spPr>
        <p:txBody>
          <a:bodyPr vert="horz" lIns="91440" tIns="45720" rIns="91440" bIns="45720" rtlCol="0" anchor="ctr">
            <a:normAutofit/>
          </a:bodyPr>
          <a:lstStyle/>
          <a:p>
            <a:pPr algn="ctr">
              <a:spcBef>
                <a:spcPct val="0"/>
              </a:spcBef>
              <a:defRPr/>
            </a:pPr>
            <a:r>
              <a:rPr lang="fil-PH" sz="3600" dirty="0" smtClean="0">
                <a:solidFill>
                  <a:prstClr val="white"/>
                </a:solidFill>
                <a:latin typeface="Bookman Old Style" pitchFamily="18" charset="0"/>
                <a:ea typeface="+mj-ea"/>
                <a:cs typeface="+mj-cs"/>
              </a:rPr>
              <a:t>Ensuring College Readiness</a:t>
            </a:r>
            <a:endParaRPr lang="fil-PH" sz="3600" dirty="0">
              <a:solidFill>
                <a:prstClr val="white"/>
              </a:solidFill>
              <a:latin typeface="Bookman Old Style" pitchFamily="18" charset="0"/>
              <a:ea typeface="+mj-ea"/>
              <a:cs typeface="+mj-cs"/>
            </a:endParaRPr>
          </a:p>
        </p:txBody>
      </p:sp>
      <p:sp>
        <p:nvSpPr>
          <p:cNvPr id="5" name="Rectangle 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6"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algn="ctr">
              <a:spcBef>
                <a:spcPct val="0"/>
              </a:spcBef>
              <a:defRPr/>
            </a:pPr>
            <a:r>
              <a:rPr lang="fil-PH" sz="1200" dirty="0">
                <a:solidFill>
                  <a:prstClr val="white"/>
                </a:solidFill>
                <a:latin typeface="Bookman Old Style" pitchFamily="18" charset="0"/>
                <a:ea typeface="+mj-ea"/>
                <a:cs typeface="+mj-cs"/>
              </a:rPr>
              <a:t>DEPARTMENT OF EDUCATION</a:t>
            </a:r>
          </a:p>
        </p:txBody>
      </p:sp>
      <p:sp>
        <p:nvSpPr>
          <p:cNvPr id="2" name="TextBox 1"/>
          <p:cNvSpPr txBox="1"/>
          <p:nvPr/>
        </p:nvSpPr>
        <p:spPr>
          <a:xfrm>
            <a:off x="0" y="6139166"/>
            <a:ext cx="5695950" cy="461665"/>
          </a:xfrm>
          <a:prstGeom prst="rect">
            <a:avLst/>
          </a:prstGeom>
          <a:noFill/>
        </p:spPr>
        <p:txBody>
          <a:bodyPr wrap="square" rtlCol="0">
            <a:spAutoFit/>
          </a:bodyPr>
          <a:lstStyle/>
          <a:p>
            <a:r>
              <a:rPr lang="en-PH" sz="1200" dirty="0" smtClean="0">
                <a:latin typeface="Arial" panose="020B0604020202020204" pitchFamily="34" charset="0"/>
                <a:cs typeface="Arial" panose="020B0604020202020204" pitchFamily="34" charset="0"/>
              </a:rPr>
              <a:t>*CEB Resolution No. 298-2011</a:t>
            </a:r>
          </a:p>
          <a:p>
            <a:r>
              <a:rPr lang="en-PH" sz="1200" dirty="0" smtClean="0">
                <a:latin typeface="Arial" panose="020B0604020202020204" pitchFamily="34" charset="0"/>
                <a:cs typeface="Arial" panose="020B0604020202020204" pitchFamily="34" charset="0"/>
              </a:rPr>
              <a:t>**CHED Memorandum Order No. 20, s. 2013</a:t>
            </a:r>
            <a:endParaRPr lang="en-P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709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49" y="1219200"/>
            <a:ext cx="9116616" cy="5105400"/>
          </a:xfrm>
        </p:spPr>
        <p:txBody>
          <a:bodyPr>
            <a:normAutofit lnSpcReduction="10000"/>
          </a:bodyPr>
          <a:lstStyle/>
          <a:p>
            <a:pPr marL="0" indent="0">
              <a:buNone/>
            </a:pPr>
            <a:r>
              <a:rPr lang="fil-PH" sz="2000" b="1" dirty="0" smtClean="0">
                <a:latin typeface="Arial" panose="020B0604020202020204" pitchFamily="34" charset="0"/>
                <a:cs typeface="Arial" panose="020B0604020202020204" pitchFamily="34" charset="0"/>
              </a:rPr>
              <a:t>Working with TESDA to:</a:t>
            </a:r>
          </a:p>
          <a:p>
            <a:pPr>
              <a:buSzPct val="80000"/>
              <a:buFont typeface="+mj-lt"/>
              <a:buAutoNum type="arabicPeriod"/>
            </a:pPr>
            <a:r>
              <a:rPr lang="fil-PH" sz="2000" dirty="0" smtClean="0">
                <a:latin typeface="Arial" panose="020B0604020202020204" pitchFamily="34" charset="0"/>
                <a:cs typeface="Arial" panose="020B0604020202020204" pitchFamily="34" charset="0"/>
              </a:rPr>
              <a:t>Integrate TVET skills, competencies, and qualifications in TLE in JHS and Technical-Vocational-Livelihood (TVL) track in SHS</a:t>
            </a:r>
          </a:p>
          <a:p>
            <a:pPr>
              <a:buSzPct val="80000"/>
              <a:buFont typeface="+mj-lt"/>
              <a:buAutoNum type="arabicPeriod"/>
            </a:pPr>
            <a:r>
              <a:rPr lang="fil-PH" sz="2000" dirty="0" smtClean="0">
                <a:latin typeface="Arial" panose="020B0604020202020204" pitchFamily="34" charset="0"/>
                <a:cs typeface="Arial" panose="020B0604020202020204" pitchFamily="34" charset="0"/>
              </a:rPr>
              <a:t>Ensure that any Grade 10 finisher and all Grade 12 TVL graduates are eligible for TESDA competency/qualifications assessments (i.e. COC, NC I, or NC II)</a:t>
            </a:r>
          </a:p>
          <a:p>
            <a:pPr>
              <a:buSzPct val="80000"/>
              <a:buFont typeface="+mj-lt"/>
              <a:buAutoNum type="arabicPeriod"/>
            </a:pPr>
            <a:r>
              <a:rPr lang="fil-PH" sz="2000" dirty="0" smtClean="0">
                <a:latin typeface="Arial" panose="020B0604020202020204" pitchFamily="34" charset="0"/>
                <a:cs typeface="Arial" panose="020B0604020202020204" pitchFamily="34" charset="0"/>
              </a:rPr>
              <a:t>Prepare learning resources that are consistent with promulgated Training Regulations</a:t>
            </a:r>
          </a:p>
          <a:p>
            <a:pPr>
              <a:buSzPct val="80000"/>
              <a:buFont typeface="+mj-lt"/>
              <a:buAutoNum type="arabicPeriod"/>
            </a:pPr>
            <a:r>
              <a:rPr lang="fil-PH" sz="2000" dirty="0" smtClean="0">
                <a:latin typeface="Arial" panose="020B0604020202020204" pitchFamily="34" charset="0"/>
                <a:cs typeface="Arial" panose="020B0604020202020204" pitchFamily="34" charset="0"/>
              </a:rPr>
              <a:t>Develop appropriate INSET and certification programs for TLE teachers</a:t>
            </a:r>
          </a:p>
          <a:p>
            <a:pPr marL="0" indent="0">
              <a:buNone/>
            </a:pPr>
            <a:endParaRPr lang="fil-PH" sz="2000" dirty="0">
              <a:latin typeface="Arial" panose="020B0604020202020204" pitchFamily="34" charset="0"/>
              <a:cs typeface="Arial" panose="020B0604020202020204" pitchFamily="34" charset="0"/>
            </a:endParaRPr>
          </a:p>
          <a:p>
            <a:pPr marL="0" indent="0">
              <a:buNone/>
            </a:pPr>
            <a:r>
              <a:rPr lang="fil-PH" sz="2000" b="1" dirty="0" smtClean="0">
                <a:latin typeface="Arial" panose="020B0604020202020204" pitchFamily="34" charset="0"/>
                <a:cs typeface="Arial" panose="020B0604020202020204" pitchFamily="34" charset="0"/>
              </a:rPr>
              <a:t>Process:</a:t>
            </a:r>
          </a:p>
          <a:p>
            <a:pPr>
              <a:buSzPct val="80000"/>
              <a:buFont typeface="+mj-lt"/>
              <a:buAutoNum type="arabicPeriod"/>
            </a:pPr>
            <a:r>
              <a:rPr lang="fil-PH" sz="2000" dirty="0" smtClean="0">
                <a:latin typeface="Arial" panose="020B0604020202020204" pitchFamily="34" charset="0"/>
                <a:cs typeface="Arial" panose="020B0604020202020204" pitchFamily="34" charset="0"/>
              </a:rPr>
              <a:t>TESDA representatives take part in Curriculum </a:t>
            </a:r>
            <a:r>
              <a:rPr lang="fil-PH" sz="2000" dirty="0">
                <a:latin typeface="Arial" panose="020B0604020202020204" pitchFamily="34" charset="0"/>
                <a:cs typeface="Arial" panose="020B0604020202020204" pitchFamily="34" charset="0"/>
              </a:rPr>
              <a:t>G</a:t>
            </a:r>
            <a:r>
              <a:rPr lang="fil-PH" sz="2000" dirty="0" smtClean="0">
                <a:latin typeface="Arial" panose="020B0604020202020204" pitchFamily="34" charset="0"/>
                <a:cs typeface="Arial" panose="020B0604020202020204" pitchFamily="34" charset="0"/>
              </a:rPr>
              <a:t>uides development, refinement, and finalization for TLE and the TVL track</a:t>
            </a:r>
          </a:p>
          <a:p>
            <a:pPr>
              <a:buSzPct val="80000"/>
              <a:buFont typeface="+mj-lt"/>
              <a:buAutoNum type="arabicPeriod"/>
            </a:pPr>
            <a:r>
              <a:rPr lang="fil-PH" sz="2000" dirty="0" smtClean="0">
                <a:latin typeface="Arial" panose="020B0604020202020204" pitchFamily="34" charset="0"/>
                <a:cs typeface="Arial" panose="020B0604020202020204" pitchFamily="34" charset="0"/>
              </a:rPr>
              <a:t>TESDA representatives assist in crafting of TLE learning resouces</a:t>
            </a:r>
          </a:p>
          <a:p>
            <a:pPr>
              <a:buSzPct val="80000"/>
              <a:buFont typeface="+mj-lt"/>
              <a:buAutoNum type="arabicPeriod"/>
            </a:pPr>
            <a:r>
              <a:rPr lang="fil-PH" sz="2000" dirty="0" smtClean="0">
                <a:latin typeface="Arial" panose="020B0604020202020204" pitchFamily="34" charset="0"/>
                <a:cs typeface="Arial" panose="020B0604020202020204" pitchFamily="34" charset="0"/>
              </a:rPr>
              <a:t>TESDA representatives assist in development of summer ToT and mass training program for TLE teachers</a:t>
            </a:r>
          </a:p>
        </p:txBody>
      </p:sp>
      <p:sp>
        <p:nvSpPr>
          <p:cNvPr id="4" name="Title 1"/>
          <p:cNvSpPr txBox="1">
            <a:spLocks/>
          </p:cNvSpPr>
          <p:nvPr/>
        </p:nvSpPr>
        <p:spPr>
          <a:xfrm>
            <a:off x="0" y="0"/>
            <a:ext cx="9906000" cy="914400"/>
          </a:xfrm>
          <a:prstGeom prst="rect">
            <a:avLst/>
          </a:prstGeom>
          <a:solidFill>
            <a:schemeClr val="tx2"/>
          </a:solidFill>
        </p:spPr>
        <p:txBody>
          <a:bodyPr vert="horz" lIns="91440" tIns="45720" rIns="91440" bIns="45720" rtlCol="0" anchor="ctr">
            <a:noAutofit/>
          </a:bodyPr>
          <a:lstStyle/>
          <a:p>
            <a:pPr algn="ctr">
              <a:spcBef>
                <a:spcPct val="0"/>
              </a:spcBef>
              <a:defRPr/>
            </a:pPr>
            <a:r>
              <a:rPr lang="fil-PH" sz="3200" dirty="0" smtClean="0">
                <a:solidFill>
                  <a:prstClr val="white"/>
                </a:solidFill>
                <a:latin typeface="Bookman Old Style" pitchFamily="18" charset="0"/>
                <a:ea typeface="+mj-ea"/>
                <a:cs typeface="+mj-cs"/>
              </a:rPr>
              <a:t>Strengthening TVET Integration in </a:t>
            </a:r>
          </a:p>
          <a:p>
            <a:pPr algn="ctr">
              <a:spcBef>
                <a:spcPct val="0"/>
              </a:spcBef>
              <a:defRPr/>
            </a:pPr>
            <a:r>
              <a:rPr lang="fil-PH" sz="3200" dirty="0" smtClean="0">
                <a:solidFill>
                  <a:prstClr val="white"/>
                </a:solidFill>
                <a:latin typeface="Bookman Old Style" pitchFamily="18" charset="0"/>
                <a:ea typeface="+mj-ea"/>
                <a:cs typeface="+mj-cs"/>
              </a:rPr>
              <a:t>Secondary Education</a:t>
            </a:r>
            <a:endParaRPr lang="fil-PH" sz="3200" dirty="0">
              <a:solidFill>
                <a:prstClr val="white"/>
              </a:solidFill>
              <a:latin typeface="Bookman Old Style" pitchFamily="18" charset="0"/>
              <a:ea typeface="+mj-ea"/>
              <a:cs typeface="+mj-cs"/>
            </a:endParaRPr>
          </a:p>
        </p:txBody>
      </p:sp>
      <p:sp>
        <p:nvSpPr>
          <p:cNvPr id="5" name="Rectangle 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6"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algn="ctr">
              <a:spcBef>
                <a:spcPct val="0"/>
              </a:spcBef>
              <a:defRPr/>
            </a:pPr>
            <a:r>
              <a:rPr lang="fil-PH" sz="1200" dirty="0">
                <a:solidFill>
                  <a:prstClr val="white"/>
                </a:solidFill>
                <a:latin typeface="Bookman Old Style" pitchFamily="18" charset="0"/>
                <a:ea typeface="+mj-ea"/>
                <a:cs typeface="+mj-cs"/>
              </a:rPr>
              <a:t>DEPARTMENT OF EDUCATION</a:t>
            </a:r>
          </a:p>
        </p:txBody>
      </p:sp>
    </p:spTree>
    <p:extLst>
      <p:ext uri="{BB962C8B-B14F-4D97-AF65-F5344CB8AC3E}">
        <p14:creationId xmlns:p14="http://schemas.microsoft.com/office/powerpoint/2010/main" val="730373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361" y="1095842"/>
            <a:ext cx="9538447" cy="5390869"/>
          </a:xfrm>
        </p:spPr>
        <p:txBody>
          <a:bodyPr>
            <a:normAutofit/>
          </a:bodyPr>
          <a:lstStyle/>
          <a:p>
            <a:pPr marL="0" indent="4763">
              <a:buNone/>
            </a:pPr>
            <a:r>
              <a:rPr lang="fil-PH" sz="2400" dirty="0" smtClean="0">
                <a:latin typeface="Arial" panose="020B0604020202020204" pitchFamily="34" charset="0"/>
                <a:cs typeface="Arial" panose="020B0604020202020204" pitchFamily="34" charset="0"/>
              </a:rPr>
              <a:t>DepEd and TESDA agreed on common competencies to be embedded in the TLE and Technical-Vocational Livelihood Curriculum for Grades 7 to 12.</a:t>
            </a:r>
          </a:p>
          <a:p>
            <a:pPr marL="971550" lvl="1" indent="-514350">
              <a:buFont typeface="+mj-lt"/>
              <a:buAutoNum type="arabicPeriod"/>
            </a:pPr>
            <a:r>
              <a:rPr lang="fil-PH" sz="2400" dirty="0" smtClean="0">
                <a:latin typeface="Arial" panose="020B0604020202020204" pitchFamily="34" charset="0"/>
                <a:cs typeface="Arial" panose="020B0604020202020204" pitchFamily="34" charset="0"/>
              </a:rPr>
              <a:t>Use of Tools</a:t>
            </a:r>
          </a:p>
          <a:p>
            <a:pPr marL="971550" lvl="1" indent="-514350">
              <a:buAutoNum type="arabicPeriod"/>
            </a:pPr>
            <a:r>
              <a:rPr lang="fil-PH" sz="2400" dirty="0" smtClean="0">
                <a:latin typeface="Arial" panose="020B0604020202020204" pitchFamily="34" charset="0"/>
                <a:cs typeface="Arial" panose="020B0604020202020204" pitchFamily="34" charset="0"/>
              </a:rPr>
              <a:t>Perform Mensuration and Calculation</a:t>
            </a:r>
          </a:p>
          <a:p>
            <a:pPr marL="971550" lvl="1" indent="-514350">
              <a:buAutoNum type="arabicPeriod"/>
            </a:pPr>
            <a:r>
              <a:rPr lang="fil-PH" sz="2400" dirty="0" smtClean="0">
                <a:latin typeface="Arial" panose="020B0604020202020204" pitchFamily="34" charset="0"/>
                <a:cs typeface="Arial" panose="020B0604020202020204" pitchFamily="34" charset="0"/>
              </a:rPr>
              <a:t>Practice Occupational Health and Safety Proecdures</a:t>
            </a:r>
          </a:p>
          <a:p>
            <a:pPr marL="971550" lvl="1" indent="-514350">
              <a:buAutoNum type="arabicPeriod"/>
            </a:pPr>
            <a:r>
              <a:rPr lang="fil-PH" sz="2400" dirty="0" smtClean="0">
                <a:latin typeface="Arial" panose="020B0604020202020204" pitchFamily="34" charset="0"/>
                <a:cs typeface="Arial" panose="020B0604020202020204" pitchFamily="34" charset="0"/>
              </a:rPr>
              <a:t>Use and Maintain Hand Tools, Equipment and Paraphernalia</a:t>
            </a:r>
          </a:p>
          <a:p>
            <a:pPr marL="971550" lvl="1" indent="-514350">
              <a:buAutoNum type="arabicPeriod"/>
            </a:pPr>
            <a:r>
              <a:rPr lang="fil-PH" sz="2400" dirty="0" smtClean="0">
                <a:latin typeface="Arial" panose="020B0604020202020204" pitchFamily="34" charset="0"/>
                <a:cs typeface="Arial" panose="020B0604020202020204" pitchFamily="34" charset="0"/>
              </a:rPr>
              <a:t>Read and Interpret Manuals/Specifications</a:t>
            </a:r>
          </a:p>
          <a:p>
            <a:pPr marL="3175" lvl="1" indent="-3175">
              <a:buNone/>
            </a:pPr>
            <a:endParaRPr lang="fil-PH" sz="2400" dirty="0" smtClean="0">
              <a:latin typeface="Arial" panose="020B0604020202020204" pitchFamily="34" charset="0"/>
              <a:cs typeface="Arial" panose="020B0604020202020204" pitchFamily="34" charset="0"/>
            </a:endParaRPr>
          </a:p>
          <a:p>
            <a:pPr marL="3175" lvl="1" indent="-3175">
              <a:buNone/>
            </a:pPr>
            <a:r>
              <a:rPr lang="fil-PH" sz="2400" dirty="0" smtClean="0">
                <a:latin typeface="Arial" panose="020B0604020202020204" pitchFamily="34" charset="0"/>
                <a:cs typeface="Arial" panose="020B0604020202020204" pitchFamily="34" charset="0"/>
              </a:rPr>
              <a:t>Other common competencies:</a:t>
            </a:r>
          </a:p>
          <a:p>
            <a:pPr marL="971550" lvl="1" indent="-514350">
              <a:buAutoNum type="arabicPeriod"/>
            </a:pPr>
            <a:r>
              <a:rPr lang="fil-PH" sz="2400" dirty="0" smtClean="0">
                <a:latin typeface="Arial" panose="020B0604020202020204" pitchFamily="34" charset="0"/>
                <a:cs typeface="Arial" panose="020B0604020202020204" pitchFamily="34" charset="0"/>
              </a:rPr>
              <a:t>Personal Entrepreneurial Competencies</a:t>
            </a:r>
          </a:p>
          <a:p>
            <a:pPr marL="971550" lvl="1" indent="-514350">
              <a:buAutoNum type="arabicPeriod"/>
            </a:pPr>
            <a:r>
              <a:rPr lang="fil-PH" sz="2400" dirty="0" smtClean="0">
                <a:latin typeface="Arial" panose="020B0604020202020204" pitchFamily="34" charset="0"/>
                <a:cs typeface="Arial" panose="020B0604020202020204" pitchFamily="34" charset="0"/>
              </a:rPr>
              <a:t>Environment and Market</a:t>
            </a:r>
          </a:p>
        </p:txBody>
      </p:sp>
      <p:sp>
        <p:nvSpPr>
          <p:cNvPr id="6" name="Title 1"/>
          <p:cNvSpPr txBox="1">
            <a:spLocks/>
          </p:cNvSpPr>
          <p:nvPr/>
        </p:nvSpPr>
        <p:spPr>
          <a:xfrm>
            <a:off x="0" y="-2"/>
            <a:ext cx="9906000" cy="914400"/>
          </a:xfrm>
          <a:prstGeom prst="rect">
            <a:avLst/>
          </a:prstGeom>
          <a:solidFill>
            <a:schemeClr val="tx2"/>
          </a:solidFill>
        </p:spPr>
        <p:txBody>
          <a:bodyPr vert="horz" lIns="91440" tIns="45720" rIns="91440" bIns="45720" rtlCol="0" anchor="ctr">
            <a:noAutofit/>
          </a:bodyPr>
          <a:lstStyle/>
          <a:p>
            <a:pPr algn="ctr">
              <a:spcBef>
                <a:spcPct val="0"/>
              </a:spcBef>
              <a:defRPr/>
            </a:pPr>
            <a:r>
              <a:rPr lang="fil-PH" sz="3600" dirty="0" smtClean="0">
                <a:solidFill>
                  <a:prstClr val="white"/>
                </a:solidFill>
                <a:latin typeface="Bookman Old Style" pitchFamily="18" charset="0"/>
                <a:ea typeface="+mj-ea"/>
                <a:cs typeface="+mj-cs"/>
              </a:rPr>
              <a:t>TLE and TVL Common Competencies</a:t>
            </a:r>
            <a:endParaRPr lang="fil-PH" sz="3600" dirty="0">
              <a:solidFill>
                <a:prstClr val="white"/>
              </a:solidFill>
              <a:latin typeface="Bookman Old Style" pitchFamily="18" charset="0"/>
              <a:ea typeface="+mj-ea"/>
              <a:cs typeface="+mj-cs"/>
            </a:endParaRPr>
          </a:p>
        </p:txBody>
      </p:sp>
      <p:sp>
        <p:nvSpPr>
          <p:cNvPr id="7" name="Rectangle 6"/>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8"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algn="ctr">
              <a:spcBef>
                <a:spcPct val="0"/>
              </a:spcBef>
              <a:defRPr/>
            </a:pPr>
            <a:r>
              <a:rPr lang="fil-PH" sz="1200" dirty="0">
                <a:solidFill>
                  <a:prstClr val="white"/>
                </a:solidFill>
                <a:latin typeface="Bookman Old Style" pitchFamily="18" charset="0"/>
                <a:ea typeface="+mj-ea"/>
                <a:cs typeface="+mj-cs"/>
              </a:rPr>
              <a:t>DEPARTMENT OF EDUCATION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dirty="0"/>
          </a:p>
        </p:txBody>
      </p:sp>
      <p:sp>
        <p:nvSpPr>
          <p:cNvPr id="5" name="Title 1"/>
          <p:cNvSpPr txBox="1">
            <a:spLocks/>
          </p:cNvSpPr>
          <p:nvPr/>
        </p:nvSpPr>
        <p:spPr>
          <a:xfrm>
            <a:off x="495300" y="2603867"/>
            <a:ext cx="8915400" cy="1618509"/>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4400" b="1" i="0" u="none" strike="noStrike" kern="1200" cap="none" spc="0" normalizeH="0" baseline="0" noProof="0" dirty="0" smtClean="0">
                <a:ln>
                  <a:noFill/>
                </a:ln>
                <a:solidFill>
                  <a:schemeClr val="bg1"/>
                </a:solidFill>
                <a:effectLst/>
                <a:uLnTx/>
                <a:uFillTx/>
                <a:latin typeface="Bookman Old Style" pitchFamily="18" charset="0"/>
                <a:ea typeface="+mj-ea"/>
                <a:cs typeface="+mj-cs"/>
              </a:rPr>
              <a:t>K to 12 Curriculum Development Process</a:t>
            </a:r>
          </a:p>
        </p:txBody>
      </p:sp>
    </p:spTree>
    <p:extLst>
      <p:ext uri="{BB962C8B-B14F-4D97-AF65-F5344CB8AC3E}">
        <p14:creationId xmlns:p14="http://schemas.microsoft.com/office/powerpoint/2010/main" val="2416565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95400"/>
            <a:ext cx="8915400" cy="4525963"/>
          </a:xfrm>
        </p:spPr>
        <p:txBody>
          <a:bodyPr/>
          <a:lstStyle/>
          <a:p>
            <a:pPr marL="0" indent="0">
              <a:buNone/>
            </a:pPr>
            <a:r>
              <a:rPr lang="fil-PH" dirty="0" smtClean="0">
                <a:latin typeface="Bookman Old Style" pitchFamily="18" charset="0"/>
                <a:cs typeface="Arial" pitchFamily="34" charset="0"/>
              </a:rPr>
              <a:t>Curriculum Guide Writing Workshops were held which were attended by the following:</a:t>
            </a:r>
          </a:p>
          <a:p>
            <a:pPr lvl="1"/>
            <a:r>
              <a:rPr lang="fil-PH" dirty="0" smtClean="0">
                <a:latin typeface="Bookman Old Style" pitchFamily="18" charset="0"/>
                <a:cs typeface="Arial" pitchFamily="34" charset="0"/>
              </a:rPr>
              <a:t>Bureau Focal Person</a:t>
            </a:r>
          </a:p>
          <a:p>
            <a:pPr lvl="1"/>
            <a:r>
              <a:rPr lang="fil-PH" dirty="0" smtClean="0">
                <a:latin typeface="Bookman Old Style" pitchFamily="18" charset="0"/>
                <a:cs typeface="Arial" pitchFamily="34" charset="0"/>
              </a:rPr>
              <a:t>Field Person</a:t>
            </a:r>
          </a:p>
          <a:p>
            <a:pPr lvl="1"/>
            <a:r>
              <a:rPr lang="fil-PH" dirty="0" smtClean="0">
                <a:latin typeface="Bookman Old Style" pitchFamily="18" charset="0"/>
                <a:cs typeface="Arial" pitchFamily="34" charset="0"/>
              </a:rPr>
              <a:t>External Reviewer</a:t>
            </a:r>
          </a:p>
          <a:p>
            <a:pPr lvl="1"/>
            <a:r>
              <a:rPr lang="fil-PH" dirty="0" smtClean="0">
                <a:latin typeface="Bookman Old Style" pitchFamily="18" charset="0"/>
                <a:cs typeface="Arial" pitchFamily="34" charset="0"/>
              </a:rPr>
              <a:t>Internal Reviewer</a:t>
            </a:r>
          </a:p>
          <a:p>
            <a:pPr lvl="1"/>
            <a:r>
              <a:rPr lang="fil-PH" dirty="0" smtClean="0">
                <a:latin typeface="Bookman Old Style" pitchFamily="18" charset="0"/>
                <a:cs typeface="Arial" pitchFamily="34" charset="0"/>
              </a:rPr>
              <a:t>Encoder</a:t>
            </a:r>
            <a:endParaRPr lang="fil-PH" dirty="0">
              <a:latin typeface="Bookman Old Style" pitchFamily="18" charset="0"/>
              <a:cs typeface="Arial" pitchFamily="34" charset="0"/>
            </a:endParaRPr>
          </a:p>
        </p:txBody>
      </p:sp>
      <p:sp>
        <p:nvSpPr>
          <p:cNvPr id="5" name="Title 1"/>
          <p:cNvSpPr>
            <a:spLocks noGrp="1"/>
          </p:cNvSpPr>
          <p:nvPr>
            <p:ph type="title"/>
          </p:nvPr>
        </p:nvSpPr>
        <p:spPr>
          <a:xfrm>
            <a:off x="0" y="0"/>
            <a:ext cx="9906000" cy="1143000"/>
          </a:xfrm>
        </p:spPr>
        <p:txBody>
          <a:bodyPr>
            <a:normAutofit/>
          </a:bodyPr>
          <a:lstStyle/>
          <a:p>
            <a:r>
              <a:rPr lang="fil-PH" b="1" smtClean="0"/>
              <a:t>Who helped make the Curriculum Guide?</a:t>
            </a:r>
            <a:endParaRPr lang="fil-PH" b="1" dirty="0"/>
          </a:p>
        </p:txBody>
      </p:sp>
      <p:sp>
        <p:nvSpPr>
          <p:cNvPr id="6" name="Title 1"/>
          <p:cNvSpPr txBox="1">
            <a:spLocks/>
          </p:cNvSpPr>
          <p:nvPr/>
        </p:nvSpPr>
        <p:spPr>
          <a:xfrm>
            <a:off x="0" y="0"/>
            <a:ext cx="9906000" cy="914400"/>
          </a:xfrm>
          <a:prstGeom prst="rect">
            <a:avLst/>
          </a:prstGeom>
          <a:solidFill>
            <a:schemeClr val="tx2"/>
          </a:solidFill>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44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Who helped make the Curriculum Guide</a:t>
            </a:r>
            <a:endParaRPr kumimoji="0" lang="fil-PH" sz="44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7" name="Title 1"/>
          <p:cNvSpPr txBox="1">
            <a:spLocks/>
          </p:cNvSpPr>
          <p:nvPr/>
        </p:nvSpPr>
        <p:spPr>
          <a:xfrm>
            <a:off x="577850" y="2419360"/>
            <a:ext cx="8750300" cy="704849"/>
          </a:xfrm>
          <a:prstGeom prst="rect">
            <a:avLst/>
          </a:prstGeom>
          <a:solidFill>
            <a:schemeClr val="accent6">
              <a:lumMod val="20000"/>
              <a:lumOff val="80000"/>
            </a:schemeClr>
          </a:solidFill>
        </p:spPr>
        <p:txBody>
          <a:bodyPr vert="horz" lIns="91440" tIns="45720" rIns="91440" bIns="45720" rtlCol="0" anchor="ctr">
            <a:noAutofit/>
          </a:bodyPr>
          <a:lstStyle/>
          <a:p>
            <a:pPr algn="ctr">
              <a:spcBef>
                <a:spcPct val="0"/>
              </a:spcBef>
              <a:defRPr/>
            </a:pPr>
            <a:r>
              <a:rPr lang="fil-PH" sz="2200" dirty="0" smtClean="0">
                <a:solidFill>
                  <a:prstClr val="black"/>
                </a:solidFill>
                <a:latin typeface="Bookman Old Style" pitchFamily="18" charset="0"/>
                <a:ea typeface="+mj-ea"/>
                <a:cs typeface="+mj-cs"/>
              </a:rPr>
              <a:t>Bureau Focal Person</a:t>
            </a:r>
            <a:endParaRPr lang="fil-PH" sz="2200" dirty="0">
              <a:solidFill>
                <a:prstClr val="black"/>
              </a:solidFill>
              <a:latin typeface="Bookman Old Style" pitchFamily="18" charset="0"/>
              <a:ea typeface="+mj-ea"/>
              <a:cs typeface="+mj-cs"/>
            </a:endParaRPr>
          </a:p>
        </p:txBody>
      </p:sp>
      <p:sp>
        <p:nvSpPr>
          <p:cNvPr id="8" name="Title 1"/>
          <p:cNvSpPr txBox="1">
            <a:spLocks/>
          </p:cNvSpPr>
          <p:nvPr/>
        </p:nvSpPr>
        <p:spPr>
          <a:xfrm>
            <a:off x="577850" y="3124200"/>
            <a:ext cx="8750300" cy="812006"/>
          </a:xfrm>
          <a:prstGeom prst="rect">
            <a:avLst/>
          </a:prstGeom>
          <a:solidFill>
            <a:schemeClr val="accent6">
              <a:lumMod val="40000"/>
              <a:lumOff val="60000"/>
            </a:schemeClr>
          </a:solidFill>
        </p:spPr>
        <p:txBody>
          <a:bodyPr vert="horz" lIns="91440" tIns="45720" rIns="91440" bIns="45720" rtlCol="0" anchor="ctr">
            <a:noAutofit/>
          </a:bodyPr>
          <a:lstStyle/>
          <a:p>
            <a:pPr algn="ctr">
              <a:spcBef>
                <a:spcPct val="0"/>
              </a:spcBef>
              <a:defRPr/>
            </a:pPr>
            <a:r>
              <a:rPr lang="fil-PH" sz="2200" dirty="0" smtClean="0">
                <a:solidFill>
                  <a:prstClr val="black"/>
                </a:solidFill>
                <a:latin typeface="Bookman Old Style" pitchFamily="18" charset="0"/>
                <a:ea typeface="+mj-ea"/>
                <a:cs typeface="+mj-cs"/>
              </a:rPr>
              <a:t>Field Person</a:t>
            </a:r>
            <a:endParaRPr lang="fil-PH" sz="2200" dirty="0">
              <a:solidFill>
                <a:prstClr val="black"/>
              </a:solidFill>
              <a:latin typeface="Bookman Old Style" pitchFamily="18" charset="0"/>
              <a:ea typeface="+mj-ea"/>
              <a:cs typeface="+mj-cs"/>
            </a:endParaRPr>
          </a:p>
        </p:txBody>
      </p:sp>
      <p:sp>
        <p:nvSpPr>
          <p:cNvPr id="9" name="Title 1"/>
          <p:cNvSpPr txBox="1">
            <a:spLocks/>
          </p:cNvSpPr>
          <p:nvPr/>
        </p:nvSpPr>
        <p:spPr>
          <a:xfrm>
            <a:off x="577850" y="3886200"/>
            <a:ext cx="8750300" cy="812006"/>
          </a:xfrm>
          <a:prstGeom prst="rect">
            <a:avLst/>
          </a:prstGeom>
          <a:solidFill>
            <a:schemeClr val="accent6">
              <a:lumMod val="60000"/>
              <a:lumOff val="40000"/>
            </a:schemeClr>
          </a:solidFill>
        </p:spPr>
        <p:txBody>
          <a:bodyPr vert="horz" lIns="91440" tIns="45720" rIns="91440" bIns="45720" rtlCol="0" anchor="ctr">
            <a:noAutofit/>
          </a:bodyPr>
          <a:lstStyle/>
          <a:p>
            <a:pPr algn="ctr">
              <a:spcBef>
                <a:spcPct val="0"/>
              </a:spcBef>
              <a:defRPr/>
            </a:pPr>
            <a:r>
              <a:rPr lang="fil-PH" sz="2200" dirty="0" smtClean="0">
                <a:solidFill>
                  <a:prstClr val="black"/>
                </a:solidFill>
                <a:latin typeface="Bookman Old Style" pitchFamily="18" charset="0"/>
                <a:ea typeface="+mj-ea"/>
                <a:cs typeface="+mj-cs"/>
              </a:rPr>
              <a:t>Internal and External Reviewer</a:t>
            </a:r>
            <a:endParaRPr lang="fil-PH" sz="2200" dirty="0">
              <a:solidFill>
                <a:prstClr val="black"/>
              </a:solidFill>
              <a:latin typeface="Bookman Old Style" pitchFamily="18" charset="0"/>
              <a:ea typeface="+mj-ea"/>
              <a:cs typeface="+mj-cs"/>
            </a:endParaRPr>
          </a:p>
        </p:txBody>
      </p:sp>
      <p:sp>
        <p:nvSpPr>
          <p:cNvPr id="10" name="Title 1"/>
          <p:cNvSpPr txBox="1">
            <a:spLocks/>
          </p:cNvSpPr>
          <p:nvPr/>
        </p:nvSpPr>
        <p:spPr>
          <a:xfrm>
            <a:off x="577850" y="4648200"/>
            <a:ext cx="8750300" cy="838200"/>
          </a:xfrm>
          <a:prstGeom prst="rect">
            <a:avLst/>
          </a:prstGeom>
          <a:solidFill>
            <a:schemeClr val="accent6">
              <a:lumMod val="75000"/>
            </a:schemeClr>
          </a:solidFill>
        </p:spPr>
        <p:txBody>
          <a:bodyPr vert="horz" lIns="91440" tIns="45720" rIns="91440" bIns="45720" rtlCol="0" anchor="ctr">
            <a:noAutofit/>
          </a:bodyPr>
          <a:lstStyle/>
          <a:p>
            <a:pPr algn="ctr">
              <a:spcBef>
                <a:spcPct val="0"/>
              </a:spcBef>
              <a:defRPr/>
            </a:pPr>
            <a:r>
              <a:rPr lang="fil-PH" sz="2200" dirty="0" smtClean="0">
                <a:solidFill>
                  <a:schemeClr val="bg1"/>
                </a:solidFill>
                <a:latin typeface="Bookman Old Style" pitchFamily="18" charset="0"/>
                <a:ea typeface="+mj-ea"/>
                <a:cs typeface="+mj-cs"/>
              </a:rPr>
              <a:t>CHED Technical Panel Member /  TESDA Crafters</a:t>
            </a:r>
            <a:endParaRPr lang="fil-PH" sz="2200" dirty="0">
              <a:solidFill>
                <a:schemeClr val="bg1"/>
              </a:solidFill>
              <a:latin typeface="Bookman Old Style" pitchFamily="18" charset="0"/>
              <a:ea typeface="+mj-ea"/>
              <a:cs typeface="+mj-cs"/>
            </a:endParaRPr>
          </a:p>
        </p:txBody>
      </p:sp>
      <p:sp>
        <p:nvSpPr>
          <p:cNvPr id="12" name="Title 1"/>
          <p:cNvSpPr txBox="1">
            <a:spLocks/>
          </p:cNvSpPr>
          <p:nvPr/>
        </p:nvSpPr>
        <p:spPr>
          <a:xfrm>
            <a:off x="577850" y="5486400"/>
            <a:ext cx="8750300" cy="838200"/>
          </a:xfrm>
          <a:prstGeom prst="rect">
            <a:avLst/>
          </a:prstGeom>
          <a:solidFill>
            <a:schemeClr val="accent6">
              <a:lumMod val="50000"/>
            </a:schemeClr>
          </a:solidFill>
        </p:spPr>
        <p:txBody>
          <a:bodyPr vert="horz" lIns="91440" tIns="45720" rIns="91440" bIns="45720" rtlCol="0" anchor="ctr">
            <a:noAutofit/>
          </a:bodyPr>
          <a:lstStyle/>
          <a:p>
            <a:pPr algn="ctr">
              <a:spcBef>
                <a:spcPct val="0"/>
              </a:spcBef>
              <a:defRPr/>
            </a:pPr>
            <a:r>
              <a:rPr lang="fil-PH" sz="2200" dirty="0" smtClean="0">
                <a:solidFill>
                  <a:schemeClr val="bg1"/>
                </a:solidFill>
                <a:latin typeface="Bookman Old Style" pitchFamily="18" charset="0"/>
                <a:ea typeface="+mj-ea"/>
                <a:cs typeface="+mj-cs"/>
              </a:rPr>
              <a:t>Encoder</a:t>
            </a:r>
            <a:endParaRPr lang="fil-PH" sz="2200" dirty="0">
              <a:solidFill>
                <a:schemeClr val="bg1"/>
              </a:solidFill>
              <a:latin typeface="Bookman Old Style" pitchFamily="18" charset="0"/>
              <a:ea typeface="+mj-ea"/>
              <a:cs typeface="+mj-cs"/>
            </a:endParaRPr>
          </a:p>
        </p:txBody>
      </p:sp>
      <p:sp>
        <p:nvSpPr>
          <p:cNvPr id="11" name="Rectangle 10"/>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13"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9906000" cy="685800"/>
          </a:xfrm>
          <a:prstGeom prst="rect">
            <a:avLst/>
          </a:prstGeom>
          <a:solidFill>
            <a:schemeClr val="tx2"/>
          </a:solidFill>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44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Who helped make the Curriculum Guide?</a:t>
            </a:r>
            <a:endParaRPr kumimoji="0" lang="fil-PH" sz="44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7" name="Content Placeholder 6"/>
          <p:cNvSpPr>
            <a:spLocks noGrp="1"/>
          </p:cNvSpPr>
          <p:nvPr>
            <p:ph idx="1"/>
          </p:nvPr>
        </p:nvSpPr>
        <p:spPr>
          <a:xfrm>
            <a:off x="0" y="757241"/>
            <a:ext cx="9906000" cy="5757863"/>
          </a:xfrm>
        </p:spPr>
        <p:txBody>
          <a:bodyPr numCol="3" spcCol="274320">
            <a:noAutofit/>
          </a:bodyPr>
          <a:lstStyle/>
          <a:p>
            <a:pPr>
              <a:buFont typeface="+mj-lt"/>
              <a:buAutoNum type="arabicPeriod"/>
            </a:pPr>
            <a:r>
              <a:rPr lang="fil-PH" sz="1400" dirty="0" smtClean="0">
                <a:latin typeface="Bookman Old Style" pitchFamily="18" charset="0"/>
                <a:cs typeface="Arial" panose="020B0604020202020204" pitchFamily="34" charset="0"/>
              </a:rPr>
              <a:t>Ateneo de Manila High School </a:t>
            </a:r>
          </a:p>
          <a:p>
            <a:pPr>
              <a:buFont typeface="+mj-lt"/>
              <a:buAutoNum type="arabicPeriod"/>
            </a:pPr>
            <a:r>
              <a:rPr lang="fil-PH" sz="1400" dirty="0" smtClean="0">
                <a:latin typeface="Bookman Old Style" pitchFamily="18" charset="0"/>
                <a:cs typeface="Arial" panose="020B0604020202020204" pitchFamily="34" charset="0"/>
              </a:rPr>
              <a:t>Ateneo de Manila University </a:t>
            </a:r>
          </a:p>
          <a:p>
            <a:pPr>
              <a:buFont typeface="+mj-lt"/>
              <a:buAutoNum type="arabicPeriod"/>
            </a:pPr>
            <a:r>
              <a:rPr lang="fil-PH" sz="1400" dirty="0" smtClean="0">
                <a:latin typeface="Bookman Old Style" pitchFamily="18" charset="0"/>
                <a:cs typeface="Arial" panose="020B0604020202020204" pitchFamily="34" charset="0"/>
              </a:rPr>
              <a:t>Ballet Philippines </a:t>
            </a:r>
          </a:p>
          <a:p>
            <a:pPr>
              <a:buFont typeface="+mj-lt"/>
              <a:buAutoNum type="arabicPeriod"/>
            </a:pPr>
            <a:r>
              <a:rPr lang="fil-PH" sz="1400" dirty="0" smtClean="0">
                <a:latin typeface="Bookman Old Style" pitchFamily="18" charset="0"/>
                <a:cs typeface="Arial" panose="020B0604020202020204" pitchFamily="34" charset="0"/>
              </a:rPr>
              <a:t>Cavite State University </a:t>
            </a:r>
          </a:p>
          <a:p>
            <a:pPr>
              <a:buFont typeface="+mj-lt"/>
              <a:buAutoNum type="arabicPeriod"/>
            </a:pPr>
            <a:r>
              <a:rPr lang="fil-PH" sz="1400" dirty="0" smtClean="0">
                <a:latin typeface="Bookman Old Style" pitchFamily="18" charset="0"/>
                <a:cs typeface="Arial" panose="020B0604020202020204" pitchFamily="34" charset="0"/>
              </a:rPr>
              <a:t>Central Bicol State University </a:t>
            </a:r>
          </a:p>
          <a:p>
            <a:pPr>
              <a:buFont typeface="+mj-lt"/>
              <a:buAutoNum type="arabicPeriod"/>
            </a:pPr>
            <a:r>
              <a:rPr lang="fil-PH" sz="1400" dirty="0" smtClean="0">
                <a:latin typeface="Bookman Old Style" pitchFamily="18" charset="0"/>
                <a:cs typeface="Arial" panose="020B0604020202020204" pitchFamily="34" charset="0"/>
              </a:rPr>
              <a:t>Centro Escolar University</a:t>
            </a:r>
          </a:p>
          <a:p>
            <a:pPr>
              <a:buFont typeface="+mj-lt"/>
              <a:buAutoNum type="arabicPeriod"/>
            </a:pPr>
            <a:r>
              <a:rPr lang="fil-PH" sz="1400" dirty="0" smtClean="0">
                <a:latin typeface="Bookman Old Style" pitchFamily="18" charset="0"/>
                <a:cs typeface="Arial" panose="020B0604020202020204" pitchFamily="34" charset="0"/>
              </a:rPr>
              <a:t>CHED</a:t>
            </a:r>
          </a:p>
          <a:p>
            <a:pPr>
              <a:buFont typeface="+mj-lt"/>
              <a:buAutoNum type="arabicPeriod"/>
            </a:pPr>
            <a:r>
              <a:rPr lang="fil-PH" sz="1400" dirty="0" smtClean="0">
                <a:latin typeface="Bookman Old Style" pitchFamily="18" charset="0"/>
                <a:cs typeface="Arial" panose="020B0604020202020204" pitchFamily="34" charset="0"/>
              </a:rPr>
              <a:t>Cultural Center of the Philippines </a:t>
            </a:r>
          </a:p>
          <a:p>
            <a:pPr>
              <a:buFont typeface="+mj-lt"/>
              <a:buAutoNum type="arabicPeriod"/>
            </a:pPr>
            <a:r>
              <a:rPr lang="fil-PH" sz="1400" dirty="0" smtClean="0">
                <a:latin typeface="Bookman Old Style" pitchFamily="18" charset="0"/>
                <a:cs typeface="Arial" panose="020B0604020202020204" pitchFamily="34" charset="0"/>
              </a:rPr>
              <a:t>Davao Wisdom Academy </a:t>
            </a:r>
          </a:p>
          <a:p>
            <a:pPr>
              <a:buFont typeface="+mj-lt"/>
              <a:buAutoNum type="arabicPeriod"/>
            </a:pPr>
            <a:r>
              <a:rPr lang="fil-PH" sz="1400" dirty="0" smtClean="0">
                <a:latin typeface="Bookman Old Style" pitchFamily="18" charset="0"/>
                <a:cs typeface="Arial" panose="020B0604020202020204" pitchFamily="34" charset="0"/>
              </a:rPr>
              <a:t>De La Salle University - Dasmariñas </a:t>
            </a:r>
          </a:p>
          <a:p>
            <a:pPr>
              <a:buFont typeface="+mj-lt"/>
              <a:buAutoNum type="arabicPeriod"/>
            </a:pPr>
            <a:r>
              <a:rPr lang="fil-PH" sz="1400" dirty="0" smtClean="0">
                <a:latin typeface="Bookman Old Style" pitchFamily="18" charset="0"/>
                <a:cs typeface="Arial" panose="020B0604020202020204" pitchFamily="34" charset="0"/>
              </a:rPr>
              <a:t>De La Salle-College of St. Benilde </a:t>
            </a:r>
          </a:p>
          <a:p>
            <a:pPr>
              <a:buFont typeface="+mj-lt"/>
              <a:buAutoNum type="arabicPeriod"/>
            </a:pPr>
            <a:r>
              <a:rPr lang="fil-PH" sz="1400" dirty="0" smtClean="0">
                <a:latin typeface="Bookman Old Style" pitchFamily="18" charset="0"/>
                <a:cs typeface="Arial" panose="020B0604020202020204" pitchFamily="34" charset="0"/>
              </a:rPr>
              <a:t>De La Salle University – Taft </a:t>
            </a:r>
          </a:p>
          <a:p>
            <a:pPr>
              <a:buFont typeface="+mj-lt"/>
              <a:buAutoNum type="arabicPeriod"/>
            </a:pPr>
            <a:r>
              <a:rPr lang="fil-PH" sz="1400" dirty="0" smtClean="0">
                <a:latin typeface="Bookman Old Style" pitchFamily="18" charset="0"/>
                <a:cs typeface="Arial" panose="020B0604020202020204" pitchFamily="34" charset="0"/>
              </a:rPr>
              <a:t>Don Bosco School </a:t>
            </a:r>
          </a:p>
          <a:p>
            <a:pPr>
              <a:buFont typeface="+mj-lt"/>
              <a:buAutoNum type="arabicPeriod"/>
            </a:pPr>
            <a:r>
              <a:rPr lang="fil-PH" sz="1400" dirty="0" smtClean="0">
                <a:latin typeface="Bookman Old Style" pitchFamily="18" charset="0"/>
                <a:cs typeface="Arial" panose="020B0604020202020204" pitchFamily="34" charset="0"/>
              </a:rPr>
              <a:t>Foundation for Information Technology Education and Development </a:t>
            </a:r>
          </a:p>
          <a:p>
            <a:pPr>
              <a:buFont typeface="+mj-lt"/>
              <a:buAutoNum type="arabicPeriod"/>
            </a:pPr>
            <a:r>
              <a:rPr lang="fil-PH" sz="1400" dirty="0" smtClean="0">
                <a:latin typeface="Bookman Old Style" pitchFamily="18" charset="0"/>
                <a:cs typeface="Arial" panose="020B0604020202020204" pitchFamily="34" charset="0"/>
              </a:rPr>
              <a:t>International Training for Pig Husbandry </a:t>
            </a:r>
          </a:p>
          <a:p>
            <a:pPr>
              <a:buFont typeface="+mj-lt"/>
              <a:buAutoNum type="arabicPeriod"/>
            </a:pPr>
            <a:r>
              <a:rPr lang="fil-PH" sz="1400" dirty="0" smtClean="0">
                <a:latin typeface="Bookman Old Style" pitchFamily="18" charset="0"/>
                <a:cs typeface="Arial" panose="020B0604020202020204" pitchFamily="34" charset="0"/>
              </a:rPr>
              <a:t>Jose Rizal University </a:t>
            </a:r>
          </a:p>
          <a:p>
            <a:pPr>
              <a:buFont typeface="+mj-lt"/>
              <a:buAutoNum type="arabicPeriod"/>
            </a:pPr>
            <a:r>
              <a:rPr lang="fil-PH" sz="1400" dirty="0" smtClean="0">
                <a:latin typeface="Bookman Old Style" pitchFamily="18" charset="0"/>
                <a:cs typeface="Arial" panose="020B0604020202020204" pitchFamily="34" charset="0"/>
              </a:rPr>
              <a:t>La Consolacion College Manila </a:t>
            </a:r>
          </a:p>
          <a:p>
            <a:pPr>
              <a:buFont typeface="+mj-lt"/>
              <a:buAutoNum type="arabicPeriod"/>
            </a:pPr>
            <a:r>
              <a:rPr lang="fil-PH" sz="1400" dirty="0" smtClean="0">
                <a:latin typeface="Bookman Old Style" pitchFamily="18" charset="0"/>
                <a:cs typeface="Arial" panose="020B0604020202020204" pitchFamily="34" charset="0"/>
              </a:rPr>
              <a:t>Let’s GO Foundation </a:t>
            </a:r>
          </a:p>
          <a:p>
            <a:pPr>
              <a:buFont typeface="+mj-lt"/>
              <a:buAutoNum type="arabicPeriod"/>
            </a:pPr>
            <a:r>
              <a:rPr lang="fil-PH" sz="1400" dirty="0" smtClean="0">
                <a:latin typeface="Bookman Old Style" pitchFamily="18" charset="0"/>
                <a:cs typeface="Arial" panose="020B0604020202020204" pitchFamily="34" charset="0"/>
              </a:rPr>
              <a:t>Lyceum of the Philippines </a:t>
            </a:r>
          </a:p>
          <a:p>
            <a:pPr>
              <a:buFont typeface="+mj-lt"/>
              <a:buAutoNum type="arabicPeriod"/>
            </a:pPr>
            <a:r>
              <a:rPr lang="fil-PH" sz="1400" dirty="0" smtClean="0">
                <a:latin typeface="Bookman Old Style" pitchFamily="18" charset="0"/>
                <a:cs typeface="Arial" panose="020B0604020202020204" pitchFamily="34" charset="0"/>
              </a:rPr>
              <a:t>Mariano Marcos State University </a:t>
            </a:r>
          </a:p>
          <a:p>
            <a:pPr>
              <a:buFont typeface="+mj-lt"/>
              <a:buAutoNum type="arabicPeriod"/>
            </a:pPr>
            <a:r>
              <a:rPr lang="fil-PH" sz="1400" dirty="0" smtClean="0">
                <a:latin typeface="Bookman Old Style" pitchFamily="18" charset="0"/>
                <a:cs typeface="Arial" panose="020B0604020202020204" pitchFamily="34" charset="0"/>
              </a:rPr>
              <a:t>Miriam College </a:t>
            </a:r>
          </a:p>
          <a:p>
            <a:pPr>
              <a:buFont typeface="+mj-lt"/>
              <a:buAutoNum type="arabicPeriod"/>
            </a:pPr>
            <a:r>
              <a:rPr lang="fil-PH" sz="1400" dirty="0" smtClean="0">
                <a:latin typeface="Bookman Old Style" pitchFamily="18" charset="0"/>
                <a:cs typeface="Arial" panose="020B0604020202020204" pitchFamily="34" charset="0"/>
              </a:rPr>
              <a:t>National Commission for Culture and the Arts </a:t>
            </a:r>
          </a:p>
          <a:p>
            <a:pPr>
              <a:buFont typeface="+mj-lt"/>
              <a:buAutoNum type="arabicPeriod"/>
            </a:pPr>
            <a:r>
              <a:rPr lang="fil-PH" sz="1400" dirty="0" smtClean="0">
                <a:latin typeface="Bookman Old Style" pitchFamily="18" charset="0"/>
                <a:cs typeface="Arial" panose="020B0604020202020204" pitchFamily="34" charset="0"/>
              </a:rPr>
              <a:t>National Historical Commission </a:t>
            </a:r>
          </a:p>
          <a:p>
            <a:pPr>
              <a:buFont typeface="+mj-lt"/>
              <a:buAutoNum type="arabicPeriod"/>
            </a:pPr>
            <a:r>
              <a:rPr lang="fil-PH" sz="1400" dirty="0" smtClean="0">
                <a:latin typeface="Bookman Old Style" pitchFamily="18" charset="0"/>
                <a:cs typeface="Arial" panose="020B0604020202020204" pitchFamily="34" charset="0"/>
              </a:rPr>
              <a:t>Palawan State University </a:t>
            </a:r>
          </a:p>
          <a:p>
            <a:pPr>
              <a:buFont typeface="+mj-lt"/>
              <a:buAutoNum type="arabicPeriod"/>
            </a:pPr>
            <a:r>
              <a:rPr lang="fil-PH" sz="1400" dirty="0" smtClean="0">
                <a:latin typeface="Bookman Old Style" pitchFamily="18" charset="0"/>
                <a:cs typeface="Arial" panose="020B0604020202020204" pitchFamily="34" charset="0"/>
              </a:rPr>
              <a:t>Philippine Center for Post-Harvest Development and Mechanization </a:t>
            </a:r>
          </a:p>
          <a:p>
            <a:pPr>
              <a:buFont typeface="+mj-lt"/>
              <a:buAutoNum type="arabicPeriod"/>
            </a:pPr>
            <a:r>
              <a:rPr lang="fil-PH" sz="1400" dirty="0" smtClean="0">
                <a:latin typeface="Bookman Old Style" pitchFamily="18" charset="0"/>
                <a:cs typeface="Arial" panose="020B0604020202020204" pitchFamily="34" charset="0"/>
              </a:rPr>
              <a:t>Philippine Educational Theater Association </a:t>
            </a:r>
          </a:p>
          <a:p>
            <a:pPr>
              <a:buFont typeface="+mj-lt"/>
              <a:buAutoNum type="arabicPeriod"/>
            </a:pPr>
            <a:r>
              <a:rPr lang="fil-PH" sz="1400" dirty="0" smtClean="0">
                <a:latin typeface="Bookman Old Style" pitchFamily="18" charset="0"/>
                <a:cs typeface="Arial" panose="020B0604020202020204" pitchFamily="34" charset="0"/>
              </a:rPr>
              <a:t>Philippine High School for the Arts </a:t>
            </a:r>
          </a:p>
          <a:p>
            <a:pPr>
              <a:buFont typeface="+mj-lt"/>
              <a:buAutoNum type="arabicPeriod"/>
            </a:pPr>
            <a:r>
              <a:rPr lang="fil-PH" sz="1400" dirty="0" smtClean="0">
                <a:latin typeface="Bookman Old Style" pitchFamily="18" charset="0"/>
                <a:cs typeface="Arial" panose="020B0604020202020204" pitchFamily="34" charset="0"/>
              </a:rPr>
              <a:t>Philippine National Historical Society </a:t>
            </a:r>
          </a:p>
          <a:p>
            <a:pPr>
              <a:buFont typeface="+mj-lt"/>
              <a:buAutoNum type="arabicPeriod"/>
            </a:pPr>
            <a:r>
              <a:rPr lang="fil-PH" sz="1400" dirty="0" smtClean="0">
                <a:latin typeface="Bookman Old Style" pitchFamily="18" charset="0"/>
                <a:cs typeface="Arial" panose="020B0604020202020204" pitchFamily="34" charset="0"/>
              </a:rPr>
              <a:t>Philippine Normal University </a:t>
            </a:r>
          </a:p>
          <a:p>
            <a:pPr>
              <a:buFont typeface="+mj-lt"/>
              <a:buAutoNum type="arabicPeriod"/>
            </a:pPr>
            <a:r>
              <a:rPr lang="fil-PH" sz="1400" dirty="0" smtClean="0">
                <a:latin typeface="Bookman Old Style" pitchFamily="18" charset="0"/>
                <a:cs typeface="Arial" panose="020B0604020202020204" pitchFamily="34" charset="0"/>
              </a:rPr>
              <a:t>Philippine Science High School </a:t>
            </a:r>
          </a:p>
          <a:p>
            <a:pPr>
              <a:buFont typeface="+mj-lt"/>
              <a:buAutoNum type="arabicPeriod"/>
            </a:pPr>
            <a:r>
              <a:rPr lang="fil-PH" sz="1400" dirty="0" smtClean="0">
                <a:latin typeface="Bookman Old Style" pitchFamily="18" charset="0"/>
                <a:cs typeface="Arial" panose="020B0604020202020204" pitchFamily="34" charset="0"/>
              </a:rPr>
              <a:t>Philippine Society for Music Education </a:t>
            </a:r>
          </a:p>
          <a:p>
            <a:pPr>
              <a:buFont typeface="+mj-lt"/>
              <a:buAutoNum type="arabicPeriod"/>
            </a:pPr>
            <a:r>
              <a:rPr lang="fil-PH" sz="1400" dirty="0" smtClean="0">
                <a:latin typeface="Bookman Old Style" pitchFamily="18" charset="0"/>
                <a:cs typeface="Arial" panose="020B0604020202020204" pitchFamily="34" charset="0"/>
              </a:rPr>
              <a:t>Queen of Heart Academy Cavite </a:t>
            </a:r>
          </a:p>
          <a:p>
            <a:pPr>
              <a:buFont typeface="+mj-lt"/>
              <a:buAutoNum type="arabicPeriod"/>
            </a:pPr>
            <a:r>
              <a:rPr lang="fil-PH" sz="1400" dirty="0" smtClean="0">
                <a:latin typeface="Bookman Old Style" pitchFamily="18" charset="0"/>
                <a:cs typeface="Arial" panose="020B0604020202020204" pitchFamily="34" charset="0"/>
              </a:rPr>
              <a:t>Raya School </a:t>
            </a:r>
          </a:p>
          <a:p>
            <a:pPr>
              <a:buFont typeface="+mj-lt"/>
              <a:buAutoNum type="arabicPeriod"/>
            </a:pPr>
            <a:r>
              <a:rPr lang="fil-PH" sz="1400" dirty="0" smtClean="0">
                <a:latin typeface="Bookman Old Style" pitchFamily="18" charset="0"/>
                <a:cs typeface="Arial" panose="020B0604020202020204" pitchFamily="34" charset="0"/>
              </a:rPr>
              <a:t>San Beda College </a:t>
            </a:r>
          </a:p>
          <a:p>
            <a:pPr>
              <a:buFont typeface="+mj-lt"/>
              <a:buAutoNum type="arabicPeriod"/>
            </a:pPr>
            <a:r>
              <a:rPr lang="fil-PH" sz="1400" dirty="0" smtClean="0">
                <a:latin typeface="Bookman Old Style" pitchFamily="18" charset="0"/>
                <a:cs typeface="Arial" panose="020B0604020202020204" pitchFamily="34" charset="0"/>
              </a:rPr>
              <a:t>St. Mary’s University – Nueva Vizcaya </a:t>
            </a:r>
          </a:p>
          <a:p>
            <a:pPr>
              <a:buFont typeface="+mj-lt"/>
              <a:buAutoNum type="arabicPeriod"/>
            </a:pPr>
            <a:r>
              <a:rPr lang="fil-PH" sz="1400" dirty="0" smtClean="0">
                <a:latin typeface="Bookman Old Style" pitchFamily="18" charset="0"/>
                <a:cs typeface="Arial" panose="020B0604020202020204" pitchFamily="34" charset="0"/>
              </a:rPr>
              <a:t>St. Paul University Manila</a:t>
            </a:r>
          </a:p>
          <a:p>
            <a:pPr>
              <a:buFont typeface="+mj-lt"/>
              <a:buAutoNum type="arabicPeriod"/>
            </a:pPr>
            <a:r>
              <a:rPr lang="fil-PH" sz="1400" dirty="0" smtClean="0">
                <a:latin typeface="Bookman Old Style" pitchFamily="18" charset="0"/>
                <a:cs typeface="Arial" panose="020B0604020202020204" pitchFamily="34" charset="0"/>
              </a:rPr>
              <a:t>Technological University of the Philippines </a:t>
            </a:r>
          </a:p>
          <a:p>
            <a:pPr>
              <a:buFont typeface="+mj-lt"/>
              <a:buAutoNum type="arabicPeriod"/>
            </a:pPr>
            <a:r>
              <a:rPr lang="fil-PH" sz="1400" dirty="0" smtClean="0">
                <a:latin typeface="Bookman Old Style" pitchFamily="18" charset="0"/>
                <a:cs typeface="Arial" panose="020B0604020202020204" pitchFamily="34" charset="0"/>
              </a:rPr>
              <a:t>TESDA </a:t>
            </a:r>
          </a:p>
          <a:p>
            <a:pPr>
              <a:buFont typeface="+mj-lt"/>
              <a:buAutoNum type="arabicPeriod"/>
            </a:pPr>
            <a:r>
              <a:rPr lang="fil-PH" sz="1400" dirty="0" smtClean="0">
                <a:latin typeface="Bookman Old Style" pitchFamily="18" charset="0"/>
                <a:cs typeface="Arial" panose="020B0604020202020204" pitchFamily="34" charset="0"/>
              </a:rPr>
              <a:t>University of Asia and the Pacific </a:t>
            </a:r>
          </a:p>
          <a:p>
            <a:pPr>
              <a:buFont typeface="+mj-lt"/>
              <a:buAutoNum type="arabicPeriod"/>
            </a:pPr>
            <a:r>
              <a:rPr lang="fil-PH" sz="1400" dirty="0" smtClean="0">
                <a:latin typeface="Bookman Old Style" pitchFamily="18" charset="0"/>
                <a:cs typeface="Arial" panose="020B0604020202020204" pitchFamily="34" charset="0"/>
              </a:rPr>
              <a:t>University of Santo Tomas </a:t>
            </a:r>
          </a:p>
          <a:p>
            <a:pPr>
              <a:buFont typeface="+mj-lt"/>
              <a:buAutoNum type="arabicPeriod"/>
            </a:pPr>
            <a:r>
              <a:rPr lang="fil-PH" sz="1400" dirty="0" smtClean="0">
                <a:latin typeface="Bookman Old Style" pitchFamily="18" charset="0"/>
                <a:cs typeface="Arial" panose="020B0604020202020204" pitchFamily="34" charset="0"/>
              </a:rPr>
              <a:t>UP Diliman </a:t>
            </a:r>
          </a:p>
          <a:p>
            <a:pPr>
              <a:buFont typeface="+mj-lt"/>
              <a:buAutoNum type="arabicPeriod"/>
            </a:pPr>
            <a:r>
              <a:rPr lang="fil-PH" sz="1400" dirty="0" smtClean="0">
                <a:latin typeface="Bookman Old Style" pitchFamily="18" charset="0"/>
                <a:cs typeface="Arial" panose="020B0604020202020204" pitchFamily="34" charset="0"/>
              </a:rPr>
              <a:t>UP Integrated School </a:t>
            </a:r>
          </a:p>
          <a:p>
            <a:pPr>
              <a:buFont typeface="+mj-lt"/>
              <a:buAutoNum type="arabicPeriod"/>
            </a:pPr>
            <a:r>
              <a:rPr lang="fil-PH" sz="1400" dirty="0" smtClean="0">
                <a:latin typeface="Bookman Old Style" pitchFamily="18" charset="0"/>
                <a:cs typeface="Arial" panose="020B0604020202020204" pitchFamily="34" charset="0"/>
              </a:rPr>
              <a:t>UP Los Baños </a:t>
            </a:r>
          </a:p>
          <a:p>
            <a:pPr>
              <a:buFont typeface="+mj-lt"/>
              <a:buAutoNum type="arabicPeriod"/>
            </a:pPr>
            <a:r>
              <a:rPr lang="fil-PH" sz="1400" dirty="0" smtClean="0">
                <a:latin typeface="Bookman Old Style" pitchFamily="18" charset="0"/>
                <a:cs typeface="Arial" panose="020B0604020202020204" pitchFamily="34" charset="0"/>
              </a:rPr>
              <a:t>UP Manila </a:t>
            </a:r>
          </a:p>
          <a:p>
            <a:pPr>
              <a:buFont typeface="+mj-lt"/>
              <a:buAutoNum type="arabicPeriod"/>
            </a:pPr>
            <a:r>
              <a:rPr lang="fil-PH" sz="1400" dirty="0" smtClean="0">
                <a:latin typeface="Bookman Old Style" pitchFamily="18" charset="0"/>
                <a:cs typeface="Arial" panose="020B0604020202020204" pitchFamily="34" charset="0"/>
              </a:rPr>
              <a:t>UP NISMED </a:t>
            </a:r>
          </a:p>
          <a:p>
            <a:pPr>
              <a:buFont typeface="+mj-lt"/>
              <a:buAutoNum type="arabicPeriod"/>
            </a:pPr>
            <a:r>
              <a:rPr lang="fil-PH" sz="1400" dirty="0" smtClean="0">
                <a:latin typeface="Bookman Old Style" pitchFamily="18" charset="0"/>
                <a:cs typeface="Arial" panose="020B0604020202020204" pitchFamily="34" charset="0"/>
              </a:rPr>
              <a:t>UP Open University </a:t>
            </a:r>
          </a:p>
          <a:p>
            <a:pPr>
              <a:buFont typeface="+mj-lt"/>
              <a:buAutoNum type="arabicPeriod"/>
            </a:pPr>
            <a:r>
              <a:rPr lang="fil-PH" sz="1400" dirty="0" smtClean="0">
                <a:latin typeface="Bookman Old Style" pitchFamily="18" charset="0"/>
                <a:cs typeface="Arial" panose="020B0604020202020204" pitchFamily="34" charset="0"/>
              </a:rPr>
              <a:t>USAID</a:t>
            </a:r>
          </a:p>
          <a:p>
            <a:pPr>
              <a:buFont typeface="+mj-lt"/>
              <a:buAutoNum type="arabicPeriod"/>
            </a:pPr>
            <a:r>
              <a:rPr lang="fil-PH" sz="1400" dirty="0" smtClean="0">
                <a:latin typeface="Bookman Old Style" pitchFamily="18" charset="0"/>
                <a:cs typeface="Arial" panose="020B0604020202020204" pitchFamily="34" charset="0"/>
              </a:rPr>
              <a:t>Xavier School</a:t>
            </a:r>
          </a:p>
        </p:txBody>
      </p:sp>
      <p:sp>
        <p:nvSpPr>
          <p:cNvPr id="4" name="Rectangle 3"/>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5"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algn="ctr">
              <a:spcBef>
                <a:spcPct val="0"/>
              </a:spcBef>
              <a:defRPr/>
            </a:pPr>
            <a:r>
              <a:rPr lang="fil-PH" sz="1200" dirty="0">
                <a:solidFill>
                  <a:prstClr val="white"/>
                </a:solidFill>
                <a:latin typeface="Bookman Old Style" pitchFamily="18" charset="0"/>
                <a:ea typeface="+mj-ea"/>
                <a:cs typeface="+mj-cs"/>
              </a:rPr>
              <a:t>DEPARTMENT OF EDUCATION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41" name="Title 1"/>
          <p:cNvSpPr>
            <a:spLocks noGrp="1"/>
          </p:cNvSpPr>
          <p:nvPr>
            <p:ph type="title"/>
          </p:nvPr>
        </p:nvSpPr>
        <p:spPr>
          <a:xfrm>
            <a:off x="495300" y="0"/>
            <a:ext cx="8915400" cy="914400"/>
          </a:xfrm>
        </p:spPr>
        <p:txBody>
          <a:bodyPr>
            <a:normAutofit/>
          </a:bodyPr>
          <a:lstStyle/>
          <a:p>
            <a:r>
              <a:rPr lang="fil-PH" sz="3600" dirty="0" smtClean="0">
                <a:solidFill>
                  <a:schemeClr val="bg1"/>
                </a:solidFill>
                <a:latin typeface="Bookman Old Style" pitchFamily="18" charset="0"/>
              </a:rPr>
              <a:t>The Curriculum Guide Process</a:t>
            </a:r>
            <a:endParaRPr lang="fil-PH" sz="3600" dirty="0">
              <a:solidFill>
                <a:schemeClr val="bg1"/>
              </a:solidFill>
              <a:latin typeface="Bookman Old Style" pitchFamily="18" charset="0"/>
            </a:endParaRPr>
          </a:p>
        </p:txBody>
      </p:sp>
      <p:sp>
        <p:nvSpPr>
          <p:cNvPr id="42" name="Rectangle 41"/>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43"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algn="ctr">
              <a:spcBef>
                <a:spcPct val="0"/>
              </a:spcBef>
              <a:defRPr/>
            </a:pPr>
            <a:r>
              <a:rPr lang="fil-PH" sz="1200" dirty="0">
                <a:solidFill>
                  <a:prstClr val="white"/>
                </a:solidFill>
                <a:latin typeface="Bookman Old Style" pitchFamily="18" charset="0"/>
                <a:ea typeface="+mj-ea"/>
                <a:cs typeface="+mj-cs"/>
              </a:rPr>
              <a:t>DEPARTMENT OF EDUCATION</a:t>
            </a:r>
          </a:p>
        </p:txBody>
      </p:sp>
      <p:sp>
        <p:nvSpPr>
          <p:cNvPr id="44" name="Title 1"/>
          <p:cNvSpPr txBox="1">
            <a:spLocks/>
          </p:cNvSpPr>
          <p:nvPr/>
        </p:nvSpPr>
        <p:spPr>
          <a:xfrm>
            <a:off x="412750" y="914400"/>
            <a:ext cx="8997950" cy="1295400"/>
          </a:xfrm>
          <a:prstGeom prst="rect">
            <a:avLst/>
          </a:prstGeom>
          <a:solidFill>
            <a:schemeClr val="accent4">
              <a:lumMod val="20000"/>
              <a:lumOff val="80000"/>
            </a:schemeClr>
          </a:solidFill>
        </p:spPr>
        <p:txBody>
          <a:bodyPr vert="horz" lIns="91440" tIns="45720" rIns="91440" bIns="45720" rtlCol="0" anchor="ctr">
            <a:noAutofit/>
          </a:bodyPr>
          <a:lstStyle/>
          <a:p>
            <a:pPr algn="ctr">
              <a:spcBef>
                <a:spcPct val="0"/>
              </a:spcBef>
              <a:defRPr/>
            </a:pPr>
            <a:r>
              <a:rPr lang="fil-PH" sz="3600" b="1" dirty="0" smtClean="0">
                <a:solidFill>
                  <a:prstClr val="black"/>
                </a:solidFill>
                <a:latin typeface="Bookman Old Style" pitchFamily="18" charset="0"/>
                <a:ea typeface="+mj-ea"/>
                <a:cs typeface="+mj-cs"/>
              </a:rPr>
              <a:t>1. Content and Skills Review</a:t>
            </a:r>
            <a:endParaRPr lang="fil-PH" sz="3600" b="1" dirty="0">
              <a:solidFill>
                <a:prstClr val="black"/>
              </a:solidFill>
              <a:latin typeface="Bookman Old Style" pitchFamily="18" charset="0"/>
              <a:ea typeface="+mj-ea"/>
              <a:cs typeface="+mj-cs"/>
            </a:endParaRPr>
          </a:p>
        </p:txBody>
      </p:sp>
      <p:sp>
        <p:nvSpPr>
          <p:cNvPr id="48" name="Isosceles Triangle 47"/>
          <p:cNvSpPr/>
          <p:nvPr/>
        </p:nvSpPr>
        <p:spPr>
          <a:xfrm flipV="1">
            <a:off x="4540250" y="2819400"/>
            <a:ext cx="577850" cy="30480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grpSp>
        <p:nvGrpSpPr>
          <p:cNvPr id="2" name="Group 38"/>
          <p:cNvGrpSpPr/>
          <p:nvPr/>
        </p:nvGrpSpPr>
        <p:grpSpPr>
          <a:xfrm>
            <a:off x="412750" y="2133600"/>
            <a:ext cx="9080500" cy="4724400"/>
            <a:chOff x="381000" y="1981200"/>
            <a:chExt cx="8382000" cy="4876800"/>
          </a:xfrm>
        </p:grpSpPr>
        <p:sp>
          <p:nvSpPr>
            <p:cNvPr id="12" name="Title 1"/>
            <p:cNvSpPr txBox="1">
              <a:spLocks/>
            </p:cNvSpPr>
            <p:nvPr/>
          </p:nvSpPr>
          <p:spPr>
            <a:xfrm>
              <a:off x="5486400" y="2590800"/>
              <a:ext cx="3276600" cy="1295400"/>
            </a:xfrm>
            <a:prstGeom prst="rect">
              <a:avLst/>
            </a:prstGeom>
            <a:solidFill>
              <a:schemeClr val="accent5">
                <a:lumMod val="20000"/>
                <a:lumOff val="80000"/>
              </a:schemeClr>
            </a:solidFill>
          </p:spPr>
          <p:txBody>
            <a:bodyPr vert="horz" lIns="91440" tIns="45720" rIns="91440" bIns="45720" rtlCol="0" anchor="ctr">
              <a:noAutofit/>
            </a:bodyPr>
            <a:lstStyle/>
            <a:p>
              <a:pPr algn="ctr">
                <a:spcBef>
                  <a:spcPct val="0"/>
                </a:spcBef>
                <a:defRPr/>
              </a:pPr>
              <a:r>
                <a:rPr lang="fil-PH" sz="2800" b="1" i="1" dirty="0">
                  <a:solidFill>
                    <a:prstClr val="black"/>
                  </a:solidFill>
                  <a:latin typeface="Bookman Old Style" pitchFamily="18" charset="0"/>
                  <a:ea typeface="+mj-ea"/>
                  <a:cs typeface="+mj-cs"/>
                </a:rPr>
                <a:t>Draft 1</a:t>
              </a:r>
            </a:p>
          </p:txBody>
        </p:sp>
        <p:sp>
          <p:nvSpPr>
            <p:cNvPr id="13" name="Title 1"/>
            <p:cNvSpPr txBox="1">
              <a:spLocks/>
            </p:cNvSpPr>
            <p:nvPr/>
          </p:nvSpPr>
          <p:spPr>
            <a:xfrm>
              <a:off x="5486400" y="3886200"/>
              <a:ext cx="3276600" cy="838200"/>
            </a:xfrm>
            <a:prstGeom prst="rect">
              <a:avLst/>
            </a:prstGeom>
            <a:solidFill>
              <a:schemeClr val="accent5">
                <a:lumMod val="40000"/>
                <a:lumOff val="60000"/>
              </a:schemeClr>
            </a:solidFill>
          </p:spPr>
          <p:txBody>
            <a:bodyPr vert="horz" lIns="91440" tIns="45720" rIns="91440" bIns="45720" rtlCol="0" anchor="ctr">
              <a:noAutofit/>
            </a:bodyPr>
            <a:lstStyle/>
            <a:p>
              <a:pPr algn="ctr">
                <a:spcBef>
                  <a:spcPct val="0"/>
                </a:spcBef>
                <a:defRPr/>
              </a:pPr>
              <a:r>
                <a:rPr lang="fil-PH" sz="2800" b="1" i="1" dirty="0" smtClean="0">
                  <a:solidFill>
                    <a:prstClr val="black"/>
                  </a:solidFill>
                  <a:latin typeface="Bookman Old Style" pitchFamily="18" charset="0"/>
                  <a:ea typeface="+mj-ea"/>
                  <a:cs typeface="+mj-cs"/>
                </a:rPr>
                <a:t>Comments</a:t>
              </a:r>
              <a:endParaRPr lang="fil-PH" sz="2800" b="1" i="1" dirty="0">
                <a:solidFill>
                  <a:prstClr val="black"/>
                </a:solidFill>
                <a:latin typeface="Bookman Old Style" pitchFamily="18" charset="0"/>
                <a:ea typeface="+mj-ea"/>
                <a:cs typeface="+mj-cs"/>
              </a:endParaRPr>
            </a:p>
          </p:txBody>
        </p:sp>
        <p:sp>
          <p:nvSpPr>
            <p:cNvPr id="14" name="Title 1"/>
            <p:cNvSpPr txBox="1">
              <a:spLocks/>
            </p:cNvSpPr>
            <p:nvPr/>
          </p:nvSpPr>
          <p:spPr>
            <a:xfrm>
              <a:off x="5486400" y="4724400"/>
              <a:ext cx="3276600" cy="838200"/>
            </a:xfrm>
            <a:prstGeom prst="rect">
              <a:avLst/>
            </a:prstGeom>
            <a:solidFill>
              <a:schemeClr val="accent5">
                <a:lumMod val="60000"/>
                <a:lumOff val="40000"/>
              </a:schemeClr>
            </a:solidFill>
          </p:spPr>
          <p:txBody>
            <a:bodyPr vert="horz" lIns="91440" tIns="45720" rIns="91440" bIns="45720" rtlCol="0" anchor="ctr">
              <a:noAutofit/>
            </a:bodyPr>
            <a:lstStyle/>
            <a:p>
              <a:pPr algn="ctr">
                <a:spcBef>
                  <a:spcPct val="0"/>
                </a:spcBef>
                <a:defRPr/>
              </a:pPr>
              <a:r>
                <a:rPr lang="fil-PH" sz="2800" b="1" i="1" dirty="0" smtClean="0">
                  <a:solidFill>
                    <a:prstClr val="black"/>
                  </a:solidFill>
                  <a:latin typeface="Bookman Old Style" pitchFamily="18" charset="0"/>
                  <a:ea typeface="+mj-ea"/>
                  <a:cs typeface="+mj-cs"/>
                </a:rPr>
                <a:t>Draft 2</a:t>
              </a:r>
              <a:endParaRPr lang="fil-PH" sz="2800" b="1" i="1" dirty="0">
                <a:solidFill>
                  <a:prstClr val="black"/>
                </a:solidFill>
                <a:latin typeface="Bookman Old Style" pitchFamily="18" charset="0"/>
                <a:ea typeface="+mj-ea"/>
                <a:cs typeface="+mj-cs"/>
              </a:endParaRPr>
            </a:p>
          </p:txBody>
        </p:sp>
        <p:sp>
          <p:nvSpPr>
            <p:cNvPr id="15" name="Title 1"/>
            <p:cNvSpPr txBox="1">
              <a:spLocks/>
            </p:cNvSpPr>
            <p:nvPr/>
          </p:nvSpPr>
          <p:spPr>
            <a:xfrm>
              <a:off x="5486400" y="5562600"/>
              <a:ext cx="3276600" cy="1295400"/>
            </a:xfrm>
            <a:prstGeom prst="rect">
              <a:avLst/>
            </a:prstGeom>
            <a:solidFill>
              <a:schemeClr val="accent5"/>
            </a:solidFill>
          </p:spPr>
          <p:txBody>
            <a:bodyPr vert="horz" lIns="91440" tIns="45720" rIns="91440" bIns="45720" rtlCol="0" anchor="ctr">
              <a:noAutofit/>
            </a:bodyPr>
            <a:lstStyle/>
            <a:p>
              <a:pPr algn="ctr">
                <a:spcBef>
                  <a:spcPct val="0"/>
                </a:spcBef>
                <a:defRPr/>
              </a:pPr>
              <a:r>
                <a:rPr lang="fil-PH" sz="2400" b="1" i="1" dirty="0">
                  <a:solidFill>
                    <a:schemeClr val="bg1"/>
                  </a:solidFill>
                  <a:latin typeface="Bookman Old Style" pitchFamily="18" charset="0"/>
                  <a:ea typeface="+mj-ea"/>
                  <a:cs typeface="+mj-cs"/>
                </a:rPr>
                <a:t>Final Curriculum Guide</a:t>
              </a:r>
            </a:p>
          </p:txBody>
        </p:sp>
        <p:sp>
          <p:nvSpPr>
            <p:cNvPr id="16" name="Title 1"/>
            <p:cNvSpPr txBox="1">
              <a:spLocks/>
            </p:cNvSpPr>
            <p:nvPr/>
          </p:nvSpPr>
          <p:spPr>
            <a:xfrm>
              <a:off x="381000" y="2590800"/>
              <a:ext cx="5105400" cy="1295400"/>
            </a:xfrm>
            <a:prstGeom prst="rect">
              <a:avLst/>
            </a:prstGeom>
            <a:solidFill>
              <a:schemeClr val="accent6">
                <a:lumMod val="20000"/>
                <a:lumOff val="80000"/>
              </a:schemeClr>
            </a:solidFill>
          </p:spPr>
          <p:txBody>
            <a:bodyPr vert="horz" lIns="91440" tIns="45720" rIns="91440" bIns="45720" rtlCol="0" anchor="ctr">
              <a:noAutofit/>
            </a:bodyPr>
            <a:lstStyle/>
            <a:p>
              <a:pPr algn="ctr">
                <a:spcBef>
                  <a:spcPct val="0"/>
                </a:spcBef>
                <a:defRPr/>
              </a:pPr>
              <a:r>
                <a:rPr lang="fil-PH" sz="2200" dirty="0">
                  <a:solidFill>
                    <a:prstClr val="black"/>
                  </a:solidFill>
                  <a:latin typeface="Bookman Old Style" pitchFamily="18" charset="0"/>
                  <a:ea typeface="+mj-ea"/>
                  <a:cs typeface="+mj-cs"/>
                </a:rPr>
                <a:t>Technical Panel/Technical Committee/Drafting Committee</a:t>
              </a:r>
            </a:p>
          </p:txBody>
        </p:sp>
        <p:sp>
          <p:nvSpPr>
            <p:cNvPr id="17" name="Title 1"/>
            <p:cNvSpPr txBox="1">
              <a:spLocks/>
            </p:cNvSpPr>
            <p:nvPr/>
          </p:nvSpPr>
          <p:spPr>
            <a:xfrm>
              <a:off x="381000" y="3886200"/>
              <a:ext cx="5105400" cy="838200"/>
            </a:xfrm>
            <a:prstGeom prst="rect">
              <a:avLst/>
            </a:prstGeom>
            <a:solidFill>
              <a:schemeClr val="accent6">
                <a:lumMod val="40000"/>
                <a:lumOff val="60000"/>
              </a:schemeClr>
            </a:solidFill>
          </p:spPr>
          <p:txBody>
            <a:bodyPr vert="horz" lIns="91440" tIns="45720" rIns="91440" bIns="45720" rtlCol="0" anchor="ctr">
              <a:noAutofit/>
            </a:bodyPr>
            <a:lstStyle/>
            <a:p>
              <a:pPr algn="ctr">
                <a:spcBef>
                  <a:spcPct val="0"/>
                </a:spcBef>
                <a:defRPr/>
              </a:pPr>
              <a:r>
                <a:rPr lang="fil-PH" sz="2200" dirty="0">
                  <a:solidFill>
                    <a:prstClr val="black"/>
                  </a:solidFill>
                  <a:latin typeface="Bookman Old Style" pitchFamily="18" charset="0"/>
                  <a:ea typeface="+mj-ea"/>
                  <a:cs typeface="+mj-cs"/>
                </a:rPr>
                <a:t>Review of CGs</a:t>
              </a:r>
            </a:p>
          </p:txBody>
        </p:sp>
        <p:sp>
          <p:nvSpPr>
            <p:cNvPr id="18" name="Title 1"/>
            <p:cNvSpPr txBox="1">
              <a:spLocks/>
            </p:cNvSpPr>
            <p:nvPr/>
          </p:nvSpPr>
          <p:spPr>
            <a:xfrm>
              <a:off x="381000" y="4724400"/>
              <a:ext cx="5105400" cy="838200"/>
            </a:xfrm>
            <a:prstGeom prst="rect">
              <a:avLst/>
            </a:prstGeom>
            <a:solidFill>
              <a:schemeClr val="accent6">
                <a:lumMod val="60000"/>
                <a:lumOff val="40000"/>
              </a:schemeClr>
            </a:solidFill>
          </p:spPr>
          <p:txBody>
            <a:bodyPr vert="horz" lIns="91440" tIns="45720" rIns="91440" bIns="45720" rtlCol="0" anchor="ctr">
              <a:noAutofit/>
            </a:bodyPr>
            <a:lstStyle/>
            <a:p>
              <a:pPr algn="ctr">
                <a:spcBef>
                  <a:spcPct val="0"/>
                </a:spcBef>
                <a:defRPr/>
              </a:pPr>
              <a:r>
                <a:rPr lang="fil-PH" sz="2200" dirty="0">
                  <a:solidFill>
                    <a:prstClr val="black"/>
                  </a:solidFill>
                  <a:latin typeface="Bookman Old Style" pitchFamily="18" charset="0"/>
                  <a:ea typeface="+mj-ea"/>
                  <a:cs typeface="+mj-cs"/>
                </a:rPr>
                <a:t>Return to crafters of Draft 1</a:t>
              </a:r>
            </a:p>
          </p:txBody>
        </p:sp>
        <p:sp>
          <p:nvSpPr>
            <p:cNvPr id="19" name="Title 1"/>
            <p:cNvSpPr txBox="1">
              <a:spLocks/>
            </p:cNvSpPr>
            <p:nvPr/>
          </p:nvSpPr>
          <p:spPr>
            <a:xfrm>
              <a:off x="381000" y="5562600"/>
              <a:ext cx="5105400" cy="1295400"/>
            </a:xfrm>
            <a:prstGeom prst="rect">
              <a:avLst/>
            </a:prstGeom>
            <a:solidFill>
              <a:schemeClr val="accent6"/>
            </a:solidFill>
          </p:spPr>
          <p:txBody>
            <a:bodyPr vert="horz" lIns="91440" tIns="45720" rIns="91440" bIns="45720" rtlCol="0" anchor="ctr">
              <a:noAutofit/>
            </a:bodyPr>
            <a:lstStyle/>
            <a:p>
              <a:pPr algn="ctr">
                <a:spcBef>
                  <a:spcPct val="0"/>
                </a:spcBef>
                <a:defRPr/>
              </a:pPr>
              <a:r>
                <a:rPr lang="fil-PH" sz="2200" dirty="0">
                  <a:solidFill>
                    <a:prstClr val="black"/>
                  </a:solidFill>
                  <a:latin typeface="Bookman Old Style" pitchFamily="18" charset="0"/>
                  <a:ea typeface="+mj-ea"/>
                  <a:cs typeface="+mj-cs"/>
                </a:rPr>
                <a:t>DepEd reads comments in a </a:t>
              </a:r>
            </a:p>
            <a:p>
              <a:pPr algn="ctr">
                <a:spcBef>
                  <a:spcPct val="0"/>
                </a:spcBef>
                <a:defRPr/>
              </a:pPr>
              <a:r>
                <a:rPr lang="fil-PH" sz="2200" dirty="0">
                  <a:solidFill>
                    <a:prstClr val="black"/>
                  </a:solidFill>
                  <a:latin typeface="Bookman Old Style" pitchFamily="18" charset="0"/>
                  <a:ea typeface="+mj-ea"/>
                  <a:cs typeface="+mj-cs"/>
                </a:rPr>
                <a:t>Curriculum Finalization Workshop</a:t>
              </a:r>
            </a:p>
          </p:txBody>
        </p:sp>
        <p:sp>
          <p:nvSpPr>
            <p:cNvPr id="20" name="Isosceles Triangle 19"/>
            <p:cNvSpPr/>
            <p:nvPr/>
          </p:nvSpPr>
          <p:spPr>
            <a:xfrm flipV="1">
              <a:off x="2667000" y="3886200"/>
              <a:ext cx="533400" cy="30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1" name="Isosceles Triangle 20"/>
            <p:cNvSpPr/>
            <p:nvPr/>
          </p:nvSpPr>
          <p:spPr>
            <a:xfrm flipV="1">
              <a:off x="2667000" y="4724400"/>
              <a:ext cx="533400" cy="3048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2" name="Isosceles Triangle 21"/>
            <p:cNvSpPr/>
            <p:nvPr/>
          </p:nvSpPr>
          <p:spPr>
            <a:xfrm flipV="1">
              <a:off x="2667000" y="5562600"/>
              <a:ext cx="533400" cy="3048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grpSp>
          <p:nvGrpSpPr>
            <p:cNvPr id="3" name="Group 21"/>
            <p:cNvGrpSpPr/>
            <p:nvPr/>
          </p:nvGrpSpPr>
          <p:grpSpPr>
            <a:xfrm rot="16200000">
              <a:off x="4914901" y="3162297"/>
              <a:ext cx="1295399" cy="152401"/>
              <a:chOff x="5943600" y="3048000"/>
              <a:chExt cx="1354667" cy="152400"/>
            </a:xfrm>
          </p:grpSpPr>
          <p:sp>
            <p:nvSpPr>
              <p:cNvPr id="24" name="Isosceles Triangle 23"/>
              <p:cNvSpPr/>
              <p:nvPr/>
            </p:nvSpPr>
            <p:spPr>
              <a:xfrm flipV="1">
                <a:off x="5943600" y="3048000"/>
                <a:ext cx="508000" cy="1524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5" name="Isosceles Triangle 24"/>
              <p:cNvSpPr/>
              <p:nvPr/>
            </p:nvSpPr>
            <p:spPr>
              <a:xfrm flipV="1">
                <a:off x="6366933" y="3048000"/>
                <a:ext cx="508000" cy="1524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6" name="Isosceles Triangle 25"/>
              <p:cNvSpPr/>
              <p:nvPr/>
            </p:nvSpPr>
            <p:spPr>
              <a:xfrm flipV="1">
                <a:off x="6790267" y="3048000"/>
                <a:ext cx="508000" cy="1524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grpSp>
        <p:grpSp>
          <p:nvGrpSpPr>
            <p:cNvPr id="4" name="Group 22"/>
            <p:cNvGrpSpPr/>
            <p:nvPr/>
          </p:nvGrpSpPr>
          <p:grpSpPr>
            <a:xfrm rot="16200000">
              <a:off x="4914901" y="6134100"/>
              <a:ext cx="1295400" cy="152400"/>
              <a:chOff x="5943600" y="3048000"/>
              <a:chExt cx="1354667" cy="152400"/>
            </a:xfrm>
            <a:solidFill>
              <a:schemeClr val="accent6"/>
            </a:solidFill>
          </p:grpSpPr>
          <p:sp>
            <p:nvSpPr>
              <p:cNvPr id="28" name="Isosceles Triangle 27"/>
              <p:cNvSpPr/>
              <p:nvPr/>
            </p:nvSpPr>
            <p:spPr>
              <a:xfrm flipV="1">
                <a:off x="5943600" y="3048000"/>
                <a:ext cx="5080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9" name="Isosceles Triangle 28"/>
              <p:cNvSpPr/>
              <p:nvPr/>
            </p:nvSpPr>
            <p:spPr>
              <a:xfrm flipV="1">
                <a:off x="6366933" y="3048000"/>
                <a:ext cx="5080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30" name="Isosceles Triangle 29"/>
              <p:cNvSpPr/>
              <p:nvPr/>
            </p:nvSpPr>
            <p:spPr>
              <a:xfrm flipV="1">
                <a:off x="6790267" y="3048000"/>
                <a:ext cx="5080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grpSp>
        <p:grpSp>
          <p:nvGrpSpPr>
            <p:cNvPr id="5" name="Group 30"/>
            <p:cNvGrpSpPr/>
            <p:nvPr/>
          </p:nvGrpSpPr>
          <p:grpSpPr>
            <a:xfrm>
              <a:off x="5486401" y="3886200"/>
              <a:ext cx="152399" cy="838200"/>
              <a:chOff x="6324601" y="2514599"/>
              <a:chExt cx="228601" cy="890588"/>
            </a:xfrm>
            <a:solidFill>
              <a:schemeClr val="accent6">
                <a:lumMod val="40000"/>
                <a:lumOff val="60000"/>
              </a:schemeClr>
            </a:solidFill>
          </p:grpSpPr>
          <p:sp>
            <p:nvSpPr>
              <p:cNvPr id="32" name="Isosceles Triangle 31"/>
              <p:cNvSpPr/>
              <p:nvPr/>
            </p:nvSpPr>
            <p:spPr>
              <a:xfrm rot="16200000" flipV="1">
                <a:off x="6196014" y="3047999"/>
                <a:ext cx="485775" cy="2286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33" name="Isosceles Triangle 32"/>
              <p:cNvSpPr/>
              <p:nvPr/>
            </p:nvSpPr>
            <p:spPr>
              <a:xfrm rot="16200000" flipV="1">
                <a:off x="6196014" y="2643186"/>
                <a:ext cx="485775" cy="2286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grpSp>
        <p:grpSp>
          <p:nvGrpSpPr>
            <p:cNvPr id="6" name="Group 38"/>
            <p:cNvGrpSpPr/>
            <p:nvPr/>
          </p:nvGrpSpPr>
          <p:grpSpPr>
            <a:xfrm>
              <a:off x="5486401" y="4724400"/>
              <a:ext cx="152399" cy="838200"/>
              <a:chOff x="6324601" y="2514599"/>
              <a:chExt cx="228601" cy="890588"/>
            </a:xfrm>
            <a:solidFill>
              <a:schemeClr val="accent6">
                <a:lumMod val="60000"/>
                <a:lumOff val="40000"/>
              </a:schemeClr>
            </a:solidFill>
          </p:grpSpPr>
          <p:sp>
            <p:nvSpPr>
              <p:cNvPr id="35" name="Isosceles Triangle 34"/>
              <p:cNvSpPr/>
              <p:nvPr/>
            </p:nvSpPr>
            <p:spPr>
              <a:xfrm rot="16200000" flipV="1">
                <a:off x="6196014" y="3047999"/>
                <a:ext cx="485775" cy="2286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36" name="Isosceles Triangle 35"/>
              <p:cNvSpPr/>
              <p:nvPr/>
            </p:nvSpPr>
            <p:spPr>
              <a:xfrm rot="16200000" flipV="1">
                <a:off x="6196014" y="2643186"/>
                <a:ext cx="485775" cy="2286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grpSp>
        <p:sp>
          <p:nvSpPr>
            <p:cNvPr id="37" name="Title 1"/>
            <p:cNvSpPr txBox="1">
              <a:spLocks/>
            </p:cNvSpPr>
            <p:nvPr/>
          </p:nvSpPr>
          <p:spPr>
            <a:xfrm>
              <a:off x="381000" y="1981200"/>
              <a:ext cx="5105400" cy="609600"/>
            </a:xfrm>
            <a:prstGeom prst="rect">
              <a:avLst/>
            </a:prstGeom>
          </p:spPr>
          <p:txBody>
            <a:bodyPr vert="horz" wrap="square" lIns="91440" tIns="45720" rIns="91440" bIns="45720" rtlCol="0" anchor="ctr">
              <a:noAutofit/>
            </a:bodyPr>
            <a:lstStyle/>
            <a:p>
              <a:pPr algn="ctr">
                <a:spcBef>
                  <a:spcPct val="0"/>
                </a:spcBef>
                <a:defRPr/>
              </a:pPr>
              <a:r>
                <a:rPr lang="fil-PH" sz="3000" b="1" dirty="0">
                  <a:solidFill>
                    <a:srgbClr val="F79646">
                      <a:lumMod val="50000"/>
                    </a:srgbClr>
                  </a:solidFill>
                  <a:latin typeface="Bookman Old Style" pitchFamily="18" charset="0"/>
                  <a:ea typeface="+mj-ea"/>
                  <a:cs typeface="+mj-cs"/>
                </a:rPr>
                <a:t>STEPS</a:t>
              </a:r>
            </a:p>
          </p:txBody>
        </p:sp>
        <p:sp>
          <p:nvSpPr>
            <p:cNvPr id="38" name="Title 1"/>
            <p:cNvSpPr txBox="1">
              <a:spLocks/>
            </p:cNvSpPr>
            <p:nvPr/>
          </p:nvSpPr>
          <p:spPr>
            <a:xfrm>
              <a:off x="5486400" y="1981200"/>
              <a:ext cx="3276600" cy="609600"/>
            </a:xfrm>
            <a:prstGeom prst="rect">
              <a:avLst/>
            </a:prstGeom>
          </p:spPr>
          <p:txBody>
            <a:bodyPr vert="horz" wrap="square" lIns="91440" tIns="45720" rIns="91440" bIns="45720" rtlCol="0" anchor="ctr">
              <a:noAutofit/>
            </a:bodyPr>
            <a:lstStyle/>
            <a:p>
              <a:pPr algn="ctr">
                <a:spcBef>
                  <a:spcPct val="0"/>
                </a:spcBef>
                <a:defRPr/>
              </a:pPr>
              <a:r>
                <a:rPr lang="fil-PH" sz="3000" b="1" dirty="0">
                  <a:solidFill>
                    <a:srgbClr val="4BACC6">
                      <a:lumMod val="50000"/>
                    </a:srgbClr>
                  </a:solidFill>
                  <a:latin typeface="Bookman Old Style" pitchFamily="18" charset="0"/>
                  <a:ea typeface="+mj-ea"/>
                  <a:cs typeface="+mj-cs"/>
                </a:rPr>
                <a:t>OUTPUT</a:t>
              </a:r>
            </a:p>
          </p:txBody>
        </p:sp>
      </p:grpSp>
    </p:spTree>
    <p:extLst>
      <p:ext uri="{BB962C8B-B14F-4D97-AF65-F5344CB8AC3E}">
        <p14:creationId xmlns:p14="http://schemas.microsoft.com/office/powerpoint/2010/main" val="758583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2750" y="914400"/>
            <a:ext cx="8997950" cy="1066800"/>
          </a:xfrm>
          <a:prstGeom prst="rect">
            <a:avLst/>
          </a:prstGeom>
          <a:solidFill>
            <a:schemeClr val="accent4">
              <a:lumMod val="40000"/>
              <a:lumOff val="60000"/>
            </a:schemeClr>
          </a:solidFill>
        </p:spPr>
        <p:txBody>
          <a:bodyPr vert="horz" lIns="91440" tIns="45720" rIns="91440" bIns="45720" rtlCol="0" anchor="ctr">
            <a:noAutofit/>
          </a:bodyPr>
          <a:lstStyle/>
          <a:p>
            <a:pPr algn="ctr">
              <a:spcBef>
                <a:spcPct val="0"/>
              </a:spcBef>
              <a:defRPr/>
            </a:pPr>
            <a:r>
              <a:rPr lang="fil-PH" sz="3600" b="1" dirty="0" smtClean="0">
                <a:solidFill>
                  <a:prstClr val="black"/>
                </a:solidFill>
                <a:latin typeface="Bookman Old Style" pitchFamily="18" charset="0"/>
                <a:ea typeface="+mj-ea"/>
                <a:cs typeface="+mj-cs"/>
              </a:rPr>
              <a:t>2. Language Review</a:t>
            </a:r>
            <a:endParaRPr lang="fil-PH" sz="3600" b="1" dirty="0">
              <a:solidFill>
                <a:prstClr val="black"/>
              </a:solidFill>
              <a:latin typeface="Bookman Old Style" pitchFamily="18" charset="0"/>
              <a:ea typeface="+mj-ea"/>
              <a:cs typeface="+mj-cs"/>
            </a:endParaRPr>
          </a:p>
        </p:txBody>
      </p:sp>
      <p:sp>
        <p:nvSpPr>
          <p:cNvPr id="6" name="Isosceles Triangle 5"/>
          <p:cNvSpPr/>
          <p:nvPr/>
        </p:nvSpPr>
        <p:spPr>
          <a:xfrm flipV="1">
            <a:off x="4540250" y="1981200"/>
            <a:ext cx="577850" cy="304800"/>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7" name="Rectangle 6"/>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8" name="Title 1"/>
          <p:cNvSpPr>
            <a:spLocks noGrp="1"/>
          </p:cNvSpPr>
          <p:nvPr>
            <p:ph type="title"/>
          </p:nvPr>
        </p:nvSpPr>
        <p:spPr>
          <a:xfrm>
            <a:off x="495300" y="0"/>
            <a:ext cx="8915400" cy="914400"/>
          </a:xfrm>
        </p:spPr>
        <p:txBody>
          <a:bodyPr>
            <a:normAutofit/>
          </a:bodyPr>
          <a:lstStyle/>
          <a:p>
            <a:r>
              <a:rPr lang="fil-PH" sz="3600" dirty="0" smtClean="0">
                <a:solidFill>
                  <a:schemeClr val="bg1"/>
                </a:solidFill>
                <a:latin typeface="Bookman Old Style" pitchFamily="18" charset="0"/>
              </a:rPr>
              <a:t>The Curriculum Guide Process</a:t>
            </a:r>
            <a:endParaRPr lang="fil-PH" sz="3600" dirty="0">
              <a:solidFill>
                <a:schemeClr val="bg1"/>
              </a:solidFill>
              <a:latin typeface="Bookman Old Style" pitchFamily="18" charset="0"/>
            </a:endParaRPr>
          </a:p>
        </p:txBody>
      </p:sp>
      <p:sp>
        <p:nvSpPr>
          <p:cNvPr id="9" name="Rectangle 8"/>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5" name="Title 1"/>
          <p:cNvSpPr txBox="1">
            <a:spLocks/>
          </p:cNvSpPr>
          <p:nvPr/>
        </p:nvSpPr>
        <p:spPr>
          <a:xfrm>
            <a:off x="412750" y="5410200"/>
            <a:ext cx="8997950" cy="990600"/>
          </a:xfrm>
          <a:prstGeom prst="rect">
            <a:avLst/>
          </a:prstGeom>
          <a:solidFill>
            <a:schemeClr val="accent4">
              <a:lumMod val="60000"/>
              <a:lumOff val="40000"/>
            </a:schemeClr>
          </a:solidFill>
        </p:spPr>
        <p:txBody>
          <a:bodyPr vert="horz" lIns="91440" tIns="45720" rIns="91440" bIns="45720" rtlCol="0" anchor="ctr">
            <a:noAutofit/>
          </a:bodyPr>
          <a:lstStyle/>
          <a:p>
            <a:pPr algn="ctr">
              <a:spcBef>
                <a:spcPct val="0"/>
              </a:spcBef>
              <a:defRPr/>
            </a:pPr>
            <a:r>
              <a:rPr lang="fil-PH" sz="3600" b="1" dirty="0" smtClean="0">
                <a:solidFill>
                  <a:prstClr val="black"/>
                </a:solidFill>
                <a:latin typeface="Bookman Old Style" pitchFamily="18" charset="0"/>
                <a:ea typeface="+mj-ea"/>
                <a:cs typeface="+mj-cs"/>
              </a:rPr>
              <a:t>3. Copy and Proofreading</a:t>
            </a:r>
            <a:endParaRPr lang="fil-PH" sz="3600" b="1" dirty="0">
              <a:solidFill>
                <a:prstClr val="black"/>
              </a:solidFill>
              <a:latin typeface="Bookman Old Style" pitchFamily="18" charset="0"/>
              <a:ea typeface="+mj-ea"/>
              <a:cs typeface="+mj-cs"/>
            </a:endParaRPr>
          </a:p>
        </p:txBody>
      </p:sp>
      <p:sp>
        <p:nvSpPr>
          <p:cNvPr id="10" name="Title 1"/>
          <p:cNvSpPr txBox="1">
            <a:spLocks/>
          </p:cNvSpPr>
          <p:nvPr/>
        </p:nvSpPr>
        <p:spPr>
          <a:xfrm>
            <a:off x="412750" y="1981210"/>
            <a:ext cx="8997950" cy="1066799"/>
          </a:xfrm>
          <a:prstGeom prst="rect">
            <a:avLst/>
          </a:prstGeom>
          <a:solidFill>
            <a:schemeClr val="accent6">
              <a:lumMod val="20000"/>
              <a:lumOff val="80000"/>
            </a:schemeClr>
          </a:solidFill>
        </p:spPr>
        <p:txBody>
          <a:bodyPr vert="horz" lIns="91440" tIns="45720" rIns="91440" bIns="45720" rtlCol="0" anchor="ctr">
            <a:noAutofit/>
          </a:bodyPr>
          <a:lstStyle/>
          <a:p>
            <a:pPr algn="ctr">
              <a:spcBef>
                <a:spcPct val="0"/>
              </a:spcBef>
              <a:defRPr/>
            </a:pPr>
            <a:r>
              <a:rPr lang="fil-PH" sz="2400" dirty="0" smtClean="0">
                <a:solidFill>
                  <a:prstClr val="black"/>
                </a:solidFill>
                <a:latin typeface="Bookman Old Style" pitchFamily="18" charset="0"/>
                <a:ea typeface="+mj-ea"/>
                <a:cs typeface="+mj-cs"/>
              </a:rPr>
              <a:t>Select language editors</a:t>
            </a:r>
            <a:endParaRPr lang="fil-PH" sz="2400" dirty="0">
              <a:solidFill>
                <a:prstClr val="black"/>
              </a:solidFill>
              <a:latin typeface="Bookman Old Style" pitchFamily="18" charset="0"/>
              <a:ea typeface="+mj-ea"/>
              <a:cs typeface="+mj-cs"/>
            </a:endParaRPr>
          </a:p>
        </p:txBody>
      </p:sp>
      <p:sp>
        <p:nvSpPr>
          <p:cNvPr id="11" name="Title 1"/>
          <p:cNvSpPr txBox="1">
            <a:spLocks/>
          </p:cNvSpPr>
          <p:nvPr/>
        </p:nvSpPr>
        <p:spPr>
          <a:xfrm>
            <a:off x="412750" y="2971800"/>
            <a:ext cx="8997950" cy="1295400"/>
          </a:xfrm>
          <a:prstGeom prst="rect">
            <a:avLst/>
          </a:prstGeom>
          <a:solidFill>
            <a:schemeClr val="accent6">
              <a:lumMod val="40000"/>
              <a:lumOff val="60000"/>
            </a:schemeClr>
          </a:solidFill>
        </p:spPr>
        <p:txBody>
          <a:bodyPr vert="horz" lIns="91440" tIns="45720" rIns="91440" bIns="45720" rtlCol="0" anchor="ctr">
            <a:noAutofit/>
          </a:bodyPr>
          <a:lstStyle/>
          <a:p>
            <a:pPr algn="ctr">
              <a:spcBef>
                <a:spcPct val="0"/>
              </a:spcBef>
              <a:defRPr/>
            </a:pPr>
            <a:r>
              <a:rPr lang="fil-PH" sz="2400" dirty="0" smtClean="0">
                <a:solidFill>
                  <a:prstClr val="black"/>
                </a:solidFill>
                <a:latin typeface="Bookman Old Style" pitchFamily="18" charset="0"/>
                <a:ea typeface="+mj-ea"/>
                <a:cs typeface="+mj-cs"/>
              </a:rPr>
              <a:t>Send Curriculum Guides to selected language editors </a:t>
            </a:r>
            <a:endParaRPr lang="fil-PH" sz="1600" dirty="0" smtClean="0">
              <a:solidFill>
                <a:prstClr val="black"/>
              </a:solidFill>
              <a:latin typeface="Bookman Old Style" pitchFamily="18" charset="0"/>
              <a:ea typeface="+mj-ea"/>
              <a:cs typeface="+mj-cs"/>
            </a:endParaRPr>
          </a:p>
        </p:txBody>
      </p:sp>
      <p:sp>
        <p:nvSpPr>
          <p:cNvPr id="12" name="Title 1"/>
          <p:cNvSpPr txBox="1">
            <a:spLocks/>
          </p:cNvSpPr>
          <p:nvPr/>
        </p:nvSpPr>
        <p:spPr>
          <a:xfrm>
            <a:off x="412750" y="4267200"/>
            <a:ext cx="8997950" cy="1066800"/>
          </a:xfrm>
          <a:prstGeom prst="rect">
            <a:avLst/>
          </a:prstGeom>
          <a:solidFill>
            <a:schemeClr val="accent6">
              <a:lumMod val="60000"/>
              <a:lumOff val="40000"/>
            </a:schemeClr>
          </a:solidFill>
        </p:spPr>
        <p:txBody>
          <a:bodyPr vert="horz" lIns="91440" tIns="45720" rIns="91440" bIns="45720" rtlCol="0" anchor="ctr">
            <a:noAutofit/>
          </a:bodyPr>
          <a:lstStyle/>
          <a:p>
            <a:pPr algn="ctr">
              <a:spcBef>
                <a:spcPct val="0"/>
              </a:spcBef>
              <a:defRPr/>
            </a:pPr>
            <a:r>
              <a:rPr lang="fil-PH" sz="2400" dirty="0" smtClean="0">
                <a:solidFill>
                  <a:prstClr val="black"/>
                </a:solidFill>
                <a:latin typeface="Bookman Old Style" pitchFamily="18" charset="0"/>
                <a:ea typeface="+mj-ea"/>
                <a:cs typeface="+mj-cs"/>
              </a:rPr>
              <a:t>Encoders key in revisions</a:t>
            </a:r>
            <a:endParaRPr lang="fil-PH" sz="2400" dirty="0">
              <a:solidFill>
                <a:prstClr val="black"/>
              </a:solidFill>
              <a:latin typeface="Bookman Old Style" pitchFamily="18" charset="0"/>
              <a:ea typeface="+mj-ea"/>
              <a:cs typeface="+mj-cs"/>
            </a:endParaRPr>
          </a:p>
        </p:txBody>
      </p:sp>
      <p:sp>
        <p:nvSpPr>
          <p:cNvPr id="14" name="Isosceles Triangle 13"/>
          <p:cNvSpPr/>
          <p:nvPr/>
        </p:nvSpPr>
        <p:spPr>
          <a:xfrm flipV="1">
            <a:off x="4375150" y="2971809"/>
            <a:ext cx="940084" cy="295275"/>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15" name="Isosceles Triangle 14"/>
          <p:cNvSpPr/>
          <p:nvPr/>
        </p:nvSpPr>
        <p:spPr>
          <a:xfrm flipV="1">
            <a:off x="4375150" y="4267209"/>
            <a:ext cx="940084" cy="29527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1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98070"/>
            <a:ext cx="8915400" cy="4525963"/>
          </a:xfrm>
        </p:spPr>
        <p:txBody>
          <a:bodyPr>
            <a:noAutofit/>
          </a:bodyPr>
          <a:lstStyle/>
          <a:p>
            <a:pPr marL="0" lvl="0" indent="0">
              <a:buNone/>
            </a:pPr>
            <a:r>
              <a:rPr lang="en-US" sz="2800" dirty="0" smtClean="0">
                <a:latin typeface="Arial" panose="020B0604020202020204" pitchFamily="34" charset="0"/>
                <a:cs typeface="Arial" panose="020B0604020202020204" pitchFamily="34" charset="0"/>
              </a:rPr>
              <a:t>Coding </a:t>
            </a:r>
            <a:r>
              <a:rPr lang="en-US" sz="2800" dirty="0">
                <a:latin typeface="Arial" panose="020B0604020202020204" pitchFamily="34" charset="0"/>
                <a:cs typeface="Arial" panose="020B0604020202020204" pitchFamily="34" charset="0"/>
              </a:rPr>
              <a:t>of </a:t>
            </a:r>
            <a:r>
              <a:rPr lang="en-US" sz="2800" dirty="0" smtClean="0">
                <a:latin typeface="Arial" panose="020B0604020202020204" pitchFamily="34" charset="0"/>
                <a:cs typeface="Arial" panose="020B0604020202020204" pitchFamily="34" charset="0"/>
              </a:rPr>
              <a:t>Learning Competencies of the Curriculum Guide per Learning Area.</a:t>
            </a:r>
          </a:p>
          <a:p>
            <a:pPr>
              <a:buFont typeface="Wingdings" panose="05000000000000000000" pitchFamily="2" charset="2"/>
              <a:buChar char="§"/>
            </a:pPr>
            <a:r>
              <a:rPr lang="en-PH" sz="2800" dirty="0">
                <a:latin typeface="Arial" panose="020B0604020202020204" pitchFamily="34" charset="0"/>
                <a:cs typeface="Arial" panose="020B0604020202020204" pitchFamily="34" charset="0"/>
              </a:rPr>
              <a:t>E</a:t>
            </a:r>
            <a:r>
              <a:rPr lang="en-PH" sz="2800" dirty="0" smtClean="0">
                <a:latin typeface="Arial" panose="020B0604020202020204" pitchFamily="34" charset="0"/>
                <a:cs typeface="Arial" panose="020B0604020202020204" pitchFamily="34" charset="0"/>
              </a:rPr>
              <a:t>nsure continuity of curriculum across stages</a:t>
            </a:r>
          </a:p>
          <a:p>
            <a:pPr>
              <a:buFont typeface="Wingdings" panose="05000000000000000000" pitchFamily="2" charset="2"/>
              <a:buChar char="§"/>
            </a:pPr>
            <a:r>
              <a:rPr lang="en-PH" sz="2800" dirty="0">
                <a:latin typeface="Arial" panose="020B0604020202020204" pitchFamily="34" charset="0"/>
                <a:cs typeface="Arial" panose="020B0604020202020204" pitchFamily="34" charset="0"/>
              </a:rPr>
              <a:t>S</a:t>
            </a:r>
            <a:r>
              <a:rPr lang="en-PH" sz="2800" dirty="0" smtClean="0">
                <a:latin typeface="Arial" panose="020B0604020202020204" pitchFamily="34" charset="0"/>
                <a:cs typeface="Arial" panose="020B0604020202020204" pitchFamily="34" charset="0"/>
              </a:rPr>
              <a:t>ee the interlacing connections and integration across grade levels and learning areas</a:t>
            </a:r>
          </a:p>
          <a:p>
            <a:pPr>
              <a:buFont typeface="Wingdings" panose="05000000000000000000" pitchFamily="2" charset="2"/>
              <a:buChar char="§"/>
            </a:pPr>
            <a:r>
              <a:rPr lang="en-PH" sz="2800" dirty="0">
                <a:latin typeface="Arial" panose="020B0604020202020204" pitchFamily="34" charset="0"/>
                <a:cs typeface="Arial" panose="020B0604020202020204" pitchFamily="34" charset="0"/>
              </a:rPr>
              <a:t>D</a:t>
            </a:r>
            <a:r>
              <a:rPr lang="en-PH" sz="2800" dirty="0" smtClean="0">
                <a:latin typeface="Arial" panose="020B0604020202020204" pitchFamily="34" charset="0"/>
                <a:cs typeface="Arial" panose="020B0604020202020204" pitchFamily="34" charset="0"/>
              </a:rPr>
              <a:t>econgest the curriculum</a:t>
            </a:r>
          </a:p>
          <a:p>
            <a:pPr>
              <a:buFont typeface="Wingdings" panose="05000000000000000000" pitchFamily="2" charset="2"/>
              <a:buChar char="§"/>
            </a:pPr>
            <a:r>
              <a:rPr lang="en-PH" sz="2800" dirty="0">
                <a:latin typeface="Arial" panose="020B0604020202020204" pitchFamily="34" charset="0"/>
                <a:cs typeface="Arial" panose="020B0604020202020204" pitchFamily="34" charset="0"/>
              </a:rPr>
              <a:t>I</a:t>
            </a:r>
            <a:r>
              <a:rPr lang="en-PH" sz="2800" dirty="0" smtClean="0">
                <a:latin typeface="Arial" panose="020B0604020202020204" pitchFamily="34" charset="0"/>
                <a:cs typeface="Arial" panose="020B0604020202020204" pitchFamily="34" charset="0"/>
              </a:rPr>
              <a:t>dentify the competencies without learning materials and create</a:t>
            </a:r>
            <a:r>
              <a:rPr lang="en-PH" sz="2800" dirty="0">
                <a:latin typeface="Arial" panose="020B0604020202020204" pitchFamily="34" charset="0"/>
                <a:cs typeface="Arial" panose="020B0604020202020204" pitchFamily="34" charset="0"/>
              </a:rPr>
              <a:t> </a:t>
            </a:r>
            <a:r>
              <a:rPr lang="en-PH" sz="2800" dirty="0" smtClean="0">
                <a:latin typeface="Arial" panose="020B0604020202020204" pitchFamily="34" charset="0"/>
                <a:cs typeface="Arial" panose="020B0604020202020204" pitchFamily="34" charset="0"/>
              </a:rPr>
              <a:t>materials for them</a:t>
            </a:r>
          </a:p>
        </p:txBody>
      </p:sp>
      <p:sp>
        <p:nvSpPr>
          <p:cNvPr id="5" name="Rectangle 4"/>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dirty="0">
              <a:solidFill>
                <a:prstClr val="white"/>
              </a:solidFill>
            </a:endParaRPr>
          </a:p>
        </p:txBody>
      </p:sp>
      <p:sp>
        <p:nvSpPr>
          <p:cNvPr id="6" name="Title 1"/>
          <p:cNvSpPr txBox="1">
            <a:spLocks/>
          </p:cNvSpPr>
          <p:nvPr/>
        </p:nvSpPr>
        <p:spPr>
          <a:xfrm>
            <a:off x="495300" y="0"/>
            <a:ext cx="8915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il-PH" dirty="0">
              <a:solidFill>
                <a:schemeClr val="bg1"/>
              </a:solidFill>
              <a:latin typeface="Bookman Old Style" pitchFamily="18" charset="0"/>
            </a:endParaRPr>
          </a:p>
        </p:txBody>
      </p:sp>
      <p:sp>
        <p:nvSpPr>
          <p:cNvPr id="7" name="Rectangle 6"/>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8"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11" name="Title 1"/>
          <p:cNvSpPr>
            <a:spLocks noGrp="1"/>
          </p:cNvSpPr>
          <p:nvPr>
            <p:ph type="title"/>
          </p:nvPr>
        </p:nvSpPr>
        <p:spPr>
          <a:xfrm>
            <a:off x="480060" y="0"/>
            <a:ext cx="8915400" cy="914400"/>
          </a:xfrm>
        </p:spPr>
        <p:txBody>
          <a:bodyPr>
            <a:normAutofit/>
          </a:bodyPr>
          <a:lstStyle/>
          <a:p>
            <a:r>
              <a:rPr lang="fil-PH" sz="3600" dirty="0" smtClean="0">
                <a:solidFill>
                  <a:schemeClr val="bg1"/>
                </a:solidFill>
                <a:latin typeface="Bookman Old Style" pitchFamily="18" charset="0"/>
              </a:rPr>
              <a:t>Coding System</a:t>
            </a:r>
            <a:endParaRPr lang="fil-PH" sz="3600" dirty="0">
              <a:solidFill>
                <a:schemeClr val="bg1"/>
              </a:solidFill>
              <a:latin typeface="Bookman Old Style" pitchFamily="18" charset="0"/>
            </a:endParaRPr>
          </a:p>
        </p:txBody>
      </p:sp>
    </p:spTree>
    <p:extLst>
      <p:ext uri="{BB962C8B-B14F-4D97-AF65-F5344CB8AC3E}">
        <p14:creationId xmlns:p14="http://schemas.microsoft.com/office/powerpoint/2010/main" val="2382930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69425459"/>
              </p:ext>
            </p:extLst>
          </p:nvPr>
        </p:nvGraphicFramePr>
        <p:xfrm>
          <a:off x="0" y="1219161"/>
          <a:ext cx="9906000" cy="5705873"/>
        </p:xfrm>
        <a:graphic>
          <a:graphicData uri="http://schemas.openxmlformats.org/drawingml/2006/table">
            <a:tbl>
              <a:tblPr firstRow="1" firstCol="1" bandRow="1">
                <a:tableStyleId>{5C22544A-7EE6-4342-B048-85BDC9FD1C3A}</a:tableStyleId>
              </a:tblPr>
              <a:tblGrid>
                <a:gridCol w="2386361"/>
                <a:gridCol w="2943922"/>
                <a:gridCol w="3724507"/>
                <a:gridCol w="851210"/>
              </a:tblGrid>
              <a:tr h="315854">
                <a:tc gridSpan="2">
                  <a:txBody>
                    <a:bodyPr/>
                    <a:lstStyle/>
                    <a:p>
                      <a:pPr marL="0" marR="0" algn="ctr">
                        <a:lnSpc>
                          <a:spcPct val="115000"/>
                        </a:lnSpc>
                        <a:spcBef>
                          <a:spcPts val="0"/>
                        </a:spcBef>
                        <a:spcAft>
                          <a:spcPts val="0"/>
                        </a:spcAft>
                      </a:pPr>
                      <a:r>
                        <a:rPr lang="en-PH" sz="1600" dirty="0">
                          <a:effectLst/>
                          <a:latin typeface="Arial" panose="020B0604020202020204" pitchFamily="34" charset="0"/>
                          <a:cs typeface="Arial" panose="020B0604020202020204" pitchFamily="34" charset="0"/>
                        </a:rPr>
                        <a:t>LEGEND</a:t>
                      </a:r>
                      <a:endParaRPr lang="en-US" sz="2000" dirty="0">
                        <a:effectLst/>
                        <a:latin typeface="Arial" panose="020B0604020202020204" pitchFamily="34" charset="0"/>
                        <a:ea typeface="Times New Roman"/>
                        <a:cs typeface="Arial" panose="020B0604020202020204" pitchFamily="34" charset="0"/>
                      </a:endParaRPr>
                    </a:p>
                  </a:txBody>
                  <a:tcPr marL="67965" marR="67965" marT="11957" marB="0" anchor="ctr"/>
                </a:tc>
                <a:tc hMerge="1">
                  <a:txBody>
                    <a:bodyPr/>
                    <a:lstStyle/>
                    <a:p>
                      <a:endParaRPr lang="en-PH"/>
                    </a:p>
                  </a:txBody>
                  <a:tcPr/>
                </a:tc>
                <a:tc gridSpan="2">
                  <a:txBody>
                    <a:bodyPr/>
                    <a:lstStyle/>
                    <a:p>
                      <a:pPr marL="0" marR="0" algn="ctr">
                        <a:lnSpc>
                          <a:spcPct val="115000"/>
                        </a:lnSpc>
                        <a:spcBef>
                          <a:spcPts val="0"/>
                        </a:spcBef>
                        <a:spcAft>
                          <a:spcPts val="0"/>
                        </a:spcAft>
                      </a:pPr>
                      <a:r>
                        <a:rPr lang="en-PH" sz="1600" dirty="0">
                          <a:effectLst/>
                          <a:latin typeface="Arial" panose="020B0604020202020204" pitchFamily="34" charset="0"/>
                          <a:cs typeface="Arial" panose="020B0604020202020204" pitchFamily="34" charset="0"/>
                        </a:rPr>
                        <a:t>SAMPLE</a:t>
                      </a:r>
                      <a:endParaRPr lang="en-US" sz="2000" dirty="0">
                        <a:effectLst/>
                        <a:latin typeface="Arial" panose="020B0604020202020204" pitchFamily="34" charset="0"/>
                        <a:ea typeface="Times New Roman"/>
                        <a:cs typeface="Arial" panose="020B0604020202020204" pitchFamily="34" charset="0"/>
                      </a:endParaRPr>
                    </a:p>
                  </a:txBody>
                  <a:tcPr marL="67965" marR="67965" marT="11957" marB="0" anchor="ctr"/>
                </a:tc>
                <a:tc hMerge="1">
                  <a:txBody>
                    <a:bodyPr/>
                    <a:lstStyle/>
                    <a:p>
                      <a:endParaRPr lang="en-US"/>
                    </a:p>
                  </a:txBody>
                  <a:tcPr/>
                </a:tc>
              </a:tr>
              <a:tr h="802138">
                <a:tc rowSpan="2">
                  <a:txBody>
                    <a:bodyPr/>
                    <a:lstStyle/>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 First Entry</a:t>
                      </a:r>
                      <a:endParaRPr lang="en-US" sz="2400" dirty="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Learning Area and Strand/ Subject or Specialization </a:t>
                      </a:r>
                      <a:endParaRPr lang="en-US" sz="2400" dirty="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Health</a:t>
                      </a:r>
                      <a:endParaRPr lang="en-US" sz="2400" dirty="0">
                        <a:effectLst/>
                        <a:latin typeface="Arial" panose="020B0604020202020204" pitchFamily="34" charset="0"/>
                        <a:ea typeface="Times New Roman"/>
                        <a:cs typeface="Arial" panose="020B0604020202020204" pitchFamily="34" charset="0"/>
                      </a:endParaRPr>
                    </a:p>
                  </a:txBody>
                  <a:tcPr marL="0" marR="0" marT="0" marB="0" anchor="ctr"/>
                </a:tc>
                <a:tc rowSpan="2">
                  <a:txBody>
                    <a:bodyPr/>
                    <a:lstStyle/>
                    <a:p>
                      <a:pPr marL="0" marR="0" algn="ctr">
                        <a:lnSpc>
                          <a:spcPct val="115000"/>
                        </a:lnSpc>
                        <a:spcBef>
                          <a:spcPts val="0"/>
                        </a:spcBef>
                        <a:spcAft>
                          <a:spcPts val="0"/>
                        </a:spcAft>
                      </a:pPr>
                      <a:r>
                        <a:rPr lang="en-PH" sz="2400" b="1" dirty="0">
                          <a:effectLst/>
                          <a:latin typeface="Arial" panose="020B0604020202020204" pitchFamily="34" charset="0"/>
                          <a:cs typeface="Arial" panose="020B0604020202020204" pitchFamily="34" charset="0"/>
                        </a:rPr>
                        <a:t>H9</a:t>
                      </a:r>
                      <a:endParaRPr lang="en-US" sz="2000" b="1" dirty="0">
                        <a:effectLst/>
                        <a:latin typeface="Arial" panose="020B0604020202020204" pitchFamily="34" charset="0"/>
                        <a:ea typeface="Times New Roman"/>
                        <a:cs typeface="Arial" panose="020B0604020202020204" pitchFamily="34" charset="0"/>
                      </a:endParaRPr>
                    </a:p>
                  </a:txBody>
                  <a:tcPr marL="67965" marR="67965" marT="11957" marB="0" anchor="ctr"/>
                </a:tc>
              </a:tr>
              <a:tr h="274051">
                <a:tc vMerge="1">
                  <a:txBody>
                    <a:bodyPr/>
                    <a:lstStyle/>
                    <a:p>
                      <a:endParaRPr lang="en-US"/>
                    </a:p>
                  </a:txBody>
                  <a:tcPr/>
                </a:tc>
                <a:tc>
                  <a:txBody>
                    <a:bodyPr/>
                    <a:lstStyle/>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Grade Level</a:t>
                      </a:r>
                      <a:endParaRPr lang="en-US" sz="2400" dirty="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Grade 9</a:t>
                      </a:r>
                      <a:endParaRPr lang="en-US" sz="2400" dirty="0">
                        <a:effectLst/>
                        <a:latin typeface="Arial" panose="020B0604020202020204" pitchFamily="34" charset="0"/>
                        <a:ea typeface="Times New Roman"/>
                        <a:cs typeface="Arial" panose="020B0604020202020204" pitchFamily="34" charset="0"/>
                      </a:endParaRPr>
                    </a:p>
                  </a:txBody>
                  <a:tcPr marL="0" marR="0" marT="0" marB="0" anchor="ctr"/>
                </a:tc>
                <a:tc vMerge="1">
                  <a:txBody>
                    <a:bodyPr/>
                    <a:lstStyle/>
                    <a:p>
                      <a:endParaRPr lang="en-US"/>
                    </a:p>
                  </a:txBody>
                  <a:tcPr/>
                </a:tc>
              </a:tr>
              <a:tr h="538095">
                <a:tc>
                  <a:txBody>
                    <a:bodyPr/>
                    <a:lstStyle/>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Uppercase Letter/s</a:t>
                      </a:r>
                      <a:endParaRPr lang="en-US" sz="2400" dirty="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Domain/Content/</a:t>
                      </a:r>
                      <a:endParaRPr lang="en-US" sz="2400" dirty="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Component/ Topic</a:t>
                      </a:r>
                      <a:endParaRPr lang="en-US" sz="2400" dirty="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1800">
                          <a:effectLst/>
                          <a:latin typeface="Arial" panose="020B0604020202020204" pitchFamily="34" charset="0"/>
                          <a:cs typeface="Arial" panose="020B0604020202020204" pitchFamily="34" charset="0"/>
                        </a:rPr>
                        <a:t>Prevention of Substance Use and Abuse</a:t>
                      </a:r>
                      <a:endParaRPr lang="en-US" sz="240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2400" b="1" dirty="0">
                          <a:effectLst/>
                          <a:latin typeface="Arial" panose="020B0604020202020204" pitchFamily="34" charset="0"/>
                          <a:cs typeface="Arial" panose="020B0604020202020204" pitchFamily="34" charset="0"/>
                        </a:rPr>
                        <a:t>S</a:t>
                      </a:r>
                      <a:endParaRPr lang="en-US" sz="2000" b="1" dirty="0">
                        <a:effectLst/>
                        <a:latin typeface="Arial" panose="020B0604020202020204" pitchFamily="34" charset="0"/>
                        <a:ea typeface="Times New Roman"/>
                        <a:cs typeface="Arial" panose="020B0604020202020204" pitchFamily="34" charset="0"/>
                      </a:endParaRPr>
                    </a:p>
                  </a:txBody>
                  <a:tcPr marL="67965" marR="67965" marT="11957" marB="0" anchor="ctr"/>
                </a:tc>
              </a:tr>
              <a:tr h="82500">
                <a:tc gridSpan="3">
                  <a:txBody>
                    <a:bodyPr/>
                    <a:lstStyle/>
                    <a:p>
                      <a:endParaRPr lang="en-US" sz="1000" dirty="0">
                        <a:effectLst/>
                        <a:latin typeface="Arial" panose="020B0604020202020204" pitchFamily="34" charset="0"/>
                        <a:cs typeface="Arial" panose="020B0604020202020204" pitchFamily="34" charset="0"/>
                      </a:endParaRPr>
                    </a:p>
                  </a:txBody>
                  <a:tcPr marL="67965" marR="67965" marT="11957" marB="0" anchor="ctr">
                    <a:solidFill>
                      <a:schemeClr val="bg1">
                        <a:lumMod val="95000"/>
                      </a:schemeClr>
                    </a:solidFill>
                  </a:tcPr>
                </a:tc>
                <a:tc hMerge="1">
                  <a:txBody>
                    <a:bodyPr/>
                    <a:lstStyle/>
                    <a:p>
                      <a:endParaRPr lang="en-PH"/>
                    </a:p>
                  </a:txBody>
                  <a:tcPr/>
                </a:tc>
                <a:tc hMerge="1">
                  <a:txBody>
                    <a:bodyPr/>
                    <a:lstStyle/>
                    <a:p>
                      <a:endParaRPr lang="en-PH"/>
                    </a:p>
                  </a:txBody>
                  <a:tcPr/>
                </a:tc>
                <a:tc>
                  <a:txBody>
                    <a:bodyPr/>
                    <a:lstStyle/>
                    <a:p>
                      <a:pPr marL="0" marR="0" algn="ctr">
                        <a:lnSpc>
                          <a:spcPct val="115000"/>
                        </a:lnSpc>
                        <a:spcBef>
                          <a:spcPts val="0"/>
                        </a:spcBef>
                        <a:spcAft>
                          <a:spcPts val="0"/>
                        </a:spcAft>
                      </a:pPr>
                      <a:r>
                        <a:rPr lang="en-PH" sz="2400" b="1" dirty="0">
                          <a:effectLst/>
                          <a:latin typeface="Arial" panose="020B0604020202020204" pitchFamily="34" charset="0"/>
                          <a:cs typeface="Arial" panose="020B0604020202020204" pitchFamily="34" charset="0"/>
                        </a:rPr>
                        <a:t>-</a:t>
                      </a:r>
                      <a:endParaRPr lang="en-US" sz="2000" b="1" dirty="0">
                        <a:effectLst/>
                        <a:latin typeface="Arial" panose="020B0604020202020204" pitchFamily="34" charset="0"/>
                        <a:ea typeface="Times New Roman"/>
                        <a:cs typeface="Arial" panose="020B0604020202020204" pitchFamily="34" charset="0"/>
                      </a:endParaRPr>
                    </a:p>
                  </a:txBody>
                  <a:tcPr marL="67965" marR="67965" marT="11957" marB="0" anchor="ctr">
                    <a:solidFill>
                      <a:schemeClr val="bg1">
                        <a:lumMod val="95000"/>
                      </a:schemeClr>
                    </a:solidFill>
                  </a:tcPr>
                </a:tc>
              </a:tr>
              <a:tr h="508756">
                <a:tc>
                  <a:txBody>
                    <a:bodyPr/>
                    <a:lstStyle/>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Roman Numeral</a:t>
                      </a:r>
                      <a:endParaRPr lang="en-US" sz="2400" dirty="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PH" sz="1600" dirty="0">
                          <a:effectLst/>
                          <a:latin typeface="Arial" panose="020B0604020202020204" pitchFamily="34" charset="0"/>
                          <a:cs typeface="Arial" panose="020B0604020202020204" pitchFamily="34" charset="0"/>
                        </a:rPr>
                        <a:t>*Zero if no specific quarter</a:t>
                      </a:r>
                      <a:endParaRPr lang="en-US" sz="2000" dirty="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1800">
                          <a:effectLst/>
                          <a:latin typeface="Arial" panose="020B0604020202020204" pitchFamily="34" charset="0"/>
                          <a:cs typeface="Arial" panose="020B0604020202020204" pitchFamily="34" charset="0"/>
                        </a:rPr>
                        <a:t>Quarter</a:t>
                      </a:r>
                      <a:endParaRPr lang="en-US" sz="240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Fourth Quarter</a:t>
                      </a:r>
                      <a:endParaRPr lang="en-US" sz="2400" dirty="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2400" b="1" dirty="0">
                          <a:effectLst/>
                          <a:latin typeface="Arial" panose="020B0604020202020204" pitchFamily="34" charset="0"/>
                          <a:cs typeface="Arial" panose="020B0604020202020204" pitchFamily="34" charset="0"/>
                        </a:rPr>
                        <a:t>IV</a:t>
                      </a:r>
                      <a:endParaRPr lang="en-US" sz="2000" b="1" dirty="0">
                        <a:effectLst/>
                        <a:latin typeface="Arial" panose="020B0604020202020204" pitchFamily="34" charset="0"/>
                        <a:ea typeface="Times New Roman"/>
                        <a:cs typeface="Arial" panose="020B0604020202020204" pitchFamily="34" charset="0"/>
                      </a:endParaRPr>
                    </a:p>
                  </a:txBody>
                  <a:tcPr marL="67965" marR="67965" marT="11957" marB="0" anchor="ctr"/>
                </a:tc>
              </a:tr>
              <a:tr h="890152">
                <a:tc>
                  <a:txBody>
                    <a:bodyPr/>
                    <a:lstStyle/>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Lowercase Letter/s</a:t>
                      </a:r>
                      <a:endParaRPr lang="en-US" sz="2400" dirty="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PH" sz="1400" dirty="0">
                          <a:effectLst/>
                          <a:latin typeface="Arial" panose="020B0604020202020204" pitchFamily="34" charset="0"/>
                          <a:cs typeface="Arial" panose="020B0604020202020204" pitchFamily="34" charset="0"/>
                        </a:rPr>
                        <a:t>*Put a hyphen (-) in between letters to indicate more than a specific week</a:t>
                      </a:r>
                      <a:endParaRPr lang="en-US" sz="1800" dirty="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1800">
                          <a:effectLst/>
                          <a:latin typeface="Arial" panose="020B0604020202020204" pitchFamily="34" charset="0"/>
                          <a:cs typeface="Arial" panose="020B0604020202020204" pitchFamily="34" charset="0"/>
                        </a:rPr>
                        <a:t>Week</a:t>
                      </a:r>
                      <a:endParaRPr lang="en-US" sz="240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1800" dirty="0">
                          <a:effectLst/>
                          <a:latin typeface="Arial" panose="020B0604020202020204" pitchFamily="34" charset="0"/>
                          <a:cs typeface="Arial" panose="020B0604020202020204" pitchFamily="34" charset="0"/>
                        </a:rPr>
                        <a:t>Week seven to eight</a:t>
                      </a:r>
                      <a:endParaRPr lang="en-US" sz="2400" dirty="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2400" b="1" dirty="0">
                          <a:effectLst/>
                          <a:latin typeface="Arial" panose="020B0604020202020204" pitchFamily="34" charset="0"/>
                          <a:cs typeface="Arial" panose="020B0604020202020204" pitchFamily="34" charset="0"/>
                        </a:rPr>
                        <a:t>g-h</a:t>
                      </a:r>
                      <a:endParaRPr lang="en-US" sz="2000" b="1" dirty="0">
                        <a:effectLst/>
                        <a:latin typeface="Arial" panose="020B0604020202020204" pitchFamily="34" charset="0"/>
                        <a:ea typeface="Times New Roman"/>
                        <a:cs typeface="Arial" panose="020B0604020202020204" pitchFamily="34" charset="0"/>
                      </a:endParaRPr>
                    </a:p>
                  </a:txBody>
                  <a:tcPr marL="67965" marR="67965" marT="11957" marB="0" anchor="ctr"/>
                </a:tc>
              </a:tr>
              <a:tr h="53413">
                <a:tc gridSpan="3">
                  <a:txBody>
                    <a:bodyPr/>
                    <a:lstStyle/>
                    <a:p>
                      <a:endParaRPr lang="en-US" sz="1000" dirty="0">
                        <a:effectLst/>
                        <a:latin typeface="Arial" panose="020B0604020202020204" pitchFamily="34" charset="0"/>
                        <a:cs typeface="Arial" panose="020B0604020202020204" pitchFamily="34" charset="0"/>
                      </a:endParaRPr>
                    </a:p>
                  </a:txBody>
                  <a:tcPr marL="67965" marR="67965" marT="11957" marB="0" anchor="ctr">
                    <a:solidFill>
                      <a:schemeClr val="bg1">
                        <a:lumMod val="95000"/>
                      </a:schemeClr>
                    </a:solidFill>
                  </a:tcPr>
                </a:tc>
                <a:tc hMerge="1">
                  <a:txBody>
                    <a:bodyPr/>
                    <a:lstStyle/>
                    <a:p>
                      <a:endParaRPr lang="en-PH"/>
                    </a:p>
                  </a:txBody>
                  <a:tcPr/>
                </a:tc>
                <a:tc hMerge="1">
                  <a:txBody>
                    <a:bodyPr/>
                    <a:lstStyle/>
                    <a:p>
                      <a:endParaRPr lang="en-PH"/>
                    </a:p>
                  </a:txBody>
                  <a:tcPr/>
                </a:tc>
                <a:tc>
                  <a:txBody>
                    <a:bodyPr/>
                    <a:lstStyle/>
                    <a:p>
                      <a:pPr marL="0" marR="0" algn="ctr">
                        <a:lnSpc>
                          <a:spcPct val="115000"/>
                        </a:lnSpc>
                        <a:spcBef>
                          <a:spcPts val="0"/>
                        </a:spcBef>
                        <a:spcAft>
                          <a:spcPts val="0"/>
                        </a:spcAft>
                      </a:pPr>
                      <a:r>
                        <a:rPr lang="en-PH" sz="2400" b="1" dirty="0">
                          <a:effectLst/>
                          <a:latin typeface="Arial" panose="020B0604020202020204" pitchFamily="34" charset="0"/>
                          <a:cs typeface="Arial" panose="020B0604020202020204" pitchFamily="34" charset="0"/>
                        </a:rPr>
                        <a:t>-</a:t>
                      </a:r>
                      <a:endParaRPr lang="en-US" sz="2000" b="1" dirty="0">
                        <a:effectLst/>
                        <a:latin typeface="Arial" panose="020B0604020202020204" pitchFamily="34" charset="0"/>
                        <a:ea typeface="Times New Roman"/>
                        <a:cs typeface="Arial" panose="020B0604020202020204" pitchFamily="34" charset="0"/>
                      </a:endParaRPr>
                    </a:p>
                  </a:txBody>
                  <a:tcPr marL="67965" marR="67965" marT="11957" marB="0" anchor="ctr">
                    <a:solidFill>
                      <a:schemeClr val="bg1">
                        <a:lumMod val="95000"/>
                      </a:schemeClr>
                    </a:solidFill>
                  </a:tcPr>
                </a:tc>
              </a:tr>
              <a:tr h="495281">
                <a:tc>
                  <a:txBody>
                    <a:bodyPr/>
                    <a:lstStyle/>
                    <a:p>
                      <a:pPr marL="0" marR="0" algn="ctr">
                        <a:lnSpc>
                          <a:spcPct val="115000"/>
                        </a:lnSpc>
                        <a:spcBef>
                          <a:spcPts val="0"/>
                        </a:spcBef>
                        <a:spcAft>
                          <a:spcPts val="0"/>
                        </a:spcAft>
                      </a:pPr>
                      <a:r>
                        <a:rPr lang="en-PH" sz="1800">
                          <a:effectLst/>
                          <a:latin typeface="Arial" panose="020B0604020202020204" pitchFamily="34" charset="0"/>
                          <a:cs typeface="Arial" panose="020B0604020202020204" pitchFamily="34" charset="0"/>
                        </a:rPr>
                        <a:t>Arabic Number</a:t>
                      </a:r>
                      <a:endParaRPr lang="en-US" sz="240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1800">
                          <a:effectLst/>
                          <a:latin typeface="Arial" panose="020B0604020202020204" pitchFamily="34" charset="0"/>
                          <a:cs typeface="Arial" panose="020B0604020202020204" pitchFamily="34" charset="0"/>
                        </a:rPr>
                        <a:t>Competency</a:t>
                      </a:r>
                      <a:endParaRPr lang="en-US" sz="240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nSpc>
                          <a:spcPct val="115000"/>
                        </a:lnSpc>
                        <a:spcBef>
                          <a:spcPts val="0"/>
                        </a:spcBef>
                        <a:spcAft>
                          <a:spcPts val="0"/>
                        </a:spcAft>
                      </a:pPr>
                      <a:r>
                        <a:rPr lang="en-PH" sz="1500" dirty="0">
                          <a:effectLst/>
                          <a:latin typeface="Arial" panose="020B0604020202020204" pitchFamily="34" charset="0"/>
                          <a:cs typeface="Arial" panose="020B0604020202020204" pitchFamily="34" charset="0"/>
                        </a:rPr>
                        <a:t>Suggests healthy alternatives to cigarettes and alcohol to promote healthy lifestyle (self, family, community)</a:t>
                      </a:r>
                      <a:endParaRPr lang="en-US" sz="1500" dirty="0">
                        <a:effectLst/>
                        <a:latin typeface="Arial" panose="020B0604020202020204" pitchFamily="34" charset="0"/>
                        <a:ea typeface="Times New Roman"/>
                        <a:cs typeface="Arial" panose="020B0604020202020204" pitchFamily="34" charset="0"/>
                      </a:endParaRPr>
                    </a:p>
                  </a:txBody>
                  <a:tcPr marL="67965" marR="67965" marT="11957" marB="0" anchor="ctr"/>
                </a:tc>
                <a:tc>
                  <a:txBody>
                    <a:bodyPr/>
                    <a:lstStyle/>
                    <a:p>
                      <a:pPr marL="0" marR="0" algn="ctr">
                        <a:lnSpc>
                          <a:spcPct val="115000"/>
                        </a:lnSpc>
                        <a:spcBef>
                          <a:spcPts val="0"/>
                        </a:spcBef>
                        <a:spcAft>
                          <a:spcPts val="0"/>
                        </a:spcAft>
                      </a:pPr>
                      <a:r>
                        <a:rPr lang="en-PH" sz="2400" b="1" dirty="0">
                          <a:effectLst/>
                          <a:latin typeface="Arial" panose="020B0604020202020204" pitchFamily="34" charset="0"/>
                          <a:cs typeface="Arial" panose="020B0604020202020204" pitchFamily="34" charset="0"/>
                        </a:rPr>
                        <a:t>34</a:t>
                      </a:r>
                      <a:endParaRPr lang="en-US" sz="2000" b="1" dirty="0">
                        <a:effectLst/>
                        <a:latin typeface="Arial" panose="020B0604020202020204" pitchFamily="34" charset="0"/>
                        <a:ea typeface="Times New Roman"/>
                        <a:cs typeface="Arial" panose="020B0604020202020204" pitchFamily="34" charset="0"/>
                      </a:endParaRPr>
                    </a:p>
                  </a:txBody>
                  <a:tcPr marL="67965" marR="67965" marT="11957" marB="0" anchor="ctr"/>
                </a:tc>
              </a:tr>
            </a:tbl>
          </a:graphicData>
        </a:graphic>
      </p:graphicFrame>
      <p:sp>
        <p:nvSpPr>
          <p:cNvPr id="5" name="Rectangle 4"/>
          <p:cNvSpPr/>
          <p:nvPr/>
        </p:nvSpPr>
        <p:spPr>
          <a:xfrm>
            <a:off x="3831571" y="871039"/>
            <a:ext cx="2242858" cy="369332"/>
          </a:xfrm>
          <a:prstGeom prst="rect">
            <a:avLst/>
          </a:prstGeom>
        </p:spPr>
        <p:txBody>
          <a:bodyPr wrap="none">
            <a:spAutoFit/>
          </a:bodyPr>
          <a:lstStyle/>
          <a:p>
            <a:r>
              <a:rPr lang="en-PH" b="1" dirty="0"/>
              <a:t>Sample: H9S-IVg-h-34</a:t>
            </a:r>
            <a:endParaRPr lang="en-US" dirty="0"/>
          </a:p>
        </p:txBody>
      </p:sp>
      <p:sp>
        <p:nvSpPr>
          <p:cNvPr id="8" name="Title 1"/>
          <p:cNvSpPr>
            <a:spLocks noGrp="1"/>
          </p:cNvSpPr>
          <p:nvPr>
            <p:ph type="title"/>
          </p:nvPr>
        </p:nvSpPr>
        <p:spPr>
          <a:xfrm>
            <a:off x="495300" y="0"/>
            <a:ext cx="8915400" cy="914400"/>
          </a:xfrm>
        </p:spPr>
        <p:txBody>
          <a:bodyPr>
            <a:normAutofit/>
          </a:bodyPr>
          <a:lstStyle/>
          <a:p>
            <a:r>
              <a:rPr lang="fil-PH" sz="3600" dirty="0" smtClean="0">
                <a:solidFill>
                  <a:schemeClr val="bg1"/>
                </a:solidFill>
                <a:latin typeface="Bookman Old Style" pitchFamily="18" charset="0"/>
              </a:rPr>
              <a:t>Coding Legend</a:t>
            </a:r>
            <a:endParaRPr lang="fil-PH" sz="3600" dirty="0">
              <a:solidFill>
                <a:schemeClr val="bg1"/>
              </a:solidFill>
              <a:latin typeface="Bookman Old Style" pitchFamily="18" charset="0"/>
            </a:endParaRPr>
          </a:p>
        </p:txBody>
      </p:sp>
    </p:spTree>
    <p:extLst>
      <p:ext uri="{BB962C8B-B14F-4D97-AF65-F5344CB8AC3E}">
        <p14:creationId xmlns:p14="http://schemas.microsoft.com/office/powerpoint/2010/main" val="2702610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1"/>
          <p:cNvSpPr txBox="1">
            <a:spLocks/>
          </p:cNvSpPr>
          <p:nvPr/>
        </p:nvSpPr>
        <p:spPr>
          <a:xfrm>
            <a:off x="330200" y="2514600"/>
            <a:ext cx="4622800" cy="1447800"/>
          </a:xfrm>
          <a:prstGeom prst="rect">
            <a:avLst/>
          </a:prstGeom>
          <a:solidFill>
            <a:schemeClr val="bg1">
              <a:lumMod val="95000"/>
            </a:schemeClr>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sz="1300" b="1" dirty="0" smtClean="0">
                <a:latin typeface="Bookman Old Style" pitchFamily="18" charset="0"/>
                <a:ea typeface="+mj-ea"/>
                <a:cs typeface="+mj-cs"/>
              </a:rPr>
              <a:t>SKILLS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300" i="1" u="none" strike="noStrike" kern="1200" cap="none" spc="0" normalizeH="0" baseline="0" noProof="0" dirty="0" smtClean="0">
                <a:ln>
                  <a:noFill/>
                </a:ln>
                <a:effectLst/>
                <a:uLnTx/>
                <a:uFillTx/>
                <a:latin typeface="Bookman Old Style" pitchFamily="18" charset="0"/>
                <a:ea typeface="+mj-ea"/>
                <a:cs typeface="+mj-cs"/>
              </a:rPr>
              <a:t>Information, Media, and</a:t>
            </a:r>
            <a:r>
              <a:rPr kumimoji="0" lang="fil-PH" sz="1300" i="1" u="none" strike="noStrike" kern="1200" cap="none" spc="0" normalizeH="0" noProof="0" dirty="0" smtClean="0">
                <a:ln>
                  <a:noFill/>
                </a:ln>
                <a:effectLst/>
                <a:uLnTx/>
                <a:uFillTx/>
                <a:latin typeface="Bookman Old Style" pitchFamily="18" charset="0"/>
                <a:ea typeface="+mj-ea"/>
                <a:cs typeface="+mj-cs"/>
              </a:rPr>
              <a:t> Technology Skills</a:t>
            </a:r>
          </a:p>
          <a:p>
            <a:pPr marL="0" marR="0" lvl="0" indent="0" algn="ctr" defTabSz="914400" rtl="0" eaLnBrk="1" fontAlgn="auto" latinLnBrk="0" hangingPunct="1">
              <a:lnSpc>
                <a:spcPct val="100000"/>
              </a:lnSpc>
              <a:spcBef>
                <a:spcPct val="0"/>
              </a:spcBef>
              <a:spcAft>
                <a:spcPts val="0"/>
              </a:spcAft>
              <a:buClrTx/>
              <a:buSzTx/>
              <a:buFontTx/>
              <a:buNone/>
              <a:tabLst/>
              <a:defRPr/>
            </a:pPr>
            <a:r>
              <a:rPr lang="fil-PH" sz="1300" i="1" baseline="0" dirty="0" smtClean="0">
                <a:latin typeface="Bookman Old Style" pitchFamily="18" charset="0"/>
                <a:ea typeface="+mj-ea"/>
                <a:cs typeface="+mj-cs"/>
              </a:rPr>
              <a:t>Learning and Innovation Skills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300" i="1" u="none" strike="noStrike" kern="1200" cap="none" spc="0" normalizeH="0" noProof="0" dirty="0" smtClean="0">
                <a:ln>
                  <a:noFill/>
                </a:ln>
                <a:effectLst/>
                <a:uLnTx/>
                <a:uFillTx/>
                <a:latin typeface="Bookman Old Style" pitchFamily="18" charset="0"/>
                <a:ea typeface="+mj-ea"/>
                <a:cs typeface="+mj-cs"/>
              </a:rPr>
              <a:t>Communication Skills</a:t>
            </a:r>
          </a:p>
          <a:p>
            <a:pPr marL="0" marR="0" lvl="0" indent="0" algn="ctr" defTabSz="914400" rtl="0" eaLnBrk="1" fontAlgn="auto" latinLnBrk="0" hangingPunct="1">
              <a:lnSpc>
                <a:spcPct val="100000"/>
              </a:lnSpc>
              <a:spcBef>
                <a:spcPct val="0"/>
              </a:spcBef>
              <a:spcAft>
                <a:spcPts val="0"/>
              </a:spcAft>
              <a:buClrTx/>
              <a:buSzTx/>
              <a:buFontTx/>
              <a:buNone/>
              <a:tabLst/>
              <a:defRPr/>
            </a:pPr>
            <a:r>
              <a:rPr lang="fil-PH" sz="1300" i="1" baseline="0" dirty="0" smtClean="0">
                <a:latin typeface="Bookman Old Style" pitchFamily="18" charset="0"/>
                <a:ea typeface="+mj-ea"/>
                <a:cs typeface="+mj-cs"/>
              </a:rPr>
              <a:t>Life and Career</a:t>
            </a:r>
            <a:r>
              <a:rPr lang="fil-PH" sz="1300" i="1" dirty="0" smtClean="0">
                <a:latin typeface="Bookman Old Style" pitchFamily="18" charset="0"/>
                <a:ea typeface="+mj-ea"/>
                <a:cs typeface="+mj-cs"/>
              </a:rPr>
              <a:t> Skills</a:t>
            </a:r>
            <a:endParaRPr kumimoji="0" lang="fil-PH" sz="1300" i="1" u="none" strike="noStrike" kern="1200" cap="none" spc="0" normalizeH="0" baseline="0" noProof="0" dirty="0">
              <a:ln>
                <a:noFill/>
              </a:ln>
              <a:effectLst/>
              <a:uLnTx/>
              <a:uFillTx/>
              <a:latin typeface="Bookman Old Style" pitchFamily="18" charset="0"/>
              <a:ea typeface="+mj-ea"/>
              <a:cs typeface="+mj-cs"/>
            </a:endParaRPr>
          </a:p>
        </p:txBody>
      </p:sp>
      <p:sp>
        <p:nvSpPr>
          <p:cNvPr id="75" name="Title 1"/>
          <p:cNvSpPr txBox="1">
            <a:spLocks/>
          </p:cNvSpPr>
          <p:nvPr/>
        </p:nvSpPr>
        <p:spPr>
          <a:xfrm>
            <a:off x="4953000" y="2514600"/>
            <a:ext cx="4622800" cy="1447800"/>
          </a:xfrm>
          <a:prstGeom prst="rect">
            <a:avLst/>
          </a:prstGeom>
          <a:solidFill>
            <a:srgbClr val="E6E6E6"/>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sz="1300" b="1" dirty="0" smtClean="0">
                <a:latin typeface="Bookman Old Style" pitchFamily="18" charset="0"/>
                <a:ea typeface="+mj-ea"/>
                <a:cs typeface="+mj-cs"/>
              </a:rPr>
              <a:t>LEARNING AREAS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300" i="1" u="none" strike="noStrike" kern="1200" cap="none" spc="0" normalizeH="0" baseline="0" noProof="0" dirty="0" smtClean="0">
                <a:ln>
                  <a:noFill/>
                </a:ln>
                <a:effectLst/>
                <a:uLnTx/>
                <a:uFillTx/>
                <a:latin typeface="Bookman Old Style" pitchFamily="18" charset="0"/>
                <a:ea typeface="+mj-ea"/>
                <a:cs typeface="+mj-cs"/>
              </a:rPr>
              <a:t>Language</a:t>
            </a:r>
          </a:p>
          <a:p>
            <a:pPr marL="0" marR="0" lvl="0" indent="0" algn="ctr" defTabSz="914400" rtl="0" eaLnBrk="1" fontAlgn="auto" latinLnBrk="0" hangingPunct="1">
              <a:lnSpc>
                <a:spcPct val="100000"/>
              </a:lnSpc>
              <a:spcBef>
                <a:spcPct val="0"/>
              </a:spcBef>
              <a:spcAft>
                <a:spcPts val="0"/>
              </a:spcAft>
              <a:buClrTx/>
              <a:buSzTx/>
              <a:buFontTx/>
              <a:buNone/>
              <a:tabLst/>
              <a:defRPr/>
            </a:pPr>
            <a:r>
              <a:rPr lang="fil-PH" sz="1300" i="1" dirty="0" smtClean="0">
                <a:latin typeface="Bookman Old Style" pitchFamily="18" charset="0"/>
                <a:ea typeface="+mj-ea"/>
                <a:cs typeface="+mj-cs"/>
              </a:rPr>
              <a:t>Technology and Livelihood Education (TLE)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300" i="1" u="none" strike="noStrike" kern="1200" cap="none" spc="0" normalizeH="0" baseline="0" noProof="0" dirty="0" smtClean="0">
                <a:ln>
                  <a:noFill/>
                </a:ln>
                <a:effectLst/>
                <a:uLnTx/>
                <a:uFillTx/>
                <a:latin typeface="Bookman Old Style" pitchFamily="18" charset="0"/>
                <a:ea typeface="+mj-ea"/>
                <a:cs typeface="+mj-cs"/>
              </a:rPr>
              <a:t>Mathematics and Science</a:t>
            </a:r>
          </a:p>
          <a:p>
            <a:pPr marL="0" marR="0" lvl="0" indent="0" algn="ctr" defTabSz="914400" rtl="0" eaLnBrk="1" fontAlgn="auto" latinLnBrk="0" hangingPunct="1">
              <a:lnSpc>
                <a:spcPct val="100000"/>
              </a:lnSpc>
              <a:spcBef>
                <a:spcPct val="0"/>
              </a:spcBef>
              <a:spcAft>
                <a:spcPts val="0"/>
              </a:spcAft>
              <a:buClrTx/>
              <a:buSzTx/>
              <a:buFontTx/>
              <a:buNone/>
              <a:tabLst/>
              <a:defRPr/>
            </a:pPr>
            <a:r>
              <a:rPr lang="fil-PH" sz="1300" i="1" noProof="0" dirty="0" smtClean="0">
                <a:latin typeface="Bookman Old Style" pitchFamily="18" charset="0"/>
                <a:ea typeface="+mj-ea"/>
                <a:cs typeface="+mj-cs"/>
              </a:rPr>
              <a:t>Arts and Humanities</a:t>
            </a:r>
            <a:endParaRPr kumimoji="0" lang="fil-PH" sz="1300" i="1" u="none" strike="noStrike" kern="1200" cap="none" spc="0" normalizeH="0" baseline="0" noProof="0" dirty="0">
              <a:ln>
                <a:noFill/>
              </a:ln>
              <a:effectLst/>
              <a:uLnTx/>
              <a:uFillTx/>
              <a:latin typeface="Bookman Old Style" pitchFamily="18" charset="0"/>
              <a:ea typeface="+mj-ea"/>
              <a:cs typeface="+mj-cs"/>
            </a:endParaRPr>
          </a:p>
        </p:txBody>
      </p:sp>
      <p:sp>
        <p:nvSpPr>
          <p:cNvPr id="76" name="Title 1"/>
          <p:cNvSpPr txBox="1">
            <a:spLocks/>
          </p:cNvSpPr>
          <p:nvPr/>
        </p:nvSpPr>
        <p:spPr>
          <a:xfrm>
            <a:off x="1651000" y="4419600"/>
            <a:ext cx="1320800" cy="1371600"/>
          </a:xfrm>
          <a:prstGeom prst="rect">
            <a:avLst/>
          </a:prstGeom>
          <a:solidFill>
            <a:srgbClr val="E6E6E6"/>
          </a:solidFill>
        </p:spPr>
        <p:txBody>
          <a:bodyPr vert="horz" anchor="ctr">
            <a:normAutofit/>
          </a:bodyPr>
          <a:lstStyle/>
          <a:p>
            <a:pPr lvl="0" algn="ctr">
              <a:spcBef>
                <a:spcPct val="0"/>
              </a:spcBef>
              <a:defRPr/>
            </a:pPr>
            <a:r>
              <a:rPr lang="fil-PH" sz="1300" i="1" dirty="0" smtClean="0">
                <a:latin typeface="Bookman Old Style" pitchFamily="18" charset="0"/>
                <a:ea typeface="+mj-ea"/>
                <a:cs typeface="+mj-cs"/>
              </a:rPr>
              <a:t>Materials, Facilities, and Equipment</a:t>
            </a:r>
          </a:p>
        </p:txBody>
      </p:sp>
      <p:sp>
        <p:nvSpPr>
          <p:cNvPr id="77" name="Title 1"/>
          <p:cNvSpPr txBox="1">
            <a:spLocks/>
          </p:cNvSpPr>
          <p:nvPr/>
        </p:nvSpPr>
        <p:spPr>
          <a:xfrm>
            <a:off x="2971800" y="4419600"/>
            <a:ext cx="1320800" cy="1371600"/>
          </a:xfrm>
          <a:prstGeom prst="rect">
            <a:avLst/>
          </a:prstGeom>
          <a:solidFill>
            <a:schemeClr val="bg1">
              <a:lumMod val="95000"/>
            </a:schemeClr>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sz="1300" i="1" dirty="0" smtClean="0">
                <a:latin typeface="Bookman Old Style" pitchFamily="18" charset="0"/>
                <a:ea typeface="+mj-ea"/>
                <a:cs typeface="+mj-cs"/>
              </a:rPr>
              <a:t>ICT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300" i="1" u="none" strike="noStrike" kern="1200" cap="none" spc="0" normalizeH="0" baseline="0" noProof="0" dirty="0" smtClean="0">
                <a:ln>
                  <a:noFill/>
                </a:ln>
                <a:effectLst/>
                <a:uLnTx/>
                <a:uFillTx/>
                <a:latin typeface="Bookman Old Style" pitchFamily="18" charset="0"/>
                <a:ea typeface="+mj-ea"/>
                <a:cs typeface="+mj-cs"/>
              </a:rPr>
              <a:t>Environment</a:t>
            </a:r>
            <a:endParaRPr kumimoji="0" lang="fil-PH" sz="1300" i="1" u="none" strike="noStrike" kern="1200" cap="none" spc="0" normalizeH="0" baseline="0" noProof="0" dirty="0">
              <a:ln>
                <a:noFill/>
              </a:ln>
              <a:effectLst/>
              <a:uLnTx/>
              <a:uFillTx/>
              <a:latin typeface="Bookman Old Style" pitchFamily="18" charset="0"/>
              <a:ea typeface="+mj-ea"/>
              <a:cs typeface="+mj-cs"/>
            </a:endParaRPr>
          </a:p>
        </p:txBody>
      </p:sp>
      <p:sp>
        <p:nvSpPr>
          <p:cNvPr id="78" name="Title 1"/>
          <p:cNvSpPr txBox="1">
            <a:spLocks/>
          </p:cNvSpPr>
          <p:nvPr/>
        </p:nvSpPr>
        <p:spPr>
          <a:xfrm>
            <a:off x="4292600" y="4419600"/>
            <a:ext cx="1320800" cy="1371600"/>
          </a:xfrm>
          <a:prstGeom prst="rect">
            <a:avLst/>
          </a:prstGeom>
          <a:solidFill>
            <a:srgbClr val="E6E6E6"/>
          </a:solidFill>
        </p:spPr>
        <p:txBody>
          <a:bodyPr vert="horz" anchor="ctr">
            <a:normAutofit/>
          </a:bodyPr>
          <a:lstStyle/>
          <a:p>
            <a:pPr lvl="0" algn="ctr">
              <a:spcBef>
                <a:spcPct val="0"/>
              </a:spcBef>
              <a:defRPr/>
            </a:pPr>
            <a:r>
              <a:rPr lang="fil-PH" sz="1300" i="1" dirty="0" smtClean="0">
                <a:latin typeface="Bookman Old Style" pitchFamily="18" charset="0"/>
                <a:ea typeface="+mj-ea"/>
                <a:cs typeface="+mj-cs"/>
              </a:rPr>
              <a:t>Assessment</a:t>
            </a:r>
          </a:p>
        </p:txBody>
      </p:sp>
      <p:sp>
        <p:nvSpPr>
          <p:cNvPr id="79" name="Title 1"/>
          <p:cNvSpPr txBox="1">
            <a:spLocks/>
          </p:cNvSpPr>
          <p:nvPr/>
        </p:nvSpPr>
        <p:spPr>
          <a:xfrm>
            <a:off x="5613400" y="4419600"/>
            <a:ext cx="1320800" cy="1371600"/>
          </a:xfrm>
          <a:prstGeom prst="rect">
            <a:avLst/>
          </a:prstGeom>
          <a:solidFill>
            <a:schemeClr val="bg1">
              <a:lumMod val="95000"/>
            </a:schemeClr>
          </a:solidFill>
        </p:spPr>
        <p:txBody>
          <a:bodyPr vert="horz" anchor="ctr">
            <a:normAutofit/>
          </a:bodyPr>
          <a:lstStyle/>
          <a:p>
            <a:pPr lvl="0" algn="ctr">
              <a:spcBef>
                <a:spcPct val="0"/>
              </a:spcBef>
              <a:defRPr/>
            </a:pPr>
            <a:r>
              <a:rPr lang="fil-PH" sz="1300" i="1" dirty="0" smtClean="0">
                <a:latin typeface="Bookman Old Style" pitchFamily="18" charset="0"/>
                <a:ea typeface="+mj-ea"/>
                <a:cs typeface="+mj-cs"/>
              </a:rPr>
              <a:t>School Leadership and Management</a:t>
            </a:r>
          </a:p>
        </p:txBody>
      </p:sp>
      <p:sp>
        <p:nvSpPr>
          <p:cNvPr id="80" name="Title 1"/>
          <p:cNvSpPr txBox="1">
            <a:spLocks/>
          </p:cNvSpPr>
          <p:nvPr/>
        </p:nvSpPr>
        <p:spPr>
          <a:xfrm>
            <a:off x="6934200" y="4419600"/>
            <a:ext cx="1320800" cy="1371600"/>
          </a:xfrm>
          <a:prstGeom prst="rect">
            <a:avLst/>
          </a:prstGeom>
          <a:solidFill>
            <a:srgbClr val="E6E6E6"/>
          </a:solidFill>
        </p:spPr>
        <p:txBody>
          <a:bodyPr vert="horz" anchor="ctr">
            <a:normAutofit/>
          </a:bodyPr>
          <a:lstStyle/>
          <a:p>
            <a:pPr lvl="0" algn="ctr">
              <a:spcBef>
                <a:spcPct val="0"/>
              </a:spcBef>
              <a:defRPr/>
            </a:pPr>
            <a:r>
              <a:rPr lang="fil-PH" sz="1300" i="1" dirty="0" smtClean="0">
                <a:latin typeface="Bookman Old Style" pitchFamily="18" charset="0"/>
                <a:ea typeface="+mj-ea"/>
                <a:cs typeface="+mj-cs"/>
              </a:rPr>
              <a:t>Schools Divisions Technical Assistance</a:t>
            </a:r>
          </a:p>
        </p:txBody>
      </p:sp>
      <p:sp>
        <p:nvSpPr>
          <p:cNvPr id="81" name="Title 1"/>
          <p:cNvSpPr txBox="1">
            <a:spLocks/>
          </p:cNvSpPr>
          <p:nvPr/>
        </p:nvSpPr>
        <p:spPr>
          <a:xfrm>
            <a:off x="8255000" y="4419600"/>
            <a:ext cx="1320800" cy="1371600"/>
          </a:xfrm>
          <a:prstGeom prst="rect">
            <a:avLst/>
          </a:prstGeom>
          <a:solidFill>
            <a:schemeClr val="bg1">
              <a:lumMod val="95000"/>
            </a:schemeClr>
          </a:solidFill>
        </p:spPr>
        <p:txBody>
          <a:bodyPr vert="horz" anchor="ctr">
            <a:normAutofit/>
          </a:bodyPr>
          <a:lstStyle/>
          <a:p>
            <a:pPr lvl="0" algn="ctr">
              <a:spcBef>
                <a:spcPct val="0"/>
              </a:spcBef>
              <a:defRPr/>
            </a:pPr>
            <a:r>
              <a:rPr lang="fil-PH" sz="1300" i="1" dirty="0" smtClean="0">
                <a:latin typeface="Bookman Old Style" pitchFamily="18" charset="0"/>
                <a:ea typeface="+mj-ea"/>
                <a:cs typeface="+mj-cs"/>
              </a:rPr>
              <a:t>Community-Industry Relevance and Partnerships</a:t>
            </a:r>
          </a:p>
        </p:txBody>
      </p:sp>
      <p:sp>
        <p:nvSpPr>
          <p:cNvPr id="82" name="Title 1"/>
          <p:cNvSpPr txBox="1">
            <a:spLocks/>
          </p:cNvSpPr>
          <p:nvPr/>
        </p:nvSpPr>
        <p:spPr>
          <a:xfrm>
            <a:off x="330200" y="4419600"/>
            <a:ext cx="1320800" cy="1371600"/>
          </a:xfrm>
          <a:prstGeom prst="rect">
            <a:avLst/>
          </a:prstGeom>
          <a:solidFill>
            <a:schemeClr val="bg1">
              <a:lumMod val="95000"/>
            </a:schemeClr>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sz="1300" i="1" dirty="0" smtClean="0">
                <a:latin typeface="Bookman Old Style" pitchFamily="18" charset="0"/>
                <a:ea typeface="+mj-ea"/>
                <a:cs typeface="+mj-cs"/>
              </a:rPr>
              <a:t>Teachers</a:t>
            </a:r>
            <a:endParaRPr kumimoji="0" lang="fil-PH" sz="1300" i="1" u="none" strike="noStrike" kern="1200" cap="none" spc="0" normalizeH="0" baseline="0" noProof="0" dirty="0">
              <a:ln>
                <a:noFill/>
              </a:ln>
              <a:effectLst/>
              <a:uLnTx/>
              <a:uFillTx/>
              <a:latin typeface="Bookman Old Style" pitchFamily="18" charset="0"/>
              <a:ea typeface="+mj-ea"/>
              <a:cs typeface="+mj-cs"/>
            </a:endParaRPr>
          </a:p>
        </p:txBody>
      </p:sp>
      <p:sp>
        <p:nvSpPr>
          <p:cNvPr id="83" name="Rectangle 82"/>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dirty="0"/>
          </a:p>
        </p:txBody>
      </p:sp>
      <p:sp>
        <p:nvSpPr>
          <p:cNvPr id="84" name="Title 1"/>
          <p:cNvSpPr txBox="1">
            <a:spLocks/>
          </p:cNvSpPr>
          <p:nvPr/>
        </p:nvSpPr>
        <p:spPr>
          <a:xfrm>
            <a:off x="495300" y="0"/>
            <a:ext cx="8915400" cy="914400"/>
          </a:xfrm>
          <a:prstGeom prst="rect">
            <a:avLst/>
          </a:prstGeom>
        </p:spPr>
        <p:txBody>
          <a:bodyPr vert="horz" anchor="ctr">
            <a:normAutofit lnSpcReduction="10000"/>
          </a:bodyPr>
          <a:lstStyle/>
          <a:p>
            <a:pPr lvl="0" algn="ctr">
              <a:spcBef>
                <a:spcPct val="0"/>
              </a:spcBef>
              <a:defRPr/>
            </a:pPr>
            <a:r>
              <a:rPr lang="fil-PH" sz="2800" dirty="0" smtClean="0">
                <a:solidFill>
                  <a:prstClr val="white"/>
                </a:solidFill>
                <a:latin typeface="Bookman Old Style" pitchFamily="18" charset="0"/>
              </a:rPr>
              <a:t>The K to 12 Philippine Basic Education Curriculum Framework</a:t>
            </a:r>
            <a:endParaRPr lang="fil-PH" sz="2800" dirty="0">
              <a:solidFill>
                <a:prstClr val="white"/>
              </a:solidFill>
              <a:latin typeface="Bookman Old Style" pitchFamily="18" charset="0"/>
            </a:endParaRPr>
          </a:p>
        </p:txBody>
      </p:sp>
      <p:sp>
        <p:nvSpPr>
          <p:cNvPr id="85" name="Rectangle 8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6"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87" name="Title 1"/>
          <p:cNvSpPr txBox="1">
            <a:spLocks/>
          </p:cNvSpPr>
          <p:nvPr/>
        </p:nvSpPr>
        <p:spPr>
          <a:xfrm>
            <a:off x="330200" y="5791200"/>
            <a:ext cx="9245600" cy="533400"/>
          </a:xfrm>
          <a:prstGeom prst="rect">
            <a:avLst/>
          </a:prstGeom>
          <a:solidFill>
            <a:schemeClr val="accent6"/>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b="1" i="0" u="none" strike="noStrike" kern="1200" cap="none" spc="0" normalizeH="0" baseline="0" noProof="0" dirty="0" smtClean="0">
                <a:ln>
                  <a:noFill/>
                </a:ln>
                <a:effectLst/>
                <a:uLnTx/>
                <a:uFillTx/>
                <a:latin typeface="Bookman Old Style" pitchFamily="18" charset="0"/>
                <a:ea typeface="+mj-ea"/>
                <a:cs typeface="+mj-cs"/>
              </a:rPr>
              <a:t>Monitoring</a:t>
            </a:r>
            <a:r>
              <a:rPr kumimoji="0" lang="fil-PH" b="1" i="0" u="none" strike="noStrike" kern="1200" cap="none" spc="0" normalizeH="0" noProof="0" dirty="0" smtClean="0">
                <a:ln>
                  <a:noFill/>
                </a:ln>
                <a:effectLst/>
                <a:uLnTx/>
                <a:uFillTx/>
                <a:latin typeface="Bookman Old Style" pitchFamily="18" charset="0"/>
                <a:ea typeface="+mj-ea"/>
                <a:cs typeface="+mj-cs"/>
              </a:rPr>
              <a:t> and Evaluation System</a:t>
            </a:r>
            <a:endParaRPr kumimoji="0" lang="fil-PH" b="0" i="1" u="none" strike="noStrike" kern="1200" cap="none" spc="0" normalizeH="0" baseline="0" noProof="0" dirty="0">
              <a:ln>
                <a:noFill/>
              </a:ln>
              <a:effectLst/>
              <a:uLnTx/>
              <a:uFillTx/>
              <a:latin typeface="Bookman Old Style" pitchFamily="18" charset="0"/>
              <a:ea typeface="+mj-ea"/>
              <a:cs typeface="+mj-cs"/>
            </a:endParaRPr>
          </a:p>
        </p:txBody>
      </p:sp>
      <p:sp>
        <p:nvSpPr>
          <p:cNvPr id="88" name="Title 1"/>
          <p:cNvSpPr txBox="1">
            <a:spLocks/>
          </p:cNvSpPr>
          <p:nvPr/>
        </p:nvSpPr>
        <p:spPr>
          <a:xfrm>
            <a:off x="330200" y="3962400"/>
            <a:ext cx="9245600" cy="457200"/>
          </a:xfrm>
          <a:prstGeom prst="rect">
            <a:avLst/>
          </a:prstGeom>
          <a:solidFill>
            <a:schemeClr val="accent6">
              <a:lumMod val="60000"/>
              <a:lumOff val="40000"/>
            </a:schemeClr>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b="1" i="0" u="none" strike="noStrike" kern="1200" cap="none" spc="0" normalizeH="0" baseline="0" noProof="0" dirty="0" smtClean="0">
                <a:ln>
                  <a:noFill/>
                </a:ln>
                <a:effectLst/>
                <a:uLnTx/>
                <a:uFillTx/>
                <a:latin typeface="Bookman Old Style" pitchFamily="18" charset="0"/>
                <a:ea typeface="+mj-ea"/>
                <a:cs typeface="+mj-cs"/>
              </a:rPr>
              <a:t>Curriculum Support System</a:t>
            </a:r>
            <a:endParaRPr kumimoji="0" lang="fil-PH" b="1" i="0" u="none" strike="noStrike" kern="1200" cap="none" spc="0" normalizeH="0" baseline="0" noProof="0" dirty="0">
              <a:ln>
                <a:noFill/>
              </a:ln>
              <a:effectLst/>
              <a:uLnTx/>
              <a:uFillTx/>
              <a:latin typeface="Bookman Old Style" pitchFamily="18" charset="0"/>
              <a:ea typeface="+mj-ea"/>
              <a:cs typeface="+mj-cs"/>
            </a:endParaRPr>
          </a:p>
        </p:txBody>
      </p:sp>
      <p:sp>
        <p:nvSpPr>
          <p:cNvPr id="89" name="Title 1"/>
          <p:cNvSpPr txBox="1">
            <a:spLocks/>
          </p:cNvSpPr>
          <p:nvPr/>
        </p:nvSpPr>
        <p:spPr>
          <a:xfrm>
            <a:off x="330200" y="2057400"/>
            <a:ext cx="9245600" cy="457200"/>
          </a:xfrm>
          <a:prstGeom prst="rect">
            <a:avLst/>
          </a:prstGeom>
          <a:solidFill>
            <a:schemeClr val="accent6">
              <a:lumMod val="40000"/>
              <a:lumOff val="60000"/>
            </a:schemeClr>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b="1" dirty="0" smtClean="0">
                <a:latin typeface="Bookman Old Style" pitchFamily="18" charset="0"/>
                <a:ea typeface="+mj-ea"/>
                <a:cs typeface="+mj-cs"/>
              </a:rPr>
              <a:t>Being and Becoming a Whole Person</a:t>
            </a:r>
          </a:p>
        </p:txBody>
      </p:sp>
      <p:sp>
        <p:nvSpPr>
          <p:cNvPr id="90" name="Isosceles Triangle 89"/>
          <p:cNvSpPr/>
          <p:nvPr/>
        </p:nvSpPr>
        <p:spPr>
          <a:xfrm>
            <a:off x="4705350" y="5562600"/>
            <a:ext cx="495300" cy="2286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91" name="Isosceles Triangle 90"/>
          <p:cNvSpPr/>
          <p:nvPr/>
        </p:nvSpPr>
        <p:spPr>
          <a:xfrm>
            <a:off x="4705350" y="3733800"/>
            <a:ext cx="495300" cy="2286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92" name="Title 1"/>
          <p:cNvSpPr txBox="1">
            <a:spLocks/>
          </p:cNvSpPr>
          <p:nvPr/>
        </p:nvSpPr>
        <p:spPr>
          <a:xfrm>
            <a:off x="330200" y="1143000"/>
            <a:ext cx="9245600" cy="533400"/>
          </a:xfrm>
          <a:prstGeom prst="rect">
            <a:avLst/>
          </a:prstGeom>
          <a:solidFill>
            <a:schemeClr val="accent3"/>
          </a:solidFill>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sz="2200" b="1" i="1" dirty="0" smtClean="0">
                <a:solidFill>
                  <a:schemeClr val="bg1"/>
                </a:solidFill>
                <a:latin typeface="Bookman Old Style" pitchFamily="18" charset="0"/>
                <a:ea typeface="+mj-ea"/>
                <a:cs typeface="+mj-cs"/>
              </a:rPr>
              <a:t>Holistically Developed Filipino with 21</a:t>
            </a:r>
            <a:r>
              <a:rPr lang="fil-PH" sz="2200" b="1" i="1" baseline="30000" dirty="0" smtClean="0">
                <a:solidFill>
                  <a:schemeClr val="bg1"/>
                </a:solidFill>
                <a:latin typeface="Bookman Old Style" pitchFamily="18" charset="0"/>
                <a:ea typeface="+mj-ea"/>
                <a:cs typeface="+mj-cs"/>
              </a:rPr>
              <a:t>st</a:t>
            </a:r>
            <a:r>
              <a:rPr lang="fil-PH" sz="2200" b="1" i="1" dirty="0" smtClean="0">
                <a:solidFill>
                  <a:schemeClr val="bg1"/>
                </a:solidFill>
                <a:latin typeface="Bookman Old Style" pitchFamily="18" charset="0"/>
                <a:ea typeface="+mj-ea"/>
                <a:cs typeface="+mj-cs"/>
              </a:rPr>
              <a:t> Century Skills</a:t>
            </a:r>
            <a:endParaRPr kumimoji="0" lang="fil-PH" sz="2200" b="1" i="1"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grpSp>
        <p:nvGrpSpPr>
          <p:cNvPr id="93" name="Group 92"/>
          <p:cNvGrpSpPr/>
          <p:nvPr/>
        </p:nvGrpSpPr>
        <p:grpSpPr>
          <a:xfrm>
            <a:off x="330200" y="4419600"/>
            <a:ext cx="9245600" cy="152400"/>
            <a:chOff x="118533" y="4267200"/>
            <a:chExt cx="8720667" cy="152400"/>
          </a:xfrm>
        </p:grpSpPr>
        <p:grpSp>
          <p:nvGrpSpPr>
            <p:cNvPr id="94" name="Group 91"/>
            <p:cNvGrpSpPr/>
            <p:nvPr/>
          </p:nvGrpSpPr>
          <p:grpSpPr>
            <a:xfrm>
              <a:off x="118533" y="4267200"/>
              <a:ext cx="6095998" cy="152400"/>
              <a:chOff x="118533" y="4267200"/>
              <a:chExt cx="6095998" cy="152400"/>
            </a:xfrm>
          </p:grpSpPr>
          <p:grpSp>
            <p:nvGrpSpPr>
              <p:cNvPr id="102" name="Group 60"/>
              <p:cNvGrpSpPr/>
              <p:nvPr/>
            </p:nvGrpSpPr>
            <p:grpSpPr>
              <a:xfrm>
                <a:off x="118533" y="4267200"/>
                <a:ext cx="3047998" cy="152400"/>
                <a:chOff x="381000" y="2590800"/>
                <a:chExt cx="2743200" cy="152400"/>
              </a:xfrm>
              <a:solidFill>
                <a:schemeClr val="accent6">
                  <a:lumMod val="60000"/>
                  <a:lumOff val="40000"/>
                </a:schemeClr>
              </a:solidFill>
            </p:grpSpPr>
            <p:sp>
              <p:nvSpPr>
                <p:cNvPr id="111" name="Isosceles Triangle 110"/>
                <p:cNvSpPr/>
                <p:nvPr/>
              </p:nvSpPr>
              <p:spPr>
                <a:xfrm flipV="1">
                  <a:off x="381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12" name="Isosceles Triangle 29"/>
                <p:cNvSpPr/>
                <p:nvPr/>
              </p:nvSpPr>
              <p:spPr>
                <a:xfrm flipV="1">
                  <a:off x="762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13" name="Isosceles Triangle 30"/>
                <p:cNvSpPr/>
                <p:nvPr/>
              </p:nvSpPr>
              <p:spPr>
                <a:xfrm flipV="1">
                  <a:off x="1143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14" name="Isosceles Triangle 113"/>
                <p:cNvSpPr/>
                <p:nvPr/>
              </p:nvSpPr>
              <p:spPr>
                <a:xfrm flipV="1">
                  <a:off x="1524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15" name="Isosceles Triangle 114"/>
                <p:cNvSpPr/>
                <p:nvPr/>
              </p:nvSpPr>
              <p:spPr>
                <a:xfrm flipV="1">
                  <a:off x="1905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16" name="Isosceles Triangle 115"/>
                <p:cNvSpPr/>
                <p:nvPr/>
              </p:nvSpPr>
              <p:spPr>
                <a:xfrm flipV="1">
                  <a:off x="2286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17" name="Isosceles Triangle 116"/>
                <p:cNvSpPr/>
                <p:nvPr/>
              </p:nvSpPr>
              <p:spPr>
                <a:xfrm flipV="1">
                  <a:off x="2667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nvGrpSpPr>
              <p:cNvPr id="103" name="Group 60"/>
              <p:cNvGrpSpPr/>
              <p:nvPr/>
            </p:nvGrpSpPr>
            <p:grpSpPr>
              <a:xfrm>
                <a:off x="3166533" y="4267200"/>
                <a:ext cx="3047998" cy="152400"/>
                <a:chOff x="381000" y="2590800"/>
                <a:chExt cx="2743200" cy="152400"/>
              </a:xfrm>
              <a:solidFill>
                <a:schemeClr val="accent6">
                  <a:lumMod val="60000"/>
                  <a:lumOff val="40000"/>
                </a:schemeClr>
              </a:solidFill>
            </p:grpSpPr>
            <p:sp>
              <p:nvSpPr>
                <p:cNvPr id="104" name="Isosceles Triangle 103"/>
                <p:cNvSpPr/>
                <p:nvPr/>
              </p:nvSpPr>
              <p:spPr>
                <a:xfrm flipV="1">
                  <a:off x="381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05" name="Isosceles Triangle 104"/>
                <p:cNvSpPr/>
                <p:nvPr/>
              </p:nvSpPr>
              <p:spPr>
                <a:xfrm flipV="1">
                  <a:off x="762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06" name="Isosceles Triangle 105"/>
                <p:cNvSpPr/>
                <p:nvPr/>
              </p:nvSpPr>
              <p:spPr>
                <a:xfrm flipV="1">
                  <a:off x="1143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07" name="Isosceles Triangle 106"/>
                <p:cNvSpPr/>
                <p:nvPr/>
              </p:nvSpPr>
              <p:spPr>
                <a:xfrm flipV="1">
                  <a:off x="1524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08" name="Isosceles Triangle 107"/>
                <p:cNvSpPr/>
                <p:nvPr/>
              </p:nvSpPr>
              <p:spPr>
                <a:xfrm flipV="1">
                  <a:off x="1905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09" name="Isosceles Triangle 108"/>
                <p:cNvSpPr/>
                <p:nvPr/>
              </p:nvSpPr>
              <p:spPr>
                <a:xfrm flipV="1">
                  <a:off x="2286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10" name="Isosceles Triangle 109"/>
                <p:cNvSpPr/>
                <p:nvPr/>
              </p:nvSpPr>
              <p:spPr>
                <a:xfrm flipV="1">
                  <a:off x="2667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grpSp>
          <p:nvGrpSpPr>
            <p:cNvPr id="95" name="Group 90"/>
            <p:cNvGrpSpPr/>
            <p:nvPr/>
          </p:nvGrpSpPr>
          <p:grpSpPr>
            <a:xfrm>
              <a:off x="6214533" y="4267200"/>
              <a:ext cx="2624667" cy="152400"/>
              <a:chOff x="6096000" y="4267200"/>
              <a:chExt cx="2624667" cy="152400"/>
            </a:xfrm>
          </p:grpSpPr>
          <p:sp>
            <p:nvSpPr>
              <p:cNvPr id="96" name="Isosceles Triangle 95"/>
              <p:cNvSpPr/>
              <p:nvPr/>
            </p:nvSpPr>
            <p:spPr>
              <a:xfrm flipV="1">
                <a:off x="6096000" y="4267200"/>
                <a:ext cx="508000" cy="152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97" name="Isosceles Triangle 96"/>
              <p:cNvSpPr/>
              <p:nvPr/>
            </p:nvSpPr>
            <p:spPr>
              <a:xfrm flipV="1">
                <a:off x="6519333" y="4267200"/>
                <a:ext cx="508000" cy="152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98" name="Isosceles Triangle 97"/>
              <p:cNvSpPr/>
              <p:nvPr/>
            </p:nvSpPr>
            <p:spPr>
              <a:xfrm flipV="1">
                <a:off x="6942667" y="4267200"/>
                <a:ext cx="508000" cy="152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99" name="Isosceles Triangle 98"/>
              <p:cNvSpPr/>
              <p:nvPr/>
            </p:nvSpPr>
            <p:spPr>
              <a:xfrm flipV="1">
                <a:off x="7366000" y="4267200"/>
                <a:ext cx="508000" cy="152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00" name="Isosceles Triangle 99"/>
              <p:cNvSpPr/>
              <p:nvPr/>
            </p:nvSpPr>
            <p:spPr>
              <a:xfrm flipV="1">
                <a:off x="7789333" y="4267200"/>
                <a:ext cx="508000" cy="152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01" name="Isosceles Triangle 100"/>
              <p:cNvSpPr/>
              <p:nvPr/>
            </p:nvSpPr>
            <p:spPr>
              <a:xfrm flipV="1">
                <a:off x="8212667" y="4267200"/>
                <a:ext cx="508000" cy="152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grpSp>
        <p:nvGrpSpPr>
          <p:cNvPr id="118" name="Group 117"/>
          <p:cNvGrpSpPr/>
          <p:nvPr/>
        </p:nvGrpSpPr>
        <p:grpSpPr>
          <a:xfrm>
            <a:off x="330200" y="2514600"/>
            <a:ext cx="9245600" cy="152400"/>
            <a:chOff x="118533" y="4267200"/>
            <a:chExt cx="8720667" cy="152400"/>
          </a:xfrm>
          <a:solidFill>
            <a:schemeClr val="accent6">
              <a:lumMod val="40000"/>
              <a:lumOff val="60000"/>
            </a:schemeClr>
          </a:solidFill>
        </p:grpSpPr>
        <p:grpSp>
          <p:nvGrpSpPr>
            <p:cNvPr id="119" name="Group 91"/>
            <p:cNvGrpSpPr/>
            <p:nvPr/>
          </p:nvGrpSpPr>
          <p:grpSpPr>
            <a:xfrm>
              <a:off x="118533" y="4267200"/>
              <a:ext cx="6095998" cy="152400"/>
              <a:chOff x="118533" y="4267200"/>
              <a:chExt cx="6095998" cy="152400"/>
            </a:xfrm>
            <a:grpFill/>
          </p:grpSpPr>
          <p:grpSp>
            <p:nvGrpSpPr>
              <p:cNvPr id="127" name="Group 60"/>
              <p:cNvGrpSpPr/>
              <p:nvPr/>
            </p:nvGrpSpPr>
            <p:grpSpPr>
              <a:xfrm>
                <a:off x="118533" y="4267200"/>
                <a:ext cx="3047998" cy="152400"/>
                <a:chOff x="381000" y="2590800"/>
                <a:chExt cx="2743200" cy="152400"/>
              </a:xfrm>
              <a:grpFill/>
            </p:grpSpPr>
            <p:sp>
              <p:nvSpPr>
                <p:cNvPr id="136" name="Isosceles Triangle 135"/>
                <p:cNvSpPr/>
                <p:nvPr/>
              </p:nvSpPr>
              <p:spPr>
                <a:xfrm flipV="1">
                  <a:off x="381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7" name="Isosceles Triangle 136"/>
                <p:cNvSpPr/>
                <p:nvPr/>
              </p:nvSpPr>
              <p:spPr>
                <a:xfrm flipV="1">
                  <a:off x="762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8" name="Isosceles Triangle 137"/>
                <p:cNvSpPr/>
                <p:nvPr/>
              </p:nvSpPr>
              <p:spPr>
                <a:xfrm flipV="1">
                  <a:off x="1143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9" name="Isosceles Triangle 138"/>
                <p:cNvSpPr/>
                <p:nvPr/>
              </p:nvSpPr>
              <p:spPr>
                <a:xfrm flipV="1">
                  <a:off x="1524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40" name="Isosceles Triangle 139"/>
                <p:cNvSpPr/>
                <p:nvPr/>
              </p:nvSpPr>
              <p:spPr>
                <a:xfrm flipV="1">
                  <a:off x="1905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41" name="Isosceles Triangle 140"/>
                <p:cNvSpPr/>
                <p:nvPr/>
              </p:nvSpPr>
              <p:spPr>
                <a:xfrm flipV="1">
                  <a:off x="2286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42" name="Isosceles Triangle 141"/>
                <p:cNvSpPr/>
                <p:nvPr/>
              </p:nvSpPr>
              <p:spPr>
                <a:xfrm flipV="1">
                  <a:off x="2667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nvGrpSpPr>
              <p:cNvPr id="128" name="Group 60"/>
              <p:cNvGrpSpPr/>
              <p:nvPr/>
            </p:nvGrpSpPr>
            <p:grpSpPr>
              <a:xfrm>
                <a:off x="3166533" y="4267200"/>
                <a:ext cx="3047998" cy="152400"/>
                <a:chOff x="381000" y="2590800"/>
                <a:chExt cx="2743200" cy="152400"/>
              </a:xfrm>
              <a:grpFill/>
            </p:grpSpPr>
            <p:sp>
              <p:nvSpPr>
                <p:cNvPr id="129" name="Isosceles Triangle 128"/>
                <p:cNvSpPr/>
                <p:nvPr/>
              </p:nvSpPr>
              <p:spPr>
                <a:xfrm flipV="1">
                  <a:off x="381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0" name="Isosceles Triangle 129"/>
                <p:cNvSpPr/>
                <p:nvPr/>
              </p:nvSpPr>
              <p:spPr>
                <a:xfrm flipV="1">
                  <a:off x="762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1" name="Isosceles Triangle 130"/>
                <p:cNvSpPr/>
                <p:nvPr/>
              </p:nvSpPr>
              <p:spPr>
                <a:xfrm flipV="1">
                  <a:off x="1143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2" name="Isosceles Triangle 131"/>
                <p:cNvSpPr/>
                <p:nvPr/>
              </p:nvSpPr>
              <p:spPr>
                <a:xfrm flipV="1">
                  <a:off x="1524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3" name="Isosceles Triangle 132"/>
                <p:cNvSpPr/>
                <p:nvPr/>
              </p:nvSpPr>
              <p:spPr>
                <a:xfrm flipV="1">
                  <a:off x="1905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4" name="Isosceles Triangle 133"/>
                <p:cNvSpPr/>
                <p:nvPr/>
              </p:nvSpPr>
              <p:spPr>
                <a:xfrm flipV="1">
                  <a:off x="2286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5" name="Isosceles Triangle 134"/>
                <p:cNvSpPr/>
                <p:nvPr/>
              </p:nvSpPr>
              <p:spPr>
                <a:xfrm flipV="1">
                  <a:off x="2667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grpSp>
          <p:nvGrpSpPr>
            <p:cNvPr id="120" name="Group 90"/>
            <p:cNvGrpSpPr/>
            <p:nvPr/>
          </p:nvGrpSpPr>
          <p:grpSpPr>
            <a:xfrm>
              <a:off x="6214533" y="4267200"/>
              <a:ext cx="2624667" cy="152400"/>
              <a:chOff x="6096000" y="4267200"/>
              <a:chExt cx="2624667" cy="152400"/>
            </a:xfrm>
            <a:grpFill/>
          </p:grpSpPr>
          <p:sp>
            <p:nvSpPr>
              <p:cNvPr id="121" name="Isosceles Triangle 120"/>
              <p:cNvSpPr/>
              <p:nvPr/>
            </p:nvSpPr>
            <p:spPr>
              <a:xfrm flipV="1">
                <a:off x="6096000" y="4267200"/>
                <a:ext cx="5080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22" name="Isosceles Triangle 121"/>
              <p:cNvSpPr/>
              <p:nvPr/>
            </p:nvSpPr>
            <p:spPr>
              <a:xfrm flipV="1">
                <a:off x="6519333" y="4267200"/>
                <a:ext cx="5080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23" name="Isosceles Triangle 122"/>
              <p:cNvSpPr/>
              <p:nvPr/>
            </p:nvSpPr>
            <p:spPr>
              <a:xfrm flipV="1">
                <a:off x="6942667" y="4267200"/>
                <a:ext cx="5080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24" name="Isosceles Triangle 123"/>
              <p:cNvSpPr/>
              <p:nvPr/>
            </p:nvSpPr>
            <p:spPr>
              <a:xfrm flipV="1">
                <a:off x="7366000" y="4267200"/>
                <a:ext cx="5080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25" name="Isosceles Triangle 124"/>
              <p:cNvSpPr/>
              <p:nvPr/>
            </p:nvSpPr>
            <p:spPr>
              <a:xfrm flipV="1">
                <a:off x="7789333" y="4267200"/>
                <a:ext cx="5080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26" name="Isosceles Triangle 125"/>
              <p:cNvSpPr/>
              <p:nvPr/>
            </p:nvSpPr>
            <p:spPr>
              <a:xfrm flipV="1">
                <a:off x="8212667" y="4267200"/>
                <a:ext cx="5080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grpSp>
      <p:sp>
        <p:nvSpPr>
          <p:cNvPr id="143" name="Isosceles Triangle 142"/>
          <p:cNvSpPr/>
          <p:nvPr/>
        </p:nvSpPr>
        <p:spPr>
          <a:xfrm>
            <a:off x="4705350" y="1752600"/>
            <a:ext cx="495300" cy="2286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00201"/>
            <a:ext cx="4787900" cy="4525963"/>
          </a:xfrm>
        </p:spPr>
        <p:txBody>
          <a:bodyPr>
            <a:normAutofit/>
          </a:bodyPr>
          <a:lstStyle/>
          <a:p>
            <a:pPr marL="0" indent="0">
              <a:buNone/>
            </a:pPr>
            <a:r>
              <a:rPr lang="fil-PH" dirty="0" smtClean="0">
                <a:latin typeface="Arial" panose="020B0604020202020204" pitchFamily="34" charset="0"/>
                <a:cs typeface="Arial" panose="020B0604020202020204" pitchFamily="34" charset="0"/>
              </a:rPr>
              <a:t>Identifying, </a:t>
            </a:r>
            <a:r>
              <a:rPr lang="en-US" dirty="0">
                <a:latin typeface="Arial" panose="020B0604020202020204" pitchFamily="34" charset="0"/>
                <a:cs typeface="Arial" panose="020B0604020202020204" pitchFamily="34" charset="0"/>
              </a:rPr>
              <a:t>collating and collecting </a:t>
            </a:r>
            <a:r>
              <a:rPr lang="en-US" dirty="0" smtClean="0">
                <a:latin typeface="Arial" panose="020B0604020202020204" pitchFamily="34" charset="0"/>
                <a:cs typeface="Arial" panose="020B0604020202020204" pitchFamily="34" charset="0"/>
              </a:rPr>
              <a:t>Instructional Materials that are </a:t>
            </a:r>
            <a:r>
              <a:rPr lang="en-US" dirty="0" err="1" smtClean="0">
                <a:latin typeface="Arial" panose="020B0604020202020204" pitchFamily="34" charset="0"/>
                <a:cs typeface="Arial" panose="020B0604020202020204" pitchFamily="34" charset="0"/>
              </a:rPr>
              <a:t>DepEd</a:t>
            </a:r>
            <a:r>
              <a:rPr lang="en-US" dirty="0" smtClean="0">
                <a:latin typeface="Arial" panose="020B0604020202020204" pitchFamily="34" charset="0"/>
                <a:cs typeface="Arial" panose="020B0604020202020204" pitchFamily="34" charset="0"/>
              </a:rPr>
              <a:t>-owned.</a:t>
            </a:r>
          </a:p>
          <a:p>
            <a:pPr marL="514350" indent="-514350">
              <a:buNone/>
            </a:pPr>
            <a:endParaRPr lang="en-US" dirty="0" smtClean="0">
              <a:latin typeface="Arial" panose="020B0604020202020204" pitchFamily="34" charset="0"/>
              <a:cs typeface="Arial" panose="020B0604020202020204" pitchFamily="34" charset="0"/>
            </a:endParaRPr>
          </a:p>
          <a:p>
            <a:pPr marL="746125" lvl="2"/>
            <a:r>
              <a:rPr lang="en-PH" dirty="0" smtClean="0">
                <a:latin typeface="Arial" panose="020B0604020202020204" pitchFamily="34" charset="0"/>
                <a:cs typeface="Arial" panose="020B0604020202020204" pitchFamily="34" charset="0"/>
              </a:rPr>
              <a:t>BEAM, PROBE, STRIVE</a:t>
            </a:r>
          </a:p>
          <a:p>
            <a:pPr marL="746125" lvl="2"/>
            <a:r>
              <a:rPr lang="en-PH" dirty="0" smtClean="0">
                <a:latin typeface="Arial" panose="020B0604020202020204" pitchFamily="34" charset="0"/>
                <a:cs typeface="Arial" panose="020B0604020202020204" pitchFamily="34" charset="0"/>
              </a:rPr>
              <a:t>ESA, TEEP, ALS</a:t>
            </a:r>
          </a:p>
          <a:p>
            <a:pPr marL="746125" lvl="2"/>
            <a:r>
              <a:rPr lang="en-PH" dirty="0" err="1" smtClean="0">
                <a:latin typeface="Arial" panose="020B0604020202020204" pitchFamily="34" charset="0"/>
                <a:cs typeface="Arial" panose="020B0604020202020204" pitchFamily="34" charset="0"/>
              </a:rPr>
              <a:t>eEskwela</a:t>
            </a:r>
            <a:r>
              <a:rPr lang="en-PH" dirty="0" smtClean="0">
                <a:latin typeface="Arial" panose="020B0604020202020204" pitchFamily="34" charset="0"/>
                <a:cs typeface="Arial" panose="020B0604020202020204" pitchFamily="34" charset="0"/>
              </a:rPr>
              <a:t>, Open HS, etc.</a:t>
            </a:r>
          </a:p>
        </p:txBody>
      </p:sp>
      <p:pic>
        <p:nvPicPr>
          <p:cNvPr id="6146" name="Picture 2" descr="C:\Users\rcfermin\Desktop\Banny\LM2.jpg"/>
          <p:cNvPicPr>
            <a:picLocks noChangeAspect="1" noChangeArrowheads="1"/>
          </p:cNvPicPr>
          <p:nvPr/>
        </p:nvPicPr>
        <p:blipFill>
          <a:blip r:embed="rId3" cstate="print"/>
          <a:srcRect/>
          <a:stretch>
            <a:fillRect/>
          </a:stretch>
        </p:blipFill>
        <p:spPr bwMode="auto">
          <a:xfrm>
            <a:off x="5448300" y="1205778"/>
            <a:ext cx="2559050" cy="3295268"/>
          </a:xfrm>
          <a:prstGeom prst="rect">
            <a:avLst/>
          </a:prstGeom>
          <a:noFill/>
          <a:ln>
            <a:solidFill>
              <a:schemeClr val="tx1"/>
            </a:solidFill>
          </a:ln>
        </p:spPr>
      </p:pic>
      <p:pic>
        <p:nvPicPr>
          <p:cNvPr id="6147" name="Picture 3" descr="C:\Users\rcfermin\Desktop\Banny\Lm3.jpg"/>
          <p:cNvPicPr>
            <a:picLocks noChangeAspect="1" noChangeArrowheads="1"/>
          </p:cNvPicPr>
          <p:nvPr/>
        </p:nvPicPr>
        <p:blipFill>
          <a:blip r:embed="rId4" cstate="print"/>
          <a:srcRect/>
          <a:stretch>
            <a:fillRect/>
          </a:stretch>
        </p:blipFill>
        <p:spPr bwMode="auto">
          <a:xfrm>
            <a:off x="7674179" y="880238"/>
            <a:ext cx="2066722" cy="2895600"/>
          </a:xfrm>
          <a:prstGeom prst="rect">
            <a:avLst/>
          </a:prstGeom>
          <a:noFill/>
        </p:spPr>
      </p:pic>
      <p:pic>
        <p:nvPicPr>
          <p:cNvPr id="6149" name="Picture 5" descr="C:\Users\rcfermin\Desktop\Banny\LM5.jpg"/>
          <p:cNvPicPr>
            <a:picLocks noChangeAspect="1" noChangeArrowheads="1"/>
          </p:cNvPicPr>
          <p:nvPr/>
        </p:nvPicPr>
        <p:blipFill>
          <a:blip r:embed="rId5" cstate="print"/>
          <a:srcRect/>
          <a:stretch>
            <a:fillRect/>
          </a:stretch>
        </p:blipFill>
        <p:spPr bwMode="auto">
          <a:xfrm>
            <a:off x="5118100" y="3281846"/>
            <a:ext cx="2228850" cy="3044163"/>
          </a:xfrm>
          <a:prstGeom prst="rect">
            <a:avLst/>
          </a:prstGeom>
          <a:noFill/>
          <a:ln>
            <a:solidFill>
              <a:schemeClr val="tx1"/>
            </a:solidFill>
          </a:ln>
        </p:spPr>
      </p:pic>
      <p:pic>
        <p:nvPicPr>
          <p:cNvPr id="6151" name="Picture 7" descr="C:\Users\rcfermin\Desktop\Banny\LM1.jpg"/>
          <p:cNvPicPr>
            <a:picLocks noChangeAspect="1" noChangeArrowheads="1"/>
          </p:cNvPicPr>
          <p:nvPr/>
        </p:nvPicPr>
        <p:blipFill>
          <a:blip r:embed="rId6" cstate="print"/>
          <a:srcRect/>
          <a:stretch>
            <a:fillRect/>
          </a:stretch>
        </p:blipFill>
        <p:spPr bwMode="auto">
          <a:xfrm>
            <a:off x="7429501" y="3471039"/>
            <a:ext cx="2393951" cy="2869989"/>
          </a:xfrm>
          <a:prstGeom prst="rect">
            <a:avLst/>
          </a:prstGeom>
          <a:noFill/>
        </p:spPr>
      </p:pic>
      <p:pic>
        <p:nvPicPr>
          <p:cNvPr id="6148" name="Picture 4" descr="C:\Users\rcfermin\Desktop\Banny\LM4.jpg"/>
          <p:cNvPicPr>
            <a:picLocks noChangeAspect="1" noChangeArrowheads="1"/>
          </p:cNvPicPr>
          <p:nvPr/>
        </p:nvPicPr>
        <p:blipFill>
          <a:blip r:embed="rId7" cstate="print"/>
          <a:srcRect b="21622"/>
          <a:stretch>
            <a:fillRect/>
          </a:stretch>
        </p:blipFill>
        <p:spPr bwMode="auto">
          <a:xfrm>
            <a:off x="6521451" y="4348646"/>
            <a:ext cx="2238761" cy="2209800"/>
          </a:xfrm>
          <a:prstGeom prst="rect">
            <a:avLst/>
          </a:prstGeom>
          <a:noFill/>
          <a:ln>
            <a:solidFill>
              <a:schemeClr val="tx1"/>
            </a:solidFill>
          </a:ln>
        </p:spPr>
      </p:pic>
      <p:pic>
        <p:nvPicPr>
          <p:cNvPr id="10" name="Picture 2" descr="C:\Users\rcfermin\Desktop\Banny\books2.jpg"/>
          <p:cNvPicPr>
            <a:picLocks noChangeAspect="1" noChangeArrowheads="1"/>
          </p:cNvPicPr>
          <p:nvPr/>
        </p:nvPicPr>
        <p:blipFill>
          <a:blip r:embed="rId8" cstate="print">
            <a:clrChange>
              <a:clrFrom>
                <a:srgbClr val="FFFFFF"/>
              </a:clrFrom>
              <a:clrTo>
                <a:srgbClr val="FFFFFF">
                  <a:alpha val="0"/>
                </a:srgbClr>
              </a:clrTo>
            </a:clrChange>
          </a:blip>
          <a:srcRect l="24138" b="9045"/>
          <a:stretch>
            <a:fillRect/>
          </a:stretch>
        </p:blipFill>
        <p:spPr bwMode="auto">
          <a:xfrm>
            <a:off x="0" y="4572000"/>
            <a:ext cx="1362075" cy="2286000"/>
          </a:xfrm>
          <a:prstGeom prst="rect">
            <a:avLst/>
          </a:prstGeom>
          <a:noFill/>
        </p:spPr>
      </p:pic>
      <p:sp>
        <p:nvSpPr>
          <p:cNvPr id="11" name="Rectangle 10"/>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12"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13" name="Rectangle 12"/>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14" name="Title 1"/>
          <p:cNvSpPr>
            <a:spLocks noGrp="1"/>
          </p:cNvSpPr>
          <p:nvPr>
            <p:ph type="title"/>
          </p:nvPr>
        </p:nvSpPr>
        <p:spPr>
          <a:xfrm>
            <a:off x="0" y="0"/>
            <a:ext cx="9906000" cy="914400"/>
          </a:xfrm>
        </p:spPr>
        <p:txBody>
          <a:bodyPr>
            <a:noAutofit/>
          </a:bodyPr>
          <a:lstStyle/>
          <a:p>
            <a:r>
              <a:rPr lang="fil-PH" sz="3600" dirty="0" smtClean="0">
                <a:solidFill>
                  <a:schemeClr val="bg1"/>
                </a:solidFill>
                <a:latin typeface="Bookman Old Style" pitchFamily="18" charset="0"/>
              </a:rPr>
              <a:t>Harvesting of DepEd Learning Resources</a:t>
            </a:r>
            <a:endParaRPr lang="fil-PH" sz="3600" dirty="0">
              <a:solidFill>
                <a:schemeClr val="bg1"/>
              </a:solidFill>
              <a:latin typeface="Bookman Old Style" pitchFamily="18" charset="0"/>
            </a:endParaRPr>
          </a:p>
        </p:txBody>
      </p:sp>
    </p:spTree>
    <p:extLst>
      <p:ext uri="{BB962C8B-B14F-4D97-AF65-F5344CB8AC3E}">
        <p14:creationId xmlns:p14="http://schemas.microsoft.com/office/powerpoint/2010/main" val="1438980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cstate="print"/>
          <a:srcRect l="1667" t="18889" r="1667" b="9957"/>
          <a:stretch>
            <a:fillRect/>
          </a:stretch>
        </p:blipFill>
        <p:spPr bwMode="auto">
          <a:xfrm>
            <a:off x="0" y="634624"/>
            <a:ext cx="9906000" cy="6400800"/>
          </a:xfrm>
          <a:prstGeom prst="rect">
            <a:avLst/>
          </a:prstGeom>
          <a:noFill/>
          <a:ln w="9525">
            <a:noFill/>
            <a:miter lim="800000"/>
            <a:headEnd/>
            <a:tailEnd/>
          </a:ln>
          <a:effectLst/>
        </p:spPr>
      </p:pic>
      <p:sp>
        <p:nvSpPr>
          <p:cNvPr id="6" name="Title 1"/>
          <p:cNvSpPr txBox="1">
            <a:spLocks/>
          </p:cNvSpPr>
          <p:nvPr/>
        </p:nvSpPr>
        <p:spPr>
          <a:xfrm>
            <a:off x="0" y="-9171"/>
            <a:ext cx="9906000" cy="608268"/>
          </a:xfrm>
          <a:prstGeom prst="rect">
            <a:avLst/>
          </a:prstGeom>
          <a:solidFill>
            <a:schemeClr val="tx2"/>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Sample Curriculum Guide</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519504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71"/>
            <a:ext cx="9906000" cy="608268"/>
          </a:xfrm>
          <a:prstGeom prst="rect">
            <a:avLst/>
          </a:prstGeom>
          <a:solidFill>
            <a:schemeClr val="tx2"/>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Sample Curriculum Guide</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14" t="5446" r="12408" b="9146"/>
          <a:stretch/>
        </p:blipFill>
        <p:spPr bwMode="auto">
          <a:xfrm>
            <a:off x="44636" y="621399"/>
            <a:ext cx="9768468" cy="624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2511"/>
            <a:ext cx="9906000" cy="754947"/>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Sample Curriculum Map</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5" name="Rectangle 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graphicFrame>
        <p:nvGraphicFramePr>
          <p:cNvPr id="6" name="Table 5"/>
          <p:cNvGraphicFramePr>
            <a:graphicFrameLocks noGrp="1"/>
          </p:cNvGraphicFramePr>
          <p:nvPr/>
        </p:nvGraphicFramePr>
        <p:xfrm>
          <a:off x="3" y="509282"/>
          <a:ext cx="9906001" cy="6044184"/>
        </p:xfrm>
        <a:graphic>
          <a:graphicData uri="http://schemas.openxmlformats.org/drawingml/2006/table">
            <a:tbl>
              <a:tblPr/>
              <a:tblGrid>
                <a:gridCol w="636608"/>
                <a:gridCol w="2025569"/>
                <a:gridCol w="2407534"/>
                <a:gridCol w="2488558"/>
                <a:gridCol w="2347732"/>
              </a:tblGrid>
              <a:tr h="161411">
                <a:tc>
                  <a:txBody>
                    <a:bodyPr/>
                    <a:lstStyle/>
                    <a:p>
                      <a:pPr algn="ctr">
                        <a:spcAft>
                          <a:spcPts val="0"/>
                        </a:spcAft>
                      </a:pPr>
                      <a:r>
                        <a:rPr lang="fil-PH" sz="1200" b="1" dirty="0" smtClean="0">
                          <a:latin typeface="Calibri"/>
                          <a:cs typeface="Times New Roman"/>
                        </a:rPr>
                        <a:t>HEALTH</a:t>
                      </a:r>
                      <a:endParaRPr lang="fil-PH" sz="1200" b="1" dirty="0">
                        <a:latin typeface="Calibri"/>
                        <a:cs typeface="Times New Roman"/>
                      </a:endParaRPr>
                    </a:p>
                  </a:txBody>
                  <a:tcPr marL="31939" marR="3193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US" sz="1200" b="1">
                          <a:latin typeface="Tahoma"/>
                          <a:cs typeface="Times New Roman"/>
                        </a:rPr>
                        <a:t>QUARTER</a:t>
                      </a:r>
                      <a:endParaRPr lang="fil-PH" sz="1200">
                        <a:latin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il-PH"/>
                    </a:p>
                  </a:txBody>
                  <a:tcPr/>
                </a:tc>
                <a:tc hMerge="1">
                  <a:txBody>
                    <a:bodyPr/>
                    <a:lstStyle/>
                    <a:p>
                      <a:endParaRPr lang="fil-PH"/>
                    </a:p>
                  </a:txBody>
                  <a:tcPr/>
                </a:tc>
                <a:tc hMerge="1">
                  <a:txBody>
                    <a:bodyPr/>
                    <a:lstStyle/>
                    <a:p>
                      <a:endParaRPr lang="fil-PH"/>
                    </a:p>
                  </a:txBody>
                  <a:tcPr/>
                </a:tc>
              </a:tr>
              <a:tr h="161411">
                <a:tc>
                  <a:txBody>
                    <a:bodyPr/>
                    <a:lstStyle/>
                    <a:p>
                      <a:pPr algn="ctr">
                        <a:spcAft>
                          <a:spcPts val="0"/>
                        </a:spcAft>
                      </a:pPr>
                      <a:r>
                        <a:rPr lang="en-US" sz="1200" b="1" dirty="0">
                          <a:latin typeface="Tahoma"/>
                          <a:cs typeface="Times New Roman"/>
                        </a:rPr>
                        <a:t>Grade</a:t>
                      </a:r>
                      <a:endParaRPr lang="fil-PH" sz="1200" dirty="0">
                        <a:latin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ahoma"/>
                          <a:cs typeface="Times New Roman"/>
                        </a:rPr>
                        <a:t>First Quarter</a:t>
                      </a:r>
                      <a:endParaRPr lang="fil-PH" sz="1200" dirty="0">
                        <a:latin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ahoma"/>
                          <a:cs typeface="Times New Roman"/>
                        </a:rPr>
                        <a:t>Second Quarter</a:t>
                      </a:r>
                      <a:endParaRPr lang="fil-PH" sz="1200" dirty="0">
                        <a:latin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ahoma"/>
                          <a:cs typeface="Times New Roman"/>
                        </a:rPr>
                        <a:t>Third Quarter</a:t>
                      </a:r>
                      <a:endParaRPr lang="fil-PH" sz="1200" dirty="0">
                        <a:latin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ahoma"/>
                          <a:cs typeface="Times New Roman"/>
                        </a:rPr>
                        <a:t>Fourth Quarter</a:t>
                      </a:r>
                      <a:endParaRPr lang="fil-PH" sz="1200" dirty="0">
                        <a:latin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23">
                <a:tc>
                  <a:txBody>
                    <a:bodyPr/>
                    <a:lstStyle/>
                    <a:p>
                      <a:pPr algn="ctr">
                        <a:spcAft>
                          <a:spcPts val="0"/>
                        </a:spcAft>
                      </a:pPr>
                      <a:r>
                        <a:rPr lang="en-US" sz="1200" b="1">
                          <a:latin typeface="Tahoma"/>
                          <a:cs typeface="Times New Roman"/>
                        </a:rPr>
                        <a:t>Kinder</a:t>
                      </a:r>
                      <a:endParaRPr lang="fil-PH" sz="1200">
                        <a:latin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pPr>
                      <a:r>
                        <a:rPr lang="en-US" sz="1200" dirty="0" err="1">
                          <a:solidFill>
                            <a:srgbClr val="0F243E"/>
                          </a:solidFill>
                          <a:latin typeface="Tahoma"/>
                          <a:ea typeface="Calibri"/>
                          <a:cs typeface="Times New Roman"/>
                        </a:rPr>
                        <a:t>Kalusugang</a:t>
                      </a:r>
                      <a:r>
                        <a:rPr lang="en-US" sz="1200" dirty="0">
                          <a:solidFill>
                            <a:srgbClr val="0F243E"/>
                          </a:solidFill>
                          <a:latin typeface="Tahoma"/>
                          <a:ea typeface="Calibri"/>
                          <a:cs typeface="Times New Roman"/>
                        </a:rPr>
                        <a:t> </a:t>
                      </a:r>
                      <a:r>
                        <a:rPr lang="en-US" sz="1200" dirty="0" err="1">
                          <a:solidFill>
                            <a:srgbClr val="0F243E"/>
                          </a:solidFill>
                          <a:latin typeface="Tahoma"/>
                          <a:ea typeface="Calibri"/>
                          <a:cs typeface="Times New Roman"/>
                        </a:rPr>
                        <a:t>Pisikal</a:t>
                      </a:r>
                      <a:r>
                        <a:rPr lang="en-US" sz="1200" dirty="0">
                          <a:solidFill>
                            <a:srgbClr val="0F243E"/>
                          </a:solidFill>
                          <a:latin typeface="Tahoma"/>
                          <a:ea typeface="Calibri"/>
                          <a:cs typeface="Times New Roman"/>
                        </a:rPr>
                        <a:t> at </a:t>
                      </a:r>
                      <a:r>
                        <a:rPr lang="en-US" sz="1200" dirty="0" err="1">
                          <a:solidFill>
                            <a:srgbClr val="0F243E"/>
                          </a:solidFill>
                          <a:latin typeface="Tahoma"/>
                          <a:ea typeface="Calibri"/>
                          <a:cs typeface="Times New Roman"/>
                        </a:rPr>
                        <a:t>Pagpapaunlad</a:t>
                      </a:r>
                      <a:r>
                        <a:rPr lang="en-US" sz="1200" dirty="0">
                          <a:solidFill>
                            <a:srgbClr val="0F243E"/>
                          </a:solidFill>
                          <a:latin typeface="Tahoma"/>
                          <a:ea typeface="Calibri"/>
                          <a:cs typeface="Times New Roman"/>
                        </a:rPr>
                        <a:t> </a:t>
                      </a:r>
                      <a:r>
                        <a:rPr lang="en-US" sz="1200" dirty="0" err="1">
                          <a:solidFill>
                            <a:srgbClr val="0F243E"/>
                          </a:solidFill>
                          <a:latin typeface="Tahoma"/>
                          <a:ea typeface="Calibri"/>
                          <a:cs typeface="Times New Roman"/>
                        </a:rPr>
                        <a:t>ng</a:t>
                      </a:r>
                      <a:r>
                        <a:rPr lang="en-US" sz="1200" dirty="0">
                          <a:solidFill>
                            <a:srgbClr val="0F243E"/>
                          </a:solidFill>
                          <a:latin typeface="Tahoma"/>
                          <a:ea typeface="Calibri"/>
                          <a:cs typeface="Times New Roman"/>
                        </a:rPr>
                        <a:t> </a:t>
                      </a:r>
                      <a:r>
                        <a:rPr lang="en-US" sz="1200" dirty="0" err="1">
                          <a:solidFill>
                            <a:srgbClr val="0F243E"/>
                          </a:solidFill>
                          <a:latin typeface="Tahoma"/>
                          <a:ea typeface="Calibri"/>
                          <a:cs typeface="Times New Roman"/>
                        </a:rPr>
                        <a:t>Kakayahang</a:t>
                      </a:r>
                      <a:r>
                        <a:rPr lang="en-US" sz="1200" dirty="0">
                          <a:solidFill>
                            <a:srgbClr val="0F243E"/>
                          </a:solidFill>
                          <a:latin typeface="Tahoma"/>
                          <a:ea typeface="Calibri"/>
                          <a:cs typeface="Times New Roman"/>
                        </a:rPr>
                        <a:t> Motor (</a:t>
                      </a:r>
                      <a:r>
                        <a:rPr lang="en-US" sz="1200" dirty="0" err="1">
                          <a:solidFill>
                            <a:srgbClr val="0F243E"/>
                          </a:solidFill>
                          <a:latin typeface="Tahoma"/>
                          <a:ea typeface="Calibri"/>
                          <a:cs typeface="Times New Roman"/>
                        </a:rPr>
                        <a:t>Pangangalaga</a:t>
                      </a:r>
                      <a:r>
                        <a:rPr lang="en-US" sz="1200" dirty="0">
                          <a:solidFill>
                            <a:srgbClr val="0F243E"/>
                          </a:solidFill>
                          <a:latin typeface="Tahoma"/>
                          <a:ea typeface="Calibri"/>
                          <a:cs typeface="Times New Roman"/>
                        </a:rPr>
                        <a:t> </a:t>
                      </a:r>
                      <a:r>
                        <a:rPr lang="en-US" sz="1200" dirty="0" err="1">
                          <a:solidFill>
                            <a:srgbClr val="0F243E"/>
                          </a:solidFill>
                          <a:latin typeface="Tahoma"/>
                          <a:ea typeface="Calibri"/>
                          <a:cs typeface="Times New Roman"/>
                        </a:rPr>
                        <a:t>sa</a:t>
                      </a:r>
                      <a:r>
                        <a:rPr lang="en-US" sz="1200" dirty="0">
                          <a:solidFill>
                            <a:srgbClr val="0F243E"/>
                          </a:solidFill>
                          <a:latin typeface="Tahoma"/>
                          <a:ea typeface="Calibri"/>
                          <a:cs typeface="Times New Roman"/>
                        </a:rPr>
                        <a:t> </a:t>
                      </a:r>
                      <a:r>
                        <a:rPr lang="en-US" sz="1200" dirty="0" err="1">
                          <a:solidFill>
                            <a:srgbClr val="0F243E"/>
                          </a:solidFill>
                          <a:latin typeface="Tahoma"/>
                          <a:ea typeface="Calibri"/>
                          <a:cs typeface="Times New Roman"/>
                        </a:rPr>
                        <a:t>Sariling</a:t>
                      </a:r>
                      <a:r>
                        <a:rPr lang="en-US" sz="1200" dirty="0">
                          <a:solidFill>
                            <a:srgbClr val="0F243E"/>
                          </a:solidFill>
                          <a:latin typeface="Tahoma"/>
                          <a:ea typeface="Calibri"/>
                          <a:cs typeface="Times New Roman"/>
                        </a:rPr>
                        <a:t> </a:t>
                      </a:r>
                      <a:r>
                        <a:rPr lang="en-US" sz="1200" dirty="0" err="1">
                          <a:solidFill>
                            <a:srgbClr val="0F243E"/>
                          </a:solidFill>
                          <a:latin typeface="Tahoma"/>
                          <a:ea typeface="Calibri"/>
                          <a:cs typeface="Times New Roman"/>
                        </a:rPr>
                        <a:t>Kalusugan</a:t>
                      </a:r>
                      <a:r>
                        <a:rPr lang="en-US" sz="1200" dirty="0">
                          <a:solidFill>
                            <a:srgbClr val="0F243E"/>
                          </a:solidFill>
                          <a:latin typeface="Tahoma"/>
                          <a:ea typeface="Calibri"/>
                          <a:cs typeface="Times New Roman"/>
                        </a:rPr>
                        <a:t> at </a:t>
                      </a:r>
                      <a:r>
                        <a:rPr lang="en-US" sz="1200" dirty="0" err="1">
                          <a:solidFill>
                            <a:srgbClr val="0F243E"/>
                          </a:solidFill>
                          <a:latin typeface="Tahoma"/>
                          <a:ea typeface="Calibri"/>
                          <a:cs typeface="Times New Roman"/>
                        </a:rPr>
                        <a:t>Kaligtasan</a:t>
                      </a:r>
                      <a:r>
                        <a:rPr lang="en-US" sz="1200" dirty="0">
                          <a:solidFill>
                            <a:srgbClr val="0F243E"/>
                          </a:solidFill>
                          <a:latin typeface="Tahoma"/>
                          <a:ea typeface="Calibri"/>
                          <a:cs typeface="Times New Roman"/>
                        </a:rPr>
                        <a:t>)</a:t>
                      </a:r>
                      <a:endParaRPr lang="fil-PH" sz="1200" dirty="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il-PH"/>
                    </a:p>
                  </a:txBody>
                  <a:tcPr/>
                </a:tc>
                <a:tc hMerge="1">
                  <a:txBody>
                    <a:bodyPr/>
                    <a:lstStyle/>
                    <a:p>
                      <a:endParaRPr lang="fil-PH"/>
                    </a:p>
                  </a:txBody>
                  <a:tcPr/>
                </a:tc>
                <a:tc hMerge="1">
                  <a:txBody>
                    <a:bodyPr/>
                    <a:lstStyle/>
                    <a:p>
                      <a:endParaRPr lang="fil-PH"/>
                    </a:p>
                  </a:txBody>
                  <a:tcPr/>
                </a:tc>
              </a:tr>
              <a:tr h="1299361">
                <a:tc>
                  <a:txBody>
                    <a:bodyPr/>
                    <a:lstStyle/>
                    <a:p>
                      <a:pPr algn="ctr">
                        <a:spcAft>
                          <a:spcPts val="0"/>
                        </a:spcAft>
                      </a:pPr>
                      <a:r>
                        <a:rPr lang="en-US" sz="1200" b="1" dirty="0">
                          <a:latin typeface="Tahoma"/>
                          <a:cs typeface="Times New Roman"/>
                        </a:rPr>
                        <a:t>1</a:t>
                      </a:r>
                      <a:endParaRPr lang="fil-PH" sz="1200" dirty="0">
                        <a:latin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ahoma"/>
                          <a:ea typeface="Calibri"/>
                          <a:cs typeface="Times New Roman"/>
                        </a:rPr>
                        <a:t>NUTRITION</a:t>
                      </a:r>
                      <a:endParaRPr lang="fil-PH" sz="1200" dirty="0">
                        <a:latin typeface="Calibri"/>
                        <a:ea typeface="Calibri"/>
                        <a:cs typeface="Times New Roman"/>
                      </a:endParaRPr>
                    </a:p>
                    <a:p>
                      <a:pPr marL="228600" marR="0" indent="-228600">
                        <a:lnSpc>
                          <a:spcPct val="115000"/>
                        </a:lnSpc>
                        <a:spcBef>
                          <a:spcPts val="0"/>
                        </a:spcBef>
                        <a:spcAft>
                          <a:spcPts val="0"/>
                        </a:spcAft>
                        <a:buFont typeface="+mj-lt"/>
                        <a:buAutoNum type="arabicPeriod"/>
                      </a:pPr>
                      <a:r>
                        <a:rPr lang="en-US" sz="1200" dirty="0">
                          <a:latin typeface="Tahoma"/>
                          <a:ea typeface="Calibri"/>
                          <a:cs typeface="Times New Roman"/>
                        </a:rPr>
                        <a:t>Healthful and less healthful food</a:t>
                      </a:r>
                      <a:endParaRPr lang="fil-PH" sz="1200" dirty="0">
                        <a:latin typeface="Calibri"/>
                        <a:ea typeface="Calibri"/>
                        <a:cs typeface="Times New Roman"/>
                      </a:endParaRPr>
                    </a:p>
                    <a:p>
                      <a:pPr marL="228600" marR="0" indent="-228600">
                        <a:lnSpc>
                          <a:spcPct val="115000"/>
                        </a:lnSpc>
                        <a:spcBef>
                          <a:spcPts val="0"/>
                        </a:spcBef>
                        <a:spcAft>
                          <a:spcPts val="0"/>
                        </a:spcAft>
                        <a:buFont typeface="+mj-lt"/>
                        <a:buAutoNum type="arabicPeriod"/>
                      </a:pPr>
                      <a:r>
                        <a:rPr lang="en-US" sz="1200" dirty="0">
                          <a:latin typeface="Tahoma"/>
                          <a:ea typeface="Calibri"/>
                          <a:cs typeface="Times New Roman"/>
                        </a:rPr>
                        <a:t>Consequences of eating less healthful food</a:t>
                      </a:r>
                      <a:endParaRPr lang="fil-PH" sz="1200" dirty="0">
                        <a:latin typeface="Calibri"/>
                        <a:ea typeface="Calibri"/>
                        <a:cs typeface="Times New Roman"/>
                      </a:endParaRPr>
                    </a:p>
                    <a:p>
                      <a:pPr marL="228600" marR="0" indent="-228600">
                        <a:lnSpc>
                          <a:spcPct val="115000"/>
                        </a:lnSpc>
                        <a:spcBef>
                          <a:spcPts val="0"/>
                        </a:spcBef>
                        <a:spcAft>
                          <a:spcPts val="0"/>
                        </a:spcAft>
                        <a:buFont typeface="+mj-lt"/>
                        <a:buAutoNum type="arabicPeriod"/>
                      </a:pPr>
                      <a:r>
                        <a:rPr lang="en-US" sz="1200" dirty="0">
                          <a:latin typeface="Tahoma"/>
                          <a:ea typeface="Calibri"/>
                          <a:cs typeface="Times New Roman"/>
                        </a:rPr>
                        <a:t>Good eating habits</a:t>
                      </a:r>
                      <a:endParaRPr lang="fil-PH" sz="1200" dirty="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ahoma"/>
                          <a:ea typeface="Calibri"/>
                          <a:cs typeface="Times New Roman"/>
                        </a:rPr>
                        <a:t>PERSONAL HEALTH</a:t>
                      </a:r>
                      <a:endParaRPr lang="fil-PH" sz="1200" dirty="0">
                        <a:latin typeface="Calibri"/>
                        <a:ea typeface="Calibri"/>
                        <a:cs typeface="Times New Roman"/>
                      </a:endParaRPr>
                    </a:p>
                    <a:p>
                      <a:pPr marL="0" marR="0">
                        <a:lnSpc>
                          <a:spcPct val="115000"/>
                        </a:lnSpc>
                        <a:spcBef>
                          <a:spcPts val="0"/>
                        </a:spcBef>
                        <a:spcAft>
                          <a:spcPts val="0"/>
                        </a:spcAft>
                      </a:pPr>
                      <a:r>
                        <a:rPr lang="en-US" sz="1200" dirty="0">
                          <a:latin typeface="Tahoma"/>
                          <a:ea typeface="Calibri"/>
                          <a:cs typeface="Times New Roman"/>
                        </a:rPr>
                        <a:t>Health habits and hygiene</a:t>
                      </a:r>
                      <a:endParaRPr lang="fil-PH" sz="1200" dirty="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ahoma"/>
                          <a:ea typeface="Calibri"/>
                          <a:cs typeface="Times New Roman"/>
                        </a:rPr>
                        <a:t>FAMILY HEALTH</a:t>
                      </a:r>
                      <a:endParaRPr lang="fil-PH" sz="12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a:latin typeface="Tahoma"/>
                          <a:ea typeface="Calibri"/>
                          <a:cs typeface="Times New Roman"/>
                        </a:rPr>
                        <a:t>Characteristics of a healthful home environment</a:t>
                      </a:r>
                      <a:endParaRPr lang="fil-PH" sz="12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a:latin typeface="Tahoma"/>
                          <a:ea typeface="Calibri"/>
                          <a:cs typeface="Times New Roman"/>
                        </a:rPr>
                        <a:t>Keeping a healthful home environment</a:t>
                      </a:r>
                      <a:endParaRPr lang="fil-PH" sz="1200" dirty="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ahoma"/>
                          <a:ea typeface="Calibri"/>
                          <a:cs typeface="Times New Roman"/>
                        </a:rPr>
                        <a:t>INJURY PREVENTION, SAFETY AND FIRST AID</a:t>
                      </a:r>
                      <a:endParaRPr lang="fil-PH" sz="1200" dirty="0">
                        <a:latin typeface="Calibri"/>
                        <a:ea typeface="Calibri"/>
                        <a:cs typeface="Times New Roman"/>
                      </a:endParaRPr>
                    </a:p>
                    <a:p>
                      <a:pPr marL="226060" marR="0" indent="-228600">
                        <a:lnSpc>
                          <a:spcPct val="115000"/>
                        </a:lnSpc>
                        <a:spcBef>
                          <a:spcPts val="0"/>
                        </a:spcBef>
                        <a:spcAft>
                          <a:spcPts val="0"/>
                        </a:spcAft>
                        <a:buFont typeface="+mj-lt"/>
                        <a:buAutoNum type="arabicPeriod"/>
                      </a:pPr>
                      <a:r>
                        <a:rPr lang="en-US" sz="1200" dirty="0">
                          <a:latin typeface="Tahoma"/>
                          <a:ea typeface="Calibri"/>
                          <a:cs typeface="Times New Roman"/>
                        </a:rPr>
                        <a:t>Personal Information and ways to ask for help</a:t>
                      </a:r>
                      <a:endParaRPr lang="fil-PH" sz="1200" dirty="0">
                        <a:latin typeface="Calibri"/>
                        <a:ea typeface="Calibri"/>
                        <a:cs typeface="Times New Roman"/>
                      </a:endParaRPr>
                    </a:p>
                    <a:p>
                      <a:pPr marL="226060" marR="0" indent="-228600">
                        <a:lnSpc>
                          <a:spcPct val="115000"/>
                        </a:lnSpc>
                        <a:spcBef>
                          <a:spcPts val="0"/>
                        </a:spcBef>
                        <a:spcAft>
                          <a:spcPts val="0"/>
                        </a:spcAft>
                        <a:buFont typeface="+mj-lt"/>
                        <a:buAutoNum type="arabicPeriod"/>
                      </a:pPr>
                      <a:r>
                        <a:rPr lang="en-US" sz="1200" dirty="0">
                          <a:latin typeface="Tahoma"/>
                          <a:ea typeface="Calibri"/>
                          <a:cs typeface="Times New Roman"/>
                        </a:rPr>
                        <a:t>Preventing childhood injuries</a:t>
                      </a:r>
                      <a:endParaRPr lang="fil-PH" sz="1200" dirty="0">
                        <a:latin typeface="Calibri"/>
                        <a:ea typeface="Calibri"/>
                        <a:cs typeface="Times New Roman"/>
                      </a:endParaRPr>
                    </a:p>
                    <a:p>
                      <a:pPr marL="226060" marR="0" indent="-228600">
                        <a:lnSpc>
                          <a:spcPct val="115000"/>
                        </a:lnSpc>
                        <a:spcBef>
                          <a:spcPts val="0"/>
                        </a:spcBef>
                        <a:spcAft>
                          <a:spcPts val="0"/>
                        </a:spcAft>
                        <a:buFont typeface="+mj-lt"/>
                        <a:buAutoNum type="arabicPeriod"/>
                      </a:pPr>
                      <a:r>
                        <a:rPr lang="en-US" sz="1200" dirty="0">
                          <a:latin typeface="Tahoma"/>
                          <a:ea typeface="Calibri"/>
                          <a:cs typeface="Times New Roman"/>
                        </a:rPr>
                        <a:t>Ways by which people are intentionally helpful or harmful</a:t>
                      </a:r>
                      <a:endParaRPr lang="fil-PH" sz="1200" dirty="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115">
                <a:tc>
                  <a:txBody>
                    <a:bodyPr/>
                    <a:lstStyle/>
                    <a:p>
                      <a:pPr algn="ctr">
                        <a:spcAft>
                          <a:spcPts val="0"/>
                        </a:spcAft>
                      </a:pPr>
                      <a:r>
                        <a:rPr lang="en-US" sz="1200" b="1">
                          <a:latin typeface="Tahoma"/>
                          <a:cs typeface="Times New Roman"/>
                        </a:rPr>
                        <a:t>2</a:t>
                      </a:r>
                      <a:endParaRPr lang="fil-PH" sz="1200">
                        <a:latin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ahoma"/>
                          <a:ea typeface="Calibri"/>
                          <a:cs typeface="Times New Roman"/>
                        </a:rPr>
                        <a:t>NUTRITION</a:t>
                      </a:r>
                      <a:endParaRPr lang="fil-PH" sz="12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a:latin typeface="Tahoma"/>
                          <a:ea typeface="Calibri"/>
                          <a:cs typeface="Tahoma"/>
                        </a:rPr>
                        <a:t>Healthy food and the body</a:t>
                      </a:r>
                      <a:endParaRPr lang="fil-PH" sz="1200" dirty="0">
                        <a:latin typeface="Tahoma"/>
                        <a:ea typeface="Calibri"/>
                        <a:cs typeface="Tahoma"/>
                      </a:endParaRPr>
                    </a:p>
                    <a:p>
                      <a:pPr marL="342900" marR="0" lvl="0" indent="-342900">
                        <a:lnSpc>
                          <a:spcPct val="115000"/>
                        </a:lnSpc>
                        <a:spcBef>
                          <a:spcPts val="0"/>
                        </a:spcBef>
                        <a:spcAft>
                          <a:spcPts val="0"/>
                        </a:spcAft>
                        <a:buFont typeface="+mj-lt"/>
                        <a:buAutoNum type="arabicPeriod"/>
                      </a:pPr>
                      <a:r>
                        <a:rPr lang="en-US" sz="1200" dirty="0">
                          <a:latin typeface="Tahoma"/>
                          <a:ea typeface="Calibri"/>
                          <a:cs typeface="Tahoma"/>
                        </a:rPr>
                        <a:t>Guide in eating a balanced diet</a:t>
                      </a:r>
                      <a:endParaRPr lang="fil-PH" sz="1200" dirty="0">
                        <a:latin typeface="Tahoma"/>
                        <a:ea typeface="Calibri"/>
                        <a:cs typeface="Tahoma"/>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ahoma"/>
                          <a:ea typeface="Calibri"/>
                          <a:cs typeface="Times New Roman"/>
                        </a:rPr>
                        <a:t>PERSONAL HEALTH</a:t>
                      </a:r>
                      <a:endParaRPr lang="fil-PH" sz="1200" dirty="0">
                        <a:latin typeface="Calibri"/>
                        <a:ea typeface="Calibri"/>
                        <a:cs typeface="Times New Roman"/>
                      </a:endParaRPr>
                    </a:p>
                    <a:p>
                      <a:pPr marL="217170" marR="0" indent="-228600">
                        <a:lnSpc>
                          <a:spcPct val="115000"/>
                        </a:lnSpc>
                        <a:spcBef>
                          <a:spcPts val="0"/>
                        </a:spcBef>
                        <a:spcAft>
                          <a:spcPts val="0"/>
                        </a:spcAft>
                        <a:tabLst>
                          <a:tab pos="217170" algn="l"/>
                        </a:tabLst>
                      </a:pPr>
                      <a:r>
                        <a:rPr lang="en-US" sz="1200" dirty="0">
                          <a:latin typeface="Tahoma"/>
                          <a:ea typeface="Calibri"/>
                          <a:cs typeface="Times New Roman"/>
                        </a:rPr>
                        <a:t>Health habits and hygiene</a:t>
                      </a:r>
                      <a:endParaRPr lang="fil-PH" sz="1200" dirty="0">
                        <a:latin typeface="Calibri"/>
                        <a:ea typeface="Calibri"/>
                        <a:cs typeface="Times New Roman"/>
                      </a:endParaRPr>
                    </a:p>
                    <a:p>
                      <a:pPr marL="342900" marR="0" lvl="0" indent="-342900">
                        <a:lnSpc>
                          <a:spcPct val="115000"/>
                        </a:lnSpc>
                        <a:spcBef>
                          <a:spcPts val="0"/>
                        </a:spcBef>
                        <a:spcAft>
                          <a:spcPts val="0"/>
                        </a:spcAft>
                        <a:buFont typeface="+mj-lt"/>
                        <a:buAutoNum type="alphaLcPeriod"/>
                        <a:tabLst>
                          <a:tab pos="217170" algn="l"/>
                        </a:tabLst>
                      </a:pPr>
                      <a:r>
                        <a:rPr lang="en-US" sz="1200" dirty="0">
                          <a:latin typeface="Tahoma"/>
                          <a:ea typeface="Calibri"/>
                          <a:cs typeface="Times New Roman"/>
                        </a:rPr>
                        <a:t>Care of the eyes, ears, nose</a:t>
                      </a:r>
                      <a:endParaRPr lang="fil-PH" sz="1200" dirty="0">
                        <a:latin typeface="Calibri"/>
                        <a:ea typeface="Calibri"/>
                        <a:cs typeface="Times New Roman"/>
                      </a:endParaRPr>
                    </a:p>
                    <a:p>
                      <a:pPr marL="342900" marR="0" lvl="0" indent="-342900">
                        <a:lnSpc>
                          <a:spcPct val="115000"/>
                        </a:lnSpc>
                        <a:spcBef>
                          <a:spcPts val="0"/>
                        </a:spcBef>
                        <a:spcAft>
                          <a:spcPts val="0"/>
                        </a:spcAft>
                        <a:buFont typeface="+mj-lt"/>
                        <a:buAutoNum type="alphaLcPeriod"/>
                        <a:tabLst>
                          <a:tab pos="217170" algn="l"/>
                        </a:tabLst>
                      </a:pPr>
                      <a:r>
                        <a:rPr lang="en-US" sz="1200" dirty="0">
                          <a:latin typeface="Tahoma"/>
                          <a:ea typeface="Calibri"/>
                          <a:cs typeface="Times New Roman"/>
                        </a:rPr>
                        <a:t>Care for the mouth/teeth</a:t>
                      </a:r>
                      <a:endParaRPr lang="fil-PH" sz="1200" dirty="0">
                        <a:latin typeface="Calibri"/>
                        <a:ea typeface="Calibri"/>
                        <a:cs typeface="Times New Roman"/>
                      </a:endParaRPr>
                    </a:p>
                    <a:p>
                      <a:pPr marL="217170" marR="0" indent="-228600">
                        <a:lnSpc>
                          <a:spcPct val="115000"/>
                        </a:lnSpc>
                        <a:spcBef>
                          <a:spcPts val="0"/>
                        </a:spcBef>
                        <a:spcAft>
                          <a:spcPts val="0"/>
                        </a:spcAft>
                        <a:tabLst>
                          <a:tab pos="217170" algn="l"/>
                        </a:tabLst>
                      </a:pPr>
                      <a:r>
                        <a:rPr lang="en-US" sz="1200" dirty="0">
                          <a:latin typeface="Tahoma"/>
                          <a:ea typeface="Calibri"/>
                          <a:cs typeface="Times New Roman"/>
                        </a:rPr>
                        <a:t>Development of self-management skills</a:t>
                      </a:r>
                      <a:endParaRPr lang="fil-PH" sz="1200" dirty="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ahoma"/>
                          <a:ea typeface="Calibri"/>
                          <a:cs typeface="Times New Roman"/>
                        </a:rPr>
                        <a:t>FAMILY HEALTH</a:t>
                      </a:r>
                      <a:endParaRPr lang="fil-PH" sz="120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200">
                          <a:latin typeface="Tahoma"/>
                          <a:ea typeface="Calibri"/>
                          <a:cs typeface="Times New Roman"/>
                        </a:rPr>
                        <a:t>Healthy family habits and practices</a:t>
                      </a:r>
                      <a:endParaRPr lang="fil-PH" sz="120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200">
                          <a:latin typeface="Tahoma"/>
                          <a:ea typeface="Calibri"/>
                          <a:cs typeface="Times New Roman"/>
                        </a:rPr>
                        <a:t>Positive expressions of feelings</a:t>
                      </a:r>
                      <a:endParaRPr lang="fil-PH" sz="120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0" indent="-228600">
                        <a:lnSpc>
                          <a:spcPct val="115000"/>
                        </a:lnSpc>
                        <a:spcBef>
                          <a:spcPts val="0"/>
                        </a:spcBef>
                        <a:spcAft>
                          <a:spcPts val="0"/>
                        </a:spcAft>
                      </a:pPr>
                      <a:r>
                        <a:rPr lang="en-US" sz="1200" dirty="0">
                          <a:latin typeface="Tahoma"/>
                          <a:ea typeface="Calibri"/>
                          <a:cs typeface="Times New Roman"/>
                        </a:rPr>
                        <a:t>Safety rights and responsibilities</a:t>
                      </a:r>
                      <a:endParaRPr lang="fil-PH" sz="1200" dirty="0">
                        <a:latin typeface="Calibri"/>
                        <a:ea typeface="Calibri"/>
                        <a:cs typeface="Times New Roman"/>
                      </a:endParaRPr>
                    </a:p>
                    <a:p>
                      <a:pPr marL="226060" marR="0" indent="-228600">
                        <a:lnSpc>
                          <a:spcPct val="115000"/>
                        </a:lnSpc>
                        <a:spcBef>
                          <a:spcPts val="0"/>
                        </a:spcBef>
                        <a:spcAft>
                          <a:spcPts val="0"/>
                        </a:spcAft>
                        <a:buFont typeface="+mj-lt"/>
                        <a:buAutoNum type="arabicPeriod"/>
                      </a:pPr>
                      <a:r>
                        <a:rPr lang="en-US" sz="1200" dirty="0" smtClean="0">
                          <a:latin typeface="Tahoma"/>
                          <a:ea typeface="Calibri"/>
                          <a:cs typeface="Times New Roman"/>
                        </a:rPr>
                        <a:t>Home safety</a:t>
                      </a:r>
                      <a:endParaRPr lang="fil-PH" sz="1200" dirty="0" smtClean="0">
                        <a:latin typeface="Calibri"/>
                        <a:ea typeface="Calibri"/>
                        <a:cs typeface="Times New Roman"/>
                      </a:endParaRPr>
                    </a:p>
                    <a:p>
                      <a:pPr marL="454660" marR="0" indent="-228600">
                        <a:lnSpc>
                          <a:spcPct val="115000"/>
                        </a:lnSpc>
                        <a:spcBef>
                          <a:spcPts val="0"/>
                        </a:spcBef>
                        <a:spcAft>
                          <a:spcPts val="0"/>
                        </a:spcAft>
                        <a:buFont typeface="+mj-lt"/>
                        <a:buAutoNum type="alphaLcPeriod"/>
                      </a:pPr>
                      <a:r>
                        <a:rPr lang="en-US" sz="1200" dirty="0" smtClean="0">
                          <a:latin typeface="Tahoma"/>
                          <a:ea typeface="Calibri"/>
                          <a:cs typeface="Times New Roman"/>
                        </a:rPr>
                        <a:t>Hazards at home</a:t>
                      </a:r>
                      <a:endParaRPr lang="fil-PH" sz="1200" dirty="0" smtClean="0">
                        <a:latin typeface="Calibri"/>
                        <a:ea typeface="Calibri"/>
                        <a:cs typeface="Times New Roman"/>
                      </a:endParaRPr>
                    </a:p>
                    <a:p>
                      <a:pPr marL="454660" marR="0" indent="-228600">
                        <a:lnSpc>
                          <a:spcPct val="115000"/>
                        </a:lnSpc>
                        <a:spcBef>
                          <a:spcPts val="0"/>
                        </a:spcBef>
                        <a:spcAft>
                          <a:spcPts val="0"/>
                        </a:spcAft>
                        <a:buFont typeface="+mj-lt"/>
                        <a:buAutoNum type="alphaLcPeriod"/>
                      </a:pPr>
                      <a:r>
                        <a:rPr lang="en-US" sz="1200" dirty="0" smtClean="0">
                          <a:latin typeface="Tahoma"/>
                          <a:ea typeface="Calibri"/>
                          <a:cs typeface="Times New Roman"/>
                        </a:rPr>
                        <a:t>Safety rules</a:t>
                      </a:r>
                      <a:endParaRPr lang="fil-PH" sz="1200" dirty="0" smtClean="0">
                        <a:latin typeface="Calibri"/>
                        <a:ea typeface="Calibri"/>
                        <a:cs typeface="Times New Roman"/>
                      </a:endParaRPr>
                    </a:p>
                    <a:p>
                      <a:pPr marL="226060" marR="0" indent="-228600">
                        <a:lnSpc>
                          <a:spcPct val="115000"/>
                        </a:lnSpc>
                        <a:spcBef>
                          <a:spcPts val="0"/>
                        </a:spcBef>
                        <a:spcAft>
                          <a:spcPts val="0"/>
                        </a:spcAft>
                        <a:buFont typeface="+mj-lt"/>
                        <a:buNone/>
                      </a:pPr>
                      <a:r>
                        <a:rPr lang="en-US" sz="1200" dirty="0" smtClean="0">
                          <a:latin typeface="Tahoma"/>
                          <a:ea typeface="Calibri"/>
                          <a:cs typeface="Times New Roman"/>
                        </a:rPr>
                        <a:t>2.     School safety</a:t>
                      </a:r>
                      <a:endParaRPr lang="fil-PH" sz="1200" dirty="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230">
                <a:tc>
                  <a:txBody>
                    <a:bodyPr/>
                    <a:lstStyle/>
                    <a:p>
                      <a:pPr algn="ctr">
                        <a:spcAft>
                          <a:spcPts val="0"/>
                        </a:spcAft>
                      </a:pPr>
                      <a:r>
                        <a:rPr lang="en-US" sz="1200" b="1">
                          <a:latin typeface="Tahoma"/>
                          <a:cs typeface="Times New Roman"/>
                        </a:rPr>
                        <a:t>3</a:t>
                      </a:r>
                      <a:endParaRPr lang="fil-PH" sz="1200">
                        <a:latin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ahoma"/>
                          <a:ea typeface="Calibri"/>
                          <a:cs typeface="Times New Roman"/>
                        </a:rPr>
                        <a:t>NUTRITION</a:t>
                      </a:r>
                      <a:endParaRPr lang="fil-PH" sz="1200" dirty="0">
                        <a:latin typeface="Calibri"/>
                        <a:ea typeface="Calibri"/>
                        <a:cs typeface="Times New Roman"/>
                      </a:endParaRPr>
                    </a:p>
                    <a:p>
                      <a:pPr marL="240665" marR="0" indent="-228600">
                        <a:lnSpc>
                          <a:spcPct val="115000"/>
                        </a:lnSpc>
                        <a:spcBef>
                          <a:spcPts val="0"/>
                        </a:spcBef>
                        <a:spcAft>
                          <a:spcPts val="0"/>
                        </a:spcAft>
                        <a:buFont typeface="+mj-lt"/>
                        <a:buAutoNum type="arabicPeriod"/>
                      </a:pPr>
                      <a:r>
                        <a:rPr lang="en-US" sz="1200" dirty="0">
                          <a:latin typeface="Tahoma"/>
                          <a:ea typeface="Calibri"/>
                          <a:cs typeface="Times New Roman"/>
                        </a:rPr>
                        <a:t>Good nutrition and health</a:t>
                      </a:r>
                      <a:endParaRPr lang="fil-PH" sz="1200" dirty="0">
                        <a:latin typeface="Calibri"/>
                        <a:ea typeface="Calibri"/>
                        <a:cs typeface="Times New Roman"/>
                      </a:endParaRPr>
                    </a:p>
                    <a:p>
                      <a:pPr marL="240665" marR="0" indent="-228600">
                        <a:lnSpc>
                          <a:spcPct val="115000"/>
                        </a:lnSpc>
                        <a:spcBef>
                          <a:spcPts val="0"/>
                        </a:spcBef>
                        <a:spcAft>
                          <a:spcPts val="0"/>
                        </a:spcAft>
                        <a:buFont typeface="+mj-lt"/>
                        <a:buAutoNum type="arabicPeriod"/>
                      </a:pPr>
                      <a:r>
                        <a:rPr lang="en-US" sz="1200" dirty="0">
                          <a:latin typeface="Tahoma"/>
                          <a:ea typeface="Calibri"/>
                          <a:cs typeface="Times New Roman"/>
                        </a:rPr>
                        <a:t>Nutritional guidelines for Filipinos</a:t>
                      </a:r>
                      <a:endParaRPr lang="fil-PH" sz="1200" dirty="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ahoma"/>
                          <a:ea typeface="Calibri"/>
                          <a:cs typeface="Times New Roman"/>
                        </a:rPr>
                        <a:t>PREVENTION AND CONTROL OF DISEASES AND DISORDERS</a:t>
                      </a:r>
                      <a:endParaRPr lang="fil-PH" sz="12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a:latin typeface="Tahoma"/>
                          <a:ea typeface="Calibri"/>
                          <a:cs typeface="Times New Roman"/>
                        </a:rPr>
                        <a:t>Concept of health and wellness</a:t>
                      </a:r>
                      <a:endParaRPr lang="fil-PH" sz="12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a:latin typeface="Tahoma"/>
                          <a:ea typeface="Calibri"/>
                          <a:cs typeface="Times New Roman"/>
                        </a:rPr>
                        <a:t>Common childhood diseases</a:t>
                      </a:r>
                      <a:endParaRPr lang="fil-PH" sz="12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a:latin typeface="Tahoma"/>
                          <a:ea typeface="Calibri"/>
                          <a:cs typeface="Times New Roman"/>
                        </a:rPr>
                        <a:t>Preventive measures for common childhood diseases</a:t>
                      </a:r>
                      <a:endParaRPr lang="fil-PH" sz="1200" dirty="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ahoma"/>
                          <a:ea typeface="Calibri"/>
                          <a:cs typeface="Times New Roman"/>
                        </a:rPr>
                        <a:t>CONSUMER HEALTH</a:t>
                      </a:r>
                      <a:endParaRPr lang="fil-PH" sz="1200" dirty="0">
                        <a:latin typeface="Calibri"/>
                        <a:ea typeface="Calibri"/>
                        <a:cs typeface="Times New Roman"/>
                      </a:endParaRPr>
                    </a:p>
                    <a:p>
                      <a:pPr marL="250190" marR="0" indent="-228600">
                        <a:lnSpc>
                          <a:spcPct val="115000"/>
                        </a:lnSpc>
                        <a:spcBef>
                          <a:spcPts val="0"/>
                        </a:spcBef>
                        <a:spcAft>
                          <a:spcPts val="0"/>
                        </a:spcAft>
                        <a:buFont typeface="+mj-lt"/>
                        <a:buAutoNum type="arabicPeriod"/>
                      </a:pPr>
                      <a:r>
                        <a:rPr lang="en-US" sz="1200" dirty="0">
                          <a:latin typeface="Tahoma"/>
                          <a:ea typeface="Calibri"/>
                          <a:cs typeface="Times New Roman"/>
                        </a:rPr>
                        <a:t>Introduction to consumer education and its components (health information, products and services)</a:t>
                      </a:r>
                      <a:endParaRPr lang="fil-PH" sz="1200" dirty="0">
                        <a:latin typeface="Calibri"/>
                        <a:ea typeface="Calibri"/>
                        <a:cs typeface="Times New Roman"/>
                      </a:endParaRPr>
                    </a:p>
                    <a:p>
                      <a:pPr marL="250190" marR="0" indent="-228600">
                        <a:lnSpc>
                          <a:spcPct val="115000"/>
                        </a:lnSpc>
                        <a:spcBef>
                          <a:spcPts val="0"/>
                        </a:spcBef>
                        <a:spcAft>
                          <a:spcPts val="0"/>
                        </a:spcAft>
                        <a:buFont typeface="+mj-lt"/>
                        <a:buAutoNum type="arabicPeriod"/>
                      </a:pPr>
                      <a:r>
                        <a:rPr lang="en-US" sz="1200" dirty="0">
                          <a:latin typeface="Tahoma"/>
                          <a:ea typeface="Calibri"/>
                          <a:cs typeface="Times New Roman"/>
                        </a:rPr>
                        <a:t>Factors that influence the choice of goods and services</a:t>
                      </a:r>
                      <a:endParaRPr lang="fil-PH" sz="1200" dirty="0">
                        <a:latin typeface="Calibri"/>
                        <a:ea typeface="Calibri"/>
                        <a:cs typeface="Times New Roman"/>
                      </a:endParaRPr>
                    </a:p>
                    <a:p>
                      <a:pPr marL="250190" marR="0" indent="-228600">
                        <a:lnSpc>
                          <a:spcPct val="115000"/>
                        </a:lnSpc>
                        <a:spcBef>
                          <a:spcPts val="0"/>
                        </a:spcBef>
                        <a:spcAft>
                          <a:spcPts val="0"/>
                        </a:spcAft>
                        <a:buFont typeface="+mj-lt"/>
                        <a:buAutoNum type="arabicPeriod"/>
                      </a:pPr>
                      <a:r>
                        <a:rPr lang="en-US" sz="1200" dirty="0">
                          <a:latin typeface="Tahoma"/>
                          <a:ea typeface="Calibri"/>
                          <a:cs typeface="Times New Roman"/>
                        </a:rPr>
                        <a:t>Skills of a wise consumer</a:t>
                      </a:r>
                      <a:endParaRPr lang="fil-PH" sz="1200" dirty="0">
                        <a:latin typeface="Calibri"/>
                        <a:ea typeface="Calibri"/>
                        <a:cs typeface="Times New Roman"/>
                      </a:endParaRPr>
                    </a:p>
                    <a:p>
                      <a:pPr marL="250190" marR="0" indent="-228600">
                        <a:lnSpc>
                          <a:spcPct val="115000"/>
                        </a:lnSpc>
                        <a:spcBef>
                          <a:spcPts val="0"/>
                        </a:spcBef>
                        <a:spcAft>
                          <a:spcPts val="0"/>
                        </a:spcAft>
                        <a:buFont typeface="+mj-lt"/>
                        <a:buAutoNum type="arabicPeriod"/>
                      </a:pPr>
                      <a:r>
                        <a:rPr lang="en-US" sz="1200" dirty="0">
                          <a:latin typeface="Tahoma"/>
                          <a:ea typeface="Calibri"/>
                          <a:cs typeface="Times New Roman"/>
                        </a:rPr>
                        <a:t>Consumer rights</a:t>
                      </a:r>
                      <a:endParaRPr lang="fil-PH" sz="1200" dirty="0">
                        <a:latin typeface="Calibri"/>
                        <a:ea typeface="Calibri"/>
                        <a:cs typeface="Times New Roman"/>
                      </a:endParaRPr>
                    </a:p>
                    <a:p>
                      <a:pPr marL="250190" marR="0" indent="-228600">
                        <a:lnSpc>
                          <a:spcPct val="115000"/>
                        </a:lnSpc>
                        <a:spcBef>
                          <a:spcPts val="0"/>
                        </a:spcBef>
                        <a:spcAft>
                          <a:spcPts val="0"/>
                        </a:spcAft>
                        <a:buFont typeface="+mj-lt"/>
                        <a:buAutoNum type="arabicPeriod"/>
                      </a:pPr>
                      <a:r>
                        <a:rPr lang="en-US" sz="1200" dirty="0">
                          <a:latin typeface="Tahoma"/>
                          <a:ea typeface="Calibri"/>
                          <a:cs typeface="Times New Roman"/>
                        </a:rPr>
                        <a:t>Consumer responsibility</a:t>
                      </a:r>
                      <a:endParaRPr lang="fil-PH" sz="1200" dirty="0">
                        <a:latin typeface="Calibri"/>
                        <a:ea typeface="Calibri"/>
                        <a:cs typeface="Times New Roman"/>
                      </a:endParaRPr>
                    </a:p>
                    <a:p>
                      <a:pPr marL="250190" marR="0" indent="-228600">
                        <a:lnSpc>
                          <a:spcPct val="115000"/>
                        </a:lnSpc>
                        <a:spcBef>
                          <a:spcPts val="0"/>
                        </a:spcBef>
                        <a:spcAft>
                          <a:spcPts val="0"/>
                        </a:spcAft>
                        <a:buFont typeface="+mj-lt"/>
                        <a:buAutoNum type="arabicPeriod"/>
                      </a:pPr>
                      <a:r>
                        <a:rPr lang="en-US" sz="1200" dirty="0">
                          <a:latin typeface="Tahoma"/>
                          <a:ea typeface="Calibri"/>
                          <a:cs typeface="Times New Roman"/>
                        </a:rPr>
                        <a:t>Sources of reliable health information</a:t>
                      </a:r>
                      <a:endParaRPr lang="fil-PH" sz="1200" dirty="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ahoma"/>
                          <a:ea typeface="Calibri"/>
                          <a:cs typeface="Times New Roman"/>
                        </a:rPr>
                        <a:t>INJURY PREVENTION, SAFETY AND FIRST AID</a:t>
                      </a:r>
                      <a:endParaRPr lang="fil-PH" sz="12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a:latin typeface="Tahoma"/>
                          <a:ea typeface="Calibri"/>
                          <a:cs typeface="Times New Roman"/>
                        </a:rPr>
                        <a:t>Road safety</a:t>
                      </a:r>
                      <a:endParaRPr lang="fil-PH" sz="12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a:latin typeface="Tahoma"/>
                          <a:ea typeface="Calibri"/>
                          <a:cs typeface="Times New Roman"/>
                        </a:rPr>
                        <a:t>Community safety</a:t>
                      </a:r>
                      <a:endParaRPr lang="fil-PH" sz="1200" dirty="0">
                        <a:latin typeface="Calibri"/>
                        <a:ea typeface="Calibri"/>
                        <a:cs typeface="Times New Roman"/>
                      </a:endParaRPr>
                    </a:p>
                  </a:txBody>
                  <a:tcPr marL="31939" marR="31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algn="ctr">
              <a:spcBef>
                <a:spcPct val="0"/>
              </a:spcBef>
              <a:defRPr/>
            </a:pPr>
            <a:r>
              <a:rPr lang="fil-PH" sz="1200" dirty="0">
                <a:solidFill>
                  <a:prstClr val="white"/>
                </a:solidFill>
                <a:latin typeface="Bookman Old Style" pitchFamily="18" charset="0"/>
                <a:ea typeface="+mj-ea"/>
                <a:cs typeface="+mj-cs"/>
              </a:rPr>
              <a:t>DEPARTMENT OF EDUCATION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p:nvPr>
        </p:nvSpPr>
        <p:spPr>
          <a:xfrm>
            <a:off x="495300" y="0"/>
            <a:ext cx="8915400" cy="914400"/>
          </a:xfrm>
        </p:spPr>
        <p:txBody>
          <a:bodyPr>
            <a:normAutofit/>
          </a:bodyPr>
          <a:lstStyle/>
          <a:p>
            <a:r>
              <a:rPr lang="fil-PH" sz="3600" dirty="0" smtClean="0">
                <a:solidFill>
                  <a:schemeClr val="bg1"/>
                </a:solidFill>
                <a:latin typeface="Bookman Old Style" pitchFamily="18" charset="0"/>
              </a:rPr>
              <a:t>K to 12 Curriculum Guides</a:t>
            </a:r>
            <a:endParaRPr lang="fil-PH" sz="3600" dirty="0">
              <a:solidFill>
                <a:schemeClr val="bg1"/>
              </a:solidFill>
              <a:latin typeface="Bookman Old Style" pitchFamily="18" charset="0"/>
            </a:endParaRPr>
          </a:p>
        </p:txBody>
      </p:sp>
      <p:sp>
        <p:nvSpPr>
          <p:cNvPr id="6" name="Rectangle 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8"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algn="ctr">
              <a:spcBef>
                <a:spcPct val="0"/>
              </a:spcBef>
              <a:defRPr/>
            </a:pPr>
            <a:r>
              <a:rPr lang="fil-PH" sz="1200" dirty="0">
                <a:solidFill>
                  <a:prstClr val="white"/>
                </a:solidFill>
                <a:latin typeface="Bookman Old Style" pitchFamily="18" charset="0"/>
                <a:ea typeface="+mj-ea"/>
                <a:cs typeface="+mj-cs"/>
              </a:rPr>
              <a:t>DEPARTMENT OF EDUCATION</a:t>
            </a:r>
          </a:p>
        </p:txBody>
      </p:sp>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57" t="8681" r="33076" b="28535"/>
          <a:stretch/>
        </p:blipFill>
        <p:spPr bwMode="auto">
          <a:xfrm>
            <a:off x="809221" y="1582474"/>
            <a:ext cx="8227479" cy="485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 y="1030521"/>
            <a:ext cx="9711158" cy="523220"/>
          </a:xfrm>
          <a:prstGeom prst="rect">
            <a:avLst/>
          </a:prstGeom>
          <a:noFill/>
        </p:spPr>
        <p:txBody>
          <a:bodyPr wrap="square" rtlCol="0">
            <a:spAutoFit/>
          </a:bodyPr>
          <a:lstStyle/>
          <a:p>
            <a:pPr algn="ctr">
              <a:spcAft>
                <a:spcPts val="800"/>
              </a:spcAft>
              <a:buSzPct val="80000"/>
            </a:pPr>
            <a:r>
              <a:rPr lang="en-PH" sz="2800" dirty="0" smtClean="0">
                <a:latin typeface="Bookman Old Style" pitchFamily="18" charset="0"/>
                <a:cs typeface="Arial" panose="020B0604020202020204" pitchFamily="34" charset="0"/>
              </a:rPr>
              <a:t>Download them at: </a:t>
            </a:r>
            <a:r>
              <a:rPr lang="en-PH" sz="2800" b="1" dirty="0" smtClean="0">
                <a:latin typeface="Bookman Old Style" pitchFamily="18" charset="0"/>
                <a:cs typeface="Arial" panose="020B0604020202020204" pitchFamily="34" charset="0"/>
                <a:hlinkClick r:id="rId4"/>
              </a:rPr>
              <a:t>http://bit.ly/kto12curriculum</a:t>
            </a:r>
            <a:endParaRPr lang="en-PH" sz="2800" b="1" dirty="0" smtClean="0">
              <a:latin typeface="Bookman Old Style" pitchFamily="18" charset="0"/>
              <a:cs typeface="Arial" panose="020B0604020202020204" pitchFamily="34" charset="0"/>
            </a:endParaRPr>
          </a:p>
        </p:txBody>
      </p:sp>
      <p:pic>
        <p:nvPicPr>
          <p:cNvPr id="9"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90" t="57775" r="62254" b="38872"/>
          <a:stretch/>
        </p:blipFill>
        <p:spPr bwMode="auto">
          <a:xfrm>
            <a:off x="1187360" y="5718411"/>
            <a:ext cx="3070744" cy="25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24" t="62129" r="62610" b="33929"/>
          <a:stretch/>
        </p:blipFill>
        <p:spPr bwMode="auto">
          <a:xfrm>
            <a:off x="1238536" y="5369256"/>
            <a:ext cx="2971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00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dirty="0"/>
          </a:p>
        </p:txBody>
      </p:sp>
      <p:sp>
        <p:nvSpPr>
          <p:cNvPr id="5" name="Title 1"/>
          <p:cNvSpPr txBox="1">
            <a:spLocks/>
          </p:cNvSpPr>
          <p:nvPr/>
        </p:nvSpPr>
        <p:spPr>
          <a:xfrm>
            <a:off x="495300" y="2603867"/>
            <a:ext cx="8915400" cy="1618509"/>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4400" b="1" i="0" u="none" strike="noStrike" kern="1200" cap="none" spc="0" normalizeH="0" baseline="0" noProof="0" dirty="0" smtClean="0">
                <a:ln>
                  <a:noFill/>
                </a:ln>
                <a:solidFill>
                  <a:schemeClr val="bg1"/>
                </a:solidFill>
                <a:effectLst/>
                <a:uLnTx/>
                <a:uFillTx/>
                <a:latin typeface="Bookman Old Style" pitchFamily="18" charset="0"/>
                <a:ea typeface="+mj-ea"/>
                <a:cs typeface="+mj-cs"/>
              </a:rPr>
              <a:t>The Senior High School (SHS) Curriculum</a:t>
            </a:r>
          </a:p>
        </p:txBody>
      </p:sp>
    </p:spTree>
    <p:extLst>
      <p:ext uri="{BB962C8B-B14F-4D97-AF65-F5344CB8AC3E}">
        <p14:creationId xmlns:p14="http://schemas.microsoft.com/office/powerpoint/2010/main" val="3672873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bigail Godoy\K to 12\Curriculum\Core and Tracks-07.jpg"/>
          <p:cNvPicPr>
            <a:picLocks noChangeAspect="1" noChangeArrowheads="1"/>
          </p:cNvPicPr>
          <p:nvPr/>
        </p:nvPicPr>
        <p:blipFill rotWithShape="1">
          <a:blip r:embed="rId3" cstate="print"/>
          <a:srcRect b="18872"/>
          <a:stretch/>
        </p:blipFill>
        <p:spPr bwMode="auto">
          <a:xfrm>
            <a:off x="0" y="304808"/>
            <a:ext cx="9906000" cy="5563737"/>
          </a:xfrm>
          <a:prstGeom prst="rect">
            <a:avLst/>
          </a:prstGeom>
          <a:noFill/>
        </p:spPr>
      </p:pic>
      <p:sp>
        <p:nvSpPr>
          <p:cNvPr id="7" name="Rectangle 6"/>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2" name="Title 1"/>
          <p:cNvSpPr>
            <a:spLocks noGrp="1"/>
          </p:cNvSpPr>
          <p:nvPr>
            <p:ph type="title"/>
          </p:nvPr>
        </p:nvSpPr>
        <p:spPr>
          <a:xfrm>
            <a:off x="495300" y="0"/>
            <a:ext cx="8915400" cy="914400"/>
          </a:xfrm>
        </p:spPr>
        <p:txBody>
          <a:bodyPr>
            <a:normAutofit/>
          </a:bodyPr>
          <a:lstStyle/>
          <a:p>
            <a:r>
              <a:rPr lang="fil-PH" sz="3600" dirty="0" smtClean="0">
                <a:solidFill>
                  <a:schemeClr val="bg1"/>
                </a:solidFill>
                <a:latin typeface="Bookman Old Style" pitchFamily="18" charset="0"/>
              </a:rPr>
              <a:t>Senior High School Curriculum</a:t>
            </a:r>
            <a:endParaRPr lang="fil-PH" sz="3600" dirty="0">
              <a:solidFill>
                <a:schemeClr val="bg1"/>
              </a:solidFill>
              <a:latin typeface="Bookman Old Style" pitchFamily="18" charset="0"/>
            </a:endParaRPr>
          </a:p>
        </p:txBody>
      </p:sp>
      <p:sp>
        <p:nvSpPr>
          <p:cNvPr id="6" name="Rectangle 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3" name="TextBox 2"/>
          <p:cNvSpPr txBox="1"/>
          <p:nvPr/>
        </p:nvSpPr>
        <p:spPr>
          <a:xfrm>
            <a:off x="247650" y="5943609"/>
            <a:ext cx="9410700" cy="461665"/>
          </a:xfrm>
          <a:prstGeom prst="rect">
            <a:avLst/>
          </a:prstGeom>
          <a:noFill/>
        </p:spPr>
        <p:txBody>
          <a:bodyPr wrap="square" rtlCol="0">
            <a:spAutoFit/>
          </a:bodyPr>
          <a:lstStyle/>
          <a:p>
            <a:pPr algn="ctr"/>
            <a:r>
              <a:rPr lang="en-PH" sz="1200" i="1" dirty="0" smtClean="0">
                <a:latin typeface="Bookman Old Style" panose="02050604050505020204" pitchFamily="18" charset="0"/>
              </a:rPr>
              <a:t>*The Academic track includes four (4) </a:t>
            </a:r>
            <a:r>
              <a:rPr lang="en-PH" sz="1200" i="1" dirty="0">
                <a:latin typeface="Bookman Old Style" panose="02050604050505020204" pitchFamily="18" charset="0"/>
              </a:rPr>
              <a:t>s</a:t>
            </a:r>
            <a:r>
              <a:rPr lang="en-PH" sz="1200" i="1" dirty="0" smtClean="0">
                <a:latin typeface="Bookman Old Style" panose="02050604050505020204" pitchFamily="18" charset="0"/>
              </a:rPr>
              <a:t>trands: Accountancy, Business and Management (ABM</a:t>
            </a:r>
            <a:r>
              <a:rPr lang="en-PH" sz="1200" i="1" dirty="0">
                <a:latin typeface="Bookman Old Style" panose="02050604050505020204" pitchFamily="18" charset="0"/>
              </a:rPr>
              <a:t>); General </a:t>
            </a:r>
            <a:r>
              <a:rPr lang="en-PH" sz="1200" i="1" dirty="0" smtClean="0">
                <a:latin typeface="Bookman Old Style" panose="02050604050505020204" pitchFamily="18" charset="0"/>
              </a:rPr>
              <a:t>Academic; Humanities and Social Science (HUMSS); and Science, Technology, Engineering and Mathematics (STEM).</a:t>
            </a:r>
            <a:endParaRPr lang="en-PH" sz="1200" i="1" dirty="0">
              <a:latin typeface="Bookman Old Style" panose="02050604050505020204" pitchFamily="18" charset="0"/>
            </a:endParaRPr>
          </a:p>
        </p:txBody>
      </p:sp>
    </p:spTree>
    <p:extLst>
      <p:ext uri="{BB962C8B-B14F-4D97-AF65-F5344CB8AC3E}">
        <p14:creationId xmlns:p14="http://schemas.microsoft.com/office/powerpoint/2010/main" val="2389235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 name="Title 1"/>
          <p:cNvSpPr>
            <a:spLocks noGrp="1"/>
          </p:cNvSpPr>
          <p:nvPr>
            <p:ph type="title"/>
          </p:nvPr>
        </p:nvSpPr>
        <p:spPr>
          <a:xfrm>
            <a:off x="495300" y="0"/>
            <a:ext cx="8915400" cy="914400"/>
          </a:xfrm>
        </p:spPr>
        <p:txBody>
          <a:bodyPr>
            <a:normAutofit/>
          </a:bodyPr>
          <a:lstStyle/>
          <a:p>
            <a:r>
              <a:rPr lang="fil-PH" sz="2400" dirty="0" smtClean="0">
                <a:solidFill>
                  <a:schemeClr val="bg1"/>
                </a:solidFill>
                <a:latin typeface="Bookman Old Style" pitchFamily="18" charset="0"/>
              </a:rPr>
              <a:t>The Proposed Grades 11 and 12 will have</a:t>
            </a:r>
            <a:r>
              <a:rPr lang="fil-PH" sz="2400" dirty="0">
                <a:solidFill>
                  <a:schemeClr val="bg1"/>
                </a:solidFill>
                <a:latin typeface="Bookman Old Style" pitchFamily="18" charset="0"/>
              </a:rPr>
              <a:t> </a:t>
            </a:r>
            <a:r>
              <a:rPr lang="fil-PH" sz="2400" dirty="0" smtClean="0">
                <a:solidFill>
                  <a:schemeClr val="bg1"/>
                </a:solidFill>
                <a:latin typeface="Bookman Old Style" pitchFamily="18" charset="0"/>
              </a:rPr>
              <a:t>31 </a:t>
            </a:r>
            <a:br>
              <a:rPr lang="fil-PH" sz="2400" dirty="0" smtClean="0">
                <a:solidFill>
                  <a:schemeClr val="bg1"/>
                </a:solidFill>
                <a:latin typeface="Bookman Old Style" pitchFamily="18" charset="0"/>
              </a:rPr>
            </a:br>
            <a:r>
              <a:rPr lang="fil-PH" sz="2400" dirty="0" smtClean="0">
                <a:solidFill>
                  <a:schemeClr val="bg1"/>
                </a:solidFill>
                <a:latin typeface="Bookman Old Style" pitchFamily="18" charset="0"/>
              </a:rPr>
              <a:t>80-hour subjects, totalling 2,480 hours.</a:t>
            </a:r>
            <a:endParaRPr lang="fil-PH" sz="2400" dirty="0">
              <a:solidFill>
                <a:schemeClr val="bg1"/>
              </a:solidFill>
              <a:latin typeface="Bookman Old Style" pitchFamily="18" charset="0"/>
            </a:endParaRPr>
          </a:p>
        </p:txBody>
      </p:sp>
      <p:sp>
        <p:nvSpPr>
          <p:cNvPr id="8" name="Title 1"/>
          <p:cNvSpPr txBox="1">
            <a:spLocks/>
          </p:cNvSpPr>
          <p:nvPr/>
        </p:nvSpPr>
        <p:spPr>
          <a:xfrm>
            <a:off x="742950" y="1828800"/>
            <a:ext cx="4044950" cy="3505200"/>
          </a:xfrm>
          <a:prstGeom prst="rect">
            <a:avLst/>
          </a:prstGeom>
          <a:solidFill>
            <a:schemeClr val="accent2">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8000" b="1" i="0" u="none" strike="noStrike" kern="1200" cap="none" spc="0" normalizeH="0" baseline="0" noProof="0" dirty="0" smtClean="0">
                <a:ln>
                  <a:noFill/>
                </a:ln>
                <a:solidFill>
                  <a:schemeClr val="accent2">
                    <a:lumMod val="50000"/>
                  </a:schemeClr>
                </a:solidFill>
                <a:effectLst/>
                <a:uLnTx/>
                <a:uFillTx/>
                <a:latin typeface="Arial" pitchFamily="34" charset="0"/>
                <a:ea typeface="+mj-ea"/>
                <a:cs typeface="Arial" pitchFamily="34" charset="0"/>
              </a:rPr>
              <a:t>15</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1"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rPr>
              <a:t>Core</a:t>
            </a:r>
            <a:r>
              <a:rPr kumimoji="0" lang="fil-PH" sz="36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rPr>
              <a:t> Subjects</a:t>
            </a:r>
            <a:endParaRPr kumimoji="0" lang="fil-PH" sz="24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endParaRPr>
          </a:p>
        </p:txBody>
      </p:sp>
      <p:sp>
        <p:nvSpPr>
          <p:cNvPr id="9" name="Title 1"/>
          <p:cNvSpPr txBox="1">
            <a:spLocks/>
          </p:cNvSpPr>
          <p:nvPr/>
        </p:nvSpPr>
        <p:spPr>
          <a:xfrm>
            <a:off x="4870450" y="1828800"/>
            <a:ext cx="4127500" cy="2057400"/>
          </a:xfrm>
          <a:prstGeom prst="rect">
            <a:avLst/>
          </a:prstGeom>
          <a:solidFill>
            <a:schemeClr val="accent3">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8000" b="1" i="0" u="none" strike="noStrike" kern="1200" cap="none" spc="0" normalizeH="0" baseline="0" noProof="0" dirty="0" smtClean="0">
                <a:ln>
                  <a:noFill/>
                </a:ln>
                <a:solidFill>
                  <a:schemeClr val="accent3">
                    <a:lumMod val="50000"/>
                  </a:schemeClr>
                </a:solidFill>
                <a:effectLst/>
                <a:uLnTx/>
                <a:uFillTx/>
                <a:latin typeface="Arial" pitchFamily="34" charset="0"/>
                <a:ea typeface="+mj-ea"/>
                <a:cs typeface="Arial" pitchFamily="34" charset="0"/>
              </a:rPr>
              <a:t>16</a:t>
            </a:r>
          </a:p>
          <a:p>
            <a:pPr marL="0" marR="0" lvl="0" indent="0" algn="ctr" defTabSz="914400" rtl="0" eaLnBrk="1" fontAlgn="auto" latinLnBrk="0" hangingPunct="1">
              <a:lnSpc>
                <a:spcPct val="100000"/>
              </a:lnSpc>
              <a:spcBef>
                <a:spcPct val="0"/>
              </a:spcBef>
              <a:spcAft>
                <a:spcPts val="0"/>
              </a:spcAft>
              <a:buClrTx/>
              <a:buSzTx/>
              <a:buFontTx/>
              <a:buNone/>
              <a:tabLst/>
              <a:defRPr/>
            </a:pPr>
            <a:r>
              <a:rPr lang="fil-PH" sz="3600" b="1" i="1" dirty="0" smtClean="0">
                <a:solidFill>
                  <a:schemeClr val="accent3">
                    <a:lumMod val="50000"/>
                  </a:schemeClr>
                </a:solidFill>
                <a:latin typeface="Bookman Old Style" pitchFamily="18" charset="0"/>
                <a:ea typeface="+mj-ea"/>
                <a:cs typeface="+mj-cs"/>
              </a:rPr>
              <a:t>Track</a:t>
            </a:r>
            <a:r>
              <a:rPr lang="fil-PH" sz="3600" i="1" dirty="0" smtClean="0">
                <a:solidFill>
                  <a:schemeClr val="accent3">
                    <a:lumMod val="50000"/>
                  </a:schemeClr>
                </a:solidFill>
                <a:latin typeface="Bookman Old Style" pitchFamily="18" charset="0"/>
                <a:ea typeface="+mj-ea"/>
                <a:cs typeface="+mj-cs"/>
              </a:rPr>
              <a:t> Subjects</a:t>
            </a:r>
            <a:endParaRPr kumimoji="0" lang="fil-PH" sz="3600" i="1" u="none" strike="noStrike" kern="1200" cap="none" spc="0" normalizeH="0" baseline="0" noProof="0" dirty="0" smtClean="0">
              <a:ln>
                <a:noFill/>
              </a:ln>
              <a:solidFill>
                <a:schemeClr val="accent3">
                  <a:lumMod val="50000"/>
                </a:schemeClr>
              </a:solidFill>
              <a:effectLst/>
              <a:uLnTx/>
              <a:uFillTx/>
              <a:latin typeface="Bookman Old Style" pitchFamily="18" charset="0"/>
              <a:ea typeface="+mj-ea"/>
              <a:cs typeface="+mj-cs"/>
            </a:endParaRPr>
          </a:p>
        </p:txBody>
      </p:sp>
      <p:sp>
        <p:nvSpPr>
          <p:cNvPr id="10" name="Title 1"/>
          <p:cNvSpPr txBox="1">
            <a:spLocks/>
          </p:cNvSpPr>
          <p:nvPr/>
        </p:nvSpPr>
        <p:spPr>
          <a:xfrm>
            <a:off x="4870450" y="3886200"/>
            <a:ext cx="2063750" cy="1447800"/>
          </a:xfrm>
          <a:prstGeom prst="rect">
            <a:avLst/>
          </a:prstGeom>
          <a:solidFill>
            <a:schemeClr val="accent5">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sz="4000" b="1" dirty="0" smtClean="0">
                <a:solidFill>
                  <a:schemeClr val="accent5">
                    <a:lumMod val="50000"/>
                  </a:schemeClr>
                </a:solidFill>
                <a:latin typeface="Arial" pitchFamily="34" charset="0"/>
                <a:ea typeface="+mj-ea"/>
                <a:cs typeface="Arial" pitchFamily="34" charset="0"/>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lang="fil-PH" sz="1600" i="1" dirty="0" smtClean="0">
                <a:solidFill>
                  <a:schemeClr val="accent5">
                    <a:lumMod val="50000"/>
                  </a:schemeClr>
                </a:solidFill>
                <a:latin typeface="Bookman Old Style" pitchFamily="18" charset="0"/>
                <a:ea typeface="+mj-ea"/>
                <a:cs typeface="Arial" pitchFamily="34" charset="0"/>
              </a:rPr>
              <a:t>Contextualized Subjects</a:t>
            </a:r>
            <a:endParaRPr kumimoji="0" lang="fil-PH" sz="1600" i="1" u="none" strike="noStrike" kern="1200" cap="none" spc="0" normalizeH="0" baseline="0" noProof="0" dirty="0" smtClean="0">
              <a:ln>
                <a:noFill/>
              </a:ln>
              <a:solidFill>
                <a:schemeClr val="accent5">
                  <a:lumMod val="50000"/>
                </a:schemeClr>
              </a:solidFill>
              <a:effectLst/>
              <a:uLnTx/>
              <a:uFillTx/>
              <a:latin typeface="Bookman Old Style" pitchFamily="18" charset="0"/>
              <a:ea typeface="+mj-ea"/>
              <a:cs typeface="Arial" pitchFamily="34" charset="0"/>
            </a:endParaRPr>
          </a:p>
        </p:txBody>
      </p:sp>
      <p:sp>
        <p:nvSpPr>
          <p:cNvPr id="12" name="Title 1"/>
          <p:cNvSpPr txBox="1">
            <a:spLocks/>
          </p:cNvSpPr>
          <p:nvPr/>
        </p:nvSpPr>
        <p:spPr>
          <a:xfrm>
            <a:off x="6934200" y="3886200"/>
            <a:ext cx="2063750" cy="1447800"/>
          </a:xfrm>
          <a:prstGeom prst="rect">
            <a:avLst/>
          </a:prstGeom>
          <a:solidFill>
            <a:schemeClr val="accent6">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sz="4000" b="1" dirty="0" smtClean="0">
                <a:solidFill>
                  <a:schemeClr val="accent6">
                    <a:lumMod val="50000"/>
                  </a:schemeClr>
                </a:solidFill>
                <a:latin typeface="Arial" pitchFamily="34" charset="0"/>
                <a:ea typeface="+mj-ea"/>
                <a:cs typeface="Arial" pitchFamily="34" charset="0"/>
              </a:rPr>
              <a:t>9</a:t>
            </a:r>
          </a:p>
          <a:p>
            <a:pPr marL="0" marR="0" lvl="0" indent="0" algn="ctr" defTabSz="914400" rtl="0" eaLnBrk="1" fontAlgn="auto" latinLnBrk="0" hangingPunct="1">
              <a:lnSpc>
                <a:spcPct val="100000"/>
              </a:lnSpc>
              <a:spcBef>
                <a:spcPct val="0"/>
              </a:spcBef>
              <a:spcAft>
                <a:spcPts val="0"/>
              </a:spcAft>
              <a:buClrTx/>
              <a:buSzTx/>
              <a:buFontTx/>
              <a:buNone/>
              <a:tabLst/>
              <a:defRPr/>
            </a:pPr>
            <a:r>
              <a:rPr lang="fil-PH" sz="1600" i="1" dirty="0" smtClean="0">
                <a:solidFill>
                  <a:schemeClr val="accent6">
                    <a:lumMod val="50000"/>
                  </a:schemeClr>
                </a:solidFill>
                <a:latin typeface="Bookman Old Style" pitchFamily="18" charset="0"/>
                <a:ea typeface="+mj-ea"/>
                <a:cs typeface="Arial" pitchFamily="34" charset="0"/>
              </a:rPr>
              <a:t>Specialization subjects</a:t>
            </a:r>
            <a:endParaRPr kumimoji="0" lang="fil-PH" sz="1600" i="1" u="none" strike="noStrike" kern="1200" cap="none" spc="0" normalizeH="0" baseline="0" noProof="0" dirty="0" smtClean="0">
              <a:ln>
                <a:noFill/>
              </a:ln>
              <a:solidFill>
                <a:schemeClr val="accent6">
                  <a:lumMod val="50000"/>
                </a:schemeClr>
              </a:solidFill>
              <a:effectLst/>
              <a:uLnTx/>
              <a:uFillTx/>
              <a:latin typeface="Bookman Old Style" pitchFamily="18" charset="0"/>
              <a:ea typeface="+mj-ea"/>
              <a:cs typeface="Arial" pitchFamily="34" charset="0"/>
            </a:endParaRPr>
          </a:p>
        </p:txBody>
      </p:sp>
      <p:sp>
        <p:nvSpPr>
          <p:cNvPr id="13" name="Title 1"/>
          <p:cNvSpPr txBox="1">
            <a:spLocks/>
          </p:cNvSpPr>
          <p:nvPr/>
        </p:nvSpPr>
        <p:spPr>
          <a:xfrm>
            <a:off x="495300" y="1219200"/>
            <a:ext cx="89154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200" b="1" u="none" strike="noStrike" kern="1200" cap="none" spc="0" normalizeH="0" baseline="0" noProof="0" dirty="0" smtClean="0">
                <a:ln>
                  <a:noFill/>
                </a:ln>
                <a:solidFill>
                  <a:schemeClr val="tx2"/>
                </a:solidFill>
                <a:effectLst/>
                <a:uLnTx/>
                <a:uFillTx/>
                <a:latin typeface="Bookman Old Style" pitchFamily="18" charset="0"/>
                <a:ea typeface="+mj-ea"/>
                <a:cs typeface="+mj-cs"/>
              </a:rPr>
              <a:t>31 TOTAL SUBJECTS</a:t>
            </a:r>
          </a:p>
        </p:txBody>
      </p:sp>
      <p:sp>
        <p:nvSpPr>
          <p:cNvPr id="14" name="Title 1"/>
          <p:cNvSpPr txBox="1">
            <a:spLocks/>
          </p:cNvSpPr>
          <p:nvPr/>
        </p:nvSpPr>
        <p:spPr>
          <a:xfrm>
            <a:off x="660400" y="5486400"/>
            <a:ext cx="8915400" cy="762000"/>
          </a:xfrm>
          <a:prstGeom prst="rect">
            <a:avLst/>
          </a:prstGeom>
        </p:spPr>
        <p:txBody>
          <a:bodyPr vert="horz" lIns="91440" tIns="45720" rIns="91440" bIns="45720" rtlCol="0" anchor="ctr">
            <a:normAutofit/>
          </a:bodyPr>
          <a:lstStyle/>
          <a:p>
            <a:pPr lvl="0" algn="ctr">
              <a:spcBef>
                <a:spcPct val="0"/>
              </a:spcBef>
              <a:defRPr/>
            </a:pPr>
            <a:r>
              <a:rPr lang="fil-PH" i="1" dirty="0" smtClean="0">
                <a:solidFill>
                  <a:schemeClr val="tx2"/>
                </a:solidFill>
                <a:latin typeface="Bookman Old Style" pitchFamily="18" charset="0"/>
              </a:rPr>
              <a:t>Each subject will have 80 hours per semester</a:t>
            </a:r>
            <a:endParaRPr kumimoji="0" lang="fil-PH" i="1" u="none" strike="noStrike" kern="1200" cap="none" spc="0" normalizeH="0" baseline="0" noProof="0" dirty="0" smtClean="0">
              <a:ln>
                <a:noFill/>
              </a:ln>
              <a:solidFill>
                <a:schemeClr val="tx2"/>
              </a:solidFill>
              <a:effectLst/>
              <a:uLnTx/>
              <a:uFillTx/>
              <a:latin typeface="Bookman Old Style"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i="1" u="none" strike="noStrike" kern="1200" cap="none" spc="0" normalizeH="0" baseline="0" noProof="0" dirty="0" smtClean="0">
                <a:ln>
                  <a:noFill/>
                </a:ln>
                <a:solidFill>
                  <a:schemeClr val="tx2"/>
                </a:solidFill>
                <a:effectLst/>
                <a:uLnTx/>
                <a:uFillTx/>
                <a:latin typeface="Bookman Old Style" pitchFamily="18" charset="0"/>
                <a:ea typeface="+mj-ea"/>
                <a:cs typeface="+mj-cs"/>
              </a:rPr>
              <a:t>P.E. </a:t>
            </a:r>
            <a:r>
              <a:rPr lang="fil-PH" i="1" dirty="0" smtClean="0">
                <a:solidFill>
                  <a:schemeClr val="tx2"/>
                </a:solidFill>
                <a:latin typeface="Bookman Old Style" pitchFamily="18" charset="0"/>
                <a:ea typeface="+mj-ea"/>
                <a:cs typeface="+mj-cs"/>
              </a:rPr>
              <a:t>and</a:t>
            </a:r>
            <a:r>
              <a:rPr lang="fil-PH" i="1" noProof="0" dirty="0" smtClean="0">
                <a:solidFill>
                  <a:schemeClr val="tx2"/>
                </a:solidFill>
                <a:latin typeface="Bookman Old Style" pitchFamily="18" charset="0"/>
                <a:ea typeface="+mj-ea"/>
                <a:cs typeface="+mj-cs"/>
              </a:rPr>
              <a:t> Health will have 20 hours per semester for 4 semesters</a:t>
            </a:r>
            <a:endParaRPr kumimoji="0" lang="fil-PH" i="1" u="none" strike="noStrike" kern="1200" cap="none" spc="0" normalizeH="0" baseline="0" noProof="0" dirty="0" smtClean="0">
              <a:ln>
                <a:noFill/>
              </a:ln>
              <a:solidFill>
                <a:schemeClr val="tx2"/>
              </a:solidFill>
              <a:effectLst/>
              <a:uLnTx/>
              <a:uFillTx/>
              <a:latin typeface="Bookman Old Style" pitchFamily="18" charset="0"/>
              <a:ea typeface="+mj-ea"/>
              <a:cs typeface="+mj-cs"/>
            </a:endParaRPr>
          </a:p>
        </p:txBody>
      </p:sp>
      <p:sp>
        <p:nvSpPr>
          <p:cNvPr id="11" name="Rectangle 10"/>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5"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56361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txBox="1">
            <a:spLocks/>
          </p:cNvSpPr>
          <p:nvPr/>
        </p:nvSpPr>
        <p:spPr>
          <a:xfrm>
            <a:off x="297460" y="1576585"/>
            <a:ext cx="4044950" cy="1307939"/>
          </a:xfrm>
          <a:prstGeom prst="rect">
            <a:avLst/>
          </a:prstGeom>
          <a:solidFill>
            <a:schemeClr val="accent2">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1"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rPr>
              <a:t>Core</a:t>
            </a:r>
            <a:r>
              <a:rPr kumimoji="0" lang="fil-PH" sz="36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rPr>
              <a:t> Subjects</a:t>
            </a:r>
            <a:endParaRPr kumimoji="0" lang="fil-PH" sz="24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endParaRPr>
          </a:p>
        </p:txBody>
      </p:sp>
      <p:sp>
        <p:nvSpPr>
          <p:cNvPr id="8" name="Title 1"/>
          <p:cNvSpPr txBox="1">
            <a:spLocks/>
          </p:cNvSpPr>
          <p:nvPr/>
        </p:nvSpPr>
        <p:spPr>
          <a:xfrm>
            <a:off x="304375" y="3055249"/>
            <a:ext cx="4053631" cy="1287686"/>
          </a:xfrm>
          <a:prstGeom prst="rect">
            <a:avLst/>
          </a:prstGeom>
          <a:solidFill>
            <a:schemeClr val="accent5">
              <a:lumMod val="60000"/>
              <a:lumOff val="40000"/>
            </a:schemeClr>
          </a:solidFill>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sz="3600" b="1" i="1" dirty="0" smtClean="0">
                <a:solidFill>
                  <a:schemeClr val="accent5">
                    <a:lumMod val="50000"/>
                  </a:schemeClr>
                </a:solidFill>
                <a:latin typeface="Bookman Old Style" pitchFamily="18" charset="0"/>
                <a:ea typeface="+mj-ea"/>
                <a:cs typeface="Arial" pitchFamily="34" charset="0"/>
              </a:rPr>
              <a:t>Contextualized</a:t>
            </a:r>
            <a:r>
              <a:rPr lang="fil-PH" sz="3600" i="1" dirty="0" smtClean="0">
                <a:solidFill>
                  <a:schemeClr val="accent5">
                    <a:lumMod val="50000"/>
                  </a:schemeClr>
                </a:solidFill>
                <a:latin typeface="Bookman Old Style" pitchFamily="18" charset="0"/>
                <a:ea typeface="+mj-ea"/>
                <a:cs typeface="Arial" pitchFamily="34" charset="0"/>
              </a:rPr>
              <a:t> Subjects in the Tracks</a:t>
            </a:r>
            <a:endParaRPr kumimoji="0" lang="fil-PH" sz="3600" i="1" u="none" strike="noStrike" kern="1200" cap="none" spc="0" normalizeH="0" baseline="0" noProof="0" dirty="0" smtClean="0">
              <a:ln>
                <a:noFill/>
              </a:ln>
              <a:solidFill>
                <a:schemeClr val="accent5">
                  <a:lumMod val="50000"/>
                </a:schemeClr>
              </a:solidFill>
              <a:effectLst/>
              <a:uLnTx/>
              <a:uFillTx/>
              <a:latin typeface="Bookman Old Style" pitchFamily="18" charset="0"/>
              <a:ea typeface="+mj-ea"/>
              <a:cs typeface="Arial" pitchFamily="34" charset="0"/>
            </a:endParaRPr>
          </a:p>
        </p:txBody>
      </p:sp>
      <p:sp>
        <p:nvSpPr>
          <p:cNvPr id="9" name="Title 1"/>
          <p:cNvSpPr txBox="1">
            <a:spLocks/>
          </p:cNvSpPr>
          <p:nvPr/>
        </p:nvSpPr>
        <p:spPr>
          <a:xfrm>
            <a:off x="319405" y="4513665"/>
            <a:ext cx="4050175" cy="1299258"/>
          </a:xfrm>
          <a:prstGeom prst="rect">
            <a:avLst/>
          </a:prstGeom>
          <a:solidFill>
            <a:schemeClr val="accent6">
              <a:lumMod val="60000"/>
              <a:lumOff val="40000"/>
            </a:schemeClr>
          </a:solidFill>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l-PH" sz="3600" b="1" i="1" dirty="0" smtClean="0">
                <a:solidFill>
                  <a:schemeClr val="accent6">
                    <a:lumMod val="50000"/>
                  </a:schemeClr>
                </a:solidFill>
                <a:latin typeface="Bookman Old Style" pitchFamily="18" charset="0"/>
                <a:ea typeface="+mj-ea"/>
                <a:cs typeface="Arial" pitchFamily="34" charset="0"/>
              </a:rPr>
              <a:t>Specialization</a:t>
            </a:r>
            <a:r>
              <a:rPr lang="fil-PH" sz="3600" i="1" dirty="0" smtClean="0">
                <a:solidFill>
                  <a:schemeClr val="accent6">
                    <a:lumMod val="50000"/>
                  </a:schemeClr>
                </a:solidFill>
                <a:latin typeface="Bookman Old Style" pitchFamily="18" charset="0"/>
                <a:ea typeface="+mj-ea"/>
                <a:cs typeface="Arial" pitchFamily="34" charset="0"/>
              </a:rPr>
              <a:t> Subjects in the Tracks</a:t>
            </a:r>
            <a:endParaRPr kumimoji="0" lang="fil-PH" sz="3600" i="1" u="none" strike="noStrike" kern="1200" cap="none" spc="0" normalizeH="0" baseline="0" noProof="0" dirty="0" smtClean="0">
              <a:ln>
                <a:noFill/>
              </a:ln>
              <a:solidFill>
                <a:schemeClr val="accent6">
                  <a:lumMod val="50000"/>
                </a:schemeClr>
              </a:solidFill>
              <a:effectLst/>
              <a:uLnTx/>
              <a:uFillTx/>
              <a:latin typeface="Bookman Old Style" pitchFamily="18" charset="0"/>
              <a:ea typeface="+mj-ea"/>
              <a:cs typeface="Arial" pitchFamily="34" charset="0"/>
            </a:endParaRPr>
          </a:p>
        </p:txBody>
      </p:sp>
      <p:sp>
        <p:nvSpPr>
          <p:cNvPr id="10" name="Title 1"/>
          <p:cNvSpPr txBox="1">
            <a:spLocks/>
          </p:cNvSpPr>
          <p:nvPr/>
        </p:nvSpPr>
        <p:spPr>
          <a:xfrm>
            <a:off x="495300" y="1219200"/>
            <a:ext cx="89154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il-PH" sz="3200" b="1" u="none" strike="noStrike" kern="1200" cap="none" spc="0" normalizeH="0" baseline="0" noProof="0" dirty="0" smtClean="0">
              <a:ln>
                <a:noFill/>
              </a:ln>
              <a:solidFill>
                <a:schemeClr val="tx2"/>
              </a:solidFill>
              <a:effectLst/>
              <a:uLnTx/>
              <a:uFillTx/>
              <a:latin typeface="Bookman Old Style" pitchFamily="18" charset="0"/>
              <a:ea typeface="+mj-ea"/>
              <a:cs typeface="+mj-cs"/>
            </a:endParaRPr>
          </a:p>
        </p:txBody>
      </p:sp>
      <p:sp>
        <p:nvSpPr>
          <p:cNvPr id="12" name="Rectangle 11"/>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15" name="Title 1"/>
          <p:cNvSpPr txBox="1">
            <a:spLocks/>
          </p:cNvSpPr>
          <p:nvPr/>
        </p:nvSpPr>
        <p:spPr>
          <a:xfrm>
            <a:off x="6692697" y="1580443"/>
            <a:ext cx="2922365" cy="1307939"/>
          </a:xfrm>
          <a:prstGeom prst="rect">
            <a:avLst/>
          </a:prstGeom>
          <a:solidFill>
            <a:schemeClr val="accent2">
              <a:lumMod val="20000"/>
              <a:lumOff val="80000"/>
            </a:schemeClr>
          </a:solidFill>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rPr>
              <a:t>same competencies</a:t>
            </a:r>
            <a:endParaRPr kumimoji="0" lang="fil-PH" sz="24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endParaRPr>
          </a:p>
        </p:txBody>
      </p:sp>
      <p:sp>
        <p:nvSpPr>
          <p:cNvPr id="17" name="Title 1"/>
          <p:cNvSpPr txBox="1">
            <a:spLocks/>
          </p:cNvSpPr>
          <p:nvPr/>
        </p:nvSpPr>
        <p:spPr>
          <a:xfrm>
            <a:off x="6694626" y="3052358"/>
            <a:ext cx="2922365" cy="1307939"/>
          </a:xfrm>
          <a:prstGeom prst="rect">
            <a:avLst/>
          </a:prstGeom>
          <a:solidFill>
            <a:schemeClr val="accent5">
              <a:lumMod val="20000"/>
              <a:lumOff val="80000"/>
            </a:schemeClr>
          </a:solidFill>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rPr>
              <a:t>same competencies</a:t>
            </a:r>
            <a:endParaRPr kumimoji="0" lang="fil-PH" sz="24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endParaRPr>
          </a:p>
        </p:txBody>
      </p:sp>
      <p:sp>
        <p:nvSpPr>
          <p:cNvPr id="19" name="Title 1"/>
          <p:cNvSpPr txBox="1">
            <a:spLocks/>
          </p:cNvSpPr>
          <p:nvPr/>
        </p:nvSpPr>
        <p:spPr>
          <a:xfrm>
            <a:off x="6696558" y="4512706"/>
            <a:ext cx="2922365" cy="1307939"/>
          </a:xfrm>
          <a:prstGeom prst="rect">
            <a:avLst/>
          </a:prstGeom>
          <a:solidFill>
            <a:schemeClr val="accent6">
              <a:lumMod val="20000"/>
              <a:lumOff val="80000"/>
            </a:schemeClr>
          </a:solidFill>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rPr>
              <a:t>different competencies</a:t>
            </a:r>
            <a:endParaRPr kumimoji="0" lang="fil-PH" sz="24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endParaRPr>
          </a:p>
        </p:txBody>
      </p:sp>
      <p:sp>
        <p:nvSpPr>
          <p:cNvPr id="14" name="Title 1"/>
          <p:cNvSpPr txBox="1">
            <a:spLocks/>
          </p:cNvSpPr>
          <p:nvPr/>
        </p:nvSpPr>
        <p:spPr>
          <a:xfrm>
            <a:off x="4338958" y="1578514"/>
            <a:ext cx="2415007" cy="1307939"/>
          </a:xfrm>
          <a:prstGeom prst="rect">
            <a:avLst/>
          </a:prstGeom>
          <a:solidFill>
            <a:schemeClr val="accent2">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rPr>
              <a:t>same content</a:t>
            </a:r>
            <a:endParaRPr kumimoji="0" lang="fil-PH" sz="24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endParaRPr>
          </a:p>
        </p:txBody>
      </p:sp>
      <p:sp>
        <p:nvSpPr>
          <p:cNvPr id="16" name="Title 1"/>
          <p:cNvSpPr txBox="1">
            <a:spLocks/>
          </p:cNvSpPr>
          <p:nvPr/>
        </p:nvSpPr>
        <p:spPr>
          <a:xfrm>
            <a:off x="4352463" y="3050429"/>
            <a:ext cx="2413077" cy="1307939"/>
          </a:xfrm>
          <a:prstGeom prst="rect">
            <a:avLst/>
          </a:prstGeom>
          <a:solidFill>
            <a:schemeClr val="accent5">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rPr>
              <a:t>different content</a:t>
            </a:r>
            <a:endParaRPr kumimoji="0" lang="fil-PH" sz="24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endParaRPr>
          </a:p>
        </p:txBody>
      </p:sp>
      <p:sp>
        <p:nvSpPr>
          <p:cNvPr id="18" name="Title 1"/>
          <p:cNvSpPr txBox="1">
            <a:spLocks/>
          </p:cNvSpPr>
          <p:nvPr/>
        </p:nvSpPr>
        <p:spPr>
          <a:xfrm>
            <a:off x="4354392" y="4510777"/>
            <a:ext cx="2422722" cy="1307939"/>
          </a:xfrm>
          <a:prstGeom prst="rect">
            <a:avLst/>
          </a:prstGeom>
          <a:solidFill>
            <a:schemeClr val="accent6">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rPr>
              <a:t>different content</a:t>
            </a:r>
            <a:endParaRPr kumimoji="0" lang="fil-PH" sz="2400" i="1" u="none" strike="noStrike" kern="1200" cap="none" spc="0" normalizeH="0" baseline="0" noProof="0" dirty="0" smtClean="0">
              <a:ln>
                <a:noFill/>
              </a:ln>
              <a:solidFill>
                <a:schemeClr val="accent2">
                  <a:lumMod val="50000"/>
                </a:schemeClr>
              </a:solidFill>
              <a:effectLst/>
              <a:uLnTx/>
              <a:uFillTx/>
              <a:latin typeface="Bookman Old Style" pitchFamily="18" charset="0"/>
              <a:ea typeface="+mj-ea"/>
              <a:cs typeface="+mj-cs"/>
            </a:endParaRPr>
          </a:p>
        </p:txBody>
      </p:sp>
      <p:sp>
        <p:nvSpPr>
          <p:cNvPr id="20" name="Title 1"/>
          <p:cNvSpPr>
            <a:spLocks noGrp="1"/>
          </p:cNvSpPr>
          <p:nvPr>
            <p:ph type="title"/>
          </p:nvPr>
        </p:nvSpPr>
        <p:spPr>
          <a:xfrm>
            <a:off x="495300" y="0"/>
            <a:ext cx="8915400" cy="914400"/>
          </a:xfrm>
        </p:spPr>
        <p:txBody>
          <a:bodyPr>
            <a:normAutofit/>
          </a:bodyPr>
          <a:lstStyle/>
          <a:p>
            <a:r>
              <a:rPr lang="fil-PH" sz="3600" dirty="0" smtClean="0">
                <a:solidFill>
                  <a:schemeClr val="bg1"/>
                </a:solidFill>
                <a:latin typeface="Bookman Old Style" pitchFamily="18" charset="0"/>
              </a:rPr>
              <a:t>Senior High School Subjects</a:t>
            </a:r>
            <a:endParaRPr lang="fil-PH" sz="3600" dirty="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4" name="Rectangle 3"/>
          <p:cNvSpPr/>
          <p:nvPr/>
        </p:nvSpPr>
        <p:spPr>
          <a:xfrm>
            <a:off x="0" y="-68240"/>
            <a:ext cx="9906000" cy="990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fil-PH" sz="3600" dirty="0">
                <a:solidFill>
                  <a:prstClr val="white"/>
                </a:solidFill>
                <a:latin typeface="Bookman Old Style" pitchFamily="18" charset="0"/>
                <a:cs typeface="Arial" pitchFamily="34" charset="0"/>
              </a:rPr>
              <a:t>Senior High School Core Subjects</a:t>
            </a:r>
            <a:r>
              <a:rPr lang="fil-PH" sz="2000" dirty="0">
                <a:solidFill>
                  <a:prstClr val="white"/>
                </a:solidFill>
                <a:latin typeface="Bookman Old Style" pitchFamily="18" charset="0"/>
                <a:cs typeface="Arial" pitchFamily="34" charset="0"/>
              </a:rPr>
              <a:t> </a:t>
            </a:r>
            <a:endParaRPr lang="fil-PH" sz="2000" dirty="0">
              <a:solidFill>
                <a:prstClr val="white"/>
              </a:solidFill>
              <a:latin typeface="Bookman Old Style" pitchFamily="18" charset="0"/>
              <a:ea typeface="Calibri"/>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29859091"/>
              </p:ext>
            </p:extLst>
          </p:nvPr>
        </p:nvGraphicFramePr>
        <p:xfrm>
          <a:off x="0" y="813176"/>
          <a:ext cx="9906000" cy="5816118"/>
        </p:xfrm>
        <a:graphic>
          <a:graphicData uri="http://schemas.openxmlformats.org/drawingml/2006/table">
            <a:tbl>
              <a:tblPr>
                <a:tableStyleId>{5C22544A-7EE6-4342-B048-85BDC9FD1C3A}</a:tableStyleId>
              </a:tblPr>
              <a:tblGrid>
                <a:gridCol w="1760561"/>
                <a:gridCol w="7001302"/>
                <a:gridCol w="1144137"/>
              </a:tblGrid>
              <a:tr h="571787">
                <a:tc gridSpan="2">
                  <a:txBody>
                    <a:bodyPr/>
                    <a:lstStyle/>
                    <a:p>
                      <a:pPr marL="0" marR="0" algn="ctr">
                        <a:lnSpc>
                          <a:spcPct val="115000"/>
                        </a:lnSpc>
                        <a:spcBef>
                          <a:spcPts val="0"/>
                        </a:spcBef>
                        <a:spcAft>
                          <a:spcPts val="0"/>
                        </a:spcAft>
                      </a:pPr>
                      <a:r>
                        <a:rPr lang="fil-PH" sz="1600" b="1" dirty="0" smtClean="0">
                          <a:solidFill>
                            <a:schemeClr val="bg1"/>
                          </a:solidFill>
                          <a:latin typeface="Bookman Old Style" pitchFamily="18" charset="0"/>
                          <a:ea typeface="Calibri"/>
                          <a:cs typeface="Arial" pitchFamily="34" charset="0"/>
                        </a:rPr>
                        <a:t>Core Learning Areas and Subjects</a:t>
                      </a:r>
                      <a:endParaRPr lang="fil-PH" sz="1200" b="1" dirty="0">
                        <a:solidFill>
                          <a:schemeClr val="bg1"/>
                        </a:solidFill>
                        <a:latin typeface="Bookman Old Style" pitchFamily="18" charset="0"/>
                        <a:ea typeface="Calibri"/>
                        <a:cs typeface="Arial" pitchFamily="34" charset="0"/>
                      </a:endParaRPr>
                    </a:p>
                  </a:txBody>
                  <a:tcPr marL="29806" marR="29806" marT="0" marB="0" anchor="ctr">
                    <a:lnR w="12700" cap="flat" cmpd="sng" algn="ctr">
                      <a:solidFill>
                        <a:schemeClr val="bg1"/>
                      </a:solidFill>
                      <a:prstDash val="solid"/>
                      <a:round/>
                      <a:headEnd type="none" w="med" len="med"/>
                      <a:tailEnd type="none" w="med" len="med"/>
                    </a:lnR>
                    <a:solidFill>
                      <a:schemeClr val="accent2">
                        <a:lumMod val="75000"/>
                      </a:schemeClr>
                    </a:solidFill>
                  </a:tcPr>
                </a:tc>
                <a:tc hMerge="1">
                  <a:txBody>
                    <a:bodyPr/>
                    <a:lstStyle/>
                    <a:p>
                      <a:pPr>
                        <a:lnSpc>
                          <a:spcPct val="115000"/>
                        </a:lnSpc>
                      </a:pPr>
                      <a:endParaRPr lang="fil-PH" sz="1200" dirty="0">
                        <a:latin typeface="Calibri"/>
                      </a:endParaRPr>
                    </a:p>
                  </a:txBody>
                  <a:tcPr marL="27513" marR="275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il-PH" sz="1300" b="1" dirty="0" smtClean="0">
                          <a:solidFill>
                            <a:schemeClr val="bg1"/>
                          </a:solidFill>
                          <a:latin typeface="Bookman Old Style" pitchFamily="18" charset="0"/>
                          <a:ea typeface="Calibri"/>
                          <a:cs typeface="Arial" pitchFamily="34" charset="0"/>
                        </a:rPr>
                        <a:t>hours per semester</a:t>
                      </a:r>
                      <a:endParaRPr lang="fil-PH" sz="1300" b="1" dirty="0">
                        <a:solidFill>
                          <a:schemeClr val="bg1"/>
                        </a:solidFill>
                        <a:latin typeface="Bookman Old Style" pitchFamily="18" charset="0"/>
                        <a:ea typeface="Calibri"/>
                        <a:cs typeface="Arial" pitchFamily="34" charset="0"/>
                      </a:endParaRPr>
                    </a:p>
                  </a:txBody>
                  <a:tcPr marL="29806" marR="29806" marT="0" marB="0" anchor="ctr">
                    <a:lnL w="12700" cap="flat" cmpd="sng" algn="ctr">
                      <a:solidFill>
                        <a:schemeClr val="bg1"/>
                      </a:solidFill>
                      <a:prstDash val="solid"/>
                      <a:round/>
                      <a:headEnd type="none" w="med" len="med"/>
                      <a:tailEnd type="none" w="med" len="med"/>
                    </a:lnL>
                    <a:solidFill>
                      <a:schemeClr val="accent2">
                        <a:lumMod val="75000"/>
                      </a:schemeClr>
                    </a:solidFill>
                  </a:tcPr>
                </a:tc>
              </a:tr>
              <a:tr h="256450">
                <a:tc rowSpan="4">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Language</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indent="0" algn="l">
                        <a:lnSpc>
                          <a:spcPct val="100000"/>
                        </a:lnSpc>
                        <a:spcBef>
                          <a:spcPts val="0"/>
                        </a:spcBef>
                        <a:spcAft>
                          <a:spcPts val="0"/>
                        </a:spcAft>
                      </a:pPr>
                      <a:r>
                        <a:rPr lang="fil-PH" sz="1400" dirty="0">
                          <a:solidFill>
                            <a:schemeClr val="accent2">
                              <a:lumMod val="50000"/>
                            </a:schemeClr>
                          </a:solidFill>
                          <a:latin typeface="Arial" pitchFamily="34" charset="0"/>
                          <a:cs typeface="Arial" pitchFamily="34" charset="0"/>
                        </a:rPr>
                        <a:t>Oral Communication </a:t>
                      </a:r>
                      <a:endParaRPr lang="fil-PH" sz="1400" dirty="0" smtClean="0">
                        <a:solidFill>
                          <a:schemeClr val="accent2">
                            <a:lumMod val="50000"/>
                          </a:schemeClr>
                        </a:solidFill>
                        <a:latin typeface="Arial" pitchFamily="34" charset="0"/>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p>
                  </a:txBody>
                  <a:tcPr marL="29806" marR="29806" marT="0" marB="0" anchor="ctr">
                    <a:solidFill>
                      <a:schemeClr val="accent2">
                        <a:lumMod val="20000"/>
                        <a:lumOff val="80000"/>
                      </a:schemeClr>
                    </a:solidFill>
                  </a:tcPr>
                </a:tc>
              </a:tr>
              <a:tr h="256450">
                <a:tc vMerge="1">
                  <a:txBody>
                    <a:bodyPr/>
                    <a:lstStyle/>
                    <a:p>
                      <a:endParaRPr lang="en-PH"/>
                    </a:p>
                  </a:txBody>
                  <a:tcPr/>
                </a:tc>
                <a:tc>
                  <a:txBody>
                    <a:bodyPr/>
                    <a:lstStyle/>
                    <a:p>
                      <a:pPr marL="0" marR="0" indent="0" algn="l">
                        <a:lnSpc>
                          <a:spcPct val="100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Reading &amp; Writing</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56450">
                <a:tc vMerge="1">
                  <a:txBody>
                    <a:bodyPr/>
                    <a:lstStyle/>
                    <a:p>
                      <a:endParaRPr lang="en-PH"/>
                    </a:p>
                  </a:txBody>
                  <a:tcPr/>
                </a:tc>
                <a:tc>
                  <a:txBody>
                    <a:bodyPr/>
                    <a:lstStyle/>
                    <a:p>
                      <a:pPr marL="0" marR="0" indent="0" algn="l">
                        <a:lnSpc>
                          <a:spcPct val="100000"/>
                        </a:lnSpc>
                        <a:spcBef>
                          <a:spcPts val="0"/>
                        </a:spcBef>
                        <a:spcAft>
                          <a:spcPts val="0"/>
                        </a:spcAft>
                      </a:pPr>
                      <a:r>
                        <a:rPr lang="fil-PH" sz="1400" i="0" dirty="0" smtClean="0">
                          <a:solidFill>
                            <a:schemeClr val="accent2">
                              <a:lumMod val="50000"/>
                            </a:schemeClr>
                          </a:solidFill>
                          <a:latin typeface="Arial" pitchFamily="34" charset="0"/>
                          <a:cs typeface="Arial" pitchFamily="34" charset="0"/>
                        </a:rPr>
                        <a:t>Komunikasyo</a:t>
                      </a:r>
                      <a:r>
                        <a:rPr lang="fil-PH" sz="1400" i="0" baseline="0" dirty="0" smtClean="0">
                          <a:solidFill>
                            <a:schemeClr val="accent2">
                              <a:lumMod val="50000"/>
                            </a:schemeClr>
                          </a:solidFill>
                          <a:latin typeface="Arial" pitchFamily="34" charset="0"/>
                          <a:cs typeface="Arial" pitchFamily="34" charset="0"/>
                        </a:rPr>
                        <a:t>n at Pananaliksik sa Wika</a:t>
                      </a:r>
                      <a:r>
                        <a:rPr lang="fil-PH" sz="1400" i="0" dirty="0" smtClean="0">
                          <a:solidFill>
                            <a:schemeClr val="accent2">
                              <a:lumMod val="50000"/>
                            </a:schemeClr>
                          </a:solidFill>
                          <a:latin typeface="Arial" pitchFamily="34" charset="0"/>
                          <a:cs typeface="Arial" pitchFamily="34" charset="0"/>
                        </a:rPr>
                        <a:t> at Kulturang Pilipino </a:t>
                      </a: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56450">
                <a:tc vMerge="1">
                  <a:txBody>
                    <a:bodyPr/>
                    <a:lstStyle/>
                    <a:p>
                      <a:endParaRPr lang="en-PH"/>
                    </a:p>
                  </a:txBody>
                  <a:tcPr/>
                </a:tc>
                <a:tc>
                  <a:txBody>
                    <a:bodyPr/>
                    <a:lstStyle/>
                    <a:p>
                      <a:pPr marL="0" marR="0" indent="0" algn="l">
                        <a:lnSpc>
                          <a:spcPct val="100000"/>
                        </a:lnSpc>
                        <a:spcBef>
                          <a:spcPts val="0"/>
                        </a:spcBef>
                        <a:spcAft>
                          <a:spcPts val="0"/>
                        </a:spcAft>
                      </a:pPr>
                      <a:r>
                        <a:rPr lang="fil-PH" sz="1400" i="0" dirty="0" smtClean="0">
                          <a:solidFill>
                            <a:schemeClr val="accent2">
                              <a:lumMod val="50000"/>
                            </a:schemeClr>
                          </a:solidFill>
                          <a:latin typeface="Arial" pitchFamily="34" charset="0"/>
                          <a:cs typeface="Arial" pitchFamily="34" charset="0"/>
                        </a:rPr>
                        <a:t>Pagbasa at Pagsusuri ng Iba’t</a:t>
                      </a:r>
                      <a:r>
                        <a:rPr lang="fil-PH" sz="1400" i="0" baseline="0" dirty="0" smtClean="0">
                          <a:solidFill>
                            <a:schemeClr val="accent2">
                              <a:lumMod val="50000"/>
                            </a:schemeClr>
                          </a:solidFill>
                          <a:latin typeface="Arial" pitchFamily="34" charset="0"/>
                          <a:cs typeface="Arial" pitchFamily="34" charset="0"/>
                        </a:rPr>
                        <a:t> Ibang Teksto Tungo sa Pananaliksik</a:t>
                      </a:r>
                      <a:endParaRPr lang="fil-PH" sz="1400" i="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68272">
                <a:tc rowSpan="2">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Humanities </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indent="0" algn="l">
                        <a:lnSpc>
                          <a:spcPct val="100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21</a:t>
                      </a:r>
                      <a:r>
                        <a:rPr lang="fil-PH" sz="1400" baseline="30000" dirty="0" smtClean="0">
                          <a:solidFill>
                            <a:schemeClr val="accent2">
                              <a:lumMod val="50000"/>
                            </a:schemeClr>
                          </a:solidFill>
                          <a:latin typeface="Arial" pitchFamily="34" charset="0"/>
                          <a:cs typeface="Arial" pitchFamily="34" charset="0"/>
                        </a:rPr>
                        <a:t>st</a:t>
                      </a:r>
                      <a:r>
                        <a:rPr lang="fil-PH" sz="1400" dirty="0" smtClean="0">
                          <a:solidFill>
                            <a:schemeClr val="accent2">
                              <a:lumMod val="50000"/>
                            </a:schemeClr>
                          </a:solidFill>
                          <a:latin typeface="Arial" pitchFamily="34" charset="0"/>
                          <a:cs typeface="Arial" pitchFamily="34" charset="0"/>
                        </a:rPr>
                        <a:t> Century Literature from the Philippines and the World</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r>
              <a:tr h="256450">
                <a:tc vMerge="1">
                  <a:txBody>
                    <a:bodyPr/>
                    <a:lstStyle/>
                    <a:p>
                      <a:endParaRPr lang="fil-PH"/>
                    </a:p>
                  </a:txBody>
                  <a:tcPr/>
                </a:tc>
                <a:tc>
                  <a:txBody>
                    <a:bodyPr/>
                    <a:lstStyle/>
                    <a:p>
                      <a:pPr marL="0" marR="0" indent="0" algn="l">
                        <a:lnSpc>
                          <a:spcPct val="100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Contemporary</a:t>
                      </a:r>
                      <a:r>
                        <a:rPr lang="fil-PH" sz="1400" baseline="0" dirty="0" smtClean="0">
                          <a:solidFill>
                            <a:schemeClr val="accent2">
                              <a:lumMod val="50000"/>
                            </a:schemeClr>
                          </a:solidFill>
                          <a:latin typeface="Arial" pitchFamily="34" charset="0"/>
                          <a:cs typeface="Arial" pitchFamily="34" charset="0"/>
                        </a:rPr>
                        <a:t> Philippine Arts from the Regions</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r>
              <a:tr h="256450">
                <a:tc>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Communication</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indent="0" algn="l">
                        <a:lnSpc>
                          <a:spcPct val="100000"/>
                        </a:lnSpc>
                        <a:spcBef>
                          <a:spcPts val="0"/>
                        </a:spcBef>
                        <a:spcAft>
                          <a:spcPts val="0"/>
                        </a:spcAft>
                      </a:pPr>
                      <a:r>
                        <a:rPr lang="fil-PH" sz="1400" dirty="0">
                          <a:solidFill>
                            <a:schemeClr val="accent2">
                              <a:lumMod val="50000"/>
                            </a:schemeClr>
                          </a:solidFill>
                          <a:latin typeface="Arial" pitchFamily="34" charset="0"/>
                          <a:cs typeface="Arial" pitchFamily="34" charset="0"/>
                        </a:rPr>
                        <a:t>Media &amp; Information Literacy</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56450">
                <a:tc rowSpan="2">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Mathematics</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indent="0" algn="l">
                        <a:lnSpc>
                          <a:spcPct val="100000"/>
                        </a:lnSpc>
                        <a:spcBef>
                          <a:spcPts val="0"/>
                        </a:spcBef>
                        <a:spcAft>
                          <a:spcPts val="0"/>
                        </a:spcAft>
                      </a:pPr>
                      <a:r>
                        <a:rPr lang="fil-PH" sz="1400" dirty="0">
                          <a:solidFill>
                            <a:schemeClr val="accent2">
                              <a:lumMod val="50000"/>
                            </a:schemeClr>
                          </a:solidFill>
                          <a:latin typeface="Arial" pitchFamily="34" charset="0"/>
                          <a:cs typeface="Arial" pitchFamily="34" charset="0"/>
                        </a:rPr>
                        <a:t>General </a:t>
                      </a:r>
                      <a:r>
                        <a:rPr lang="fil-PH" sz="1400" dirty="0" smtClean="0">
                          <a:solidFill>
                            <a:schemeClr val="accent2">
                              <a:lumMod val="50000"/>
                            </a:schemeClr>
                          </a:solidFill>
                          <a:latin typeface="Arial" pitchFamily="34" charset="0"/>
                          <a:cs typeface="Arial" pitchFamily="34" charset="0"/>
                        </a:rPr>
                        <a:t>Mathematics </a:t>
                      </a:r>
                      <a:endParaRPr lang="fil-PH" sz="1400" dirty="0">
                        <a:solidFill>
                          <a:schemeClr val="accent2">
                            <a:lumMod val="50000"/>
                          </a:schemeClr>
                        </a:solidFill>
                        <a:latin typeface="Arial" pitchFamily="34" charset="0"/>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p>
                  </a:txBody>
                  <a:tcPr marL="29806" marR="29806" marT="0" marB="0" anchor="ctr">
                    <a:solidFill>
                      <a:schemeClr val="accent2">
                        <a:lumMod val="40000"/>
                        <a:lumOff val="60000"/>
                      </a:schemeClr>
                    </a:solidFill>
                  </a:tcPr>
                </a:tc>
              </a:tr>
              <a:tr h="256450">
                <a:tc vMerge="1">
                  <a:txBody>
                    <a:bodyPr/>
                    <a:lstStyle/>
                    <a:p>
                      <a:endParaRPr lang="en-PH"/>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l-PH" sz="1400" dirty="0" smtClean="0">
                          <a:solidFill>
                            <a:schemeClr val="accent2">
                              <a:lumMod val="50000"/>
                            </a:schemeClr>
                          </a:solidFill>
                          <a:latin typeface="Arial" pitchFamily="34" charset="0"/>
                          <a:cs typeface="Arial" pitchFamily="34" charset="0"/>
                        </a:rPr>
                        <a:t>Statistics &amp; Probability </a:t>
                      </a:r>
                      <a:endParaRPr lang="fil-PH" sz="1400" dirty="0" smtClean="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p>
                  </a:txBody>
                  <a:tcPr marL="29806" marR="29806" marT="0" marB="0" anchor="ctr">
                    <a:solidFill>
                      <a:schemeClr val="accent2">
                        <a:lumMod val="40000"/>
                        <a:lumOff val="60000"/>
                      </a:schemeClr>
                    </a:solidFill>
                  </a:tcPr>
                </a:tc>
              </a:tr>
              <a:tr h="256450">
                <a:tc rowSpan="2">
                  <a:txBody>
                    <a:bodyPr/>
                    <a:lstStyle/>
                    <a:p>
                      <a:pPr marL="0" marR="0" algn="ctr">
                        <a:lnSpc>
                          <a:spcPct val="115000"/>
                        </a:lnSpc>
                        <a:spcBef>
                          <a:spcPts val="0"/>
                        </a:spcBef>
                        <a:spcAft>
                          <a:spcPts val="0"/>
                        </a:spcAft>
                      </a:pPr>
                      <a:r>
                        <a:rPr lang="fil-PH" sz="1400" b="1" i="1" dirty="0" smtClean="0">
                          <a:solidFill>
                            <a:schemeClr val="accent2">
                              <a:lumMod val="50000"/>
                            </a:schemeClr>
                          </a:solidFill>
                          <a:latin typeface="Bookman Old Style" pitchFamily="18" charset="0"/>
                          <a:cs typeface="Arial" pitchFamily="34" charset="0"/>
                        </a:rPr>
                        <a:t>Science</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indent="0" algn="l">
                        <a:lnSpc>
                          <a:spcPct val="100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Earth and Life Science (Lecture and</a:t>
                      </a:r>
                      <a:r>
                        <a:rPr lang="fil-PH" sz="1400" baseline="0" dirty="0" smtClean="0">
                          <a:solidFill>
                            <a:schemeClr val="accent2">
                              <a:lumMod val="50000"/>
                            </a:schemeClr>
                          </a:solidFill>
                          <a:latin typeface="Arial" pitchFamily="34" charset="0"/>
                          <a:cs typeface="Arial" pitchFamily="34" charset="0"/>
                        </a:rPr>
                        <a:t> Laboratory)</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56450">
                <a:tc vMerge="1">
                  <a:txBody>
                    <a:bodyPr/>
                    <a:lstStyle/>
                    <a:p>
                      <a:pPr marL="0" marR="0" algn="ctr">
                        <a:lnSpc>
                          <a:spcPct val="115000"/>
                        </a:lnSpc>
                        <a:spcBef>
                          <a:spcPts val="0"/>
                        </a:spcBef>
                        <a:spcAft>
                          <a:spcPts val="0"/>
                        </a:spcAft>
                      </a:pPr>
                      <a:endParaRPr lang="fil-PH" sz="1200" i="1" dirty="0">
                        <a:solidFill>
                          <a:schemeClr val="accent2">
                            <a:lumMod val="50000"/>
                          </a:schemeClr>
                        </a:solidFill>
                        <a:latin typeface="Bookman Old Style" pitchFamily="18" charset="0"/>
                        <a:ea typeface="Calibri"/>
                        <a:cs typeface="Arial" pitchFamily="34" charset="0"/>
                      </a:endParaRPr>
                    </a:p>
                  </a:txBody>
                  <a:tcPr marL="27513" marR="27513" marT="0" marB="0" anchor="ctr">
                    <a:solidFill>
                      <a:schemeClr val="accent2">
                        <a:lumMod val="40000"/>
                        <a:lumOff val="60000"/>
                      </a:schemeClr>
                    </a:solidFill>
                  </a:tcPr>
                </a:tc>
                <a:tc>
                  <a:txBody>
                    <a:bodyPr/>
                    <a:lstStyle/>
                    <a:p>
                      <a:pPr marL="0" marR="0" indent="0" algn="l">
                        <a:lnSpc>
                          <a:spcPct val="100000"/>
                        </a:lnSpc>
                        <a:spcBef>
                          <a:spcPts val="0"/>
                        </a:spcBef>
                        <a:spcAft>
                          <a:spcPts val="0"/>
                        </a:spcAft>
                      </a:pPr>
                      <a:r>
                        <a:rPr lang="fil-PH" sz="1400" dirty="0">
                          <a:solidFill>
                            <a:schemeClr val="accent2">
                              <a:lumMod val="50000"/>
                            </a:schemeClr>
                          </a:solidFill>
                          <a:latin typeface="Arial" pitchFamily="34" charset="0"/>
                          <a:cs typeface="Arial" pitchFamily="34" charset="0"/>
                        </a:rPr>
                        <a:t>Physical </a:t>
                      </a:r>
                      <a:r>
                        <a:rPr lang="fil-PH" sz="1400" dirty="0" smtClean="0">
                          <a:solidFill>
                            <a:schemeClr val="accent2">
                              <a:lumMod val="50000"/>
                            </a:schemeClr>
                          </a:solidFill>
                          <a:latin typeface="Arial" pitchFamily="34" charset="0"/>
                          <a:cs typeface="Arial" pitchFamily="34" charset="0"/>
                        </a:rPr>
                        <a:t>Science (</a:t>
                      </a:r>
                      <a:r>
                        <a:rPr lang="fil-PH" sz="1400" baseline="0" dirty="0" smtClean="0">
                          <a:solidFill>
                            <a:schemeClr val="accent2">
                              <a:lumMod val="50000"/>
                            </a:schemeClr>
                          </a:solidFill>
                          <a:latin typeface="Arial" pitchFamily="34" charset="0"/>
                          <a:cs typeface="Arial" pitchFamily="34" charset="0"/>
                        </a:rPr>
                        <a:t>Lecture </a:t>
                      </a:r>
                      <a:r>
                        <a:rPr lang="fil-PH" sz="1400" dirty="0" smtClean="0">
                          <a:solidFill>
                            <a:schemeClr val="accent2">
                              <a:lumMod val="50000"/>
                            </a:schemeClr>
                          </a:solidFill>
                          <a:latin typeface="Arial" pitchFamily="34" charset="0"/>
                          <a:cs typeface="Arial" pitchFamily="34" charset="0"/>
                        </a:rPr>
                        <a:t>and</a:t>
                      </a:r>
                      <a:r>
                        <a:rPr lang="fil-PH" sz="1400" baseline="0" dirty="0" smtClean="0">
                          <a:solidFill>
                            <a:schemeClr val="accent2">
                              <a:lumMod val="50000"/>
                            </a:schemeClr>
                          </a:solidFill>
                          <a:latin typeface="Arial" pitchFamily="34" charset="0"/>
                          <a:cs typeface="Arial" pitchFamily="34" charset="0"/>
                        </a:rPr>
                        <a:t> Laboratory)</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56450">
                <a:tc rowSpan="2">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Social </a:t>
                      </a:r>
                      <a:r>
                        <a:rPr lang="fil-PH" sz="1400" b="1" i="1" dirty="0" smtClean="0">
                          <a:solidFill>
                            <a:schemeClr val="accent2">
                              <a:lumMod val="50000"/>
                            </a:schemeClr>
                          </a:solidFill>
                          <a:latin typeface="Bookman Old Style" pitchFamily="18" charset="0"/>
                          <a:cs typeface="Arial" pitchFamily="34" charset="0"/>
                        </a:rPr>
                        <a:t>Science</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indent="0" algn="l">
                        <a:lnSpc>
                          <a:spcPct val="100000"/>
                        </a:lnSpc>
                        <a:spcBef>
                          <a:spcPts val="0"/>
                        </a:spcBef>
                        <a:spcAft>
                          <a:spcPts val="0"/>
                        </a:spcAft>
                      </a:pPr>
                      <a:r>
                        <a:rPr lang="fil-PH" sz="1400" dirty="0">
                          <a:solidFill>
                            <a:schemeClr val="accent2">
                              <a:lumMod val="50000"/>
                            </a:schemeClr>
                          </a:solidFill>
                          <a:latin typeface="Arial" pitchFamily="34" charset="0"/>
                          <a:cs typeface="Arial" pitchFamily="34" charset="0"/>
                        </a:rPr>
                        <a:t>Personal </a:t>
                      </a:r>
                      <a:r>
                        <a:rPr lang="fil-PH" sz="1400" dirty="0" smtClean="0">
                          <a:solidFill>
                            <a:schemeClr val="accent2">
                              <a:lumMod val="50000"/>
                            </a:schemeClr>
                          </a:solidFill>
                          <a:latin typeface="Arial" pitchFamily="34" charset="0"/>
                          <a:cs typeface="Arial" pitchFamily="34" charset="0"/>
                        </a:rPr>
                        <a:t>Development</a:t>
                      </a:r>
                      <a:r>
                        <a:rPr lang="fil-PH" sz="1400" baseline="0" dirty="0" smtClean="0">
                          <a:solidFill>
                            <a:schemeClr val="accent2">
                              <a:lumMod val="50000"/>
                            </a:schemeClr>
                          </a:solidFill>
                          <a:latin typeface="Arial" pitchFamily="34" charset="0"/>
                          <a:cs typeface="Arial" pitchFamily="34" charset="0"/>
                        </a:rPr>
                        <a:t> / Pansariling Kaunlaran</a:t>
                      </a:r>
                      <a:endParaRPr lang="fil-PH" sz="1400" dirty="0" smtClean="0">
                        <a:solidFill>
                          <a:schemeClr val="accent2">
                            <a:lumMod val="50000"/>
                          </a:schemeClr>
                        </a:solidFill>
                        <a:latin typeface="Arial" pitchFamily="34" charset="0"/>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r>
              <a:tr h="256450">
                <a:tc vMerge="1">
                  <a:txBody>
                    <a:bodyPr/>
                    <a:lstStyle/>
                    <a:p>
                      <a:endParaRPr lang="en-PH"/>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l-PH" sz="1400" dirty="0" smtClean="0">
                          <a:solidFill>
                            <a:schemeClr val="accent2">
                              <a:lumMod val="50000"/>
                            </a:schemeClr>
                          </a:solidFill>
                          <a:latin typeface="Arial" pitchFamily="34" charset="0"/>
                          <a:cs typeface="Arial" pitchFamily="34" charset="0"/>
                        </a:rPr>
                        <a:t>Understanding Culture, Society and Politics</a:t>
                      </a:r>
                      <a:endParaRPr lang="fil-PH" sz="1400" dirty="0" smtClean="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r>
              <a:tr h="234400">
                <a:tc>
                  <a:txBody>
                    <a:bodyPr/>
                    <a:lstStyle/>
                    <a:p>
                      <a:pPr marL="0" marR="0" algn="ctr">
                        <a:lnSpc>
                          <a:spcPct val="115000"/>
                        </a:lnSpc>
                        <a:spcBef>
                          <a:spcPts val="0"/>
                        </a:spcBef>
                        <a:spcAft>
                          <a:spcPts val="0"/>
                        </a:spcAft>
                      </a:pPr>
                      <a:r>
                        <a:rPr lang="fil-PH" sz="1400" b="1" i="1" dirty="0" smtClean="0">
                          <a:solidFill>
                            <a:schemeClr val="accent2">
                              <a:lumMod val="50000"/>
                            </a:schemeClr>
                          </a:solidFill>
                          <a:latin typeface="Bookman Old Style" pitchFamily="18" charset="0"/>
                          <a:cs typeface="Arial" pitchFamily="34" charset="0"/>
                        </a:rPr>
                        <a:t>Philosophy</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indent="0" algn="l">
                        <a:lnSpc>
                          <a:spcPct val="100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Introduction </a:t>
                      </a:r>
                      <a:r>
                        <a:rPr lang="fil-PH" sz="1400" dirty="0">
                          <a:solidFill>
                            <a:schemeClr val="accent2">
                              <a:lumMod val="50000"/>
                            </a:schemeClr>
                          </a:solidFill>
                          <a:latin typeface="Arial" pitchFamily="34" charset="0"/>
                          <a:cs typeface="Arial" pitchFamily="34" charset="0"/>
                        </a:rPr>
                        <a:t>to </a:t>
                      </a:r>
                      <a:r>
                        <a:rPr lang="fil-PH" sz="1400" dirty="0" smtClean="0">
                          <a:solidFill>
                            <a:schemeClr val="accent2">
                              <a:lumMod val="50000"/>
                            </a:schemeClr>
                          </a:solidFill>
                          <a:latin typeface="Arial" pitchFamily="34" charset="0"/>
                          <a:cs typeface="Arial" pitchFamily="34" charset="0"/>
                        </a:rPr>
                        <a:t>the Philosophy </a:t>
                      </a:r>
                      <a:r>
                        <a:rPr lang="fil-PH" sz="1400" dirty="0">
                          <a:solidFill>
                            <a:schemeClr val="accent2">
                              <a:lumMod val="50000"/>
                            </a:schemeClr>
                          </a:solidFill>
                          <a:latin typeface="Arial" pitchFamily="34" charset="0"/>
                          <a:cs typeface="Arial" pitchFamily="34" charset="0"/>
                        </a:rPr>
                        <a:t>of the Human </a:t>
                      </a:r>
                      <a:r>
                        <a:rPr lang="fil-PH" sz="1400" dirty="0" smtClean="0">
                          <a:solidFill>
                            <a:schemeClr val="accent2">
                              <a:lumMod val="50000"/>
                            </a:schemeClr>
                          </a:solidFill>
                          <a:latin typeface="Arial" pitchFamily="34" charset="0"/>
                          <a:cs typeface="Arial" pitchFamily="34" charset="0"/>
                        </a:rPr>
                        <a:t>Person / Pambungad</a:t>
                      </a:r>
                      <a:r>
                        <a:rPr lang="fil-PH" sz="1400" baseline="0" dirty="0" smtClean="0">
                          <a:solidFill>
                            <a:schemeClr val="accent2">
                              <a:lumMod val="50000"/>
                            </a:schemeClr>
                          </a:solidFill>
                          <a:latin typeface="Arial" pitchFamily="34" charset="0"/>
                          <a:cs typeface="Arial" pitchFamily="34" charset="0"/>
                        </a:rPr>
                        <a:t> sa Pilosopiya ng Tao</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56450">
                <a:tc>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PE and Health</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indent="0" algn="l">
                        <a:lnSpc>
                          <a:spcPct val="100000"/>
                        </a:lnSpc>
                        <a:spcBef>
                          <a:spcPts val="0"/>
                        </a:spcBef>
                        <a:spcAft>
                          <a:spcPts val="0"/>
                        </a:spcAft>
                      </a:pPr>
                      <a:r>
                        <a:rPr lang="fil-PH" sz="1400" dirty="0">
                          <a:solidFill>
                            <a:schemeClr val="accent2">
                              <a:lumMod val="50000"/>
                            </a:schemeClr>
                          </a:solidFill>
                          <a:latin typeface="Arial" pitchFamily="34" charset="0"/>
                          <a:cs typeface="Arial" pitchFamily="34" charset="0"/>
                        </a:rPr>
                        <a:t>Physical Education and Health</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r>
              <a:tr h="302039">
                <a:tc gridSpan="2">
                  <a:txBody>
                    <a:bodyPr/>
                    <a:lstStyle/>
                    <a:p>
                      <a:pPr marL="0" marR="0" algn="ctr">
                        <a:lnSpc>
                          <a:spcPct val="115000"/>
                        </a:lnSpc>
                        <a:spcBef>
                          <a:spcPts val="0"/>
                        </a:spcBef>
                        <a:spcAft>
                          <a:spcPts val="0"/>
                        </a:spcAft>
                      </a:pPr>
                      <a:r>
                        <a:rPr lang="fil-PH" sz="1400" b="1" i="1" dirty="0">
                          <a:solidFill>
                            <a:schemeClr val="accent5">
                              <a:lumMod val="50000"/>
                            </a:schemeClr>
                          </a:solidFill>
                          <a:latin typeface="Bookman Old Style" pitchFamily="18" charset="0"/>
                          <a:cs typeface="Arial" pitchFamily="34" charset="0"/>
                        </a:rPr>
                        <a:t> </a:t>
                      </a:r>
                      <a:r>
                        <a:rPr lang="fil-PH" sz="1400" b="1" dirty="0" smtClean="0">
                          <a:solidFill>
                            <a:schemeClr val="accent5">
                              <a:lumMod val="50000"/>
                            </a:schemeClr>
                          </a:solidFill>
                          <a:latin typeface="Arial" pitchFamily="34" charset="0"/>
                          <a:cs typeface="Arial" pitchFamily="34" charset="0"/>
                        </a:rPr>
                        <a:t>CORE </a:t>
                      </a:r>
                      <a:r>
                        <a:rPr lang="fil-PH" sz="1400" b="1" dirty="0">
                          <a:solidFill>
                            <a:schemeClr val="accent5">
                              <a:lumMod val="50000"/>
                            </a:schemeClr>
                          </a:solidFill>
                          <a:latin typeface="Arial" pitchFamily="34" charset="0"/>
                          <a:cs typeface="Arial" pitchFamily="34" charset="0"/>
                        </a:rPr>
                        <a:t>Total Number of Hours</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lnB w="127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pPr marL="0" marR="0" algn="ctr">
                        <a:lnSpc>
                          <a:spcPct val="115000"/>
                        </a:lnSpc>
                        <a:spcBef>
                          <a:spcPts val="0"/>
                        </a:spcBef>
                        <a:spcAft>
                          <a:spcPts val="0"/>
                        </a:spcAft>
                      </a:pPr>
                      <a:endParaRPr lang="fil-PH" sz="1200" dirty="0">
                        <a:solidFill>
                          <a:schemeClr val="accent5">
                            <a:lumMod val="50000"/>
                          </a:schemeClr>
                        </a:solidFill>
                        <a:latin typeface="Arial" pitchFamily="34" charset="0"/>
                        <a:ea typeface="Calibri"/>
                        <a:cs typeface="Arial" pitchFamily="34" charset="0"/>
                      </a:endParaRPr>
                    </a:p>
                  </a:txBody>
                  <a:tcPr marL="27513" marR="27513"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fil-PH" sz="1400" b="1" dirty="0" smtClean="0">
                          <a:solidFill>
                            <a:schemeClr val="accent5">
                              <a:lumMod val="50000"/>
                            </a:schemeClr>
                          </a:solidFill>
                          <a:latin typeface="Arial" pitchFamily="34" charset="0"/>
                          <a:ea typeface="Calibri"/>
                          <a:cs typeface="Arial" pitchFamily="34" charset="0"/>
                        </a:rPr>
                        <a:t>1,200</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solidFill>
                      <a:schemeClr val="accent5">
                        <a:lumMod val="40000"/>
                        <a:lumOff val="60000"/>
                      </a:schemeClr>
                    </a:solidFill>
                  </a:tcPr>
                </a:tc>
              </a:tr>
              <a:tr h="302039">
                <a:tc gridSpan="2">
                  <a:txBody>
                    <a:bodyPr/>
                    <a:lstStyle/>
                    <a:p>
                      <a:pPr marL="0" marR="0" algn="ctr">
                        <a:lnSpc>
                          <a:spcPct val="115000"/>
                        </a:lnSpc>
                        <a:spcBef>
                          <a:spcPts val="0"/>
                        </a:spcBef>
                        <a:spcAft>
                          <a:spcPts val="0"/>
                        </a:spcAft>
                      </a:pPr>
                      <a:r>
                        <a:rPr lang="fil-PH" sz="1400" b="1" dirty="0" smtClean="0">
                          <a:solidFill>
                            <a:schemeClr val="accent5">
                              <a:lumMod val="50000"/>
                            </a:schemeClr>
                          </a:solidFill>
                          <a:latin typeface="Arial" pitchFamily="34" charset="0"/>
                          <a:cs typeface="Arial" pitchFamily="34" charset="0"/>
                        </a:rPr>
                        <a:t>TRACK Total Number of Hours</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pPr marL="0" marR="0" algn="ctr">
                        <a:lnSpc>
                          <a:spcPct val="115000"/>
                        </a:lnSpc>
                        <a:spcBef>
                          <a:spcPts val="0"/>
                        </a:spcBef>
                        <a:spcAft>
                          <a:spcPts val="0"/>
                        </a:spcAft>
                      </a:pPr>
                      <a:endParaRPr lang="fil-PH" sz="1200" dirty="0">
                        <a:solidFill>
                          <a:schemeClr val="accent5">
                            <a:lumMod val="50000"/>
                          </a:schemeClr>
                        </a:solidFill>
                        <a:latin typeface="Arial" pitchFamily="34" charset="0"/>
                        <a:ea typeface="Calibri"/>
                        <a:cs typeface="Arial" pitchFamily="34" charset="0"/>
                      </a:endParaRPr>
                    </a:p>
                  </a:txBody>
                  <a:tcPr marL="27513" marR="27513"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fil-PH" sz="1400" b="1" dirty="0" smtClean="0">
                          <a:solidFill>
                            <a:schemeClr val="accent5">
                              <a:lumMod val="50000"/>
                            </a:schemeClr>
                          </a:solidFill>
                          <a:latin typeface="Arial" pitchFamily="34" charset="0"/>
                          <a:cs typeface="Arial" pitchFamily="34" charset="0"/>
                        </a:rPr>
                        <a:t>1,280</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solidFill>
                      <a:schemeClr val="accent5">
                        <a:lumMod val="40000"/>
                        <a:lumOff val="60000"/>
                      </a:schemeClr>
                    </a:solidFill>
                  </a:tcPr>
                </a:tc>
              </a:tr>
              <a:tr h="302039">
                <a:tc gridSpan="2">
                  <a:txBody>
                    <a:bodyPr/>
                    <a:lstStyle/>
                    <a:p>
                      <a:pPr marL="0" marR="0" algn="ctr">
                        <a:lnSpc>
                          <a:spcPct val="115000"/>
                        </a:lnSpc>
                        <a:spcBef>
                          <a:spcPts val="0"/>
                        </a:spcBef>
                        <a:spcAft>
                          <a:spcPts val="0"/>
                        </a:spcAft>
                      </a:pPr>
                      <a:r>
                        <a:rPr lang="fil-PH" sz="1400" b="1" dirty="0">
                          <a:solidFill>
                            <a:schemeClr val="accent5">
                              <a:lumMod val="50000"/>
                            </a:schemeClr>
                          </a:solidFill>
                          <a:latin typeface="Arial" pitchFamily="34" charset="0"/>
                          <a:cs typeface="Arial" pitchFamily="34" charset="0"/>
                        </a:rPr>
                        <a:t>Total </a:t>
                      </a:r>
                      <a:r>
                        <a:rPr lang="fil-PH" sz="1400" b="1" dirty="0" smtClean="0">
                          <a:solidFill>
                            <a:schemeClr val="accent5">
                              <a:lumMod val="50000"/>
                            </a:schemeClr>
                          </a:solidFill>
                          <a:latin typeface="Arial" pitchFamily="34" charset="0"/>
                          <a:cs typeface="Arial" pitchFamily="34" charset="0"/>
                        </a:rPr>
                        <a:t>Number</a:t>
                      </a:r>
                      <a:r>
                        <a:rPr lang="fil-PH" sz="1400" b="1" baseline="0" dirty="0" smtClean="0">
                          <a:solidFill>
                            <a:schemeClr val="accent5">
                              <a:lumMod val="50000"/>
                            </a:schemeClr>
                          </a:solidFill>
                          <a:latin typeface="Arial" pitchFamily="34" charset="0"/>
                          <a:cs typeface="Arial" pitchFamily="34" charset="0"/>
                        </a:rPr>
                        <a:t> of Hours</a:t>
                      </a:r>
                      <a:r>
                        <a:rPr lang="fil-PH" sz="1400" b="1" dirty="0" smtClean="0">
                          <a:solidFill>
                            <a:schemeClr val="accent5">
                              <a:lumMod val="50000"/>
                            </a:schemeClr>
                          </a:solidFill>
                          <a:latin typeface="Arial" pitchFamily="34" charset="0"/>
                          <a:cs typeface="Arial" pitchFamily="34" charset="0"/>
                        </a:rPr>
                        <a:t> (CORE + TRACK)</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pPr marL="0" marR="0" algn="ctr">
                        <a:lnSpc>
                          <a:spcPct val="115000"/>
                        </a:lnSpc>
                        <a:spcBef>
                          <a:spcPts val="0"/>
                        </a:spcBef>
                        <a:spcAft>
                          <a:spcPts val="0"/>
                        </a:spcAft>
                      </a:pPr>
                      <a:endParaRPr lang="fil-PH" sz="1200" dirty="0">
                        <a:solidFill>
                          <a:schemeClr val="accent5">
                            <a:lumMod val="50000"/>
                          </a:schemeClr>
                        </a:solidFill>
                        <a:latin typeface="Arial" pitchFamily="34" charset="0"/>
                        <a:ea typeface="Calibri"/>
                        <a:cs typeface="Arial" pitchFamily="34" charset="0"/>
                      </a:endParaRPr>
                    </a:p>
                  </a:txBody>
                  <a:tcPr marL="27513" marR="27513"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fil-PH" sz="1400" b="1" dirty="0" smtClean="0">
                          <a:solidFill>
                            <a:schemeClr val="accent5">
                              <a:lumMod val="50000"/>
                            </a:schemeClr>
                          </a:solidFill>
                          <a:latin typeface="Arial" pitchFamily="34" charset="0"/>
                          <a:cs typeface="Arial" pitchFamily="34" charset="0"/>
                        </a:rPr>
                        <a:t>2,480</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solidFill>
                      <a:schemeClr val="accent5">
                        <a:lumMod val="40000"/>
                        <a:lumOff val="60000"/>
                      </a:schemeClr>
                    </a:solidFill>
                  </a:tcPr>
                </a:tc>
              </a:tr>
              <a:tr h="256450">
                <a:tc gridSpan="2">
                  <a:txBody>
                    <a:bodyPr/>
                    <a:lstStyle/>
                    <a:p>
                      <a:pPr marL="0" marR="0" algn="ctr">
                        <a:lnSpc>
                          <a:spcPct val="115000"/>
                        </a:lnSpc>
                        <a:spcBef>
                          <a:spcPts val="0"/>
                        </a:spcBef>
                        <a:spcAft>
                          <a:spcPts val="0"/>
                        </a:spcAft>
                      </a:pPr>
                      <a:r>
                        <a:rPr lang="fil-PH" sz="1250" b="1" dirty="0" smtClean="0">
                          <a:solidFill>
                            <a:schemeClr val="accent5">
                              <a:lumMod val="50000"/>
                            </a:schemeClr>
                          </a:solidFill>
                          <a:latin typeface="Arial" pitchFamily="34" charset="0"/>
                          <a:cs typeface="Arial" pitchFamily="34" charset="0"/>
                        </a:rPr>
                        <a:t>Total Hours (CORE + TRACK) </a:t>
                      </a:r>
                      <a:r>
                        <a:rPr lang="fil-PH" sz="1250" b="1" dirty="0">
                          <a:solidFill>
                            <a:schemeClr val="accent5">
                              <a:lumMod val="50000"/>
                            </a:schemeClr>
                          </a:solidFill>
                          <a:latin typeface="Arial" pitchFamily="34" charset="0"/>
                          <a:cs typeface="Arial" pitchFamily="34" charset="0"/>
                        </a:rPr>
                        <a:t>divided by </a:t>
                      </a:r>
                      <a:r>
                        <a:rPr lang="fil-PH" sz="1250" b="1" dirty="0" smtClean="0">
                          <a:solidFill>
                            <a:schemeClr val="accent5">
                              <a:lumMod val="50000"/>
                            </a:schemeClr>
                          </a:solidFill>
                          <a:latin typeface="Arial" pitchFamily="34" charset="0"/>
                          <a:cs typeface="Arial" pitchFamily="34" charset="0"/>
                        </a:rPr>
                        <a:t>Number </a:t>
                      </a:r>
                      <a:r>
                        <a:rPr lang="fil-PH" sz="1250" b="1" dirty="0">
                          <a:solidFill>
                            <a:schemeClr val="accent5">
                              <a:lumMod val="50000"/>
                            </a:schemeClr>
                          </a:solidFill>
                          <a:latin typeface="Arial" pitchFamily="34" charset="0"/>
                          <a:cs typeface="Arial" pitchFamily="34" charset="0"/>
                        </a:rPr>
                        <a:t>of </a:t>
                      </a:r>
                      <a:r>
                        <a:rPr lang="fil-PH" sz="1250" b="1" dirty="0" smtClean="0">
                          <a:solidFill>
                            <a:schemeClr val="accent5">
                              <a:lumMod val="50000"/>
                            </a:schemeClr>
                          </a:solidFill>
                          <a:latin typeface="Arial" pitchFamily="34" charset="0"/>
                          <a:cs typeface="Arial" pitchFamily="34" charset="0"/>
                        </a:rPr>
                        <a:t>School Days in</a:t>
                      </a:r>
                      <a:r>
                        <a:rPr lang="fil-PH" sz="1250" b="1" baseline="0" dirty="0" smtClean="0">
                          <a:solidFill>
                            <a:schemeClr val="accent5">
                              <a:lumMod val="50000"/>
                            </a:schemeClr>
                          </a:solidFill>
                          <a:latin typeface="Arial" pitchFamily="34" charset="0"/>
                          <a:cs typeface="Arial" pitchFamily="34" charset="0"/>
                        </a:rPr>
                        <a:t> SHS </a:t>
                      </a:r>
                      <a:r>
                        <a:rPr lang="fil-PH" sz="1250" b="1" dirty="0" smtClean="0">
                          <a:solidFill>
                            <a:schemeClr val="accent5">
                              <a:lumMod val="50000"/>
                            </a:schemeClr>
                          </a:solidFill>
                          <a:latin typeface="Arial" pitchFamily="34" charset="0"/>
                          <a:cs typeface="Arial" pitchFamily="34" charset="0"/>
                        </a:rPr>
                        <a:t>(400) =  average hours/day</a:t>
                      </a:r>
                      <a:endParaRPr lang="fil-PH" sz="1250" b="1" dirty="0">
                        <a:solidFill>
                          <a:schemeClr val="accent5">
                            <a:lumMod val="50000"/>
                          </a:schemeClr>
                        </a:solidFill>
                        <a:latin typeface="Arial" pitchFamily="34" charset="0"/>
                        <a:ea typeface="Calibri"/>
                        <a:cs typeface="Arial" pitchFamily="34" charset="0"/>
                      </a:endParaRPr>
                    </a:p>
                  </a:txBody>
                  <a:tcPr marL="29806" marR="29806" marT="0" marB="0" anchor="ctr">
                    <a:lnT w="12700" cap="flat" cmpd="sng" algn="ctr">
                      <a:solidFill>
                        <a:schemeClr val="bg1"/>
                      </a:solidFill>
                      <a:prstDash val="solid"/>
                      <a:round/>
                      <a:headEnd type="none" w="med" len="med"/>
                      <a:tailEnd type="none" w="med" len="med"/>
                    </a:lnT>
                    <a:solidFill>
                      <a:schemeClr val="accent5">
                        <a:lumMod val="40000"/>
                        <a:lumOff val="60000"/>
                      </a:schemeClr>
                    </a:solidFill>
                  </a:tcPr>
                </a:tc>
                <a:tc hMerge="1">
                  <a:txBody>
                    <a:bodyPr/>
                    <a:lstStyle/>
                    <a:p>
                      <a:pPr marL="0" marR="0" algn="ctr">
                        <a:lnSpc>
                          <a:spcPct val="115000"/>
                        </a:lnSpc>
                        <a:spcBef>
                          <a:spcPts val="0"/>
                        </a:spcBef>
                        <a:spcAft>
                          <a:spcPts val="0"/>
                        </a:spcAft>
                      </a:pPr>
                      <a:endParaRPr lang="fil-PH" sz="1200" dirty="0">
                        <a:solidFill>
                          <a:schemeClr val="accent5">
                            <a:lumMod val="50000"/>
                          </a:schemeClr>
                        </a:solidFill>
                        <a:latin typeface="Arial" pitchFamily="34" charset="0"/>
                        <a:ea typeface="Calibri"/>
                        <a:cs typeface="Arial" pitchFamily="34" charset="0"/>
                      </a:endParaRPr>
                    </a:p>
                  </a:txBody>
                  <a:tcPr marL="27513" marR="27513"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fil-PH" sz="1400" b="1" dirty="0">
                          <a:solidFill>
                            <a:schemeClr val="accent5">
                              <a:lumMod val="50000"/>
                            </a:schemeClr>
                          </a:solidFill>
                          <a:latin typeface="Arial" pitchFamily="34" charset="0"/>
                          <a:cs typeface="Arial" pitchFamily="34" charset="0"/>
                        </a:rPr>
                        <a:t> </a:t>
                      </a:r>
                      <a:r>
                        <a:rPr lang="fil-PH" sz="1400" b="1" dirty="0" smtClean="0">
                          <a:solidFill>
                            <a:schemeClr val="accent5">
                              <a:lumMod val="50000"/>
                            </a:schemeClr>
                          </a:solidFill>
                          <a:latin typeface="Arial" pitchFamily="34" charset="0"/>
                          <a:cs typeface="Arial" pitchFamily="34" charset="0"/>
                        </a:rPr>
                        <a:t>6.2 hours/day</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solidFill>
                      <a:schemeClr val="accent5">
                        <a:lumMod val="40000"/>
                        <a:lumOff val="60000"/>
                      </a:schemeClr>
                    </a:solidFill>
                  </a:tcPr>
                </a:tc>
              </a:tr>
            </a:tbl>
          </a:graphicData>
        </a:graphic>
      </p:graphicFrame>
      <p:sp>
        <p:nvSpPr>
          <p:cNvPr id="7" name="Title 1"/>
          <p:cNvSpPr txBox="1">
            <a:spLocks/>
          </p:cNvSpPr>
          <p:nvPr/>
        </p:nvSpPr>
        <p:spPr>
          <a:xfrm>
            <a:off x="495300" y="6599500"/>
            <a:ext cx="8915400" cy="304800"/>
          </a:xfrm>
          <a:prstGeom prst="rect">
            <a:avLst/>
          </a:prstGeom>
        </p:spPr>
        <p:txBody>
          <a:bodyPr vert="horz" lIns="91440" tIns="45720" rIns="91440" bIns="45720" rtlCol="0" anchor="ctr">
            <a:normAutofit/>
          </a:bodyPr>
          <a:lstStyle/>
          <a:p>
            <a:pPr algn="ctr">
              <a:spcBef>
                <a:spcPct val="0"/>
              </a:spcBef>
              <a:defRPr/>
            </a:pPr>
            <a:r>
              <a:rPr lang="fil-PH" sz="1200" dirty="0">
                <a:solidFill>
                  <a:prstClr val="white"/>
                </a:solidFill>
                <a:latin typeface="Bookman Old Style" pitchFamily="18" charset="0"/>
                <a:ea typeface="+mj-ea"/>
                <a:cs typeface="+mj-cs"/>
              </a:rPr>
              <a:t>DEPARTMENT OF EDUCATION</a:t>
            </a:r>
          </a:p>
        </p:txBody>
      </p:sp>
    </p:spTree>
    <p:extLst>
      <p:ext uri="{BB962C8B-B14F-4D97-AF65-F5344CB8AC3E}">
        <p14:creationId xmlns:p14="http://schemas.microsoft.com/office/powerpoint/2010/main" val="460306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1111" t="14222" r="28334" b="12889"/>
          <a:stretch>
            <a:fillRect/>
          </a:stretch>
        </p:blipFill>
        <p:spPr bwMode="auto">
          <a:xfrm>
            <a:off x="412750" y="552276"/>
            <a:ext cx="9080500" cy="6305724"/>
          </a:xfrm>
          <a:prstGeom prst="rect">
            <a:avLst/>
          </a:prstGeom>
          <a:noFill/>
          <a:ln w="9525">
            <a:noFill/>
            <a:miter lim="800000"/>
            <a:headEnd/>
            <a:tailEnd/>
          </a:ln>
          <a:effectLst/>
        </p:spPr>
      </p:pic>
      <p:sp>
        <p:nvSpPr>
          <p:cNvPr id="5" name="Title 1"/>
          <p:cNvSpPr>
            <a:spLocks noGrp="1"/>
          </p:cNvSpPr>
          <p:nvPr>
            <p:ph type="title"/>
          </p:nvPr>
        </p:nvSpPr>
        <p:spPr>
          <a:xfrm>
            <a:off x="-165100" y="-304800"/>
            <a:ext cx="10236200" cy="1143000"/>
          </a:xfrm>
        </p:spPr>
        <p:txBody>
          <a:bodyPr>
            <a:noAutofit/>
          </a:bodyPr>
          <a:lstStyle/>
          <a:p>
            <a:r>
              <a:rPr lang="fil-PH" sz="2800" b="1" dirty="0" smtClean="0"/>
              <a:t>The K to 12 Philippine Basic Education Curriculum Framework</a:t>
            </a:r>
            <a:endParaRPr lang="fil-PH" sz="2800" b="1" dirty="0"/>
          </a:p>
        </p:txBody>
      </p:sp>
      <p:sp>
        <p:nvSpPr>
          <p:cNvPr id="6" name="Rectangle 5"/>
          <p:cNvSpPr/>
          <p:nvPr/>
        </p:nvSpPr>
        <p:spPr>
          <a:xfrm rot="2100000">
            <a:off x="5597999" y="3447480"/>
            <a:ext cx="208764" cy="246221"/>
          </a:xfrm>
          <a:prstGeom prst="rect">
            <a:avLst/>
          </a:prstGeom>
          <a:noFill/>
        </p:spPr>
        <p:txBody>
          <a:bodyPr wrap="square" lIns="91440" tIns="45720" rIns="91440" bIns="45720">
            <a:spAutoFit/>
          </a:bodyPr>
          <a:lstStyle/>
          <a:p>
            <a:pPr algn="ctr"/>
            <a:r>
              <a:rPr lang="en-US" sz="1000" b="1" cap="none" spc="0" dirty="0" smtClean="0">
                <a:ln w="10541" cmpd="sng">
                  <a:solidFill>
                    <a:schemeClr val="tx1"/>
                  </a:solidFill>
                  <a:prstDash val="solid"/>
                </a:ln>
                <a:solidFill>
                  <a:sysClr val="windowText" lastClr="000000"/>
                </a:solidFill>
                <a:effectLst/>
                <a:latin typeface="Arial" pitchFamily="34" charset="0"/>
                <a:cs typeface="Arial" pitchFamily="34" charset="0"/>
              </a:rPr>
              <a:t>A</a:t>
            </a:r>
            <a:endParaRPr lang="en-US" sz="1000" b="1" cap="none" spc="0" dirty="0">
              <a:ln w="10541" cmpd="sng">
                <a:solidFill>
                  <a:schemeClr val="tx1"/>
                </a:solidFill>
                <a:prstDash val="solid"/>
              </a:ln>
              <a:solidFill>
                <a:sysClr val="windowText" lastClr="0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2750" y="5791209"/>
            <a:ext cx="9080500" cy="859315"/>
          </a:xfrm>
          <a:prstGeom prst="rect">
            <a:avLst/>
          </a:prstGeom>
        </p:spPr>
        <p:txBody>
          <a:bodyPr vert="horz" lIns="91440" tIns="45720" rIns="91440" bIns="45720" rtlCol="0" anchor="ctr">
            <a:normAutofit/>
          </a:bodyPr>
          <a:lstStyle/>
          <a:p>
            <a:pPr lvl="0" algn="ctr">
              <a:spcBef>
                <a:spcPct val="0"/>
              </a:spcBef>
              <a:defRPr/>
            </a:pPr>
            <a:r>
              <a:rPr lang="fil-PH" i="1" dirty="0" smtClean="0">
                <a:solidFill>
                  <a:schemeClr val="tx2"/>
                </a:solidFill>
                <a:latin typeface="Bookman Old Style" pitchFamily="18" charset="0"/>
              </a:rPr>
              <a:t>Each subject will have 80 hours per semester</a:t>
            </a:r>
          </a:p>
          <a:p>
            <a:pPr lvl="0" algn="ctr">
              <a:spcBef>
                <a:spcPct val="0"/>
              </a:spcBef>
              <a:defRPr/>
            </a:pPr>
            <a:r>
              <a:rPr lang="fil-PH" b="1" i="1" dirty="0" smtClean="0">
                <a:solidFill>
                  <a:schemeClr val="tx2"/>
                </a:solidFill>
                <a:latin typeface="Bookman Old Style" pitchFamily="18" charset="0"/>
              </a:rPr>
              <a:t>*For Finalization</a:t>
            </a:r>
          </a:p>
        </p:txBody>
      </p:sp>
      <p:sp>
        <p:nvSpPr>
          <p:cNvPr id="7" name="Rectangle 6"/>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8" name="Title 1"/>
          <p:cNvSpPr txBox="1">
            <a:spLocks/>
          </p:cNvSpPr>
          <p:nvPr/>
        </p:nvSpPr>
        <p:spPr>
          <a:xfrm>
            <a:off x="495300" y="0"/>
            <a:ext cx="8915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Contextualized Track Subjects</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9" name="Rectangle 8"/>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0"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graphicFrame>
        <p:nvGraphicFramePr>
          <p:cNvPr id="11" name="Table 10"/>
          <p:cNvGraphicFramePr>
            <a:graphicFrameLocks noGrp="1"/>
          </p:cNvGraphicFramePr>
          <p:nvPr>
            <p:extLst>
              <p:ext uri="{D42A27DB-BD31-4B8C-83A1-F6EECF244321}">
                <p14:modId xmlns:p14="http://schemas.microsoft.com/office/powerpoint/2010/main" val="3783302910"/>
              </p:ext>
            </p:extLst>
          </p:nvPr>
        </p:nvGraphicFramePr>
        <p:xfrm>
          <a:off x="131850" y="1275766"/>
          <a:ext cx="9575800" cy="4348429"/>
        </p:xfrm>
        <a:graphic>
          <a:graphicData uri="http://schemas.openxmlformats.org/drawingml/2006/table">
            <a:tbl>
              <a:tblPr>
                <a:tableStyleId>{073A0DAA-6AF3-43AB-8588-CEC1D06C72B9}</a:tableStyleId>
              </a:tblPr>
              <a:tblGrid>
                <a:gridCol w="766064"/>
                <a:gridCol w="8809736"/>
              </a:tblGrid>
              <a:tr h="918541">
                <a:tc gridSpan="2">
                  <a:txBody>
                    <a:bodyPr/>
                    <a:lstStyle/>
                    <a:p>
                      <a:pPr algn="ctr">
                        <a:spcBef>
                          <a:spcPct val="0"/>
                        </a:spcBef>
                        <a:defRPr/>
                      </a:pPr>
                      <a:r>
                        <a:rPr lang="fil-PH" sz="2400" b="1" kern="1200" dirty="0" smtClean="0">
                          <a:solidFill>
                            <a:schemeClr val="bg1"/>
                          </a:solidFill>
                          <a:latin typeface="Bookman Old Style" pitchFamily="18" charset="0"/>
                          <a:ea typeface="+mn-ea"/>
                          <a:cs typeface="+mn-cs"/>
                        </a:rPr>
                        <a:t>Academic, </a:t>
                      </a:r>
                      <a:r>
                        <a:rPr lang="fil-PH" sz="2400" b="1" dirty="0" smtClean="0">
                          <a:solidFill>
                            <a:schemeClr val="bg1"/>
                          </a:solidFill>
                          <a:latin typeface="Bookman Old Style" pitchFamily="18" charset="0"/>
                        </a:rPr>
                        <a:t>Technical-Vocational-Livelihood, </a:t>
                      </a:r>
                    </a:p>
                    <a:p>
                      <a:pPr algn="ctr">
                        <a:spcBef>
                          <a:spcPct val="0"/>
                        </a:spcBef>
                        <a:defRPr/>
                      </a:pPr>
                      <a:r>
                        <a:rPr lang="fil-PH" sz="2400" b="1" dirty="0" smtClean="0">
                          <a:solidFill>
                            <a:schemeClr val="bg1"/>
                          </a:solidFill>
                          <a:latin typeface="Bookman Old Style" pitchFamily="18" charset="0"/>
                        </a:rPr>
                        <a:t>Sports, Arts &amp; Design Tracks</a:t>
                      </a:r>
                    </a:p>
                  </a:txBody>
                  <a:tcPr marL="32629" marR="32629" marT="0" marB="0" anchor="ctr">
                    <a:solidFill>
                      <a:schemeClr val="accent3">
                        <a:lumMod val="75000"/>
                      </a:schemeClr>
                    </a:solidFill>
                  </a:tcPr>
                </a:tc>
                <a:tc hMerge="1">
                  <a:txBody>
                    <a:bodyPr/>
                    <a:lstStyle/>
                    <a:p>
                      <a:pPr marL="0" marR="0">
                        <a:lnSpc>
                          <a:spcPct val="115000"/>
                        </a:lnSpc>
                        <a:spcBef>
                          <a:spcPts val="0"/>
                        </a:spcBef>
                        <a:spcAft>
                          <a:spcPts val="0"/>
                        </a:spcAft>
                      </a:pPr>
                      <a:endParaRPr lang="fil-PH" sz="1800" dirty="0">
                        <a:solidFill>
                          <a:schemeClr val="accent5">
                            <a:lumMod val="50000"/>
                          </a:schemeClr>
                        </a:solidFill>
                        <a:latin typeface="Arial" pitchFamily="34" charset="0"/>
                        <a:ea typeface="Calibri"/>
                        <a:cs typeface="Arial" pitchFamily="34" charset="0"/>
                      </a:endParaRPr>
                    </a:p>
                  </a:txBody>
                  <a:tcPr marL="32629" marR="32629" marT="0" marB="0" anchor="ctr">
                    <a:solidFill>
                      <a:schemeClr val="accent5">
                        <a:lumMod val="40000"/>
                        <a:lumOff val="60000"/>
                      </a:schemeClr>
                    </a:solidFill>
                  </a:tcPr>
                </a:tc>
              </a:tr>
              <a:tr h="489984">
                <a:tc>
                  <a:txBody>
                    <a:bodyPr/>
                    <a:lstStyle/>
                    <a:p>
                      <a:pPr marL="342900" marR="0" lvl="0" indent="-342900" algn="ctr">
                        <a:lnSpc>
                          <a:spcPct val="115000"/>
                        </a:lnSpc>
                        <a:spcBef>
                          <a:spcPts val="0"/>
                        </a:spcBef>
                        <a:spcAft>
                          <a:spcPts val="0"/>
                        </a:spcAft>
                        <a:buFont typeface="+mj-lt"/>
                        <a:buNone/>
                      </a:pPr>
                      <a:r>
                        <a:rPr lang="en-PH" sz="1800" i="0" dirty="0" smtClean="0">
                          <a:solidFill>
                            <a:schemeClr val="accent5">
                              <a:lumMod val="50000"/>
                            </a:schemeClr>
                          </a:solidFill>
                          <a:latin typeface="Bookman Old Style" pitchFamily="18" charset="0"/>
                          <a:cs typeface="Arial" pitchFamily="34" charset="0"/>
                        </a:rPr>
                        <a:t>1</a:t>
                      </a:r>
                      <a:endParaRPr lang="en-PH" sz="1800" b="1" i="0" dirty="0">
                        <a:solidFill>
                          <a:schemeClr val="accent5">
                            <a:lumMod val="50000"/>
                          </a:schemeClr>
                        </a:solidFill>
                        <a:latin typeface="Bookman Old Style" pitchFamily="18" charset="0"/>
                        <a:ea typeface="Calibri"/>
                        <a:cs typeface="Arial" pitchFamily="34" charset="0"/>
                      </a:endParaRPr>
                    </a:p>
                  </a:txBody>
                  <a:tcPr marL="32629" marR="32629" marT="0" marB="0" anchor="ctr">
                    <a:solidFill>
                      <a:schemeClr val="accent5">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5">
                              <a:lumMod val="50000"/>
                            </a:schemeClr>
                          </a:solidFill>
                          <a:latin typeface="Arial" pitchFamily="34" charset="0"/>
                          <a:cs typeface="Arial" pitchFamily="34" charset="0"/>
                        </a:rPr>
                        <a:t>English for Academic and Professional Purposes</a:t>
                      </a:r>
                      <a:endParaRPr lang="fil-PH" sz="1800" dirty="0">
                        <a:solidFill>
                          <a:schemeClr val="accent5">
                            <a:lumMod val="50000"/>
                          </a:schemeClr>
                        </a:solidFill>
                        <a:latin typeface="Arial" pitchFamily="34" charset="0"/>
                        <a:ea typeface="Calibri"/>
                        <a:cs typeface="Arial" pitchFamily="34" charset="0"/>
                      </a:endParaRPr>
                    </a:p>
                  </a:txBody>
                  <a:tcPr marL="32629" marR="32629" marT="0" marB="0" anchor="ctr">
                    <a:solidFill>
                      <a:schemeClr val="accent5">
                        <a:lumMod val="40000"/>
                        <a:lumOff val="60000"/>
                      </a:schemeClr>
                    </a:solidFill>
                  </a:tcPr>
                </a:tc>
              </a:tr>
              <a:tr h="489984">
                <a:tc>
                  <a:txBody>
                    <a:bodyPr/>
                    <a:lstStyle/>
                    <a:p>
                      <a:pPr marL="342900" marR="0" lvl="0" indent="-342900" algn="ctr">
                        <a:lnSpc>
                          <a:spcPct val="115000"/>
                        </a:lnSpc>
                        <a:spcBef>
                          <a:spcPts val="0"/>
                        </a:spcBef>
                        <a:spcAft>
                          <a:spcPts val="0"/>
                        </a:spcAft>
                        <a:buFont typeface="+mj-lt"/>
                        <a:buNone/>
                      </a:pPr>
                      <a:r>
                        <a:rPr lang="en-PH" sz="1800" i="0" dirty="0" smtClean="0">
                          <a:solidFill>
                            <a:schemeClr val="accent5">
                              <a:lumMod val="50000"/>
                            </a:schemeClr>
                          </a:solidFill>
                          <a:latin typeface="Bookman Old Style" pitchFamily="18" charset="0"/>
                          <a:cs typeface="Arial" pitchFamily="34" charset="0"/>
                        </a:rPr>
                        <a:t>2</a:t>
                      </a:r>
                      <a:endParaRPr lang="en-PH" sz="1800" b="1" i="0" dirty="0">
                        <a:solidFill>
                          <a:schemeClr val="accent5">
                            <a:lumMod val="50000"/>
                          </a:schemeClr>
                        </a:solidFill>
                        <a:latin typeface="Bookman Old Style" pitchFamily="18" charset="0"/>
                        <a:ea typeface="Calibri"/>
                        <a:cs typeface="Arial" pitchFamily="34" charset="0"/>
                      </a:endParaRPr>
                    </a:p>
                  </a:txBody>
                  <a:tcPr marL="32629" marR="32629" marT="0" marB="0" anchor="ctr">
                    <a:solidFill>
                      <a:schemeClr val="accent5">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5">
                              <a:lumMod val="50000"/>
                            </a:schemeClr>
                          </a:solidFill>
                          <a:latin typeface="Arial" pitchFamily="34" charset="0"/>
                          <a:cs typeface="Arial" pitchFamily="34" charset="0"/>
                        </a:rPr>
                        <a:t>Research</a:t>
                      </a:r>
                      <a:r>
                        <a:rPr lang="en-US" sz="1800" baseline="0" dirty="0" smtClean="0">
                          <a:solidFill>
                            <a:schemeClr val="accent5">
                              <a:lumMod val="50000"/>
                            </a:schemeClr>
                          </a:solidFill>
                          <a:latin typeface="Arial" pitchFamily="34" charset="0"/>
                          <a:cs typeface="Arial" pitchFamily="34" charset="0"/>
                        </a:rPr>
                        <a:t> in Daily Life 1</a:t>
                      </a:r>
                      <a:endParaRPr lang="fil-PH" sz="1800" dirty="0">
                        <a:solidFill>
                          <a:schemeClr val="accent5">
                            <a:lumMod val="50000"/>
                          </a:schemeClr>
                        </a:solidFill>
                        <a:latin typeface="Arial" pitchFamily="34" charset="0"/>
                        <a:cs typeface="Arial" pitchFamily="34" charset="0"/>
                      </a:endParaRPr>
                    </a:p>
                  </a:txBody>
                  <a:tcPr marL="32629" marR="32629" marT="0" marB="0" anchor="ctr">
                    <a:solidFill>
                      <a:schemeClr val="accent5">
                        <a:lumMod val="40000"/>
                        <a:lumOff val="60000"/>
                      </a:schemeClr>
                    </a:solidFill>
                  </a:tcPr>
                </a:tc>
              </a:tr>
              <a:tr h="489984">
                <a:tc>
                  <a:txBody>
                    <a:bodyPr/>
                    <a:lstStyle/>
                    <a:p>
                      <a:pPr marL="342900" marR="0" lvl="0" indent="-342900" algn="ctr">
                        <a:lnSpc>
                          <a:spcPct val="115000"/>
                        </a:lnSpc>
                        <a:spcBef>
                          <a:spcPts val="0"/>
                        </a:spcBef>
                        <a:spcAft>
                          <a:spcPts val="0"/>
                        </a:spcAft>
                        <a:buFont typeface="+mj-lt"/>
                        <a:buNone/>
                      </a:pPr>
                      <a:r>
                        <a:rPr lang="en-PH" sz="1800" i="0" dirty="0" smtClean="0">
                          <a:solidFill>
                            <a:schemeClr val="accent5">
                              <a:lumMod val="50000"/>
                            </a:schemeClr>
                          </a:solidFill>
                          <a:latin typeface="Bookman Old Style" pitchFamily="18" charset="0"/>
                          <a:cs typeface="Arial" pitchFamily="34" charset="0"/>
                        </a:rPr>
                        <a:t>3</a:t>
                      </a:r>
                      <a:endParaRPr lang="en-PH" sz="1800" b="1" i="0" dirty="0">
                        <a:solidFill>
                          <a:schemeClr val="accent5">
                            <a:lumMod val="50000"/>
                          </a:schemeClr>
                        </a:solidFill>
                        <a:latin typeface="Bookman Old Style" pitchFamily="18" charset="0"/>
                        <a:ea typeface="Calibri"/>
                        <a:cs typeface="Arial" pitchFamily="34" charset="0"/>
                      </a:endParaRPr>
                    </a:p>
                  </a:txBody>
                  <a:tcPr marL="32629" marR="32629" marT="0" marB="0" anchor="ctr">
                    <a:solidFill>
                      <a:schemeClr val="accent5">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accent5">
                              <a:lumMod val="50000"/>
                            </a:schemeClr>
                          </a:solidFill>
                          <a:latin typeface="Arial" pitchFamily="34" charset="0"/>
                          <a:cs typeface="Arial" pitchFamily="34" charset="0"/>
                        </a:rPr>
                        <a:t>Research in Daily Life 2</a:t>
                      </a:r>
                      <a:endParaRPr lang="fil-PH" sz="1800" dirty="0" smtClean="0">
                        <a:solidFill>
                          <a:schemeClr val="accent5">
                            <a:lumMod val="50000"/>
                          </a:schemeClr>
                        </a:solidFill>
                        <a:latin typeface="Arial" pitchFamily="34" charset="0"/>
                        <a:ea typeface="Calibri"/>
                        <a:cs typeface="Arial" pitchFamily="34" charset="0"/>
                      </a:endParaRPr>
                    </a:p>
                  </a:txBody>
                  <a:tcPr marL="32629" marR="32629" marT="0" marB="0" anchor="ctr">
                    <a:solidFill>
                      <a:schemeClr val="accent5">
                        <a:lumMod val="40000"/>
                        <a:lumOff val="60000"/>
                      </a:schemeClr>
                    </a:solidFill>
                  </a:tcPr>
                </a:tc>
              </a:tr>
              <a:tr h="489984">
                <a:tc>
                  <a:txBody>
                    <a:bodyPr/>
                    <a:lstStyle/>
                    <a:p>
                      <a:pPr marL="342900" marR="0" lvl="0" indent="-342900" algn="ctr">
                        <a:lnSpc>
                          <a:spcPct val="115000"/>
                        </a:lnSpc>
                        <a:spcBef>
                          <a:spcPts val="0"/>
                        </a:spcBef>
                        <a:spcAft>
                          <a:spcPts val="0"/>
                        </a:spcAft>
                        <a:buFont typeface="+mj-lt"/>
                        <a:buNone/>
                      </a:pPr>
                      <a:r>
                        <a:rPr lang="en-PH" sz="1800" i="0" dirty="0" smtClean="0">
                          <a:solidFill>
                            <a:schemeClr val="accent5">
                              <a:lumMod val="50000"/>
                            </a:schemeClr>
                          </a:solidFill>
                          <a:latin typeface="Bookman Old Style" pitchFamily="18" charset="0"/>
                          <a:cs typeface="Arial" pitchFamily="34" charset="0"/>
                        </a:rPr>
                        <a:t>4</a:t>
                      </a:r>
                      <a:endParaRPr lang="en-PH" sz="1800" b="1" i="0" dirty="0">
                        <a:solidFill>
                          <a:schemeClr val="accent5">
                            <a:lumMod val="50000"/>
                          </a:schemeClr>
                        </a:solidFill>
                        <a:latin typeface="Bookman Old Style" pitchFamily="18" charset="0"/>
                        <a:ea typeface="Calibri"/>
                        <a:cs typeface="Arial" pitchFamily="34" charset="0"/>
                      </a:endParaRPr>
                    </a:p>
                  </a:txBody>
                  <a:tcPr marL="32629" marR="32629" marT="0" marB="0" anchor="ctr">
                    <a:solidFill>
                      <a:schemeClr val="accent5">
                        <a:lumMod val="40000"/>
                        <a:lumOff val="60000"/>
                      </a:schemeClr>
                    </a:solidFill>
                  </a:tcPr>
                </a:tc>
                <a:tc>
                  <a:txBody>
                    <a:bodyPr/>
                    <a:lstStyle/>
                    <a:p>
                      <a:pPr marL="0" marR="0">
                        <a:lnSpc>
                          <a:spcPct val="115000"/>
                        </a:lnSpc>
                        <a:spcBef>
                          <a:spcPts val="0"/>
                        </a:spcBef>
                        <a:spcAft>
                          <a:spcPts val="0"/>
                        </a:spcAft>
                      </a:pPr>
                      <a:r>
                        <a:rPr lang="en-US" sz="1800" dirty="0" err="1" smtClean="0">
                          <a:solidFill>
                            <a:schemeClr val="accent5">
                              <a:lumMod val="50000"/>
                            </a:schemeClr>
                          </a:solidFill>
                          <a:latin typeface="Arial" pitchFamily="34" charset="0"/>
                          <a:cs typeface="Arial" pitchFamily="34" charset="0"/>
                        </a:rPr>
                        <a:t>Pagsulat</a:t>
                      </a:r>
                      <a:r>
                        <a:rPr lang="en-US" sz="1800" dirty="0" smtClean="0">
                          <a:solidFill>
                            <a:schemeClr val="accent5">
                              <a:lumMod val="50000"/>
                            </a:schemeClr>
                          </a:solidFill>
                          <a:latin typeface="Arial" pitchFamily="34" charset="0"/>
                          <a:cs typeface="Arial" pitchFamily="34" charset="0"/>
                        </a:rPr>
                        <a:t> </a:t>
                      </a:r>
                      <a:r>
                        <a:rPr lang="en-US" sz="1800" dirty="0" err="1" smtClean="0">
                          <a:solidFill>
                            <a:schemeClr val="accent5">
                              <a:lumMod val="50000"/>
                            </a:schemeClr>
                          </a:solidFill>
                          <a:latin typeface="Arial" pitchFamily="34" charset="0"/>
                          <a:cs typeface="Arial" pitchFamily="34" charset="0"/>
                        </a:rPr>
                        <a:t>sa</a:t>
                      </a:r>
                      <a:r>
                        <a:rPr lang="en-US" sz="1800" dirty="0" smtClean="0">
                          <a:solidFill>
                            <a:schemeClr val="accent5">
                              <a:lumMod val="50000"/>
                            </a:schemeClr>
                          </a:solidFill>
                          <a:latin typeface="Arial" pitchFamily="34" charset="0"/>
                          <a:cs typeface="Arial" pitchFamily="34" charset="0"/>
                        </a:rPr>
                        <a:t> Filipino </a:t>
                      </a:r>
                      <a:r>
                        <a:rPr lang="en-US" sz="1800" dirty="0" err="1" smtClean="0">
                          <a:solidFill>
                            <a:schemeClr val="accent5">
                              <a:lumMod val="50000"/>
                            </a:schemeClr>
                          </a:solidFill>
                          <a:latin typeface="Arial" pitchFamily="34" charset="0"/>
                          <a:cs typeface="Arial" pitchFamily="34" charset="0"/>
                        </a:rPr>
                        <a:t>sa</a:t>
                      </a:r>
                      <a:r>
                        <a:rPr lang="en-US" sz="1800" dirty="0" smtClean="0">
                          <a:solidFill>
                            <a:schemeClr val="accent5">
                              <a:lumMod val="50000"/>
                            </a:schemeClr>
                          </a:solidFill>
                          <a:latin typeface="Arial" pitchFamily="34" charset="0"/>
                          <a:cs typeface="Arial" pitchFamily="34" charset="0"/>
                        </a:rPr>
                        <a:t> Piling </a:t>
                      </a:r>
                      <a:r>
                        <a:rPr lang="en-US" sz="1800" dirty="0" err="1" smtClean="0">
                          <a:solidFill>
                            <a:schemeClr val="accent5">
                              <a:lumMod val="50000"/>
                            </a:schemeClr>
                          </a:solidFill>
                          <a:latin typeface="Arial" pitchFamily="34" charset="0"/>
                          <a:cs typeface="Arial" pitchFamily="34" charset="0"/>
                        </a:rPr>
                        <a:t>Larangan</a:t>
                      </a:r>
                      <a:r>
                        <a:rPr lang="en-US" sz="1800" dirty="0" smtClean="0">
                          <a:solidFill>
                            <a:schemeClr val="accent5">
                              <a:lumMod val="50000"/>
                            </a:schemeClr>
                          </a:solidFill>
                          <a:latin typeface="Arial" pitchFamily="34" charset="0"/>
                          <a:cs typeface="Arial" pitchFamily="34" charset="0"/>
                        </a:rPr>
                        <a:t> (</a:t>
                      </a:r>
                      <a:r>
                        <a:rPr lang="en-US" sz="1800" dirty="0" err="1" smtClean="0">
                          <a:solidFill>
                            <a:schemeClr val="accent5">
                              <a:lumMod val="50000"/>
                            </a:schemeClr>
                          </a:solidFill>
                          <a:latin typeface="Arial" pitchFamily="34" charset="0"/>
                          <a:cs typeface="Arial" pitchFamily="34" charset="0"/>
                        </a:rPr>
                        <a:t>Akademik</a:t>
                      </a:r>
                      <a:r>
                        <a:rPr lang="en-US" sz="1800" dirty="0" smtClean="0">
                          <a:solidFill>
                            <a:schemeClr val="accent5">
                              <a:lumMod val="50000"/>
                            </a:schemeClr>
                          </a:solidFill>
                          <a:latin typeface="Arial" pitchFamily="34" charset="0"/>
                          <a:cs typeface="Arial" pitchFamily="34" charset="0"/>
                        </a:rPr>
                        <a:t>, </a:t>
                      </a:r>
                      <a:r>
                        <a:rPr lang="en-US" sz="1800" dirty="0" err="1" smtClean="0">
                          <a:solidFill>
                            <a:schemeClr val="accent5">
                              <a:lumMod val="50000"/>
                            </a:schemeClr>
                          </a:solidFill>
                          <a:latin typeface="Arial" pitchFamily="34" charset="0"/>
                          <a:cs typeface="Arial" pitchFamily="34" charset="0"/>
                        </a:rPr>
                        <a:t>Isports</a:t>
                      </a:r>
                      <a:r>
                        <a:rPr lang="en-US" sz="1800" dirty="0" smtClean="0">
                          <a:solidFill>
                            <a:schemeClr val="accent5">
                              <a:lumMod val="50000"/>
                            </a:schemeClr>
                          </a:solidFill>
                          <a:latin typeface="Arial" pitchFamily="34" charset="0"/>
                          <a:cs typeface="Arial" pitchFamily="34" charset="0"/>
                        </a:rPr>
                        <a:t>, </a:t>
                      </a:r>
                      <a:r>
                        <a:rPr lang="en-US" sz="1800" dirty="0" err="1" smtClean="0">
                          <a:solidFill>
                            <a:schemeClr val="accent5">
                              <a:lumMod val="50000"/>
                            </a:schemeClr>
                          </a:solidFill>
                          <a:latin typeface="Arial" pitchFamily="34" charset="0"/>
                          <a:cs typeface="Arial" pitchFamily="34" charset="0"/>
                        </a:rPr>
                        <a:t>Sining</a:t>
                      </a:r>
                      <a:r>
                        <a:rPr lang="en-US" sz="1800" dirty="0" smtClean="0">
                          <a:solidFill>
                            <a:schemeClr val="accent5">
                              <a:lumMod val="50000"/>
                            </a:schemeClr>
                          </a:solidFill>
                          <a:latin typeface="Arial" pitchFamily="34" charset="0"/>
                          <a:cs typeface="Arial" pitchFamily="34" charset="0"/>
                        </a:rPr>
                        <a:t> at Tech-Voc)</a:t>
                      </a:r>
                      <a:endParaRPr lang="fil-PH" sz="1800" dirty="0">
                        <a:solidFill>
                          <a:schemeClr val="accent5">
                            <a:lumMod val="50000"/>
                          </a:schemeClr>
                        </a:solidFill>
                        <a:latin typeface="Arial" pitchFamily="34" charset="0"/>
                        <a:ea typeface="Calibri"/>
                        <a:cs typeface="Arial" pitchFamily="34" charset="0"/>
                      </a:endParaRPr>
                    </a:p>
                  </a:txBody>
                  <a:tcPr marL="32629" marR="32629" marT="0" marB="0" anchor="ctr">
                    <a:solidFill>
                      <a:schemeClr val="accent5">
                        <a:lumMod val="40000"/>
                        <a:lumOff val="60000"/>
                      </a:schemeClr>
                    </a:solidFill>
                  </a:tcPr>
                </a:tc>
              </a:tr>
              <a:tr h="489984">
                <a:tc>
                  <a:txBody>
                    <a:bodyPr/>
                    <a:lstStyle/>
                    <a:p>
                      <a:pPr marL="342900" marR="0" lvl="0" indent="-342900" algn="ctr">
                        <a:lnSpc>
                          <a:spcPct val="115000"/>
                        </a:lnSpc>
                        <a:spcBef>
                          <a:spcPts val="0"/>
                        </a:spcBef>
                        <a:spcAft>
                          <a:spcPts val="0"/>
                        </a:spcAft>
                        <a:buFont typeface="+mj-lt"/>
                        <a:buNone/>
                      </a:pPr>
                      <a:r>
                        <a:rPr lang="en-PH" sz="1800" i="0" dirty="0" smtClean="0">
                          <a:solidFill>
                            <a:schemeClr val="accent5">
                              <a:lumMod val="50000"/>
                            </a:schemeClr>
                          </a:solidFill>
                          <a:latin typeface="Bookman Old Style" pitchFamily="18" charset="0"/>
                          <a:cs typeface="Arial" pitchFamily="34" charset="0"/>
                        </a:rPr>
                        <a:t>5</a:t>
                      </a:r>
                      <a:endParaRPr lang="en-PH" sz="1800" b="1" i="0" dirty="0">
                        <a:solidFill>
                          <a:schemeClr val="accent5">
                            <a:lumMod val="50000"/>
                          </a:schemeClr>
                        </a:solidFill>
                        <a:latin typeface="Bookman Old Style" pitchFamily="18" charset="0"/>
                        <a:ea typeface="Calibri"/>
                        <a:cs typeface="Arial" pitchFamily="34" charset="0"/>
                      </a:endParaRPr>
                    </a:p>
                  </a:txBody>
                  <a:tcPr marL="32629" marR="32629" marT="0" marB="0" anchor="ctr">
                    <a:solidFill>
                      <a:schemeClr val="accent5">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5">
                              <a:lumMod val="50000"/>
                            </a:schemeClr>
                          </a:solidFill>
                          <a:latin typeface="Arial" pitchFamily="34" charset="0"/>
                          <a:cs typeface="Arial" pitchFamily="34" charset="0"/>
                        </a:rPr>
                        <a:t>Empowerment</a:t>
                      </a:r>
                      <a:r>
                        <a:rPr lang="en-US" sz="1800" baseline="0" dirty="0" smtClean="0">
                          <a:solidFill>
                            <a:schemeClr val="accent5">
                              <a:lumMod val="50000"/>
                            </a:schemeClr>
                          </a:solidFill>
                          <a:latin typeface="Arial" pitchFamily="34" charset="0"/>
                          <a:cs typeface="Arial" pitchFamily="34" charset="0"/>
                        </a:rPr>
                        <a:t> Technologies (E-Tech): ICT for Professional Tracks</a:t>
                      </a:r>
                      <a:endParaRPr lang="fil-PH" sz="1800" dirty="0">
                        <a:solidFill>
                          <a:schemeClr val="accent5">
                            <a:lumMod val="50000"/>
                          </a:schemeClr>
                        </a:solidFill>
                        <a:latin typeface="Arial" pitchFamily="34" charset="0"/>
                        <a:ea typeface="Calibri"/>
                        <a:cs typeface="Arial" pitchFamily="34" charset="0"/>
                      </a:endParaRPr>
                    </a:p>
                  </a:txBody>
                  <a:tcPr marL="32629" marR="32629" marT="0" marB="0" anchor="ctr">
                    <a:solidFill>
                      <a:schemeClr val="accent5">
                        <a:lumMod val="40000"/>
                        <a:lumOff val="60000"/>
                      </a:schemeClr>
                    </a:solidFill>
                  </a:tcPr>
                </a:tc>
              </a:tr>
              <a:tr h="489984">
                <a:tc>
                  <a:txBody>
                    <a:bodyPr/>
                    <a:lstStyle/>
                    <a:p>
                      <a:pPr marL="342900" marR="0" lvl="0" indent="-342900" algn="ctr">
                        <a:lnSpc>
                          <a:spcPct val="115000"/>
                        </a:lnSpc>
                        <a:spcBef>
                          <a:spcPts val="0"/>
                        </a:spcBef>
                        <a:spcAft>
                          <a:spcPts val="0"/>
                        </a:spcAft>
                        <a:buFont typeface="+mj-lt"/>
                        <a:buNone/>
                      </a:pPr>
                      <a:r>
                        <a:rPr lang="en-PH" sz="1800" i="0" dirty="0" smtClean="0">
                          <a:solidFill>
                            <a:schemeClr val="accent5">
                              <a:lumMod val="50000"/>
                            </a:schemeClr>
                          </a:solidFill>
                          <a:latin typeface="Bookman Old Style" pitchFamily="18" charset="0"/>
                          <a:cs typeface="Arial" pitchFamily="34" charset="0"/>
                        </a:rPr>
                        <a:t>6</a:t>
                      </a:r>
                      <a:endParaRPr lang="en-PH" sz="1800" b="1" i="0" dirty="0">
                        <a:solidFill>
                          <a:schemeClr val="accent5">
                            <a:lumMod val="50000"/>
                          </a:schemeClr>
                        </a:solidFill>
                        <a:latin typeface="Bookman Old Style" pitchFamily="18" charset="0"/>
                        <a:ea typeface="Calibri"/>
                        <a:cs typeface="Arial" pitchFamily="34" charset="0"/>
                      </a:endParaRPr>
                    </a:p>
                  </a:txBody>
                  <a:tcPr marL="32629" marR="32629" marT="0" marB="0" anchor="ctr">
                    <a:solidFill>
                      <a:schemeClr val="accent5">
                        <a:lumMod val="40000"/>
                        <a:lumOff val="60000"/>
                      </a:schemeClr>
                    </a:solidFill>
                  </a:tcPr>
                </a:tc>
                <a:tc>
                  <a:txBody>
                    <a:bodyPr/>
                    <a:lstStyle/>
                    <a:p>
                      <a:pPr marL="0" marR="0">
                        <a:lnSpc>
                          <a:spcPct val="115000"/>
                        </a:lnSpc>
                        <a:spcBef>
                          <a:spcPts val="0"/>
                        </a:spcBef>
                        <a:spcAft>
                          <a:spcPts val="0"/>
                        </a:spcAft>
                      </a:pPr>
                      <a:r>
                        <a:rPr lang="en-US" sz="1800" dirty="0">
                          <a:solidFill>
                            <a:schemeClr val="accent5">
                              <a:lumMod val="50000"/>
                            </a:schemeClr>
                          </a:solidFill>
                          <a:latin typeface="Arial" pitchFamily="34" charset="0"/>
                          <a:cs typeface="Arial" pitchFamily="34" charset="0"/>
                        </a:rPr>
                        <a:t>Entrepreneurship</a:t>
                      </a:r>
                      <a:endParaRPr lang="fil-PH" sz="1800" dirty="0">
                        <a:solidFill>
                          <a:schemeClr val="accent5">
                            <a:lumMod val="50000"/>
                          </a:schemeClr>
                        </a:solidFill>
                        <a:latin typeface="Arial" pitchFamily="34" charset="0"/>
                        <a:ea typeface="Calibri"/>
                        <a:cs typeface="Arial" pitchFamily="34" charset="0"/>
                      </a:endParaRPr>
                    </a:p>
                  </a:txBody>
                  <a:tcPr marL="32629" marR="32629" marT="0" marB="0" anchor="ctr">
                    <a:solidFill>
                      <a:schemeClr val="accent5">
                        <a:lumMod val="40000"/>
                        <a:lumOff val="60000"/>
                      </a:schemeClr>
                    </a:solidFill>
                  </a:tcPr>
                </a:tc>
              </a:tr>
              <a:tr h="489984">
                <a:tc>
                  <a:txBody>
                    <a:bodyPr/>
                    <a:lstStyle/>
                    <a:p>
                      <a:pPr marL="342900" marR="0" lvl="0" indent="-342900" algn="ctr">
                        <a:lnSpc>
                          <a:spcPct val="115000"/>
                        </a:lnSpc>
                        <a:spcBef>
                          <a:spcPts val="0"/>
                        </a:spcBef>
                        <a:spcAft>
                          <a:spcPts val="0"/>
                        </a:spcAft>
                        <a:buFont typeface="+mj-lt"/>
                        <a:buNone/>
                      </a:pPr>
                      <a:r>
                        <a:rPr lang="en-PH" sz="1800" i="0" dirty="0" smtClean="0">
                          <a:solidFill>
                            <a:schemeClr val="accent5">
                              <a:lumMod val="50000"/>
                            </a:schemeClr>
                          </a:solidFill>
                          <a:latin typeface="Bookman Old Style" pitchFamily="18" charset="0"/>
                          <a:cs typeface="Arial" pitchFamily="34" charset="0"/>
                        </a:rPr>
                        <a:t>7</a:t>
                      </a:r>
                      <a:endParaRPr lang="en-PH" sz="1800" b="1" i="0" dirty="0">
                        <a:solidFill>
                          <a:schemeClr val="accent5">
                            <a:lumMod val="50000"/>
                          </a:schemeClr>
                        </a:solidFill>
                        <a:latin typeface="Bookman Old Style" pitchFamily="18" charset="0"/>
                        <a:ea typeface="Calibri"/>
                        <a:cs typeface="Arial" pitchFamily="34" charset="0"/>
                      </a:endParaRPr>
                    </a:p>
                  </a:txBody>
                  <a:tcPr marL="32629" marR="32629" marT="0" marB="0" anchor="ctr">
                    <a:solidFill>
                      <a:schemeClr val="accent5">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5">
                              <a:lumMod val="50000"/>
                            </a:schemeClr>
                          </a:solidFill>
                          <a:latin typeface="Arial" pitchFamily="34" charset="0"/>
                          <a:ea typeface="+mn-ea"/>
                          <a:cs typeface="Arial" pitchFamily="34" charset="0"/>
                        </a:rPr>
                        <a:t>Research</a:t>
                      </a:r>
                      <a:r>
                        <a:rPr lang="en-US" sz="1800" baseline="0" dirty="0" smtClean="0">
                          <a:solidFill>
                            <a:schemeClr val="accent5">
                              <a:lumMod val="50000"/>
                            </a:schemeClr>
                          </a:solidFill>
                          <a:latin typeface="Arial" pitchFamily="34" charset="0"/>
                          <a:ea typeface="+mn-ea"/>
                          <a:cs typeface="Arial" pitchFamily="34" charset="0"/>
                        </a:rPr>
                        <a:t> Project / Culminating Activity*</a:t>
                      </a:r>
                      <a:endParaRPr lang="fil-PH" sz="1800" dirty="0">
                        <a:solidFill>
                          <a:schemeClr val="accent5">
                            <a:lumMod val="50000"/>
                          </a:schemeClr>
                        </a:solidFill>
                        <a:latin typeface="Arial" pitchFamily="34" charset="0"/>
                        <a:ea typeface="Calibri"/>
                        <a:cs typeface="Arial" pitchFamily="34" charset="0"/>
                      </a:endParaRPr>
                    </a:p>
                  </a:txBody>
                  <a:tcPr marL="32629" marR="32629" marT="0" marB="0" anchor="ctr">
                    <a:solidFill>
                      <a:schemeClr val="accent5">
                        <a:lumMod val="40000"/>
                        <a:lumOff val="60000"/>
                      </a:schemeClr>
                    </a:solidFill>
                  </a:tcPr>
                </a:tc>
              </a:tr>
            </a:tbl>
          </a:graphicData>
        </a:graphic>
      </p:graphicFrame>
    </p:spTree>
    <p:extLst>
      <p:ext uri="{BB962C8B-B14F-4D97-AF65-F5344CB8AC3E}">
        <p14:creationId xmlns:p14="http://schemas.microsoft.com/office/powerpoint/2010/main" val="1834648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a:spLocks noGrp="1"/>
          </p:cNvSpPr>
          <p:nvPr>
            <p:ph type="title"/>
          </p:nvPr>
        </p:nvSpPr>
        <p:spPr>
          <a:xfrm>
            <a:off x="495300" y="0"/>
            <a:ext cx="8915400" cy="914400"/>
          </a:xfrm>
        </p:spPr>
        <p:txBody>
          <a:bodyPr>
            <a:normAutofit fontScale="90000"/>
          </a:bodyPr>
          <a:lstStyle/>
          <a:p>
            <a:r>
              <a:rPr lang="fil-PH" sz="3600" dirty="0" smtClean="0">
                <a:solidFill>
                  <a:schemeClr val="bg1"/>
                </a:solidFill>
                <a:latin typeface="Bookman Old Style" pitchFamily="18" charset="0"/>
              </a:rPr>
              <a:t>Academic Track</a:t>
            </a:r>
            <a:br>
              <a:rPr lang="fil-PH" sz="3600" dirty="0" smtClean="0">
                <a:solidFill>
                  <a:schemeClr val="bg1"/>
                </a:solidFill>
                <a:latin typeface="Bookman Old Style" pitchFamily="18" charset="0"/>
              </a:rPr>
            </a:br>
            <a:r>
              <a:rPr lang="fil-PH" sz="3600" dirty="0" smtClean="0">
                <a:solidFill>
                  <a:schemeClr val="bg1"/>
                </a:solidFill>
                <a:latin typeface="Bookman Old Style" pitchFamily="18" charset="0"/>
              </a:rPr>
              <a:t>Specialized Subjects</a:t>
            </a:r>
            <a:endParaRPr lang="fil-PH" sz="3600" dirty="0">
              <a:solidFill>
                <a:schemeClr val="bg1"/>
              </a:solidFill>
              <a:latin typeface="Bookman Old Style"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19022922"/>
              </p:ext>
            </p:extLst>
          </p:nvPr>
        </p:nvGraphicFramePr>
        <p:xfrm>
          <a:off x="229463" y="1215479"/>
          <a:ext cx="9397928" cy="4674529"/>
        </p:xfrm>
        <a:graphic>
          <a:graphicData uri="http://schemas.openxmlformats.org/drawingml/2006/table">
            <a:tbl>
              <a:tblPr>
                <a:tableStyleId>{073A0DAA-6AF3-43AB-8588-CEC1D06C72B9}</a:tableStyleId>
              </a:tblPr>
              <a:tblGrid>
                <a:gridCol w="503165"/>
                <a:gridCol w="2228850"/>
                <a:gridCol w="6665913"/>
              </a:tblGrid>
              <a:tr h="711629">
                <a:tc gridSpan="3">
                  <a:txBody>
                    <a:bodyPr/>
                    <a:lstStyle/>
                    <a:p>
                      <a:pPr marL="342900" marR="0" lvl="0" indent="-342900" algn="ctr">
                        <a:lnSpc>
                          <a:spcPct val="115000"/>
                        </a:lnSpc>
                        <a:spcBef>
                          <a:spcPts val="0"/>
                        </a:spcBef>
                        <a:spcAft>
                          <a:spcPts val="0"/>
                        </a:spcAft>
                        <a:buFont typeface="+mj-lt"/>
                        <a:buNone/>
                      </a:pPr>
                      <a:r>
                        <a:rPr lang="en-PH" sz="2400" b="1" i="0" baseline="0" dirty="0" smtClean="0">
                          <a:solidFill>
                            <a:schemeClr val="bg1"/>
                          </a:solidFill>
                          <a:latin typeface="Bookman Old Style" pitchFamily="18" charset="0"/>
                          <a:ea typeface="Calibri"/>
                          <a:cs typeface="Arial" pitchFamily="34" charset="0"/>
                        </a:rPr>
                        <a:t>Accountancy, Business and Management Strand</a:t>
                      </a:r>
                      <a:endParaRPr lang="en-PH" sz="2400" b="1" i="0" dirty="0">
                        <a:solidFill>
                          <a:schemeClr val="bg1"/>
                        </a:solidFill>
                        <a:latin typeface="Bookman Old Style" pitchFamily="18" charset="0"/>
                        <a:ea typeface="Calibri"/>
                        <a:cs typeface="Arial" pitchFamily="34" charset="0"/>
                      </a:endParaRPr>
                    </a:p>
                  </a:txBody>
                  <a:tcPr marL="32629" marR="32629" marT="0" marB="0" anchor="ctr">
                    <a:solidFill>
                      <a:schemeClr val="accent3">
                        <a:lumMod val="75000"/>
                      </a:schemeClr>
                    </a:solidFill>
                  </a:tcPr>
                </a:tc>
                <a:tc hMerge="1">
                  <a:txBody>
                    <a:bodyPr/>
                    <a:lstStyle/>
                    <a:p>
                      <a:pPr marL="0" marR="0" algn="ctr">
                        <a:lnSpc>
                          <a:spcPct val="115000"/>
                        </a:lnSpc>
                        <a:spcBef>
                          <a:spcPts val="0"/>
                        </a:spcBef>
                        <a:spcAft>
                          <a:spcPts val="0"/>
                        </a:spcAft>
                      </a:pPr>
                      <a:endParaRPr lang="fil-PH" sz="1400" b="1"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c hMerge="1">
                  <a:txBody>
                    <a:bodyPr/>
                    <a:lstStyle/>
                    <a:p>
                      <a:pPr marL="0" marR="0" algn="ctr">
                        <a:lnSpc>
                          <a:spcPct val="115000"/>
                        </a:lnSpc>
                        <a:spcBef>
                          <a:spcPts val="0"/>
                        </a:spcBef>
                        <a:spcAft>
                          <a:spcPts val="0"/>
                        </a:spcAft>
                      </a:pPr>
                      <a:endParaRPr lang="fil-PH" sz="1400" b="1"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8</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ABM Strand 1</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Applied</a:t>
                      </a:r>
                      <a:r>
                        <a:rPr lang="en-US" sz="1800" baseline="0" dirty="0" smtClean="0">
                          <a:solidFill>
                            <a:schemeClr val="accent6">
                              <a:lumMod val="50000"/>
                            </a:schemeClr>
                          </a:solidFill>
                          <a:latin typeface="Arial" pitchFamily="34" charset="0"/>
                          <a:cs typeface="Arial" pitchFamily="34" charset="0"/>
                        </a:rPr>
                        <a:t> </a:t>
                      </a:r>
                      <a:r>
                        <a:rPr lang="en-US" sz="1800" dirty="0" smtClean="0">
                          <a:solidFill>
                            <a:schemeClr val="accent6">
                              <a:lumMod val="50000"/>
                            </a:schemeClr>
                          </a:solidFill>
                          <a:latin typeface="Arial" pitchFamily="34" charset="0"/>
                          <a:cs typeface="Arial" pitchFamily="34" charset="0"/>
                        </a:rPr>
                        <a:t>Economics  </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9</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accent6">
                              <a:lumMod val="50000"/>
                            </a:schemeClr>
                          </a:solidFill>
                          <a:latin typeface="Arial" pitchFamily="34" charset="0"/>
                          <a:cs typeface="Arial" pitchFamily="34" charset="0"/>
                        </a:rPr>
                        <a:t>ABM Strand 2</a:t>
                      </a:r>
                      <a:endParaRPr lang="fil-PH" sz="1800" dirty="0" smtClean="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Business Ethics and Social Responsibility</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10</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ABM Strand 3</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Fundamentals of Accountancy, Business and Management 1</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11</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accent6">
                              <a:lumMod val="50000"/>
                            </a:schemeClr>
                          </a:solidFill>
                          <a:latin typeface="Arial" pitchFamily="34" charset="0"/>
                          <a:cs typeface="Arial" pitchFamily="34" charset="0"/>
                        </a:rPr>
                        <a:t>ABM Strand 4</a:t>
                      </a:r>
                      <a:endParaRPr lang="fil-PH" sz="1800" dirty="0" smtClean="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Fundamentals of Accountancy, Business and Management 2</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12</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ABM Strand 5</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baseline="0" dirty="0" smtClean="0">
                          <a:solidFill>
                            <a:schemeClr val="accent6">
                              <a:lumMod val="50000"/>
                            </a:schemeClr>
                          </a:solidFill>
                          <a:latin typeface="Arial" pitchFamily="34" charset="0"/>
                          <a:cs typeface="Arial" pitchFamily="34" charset="0"/>
                        </a:rPr>
                        <a:t>Business Math</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13</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accent6">
                              <a:lumMod val="50000"/>
                            </a:schemeClr>
                          </a:solidFill>
                          <a:latin typeface="Arial" pitchFamily="34" charset="0"/>
                          <a:cs typeface="Arial" pitchFamily="34" charset="0"/>
                        </a:rPr>
                        <a:t>ABM Strand 6</a:t>
                      </a:r>
                      <a:endParaRPr lang="fil-PH" sz="1800" dirty="0" smtClean="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Business Finance</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14</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ABM Strand 7</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Organization</a:t>
                      </a:r>
                      <a:r>
                        <a:rPr lang="en-US" sz="1800" baseline="0" dirty="0" smtClean="0">
                          <a:solidFill>
                            <a:schemeClr val="accent6">
                              <a:lumMod val="50000"/>
                            </a:schemeClr>
                          </a:solidFill>
                          <a:latin typeface="Arial" pitchFamily="34" charset="0"/>
                          <a:cs typeface="Arial" pitchFamily="34" charset="0"/>
                        </a:rPr>
                        <a:t> </a:t>
                      </a:r>
                      <a:r>
                        <a:rPr lang="en-US" sz="1800" dirty="0" smtClean="0">
                          <a:solidFill>
                            <a:schemeClr val="accent6">
                              <a:lumMod val="50000"/>
                            </a:schemeClr>
                          </a:solidFill>
                          <a:latin typeface="Arial" pitchFamily="34" charset="0"/>
                          <a:cs typeface="Arial" pitchFamily="34" charset="0"/>
                        </a:rPr>
                        <a:t>and </a:t>
                      </a:r>
                      <a:r>
                        <a:rPr lang="en-US" sz="1800" dirty="0">
                          <a:solidFill>
                            <a:schemeClr val="accent6">
                              <a:lumMod val="50000"/>
                            </a:schemeClr>
                          </a:solidFill>
                          <a:latin typeface="Arial" pitchFamily="34" charset="0"/>
                          <a:cs typeface="Arial" pitchFamily="34" charset="0"/>
                        </a:rPr>
                        <a:t>Management </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Calibri"/>
                          <a:cs typeface="Arial" pitchFamily="34" charset="0"/>
                        </a:rPr>
                        <a:t>15</a:t>
                      </a:r>
                      <a:endParaRPr lang="en-PH" sz="1600" b="0"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accent6">
                              <a:lumMod val="50000"/>
                            </a:schemeClr>
                          </a:solidFill>
                          <a:latin typeface="Arial" pitchFamily="34" charset="0"/>
                          <a:cs typeface="Arial" pitchFamily="34" charset="0"/>
                        </a:rPr>
                        <a:t>ABM Strand 8</a:t>
                      </a:r>
                      <a:endParaRPr lang="fil-PH" sz="1800" dirty="0" smtClean="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Principles of Marketing</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smtClean="0">
                          <a:solidFill>
                            <a:schemeClr val="accent6">
                              <a:lumMod val="50000"/>
                            </a:schemeClr>
                          </a:solidFill>
                          <a:latin typeface="Bookman Old Style" pitchFamily="18" charset="0"/>
                          <a:ea typeface="Calibri"/>
                          <a:cs typeface="Arial" pitchFamily="34" charset="0"/>
                        </a:rPr>
                        <a:t>16</a:t>
                      </a:r>
                      <a:endParaRPr lang="en-PH" sz="1600" b="0"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accent6">
                              <a:lumMod val="50000"/>
                            </a:schemeClr>
                          </a:solidFill>
                          <a:latin typeface="Arial" pitchFamily="34" charset="0"/>
                          <a:cs typeface="Arial" pitchFamily="34" charset="0"/>
                        </a:rPr>
                        <a:t>ABM Strand 9</a:t>
                      </a:r>
                      <a:endParaRPr lang="fil-PH" sz="1800" dirty="0" smtClean="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l-PH" sz="1600" dirty="0" smtClean="0">
                          <a:solidFill>
                            <a:schemeClr val="accent6">
                              <a:lumMod val="50000"/>
                            </a:schemeClr>
                          </a:solidFill>
                          <a:latin typeface="Arial" pitchFamily="34" charset="0"/>
                          <a:ea typeface="Calibri"/>
                          <a:cs typeface="Arial" pitchFamily="34" charset="0"/>
                        </a:rPr>
                        <a:t>Work Immersion/Research/Career</a:t>
                      </a:r>
                      <a:r>
                        <a:rPr lang="fil-PH" sz="1600" baseline="0" dirty="0" smtClean="0">
                          <a:solidFill>
                            <a:schemeClr val="accent6">
                              <a:lumMod val="50000"/>
                            </a:schemeClr>
                          </a:solidFill>
                          <a:latin typeface="Arial" pitchFamily="34" charset="0"/>
                          <a:ea typeface="Calibri"/>
                          <a:cs typeface="Arial" pitchFamily="34" charset="0"/>
                        </a:rPr>
                        <a:t> Advocacy/Culminating Activity</a:t>
                      </a:r>
                      <a:endParaRPr lang="fil-PH" sz="1600" dirty="0" smtClean="0">
                        <a:solidFill>
                          <a:schemeClr val="accent6">
                            <a:lumMod val="50000"/>
                          </a:schemeClr>
                        </a:solidFill>
                        <a:latin typeface="Arial" pitchFamily="34" charset="0"/>
                        <a:ea typeface="Calibri"/>
                        <a:cs typeface="Arial" pitchFamily="34" charset="0"/>
                      </a:endParaRPr>
                    </a:p>
                    <a:p>
                      <a:pPr marL="0" marR="0">
                        <a:lnSpc>
                          <a:spcPct val="115000"/>
                        </a:lnSpc>
                        <a:spcBef>
                          <a:spcPts val="0"/>
                        </a:spcBef>
                        <a:spcAft>
                          <a:spcPts val="0"/>
                        </a:spcAft>
                      </a:pPr>
                      <a:r>
                        <a:rPr lang="fil-PH" sz="1800" dirty="0" smtClean="0">
                          <a:solidFill>
                            <a:schemeClr val="accent6">
                              <a:lumMod val="50000"/>
                            </a:schemeClr>
                          </a:solidFill>
                          <a:latin typeface="Arial" pitchFamily="34" charset="0"/>
                          <a:ea typeface="Calibri"/>
                          <a:cs typeface="Arial" pitchFamily="34" charset="0"/>
                        </a:rPr>
                        <a:t>i.e. Business Enterprise Simulation</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r>
            </a:tbl>
          </a:graphicData>
        </a:graphic>
      </p:graphicFrame>
      <p:sp>
        <p:nvSpPr>
          <p:cNvPr id="8" name="Title 1"/>
          <p:cNvSpPr txBox="1">
            <a:spLocks/>
          </p:cNvSpPr>
          <p:nvPr/>
        </p:nvSpPr>
        <p:spPr>
          <a:xfrm>
            <a:off x="412750" y="5867400"/>
            <a:ext cx="9080500" cy="762000"/>
          </a:xfrm>
          <a:prstGeom prst="rect">
            <a:avLst/>
          </a:prstGeom>
        </p:spPr>
        <p:txBody>
          <a:bodyPr vert="horz" lIns="91440" tIns="45720" rIns="91440" bIns="45720" rtlCol="0" anchor="ctr">
            <a:normAutofit/>
          </a:bodyPr>
          <a:lstStyle/>
          <a:p>
            <a:pPr lvl="0" algn="ctr">
              <a:spcBef>
                <a:spcPct val="0"/>
              </a:spcBef>
              <a:defRPr/>
            </a:pPr>
            <a:r>
              <a:rPr lang="fil-PH" i="1" dirty="0" smtClean="0">
                <a:solidFill>
                  <a:schemeClr val="tx2"/>
                </a:solidFill>
                <a:latin typeface="Bookman Old Style" pitchFamily="18" charset="0"/>
              </a:rPr>
              <a:t>Each subject will have 80 hours per semester</a:t>
            </a:r>
          </a:p>
        </p:txBody>
      </p:sp>
      <p:sp>
        <p:nvSpPr>
          <p:cNvPr id="9" name="Rectangle 8"/>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0"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1888"/>
            <a:ext cx="9906000" cy="990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fil-PH" sz="2800" dirty="0">
                <a:solidFill>
                  <a:prstClr val="white"/>
                </a:solidFill>
                <a:latin typeface="Bookman Old Style" pitchFamily="18" charset="0"/>
              </a:rPr>
              <a:t>Senior High School Core Subjects for the STEM Strand</a:t>
            </a:r>
            <a:endParaRPr lang="fil-PH" sz="2800" dirty="0">
              <a:solidFill>
                <a:prstClr val="white"/>
              </a:solidFill>
              <a:latin typeface="Bookman Old Style" pitchFamily="18" charset="0"/>
              <a:ea typeface="Calibri"/>
              <a:cs typeface="Arial" pitchFamily="34" charset="0"/>
            </a:endParaRPr>
          </a:p>
        </p:txBody>
      </p:sp>
      <p:sp>
        <p:nvSpPr>
          <p:cNvPr id="8" name="Title 1"/>
          <p:cNvSpPr txBox="1">
            <a:spLocks/>
          </p:cNvSpPr>
          <p:nvPr/>
        </p:nvSpPr>
        <p:spPr>
          <a:xfrm>
            <a:off x="0" y="6248400"/>
            <a:ext cx="9906000" cy="654204"/>
          </a:xfrm>
          <a:prstGeom prst="rect">
            <a:avLst/>
          </a:prstGeom>
        </p:spPr>
        <p:txBody>
          <a:bodyPr vert="horz" lIns="91440" tIns="45720" rIns="91440" bIns="45720" rtlCol="0" anchor="ctr">
            <a:normAutofit/>
          </a:bodyPr>
          <a:lstStyle/>
          <a:p>
            <a:pPr algn="ctr">
              <a:spcBef>
                <a:spcPct val="0"/>
              </a:spcBef>
              <a:defRPr/>
            </a:pPr>
            <a:r>
              <a:rPr lang="fil-PH" sz="1500" dirty="0">
                <a:solidFill>
                  <a:prstClr val="white"/>
                </a:solidFill>
                <a:latin typeface="Bookman Old Style" pitchFamily="18" charset="0"/>
              </a:rPr>
              <a:t>DEPARTMENT OF EDUCATION</a:t>
            </a:r>
          </a:p>
          <a:p>
            <a:pPr algn="r">
              <a:spcBef>
                <a:spcPct val="0"/>
              </a:spcBef>
              <a:defRPr/>
            </a:pPr>
            <a:endParaRPr lang="fil-PH" sz="1200" b="1" dirty="0">
              <a:solidFill>
                <a:prstClr val="white"/>
              </a:solidFill>
              <a:latin typeface="Bookman Old Style" pitchFamily="18" charset="0"/>
              <a:ea typeface="+mj-ea"/>
              <a:cs typeface="+mj-cs"/>
            </a:endParaRPr>
          </a:p>
        </p:txBody>
      </p:sp>
      <p:sp>
        <p:nvSpPr>
          <p:cNvPr id="9" name="Rectangle 8"/>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457900074"/>
              </p:ext>
            </p:extLst>
          </p:nvPr>
        </p:nvGraphicFramePr>
        <p:xfrm>
          <a:off x="0" y="780288"/>
          <a:ext cx="9906000" cy="5816118"/>
        </p:xfrm>
        <a:graphic>
          <a:graphicData uri="http://schemas.openxmlformats.org/drawingml/2006/table">
            <a:tbl>
              <a:tblPr>
                <a:tableStyleId>{5C22544A-7EE6-4342-B048-85BDC9FD1C3A}</a:tableStyleId>
              </a:tblPr>
              <a:tblGrid>
                <a:gridCol w="1898650"/>
                <a:gridCol w="6822269"/>
                <a:gridCol w="1185081"/>
              </a:tblGrid>
              <a:tr h="571787">
                <a:tc gridSpan="2">
                  <a:txBody>
                    <a:bodyPr/>
                    <a:lstStyle/>
                    <a:p>
                      <a:pPr marL="0" marR="0" algn="ctr">
                        <a:lnSpc>
                          <a:spcPct val="115000"/>
                        </a:lnSpc>
                        <a:spcBef>
                          <a:spcPts val="0"/>
                        </a:spcBef>
                        <a:spcAft>
                          <a:spcPts val="0"/>
                        </a:spcAft>
                      </a:pPr>
                      <a:r>
                        <a:rPr lang="fil-PH" sz="1600" b="1" dirty="0" smtClean="0">
                          <a:solidFill>
                            <a:schemeClr val="bg1"/>
                          </a:solidFill>
                          <a:latin typeface="Bookman Old Style" pitchFamily="18" charset="0"/>
                          <a:ea typeface="Calibri"/>
                          <a:cs typeface="Arial" pitchFamily="34" charset="0"/>
                        </a:rPr>
                        <a:t>Core Learning Areas and Subjects</a:t>
                      </a:r>
                      <a:endParaRPr lang="fil-PH" sz="1200" b="1" dirty="0">
                        <a:solidFill>
                          <a:schemeClr val="bg1"/>
                        </a:solidFill>
                        <a:latin typeface="Bookman Old Style" pitchFamily="18" charset="0"/>
                        <a:ea typeface="Calibri"/>
                        <a:cs typeface="Arial" pitchFamily="34" charset="0"/>
                      </a:endParaRPr>
                    </a:p>
                  </a:txBody>
                  <a:tcPr marL="29806" marR="29806" marT="0" marB="0" anchor="ctr">
                    <a:lnR w="12700" cap="flat" cmpd="sng" algn="ctr">
                      <a:solidFill>
                        <a:schemeClr val="bg1"/>
                      </a:solidFill>
                      <a:prstDash val="solid"/>
                      <a:round/>
                      <a:headEnd type="none" w="med" len="med"/>
                      <a:tailEnd type="none" w="med" len="med"/>
                    </a:lnR>
                    <a:solidFill>
                      <a:schemeClr val="accent2">
                        <a:lumMod val="75000"/>
                      </a:schemeClr>
                    </a:solidFill>
                  </a:tcPr>
                </a:tc>
                <a:tc hMerge="1">
                  <a:txBody>
                    <a:bodyPr/>
                    <a:lstStyle/>
                    <a:p>
                      <a:pPr>
                        <a:lnSpc>
                          <a:spcPct val="115000"/>
                        </a:lnSpc>
                      </a:pPr>
                      <a:endParaRPr lang="fil-PH" sz="1200" dirty="0">
                        <a:latin typeface="Calibri"/>
                      </a:endParaRPr>
                    </a:p>
                  </a:txBody>
                  <a:tcPr marL="27513" marR="275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il-PH" sz="1300" b="1" dirty="0" smtClean="0">
                          <a:solidFill>
                            <a:schemeClr val="bg1"/>
                          </a:solidFill>
                          <a:latin typeface="Bookman Old Style" pitchFamily="18" charset="0"/>
                          <a:ea typeface="Calibri"/>
                          <a:cs typeface="Arial" pitchFamily="34" charset="0"/>
                        </a:rPr>
                        <a:t>hours per semester</a:t>
                      </a:r>
                      <a:endParaRPr lang="fil-PH" sz="1300" b="1" dirty="0">
                        <a:solidFill>
                          <a:schemeClr val="bg1"/>
                        </a:solidFill>
                        <a:latin typeface="Bookman Old Style" pitchFamily="18" charset="0"/>
                        <a:ea typeface="Calibri"/>
                        <a:cs typeface="Arial" pitchFamily="34" charset="0"/>
                      </a:endParaRPr>
                    </a:p>
                  </a:txBody>
                  <a:tcPr marL="29806" marR="29806" marT="0" marB="0" anchor="ctr">
                    <a:lnL w="12700" cap="flat" cmpd="sng" algn="ctr">
                      <a:solidFill>
                        <a:schemeClr val="bg1"/>
                      </a:solidFill>
                      <a:prstDash val="solid"/>
                      <a:round/>
                      <a:headEnd type="none" w="med" len="med"/>
                      <a:tailEnd type="none" w="med" len="med"/>
                    </a:lnL>
                    <a:solidFill>
                      <a:schemeClr val="accent2">
                        <a:lumMod val="75000"/>
                      </a:schemeClr>
                    </a:solidFill>
                  </a:tcPr>
                </a:tc>
              </a:tr>
              <a:tr h="256450">
                <a:tc rowSpan="4">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Language</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indent="0" algn="l">
                        <a:lnSpc>
                          <a:spcPct val="100000"/>
                        </a:lnSpc>
                        <a:spcBef>
                          <a:spcPts val="0"/>
                        </a:spcBef>
                        <a:spcAft>
                          <a:spcPts val="0"/>
                        </a:spcAft>
                      </a:pPr>
                      <a:r>
                        <a:rPr lang="fil-PH" sz="1400" dirty="0">
                          <a:solidFill>
                            <a:schemeClr val="accent2">
                              <a:lumMod val="50000"/>
                            </a:schemeClr>
                          </a:solidFill>
                          <a:latin typeface="Arial" pitchFamily="34" charset="0"/>
                          <a:cs typeface="Arial" pitchFamily="34" charset="0"/>
                        </a:rPr>
                        <a:t>Oral Communication </a:t>
                      </a:r>
                      <a:endParaRPr lang="fil-PH" sz="1400" dirty="0" smtClean="0">
                        <a:solidFill>
                          <a:schemeClr val="accent2">
                            <a:lumMod val="50000"/>
                          </a:schemeClr>
                        </a:solidFill>
                        <a:latin typeface="Arial" pitchFamily="34" charset="0"/>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p>
                  </a:txBody>
                  <a:tcPr marL="29806" marR="29806" marT="0" marB="0" anchor="ctr">
                    <a:solidFill>
                      <a:schemeClr val="accent2">
                        <a:lumMod val="20000"/>
                        <a:lumOff val="80000"/>
                      </a:schemeClr>
                    </a:solidFill>
                  </a:tcPr>
                </a:tc>
              </a:tr>
              <a:tr h="256450">
                <a:tc vMerge="1">
                  <a:txBody>
                    <a:bodyPr/>
                    <a:lstStyle/>
                    <a:p>
                      <a:endParaRPr lang="en-PH"/>
                    </a:p>
                  </a:txBody>
                  <a:tcPr/>
                </a:tc>
                <a:tc>
                  <a:txBody>
                    <a:bodyPr/>
                    <a:lstStyle/>
                    <a:p>
                      <a:pPr marL="0" marR="0" indent="0" algn="l">
                        <a:lnSpc>
                          <a:spcPct val="100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Reading &amp; Writing</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56450">
                <a:tc vMerge="1">
                  <a:txBody>
                    <a:bodyPr/>
                    <a:lstStyle/>
                    <a:p>
                      <a:endParaRPr lang="en-PH"/>
                    </a:p>
                  </a:txBody>
                  <a:tcPr/>
                </a:tc>
                <a:tc>
                  <a:txBody>
                    <a:bodyPr/>
                    <a:lstStyle/>
                    <a:p>
                      <a:pPr marL="0" marR="0" indent="0" algn="l">
                        <a:lnSpc>
                          <a:spcPct val="100000"/>
                        </a:lnSpc>
                        <a:spcBef>
                          <a:spcPts val="0"/>
                        </a:spcBef>
                        <a:spcAft>
                          <a:spcPts val="0"/>
                        </a:spcAft>
                      </a:pPr>
                      <a:r>
                        <a:rPr lang="fil-PH" sz="1400" i="0" dirty="0" smtClean="0">
                          <a:solidFill>
                            <a:schemeClr val="accent2">
                              <a:lumMod val="50000"/>
                            </a:schemeClr>
                          </a:solidFill>
                          <a:latin typeface="Arial" pitchFamily="34" charset="0"/>
                          <a:cs typeface="Arial" pitchFamily="34" charset="0"/>
                        </a:rPr>
                        <a:t>Komunikasyo</a:t>
                      </a:r>
                      <a:r>
                        <a:rPr lang="fil-PH" sz="1400" i="0" baseline="0" dirty="0" smtClean="0">
                          <a:solidFill>
                            <a:schemeClr val="accent2">
                              <a:lumMod val="50000"/>
                            </a:schemeClr>
                          </a:solidFill>
                          <a:latin typeface="Arial" pitchFamily="34" charset="0"/>
                          <a:cs typeface="Arial" pitchFamily="34" charset="0"/>
                        </a:rPr>
                        <a:t>n at Pananaliksik sa Wika</a:t>
                      </a:r>
                      <a:r>
                        <a:rPr lang="fil-PH" sz="1400" i="0" dirty="0" smtClean="0">
                          <a:solidFill>
                            <a:schemeClr val="accent2">
                              <a:lumMod val="50000"/>
                            </a:schemeClr>
                          </a:solidFill>
                          <a:latin typeface="Arial" pitchFamily="34" charset="0"/>
                          <a:cs typeface="Arial" pitchFamily="34" charset="0"/>
                        </a:rPr>
                        <a:t> at Kulturang Pilipino </a:t>
                      </a: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56450">
                <a:tc vMerge="1">
                  <a:txBody>
                    <a:bodyPr/>
                    <a:lstStyle/>
                    <a:p>
                      <a:endParaRPr lang="en-PH"/>
                    </a:p>
                  </a:txBody>
                  <a:tcPr/>
                </a:tc>
                <a:tc>
                  <a:txBody>
                    <a:bodyPr/>
                    <a:lstStyle/>
                    <a:p>
                      <a:pPr marL="0" marR="0" indent="0" algn="l">
                        <a:lnSpc>
                          <a:spcPct val="100000"/>
                        </a:lnSpc>
                        <a:spcBef>
                          <a:spcPts val="0"/>
                        </a:spcBef>
                        <a:spcAft>
                          <a:spcPts val="0"/>
                        </a:spcAft>
                      </a:pPr>
                      <a:r>
                        <a:rPr lang="fil-PH" sz="1400" i="0" dirty="0" smtClean="0">
                          <a:solidFill>
                            <a:schemeClr val="accent2">
                              <a:lumMod val="50000"/>
                            </a:schemeClr>
                          </a:solidFill>
                          <a:latin typeface="Arial" pitchFamily="34" charset="0"/>
                          <a:cs typeface="Arial" pitchFamily="34" charset="0"/>
                        </a:rPr>
                        <a:t>Pagbasa at Pagsusuri ng Iba’t</a:t>
                      </a:r>
                      <a:r>
                        <a:rPr lang="fil-PH" sz="1400" i="0" baseline="0" dirty="0" smtClean="0">
                          <a:solidFill>
                            <a:schemeClr val="accent2">
                              <a:lumMod val="50000"/>
                            </a:schemeClr>
                          </a:solidFill>
                          <a:latin typeface="Arial" pitchFamily="34" charset="0"/>
                          <a:cs typeface="Arial" pitchFamily="34" charset="0"/>
                        </a:rPr>
                        <a:t> Ibang Teksto Tungo sa Pananaliksik</a:t>
                      </a:r>
                      <a:endParaRPr lang="fil-PH" sz="1400" i="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68272">
                <a:tc rowSpan="2">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Humanities </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indent="0" algn="l">
                        <a:lnSpc>
                          <a:spcPct val="100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21</a:t>
                      </a:r>
                      <a:r>
                        <a:rPr lang="fil-PH" sz="1400" baseline="30000" dirty="0" smtClean="0">
                          <a:solidFill>
                            <a:schemeClr val="accent2">
                              <a:lumMod val="50000"/>
                            </a:schemeClr>
                          </a:solidFill>
                          <a:latin typeface="Arial" pitchFamily="34" charset="0"/>
                          <a:cs typeface="Arial" pitchFamily="34" charset="0"/>
                        </a:rPr>
                        <a:t>st</a:t>
                      </a:r>
                      <a:r>
                        <a:rPr lang="fil-PH" sz="1400" dirty="0" smtClean="0">
                          <a:solidFill>
                            <a:schemeClr val="accent2">
                              <a:lumMod val="50000"/>
                            </a:schemeClr>
                          </a:solidFill>
                          <a:latin typeface="Arial" pitchFamily="34" charset="0"/>
                          <a:cs typeface="Arial" pitchFamily="34" charset="0"/>
                        </a:rPr>
                        <a:t> Century Literature from the Philippines and the World</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r>
              <a:tr h="256450">
                <a:tc vMerge="1">
                  <a:txBody>
                    <a:bodyPr/>
                    <a:lstStyle/>
                    <a:p>
                      <a:endParaRPr lang="fil-PH"/>
                    </a:p>
                  </a:txBody>
                  <a:tcPr/>
                </a:tc>
                <a:tc>
                  <a:txBody>
                    <a:bodyPr/>
                    <a:lstStyle/>
                    <a:p>
                      <a:pPr marL="0" marR="0" indent="0" algn="l">
                        <a:lnSpc>
                          <a:spcPct val="100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Contemporary</a:t>
                      </a:r>
                      <a:r>
                        <a:rPr lang="fil-PH" sz="1400" baseline="0" dirty="0" smtClean="0">
                          <a:solidFill>
                            <a:schemeClr val="accent2">
                              <a:lumMod val="50000"/>
                            </a:schemeClr>
                          </a:solidFill>
                          <a:latin typeface="Arial" pitchFamily="34" charset="0"/>
                          <a:cs typeface="Arial" pitchFamily="34" charset="0"/>
                        </a:rPr>
                        <a:t> Philippine Arts from the Regions</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r>
              <a:tr h="256450">
                <a:tc>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Communication</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indent="0" algn="l">
                        <a:lnSpc>
                          <a:spcPct val="100000"/>
                        </a:lnSpc>
                        <a:spcBef>
                          <a:spcPts val="0"/>
                        </a:spcBef>
                        <a:spcAft>
                          <a:spcPts val="0"/>
                        </a:spcAft>
                      </a:pPr>
                      <a:r>
                        <a:rPr lang="fil-PH" sz="1400" dirty="0">
                          <a:solidFill>
                            <a:schemeClr val="accent2">
                              <a:lumMod val="50000"/>
                            </a:schemeClr>
                          </a:solidFill>
                          <a:latin typeface="Arial" pitchFamily="34" charset="0"/>
                          <a:cs typeface="Arial" pitchFamily="34" charset="0"/>
                        </a:rPr>
                        <a:t>Media &amp; Information Literacy</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56450">
                <a:tc rowSpan="2">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Mathematics</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indent="0" algn="l">
                        <a:lnSpc>
                          <a:spcPct val="100000"/>
                        </a:lnSpc>
                        <a:spcBef>
                          <a:spcPts val="0"/>
                        </a:spcBef>
                        <a:spcAft>
                          <a:spcPts val="0"/>
                        </a:spcAft>
                      </a:pPr>
                      <a:r>
                        <a:rPr lang="fil-PH" sz="1400" dirty="0">
                          <a:solidFill>
                            <a:schemeClr val="accent2">
                              <a:lumMod val="50000"/>
                            </a:schemeClr>
                          </a:solidFill>
                          <a:latin typeface="Arial" pitchFamily="34" charset="0"/>
                          <a:cs typeface="Arial" pitchFamily="34" charset="0"/>
                        </a:rPr>
                        <a:t>General </a:t>
                      </a:r>
                      <a:r>
                        <a:rPr lang="fil-PH" sz="1400" dirty="0" smtClean="0">
                          <a:solidFill>
                            <a:schemeClr val="accent2">
                              <a:lumMod val="50000"/>
                            </a:schemeClr>
                          </a:solidFill>
                          <a:latin typeface="Arial" pitchFamily="34" charset="0"/>
                          <a:cs typeface="Arial" pitchFamily="34" charset="0"/>
                        </a:rPr>
                        <a:t>Mathematics </a:t>
                      </a:r>
                      <a:endParaRPr lang="fil-PH" sz="1400" dirty="0">
                        <a:solidFill>
                          <a:schemeClr val="accent2">
                            <a:lumMod val="50000"/>
                          </a:schemeClr>
                        </a:solidFill>
                        <a:latin typeface="Arial" pitchFamily="34" charset="0"/>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p>
                  </a:txBody>
                  <a:tcPr marL="29806" marR="29806" marT="0" marB="0" anchor="ctr">
                    <a:solidFill>
                      <a:schemeClr val="accent2">
                        <a:lumMod val="40000"/>
                        <a:lumOff val="60000"/>
                      </a:schemeClr>
                    </a:solidFill>
                  </a:tcPr>
                </a:tc>
              </a:tr>
              <a:tr h="256450">
                <a:tc vMerge="1">
                  <a:txBody>
                    <a:bodyPr/>
                    <a:lstStyle/>
                    <a:p>
                      <a:endParaRPr lang="en-PH"/>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l-PH" sz="1400" dirty="0" smtClean="0">
                          <a:solidFill>
                            <a:schemeClr val="accent2">
                              <a:lumMod val="50000"/>
                            </a:schemeClr>
                          </a:solidFill>
                          <a:latin typeface="Arial" pitchFamily="34" charset="0"/>
                          <a:cs typeface="Arial" pitchFamily="34" charset="0"/>
                        </a:rPr>
                        <a:t>Statistics &amp; Probability </a:t>
                      </a:r>
                      <a:endParaRPr lang="fil-PH" sz="1400" dirty="0" smtClean="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p>
                  </a:txBody>
                  <a:tcPr marL="29806" marR="29806" marT="0" marB="0" anchor="ctr">
                    <a:solidFill>
                      <a:schemeClr val="accent2">
                        <a:lumMod val="40000"/>
                        <a:lumOff val="60000"/>
                      </a:schemeClr>
                    </a:solidFill>
                  </a:tcPr>
                </a:tc>
              </a:tr>
              <a:tr h="256450">
                <a:tc rowSpan="2">
                  <a:txBody>
                    <a:bodyPr/>
                    <a:lstStyle/>
                    <a:p>
                      <a:pPr marL="0" marR="0" algn="ctr">
                        <a:lnSpc>
                          <a:spcPct val="115000"/>
                        </a:lnSpc>
                        <a:spcBef>
                          <a:spcPts val="0"/>
                        </a:spcBef>
                        <a:spcAft>
                          <a:spcPts val="0"/>
                        </a:spcAft>
                      </a:pPr>
                      <a:r>
                        <a:rPr lang="fil-PH" sz="1400" b="1" i="1" dirty="0" smtClean="0">
                          <a:solidFill>
                            <a:schemeClr val="accent2">
                              <a:lumMod val="50000"/>
                            </a:schemeClr>
                          </a:solidFill>
                          <a:latin typeface="Bookman Old Style" pitchFamily="18" charset="0"/>
                          <a:cs typeface="Arial" pitchFamily="34" charset="0"/>
                        </a:rPr>
                        <a:t>Science</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6">
                        <a:lumMod val="60000"/>
                        <a:lumOff val="40000"/>
                      </a:schemeClr>
                    </a:solidFill>
                  </a:tcPr>
                </a:tc>
                <a:tc>
                  <a:txBody>
                    <a:bodyPr/>
                    <a:lstStyle/>
                    <a:p>
                      <a:pPr marL="0" marR="0" indent="0" algn="l">
                        <a:lnSpc>
                          <a:spcPct val="100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Earth Science</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6">
                        <a:lumMod val="60000"/>
                        <a:lumOff val="40000"/>
                      </a:schemeClr>
                    </a:solidFill>
                  </a:tcPr>
                </a:tc>
              </a:tr>
              <a:tr h="256450">
                <a:tc vMerge="1">
                  <a:txBody>
                    <a:bodyPr/>
                    <a:lstStyle/>
                    <a:p>
                      <a:pPr marL="0" marR="0" algn="ctr">
                        <a:lnSpc>
                          <a:spcPct val="115000"/>
                        </a:lnSpc>
                        <a:spcBef>
                          <a:spcPts val="0"/>
                        </a:spcBef>
                        <a:spcAft>
                          <a:spcPts val="0"/>
                        </a:spcAft>
                      </a:pPr>
                      <a:endParaRPr lang="fil-PH" sz="1200" i="1" dirty="0">
                        <a:solidFill>
                          <a:schemeClr val="accent2">
                            <a:lumMod val="50000"/>
                          </a:schemeClr>
                        </a:solidFill>
                        <a:latin typeface="Bookman Old Style" pitchFamily="18" charset="0"/>
                        <a:ea typeface="Calibri"/>
                        <a:cs typeface="Arial" pitchFamily="34" charset="0"/>
                      </a:endParaRPr>
                    </a:p>
                  </a:txBody>
                  <a:tcPr marL="27513" marR="27513" marT="0" marB="0" anchor="ctr">
                    <a:solidFill>
                      <a:schemeClr val="accent2">
                        <a:lumMod val="40000"/>
                        <a:lumOff val="60000"/>
                      </a:schemeClr>
                    </a:solidFill>
                  </a:tcPr>
                </a:tc>
                <a:tc>
                  <a:txBody>
                    <a:bodyPr/>
                    <a:lstStyle/>
                    <a:p>
                      <a:pPr marL="0" marR="0" indent="0" algn="l">
                        <a:lnSpc>
                          <a:spcPct val="100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Disaster Readiness and Risk</a:t>
                      </a:r>
                      <a:r>
                        <a:rPr lang="fil-PH" sz="1400" baseline="0" dirty="0" smtClean="0">
                          <a:solidFill>
                            <a:schemeClr val="accent2">
                              <a:lumMod val="50000"/>
                            </a:schemeClr>
                          </a:solidFill>
                          <a:latin typeface="Arial" pitchFamily="34" charset="0"/>
                          <a:ea typeface="Calibri"/>
                          <a:cs typeface="Arial" pitchFamily="34" charset="0"/>
                        </a:rPr>
                        <a:t> Reduction</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6">
                        <a:lumMod val="60000"/>
                        <a:lumOff val="40000"/>
                      </a:schemeClr>
                    </a:solidFill>
                  </a:tcPr>
                </a:tc>
              </a:tr>
              <a:tr h="256450">
                <a:tc rowSpan="2">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Social </a:t>
                      </a:r>
                      <a:r>
                        <a:rPr lang="fil-PH" sz="1400" b="1" i="1" dirty="0" smtClean="0">
                          <a:solidFill>
                            <a:schemeClr val="accent2">
                              <a:lumMod val="50000"/>
                            </a:schemeClr>
                          </a:solidFill>
                          <a:latin typeface="Bookman Old Style" pitchFamily="18" charset="0"/>
                          <a:cs typeface="Arial" pitchFamily="34" charset="0"/>
                        </a:rPr>
                        <a:t>Science</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indent="0" algn="l">
                        <a:lnSpc>
                          <a:spcPct val="100000"/>
                        </a:lnSpc>
                        <a:spcBef>
                          <a:spcPts val="0"/>
                        </a:spcBef>
                        <a:spcAft>
                          <a:spcPts val="0"/>
                        </a:spcAft>
                      </a:pPr>
                      <a:r>
                        <a:rPr lang="fil-PH" sz="1400" dirty="0">
                          <a:solidFill>
                            <a:schemeClr val="accent2">
                              <a:lumMod val="50000"/>
                            </a:schemeClr>
                          </a:solidFill>
                          <a:latin typeface="Arial" pitchFamily="34" charset="0"/>
                          <a:cs typeface="Arial" pitchFamily="34" charset="0"/>
                        </a:rPr>
                        <a:t>Personal </a:t>
                      </a:r>
                      <a:r>
                        <a:rPr lang="fil-PH" sz="1400" dirty="0" smtClean="0">
                          <a:solidFill>
                            <a:schemeClr val="accent2">
                              <a:lumMod val="50000"/>
                            </a:schemeClr>
                          </a:solidFill>
                          <a:latin typeface="Arial" pitchFamily="34" charset="0"/>
                          <a:cs typeface="Arial" pitchFamily="34" charset="0"/>
                        </a:rPr>
                        <a:t>Development</a:t>
                      </a:r>
                      <a:r>
                        <a:rPr lang="fil-PH" sz="1400" baseline="0" dirty="0" smtClean="0">
                          <a:solidFill>
                            <a:schemeClr val="accent2">
                              <a:lumMod val="50000"/>
                            </a:schemeClr>
                          </a:solidFill>
                          <a:latin typeface="Arial" pitchFamily="34" charset="0"/>
                          <a:cs typeface="Arial" pitchFamily="34" charset="0"/>
                        </a:rPr>
                        <a:t> / Pansariling Kaunlaran</a:t>
                      </a:r>
                      <a:endParaRPr lang="fil-PH" sz="1400" dirty="0" smtClean="0">
                        <a:solidFill>
                          <a:schemeClr val="accent2">
                            <a:lumMod val="50000"/>
                          </a:schemeClr>
                        </a:solidFill>
                        <a:latin typeface="Arial" pitchFamily="34" charset="0"/>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r>
              <a:tr h="256450">
                <a:tc vMerge="1">
                  <a:txBody>
                    <a:bodyPr/>
                    <a:lstStyle/>
                    <a:p>
                      <a:endParaRPr lang="en-PH"/>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l-PH" sz="1400" dirty="0" smtClean="0">
                          <a:solidFill>
                            <a:schemeClr val="accent2">
                              <a:lumMod val="50000"/>
                            </a:schemeClr>
                          </a:solidFill>
                          <a:latin typeface="Arial" pitchFamily="34" charset="0"/>
                          <a:cs typeface="Arial" pitchFamily="34" charset="0"/>
                        </a:rPr>
                        <a:t>Understanding Culture,</a:t>
                      </a:r>
                      <a:r>
                        <a:rPr lang="fil-PH" sz="1400" baseline="0" dirty="0" smtClean="0">
                          <a:solidFill>
                            <a:schemeClr val="accent2">
                              <a:lumMod val="50000"/>
                            </a:schemeClr>
                          </a:solidFill>
                          <a:latin typeface="Arial" pitchFamily="34" charset="0"/>
                          <a:cs typeface="Arial" pitchFamily="34" charset="0"/>
                        </a:rPr>
                        <a:t> Society and Politics</a:t>
                      </a:r>
                      <a:endParaRPr lang="fil-PH" sz="1400" dirty="0" smtClean="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r>
              <a:tr h="234400">
                <a:tc>
                  <a:txBody>
                    <a:bodyPr/>
                    <a:lstStyle/>
                    <a:p>
                      <a:pPr marL="0" marR="0" algn="ctr">
                        <a:lnSpc>
                          <a:spcPct val="115000"/>
                        </a:lnSpc>
                        <a:spcBef>
                          <a:spcPts val="0"/>
                        </a:spcBef>
                        <a:spcAft>
                          <a:spcPts val="0"/>
                        </a:spcAft>
                      </a:pPr>
                      <a:r>
                        <a:rPr lang="fil-PH" sz="1400" b="1" i="1" dirty="0" smtClean="0">
                          <a:solidFill>
                            <a:schemeClr val="accent2">
                              <a:lumMod val="50000"/>
                            </a:schemeClr>
                          </a:solidFill>
                          <a:latin typeface="Bookman Old Style" pitchFamily="18" charset="0"/>
                          <a:cs typeface="Arial" pitchFamily="34" charset="0"/>
                        </a:rPr>
                        <a:t>Philosophy</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indent="0" algn="l">
                        <a:lnSpc>
                          <a:spcPct val="100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Introduction </a:t>
                      </a:r>
                      <a:r>
                        <a:rPr lang="fil-PH" sz="1400" dirty="0">
                          <a:solidFill>
                            <a:schemeClr val="accent2">
                              <a:lumMod val="50000"/>
                            </a:schemeClr>
                          </a:solidFill>
                          <a:latin typeface="Arial" pitchFamily="34" charset="0"/>
                          <a:cs typeface="Arial" pitchFamily="34" charset="0"/>
                        </a:rPr>
                        <a:t>to Philosophy of the Human </a:t>
                      </a:r>
                      <a:r>
                        <a:rPr lang="fil-PH" sz="1400" dirty="0" smtClean="0">
                          <a:solidFill>
                            <a:schemeClr val="accent2">
                              <a:lumMod val="50000"/>
                            </a:schemeClr>
                          </a:solidFill>
                          <a:latin typeface="Arial" pitchFamily="34" charset="0"/>
                          <a:cs typeface="Arial" pitchFamily="34" charset="0"/>
                        </a:rPr>
                        <a:t>Person / Pambungad</a:t>
                      </a:r>
                      <a:r>
                        <a:rPr lang="fil-PH" sz="1400" baseline="0" dirty="0" smtClean="0">
                          <a:solidFill>
                            <a:schemeClr val="accent2">
                              <a:lumMod val="50000"/>
                            </a:schemeClr>
                          </a:solidFill>
                          <a:latin typeface="Arial" pitchFamily="34" charset="0"/>
                          <a:cs typeface="Arial" pitchFamily="34" charset="0"/>
                        </a:rPr>
                        <a:t> sa Pilosopiya ng Tao</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20000"/>
                        <a:lumOff val="80000"/>
                      </a:schemeClr>
                    </a:solidFill>
                  </a:tcPr>
                </a:tc>
              </a:tr>
              <a:tr h="256450">
                <a:tc>
                  <a:txBody>
                    <a:bodyPr/>
                    <a:lstStyle/>
                    <a:p>
                      <a:pPr marL="0" marR="0" algn="ctr">
                        <a:lnSpc>
                          <a:spcPct val="115000"/>
                        </a:lnSpc>
                        <a:spcBef>
                          <a:spcPts val="0"/>
                        </a:spcBef>
                        <a:spcAft>
                          <a:spcPts val="0"/>
                        </a:spcAft>
                      </a:pPr>
                      <a:r>
                        <a:rPr lang="fil-PH" sz="1400" b="1" i="1" dirty="0">
                          <a:solidFill>
                            <a:schemeClr val="accent2">
                              <a:lumMod val="50000"/>
                            </a:schemeClr>
                          </a:solidFill>
                          <a:latin typeface="Bookman Old Style" pitchFamily="18" charset="0"/>
                          <a:cs typeface="Arial" pitchFamily="34" charset="0"/>
                        </a:rPr>
                        <a:t>PE and Health</a:t>
                      </a:r>
                      <a:endParaRPr lang="fil-PH" sz="1400" b="1" i="1" dirty="0">
                        <a:solidFill>
                          <a:schemeClr val="accent2">
                            <a:lumMod val="50000"/>
                          </a:schemeClr>
                        </a:solidFill>
                        <a:latin typeface="Bookman Old Style" pitchFamily="18"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indent="0" algn="l">
                        <a:lnSpc>
                          <a:spcPct val="100000"/>
                        </a:lnSpc>
                        <a:spcBef>
                          <a:spcPts val="0"/>
                        </a:spcBef>
                        <a:spcAft>
                          <a:spcPts val="0"/>
                        </a:spcAft>
                      </a:pPr>
                      <a:r>
                        <a:rPr lang="fil-PH" sz="1400" dirty="0">
                          <a:solidFill>
                            <a:schemeClr val="accent2">
                              <a:lumMod val="50000"/>
                            </a:schemeClr>
                          </a:solidFill>
                          <a:latin typeface="Arial" pitchFamily="34" charset="0"/>
                          <a:cs typeface="Arial" pitchFamily="34" charset="0"/>
                        </a:rPr>
                        <a:t>Physical Education and Health</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fil-PH" sz="1400" dirty="0" smtClean="0">
                          <a:solidFill>
                            <a:schemeClr val="accent2">
                              <a:lumMod val="50000"/>
                            </a:schemeClr>
                          </a:solidFill>
                          <a:latin typeface="Arial" pitchFamily="34" charset="0"/>
                          <a:ea typeface="Calibri"/>
                          <a:cs typeface="Arial" pitchFamily="34" charset="0"/>
                        </a:rPr>
                        <a:t>80</a:t>
                      </a:r>
                      <a:endParaRPr lang="fil-PH" sz="1400" dirty="0">
                        <a:solidFill>
                          <a:schemeClr val="accent2">
                            <a:lumMod val="50000"/>
                          </a:schemeClr>
                        </a:solidFill>
                        <a:latin typeface="Arial" pitchFamily="34" charset="0"/>
                        <a:ea typeface="Calibri"/>
                        <a:cs typeface="Arial" pitchFamily="34" charset="0"/>
                      </a:endParaRPr>
                    </a:p>
                  </a:txBody>
                  <a:tcPr marL="29806" marR="29806" marT="0" marB="0" anchor="ctr">
                    <a:solidFill>
                      <a:schemeClr val="accent2">
                        <a:lumMod val="40000"/>
                        <a:lumOff val="60000"/>
                      </a:schemeClr>
                    </a:solidFill>
                  </a:tcPr>
                </a:tc>
              </a:tr>
              <a:tr h="302039">
                <a:tc gridSpan="2">
                  <a:txBody>
                    <a:bodyPr/>
                    <a:lstStyle/>
                    <a:p>
                      <a:pPr marL="0" marR="0" algn="ctr">
                        <a:lnSpc>
                          <a:spcPct val="115000"/>
                        </a:lnSpc>
                        <a:spcBef>
                          <a:spcPts val="0"/>
                        </a:spcBef>
                        <a:spcAft>
                          <a:spcPts val="0"/>
                        </a:spcAft>
                      </a:pPr>
                      <a:r>
                        <a:rPr lang="fil-PH" sz="1400" b="1" i="1" dirty="0">
                          <a:solidFill>
                            <a:schemeClr val="accent5">
                              <a:lumMod val="50000"/>
                            </a:schemeClr>
                          </a:solidFill>
                          <a:latin typeface="Bookman Old Style" pitchFamily="18" charset="0"/>
                          <a:cs typeface="Arial" pitchFamily="34" charset="0"/>
                        </a:rPr>
                        <a:t> </a:t>
                      </a:r>
                      <a:r>
                        <a:rPr lang="fil-PH" sz="1400" b="1" dirty="0" smtClean="0">
                          <a:solidFill>
                            <a:schemeClr val="accent5">
                              <a:lumMod val="50000"/>
                            </a:schemeClr>
                          </a:solidFill>
                          <a:latin typeface="Arial" pitchFamily="34" charset="0"/>
                          <a:cs typeface="Arial" pitchFamily="34" charset="0"/>
                        </a:rPr>
                        <a:t>CORE </a:t>
                      </a:r>
                      <a:r>
                        <a:rPr lang="fil-PH" sz="1400" b="1" dirty="0">
                          <a:solidFill>
                            <a:schemeClr val="accent5">
                              <a:lumMod val="50000"/>
                            </a:schemeClr>
                          </a:solidFill>
                          <a:latin typeface="Arial" pitchFamily="34" charset="0"/>
                          <a:cs typeface="Arial" pitchFamily="34" charset="0"/>
                        </a:rPr>
                        <a:t>Total Number of Hours</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lnB w="127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pPr marL="0" marR="0" algn="ctr">
                        <a:lnSpc>
                          <a:spcPct val="115000"/>
                        </a:lnSpc>
                        <a:spcBef>
                          <a:spcPts val="0"/>
                        </a:spcBef>
                        <a:spcAft>
                          <a:spcPts val="0"/>
                        </a:spcAft>
                      </a:pPr>
                      <a:endParaRPr lang="fil-PH" sz="1200" dirty="0">
                        <a:solidFill>
                          <a:schemeClr val="accent5">
                            <a:lumMod val="50000"/>
                          </a:schemeClr>
                        </a:solidFill>
                        <a:latin typeface="Arial" pitchFamily="34" charset="0"/>
                        <a:ea typeface="Calibri"/>
                        <a:cs typeface="Arial" pitchFamily="34" charset="0"/>
                      </a:endParaRPr>
                    </a:p>
                  </a:txBody>
                  <a:tcPr marL="27513" marR="27513"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fil-PH" sz="1400" b="1" dirty="0" smtClean="0">
                          <a:solidFill>
                            <a:schemeClr val="accent5">
                              <a:lumMod val="50000"/>
                            </a:schemeClr>
                          </a:solidFill>
                          <a:latin typeface="Arial" pitchFamily="34" charset="0"/>
                          <a:ea typeface="Calibri"/>
                          <a:cs typeface="Arial" pitchFamily="34" charset="0"/>
                        </a:rPr>
                        <a:t>1,200</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solidFill>
                      <a:schemeClr val="accent5">
                        <a:lumMod val="40000"/>
                        <a:lumOff val="60000"/>
                      </a:schemeClr>
                    </a:solidFill>
                  </a:tcPr>
                </a:tc>
              </a:tr>
              <a:tr h="302039">
                <a:tc gridSpan="2">
                  <a:txBody>
                    <a:bodyPr/>
                    <a:lstStyle/>
                    <a:p>
                      <a:pPr marL="0" marR="0" algn="ctr">
                        <a:lnSpc>
                          <a:spcPct val="115000"/>
                        </a:lnSpc>
                        <a:spcBef>
                          <a:spcPts val="0"/>
                        </a:spcBef>
                        <a:spcAft>
                          <a:spcPts val="0"/>
                        </a:spcAft>
                      </a:pPr>
                      <a:r>
                        <a:rPr lang="fil-PH" sz="1400" b="1" dirty="0" smtClean="0">
                          <a:solidFill>
                            <a:schemeClr val="accent5">
                              <a:lumMod val="50000"/>
                            </a:schemeClr>
                          </a:solidFill>
                          <a:latin typeface="Arial" pitchFamily="34" charset="0"/>
                          <a:cs typeface="Arial" pitchFamily="34" charset="0"/>
                        </a:rPr>
                        <a:t>TRACK Total Number of Hours</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pPr marL="0" marR="0" algn="ctr">
                        <a:lnSpc>
                          <a:spcPct val="115000"/>
                        </a:lnSpc>
                        <a:spcBef>
                          <a:spcPts val="0"/>
                        </a:spcBef>
                        <a:spcAft>
                          <a:spcPts val="0"/>
                        </a:spcAft>
                      </a:pPr>
                      <a:endParaRPr lang="fil-PH" sz="1200" dirty="0">
                        <a:solidFill>
                          <a:schemeClr val="accent5">
                            <a:lumMod val="50000"/>
                          </a:schemeClr>
                        </a:solidFill>
                        <a:latin typeface="Arial" pitchFamily="34" charset="0"/>
                        <a:ea typeface="Calibri"/>
                        <a:cs typeface="Arial" pitchFamily="34" charset="0"/>
                      </a:endParaRPr>
                    </a:p>
                  </a:txBody>
                  <a:tcPr marL="27513" marR="27513"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fil-PH" sz="1400" b="1" dirty="0" smtClean="0">
                          <a:solidFill>
                            <a:schemeClr val="accent5">
                              <a:lumMod val="50000"/>
                            </a:schemeClr>
                          </a:solidFill>
                          <a:latin typeface="Arial" pitchFamily="34" charset="0"/>
                          <a:cs typeface="Arial" pitchFamily="34" charset="0"/>
                        </a:rPr>
                        <a:t>1,280</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solidFill>
                      <a:schemeClr val="accent5">
                        <a:lumMod val="40000"/>
                        <a:lumOff val="60000"/>
                      </a:schemeClr>
                    </a:solidFill>
                  </a:tcPr>
                </a:tc>
              </a:tr>
              <a:tr h="302039">
                <a:tc gridSpan="2">
                  <a:txBody>
                    <a:bodyPr/>
                    <a:lstStyle/>
                    <a:p>
                      <a:pPr marL="0" marR="0" algn="ctr">
                        <a:lnSpc>
                          <a:spcPct val="115000"/>
                        </a:lnSpc>
                        <a:spcBef>
                          <a:spcPts val="0"/>
                        </a:spcBef>
                        <a:spcAft>
                          <a:spcPts val="0"/>
                        </a:spcAft>
                      </a:pPr>
                      <a:r>
                        <a:rPr lang="fil-PH" sz="1400" b="1" dirty="0">
                          <a:solidFill>
                            <a:schemeClr val="accent5">
                              <a:lumMod val="50000"/>
                            </a:schemeClr>
                          </a:solidFill>
                          <a:latin typeface="Arial" pitchFamily="34" charset="0"/>
                          <a:cs typeface="Arial" pitchFamily="34" charset="0"/>
                        </a:rPr>
                        <a:t>Total </a:t>
                      </a:r>
                      <a:r>
                        <a:rPr lang="fil-PH" sz="1400" b="1" dirty="0" smtClean="0">
                          <a:solidFill>
                            <a:schemeClr val="accent5">
                              <a:lumMod val="50000"/>
                            </a:schemeClr>
                          </a:solidFill>
                          <a:latin typeface="Arial" pitchFamily="34" charset="0"/>
                          <a:cs typeface="Arial" pitchFamily="34" charset="0"/>
                        </a:rPr>
                        <a:t>Number</a:t>
                      </a:r>
                      <a:r>
                        <a:rPr lang="fil-PH" sz="1400" b="1" baseline="0" dirty="0" smtClean="0">
                          <a:solidFill>
                            <a:schemeClr val="accent5">
                              <a:lumMod val="50000"/>
                            </a:schemeClr>
                          </a:solidFill>
                          <a:latin typeface="Arial" pitchFamily="34" charset="0"/>
                          <a:cs typeface="Arial" pitchFamily="34" charset="0"/>
                        </a:rPr>
                        <a:t> of Hours</a:t>
                      </a:r>
                      <a:r>
                        <a:rPr lang="fil-PH" sz="1400" b="1" dirty="0" smtClean="0">
                          <a:solidFill>
                            <a:schemeClr val="accent5">
                              <a:lumMod val="50000"/>
                            </a:schemeClr>
                          </a:solidFill>
                          <a:latin typeface="Arial" pitchFamily="34" charset="0"/>
                          <a:cs typeface="Arial" pitchFamily="34" charset="0"/>
                        </a:rPr>
                        <a:t> (CORE + TRACK)</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pPr marL="0" marR="0" algn="ctr">
                        <a:lnSpc>
                          <a:spcPct val="115000"/>
                        </a:lnSpc>
                        <a:spcBef>
                          <a:spcPts val="0"/>
                        </a:spcBef>
                        <a:spcAft>
                          <a:spcPts val="0"/>
                        </a:spcAft>
                      </a:pPr>
                      <a:endParaRPr lang="fil-PH" sz="1200" dirty="0">
                        <a:solidFill>
                          <a:schemeClr val="accent5">
                            <a:lumMod val="50000"/>
                          </a:schemeClr>
                        </a:solidFill>
                        <a:latin typeface="Arial" pitchFamily="34" charset="0"/>
                        <a:ea typeface="Calibri"/>
                        <a:cs typeface="Arial" pitchFamily="34" charset="0"/>
                      </a:endParaRPr>
                    </a:p>
                  </a:txBody>
                  <a:tcPr marL="27513" marR="27513"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fil-PH" sz="1400" b="1" dirty="0" smtClean="0">
                          <a:solidFill>
                            <a:schemeClr val="accent5">
                              <a:lumMod val="50000"/>
                            </a:schemeClr>
                          </a:solidFill>
                          <a:latin typeface="Arial" pitchFamily="34" charset="0"/>
                          <a:cs typeface="Arial" pitchFamily="34" charset="0"/>
                        </a:rPr>
                        <a:t>2,480</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solidFill>
                      <a:schemeClr val="accent5">
                        <a:lumMod val="40000"/>
                        <a:lumOff val="60000"/>
                      </a:schemeClr>
                    </a:solidFill>
                  </a:tcPr>
                </a:tc>
              </a:tr>
              <a:tr h="256450">
                <a:tc gridSpan="2">
                  <a:txBody>
                    <a:bodyPr/>
                    <a:lstStyle/>
                    <a:p>
                      <a:pPr marL="0" marR="0" algn="ctr">
                        <a:lnSpc>
                          <a:spcPct val="115000"/>
                        </a:lnSpc>
                        <a:spcBef>
                          <a:spcPts val="0"/>
                        </a:spcBef>
                        <a:spcAft>
                          <a:spcPts val="0"/>
                        </a:spcAft>
                      </a:pPr>
                      <a:r>
                        <a:rPr lang="fil-PH" sz="1250" b="1" dirty="0" smtClean="0">
                          <a:solidFill>
                            <a:schemeClr val="accent5">
                              <a:lumMod val="50000"/>
                            </a:schemeClr>
                          </a:solidFill>
                          <a:latin typeface="Arial" pitchFamily="34" charset="0"/>
                          <a:cs typeface="Arial" pitchFamily="34" charset="0"/>
                        </a:rPr>
                        <a:t>Total Hours (CORE + TRACK) </a:t>
                      </a:r>
                      <a:r>
                        <a:rPr lang="fil-PH" sz="1250" b="1" dirty="0">
                          <a:solidFill>
                            <a:schemeClr val="accent5">
                              <a:lumMod val="50000"/>
                            </a:schemeClr>
                          </a:solidFill>
                          <a:latin typeface="Arial" pitchFamily="34" charset="0"/>
                          <a:cs typeface="Arial" pitchFamily="34" charset="0"/>
                        </a:rPr>
                        <a:t>divided by </a:t>
                      </a:r>
                      <a:r>
                        <a:rPr lang="fil-PH" sz="1250" b="1" dirty="0" smtClean="0">
                          <a:solidFill>
                            <a:schemeClr val="accent5">
                              <a:lumMod val="50000"/>
                            </a:schemeClr>
                          </a:solidFill>
                          <a:latin typeface="Arial" pitchFamily="34" charset="0"/>
                          <a:cs typeface="Arial" pitchFamily="34" charset="0"/>
                        </a:rPr>
                        <a:t>Number </a:t>
                      </a:r>
                      <a:r>
                        <a:rPr lang="fil-PH" sz="1250" b="1" dirty="0">
                          <a:solidFill>
                            <a:schemeClr val="accent5">
                              <a:lumMod val="50000"/>
                            </a:schemeClr>
                          </a:solidFill>
                          <a:latin typeface="Arial" pitchFamily="34" charset="0"/>
                          <a:cs typeface="Arial" pitchFamily="34" charset="0"/>
                        </a:rPr>
                        <a:t>of </a:t>
                      </a:r>
                      <a:r>
                        <a:rPr lang="fil-PH" sz="1250" b="1" dirty="0" smtClean="0">
                          <a:solidFill>
                            <a:schemeClr val="accent5">
                              <a:lumMod val="50000"/>
                            </a:schemeClr>
                          </a:solidFill>
                          <a:latin typeface="Arial" pitchFamily="34" charset="0"/>
                          <a:cs typeface="Arial" pitchFamily="34" charset="0"/>
                        </a:rPr>
                        <a:t>School Days in</a:t>
                      </a:r>
                      <a:r>
                        <a:rPr lang="fil-PH" sz="1250" b="1" baseline="0" dirty="0" smtClean="0">
                          <a:solidFill>
                            <a:schemeClr val="accent5">
                              <a:lumMod val="50000"/>
                            </a:schemeClr>
                          </a:solidFill>
                          <a:latin typeface="Arial" pitchFamily="34" charset="0"/>
                          <a:cs typeface="Arial" pitchFamily="34" charset="0"/>
                        </a:rPr>
                        <a:t> SHS </a:t>
                      </a:r>
                      <a:r>
                        <a:rPr lang="fil-PH" sz="1250" b="1" dirty="0" smtClean="0">
                          <a:solidFill>
                            <a:schemeClr val="accent5">
                              <a:lumMod val="50000"/>
                            </a:schemeClr>
                          </a:solidFill>
                          <a:latin typeface="Arial" pitchFamily="34" charset="0"/>
                          <a:cs typeface="Arial" pitchFamily="34" charset="0"/>
                        </a:rPr>
                        <a:t>(400) =  average hours/day</a:t>
                      </a:r>
                      <a:endParaRPr lang="fil-PH" sz="1250" b="1" dirty="0">
                        <a:solidFill>
                          <a:schemeClr val="accent5">
                            <a:lumMod val="50000"/>
                          </a:schemeClr>
                        </a:solidFill>
                        <a:latin typeface="Arial" pitchFamily="34" charset="0"/>
                        <a:ea typeface="Calibri"/>
                        <a:cs typeface="Arial" pitchFamily="34" charset="0"/>
                      </a:endParaRPr>
                    </a:p>
                  </a:txBody>
                  <a:tcPr marL="29806" marR="29806" marT="0" marB="0" anchor="ctr">
                    <a:lnT w="12700" cap="flat" cmpd="sng" algn="ctr">
                      <a:solidFill>
                        <a:schemeClr val="bg1"/>
                      </a:solidFill>
                      <a:prstDash val="solid"/>
                      <a:round/>
                      <a:headEnd type="none" w="med" len="med"/>
                      <a:tailEnd type="none" w="med" len="med"/>
                    </a:lnT>
                    <a:solidFill>
                      <a:schemeClr val="accent5">
                        <a:lumMod val="40000"/>
                        <a:lumOff val="60000"/>
                      </a:schemeClr>
                    </a:solidFill>
                  </a:tcPr>
                </a:tc>
                <a:tc hMerge="1">
                  <a:txBody>
                    <a:bodyPr/>
                    <a:lstStyle/>
                    <a:p>
                      <a:pPr marL="0" marR="0" algn="ctr">
                        <a:lnSpc>
                          <a:spcPct val="115000"/>
                        </a:lnSpc>
                        <a:spcBef>
                          <a:spcPts val="0"/>
                        </a:spcBef>
                        <a:spcAft>
                          <a:spcPts val="0"/>
                        </a:spcAft>
                      </a:pPr>
                      <a:endParaRPr lang="fil-PH" sz="1200" dirty="0">
                        <a:solidFill>
                          <a:schemeClr val="accent5">
                            <a:lumMod val="50000"/>
                          </a:schemeClr>
                        </a:solidFill>
                        <a:latin typeface="Arial" pitchFamily="34" charset="0"/>
                        <a:ea typeface="Calibri"/>
                        <a:cs typeface="Arial" pitchFamily="34" charset="0"/>
                      </a:endParaRPr>
                    </a:p>
                  </a:txBody>
                  <a:tcPr marL="27513" marR="27513"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fil-PH" sz="1400" b="1" dirty="0">
                          <a:solidFill>
                            <a:schemeClr val="accent5">
                              <a:lumMod val="50000"/>
                            </a:schemeClr>
                          </a:solidFill>
                          <a:latin typeface="Arial" pitchFamily="34" charset="0"/>
                          <a:cs typeface="Arial" pitchFamily="34" charset="0"/>
                        </a:rPr>
                        <a:t> </a:t>
                      </a:r>
                      <a:r>
                        <a:rPr lang="fil-PH" sz="1400" b="1" dirty="0" smtClean="0">
                          <a:solidFill>
                            <a:schemeClr val="accent5">
                              <a:lumMod val="50000"/>
                            </a:schemeClr>
                          </a:solidFill>
                          <a:latin typeface="Arial" pitchFamily="34" charset="0"/>
                          <a:cs typeface="Arial" pitchFamily="34" charset="0"/>
                        </a:rPr>
                        <a:t>6.2 hours/day</a:t>
                      </a:r>
                      <a:endParaRPr lang="fil-PH" sz="1400" b="1" dirty="0">
                        <a:solidFill>
                          <a:schemeClr val="accent5">
                            <a:lumMod val="50000"/>
                          </a:schemeClr>
                        </a:solidFill>
                        <a:latin typeface="Arial" pitchFamily="34" charset="0"/>
                        <a:ea typeface="Calibri"/>
                        <a:cs typeface="Arial" pitchFamily="34" charset="0"/>
                      </a:endParaRPr>
                    </a:p>
                  </a:txBody>
                  <a:tcPr marL="29806" marR="29806" marT="0" marB="0" anchor="ctr">
                    <a:solidFill>
                      <a:schemeClr val="accent5">
                        <a:lumMod val="40000"/>
                        <a:lumOff val="60000"/>
                      </a:schemeClr>
                    </a:solidFill>
                  </a:tcPr>
                </a:tc>
              </a:tr>
            </a:tbl>
          </a:graphicData>
        </a:graphic>
      </p:graphicFrame>
      <p:sp>
        <p:nvSpPr>
          <p:cNvPr id="10"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695945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 name="Title 1"/>
          <p:cNvSpPr txBox="1">
            <a:spLocks/>
          </p:cNvSpPr>
          <p:nvPr/>
        </p:nvSpPr>
        <p:spPr>
          <a:xfrm>
            <a:off x="495300" y="0"/>
            <a:ext cx="8915400" cy="9144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Academic Track</a:t>
            </a:r>
          </a:p>
          <a:p>
            <a:pPr lvl="0" algn="ctr">
              <a:spcBef>
                <a:spcPct val="0"/>
              </a:spcBef>
              <a:defRPr/>
            </a:pPr>
            <a:r>
              <a:rPr lang="fil-PH" sz="3600" dirty="0">
                <a:solidFill>
                  <a:schemeClr val="bg1"/>
                </a:solidFill>
                <a:latin typeface="Bookman Old Style" pitchFamily="18" charset="0"/>
              </a:rPr>
              <a:t>Specialized Subjects</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1266716450"/>
              </p:ext>
            </p:extLst>
          </p:nvPr>
        </p:nvGraphicFramePr>
        <p:xfrm>
          <a:off x="216198" y="1143000"/>
          <a:ext cx="9373847" cy="4499522"/>
        </p:xfrm>
        <a:graphic>
          <a:graphicData uri="http://schemas.openxmlformats.org/drawingml/2006/table">
            <a:tbl>
              <a:tblPr>
                <a:tableStyleId>{073A0DAA-6AF3-43AB-8588-CEC1D06C72B9}</a:tableStyleId>
              </a:tblPr>
              <a:tblGrid>
                <a:gridCol w="649671"/>
                <a:gridCol w="1944234"/>
                <a:gridCol w="6779942"/>
              </a:tblGrid>
              <a:tr h="711629">
                <a:tc gridSpan="3">
                  <a:txBody>
                    <a:bodyPr/>
                    <a:lstStyle/>
                    <a:p>
                      <a:pPr marL="342900" marR="0" lvl="0" indent="-342900" algn="ctr">
                        <a:lnSpc>
                          <a:spcPct val="115000"/>
                        </a:lnSpc>
                        <a:spcBef>
                          <a:spcPts val="0"/>
                        </a:spcBef>
                        <a:spcAft>
                          <a:spcPts val="0"/>
                        </a:spcAft>
                        <a:buFont typeface="+mj-lt"/>
                        <a:buNone/>
                      </a:pPr>
                      <a:r>
                        <a:rPr lang="en-PH" sz="2200" b="1" i="0" baseline="0" dirty="0" smtClean="0">
                          <a:solidFill>
                            <a:schemeClr val="bg1"/>
                          </a:solidFill>
                          <a:latin typeface="Bookman Old Style" pitchFamily="18" charset="0"/>
                          <a:ea typeface="Calibri"/>
                          <a:cs typeface="Arial" pitchFamily="34" charset="0"/>
                        </a:rPr>
                        <a:t>Science, Technology, Engineering and Mathematics Strand</a:t>
                      </a:r>
                      <a:endParaRPr lang="en-PH" sz="2200" b="1" i="0" dirty="0">
                        <a:solidFill>
                          <a:schemeClr val="bg1"/>
                        </a:solidFill>
                        <a:latin typeface="Bookman Old Style" pitchFamily="18" charset="0"/>
                        <a:ea typeface="Calibri"/>
                        <a:cs typeface="Arial" pitchFamily="34" charset="0"/>
                      </a:endParaRPr>
                    </a:p>
                  </a:txBody>
                  <a:tcPr marL="32629" marR="32629" marT="0" marB="0" anchor="ctr">
                    <a:solidFill>
                      <a:schemeClr val="accent3">
                        <a:lumMod val="75000"/>
                      </a:schemeClr>
                    </a:solidFill>
                  </a:tcPr>
                </a:tc>
                <a:tc hMerge="1">
                  <a:txBody>
                    <a:bodyPr/>
                    <a:lstStyle/>
                    <a:p>
                      <a:pPr marL="0" marR="0" algn="ctr">
                        <a:lnSpc>
                          <a:spcPct val="115000"/>
                        </a:lnSpc>
                        <a:spcBef>
                          <a:spcPts val="0"/>
                        </a:spcBef>
                        <a:spcAft>
                          <a:spcPts val="0"/>
                        </a:spcAft>
                      </a:pPr>
                      <a:endParaRPr lang="fil-PH" sz="1400" b="1"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c hMerge="1">
                  <a:txBody>
                    <a:bodyPr/>
                    <a:lstStyle/>
                    <a:p>
                      <a:pPr marL="0" marR="0" algn="ctr">
                        <a:lnSpc>
                          <a:spcPct val="115000"/>
                        </a:lnSpc>
                        <a:spcBef>
                          <a:spcPts val="0"/>
                        </a:spcBef>
                        <a:spcAft>
                          <a:spcPts val="0"/>
                        </a:spcAft>
                      </a:pPr>
                      <a:endParaRPr lang="fil-PH" sz="1400" b="1"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8</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STEM Strand 1</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indent="0" algn="l">
                        <a:lnSpc>
                          <a:spcPct val="115000"/>
                        </a:lnSpc>
                        <a:spcBef>
                          <a:spcPts val="0"/>
                        </a:spcBef>
                        <a:spcAft>
                          <a:spcPts val="0"/>
                        </a:spcAft>
                        <a:buFont typeface="+mj-lt"/>
                        <a:buNone/>
                      </a:pPr>
                      <a:r>
                        <a:rPr lang="en-US" sz="1800" dirty="0" smtClean="0">
                          <a:solidFill>
                            <a:schemeClr val="accent6">
                              <a:lumMod val="50000"/>
                            </a:schemeClr>
                          </a:solidFill>
                          <a:latin typeface="Arial" pitchFamily="34" charset="0"/>
                          <a:cs typeface="Arial" pitchFamily="34" charset="0"/>
                        </a:rPr>
                        <a:t>Pre-Calculus</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9</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STEM Strand 2</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indent="0" algn="l">
                        <a:lnSpc>
                          <a:spcPct val="115000"/>
                        </a:lnSpc>
                        <a:spcBef>
                          <a:spcPts val="0"/>
                        </a:spcBef>
                        <a:spcAft>
                          <a:spcPts val="0"/>
                        </a:spcAft>
                        <a:buFont typeface="+mj-lt"/>
                        <a:buNone/>
                      </a:pPr>
                      <a:r>
                        <a:rPr lang="en-US" sz="1800" dirty="0" smtClean="0">
                          <a:solidFill>
                            <a:schemeClr val="accent6">
                              <a:lumMod val="50000"/>
                            </a:schemeClr>
                          </a:solidFill>
                          <a:latin typeface="Arial" pitchFamily="34" charset="0"/>
                          <a:cs typeface="Arial" pitchFamily="34" charset="0"/>
                        </a:rPr>
                        <a:t>Basic</a:t>
                      </a:r>
                      <a:r>
                        <a:rPr lang="en-US" sz="1800" baseline="0" dirty="0" smtClean="0">
                          <a:solidFill>
                            <a:schemeClr val="accent6">
                              <a:lumMod val="50000"/>
                            </a:schemeClr>
                          </a:solidFill>
                          <a:latin typeface="Arial" pitchFamily="34" charset="0"/>
                          <a:cs typeface="Arial" pitchFamily="34" charset="0"/>
                        </a:rPr>
                        <a:t> </a:t>
                      </a:r>
                      <a:r>
                        <a:rPr lang="en-US" sz="1800" dirty="0" smtClean="0">
                          <a:solidFill>
                            <a:schemeClr val="accent6">
                              <a:lumMod val="50000"/>
                            </a:schemeClr>
                          </a:solidFill>
                          <a:latin typeface="Arial" pitchFamily="34" charset="0"/>
                          <a:cs typeface="Arial" pitchFamily="34" charset="0"/>
                        </a:rPr>
                        <a:t>Calculus </a:t>
                      </a:r>
                      <a:endParaRPr lang="fil-PH" sz="1800" dirty="0" smtClean="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10</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STEM Strand 3</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fil-PH" sz="1800" i="0" dirty="0" smtClean="0">
                          <a:solidFill>
                            <a:schemeClr val="accent6">
                              <a:lumMod val="50000"/>
                            </a:schemeClr>
                          </a:solidFill>
                          <a:latin typeface="Arial" pitchFamily="34" charset="0"/>
                          <a:ea typeface="Calibri"/>
                          <a:cs typeface="Arial" pitchFamily="34" charset="0"/>
                        </a:rPr>
                        <a:t>General Biology 1</a:t>
                      </a:r>
                    </a:p>
                  </a:txBody>
                  <a:tcPr marL="32629" marR="3262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11</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STEM Strand 4</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fil-PH" sz="1800" i="0" dirty="0" smtClean="0">
                          <a:solidFill>
                            <a:schemeClr val="accent6">
                              <a:lumMod val="50000"/>
                            </a:schemeClr>
                          </a:solidFill>
                          <a:latin typeface="Arial" pitchFamily="34" charset="0"/>
                          <a:ea typeface="Calibri"/>
                          <a:cs typeface="Arial" pitchFamily="34" charset="0"/>
                        </a:rPr>
                        <a:t>General Biology 2</a:t>
                      </a: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12</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STEM Strand 5</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algn="l"/>
                      <a:r>
                        <a:rPr lang="en-PH" sz="1800" dirty="0" smtClean="0">
                          <a:solidFill>
                            <a:schemeClr val="accent6">
                              <a:lumMod val="50000"/>
                            </a:schemeClr>
                          </a:solidFill>
                          <a:latin typeface="Arial" panose="020B0604020202020204" pitchFamily="34" charset="0"/>
                          <a:cs typeface="Arial" panose="020B0604020202020204" pitchFamily="34" charset="0"/>
                        </a:rPr>
                        <a:t>General Physics</a:t>
                      </a:r>
                      <a:r>
                        <a:rPr lang="en-PH" sz="1800" baseline="0" dirty="0" smtClean="0">
                          <a:solidFill>
                            <a:schemeClr val="accent6">
                              <a:lumMod val="50000"/>
                            </a:schemeClr>
                          </a:solidFill>
                          <a:latin typeface="Arial" panose="020B0604020202020204" pitchFamily="34" charset="0"/>
                          <a:cs typeface="Arial" panose="020B0604020202020204" pitchFamily="34" charset="0"/>
                        </a:rPr>
                        <a:t> 1</a:t>
                      </a:r>
                      <a:endParaRPr lang="en-PH" sz="1800" dirty="0">
                        <a:solidFill>
                          <a:schemeClr val="accent6">
                            <a:lumMod val="50000"/>
                          </a:schemeClr>
                        </a:solidFill>
                        <a:latin typeface="Arial" panose="020B0604020202020204" pitchFamily="34" charset="0"/>
                        <a:cs typeface="Arial" panose="020B0604020202020204"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13</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STEM Strand 6</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algn="l"/>
                      <a:r>
                        <a:rPr lang="en-PH" sz="1800" dirty="0" smtClean="0">
                          <a:solidFill>
                            <a:schemeClr val="accent6">
                              <a:lumMod val="50000"/>
                            </a:schemeClr>
                          </a:solidFill>
                          <a:latin typeface="Arial" panose="020B0604020202020204" pitchFamily="34" charset="0"/>
                          <a:cs typeface="Arial" panose="020B0604020202020204" pitchFamily="34" charset="0"/>
                        </a:rPr>
                        <a:t>General</a:t>
                      </a:r>
                      <a:r>
                        <a:rPr lang="en-PH" sz="1800" baseline="0" dirty="0" smtClean="0">
                          <a:solidFill>
                            <a:schemeClr val="accent6">
                              <a:lumMod val="50000"/>
                            </a:schemeClr>
                          </a:solidFill>
                          <a:latin typeface="Arial" panose="020B0604020202020204" pitchFamily="34" charset="0"/>
                          <a:cs typeface="Arial" panose="020B0604020202020204" pitchFamily="34" charset="0"/>
                        </a:rPr>
                        <a:t> Physics 2</a:t>
                      </a:r>
                      <a:endParaRPr lang="en-PH" sz="1800" dirty="0">
                        <a:solidFill>
                          <a:schemeClr val="accent6">
                            <a:lumMod val="50000"/>
                          </a:schemeClr>
                        </a:solidFill>
                        <a:latin typeface="Arial" panose="020B0604020202020204" pitchFamily="34" charset="0"/>
                        <a:cs typeface="Arial" panose="020B0604020202020204"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14</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STEM Strand 7</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l-PH" sz="1800" dirty="0" smtClean="0">
                          <a:solidFill>
                            <a:schemeClr val="accent6">
                              <a:lumMod val="50000"/>
                            </a:schemeClr>
                          </a:solidFill>
                          <a:latin typeface="Arial" pitchFamily="34" charset="0"/>
                          <a:cs typeface="Arial" pitchFamily="34" charset="0"/>
                        </a:rPr>
                        <a:t>General Chemistry 1</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Calibri"/>
                          <a:cs typeface="Arial" pitchFamily="34" charset="0"/>
                        </a:rPr>
                        <a:t>15</a:t>
                      </a:r>
                      <a:endParaRPr lang="en-PH" sz="1600" b="0"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STEM Strand 8</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gn="l">
                        <a:lnSpc>
                          <a:spcPct val="115000"/>
                        </a:lnSpc>
                        <a:spcBef>
                          <a:spcPts val="0"/>
                        </a:spcBef>
                        <a:spcAft>
                          <a:spcPts val="0"/>
                        </a:spcAft>
                      </a:pPr>
                      <a:r>
                        <a:rPr lang="fil-PH" sz="1800" dirty="0" smtClean="0">
                          <a:solidFill>
                            <a:schemeClr val="accent6">
                              <a:lumMod val="50000"/>
                            </a:schemeClr>
                          </a:solidFill>
                          <a:latin typeface="Arial" pitchFamily="34" charset="0"/>
                          <a:ea typeface="Calibri"/>
                          <a:cs typeface="Arial" pitchFamily="34" charset="0"/>
                        </a:rPr>
                        <a:t>General</a:t>
                      </a:r>
                      <a:r>
                        <a:rPr lang="fil-PH" sz="1800" baseline="0" dirty="0" smtClean="0">
                          <a:solidFill>
                            <a:schemeClr val="accent6">
                              <a:lumMod val="50000"/>
                            </a:schemeClr>
                          </a:solidFill>
                          <a:latin typeface="Arial" pitchFamily="34" charset="0"/>
                          <a:ea typeface="Calibri"/>
                          <a:cs typeface="Arial" pitchFamily="34" charset="0"/>
                        </a:rPr>
                        <a:t> Chemistry 2</a:t>
                      </a:r>
                      <a:endParaRPr lang="fil-PH" sz="1800" dirty="0" smtClean="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smtClean="0">
                          <a:solidFill>
                            <a:schemeClr val="accent6">
                              <a:lumMod val="50000"/>
                            </a:schemeClr>
                          </a:solidFill>
                          <a:latin typeface="Bookman Old Style" pitchFamily="18" charset="0"/>
                          <a:ea typeface="Calibri"/>
                          <a:cs typeface="Arial" pitchFamily="34" charset="0"/>
                        </a:rPr>
                        <a:t>16</a:t>
                      </a:r>
                      <a:endParaRPr lang="en-PH" sz="1600" b="0"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STEM Strand 9</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l-PH" sz="1800" dirty="0" smtClean="0">
                          <a:solidFill>
                            <a:schemeClr val="accent6">
                              <a:lumMod val="50000"/>
                            </a:schemeClr>
                          </a:solidFill>
                          <a:latin typeface="Arial" pitchFamily="34" charset="0"/>
                          <a:ea typeface="Calibri"/>
                          <a:cs typeface="Arial" pitchFamily="34" charset="0"/>
                        </a:rPr>
                        <a:t>Work Immersion/Research/Career</a:t>
                      </a:r>
                      <a:r>
                        <a:rPr lang="fil-PH" sz="1800" baseline="0" dirty="0" smtClean="0">
                          <a:solidFill>
                            <a:schemeClr val="accent6">
                              <a:lumMod val="50000"/>
                            </a:schemeClr>
                          </a:solidFill>
                          <a:latin typeface="Arial" pitchFamily="34" charset="0"/>
                          <a:ea typeface="Calibri"/>
                          <a:cs typeface="Arial" pitchFamily="34" charset="0"/>
                        </a:rPr>
                        <a:t> Advocacy/Culminating Activity</a:t>
                      </a:r>
                      <a:endParaRPr lang="fil-PH" sz="1800" dirty="0" smtClean="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r>
            </a:tbl>
          </a:graphicData>
        </a:graphic>
      </p:graphicFrame>
      <p:sp>
        <p:nvSpPr>
          <p:cNvPr id="7" name="Title 1"/>
          <p:cNvSpPr txBox="1">
            <a:spLocks/>
          </p:cNvSpPr>
          <p:nvPr/>
        </p:nvSpPr>
        <p:spPr>
          <a:xfrm>
            <a:off x="-2095500" y="5943600"/>
            <a:ext cx="9080500" cy="762000"/>
          </a:xfrm>
          <a:prstGeom prst="rect">
            <a:avLst/>
          </a:prstGeom>
        </p:spPr>
        <p:txBody>
          <a:bodyPr vert="horz" lIns="91440" tIns="45720" rIns="91440" bIns="45720" rtlCol="0" anchor="ctr">
            <a:normAutofit/>
          </a:bodyPr>
          <a:lstStyle/>
          <a:p>
            <a:pPr lvl="0" algn="ctr">
              <a:spcBef>
                <a:spcPct val="0"/>
              </a:spcBef>
              <a:defRPr/>
            </a:pPr>
            <a:r>
              <a:rPr lang="fil-PH" sz="1600" i="1" dirty="0" smtClean="0">
                <a:solidFill>
                  <a:schemeClr val="tx2"/>
                </a:solidFill>
                <a:latin typeface="Bookman Old Style" pitchFamily="18" charset="0"/>
              </a:rPr>
              <a:t>Each subject will have 80 hours per semester</a:t>
            </a:r>
          </a:p>
        </p:txBody>
      </p:sp>
      <p:sp>
        <p:nvSpPr>
          <p:cNvPr id="8" name="Rectangle 7"/>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9"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 name="Title 1"/>
          <p:cNvSpPr>
            <a:spLocks noGrp="1"/>
          </p:cNvSpPr>
          <p:nvPr>
            <p:ph type="title"/>
          </p:nvPr>
        </p:nvSpPr>
        <p:spPr>
          <a:xfrm>
            <a:off x="495300" y="0"/>
            <a:ext cx="8915400" cy="914400"/>
          </a:xfrm>
        </p:spPr>
        <p:txBody>
          <a:bodyPr>
            <a:normAutofit fontScale="90000"/>
          </a:bodyPr>
          <a:lstStyle/>
          <a:p>
            <a:r>
              <a:rPr lang="fil-PH" sz="3600" dirty="0" smtClean="0">
                <a:solidFill>
                  <a:schemeClr val="bg1"/>
                </a:solidFill>
                <a:latin typeface="Bookman Old Style" pitchFamily="18" charset="0"/>
              </a:rPr>
              <a:t>Academic </a:t>
            </a:r>
            <a:r>
              <a:rPr lang="fil-PH" sz="3600" dirty="0">
                <a:solidFill>
                  <a:schemeClr val="bg1"/>
                </a:solidFill>
                <a:latin typeface="Bookman Old Style" pitchFamily="18" charset="0"/>
              </a:rPr>
              <a:t>Track</a:t>
            </a:r>
            <a:br>
              <a:rPr lang="fil-PH" sz="3600" dirty="0">
                <a:solidFill>
                  <a:schemeClr val="bg1"/>
                </a:solidFill>
                <a:latin typeface="Bookman Old Style" pitchFamily="18" charset="0"/>
              </a:rPr>
            </a:br>
            <a:r>
              <a:rPr lang="fil-PH" sz="3600" dirty="0">
                <a:solidFill>
                  <a:schemeClr val="bg1"/>
                </a:solidFill>
                <a:latin typeface="Bookman Old Style" pitchFamily="18" charset="0"/>
              </a:rPr>
              <a:t>Specialized Subjects</a:t>
            </a:r>
          </a:p>
        </p:txBody>
      </p:sp>
      <p:graphicFrame>
        <p:nvGraphicFramePr>
          <p:cNvPr id="6" name="Table 5"/>
          <p:cNvGraphicFramePr>
            <a:graphicFrameLocks noGrp="1"/>
          </p:cNvGraphicFramePr>
          <p:nvPr>
            <p:extLst>
              <p:ext uri="{D42A27DB-BD31-4B8C-83A1-F6EECF244321}">
                <p14:modId xmlns:p14="http://schemas.microsoft.com/office/powerpoint/2010/main" val="1210423427"/>
              </p:ext>
            </p:extLst>
          </p:nvPr>
        </p:nvGraphicFramePr>
        <p:xfrm>
          <a:off x="214323" y="1065979"/>
          <a:ext cx="9386889" cy="4499522"/>
        </p:xfrm>
        <a:graphic>
          <a:graphicData uri="http://schemas.openxmlformats.org/drawingml/2006/table">
            <a:tbl>
              <a:tblPr>
                <a:tableStyleId>{073A0DAA-6AF3-43AB-8588-CEC1D06C72B9}</a:tableStyleId>
              </a:tblPr>
              <a:tblGrid>
                <a:gridCol w="441857"/>
                <a:gridCol w="1869544"/>
                <a:gridCol w="7075488"/>
              </a:tblGrid>
              <a:tr h="711629">
                <a:tc gridSpan="3">
                  <a:txBody>
                    <a:bodyPr/>
                    <a:lstStyle/>
                    <a:p>
                      <a:pPr marL="342900" marR="0" lvl="0" indent="-342900" algn="ctr">
                        <a:lnSpc>
                          <a:spcPct val="115000"/>
                        </a:lnSpc>
                        <a:spcBef>
                          <a:spcPts val="0"/>
                        </a:spcBef>
                        <a:spcAft>
                          <a:spcPts val="0"/>
                        </a:spcAft>
                        <a:buFont typeface="+mj-lt"/>
                        <a:buNone/>
                      </a:pPr>
                      <a:r>
                        <a:rPr lang="en-PH" sz="2400" b="1" i="0" dirty="0" smtClean="0">
                          <a:solidFill>
                            <a:schemeClr val="bg1"/>
                          </a:solidFill>
                          <a:latin typeface="Bookman Old Style" pitchFamily="18" charset="0"/>
                          <a:ea typeface="Calibri"/>
                          <a:cs typeface="Arial" pitchFamily="34" charset="0"/>
                        </a:rPr>
                        <a:t>Humanities</a:t>
                      </a:r>
                      <a:r>
                        <a:rPr lang="en-PH" sz="2400" b="1" i="0" baseline="0" dirty="0" smtClean="0">
                          <a:solidFill>
                            <a:schemeClr val="bg1"/>
                          </a:solidFill>
                          <a:latin typeface="Bookman Old Style" pitchFamily="18" charset="0"/>
                          <a:ea typeface="Calibri"/>
                          <a:cs typeface="Arial" pitchFamily="34" charset="0"/>
                        </a:rPr>
                        <a:t> and </a:t>
                      </a:r>
                      <a:r>
                        <a:rPr lang="en-PH" sz="2400" b="1" i="0" dirty="0" smtClean="0">
                          <a:solidFill>
                            <a:schemeClr val="bg1"/>
                          </a:solidFill>
                          <a:latin typeface="Bookman Old Style" pitchFamily="18" charset="0"/>
                          <a:ea typeface="Calibri"/>
                          <a:cs typeface="Arial" pitchFamily="34" charset="0"/>
                        </a:rPr>
                        <a:t>Social Sciences </a:t>
                      </a:r>
                      <a:r>
                        <a:rPr lang="en-PH" sz="2400" b="1" i="0" baseline="0" dirty="0" smtClean="0">
                          <a:solidFill>
                            <a:schemeClr val="bg1"/>
                          </a:solidFill>
                          <a:latin typeface="Bookman Old Style" pitchFamily="18" charset="0"/>
                          <a:ea typeface="Calibri"/>
                          <a:cs typeface="Arial" pitchFamily="34" charset="0"/>
                        </a:rPr>
                        <a:t>Strand*</a:t>
                      </a:r>
                      <a:endParaRPr lang="en-PH" sz="2400" b="1" i="0" dirty="0">
                        <a:solidFill>
                          <a:schemeClr val="bg1"/>
                        </a:solidFill>
                        <a:latin typeface="Bookman Old Style" pitchFamily="18" charset="0"/>
                        <a:ea typeface="Calibri"/>
                        <a:cs typeface="Arial" pitchFamily="34" charset="0"/>
                      </a:endParaRPr>
                    </a:p>
                  </a:txBody>
                  <a:tcPr marL="32629" marR="32629" marT="0" marB="0" anchor="ctr">
                    <a:solidFill>
                      <a:schemeClr val="accent3">
                        <a:lumMod val="75000"/>
                      </a:schemeClr>
                    </a:solidFill>
                  </a:tcPr>
                </a:tc>
                <a:tc hMerge="1">
                  <a:txBody>
                    <a:bodyPr/>
                    <a:lstStyle/>
                    <a:p>
                      <a:pPr marL="0" marR="0" algn="ctr">
                        <a:lnSpc>
                          <a:spcPct val="115000"/>
                        </a:lnSpc>
                        <a:spcBef>
                          <a:spcPts val="0"/>
                        </a:spcBef>
                        <a:spcAft>
                          <a:spcPts val="0"/>
                        </a:spcAft>
                      </a:pPr>
                      <a:endParaRPr lang="fil-PH" sz="1400" b="1"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c hMerge="1">
                  <a:txBody>
                    <a:bodyPr/>
                    <a:lstStyle/>
                    <a:p>
                      <a:pPr marL="0" marR="0" algn="ctr">
                        <a:lnSpc>
                          <a:spcPct val="115000"/>
                        </a:lnSpc>
                        <a:spcBef>
                          <a:spcPts val="0"/>
                        </a:spcBef>
                        <a:spcAft>
                          <a:spcPts val="0"/>
                        </a:spcAft>
                      </a:pPr>
                      <a:endParaRPr lang="fil-PH" sz="1400" b="1"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8</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600" dirty="0" smtClean="0">
                          <a:solidFill>
                            <a:schemeClr val="accent6">
                              <a:lumMod val="50000"/>
                            </a:schemeClr>
                          </a:solidFill>
                          <a:latin typeface="Arial" pitchFamily="34" charset="0"/>
                          <a:cs typeface="Arial" pitchFamily="34" charset="0"/>
                        </a:rPr>
                        <a:t>HUMSS Strand 1</a:t>
                      </a:r>
                      <a:endParaRPr lang="fil-PH" sz="16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fil-PH" sz="1800" dirty="0" smtClean="0">
                          <a:solidFill>
                            <a:schemeClr val="accent6">
                              <a:lumMod val="50000"/>
                            </a:schemeClr>
                          </a:solidFill>
                          <a:latin typeface="Arial" pitchFamily="34" charset="0"/>
                          <a:ea typeface="Calibri"/>
                          <a:cs typeface="Arial" pitchFamily="34" charset="0"/>
                        </a:rPr>
                        <a:t>Creative Writing</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9</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600" dirty="0" smtClean="0">
                          <a:solidFill>
                            <a:schemeClr val="accent6">
                              <a:lumMod val="50000"/>
                            </a:schemeClr>
                          </a:solidFill>
                          <a:latin typeface="Arial" pitchFamily="34" charset="0"/>
                          <a:cs typeface="Arial" pitchFamily="34" charset="0"/>
                        </a:rPr>
                        <a:t>HUMSS Strand 2</a:t>
                      </a:r>
                      <a:endParaRPr lang="fil-PH" sz="16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nSpc>
                          <a:spcPct val="115000"/>
                        </a:lnSpc>
                        <a:spcBef>
                          <a:spcPts val="0"/>
                        </a:spcBef>
                        <a:spcAft>
                          <a:spcPts val="0"/>
                        </a:spcAft>
                      </a:pPr>
                      <a:r>
                        <a:rPr lang="fil-PH" sz="1800" dirty="0" smtClean="0">
                          <a:solidFill>
                            <a:schemeClr val="accent6">
                              <a:lumMod val="50000"/>
                            </a:schemeClr>
                          </a:solidFill>
                          <a:latin typeface="Arial" pitchFamily="34" charset="0"/>
                          <a:ea typeface="Calibri"/>
                          <a:cs typeface="Arial" pitchFamily="34" charset="0"/>
                        </a:rPr>
                        <a:t>Creative</a:t>
                      </a:r>
                      <a:r>
                        <a:rPr lang="fil-PH" sz="1800" baseline="0" dirty="0" smtClean="0">
                          <a:solidFill>
                            <a:schemeClr val="accent6">
                              <a:lumMod val="50000"/>
                            </a:schemeClr>
                          </a:solidFill>
                          <a:latin typeface="Arial" pitchFamily="34" charset="0"/>
                          <a:ea typeface="Calibri"/>
                          <a:cs typeface="Arial" pitchFamily="34" charset="0"/>
                        </a:rPr>
                        <a:t> Nonfiction: The Literary Essay</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10</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600" dirty="0" smtClean="0">
                          <a:solidFill>
                            <a:schemeClr val="accent6">
                              <a:lumMod val="50000"/>
                            </a:schemeClr>
                          </a:solidFill>
                          <a:latin typeface="Arial" pitchFamily="34" charset="0"/>
                          <a:cs typeface="Arial" pitchFamily="34" charset="0"/>
                        </a:rPr>
                        <a:t>HUMSS Strand 3</a:t>
                      </a:r>
                      <a:endParaRPr lang="fil-PH" sz="16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fil-PH" sz="1800" dirty="0" smtClean="0">
                          <a:solidFill>
                            <a:schemeClr val="accent6">
                              <a:lumMod val="50000"/>
                            </a:schemeClr>
                          </a:solidFill>
                          <a:latin typeface="Arial" pitchFamily="34" charset="0"/>
                          <a:ea typeface="Calibri"/>
                          <a:cs typeface="Arial" pitchFamily="34" charset="0"/>
                        </a:rPr>
                        <a:t>World Religions and Belief Systems</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11</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600" dirty="0" smtClean="0">
                          <a:solidFill>
                            <a:schemeClr val="accent6">
                              <a:lumMod val="50000"/>
                            </a:schemeClr>
                          </a:solidFill>
                          <a:latin typeface="Arial" pitchFamily="34" charset="0"/>
                          <a:cs typeface="Arial" pitchFamily="34" charset="0"/>
                        </a:rPr>
                        <a:t>HUMSS Strand 4</a:t>
                      </a:r>
                      <a:endParaRPr lang="fil-PH" sz="16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nSpc>
                          <a:spcPct val="115000"/>
                        </a:lnSpc>
                        <a:spcBef>
                          <a:spcPts val="0"/>
                        </a:spcBef>
                        <a:spcAft>
                          <a:spcPts val="0"/>
                        </a:spcAft>
                      </a:pPr>
                      <a:r>
                        <a:rPr lang="fil-PH" sz="1800" dirty="0" smtClean="0">
                          <a:solidFill>
                            <a:schemeClr val="accent6">
                              <a:lumMod val="50000"/>
                            </a:schemeClr>
                          </a:solidFill>
                          <a:latin typeface="Arial" pitchFamily="34" charset="0"/>
                          <a:ea typeface="Calibri"/>
                          <a:cs typeface="Arial" pitchFamily="34" charset="0"/>
                        </a:rPr>
                        <a:t>Trends, Networks</a:t>
                      </a:r>
                      <a:r>
                        <a:rPr lang="fil-PH" sz="1800" baseline="0" dirty="0" smtClean="0">
                          <a:solidFill>
                            <a:schemeClr val="accent6">
                              <a:lumMod val="50000"/>
                            </a:schemeClr>
                          </a:solidFill>
                          <a:latin typeface="Arial" pitchFamily="34" charset="0"/>
                          <a:ea typeface="Calibri"/>
                          <a:cs typeface="Arial" pitchFamily="34" charset="0"/>
                        </a:rPr>
                        <a:t> and Critical Thinking in the 21st Century</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12</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600" dirty="0" smtClean="0">
                          <a:solidFill>
                            <a:schemeClr val="accent6">
                              <a:lumMod val="50000"/>
                            </a:schemeClr>
                          </a:solidFill>
                          <a:latin typeface="Arial" pitchFamily="34" charset="0"/>
                          <a:cs typeface="Arial" pitchFamily="34" charset="0"/>
                        </a:rPr>
                        <a:t>HUMSS Strand 5</a:t>
                      </a:r>
                      <a:endParaRPr lang="fil-PH" sz="16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Philippine</a:t>
                      </a:r>
                      <a:r>
                        <a:rPr lang="en-US" sz="1800" baseline="0" dirty="0" smtClean="0">
                          <a:solidFill>
                            <a:schemeClr val="accent6">
                              <a:lumMod val="50000"/>
                            </a:schemeClr>
                          </a:solidFill>
                          <a:latin typeface="Arial" pitchFamily="34" charset="0"/>
                          <a:cs typeface="Arial" pitchFamily="34" charset="0"/>
                        </a:rPr>
                        <a:t> Politics and Governance</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13</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600" dirty="0" smtClean="0">
                          <a:solidFill>
                            <a:schemeClr val="accent6">
                              <a:lumMod val="50000"/>
                            </a:schemeClr>
                          </a:solidFill>
                          <a:latin typeface="Arial" pitchFamily="34" charset="0"/>
                          <a:cs typeface="Arial" pitchFamily="34" charset="0"/>
                        </a:rPr>
                        <a:t>HUMSS Strand 6</a:t>
                      </a:r>
                      <a:endParaRPr lang="fil-PH" sz="16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Community Engagement, Social Participation and Citizenship</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14</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600" dirty="0" smtClean="0">
                          <a:solidFill>
                            <a:schemeClr val="accent6">
                              <a:lumMod val="50000"/>
                            </a:schemeClr>
                          </a:solidFill>
                          <a:latin typeface="Arial" pitchFamily="34" charset="0"/>
                          <a:cs typeface="Arial" pitchFamily="34" charset="0"/>
                        </a:rPr>
                        <a:t>HUMSS Strand 7</a:t>
                      </a:r>
                      <a:endParaRPr lang="fil-PH" sz="16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Disciplines and Ideas in the Social</a:t>
                      </a:r>
                      <a:r>
                        <a:rPr lang="en-US" sz="1800" baseline="0" dirty="0" smtClean="0">
                          <a:solidFill>
                            <a:schemeClr val="accent6">
                              <a:lumMod val="50000"/>
                            </a:schemeClr>
                          </a:solidFill>
                          <a:latin typeface="Arial" pitchFamily="34" charset="0"/>
                          <a:cs typeface="Arial" pitchFamily="34" charset="0"/>
                        </a:rPr>
                        <a:t> Sciences</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Calibri"/>
                          <a:cs typeface="Arial" pitchFamily="34" charset="0"/>
                        </a:rPr>
                        <a:t>15</a:t>
                      </a:r>
                      <a:endParaRPr lang="en-PH" sz="1600" b="0"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600" dirty="0" smtClean="0">
                          <a:solidFill>
                            <a:schemeClr val="accent6">
                              <a:lumMod val="50000"/>
                            </a:schemeClr>
                          </a:solidFill>
                          <a:latin typeface="Arial" pitchFamily="34" charset="0"/>
                          <a:cs typeface="Arial" pitchFamily="34" charset="0"/>
                        </a:rPr>
                        <a:t>HUMSS Strand 8</a:t>
                      </a:r>
                      <a:endParaRPr lang="fil-PH" sz="16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Disciplines and Ideas in the Applied Social Sciences</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smtClean="0">
                          <a:solidFill>
                            <a:schemeClr val="accent6">
                              <a:lumMod val="50000"/>
                            </a:schemeClr>
                          </a:solidFill>
                          <a:latin typeface="Bookman Old Style" pitchFamily="18" charset="0"/>
                          <a:ea typeface="Calibri"/>
                          <a:cs typeface="Arial" pitchFamily="34" charset="0"/>
                        </a:rPr>
                        <a:t>16</a:t>
                      </a:r>
                      <a:endParaRPr lang="en-PH" sz="1600" b="0"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600" dirty="0" smtClean="0">
                          <a:solidFill>
                            <a:schemeClr val="accent6">
                              <a:lumMod val="50000"/>
                            </a:schemeClr>
                          </a:solidFill>
                          <a:latin typeface="Arial" pitchFamily="34" charset="0"/>
                          <a:cs typeface="Arial" pitchFamily="34" charset="0"/>
                        </a:rPr>
                        <a:t>HUMSS Strand 9</a:t>
                      </a:r>
                      <a:endParaRPr lang="fil-PH" sz="16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gn="l">
                        <a:lnSpc>
                          <a:spcPct val="115000"/>
                        </a:lnSpc>
                        <a:spcBef>
                          <a:spcPts val="0"/>
                        </a:spcBef>
                        <a:spcAft>
                          <a:spcPts val="0"/>
                        </a:spcAft>
                      </a:pPr>
                      <a:r>
                        <a:rPr lang="fil-PH" sz="1800" dirty="0" smtClean="0">
                          <a:solidFill>
                            <a:schemeClr val="accent6">
                              <a:lumMod val="50000"/>
                            </a:schemeClr>
                          </a:solidFill>
                          <a:latin typeface="Arial" pitchFamily="34" charset="0"/>
                          <a:ea typeface="Calibri"/>
                          <a:cs typeface="Arial" pitchFamily="34" charset="0"/>
                        </a:rPr>
                        <a:t>Work Immersion/Research/Career</a:t>
                      </a:r>
                      <a:r>
                        <a:rPr lang="fil-PH" sz="1800" baseline="0" dirty="0" smtClean="0">
                          <a:solidFill>
                            <a:schemeClr val="accent6">
                              <a:lumMod val="50000"/>
                            </a:schemeClr>
                          </a:solidFill>
                          <a:latin typeface="Arial" pitchFamily="34" charset="0"/>
                          <a:ea typeface="Calibri"/>
                          <a:cs typeface="Arial" pitchFamily="34" charset="0"/>
                        </a:rPr>
                        <a:t> Advocacy/Culminating Activity </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r>
            </a:tbl>
          </a:graphicData>
        </a:graphic>
      </p:graphicFrame>
      <p:sp>
        <p:nvSpPr>
          <p:cNvPr id="7" name="Title 1"/>
          <p:cNvSpPr txBox="1">
            <a:spLocks/>
          </p:cNvSpPr>
          <p:nvPr/>
        </p:nvSpPr>
        <p:spPr>
          <a:xfrm>
            <a:off x="412750" y="5885725"/>
            <a:ext cx="9080500" cy="762000"/>
          </a:xfrm>
          <a:prstGeom prst="rect">
            <a:avLst/>
          </a:prstGeom>
        </p:spPr>
        <p:txBody>
          <a:bodyPr vert="horz" lIns="91440" tIns="45720" rIns="91440" bIns="45720" rtlCol="0" anchor="ctr">
            <a:normAutofit/>
          </a:bodyPr>
          <a:lstStyle/>
          <a:p>
            <a:pPr lvl="0" algn="ctr">
              <a:spcBef>
                <a:spcPct val="0"/>
              </a:spcBef>
              <a:defRPr/>
            </a:pPr>
            <a:r>
              <a:rPr lang="fil-PH" i="1" dirty="0" smtClean="0">
                <a:solidFill>
                  <a:schemeClr val="tx2"/>
                </a:solidFill>
                <a:latin typeface="Bookman Old Style" pitchFamily="18" charset="0"/>
              </a:rPr>
              <a:t>Each subject will have 80 hours per semester</a:t>
            </a:r>
          </a:p>
          <a:p>
            <a:pPr lvl="0" algn="ctr">
              <a:spcBef>
                <a:spcPct val="0"/>
              </a:spcBef>
              <a:defRPr/>
            </a:pPr>
            <a:r>
              <a:rPr lang="fil-PH" b="1" i="1" dirty="0" smtClean="0">
                <a:solidFill>
                  <a:schemeClr val="tx2"/>
                </a:solidFill>
                <a:latin typeface="Bookman Old Style" pitchFamily="18" charset="0"/>
              </a:rPr>
              <a:t>*For Finalization</a:t>
            </a:r>
          </a:p>
        </p:txBody>
      </p:sp>
      <p:sp>
        <p:nvSpPr>
          <p:cNvPr id="8" name="Rectangle 7"/>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9"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 name="Title 1"/>
          <p:cNvSpPr>
            <a:spLocks noGrp="1"/>
          </p:cNvSpPr>
          <p:nvPr>
            <p:ph type="title"/>
          </p:nvPr>
        </p:nvSpPr>
        <p:spPr>
          <a:xfrm>
            <a:off x="495300" y="0"/>
            <a:ext cx="8915400" cy="914400"/>
          </a:xfrm>
        </p:spPr>
        <p:txBody>
          <a:bodyPr>
            <a:normAutofit fontScale="90000"/>
          </a:bodyPr>
          <a:lstStyle/>
          <a:p>
            <a:r>
              <a:rPr lang="fil-PH" sz="3600" dirty="0" smtClean="0">
                <a:solidFill>
                  <a:schemeClr val="bg1"/>
                </a:solidFill>
                <a:latin typeface="Bookman Old Style" pitchFamily="18" charset="0"/>
              </a:rPr>
              <a:t>Academic </a:t>
            </a:r>
            <a:r>
              <a:rPr lang="fil-PH" sz="3600" dirty="0">
                <a:solidFill>
                  <a:schemeClr val="bg1"/>
                </a:solidFill>
                <a:latin typeface="Bookman Old Style" pitchFamily="18" charset="0"/>
              </a:rPr>
              <a:t>Track</a:t>
            </a:r>
            <a:br>
              <a:rPr lang="fil-PH" sz="3600" dirty="0">
                <a:solidFill>
                  <a:schemeClr val="bg1"/>
                </a:solidFill>
                <a:latin typeface="Bookman Old Style" pitchFamily="18" charset="0"/>
              </a:rPr>
            </a:br>
            <a:r>
              <a:rPr lang="fil-PH" sz="3600" dirty="0">
                <a:solidFill>
                  <a:schemeClr val="bg1"/>
                </a:solidFill>
                <a:latin typeface="Bookman Old Style" pitchFamily="18" charset="0"/>
              </a:rPr>
              <a:t>Specialized Subjects</a:t>
            </a:r>
          </a:p>
        </p:txBody>
      </p:sp>
      <p:graphicFrame>
        <p:nvGraphicFramePr>
          <p:cNvPr id="6" name="Table 5"/>
          <p:cNvGraphicFramePr>
            <a:graphicFrameLocks noGrp="1"/>
          </p:cNvGraphicFramePr>
          <p:nvPr>
            <p:extLst>
              <p:ext uri="{D42A27DB-BD31-4B8C-83A1-F6EECF244321}">
                <p14:modId xmlns:p14="http://schemas.microsoft.com/office/powerpoint/2010/main" val="3269223733"/>
              </p:ext>
            </p:extLst>
          </p:nvPr>
        </p:nvGraphicFramePr>
        <p:xfrm>
          <a:off x="474785" y="1215477"/>
          <a:ext cx="8869932" cy="4499522"/>
        </p:xfrm>
        <a:graphic>
          <a:graphicData uri="http://schemas.openxmlformats.org/drawingml/2006/table">
            <a:tbl>
              <a:tblPr>
                <a:tableStyleId>{073A0DAA-6AF3-43AB-8588-CEC1D06C72B9}</a:tableStyleId>
              </a:tblPr>
              <a:tblGrid>
                <a:gridCol w="673505"/>
                <a:gridCol w="1193461"/>
                <a:gridCol w="7002966"/>
              </a:tblGrid>
              <a:tr h="711629">
                <a:tc gridSpan="3">
                  <a:txBody>
                    <a:bodyPr/>
                    <a:lstStyle/>
                    <a:p>
                      <a:pPr marL="342900" marR="0" lvl="0" indent="-342900" algn="ctr">
                        <a:lnSpc>
                          <a:spcPct val="115000"/>
                        </a:lnSpc>
                        <a:spcBef>
                          <a:spcPts val="0"/>
                        </a:spcBef>
                        <a:spcAft>
                          <a:spcPts val="0"/>
                        </a:spcAft>
                        <a:buFont typeface="+mj-lt"/>
                        <a:buNone/>
                      </a:pPr>
                      <a:r>
                        <a:rPr lang="en-PH" sz="2400" b="1" i="0" dirty="0" smtClean="0">
                          <a:solidFill>
                            <a:schemeClr val="bg1"/>
                          </a:solidFill>
                          <a:latin typeface="Bookman Old Style" pitchFamily="18" charset="0"/>
                          <a:ea typeface="Calibri"/>
                          <a:cs typeface="Arial" pitchFamily="34" charset="0"/>
                        </a:rPr>
                        <a:t>Proposed General Academic </a:t>
                      </a:r>
                      <a:r>
                        <a:rPr lang="en-PH" sz="2400" b="1" i="0" baseline="0" dirty="0" smtClean="0">
                          <a:solidFill>
                            <a:schemeClr val="bg1"/>
                          </a:solidFill>
                          <a:latin typeface="Bookman Old Style" pitchFamily="18" charset="0"/>
                          <a:ea typeface="Calibri"/>
                          <a:cs typeface="Arial" pitchFamily="34" charset="0"/>
                        </a:rPr>
                        <a:t>Strand*</a:t>
                      </a:r>
                      <a:endParaRPr lang="en-PH" sz="2400" b="1" i="0" dirty="0">
                        <a:solidFill>
                          <a:schemeClr val="bg1"/>
                        </a:solidFill>
                        <a:latin typeface="Bookman Old Style" pitchFamily="18" charset="0"/>
                        <a:ea typeface="Calibri"/>
                        <a:cs typeface="Arial" pitchFamily="34" charset="0"/>
                      </a:endParaRPr>
                    </a:p>
                  </a:txBody>
                  <a:tcPr marL="32629" marR="32629" marT="0" marB="0" anchor="ctr">
                    <a:solidFill>
                      <a:schemeClr val="accent3">
                        <a:lumMod val="75000"/>
                      </a:schemeClr>
                    </a:solidFill>
                  </a:tcPr>
                </a:tc>
                <a:tc hMerge="1">
                  <a:txBody>
                    <a:bodyPr/>
                    <a:lstStyle/>
                    <a:p>
                      <a:pPr marL="0" marR="0" algn="ctr">
                        <a:lnSpc>
                          <a:spcPct val="115000"/>
                        </a:lnSpc>
                        <a:spcBef>
                          <a:spcPts val="0"/>
                        </a:spcBef>
                        <a:spcAft>
                          <a:spcPts val="0"/>
                        </a:spcAft>
                      </a:pPr>
                      <a:endParaRPr lang="fil-PH" sz="1400" b="1"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c hMerge="1">
                  <a:txBody>
                    <a:bodyPr/>
                    <a:lstStyle/>
                    <a:p>
                      <a:pPr marL="0" marR="0" algn="ctr">
                        <a:lnSpc>
                          <a:spcPct val="115000"/>
                        </a:lnSpc>
                        <a:spcBef>
                          <a:spcPts val="0"/>
                        </a:spcBef>
                        <a:spcAft>
                          <a:spcPts val="0"/>
                        </a:spcAft>
                      </a:pPr>
                      <a:endParaRPr lang="fil-PH" sz="1400" b="1"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8</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Strand 1</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Humanities 1</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9</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Strand 2</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Humanities 2</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10</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Strand 3</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Social Science</a:t>
                      </a:r>
                      <a:r>
                        <a:rPr lang="en-US" sz="1800" baseline="0" dirty="0" smtClean="0">
                          <a:solidFill>
                            <a:schemeClr val="accent6">
                              <a:lumMod val="50000"/>
                            </a:schemeClr>
                          </a:solidFill>
                          <a:latin typeface="Arial" pitchFamily="34" charset="0"/>
                          <a:cs typeface="Arial" pitchFamily="34" charset="0"/>
                        </a:rPr>
                        <a:t> 1</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11</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Strand 4</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Applied Economics</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12</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Strand 5</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ea typeface="+mn-ea"/>
                          <a:cs typeface="Arial" pitchFamily="34" charset="0"/>
                        </a:rPr>
                        <a:t>Organization</a:t>
                      </a:r>
                      <a:r>
                        <a:rPr lang="en-US" sz="1800" baseline="0" dirty="0" smtClean="0">
                          <a:solidFill>
                            <a:schemeClr val="accent6">
                              <a:lumMod val="50000"/>
                            </a:schemeClr>
                          </a:solidFill>
                          <a:latin typeface="Arial" pitchFamily="34" charset="0"/>
                          <a:ea typeface="+mn-ea"/>
                          <a:cs typeface="Arial" pitchFamily="34" charset="0"/>
                        </a:rPr>
                        <a:t> and Management</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13</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Strand 6</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Disaster Readiness and Risk Reduction</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14</a:t>
                      </a:r>
                      <a:endParaRPr lang="en-PH" sz="16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Strand 7</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Elective 1 (from</a:t>
                      </a:r>
                      <a:r>
                        <a:rPr lang="en-US" sz="1800" baseline="0" dirty="0" smtClean="0">
                          <a:solidFill>
                            <a:schemeClr val="accent6">
                              <a:lumMod val="50000"/>
                            </a:schemeClr>
                          </a:solidFill>
                          <a:latin typeface="Arial" pitchFamily="34" charset="0"/>
                          <a:cs typeface="Arial" pitchFamily="34" charset="0"/>
                        </a:rPr>
                        <a:t> any Track/Strand)</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Calibri"/>
                          <a:cs typeface="Arial" pitchFamily="34" charset="0"/>
                        </a:rPr>
                        <a:t>15</a:t>
                      </a:r>
                      <a:endParaRPr lang="en-PH" sz="1600" b="0"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Strand 8</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accent6">
                              <a:lumMod val="50000"/>
                            </a:schemeClr>
                          </a:solidFill>
                          <a:latin typeface="Arial" pitchFamily="34" charset="0"/>
                          <a:cs typeface="Arial" pitchFamily="34" charset="0"/>
                        </a:rPr>
                        <a:t>Elective 2 (from</a:t>
                      </a:r>
                      <a:r>
                        <a:rPr lang="en-US" sz="1800" baseline="0" dirty="0" smtClean="0">
                          <a:solidFill>
                            <a:schemeClr val="accent6">
                              <a:lumMod val="50000"/>
                            </a:schemeClr>
                          </a:solidFill>
                          <a:latin typeface="Arial" pitchFamily="34" charset="0"/>
                          <a:cs typeface="Arial" pitchFamily="34" charset="0"/>
                        </a:rPr>
                        <a:t> any Track/Strand)</a:t>
                      </a:r>
                      <a:endParaRPr lang="fil-PH" sz="1800" dirty="0" smtClean="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smtClean="0">
                          <a:solidFill>
                            <a:schemeClr val="accent6">
                              <a:lumMod val="50000"/>
                            </a:schemeClr>
                          </a:solidFill>
                          <a:latin typeface="Bookman Old Style" pitchFamily="18" charset="0"/>
                          <a:ea typeface="Calibri"/>
                          <a:cs typeface="Arial" pitchFamily="34" charset="0"/>
                        </a:rPr>
                        <a:t>16</a:t>
                      </a:r>
                      <a:endParaRPr lang="en-PH" sz="1600" b="0"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Strand 9</a:t>
                      </a:r>
                      <a:endParaRPr lang="fil-PH" sz="1800" dirty="0">
                        <a:solidFill>
                          <a:schemeClr val="accent6">
                            <a:lumMod val="50000"/>
                          </a:schemeClr>
                        </a:solidFill>
                        <a:latin typeface="Arial" pitchFamily="34" charset="0"/>
                        <a:ea typeface="Calibri"/>
                        <a:cs typeface="Arial" pitchFamily="34" charset="0"/>
                      </a:endParaRPr>
                    </a:p>
                  </a:txBody>
                  <a:tcPr marL="46063" marR="46063" marT="0" marB="0" anchor="ctr">
                    <a:solidFill>
                      <a:schemeClr val="accent6">
                        <a:lumMod val="20000"/>
                        <a:lumOff val="80000"/>
                      </a:schemeClr>
                    </a:solidFill>
                  </a:tcPr>
                </a:tc>
                <a:tc>
                  <a:txBody>
                    <a:bodyPr/>
                    <a:lstStyle/>
                    <a:p>
                      <a:pPr marL="0" marR="0" algn="l">
                        <a:lnSpc>
                          <a:spcPct val="115000"/>
                        </a:lnSpc>
                        <a:spcBef>
                          <a:spcPts val="0"/>
                        </a:spcBef>
                        <a:spcAft>
                          <a:spcPts val="0"/>
                        </a:spcAft>
                      </a:pPr>
                      <a:r>
                        <a:rPr lang="fil-PH" sz="1800" dirty="0" smtClean="0">
                          <a:solidFill>
                            <a:schemeClr val="accent6">
                              <a:lumMod val="50000"/>
                            </a:schemeClr>
                          </a:solidFill>
                          <a:latin typeface="Arial" pitchFamily="34" charset="0"/>
                          <a:ea typeface="Calibri"/>
                          <a:cs typeface="Arial" pitchFamily="34" charset="0"/>
                        </a:rPr>
                        <a:t>Work Immersion/Research/Career</a:t>
                      </a:r>
                      <a:r>
                        <a:rPr lang="fil-PH" sz="1800" baseline="0" dirty="0" smtClean="0">
                          <a:solidFill>
                            <a:schemeClr val="accent6">
                              <a:lumMod val="50000"/>
                            </a:schemeClr>
                          </a:solidFill>
                          <a:latin typeface="Arial" pitchFamily="34" charset="0"/>
                          <a:ea typeface="Calibri"/>
                          <a:cs typeface="Arial" pitchFamily="34" charset="0"/>
                        </a:rPr>
                        <a:t> Advocacy/Culminating Activity</a:t>
                      </a:r>
                      <a:endParaRPr lang="fil-PH" sz="1800" dirty="0">
                        <a:solidFill>
                          <a:schemeClr val="accent6">
                            <a:lumMod val="50000"/>
                          </a:schemeClr>
                        </a:solidFill>
                        <a:latin typeface="Arial" pitchFamily="34" charset="0"/>
                        <a:ea typeface="Calibri"/>
                        <a:cs typeface="Arial" pitchFamily="34" charset="0"/>
                      </a:endParaRPr>
                    </a:p>
                  </a:txBody>
                  <a:tcPr marL="32629" marR="32629"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r>
            </a:tbl>
          </a:graphicData>
        </a:graphic>
      </p:graphicFrame>
      <p:sp>
        <p:nvSpPr>
          <p:cNvPr id="7" name="Title 1"/>
          <p:cNvSpPr txBox="1">
            <a:spLocks/>
          </p:cNvSpPr>
          <p:nvPr/>
        </p:nvSpPr>
        <p:spPr>
          <a:xfrm>
            <a:off x="412750" y="5867400"/>
            <a:ext cx="9080500" cy="762000"/>
          </a:xfrm>
          <a:prstGeom prst="rect">
            <a:avLst/>
          </a:prstGeom>
        </p:spPr>
        <p:txBody>
          <a:bodyPr vert="horz" lIns="91440" tIns="45720" rIns="91440" bIns="45720" rtlCol="0" anchor="ctr">
            <a:normAutofit/>
          </a:bodyPr>
          <a:lstStyle/>
          <a:p>
            <a:pPr lvl="0" algn="ctr">
              <a:spcBef>
                <a:spcPct val="0"/>
              </a:spcBef>
              <a:defRPr/>
            </a:pPr>
            <a:r>
              <a:rPr lang="fil-PH" i="1" dirty="0" smtClean="0">
                <a:solidFill>
                  <a:schemeClr val="tx2"/>
                </a:solidFill>
                <a:latin typeface="Bookman Old Style" pitchFamily="18" charset="0"/>
              </a:rPr>
              <a:t>Each subject will have 80 hours per semester</a:t>
            </a:r>
          </a:p>
          <a:p>
            <a:pPr lvl="0" algn="ctr">
              <a:spcBef>
                <a:spcPct val="0"/>
              </a:spcBef>
              <a:defRPr/>
            </a:pPr>
            <a:r>
              <a:rPr lang="fil-PH" b="1" i="1" dirty="0" smtClean="0">
                <a:solidFill>
                  <a:schemeClr val="tx2"/>
                </a:solidFill>
                <a:latin typeface="Bookman Old Style" pitchFamily="18" charset="0"/>
              </a:rPr>
              <a:t>*For Finalization</a:t>
            </a:r>
          </a:p>
        </p:txBody>
      </p:sp>
      <p:sp>
        <p:nvSpPr>
          <p:cNvPr id="8" name="Rectangle 7"/>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9"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 name="Title 1"/>
          <p:cNvSpPr>
            <a:spLocks noGrp="1"/>
          </p:cNvSpPr>
          <p:nvPr>
            <p:ph type="title"/>
          </p:nvPr>
        </p:nvSpPr>
        <p:spPr>
          <a:xfrm>
            <a:off x="495300" y="0"/>
            <a:ext cx="8915400" cy="914400"/>
          </a:xfrm>
        </p:spPr>
        <p:txBody>
          <a:bodyPr>
            <a:normAutofit fontScale="90000"/>
          </a:bodyPr>
          <a:lstStyle/>
          <a:p>
            <a:r>
              <a:rPr lang="fil-PH" sz="3600" dirty="0" smtClean="0">
                <a:solidFill>
                  <a:schemeClr val="bg1"/>
                </a:solidFill>
                <a:latin typeface="Bookman Old Style" pitchFamily="18" charset="0"/>
              </a:rPr>
              <a:t>Sports Track</a:t>
            </a:r>
            <a:r>
              <a:rPr lang="fil-PH" sz="3600" dirty="0">
                <a:solidFill>
                  <a:schemeClr val="bg1"/>
                </a:solidFill>
                <a:latin typeface="Bookman Old Style" pitchFamily="18" charset="0"/>
              </a:rPr>
              <a:t/>
            </a:r>
            <a:br>
              <a:rPr lang="fil-PH" sz="3600" dirty="0">
                <a:solidFill>
                  <a:schemeClr val="bg1"/>
                </a:solidFill>
                <a:latin typeface="Bookman Old Style" pitchFamily="18" charset="0"/>
              </a:rPr>
            </a:br>
            <a:r>
              <a:rPr lang="fil-PH" sz="3600" dirty="0">
                <a:solidFill>
                  <a:schemeClr val="bg1"/>
                </a:solidFill>
                <a:latin typeface="Bookman Old Style" pitchFamily="18" charset="0"/>
              </a:rPr>
              <a:t>Specialized Subjects</a:t>
            </a:r>
          </a:p>
        </p:txBody>
      </p:sp>
      <p:sp>
        <p:nvSpPr>
          <p:cNvPr id="10" name="Title 1"/>
          <p:cNvSpPr txBox="1">
            <a:spLocks/>
          </p:cNvSpPr>
          <p:nvPr/>
        </p:nvSpPr>
        <p:spPr>
          <a:xfrm>
            <a:off x="412750" y="5715000"/>
            <a:ext cx="9080500" cy="762000"/>
          </a:xfrm>
          <a:prstGeom prst="rect">
            <a:avLst/>
          </a:prstGeom>
        </p:spPr>
        <p:txBody>
          <a:bodyPr vert="horz" lIns="91440" tIns="45720" rIns="91440" bIns="45720" rtlCol="0" anchor="ctr">
            <a:normAutofit/>
          </a:bodyPr>
          <a:lstStyle/>
          <a:p>
            <a:pPr lvl="0" algn="ctr">
              <a:spcBef>
                <a:spcPct val="0"/>
              </a:spcBef>
              <a:defRPr/>
            </a:pPr>
            <a:r>
              <a:rPr lang="fil-PH" i="1" dirty="0" smtClean="0">
                <a:solidFill>
                  <a:schemeClr val="tx2"/>
                </a:solidFill>
                <a:latin typeface="Bookman Old Style" pitchFamily="18" charset="0"/>
              </a:rPr>
              <a:t>Each subject will have 80 hours per semester</a:t>
            </a:r>
          </a:p>
        </p:txBody>
      </p:sp>
      <p:sp>
        <p:nvSpPr>
          <p:cNvPr id="11" name="Rectangle 10"/>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2"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graphicFrame>
        <p:nvGraphicFramePr>
          <p:cNvPr id="9" name="Table 8"/>
          <p:cNvGraphicFramePr>
            <a:graphicFrameLocks noGrp="1"/>
          </p:cNvGraphicFramePr>
          <p:nvPr>
            <p:extLst>
              <p:ext uri="{D42A27DB-BD31-4B8C-83A1-F6EECF244321}">
                <p14:modId xmlns:p14="http://schemas.microsoft.com/office/powerpoint/2010/main" val="3469695895"/>
              </p:ext>
            </p:extLst>
          </p:nvPr>
        </p:nvGraphicFramePr>
        <p:xfrm>
          <a:off x="205173" y="1219200"/>
          <a:ext cx="9424610" cy="4658626"/>
        </p:xfrm>
        <a:graphic>
          <a:graphicData uri="http://schemas.openxmlformats.org/drawingml/2006/table">
            <a:tbl>
              <a:tblPr>
                <a:tableStyleId>{073A0DAA-6AF3-43AB-8588-CEC1D06C72B9}</a:tableStyleId>
              </a:tblPr>
              <a:tblGrid>
                <a:gridCol w="729630"/>
                <a:gridCol w="1881032"/>
                <a:gridCol w="6813948"/>
              </a:tblGrid>
              <a:tr h="660674">
                <a:tc gridSpan="3">
                  <a:txBody>
                    <a:bodyPr/>
                    <a:lstStyle/>
                    <a:p>
                      <a:pPr marL="342900" marR="0" lvl="0" indent="-342900" algn="ctr" defTabSz="914400" rtl="0" eaLnBrk="1" fontAlgn="auto" latinLnBrk="0" hangingPunct="1">
                        <a:lnSpc>
                          <a:spcPct val="115000"/>
                        </a:lnSpc>
                        <a:spcBef>
                          <a:spcPts val="0"/>
                        </a:spcBef>
                        <a:spcAft>
                          <a:spcPts val="0"/>
                        </a:spcAft>
                        <a:buClrTx/>
                        <a:buSzTx/>
                        <a:buFont typeface="+mj-lt"/>
                        <a:buNone/>
                        <a:tabLst/>
                        <a:defRPr/>
                      </a:pPr>
                      <a:r>
                        <a:rPr lang="en-PH" sz="2400" b="1" i="0" dirty="0" smtClean="0">
                          <a:solidFill>
                            <a:schemeClr val="bg1"/>
                          </a:solidFill>
                          <a:latin typeface="Bookman Old Style" pitchFamily="18" charset="0"/>
                          <a:ea typeface="Calibri"/>
                          <a:cs typeface="Arial" pitchFamily="34" charset="0"/>
                        </a:rPr>
                        <a:t>Sports Track</a:t>
                      </a:r>
                    </a:p>
                  </a:txBody>
                  <a:tcPr marL="35348" marR="35348" marT="0" marB="0" anchor="ctr">
                    <a:solidFill>
                      <a:srgbClr val="77933C"/>
                    </a:solidFill>
                  </a:tcPr>
                </a:tc>
                <a:tc hMerge="1">
                  <a:txBody>
                    <a:bodyPr/>
                    <a:lstStyle/>
                    <a:p>
                      <a:pPr marL="0" marR="0">
                        <a:lnSpc>
                          <a:spcPct val="115000"/>
                        </a:lnSpc>
                        <a:spcBef>
                          <a:spcPts val="0"/>
                        </a:spcBef>
                        <a:spcAft>
                          <a:spcPts val="0"/>
                        </a:spcAft>
                      </a:pPr>
                      <a:endParaRPr lang="fil-PH" sz="1800" dirty="0">
                        <a:solidFill>
                          <a:schemeClr val="accent6">
                            <a:lumMod val="50000"/>
                          </a:schemeClr>
                        </a:solidFill>
                        <a:latin typeface="Arial" pitchFamily="34" charset="0"/>
                        <a:ea typeface="Calibri"/>
                        <a:cs typeface="Arial" pitchFamily="34" charset="0"/>
                      </a:endParaRPr>
                    </a:p>
                  </a:txBody>
                  <a:tcPr marL="42520" marR="42520" marT="0" marB="0" anchor="ctr">
                    <a:solidFill>
                      <a:schemeClr val="accent6">
                        <a:lumMod val="20000"/>
                        <a:lumOff val="80000"/>
                      </a:schemeClr>
                    </a:solidFill>
                  </a:tcPr>
                </a:tc>
                <a:tc hMerge="1">
                  <a:txBody>
                    <a:bodyPr/>
                    <a:lstStyle/>
                    <a:p>
                      <a:pPr marL="0" marR="0">
                        <a:lnSpc>
                          <a:spcPct val="115000"/>
                        </a:lnSpc>
                        <a:spcBef>
                          <a:spcPts val="0"/>
                        </a:spcBef>
                        <a:spcAft>
                          <a:spcPts val="0"/>
                        </a:spcAft>
                      </a:pPr>
                      <a:endParaRPr lang="fil-PH" sz="1800" dirty="0">
                        <a:solidFill>
                          <a:schemeClr val="accent6">
                            <a:lumMod val="50000"/>
                          </a:schemeClr>
                        </a:solidFill>
                        <a:latin typeface="Arial" pitchFamily="34" charset="0"/>
                        <a:ea typeface="Calibri"/>
                        <a:cs typeface="Arial" pitchFamily="34" charset="0"/>
                      </a:endParaRPr>
                    </a:p>
                  </a:txBody>
                  <a:tcPr marL="42520" marR="42520"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8</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Sports Track 1</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Safety and First Aid</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9</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Sports Track 2</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Human </a:t>
                      </a:r>
                      <a:r>
                        <a:rPr lang="en-US" sz="1800" dirty="0">
                          <a:solidFill>
                            <a:schemeClr val="accent6">
                              <a:lumMod val="50000"/>
                            </a:schemeClr>
                          </a:solidFill>
                          <a:latin typeface="Arial" pitchFamily="34" charset="0"/>
                          <a:cs typeface="Arial" pitchFamily="34" charset="0"/>
                        </a:rPr>
                        <a:t>Movement</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lnT w="12700" cap="flat" cmpd="sng" algn="ctr">
                      <a:solidFill>
                        <a:schemeClr val="bg1"/>
                      </a:solidFill>
                      <a:prstDash val="solid"/>
                      <a:round/>
                      <a:headEnd type="none" w="med" len="med"/>
                      <a:tailEnd type="none" w="med" len="med"/>
                    </a:lnT>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10</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Sports Track 3</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Fundamentals of Coaching</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11</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Sports Track 4</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Sports Officiating and Activity Management</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12</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Sports Track 5</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Fitness, Sports and</a:t>
                      </a:r>
                      <a:r>
                        <a:rPr lang="en-US" sz="1800" baseline="0" dirty="0" smtClean="0">
                          <a:solidFill>
                            <a:schemeClr val="accent6">
                              <a:lumMod val="50000"/>
                            </a:schemeClr>
                          </a:solidFill>
                          <a:latin typeface="Arial" pitchFamily="34" charset="0"/>
                          <a:cs typeface="Arial" pitchFamily="34" charset="0"/>
                        </a:rPr>
                        <a:t> Recreation</a:t>
                      </a:r>
                      <a:r>
                        <a:rPr lang="en-US" sz="1800" dirty="0" smtClean="0">
                          <a:solidFill>
                            <a:schemeClr val="accent6">
                              <a:lumMod val="50000"/>
                            </a:schemeClr>
                          </a:solidFill>
                          <a:latin typeface="Arial" pitchFamily="34" charset="0"/>
                          <a:cs typeface="Arial" pitchFamily="34" charset="0"/>
                        </a:rPr>
                        <a:t> Leadership</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13</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Sports Track 6</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Psychosocial Aspects of Sports and Exercise</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14</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Sports Track 7</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Fitness Testing and Exercise </a:t>
                      </a:r>
                      <a:r>
                        <a:rPr lang="en-US" sz="1800" dirty="0" smtClean="0">
                          <a:solidFill>
                            <a:schemeClr val="accent6">
                              <a:lumMod val="50000"/>
                            </a:schemeClr>
                          </a:solidFill>
                          <a:latin typeface="Arial" pitchFamily="34" charset="0"/>
                          <a:cs typeface="Arial" pitchFamily="34" charset="0"/>
                        </a:rPr>
                        <a:t>Programming</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Calibri"/>
                          <a:cs typeface="Arial" pitchFamily="34" charset="0"/>
                        </a:rPr>
                        <a:t>15</a:t>
                      </a:r>
                      <a:endParaRPr lang="en-PH" sz="1600" b="0"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accent6">
                              <a:lumMod val="50000"/>
                            </a:schemeClr>
                          </a:solidFill>
                          <a:latin typeface="Arial" pitchFamily="34" charset="0"/>
                          <a:cs typeface="Arial" pitchFamily="34" charset="0"/>
                        </a:rPr>
                        <a:t>Sports Track 8</a:t>
                      </a:r>
                      <a:endParaRPr lang="fil-PH" sz="1800" dirty="0" smtClean="0">
                        <a:solidFill>
                          <a:schemeClr val="accent6">
                            <a:lumMod val="50000"/>
                          </a:schemeClr>
                        </a:solidFill>
                        <a:latin typeface="Arial" pitchFamily="34" charset="0"/>
                        <a:ea typeface="Calibri"/>
                        <a:cs typeface="Arial" pitchFamily="34" charset="0"/>
                      </a:endParaRPr>
                    </a:p>
                  </a:txBody>
                  <a:tcPr marL="49902" marR="49902" marT="0" marB="0" anchor="ctr">
                    <a:solidFill>
                      <a:schemeClr val="accent6">
                        <a:lumMod val="40000"/>
                        <a:lumOff val="60000"/>
                      </a:schemeClr>
                    </a:solidFill>
                  </a:tcPr>
                </a:tc>
                <a:tc>
                  <a:txBody>
                    <a:bodyPr/>
                    <a:lstStyle/>
                    <a:p>
                      <a:pPr marL="0" marR="0">
                        <a:lnSpc>
                          <a:spcPct val="115000"/>
                        </a:lnSpc>
                        <a:spcBef>
                          <a:spcPts val="0"/>
                        </a:spcBef>
                        <a:spcAft>
                          <a:spcPts val="0"/>
                        </a:spcAft>
                      </a:pPr>
                      <a:r>
                        <a:rPr lang="fil-PH" sz="1800" dirty="0" smtClean="0">
                          <a:solidFill>
                            <a:schemeClr val="accent6">
                              <a:lumMod val="50000"/>
                            </a:schemeClr>
                          </a:solidFill>
                          <a:latin typeface="Arial" pitchFamily="34" charset="0"/>
                          <a:ea typeface="Calibri"/>
                          <a:cs typeface="Arial" pitchFamily="34" charset="0"/>
                        </a:rPr>
                        <a:t>Practicum</a:t>
                      </a:r>
                      <a:r>
                        <a:rPr lang="fil-PH" sz="1800" baseline="0" dirty="0" smtClean="0">
                          <a:solidFill>
                            <a:schemeClr val="accent6">
                              <a:lumMod val="50000"/>
                            </a:schemeClr>
                          </a:solidFill>
                          <a:latin typeface="Arial" pitchFamily="34" charset="0"/>
                          <a:ea typeface="Calibri"/>
                          <a:cs typeface="Arial" pitchFamily="34" charset="0"/>
                        </a:rPr>
                        <a:t> (in-campus)</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0877">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Calibri"/>
                          <a:cs typeface="Arial" pitchFamily="34" charset="0"/>
                        </a:rPr>
                        <a:t>16</a:t>
                      </a:r>
                      <a:endParaRPr lang="en-PH" sz="1600" b="0"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800" dirty="0">
                          <a:solidFill>
                            <a:schemeClr val="accent6">
                              <a:lumMod val="50000"/>
                            </a:schemeClr>
                          </a:solidFill>
                          <a:latin typeface="Arial" pitchFamily="34" charset="0"/>
                          <a:cs typeface="Arial" pitchFamily="34" charset="0"/>
                        </a:rPr>
                        <a:t>Sports Track 9</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solidFill>
                      <a:schemeClr val="accent6">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l-PH" sz="1800" dirty="0" smtClean="0">
                          <a:solidFill>
                            <a:schemeClr val="accent6">
                              <a:lumMod val="50000"/>
                            </a:schemeClr>
                          </a:solidFill>
                          <a:latin typeface="Arial" pitchFamily="34" charset="0"/>
                          <a:ea typeface="Calibri"/>
                          <a:cs typeface="Arial" pitchFamily="34" charset="0"/>
                        </a:rPr>
                        <a:t>Work Immersion/Research/Career</a:t>
                      </a:r>
                      <a:r>
                        <a:rPr lang="fil-PH" sz="1800" baseline="0" dirty="0" smtClean="0">
                          <a:solidFill>
                            <a:schemeClr val="accent6">
                              <a:lumMod val="50000"/>
                            </a:schemeClr>
                          </a:solidFill>
                          <a:latin typeface="Arial" pitchFamily="34" charset="0"/>
                          <a:ea typeface="Calibri"/>
                          <a:cs typeface="Arial" pitchFamily="34" charset="0"/>
                        </a:rPr>
                        <a:t> Advocacy/Culminating Activity</a:t>
                      </a:r>
                      <a:endParaRPr lang="fil-PH" sz="1800" dirty="0" smtClean="0">
                        <a:solidFill>
                          <a:schemeClr val="accent6">
                            <a:lumMod val="50000"/>
                          </a:schemeClr>
                        </a:solidFill>
                        <a:latin typeface="Arial" pitchFamily="34" charset="0"/>
                        <a:ea typeface="Calibri"/>
                        <a:cs typeface="Arial" pitchFamily="34" charset="0"/>
                      </a:endParaRPr>
                    </a:p>
                    <a:p>
                      <a:pPr marL="0" marR="0">
                        <a:lnSpc>
                          <a:spcPct val="115000"/>
                        </a:lnSpc>
                        <a:spcBef>
                          <a:spcPts val="0"/>
                        </a:spcBef>
                        <a:spcAft>
                          <a:spcPts val="0"/>
                        </a:spcAft>
                      </a:pPr>
                      <a:r>
                        <a:rPr lang="en-US" sz="1800" dirty="0" smtClean="0">
                          <a:solidFill>
                            <a:schemeClr val="accent6">
                              <a:lumMod val="50000"/>
                            </a:schemeClr>
                          </a:solidFill>
                          <a:latin typeface="Arial" pitchFamily="34" charset="0"/>
                          <a:cs typeface="Arial" pitchFamily="34" charset="0"/>
                        </a:rPr>
                        <a:t>i.e. Apprenticeship (off-campus)</a:t>
                      </a:r>
                      <a:endParaRPr lang="fil-PH" sz="1800" dirty="0">
                        <a:solidFill>
                          <a:schemeClr val="accent6">
                            <a:lumMod val="50000"/>
                          </a:schemeClr>
                        </a:solidFill>
                        <a:latin typeface="Arial" pitchFamily="34" charset="0"/>
                        <a:ea typeface="Calibri"/>
                        <a:cs typeface="Arial" pitchFamily="34" charset="0"/>
                      </a:endParaRPr>
                    </a:p>
                  </a:txBody>
                  <a:tcPr marL="49902" marR="49902"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r>
            </a:tbl>
          </a:graphicData>
        </a:graphic>
      </p:graphicFrame>
    </p:spTree>
    <p:extLst>
      <p:ext uri="{BB962C8B-B14F-4D97-AF65-F5344CB8AC3E}">
        <p14:creationId xmlns:p14="http://schemas.microsoft.com/office/powerpoint/2010/main" val="2880935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 name="Title 1"/>
          <p:cNvSpPr>
            <a:spLocks noGrp="1"/>
          </p:cNvSpPr>
          <p:nvPr>
            <p:ph type="title"/>
          </p:nvPr>
        </p:nvSpPr>
        <p:spPr>
          <a:xfrm>
            <a:off x="495300" y="0"/>
            <a:ext cx="8915400" cy="914400"/>
          </a:xfrm>
        </p:spPr>
        <p:txBody>
          <a:bodyPr>
            <a:normAutofit fontScale="90000"/>
          </a:bodyPr>
          <a:lstStyle/>
          <a:p>
            <a:r>
              <a:rPr lang="fil-PH" sz="3600" dirty="0" smtClean="0">
                <a:solidFill>
                  <a:schemeClr val="bg1"/>
                </a:solidFill>
                <a:latin typeface="Bookman Old Style" pitchFamily="18" charset="0"/>
              </a:rPr>
              <a:t>Arts and Design </a:t>
            </a:r>
            <a:r>
              <a:rPr lang="fil-PH" sz="3600" dirty="0">
                <a:solidFill>
                  <a:schemeClr val="bg1"/>
                </a:solidFill>
                <a:latin typeface="Bookman Old Style" pitchFamily="18" charset="0"/>
              </a:rPr>
              <a:t>Track</a:t>
            </a:r>
            <a:br>
              <a:rPr lang="fil-PH" sz="3600" dirty="0">
                <a:solidFill>
                  <a:schemeClr val="bg1"/>
                </a:solidFill>
                <a:latin typeface="Bookman Old Style" pitchFamily="18" charset="0"/>
              </a:rPr>
            </a:br>
            <a:r>
              <a:rPr lang="fil-PH" sz="3600" dirty="0">
                <a:solidFill>
                  <a:schemeClr val="bg1"/>
                </a:solidFill>
                <a:latin typeface="Bookman Old Style" pitchFamily="18" charset="0"/>
              </a:rPr>
              <a:t>Specialized Subjects</a:t>
            </a:r>
          </a:p>
        </p:txBody>
      </p:sp>
      <p:sp>
        <p:nvSpPr>
          <p:cNvPr id="10" name="Title 1"/>
          <p:cNvSpPr txBox="1">
            <a:spLocks/>
          </p:cNvSpPr>
          <p:nvPr/>
        </p:nvSpPr>
        <p:spPr>
          <a:xfrm>
            <a:off x="412750" y="5791200"/>
            <a:ext cx="9080500" cy="762000"/>
          </a:xfrm>
          <a:prstGeom prst="rect">
            <a:avLst/>
          </a:prstGeom>
        </p:spPr>
        <p:txBody>
          <a:bodyPr vert="horz" lIns="91440" tIns="45720" rIns="91440" bIns="45720" rtlCol="0" anchor="ctr">
            <a:normAutofit/>
          </a:bodyPr>
          <a:lstStyle/>
          <a:p>
            <a:pPr lvl="0" algn="ctr">
              <a:spcBef>
                <a:spcPct val="0"/>
              </a:spcBef>
              <a:defRPr/>
            </a:pPr>
            <a:r>
              <a:rPr lang="fil-PH" i="1" dirty="0" smtClean="0">
                <a:solidFill>
                  <a:schemeClr val="tx2"/>
                </a:solidFill>
                <a:latin typeface="Bookman Old Style" pitchFamily="18" charset="0"/>
              </a:rPr>
              <a:t>Each subject will have 80 hours per semester except Apprenticeship and Exploration of Different Arts Fields which will have 160 hours</a:t>
            </a:r>
          </a:p>
        </p:txBody>
      </p:sp>
      <p:sp>
        <p:nvSpPr>
          <p:cNvPr id="12" name="Rectangle 11"/>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3"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graphicFrame>
        <p:nvGraphicFramePr>
          <p:cNvPr id="9" name="Table 8"/>
          <p:cNvGraphicFramePr>
            <a:graphicFrameLocks noGrp="1"/>
          </p:cNvGraphicFramePr>
          <p:nvPr>
            <p:extLst>
              <p:ext uri="{D42A27DB-BD31-4B8C-83A1-F6EECF244321}">
                <p14:modId xmlns:p14="http://schemas.microsoft.com/office/powerpoint/2010/main" val="2879503465"/>
              </p:ext>
            </p:extLst>
          </p:nvPr>
        </p:nvGraphicFramePr>
        <p:xfrm>
          <a:off x="515922" y="1127246"/>
          <a:ext cx="8813823" cy="4673370"/>
        </p:xfrm>
        <a:graphic>
          <a:graphicData uri="http://schemas.openxmlformats.org/drawingml/2006/table">
            <a:tbl>
              <a:tblPr>
                <a:tableStyleId>{073A0DAA-6AF3-43AB-8588-CEC1D06C72B9}</a:tableStyleId>
              </a:tblPr>
              <a:tblGrid>
                <a:gridCol w="715433"/>
                <a:gridCol w="1520296"/>
                <a:gridCol w="6578094"/>
              </a:tblGrid>
              <a:tr h="631030">
                <a:tc gridSpan="3">
                  <a:txBody>
                    <a:bodyPr/>
                    <a:lstStyle/>
                    <a:p>
                      <a:pPr marL="342900" marR="0" lvl="0" indent="-342900" algn="ctr">
                        <a:lnSpc>
                          <a:spcPct val="115000"/>
                        </a:lnSpc>
                        <a:spcBef>
                          <a:spcPts val="0"/>
                        </a:spcBef>
                        <a:spcAft>
                          <a:spcPts val="0"/>
                        </a:spcAft>
                        <a:buFont typeface="+mj-lt"/>
                        <a:buNone/>
                      </a:pPr>
                      <a:r>
                        <a:rPr lang="en-PH" sz="2400" b="1" i="0" dirty="0" smtClean="0">
                          <a:solidFill>
                            <a:schemeClr val="bg1"/>
                          </a:solidFill>
                          <a:latin typeface="Bookman Old Style" pitchFamily="18" charset="0"/>
                          <a:ea typeface="Calibri"/>
                          <a:cs typeface="Arial" pitchFamily="34" charset="0"/>
                        </a:rPr>
                        <a:t>Arts and Design Track</a:t>
                      </a:r>
                      <a:endParaRPr lang="en-PH" sz="2400" b="1" i="0" dirty="0">
                        <a:solidFill>
                          <a:schemeClr val="bg1"/>
                        </a:solidFill>
                        <a:latin typeface="Bookman Old Style" pitchFamily="18" charset="0"/>
                        <a:ea typeface="Calibri"/>
                        <a:cs typeface="Arial" pitchFamily="34" charset="0"/>
                      </a:endParaRPr>
                    </a:p>
                  </a:txBody>
                  <a:tcPr marL="35348" marR="35348" marT="0" marB="0" anchor="ctr">
                    <a:solidFill>
                      <a:schemeClr val="accent3">
                        <a:lumMod val="75000"/>
                      </a:schemeClr>
                    </a:solidFill>
                  </a:tcPr>
                </a:tc>
                <a:tc hMerge="1">
                  <a:txBody>
                    <a:bodyPr/>
                    <a:lstStyle/>
                    <a:p>
                      <a:pPr marL="0" marR="0">
                        <a:lnSpc>
                          <a:spcPct val="115000"/>
                        </a:lnSpc>
                        <a:spcBef>
                          <a:spcPts val="0"/>
                        </a:spcBef>
                        <a:spcAft>
                          <a:spcPts val="0"/>
                        </a:spcAft>
                      </a:pPr>
                      <a:endParaRPr lang="fil-PH" sz="1700" dirty="0">
                        <a:solidFill>
                          <a:schemeClr val="accent6">
                            <a:lumMod val="50000"/>
                          </a:schemeClr>
                        </a:solidFill>
                        <a:latin typeface="Arial" pitchFamily="34" charset="0"/>
                        <a:ea typeface="Calibri"/>
                        <a:cs typeface="Arial" pitchFamily="34" charset="0"/>
                      </a:endParaRPr>
                    </a:p>
                  </a:txBody>
                  <a:tcPr marL="45178" marR="45178" marT="0" marB="0" anchor="ctr">
                    <a:solidFill>
                      <a:schemeClr val="accent6">
                        <a:lumMod val="20000"/>
                        <a:lumOff val="80000"/>
                      </a:schemeClr>
                    </a:solidFill>
                  </a:tcPr>
                </a:tc>
                <a:tc hMerge="1">
                  <a:txBody>
                    <a:bodyPr/>
                    <a:lstStyle/>
                    <a:p>
                      <a:pPr marL="0" marR="0">
                        <a:lnSpc>
                          <a:spcPct val="115000"/>
                        </a:lnSpc>
                        <a:spcBef>
                          <a:spcPts val="0"/>
                        </a:spcBef>
                        <a:spcAft>
                          <a:spcPts val="0"/>
                        </a:spcAft>
                      </a:pPr>
                      <a:endParaRPr lang="fil-PH" sz="1700" i="0" dirty="0">
                        <a:solidFill>
                          <a:schemeClr val="accent6">
                            <a:lumMod val="50000"/>
                          </a:schemeClr>
                        </a:solidFill>
                        <a:latin typeface="Arial" pitchFamily="34" charset="0"/>
                        <a:ea typeface="Calibri"/>
                        <a:cs typeface="Arial" pitchFamily="34" charset="0"/>
                      </a:endParaRPr>
                    </a:p>
                  </a:txBody>
                  <a:tcPr marL="45178" marR="45178" marT="0" marB="0" anchor="ctr">
                    <a:solidFill>
                      <a:schemeClr val="accent6">
                        <a:lumMod val="20000"/>
                        <a:lumOff val="80000"/>
                      </a:schemeClr>
                    </a:solidFill>
                  </a:tcPr>
                </a:tc>
              </a:tr>
              <a:tr h="425249">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8</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700" dirty="0">
                          <a:solidFill>
                            <a:schemeClr val="accent6">
                              <a:lumMod val="50000"/>
                            </a:schemeClr>
                          </a:solidFill>
                          <a:latin typeface="Arial" pitchFamily="34" charset="0"/>
                          <a:cs typeface="Arial" pitchFamily="34" charset="0"/>
                        </a:rPr>
                        <a:t>Arts Track 1</a:t>
                      </a:r>
                      <a:endParaRPr lang="fil-PH" sz="1700" dirty="0">
                        <a:solidFill>
                          <a:schemeClr val="accent6">
                            <a:lumMod val="50000"/>
                          </a:schemeClr>
                        </a:solidFill>
                        <a:latin typeface="Arial" pitchFamily="34" charset="0"/>
                        <a:ea typeface="Calibri"/>
                        <a:cs typeface="Arial" pitchFamily="34" charset="0"/>
                      </a:endParaRPr>
                    </a:p>
                  </a:txBody>
                  <a:tcPr marL="53022" marR="53022" marT="0" marB="0" anchor="ctr">
                    <a:solidFill>
                      <a:schemeClr val="accent6">
                        <a:lumMod val="20000"/>
                        <a:lumOff val="80000"/>
                      </a:schemeClr>
                    </a:solidFill>
                  </a:tcPr>
                </a:tc>
                <a:tc>
                  <a:txBody>
                    <a:bodyPr/>
                    <a:lstStyle/>
                    <a:p>
                      <a:pPr marL="0" marR="0">
                        <a:lnSpc>
                          <a:spcPct val="115000"/>
                        </a:lnSpc>
                        <a:spcBef>
                          <a:spcPts val="0"/>
                        </a:spcBef>
                        <a:spcAft>
                          <a:spcPts val="0"/>
                        </a:spcAft>
                      </a:pPr>
                      <a:r>
                        <a:rPr lang="fil-PH" sz="1700" i="0" dirty="0" smtClean="0">
                          <a:solidFill>
                            <a:schemeClr val="accent6">
                              <a:lumMod val="50000"/>
                            </a:schemeClr>
                          </a:solidFill>
                          <a:latin typeface="Arial" pitchFamily="34" charset="0"/>
                          <a:ea typeface="Calibri"/>
                          <a:cs typeface="Arial" pitchFamily="34" charset="0"/>
                        </a:rPr>
                        <a:t>Creative Industries I: Arts and</a:t>
                      </a:r>
                      <a:r>
                        <a:rPr lang="fil-PH" sz="1700" i="0" baseline="0" dirty="0" smtClean="0">
                          <a:solidFill>
                            <a:schemeClr val="accent6">
                              <a:lumMod val="50000"/>
                            </a:schemeClr>
                          </a:solidFill>
                          <a:latin typeface="Arial" pitchFamily="34" charset="0"/>
                          <a:ea typeface="Calibri"/>
                          <a:cs typeface="Arial" pitchFamily="34" charset="0"/>
                        </a:rPr>
                        <a:t> Design Appreciation and Production</a:t>
                      </a:r>
                      <a:endParaRPr lang="fil-PH" sz="1700" i="0" dirty="0">
                        <a:solidFill>
                          <a:schemeClr val="accent6">
                            <a:lumMod val="50000"/>
                          </a:schemeClr>
                        </a:solidFill>
                        <a:latin typeface="Arial" pitchFamily="34" charset="0"/>
                        <a:ea typeface="Calibri"/>
                        <a:cs typeface="Arial" pitchFamily="34" charset="0"/>
                      </a:endParaRPr>
                    </a:p>
                  </a:txBody>
                  <a:tcPr marL="53022" marR="53022"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5249">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9</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700" dirty="0">
                          <a:solidFill>
                            <a:schemeClr val="accent6">
                              <a:lumMod val="50000"/>
                            </a:schemeClr>
                          </a:solidFill>
                          <a:latin typeface="Arial" pitchFamily="34" charset="0"/>
                          <a:cs typeface="Arial" pitchFamily="34" charset="0"/>
                        </a:rPr>
                        <a:t>Arts Track 2</a:t>
                      </a:r>
                      <a:endParaRPr lang="fil-PH" sz="1700" dirty="0">
                        <a:solidFill>
                          <a:schemeClr val="accent6">
                            <a:lumMod val="50000"/>
                          </a:schemeClr>
                        </a:solidFill>
                        <a:latin typeface="Arial" pitchFamily="34" charset="0"/>
                        <a:ea typeface="Calibri"/>
                        <a:cs typeface="Arial" pitchFamily="34" charset="0"/>
                      </a:endParaRPr>
                    </a:p>
                  </a:txBody>
                  <a:tcPr marL="53022" marR="53022" marT="0" marB="0" anchor="ctr">
                    <a:solidFill>
                      <a:schemeClr val="accent6">
                        <a:lumMod val="40000"/>
                        <a:lumOff val="60000"/>
                      </a:schemeClr>
                    </a:solidFill>
                  </a:tcPr>
                </a:tc>
                <a:tc>
                  <a:txBody>
                    <a:bodyPr/>
                    <a:lstStyle/>
                    <a:p>
                      <a:pPr marL="0" marR="0">
                        <a:lnSpc>
                          <a:spcPct val="115000"/>
                        </a:lnSpc>
                        <a:spcBef>
                          <a:spcPts val="0"/>
                        </a:spcBef>
                        <a:spcAft>
                          <a:spcPts val="0"/>
                        </a:spcAft>
                      </a:pPr>
                      <a:r>
                        <a:rPr lang="fil-PH" sz="1700" i="0" dirty="0" smtClean="0">
                          <a:solidFill>
                            <a:schemeClr val="accent6">
                              <a:lumMod val="50000"/>
                            </a:schemeClr>
                          </a:solidFill>
                          <a:latin typeface="Arial" pitchFamily="34" charset="0"/>
                          <a:ea typeface="Calibri"/>
                          <a:cs typeface="Arial" pitchFamily="34" charset="0"/>
                        </a:rPr>
                        <a:t>Creative Industries</a:t>
                      </a:r>
                      <a:r>
                        <a:rPr lang="fil-PH" sz="1700" i="0" baseline="0" dirty="0" smtClean="0">
                          <a:solidFill>
                            <a:schemeClr val="accent6">
                              <a:lumMod val="50000"/>
                            </a:schemeClr>
                          </a:solidFill>
                          <a:latin typeface="Arial" pitchFamily="34" charset="0"/>
                          <a:ea typeface="Calibri"/>
                          <a:cs typeface="Arial" pitchFamily="34" charset="0"/>
                        </a:rPr>
                        <a:t> II: Performing Arts</a:t>
                      </a:r>
                      <a:endParaRPr lang="fil-PH" sz="1700" i="0" dirty="0">
                        <a:solidFill>
                          <a:schemeClr val="accent6">
                            <a:lumMod val="50000"/>
                          </a:schemeClr>
                        </a:solidFill>
                        <a:latin typeface="Arial" pitchFamily="34" charset="0"/>
                        <a:ea typeface="Calibri"/>
                        <a:cs typeface="Arial" pitchFamily="34" charset="0"/>
                      </a:endParaRPr>
                    </a:p>
                  </a:txBody>
                  <a:tcPr marL="53022" marR="53022" marT="0" marB="0" anchor="ctr">
                    <a:lnT w="12700" cap="flat" cmpd="sng" algn="ctr">
                      <a:solidFill>
                        <a:schemeClr val="bg1"/>
                      </a:solidFill>
                      <a:prstDash val="solid"/>
                      <a:round/>
                      <a:headEnd type="none" w="med" len="med"/>
                      <a:tailEnd type="none" w="med" len="med"/>
                    </a:lnT>
                    <a:solidFill>
                      <a:schemeClr val="accent6">
                        <a:lumMod val="40000"/>
                        <a:lumOff val="60000"/>
                      </a:schemeClr>
                    </a:solidFill>
                  </a:tcPr>
                </a:tc>
              </a:tr>
              <a:tr h="425249">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10</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700" dirty="0">
                          <a:solidFill>
                            <a:schemeClr val="accent6">
                              <a:lumMod val="50000"/>
                            </a:schemeClr>
                          </a:solidFill>
                          <a:latin typeface="Arial" pitchFamily="34" charset="0"/>
                          <a:cs typeface="Arial" pitchFamily="34" charset="0"/>
                        </a:rPr>
                        <a:t>Arts Track 3</a:t>
                      </a:r>
                      <a:endParaRPr lang="fil-PH" sz="1700" dirty="0">
                        <a:solidFill>
                          <a:schemeClr val="accent6">
                            <a:lumMod val="50000"/>
                          </a:schemeClr>
                        </a:solidFill>
                        <a:latin typeface="Arial" pitchFamily="34" charset="0"/>
                        <a:ea typeface="Calibri"/>
                        <a:cs typeface="Arial" pitchFamily="34" charset="0"/>
                      </a:endParaRPr>
                    </a:p>
                  </a:txBody>
                  <a:tcPr marL="53022" marR="53022"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l-PH" sz="1700" i="0" dirty="0" smtClean="0">
                          <a:solidFill>
                            <a:schemeClr val="accent6">
                              <a:lumMod val="50000"/>
                            </a:schemeClr>
                          </a:solidFill>
                          <a:latin typeface="Arial" pitchFamily="34" charset="0"/>
                          <a:ea typeface="Calibri"/>
                          <a:cs typeface="Arial" pitchFamily="34" charset="0"/>
                        </a:rPr>
                        <a:t>Physical</a:t>
                      </a:r>
                      <a:r>
                        <a:rPr lang="fil-PH" sz="1700" i="0" baseline="0" dirty="0" smtClean="0">
                          <a:solidFill>
                            <a:schemeClr val="accent6">
                              <a:lumMod val="50000"/>
                            </a:schemeClr>
                          </a:solidFill>
                          <a:latin typeface="Arial" pitchFamily="34" charset="0"/>
                          <a:ea typeface="Calibri"/>
                          <a:cs typeface="Arial" pitchFamily="34" charset="0"/>
                        </a:rPr>
                        <a:t> and Personal Development in the Arts</a:t>
                      </a:r>
                      <a:endParaRPr lang="fil-PH" sz="1700" i="0" dirty="0" smtClean="0">
                        <a:solidFill>
                          <a:schemeClr val="accent6">
                            <a:lumMod val="50000"/>
                          </a:schemeClr>
                        </a:solidFill>
                        <a:latin typeface="Arial" pitchFamily="34" charset="0"/>
                        <a:ea typeface="Calibri"/>
                        <a:cs typeface="Arial" pitchFamily="34" charset="0"/>
                      </a:endParaRPr>
                    </a:p>
                  </a:txBody>
                  <a:tcPr marL="53022" marR="53022"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r>
              <a:tr h="425249">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11</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700">
                          <a:solidFill>
                            <a:schemeClr val="accent6">
                              <a:lumMod val="50000"/>
                            </a:schemeClr>
                          </a:solidFill>
                          <a:latin typeface="Arial" pitchFamily="34" charset="0"/>
                          <a:cs typeface="Arial" pitchFamily="34" charset="0"/>
                        </a:rPr>
                        <a:t>Arts Track 4</a:t>
                      </a:r>
                      <a:endParaRPr lang="fil-PH" sz="1700">
                        <a:solidFill>
                          <a:schemeClr val="accent6">
                            <a:lumMod val="50000"/>
                          </a:schemeClr>
                        </a:solidFill>
                        <a:latin typeface="Arial" pitchFamily="34" charset="0"/>
                        <a:ea typeface="Calibri"/>
                        <a:cs typeface="Arial" pitchFamily="34" charset="0"/>
                      </a:endParaRPr>
                    </a:p>
                  </a:txBody>
                  <a:tcPr marL="53022" marR="53022" marT="0" marB="0" anchor="ctr">
                    <a:solidFill>
                      <a:schemeClr val="accent6">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l-PH" sz="1700" i="0" dirty="0" smtClean="0">
                          <a:solidFill>
                            <a:schemeClr val="accent6">
                              <a:lumMod val="50000"/>
                            </a:schemeClr>
                          </a:solidFill>
                          <a:latin typeface="Arial" pitchFamily="34" charset="0"/>
                          <a:ea typeface="Calibri"/>
                          <a:cs typeface="Arial" pitchFamily="34" charset="0"/>
                        </a:rPr>
                        <a:t>Developing Filipino Identity in the Arts</a:t>
                      </a:r>
                    </a:p>
                  </a:txBody>
                  <a:tcPr marL="53022" marR="53022"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5249">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12</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700" dirty="0">
                          <a:solidFill>
                            <a:schemeClr val="accent6">
                              <a:lumMod val="50000"/>
                            </a:schemeClr>
                          </a:solidFill>
                          <a:latin typeface="Arial" pitchFamily="34" charset="0"/>
                          <a:cs typeface="Arial" pitchFamily="34" charset="0"/>
                        </a:rPr>
                        <a:t>Arts Track 5</a:t>
                      </a:r>
                      <a:endParaRPr lang="fil-PH" sz="1700" dirty="0">
                        <a:solidFill>
                          <a:schemeClr val="accent6">
                            <a:lumMod val="50000"/>
                          </a:schemeClr>
                        </a:solidFill>
                        <a:latin typeface="Arial" pitchFamily="34" charset="0"/>
                        <a:ea typeface="Calibri"/>
                        <a:cs typeface="Arial" pitchFamily="34" charset="0"/>
                      </a:endParaRPr>
                    </a:p>
                  </a:txBody>
                  <a:tcPr marL="53022" marR="53022" marT="0" marB="0" anchor="ctr">
                    <a:solidFill>
                      <a:schemeClr val="accent6">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l-PH" sz="1700" i="0" dirty="0" smtClean="0">
                          <a:solidFill>
                            <a:schemeClr val="accent6">
                              <a:lumMod val="50000"/>
                            </a:schemeClr>
                          </a:solidFill>
                          <a:latin typeface="Arial" pitchFamily="34" charset="0"/>
                          <a:cs typeface="Arial" pitchFamily="34" charset="0"/>
                        </a:rPr>
                        <a:t>Integrating the Elements and Principles of</a:t>
                      </a:r>
                      <a:r>
                        <a:rPr lang="fil-PH" sz="1700" i="0" baseline="0" dirty="0" smtClean="0">
                          <a:solidFill>
                            <a:schemeClr val="accent6">
                              <a:lumMod val="50000"/>
                            </a:schemeClr>
                          </a:solidFill>
                          <a:latin typeface="Arial" pitchFamily="34" charset="0"/>
                          <a:cs typeface="Arial" pitchFamily="34" charset="0"/>
                        </a:rPr>
                        <a:t> Organization in the Arts</a:t>
                      </a:r>
                      <a:endParaRPr lang="fil-PH" sz="1700" i="0" dirty="0" smtClean="0">
                        <a:solidFill>
                          <a:schemeClr val="accent6">
                            <a:lumMod val="50000"/>
                          </a:schemeClr>
                        </a:solidFill>
                        <a:latin typeface="Arial" pitchFamily="34" charset="0"/>
                        <a:cs typeface="Arial" pitchFamily="34" charset="0"/>
                      </a:endParaRPr>
                    </a:p>
                  </a:txBody>
                  <a:tcPr marL="53022" marR="53022"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5249">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13</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700" smtClean="0">
                          <a:solidFill>
                            <a:schemeClr val="accent6">
                              <a:lumMod val="50000"/>
                            </a:schemeClr>
                          </a:solidFill>
                          <a:latin typeface="Arial" pitchFamily="34" charset="0"/>
                          <a:cs typeface="Arial" pitchFamily="34" charset="0"/>
                        </a:rPr>
                        <a:t>Arts Track 6</a:t>
                      </a:r>
                      <a:endParaRPr lang="fil-PH" sz="1700">
                        <a:solidFill>
                          <a:schemeClr val="accent6">
                            <a:lumMod val="50000"/>
                          </a:schemeClr>
                        </a:solidFill>
                        <a:latin typeface="Arial" pitchFamily="34" charset="0"/>
                        <a:ea typeface="Calibri"/>
                        <a:cs typeface="Arial" pitchFamily="34" charset="0"/>
                      </a:endParaRPr>
                    </a:p>
                  </a:txBody>
                  <a:tcPr marL="53022" marR="53022" marT="0" marB="0" anchor="ctr">
                    <a:solidFill>
                      <a:schemeClr val="accent6">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l-PH" sz="1700" i="0" dirty="0" smtClean="0">
                          <a:solidFill>
                            <a:schemeClr val="accent6">
                              <a:lumMod val="50000"/>
                            </a:schemeClr>
                          </a:solidFill>
                          <a:latin typeface="Arial" pitchFamily="34" charset="0"/>
                          <a:ea typeface="Calibri"/>
                          <a:cs typeface="Arial" pitchFamily="34" charset="0"/>
                        </a:rPr>
                        <a:t>Leadership and Management in Different Arts Fields</a:t>
                      </a:r>
                    </a:p>
                  </a:txBody>
                  <a:tcPr marL="53022" marR="53022"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425249">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14</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700" dirty="0">
                          <a:solidFill>
                            <a:schemeClr val="accent6">
                              <a:lumMod val="50000"/>
                            </a:schemeClr>
                          </a:solidFill>
                          <a:latin typeface="Arial" pitchFamily="34" charset="0"/>
                          <a:cs typeface="Arial" pitchFamily="34" charset="0"/>
                        </a:rPr>
                        <a:t>Arts Track 7</a:t>
                      </a:r>
                      <a:endParaRPr lang="fil-PH" sz="1700" dirty="0">
                        <a:solidFill>
                          <a:schemeClr val="accent6">
                            <a:lumMod val="50000"/>
                          </a:schemeClr>
                        </a:solidFill>
                        <a:latin typeface="Arial" pitchFamily="34" charset="0"/>
                        <a:ea typeface="Calibri"/>
                        <a:cs typeface="Arial" pitchFamily="34" charset="0"/>
                      </a:endParaRPr>
                    </a:p>
                  </a:txBody>
                  <a:tcPr marL="53022" marR="53022" marT="0" marB="0" anchor="ctr">
                    <a:solidFill>
                      <a:schemeClr val="accent6">
                        <a:lumMod val="20000"/>
                        <a:lumOff val="80000"/>
                      </a:schemeClr>
                    </a:solidFill>
                  </a:tcPr>
                </a:tc>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l-PH" sz="1700" i="0" dirty="0" smtClean="0">
                          <a:solidFill>
                            <a:schemeClr val="accent6">
                              <a:lumMod val="50000"/>
                            </a:schemeClr>
                          </a:solidFill>
                          <a:latin typeface="Arial" pitchFamily="34" charset="0"/>
                          <a:ea typeface="Calibri"/>
                          <a:cs typeface="Arial" pitchFamily="34" charset="0"/>
                        </a:rPr>
                        <a:t>Apprenticeship and Exploration of Different Arts Fields </a:t>
                      </a:r>
                    </a:p>
                  </a:txBody>
                  <a:tcPr marL="53022" marR="53022"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425249">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mn-ea"/>
                          <a:cs typeface="Arial" pitchFamily="34" charset="0"/>
                        </a:rPr>
                        <a:t>15</a:t>
                      </a:r>
                      <a:endParaRPr lang="en-PH" sz="1600" b="1"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700" dirty="0">
                          <a:solidFill>
                            <a:schemeClr val="accent6">
                              <a:lumMod val="50000"/>
                            </a:schemeClr>
                          </a:solidFill>
                          <a:latin typeface="Arial" pitchFamily="34" charset="0"/>
                          <a:cs typeface="Arial" pitchFamily="34" charset="0"/>
                        </a:rPr>
                        <a:t>Arts Track 8</a:t>
                      </a:r>
                      <a:endParaRPr lang="fil-PH" sz="1700" dirty="0">
                        <a:solidFill>
                          <a:schemeClr val="accent6">
                            <a:lumMod val="50000"/>
                          </a:schemeClr>
                        </a:solidFill>
                        <a:latin typeface="Arial" pitchFamily="34" charset="0"/>
                        <a:ea typeface="Calibri"/>
                        <a:cs typeface="Arial" pitchFamily="34" charset="0"/>
                      </a:endParaRPr>
                    </a:p>
                  </a:txBody>
                  <a:tcPr marL="53022" marR="53022" marT="0" marB="0" anchor="ctr">
                    <a:solidFill>
                      <a:schemeClr val="accent6">
                        <a:lumMod val="20000"/>
                        <a:lumOff val="80000"/>
                      </a:schemeClr>
                    </a:solidFill>
                  </a:tcPr>
                </a:tc>
                <a:tc vMerge="1">
                  <a:txBody>
                    <a:bodyPr/>
                    <a:lstStyle/>
                    <a:p>
                      <a:pPr marL="0" marR="0">
                        <a:lnSpc>
                          <a:spcPct val="115000"/>
                        </a:lnSpc>
                        <a:spcBef>
                          <a:spcPts val="0"/>
                        </a:spcBef>
                        <a:spcAft>
                          <a:spcPts val="0"/>
                        </a:spcAft>
                      </a:pPr>
                      <a:endParaRPr lang="fil-PH" sz="1700" i="0" dirty="0">
                        <a:solidFill>
                          <a:schemeClr val="accent6">
                            <a:lumMod val="50000"/>
                          </a:schemeClr>
                        </a:solidFill>
                        <a:latin typeface="Arial" pitchFamily="34" charset="0"/>
                        <a:ea typeface="Calibri"/>
                        <a:cs typeface="Arial" pitchFamily="34" charset="0"/>
                      </a:endParaRPr>
                    </a:p>
                  </a:txBody>
                  <a:tcPr marL="45178" marR="45178"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640348">
                <a:tc>
                  <a:txBody>
                    <a:bodyPr/>
                    <a:lstStyle/>
                    <a:p>
                      <a:pPr marL="342900" marR="0" lvl="0" indent="-342900" algn="ctr">
                        <a:lnSpc>
                          <a:spcPct val="115000"/>
                        </a:lnSpc>
                        <a:spcBef>
                          <a:spcPts val="0"/>
                        </a:spcBef>
                        <a:spcAft>
                          <a:spcPts val="0"/>
                        </a:spcAft>
                        <a:buFont typeface="+mj-lt"/>
                        <a:buNone/>
                      </a:pPr>
                      <a:r>
                        <a:rPr lang="en-PH" sz="1600" b="0" i="0" dirty="0" smtClean="0">
                          <a:solidFill>
                            <a:schemeClr val="accent6">
                              <a:lumMod val="50000"/>
                            </a:schemeClr>
                          </a:solidFill>
                          <a:latin typeface="Bookman Old Style" pitchFamily="18" charset="0"/>
                          <a:ea typeface="Calibri"/>
                          <a:cs typeface="Arial" pitchFamily="34" charset="0"/>
                        </a:rPr>
                        <a:t>16</a:t>
                      </a:r>
                      <a:endParaRPr lang="en-PH" sz="1600" b="0" i="0" dirty="0">
                        <a:solidFill>
                          <a:schemeClr val="accent6">
                            <a:lumMod val="50000"/>
                          </a:schemeClr>
                        </a:solidFill>
                        <a:latin typeface="Bookman Old Style" pitchFamily="18" charset="0"/>
                        <a:ea typeface="Calibri"/>
                        <a:cs typeface="Arial" pitchFamily="34" charset="0"/>
                      </a:endParaRPr>
                    </a:p>
                  </a:txBody>
                  <a:tcPr marL="35348" marR="35348"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700" dirty="0">
                          <a:solidFill>
                            <a:schemeClr val="accent6">
                              <a:lumMod val="50000"/>
                            </a:schemeClr>
                          </a:solidFill>
                          <a:latin typeface="Arial" pitchFamily="34" charset="0"/>
                          <a:cs typeface="Arial" pitchFamily="34" charset="0"/>
                        </a:rPr>
                        <a:t>Arts Track 9</a:t>
                      </a:r>
                      <a:endParaRPr lang="fil-PH" sz="1700" dirty="0">
                        <a:solidFill>
                          <a:schemeClr val="accent6">
                            <a:lumMod val="50000"/>
                          </a:schemeClr>
                        </a:solidFill>
                        <a:latin typeface="Arial" pitchFamily="34" charset="0"/>
                        <a:ea typeface="Calibri"/>
                        <a:cs typeface="Arial" pitchFamily="34" charset="0"/>
                      </a:endParaRPr>
                    </a:p>
                  </a:txBody>
                  <a:tcPr marL="53022" marR="53022" marT="0" marB="0" anchor="ctr">
                    <a:solidFill>
                      <a:schemeClr val="accent6">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l-PH" sz="1600" dirty="0" smtClean="0">
                          <a:solidFill>
                            <a:schemeClr val="accent6">
                              <a:lumMod val="50000"/>
                            </a:schemeClr>
                          </a:solidFill>
                          <a:latin typeface="Arial" pitchFamily="34" charset="0"/>
                          <a:ea typeface="Calibri"/>
                          <a:cs typeface="Arial" pitchFamily="34" charset="0"/>
                        </a:rPr>
                        <a:t>Work Immersion/Research/Career</a:t>
                      </a:r>
                      <a:r>
                        <a:rPr lang="fil-PH" sz="1600" baseline="0" dirty="0" smtClean="0">
                          <a:solidFill>
                            <a:schemeClr val="accent6">
                              <a:lumMod val="50000"/>
                            </a:schemeClr>
                          </a:solidFill>
                          <a:latin typeface="Arial" pitchFamily="34" charset="0"/>
                          <a:ea typeface="Calibri"/>
                          <a:cs typeface="Arial" pitchFamily="34" charset="0"/>
                        </a:rPr>
                        <a:t> Advocacy/Culminating Activity</a:t>
                      </a:r>
                      <a:endParaRPr lang="fil-PH" sz="1600" dirty="0" smtClean="0">
                        <a:solidFill>
                          <a:schemeClr val="accent6">
                            <a:lumMod val="50000"/>
                          </a:schemeClr>
                        </a:solidFill>
                        <a:latin typeface="Arial" pitchFamily="34" charset="0"/>
                        <a:ea typeface="Calibri"/>
                        <a:cs typeface="Arial" pitchFamily="34" charset="0"/>
                      </a:endParaRPr>
                    </a:p>
                    <a:p>
                      <a:pPr marL="0" marR="0" algn="l">
                        <a:lnSpc>
                          <a:spcPct val="115000"/>
                        </a:lnSpc>
                        <a:spcBef>
                          <a:spcPts val="0"/>
                        </a:spcBef>
                        <a:spcAft>
                          <a:spcPts val="0"/>
                        </a:spcAft>
                      </a:pPr>
                      <a:r>
                        <a:rPr lang="fil-PH" sz="1700" dirty="0" smtClean="0">
                          <a:solidFill>
                            <a:schemeClr val="accent6">
                              <a:lumMod val="50000"/>
                            </a:schemeClr>
                          </a:solidFill>
                          <a:latin typeface="Arial" pitchFamily="34" charset="0"/>
                          <a:ea typeface="Calibri"/>
                          <a:cs typeface="Arial" pitchFamily="34" charset="0"/>
                        </a:rPr>
                        <a:t>Exhibit for Arts Production/ Performing Arts Production</a:t>
                      </a:r>
                      <a:endParaRPr lang="fil-PH" sz="1700" dirty="0">
                        <a:solidFill>
                          <a:schemeClr val="accent6">
                            <a:lumMod val="50000"/>
                          </a:schemeClr>
                        </a:solidFill>
                        <a:latin typeface="Arial" pitchFamily="34" charset="0"/>
                        <a:ea typeface="Calibri"/>
                        <a:cs typeface="Arial" pitchFamily="34" charset="0"/>
                      </a:endParaRPr>
                    </a:p>
                  </a:txBody>
                  <a:tcPr marL="53022" marR="53022" marT="0" marB="0" anchor="ctr">
                    <a:lnT w="1270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spTree>
    <p:extLst>
      <p:ext uri="{BB962C8B-B14F-4D97-AF65-F5344CB8AC3E}">
        <p14:creationId xmlns:p14="http://schemas.microsoft.com/office/powerpoint/2010/main" val="259130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 name="Title 1"/>
          <p:cNvSpPr>
            <a:spLocks noGrp="1"/>
          </p:cNvSpPr>
          <p:nvPr>
            <p:ph type="title"/>
          </p:nvPr>
        </p:nvSpPr>
        <p:spPr>
          <a:xfrm>
            <a:off x="0" y="0"/>
            <a:ext cx="9906000" cy="914400"/>
          </a:xfrm>
          <a:solidFill>
            <a:schemeClr val="tx2"/>
          </a:solidFill>
        </p:spPr>
        <p:txBody>
          <a:bodyPr>
            <a:normAutofit/>
          </a:bodyPr>
          <a:lstStyle/>
          <a:p>
            <a:r>
              <a:rPr lang="fil-PH" sz="2000" dirty="0" smtClean="0">
                <a:solidFill>
                  <a:schemeClr val="bg1"/>
                </a:solidFill>
                <a:latin typeface="Bookman Old Style" pitchFamily="18" charset="0"/>
              </a:rPr>
              <a:t>Technical-Vocational-Livelihood Track (Table 1) and</a:t>
            </a:r>
            <a:br>
              <a:rPr lang="fil-PH" sz="2000" dirty="0" smtClean="0">
                <a:solidFill>
                  <a:schemeClr val="bg1"/>
                </a:solidFill>
                <a:latin typeface="Bookman Old Style" pitchFamily="18" charset="0"/>
              </a:rPr>
            </a:br>
            <a:r>
              <a:rPr lang="fil-PH" sz="2000" dirty="0" smtClean="0">
                <a:solidFill>
                  <a:schemeClr val="bg1"/>
                </a:solidFill>
                <a:latin typeface="Bookman Old Style" pitchFamily="18" charset="0"/>
              </a:rPr>
              <a:t>TESDA Training Regulations-Based Specializations* (Table 2)</a:t>
            </a:r>
            <a:endParaRPr lang="fil-PH" sz="2000" dirty="0">
              <a:solidFill>
                <a:schemeClr val="bg1"/>
              </a:solidFill>
              <a:latin typeface="Bookman Old Style"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4251830465"/>
              </p:ext>
            </p:extLst>
          </p:nvPr>
        </p:nvGraphicFramePr>
        <p:xfrm>
          <a:off x="3656069" y="1295400"/>
          <a:ext cx="6170614" cy="5007092"/>
        </p:xfrm>
        <a:graphic>
          <a:graphicData uri="http://schemas.openxmlformats.org/drawingml/2006/table">
            <a:tbl>
              <a:tblPr>
                <a:tableStyleId>{073A0DAA-6AF3-43AB-8588-CEC1D06C72B9}</a:tableStyleId>
              </a:tblPr>
              <a:tblGrid>
                <a:gridCol w="1485901"/>
                <a:gridCol w="1217613"/>
                <a:gridCol w="2093467"/>
                <a:gridCol w="1373633"/>
              </a:tblGrid>
              <a:tr h="221187">
                <a:tc>
                  <a:txBody>
                    <a:bodyPr/>
                    <a:lstStyle/>
                    <a:p>
                      <a:pPr marL="0" marR="0" algn="ctr">
                        <a:lnSpc>
                          <a:spcPct val="115000"/>
                        </a:lnSpc>
                        <a:spcBef>
                          <a:spcPts val="0"/>
                        </a:spcBef>
                        <a:spcAft>
                          <a:spcPts val="0"/>
                        </a:spcAft>
                      </a:pPr>
                      <a:r>
                        <a:rPr lang="en-US" sz="1200" b="1" dirty="0">
                          <a:solidFill>
                            <a:schemeClr val="bg1"/>
                          </a:solidFill>
                          <a:latin typeface="Bookman Old Style" pitchFamily="18" charset="0"/>
                          <a:cs typeface="Arial" pitchFamily="34" charset="0"/>
                        </a:rPr>
                        <a:t>HE</a:t>
                      </a:r>
                      <a:endParaRPr lang="fil-PH" sz="1200" b="1" dirty="0">
                        <a:solidFill>
                          <a:schemeClr val="bg1"/>
                        </a:solidFill>
                        <a:latin typeface="Bookman Old Style" pitchFamily="18" charset="0"/>
                        <a:ea typeface="Calibri"/>
                        <a:cs typeface="Arial" pitchFamily="34" charset="0"/>
                      </a:endParaRPr>
                    </a:p>
                  </a:txBody>
                  <a:tcPr marL="19825" marR="19825" marT="0" marB="0">
                    <a:solidFill>
                      <a:schemeClr val="accent3">
                        <a:lumMod val="75000"/>
                      </a:schemeClr>
                    </a:solidFill>
                  </a:tcPr>
                </a:tc>
                <a:tc>
                  <a:txBody>
                    <a:bodyPr/>
                    <a:lstStyle/>
                    <a:p>
                      <a:pPr marL="0" marR="0" algn="ctr">
                        <a:lnSpc>
                          <a:spcPct val="115000"/>
                        </a:lnSpc>
                        <a:spcBef>
                          <a:spcPts val="0"/>
                        </a:spcBef>
                        <a:spcAft>
                          <a:spcPts val="0"/>
                        </a:spcAft>
                      </a:pPr>
                      <a:r>
                        <a:rPr lang="en-US" sz="1200" b="1" dirty="0">
                          <a:solidFill>
                            <a:schemeClr val="bg1"/>
                          </a:solidFill>
                          <a:latin typeface="Bookman Old Style" pitchFamily="18" charset="0"/>
                          <a:cs typeface="Arial" pitchFamily="34" charset="0"/>
                        </a:rPr>
                        <a:t>ICT</a:t>
                      </a:r>
                      <a:endParaRPr lang="fil-PH" sz="1200" b="1" dirty="0">
                        <a:solidFill>
                          <a:schemeClr val="bg1"/>
                        </a:solidFill>
                        <a:latin typeface="Bookman Old Style" pitchFamily="18" charset="0"/>
                        <a:ea typeface="Calibri"/>
                        <a:cs typeface="Arial" pitchFamily="34" charset="0"/>
                      </a:endParaRPr>
                    </a:p>
                  </a:txBody>
                  <a:tcPr marL="19825" marR="19825" marT="0" marB="0">
                    <a:solidFill>
                      <a:schemeClr val="accent3">
                        <a:lumMod val="75000"/>
                      </a:schemeClr>
                    </a:solidFill>
                  </a:tcPr>
                </a:tc>
                <a:tc>
                  <a:txBody>
                    <a:bodyPr/>
                    <a:lstStyle/>
                    <a:p>
                      <a:pPr marL="0" marR="0" algn="ctr">
                        <a:lnSpc>
                          <a:spcPct val="115000"/>
                        </a:lnSpc>
                        <a:spcBef>
                          <a:spcPts val="0"/>
                        </a:spcBef>
                        <a:spcAft>
                          <a:spcPts val="0"/>
                        </a:spcAft>
                      </a:pPr>
                      <a:r>
                        <a:rPr lang="en-US" sz="1200" b="1" dirty="0" err="1" smtClean="0">
                          <a:solidFill>
                            <a:schemeClr val="bg1"/>
                          </a:solidFill>
                          <a:latin typeface="Bookman Old Style" pitchFamily="18" charset="0"/>
                          <a:cs typeface="Arial" pitchFamily="34" charset="0"/>
                        </a:rPr>
                        <a:t>Agri</a:t>
                      </a:r>
                      <a:r>
                        <a:rPr lang="en-US" sz="1200" b="1" dirty="0">
                          <a:solidFill>
                            <a:schemeClr val="bg1"/>
                          </a:solidFill>
                          <a:latin typeface="Bookman Old Style" pitchFamily="18" charset="0"/>
                          <a:cs typeface="Arial" pitchFamily="34" charset="0"/>
                        </a:rPr>
                        <a:t>-</a:t>
                      </a:r>
                      <a:r>
                        <a:rPr lang="en-US" sz="1200" b="1" dirty="0" smtClean="0">
                          <a:solidFill>
                            <a:schemeClr val="bg1"/>
                          </a:solidFill>
                          <a:latin typeface="Bookman Old Style" pitchFamily="18" charset="0"/>
                          <a:cs typeface="Arial" pitchFamily="34" charset="0"/>
                        </a:rPr>
                        <a:t>Fishery Arts</a:t>
                      </a:r>
                      <a:endParaRPr lang="fil-PH" sz="1200" b="1" dirty="0">
                        <a:solidFill>
                          <a:schemeClr val="bg1"/>
                        </a:solidFill>
                        <a:latin typeface="Bookman Old Style" pitchFamily="18" charset="0"/>
                        <a:ea typeface="Calibri"/>
                        <a:cs typeface="Arial" pitchFamily="34" charset="0"/>
                      </a:endParaRPr>
                    </a:p>
                  </a:txBody>
                  <a:tcPr marL="19825" marR="19825" marT="0" marB="0">
                    <a:solidFill>
                      <a:schemeClr val="accent3">
                        <a:lumMod val="75000"/>
                      </a:schemeClr>
                    </a:solidFill>
                  </a:tcPr>
                </a:tc>
                <a:tc>
                  <a:txBody>
                    <a:bodyPr/>
                    <a:lstStyle/>
                    <a:p>
                      <a:pPr marL="0" marR="0" algn="ctr">
                        <a:lnSpc>
                          <a:spcPct val="115000"/>
                        </a:lnSpc>
                        <a:spcBef>
                          <a:spcPts val="0"/>
                        </a:spcBef>
                        <a:spcAft>
                          <a:spcPts val="0"/>
                        </a:spcAft>
                      </a:pPr>
                      <a:r>
                        <a:rPr lang="en-US" sz="1200" b="1" dirty="0">
                          <a:solidFill>
                            <a:schemeClr val="bg1"/>
                          </a:solidFill>
                          <a:latin typeface="Bookman Old Style" pitchFamily="18" charset="0"/>
                          <a:cs typeface="Arial" pitchFamily="34" charset="0"/>
                        </a:rPr>
                        <a:t>Industrial Arts</a:t>
                      </a:r>
                      <a:endParaRPr lang="fil-PH" sz="1200" b="1" dirty="0">
                        <a:solidFill>
                          <a:schemeClr val="bg1"/>
                        </a:solidFill>
                        <a:latin typeface="Bookman Old Style" pitchFamily="18" charset="0"/>
                        <a:ea typeface="Calibri"/>
                        <a:cs typeface="Arial" pitchFamily="34" charset="0"/>
                      </a:endParaRPr>
                    </a:p>
                  </a:txBody>
                  <a:tcPr marL="19825" marR="19825" marT="0" marB="0">
                    <a:solidFill>
                      <a:schemeClr val="accent3">
                        <a:lumMod val="75000"/>
                      </a:schemeClr>
                    </a:solidFill>
                  </a:tcPr>
                </a:tc>
              </a:tr>
              <a:tr h="1988613">
                <a:tc rowSpan="3">
                  <a:txBody>
                    <a:bodyPr/>
                    <a:lstStyle/>
                    <a:p>
                      <a:pPr marL="228600" marR="0" indent="-228600">
                        <a:lnSpc>
                          <a:spcPct val="115000"/>
                        </a:lnSpc>
                        <a:spcBef>
                          <a:spcPts val="0"/>
                        </a:spcBef>
                        <a:spcAft>
                          <a:spcPts val="0"/>
                        </a:spcAft>
                        <a:buFont typeface="+mj-lt"/>
                        <a:buAutoNum type="arabicPeriod"/>
                      </a:pPr>
                      <a:r>
                        <a:rPr lang="fil-PH" sz="1200" dirty="0">
                          <a:solidFill>
                            <a:schemeClr val="accent6">
                              <a:lumMod val="50000"/>
                            </a:schemeClr>
                          </a:solidFill>
                          <a:latin typeface="Arial" pitchFamily="34" charset="0"/>
                          <a:cs typeface="Arial" pitchFamily="34" charset="0"/>
                        </a:rPr>
                        <a:t>Hairdressing</a:t>
                      </a:r>
                      <a:endParaRPr lang="fil-PH" sz="1200" dirty="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Tailoring</a:t>
                      </a:r>
                      <a:endParaRPr lang="fil-PH" sz="1200" dirty="0">
                        <a:solidFill>
                          <a:schemeClr val="accent6">
                            <a:lumMod val="50000"/>
                          </a:schemeClr>
                        </a:solidFill>
                        <a:latin typeface="Arial" pitchFamily="34" charset="0"/>
                        <a:ea typeface="Calibri"/>
                        <a:cs typeface="Arial" pitchFamily="34" charset="0"/>
                      </a:endParaRPr>
                    </a:p>
                    <a:p>
                      <a:pPr marL="228600" marR="0" indent="-228600" algn="l" defTabSz="914400" rtl="0" eaLnBrk="1" fontAlgn="auto" latinLnBrk="0" hangingPunct="1">
                        <a:lnSpc>
                          <a:spcPct val="115000"/>
                        </a:lnSpc>
                        <a:spcBef>
                          <a:spcPts val="0"/>
                        </a:spcBef>
                        <a:spcAft>
                          <a:spcPts val="0"/>
                        </a:spcAft>
                        <a:buClrTx/>
                        <a:buSzTx/>
                        <a:buFont typeface="+mj-lt"/>
                        <a:buAutoNum type="arabicPeriod"/>
                        <a:tabLst/>
                        <a:defRPr/>
                      </a:pPr>
                      <a:r>
                        <a:rPr lang="fil-PH" sz="1200" dirty="0" smtClean="0">
                          <a:solidFill>
                            <a:schemeClr val="accent6">
                              <a:lumMod val="50000"/>
                            </a:schemeClr>
                          </a:solidFill>
                          <a:latin typeface="Arial" pitchFamily="34" charset="0"/>
                          <a:cs typeface="Arial" pitchFamily="34" charset="0"/>
                        </a:rPr>
                        <a:t>Caregiving</a:t>
                      </a:r>
                      <a:endParaRPr lang="fil-PH" sz="1200" dirty="0" smtClean="0">
                        <a:solidFill>
                          <a:schemeClr val="accent6">
                            <a:lumMod val="50000"/>
                          </a:schemeClr>
                        </a:solidFill>
                        <a:latin typeface="Arial" pitchFamily="34" charset="0"/>
                        <a:ea typeface="Times New Roman"/>
                        <a:cs typeface="Arial"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fil-PH" sz="1200" dirty="0" smtClean="0">
                          <a:solidFill>
                            <a:schemeClr val="accent6">
                              <a:lumMod val="50000"/>
                            </a:schemeClr>
                          </a:solidFill>
                          <a:latin typeface="Arial" pitchFamily="34" charset="0"/>
                          <a:cs typeface="Arial" pitchFamily="34" charset="0"/>
                        </a:rPr>
                        <a:t>Food and Beverage Services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fil-PH" sz="1200" dirty="0" smtClean="0">
                          <a:solidFill>
                            <a:schemeClr val="accent6">
                              <a:lumMod val="50000"/>
                            </a:schemeClr>
                          </a:solidFill>
                          <a:latin typeface="Arial" pitchFamily="34" charset="0"/>
                          <a:cs typeface="Arial" pitchFamily="34" charset="0"/>
                        </a:rPr>
                        <a:t>Bread and Pastry Production</a:t>
                      </a:r>
                      <a:endParaRPr lang="fil-PH" sz="1200" dirty="0" smtClean="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Housekeeping</a:t>
                      </a:r>
                      <a:endParaRPr lang="fil-PH" sz="1200" dirty="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Tour Guiding Services</a:t>
                      </a:r>
                      <a:endParaRPr lang="fil-PH" sz="1200" dirty="0" smtClean="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Travel Services</a:t>
                      </a:r>
                      <a:endParaRPr lang="fil-PH" sz="1200" dirty="0" smtClean="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Attractions </a:t>
                      </a:r>
                      <a:r>
                        <a:rPr lang="fil-PH" sz="1200" dirty="0">
                          <a:solidFill>
                            <a:schemeClr val="accent6">
                              <a:lumMod val="50000"/>
                            </a:schemeClr>
                          </a:solidFill>
                          <a:latin typeface="Arial" pitchFamily="34" charset="0"/>
                          <a:cs typeface="Arial" pitchFamily="34" charset="0"/>
                        </a:rPr>
                        <a:t>and Theme Parks </a:t>
                      </a:r>
                      <a:r>
                        <a:rPr lang="fil-PH" sz="1200" dirty="0" smtClean="0">
                          <a:solidFill>
                            <a:schemeClr val="accent6">
                              <a:lumMod val="50000"/>
                            </a:schemeClr>
                          </a:solidFill>
                          <a:latin typeface="Arial" pitchFamily="34" charset="0"/>
                          <a:cs typeface="Arial" pitchFamily="34" charset="0"/>
                        </a:rPr>
                        <a:t>Tourism</a:t>
                      </a:r>
                    </a:p>
                    <a:p>
                      <a:pPr marL="228600" marR="0" indent="-228600" algn="l" defTabSz="914400" rtl="0" eaLnBrk="1" fontAlgn="auto" latinLnBrk="0" hangingPunct="1">
                        <a:lnSpc>
                          <a:spcPct val="115000"/>
                        </a:lnSpc>
                        <a:spcBef>
                          <a:spcPts val="0"/>
                        </a:spcBef>
                        <a:spcAft>
                          <a:spcPts val="0"/>
                        </a:spcAft>
                        <a:buClrTx/>
                        <a:buSzTx/>
                        <a:buFont typeface="+mj-lt"/>
                        <a:buAutoNum type="arabicPeriod"/>
                        <a:tabLst/>
                        <a:defRPr/>
                      </a:pPr>
                      <a:r>
                        <a:rPr lang="fil-PH" sz="1200" dirty="0" smtClean="0">
                          <a:solidFill>
                            <a:schemeClr val="accent6">
                              <a:lumMod val="50000"/>
                            </a:schemeClr>
                          </a:solidFill>
                          <a:latin typeface="Arial" pitchFamily="34" charset="0"/>
                          <a:cs typeface="Arial" pitchFamily="34" charset="0"/>
                        </a:rPr>
                        <a:t>Handicraft</a:t>
                      </a:r>
                    </a:p>
                    <a:p>
                      <a:pPr marL="0" marR="0" indent="0" algn="l" defTabSz="914400" rtl="0" eaLnBrk="1" fontAlgn="auto" latinLnBrk="0" hangingPunct="1">
                        <a:lnSpc>
                          <a:spcPct val="115000"/>
                        </a:lnSpc>
                        <a:spcBef>
                          <a:spcPts val="0"/>
                        </a:spcBef>
                        <a:spcAft>
                          <a:spcPts val="0"/>
                        </a:spcAft>
                        <a:buClrTx/>
                        <a:buSzTx/>
                        <a:buFontTx/>
                        <a:buNone/>
                        <a:tabLst/>
                        <a:defRPr/>
                      </a:pPr>
                      <a:r>
                        <a:rPr lang="fil-PH" sz="1200" dirty="0" smtClean="0">
                          <a:solidFill>
                            <a:schemeClr val="accent6">
                              <a:lumMod val="50000"/>
                            </a:schemeClr>
                          </a:solidFill>
                          <a:latin typeface="Arial" pitchFamily="34" charset="0"/>
                          <a:cs typeface="Arial" pitchFamily="34" charset="0"/>
                        </a:rPr>
                        <a:t>       a. Fashion  </a:t>
                      </a:r>
                    </a:p>
                    <a:p>
                      <a:pPr marL="0" marR="0" indent="0" algn="l" defTabSz="914400" rtl="0" eaLnBrk="1" fontAlgn="auto" latinLnBrk="0" hangingPunct="1">
                        <a:lnSpc>
                          <a:spcPct val="115000"/>
                        </a:lnSpc>
                        <a:spcBef>
                          <a:spcPts val="0"/>
                        </a:spcBef>
                        <a:spcAft>
                          <a:spcPts val="0"/>
                        </a:spcAft>
                        <a:buClrTx/>
                        <a:buSzTx/>
                        <a:buFontTx/>
                        <a:buNone/>
                        <a:tabLst/>
                        <a:defRPr/>
                      </a:pPr>
                      <a:r>
                        <a:rPr lang="fil-PH" sz="1200" dirty="0" smtClean="0">
                          <a:solidFill>
                            <a:schemeClr val="accent6">
                              <a:lumMod val="50000"/>
                            </a:schemeClr>
                          </a:solidFill>
                          <a:latin typeface="Arial" pitchFamily="34" charset="0"/>
                          <a:cs typeface="Arial" pitchFamily="34" charset="0"/>
                        </a:rPr>
                        <a:t>           Accessories</a:t>
                      </a:r>
                      <a:endParaRPr lang="fil-PH" sz="1200" dirty="0" smtClean="0">
                        <a:solidFill>
                          <a:schemeClr val="accent6">
                            <a:lumMod val="50000"/>
                          </a:schemeClr>
                        </a:solidFill>
                        <a:latin typeface="Arial" pitchFamily="34" charset="0"/>
                        <a:ea typeface="Calibri"/>
                        <a:cs typeface="Arial"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fil-PH" sz="1200" dirty="0" smtClean="0">
                          <a:solidFill>
                            <a:schemeClr val="accent6">
                              <a:lumMod val="50000"/>
                            </a:schemeClr>
                          </a:solidFill>
                          <a:latin typeface="Arial" pitchFamily="34" charset="0"/>
                          <a:cs typeface="Arial" pitchFamily="34" charset="0"/>
                        </a:rPr>
                        <a:t>       b.  Paper Craft</a:t>
                      </a:r>
                      <a:endParaRPr lang="fil-PH" sz="1200" dirty="0" smtClean="0">
                        <a:solidFill>
                          <a:schemeClr val="accent6">
                            <a:lumMod val="50000"/>
                          </a:schemeClr>
                        </a:solidFill>
                        <a:latin typeface="Arial" pitchFamily="34" charset="0"/>
                        <a:ea typeface="Calibri"/>
                        <a:cs typeface="Arial"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fil-PH" sz="1200" dirty="0" smtClean="0">
                          <a:solidFill>
                            <a:schemeClr val="accent6">
                              <a:lumMod val="50000"/>
                            </a:schemeClr>
                          </a:solidFill>
                          <a:latin typeface="Arial" pitchFamily="34" charset="0"/>
                          <a:cs typeface="Arial" pitchFamily="34" charset="0"/>
                        </a:rPr>
                        <a:t>       c.  Woodcraft</a:t>
                      </a:r>
                      <a:endParaRPr lang="fil-PH" sz="1200" dirty="0" smtClean="0">
                        <a:solidFill>
                          <a:schemeClr val="accent6">
                            <a:lumMod val="50000"/>
                          </a:schemeClr>
                        </a:solidFill>
                        <a:latin typeface="Arial" pitchFamily="34" charset="0"/>
                        <a:ea typeface="Calibri"/>
                        <a:cs typeface="Arial"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fil-PH" sz="1200" dirty="0" smtClean="0">
                          <a:solidFill>
                            <a:schemeClr val="accent6">
                              <a:lumMod val="50000"/>
                            </a:schemeClr>
                          </a:solidFill>
                          <a:latin typeface="Arial" pitchFamily="34" charset="0"/>
                          <a:cs typeface="Arial" pitchFamily="34" charset="0"/>
                        </a:rPr>
                        <a:t>       d.  Leathercraft</a:t>
                      </a:r>
                      <a:endParaRPr lang="fil-PH" sz="1200" dirty="0" smtClean="0">
                        <a:solidFill>
                          <a:schemeClr val="accent6">
                            <a:lumMod val="50000"/>
                          </a:schemeClr>
                        </a:solidFill>
                        <a:latin typeface="Arial" pitchFamily="34" charset="0"/>
                        <a:ea typeface="Calibri"/>
                        <a:cs typeface="Arial" pitchFamily="34" charset="0"/>
                      </a:endParaRPr>
                    </a:p>
                  </a:txBody>
                  <a:tcPr marL="19825" marR="19825" marT="0" marB="0" anchor="ctr">
                    <a:solidFill>
                      <a:schemeClr val="accent6">
                        <a:lumMod val="20000"/>
                        <a:lumOff val="80000"/>
                      </a:schemeClr>
                    </a:solidFill>
                  </a:tcPr>
                </a:tc>
                <a:tc rowSpan="3">
                  <a:txBody>
                    <a:bodyPr/>
                    <a:lstStyle/>
                    <a:p>
                      <a:pPr marL="228600" marR="0" indent="-228600">
                        <a:lnSpc>
                          <a:spcPct val="115000"/>
                        </a:lnSpc>
                        <a:spcBef>
                          <a:spcPts val="0"/>
                        </a:spcBef>
                        <a:spcAft>
                          <a:spcPts val="0"/>
                        </a:spcAft>
                        <a:buFont typeface="+mj-lt"/>
                        <a:buAutoNum type="arabicPeriod"/>
                      </a:pPr>
                      <a:r>
                        <a:rPr lang="fil-PH" sz="1100" dirty="0" smtClean="0">
                          <a:solidFill>
                            <a:schemeClr val="accent6">
                              <a:lumMod val="50000"/>
                            </a:schemeClr>
                          </a:solidFill>
                          <a:latin typeface="Arial" pitchFamily="34" charset="0"/>
                          <a:cs typeface="Arial" pitchFamily="34" charset="0"/>
                        </a:rPr>
                        <a:t>Computer Programming</a:t>
                      </a:r>
                      <a:endParaRPr lang="fil-PH" sz="1100" dirty="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100" dirty="0" smtClean="0">
                          <a:solidFill>
                            <a:schemeClr val="accent6">
                              <a:lumMod val="50000"/>
                            </a:schemeClr>
                          </a:solidFill>
                          <a:latin typeface="Arial" pitchFamily="34" charset="0"/>
                          <a:cs typeface="Arial" pitchFamily="34" charset="0"/>
                        </a:rPr>
                        <a:t>Medical Transcription</a:t>
                      </a:r>
                      <a:endParaRPr lang="fil-PH" sz="1100" dirty="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100" dirty="0">
                          <a:solidFill>
                            <a:schemeClr val="accent6">
                              <a:lumMod val="50000"/>
                            </a:schemeClr>
                          </a:solidFill>
                          <a:latin typeface="Arial" pitchFamily="34" charset="0"/>
                          <a:cs typeface="Arial" pitchFamily="34" charset="0"/>
                        </a:rPr>
                        <a:t>Animation</a:t>
                      </a:r>
                      <a:endParaRPr lang="fil-PH" sz="1100" dirty="0">
                        <a:solidFill>
                          <a:schemeClr val="accent6">
                            <a:lumMod val="50000"/>
                          </a:schemeClr>
                        </a:solidFill>
                        <a:latin typeface="Arial" pitchFamily="34" charset="0"/>
                        <a:ea typeface="Calibri"/>
                        <a:cs typeface="Arial" pitchFamily="34" charset="0"/>
                      </a:endParaRPr>
                    </a:p>
                  </a:txBody>
                  <a:tcPr marL="19825" marR="19825" marT="0" marB="0" anchor="ctr">
                    <a:solidFill>
                      <a:schemeClr val="accent6">
                        <a:lumMod val="40000"/>
                        <a:lumOff val="60000"/>
                      </a:schemeClr>
                    </a:solidFill>
                  </a:tcPr>
                </a:tc>
                <a:tc>
                  <a:txBody>
                    <a:bodyPr/>
                    <a:lstStyle/>
                    <a:p>
                      <a:pPr marL="0" marR="0">
                        <a:lnSpc>
                          <a:spcPct val="115000"/>
                        </a:lnSpc>
                        <a:spcBef>
                          <a:spcPts val="0"/>
                        </a:spcBef>
                        <a:spcAft>
                          <a:spcPts val="0"/>
                        </a:spcAft>
                      </a:pPr>
                      <a:r>
                        <a:rPr lang="fil-PH" sz="1200" dirty="0" smtClean="0">
                          <a:solidFill>
                            <a:schemeClr val="accent6">
                              <a:lumMod val="50000"/>
                            </a:schemeClr>
                          </a:solidFill>
                          <a:latin typeface="Arial" pitchFamily="34" charset="0"/>
                          <a:cs typeface="Arial" pitchFamily="34" charset="0"/>
                        </a:rPr>
                        <a:t>AGRICROP</a:t>
                      </a:r>
                      <a:r>
                        <a:rPr lang="fil-PH" sz="1200" baseline="0" dirty="0" smtClean="0">
                          <a:solidFill>
                            <a:schemeClr val="accent6">
                              <a:lumMod val="50000"/>
                            </a:schemeClr>
                          </a:solidFill>
                          <a:latin typeface="Arial" pitchFamily="34" charset="0"/>
                          <a:cs typeface="Arial" pitchFamily="34" charset="0"/>
                        </a:rPr>
                        <a:t> PRODUCTION</a:t>
                      </a:r>
                      <a:endParaRPr lang="fil-PH" sz="1200" dirty="0" smtClean="0">
                        <a:solidFill>
                          <a:schemeClr val="accent6">
                            <a:lumMod val="50000"/>
                          </a:schemeClr>
                        </a:solidFill>
                        <a:latin typeface="Arial" pitchFamily="34" charset="0"/>
                        <a:cs typeface="Arial" pitchFamily="34" charset="0"/>
                      </a:endParaRPr>
                    </a:p>
                    <a:p>
                      <a:pPr marL="228600" marR="0" lvl="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Horticulture</a:t>
                      </a:r>
                      <a:endParaRPr lang="fil-PH" sz="1200" dirty="0">
                        <a:solidFill>
                          <a:schemeClr val="accent6">
                            <a:lumMod val="50000"/>
                          </a:schemeClr>
                        </a:solidFill>
                        <a:latin typeface="Arial" pitchFamily="34" charset="0"/>
                        <a:ea typeface="Calibri"/>
                        <a:cs typeface="Arial" pitchFamily="34" charset="0"/>
                      </a:endParaRPr>
                    </a:p>
                    <a:p>
                      <a:pPr marL="228600" marR="0" lvl="0" indent="-228600">
                        <a:lnSpc>
                          <a:spcPct val="115000"/>
                        </a:lnSpc>
                        <a:spcBef>
                          <a:spcPts val="0"/>
                        </a:spcBef>
                        <a:spcAft>
                          <a:spcPts val="0"/>
                        </a:spcAft>
                        <a:buFont typeface="+mj-lt"/>
                        <a:buAutoNum type="arabicPeriod"/>
                      </a:pPr>
                      <a:r>
                        <a:rPr lang="fil-PH" sz="1200" dirty="0">
                          <a:solidFill>
                            <a:schemeClr val="accent6">
                              <a:lumMod val="50000"/>
                            </a:schemeClr>
                          </a:solidFill>
                          <a:latin typeface="Arial" pitchFamily="34" charset="0"/>
                          <a:cs typeface="Arial" pitchFamily="34" charset="0"/>
                        </a:rPr>
                        <a:t>Landscape Installation and Maintenance</a:t>
                      </a:r>
                      <a:endParaRPr lang="fil-PH" sz="1200" dirty="0">
                        <a:solidFill>
                          <a:schemeClr val="accent6">
                            <a:lumMod val="50000"/>
                          </a:schemeClr>
                        </a:solidFill>
                        <a:latin typeface="Arial" pitchFamily="34" charset="0"/>
                        <a:ea typeface="Calibri"/>
                        <a:cs typeface="Arial" pitchFamily="34" charset="0"/>
                      </a:endParaRPr>
                    </a:p>
                    <a:p>
                      <a:pPr marL="228600" marR="0" lvl="0" indent="-228600">
                        <a:lnSpc>
                          <a:spcPct val="115000"/>
                        </a:lnSpc>
                        <a:spcBef>
                          <a:spcPts val="0"/>
                        </a:spcBef>
                        <a:spcAft>
                          <a:spcPts val="0"/>
                        </a:spcAft>
                        <a:buFont typeface="+mj-lt"/>
                        <a:buAutoNum type="arabicPeriod"/>
                      </a:pPr>
                      <a:r>
                        <a:rPr lang="fil-PH" sz="1200" dirty="0">
                          <a:solidFill>
                            <a:schemeClr val="accent6">
                              <a:lumMod val="50000"/>
                            </a:schemeClr>
                          </a:solidFill>
                          <a:latin typeface="Arial" pitchFamily="34" charset="0"/>
                          <a:cs typeface="Arial" pitchFamily="34" charset="0"/>
                        </a:rPr>
                        <a:t>Organic Agriculture Production</a:t>
                      </a:r>
                      <a:endParaRPr lang="fil-PH" sz="1200" dirty="0">
                        <a:solidFill>
                          <a:schemeClr val="accent6">
                            <a:lumMod val="50000"/>
                          </a:schemeClr>
                        </a:solidFill>
                        <a:latin typeface="Arial" pitchFamily="34" charset="0"/>
                        <a:ea typeface="Calibri"/>
                        <a:cs typeface="Arial" pitchFamily="34" charset="0"/>
                      </a:endParaRPr>
                    </a:p>
                    <a:p>
                      <a:pPr marL="228600" marR="0" lvl="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Pest Management</a:t>
                      </a:r>
                      <a:endParaRPr lang="fil-PH" sz="1200" dirty="0">
                        <a:solidFill>
                          <a:schemeClr val="accent6">
                            <a:lumMod val="50000"/>
                          </a:schemeClr>
                        </a:solidFill>
                        <a:latin typeface="Arial" pitchFamily="34" charset="0"/>
                        <a:ea typeface="Calibri"/>
                        <a:cs typeface="Arial" pitchFamily="34" charset="0"/>
                      </a:endParaRPr>
                    </a:p>
                    <a:p>
                      <a:pPr marL="228600" marR="0" lvl="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Rice Machinery Operation</a:t>
                      </a:r>
                      <a:endParaRPr lang="fil-PH" sz="1200" dirty="0">
                        <a:solidFill>
                          <a:schemeClr val="accent6">
                            <a:lumMod val="50000"/>
                          </a:schemeClr>
                        </a:solidFill>
                        <a:latin typeface="Arial" pitchFamily="34" charset="0"/>
                        <a:ea typeface="Calibri"/>
                        <a:cs typeface="Arial" pitchFamily="34" charset="0"/>
                      </a:endParaRPr>
                    </a:p>
                  </a:txBody>
                  <a:tcPr marL="19825" marR="19825" marT="0" marB="0" anchor="ctr">
                    <a:solidFill>
                      <a:schemeClr val="accent6">
                        <a:lumMod val="20000"/>
                        <a:lumOff val="80000"/>
                      </a:schemeClr>
                    </a:solidFill>
                  </a:tcPr>
                </a:tc>
                <a:tc rowSpan="3">
                  <a:txBody>
                    <a:bodyPr/>
                    <a:lstStyle/>
                    <a:p>
                      <a:pPr marL="228600" marR="0" indent="-228600">
                        <a:lnSpc>
                          <a:spcPct val="115000"/>
                        </a:lnSpc>
                        <a:spcBef>
                          <a:spcPts val="0"/>
                        </a:spcBef>
                        <a:spcAft>
                          <a:spcPts val="0"/>
                        </a:spcAft>
                        <a:buFont typeface="+mj-lt"/>
                        <a:buAutoNum type="arabicPeriod"/>
                      </a:pPr>
                      <a:r>
                        <a:rPr lang="fil-PH" sz="1200" dirty="0">
                          <a:solidFill>
                            <a:schemeClr val="accent6">
                              <a:lumMod val="50000"/>
                            </a:schemeClr>
                          </a:solidFill>
                          <a:latin typeface="Arial" pitchFamily="34" charset="0"/>
                          <a:cs typeface="Arial" pitchFamily="34" charset="0"/>
                        </a:rPr>
                        <a:t>Automotive Servicing</a:t>
                      </a:r>
                      <a:endParaRPr lang="fil-PH" sz="1200" dirty="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200" dirty="0">
                          <a:solidFill>
                            <a:schemeClr val="accent6">
                              <a:lumMod val="50000"/>
                            </a:schemeClr>
                          </a:solidFill>
                          <a:latin typeface="Arial" pitchFamily="34" charset="0"/>
                          <a:cs typeface="Arial" pitchFamily="34" charset="0"/>
                        </a:rPr>
                        <a:t>Refrigeration and </a:t>
                      </a:r>
                      <a:r>
                        <a:rPr lang="fil-PH" sz="1200" dirty="0" smtClean="0">
                          <a:solidFill>
                            <a:schemeClr val="accent6">
                              <a:lumMod val="50000"/>
                            </a:schemeClr>
                          </a:solidFill>
                          <a:latin typeface="Arial" pitchFamily="34" charset="0"/>
                          <a:cs typeface="Arial" pitchFamily="34" charset="0"/>
                        </a:rPr>
                        <a:t>Air-Conditioning</a:t>
                      </a:r>
                      <a:endParaRPr lang="fil-PH" sz="1200" dirty="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Consumer </a:t>
                      </a:r>
                      <a:r>
                        <a:rPr lang="fil-PH" sz="1200" dirty="0">
                          <a:solidFill>
                            <a:schemeClr val="accent6">
                              <a:lumMod val="50000"/>
                            </a:schemeClr>
                          </a:solidFill>
                          <a:latin typeface="Arial" pitchFamily="34" charset="0"/>
                          <a:cs typeface="Arial" pitchFamily="34" charset="0"/>
                        </a:rPr>
                        <a:t>Electronics Servicing</a:t>
                      </a:r>
                      <a:endParaRPr lang="fil-PH" sz="1200" dirty="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200" dirty="0">
                          <a:solidFill>
                            <a:schemeClr val="accent6">
                              <a:lumMod val="50000"/>
                            </a:schemeClr>
                          </a:solidFill>
                          <a:latin typeface="Arial" pitchFamily="34" charset="0"/>
                          <a:cs typeface="Arial" pitchFamily="34" charset="0"/>
                        </a:rPr>
                        <a:t>Electrical Installation and Maintenance</a:t>
                      </a:r>
                      <a:endParaRPr lang="fil-PH" sz="1200" dirty="0">
                        <a:solidFill>
                          <a:schemeClr val="accent6">
                            <a:lumMod val="50000"/>
                          </a:schemeClr>
                        </a:solidFill>
                        <a:latin typeface="Arial" pitchFamily="34" charset="0"/>
                        <a:ea typeface="Calibri"/>
                        <a:cs typeface="Arial" pitchFamily="34" charset="0"/>
                      </a:endParaRPr>
                    </a:p>
                    <a:p>
                      <a:pPr marL="228600" marR="0" indent="-228600" algn="l" defTabSz="914400" rtl="0" eaLnBrk="1" fontAlgn="auto" latinLnBrk="0" hangingPunct="1">
                        <a:lnSpc>
                          <a:spcPct val="115000"/>
                        </a:lnSpc>
                        <a:spcBef>
                          <a:spcPts val="0"/>
                        </a:spcBef>
                        <a:spcAft>
                          <a:spcPts val="0"/>
                        </a:spcAft>
                        <a:buClrTx/>
                        <a:buSzTx/>
                        <a:buFont typeface="+mj-lt"/>
                        <a:buAutoNum type="arabicPeriod"/>
                        <a:tabLst/>
                        <a:defRPr/>
                      </a:pPr>
                      <a:r>
                        <a:rPr lang="fil-PH" sz="1200" dirty="0" smtClean="0">
                          <a:solidFill>
                            <a:schemeClr val="accent6">
                              <a:lumMod val="50000"/>
                            </a:schemeClr>
                          </a:solidFill>
                          <a:latin typeface="Arial" pitchFamily="34" charset="0"/>
                          <a:cs typeface="Arial" pitchFamily="34" charset="0"/>
                        </a:rPr>
                        <a:t>Shielded Metal-Arc Welding</a:t>
                      </a:r>
                      <a:endParaRPr lang="fil-PH" sz="1200" dirty="0" smtClean="0">
                        <a:solidFill>
                          <a:schemeClr val="accent6">
                            <a:lumMod val="50000"/>
                          </a:schemeClr>
                        </a:solidFill>
                        <a:latin typeface="Arial" pitchFamily="34" charset="0"/>
                        <a:ea typeface="Calibri"/>
                        <a:cs typeface="Arial" pitchFamily="34" charset="0"/>
                      </a:endParaRPr>
                    </a:p>
                    <a:p>
                      <a:pPr marL="228600" marR="0" indent="-228600" algn="l" defTabSz="914400" rtl="0" eaLnBrk="1" fontAlgn="auto" latinLnBrk="0" hangingPunct="1">
                        <a:lnSpc>
                          <a:spcPct val="115000"/>
                        </a:lnSpc>
                        <a:spcBef>
                          <a:spcPts val="0"/>
                        </a:spcBef>
                        <a:spcAft>
                          <a:spcPts val="0"/>
                        </a:spcAft>
                        <a:buClrTx/>
                        <a:buSzTx/>
                        <a:buFont typeface="+mj-lt"/>
                        <a:buAutoNum type="arabicPeriod"/>
                        <a:tabLst/>
                        <a:defRPr/>
                      </a:pPr>
                      <a:r>
                        <a:rPr lang="fil-PH" sz="1200" dirty="0" smtClean="0">
                          <a:solidFill>
                            <a:schemeClr val="accent6">
                              <a:lumMod val="50000"/>
                            </a:schemeClr>
                          </a:solidFill>
                          <a:latin typeface="Arial" pitchFamily="34" charset="0"/>
                          <a:cs typeface="Arial" pitchFamily="34" charset="0"/>
                        </a:rPr>
                        <a:t>Carpentry</a:t>
                      </a:r>
                      <a:endParaRPr lang="fil-PH" sz="1200" dirty="0" smtClean="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Plumbing</a:t>
                      </a:r>
                      <a:endParaRPr lang="fil-PH" sz="1200" dirty="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Masonry</a:t>
                      </a: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ea typeface="Calibri"/>
                          <a:cs typeface="Arial" pitchFamily="34" charset="0"/>
                        </a:rPr>
                        <a:t>Tile</a:t>
                      </a:r>
                      <a:r>
                        <a:rPr lang="fil-PH" sz="1200" baseline="0" dirty="0" smtClean="0">
                          <a:solidFill>
                            <a:schemeClr val="accent6">
                              <a:lumMod val="50000"/>
                            </a:schemeClr>
                          </a:solidFill>
                          <a:latin typeface="Arial" pitchFamily="34" charset="0"/>
                          <a:ea typeface="Calibri"/>
                          <a:cs typeface="Arial" pitchFamily="34" charset="0"/>
                        </a:rPr>
                        <a:t> Setting</a:t>
                      </a:r>
                      <a:endParaRPr lang="fil-PH" sz="1200" dirty="0">
                        <a:solidFill>
                          <a:schemeClr val="accent6">
                            <a:lumMod val="50000"/>
                          </a:schemeClr>
                        </a:solidFill>
                        <a:latin typeface="Arial" pitchFamily="34" charset="0"/>
                        <a:ea typeface="Calibri"/>
                        <a:cs typeface="Arial" pitchFamily="34" charset="0"/>
                      </a:endParaRPr>
                    </a:p>
                  </a:txBody>
                  <a:tcPr marL="19825" marR="19825" marT="0" marB="0" anchor="ctr">
                    <a:solidFill>
                      <a:schemeClr val="accent6">
                        <a:lumMod val="40000"/>
                        <a:lumOff val="60000"/>
                      </a:schemeClr>
                    </a:solidFill>
                  </a:tcPr>
                </a:tc>
              </a:tr>
              <a:tr h="1600200">
                <a:tc v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il-PH" sz="1050" dirty="0" smtClean="0">
                        <a:solidFill>
                          <a:schemeClr val="accent6">
                            <a:lumMod val="50000"/>
                          </a:schemeClr>
                        </a:solidFill>
                        <a:latin typeface="Arial" pitchFamily="34" charset="0"/>
                        <a:ea typeface="Times New Roman"/>
                        <a:cs typeface="Arial" pitchFamily="34" charset="0"/>
                      </a:endParaRPr>
                    </a:p>
                  </a:txBody>
                  <a:tcPr marL="18300" marR="18300" marT="0" marB="0" anchor="ctr">
                    <a:solidFill>
                      <a:schemeClr val="accent6">
                        <a:lumMod val="40000"/>
                        <a:lumOff val="60000"/>
                      </a:schemeClr>
                    </a:solidFill>
                  </a:tcPr>
                </a:tc>
                <a:tc vMerge="1">
                  <a:txBody>
                    <a:bodyPr/>
                    <a:lstStyle/>
                    <a:p>
                      <a:pPr marL="0" marR="0">
                        <a:lnSpc>
                          <a:spcPct val="115000"/>
                        </a:lnSpc>
                        <a:spcBef>
                          <a:spcPts val="0"/>
                        </a:spcBef>
                        <a:spcAft>
                          <a:spcPts val="0"/>
                        </a:spcAft>
                      </a:pPr>
                      <a:endParaRPr lang="en-US" sz="1050" dirty="0">
                        <a:solidFill>
                          <a:schemeClr val="accent6">
                            <a:lumMod val="50000"/>
                          </a:schemeClr>
                        </a:solidFill>
                        <a:latin typeface="Arial" pitchFamily="34" charset="0"/>
                        <a:ea typeface="Calibri"/>
                        <a:cs typeface="Arial" pitchFamily="34" charset="0"/>
                      </a:endParaRPr>
                    </a:p>
                  </a:txBody>
                  <a:tcPr marL="18300" marR="18300" marT="0" marB="0" anchor="ctr">
                    <a:solidFill>
                      <a:schemeClr val="accent6">
                        <a:lumMod val="40000"/>
                        <a:lumOff val="60000"/>
                      </a:schemeClr>
                    </a:solidFill>
                  </a:tcPr>
                </a:tc>
                <a:tc>
                  <a:txBody>
                    <a:bodyPr/>
                    <a:lstStyle/>
                    <a:p>
                      <a:pPr marL="0" marR="0">
                        <a:lnSpc>
                          <a:spcPct val="115000"/>
                        </a:lnSpc>
                        <a:spcBef>
                          <a:spcPts val="0"/>
                        </a:spcBef>
                        <a:spcAft>
                          <a:spcPts val="0"/>
                        </a:spcAft>
                      </a:pPr>
                      <a:r>
                        <a:rPr lang="fil-PH" sz="1200" dirty="0" smtClean="0">
                          <a:solidFill>
                            <a:schemeClr val="accent6">
                              <a:lumMod val="50000"/>
                            </a:schemeClr>
                          </a:solidFill>
                          <a:latin typeface="Arial" pitchFamily="34" charset="0"/>
                          <a:cs typeface="Arial" pitchFamily="34" charset="0"/>
                        </a:rPr>
                        <a:t>ANIMAL</a:t>
                      </a:r>
                      <a:r>
                        <a:rPr lang="fil-PH" sz="1200" baseline="0" dirty="0" smtClean="0">
                          <a:solidFill>
                            <a:schemeClr val="accent6">
                              <a:lumMod val="50000"/>
                            </a:schemeClr>
                          </a:solidFill>
                          <a:latin typeface="Arial" pitchFamily="34" charset="0"/>
                          <a:cs typeface="Arial" pitchFamily="34" charset="0"/>
                        </a:rPr>
                        <a:t> PRODUCTION</a:t>
                      </a:r>
                      <a:endParaRPr lang="fil-PH" sz="1200" dirty="0" smtClean="0">
                        <a:solidFill>
                          <a:schemeClr val="accent6">
                            <a:lumMod val="50000"/>
                          </a:schemeClr>
                        </a:solidFill>
                        <a:latin typeface="Arial" pitchFamily="34" charset="0"/>
                        <a:cs typeface="Arial" pitchFamily="34" charset="0"/>
                      </a:endParaRP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Artifical Insemmination</a:t>
                      </a:r>
                      <a:endParaRPr lang="fil-PH" sz="1200" dirty="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Raising Large Ruminants (Dairy</a:t>
                      </a:r>
                      <a:r>
                        <a:rPr lang="fil-PH" sz="1200" baseline="0" dirty="0" smtClean="0">
                          <a:solidFill>
                            <a:schemeClr val="accent6">
                              <a:lumMod val="50000"/>
                            </a:schemeClr>
                          </a:solidFill>
                          <a:latin typeface="Arial" pitchFamily="34" charset="0"/>
                          <a:cs typeface="Arial" pitchFamily="34" charset="0"/>
                        </a:rPr>
                        <a:t> Cattle and Buffaloes)</a:t>
                      </a:r>
                      <a:endParaRPr lang="fil-PH" sz="1200" dirty="0" smtClean="0">
                        <a:solidFill>
                          <a:schemeClr val="accent6">
                            <a:lumMod val="50000"/>
                          </a:schemeClr>
                        </a:solidFill>
                        <a:latin typeface="Arial" pitchFamily="34" charset="0"/>
                        <a:ea typeface="Times New Roman"/>
                        <a:cs typeface="Arial" pitchFamily="34" charset="0"/>
                      </a:endParaRPr>
                    </a:p>
                    <a:p>
                      <a:pPr marL="228600" marR="0" indent="-228600">
                        <a:lnSpc>
                          <a:spcPct val="115000"/>
                        </a:lnSpc>
                        <a:spcBef>
                          <a:spcPts val="0"/>
                        </a:spcBef>
                        <a:spcAft>
                          <a:spcPts val="0"/>
                        </a:spcAft>
                        <a:buFont typeface="+mj-lt"/>
                        <a:buAutoNum type="arabicPeriod"/>
                      </a:pPr>
                      <a:r>
                        <a:rPr lang="fil-PH" sz="1200" dirty="0" smtClean="0">
                          <a:solidFill>
                            <a:schemeClr val="accent6">
                              <a:lumMod val="50000"/>
                            </a:schemeClr>
                          </a:solidFill>
                          <a:latin typeface="Arial" pitchFamily="34" charset="0"/>
                          <a:cs typeface="Arial" pitchFamily="34" charset="0"/>
                        </a:rPr>
                        <a:t>Raising Swine</a:t>
                      </a:r>
                      <a:endParaRPr lang="fil-PH" sz="1200" dirty="0">
                        <a:solidFill>
                          <a:schemeClr val="accent6">
                            <a:lumMod val="50000"/>
                          </a:schemeClr>
                        </a:solidFill>
                        <a:latin typeface="Arial" pitchFamily="34" charset="0"/>
                        <a:ea typeface="Calibri"/>
                        <a:cs typeface="Arial" pitchFamily="34" charset="0"/>
                      </a:endParaRPr>
                    </a:p>
                    <a:p>
                      <a:pPr marL="228600" marR="0" indent="-228600">
                        <a:lnSpc>
                          <a:spcPct val="115000"/>
                        </a:lnSpc>
                        <a:spcBef>
                          <a:spcPts val="0"/>
                        </a:spcBef>
                        <a:spcAft>
                          <a:spcPts val="0"/>
                        </a:spcAft>
                        <a:buFont typeface="+mj-lt"/>
                        <a:buAutoNum type="arabicPeriod"/>
                      </a:pPr>
                      <a:r>
                        <a:rPr lang="en-US" sz="1200" dirty="0" smtClean="0">
                          <a:solidFill>
                            <a:schemeClr val="accent6">
                              <a:lumMod val="50000"/>
                            </a:schemeClr>
                          </a:solidFill>
                          <a:latin typeface="Arial" pitchFamily="34" charset="0"/>
                          <a:cs typeface="Arial" pitchFamily="34" charset="0"/>
                        </a:rPr>
                        <a:t>Slaughtering</a:t>
                      </a:r>
                      <a:endParaRPr lang="en-US" sz="1200" dirty="0">
                        <a:solidFill>
                          <a:schemeClr val="accent6">
                            <a:lumMod val="50000"/>
                          </a:schemeClr>
                        </a:solidFill>
                        <a:latin typeface="Arial" pitchFamily="34" charset="0"/>
                        <a:ea typeface="Calibri"/>
                        <a:cs typeface="Arial" pitchFamily="34" charset="0"/>
                      </a:endParaRPr>
                    </a:p>
                  </a:txBody>
                  <a:tcPr marL="19825" marR="19825" marT="0" marB="0" anchor="ctr">
                    <a:solidFill>
                      <a:schemeClr val="accent6">
                        <a:lumMod val="20000"/>
                        <a:lumOff val="80000"/>
                      </a:schemeClr>
                    </a:solidFill>
                  </a:tcPr>
                </a:tc>
                <a:tc vMerge="1">
                  <a:txBody>
                    <a:bodyPr/>
                    <a:lstStyle/>
                    <a:p>
                      <a:pPr marL="0" marR="0">
                        <a:lnSpc>
                          <a:spcPct val="115000"/>
                        </a:lnSpc>
                        <a:spcBef>
                          <a:spcPts val="0"/>
                        </a:spcBef>
                        <a:spcAft>
                          <a:spcPts val="0"/>
                        </a:spcAft>
                      </a:pPr>
                      <a:endParaRPr lang="fil-PH" sz="1050" dirty="0">
                        <a:solidFill>
                          <a:schemeClr val="accent6">
                            <a:lumMod val="50000"/>
                          </a:schemeClr>
                        </a:solidFill>
                        <a:latin typeface="Arial" pitchFamily="34" charset="0"/>
                        <a:ea typeface="Calibri"/>
                        <a:cs typeface="Arial" pitchFamily="34" charset="0"/>
                      </a:endParaRPr>
                    </a:p>
                  </a:txBody>
                  <a:tcPr marL="18300" marR="18300" marT="0" marB="0" anchor="ctr">
                    <a:solidFill>
                      <a:schemeClr val="accent6">
                        <a:lumMod val="40000"/>
                        <a:lumOff val="60000"/>
                      </a:schemeClr>
                    </a:solidFill>
                  </a:tcPr>
                </a:tc>
              </a:tr>
              <a:tr h="1197092">
                <a:tc vMerge="1">
                  <a:txBody>
                    <a:bodyPr/>
                    <a:lstStyle/>
                    <a:p>
                      <a:pPr marL="0" marR="0">
                        <a:lnSpc>
                          <a:spcPct val="115000"/>
                        </a:lnSpc>
                        <a:spcBef>
                          <a:spcPts val="0"/>
                        </a:spcBef>
                        <a:spcAft>
                          <a:spcPts val="0"/>
                        </a:spcAft>
                      </a:pPr>
                      <a:endParaRPr lang="fil-PH" sz="1200" dirty="0">
                        <a:solidFill>
                          <a:schemeClr val="accent6">
                            <a:lumMod val="50000"/>
                          </a:schemeClr>
                        </a:solidFill>
                        <a:latin typeface="Arial" pitchFamily="34" charset="0"/>
                        <a:ea typeface="Calibri"/>
                        <a:cs typeface="Arial" pitchFamily="34" charset="0"/>
                      </a:endParaRPr>
                    </a:p>
                  </a:txBody>
                  <a:tcPr marL="18300" marR="18300" marT="0" marB="0" anchor="ctr">
                    <a:solidFill>
                      <a:schemeClr val="accent6">
                        <a:lumMod val="20000"/>
                        <a:lumOff val="80000"/>
                      </a:schemeClr>
                    </a:solidFill>
                  </a:tcPr>
                </a:tc>
                <a:tc vMerge="1">
                  <a:txBody>
                    <a:bodyPr/>
                    <a:lstStyle/>
                    <a:p>
                      <a:pPr marL="0" marR="0">
                        <a:lnSpc>
                          <a:spcPct val="115000"/>
                        </a:lnSpc>
                        <a:spcBef>
                          <a:spcPts val="0"/>
                        </a:spcBef>
                        <a:spcAft>
                          <a:spcPts val="0"/>
                        </a:spcAft>
                      </a:pPr>
                      <a:endParaRPr lang="en-US" sz="1200" dirty="0">
                        <a:solidFill>
                          <a:schemeClr val="accent6">
                            <a:lumMod val="50000"/>
                          </a:schemeClr>
                        </a:solidFill>
                        <a:latin typeface="Arial" pitchFamily="34" charset="0"/>
                        <a:ea typeface="Calibri"/>
                        <a:cs typeface="Arial" pitchFamily="34" charset="0"/>
                      </a:endParaRPr>
                    </a:p>
                  </a:txBody>
                  <a:tcPr marL="18300" marR="18300"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200" dirty="0" smtClean="0">
                          <a:solidFill>
                            <a:schemeClr val="accent6">
                              <a:lumMod val="50000"/>
                            </a:schemeClr>
                          </a:solidFill>
                          <a:latin typeface="Arial" pitchFamily="34" charset="0"/>
                          <a:ea typeface="Calibri"/>
                          <a:cs typeface="Arial" pitchFamily="34" charset="0"/>
                        </a:rPr>
                        <a:t>FISH PRODUCTION</a:t>
                      </a:r>
                    </a:p>
                    <a:p>
                      <a:pPr marL="228600" marR="0" indent="-228600">
                        <a:lnSpc>
                          <a:spcPct val="115000"/>
                        </a:lnSpc>
                        <a:spcBef>
                          <a:spcPts val="0"/>
                        </a:spcBef>
                        <a:spcAft>
                          <a:spcPts val="0"/>
                        </a:spcAft>
                        <a:buFont typeface="+mj-lt"/>
                        <a:buAutoNum type="arabicPeriod"/>
                      </a:pPr>
                      <a:r>
                        <a:rPr lang="en-US" sz="1200" dirty="0" smtClean="0">
                          <a:solidFill>
                            <a:schemeClr val="accent6">
                              <a:lumMod val="50000"/>
                            </a:schemeClr>
                          </a:solidFill>
                          <a:latin typeface="Arial" pitchFamily="34" charset="0"/>
                          <a:ea typeface="Calibri"/>
                          <a:cs typeface="Arial" pitchFamily="34" charset="0"/>
                        </a:rPr>
                        <a:t>Fish</a:t>
                      </a:r>
                      <a:r>
                        <a:rPr lang="en-US" sz="1200" baseline="0" dirty="0" smtClean="0">
                          <a:solidFill>
                            <a:schemeClr val="accent6">
                              <a:lumMod val="50000"/>
                            </a:schemeClr>
                          </a:solidFill>
                          <a:latin typeface="Arial" pitchFamily="34" charset="0"/>
                          <a:ea typeface="Calibri"/>
                          <a:cs typeface="Arial" pitchFamily="34" charset="0"/>
                        </a:rPr>
                        <a:t> Nursery Operation</a:t>
                      </a:r>
                    </a:p>
                    <a:p>
                      <a:pPr marL="228600" marR="0" indent="-228600">
                        <a:lnSpc>
                          <a:spcPct val="115000"/>
                        </a:lnSpc>
                        <a:spcBef>
                          <a:spcPts val="0"/>
                        </a:spcBef>
                        <a:spcAft>
                          <a:spcPts val="0"/>
                        </a:spcAft>
                        <a:buFont typeface="+mj-lt"/>
                        <a:buAutoNum type="arabicPeriod"/>
                      </a:pPr>
                      <a:r>
                        <a:rPr lang="en-US" sz="1200" baseline="0" dirty="0" smtClean="0">
                          <a:solidFill>
                            <a:schemeClr val="accent6">
                              <a:lumMod val="50000"/>
                            </a:schemeClr>
                          </a:solidFill>
                          <a:latin typeface="Arial" pitchFamily="34" charset="0"/>
                          <a:ea typeface="Calibri"/>
                          <a:cs typeface="Arial" pitchFamily="34" charset="0"/>
                        </a:rPr>
                        <a:t>Fish or Shrimp Grow Out Operation</a:t>
                      </a:r>
                    </a:p>
                    <a:p>
                      <a:pPr marL="228600" marR="0" indent="-228600">
                        <a:lnSpc>
                          <a:spcPct val="115000"/>
                        </a:lnSpc>
                        <a:spcBef>
                          <a:spcPts val="0"/>
                        </a:spcBef>
                        <a:spcAft>
                          <a:spcPts val="0"/>
                        </a:spcAft>
                        <a:buFont typeface="+mj-lt"/>
                        <a:buAutoNum type="arabicPeriod"/>
                      </a:pPr>
                      <a:r>
                        <a:rPr lang="en-US" sz="1200" baseline="0" dirty="0" err="1" smtClean="0">
                          <a:solidFill>
                            <a:schemeClr val="accent6">
                              <a:lumMod val="50000"/>
                            </a:schemeClr>
                          </a:solidFill>
                          <a:latin typeface="Arial" pitchFamily="34" charset="0"/>
                          <a:ea typeface="Calibri"/>
                          <a:cs typeface="Arial" pitchFamily="34" charset="0"/>
                        </a:rPr>
                        <a:t>Fishport</a:t>
                      </a:r>
                      <a:r>
                        <a:rPr lang="en-US" sz="1200" baseline="0" dirty="0" smtClean="0">
                          <a:solidFill>
                            <a:schemeClr val="accent6">
                              <a:lumMod val="50000"/>
                            </a:schemeClr>
                          </a:solidFill>
                          <a:latin typeface="Arial" pitchFamily="34" charset="0"/>
                          <a:ea typeface="Calibri"/>
                          <a:cs typeface="Arial" pitchFamily="34" charset="0"/>
                        </a:rPr>
                        <a:t>/Wharf Operation</a:t>
                      </a:r>
                      <a:endParaRPr lang="en-US" sz="1200" dirty="0">
                        <a:solidFill>
                          <a:schemeClr val="accent6">
                            <a:lumMod val="50000"/>
                          </a:schemeClr>
                        </a:solidFill>
                        <a:latin typeface="Arial" pitchFamily="34" charset="0"/>
                        <a:ea typeface="Calibri"/>
                        <a:cs typeface="Arial" pitchFamily="34" charset="0"/>
                      </a:endParaRPr>
                    </a:p>
                  </a:txBody>
                  <a:tcPr marL="19825" marR="19825" marT="0" marB="0" anchor="ctr">
                    <a:solidFill>
                      <a:schemeClr val="accent6">
                        <a:lumMod val="20000"/>
                        <a:lumOff val="80000"/>
                      </a:schemeClr>
                    </a:solidFill>
                  </a:tcPr>
                </a:tc>
                <a:tc vMerge="1">
                  <a:txBody>
                    <a:bodyPr/>
                    <a:lstStyle/>
                    <a:p>
                      <a:pPr marL="0" marR="0">
                        <a:lnSpc>
                          <a:spcPct val="115000"/>
                        </a:lnSpc>
                        <a:spcBef>
                          <a:spcPts val="0"/>
                        </a:spcBef>
                        <a:spcAft>
                          <a:spcPts val="0"/>
                        </a:spcAft>
                      </a:pPr>
                      <a:endParaRPr lang="en-US" sz="1200" dirty="0">
                        <a:solidFill>
                          <a:schemeClr val="accent6">
                            <a:lumMod val="50000"/>
                          </a:schemeClr>
                        </a:solidFill>
                        <a:latin typeface="Arial" pitchFamily="34" charset="0"/>
                        <a:ea typeface="Calibri"/>
                        <a:cs typeface="Arial" pitchFamily="34" charset="0"/>
                      </a:endParaRPr>
                    </a:p>
                  </a:txBody>
                  <a:tcPr marL="18300" marR="18300" marT="0" marB="0" anchor="ctr">
                    <a:solidFill>
                      <a:schemeClr val="accent6">
                        <a:lumMod val="20000"/>
                        <a:lumOff val="80000"/>
                      </a:schemeClr>
                    </a:solidFill>
                  </a:tcPr>
                </a:tc>
              </a:tr>
            </a:tbl>
          </a:graphicData>
        </a:graphic>
      </p:graphicFrame>
      <p:sp>
        <p:nvSpPr>
          <p:cNvPr id="16" name="Title 1"/>
          <p:cNvSpPr txBox="1">
            <a:spLocks/>
          </p:cNvSpPr>
          <p:nvPr/>
        </p:nvSpPr>
        <p:spPr>
          <a:xfrm>
            <a:off x="82550" y="914400"/>
            <a:ext cx="350248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600" u="none" strike="noStrike" kern="1200" cap="none" spc="0" normalizeH="0" baseline="0" noProof="0" dirty="0" smtClean="0">
                <a:ln>
                  <a:noFill/>
                </a:ln>
                <a:solidFill>
                  <a:schemeClr val="tx2"/>
                </a:solidFill>
                <a:effectLst/>
                <a:uLnTx/>
                <a:uFillTx/>
                <a:latin typeface="Bookman Old Style" pitchFamily="18" charset="0"/>
                <a:ea typeface="+mj-ea"/>
                <a:cs typeface="+mj-cs"/>
              </a:rPr>
              <a:t>Tech-Voc Track</a:t>
            </a:r>
          </a:p>
        </p:txBody>
      </p:sp>
      <p:sp>
        <p:nvSpPr>
          <p:cNvPr id="17" name="Title 1"/>
          <p:cNvSpPr txBox="1">
            <a:spLocks/>
          </p:cNvSpPr>
          <p:nvPr/>
        </p:nvSpPr>
        <p:spPr>
          <a:xfrm>
            <a:off x="3769785" y="914400"/>
            <a:ext cx="6301315"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600" u="none" strike="noStrike" kern="1200" cap="none" spc="0" normalizeH="0" baseline="0" noProof="0" dirty="0" smtClean="0">
                <a:ln>
                  <a:noFill/>
                </a:ln>
                <a:solidFill>
                  <a:schemeClr val="tx2"/>
                </a:solidFill>
                <a:effectLst/>
                <a:uLnTx/>
                <a:uFillTx/>
                <a:latin typeface="Bookman Old Style" pitchFamily="18" charset="0"/>
                <a:ea typeface="+mj-ea"/>
                <a:cs typeface="+mj-cs"/>
              </a:rPr>
              <a:t>TESDA Training</a:t>
            </a:r>
            <a:r>
              <a:rPr kumimoji="0" lang="fil-PH" sz="1600" u="none" strike="noStrike" kern="1200" cap="none" spc="0" normalizeH="0" noProof="0" dirty="0" smtClean="0">
                <a:ln>
                  <a:noFill/>
                </a:ln>
                <a:solidFill>
                  <a:schemeClr val="tx2"/>
                </a:solidFill>
                <a:effectLst/>
                <a:uLnTx/>
                <a:uFillTx/>
                <a:latin typeface="Bookman Old Style" pitchFamily="18" charset="0"/>
                <a:ea typeface="+mj-ea"/>
                <a:cs typeface="+mj-cs"/>
              </a:rPr>
              <a:t> Regulations-Based Specializations</a:t>
            </a:r>
            <a:endParaRPr kumimoji="0" lang="fil-PH" sz="1600" u="none" strike="noStrike" kern="1200" cap="none" spc="0" normalizeH="0" baseline="0" noProof="0" dirty="0" smtClean="0">
              <a:ln>
                <a:noFill/>
              </a:ln>
              <a:solidFill>
                <a:schemeClr val="tx2"/>
              </a:solidFill>
              <a:effectLst/>
              <a:uLnTx/>
              <a:uFillTx/>
              <a:latin typeface="Bookman Old Style" pitchFamily="18" charset="0"/>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2760775093"/>
              </p:ext>
            </p:extLst>
          </p:nvPr>
        </p:nvGraphicFramePr>
        <p:xfrm>
          <a:off x="82551" y="1295400"/>
          <a:ext cx="3435755" cy="2855071"/>
        </p:xfrm>
        <a:graphic>
          <a:graphicData uri="http://schemas.openxmlformats.org/drawingml/2006/table">
            <a:tbl>
              <a:tblPr>
                <a:tableStyleId>{073A0DAA-6AF3-43AB-8588-CEC1D06C72B9}</a:tableStyleId>
              </a:tblPr>
              <a:tblGrid>
                <a:gridCol w="425387"/>
                <a:gridCol w="1652426"/>
                <a:gridCol w="1357942"/>
              </a:tblGrid>
              <a:tr h="176279">
                <a:tc gridSpan="3">
                  <a:txBody>
                    <a:bodyPr/>
                    <a:lstStyle/>
                    <a:p>
                      <a:pPr marL="342900" marR="0" lvl="0" indent="-342900" algn="ctr">
                        <a:lnSpc>
                          <a:spcPct val="115000"/>
                        </a:lnSpc>
                        <a:spcBef>
                          <a:spcPts val="0"/>
                        </a:spcBef>
                        <a:spcAft>
                          <a:spcPts val="0"/>
                        </a:spcAft>
                        <a:buFont typeface="+mj-lt"/>
                        <a:buNone/>
                      </a:pPr>
                      <a:r>
                        <a:rPr lang="en-PH" sz="1600" b="1" i="0" dirty="0" smtClean="0">
                          <a:solidFill>
                            <a:schemeClr val="bg1"/>
                          </a:solidFill>
                          <a:latin typeface="Bookman Old Style" pitchFamily="18" charset="0"/>
                          <a:ea typeface="Calibri"/>
                          <a:cs typeface="Arial" pitchFamily="34" charset="0"/>
                        </a:rPr>
                        <a:t>TVL</a:t>
                      </a:r>
                      <a:r>
                        <a:rPr lang="en-PH" sz="1600" b="1" i="0" baseline="0" dirty="0" smtClean="0">
                          <a:solidFill>
                            <a:schemeClr val="bg1"/>
                          </a:solidFill>
                          <a:latin typeface="Bookman Old Style" pitchFamily="18" charset="0"/>
                          <a:ea typeface="Calibri"/>
                          <a:cs typeface="Arial" pitchFamily="34" charset="0"/>
                        </a:rPr>
                        <a:t> Track Subjects</a:t>
                      </a:r>
                      <a:endParaRPr lang="en-PH" sz="1400" b="1" i="0" dirty="0">
                        <a:solidFill>
                          <a:schemeClr val="bg1"/>
                        </a:solidFill>
                        <a:latin typeface="Bookman Old Style" pitchFamily="18" charset="0"/>
                        <a:ea typeface="Calibri"/>
                        <a:cs typeface="Arial" pitchFamily="34" charset="0"/>
                      </a:endParaRPr>
                    </a:p>
                  </a:txBody>
                  <a:tcPr marL="32629" marR="32629" marT="0" marB="0" anchor="ctr">
                    <a:solidFill>
                      <a:schemeClr val="accent3">
                        <a:lumMod val="75000"/>
                      </a:schemeClr>
                    </a:solidFill>
                  </a:tcPr>
                </a:tc>
                <a:tc hMerge="1">
                  <a:txBody>
                    <a:bodyPr/>
                    <a:lstStyle/>
                    <a:p>
                      <a:pPr marL="0" marR="0" algn="ctr">
                        <a:lnSpc>
                          <a:spcPct val="115000"/>
                        </a:lnSpc>
                        <a:spcBef>
                          <a:spcPts val="0"/>
                        </a:spcBef>
                        <a:spcAft>
                          <a:spcPts val="0"/>
                        </a:spcAft>
                      </a:pPr>
                      <a:endParaRPr lang="fil-PH" sz="1400" b="1"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c hMerge="1">
                  <a:txBody>
                    <a:bodyPr/>
                    <a:lstStyle/>
                    <a:p>
                      <a:pPr marL="0" marR="0" algn="ctr">
                        <a:lnSpc>
                          <a:spcPct val="115000"/>
                        </a:lnSpc>
                        <a:spcBef>
                          <a:spcPts val="0"/>
                        </a:spcBef>
                        <a:spcAft>
                          <a:spcPts val="0"/>
                        </a:spcAft>
                      </a:pPr>
                      <a:endParaRPr lang="fil-PH" sz="1400" b="1"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r>
              <a:tr h="167397">
                <a:tc>
                  <a:txBody>
                    <a:bodyPr/>
                    <a:lstStyle/>
                    <a:p>
                      <a:pPr marL="342900" marR="0" lvl="0" indent="-342900" algn="ctr">
                        <a:lnSpc>
                          <a:spcPct val="115000"/>
                        </a:lnSpc>
                        <a:spcBef>
                          <a:spcPts val="0"/>
                        </a:spcBef>
                        <a:spcAft>
                          <a:spcPts val="0"/>
                        </a:spcAft>
                        <a:buFont typeface="+mj-lt"/>
                        <a:buNone/>
                      </a:pPr>
                      <a:endParaRPr lang="en-PH" sz="14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fil-PH" sz="1400" b="1" dirty="0" smtClean="0">
                          <a:solidFill>
                            <a:schemeClr val="accent6">
                              <a:lumMod val="50000"/>
                            </a:schemeClr>
                          </a:solidFill>
                          <a:latin typeface="Arial" pitchFamily="34" charset="0"/>
                          <a:ea typeface="Calibri"/>
                          <a:cs typeface="Arial" pitchFamily="34" charset="0"/>
                        </a:rPr>
                        <a:t>Subjects</a:t>
                      </a:r>
                      <a:endParaRPr lang="fil-PH" sz="1400" b="1"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fil-PH" sz="1400" b="1" dirty="0" smtClean="0">
                          <a:solidFill>
                            <a:schemeClr val="accent6">
                              <a:lumMod val="50000"/>
                            </a:schemeClr>
                          </a:solidFill>
                          <a:latin typeface="Arial" pitchFamily="34" charset="0"/>
                          <a:ea typeface="Calibri"/>
                          <a:cs typeface="Arial" pitchFamily="34" charset="0"/>
                        </a:rPr>
                        <a:t>Example</a:t>
                      </a:r>
                      <a:endParaRPr lang="fil-PH" sz="1400" b="1"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60000"/>
                        <a:lumOff val="40000"/>
                      </a:schemeClr>
                    </a:solidFill>
                  </a:tcPr>
                </a:tc>
              </a:tr>
              <a:tr h="272690">
                <a:tc>
                  <a:txBody>
                    <a:bodyPr/>
                    <a:lstStyle/>
                    <a:p>
                      <a:pPr marL="342900" marR="0" lvl="0" indent="-342900" algn="ctr">
                        <a:lnSpc>
                          <a:spcPct val="115000"/>
                        </a:lnSpc>
                        <a:spcBef>
                          <a:spcPts val="0"/>
                        </a:spcBef>
                        <a:spcAft>
                          <a:spcPts val="0"/>
                        </a:spcAft>
                        <a:buFont typeface="+mj-lt"/>
                        <a:buNone/>
                      </a:pPr>
                      <a:r>
                        <a:rPr lang="en-PH" sz="1400" b="0" i="0" dirty="0" smtClean="0">
                          <a:solidFill>
                            <a:schemeClr val="accent6">
                              <a:lumMod val="50000"/>
                            </a:schemeClr>
                          </a:solidFill>
                          <a:latin typeface="Bookman Old Style" pitchFamily="18" charset="0"/>
                          <a:ea typeface="+mn-ea"/>
                          <a:cs typeface="Arial" pitchFamily="34" charset="0"/>
                        </a:rPr>
                        <a:t>8</a:t>
                      </a:r>
                      <a:endParaRPr lang="en-PH" sz="14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400" dirty="0" smtClean="0">
                          <a:solidFill>
                            <a:schemeClr val="accent6">
                              <a:lumMod val="50000"/>
                            </a:schemeClr>
                          </a:solidFill>
                          <a:latin typeface="Arial" pitchFamily="34" charset="0"/>
                          <a:cs typeface="Arial" pitchFamily="34" charset="0"/>
                        </a:rPr>
                        <a:t>Tech-</a:t>
                      </a:r>
                      <a:r>
                        <a:rPr lang="en-US" sz="1400" dirty="0" err="1" smtClean="0">
                          <a:solidFill>
                            <a:schemeClr val="accent6">
                              <a:lumMod val="50000"/>
                            </a:schemeClr>
                          </a:solidFill>
                          <a:latin typeface="Arial" pitchFamily="34" charset="0"/>
                          <a:cs typeface="Arial" pitchFamily="34" charset="0"/>
                        </a:rPr>
                        <a:t>Voc</a:t>
                      </a:r>
                      <a:r>
                        <a:rPr lang="en-US" sz="1400" baseline="0" dirty="0" smtClean="0">
                          <a:solidFill>
                            <a:schemeClr val="accent6">
                              <a:lumMod val="50000"/>
                            </a:schemeClr>
                          </a:solidFill>
                          <a:latin typeface="Arial" pitchFamily="34" charset="0"/>
                          <a:cs typeface="Arial" pitchFamily="34" charset="0"/>
                        </a:rPr>
                        <a:t> Track 1</a:t>
                      </a: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20000"/>
                        <a:lumOff val="80000"/>
                      </a:schemeClr>
                    </a:solidFill>
                  </a:tcPr>
                </a:tc>
                <a:tc rowSpan="4">
                  <a:txBody>
                    <a:bodyPr/>
                    <a:lstStyle/>
                    <a:p>
                      <a:pPr marL="0" marR="0">
                        <a:lnSpc>
                          <a:spcPct val="115000"/>
                        </a:lnSpc>
                        <a:spcBef>
                          <a:spcPts val="0"/>
                        </a:spcBef>
                        <a:spcAft>
                          <a:spcPts val="0"/>
                        </a:spcAft>
                      </a:pPr>
                      <a:r>
                        <a:rPr lang="fil-PH" sz="1400" dirty="0" smtClean="0">
                          <a:solidFill>
                            <a:schemeClr val="accent6">
                              <a:lumMod val="50000"/>
                            </a:schemeClr>
                          </a:solidFill>
                          <a:latin typeface="Arial" pitchFamily="34" charset="0"/>
                          <a:ea typeface="Calibri"/>
                          <a:cs typeface="Arial" pitchFamily="34" charset="0"/>
                        </a:rPr>
                        <a:t>Bread</a:t>
                      </a:r>
                      <a:r>
                        <a:rPr lang="fil-PH" sz="1400" baseline="0" dirty="0" smtClean="0">
                          <a:solidFill>
                            <a:schemeClr val="accent6">
                              <a:lumMod val="50000"/>
                            </a:schemeClr>
                          </a:solidFill>
                          <a:latin typeface="Arial" pitchFamily="34" charset="0"/>
                          <a:ea typeface="Calibri"/>
                          <a:cs typeface="Arial" pitchFamily="34" charset="0"/>
                        </a:rPr>
                        <a:t> and Pastry Production</a:t>
                      </a: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40000"/>
                        <a:lumOff val="60000"/>
                      </a:schemeClr>
                    </a:solidFill>
                  </a:tcPr>
                </a:tc>
              </a:tr>
              <a:tr h="272690">
                <a:tc>
                  <a:txBody>
                    <a:bodyPr/>
                    <a:lstStyle/>
                    <a:p>
                      <a:pPr marL="342900" marR="0" lvl="0" indent="-342900" algn="ctr">
                        <a:lnSpc>
                          <a:spcPct val="115000"/>
                        </a:lnSpc>
                        <a:spcBef>
                          <a:spcPts val="0"/>
                        </a:spcBef>
                        <a:spcAft>
                          <a:spcPts val="0"/>
                        </a:spcAft>
                        <a:buFont typeface="+mj-lt"/>
                        <a:buNone/>
                      </a:pPr>
                      <a:r>
                        <a:rPr lang="en-PH" sz="1400" b="0" i="0" dirty="0" smtClean="0">
                          <a:solidFill>
                            <a:schemeClr val="accent6">
                              <a:lumMod val="50000"/>
                            </a:schemeClr>
                          </a:solidFill>
                          <a:latin typeface="Bookman Old Style" pitchFamily="18" charset="0"/>
                          <a:ea typeface="+mn-ea"/>
                          <a:cs typeface="Arial" pitchFamily="34" charset="0"/>
                        </a:rPr>
                        <a:t>9</a:t>
                      </a:r>
                      <a:endParaRPr lang="en-PH" sz="14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400" dirty="0" smtClean="0">
                          <a:solidFill>
                            <a:schemeClr val="accent6">
                              <a:lumMod val="50000"/>
                            </a:schemeClr>
                          </a:solidFill>
                          <a:latin typeface="Arial" pitchFamily="34" charset="0"/>
                          <a:cs typeface="Arial" pitchFamily="34" charset="0"/>
                        </a:rPr>
                        <a:t>Tech-</a:t>
                      </a:r>
                      <a:r>
                        <a:rPr lang="en-US" sz="1400" dirty="0" err="1" smtClean="0">
                          <a:solidFill>
                            <a:schemeClr val="accent6">
                              <a:lumMod val="50000"/>
                            </a:schemeClr>
                          </a:solidFill>
                          <a:latin typeface="Arial" pitchFamily="34" charset="0"/>
                          <a:cs typeface="Arial" pitchFamily="34" charset="0"/>
                        </a:rPr>
                        <a:t>Voc</a:t>
                      </a:r>
                      <a:r>
                        <a:rPr lang="en-US" sz="1400" baseline="0" dirty="0" smtClean="0">
                          <a:solidFill>
                            <a:schemeClr val="accent6">
                              <a:lumMod val="50000"/>
                            </a:schemeClr>
                          </a:solidFill>
                          <a:latin typeface="Arial" pitchFamily="34" charset="0"/>
                          <a:cs typeface="Arial" pitchFamily="34" charset="0"/>
                        </a:rPr>
                        <a:t> Track 2</a:t>
                      </a: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40000"/>
                        <a:lumOff val="60000"/>
                      </a:schemeClr>
                    </a:solidFill>
                  </a:tcPr>
                </a:tc>
                <a:tc vMerge="1">
                  <a:txBody>
                    <a:bodyPr/>
                    <a:lstStyle/>
                    <a:p>
                      <a:pPr marL="0" marR="0">
                        <a:lnSpc>
                          <a:spcPct val="115000"/>
                        </a:lnSpc>
                        <a:spcBef>
                          <a:spcPts val="0"/>
                        </a:spcBef>
                        <a:spcAft>
                          <a:spcPts val="0"/>
                        </a:spcAft>
                      </a:pP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40000"/>
                        <a:lumOff val="60000"/>
                      </a:schemeClr>
                    </a:solidFill>
                  </a:tcPr>
                </a:tc>
              </a:tr>
              <a:tr h="167397">
                <a:tc>
                  <a:txBody>
                    <a:bodyPr/>
                    <a:lstStyle/>
                    <a:p>
                      <a:pPr marL="342900" marR="0" lvl="0" indent="-342900" algn="ctr">
                        <a:lnSpc>
                          <a:spcPct val="115000"/>
                        </a:lnSpc>
                        <a:spcBef>
                          <a:spcPts val="0"/>
                        </a:spcBef>
                        <a:spcAft>
                          <a:spcPts val="0"/>
                        </a:spcAft>
                        <a:buFont typeface="+mj-lt"/>
                        <a:buNone/>
                      </a:pPr>
                      <a:r>
                        <a:rPr lang="en-PH" sz="1400" b="0" i="0" dirty="0" smtClean="0">
                          <a:solidFill>
                            <a:schemeClr val="accent6">
                              <a:lumMod val="50000"/>
                            </a:schemeClr>
                          </a:solidFill>
                          <a:latin typeface="Bookman Old Style" pitchFamily="18" charset="0"/>
                          <a:ea typeface="+mn-ea"/>
                          <a:cs typeface="Arial" pitchFamily="34" charset="0"/>
                        </a:rPr>
                        <a:t>10</a:t>
                      </a:r>
                      <a:endParaRPr lang="en-PH" sz="14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400" dirty="0" smtClean="0">
                          <a:solidFill>
                            <a:schemeClr val="accent6">
                              <a:lumMod val="50000"/>
                            </a:schemeClr>
                          </a:solidFill>
                          <a:latin typeface="Arial" pitchFamily="34" charset="0"/>
                          <a:cs typeface="Arial" pitchFamily="34" charset="0"/>
                        </a:rPr>
                        <a:t>Tech-</a:t>
                      </a:r>
                      <a:r>
                        <a:rPr lang="en-US" sz="1400" dirty="0" err="1" smtClean="0">
                          <a:solidFill>
                            <a:schemeClr val="accent6">
                              <a:lumMod val="50000"/>
                            </a:schemeClr>
                          </a:solidFill>
                          <a:latin typeface="Arial" pitchFamily="34" charset="0"/>
                          <a:cs typeface="Arial" pitchFamily="34" charset="0"/>
                        </a:rPr>
                        <a:t>Voc</a:t>
                      </a:r>
                      <a:r>
                        <a:rPr lang="en-US" sz="1400" baseline="0" dirty="0" smtClean="0">
                          <a:solidFill>
                            <a:schemeClr val="accent6">
                              <a:lumMod val="50000"/>
                            </a:schemeClr>
                          </a:solidFill>
                          <a:latin typeface="Arial" pitchFamily="34" charset="0"/>
                          <a:cs typeface="Arial" pitchFamily="34" charset="0"/>
                        </a:rPr>
                        <a:t> Track 3</a:t>
                      </a: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20000"/>
                        <a:lumOff val="80000"/>
                      </a:schemeClr>
                    </a:solidFill>
                  </a:tcPr>
                </a:tc>
                <a:tc vMerge="1">
                  <a:txBody>
                    <a:bodyPr/>
                    <a:lstStyle/>
                    <a:p>
                      <a:pPr marL="0" marR="0">
                        <a:lnSpc>
                          <a:spcPct val="115000"/>
                        </a:lnSpc>
                        <a:spcBef>
                          <a:spcPts val="0"/>
                        </a:spcBef>
                        <a:spcAft>
                          <a:spcPts val="0"/>
                        </a:spcAft>
                      </a:pP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40000"/>
                        <a:lumOff val="60000"/>
                      </a:schemeClr>
                    </a:solidFill>
                  </a:tcPr>
                </a:tc>
              </a:tr>
              <a:tr h="233653">
                <a:tc>
                  <a:txBody>
                    <a:bodyPr/>
                    <a:lstStyle/>
                    <a:p>
                      <a:pPr marL="342900" marR="0" lvl="0" indent="-342900" algn="ctr">
                        <a:lnSpc>
                          <a:spcPct val="115000"/>
                        </a:lnSpc>
                        <a:spcBef>
                          <a:spcPts val="0"/>
                        </a:spcBef>
                        <a:spcAft>
                          <a:spcPts val="0"/>
                        </a:spcAft>
                        <a:buFont typeface="+mj-lt"/>
                        <a:buNone/>
                      </a:pPr>
                      <a:r>
                        <a:rPr lang="en-PH" sz="1400" b="0" i="0" dirty="0" smtClean="0">
                          <a:solidFill>
                            <a:schemeClr val="accent6">
                              <a:lumMod val="50000"/>
                            </a:schemeClr>
                          </a:solidFill>
                          <a:latin typeface="Bookman Old Style" pitchFamily="18" charset="0"/>
                          <a:ea typeface="+mn-ea"/>
                          <a:cs typeface="Arial" pitchFamily="34" charset="0"/>
                        </a:rPr>
                        <a:t>11</a:t>
                      </a:r>
                      <a:endParaRPr lang="en-PH" sz="14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400" dirty="0" smtClean="0">
                          <a:solidFill>
                            <a:schemeClr val="accent6">
                              <a:lumMod val="50000"/>
                            </a:schemeClr>
                          </a:solidFill>
                          <a:latin typeface="Arial" pitchFamily="34" charset="0"/>
                          <a:cs typeface="Arial" pitchFamily="34" charset="0"/>
                        </a:rPr>
                        <a:t>Tech-</a:t>
                      </a:r>
                      <a:r>
                        <a:rPr lang="en-US" sz="1400" dirty="0" err="1" smtClean="0">
                          <a:solidFill>
                            <a:schemeClr val="accent6">
                              <a:lumMod val="50000"/>
                            </a:schemeClr>
                          </a:solidFill>
                          <a:latin typeface="Arial" pitchFamily="34" charset="0"/>
                          <a:cs typeface="Arial" pitchFamily="34" charset="0"/>
                        </a:rPr>
                        <a:t>Voc</a:t>
                      </a:r>
                      <a:r>
                        <a:rPr lang="en-US" sz="1400" baseline="0" dirty="0" smtClean="0">
                          <a:solidFill>
                            <a:schemeClr val="accent6">
                              <a:lumMod val="50000"/>
                            </a:schemeClr>
                          </a:solidFill>
                          <a:latin typeface="Arial" pitchFamily="34" charset="0"/>
                          <a:cs typeface="Arial" pitchFamily="34" charset="0"/>
                        </a:rPr>
                        <a:t> Track 4</a:t>
                      </a: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40000"/>
                        <a:lumOff val="60000"/>
                      </a:schemeClr>
                    </a:solidFill>
                  </a:tcPr>
                </a:tc>
                <a:tc vMerge="1">
                  <a:txBody>
                    <a:bodyPr/>
                    <a:lstStyle/>
                    <a:p>
                      <a:pPr marL="0" marR="0">
                        <a:lnSpc>
                          <a:spcPct val="115000"/>
                        </a:lnSpc>
                        <a:spcBef>
                          <a:spcPts val="0"/>
                        </a:spcBef>
                        <a:spcAft>
                          <a:spcPts val="0"/>
                        </a:spcAft>
                      </a:pPr>
                      <a:endParaRPr lang="fil-PH" sz="1400"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r>
              <a:tr h="221942">
                <a:tc>
                  <a:txBody>
                    <a:bodyPr/>
                    <a:lstStyle/>
                    <a:p>
                      <a:pPr marL="342900" marR="0" lvl="0" indent="-342900" algn="ctr">
                        <a:lnSpc>
                          <a:spcPct val="115000"/>
                        </a:lnSpc>
                        <a:spcBef>
                          <a:spcPts val="0"/>
                        </a:spcBef>
                        <a:spcAft>
                          <a:spcPts val="0"/>
                        </a:spcAft>
                        <a:buFont typeface="+mj-lt"/>
                        <a:buNone/>
                      </a:pPr>
                      <a:r>
                        <a:rPr lang="en-PH" sz="1400" b="0" i="0" dirty="0" smtClean="0">
                          <a:solidFill>
                            <a:schemeClr val="accent6">
                              <a:lumMod val="50000"/>
                            </a:schemeClr>
                          </a:solidFill>
                          <a:latin typeface="Bookman Old Style" pitchFamily="18" charset="0"/>
                          <a:ea typeface="+mn-ea"/>
                          <a:cs typeface="Arial" pitchFamily="34" charset="0"/>
                        </a:rPr>
                        <a:t>12</a:t>
                      </a:r>
                      <a:endParaRPr lang="en-PH" sz="14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400" dirty="0" smtClean="0">
                          <a:solidFill>
                            <a:schemeClr val="accent6">
                              <a:lumMod val="50000"/>
                            </a:schemeClr>
                          </a:solidFill>
                          <a:latin typeface="Arial" pitchFamily="34" charset="0"/>
                          <a:cs typeface="Arial" pitchFamily="34" charset="0"/>
                        </a:rPr>
                        <a:t>Tech-</a:t>
                      </a:r>
                      <a:r>
                        <a:rPr lang="en-US" sz="1400" dirty="0" err="1" smtClean="0">
                          <a:solidFill>
                            <a:schemeClr val="accent6">
                              <a:lumMod val="50000"/>
                            </a:schemeClr>
                          </a:solidFill>
                          <a:latin typeface="Arial" pitchFamily="34" charset="0"/>
                          <a:cs typeface="Arial" pitchFamily="34" charset="0"/>
                        </a:rPr>
                        <a:t>Voc</a:t>
                      </a:r>
                      <a:r>
                        <a:rPr lang="en-US" sz="1400" baseline="0" dirty="0" smtClean="0">
                          <a:solidFill>
                            <a:schemeClr val="accent6">
                              <a:lumMod val="50000"/>
                            </a:schemeClr>
                          </a:solidFill>
                          <a:latin typeface="Arial" pitchFamily="34" charset="0"/>
                          <a:cs typeface="Arial" pitchFamily="34" charset="0"/>
                        </a:rPr>
                        <a:t> Track 5</a:t>
                      </a: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20000"/>
                        <a:lumOff val="80000"/>
                      </a:schemeClr>
                    </a:solidFill>
                  </a:tcPr>
                </a:tc>
                <a:tc rowSpan="5">
                  <a:txBody>
                    <a:bodyPr/>
                    <a:lstStyle/>
                    <a:p>
                      <a:pPr marL="0" marR="0">
                        <a:lnSpc>
                          <a:spcPct val="115000"/>
                        </a:lnSpc>
                        <a:spcBef>
                          <a:spcPts val="0"/>
                        </a:spcBef>
                        <a:spcAft>
                          <a:spcPts val="0"/>
                        </a:spcAft>
                      </a:pPr>
                      <a:r>
                        <a:rPr lang="fil-PH" sz="1400" dirty="0" smtClean="0">
                          <a:solidFill>
                            <a:schemeClr val="accent6">
                              <a:lumMod val="50000"/>
                            </a:schemeClr>
                          </a:solidFill>
                          <a:latin typeface="Arial" pitchFamily="34" charset="0"/>
                          <a:ea typeface="Calibri"/>
                          <a:cs typeface="Arial" pitchFamily="34" charset="0"/>
                        </a:rPr>
                        <a:t>Food and Beverage</a:t>
                      </a: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40000"/>
                        <a:lumOff val="60000"/>
                      </a:schemeClr>
                    </a:solidFill>
                  </a:tcPr>
                </a:tc>
              </a:tr>
              <a:tr h="245364">
                <a:tc>
                  <a:txBody>
                    <a:bodyPr/>
                    <a:lstStyle/>
                    <a:p>
                      <a:pPr marL="342900" marR="0" lvl="0" indent="-342900" algn="ctr">
                        <a:lnSpc>
                          <a:spcPct val="115000"/>
                        </a:lnSpc>
                        <a:spcBef>
                          <a:spcPts val="0"/>
                        </a:spcBef>
                        <a:spcAft>
                          <a:spcPts val="0"/>
                        </a:spcAft>
                        <a:buFont typeface="+mj-lt"/>
                        <a:buNone/>
                      </a:pPr>
                      <a:r>
                        <a:rPr lang="en-PH" sz="1400" b="0" i="0" dirty="0" smtClean="0">
                          <a:solidFill>
                            <a:schemeClr val="accent6">
                              <a:lumMod val="50000"/>
                            </a:schemeClr>
                          </a:solidFill>
                          <a:latin typeface="Bookman Old Style" pitchFamily="18" charset="0"/>
                          <a:ea typeface="+mn-ea"/>
                          <a:cs typeface="Arial" pitchFamily="34" charset="0"/>
                        </a:rPr>
                        <a:t>13</a:t>
                      </a:r>
                      <a:endParaRPr lang="en-PH" sz="14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400" dirty="0" smtClean="0">
                          <a:solidFill>
                            <a:schemeClr val="accent6">
                              <a:lumMod val="50000"/>
                            </a:schemeClr>
                          </a:solidFill>
                          <a:latin typeface="Arial" pitchFamily="34" charset="0"/>
                          <a:cs typeface="Arial" pitchFamily="34" charset="0"/>
                        </a:rPr>
                        <a:t>Tech-</a:t>
                      </a:r>
                      <a:r>
                        <a:rPr lang="en-US" sz="1400" dirty="0" err="1" smtClean="0">
                          <a:solidFill>
                            <a:schemeClr val="accent6">
                              <a:lumMod val="50000"/>
                            </a:schemeClr>
                          </a:solidFill>
                          <a:latin typeface="Arial" pitchFamily="34" charset="0"/>
                          <a:cs typeface="Arial" pitchFamily="34" charset="0"/>
                        </a:rPr>
                        <a:t>Voc</a:t>
                      </a:r>
                      <a:r>
                        <a:rPr lang="en-US" sz="1400" baseline="0" dirty="0" smtClean="0">
                          <a:solidFill>
                            <a:schemeClr val="accent6">
                              <a:lumMod val="50000"/>
                            </a:schemeClr>
                          </a:solidFill>
                          <a:latin typeface="Arial" pitchFamily="34" charset="0"/>
                          <a:cs typeface="Arial" pitchFamily="34" charset="0"/>
                        </a:rPr>
                        <a:t> Track 6</a:t>
                      </a: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40000"/>
                        <a:lumOff val="60000"/>
                      </a:schemeClr>
                    </a:solidFill>
                  </a:tcPr>
                </a:tc>
                <a:tc vMerge="1">
                  <a:txBody>
                    <a:bodyPr/>
                    <a:lstStyle/>
                    <a:p>
                      <a:pPr marL="0" marR="0">
                        <a:lnSpc>
                          <a:spcPct val="115000"/>
                        </a:lnSpc>
                        <a:spcBef>
                          <a:spcPts val="0"/>
                        </a:spcBef>
                        <a:spcAft>
                          <a:spcPts val="0"/>
                        </a:spcAft>
                      </a:pPr>
                      <a:endParaRPr lang="fil-PH" sz="1400"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r>
              <a:tr h="272690">
                <a:tc>
                  <a:txBody>
                    <a:bodyPr/>
                    <a:lstStyle/>
                    <a:p>
                      <a:pPr marL="342900" marR="0" lvl="0" indent="-342900" algn="ctr">
                        <a:lnSpc>
                          <a:spcPct val="115000"/>
                        </a:lnSpc>
                        <a:spcBef>
                          <a:spcPts val="0"/>
                        </a:spcBef>
                        <a:spcAft>
                          <a:spcPts val="0"/>
                        </a:spcAft>
                        <a:buFont typeface="+mj-lt"/>
                        <a:buNone/>
                      </a:pPr>
                      <a:r>
                        <a:rPr lang="en-PH" sz="1400" b="0" i="0" dirty="0" smtClean="0">
                          <a:solidFill>
                            <a:schemeClr val="accent6">
                              <a:lumMod val="50000"/>
                            </a:schemeClr>
                          </a:solidFill>
                          <a:latin typeface="Bookman Old Style" pitchFamily="18" charset="0"/>
                          <a:ea typeface="+mn-ea"/>
                          <a:cs typeface="Arial" pitchFamily="34" charset="0"/>
                        </a:rPr>
                        <a:t>14</a:t>
                      </a:r>
                      <a:endParaRPr lang="en-PH" sz="14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400" dirty="0" smtClean="0">
                          <a:solidFill>
                            <a:schemeClr val="accent6">
                              <a:lumMod val="50000"/>
                            </a:schemeClr>
                          </a:solidFill>
                          <a:latin typeface="Arial" pitchFamily="34" charset="0"/>
                          <a:cs typeface="Arial" pitchFamily="34" charset="0"/>
                        </a:rPr>
                        <a:t>Tech-</a:t>
                      </a:r>
                      <a:r>
                        <a:rPr lang="en-US" sz="1400" dirty="0" err="1" smtClean="0">
                          <a:solidFill>
                            <a:schemeClr val="accent6">
                              <a:lumMod val="50000"/>
                            </a:schemeClr>
                          </a:solidFill>
                          <a:latin typeface="Arial" pitchFamily="34" charset="0"/>
                          <a:cs typeface="Arial" pitchFamily="34" charset="0"/>
                        </a:rPr>
                        <a:t>Voc</a:t>
                      </a:r>
                      <a:r>
                        <a:rPr lang="en-US" sz="1400" baseline="0" dirty="0" smtClean="0">
                          <a:solidFill>
                            <a:schemeClr val="accent6">
                              <a:lumMod val="50000"/>
                            </a:schemeClr>
                          </a:solidFill>
                          <a:latin typeface="Arial" pitchFamily="34" charset="0"/>
                          <a:cs typeface="Arial" pitchFamily="34" charset="0"/>
                        </a:rPr>
                        <a:t> Track 7</a:t>
                      </a: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20000"/>
                        <a:lumOff val="80000"/>
                      </a:schemeClr>
                    </a:solidFill>
                  </a:tcPr>
                </a:tc>
                <a:tc vMerge="1">
                  <a:txBody>
                    <a:bodyPr/>
                    <a:lstStyle/>
                    <a:p>
                      <a:pPr marL="0" marR="0">
                        <a:lnSpc>
                          <a:spcPct val="115000"/>
                        </a:lnSpc>
                        <a:spcBef>
                          <a:spcPts val="0"/>
                        </a:spcBef>
                        <a:spcAft>
                          <a:spcPts val="0"/>
                        </a:spcAft>
                      </a:pPr>
                      <a:endParaRPr lang="fil-PH" sz="1400"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r>
              <a:tr h="272690">
                <a:tc>
                  <a:txBody>
                    <a:bodyPr/>
                    <a:lstStyle/>
                    <a:p>
                      <a:pPr marL="342900" marR="0" lvl="0" indent="-342900" algn="ctr">
                        <a:lnSpc>
                          <a:spcPct val="115000"/>
                        </a:lnSpc>
                        <a:spcBef>
                          <a:spcPts val="0"/>
                        </a:spcBef>
                        <a:spcAft>
                          <a:spcPts val="0"/>
                        </a:spcAft>
                        <a:buFont typeface="+mj-lt"/>
                        <a:buNone/>
                      </a:pPr>
                      <a:r>
                        <a:rPr lang="en-PH" sz="1400" b="0" i="0" dirty="0" smtClean="0">
                          <a:solidFill>
                            <a:schemeClr val="accent6">
                              <a:lumMod val="50000"/>
                            </a:schemeClr>
                          </a:solidFill>
                          <a:latin typeface="Bookman Old Style" pitchFamily="18" charset="0"/>
                          <a:ea typeface="+mn-ea"/>
                          <a:cs typeface="Arial" pitchFamily="34" charset="0"/>
                        </a:rPr>
                        <a:t>15</a:t>
                      </a:r>
                      <a:endParaRPr lang="en-PH" sz="1400" b="1"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400" dirty="0" smtClean="0">
                          <a:solidFill>
                            <a:schemeClr val="accent6">
                              <a:lumMod val="50000"/>
                            </a:schemeClr>
                          </a:solidFill>
                          <a:latin typeface="Arial" pitchFamily="34" charset="0"/>
                          <a:cs typeface="Arial" pitchFamily="34" charset="0"/>
                        </a:rPr>
                        <a:t>Tech-</a:t>
                      </a:r>
                      <a:r>
                        <a:rPr lang="en-US" sz="1400" dirty="0" err="1" smtClean="0">
                          <a:solidFill>
                            <a:schemeClr val="accent6">
                              <a:lumMod val="50000"/>
                            </a:schemeClr>
                          </a:solidFill>
                          <a:latin typeface="Arial" pitchFamily="34" charset="0"/>
                          <a:cs typeface="Arial" pitchFamily="34" charset="0"/>
                        </a:rPr>
                        <a:t>Voc</a:t>
                      </a:r>
                      <a:r>
                        <a:rPr lang="en-US" sz="1400" baseline="0" dirty="0" smtClean="0">
                          <a:solidFill>
                            <a:schemeClr val="accent6">
                              <a:lumMod val="50000"/>
                            </a:schemeClr>
                          </a:solidFill>
                          <a:latin typeface="Arial" pitchFamily="34" charset="0"/>
                          <a:cs typeface="Arial" pitchFamily="34" charset="0"/>
                        </a:rPr>
                        <a:t> Track 8</a:t>
                      </a: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40000"/>
                        <a:lumOff val="60000"/>
                      </a:schemeClr>
                    </a:solidFill>
                  </a:tcPr>
                </a:tc>
                <a:tc vMerge="1">
                  <a:txBody>
                    <a:bodyPr/>
                    <a:lstStyle/>
                    <a:p>
                      <a:pPr marL="0" marR="0">
                        <a:lnSpc>
                          <a:spcPct val="115000"/>
                        </a:lnSpc>
                        <a:spcBef>
                          <a:spcPts val="0"/>
                        </a:spcBef>
                        <a:spcAft>
                          <a:spcPts val="0"/>
                        </a:spcAft>
                      </a:pPr>
                      <a:endParaRPr lang="fil-PH" sz="1400"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r>
              <a:tr h="257075">
                <a:tc>
                  <a:txBody>
                    <a:bodyPr/>
                    <a:lstStyle/>
                    <a:p>
                      <a:pPr marL="342900" marR="0" lvl="0" indent="-342900" algn="ctr">
                        <a:lnSpc>
                          <a:spcPct val="115000"/>
                        </a:lnSpc>
                        <a:spcBef>
                          <a:spcPts val="0"/>
                        </a:spcBef>
                        <a:spcAft>
                          <a:spcPts val="0"/>
                        </a:spcAft>
                        <a:buFont typeface="+mj-lt"/>
                        <a:buNone/>
                      </a:pPr>
                      <a:r>
                        <a:rPr lang="en-PH" sz="1400" b="0" i="0" dirty="0" smtClean="0">
                          <a:solidFill>
                            <a:schemeClr val="accent6">
                              <a:lumMod val="50000"/>
                            </a:schemeClr>
                          </a:solidFill>
                          <a:latin typeface="Bookman Old Style" pitchFamily="18" charset="0"/>
                          <a:ea typeface="Calibri"/>
                          <a:cs typeface="Arial" pitchFamily="34" charset="0"/>
                        </a:rPr>
                        <a:t>16</a:t>
                      </a:r>
                      <a:endParaRPr lang="en-PH" sz="1400" b="0" i="0" dirty="0">
                        <a:solidFill>
                          <a:schemeClr val="accent6">
                            <a:lumMod val="50000"/>
                          </a:schemeClr>
                        </a:solidFill>
                        <a:latin typeface="Bookman Old Style" pitchFamily="18" charset="0"/>
                        <a:ea typeface="Calibri"/>
                        <a:cs typeface="Arial" pitchFamily="34" charset="0"/>
                      </a:endParaRPr>
                    </a:p>
                  </a:txBody>
                  <a:tcPr marL="32629" marR="32629" marT="0" marB="0" anchor="ctr">
                    <a:solidFill>
                      <a:schemeClr val="accent6">
                        <a:lumMod val="20000"/>
                        <a:lumOff val="80000"/>
                      </a:schemeClr>
                    </a:solidFill>
                  </a:tcPr>
                </a:tc>
                <a:tc>
                  <a:txBody>
                    <a:bodyPr/>
                    <a:lstStyle/>
                    <a:p>
                      <a:pPr marL="0" marR="0">
                        <a:lnSpc>
                          <a:spcPct val="115000"/>
                        </a:lnSpc>
                        <a:spcBef>
                          <a:spcPts val="0"/>
                        </a:spcBef>
                        <a:spcAft>
                          <a:spcPts val="0"/>
                        </a:spcAft>
                      </a:pPr>
                      <a:r>
                        <a:rPr lang="en-US" sz="1400" dirty="0" smtClean="0">
                          <a:solidFill>
                            <a:schemeClr val="accent6">
                              <a:lumMod val="50000"/>
                            </a:schemeClr>
                          </a:solidFill>
                          <a:latin typeface="Arial" pitchFamily="34" charset="0"/>
                          <a:cs typeface="Arial" pitchFamily="34" charset="0"/>
                        </a:rPr>
                        <a:t>Tech-</a:t>
                      </a:r>
                      <a:r>
                        <a:rPr lang="en-US" sz="1400" dirty="0" err="1" smtClean="0">
                          <a:solidFill>
                            <a:schemeClr val="accent6">
                              <a:lumMod val="50000"/>
                            </a:schemeClr>
                          </a:solidFill>
                          <a:latin typeface="Arial" pitchFamily="34" charset="0"/>
                          <a:cs typeface="Arial" pitchFamily="34" charset="0"/>
                        </a:rPr>
                        <a:t>Voc</a:t>
                      </a:r>
                      <a:r>
                        <a:rPr lang="en-US" sz="1400" baseline="0" dirty="0" smtClean="0">
                          <a:solidFill>
                            <a:schemeClr val="accent6">
                              <a:lumMod val="50000"/>
                            </a:schemeClr>
                          </a:solidFill>
                          <a:latin typeface="Arial" pitchFamily="34" charset="0"/>
                          <a:cs typeface="Arial" pitchFamily="34" charset="0"/>
                        </a:rPr>
                        <a:t> Track 9</a:t>
                      </a:r>
                      <a:endParaRPr lang="fil-PH" sz="1400" dirty="0">
                        <a:solidFill>
                          <a:schemeClr val="accent6">
                            <a:lumMod val="50000"/>
                          </a:schemeClr>
                        </a:solidFill>
                        <a:latin typeface="Arial" pitchFamily="34" charset="0"/>
                        <a:ea typeface="Calibri"/>
                        <a:cs typeface="Arial" pitchFamily="34" charset="0"/>
                      </a:endParaRPr>
                    </a:p>
                  </a:txBody>
                  <a:tcPr marL="32629" marR="32629" marT="0" marB="0" anchor="ctr">
                    <a:solidFill>
                      <a:schemeClr val="accent6">
                        <a:lumMod val="20000"/>
                        <a:lumOff val="80000"/>
                      </a:schemeClr>
                    </a:solidFill>
                  </a:tcPr>
                </a:tc>
                <a:tc vMerge="1">
                  <a:txBody>
                    <a:bodyPr/>
                    <a:lstStyle/>
                    <a:p>
                      <a:pPr marL="0" marR="0">
                        <a:lnSpc>
                          <a:spcPct val="115000"/>
                        </a:lnSpc>
                        <a:spcBef>
                          <a:spcPts val="0"/>
                        </a:spcBef>
                        <a:spcAft>
                          <a:spcPts val="0"/>
                        </a:spcAft>
                      </a:pPr>
                      <a:endParaRPr lang="fil-PH" sz="1400" dirty="0">
                        <a:solidFill>
                          <a:schemeClr val="accent6">
                            <a:lumMod val="50000"/>
                          </a:schemeClr>
                        </a:solidFill>
                        <a:latin typeface="Arial" pitchFamily="34" charset="0"/>
                        <a:ea typeface="Calibri"/>
                        <a:cs typeface="Arial" pitchFamily="34" charset="0"/>
                      </a:endParaRPr>
                    </a:p>
                  </a:txBody>
                  <a:tcPr marL="30119" marR="30119" marT="0" marB="0" anchor="ctr">
                    <a:solidFill>
                      <a:schemeClr val="accent6">
                        <a:lumMod val="40000"/>
                        <a:lumOff val="60000"/>
                      </a:schemeClr>
                    </a:solidFill>
                  </a:tcPr>
                </a:tc>
              </a:tr>
            </a:tbl>
          </a:graphicData>
        </a:graphic>
      </p:graphicFrame>
      <p:sp>
        <p:nvSpPr>
          <p:cNvPr id="10" name="Rectangle 9"/>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1"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3" name="Rectangle 2"/>
          <p:cNvSpPr/>
          <p:nvPr/>
        </p:nvSpPr>
        <p:spPr>
          <a:xfrm>
            <a:off x="330200" y="4343400"/>
            <a:ext cx="2971800" cy="658642"/>
          </a:xfrm>
          <a:prstGeom prst="rect">
            <a:avLst/>
          </a:prstGeom>
        </p:spPr>
        <p:txBody>
          <a:bodyPr wrap="square">
            <a:spAutoFit/>
          </a:bodyPr>
          <a:lstStyle/>
          <a:p>
            <a:pPr lvl="0" algn="ctr">
              <a:lnSpc>
                <a:spcPct val="115000"/>
              </a:lnSpc>
              <a:defRPr/>
            </a:pPr>
            <a:r>
              <a:rPr lang="en-US" sz="1600" i="1" dirty="0">
                <a:solidFill>
                  <a:schemeClr val="tx2"/>
                </a:solidFill>
                <a:latin typeface="Bookman Old Style" pitchFamily="18" charset="0"/>
              </a:rPr>
              <a:t>Each subject will have 80 hours per semester.</a:t>
            </a:r>
            <a:endParaRPr lang="fil-PH" sz="1600" i="1" dirty="0">
              <a:solidFill>
                <a:schemeClr val="tx2"/>
              </a:solidFill>
              <a:latin typeface="Bookman Old Style" pitchFamily="18" charset="0"/>
            </a:endParaRPr>
          </a:p>
        </p:txBody>
      </p:sp>
      <p:sp>
        <p:nvSpPr>
          <p:cNvPr id="12" name="TextBox 11"/>
          <p:cNvSpPr txBox="1"/>
          <p:nvPr/>
        </p:nvSpPr>
        <p:spPr>
          <a:xfrm>
            <a:off x="2806700" y="6303485"/>
            <a:ext cx="7264400" cy="523220"/>
          </a:xfrm>
          <a:prstGeom prst="rect">
            <a:avLst/>
          </a:prstGeom>
          <a:noFill/>
        </p:spPr>
        <p:txBody>
          <a:bodyPr wrap="square" rtlCol="0">
            <a:spAutoFit/>
          </a:bodyPr>
          <a:lstStyle/>
          <a:p>
            <a:pPr lvl="0"/>
            <a:r>
              <a:rPr lang="fil-PH" sz="1400" i="1" dirty="0" smtClean="0">
                <a:solidFill>
                  <a:schemeClr val="tx2"/>
                </a:solidFill>
                <a:latin typeface="Bookman Old Style" pitchFamily="18" charset="0"/>
              </a:rPr>
              <a:t>*Aligned with Technology and Livelihood Education (TLE) in Grades 7 to 10.</a:t>
            </a:r>
            <a:endParaRPr lang="en-PH" sz="1400" i="1" dirty="0" smtClean="0">
              <a:solidFill>
                <a:schemeClr val="tx2"/>
              </a:solidFill>
              <a:latin typeface="+mn-lt"/>
            </a:endParaRPr>
          </a:p>
          <a:p>
            <a:endParaRPr lang="fil-PH" sz="1400" dirty="0"/>
          </a:p>
        </p:txBody>
      </p:sp>
    </p:spTree>
    <p:extLst>
      <p:ext uri="{BB962C8B-B14F-4D97-AF65-F5344CB8AC3E}">
        <p14:creationId xmlns:p14="http://schemas.microsoft.com/office/powerpoint/2010/main" val="80079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6111" t="30906" r="15556" b="10222"/>
          <a:stretch>
            <a:fillRect/>
          </a:stretch>
        </p:blipFill>
        <p:spPr bwMode="auto">
          <a:xfrm>
            <a:off x="-12538" y="1143000"/>
            <a:ext cx="9964965" cy="4953000"/>
          </a:xfrm>
          <a:prstGeom prst="rect">
            <a:avLst/>
          </a:prstGeom>
          <a:noFill/>
          <a:ln w="9525">
            <a:noFill/>
            <a:miter lim="800000"/>
            <a:headEnd/>
            <a:tailEnd/>
          </a:ln>
        </p:spPr>
      </p:pic>
      <p:sp>
        <p:nvSpPr>
          <p:cNvPr id="5" name="Title 1"/>
          <p:cNvSpPr txBox="1">
            <a:spLocks/>
          </p:cNvSpPr>
          <p:nvPr/>
        </p:nvSpPr>
        <p:spPr>
          <a:xfrm>
            <a:off x="0" y="0"/>
            <a:ext cx="9906000" cy="914400"/>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i="0" u="none" strike="noStrike" kern="1200" cap="none" spc="0" normalizeH="0" baseline="0" noProof="0" dirty="0" smtClean="0">
                <a:ln>
                  <a:noFill/>
                </a:ln>
                <a:solidFill>
                  <a:schemeClr val="bg1"/>
                </a:solidFill>
                <a:effectLst/>
                <a:uLnTx/>
                <a:uFillTx/>
                <a:latin typeface="Bookman Old Style" pitchFamily="18" charset="0"/>
                <a:ea typeface="+mj-ea"/>
                <a:cs typeface="+mj-cs"/>
              </a:rPr>
              <a:t>Agri-Fishery Arts Curriculum Map</a:t>
            </a:r>
            <a:endParaRPr kumimoji="0" lang="fil-PH" sz="36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6" name="Rectangle 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Abigail Godoy\K to 12\Curriculum\Exits-03.jpg"/>
          <p:cNvPicPr>
            <a:picLocks noChangeAspect="1" noChangeArrowheads="1"/>
          </p:cNvPicPr>
          <p:nvPr/>
        </p:nvPicPr>
        <p:blipFill rotWithShape="1">
          <a:blip r:embed="rId3" cstate="print"/>
          <a:srcRect t="17909" b="10719"/>
          <a:stretch/>
        </p:blipFill>
        <p:spPr bwMode="auto">
          <a:xfrm>
            <a:off x="0" y="1304364"/>
            <a:ext cx="9906000" cy="4894729"/>
          </a:xfrm>
          <a:prstGeom prst="rect">
            <a:avLst/>
          </a:prstGeom>
          <a:noFill/>
        </p:spPr>
      </p:pic>
      <p:sp>
        <p:nvSpPr>
          <p:cNvPr id="14" name="Rectangle 1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5" name="Title 1"/>
          <p:cNvSpPr>
            <a:spLocks noGrp="1"/>
          </p:cNvSpPr>
          <p:nvPr>
            <p:ph type="title"/>
          </p:nvPr>
        </p:nvSpPr>
        <p:spPr>
          <a:xfrm>
            <a:off x="495300" y="0"/>
            <a:ext cx="8915400" cy="914400"/>
          </a:xfrm>
        </p:spPr>
        <p:txBody>
          <a:bodyPr>
            <a:normAutofit/>
          </a:bodyPr>
          <a:lstStyle/>
          <a:p>
            <a:r>
              <a:rPr lang="fil-PH" sz="3600" dirty="0" smtClean="0">
                <a:solidFill>
                  <a:schemeClr val="bg1"/>
                </a:solidFill>
                <a:latin typeface="Bookman Old Style" pitchFamily="18" charset="0"/>
              </a:rPr>
              <a:t>Curriculum Exits </a:t>
            </a:r>
            <a:endParaRPr lang="fil-PH" sz="3600" dirty="0">
              <a:solidFill>
                <a:schemeClr val="bg1"/>
              </a:solidFill>
              <a:latin typeface="Bookman Old Style" pitchFamily="18" charset="0"/>
            </a:endParaRPr>
          </a:p>
        </p:txBody>
      </p:sp>
      <p:sp>
        <p:nvSpPr>
          <p:cNvPr id="16" name="Rectangle 1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7" name="Rectangle 6"/>
          <p:cNvSpPr/>
          <p:nvPr/>
        </p:nvSpPr>
        <p:spPr>
          <a:xfrm>
            <a:off x="5695950" y="2643850"/>
            <a:ext cx="1073150"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Tree>
    <p:extLst>
      <p:ext uri="{BB962C8B-B14F-4D97-AF65-F5344CB8AC3E}">
        <p14:creationId xmlns:p14="http://schemas.microsoft.com/office/powerpoint/2010/main" val="3520919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906000" cy="914400"/>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i="0" u="none" strike="noStrike" kern="1200" cap="none" spc="0" normalizeH="0" baseline="0" noProof="0" dirty="0" smtClean="0">
                <a:ln>
                  <a:noFill/>
                </a:ln>
                <a:solidFill>
                  <a:schemeClr val="bg1"/>
                </a:solidFill>
                <a:effectLst/>
                <a:uLnTx/>
                <a:uFillTx/>
                <a:latin typeface="Bookman Old Style" pitchFamily="18" charset="0"/>
                <a:ea typeface="+mj-ea"/>
                <a:cs typeface="+mj-cs"/>
              </a:rPr>
              <a:t>Home Economics</a:t>
            </a:r>
            <a:r>
              <a:rPr kumimoji="0" lang="fil-PH" sz="3600" i="0" u="none" strike="noStrike" kern="1200" cap="none" spc="0" normalizeH="0" noProof="0" dirty="0" smtClean="0">
                <a:ln>
                  <a:noFill/>
                </a:ln>
                <a:solidFill>
                  <a:schemeClr val="bg1"/>
                </a:solidFill>
                <a:effectLst/>
                <a:uLnTx/>
                <a:uFillTx/>
                <a:latin typeface="Bookman Old Style" pitchFamily="18" charset="0"/>
                <a:ea typeface="+mj-ea"/>
                <a:cs typeface="+mj-cs"/>
              </a:rPr>
              <a:t> Curriculum Map</a:t>
            </a:r>
            <a:endParaRPr kumimoji="0" lang="fil-PH" sz="36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5" name="Rectangle 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pic>
        <p:nvPicPr>
          <p:cNvPr id="2050" name="Picture 2"/>
          <p:cNvPicPr>
            <a:picLocks noChangeAspect="1" noChangeArrowheads="1"/>
          </p:cNvPicPr>
          <p:nvPr/>
        </p:nvPicPr>
        <p:blipFill>
          <a:blip r:embed="rId3" cstate="print"/>
          <a:srcRect l="15000" t="17771" r="16111" b="22114"/>
          <a:stretch>
            <a:fillRect/>
          </a:stretch>
        </p:blipFill>
        <p:spPr bwMode="auto">
          <a:xfrm>
            <a:off x="-58466" y="914400"/>
            <a:ext cx="9989545" cy="5029200"/>
          </a:xfrm>
          <a:prstGeom prst="rect">
            <a:avLst/>
          </a:prstGeom>
          <a:noFill/>
          <a:ln w="9525">
            <a:noFill/>
            <a:miter lim="800000"/>
            <a:headEnd/>
            <a:tailEnd/>
          </a:ln>
        </p:spPr>
      </p:pic>
      <p:sp>
        <p:nvSpPr>
          <p:cNvPr id="8" name="TextBox 7"/>
          <p:cNvSpPr txBox="1"/>
          <p:nvPr/>
        </p:nvSpPr>
        <p:spPr>
          <a:xfrm>
            <a:off x="0" y="5943605"/>
            <a:ext cx="9906000" cy="646331"/>
          </a:xfrm>
          <a:prstGeom prst="rect">
            <a:avLst/>
          </a:prstGeom>
          <a:noFill/>
        </p:spPr>
        <p:txBody>
          <a:bodyPr wrap="square" rtlCol="0">
            <a:spAutoFit/>
          </a:bodyPr>
          <a:lstStyle/>
          <a:p>
            <a:r>
              <a:rPr lang="fil-PH" sz="1200" dirty="0" smtClean="0">
                <a:latin typeface="Tahoma" pitchFamily="34" charset="0"/>
                <a:ea typeface="Tahoma" pitchFamily="34" charset="0"/>
                <a:cs typeface="Tahoma" pitchFamily="34" charset="0"/>
              </a:rPr>
              <a:t>  * Students cannot take a specialization in Grades 9 and 10 if they have not taken 40 hours of the course in Grades 7 or 8.</a:t>
            </a:r>
          </a:p>
          <a:p>
            <a:r>
              <a:rPr lang="fil-PH" sz="1200" dirty="0" smtClean="0">
                <a:latin typeface="Tahoma" pitchFamily="34" charset="0"/>
                <a:ea typeface="Tahoma" pitchFamily="34" charset="0"/>
                <a:cs typeface="Tahoma" pitchFamily="34" charset="0"/>
              </a:rPr>
              <a:t>** Students may only qualify for an NC II certification if they have taken Caregiving from Grades 7-12.  If students only began   </a:t>
            </a:r>
          </a:p>
          <a:p>
            <a:r>
              <a:rPr lang="fil-PH" sz="1200" dirty="0">
                <a:latin typeface="Tahoma" pitchFamily="34" charset="0"/>
                <a:ea typeface="Tahoma" pitchFamily="34" charset="0"/>
                <a:cs typeface="Tahoma" pitchFamily="34" charset="0"/>
              </a:rPr>
              <a:t> </a:t>
            </a:r>
            <a:r>
              <a:rPr lang="fil-PH" sz="1200" dirty="0" smtClean="0">
                <a:latin typeface="Tahoma" pitchFamily="34" charset="0"/>
                <a:ea typeface="Tahoma" pitchFamily="34" charset="0"/>
                <a:cs typeface="Tahoma" pitchFamily="34" charset="0"/>
              </a:rPr>
              <a:t>    taking Caregiving in Grade 11, they will only qualify for a Certificate of Completion (COC).</a:t>
            </a:r>
            <a:endParaRPr lang="fil-PH" sz="12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906000" cy="914400"/>
          </a:xfrm>
          <a:prstGeom prst="rect">
            <a:avLst/>
          </a:prstGeom>
          <a:solidFill>
            <a:schemeClr val="tx2"/>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200" i="0" u="none" strike="noStrike" kern="1200" cap="none" spc="0" normalizeH="0" baseline="0" noProof="0" dirty="0" smtClean="0">
                <a:ln>
                  <a:noFill/>
                </a:ln>
                <a:solidFill>
                  <a:schemeClr val="bg1"/>
                </a:solidFill>
                <a:effectLst/>
                <a:uLnTx/>
                <a:uFillTx/>
                <a:latin typeface="Bookman Old Style" pitchFamily="18" charset="0"/>
                <a:ea typeface="+mj-ea"/>
                <a:cs typeface="+mj-cs"/>
              </a:rPr>
              <a:t>Information Communication and Technology  (ICT) </a:t>
            </a:r>
            <a:r>
              <a:rPr kumimoji="0" lang="fil-PH" sz="3200" i="0" u="none" strike="noStrike" kern="1200" cap="none" spc="0" normalizeH="0" noProof="0" dirty="0" smtClean="0">
                <a:ln>
                  <a:noFill/>
                </a:ln>
                <a:solidFill>
                  <a:schemeClr val="bg1"/>
                </a:solidFill>
                <a:effectLst/>
                <a:uLnTx/>
                <a:uFillTx/>
                <a:latin typeface="Bookman Old Style" pitchFamily="18" charset="0"/>
                <a:ea typeface="+mj-ea"/>
                <a:cs typeface="+mj-cs"/>
              </a:rPr>
              <a:t>Curriculum Map</a:t>
            </a:r>
            <a:endParaRPr kumimoji="0" lang="fil-PH" sz="3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5" name="Rectangle 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pic>
        <p:nvPicPr>
          <p:cNvPr id="3074" name="Picture 2"/>
          <p:cNvPicPr>
            <a:picLocks noChangeAspect="1" noChangeArrowheads="1"/>
          </p:cNvPicPr>
          <p:nvPr/>
        </p:nvPicPr>
        <p:blipFill>
          <a:blip r:embed="rId3" cstate="print"/>
          <a:srcRect l="22778" t="33778" r="22222" b="23555"/>
          <a:stretch>
            <a:fillRect/>
          </a:stretch>
        </p:blipFill>
        <p:spPr bwMode="auto">
          <a:xfrm>
            <a:off x="0" y="1371600"/>
            <a:ext cx="9875044"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906000" cy="914400"/>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i="0" u="none" strike="noStrike" kern="1200" cap="none" spc="0" normalizeH="0" baseline="0" noProof="0" dirty="0" smtClean="0">
                <a:ln>
                  <a:noFill/>
                </a:ln>
                <a:solidFill>
                  <a:schemeClr val="bg1"/>
                </a:solidFill>
                <a:effectLst/>
                <a:uLnTx/>
                <a:uFillTx/>
                <a:latin typeface="Bookman Old Style" pitchFamily="18" charset="0"/>
                <a:ea typeface="+mj-ea"/>
                <a:cs typeface="+mj-cs"/>
              </a:rPr>
              <a:t>Industrial Arts </a:t>
            </a:r>
            <a:r>
              <a:rPr kumimoji="0" lang="fil-PH" sz="3600" i="0" u="none" strike="noStrike" kern="1200" cap="none" spc="0" normalizeH="0" noProof="0" dirty="0" smtClean="0">
                <a:ln>
                  <a:noFill/>
                </a:ln>
                <a:solidFill>
                  <a:schemeClr val="bg1"/>
                </a:solidFill>
                <a:effectLst/>
                <a:uLnTx/>
                <a:uFillTx/>
                <a:latin typeface="Bookman Old Style" pitchFamily="18" charset="0"/>
                <a:ea typeface="+mj-ea"/>
                <a:cs typeface="+mj-cs"/>
              </a:rPr>
              <a:t>Curriculum Map</a:t>
            </a:r>
            <a:endParaRPr kumimoji="0" lang="fil-PH" sz="36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5" name="Rectangle 4"/>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pic>
        <p:nvPicPr>
          <p:cNvPr id="4098" name="Picture 2"/>
          <p:cNvPicPr>
            <a:picLocks noChangeAspect="1" noChangeArrowheads="1"/>
          </p:cNvPicPr>
          <p:nvPr/>
        </p:nvPicPr>
        <p:blipFill>
          <a:blip r:embed="rId3" cstate="print"/>
          <a:srcRect l="22222" t="34667" r="24445" b="17333"/>
          <a:stretch>
            <a:fillRect/>
          </a:stretch>
        </p:blipFill>
        <p:spPr bwMode="auto">
          <a:xfrm>
            <a:off x="-165100" y="1171580"/>
            <a:ext cx="10071100" cy="522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39"/>
            <a:ext cx="9906000" cy="914400"/>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Sample Curriculum Guide</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6" name="Rectangle 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67" t="20000" r="12504" b="10417"/>
          <a:stretch/>
        </p:blipFill>
        <p:spPr bwMode="auto">
          <a:xfrm>
            <a:off x="106680" y="1453746"/>
            <a:ext cx="9723120" cy="509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67840" y="1016616"/>
            <a:ext cx="6355080" cy="461665"/>
          </a:xfrm>
          <a:prstGeom prst="rect">
            <a:avLst/>
          </a:prstGeom>
          <a:noFill/>
        </p:spPr>
        <p:txBody>
          <a:bodyPr wrap="square" rtlCol="0">
            <a:spAutoFit/>
          </a:bodyPr>
          <a:lstStyle/>
          <a:p>
            <a:pPr algn="ctr"/>
            <a:r>
              <a:rPr lang="en-PH" sz="2400" b="1" dirty="0" smtClean="0">
                <a:latin typeface="Bookman Old Style" panose="02050604050505020204" pitchFamily="18" charset="0"/>
              </a:rPr>
              <a:t>Consumer Electronics Servicing NC II</a:t>
            </a:r>
            <a:endParaRPr lang="en-PH" sz="2400" b="1" dirty="0">
              <a:latin typeface="Bookman Old Style" panose="02050604050505020204" pitchFamily="18" charset="0"/>
            </a:endParaRPr>
          </a:p>
        </p:txBody>
      </p:sp>
    </p:spTree>
    <p:extLst>
      <p:ext uri="{BB962C8B-B14F-4D97-AF65-F5344CB8AC3E}">
        <p14:creationId xmlns:p14="http://schemas.microsoft.com/office/powerpoint/2010/main" val="36100230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7541"/>
            <a:ext cx="9906000" cy="677783"/>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Sample Curriculum Guide</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6" name="Rectangle 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1803242174"/>
              </p:ext>
            </p:extLst>
          </p:nvPr>
        </p:nvGraphicFramePr>
        <p:xfrm>
          <a:off x="0" y="1468713"/>
          <a:ext cx="9906000" cy="5152644"/>
        </p:xfrm>
        <a:graphic>
          <a:graphicData uri="http://schemas.openxmlformats.org/drawingml/2006/table">
            <a:tbl>
              <a:tblPr firstRow="1" firstCol="1" bandRow="1">
                <a:tableStyleId>{5C22544A-7EE6-4342-B048-85BDC9FD1C3A}</a:tableStyleId>
              </a:tblPr>
              <a:tblGrid>
                <a:gridCol w="2569616"/>
                <a:gridCol w="1426465"/>
                <a:gridCol w="1541374"/>
                <a:gridCol w="2569616"/>
                <a:gridCol w="1798929"/>
              </a:tblGrid>
              <a:tr h="322288">
                <a:tc>
                  <a:txBody>
                    <a:bodyPr/>
                    <a:lstStyle/>
                    <a:p>
                      <a:pPr marL="0" marR="0" algn="ctr">
                        <a:lnSpc>
                          <a:spcPct val="115000"/>
                        </a:lnSpc>
                        <a:spcBef>
                          <a:spcPts val="0"/>
                        </a:spcBef>
                        <a:spcAft>
                          <a:spcPts val="0"/>
                        </a:spcAft>
                        <a:tabLst>
                          <a:tab pos="6605270" algn="l"/>
                        </a:tabLst>
                      </a:pPr>
                      <a:r>
                        <a:rPr lang="en-US" sz="14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CONTENT</a:t>
                      </a:r>
                      <a:endParaRPr lang="en-PH" sz="16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tabLst>
                          <a:tab pos="6605270" algn="l"/>
                        </a:tabLst>
                      </a:pPr>
                      <a:r>
                        <a:rPr lang="en-US" sz="14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CONTENT STANDARD</a:t>
                      </a:r>
                      <a:endParaRPr lang="en-PH" sz="16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tabLst>
                          <a:tab pos="6605270" algn="l"/>
                        </a:tabLst>
                      </a:pPr>
                      <a:r>
                        <a:rPr lang="en-US" sz="14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PERFORMANCE STANDARD</a:t>
                      </a:r>
                      <a:endParaRPr lang="en-PH" sz="16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tabLst>
                          <a:tab pos="6605270" algn="l"/>
                        </a:tabLst>
                      </a:pPr>
                      <a:r>
                        <a:rPr lang="en-US" sz="1400" dirty="0" smtClean="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LEARNING</a:t>
                      </a:r>
                      <a:r>
                        <a:rPr lang="en-US" sz="1400" baseline="0" dirty="0" smtClean="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smtClean="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COMPETENCIES</a:t>
                      </a:r>
                      <a:endParaRPr lang="en-PH" sz="16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tabLst>
                          <a:tab pos="6605270" algn="l"/>
                        </a:tabLst>
                      </a:pPr>
                      <a:r>
                        <a:rPr lang="en-US" sz="14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CODE</a:t>
                      </a:r>
                      <a:endParaRPr lang="en-PH" sz="16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2019">
                <a:tc rowSpan="6">
                  <a:txBody>
                    <a:bodyPr/>
                    <a:lstStyle/>
                    <a:p>
                      <a:pPr marL="0" marR="0">
                        <a:lnSpc>
                          <a:spcPct val="115000"/>
                        </a:lnSpc>
                        <a:spcBef>
                          <a:spcPts val="0"/>
                        </a:spcBef>
                        <a:spcAft>
                          <a:spcPts val="0"/>
                        </a:spcAft>
                        <a:tabLst>
                          <a:tab pos="6605270" algn="l"/>
                        </a:tabLs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 </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OC11.1</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Nature and Elements of Communication</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mj-lt"/>
                        <a:buAutoNum type="arabicPeriod"/>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Definition</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mj-lt"/>
                        <a:buAutoNum type="arabicPeriod"/>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The Process of Communication</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mj-lt"/>
                        <a:buAutoNum type="arabicPeriod"/>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Communication Models</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mj-lt"/>
                        <a:buAutoNum type="arabicPeriod"/>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Five Elements of Communication </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5000"/>
                        </a:lnSpc>
                        <a:spcBef>
                          <a:spcPts val="0"/>
                        </a:spcBef>
                        <a:spcAft>
                          <a:spcPts val="0"/>
                        </a:spcAft>
                        <a:buFont typeface="Courier New"/>
                        <a:buChar char="o"/>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Verbal and Non-Verbal Communication  </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mj-lt"/>
                        <a:buAutoNum type="arabicPeriod"/>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Effective Communication Skills</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mj-lt"/>
                        <a:buAutoNum type="arabicPeriod"/>
                        <a:tabLst>
                          <a:tab pos="6605270" algn="l"/>
                        </a:tabLs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Intercultural Communication</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65405" marR="0">
                        <a:lnSpc>
                          <a:spcPct val="115000"/>
                        </a:lnSpc>
                        <a:spcBef>
                          <a:spcPts val="0"/>
                        </a:spcBef>
                        <a:spcAft>
                          <a:spcPts val="0"/>
                        </a:spcAft>
                        <a:tabLst>
                          <a:tab pos="6605270" algn="l"/>
                        </a:tabLs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 </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65405" marR="0">
                        <a:lnSpc>
                          <a:spcPct val="115000"/>
                        </a:lnSpc>
                        <a:spcBef>
                          <a:spcPts val="0"/>
                        </a:spcBef>
                        <a:spcAft>
                          <a:spcPts val="0"/>
                        </a:spcAft>
                        <a:tabLst>
                          <a:tab pos="6605270" algn="l"/>
                        </a:tabLs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6 hours (1 week, 2 days)</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a:lnSpc>
                          <a:spcPct val="115000"/>
                        </a:lnSpc>
                        <a:spcBef>
                          <a:spcPts val="0"/>
                        </a:spcBef>
                        <a:spcAft>
                          <a:spcPts val="0"/>
                        </a:spcAft>
                        <a:tabLst>
                          <a:tab pos="6605270" algn="l"/>
                        </a:tabLs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The learner... </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tabLst>
                          <a:tab pos="6605270" algn="l"/>
                        </a:tabLs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 </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tabLst>
                          <a:tab pos="6605270" algn="l"/>
                        </a:tabLs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understands the nature and elements of oral communication in context.</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a:lnSpc>
                          <a:spcPct val="115000"/>
                        </a:lnSpc>
                        <a:spcBef>
                          <a:spcPts val="0"/>
                        </a:spcBef>
                        <a:spcAft>
                          <a:spcPts val="0"/>
                        </a:spcAf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The learner…</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 </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designs and performs effective controlled and uncontrolled oral communication activities based on context.</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tabLst>
                          <a:tab pos="6332220" algn="l"/>
                        </a:tabLs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 </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The learner…</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 </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mj-lt"/>
                        <a:buAutoNum type="arabicPeriod"/>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Defines communication.</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EN11/12OC-Ia-1</a:t>
                      </a:r>
                      <a:endParaRPr lang="en-PH" sz="16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2288">
                <a:tc vMerge="1">
                  <a:txBody>
                    <a:bodyPr/>
                    <a:lstStyle/>
                    <a:p>
                      <a:endParaRPr lang="en-PH"/>
                    </a:p>
                  </a:txBody>
                  <a:tcPr/>
                </a:tc>
                <a:tc vMerge="1">
                  <a:txBody>
                    <a:bodyPr/>
                    <a:lstStyle/>
                    <a:p>
                      <a:endParaRPr lang="en-PH"/>
                    </a:p>
                  </a:txBody>
                  <a:tcPr/>
                </a:tc>
                <a:tc vMerge="1">
                  <a:txBody>
                    <a:bodyPr/>
                    <a:lstStyle/>
                    <a:p>
                      <a:endParaRPr lang="en-PH"/>
                    </a:p>
                  </a:txBody>
                  <a:tcPr/>
                </a:tc>
                <a:tc>
                  <a:txBody>
                    <a:bodyPr/>
                    <a:lstStyle/>
                    <a:p>
                      <a:pPr marL="342900" marR="0" lvl="0" indent="-342900">
                        <a:lnSpc>
                          <a:spcPct val="115000"/>
                        </a:lnSpc>
                        <a:spcBef>
                          <a:spcPts val="0"/>
                        </a:spcBef>
                        <a:spcAft>
                          <a:spcPts val="0"/>
                        </a:spcAft>
                        <a:buFont typeface="+mj-lt"/>
                        <a:buAutoNum type="arabicPeriod" startAt="2"/>
                      </a:pPr>
                      <a:r>
                        <a:rPr lang="en-US" sz="1400" b="0" dirty="0" smtClean="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Explains </a:t>
                      </a: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the nature and process of communication. </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EN11/12OC-Ia-2</a:t>
                      </a:r>
                      <a:endParaRPr lang="en-PH" sz="16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2288">
                <a:tc vMerge="1">
                  <a:txBody>
                    <a:bodyPr/>
                    <a:lstStyle/>
                    <a:p>
                      <a:endParaRPr lang="en-PH"/>
                    </a:p>
                  </a:txBody>
                  <a:tcPr/>
                </a:tc>
                <a:tc vMerge="1">
                  <a:txBody>
                    <a:bodyPr/>
                    <a:lstStyle/>
                    <a:p>
                      <a:endParaRPr lang="en-PH"/>
                    </a:p>
                  </a:txBody>
                  <a:tcPr/>
                </a:tc>
                <a:tc vMerge="1">
                  <a:txBody>
                    <a:bodyPr/>
                    <a:lstStyle/>
                    <a:p>
                      <a:endParaRPr lang="en-PH"/>
                    </a:p>
                  </a:txBody>
                  <a:tcPr/>
                </a:tc>
                <a:tc>
                  <a:txBody>
                    <a:bodyPr/>
                    <a:lstStyle/>
                    <a:p>
                      <a:pPr marL="342900" marR="0" lvl="0" indent="-342900">
                        <a:lnSpc>
                          <a:spcPct val="115000"/>
                        </a:lnSpc>
                        <a:spcBef>
                          <a:spcPts val="0"/>
                        </a:spcBef>
                        <a:spcAft>
                          <a:spcPts val="0"/>
                        </a:spcAft>
                        <a:buFont typeface="+mj-lt"/>
                        <a:buAutoNum type="arabicPeriod" startAt="3"/>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Differentiates the various models of communication.</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EN11/12OC-Ia-3</a:t>
                      </a:r>
                      <a:endParaRPr lang="en-PH" sz="16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1750">
                <a:tc vMerge="1">
                  <a:txBody>
                    <a:bodyPr/>
                    <a:lstStyle/>
                    <a:p>
                      <a:endParaRPr lang="en-PH"/>
                    </a:p>
                  </a:txBody>
                  <a:tcPr/>
                </a:tc>
                <a:tc vMerge="1">
                  <a:txBody>
                    <a:bodyPr/>
                    <a:lstStyle/>
                    <a:p>
                      <a:endParaRPr lang="en-PH"/>
                    </a:p>
                  </a:txBody>
                  <a:tcPr/>
                </a:tc>
                <a:tc vMerge="1">
                  <a:txBody>
                    <a:bodyPr/>
                    <a:lstStyle/>
                    <a:p>
                      <a:endParaRPr lang="en-PH"/>
                    </a:p>
                  </a:txBody>
                  <a:tcPr/>
                </a:tc>
                <a:tc>
                  <a:txBody>
                    <a:bodyPr/>
                    <a:lstStyle/>
                    <a:p>
                      <a:pPr marL="342900" marR="0" lvl="0" indent="-342900">
                        <a:lnSpc>
                          <a:spcPct val="115000"/>
                        </a:lnSpc>
                        <a:spcBef>
                          <a:spcPts val="0"/>
                        </a:spcBef>
                        <a:spcAft>
                          <a:spcPts val="0"/>
                        </a:spcAft>
                        <a:buFont typeface="+mj-lt"/>
                        <a:buAutoNum type="arabicPeriod" startAt="4"/>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Distinguishes the unique feature(s) of one communication process from the other.</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EN11/12OC-Ia-4</a:t>
                      </a:r>
                      <a:endParaRPr lang="en-PH" sz="16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2019">
                <a:tc vMerge="1">
                  <a:txBody>
                    <a:bodyPr/>
                    <a:lstStyle/>
                    <a:p>
                      <a:endParaRPr lang="en-PH"/>
                    </a:p>
                  </a:txBody>
                  <a:tcPr/>
                </a:tc>
                <a:tc vMerge="1">
                  <a:txBody>
                    <a:bodyPr/>
                    <a:lstStyle/>
                    <a:p>
                      <a:endParaRPr lang="en-PH"/>
                    </a:p>
                  </a:txBody>
                  <a:tcPr/>
                </a:tc>
                <a:tc vMerge="1">
                  <a:txBody>
                    <a:bodyPr/>
                    <a:lstStyle/>
                    <a:p>
                      <a:endParaRPr lang="en-PH"/>
                    </a:p>
                  </a:txBody>
                  <a:tcPr/>
                </a:tc>
                <a:tc>
                  <a:txBody>
                    <a:bodyPr/>
                    <a:lstStyle/>
                    <a:p>
                      <a:pPr marL="342900" marR="0" lvl="0" indent="-342900">
                        <a:lnSpc>
                          <a:spcPct val="115000"/>
                        </a:lnSpc>
                        <a:spcBef>
                          <a:spcPts val="0"/>
                        </a:spcBef>
                        <a:spcAft>
                          <a:spcPts val="0"/>
                        </a:spcAft>
                        <a:buFont typeface="+mj-lt"/>
                        <a:buAutoNum type="arabicPeriod" startAt="5"/>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Explains why there is a breakdown of communication.</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EN11/12OC-Ia-5</a:t>
                      </a:r>
                      <a:endParaRPr lang="en-PH" sz="16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7356">
                <a:tc vMerge="1">
                  <a:txBody>
                    <a:bodyPr/>
                    <a:lstStyle/>
                    <a:p>
                      <a:endParaRPr lang="en-PH"/>
                    </a:p>
                  </a:txBody>
                  <a:tcPr/>
                </a:tc>
                <a:tc vMerge="1">
                  <a:txBody>
                    <a:bodyPr/>
                    <a:lstStyle/>
                    <a:p>
                      <a:endParaRPr lang="en-PH"/>
                    </a:p>
                  </a:txBody>
                  <a:tcPr/>
                </a:tc>
                <a:tc vMerge="1">
                  <a:txBody>
                    <a:bodyPr/>
                    <a:lstStyle/>
                    <a:p>
                      <a:endParaRPr lang="en-PH"/>
                    </a:p>
                  </a:txBody>
                  <a:tcPr/>
                </a:tc>
                <a:tc>
                  <a:txBody>
                    <a:bodyPr/>
                    <a:lstStyle/>
                    <a:p>
                      <a:pPr marL="342900" marR="0" lvl="0" indent="-342900">
                        <a:lnSpc>
                          <a:spcPct val="115000"/>
                        </a:lnSpc>
                        <a:spcBef>
                          <a:spcPts val="0"/>
                        </a:spcBef>
                        <a:spcAft>
                          <a:spcPts val="0"/>
                        </a:spcAft>
                        <a:buFont typeface="+mj-lt"/>
                        <a:buAutoNum type="arabicPeriod" startAt="6"/>
                      </a:pPr>
                      <a:r>
                        <a:rPr lang="en-US" sz="14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Uses various strategies in order to avoid communication breakdown.</a:t>
                      </a:r>
                      <a:endParaRPr lang="en-PH" sz="1600" b="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EN11/12OC-Ia-6</a:t>
                      </a:r>
                      <a:endParaRPr lang="en-PH" sz="1600" b="1"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53194" marR="53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1"/>
          <p:cNvSpPr>
            <a:spLocks noChangeArrowheads="1"/>
          </p:cNvSpPr>
          <p:nvPr/>
        </p:nvSpPr>
        <p:spPr bwMode="auto">
          <a:xfrm>
            <a:off x="0" y="630242"/>
            <a:ext cx="9906000"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332538" algn="l"/>
              </a:tabLst>
              <a:defRPr>
                <a:solidFill>
                  <a:schemeClr val="tx1"/>
                </a:solidFill>
                <a:latin typeface="Arial" pitchFamily="34" charset="0"/>
                <a:cs typeface="Arial" pitchFamily="34" charset="0"/>
              </a:defRPr>
            </a:lvl1pPr>
            <a:lvl2pPr fontAlgn="base">
              <a:spcBef>
                <a:spcPct val="0"/>
              </a:spcBef>
              <a:spcAft>
                <a:spcPct val="0"/>
              </a:spcAft>
              <a:tabLst>
                <a:tab pos="6332538" algn="l"/>
              </a:tabLst>
              <a:defRPr>
                <a:solidFill>
                  <a:schemeClr val="tx1"/>
                </a:solidFill>
                <a:latin typeface="Arial" pitchFamily="34" charset="0"/>
                <a:cs typeface="Arial" pitchFamily="34" charset="0"/>
              </a:defRPr>
            </a:lvl2pPr>
            <a:lvl3pPr fontAlgn="base">
              <a:spcBef>
                <a:spcPct val="0"/>
              </a:spcBef>
              <a:spcAft>
                <a:spcPct val="0"/>
              </a:spcAft>
              <a:tabLst>
                <a:tab pos="6332538" algn="l"/>
              </a:tabLst>
              <a:defRPr>
                <a:solidFill>
                  <a:schemeClr val="tx1"/>
                </a:solidFill>
                <a:latin typeface="Arial" pitchFamily="34" charset="0"/>
                <a:cs typeface="Arial" pitchFamily="34" charset="0"/>
              </a:defRPr>
            </a:lvl3pPr>
            <a:lvl4pPr fontAlgn="base">
              <a:spcBef>
                <a:spcPct val="0"/>
              </a:spcBef>
              <a:spcAft>
                <a:spcPct val="0"/>
              </a:spcAft>
              <a:tabLst>
                <a:tab pos="6332538" algn="l"/>
              </a:tabLst>
              <a:defRPr>
                <a:solidFill>
                  <a:schemeClr val="tx1"/>
                </a:solidFill>
                <a:latin typeface="Arial" pitchFamily="34" charset="0"/>
                <a:cs typeface="Arial" pitchFamily="34" charset="0"/>
              </a:defRPr>
            </a:lvl4pPr>
            <a:lvl5pPr fontAlgn="base">
              <a:spcBef>
                <a:spcPct val="0"/>
              </a:spcBef>
              <a:spcAft>
                <a:spcPct val="0"/>
              </a:spcAft>
              <a:tabLst>
                <a:tab pos="6332538" algn="l"/>
              </a:tabLst>
              <a:defRPr>
                <a:solidFill>
                  <a:schemeClr val="tx1"/>
                </a:solidFill>
                <a:latin typeface="Arial" pitchFamily="34" charset="0"/>
                <a:cs typeface="Arial" pitchFamily="34" charset="0"/>
              </a:defRPr>
            </a:lvl5pPr>
            <a:lvl6pPr fontAlgn="base">
              <a:spcBef>
                <a:spcPct val="0"/>
              </a:spcBef>
              <a:spcAft>
                <a:spcPct val="0"/>
              </a:spcAft>
              <a:tabLst>
                <a:tab pos="6332538" algn="l"/>
              </a:tabLst>
              <a:defRPr>
                <a:solidFill>
                  <a:schemeClr val="tx1"/>
                </a:solidFill>
                <a:latin typeface="Arial" pitchFamily="34" charset="0"/>
                <a:cs typeface="Arial" pitchFamily="34" charset="0"/>
              </a:defRPr>
            </a:lvl6pPr>
            <a:lvl7pPr fontAlgn="base">
              <a:spcBef>
                <a:spcPct val="0"/>
              </a:spcBef>
              <a:spcAft>
                <a:spcPct val="0"/>
              </a:spcAft>
              <a:tabLst>
                <a:tab pos="6332538" algn="l"/>
              </a:tabLst>
              <a:defRPr>
                <a:solidFill>
                  <a:schemeClr val="tx1"/>
                </a:solidFill>
                <a:latin typeface="Arial" pitchFamily="34" charset="0"/>
                <a:cs typeface="Arial" pitchFamily="34" charset="0"/>
              </a:defRPr>
            </a:lvl7pPr>
            <a:lvl8pPr fontAlgn="base">
              <a:spcBef>
                <a:spcPct val="0"/>
              </a:spcBef>
              <a:spcAft>
                <a:spcPct val="0"/>
              </a:spcAft>
              <a:tabLst>
                <a:tab pos="6332538" algn="l"/>
              </a:tabLst>
              <a:defRPr>
                <a:solidFill>
                  <a:schemeClr val="tx1"/>
                </a:solidFill>
                <a:latin typeface="Arial" pitchFamily="34" charset="0"/>
                <a:cs typeface="Arial" pitchFamily="34" charset="0"/>
              </a:defRPr>
            </a:lvl8pPr>
            <a:lvl9pPr fontAlgn="base">
              <a:spcBef>
                <a:spcPct val="0"/>
              </a:spcBef>
              <a:spcAft>
                <a:spcPct val="0"/>
              </a:spcAft>
              <a:tabLst>
                <a:tab pos="633253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332538" algn="l"/>
              </a:tabLst>
            </a:pPr>
            <a:r>
              <a:rPr kumimoji="0" lang="en-US" altLang="en-US"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Grade:</a:t>
            </a: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11/12</a:t>
            </a:r>
            <a:r>
              <a:rPr kumimoji="0" lang="en-US" altLang="en-US" sz="1200" b="0" i="0" u="none" strike="noStrike" cap="none" normalizeH="0" dirty="0" smtClean="0">
                <a:ln>
                  <a:noFill/>
                </a:ln>
                <a:solidFill>
                  <a:schemeClr val="tx1"/>
                </a:solidFill>
                <a:effectLst/>
                <a:latin typeface="Tahoma" pitchFamily="34" charset="0"/>
                <a:ea typeface="Times New Roman" pitchFamily="18" charset="0"/>
                <a:cs typeface="Tahoma" pitchFamily="34" charset="0"/>
              </a:rPr>
              <a:t>                                                                                                  </a:t>
            </a:r>
            <a:r>
              <a:rPr kumimoji="0" lang="en-US" altLang="en-US"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Semester:</a:t>
            </a: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a:t>
            </a:r>
            <a:r>
              <a:rPr kumimoji="0" lang="en-US" altLang="en-US" sz="1200" b="0" i="0" u="none" strike="noStrike" cap="none" normalizeH="0" baseline="30000" dirty="0" smtClean="0">
                <a:ln>
                  <a:noFill/>
                </a:ln>
                <a:solidFill>
                  <a:schemeClr val="tx1"/>
                </a:solidFill>
                <a:effectLst/>
                <a:latin typeface="Tahoma" pitchFamily="34" charset="0"/>
                <a:ea typeface="Times New Roman" pitchFamily="18" charset="0"/>
                <a:cs typeface="Tahoma" pitchFamily="34" charset="0"/>
              </a:rPr>
              <a:t>st</a:t>
            </a: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Semester</a:t>
            </a:r>
            <a:endParaRPr kumimoji="0" lang="en-PH"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32538" algn="l"/>
              </a:tabLst>
            </a:pPr>
            <a:r>
              <a:rPr kumimoji="0" lang="en-US" altLang="en-US"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Core Subject Title</a:t>
            </a: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Oral Communication in Context</a:t>
            </a:r>
            <a:r>
              <a:rPr lang="en-US" altLang="en-US" sz="1200" dirty="0">
                <a:latin typeface="Tahoma" pitchFamily="34" charset="0"/>
                <a:ea typeface="Times New Roman" pitchFamily="18" charset="0"/>
                <a:cs typeface="Tahoma" pitchFamily="34" charset="0"/>
              </a:rPr>
              <a:t> </a:t>
            </a:r>
            <a:r>
              <a:rPr lang="en-US" altLang="en-US" sz="1200" dirty="0" smtClean="0">
                <a:latin typeface="Tahoma" pitchFamily="34" charset="0"/>
                <a:ea typeface="Times New Roman" pitchFamily="18" charset="0"/>
                <a:cs typeface="Tahoma" pitchFamily="34" charset="0"/>
              </a:rPr>
              <a:t>                                          </a:t>
            </a:r>
            <a:r>
              <a:rPr lang="en-US" altLang="en-US" sz="1200" b="1" dirty="0" smtClean="0">
                <a:latin typeface="Tahoma" pitchFamily="34" charset="0"/>
                <a:ea typeface="Times New Roman" pitchFamily="18" charset="0"/>
                <a:cs typeface="Tahoma" pitchFamily="34" charset="0"/>
              </a:rPr>
              <a:t>N</a:t>
            </a:r>
            <a:r>
              <a:rPr kumimoji="0" lang="en-US" altLang="en-US"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o. of Hours/ Semester:</a:t>
            </a: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80 hours/ semester</a:t>
            </a:r>
            <a:r>
              <a:rPr lang="en-US" altLang="en-US" sz="1200" dirty="0">
                <a:latin typeface="Tahoma" pitchFamily="34" charset="0"/>
                <a:ea typeface="Times New Roman" pitchFamily="18" charset="0"/>
                <a:cs typeface="Tahoma" pitchFamily="34" charset="0"/>
              </a:rPr>
              <a:t> </a:t>
            </a:r>
            <a:r>
              <a:rPr lang="en-US" altLang="en-US" sz="1200" dirty="0" smtClean="0">
                <a:latin typeface="Tahoma" pitchFamily="34" charset="0"/>
                <a:ea typeface="Times New Roman" pitchFamily="18" charset="0"/>
                <a:cs typeface="Tahoma"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6332538" algn="l"/>
              </a:tabLst>
            </a:pPr>
            <a:r>
              <a:rPr kumimoji="0" lang="en-US" altLang="en-US" sz="12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kumimoji="0" lang="en-US" altLang="en-US" sz="12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a:t>
            </a:r>
            <a:r>
              <a:rPr lang="en-US" altLang="en-US" sz="1200" b="1" dirty="0" smtClean="0">
                <a:latin typeface="Tahoma" pitchFamily="34" charset="0"/>
                <a:ea typeface="Times New Roman" pitchFamily="18" charset="0"/>
                <a:cs typeface="Tahoma" pitchFamily="34" charset="0"/>
              </a:rPr>
              <a:t>              </a:t>
            </a:r>
            <a:r>
              <a:rPr kumimoji="0" lang="en-US" altLang="en-US"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Pre-requisite (if needed):</a:t>
            </a:r>
            <a:endParaRPr kumimoji="0" lang="en-US" altLang="en-US" sz="7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32538" algn="l"/>
              </a:tabLst>
            </a:pPr>
            <a:r>
              <a:rPr kumimoji="0" lang="en-US" altLang="en-US"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Core Subject Description:</a:t>
            </a: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The development of listening and speaking skills and strategies for effective communication in various situations.</a:t>
            </a:r>
            <a:endParaRPr kumimoji="0" lang="en-PH" altLang="en-US"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grpSp>
        <p:nvGrpSpPr>
          <p:cNvPr id="2" name="Group 26"/>
          <p:cNvGrpSpPr/>
          <p:nvPr/>
        </p:nvGrpSpPr>
        <p:grpSpPr>
          <a:xfrm>
            <a:off x="306070" y="1211704"/>
            <a:ext cx="9295758" cy="4800600"/>
            <a:chOff x="381000" y="990600"/>
            <a:chExt cx="8580700" cy="4800600"/>
          </a:xfrm>
        </p:grpSpPr>
        <p:sp>
          <p:nvSpPr>
            <p:cNvPr id="71" name="Title 1"/>
            <p:cNvSpPr txBox="1">
              <a:spLocks/>
            </p:cNvSpPr>
            <p:nvPr/>
          </p:nvSpPr>
          <p:spPr>
            <a:xfrm>
              <a:off x="381000" y="990600"/>
              <a:ext cx="8534400" cy="1371600"/>
            </a:xfrm>
            <a:prstGeom prst="rect">
              <a:avLst/>
            </a:prstGeom>
            <a:solidFill>
              <a:schemeClr val="accent2">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200" b="1" u="none" strike="noStrike" kern="1200" cap="none" spc="0" normalizeH="0" baseline="0" noProof="0" dirty="0" smtClean="0">
                  <a:ln>
                    <a:noFill/>
                  </a:ln>
                  <a:effectLst/>
                  <a:uLnTx/>
                  <a:uFillTx/>
                  <a:latin typeface="Bookman Old Style" pitchFamily="18" charset="0"/>
                  <a:ea typeface="+mj-ea"/>
                  <a:cs typeface="+mj-cs"/>
                </a:rPr>
                <a:t>Work and Contribution to Society</a:t>
              </a:r>
            </a:p>
          </p:txBody>
        </p:sp>
        <p:sp>
          <p:nvSpPr>
            <p:cNvPr id="54" name="Isosceles Triangle 53"/>
            <p:cNvSpPr/>
            <p:nvPr/>
          </p:nvSpPr>
          <p:spPr>
            <a:xfrm>
              <a:off x="3875652" y="2667000"/>
              <a:ext cx="1579418" cy="381000"/>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5" name="Title 1"/>
            <p:cNvSpPr txBox="1">
              <a:spLocks/>
            </p:cNvSpPr>
            <p:nvPr/>
          </p:nvSpPr>
          <p:spPr>
            <a:xfrm>
              <a:off x="381000" y="3048000"/>
              <a:ext cx="8534400" cy="1371600"/>
            </a:xfrm>
            <a:prstGeom prst="rect">
              <a:avLst/>
            </a:prstGeom>
            <a:solidFill>
              <a:schemeClr val="tx2">
                <a:lumMod val="60000"/>
                <a:lumOff val="40000"/>
              </a:schemeClr>
            </a:solidFill>
          </p:spPr>
          <p:txBody>
            <a:bodyPr vert="horz"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2800" b="1" u="none" strike="noStrike" kern="1200" cap="none" spc="0" normalizeH="0" baseline="0" noProof="0" dirty="0" smtClean="0">
                  <a:ln>
                    <a:noFill/>
                  </a:ln>
                  <a:effectLst/>
                  <a:uLnTx/>
                  <a:uFillTx/>
                  <a:latin typeface="Bookman Old Style" pitchFamily="18" charset="0"/>
                  <a:ea typeface="+mj-ea"/>
                  <a:cs typeface="+mj-cs"/>
                </a:rPr>
                <a:t>K to 12 Curriculum</a:t>
              </a:r>
              <a:endParaRPr kumimoji="0" lang="fil-PH" sz="2800" b="1" u="none" strike="noStrike" kern="1200" cap="none" spc="0" normalizeH="0" baseline="0" noProof="0" dirty="0">
                <a:ln>
                  <a:noFill/>
                </a:ln>
                <a:effectLst/>
                <a:uLnTx/>
                <a:uFillTx/>
                <a:latin typeface="Bookman Old Style" pitchFamily="18" charset="0"/>
                <a:ea typeface="+mj-ea"/>
                <a:cs typeface="+mj-cs"/>
              </a:endParaRPr>
            </a:p>
          </p:txBody>
        </p:sp>
        <p:sp>
          <p:nvSpPr>
            <p:cNvPr id="61" name="Title 1"/>
            <p:cNvSpPr txBox="1">
              <a:spLocks/>
            </p:cNvSpPr>
            <p:nvPr/>
          </p:nvSpPr>
          <p:spPr>
            <a:xfrm>
              <a:off x="381000" y="4419600"/>
              <a:ext cx="1184564" cy="1371600"/>
            </a:xfrm>
            <a:prstGeom prst="rect">
              <a:avLst/>
            </a:prstGeom>
            <a:solidFill>
              <a:schemeClr val="accent3"/>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600" u="none" strike="noStrike" kern="1200" cap="none" spc="0" normalizeH="0" baseline="0" noProof="0" dirty="0" smtClean="0">
                  <a:ln>
                    <a:noFill/>
                  </a:ln>
                  <a:solidFill>
                    <a:schemeClr val="tx1"/>
                  </a:solidFill>
                  <a:effectLst/>
                  <a:uLnTx/>
                  <a:uFillTx/>
                  <a:latin typeface="Bookman Old Style" pitchFamily="18" charset="0"/>
                  <a:ea typeface="+mj-ea"/>
                  <a:cs typeface="+mj-cs"/>
                </a:rPr>
                <a:t>Teachers</a:t>
              </a:r>
            </a:p>
          </p:txBody>
        </p:sp>
        <p:sp>
          <p:nvSpPr>
            <p:cNvPr id="62" name="Title 1"/>
            <p:cNvSpPr txBox="1">
              <a:spLocks/>
            </p:cNvSpPr>
            <p:nvPr/>
          </p:nvSpPr>
          <p:spPr>
            <a:xfrm>
              <a:off x="1565564" y="4419600"/>
              <a:ext cx="1184564" cy="1371600"/>
            </a:xfrm>
            <a:prstGeom prst="rect">
              <a:avLst/>
            </a:prstGeom>
            <a:solidFill>
              <a:schemeClr val="accent3">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400" u="none" strike="noStrike" kern="1200" cap="none" spc="0" normalizeH="0" baseline="0" noProof="0" dirty="0" smtClean="0">
                  <a:ln>
                    <a:noFill/>
                  </a:ln>
                  <a:solidFill>
                    <a:schemeClr val="tx1"/>
                  </a:solidFill>
                  <a:effectLst/>
                  <a:uLnTx/>
                  <a:uFillTx/>
                  <a:latin typeface="Bookman Old Style" pitchFamily="18" charset="0"/>
                  <a:ea typeface="+mj-ea"/>
                  <a:cs typeface="+mj-cs"/>
                </a:rPr>
                <a:t>Materials,</a:t>
              </a:r>
              <a:r>
                <a:rPr kumimoji="0" lang="fil-PH" sz="1400" u="none" strike="noStrike" kern="1200" cap="none" spc="0" normalizeH="0" noProof="0" dirty="0" smtClean="0">
                  <a:ln>
                    <a:noFill/>
                  </a:ln>
                  <a:solidFill>
                    <a:schemeClr val="tx1"/>
                  </a:solidFill>
                  <a:effectLst/>
                  <a:uLnTx/>
                  <a:uFillTx/>
                  <a:latin typeface="Bookman Old Style" pitchFamily="18" charset="0"/>
                  <a:ea typeface="+mj-ea"/>
                  <a:cs typeface="+mj-cs"/>
                </a:rPr>
                <a:t> Facilities, and Equipment</a:t>
              </a:r>
              <a:endParaRPr kumimoji="0" lang="fil-PH" sz="1400" u="none" strike="noStrike" kern="1200" cap="none" spc="0" normalizeH="0" baseline="0" noProof="0" dirty="0" smtClean="0">
                <a:ln>
                  <a:noFill/>
                </a:ln>
                <a:solidFill>
                  <a:schemeClr val="tx1"/>
                </a:solidFill>
                <a:effectLst/>
                <a:uLnTx/>
                <a:uFillTx/>
                <a:latin typeface="Bookman Old Style" pitchFamily="18" charset="0"/>
                <a:ea typeface="+mj-ea"/>
                <a:cs typeface="+mj-cs"/>
              </a:endParaRPr>
            </a:p>
          </p:txBody>
        </p:sp>
        <p:sp>
          <p:nvSpPr>
            <p:cNvPr id="63" name="Title 1"/>
            <p:cNvSpPr txBox="1">
              <a:spLocks/>
            </p:cNvSpPr>
            <p:nvPr/>
          </p:nvSpPr>
          <p:spPr>
            <a:xfrm>
              <a:off x="5105400" y="4419600"/>
              <a:ext cx="1184564" cy="1371600"/>
            </a:xfrm>
            <a:prstGeom prst="rect">
              <a:avLst/>
            </a:prstGeom>
            <a:solidFill>
              <a:schemeClr val="accent3"/>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400" u="none" strike="noStrike" kern="1200" cap="none" spc="0" normalizeH="0" baseline="0" noProof="0" dirty="0" smtClean="0">
                  <a:ln>
                    <a:noFill/>
                  </a:ln>
                  <a:solidFill>
                    <a:schemeClr val="tx1"/>
                  </a:solidFill>
                  <a:effectLst/>
                  <a:uLnTx/>
                  <a:uFillTx/>
                  <a:latin typeface="Bookman Old Style" pitchFamily="18" charset="0"/>
                  <a:ea typeface="+mj-ea"/>
                  <a:cs typeface="+mj-cs"/>
                </a:rPr>
                <a:t>School Leadership and </a:t>
              </a:r>
              <a:r>
                <a:rPr kumimoji="0" lang="fil-PH" sz="1200" u="none" strike="noStrike" kern="1200" cap="none" spc="0" normalizeH="0" baseline="0" noProof="0" dirty="0" smtClean="0">
                  <a:ln>
                    <a:noFill/>
                  </a:ln>
                  <a:solidFill>
                    <a:schemeClr val="tx1"/>
                  </a:solidFill>
                  <a:effectLst/>
                  <a:uLnTx/>
                  <a:uFillTx/>
                  <a:latin typeface="Bookman Old Style" pitchFamily="18" charset="0"/>
                  <a:ea typeface="+mj-ea"/>
                  <a:cs typeface="+mj-cs"/>
                </a:rPr>
                <a:t>Management</a:t>
              </a:r>
              <a:endParaRPr kumimoji="0" lang="fil-PH" sz="1400" u="none" strike="noStrike" kern="1200" cap="none" spc="0" normalizeH="0" baseline="0" noProof="0" dirty="0" smtClean="0">
                <a:ln>
                  <a:noFill/>
                </a:ln>
                <a:solidFill>
                  <a:schemeClr val="tx1"/>
                </a:solidFill>
                <a:effectLst/>
                <a:uLnTx/>
                <a:uFillTx/>
                <a:latin typeface="Bookman Old Style" pitchFamily="18" charset="0"/>
                <a:ea typeface="+mj-ea"/>
                <a:cs typeface="+mj-cs"/>
              </a:endParaRPr>
            </a:p>
          </p:txBody>
        </p:sp>
        <p:sp>
          <p:nvSpPr>
            <p:cNvPr id="64" name="Title 1"/>
            <p:cNvSpPr txBox="1">
              <a:spLocks/>
            </p:cNvSpPr>
            <p:nvPr/>
          </p:nvSpPr>
          <p:spPr>
            <a:xfrm>
              <a:off x="7555375" y="4408025"/>
              <a:ext cx="1406325" cy="1371600"/>
            </a:xfrm>
            <a:prstGeom prst="rect">
              <a:avLst/>
            </a:prstGeom>
            <a:solidFill>
              <a:schemeClr val="accent3"/>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400" u="none" strike="noStrike" kern="1200" cap="none" spc="0" normalizeH="0" baseline="0" noProof="0" dirty="0" smtClean="0">
                  <a:ln>
                    <a:noFill/>
                  </a:ln>
                  <a:solidFill>
                    <a:schemeClr val="tx1"/>
                  </a:solidFill>
                  <a:effectLst/>
                  <a:uLnTx/>
                  <a:uFillTx/>
                  <a:latin typeface="Bookman Old Style" pitchFamily="18" charset="0"/>
                  <a:ea typeface="+mj-ea"/>
                  <a:cs typeface="+mj-cs"/>
                </a:rPr>
                <a:t>Community-Industry</a:t>
              </a:r>
              <a:r>
                <a:rPr kumimoji="0" lang="fil-PH" sz="1400" u="none" strike="noStrike" kern="1200" cap="none" spc="0" normalizeH="0" noProof="0" dirty="0" smtClean="0">
                  <a:ln>
                    <a:noFill/>
                  </a:ln>
                  <a:solidFill>
                    <a:schemeClr val="tx1"/>
                  </a:solidFill>
                  <a:effectLst/>
                  <a:uLnTx/>
                  <a:uFillTx/>
                  <a:latin typeface="Bookman Old Style" pitchFamily="18" charset="0"/>
                  <a:ea typeface="+mj-ea"/>
                  <a:cs typeface="+mj-cs"/>
                </a:rPr>
                <a:t> Relevance and Partnerships</a:t>
              </a:r>
              <a:endParaRPr kumimoji="0" lang="fil-PH" sz="1400" u="none" strike="noStrike" kern="1200" cap="none" spc="0" normalizeH="0" baseline="0" noProof="0" dirty="0" smtClean="0">
                <a:ln>
                  <a:noFill/>
                </a:ln>
                <a:solidFill>
                  <a:schemeClr val="tx1"/>
                </a:solidFill>
                <a:effectLst/>
                <a:uLnTx/>
                <a:uFillTx/>
                <a:latin typeface="Bookman Old Style" pitchFamily="18" charset="0"/>
                <a:ea typeface="+mj-ea"/>
                <a:cs typeface="+mj-cs"/>
              </a:endParaRPr>
            </a:p>
          </p:txBody>
        </p:sp>
        <p:sp>
          <p:nvSpPr>
            <p:cNvPr id="65" name="Title 1"/>
            <p:cNvSpPr txBox="1">
              <a:spLocks/>
            </p:cNvSpPr>
            <p:nvPr/>
          </p:nvSpPr>
          <p:spPr>
            <a:xfrm>
              <a:off x="3863050" y="4419600"/>
              <a:ext cx="1250373" cy="1371600"/>
            </a:xfrm>
            <a:prstGeom prst="rect">
              <a:avLst/>
            </a:prstGeom>
            <a:solidFill>
              <a:schemeClr val="accent3">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400" u="none" strike="noStrike" kern="1200" cap="none" spc="0" normalizeH="0" baseline="0" noProof="0" dirty="0" smtClean="0">
                  <a:ln>
                    <a:noFill/>
                  </a:ln>
                  <a:solidFill>
                    <a:schemeClr val="tx1"/>
                  </a:solidFill>
                  <a:effectLst/>
                  <a:uLnTx/>
                  <a:uFillTx/>
                  <a:latin typeface="Bookman Old Style" pitchFamily="18" charset="0"/>
                  <a:ea typeface="+mj-ea"/>
                  <a:cs typeface="+mj-cs"/>
                </a:rPr>
                <a:t>Assessment</a:t>
              </a:r>
            </a:p>
          </p:txBody>
        </p:sp>
        <p:sp>
          <p:nvSpPr>
            <p:cNvPr id="56" name="Isosceles Triangle 55"/>
            <p:cNvSpPr/>
            <p:nvPr/>
          </p:nvSpPr>
          <p:spPr>
            <a:xfrm>
              <a:off x="691016" y="4114800"/>
              <a:ext cx="592282" cy="3048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66" name="Isosceles Triangle 65"/>
            <p:cNvSpPr/>
            <p:nvPr/>
          </p:nvSpPr>
          <p:spPr>
            <a:xfrm>
              <a:off x="1875580" y="4114800"/>
              <a:ext cx="592282" cy="304800"/>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7" name="Title 1"/>
            <p:cNvSpPr txBox="1">
              <a:spLocks/>
            </p:cNvSpPr>
            <p:nvPr/>
          </p:nvSpPr>
          <p:spPr>
            <a:xfrm>
              <a:off x="2749950" y="4419600"/>
              <a:ext cx="1118755" cy="1371600"/>
            </a:xfrm>
            <a:prstGeom prst="rect">
              <a:avLst/>
            </a:prstGeom>
            <a:solidFill>
              <a:schemeClr val="accent3"/>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u="none" strike="noStrike" kern="1200" cap="none" spc="0" normalizeH="0" baseline="0" noProof="0" dirty="0" smtClean="0">
                  <a:ln>
                    <a:noFill/>
                  </a:ln>
                  <a:solidFill>
                    <a:schemeClr val="tx1"/>
                  </a:solidFill>
                  <a:effectLst/>
                  <a:uLnTx/>
                  <a:uFillTx/>
                  <a:latin typeface="Bookman Old Style" pitchFamily="18" charset="0"/>
                  <a:ea typeface="+mj-ea"/>
                  <a:cs typeface="+mj-cs"/>
                </a:rPr>
                <a:t>ICT Environment </a:t>
              </a:r>
            </a:p>
          </p:txBody>
        </p:sp>
        <p:sp>
          <p:nvSpPr>
            <p:cNvPr id="18" name="Isosceles Triangle 17"/>
            <p:cNvSpPr/>
            <p:nvPr/>
          </p:nvSpPr>
          <p:spPr>
            <a:xfrm>
              <a:off x="3013364" y="4114800"/>
              <a:ext cx="592282" cy="3048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9" name="Isosceles Triangle 18"/>
            <p:cNvSpPr/>
            <p:nvPr/>
          </p:nvSpPr>
          <p:spPr>
            <a:xfrm>
              <a:off x="4151148" y="4114800"/>
              <a:ext cx="592282" cy="304800"/>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20" name="Isosceles Triangle 19"/>
            <p:cNvSpPr/>
            <p:nvPr/>
          </p:nvSpPr>
          <p:spPr>
            <a:xfrm>
              <a:off x="5419756" y="4114800"/>
              <a:ext cx="592282" cy="3048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21" name="Isosceles Triangle 20"/>
            <p:cNvSpPr/>
            <p:nvPr/>
          </p:nvSpPr>
          <p:spPr>
            <a:xfrm>
              <a:off x="6698673" y="4114800"/>
              <a:ext cx="592282" cy="304800"/>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23" name="Title 1"/>
            <p:cNvSpPr txBox="1">
              <a:spLocks/>
            </p:cNvSpPr>
            <p:nvPr/>
          </p:nvSpPr>
          <p:spPr>
            <a:xfrm>
              <a:off x="6278300" y="4419600"/>
              <a:ext cx="1316182" cy="1371600"/>
            </a:xfrm>
            <a:prstGeom prst="rect">
              <a:avLst/>
            </a:prstGeom>
            <a:solidFill>
              <a:schemeClr val="accent3">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400" u="none" strike="noStrike" kern="1200" cap="none" spc="0" normalizeH="0" baseline="0" noProof="0" dirty="0" smtClean="0">
                  <a:ln>
                    <a:noFill/>
                  </a:ln>
                  <a:solidFill>
                    <a:schemeClr val="tx1"/>
                  </a:solidFill>
                  <a:effectLst/>
                  <a:uLnTx/>
                  <a:uFillTx/>
                  <a:latin typeface="Bookman Old Style" pitchFamily="18" charset="0"/>
                  <a:ea typeface="+mj-ea"/>
                  <a:cs typeface="+mj-cs"/>
                </a:rPr>
                <a:t>Schools Divisions Technical</a:t>
              </a:r>
              <a:r>
                <a:rPr kumimoji="0" lang="fil-PH" sz="1400" u="none" strike="noStrike" kern="1200" cap="none" spc="0" normalizeH="0" noProof="0" dirty="0" smtClean="0">
                  <a:ln>
                    <a:noFill/>
                  </a:ln>
                  <a:solidFill>
                    <a:schemeClr val="tx1"/>
                  </a:solidFill>
                  <a:effectLst/>
                  <a:uLnTx/>
                  <a:uFillTx/>
                  <a:latin typeface="Bookman Old Style" pitchFamily="18" charset="0"/>
                  <a:ea typeface="+mj-ea"/>
                  <a:cs typeface="+mj-cs"/>
                </a:rPr>
                <a:t> Assistance</a:t>
              </a:r>
              <a:endParaRPr kumimoji="0" lang="fil-PH" sz="1400" u="none" strike="noStrike" kern="1200" cap="none" spc="0" normalizeH="0" baseline="0" noProof="0" dirty="0" smtClean="0">
                <a:ln>
                  <a:noFill/>
                </a:ln>
                <a:solidFill>
                  <a:schemeClr val="tx1"/>
                </a:solidFill>
                <a:effectLst/>
                <a:uLnTx/>
                <a:uFillTx/>
                <a:latin typeface="Bookman Old Style" pitchFamily="18" charset="0"/>
                <a:ea typeface="+mj-ea"/>
                <a:cs typeface="+mj-cs"/>
              </a:endParaRPr>
            </a:p>
          </p:txBody>
        </p:sp>
        <p:sp>
          <p:nvSpPr>
            <p:cNvPr id="26" name="Isosceles Triangle 25"/>
            <p:cNvSpPr/>
            <p:nvPr/>
          </p:nvSpPr>
          <p:spPr>
            <a:xfrm>
              <a:off x="7986311" y="4114800"/>
              <a:ext cx="592282" cy="3048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22" name="Rectangle 21"/>
            <p:cNvSpPr/>
            <p:nvPr/>
          </p:nvSpPr>
          <p:spPr>
            <a:xfrm>
              <a:off x="381000" y="4419600"/>
              <a:ext cx="8534400" cy="13716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sp>
        <p:nvSpPr>
          <p:cNvPr id="24" name="Title 1"/>
          <p:cNvSpPr txBox="1">
            <a:spLocks/>
          </p:cNvSpPr>
          <p:nvPr/>
        </p:nvSpPr>
        <p:spPr>
          <a:xfrm>
            <a:off x="0" y="-1821"/>
            <a:ext cx="9906000" cy="914400"/>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SHS Program Requirements</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17062276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9" name="Content Placeholder 8"/>
          <p:cNvSpPr>
            <a:spLocks noGrp="1"/>
          </p:cNvSpPr>
          <p:nvPr>
            <p:ph idx="1"/>
          </p:nvPr>
        </p:nvSpPr>
        <p:spPr>
          <a:xfrm>
            <a:off x="495300" y="1173486"/>
            <a:ext cx="8915400" cy="4525963"/>
          </a:xfrm>
        </p:spPr>
        <p:txBody>
          <a:bodyPr>
            <a:normAutofit fontScale="85000" lnSpcReduction="10000"/>
          </a:bodyPr>
          <a:lstStyle/>
          <a:p>
            <a:pPr marL="0" indent="0">
              <a:buNone/>
            </a:pPr>
            <a:r>
              <a:rPr lang="en-PH" dirty="0" smtClean="0">
                <a:latin typeface="Arial" panose="020B0604020202020204" pitchFamily="34" charset="0"/>
                <a:cs typeface="Arial" panose="020B0604020202020204" pitchFamily="34" charset="0"/>
              </a:rPr>
              <a:t>The full-time teachers </a:t>
            </a:r>
            <a:r>
              <a:rPr lang="en-PH" dirty="0">
                <a:latin typeface="Arial" panose="020B0604020202020204" pitchFamily="34" charset="0"/>
                <a:cs typeface="Arial" panose="020B0604020202020204" pitchFamily="34" charset="0"/>
              </a:rPr>
              <a:t>handling the courses in the ABM strand must </a:t>
            </a:r>
            <a:r>
              <a:rPr lang="en-PH" dirty="0" smtClean="0">
                <a:latin typeface="Arial" panose="020B0604020202020204" pitchFamily="34" charset="0"/>
                <a:cs typeface="Arial" panose="020B0604020202020204" pitchFamily="34" charset="0"/>
              </a:rPr>
              <a:t>have:</a:t>
            </a:r>
            <a:endParaRPr lang="en-PH" dirty="0">
              <a:latin typeface="Arial" panose="020B0604020202020204" pitchFamily="34" charset="0"/>
              <a:cs typeface="Arial" panose="020B0604020202020204" pitchFamily="34" charset="0"/>
            </a:endParaRPr>
          </a:p>
          <a:p>
            <a:pPr marL="514350" lvl="0" indent="-514350">
              <a:buFont typeface="+mj-lt"/>
              <a:buAutoNum type="arabicPeriod"/>
            </a:pPr>
            <a:r>
              <a:rPr lang="en-PH" dirty="0" smtClean="0">
                <a:latin typeface="Arial" panose="020B0604020202020204" pitchFamily="34" charset="0"/>
                <a:cs typeface="Arial" panose="020B0604020202020204" pitchFamily="34" charset="0"/>
              </a:rPr>
              <a:t>A </a:t>
            </a:r>
            <a:r>
              <a:rPr lang="en-PH" dirty="0">
                <a:latin typeface="Arial" panose="020B0604020202020204" pitchFamily="34" charset="0"/>
                <a:cs typeface="Arial" panose="020B0604020202020204" pitchFamily="34" charset="0"/>
              </a:rPr>
              <a:t>degree in </a:t>
            </a:r>
            <a:r>
              <a:rPr lang="en-PH" dirty="0" smtClean="0">
                <a:latin typeface="Arial" panose="020B0604020202020204" pitchFamily="34" charset="0"/>
                <a:cs typeface="Arial" panose="020B0604020202020204" pitchFamily="34" charset="0"/>
              </a:rPr>
              <a:t>education with units in an area of the ABM strand or a degree in an ABM related area </a:t>
            </a:r>
          </a:p>
          <a:p>
            <a:pPr marL="514350" lvl="0" indent="-514350">
              <a:buFont typeface="+mj-lt"/>
              <a:buAutoNum type="arabicPeriod"/>
            </a:pPr>
            <a:r>
              <a:rPr lang="en-PH" dirty="0" smtClean="0">
                <a:latin typeface="Arial" panose="020B0604020202020204" pitchFamily="34" charset="0"/>
                <a:cs typeface="Arial" panose="020B0604020202020204" pitchFamily="34" charset="0"/>
              </a:rPr>
              <a:t>A professional </a:t>
            </a:r>
            <a:r>
              <a:rPr lang="en-PH" dirty="0">
                <a:latin typeface="Arial" panose="020B0604020202020204" pitchFamily="34" charset="0"/>
                <a:cs typeface="Arial" panose="020B0604020202020204" pitchFamily="34" charset="0"/>
              </a:rPr>
              <a:t>teacher license</a:t>
            </a:r>
          </a:p>
          <a:p>
            <a:pPr marL="514350" lvl="0" indent="-514350">
              <a:buFont typeface="+mj-lt"/>
              <a:buAutoNum type="arabicPeriod"/>
            </a:pPr>
            <a:r>
              <a:rPr lang="en-PH" dirty="0">
                <a:latin typeface="Arial" panose="020B0604020202020204" pitchFamily="34" charset="0"/>
                <a:cs typeface="Arial" panose="020B0604020202020204" pitchFamily="34" charset="0"/>
              </a:rPr>
              <a:t>At least five (5) years of relevant teaching experience</a:t>
            </a:r>
          </a:p>
          <a:p>
            <a:pPr marL="514350" indent="-514350">
              <a:buFont typeface="+mj-lt"/>
              <a:buAutoNum type="arabicPeriod"/>
            </a:pPr>
            <a:r>
              <a:rPr lang="en-PH" dirty="0">
                <a:latin typeface="Arial" panose="020B0604020202020204" pitchFamily="34" charset="0"/>
                <a:cs typeface="Arial" panose="020B0604020202020204" pitchFamily="34" charset="0"/>
              </a:rPr>
              <a:t>Attended training relevant to the courses in the ABM </a:t>
            </a:r>
            <a:r>
              <a:rPr lang="en-PH" dirty="0" smtClean="0">
                <a:latin typeface="Arial" panose="020B0604020202020204" pitchFamily="34" charset="0"/>
                <a:cs typeface="Arial" panose="020B0604020202020204" pitchFamily="34" charset="0"/>
              </a:rPr>
              <a:t>strand</a:t>
            </a:r>
          </a:p>
          <a:p>
            <a:pPr marL="514350" indent="-514350">
              <a:buFont typeface="+mj-lt"/>
              <a:buAutoNum type="arabicPeriod"/>
            </a:pPr>
            <a:r>
              <a:rPr lang="en-PH" dirty="0" smtClean="0">
                <a:latin typeface="Arial" panose="020B0604020202020204" pitchFamily="34" charset="0"/>
                <a:cs typeface="Arial" panose="020B0604020202020204" pitchFamily="34" charset="0"/>
              </a:rPr>
              <a:t>Relevant experience in ABM workplaces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4251960" y="5593080"/>
            <a:ext cx="5654040" cy="523220"/>
          </a:xfrm>
          <a:prstGeom prst="rect">
            <a:avLst/>
          </a:prstGeom>
          <a:solidFill>
            <a:schemeClr val="accent3"/>
          </a:solidFill>
        </p:spPr>
        <p:txBody>
          <a:bodyPr wrap="square" rtlCol="0">
            <a:spAutoFit/>
          </a:bodyPr>
          <a:lstStyle/>
          <a:p>
            <a:pPr algn="r"/>
            <a:r>
              <a:rPr lang="en-PH" sz="2800" b="1" dirty="0" smtClean="0">
                <a:solidFill>
                  <a:schemeClr val="bg1"/>
                </a:solidFill>
                <a:latin typeface="Arial" panose="020B0604020202020204" pitchFamily="34" charset="0"/>
                <a:cs typeface="Arial" panose="020B0604020202020204" pitchFamily="34" charset="0"/>
              </a:rPr>
              <a:t>Teacher Requirements for ABM</a:t>
            </a:r>
            <a:endParaRPr lang="en-PH" sz="2800" b="1" dirty="0">
              <a:solidFill>
                <a:schemeClr val="bg1"/>
              </a:solidFill>
              <a:latin typeface="Arial" panose="020B0604020202020204" pitchFamily="34" charset="0"/>
              <a:cs typeface="Arial" panose="020B0604020202020204" pitchFamily="34" charset="0"/>
            </a:endParaRPr>
          </a:p>
        </p:txBody>
      </p:sp>
      <p:sp>
        <p:nvSpPr>
          <p:cNvPr id="8" name="Title 1"/>
          <p:cNvSpPr txBox="1">
            <a:spLocks/>
          </p:cNvSpPr>
          <p:nvPr/>
        </p:nvSpPr>
        <p:spPr>
          <a:xfrm>
            <a:off x="0" y="-1821"/>
            <a:ext cx="9906000" cy="914400"/>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Sample SHS Program Requirements</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2284748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9" name="Content Placeholder 8"/>
          <p:cNvSpPr>
            <a:spLocks noGrp="1"/>
          </p:cNvSpPr>
          <p:nvPr>
            <p:ph idx="1"/>
          </p:nvPr>
        </p:nvSpPr>
        <p:spPr>
          <a:xfrm>
            <a:off x="495300" y="1173486"/>
            <a:ext cx="8915400" cy="4525963"/>
          </a:xfrm>
        </p:spPr>
        <p:txBody>
          <a:bodyPr>
            <a:normAutofit/>
          </a:bodyPr>
          <a:lstStyle/>
          <a:p>
            <a:pPr marL="0" indent="0">
              <a:buNone/>
            </a:pPr>
            <a:r>
              <a:rPr lang="en-PH" dirty="0">
                <a:latin typeface="Arial" panose="020B0604020202020204" pitchFamily="34" charset="0"/>
                <a:cs typeface="Arial" panose="020B0604020202020204" pitchFamily="34" charset="0"/>
              </a:rPr>
              <a:t>The school will identify from the community well-known persons or experts in the field of ABM who can serve </a:t>
            </a:r>
            <a:r>
              <a:rPr lang="en-PH" dirty="0" smtClean="0">
                <a:latin typeface="Arial" panose="020B0604020202020204" pitchFamily="34" charset="0"/>
                <a:cs typeface="Arial" panose="020B0604020202020204" pitchFamily="34" charset="0"/>
              </a:rPr>
              <a:t>as curriculum  </a:t>
            </a:r>
            <a:r>
              <a:rPr lang="en-PH" dirty="0">
                <a:latin typeface="Arial" panose="020B0604020202020204" pitchFamily="34" charset="0"/>
                <a:cs typeface="Arial" panose="020B0604020202020204" pitchFamily="34" charset="0"/>
              </a:rPr>
              <a:t>resource persons or </a:t>
            </a:r>
            <a:r>
              <a:rPr lang="en-PH" dirty="0" smtClean="0">
                <a:latin typeface="Arial" panose="020B0604020202020204" pitchFamily="34" charset="0"/>
                <a:cs typeface="Arial" panose="020B0604020202020204" pitchFamily="34" charset="0"/>
              </a:rPr>
              <a:t>consultants</a:t>
            </a:r>
            <a:r>
              <a:rPr lang="en-PH" dirty="0">
                <a:latin typeface="Arial" panose="020B0604020202020204" pitchFamily="34" charset="0"/>
                <a:cs typeface="Arial" panose="020B0604020202020204" pitchFamily="34" charset="0"/>
              </a:rPr>
              <a:t>.</a:t>
            </a:r>
          </a:p>
          <a:p>
            <a:pPr marL="0" indent="0">
              <a:buNone/>
            </a:pPr>
            <a:r>
              <a:rPr lang="en-PH" dirty="0">
                <a:latin typeface="Arial" panose="020B0604020202020204" pitchFamily="34" charset="0"/>
                <a:cs typeface="Arial" panose="020B0604020202020204" pitchFamily="34" charset="0"/>
              </a:rPr>
              <a:t>Likewise, the school will </a:t>
            </a:r>
            <a:r>
              <a:rPr lang="en-PH" dirty="0" smtClean="0">
                <a:latin typeface="Arial" panose="020B0604020202020204" pitchFamily="34" charset="0"/>
                <a:cs typeface="Arial" panose="020B0604020202020204" pitchFamily="34" charset="0"/>
              </a:rPr>
              <a:t>liaise </a:t>
            </a:r>
            <a:r>
              <a:rPr lang="en-PH" dirty="0">
                <a:latin typeface="Arial" panose="020B0604020202020204" pitchFamily="34" charset="0"/>
                <a:cs typeface="Arial" panose="020B0604020202020204" pitchFamily="34" charset="0"/>
              </a:rPr>
              <a:t>with the industries and business enterprises </a:t>
            </a:r>
            <a:r>
              <a:rPr lang="en-PH" dirty="0" smtClean="0">
                <a:latin typeface="Arial" panose="020B0604020202020204" pitchFamily="34" charset="0"/>
                <a:cs typeface="Arial" panose="020B0604020202020204" pitchFamily="34" charset="0"/>
              </a:rPr>
              <a:t>so that ABM students can </a:t>
            </a:r>
            <a:r>
              <a:rPr lang="en-PH" dirty="0">
                <a:latin typeface="Arial" panose="020B0604020202020204" pitchFamily="34" charset="0"/>
                <a:cs typeface="Arial" panose="020B0604020202020204" pitchFamily="34" charset="0"/>
              </a:rPr>
              <a:t>do on-the-job training or </a:t>
            </a:r>
            <a:r>
              <a:rPr lang="en-PH" dirty="0" smtClean="0">
                <a:latin typeface="Arial" panose="020B0604020202020204" pitchFamily="34" charset="0"/>
                <a:cs typeface="Arial" panose="020B0604020202020204" pitchFamily="34" charset="0"/>
              </a:rPr>
              <a:t>immersion in relevant workplaces.</a:t>
            </a:r>
            <a:endParaRPr lang="en-PH" dirty="0">
              <a:latin typeface="Arial" panose="020B0604020202020204" pitchFamily="34" charset="0"/>
              <a:cs typeface="Arial" panose="020B0604020202020204" pitchFamily="34" charset="0"/>
            </a:endParaRPr>
          </a:p>
        </p:txBody>
      </p:sp>
      <p:sp>
        <p:nvSpPr>
          <p:cNvPr id="8" name="TextBox 7"/>
          <p:cNvSpPr txBox="1"/>
          <p:nvPr/>
        </p:nvSpPr>
        <p:spPr>
          <a:xfrm>
            <a:off x="4556760" y="5379720"/>
            <a:ext cx="5349240" cy="769441"/>
          </a:xfrm>
          <a:prstGeom prst="rect">
            <a:avLst/>
          </a:prstGeom>
          <a:solidFill>
            <a:schemeClr val="accent3"/>
          </a:solidFill>
        </p:spPr>
        <p:txBody>
          <a:bodyPr wrap="square" rtlCol="0">
            <a:spAutoFit/>
          </a:bodyPr>
          <a:lstStyle/>
          <a:p>
            <a:pPr algn="r"/>
            <a:r>
              <a:rPr lang="en-PH" sz="2200" b="1" dirty="0" smtClean="0">
                <a:solidFill>
                  <a:schemeClr val="bg1"/>
                </a:solidFill>
                <a:latin typeface="Arial" panose="020B0604020202020204" pitchFamily="34" charset="0"/>
                <a:cs typeface="Arial" panose="020B0604020202020204" pitchFamily="34" charset="0"/>
              </a:rPr>
              <a:t>Community-Industry </a:t>
            </a:r>
            <a:r>
              <a:rPr lang="en-PH" sz="2200" b="1" dirty="0">
                <a:solidFill>
                  <a:schemeClr val="bg1"/>
                </a:solidFill>
                <a:latin typeface="Arial" panose="020B0604020202020204" pitchFamily="34" charset="0"/>
                <a:cs typeface="Arial" panose="020B0604020202020204" pitchFamily="34" charset="0"/>
              </a:rPr>
              <a:t>Relevance and Partnerships </a:t>
            </a:r>
            <a:r>
              <a:rPr lang="en-PH" sz="2200" b="1" dirty="0" smtClean="0">
                <a:solidFill>
                  <a:schemeClr val="bg1"/>
                </a:solidFill>
                <a:latin typeface="Arial" panose="020B0604020202020204" pitchFamily="34" charset="0"/>
                <a:cs typeface="Arial" panose="020B0604020202020204" pitchFamily="34" charset="0"/>
              </a:rPr>
              <a:t>Requirements for ABM</a:t>
            </a:r>
            <a:endParaRPr lang="en-PH" sz="2200" b="1" dirty="0">
              <a:solidFill>
                <a:schemeClr val="bg1"/>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0" y="-1821"/>
            <a:ext cx="9906000" cy="914400"/>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6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Sample SHS Program Requirements</a:t>
            </a:r>
            <a:endParaRPr kumimoji="0" lang="fil-PH" sz="36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4436965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cfermin\Desktop\school\Div of Laguna Industries.jpg"/>
          <p:cNvPicPr>
            <a:picLocks noChangeAspect="1" noChangeArrowheads="1"/>
          </p:cNvPicPr>
          <p:nvPr/>
        </p:nvPicPr>
        <p:blipFill>
          <a:blip r:embed="rId3" cstate="print"/>
          <a:srcRect l="9375" t="12356" b="4167"/>
          <a:stretch>
            <a:fillRect/>
          </a:stretch>
        </p:blipFill>
        <p:spPr bwMode="auto">
          <a:xfrm>
            <a:off x="0" y="457200"/>
            <a:ext cx="9917793" cy="6324600"/>
          </a:xfrm>
          <a:prstGeom prst="rect">
            <a:avLst/>
          </a:prstGeom>
          <a:noFill/>
        </p:spPr>
      </p:pic>
      <p:sp>
        <p:nvSpPr>
          <p:cNvPr id="7" name="Rectangular Callout 6"/>
          <p:cNvSpPr/>
          <p:nvPr/>
        </p:nvSpPr>
        <p:spPr>
          <a:xfrm>
            <a:off x="330200" y="5334000"/>
            <a:ext cx="1403350" cy="609600"/>
          </a:xfrm>
          <a:prstGeom prst="wedgeRectCallout">
            <a:avLst>
              <a:gd name="adj1" fmla="val 92857"/>
              <a:gd name="adj2" fmla="val -208765"/>
            </a:avLst>
          </a:prstGeom>
        </p:spPr>
        <p:style>
          <a:lnRef idx="1">
            <a:schemeClr val="dk1"/>
          </a:lnRef>
          <a:fillRef idx="2">
            <a:schemeClr val="dk1"/>
          </a:fillRef>
          <a:effectRef idx="1">
            <a:schemeClr val="dk1"/>
          </a:effectRef>
          <a:fontRef idx="minor">
            <a:schemeClr val="dk1"/>
          </a:fontRef>
        </p:style>
        <p:txBody>
          <a:bodyPr rtlCol="0" anchor="ctr"/>
          <a:lstStyle/>
          <a:p>
            <a:pPr algn="ctr"/>
            <a:r>
              <a:rPr lang="fil-PH" b="1" dirty="0" smtClean="0"/>
              <a:t>Honda Cars</a:t>
            </a:r>
            <a:endParaRPr lang="fil-PH" dirty="0"/>
          </a:p>
        </p:txBody>
      </p:sp>
      <p:sp>
        <p:nvSpPr>
          <p:cNvPr id="8" name="Rectangular Callout 7"/>
          <p:cNvSpPr/>
          <p:nvPr/>
        </p:nvSpPr>
        <p:spPr>
          <a:xfrm>
            <a:off x="330200" y="3124200"/>
            <a:ext cx="1403350" cy="685800"/>
          </a:xfrm>
          <a:prstGeom prst="wedgeRectCallout">
            <a:avLst>
              <a:gd name="adj1" fmla="val 89442"/>
              <a:gd name="adj2" fmla="val 93654"/>
            </a:avLst>
          </a:prstGeom>
        </p:spPr>
        <p:style>
          <a:lnRef idx="1">
            <a:schemeClr val="dk1"/>
          </a:lnRef>
          <a:fillRef idx="2">
            <a:schemeClr val="dk1"/>
          </a:fillRef>
          <a:effectRef idx="1">
            <a:schemeClr val="dk1"/>
          </a:effectRef>
          <a:fontRef idx="minor">
            <a:schemeClr val="dk1"/>
          </a:fontRef>
        </p:style>
        <p:txBody>
          <a:bodyPr rtlCol="0" anchor="ctr"/>
          <a:lstStyle/>
          <a:p>
            <a:pPr algn="ctr"/>
            <a:r>
              <a:rPr lang="fil-PH" b="1" dirty="0" smtClean="0"/>
              <a:t>Ford Philippines</a:t>
            </a:r>
            <a:endParaRPr lang="fil-PH" dirty="0"/>
          </a:p>
        </p:txBody>
      </p:sp>
      <p:sp>
        <p:nvSpPr>
          <p:cNvPr id="14" name="Rectangular Callout 13"/>
          <p:cNvSpPr/>
          <p:nvPr/>
        </p:nvSpPr>
        <p:spPr>
          <a:xfrm>
            <a:off x="5613400" y="1676400"/>
            <a:ext cx="2476500" cy="457200"/>
          </a:xfrm>
          <a:prstGeom prst="wedgeRectCallout">
            <a:avLst>
              <a:gd name="adj1" fmla="val -106803"/>
              <a:gd name="adj2" fmla="val 48801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l-PH" b="1" dirty="0" smtClean="0"/>
              <a:t>Asia Brewery</a:t>
            </a:r>
          </a:p>
        </p:txBody>
      </p:sp>
      <p:sp>
        <p:nvSpPr>
          <p:cNvPr id="18" name="Rectangular Callout 17"/>
          <p:cNvSpPr/>
          <p:nvPr/>
        </p:nvSpPr>
        <p:spPr>
          <a:xfrm>
            <a:off x="6604000" y="6172200"/>
            <a:ext cx="3302000" cy="457200"/>
          </a:xfrm>
          <a:prstGeom prst="wedgeRectCallout">
            <a:avLst>
              <a:gd name="adj1" fmla="val -94646"/>
              <a:gd name="adj2" fmla="val 252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l-PH" b="1" dirty="0" smtClean="0"/>
              <a:t>Light Industry Science Park 2</a:t>
            </a:r>
            <a:endParaRPr lang="fil-PH" dirty="0"/>
          </a:p>
        </p:txBody>
      </p:sp>
      <p:sp>
        <p:nvSpPr>
          <p:cNvPr id="20" name="Rectangular Callout 19"/>
          <p:cNvSpPr/>
          <p:nvPr/>
        </p:nvSpPr>
        <p:spPr>
          <a:xfrm>
            <a:off x="3879850" y="990600"/>
            <a:ext cx="2476500" cy="609600"/>
          </a:xfrm>
          <a:prstGeom prst="wedgeRectCallout">
            <a:avLst>
              <a:gd name="adj1" fmla="val -89383"/>
              <a:gd name="adj2" fmla="val 37752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l-PH" b="1" dirty="0" smtClean="0"/>
              <a:t>Laguna International</a:t>
            </a:r>
          </a:p>
          <a:p>
            <a:pPr algn="ctr"/>
            <a:r>
              <a:rPr lang="fil-PH" b="1" dirty="0" smtClean="0"/>
              <a:t>Industrial Park 1</a:t>
            </a:r>
            <a:endParaRPr lang="fil-PH" dirty="0"/>
          </a:p>
        </p:txBody>
      </p:sp>
      <p:sp>
        <p:nvSpPr>
          <p:cNvPr id="6" name="Rectangular Callout 5"/>
          <p:cNvSpPr/>
          <p:nvPr/>
        </p:nvSpPr>
        <p:spPr>
          <a:xfrm>
            <a:off x="5118100" y="2667000"/>
            <a:ext cx="1073150" cy="457200"/>
          </a:xfrm>
          <a:prstGeom prst="wedgeRectCallout">
            <a:avLst>
              <a:gd name="adj1" fmla="val -268141"/>
              <a:gd name="adj2" fmla="val 235589"/>
            </a:avLst>
          </a:prstGeom>
        </p:spPr>
        <p:style>
          <a:lnRef idx="1">
            <a:schemeClr val="dk1"/>
          </a:lnRef>
          <a:fillRef idx="2">
            <a:schemeClr val="dk1"/>
          </a:fillRef>
          <a:effectRef idx="1">
            <a:schemeClr val="dk1"/>
          </a:effectRef>
          <a:fontRef idx="minor">
            <a:schemeClr val="dk1"/>
          </a:fontRef>
        </p:style>
        <p:txBody>
          <a:bodyPr rtlCol="0" anchor="ctr"/>
          <a:lstStyle/>
          <a:p>
            <a:pPr algn="ctr"/>
            <a:r>
              <a:rPr lang="fil-PH" b="1" dirty="0" smtClean="0"/>
              <a:t>Toyota</a:t>
            </a:r>
            <a:endParaRPr lang="fil-PH" dirty="0"/>
          </a:p>
        </p:txBody>
      </p:sp>
      <p:sp>
        <p:nvSpPr>
          <p:cNvPr id="21" name="Rectangular Callout 20"/>
          <p:cNvSpPr/>
          <p:nvPr/>
        </p:nvSpPr>
        <p:spPr>
          <a:xfrm>
            <a:off x="6273800" y="2438400"/>
            <a:ext cx="2476500" cy="533400"/>
          </a:xfrm>
          <a:prstGeom prst="wedgeRectCallout">
            <a:avLst>
              <a:gd name="adj1" fmla="val -128094"/>
              <a:gd name="adj2" fmla="val 28386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l-PH" b="1" dirty="0" smtClean="0"/>
              <a:t>Nestle Philippines</a:t>
            </a:r>
            <a:endParaRPr lang="fil-PH" dirty="0"/>
          </a:p>
        </p:txBody>
      </p:sp>
      <p:sp>
        <p:nvSpPr>
          <p:cNvPr id="16" name="Rectangular Callout 15"/>
          <p:cNvSpPr/>
          <p:nvPr/>
        </p:nvSpPr>
        <p:spPr>
          <a:xfrm>
            <a:off x="4953000" y="3429000"/>
            <a:ext cx="3302000" cy="457200"/>
          </a:xfrm>
          <a:prstGeom prst="wedgeRectCallout">
            <a:avLst>
              <a:gd name="adj1" fmla="val -93899"/>
              <a:gd name="adj2" fmla="val 30897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l-PH" b="1" dirty="0" smtClean="0"/>
              <a:t>Light Industry Science Park 1</a:t>
            </a:r>
            <a:endParaRPr lang="fil-PH" dirty="0"/>
          </a:p>
        </p:txBody>
      </p:sp>
      <p:sp>
        <p:nvSpPr>
          <p:cNvPr id="17" name="Rectangular Callout 16"/>
          <p:cNvSpPr/>
          <p:nvPr/>
        </p:nvSpPr>
        <p:spPr>
          <a:xfrm>
            <a:off x="5283200" y="3962400"/>
            <a:ext cx="2724150" cy="457200"/>
          </a:xfrm>
          <a:prstGeom prst="wedgeRectCallout">
            <a:avLst>
              <a:gd name="adj1" fmla="val -105863"/>
              <a:gd name="adj2" fmla="val 25736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l-PH" b="1" dirty="0" smtClean="0"/>
              <a:t>Silangan Industrial Park</a:t>
            </a:r>
            <a:endParaRPr lang="fil-PH" dirty="0"/>
          </a:p>
        </p:txBody>
      </p:sp>
      <p:sp>
        <p:nvSpPr>
          <p:cNvPr id="22" name="Rectangular Callout 21"/>
          <p:cNvSpPr/>
          <p:nvPr/>
        </p:nvSpPr>
        <p:spPr>
          <a:xfrm>
            <a:off x="4870450" y="4495800"/>
            <a:ext cx="2476500" cy="533400"/>
          </a:xfrm>
          <a:prstGeom prst="wedgeRectCallout">
            <a:avLst>
              <a:gd name="adj1" fmla="val -53900"/>
              <a:gd name="adj2" fmla="val 10137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l-PH" b="1" dirty="0" smtClean="0"/>
              <a:t>Universal Robina Corp</a:t>
            </a:r>
            <a:endParaRPr lang="fil-PH" dirty="0"/>
          </a:p>
        </p:txBody>
      </p:sp>
      <p:sp>
        <p:nvSpPr>
          <p:cNvPr id="5" name="Rectangular Callout 4"/>
          <p:cNvSpPr/>
          <p:nvPr/>
        </p:nvSpPr>
        <p:spPr>
          <a:xfrm>
            <a:off x="3879850" y="1676400"/>
            <a:ext cx="1403350" cy="457200"/>
          </a:xfrm>
          <a:prstGeom prst="wedgeRectCallout">
            <a:avLst>
              <a:gd name="adj1" fmla="val -97276"/>
              <a:gd name="adj2" fmla="val 399300"/>
            </a:avLst>
          </a:prstGeom>
        </p:spPr>
        <p:style>
          <a:lnRef idx="1">
            <a:schemeClr val="dk1"/>
          </a:lnRef>
          <a:fillRef idx="2">
            <a:schemeClr val="dk1"/>
          </a:fillRef>
          <a:effectRef idx="1">
            <a:schemeClr val="dk1"/>
          </a:effectRef>
          <a:fontRef idx="minor">
            <a:schemeClr val="dk1"/>
          </a:fontRef>
        </p:style>
        <p:txBody>
          <a:bodyPr rtlCol="0" anchor="ctr"/>
          <a:lstStyle/>
          <a:p>
            <a:pPr algn="ctr"/>
            <a:r>
              <a:rPr lang="fil-PH" b="1" dirty="0" smtClean="0"/>
              <a:t>Nissan</a:t>
            </a:r>
            <a:endParaRPr lang="fil-PH" dirty="0"/>
          </a:p>
        </p:txBody>
      </p:sp>
      <p:sp>
        <p:nvSpPr>
          <p:cNvPr id="27" name="Title 1"/>
          <p:cNvSpPr txBox="1">
            <a:spLocks/>
          </p:cNvSpPr>
          <p:nvPr/>
        </p:nvSpPr>
        <p:spPr>
          <a:xfrm>
            <a:off x="495300" y="0"/>
            <a:ext cx="8915400" cy="5334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Types of Secondary Schools</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2828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4" presetClass="exit" presetSubtype="16" fill="hold" grpId="1" nodeType="afterEffect">
                                  <p:stCondLst>
                                    <p:cond delay="0"/>
                                  </p:stCondLst>
                                  <p:childTnLst>
                                    <p:animEffect transition="out" filter="box(in)">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4" presetClass="exit" presetSubtype="16" fill="hold" grpId="1" nodeType="withEffect">
                                  <p:stCondLst>
                                    <p:cond delay="0"/>
                                  </p:stCondLst>
                                  <p:childTnLst>
                                    <p:animEffect transition="out" filter="box(in)">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par>
                                <p:cTn id="66" presetID="4" presetClass="exit" presetSubtype="16" fill="hold" grpId="1" nodeType="withEffect">
                                  <p:stCondLst>
                                    <p:cond delay="0"/>
                                  </p:stCondLst>
                                  <p:childTnLst>
                                    <p:animEffect transition="out" filter="box(in)">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par>
                                <p:cTn id="69" presetID="4" presetClass="exit" presetSubtype="16" fill="hold" grpId="1" nodeType="withEffect">
                                  <p:stCondLst>
                                    <p:cond delay="0"/>
                                  </p:stCondLst>
                                  <p:childTnLst>
                                    <p:animEffect transition="out" filter="box(in)">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par>
                                <p:cTn id="72" presetID="4" presetClass="exit" presetSubtype="16" fill="hold" grpId="1" nodeType="withEffect">
                                  <p:stCondLst>
                                    <p:cond delay="0"/>
                                  </p:stCondLst>
                                  <p:childTnLst>
                                    <p:animEffect transition="out" filter="box(in)">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par>
                                <p:cTn id="75" presetID="4" presetClass="exit" presetSubtype="16" fill="hold" grpId="1" nodeType="withEffect">
                                  <p:stCondLst>
                                    <p:cond delay="0"/>
                                  </p:stCondLst>
                                  <p:childTnLst>
                                    <p:animEffect transition="out" filter="box(in)">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2"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ox(in)">
                                      <p:cBhvr>
                                        <p:cTn id="82" dur="500"/>
                                        <p:tgtEl>
                                          <p:spTgt spid="20"/>
                                        </p:tgtEl>
                                      </p:cBhvr>
                                    </p:animEffect>
                                  </p:childTnLst>
                                </p:cTn>
                              </p:par>
                              <p:par>
                                <p:cTn id="83" presetID="4" presetClass="entr" presetSubtype="16" fill="hold" grpId="2"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box(in)">
                                      <p:cBhvr>
                                        <p:cTn id="85" dur="500"/>
                                        <p:tgtEl>
                                          <p:spTgt spid="5"/>
                                        </p:tgtEl>
                                      </p:cBhvr>
                                    </p:animEffect>
                                  </p:childTnLst>
                                </p:cTn>
                              </p:par>
                              <p:par>
                                <p:cTn id="86" presetID="4" presetClass="entr" presetSubtype="16" fill="hold" grpId="2" nodeType="with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box(in)">
                                      <p:cBhvr>
                                        <p:cTn id="88" dur="500"/>
                                        <p:tgtEl>
                                          <p:spTgt spid="8"/>
                                        </p:tgtEl>
                                      </p:cBhvr>
                                    </p:animEffect>
                                  </p:childTnLst>
                                </p:cTn>
                              </p:par>
                              <p:par>
                                <p:cTn id="89" presetID="4" presetClass="entr" presetSubtype="16" fill="hold" grpId="2"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box(in)">
                                      <p:cBhvr>
                                        <p:cTn id="91" dur="500"/>
                                        <p:tgtEl>
                                          <p:spTgt spid="7"/>
                                        </p:tgtEl>
                                      </p:cBhvr>
                                    </p:animEffect>
                                  </p:childTnLst>
                                </p:cTn>
                              </p:par>
                              <p:par>
                                <p:cTn id="92" presetID="4" presetClass="entr" presetSubtype="16" fill="hold" grpId="2" nodeType="with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box(in)">
                                      <p:cBhvr>
                                        <p:cTn id="94" dur="500"/>
                                        <p:tgtEl>
                                          <p:spTgt spid="6"/>
                                        </p:tgtEl>
                                      </p:cBhvr>
                                    </p:animEffect>
                                  </p:childTnLst>
                                </p:cTn>
                              </p:par>
                              <p:par>
                                <p:cTn id="95" presetID="4" presetClass="entr" presetSubtype="16" fill="hold" grpId="2"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box(in)">
                                      <p:cBhvr>
                                        <p:cTn id="97" dur="500"/>
                                        <p:tgtEl>
                                          <p:spTgt spid="16"/>
                                        </p:tgtEl>
                                      </p:cBhvr>
                                    </p:animEffect>
                                  </p:childTnLst>
                                </p:cTn>
                              </p:par>
                              <p:par>
                                <p:cTn id="98" presetID="4" presetClass="entr" presetSubtype="16" fill="hold" grpId="2"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box(in)">
                                      <p:cBhvr>
                                        <p:cTn id="100" dur="500"/>
                                        <p:tgtEl>
                                          <p:spTgt spid="17"/>
                                        </p:tgtEl>
                                      </p:cBhvr>
                                    </p:animEffect>
                                  </p:childTnLst>
                                </p:cTn>
                              </p:par>
                              <p:par>
                                <p:cTn id="101" presetID="4" presetClass="entr" presetSubtype="16" fill="hold" grpId="2"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box(in)">
                                      <p:cBhvr>
                                        <p:cTn id="10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14" grpId="0" animBg="1"/>
      <p:bldP spid="18" grpId="0" animBg="1"/>
      <p:bldP spid="18" grpId="1" animBg="1"/>
      <p:bldP spid="18" grpId="2" animBg="1"/>
      <p:bldP spid="20" grpId="0" animBg="1"/>
      <p:bldP spid="20" grpId="1" animBg="1"/>
      <p:bldP spid="20" grpId="2" animBg="1"/>
      <p:bldP spid="6" grpId="0" animBg="1"/>
      <p:bldP spid="6" grpId="1" animBg="1"/>
      <p:bldP spid="6" grpId="2" animBg="1"/>
      <p:bldP spid="21" grpId="0" animBg="1"/>
      <p:bldP spid="16" grpId="0" animBg="1"/>
      <p:bldP spid="16" grpId="1" animBg="1"/>
      <p:bldP spid="16" grpId="2" animBg="1"/>
      <p:bldP spid="17" grpId="0" animBg="1"/>
      <p:bldP spid="17" grpId="1" animBg="1"/>
      <p:bldP spid="17" grpId="2" animBg="1"/>
      <p:bldP spid="22" grpId="0" animBg="1"/>
      <p:bldP spid="5" grpId="0" animBg="1"/>
      <p:bldP spid="5" grpId="1" animBg="1"/>
      <p:bldP spid="5" grpId="2"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906000" cy="6858000"/>
          </a:xfrm>
          <a:prstGeom prst="rect">
            <a:avLst/>
          </a:prstGeom>
          <a:solidFill>
            <a:srgbClr val="0C4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pic>
        <p:nvPicPr>
          <p:cNvPr id="774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325" y="1219200"/>
            <a:ext cx="3048264" cy="30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08050" y="4731612"/>
            <a:ext cx="8172450" cy="830997"/>
          </a:xfrm>
          <a:prstGeom prst="rect">
            <a:avLst/>
          </a:prstGeom>
          <a:noFill/>
        </p:spPr>
        <p:txBody>
          <a:bodyPr wrap="square" rtlCol="0">
            <a:spAutoFit/>
          </a:bodyPr>
          <a:lstStyle/>
          <a:p>
            <a:pPr algn="ctr"/>
            <a:r>
              <a:rPr lang="en-PH" sz="4800" b="1" i="1" dirty="0" err="1" smtClean="0">
                <a:solidFill>
                  <a:schemeClr val="bg1"/>
                </a:solidFill>
                <a:latin typeface="Bookman Old Style" panose="02050604050505020204" pitchFamily="18" charset="0"/>
              </a:rPr>
              <a:t>Maraming</a:t>
            </a:r>
            <a:r>
              <a:rPr lang="en-PH" sz="4800" b="1" i="1" dirty="0" smtClean="0">
                <a:solidFill>
                  <a:schemeClr val="bg1"/>
                </a:solidFill>
                <a:latin typeface="Bookman Old Style" panose="02050604050505020204" pitchFamily="18" charset="0"/>
              </a:rPr>
              <a:t> </a:t>
            </a:r>
            <a:r>
              <a:rPr lang="en-PH" sz="4800" b="1" i="1" dirty="0" err="1" smtClean="0">
                <a:solidFill>
                  <a:schemeClr val="bg1"/>
                </a:solidFill>
                <a:latin typeface="Bookman Old Style" panose="02050604050505020204" pitchFamily="18" charset="0"/>
              </a:rPr>
              <a:t>Salamat</a:t>
            </a:r>
            <a:r>
              <a:rPr lang="en-PH" sz="4800" b="1" i="1" dirty="0" smtClean="0">
                <a:solidFill>
                  <a:schemeClr val="bg1"/>
                </a:solidFill>
                <a:latin typeface="Bookman Old Style" panose="02050604050505020204" pitchFamily="18" charset="0"/>
              </a:rPr>
              <a:t>!</a:t>
            </a:r>
            <a:endParaRPr lang="en-PH" sz="4800" b="1" i="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23463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5" name="Title 1"/>
          <p:cNvSpPr txBox="1">
            <a:spLocks/>
          </p:cNvSpPr>
          <p:nvPr/>
        </p:nvSpPr>
        <p:spPr>
          <a:xfrm>
            <a:off x="0" y="0"/>
            <a:ext cx="9906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3200" b="0" i="0" u="none" strike="noStrike" kern="1200" cap="none" spc="0" normalizeH="0" baseline="0" noProof="0" dirty="0" smtClean="0">
                <a:ln>
                  <a:noFill/>
                </a:ln>
                <a:solidFill>
                  <a:schemeClr val="bg1"/>
                </a:solidFill>
                <a:effectLst/>
                <a:uLnTx/>
                <a:uFillTx/>
                <a:latin typeface="Bookman Old Style" pitchFamily="18" charset="0"/>
                <a:ea typeface="+mj-ea"/>
                <a:cs typeface="+mj-cs"/>
              </a:rPr>
              <a:t>Philippine Qualifications Framework</a:t>
            </a:r>
            <a:endParaRPr kumimoji="0" lang="fil-PH" sz="32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6" name="Rectangle 5"/>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7"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1200" i="0" u="none" strike="noStrike" kern="1200" cap="none" spc="0" normalizeH="0" baseline="0" noProof="0" dirty="0" smtClean="0">
                <a:ln>
                  <a:noFill/>
                </a:ln>
                <a:solidFill>
                  <a:schemeClr val="bg1"/>
                </a:solidFill>
                <a:effectLst/>
                <a:uLnTx/>
                <a:uFillTx/>
                <a:latin typeface="Bookman Old Style" pitchFamily="18" charset="0"/>
                <a:ea typeface="+mj-ea"/>
                <a:cs typeface="+mj-cs"/>
              </a:rPr>
              <a:t>DEPARTMENT OF EDUCATION</a:t>
            </a:r>
            <a:endParaRPr kumimoji="0" lang="fil-PH" sz="120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42" t="20604" r="44338" b="14105"/>
          <a:stretch/>
        </p:blipFill>
        <p:spPr bwMode="auto">
          <a:xfrm>
            <a:off x="1343891" y="901144"/>
            <a:ext cx="7135091" cy="555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57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5"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algn="ctr">
              <a:spcBef>
                <a:spcPct val="0"/>
              </a:spcBef>
              <a:defRPr/>
            </a:pPr>
            <a:r>
              <a:rPr lang="fil-PH" sz="1200" dirty="0">
                <a:solidFill>
                  <a:prstClr val="white"/>
                </a:solidFill>
                <a:latin typeface="Bookman Old Style" pitchFamily="18" charset="0"/>
                <a:ea typeface="+mj-ea"/>
                <a:cs typeface="+mj-cs"/>
              </a:rPr>
              <a:t>DEPARTMENT OF EDUCATION</a:t>
            </a:r>
          </a:p>
        </p:txBody>
      </p:sp>
      <p:sp>
        <p:nvSpPr>
          <p:cNvPr id="6" name="Rectangle 5"/>
          <p:cNvSpPr/>
          <p:nvPr/>
        </p:nvSpPr>
        <p:spPr>
          <a:xfrm>
            <a:off x="0" y="0"/>
            <a:ext cx="9906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7" name="Title 1"/>
          <p:cNvSpPr>
            <a:spLocks noGrp="1"/>
          </p:cNvSpPr>
          <p:nvPr>
            <p:ph type="title"/>
          </p:nvPr>
        </p:nvSpPr>
        <p:spPr>
          <a:xfrm>
            <a:off x="0" y="-81888"/>
            <a:ext cx="9906000" cy="762000"/>
          </a:xfrm>
        </p:spPr>
        <p:txBody>
          <a:bodyPr>
            <a:noAutofit/>
          </a:bodyPr>
          <a:lstStyle/>
          <a:p>
            <a:r>
              <a:rPr lang="fil-PH" sz="3200" dirty="0" smtClean="0">
                <a:solidFill>
                  <a:schemeClr val="bg1"/>
                </a:solidFill>
                <a:latin typeface="Bookman Old Style" pitchFamily="18" charset="0"/>
              </a:rPr>
              <a:t>Proposed PQF Articulation for Grades 10 &amp; 12</a:t>
            </a:r>
            <a:endParaRPr lang="fil-PH" sz="3200" dirty="0">
              <a:solidFill>
                <a:schemeClr val="bg1"/>
              </a:solidFill>
              <a:latin typeface="Bookman Old Style"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1936050"/>
              </p:ext>
            </p:extLst>
          </p:nvPr>
        </p:nvGraphicFramePr>
        <p:xfrm>
          <a:off x="6" y="594360"/>
          <a:ext cx="9905997" cy="5958840"/>
        </p:xfrm>
        <a:graphic>
          <a:graphicData uri="http://schemas.openxmlformats.org/drawingml/2006/table">
            <a:tbl>
              <a:tblPr firstRow="1" firstCol="1" bandRow="1">
                <a:tableStyleId>{9D7B26C5-4107-4FEC-AEDC-1716B250A1EF}</a:tableStyleId>
              </a:tblPr>
              <a:tblGrid>
                <a:gridCol w="908047"/>
                <a:gridCol w="4787900"/>
                <a:gridCol w="2393950"/>
                <a:gridCol w="1816100"/>
              </a:tblGrid>
              <a:tr h="423030">
                <a:tc>
                  <a:txBody>
                    <a:bodyPr/>
                    <a:lstStyle/>
                    <a:p>
                      <a:pPr marL="0" marR="0" algn="ctr">
                        <a:spcBef>
                          <a:spcPts val="0"/>
                        </a:spcBef>
                        <a:spcAft>
                          <a:spcPts val="0"/>
                        </a:spcAft>
                      </a:pPr>
                      <a:r>
                        <a:rPr lang="en-US" sz="1700" dirty="0">
                          <a:solidFill>
                            <a:schemeClr val="bg1"/>
                          </a:solidFill>
                          <a:effectLst/>
                          <a:latin typeface="Bookman Old Style" pitchFamily="18" charset="0"/>
                          <a:cs typeface="Arial" panose="020B0604020202020204" pitchFamily="34" charset="0"/>
                        </a:rPr>
                        <a:t>Level</a:t>
                      </a:r>
                      <a:endParaRPr lang="en-PH" sz="1700" dirty="0">
                        <a:solidFill>
                          <a:schemeClr val="bg1"/>
                        </a:solidFill>
                        <a:effectLst/>
                        <a:latin typeface="Bookman Old Style" pitchFamily="18" charset="0"/>
                        <a:ea typeface="MS Mincho"/>
                        <a:cs typeface="Arial" panose="020B0604020202020204" pitchFamily="34" charset="0"/>
                      </a:endParaRP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1700" dirty="0">
                          <a:solidFill>
                            <a:schemeClr val="bg1"/>
                          </a:solidFill>
                          <a:effectLst/>
                          <a:latin typeface="Bookman Old Style" pitchFamily="18" charset="0"/>
                          <a:cs typeface="Arial" panose="020B0604020202020204" pitchFamily="34" charset="0"/>
                        </a:rPr>
                        <a:t>Knowledge, Skills and Values</a:t>
                      </a:r>
                      <a:endParaRPr lang="en-PH" sz="1700" dirty="0">
                        <a:solidFill>
                          <a:schemeClr val="bg1"/>
                        </a:solidFill>
                        <a:effectLst/>
                        <a:latin typeface="Bookman Old Style" pitchFamily="18" charset="0"/>
                        <a:ea typeface="MS Mincho"/>
                        <a:cs typeface="Arial" panose="020B0604020202020204" pitchFamily="34" charset="0"/>
                      </a:endParaRP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1700" dirty="0">
                          <a:solidFill>
                            <a:schemeClr val="bg1"/>
                          </a:solidFill>
                          <a:effectLst/>
                          <a:latin typeface="Bookman Old Style" pitchFamily="18" charset="0"/>
                          <a:cs typeface="Arial" panose="020B0604020202020204" pitchFamily="34" charset="0"/>
                        </a:rPr>
                        <a:t>Application</a:t>
                      </a:r>
                      <a:endParaRPr lang="en-PH" sz="1700" dirty="0">
                        <a:solidFill>
                          <a:schemeClr val="bg1"/>
                        </a:solidFill>
                        <a:effectLst/>
                        <a:latin typeface="Bookman Old Style" pitchFamily="18" charset="0"/>
                        <a:ea typeface="MS Mincho"/>
                        <a:cs typeface="Arial" panose="020B0604020202020204" pitchFamily="34" charset="0"/>
                      </a:endParaRP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1700" dirty="0">
                          <a:solidFill>
                            <a:schemeClr val="bg1"/>
                          </a:solidFill>
                          <a:effectLst/>
                          <a:latin typeface="Bookman Old Style" pitchFamily="18" charset="0"/>
                          <a:cs typeface="Arial" panose="020B0604020202020204" pitchFamily="34" charset="0"/>
                        </a:rPr>
                        <a:t>Degree of Independence</a:t>
                      </a:r>
                      <a:endParaRPr lang="en-PH" sz="1700" dirty="0">
                        <a:solidFill>
                          <a:schemeClr val="bg1"/>
                        </a:solidFill>
                        <a:effectLst/>
                        <a:latin typeface="Bookman Old Style" pitchFamily="18" charset="0"/>
                        <a:ea typeface="MS Mincho"/>
                        <a:cs typeface="Arial" panose="020B0604020202020204" pitchFamily="34" charset="0"/>
                      </a:endParaRP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1201770">
                <a:tc>
                  <a:txBody>
                    <a:bodyPr/>
                    <a:lstStyle/>
                    <a:p>
                      <a:pPr marL="0" marR="0" algn="ctr">
                        <a:spcBef>
                          <a:spcPts val="0"/>
                        </a:spcBef>
                        <a:spcAft>
                          <a:spcPts val="0"/>
                        </a:spcAft>
                      </a:pPr>
                      <a:r>
                        <a:rPr lang="en-US" sz="1700" dirty="0" smtClean="0">
                          <a:effectLst/>
                          <a:latin typeface="Bookman Old Style" pitchFamily="18" charset="0"/>
                          <a:ea typeface="+mn-ea"/>
                          <a:cs typeface="Arial" panose="020B0604020202020204" pitchFamily="34" charset="0"/>
                        </a:rPr>
                        <a:t>I</a:t>
                      </a:r>
                    </a:p>
                    <a:p>
                      <a:pPr marL="0" marR="0" algn="ctr">
                        <a:spcBef>
                          <a:spcPts val="0"/>
                        </a:spcBef>
                        <a:spcAft>
                          <a:spcPts val="0"/>
                        </a:spcAft>
                      </a:pPr>
                      <a:r>
                        <a:rPr lang="en-US" sz="1700" dirty="0" smtClean="0">
                          <a:effectLst/>
                          <a:latin typeface="Bookman Old Style" pitchFamily="18" charset="0"/>
                          <a:ea typeface="+mn-ea"/>
                          <a:cs typeface="Arial" panose="020B0604020202020204" pitchFamily="34" charset="0"/>
                        </a:rPr>
                        <a:t>(G</a:t>
                      </a:r>
                      <a:r>
                        <a:rPr lang="en-US" sz="1700" baseline="0" dirty="0" smtClean="0">
                          <a:effectLst/>
                          <a:latin typeface="Bookman Old Style" pitchFamily="18" charset="0"/>
                          <a:ea typeface="+mn-ea"/>
                          <a:cs typeface="Arial" panose="020B0604020202020204" pitchFamily="34" charset="0"/>
                        </a:rPr>
                        <a:t>10)</a:t>
                      </a:r>
                      <a:endParaRPr lang="en-PH" sz="1700" dirty="0">
                        <a:effectLst/>
                        <a:latin typeface="Bookman Old Style" pitchFamily="18" charset="0"/>
                        <a:ea typeface="MS Mincho"/>
                        <a:cs typeface="Arial" panose="020B0604020202020204" pitchFamily="34" charset="0"/>
                      </a:endParaRP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4625" marR="0" indent="-174625">
                        <a:spcBef>
                          <a:spcPts val="0"/>
                        </a:spcBef>
                        <a:spcAft>
                          <a:spcPts val="0"/>
                        </a:spcAft>
                        <a:buFont typeface="Arial" pitchFamily="34" charset="0"/>
                        <a:buChar char="•"/>
                      </a:pPr>
                      <a:r>
                        <a:rPr lang="en-US" sz="1700" dirty="0" smtClean="0">
                          <a:effectLst/>
                          <a:latin typeface="Bookman Old Style" pitchFamily="18" charset="0"/>
                          <a:cs typeface="Arial" panose="020B0604020202020204" pitchFamily="34" charset="0"/>
                        </a:rPr>
                        <a:t>Possess </a:t>
                      </a:r>
                      <a:r>
                        <a:rPr lang="en-US" sz="1700" u="sng" dirty="0" smtClean="0">
                          <a:effectLst/>
                          <a:latin typeface="Bookman Old Style" pitchFamily="18" charset="0"/>
                          <a:cs typeface="Arial" panose="020B0604020202020204" pitchFamily="34" charset="0"/>
                        </a:rPr>
                        <a:t>foundational </a:t>
                      </a:r>
                      <a:r>
                        <a:rPr lang="en-US" sz="1700" u="sng" dirty="0">
                          <a:effectLst/>
                          <a:latin typeface="Bookman Old Style" pitchFamily="18" charset="0"/>
                          <a:cs typeface="Arial" panose="020B0604020202020204" pitchFamily="34" charset="0"/>
                        </a:rPr>
                        <a:t>knowledge</a:t>
                      </a:r>
                      <a:r>
                        <a:rPr lang="en-US" sz="1700" dirty="0">
                          <a:effectLst/>
                          <a:latin typeface="Bookman Old Style" pitchFamily="18" charset="0"/>
                          <a:cs typeface="Arial" panose="020B0604020202020204" pitchFamily="34" charset="0"/>
                        </a:rPr>
                        <a:t> </a:t>
                      </a:r>
                      <a:r>
                        <a:rPr lang="en-US" sz="1700" dirty="0" smtClean="0">
                          <a:effectLst/>
                          <a:latin typeface="Bookman Old Style" pitchFamily="18" charset="0"/>
                          <a:cs typeface="Arial" panose="020B0604020202020204" pitchFamily="34" charset="0"/>
                        </a:rPr>
                        <a:t>across</a:t>
                      </a:r>
                      <a:r>
                        <a:rPr lang="en-US" sz="1700" baseline="0" dirty="0" smtClean="0">
                          <a:effectLst/>
                          <a:latin typeface="Bookman Old Style" pitchFamily="18" charset="0"/>
                          <a:cs typeface="Arial" panose="020B0604020202020204" pitchFamily="34" charset="0"/>
                        </a:rPr>
                        <a:t> a range of learning areas </a:t>
                      </a:r>
                      <a:r>
                        <a:rPr lang="en-US" sz="1700" dirty="0" smtClean="0">
                          <a:effectLst/>
                          <a:latin typeface="Bookman Old Style" pitchFamily="18" charset="0"/>
                          <a:cs typeface="Arial" panose="020B0604020202020204" pitchFamily="34" charset="0"/>
                        </a:rPr>
                        <a:t>with </a:t>
                      </a:r>
                      <a:r>
                        <a:rPr lang="en-US" sz="1700" u="sng" dirty="0" smtClean="0">
                          <a:effectLst/>
                          <a:latin typeface="Bookman Old Style" pitchFamily="18" charset="0"/>
                          <a:cs typeface="Arial" panose="020B0604020202020204" pitchFamily="34" charset="0"/>
                        </a:rPr>
                        <a:t>core competencies</a:t>
                      </a:r>
                      <a:r>
                        <a:rPr lang="en-US" sz="1700" dirty="0" smtClean="0">
                          <a:effectLst/>
                          <a:latin typeface="Bookman Old Style" pitchFamily="18" charset="0"/>
                          <a:cs typeface="Arial" panose="020B0604020202020204" pitchFamily="34" charset="0"/>
                        </a:rPr>
                        <a:t> in</a:t>
                      </a:r>
                      <a:r>
                        <a:rPr lang="en-US" sz="1700" baseline="0" dirty="0" smtClean="0">
                          <a:effectLst/>
                          <a:latin typeface="Bookman Old Style" pitchFamily="18" charset="0"/>
                          <a:cs typeface="Arial" panose="020B0604020202020204" pitchFamily="34" charset="0"/>
                        </a:rPr>
                        <a:t> </a:t>
                      </a:r>
                      <a:r>
                        <a:rPr lang="en-US" sz="1700" dirty="0" smtClean="0">
                          <a:effectLst/>
                          <a:latin typeface="Bookman Old Style" pitchFamily="18" charset="0"/>
                          <a:cs typeface="Arial" panose="020B0604020202020204" pitchFamily="34" charset="0"/>
                        </a:rPr>
                        <a:t>communication;</a:t>
                      </a:r>
                      <a:r>
                        <a:rPr lang="en-US" sz="1700" baseline="0" dirty="0" smtClean="0">
                          <a:effectLst/>
                          <a:latin typeface="Bookman Old Style" pitchFamily="18" charset="0"/>
                          <a:cs typeface="Arial" panose="020B0604020202020204" pitchFamily="34" charset="0"/>
                        </a:rPr>
                        <a:t> </a:t>
                      </a:r>
                      <a:r>
                        <a:rPr lang="en-US" sz="1700" dirty="0" smtClean="0">
                          <a:effectLst/>
                          <a:latin typeface="Bookman Old Style" pitchFamily="18" charset="0"/>
                          <a:cs typeface="Arial" panose="020B0604020202020204" pitchFamily="34" charset="0"/>
                        </a:rPr>
                        <a:t>scientific, critical </a:t>
                      </a:r>
                      <a:r>
                        <a:rPr lang="en-US" sz="1700" dirty="0">
                          <a:effectLst/>
                          <a:latin typeface="Bookman Old Style" pitchFamily="18" charset="0"/>
                          <a:cs typeface="Arial" panose="020B0604020202020204" pitchFamily="34" charset="0"/>
                        </a:rPr>
                        <a:t>and creative </a:t>
                      </a:r>
                      <a:r>
                        <a:rPr lang="en-US" sz="1700" dirty="0" smtClean="0">
                          <a:effectLst/>
                          <a:latin typeface="Bookman Old Style" pitchFamily="18" charset="0"/>
                          <a:cs typeface="Arial" panose="020B0604020202020204" pitchFamily="34" charset="0"/>
                        </a:rPr>
                        <a:t>thinking;</a:t>
                      </a:r>
                      <a:r>
                        <a:rPr lang="en-US" sz="1700" baseline="0" dirty="0" smtClean="0">
                          <a:effectLst/>
                          <a:latin typeface="Bookman Old Style" pitchFamily="18" charset="0"/>
                          <a:cs typeface="Arial" panose="020B0604020202020204" pitchFamily="34" charset="0"/>
                        </a:rPr>
                        <a:t> and the </a:t>
                      </a:r>
                      <a:r>
                        <a:rPr lang="en-US" sz="1700" dirty="0" smtClean="0">
                          <a:effectLst/>
                          <a:latin typeface="Bookman Old Style" pitchFamily="18" charset="0"/>
                          <a:cs typeface="Arial" panose="020B0604020202020204" pitchFamily="34" charset="0"/>
                        </a:rPr>
                        <a:t>use of technologies.</a:t>
                      </a:r>
                    </a:p>
                    <a:p>
                      <a:pPr marL="174625" marR="0" indent="-174625">
                        <a:spcBef>
                          <a:spcPts val="0"/>
                        </a:spcBef>
                        <a:spcAft>
                          <a:spcPts val="0"/>
                        </a:spcAft>
                        <a:buFont typeface="Arial" pitchFamily="34" charset="0"/>
                        <a:buChar char="•"/>
                      </a:pPr>
                      <a:r>
                        <a:rPr lang="en-US" sz="1700" dirty="0" smtClean="0">
                          <a:effectLst/>
                          <a:latin typeface="Bookman Old Style" pitchFamily="18" charset="0"/>
                          <a:cs typeface="Arial" panose="020B0604020202020204" pitchFamily="34" charset="0"/>
                        </a:rPr>
                        <a:t>Have </a:t>
                      </a:r>
                      <a:r>
                        <a:rPr lang="en-US" sz="1700" baseline="0" dirty="0" smtClean="0">
                          <a:effectLst/>
                          <a:latin typeface="Bookman Old Style" pitchFamily="18" charset="0"/>
                          <a:cs typeface="Arial" panose="020B0604020202020204" pitchFamily="34" charset="0"/>
                        </a:rPr>
                        <a:t>an un</a:t>
                      </a:r>
                      <a:r>
                        <a:rPr lang="en-US" sz="1700" dirty="0" smtClean="0">
                          <a:effectLst/>
                          <a:latin typeface="Bookman Old Style" pitchFamily="18" charset="0"/>
                          <a:cs typeface="Arial" panose="020B0604020202020204" pitchFamily="34" charset="0"/>
                        </a:rPr>
                        <a:t>derstanding of right and wrong; </a:t>
                      </a:r>
                      <a:r>
                        <a:rPr lang="en-US" sz="1700" baseline="0" dirty="0" smtClean="0">
                          <a:effectLst/>
                          <a:latin typeface="Bookman Old Style" pitchFamily="18" charset="0"/>
                          <a:cs typeface="Arial" panose="020B0604020202020204" pitchFamily="34" charset="0"/>
                        </a:rPr>
                        <a:t>one’s history and </a:t>
                      </a:r>
                      <a:r>
                        <a:rPr lang="en-US" sz="1700" dirty="0" smtClean="0">
                          <a:effectLst/>
                          <a:latin typeface="Bookman Old Style" pitchFamily="18" charset="0"/>
                          <a:cs typeface="Arial" panose="020B0604020202020204" pitchFamily="34" charset="0"/>
                        </a:rPr>
                        <a:t>cultural</a:t>
                      </a:r>
                      <a:r>
                        <a:rPr lang="en-US" sz="1700" baseline="0" dirty="0" smtClean="0">
                          <a:effectLst/>
                          <a:latin typeface="Bookman Old Style" pitchFamily="18" charset="0"/>
                          <a:cs typeface="Arial" panose="020B0604020202020204" pitchFamily="34" charset="0"/>
                        </a:rPr>
                        <a:t> heritage; and </a:t>
                      </a:r>
                      <a:r>
                        <a:rPr lang="en-US" sz="1700" dirty="0" smtClean="0">
                          <a:effectLst/>
                          <a:latin typeface="Bookman Old Style" pitchFamily="18" charset="0"/>
                          <a:cs typeface="Arial" panose="020B0604020202020204" pitchFamily="34" charset="0"/>
                        </a:rPr>
                        <a:t>deep respect for self,</a:t>
                      </a:r>
                      <a:r>
                        <a:rPr lang="en-US" sz="1700" baseline="0" dirty="0" smtClean="0">
                          <a:effectLst/>
                          <a:latin typeface="Bookman Old Style" pitchFamily="18" charset="0"/>
                          <a:cs typeface="Arial" panose="020B0604020202020204" pitchFamily="34" charset="0"/>
                        </a:rPr>
                        <a:t> o</a:t>
                      </a:r>
                      <a:r>
                        <a:rPr lang="en-US" sz="1700" dirty="0" smtClean="0">
                          <a:effectLst/>
                          <a:latin typeface="Bookman Old Style" pitchFamily="18" charset="0"/>
                          <a:cs typeface="Arial" panose="020B0604020202020204" pitchFamily="34" charset="0"/>
                        </a:rPr>
                        <a:t>thers and their culture, and the environment.</a:t>
                      </a: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spcBef>
                          <a:spcPts val="0"/>
                        </a:spcBef>
                        <a:spcAft>
                          <a:spcPts val="0"/>
                        </a:spcAft>
                        <a:buFont typeface="Arial" pitchFamily="34" charset="0"/>
                        <a:buNone/>
                      </a:pPr>
                      <a:r>
                        <a:rPr lang="en-US" sz="1700" dirty="0" smtClean="0">
                          <a:effectLst/>
                          <a:latin typeface="Bookman Old Style" pitchFamily="18" charset="0"/>
                          <a:cs typeface="Arial" panose="020B0604020202020204" pitchFamily="34" charset="0"/>
                        </a:rPr>
                        <a:t>Apply </a:t>
                      </a:r>
                      <a:r>
                        <a:rPr lang="en-US" sz="1700" u="sng" dirty="0" smtClean="0">
                          <a:effectLst/>
                          <a:latin typeface="Bookman Old Style" pitchFamily="18" charset="0"/>
                          <a:cs typeface="Arial" panose="020B0604020202020204" pitchFamily="34" charset="0"/>
                        </a:rPr>
                        <a:t>foundational</a:t>
                      </a:r>
                      <a:r>
                        <a:rPr lang="en-US" sz="1700" dirty="0" smtClean="0">
                          <a:effectLst/>
                          <a:latin typeface="Bookman Old Style" pitchFamily="18" charset="0"/>
                          <a:cs typeface="Arial" panose="020B0604020202020204" pitchFamily="34" charset="0"/>
                        </a:rPr>
                        <a:t> knowledge, skills, and values </a:t>
                      </a:r>
                      <a:r>
                        <a:rPr lang="en-US" sz="1700" dirty="0">
                          <a:effectLst/>
                          <a:latin typeface="Bookman Old Style" pitchFamily="18" charset="0"/>
                          <a:cs typeface="Arial" panose="020B0604020202020204" pitchFamily="34" charset="0"/>
                        </a:rPr>
                        <a:t>in </a:t>
                      </a:r>
                      <a:r>
                        <a:rPr lang="en-US" sz="1700" dirty="0" smtClean="0">
                          <a:effectLst/>
                          <a:latin typeface="Bookman Old Style" pitchFamily="18" charset="0"/>
                          <a:cs typeface="Arial" panose="020B0604020202020204" pitchFamily="34" charset="0"/>
                        </a:rPr>
                        <a:t>academic and real-life </a:t>
                      </a:r>
                      <a:r>
                        <a:rPr lang="en-US" sz="1700" dirty="0">
                          <a:effectLst/>
                          <a:latin typeface="Bookman Old Style" pitchFamily="18" charset="0"/>
                          <a:cs typeface="Arial" panose="020B0604020202020204" pitchFamily="34" charset="0"/>
                        </a:rPr>
                        <a:t>situations </a:t>
                      </a:r>
                      <a:r>
                        <a:rPr lang="en-US" sz="1700" dirty="0" smtClean="0">
                          <a:effectLst/>
                          <a:latin typeface="Bookman Old Style" pitchFamily="18" charset="0"/>
                          <a:cs typeface="Arial" panose="020B0604020202020204" pitchFamily="34" charset="0"/>
                        </a:rPr>
                        <a:t>through</a:t>
                      </a:r>
                      <a:r>
                        <a:rPr lang="en-US" sz="1700" baseline="0" dirty="0" smtClean="0">
                          <a:effectLst/>
                          <a:latin typeface="Bookman Old Style" pitchFamily="18" charset="0"/>
                          <a:cs typeface="Arial" panose="020B0604020202020204" pitchFamily="34" charset="0"/>
                        </a:rPr>
                        <a:t> </a:t>
                      </a:r>
                      <a:r>
                        <a:rPr lang="en-US" sz="1700" dirty="0" smtClean="0">
                          <a:effectLst/>
                          <a:latin typeface="Bookman Old Style" pitchFamily="18" charset="0"/>
                          <a:cs typeface="Arial" panose="020B0604020202020204" pitchFamily="34" charset="0"/>
                        </a:rPr>
                        <a:t>sound reasoning, informed decision-making, and the judicious use of resources.</a:t>
                      </a: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spcBef>
                          <a:spcPts val="0"/>
                        </a:spcBef>
                        <a:spcAft>
                          <a:spcPts val="0"/>
                        </a:spcAft>
                      </a:pPr>
                      <a:r>
                        <a:rPr lang="en-US" sz="1700" dirty="0">
                          <a:effectLst/>
                          <a:latin typeface="Bookman Old Style" pitchFamily="18" charset="0"/>
                          <a:cs typeface="Arial" panose="020B0604020202020204" pitchFamily="34" charset="0"/>
                        </a:rPr>
                        <a:t>Apply </a:t>
                      </a:r>
                      <a:r>
                        <a:rPr lang="en-US" sz="1700" dirty="0" smtClean="0">
                          <a:effectLst/>
                          <a:latin typeface="Bookman Old Style" pitchFamily="18" charset="0"/>
                          <a:cs typeface="Arial" panose="020B0604020202020204" pitchFamily="34" charset="0"/>
                        </a:rPr>
                        <a:t>skills in limited situations </a:t>
                      </a:r>
                      <a:r>
                        <a:rPr lang="en-US" sz="1700" dirty="0">
                          <a:effectLst/>
                          <a:latin typeface="Bookman Old Style" pitchFamily="18" charset="0"/>
                          <a:cs typeface="Arial" panose="020B0604020202020204" pitchFamily="34" charset="0"/>
                        </a:rPr>
                        <a:t>with </a:t>
                      </a:r>
                      <a:r>
                        <a:rPr lang="en-US" sz="1700" u="sng" dirty="0" smtClean="0">
                          <a:effectLst/>
                          <a:latin typeface="Bookman Old Style" pitchFamily="18" charset="0"/>
                          <a:cs typeface="Arial" panose="020B0604020202020204" pitchFamily="34" charset="0"/>
                        </a:rPr>
                        <a:t>close</a:t>
                      </a:r>
                      <a:r>
                        <a:rPr lang="en-US" sz="1700" baseline="0" dirty="0" smtClean="0">
                          <a:effectLst/>
                          <a:latin typeface="Bookman Old Style" pitchFamily="18" charset="0"/>
                          <a:cs typeface="Arial" panose="020B0604020202020204" pitchFamily="34" charset="0"/>
                        </a:rPr>
                        <a:t> </a:t>
                      </a:r>
                      <a:r>
                        <a:rPr lang="en-US" sz="1700" dirty="0" smtClean="0">
                          <a:effectLst/>
                          <a:latin typeface="Bookman Old Style" pitchFamily="18" charset="0"/>
                          <a:cs typeface="Arial" panose="020B0604020202020204" pitchFamily="34" charset="0"/>
                        </a:rPr>
                        <a:t>supervision.</a:t>
                      </a:r>
                      <a:endParaRPr lang="en-PH" sz="1700" dirty="0">
                        <a:effectLst/>
                        <a:latin typeface="Bookman Old Style" pitchFamily="18" charset="0"/>
                        <a:ea typeface="MS Mincho"/>
                        <a:cs typeface="Arial" panose="020B0604020202020204" pitchFamily="34" charset="0"/>
                      </a:endParaRP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308450">
                <a:tc>
                  <a:txBody>
                    <a:bodyPr/>
                    <a:lstStyle/>
                    <a:p>
                      <a:pPr marL="0" marR="0" algn="ctr">
                        <a:spcBef>
                          <a:spcPts val="0"/>
                        </a:spcBef>
                        <a:spcAft>
                          <a:spcPts val="0"/>
                        </a:spcAft>
                      </a:pPr>
                      <a:r>
                        <a:rPr lang="en-US" sz="1700" dirty="0" smtClean="0">
                          <a:effectLst/>
                          <a:latin typeface="Bookman Old Style" pitchFamily="18" charset="0"/>
                          <a:cs typeface="Arial" panose="020B0604020202020204" pitchFamily="34" charset="0"/>
                        </a:rPr>
                        <a:t>II</a:t>
                      </a:r>
                    </a:p>
                    <a:p>
                      <a:pPr marL="0" marR="0" algn="ctr">
                        <a:spcBef>
                          <a:spcPts val="0"/>
                        </a:spcBef>
                        <a:spcAft>
                          <a:spcPts val="0"/>
                        </a:spcAft>
                      </a:pPr>
                      <a:r>
                        <a:rPr lang="en-US" sz="1700" dirty="0" smtClean="0">
                          <a:effectLst/>
                          <a:latin typeface="Bookman Old Style" pitchFamily="18" charset="0"/>
                          <a:cs typeface="Arial" panose="020B0604020202020204" pitchFamily="34" charset="0"/>
                        </a:rPr>
                        <a:t>(G12)</a:t>
                      </a:r>
                      <a:endParaRPr lang="en-PH" sz="1700" dirty="0">
                        <a:effectLst/>
                        <a:latin typeface="Bookman Old Style" pitchFamily="18" charset="0"/>
                        <a:ea typeface="MS Mincho"/>
                        <a:cs typeface="Arial" panose="020B0604020202020204" pitchFamily="34" charset="0"/>
                      </a:endParaRP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174625" marR="0" indent="-174625">
                        <a:spcBef>
                          <a:spcPts val="0"/>
                        </a:spcBef>
                        <a:spcAft>
                          <a:spcPts val="0"/>
                        </a:spcAft>
                        <a:buFont typeface="Arial" pitchFamily="34" charset="0"/>
                        <a:buChar char="•"/>
                      </a:pPr>
                      <a:r>
                        <a:rPr lang="en-US" sz="1700" dirty="0" smtClean="0">
                          <a:effectLst/>
                          <a:latin typeface="Bookman Old Style" pitchFamily="18" charset="0"/>
                          <a:cs typeface="Arial" panose="020B0604020202020204" pitchFamily="34" charset="0"/>
                        </a:rPr>
                        <a:t>Possess </a:t>
                      </a:r>
                      <a:r>
                        <a:rPr lang="en-US" sz="1700" u="sng" dirty="0" smtClean="0">
                          <a:effectLst/>
                          <a:latin typeface="Bookman Old Style" pitchFamily="18" charset="0"/>
                          <a:cs typeface="Arial" panose="020B0604020202020204" pitchFamily="34" charset="0"/>
                        </a:rPr>
                        <a:t>functional</a:t>
                      </a:r>
                      <a:r>
                        <a:rPr lang="en-US" sz="1700" u="none" baseline="0" dirty="0" smtClean="0">
                          <a:effectLst/>
                          <a:latin typeface="Bookman Old Style" pitchFamily="18" charset="0"/>
                          <a:cs typeface="Arial" panose="020B0604020202020204" pitchFamily="34" charset="0"/>
                        </a:rPr>
                        <a:t> </a:t>
                      </a:r>
                      <a:r>
                        <a:rPr lang="en-US" sz="1700" u="none" dirty="0" smtClean="0">
                          <a:effectLst/>
                          <a:latin typeface="Bookman Old Style" pitchFamily="18" charset="0"/>
                          <a:cs typeface="Arial" panose="020B0604020202020204" pitchFamily="34" charset="0"/>
                        </a:rPr>
                        <a:t>knowledge</a:t>
                      </a:r>
                      <a:r>
                        <a:rPr lang="en-US" sz="1700" dirty="0" smtClean="0">
                          <a:effectLst/>
                          <a:latin typeface="Bookman Old Style" pitchFamily="18" charset="0"/>
                          <a:cs typeface="Arial" panose="020B0604020202020204" pitchFamily="34" charset="0"/>
                        </a:rPr>
                        <a:t> across a range of learning areas and </a:t>
                      </a:r>
                      <a:r>
                        <a:rPr lang="en-US" sz="1700" u="sng" dirty="0" smtClean="0">
                          <a:effectLst/>
                          <a:latin typeface="Bookman Old Style" pitchFamily="18" charset="0"/>
                          <a:cs typeface="Arial" panose="020B0604020202020204" pitchFamily="34" charset="0"/>
                        </a:rPr>
                        <a:t>technical</a:t>
                      </a:r>
                      <a:r>
                        <a:rPr lang="en-US" sz="1700" u="sng" baseline="0" dirty="0" smtClean="0">
                          <a:effectLst/>
                          <a:latin typeface="Bookman Old Style" pitchFamily="18" charset="0"/>
                          <a:cs typeface="Arial" panose="020B0604020202020204" pitchFamily="34" charset="0"/>
                        </a:rPr>
                        <a:t> skills</a:t>
                      </a:r>
                      <a:r>
                        <a:rPr lang="en-US" sz="1700" baseline="0" dirty="0" smtClean="0">
                          <a:effectLst/>
                          <a:latin typeface="Bookman Old Style" pitchFamily="18" charset="0"/>
                          <a:cs typeface="Arial" panose="020B0604020202020204" pitchFamily="34" charset="0"/>
                        </a:rPr>
                        <a:t> </a:t>
                      </a:r>
                      <a:r>
                        <a:rPr lang="en-US" sz="1700" u="sng" baseline="0" dirty="0" smtClean="0">
                          <a:effectLst/>
                          <a:latin typeface="Bookman Old Style" pitchFamily="18" charset="0"/>
                          <a:cs typeface="Arial" panose="020B0604020202020204" pitchFamily="34" charset="0"/>
                        </a:rPr>
                        <a:t>in chosen career tracks </a:t>
                      </a:r>
                      <a:r>
                        <a:rPr lang="en-US" sz="1700" u="sng" dirty="0" smtClean="0">
                          <a:effectLst/>
                          <a:latin typeface="Bookman Old Style" pitchFamily="18" charset="0"/>
                          <a:cs typeface="Arial" panose="020B0604020202020204" pitchFamily="34" charset="0"/>
                        </a:rPr>
                        <a:t>with advanced</a:t>
                      </a:r>
                      <a:r>
                        <a:rPr lang="en-US" sz="1700" u="sng" baseline="0" dirty="0" smtClean="0">
                          <a:effectLst/>
                          <a:latin typeface="Bookman Old Style" pitchFamily="18" charset="0"/>
                          <a:cs typeface="Arial" panose="020B0604020202020204" pitchFamily="34" charset="0"/>
                        </a:rPr>
                        <a:t> competencies</a:t>
                      </a:r>
                      <a:r>
                        <a:rPr lang="en-US" sz="1700" baseline="0" dirty="0" smtClean="0">
                          <a:effectLst/>
                          <a:latin typeface="Bookman Old Style" pitchFamily="18" charset="0"/>
                          <a:cs typeface="Arial" panose="020B0604020202020204" pitchFamily="34" charset="0"/>
                        </a:rPr>
                        <a:t> in </a:t>
                      </a:r>
                      <a:r>
                        <a:rPr lang="en-US" sz="1700" dirty="0" smtClean="0">
                          <a:effectLst/>
                          <a:latin typeface="Bookman Old Style" pitchFamily="18" charset="0"/>
                          <a:cs typeface="Arial" panose="020B0604020202020204" pitchFamily="34" charset="0"/>
                        </a:rPr>
                        <a:t>communication;</a:t>
                      </a:r>
                      <a:r>
                        <a:rPr lang="en-US" sz="1700" baseline="0" dirty="0" smtClean="0">
                          <a:effectLst/>
                          <a:latin typeface="Bookman Old Style" pitchFamily="18" charset="0"/>
                          <a:cs typeface="Arial" panose="020B0604020202020204" pitchFamily="34" charset="0"/>
                        </a:rPr>
                        <a:t> </a:t>
                      </a:r>
                      <a:r>
                        <a:rPr lang="en-US" sz="1700" dirty="0" smtClean="0">
                          <a:effectLst/>
                          <a:latin typeface="Bookman Old Style" pitchFamily="18" charset="0"/>
                          <a:cs typeface="Arial" panose="020B0604020202020204" pitchFamily="34" charset="0"/>
                        </a:rPr>
                        <a:t>scientific, critical and creative thinking;</a:t>
                      </a:r>
                      <a:r>
                        <a:rPr lang="en-US" sz="1700" baseline="0" dirty="0" smtClean="0">
                          <a:effectLst/>
                          <a:latin typeface="Bookman Old Style" pitchFamily="18" charset="0"/>
                          <a:cs typeface="Arial" panose="020B0604020202020204" pitchFamily="34" charset="0"/>
                        </a:rPr>
                        <a:t> and the </a:t>
                      </a:r>
                      <a:r>
                        <a:rPr lang="en-US" sz="1700" dirty="0" smtClean="0">
                          <a:effectLst/>
                          <a:latin typeface="Bookman Old Style" pitchFamily="18" charset="0"/>
                          <a:cs typeface="Arial" panose="020B0604020202020204" pitchFamily="34" charset="0"/>
                        </a:rPr>
                        <a:t>use of technologies.</a:t>
                      </a:r>
                    </a:p>
                    <a:p>
                      <a:pPr marL="174625" marR="0" indent="-174625">
                        <a:spcBef>
                          <a:spcPts val="0"/>
                        </a:spcBef>
                        <a:spcAft>
                          <a:spcPts val="0"/>
                        </a:spcAft>
                        <a:buFont typeface="Arial" pitchFamily="34" charset="0"/>
                        <a:buChar char="•"/>
                      </a:pPr>
                      <a:r>
                        <a:rPr lang="en-US" sz="1700" dirty="0" smtClean="0">
                          <a:effectLst/>
                          <a:latin typeface="Bookman Old Style" pitchFamily="18" charset="0"/>
                          <a:cs typeface="Arial" panose="020B0604020202020204" pitchFamily="34" charset="0"/>
                        </a:rPr>
                        <a:t>Have </a:t>
                      </a:r>
                      <a:r>
                        <a:rPr lang="en-US" sz="1700" baseline="0" dirty="0" smtClean="0">
                          <a:effectLst/>
                          <a:latin typeface="Bookman Old Style" pitchFamily="18" charset="0"/>
                          <a:cs typeface="Arial" panose="020B0604020202020204" pitchFamily="34" charset="0"/>
                        </a:rPr>
                        <a:t>an un</a:t>
                      </a:r>
                      <a:r>
                        <a:rPr lang="en-US" sz="1700" dirty="0" smtClean="0">
                          <a:effectLst/>
                          <a:latin typeface="Bookman Old Style" pitchFamily="18" charset="0"/>
                          <a:cs typeface="Arial" panose="020B0604020202020204" pitchFamily="34" charset="0"/>
                        </a:rPr>
                        <a:t>derstanding of right and wrong; </a:t>
                      </a:r>
                      <a:r>
                        <a:rPr lang="en-US" sz="1700" baseline="0" dirty="0" smtClean="0">
                          <a:effectLst/>
                          <a:latin typeface="Bookman Old Style" pitchFamily="18" charset="0"/>
                          <a:cs typeface="Arial" panose="020B0604020202020204" pitchFamily="34" charset="0"/>
                        </a:rPr>
                        <a:t>one’s history and </a:t>
                      </a:r>
                      <a:r>
                        <a:rPr lang="en-US" sz="1700" dirty="0" smtClean="0">
                          <a:effectLst/>
                          <a:latin typeface="Bookman Old Style" pitchFamily="18" charset="0"/>
                          <a:cs typeface="Arial" panose="020B0604020202020204" pitchFamily="34" charset="0"/>
                        </a:rPr>
                        <a:t>cultural</a:t>
                      </a:r>
                      <a:r>
                        <a:rPr lang="en-US" sz="1700" baseline="0" dirty="0" smtClean="0">
                          <a:effectLst/>
                          <a:latin typeface="Bookman Old Style" pitchFamily="18" charset="0"/>
                          <a:cs typeface="Arial" panose="020B0604020202020204" pitchFamily="34" charset="0"/>
                        </a:rPr>
                        <a:t> heritage; and </a:t>
                      </a:r>
                      <a:r>
                        <a:rPr lang="en-US" sz="1700" dirty="0" smtClean="0">
                          <a:effectLst/>
                          <a:latin typeface="Bookman Old Style" pitchFamily="18" charset="0"/>
                          <a:cs typeface="Arial" panose="020B0604020202020204" pitchFamily="34" charset="0"/>
                        </a:rPr>
                        <a:t>deep respect for self,</a:t>
                      </a:r>
                      <a:r>
                        <a:rPr lang="en-US" sz="1700" baseline="0" dirty="0" smtClean="0">
                          <a:effectLst/>
                          <a:latin typeface="Bookman Old Style" pitchFamily="18" charset="0"/>
                          <a:cs typeface="Arial" panose="020B0604020202020204" pitchFamily="34" charset="0"/>
                        </a:rPr>
                        <a:t> o</a:t>
                      </a:r>
                      <a:r>
                        <a:rPr lang="en-US" sz="1700" dirty="0" smtClean="0">
                          <a:effectLst/>
                          <a:latin typeface="Bookman Old Style" pitchFamily="18" charset="0"/>
                          <a:cs typeface="Arial" panose="020B0604020202020204" pitchFamily="34" charset="0"/>
                        </a:rPr>
                        <a:t>thers and their culture, and the environment.</a:t>
                      </a: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buFont typeface="Arial" pitchFamily="34" charset="0"/>
                        <a:buNone/>
                      </a:pPr>
                      <a:r>
                        <a:rPr lang="en-US" sz="1700" dirty="0" smtClean="0">
                          <a:effectLst/>
                          <a:latin typeface="Bookman Old Style" pitchFamily="18" charset="0"/>
                          <a:cs typeface="Arial" panose="020B0604020202020204" pitchFamily="34" charset="0"/>
                        </a:rPr>
                        <a:t>Apply </a:t>
                      </a:r>
                      <a:r>
                        <a:rPr lang="en-US" sz="1700" u="sng" dirty="0" smtClean="0">
                          <a:effectLst/>
                          <a:latin typeface="Bookman Old Style" pitchFamily="18" charset="0"/>
                          <a:cs typeface="Arial" panose="020B0604020202020204" pitchFamily="34" charset="0"/>
                        </a:rPr>
                        <a:t>functional</a:t>
                      </a:r>
                      <a:r>
                        <a:rPr lang="en-US" sz="1700" dirty="0" smtClean="0">
                          <a:effectLst/>
                          <a:latin typeface="Bookman Old Style" pitchFamily="18" charset="0"/>
                          <a:cs typeface="Arial" panose="020B0604020202020204" pitchFamily="34" charset="0"/>
                        </a:rPr>
                        <a:t> knowledge, </a:t>
                      </a:r>
                      <a:r>
                        <a:rPr lang="en-US" sz="1700" u="sng" dirty="0" smtClean="0">
                          <a:effectLst/>
                          <a:latin typeface="Bookman Old Style" pitchFamily="18" charset="0"/>
                          <a:cs typeface="Arial" panose="020B0604020202020204" pitchFamily="34" charset="0"/>
                        </a:rPr>
                        <a:t>technical</a:t>
                      </a:r>
                      <a:r>
                        <a:rPr lang="en-US" sz="1700" baseline="0" dirty="0" smtClean="0">
                          <a:effectLst/>
                          <a:latin typeface="Bookman Old Style" pitchFamily="18" charset="0"/>
                          <a:cs typeface="Arial" panose="020B0604020202020204" pitchFamily="34" charset="0"/>
                        </a:rPr>
                        <a:t> </a:t>
                      </a:r>
                      <a:r>
                        <a:rPr lang="en-US" sz="1700" dirty="0" smtClean="0">
                          <a:effectLst/>
                          <a:latin typeface="Bookman Old Style" pitchFamily="18" charset="0"/>
                          <a:cs typeface="Arial" panose="020B0604020202020204" pitchFamily="34" charset="0"/>
                        </a:rPr>
                        <a:t>skills</a:t>
                      </a:r>
                      <a:r>
                        <a:rPr lang="en-US" sz="1700" baseline="0" dirty="0" smtClean="0">
                          <a:effectLst/>
                          <a:latin typeface="Bookman Old Style" pitchFamily="18" charset="0"/>
                          <a:cs typeface="Arial" panose="020B0604020202020204" pitchFamily="34" charset="0"/>
                        </a:rPr>
                        <a:t> </a:t>
                      </a:r>
                      <a:r>
                        <a:rPr lang="en-US" sz="1700" dirty="0" smtClean="0">
                          <a:effectLst/>
                          <a:latin typeface="Bookman Old Style" pitchFamily="18" charset="0"/>
                          <a:cs typeface="Arial" panose="020B0604020202020204" pitchFamily="34" charset="0"/>
                        </a:rPr>
                        <a:t>and values in academic and real-life situations through</a:t>
                      </a:r>
                      <a:r>
                        <a:rPr lang="en-US" sz="1700" baseline="0" dirty="0" smtClean="0">
                          <a:effectLst/>
                          <a:latin typeface="Bookman Old Style" pitchFamily="18" charset="0"/>
                          <a:cs typeface="Arial" panose="020B0604020202020204" pitchFamily="34" charset="0"/>
                        </a:rPr>
                        <a:t> </a:t>
                      </a:r>
                      <a:r>
                        <a:rPr lang="en-US" sz="1700" dirty="0" smtClean="0">
                          <a:effectLst/>
                          <a:latin typeface="Bookman Old Style" pitchFamily="18" charset="0"/>
                          <a:cs typeface="Arial" panose="020B0604020202020204" pitchFamily="34" charset="0"/>
                        </a:rPr>
                        <a:t>sound reasoning, informed decision-making, and the judicious use of resources.</a:t>
                      </a:r>
                      <a:endParaRPr lang="en-PH" sz="1700" dirty="0">
                        <a:effectLst/>
                        <a:latin typeface="Bookman Old Style" pitchFamily="18" charset="0"/>
                        <a:ea typeface="MS Mincho"/>
                        <a:cs typeface="Arial" panose="020B0604020202020204" pitchFamily="34" charset="0"/>
                      </a:endParaRP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1700" dirty="0" smtClean="0">
                          <a:effectLst/>
                          <a:latin typeface="Bookman Old Style" pitchFamily="18" charset="0"/>
                          <a:cs typeface="Arial" panose="020B0604020202020204" pitchFamily="34" charset="0"/>
                        </a:rPr>
                        <a:t>Apply skills in</a:t>
                      </a:r>
                      <a:r>
                        <a:rPr lang="en-US" sz="1700" baseline="0" dirty="0" smtClean="0">
                          <a:effectLst/>
                          <a:latin typeface="Bookman Old Style" pitchFamily="18" charset="0"/>
                          <a:cs typeface="Arial" panose="020B0604020202020204" pitchFamily="34" charset="0"/>
                        </a:rPr>
                        <a:t> varied situations with </a:t>
                      </a:r>
                      <a:r>
                        <a:rPr lang="en-US" sz="1700" u="sng" baseline="0" dirty="0" smtClean="0">
                          <a:effectLst/>
                          <a:latin typeface="Bookman Old Style" pitchFamily="18" charset="0"/>
                          <a:cs typeface="Arial" panose="020B0604020202020204" pitchFamily="34" charset="0"/>
                        </a:rPr>
                        <a:t>minimal</a:t>
                      </a:r>
                      <a:r>
                        <a:rPr lang="en-US" sz="1700" baseline="0" dirty="0" smtClean="0">
                          <a:effectLst/>
                          <a:latin typeface="Bookman Old Style" pitchFamily="18" charset="0"/>
                          <a:cs typeface="Arial" panose="020B0604020202020204" pitchFamily="34" charset="0"/>
                        </a:rPr>
                        <a:t> supervision.</a:t>
                      </a:r>
                      <a:endParaRPr lang="en-PH" sz="1700" dirty="0">
                        <a:effectLst/>
                        <a:latin typeface="Bookman Old Style" pitchFamily="18" charset="0"/>
                        <a:ea typeface="MS Mincho"/>
                        <a:cs typeface="Arial" panose="020B0604020202020204" pitchFamily="34" charset="0"/>
                      </a:endParaRPr>
                    </a:p>
                  </a:txBody>
                  <a:tcPr marL="70718" marR="70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591430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0"/>
            <a:ext cx="9906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dirty="0">
              <a:solidFill>
                <a:prstClr val="white"/>
              </a:solidFill>
            </a:endParaRPr>
          </a:p>
        </p:txBody>
      </p:sp>
      <p:sp>
        <p:nvSpPr>
          <p:cNvPr id="36" name="Title 1"/>
          <p:cNvSpPr txBox="1">
            <a:spLocks/>
          </p:cNvSpPr>
          <p:nvPr/>
        </p:nvSpPr>
        <p:spPr>
          <a:xfrm>
            <a:off x="495300" y="0"/>
            <a:ext cx="8915400" cy="914400"/>
          </a:xfrm>
          <a:prstGeom prst="rect">
            <a:avLst/>
          </a:prstGeom>
        </p:spPr>
        <p:txBody>
          <a:bodyPr vert="horz" anchor="ctr">
            <a:normAutofit/>
          </a:bodyPr>
          <a:lstStyle/>
          <a:p>
            <a:pPr algn="ctr">
              <a:spcBef>
                <a:spcPct val="0"/>
              </a:spcBef>
              <a:defRPr/>
            </a:pPr>
            <a:r>
              <a:rPr lang="fil-PH" sz="3600" dirty="0">
                <a:solidFill>
                  <a:prstClr val="white"/>
                </a:solidFill>
                <a:latin typeface="Bookman Old Style" pitchFamily="18" charset="0"/>
                <a:ea typeface="+mj-ea"/>
                <a:cs typeface="+mj-cs"/>
              </a:rPr>
              <a:t>Curriculum Outcomes </a:t>
            </a:r>
          </a:p>
        </p:txBody>
      </p:sp>
      <p:sp>
        <p:nvSpPr>
          <p:cNvPr id="37" name="Title 1"/>
          <p:cNvSpPr txBox="1">
            <a:spLocks/>
          </p:cNvSpPr>
          <p:nvPr/>
        </p:nvSpPr>
        <p:spPr>
          <a:xfrm>
            <a:off x="412750" y="1828798"/>
            <a:ext cx="3302000" cy="1143000"/>
          </a:xfrm>
          <a:prstGeom prst="rect">
            <a:avLst/>
          </a:prstGeom>
          <a:solidFill>
            <a:schemeClr val="accent6">
              <a:lumMod val="20000"/>
              <a:lumOff val="80000"/>
            </a:schemeClr>
          </a:solidFill>
        </p:spPr>
        <p:txBody>
          <a:bodyPr vert="horz" anchor="ctr">
            <a:normAutofit/>
          </a:bodyPr>
          <a:lstStyle/>
          <a:p>
            <a:pPr algn="ctr">
              <a:spcBef>
                <a:spcPct val="0"/>
              </a:spcBef>
              <a:defRPr/>
            </a:pPr>
            <a:r>
              <a:rPr lang="fil-PH" sz="2800" b="1" dirty="0">
                <a:solidFill>
                  <a:prstClr val="black"/>
                </a:solidFill>
                <a:latin typeface="Bookman Old Style" pitchFamily="18" charset="0"/>
                <a:ea typeface="+mj-ea"/>
                <a:cs typeface="+mj-cs"/>
              </a:rPr>
              <a:t>PQF</a:t>
            </a:r>
          </a:p>
        </p:txBody>
      </p:sp>
      <p:sp>
        <p:nvSpPr>
          <p:cNvPr id="38" name="Rectangle 37"/>
          <p:cNvSpPr/>
          <p:nvPr/>
        </p:nvSpPr>
        <p:spPr>
          <a:xfrm>
            <a:off x="0" y="6553200"/>
            <a:ext cx="9906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39" name="Title 1"/>
          <p:cNvSpPr txBox="1">
            <a:spLocks/>
          </p:cNvSpPr>
          <p:nvPr/>
        </p:nvSpPr>
        <p:spPr>
          <a:xfrm>
            <a:off x="495300" y="6553200"/>
            <a:ext cx="8915400" cy="304800"/>
          </a:xfrm>
          <a:prstGeom prst="rect">
            <a:avLst/>
          </a:prstGeom>
        </p:spPr>
        <p:txBody>
          <a:bodyPr vert="horz" lIns="91440" tIns="45720" rIns="91440" bIns="45720" rtlCol="0" anchor="ctr">
            <a:normAutofit/>
          </a:bodyPr>
          <a:lstStyle/>
          <a:p>
            <a:pPr algn="ctr">
              <a:spcBef>
                <a:spcPct val="0"/>
              </a:spcBef>
              <a:defRPr/>
            </a:pPr>
            <a:r>
              <a:rPr lang="fil-PH" sz="1200" dirty="0">
                <a:solidFill>
                  <a:prstClr val="white"/>
                </a:solidFill>
                <a:latin typeface="Bookman Old Style" pitchFamily="18" charset="0"/>
                <a:ea typeface="+mj-ea"/>
                <a:cs typeface="+mj-cs"/>
              </a:rPr>
              <a:t>DEPARTMENT OF EDUCATION</a:t>
            </a:r>
          </a:p>
        </p:txBody>
      </p:sp>
      <p:sp>
        <p:nvSpPr>
          <p:cNvPr id="40" name="Title 1"/>
          <p:cNvSpPr txBox="1">
            <a:spLocks/>
          </p:cNvSpPr>
          <p:nvPr/>
        </p:nvSpPr>
        <p:spPr>
          <a:xfrm>
            <a:off x="412750" y="2971798"/>
            <a:ext cx="3302000" cy="2362200"/>
          </a:xfrm>
          <a:prstGeom prst="rect">
            <a:avLst/>
          </a:prstGeom>
          <a:solidFill>
            <a:schemeClr val="accent6">
              <a:lumMod val="60000"/>
              <a:lumOff val="40000"/>
            </a:schemeClr>
          </a:solidFill>
        </p:spPr>
        <p:txBody>
          <a:bodyPr vert="horz" anchor="ctr">
            <a:normAutofit/>
          </a:bodyPr>
          <a:lstStyle/>
          <a:p>
            <a:pPr algn="ctr">
              <a:spcBef>
                <a:spcPct val="0"/>
              </a:spcBef>
              <a:defRPr/>
            </a:pPr>
            <a:r>
              <a:rPr lang="fil-PH" sz="3600" b="1" dirty="0">
                <a:solidFill>
                  <a:prstClr val="black"/>
                </a:solidFill>
                <a:latin typeface="Bookman Old Style" pitchFamily="18" charset="0"/>
                <a:ea typeface="+mj-ea"/>
                <a:cs typeface="+mj-cs"/>
              </a:rPr>
              <a:t>Key</a:t>
            </a:r>
          </a:p>
          <a:p>
            <a:pPr algn="ctr">
              <a:spcBef>
                <a:spcPct val="0"/>
              </a:spcBef>
              <a:defRPr/>
            </a:pPr>
            <a:r>
              <a:rPr lang="fil-PH" sz="3600" b="1" dirty="0">
                <a:solidFill>
                  <a:prstClr val="black"/>
                </a:solidFill>
                <a:latin typeface="Bookman Old Style" pitchFamily="18" charset="0"/>
                <a:ea typeface="+mj-ea"/>
                <a:cs typeface="+mj-cs"/>
              </a:rPr>
              <a:t>Stage</a:t>
            </a:r>
          </a:p>
          <a:p>
            <a:pPr algn="ctr">
              <a:spcBef>
                <a:spcPct val="0"/>
              </a:spcBef>
              <a:defRPr/>
            </a:pPr>
            <a:r>
              <a:rPr lang="fil-PH" sz="3600" b="1" dirty="0">
                <a:solidFill>
                  <a:prstClr val="black"/>
                </a:solidFill>
                <a:latin typeface="Bookman Old Style" pitchFamily="18" charset="0"/>
                <a:ea typeface="+mj-ea"/>
                <a:cs typeface="+mj-cs"/>
              </a:rPr>
              <a:t>Outcomes</a:t>
            </a:r>
          </a:p>
        </p:txBody>
      </p:sp>
      <p:grpSp>
        <p:nvGrpSpPr>
          <p:cNvPr id="2" name="Group 60"/>
          <p:cNvGrpSpPr/>
          <p:nvPr/>
        </p:nvGrpSpPr>
        <p:grpSpPr>
          <a:xfrm>
            <a:off x="412750" y="2971798"/>
            <a:ext cx="3302000" cy="152400"/>
            <a:chOff x="381000" y="2590800"/>
            <a:chExt cx="2743200" cy="152400"/>
          </a:xfrm>
          <a:solidFill>
            <a:schemeClr val="accent6">
              <a:lumMod val="20000"/>
              <a:lumOff val="80000"/>
            </a:schemeClr>
          </a:solidFill>
        </p:grpSpPr>
        <p:sp>
          <p:nvSpPr>
            <p:cNvPr id="41" name="Isosceles Triangle 40"/>
            <p:cNvSpPr/>
            <p:nvPr/>
          </p:nvSpPr>
          <p:spPr>
            <a:xfrm flipV="1">
              <a:off x="381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50" name="Isosceles Triangle 49"/>
            <p:cNvSpPr/>
            <p:nvPr/>
          </p:nvSpPr>
          <p:spPr>
            <a:xfrm flipV="1">
              <a:off x="762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51" name="Isosceles Triangle 50"/>
            <p:cNvSpPr/>
            <p:nvPr/>
          </p:nvSpPr>
          <p:spPr>
            <a:xfrm flipV="1">
              <a:off x="1143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52" name="Isosceles Triangle 51"/>
            <p:cNvSpPr/>
            <p:nvPr/>
          </p:nvSpPr>
          <p:spPr>
            <a:xfrm flipV="1">
              <a:off x="1524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53" name="Isosceles Triangle 52"/>
            <p:cNvSpPr/>
            <p:nvPr/>
          </p:nvSpPr>
          <p:spPr>
            <a:xfrm flipV="1">
              <a:off x="1905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54" name="Isosceles Triangle 53"/>
            <p:cNvSpPr/>
            <p:nvPr/>
          </p:nvSpPr>
          <p:spPr>
            <a:xfrm flipV="1">
              <a:off x="2286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55" name="Isosceles Triangle 54"/>
            <p:cNvSpPr/>
            <p:nvPr/>
          </p:nvSpPr>
          <p:spPr>
            <a:xfrm flipV="1">
              <a:off x="2667000" y="2590800"/>
              <a:ext cx="4572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grpSp>
      <p:sp>
        <p:nvSpPr>
          <p:cNvPr id="57" name="Title 1"/>
          <p:cNvSpPr txBox="1">
            <a:spLocks/>
          </p:cNvSpPr>
          <p:nvPr/>
        </p:nvSpPr>
        <p:spPr>
          <a:xfrm>
            <a:off x="412750" y="5333998"/>
            <a:ext cx="825500" cy="609600"/>
          </a:xfrm>
          <a:prstGeom prst="rect">
            <a:avLst/>
          </a:prstGeom>
          <a:solidFill>
            <a:schemeClr val="accent6"/>
          </a:solidFill>
          <a:ln>
            <a:solidFill>
              <a:schemeClr val="bg1"/>
            </a:solidFill>
          </a:ln>
        </p:spPr>
        <p:txBody>
          <a:bodyPr vert="horz" anchor="ctr">
            <a:normAutofit/>
          </a:bodyPr>
          <a:lstStyle/>
          <a:p>
            <a:pPr algn="ctr">
              <a:spcBef>
                <a:spcPct val="0"/>
              </a:spcBef>
              <a:defRPr/>
            </a:pPr>
            <a:r>
              <a:rPr lang="fil-PH" sz="2000" b="1" dirty="0">
                <a:solidFill>
                  <a:prstClr val="white"/>
                </a:solidFill>
                <a:latin typeface="Bookman Old Style" pitchFamily="18" charset="0"/>
                <a:ea typeface="+mj-ea"/>
                <a:cs typeface="+mj-cs"/>
              </a:rPr>
              <a:t>G3</a:t>
            </a:r>
          </a:p>
        </p:txBody>
      </p:sp>
      <p:sp>
        <p:nvSpPr>
          <p:cNvPr id="58" name="Title 1"/>
          <p:cNvSpPr txBox="1">
            <a:spLocks/>
          </p:cNvSpPr>
          <p:nvPr/>
        </p:nvSpPr>
        <p:spPr>
          <a:xfrm>
            <a:off x="1238250" y="5333998"/>
            <a:ext cx="825500" cy="609600"/>
          </a:xfrm>
          <a:prstGeom prst="rect">
            <a:avLst/>
          </a:prstGeom>
          <a:solidFill>
            <a:schemeClr val="accent6"/>
          </a:solidFill>
          <a:ln>
            <a:solidFill>
              <a:schemeClr val="bg1"/>
            </a:solidFill>
          </a:ln>
        </p:spPr>
        <p:txBody>
          <a:bodyPr vert="horz" anchor="ctr">
            <a:normAutofit/>
          </a:bodyPr>
          <a:lstStyle/>
          <a:p>
            <a:pPr algn="ctr">
              <a:spcBef>
                <a:spcPct val="0"/>
              </a:spcBef>
              <a:defRPr/>
            </a:pPr>
            <a:r>
              <a:rPr lang="fil-PH" sz="2000" b="1" dirty="0">
                <a:solidFill>
                  <a:prstClr val="white"/>
                </a:solidFill>
                <a:latin typeface="Bookman Old Style" pitchFamily="18" charset="0"/>
                <a:ea typeface="+mj-ea"/>
                <a:cs typeface="+mj-cs"/>
              </a:rPr>
              <a:t>G6</a:t>
            </a:r>
          </a:p>
        </p:txBody>
      </p:sp>
      <p:sp>
        <p:nvSpPr>
          <p:cNvPr id="59" name="Title 1"/>
          <p:cNvSpPr txBox="1">
            <a:spLocks/>
          </p:cNvSpPr>
          <p:nvPr/>
        </p:nvSpPr>
        <p:spPr>
          <a:xfrm>
            <a:off x="2063750" y="5333998"/>
            <a:ext cx="825500" cy="609600"/>
          </a:xfrm>
          <a:prstGeom prst="rect">
            <a:avLst/>
          </a:prstGeom>
          <a:solidFill>
            <a:schemeClr val="accent6"/>
          </a:solidFill>
          <a:ln>
            <a:solidFill>
              <a:schemeClr val="bg1"/>
            </a:solidFill>
          </a:ln>
        </p:spPr>
        <p:txBody>
          <a:bodyPr vert="horz" anchor="ctr">
            <a:normAutofit/>
          </a:bodyPr>
          <a:lstStyle/>
          <a:p>
            <a:pPr algn="ctr">
              <a:spcBef>
                <a:spcPct val="0"/>
              </a:spcBef>
              <a:defRPr/>
            </a:pPr>
            <a:r>
              <a:rPr lang="fil-PH" sz="2000" b="1" dirty="0">
                <a:solidFill>
                  <a:prstClr val="white"/>
                </a:solidFill>
                <a:latin typeface="Bookman Old Style" pitchFamily="18" charset="0"/>
                <a:ea typeface="+mj-ea"/>
                <a:cs typeface="+mj-cs"/>
              </a:rPr>
              <a:t>G10</a:t>
            </a:r>
          </a:p>
        </p:txBody>
      </p:sp>
      <p:sp>
        <p:nvSpPr>
          <p:cNvPr id="60" name="Title 1"/>
          <p:cNvSpPr txBox="1">
            <a:spLocks/>
          </p:cNvSpPr>
          <p:nvPr/>
        </p:nvSpPr>
        <p:spPr>
          <a:xfrm>
            <a:off x="2889250" y="5333998"/>
            <a:ext cx="825500" cy="609600"/>
          </a:xfrm>
          <a:prstGeom prst="rect">
            <a:avLst/>
          </a:prstGeom>
          <a:solidFill>
            <a:schemeClr val="accent6"/>
          </a:solidFill>
          <a:ln>
            <a:solidFill>
              <a:schemeClr val="bg1"/>
            </a:solidFill>
          </a:ln>
        </p:spPr>
        <p:txBody>
          <a:bodyPr vert="horz" anchor="ctr">
            <a:normAutofit/>
          </a:bodyPr>
          <a:lstStyle/>
          <a:p>
            <a:pPr algn="ctr">
              <a:spcBef>
                <a:spcPct val="0"/>
              </a:spcBef>
              <a:defRPr/>
            </a:pPr>
            <a:r>
              <a:rPr lang="fil-PH" sz="2000" b="1" dirty="0">
                <a:solidFill>
                  <a:prstClr val="white"/>
                </a:solidFill>
                <a:latin typeface="Bookman Old Style" pitchFamily="18" charset="0"/>
                <a:ea typeface="+mj-ea"/>
                <a:cs typeface="+mj-cs"/>
              </a:rPr>
              <a:t>G12</a:t>
            </a:r>
          </a:p>
        </p:txBody>
      </p:sp>
      <p:sp>
        <p:nvSpPr>
          <p:cNvPr id="62" name="Isosceles Triangle 61"/>
          <p:cNvSpPr/>
          <p:nvPr/>
        </p:nvSpPr>
        <p:spPr>
          <a:xfrm rot="5400000">
            <a:off x="2276475" y="3514727"/>
            <a:ext cx="4114800" cy="74294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63" name="Title 1"/>
          <p:cNvSpPr txBox="1">
            <a:spLocks/>
          </p:cNvSpPr>
          <p:nvPr/>
        </p:nvSpPr>
        <p:spPr>
          <a:xfrm>
            <a:off x="4953000" y="4571998"/>
            <a:ext cx="4540250" cy="1371600"/>
          </a:xfrm>
          <a:prstGeom prst="rect">
            <a:avLst/>
          </a:prstGeom>
          <a:solidFill>
            <a:schemeClr val="accent6"/>
          </a:solidFill>
        </p:spPr>
        <p:txBody>
          <a:bodyPr vert="horz" anchor="ctr">
            <a:normAutofit/>
          </a:bodyPr>
          <a:lstStyle/>
          <a:p>
            <a:pPr algn="ctr">
              <a:spcBef>
                <a:spcPct val="0"/>
              </a:spcBef>
              <a:defRPr/>
            </a:pPr>
            <a:r>
              <a:rPr lang="fil-PH" sz="2400" i="1" dirty="0">
                <a:solidFill>
                  <a:schemeClr val="bg1"/>
                </a:solidFill>
                <a:latin typeface="Bookman Old Style" pitchFamily="18" charset="0"/>
              </a:rPr>
              <a:t>Content and Performance</a:t>
            </a:r>
            <a:endParaRPr lang="fil-PH" sz="2800" b="1" dirty="0">
              <a:solidFill>
                <a:schemeClr val="bg1"/>
              </a:solidFill>
              <a:latin typeface="Bookman Old Style" pitchFamily="18" charset="0"/>
              <a:ea typeface="+mj-ea"/>
              <a:cs typeface="+mj-cs"/>
            </a:endParaRPr>
          </a:p>
          <a:p>
            <a:pPr algn="ctr">
              <a:spcBef>
                <a:spcPct val="0"/>
              </a:spcBef>
              <a:defRPr/>
            </a:pPr>
            <a:r>
              <a:rPr lang="fil-PH" sz="2800" b="1" dirty="0">
                <a:solidFill>
                  <a:schemeClr val="bg1"/>
                </a:solidFill>
                <a:latin typeface="Bookman Old Style" pitchFamily="18" charset="0"/>
                <a:ea typeface="+mj-ea"/>
                <a:cs typeface="+mj-cs"/>
              </a:rPr>
              <a:t>STANDARDS</a:t>
            </a:r>
          </a:p>
        </p:txBody>
      </p:sp>
      <p:sp>
        <p:nvSpPr>
          <p:cNvPr id="64" name="Title 1"/>
          <p:cNvSpPr txBox="1">
            <a:spLocks/>
          </p:cNvSpPr>
          <p:nvPr/>
        </p:nvSpPr>
        <p:spPr>
          <a:xfrm>
            <a:off x="4953000" y="3200398"/>
            <a:ext cx="4540250" cy="1371600"/>
          </a:xfrm>
          <a:prstGeom prst="rect">
            <a:avLst/>
          </a:prstGeom>
          <a:solidFill>
            <a:schemeClr val="accent6">
              <a:lumMod val="60000"/>
              <a:lumOff val="40000"/>
            </a:schemeClr>
          </a:solidFill>
        </p:spPr>
        <p:txBody>
          <a:bodyPr vert="horz" anchor="ctr">
            <a:normAutofit/>
          </a:bodyPr>
          <a:lstStyle/>
          <a:p>
            <a:pPr algn="ctr">
              <a:spcBef>
                <a:spcPct val="0"/>
              </a:spcBef>
              <a:defRPr/>
            </a:pPr>
            <a:r>
              <a:rPr lang="fil-PH" sz="2400" b="1" dirty="0">
                <a:solidFill>
                  <a:prstClr val="black"/>
                </a:solidFill>
                <a:latin typeface="Bookman Old Style" pitchFamily="18" charset="0"/>
                <a:ea typeface="+mj-ea"/>
                <a:cs typeface="+mj-cs"/>
              </a:rPr>
              <a:t>LEARNING COMPETENCIES</a:t>
            </a:r>
          </a:p>
        </p:txBody>
      </p:sp>
      <p:sp>
        <p:nvSpPr>
          <p:cNvPr id="65" name="Title 1"/>
          <p:cNvSpPr txBox="1">
            <a:spLocks/>
          </p:cNvSpPr>
          <p:nvPr/>
        </p:nvSpPr>
        <p:spPr>
          <a:xfrm>
            <a:off x="4953000" y="1828798"/>
            <a:ext cx="4540250" cy="1371600"/>
          </a:xfrm>
          <a:prstGeom prst="rect">
            <a:avLst/>
          </a:prstGeom>
          <a:solidFill>
            <a:schemeClr val="accent6">
              <a:lumMod val="20000"/>
              <a:lumOff val="80000"/>
            </a:schemeClr>
          </a:solidFill>
        </p:spPr>
        <p:txBody>
          <a:bodyPr vert="horz" anchor="ctr">
            <a:normAutofit/>
          </a:bodyPr>
          <a:lstStyle/>
          <a:p>
            <a:pPr algn="ctr">
              <a:spcBef>
                <a:spcPct val="0"/>
              </a:spcBef>
              <a:defRPr/>
            </a:pPr>
            <a:r>
              <a:rPr lang="fil-PH" sz="2400" b="1" dirty="0">
                <a:solidFill>
                  <a:prstClr val="black"/>
                </a:solidFill>
                <a:latin typeface="Bookman Old Style" pitchFamily="18" charset="0"/>
                <a:ea typeface="+mj-ea"/>
                <a:cs typeface="+mj-cs"/>
              </a:rPr>
              <a:t>LEARNING RESOURCES</a:t>
            </a:r>
          </a:p>
          <a:p>
            <a:pPr algn="ctr">
              <a:spcBef>
                <a:spcPct val="0"/>
              </a:spcBef>
              <a:defRPr/>
            </a:pPr>
            <a:r>
              <a:rPr lang="fil-PH" sz="1600" i="1" dirty="0">
                <a:solidFill>
                  <a:prstClr val="black"/>
                </a:solidFill>
                <a:latin typeface="Bookman Old Style" pitchFamily="18" charset="0"/>
                <a:ea typeface="+mj-ea"/>
                <a:cs typeface="+mj-cs"/>
              </a:rPr>
              <a:t>Teacher’s Guides and Learner’s Materials</a:t>
            </a:r>
          </a:p>
        </p:txBody>
      </p:sp>
      <p:sp>
        <p:nvSpPr>
          <p:cNvPr id="67" name="Isosceles Triangle 66"/>
          <p:cNvSpPr/>
          <p:nvPr/>
        </p:nvSpPr>
        <p:spPr>
          <a:xfrm>
            <a:off x="6934200" y="4297678"/>
            <a:ext cx="495300" cy="27432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68" name="Isosceles Triangle 67"/>
          <p:cNvSpPr/>
          <p:nvPr/>
        </p:nvSpPr>
        <p:spPr>
          <a:xfrm>
            <a:off x="6934200" y="2926078"/>
            <a:ext cx="495300" cy="27432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70" name="Title 1"/>
          <p:cNvSpPr txBox="1">
            <a:spLocks/>
          </p:cNvSpPr>
          <p:nvPr/>
        </p:nvSpPr>
        <p:spPr>
          <a:xfrm>
            <a:off x="4953000" y="1295400"/>
            <a:ext cx="4540250" cy="533400"/>
          </a:xfrm>
          <a:prstGeom prst="rect">
            <a:avLst/>
          </a:prstGeom>
        </p:spPr>
        <p:txBody>
          <a:bodyPr vert="horz" anchor="ctr">
            <a:normAutofit/>
          </a:bodyPr>
          <a:lstStyle/>
          <a:p>
            <a:pPr algn="ctr">
              <a:spcBef>
                <a:spcPct val="0"/>
              </a:spcBef>
              <a:defRPr/>
            </a:pPr>
            <a:r>
              <a:rPr lang="fil-PH" sz="2000" b="1" i="1" dirty="0">
                <a:solidFill>
                  <a:srgbClr val="9BBB59">
                    <a:lumMod val="50000"/>
                  </a:srgbClr>
                </a:solidFill>
                <a:latin typeface="Bookman Old Style" pitchFamily="18" charset="0"/>
                <a:ea typeface="+mj-ea"/>
                <a:cs typeface="+mj-cs"/>
              </a:rPr>
              <a:t>Learning Areas / Grade Level</a:t>
            </a:r>
          </a:p>
        </p:txBody>
      </p:sp>
      <p:sp>
        <p:nvSpPr>
          <p:cNvPr id="71" name="Title 1"/>
          <p:cNvSpPr txBox="1">
            <a:spLocks/>
          </p:cNvSpPr>
          <p:nvPr/>
        </p:nvSpPr>
        <p:spPr>
          <a:xfrm>
            <a:off x="412750" y="1295400"/>
            <a:ext cx="3302000" cy="533400"/>
          </a:xfrm>
          <a:prstGeom prst="rect">
            <a:avLst/>
          </a:prstGeom>
        </p:spPr>
        <p:txBody>
          <a:bodyPr vert="horz" anchor="ctr">
            <a:normAutofit/>
          </a:bodyPr>
          <a:lstStyle/>
          <a:p>
            <a:pPr algn="ctr">
              <a:spcBef>
                <a:spcPct val="0"/>
              </a:spcBef>
              <a:defRPr/>
            </a:pPr>
            <a:r>
              <a:rPr lang="fil-PH" sz="2000" b="1" i="1" dirty="0">
                <a:solidFill>
                  <a:srgbClr val="9BBB59">
                    <a:lumMod val="50000"/>
                  </a:srgbClr>
                </a:solidFill>
                <a:latin typeface="Bookman Old Style" pitchFamily="18" charset="0"/>
                <a:ea typeface="+mj-ea"/>
                <a:cs typeface="+mj-cs"/>
              </a:rPr>
              <a:t>Outcomes / Standards</a:t>
            </a:r>
          </a:p>
        </p:txBody>
      </p:sp>
    </p:spTree>
    <p:extLst>
      <p:ext uri="{BB962C8B-B14F-4D97-AF65-F5344CB8AC3E}">
        <p14:creationId xmlns:p14="http://schemas.microsoft.com/office/powerpoint/2010/main" val="2114130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6002</TotalTime>
  <Words>6595</Words>
  <Application>Microsoft Office PowerPoint</Application>
  <PresentationFormat>A4 Paper (210x297 mm)</PresentationFormat>
  <Paragraphs>1339</Paragraphs>
  <Slides>69</Slides>
  <Notes>69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PowerPoint Presentation</vt:lpstr>
      <vt:lpstr>PowerPoint Presentation</vt:lpstr>
      <vt:lpstr>PowerPoint Presentation</vt:lpstr>
      <vt:lpstr>The K to 12 Philippine Basic Education Curriculum Framework</vt:lpstr>
      <vt:lpstr>Curriculum Exits </vt:lpstr>
      <vt:lpstr>PowerPoint Presentation</vt:lpstr>
      <vt:lpstr>Proposed PQF Articulation for Grades 10 &amp; 12</vt:lpstr>
      <vt:lpstr>PowerPoint Presentation</vt:lpstr>
      <vt:lpstr>Learning Standards</vt:lpstr>
      <vt:lpstr>Learning Standards</vt:lpstr>
      <vt:lpstr>Sample Key Stage Standard</vt:lpstr>
      <vt:lpstr>Sample Content and Performance Standards and Learning Competency</vt:lpstr>
      <vt:lpstr>Sample Content and Performance Standards and Learning Competency</vt:lpstr>
      <vt:lpstr>Sample Content and Performance Standards and Learning Competency</vt:lpstr>
      <vt:lpstr>Sample Content and Performance Standards and Learning Competency</vt:lpstr>
      <vt:lpstr>PowerPoint Presentation</vt:lpstr>
      <vt:lpstr>Basic Education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 to 12 and CHED GE Course Comparison</vt:lpstr>
      <vt:lpstr>K to 12 and CHED GE Course Comparison</vt:lpstr>
      <vt:lpstr>PowerPoint Presentation</vt:lpstr>
      <vt:lpstr>PowerPoint Presentation</vt:lpstr>
      <vt:lpstr>PowerPoint Presentation</vt:lpstr>
      <vt:lpstr>PowerPoint Presentation</vt:lpstr>
      <vt:lpstr>Who helped make the Curriculum Guide?</vt:lpstr>
      <vt:lpstr>PowerPoint Presentation</vt:lpstr>
      <vt:lpstr>The Curriculum Guide Process</vt:lpstr>
      <vt:lpstr>The Curriculum Guide Process</vt:lpstr>
      <vt:lpstr>Coding System</vt:lpstr>
      <vt:lpstr>Coding Legend</vt:lpstr>
      <vt:lpstr>Harvesting of DepEd Learning Resources</vt:lpstr>
      <vt:lpstr>PowerPoint Presentation</vt:lpstr>
      <vt:lpstr>PowerPoint Presentation</vt:lpstr>
      <vt:lpstr>PowerPoint Presentation</vt:lpstr>
      <vt:lpstr>K to 12 Curriculum Guides</vt:lpstr>
      <vt:lpstr>PowerPoint Presentation</vt:lpstr>
      <vt:lpstr>Senior High School Curriculum</vt:lpstr>
      <vt:lpstr>The Proposed Grades 11 and 12 will have 31  80-hour subjects, totalling 2,480 hours.</vt:lpstr>
      <vt:lpstr>Senior High School Subjects</vt:lpstr>
      <vt:lpstr>PowerPoint Presentation</vt:lpstr>
      <vt:lpstr>PowerPoint Presentation</vt:lpstr>
      <vt:lpstr>Academic Track Specialized Subjects</vt:lpstr>
      <vt:lpstr>PowerPoint Presentation</vt:lpstr>
      <vt:lpstr>PowerPoint Presentation</vt:lpstr>
      <vt:lpstr>Academic Track Specialized Subjects</vt:lpstr>
      <vt:lpstr>Academic Track Specialized Subjects</vt:lpstr>
      <vt:lpstr>Sports Track Specialized Subjects</vt:lpstr>
      <vt:lpstr>Arts and Design Track Specialized Subjects</vt:lpstr>
      <vt:lpstr>Technical-Vocational-Livelihood Track (Table 1) and TESDA Training Regulations-Based Specializations* (Table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Deped</dc:creator>
  <cp:lastModifiedBy>Elvin Ivan Uy</cp:lastModifiedBy>
  <cp:revision>746</cp:revision>
  <cp:lastPrinted>2014-03-14T01:31:57Z</cp:lastPrinted>
  <dcterms:created xsi:type="dcterms:W3CDTF">2014-01-28T01:31:27Z</dcterms:created>
  <dcterms:modified xsi:type="dcterms:W3CDTF">2014-03-17T10:15:18Z</dcterms:modified>
</cp:coreProperties>
</file>