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84" r:id="rId15"/>
    <p:sldId id="282" r:id="rId16"/>
    <p:sldId id="28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89744" autoAdjust="0"/>
  </p:normalViewPr>
  <p:slideViewPr>
    <p:cSldViewPr>
      <p:cViewPr varScale="1">
        <p:scale>
          <a:sx n="55" d="100"/>
          <a:sy n="55" d="100"/>
        </p:scale>
        <p:origin x="-141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6B2D-3935-459E-83E9-D8086EEEB761}" type="datetimeFigureOut">
              <a:rPr lang="fil-PH" smtClean="0"/>
              <a:pPr/>
              <a:t>6/3/2016</a:t>
            </a:fld>
            <a:endParaRPr lang="fil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CD19-F70E-4801-A334-8A230DBE0D7E}" type="slidenum">
              <a:rPr lang="fil-PH" smtClean="0"/>
              <a:pPr/>
              <a:t>‹#›</a:t>
            </a:fld>
            <a:endParaRPr lang="fil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335A-276B-416E-B50E-5DD8F8E93775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6150-ED38-4ABC-8E29-86BAA9F50216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20137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5B30-B121-431A-B4C4-30F4C5D49F44}" type="slidenum">
              <a:rPr lang="fil-PH" smtClean="0"/>
              <a:pPr/>
              <a:t>1</a:t>
            </a:fld>
            <a:endParaRPr lang="fil-P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sz="1600" dirty="0"/>
              <a:t>Now that we have understood the context, development process, and features of the K to 12 Curriculum, we should be better equipped in making informed decisions and improving learning outcomes.</a:t>
            </a:r>
          </a:p>
          <a:p>
            <a:endParaRPr lang="en-PH" sz="1600" dirty="0"/>
          </a:p>
          <a:p>
            <a:r>
              <a:rPr lang="en-PH" sz="1600" dirty="0"/>
              <a:t>The best curricula is contextualized by those implementing it.</a:t>
            </a:r>
          </a:p>
          <a:p>
            <a:endParaRPr lang="en-PH" sz="1600" dirty="0"/>
          </a:p>
          <a:p>
            <a:r>
              <a:rPr lang="en-PH" sz="1600" dirty="0"/>
              <a:t>What has been presented is the INTENDED curriculum. It is now up to us to ensure that this enhanced curriculum truly transforms our schools and communities.</a:t>
            </a:r>
          </a:p>
          <a:p>
            <a:endParaRPr lang="en-PH" sz="1600" dirty="0"/>
          </a:p>
          <a:p>
            <a:r>
              <a:rPr lang="en-PH" sz="1600" dirty="0"/>
              <a:t>With the best of our abilities, let’s do all that we can for the Filipino learner.</a:t>
            </a:r>
          </a:p>
          <a:p>
            <a:endParaRPr lang="en-PH" sz="1600" dirty="0"/>
          </a:p>
          <a:p>
            <a:r>
              <a:rPr lang="en-PH" sz="1600" dirty="0" err="1"/>
              <a:t>Maraming</a:t>
            </a:r>
            <a:r>
              <a:rPr lang="en-PH" sz="1600" dirty="0"/>
              <a:t> </a:t>
            </a:r>
            <a:r>
              <a:rPr lang="en-PH" sz="1600" dirty="0" err="1"/>
              <a:t>salamat</a:t>
            </a:r>
            <a:r>
              <a:rPr lang="en-PH" sz="1600" dirty="0"/>
              <a:t> </a:t>
            </a:r>
            <a:r>
              <a:rPr lang="en-PH" sz="1600" dirty="0" err="1"/>
              <a:t>po</a:t>
            </a:r>
            <a:r>
              <a:rPr lang="en-PH" sz="1600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AE6F-B340-4AE0-A021-E8AE703D32F1}" type="slidenum">
              <a:rPr lang="en-PH" smtClean="0"/>
              <a:pPr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38508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30388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47496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93171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4339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411404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0051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9894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0837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41780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8811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5872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1767-0A47-48B9-9937-1427CCDB993C}" type="datetimeFigureOut">
              <a:rPr lang="en-PH" smtClean="0"/>
              <a:pPr/>
              <a:t>6/3/2016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7B1A-2BA9-48F9-AD30-6D7DF9B2AB05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0623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1000"/>
            <a:ext cx="9144000" cy="723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l-PH" dirty="0"/>
          </a:p>
        </p:txBody>
      </p:sp>
      <p:pic>
        <p:nvPicPr>
          <p:cNvPr id="2052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2324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2514600"/>
            <a:ext cx="7467600" cy="3657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PH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PH" sz="4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PH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PH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PH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Format</a:t>
            </a:r>
          </a:p>
          <a:p>
            <a:pPr>
              <a:defRPr/>
            </a:pPr>
            <a:r>
              <a:rPr lang="en-PH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Division Memorandum No. 309, series 2015</a:t>
            </a:r>
          </a:p>
          <a:p>
            <a:pPr algn="ctr">
              <a:defRPr/>
            </a:pPr>
            <a:r>
              <a:rPr lang="fil-PH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(Enclosure No. 2)</a:t>
            </a:r>
          </a:p>
          <a:p>
            <a:pPr algn="ctr">
              <a:defRPr/>
            </a:pPr>
            <a:endParaRPr lang="fil-PH" sz="28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fil-PH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June </a:t>
            </a:r>
            <a:r>
              <a:rPr lang="fil-PH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6-8, 2016</a:t>
            </a:r>
          </a:p>
          <a:p>
            <a:pPr algn="ctr">
              <a:defRPr/>
            </a:pPr>
            <a:endParaRPr lang="fil-PH" sz="28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fil-PH" sz="28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fil-PH" sz="2800" b="1" dirty="0" smtClean="0">
              <a:solidFill>
                <a:srgbClr val="66006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2667000"/>
            <a:ext cx="6172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9647" y="6172200"/>
            <a:ext cx="6172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354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l-PH" sz="2400" b="1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                       VIII. The Implementation/Testing/Piloting of Solutions with Data Evaluation</a:t>
            </a:r>
            <a:endParaRPr lang="en-PH" sz="2400" b="1" dirty="0">
              <a:solidFill>
                <a:schemeClr val="bg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7724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/>
            <a:r>
              <a:rPr lang="fil-PH" altLang="en-US" sz="3600" dirty="0" smtClean="0">
                <a:latin typeface="Times New Roman" pitchFamily="18" charset="0"/>
                <a:cs typeface="Times New Roman" pitchFamily="18" charset="0"/>
              </a:rPr>
              <a:t>● Describe the implementation of the        </a:t>
            </a:r>
            <a:r>
              <a:rPr lang="fil-PH" altLang="en-US" sz="3600" dirty="0" smtClean="0">
                <a:latin typeface="Times New Roman" pitchFamily="18" charset="0"/>
                <a:cs typeface="Times New Roman" pitchFamily="18" charset="0"/>
              </a:rPr>
              <a:t>         solution</a:t>
            </a:r>
            <a:endParaRPr lang="fil-PH" alt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fil-PH" altLang="en-US" sz="3600" dirty="0" smtClean="0">
                <a:latin typeface="Times New Roman" pitchFamily="18" charset="0"/>
                <a:cs typeface="Times New Roman" pitchFamily="18" charset="0"/>
              </a:rPr>
              <a:t>●  Show data of the result</a:t>
            </a:r>
          </a:p>
          <a:p>
            <a:pPr marL="342900" indent="-342900" algn="just"/>
            <a:r>
              <a:rPr lang="fil-PH" altLang="en-US" sz="3600" dirty="0" smtClean="0">
                <a:latin typeface="Times New Roman" pitchFamily="18" charset="0"/>
                <a:cs typeface="Times New Roman" pitchFamily="18" charset="0"/>
              </a:rPr>
              <a:t>●  Interpret the result</a:t>
            </a:r>
            <a:endParaRPr lang="fil-PH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  <p:pic>
        <p:nvPicPr>
          <p:cNvPr id="8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1143000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15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Reflection</a:t>
            </a:r>
            <a:endParaRPr lang="fil-PH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038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fil-PH" altLang="en-US" sz="2800" dirty="0" smtClean="0">
                <a:latin typeface="Times New Roman" pitchFamily="18" charset="0"/>
                <a:cs typeface="Times New Roman" pitchFamily="18" charset="0"/>
              </a:rPr>
              <a:t>Paragraph 1</a:t>
            </a:r>
          </a:p>
          <a:p>
            <a:pPr marL="914400" lvl="1" indent="-514350" algn="just">
              <a:buFont typeface="Arial" charset="0"/>
              <a:buAutoNum type="arabicPeriod"/>
            </a:pPr>
            <a:endParaRPr lang="fil-PH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None/>
            </a:pP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	This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paragraph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introduction on what is the focused problem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statement and the target.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Further, it articulates on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felt problem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greatly affect the customers in their learning (for the pupils/students ) or the teachers (in the teaching process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il-PH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63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4017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Paragraph 2</a:t>
            </a:r>
          </a:p>
          <a:p>
            <a:pPr marL="514350" indent="-514350" algn="just">
              <a:buNone/>
            </a:pP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 algn="just">
              <a:buNone/>
            </a:pP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	This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paragraph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contains the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description of the intervention implemented based from the Voice of the Customers.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It describes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further its nature and the tremendous impact it contributed for the solution of the problem.  If feasible, discuss in brief how the processes were done that helped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fil-PH" altLang="en-US" dirty="0" smtClean="0">
                <a:latin typeface="Times New Roman" pitchFamily="18" charset="0"/>
                <a:cs typeface="Times New Roman" pitchFamily="18" charset="0"/>
              </a:rPr>
              <a:t>the condition.</a:t>
            </a:r>
            <a:endParaRPr lang="fil-PH" altLang="en-US" dirty="0"/>
          </a:p>
          <a:p>
            <a:endParaRPr lang="en-P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Continuation for The Reflection</a:t>
            </a:r>
            <a:endParaRPr lang="fil-PH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36" y="4572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420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038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 startAt="6"/>
              <a:defRPr/>
            </a:pPr>
            <a:endParaRPr lang="fil-PH" sz="1000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	Paragraph </a:t>
            </a: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l-PH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None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		This </a:t>
            </a: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paragraph </a:t>
            </a: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conclusion and generalization based on the problem felt and the intervention administered. </a:t>
            </a: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 Here, summarize the impact brought by the intervention.</a:t>
            </a:r>
            <a:endParaRPr lang="fil-P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Continuation of The Reflection</a:t>
            </a:r>
            <a:endParaRPr lang="fil-PH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611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038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 2"/>
              <a:buAutoNum type="arabicPeriod" startAt="6"/>
              <a:defRPr/>
            </a:pPr>
            <a:endParaRPr lang="fil-PH" sz="1000" dirty="0" smtClean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	Attach the following:</a:t>
            </a:r>
          </a:p>
          <a:p>
            <a:pPr marL="596646" indent="-514350" eaLnBrk="1" fontAlgn="auto" hangingPunct="1">
              <a:spcAft>
                <a:spcPts val="0"/>
              </a:spcAft>
              <a:buAutoNum type="arabicPeriod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Division Memorandum issued on the Proposal and the Final Presentation</a:t>
            </a:r>
          </a:p>
          <a:p>
            <a:pPr marL="596646" indent="-514350">
              <a:buFont typeface="Arial" panose="020B0604020202020204" pitchFamily="34" charset="0"/>
              <a:buAutoNum type="arabicPeriod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Narrative Report, if </a:t>
            </a: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any</a:t>
            </a:r>
          </a:p>
          <a:p>
            <a:pPr marL="596646" indent="-514350">
              <a:buFont typeface="Arial" panose="020B0604020202020204" pitchFamily="34" charset="0"/>
              <a:buAutoNum type="arabicPeriod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Pictorials</a:t>
            </a:r>
          </a:p>
          <a:p>
            <a:pPr marL="596646" indent="-514350">
              <a:buFont typeface="Arial" panose="020B0604020202020204" pitchFamily="34" charset="0"/>
              <a:buAutoNum type="arabicPeriod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Instruments /tools used</a:t>
            </a:r>
          </a:p>
          <a:p>
            <a:pPr marL="596646" indent="-514350">
              <a:buFont typeface="Arial" panose="020B0604020202020204" pitchFamily="34" charset="0"/>
              <a:buAutoNum type="arabicPeriod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Self-Certification (that the study was conducted and written by the proponent/researcher)</a:t>
            </a:r>
          </a:p>
          <a:p>
            <a:pPr marL="596646" indent="-514350">
              <a:buFont typeface="Arial" panose="020B0604020202020204" pitchFamily="34" charset="0"/>
              <a:buAutoNum type="arabicPeriod"/>
              <a:defRPr/>
            </a:pPr>
            <a:endParaRPr lang="fil-PH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eaLnBrk="1" fontAlgn="auto" hangingPunct="1">
              <a:spcAft>
                <a:spcPts val="0"/>
              </a:spcAft>
              <a:buAutoNum type="arabicPeriod"/>
              <a:defRPr/>
            </a:pPr>
            <a:endParaRPr lang="fil-PH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fil-PH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Appendices</a:t>
            </a:r>
            <a:endParaRPr lang="fil-PH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6113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ctrTitle"/>
          </p:nvPr>
        </p:nvSpPr>
        <p:spPr>
          <a:xfrm>
            <a:off x="847725" y="5662613"/>
            <a:ext cx="7635875" cy="1057275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“It takes a village to raise a child”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2200" smtClean="0">
                <a:ea typeface="ＭＳ Ｐゴシック" pitchFamily="34" charset="-128"/>
              </a:rPr>
              <a:t>African Proverb</a:t>
            </a:r>
          </a:p>
        </p:txBody>
      </p:sp>
      <p:pic>
        <p:nvPicPr>
          <p:cNvPr id="62466" name="Picture 5" descr="Kid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13" y="841375"/>
            <a:ext cx="722947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l-PH" sz="4000" dirty="0"/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434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4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146" y="1219200"/>
            <a:ext cx="2813782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73161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Maraming</a:t>
            </a:r>
            <a:r>
              <a:rPr lang="en-PH" sz="48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PH" sz="4800" b="1" i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Salamat</a:t>
            </a:r>
            <a:r>
              <a:rPr lang="en-PH" sz="48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!</a:t>
            </a:r>
            <a:endParaRPr lang="en-PH" sz="4800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42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200400"/>
            <a:ext cx="7772400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ABSTRACT</a:t>
            </a:r>
          </a:p>
          <a:p>
            <a:pPr marL="571500" indent="-57150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  summarizes the action research 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 page only.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0400" cy="160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Dedication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Table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Content</a:t>
            </a:r>
            <a:r>
              <a:rPr lang="en-US" sz="2000" dirty="0" smtClean="0">
                <a:solidFill>
                  <a:schemeClr val="bg1"/>
                </a:solidFill>
              </a:rPr>
              <a:t>s</a:t>
            </a:r>
            <a:endParaRPr lang="fil-PH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708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9998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10000"/>
          </a:xfrm>
        </p:spPr>
        <p:txBody>
          <a:bodyPr>
            <a:normAutofit/>
          </a:bodyPr>
          <a:lstStyle/>
          <a:p>
            <a:pPr marL="365760" indent="-283464" algn="just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Describe your current performance background, describe the problem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162800" cy="685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I. The Performance Background</a:t>
            </a:r>
            <a:endParaRPr lang="fil-PH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96" y="4572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9511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884237" y="1752600"/>
            <a:ext cx="7497763" cy="3810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Discuss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None/>
            </a:pPr>
            <a:endParaRPr lang="fil-PH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Who are your customers?</a:t>
            </a:r>
          </a:p>
          <a:p>
            <a:pPr algn="just" eaLnBrk="1" hangingPunct="1"/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you ask them?</a:t>
            </a:r>
          </a:p>
          <a:p>
            <a:pPr algn="just" eaLnBrk="1" hangingPunct="1"/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What is the result of your conference?</a:t>
            </a:r>
          </a:p>
          <a:p>
            <a:pPr algn="just" eaLnBrk="1" hangingPunct="1">
              <a:buNone/>
            </a:pP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	Present </a:t>
            </a:r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Affinity Diagram</a:t>
            </a:r>
          </a:p>
          <a:p>
            <a:pPr algn="just" eaLnBrk="1" hangingPunct="1"/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Group Voice of the Customers according to needs</a:t>
            </a:r>
          </a:p>
          <a:p>
            <a:pPr algn="just" eaLnBrk="1" hangingPunct="1"/>
            <a:r>
              <a:rPr lang="fil-PH" altLang="en-US" sz="2400" dirty="0" smtClean="0">
                <a:latin typeface="Times New Roman" pitchFamily="18" charset="0"/>
                <a:cs typeface="Times New Roman" pitchFamily="18" charset="0"/>
              </a:rPr>
              <a:t>Categorize each according to wants</a:t>
            </a:r>
          </a:p>
          <a:p>
            <a:pPr algn="just" eaLnBrk="1" hangingPunct="1"/>
            <a:endParaRPr lang="fil-PH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II. The </a:t>
            </a:r>
            <a:r>
              <a:rPr lang="fil-PH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Customers</a:t>
            </a:r>
            <a:endParaRPr lang="fil-PH" dirty="0">
              <a:solidFill>
                <a:schemeClr val="bg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990600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560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97763" cy="4800600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l-PH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Describe the current/school practices (if it is on reading, then describe how you teach reading at present.)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Identify the priority areas for improvement (in what particular process or episode in teaching reading you need to improve)</a:t>
            </a:r>
            <a:endParaRPr lang="fil-P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sz="3200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III. The Process</a:t>
            </a:r>
            <a:endParaRPr lang="fil-PH" sz="3200" dirty="0">
              <a:solidFill>
                <a:schemeClr val="bg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3005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Give the problem statement that pertains to a specific component 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only</a:t>
            </a:r>
            <a:endParaRPr lang="fil-PH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Twenty-two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(22) out of 35 Grade 3 pupils are frustration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readers.</a:t>
            </a:r>
          </a:p>
          <a:p>
            <a:pPr algn="just">
              <a:lnSpc>
                <a:spcPct val="9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Seventeen (17) out of 22 Grade 3 pupils shall be able to become independent readers.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l-P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sz="2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fil-PH" sz="2800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IV. The </a:t>
            </a:r>
            <a:r>
              <a:rPr lang="fil-PH" sz="2800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Focused Problem Statement and </a:t>
            </a:r>
            <a:r>
              <a:rPr lang="fil-PH" sz="2800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the Target</a:t>
            </a:r>
            <a:endParaRPr lang="fil-PH" sz="2800" dirty="0">
              <a:solidFill>
                <a:schemeClr val="bg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1570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Present in brief the result of the Voice of the Customers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Analyze the problem using the 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Why-why 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iagram 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or Fishbone Diagram</a:t>
            </a:r>
          </a:p>
          <a:p>
            <a:pPr marL="365760" indent="-283464" algn="just" eaLnBrk="1" fontAlgn="auto" hangingPunct="1">
              <a:spcAft>
                <a:spcPts val="0"/>
              </a:spcAft>
              <a:buNone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		- Describe 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the problem in specific terms</a:t>
            </a:r>
          </a:p>
          <a:p>
            <a:pPr marL="365760" indent="-283464" algn="just" eaLnBrk="1" fontAlgn="auto" hangingPunct="1">
              <a:spcAft>
                <a:spcPts val="0"/>
              </a:spcAft>
              <a:buNone/>
              <a:defRPr/>
            </a:pP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		- Determine </a:t>
            </a:r>
            <a:r>
              <a:rPr lang="fil-PH" dirty="0" smtClean="0">
                <a:latin typeface="Times New Roman" pitchFamily="18" charset="0"/>
                <a:cs typeface="Times New Roman" pitchFamily="18" charset="0"/>
              </a:rPr>
              <a:t>all contributors to the problem based on the diagram you used</a:t>
            </a:r>
            <a:endParaRPr lang="fil-P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V. The Root Cause Analysis</a:t>
            </a:r>
            <a:endParaRPr lang="fil-PH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59" y="3810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476999"/>
            <a:ext cx="8686800" cy="353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950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97762" cy="4267200"/>
          </a:xfrm>
        </p:spPr>
        <p:txBody>
          <a:bodyPr>
            <a:normAutofit fontScale="92500"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Discuss: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What is the solution (you may give the title to your solution)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Why did you select this solution? (based from the Voice of the Customers and the Why-why Diagram/Fishbone Diagram)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When is the solution be implemented (date to start and to finish)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Who is responsible?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l-PH" sz="2800" dirty="0" smtClean="0">
                <a:latin typeface="Times New Roman" pitchFamily="18" charset="0"/>
                <a:cs typeface="Times New Roman" pitchFamily="18" charset="0"/>
              </a:rPr>
              <a:t>How to implement the solution?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l-PH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l-PH" dirty="0" smtClean="0"/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l-P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l-PH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VI. The Solutions</a:t>
            </a:r>
            <a:endParaRPr lang="fil-PH" dirty="0">
              <a:solidFill>
                <a:schemeClr val="bg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2" descr="E:\Abigail Godoy\DepEd Style Guide\DepEd Seal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697057" cy="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315" y="6331527"/>
            <a:ext cx="8686800" cy="498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1514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610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l-PH" sz="2000" b="1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VII</a:t>
            </a:r>
            <a:r>
              <a:rPr lang="fil-PH" sz="2000" b="1" dirty="0" smtClean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 The Finalized Improvement Plan</a:t>
            </a:r>
            <a:endParaRPr lang="en-PH" sz="2000" b="1" dirty="0">
              <a:solidFill>
                <a:schemeClr val="bg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472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 algn="just" eaLnBrk="1" hangingPunct="1">
              <a:buNone/>
            </a:pPr>
            <a:endParaRPr lang="fil-PH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315" y="5943600"/>
            <a:ext cx="8686800" cy="8866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il-PH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85900" y="6359236"/>
            <a:ext cx="6172200" cy="49876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Bookman Old Style" pitchFamily="18" charset="0"/>
                <a:ea typeface="+mj-ea"/>
                <a:cs typeface="+mj-cs"/>
              </a:rPr>
              <a:t>DEPARTMENT OF EDUCATION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2" y="1752600"/>
          <a:ext cx="7619997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Output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Persons Involved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Resources Needed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Sources of Funds</a:t>
                      </a:r>
                      <a:endParaRPr lang="en-US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Completion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46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406</Words>
  <Application>Microsoft Office PowerPoint</Application>
  <PresentationFormat>On-screen Show (4:3)</PresentationFormat>
  <Paragraphs>108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Acknowledgement Dedication                                     Table of Contents</vt:lpstr>
      <vt:lpstr>I. The Performance Background</vt:lpstr>
      <vt:lpstr>II. The Customers</vt:lpstr>
      <vt:lpstr>III. The Process</vt:lpstr>
      <vt:lpstr>        IV. The Focused Problem Statement and the Target</vt:lpstr>
      <vt:lpstr>V. The Root Cause Analysis</vt:lpstr>
      <vt:lpstr>VI. The Solutions</vt:lpstr>
      <vt:lpstr>Slide 9</vt:lpstr>
      <vt:lpstr>                         VIII. The Implementation/Testing/Piloting of Solutions with Data Evaluation</vt:lpstr>
      <vt:lpstr>The Reflection</vt:lpstr>
      <vt:lpstr>Continuation for The Reflection</vt:lpstr>
      <vt:lpstr>Continuation of The Reflection</vt:lpstr>
      <vt:lpstr>Appendices</vt:lpstr>
      <vt:lpstr>“It takes a village to raise a child” African Proverb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personal</cp:lastModifiedBy>
  <cp:revision>63</cp:revision>
  <dcterms:created xsi:type="dcterms:W3CDTF">2014-02-16T06:41:19Z</dcterms:created>
  <dcterms:modified xsi:type="dcterms:W3CDTF">2016-06-03T01:10:31Z</dcterms:modified>
</cp:coreProperties>
</file>