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50"/>
  </p:notesMasterIdLst>
  <p:sldIdLst>
    <p:sldId id="326" r:id="rId2"/>
    <p:sldId id="393" r:id="rId3"/>
    <p:sldId id="394" r:id="rId4"/>
    <p:sldId id="396" r:id="rId5"/>
    <p:sldId id="397" r:id="rId6"/>
    <p:sldId id="398" r:id="rId7"/>
    <p:sldId id="399" r:id="rId8"/>
    <p:sldId id="400" r:id="rId9"/>
    <p:sldId id="401" r:id="rId10"/>
    <p:sldId id="402" r:id="rId11"/>
    <p:sldId id="434" r:id="rId12"/>
    <p:sldId id="435" r:id="rId13"/>
    <p:sldId id="436" r:id="rId14"/>
    <p:sldId id="437" r:id="rId15"/>
    <p:sldId id="438" r:id="rId16"/>
    <p:sldId id="439" r:id="rId17"/>
    <p:sldId id="440" r:id="rId18"/>
    <p:sldId id="441" r:id="rId19"/>
    <p:sldId id="416" r:id="rId20"/>
    <p:sldId id="403" r:id="rId21"/>
    <p:sldId id="404" r:id="rId22"/>
    <p:sldId id="406" r:id="rId23"/>
    <p:sldId id="405" r:id="rId24"/>
    <p:sldId id="407" r:id="rId25"/>
    <p:sldId id="408" r:id="rId26"/>
    <p:sldId id="409" r:id="rId27"/>
    <p:sldId id="410" r:id="rId28"/>
    <p:sldId id="411" r:id="rId29"/>
    <p:sldId id="412" r:id="rId30"/>
    <p:sldId id="413" r:id="rId31"/>
    <p:sldId id="414"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Lst>
  <p:sldSz cx="9144000" cy="6858000" type="screen4x3"/>
  <p:notesSz cx="6858000" cy="9144000"/>
  <p:defaultTextStyle>
    <a:defPPr>
      <a:defRPr lang="fil-PH"/>
    </a:defPPr>
    <a:lvl1pPr algn="l" rtl="0" fontAlgn="base">
      <a:spcBef>
        <a:spcPct val="0"/>
      </a:spcBef>
      <a:spcAft>
        <a:spcPct val="0"/>
      </a:spcAft>
      <a:defRPr kern="1200">
        <a:solidFill>
          <a:schemeClr val="tx1"/>
        </a:solidFill>
        <a:latin typeface="Century Schoolbook" pitchFamily="18" charset="0"/>
        <a:ea typeface="+mn-ea"/>
        <a:cs typeface="Arial" charset="0"/>
      </a:defRPr>
    </a:lvl1pPr>
    <a:lvl2pPr marL="457200" algn="l" rtl="0" fontAlgn="base">
      <a:spcBef>
        <a:spcPct val="0"/>
      </a:spcBef>
      <a:spcAft>
        <a:spcPct val="0"/>
      </a:spcAft>
      <a:defRPr kern="1200">
        <a:solidFill>
          <a:schemeClr val="tx1"/>
        </a:solidFill>
        <a:latin typeface="Century Schoolbook" pitchFamily="18" charset="0"/>
        <a:ea typeface="+mn-ea"/>
        <a:cs typeface="Arial" charset="0"/>
      </a:defRPr>
    </a:lvl2pPr>
    <a:lvl3pPr marL="914400" algn="l" rtl="0" fontAlgn="base">
      <a:spcBef>
        <a:spcPct val="0"/>
      </a:spcBef>
      <a:spcAft>
        <a:spcPct val="0"/>
      </a:spcAft>
      <a:defRPr kern="1200">
        <a:solidFill>
          <a:schemeClr val="tx1"/>
        </a:solidFill>
        <a:latin typeface="Century Schoolbook" pitchFamily="18" charset="0"/>
        <a:ea typeface="+mn-ea"/>
        <a:cs typeface="Arial" charset="0"/>
      </a:defRPr>
    </a:lvl3pPr>
    <a:lvl4pPr marL="1371600" algn="l" rtl="0" fontAlgn="base">
      <a:spcBef>
        <a:spcPct val="0"/>
      </a:spcBef>
      <a:spcAft>
        <a:spcPct val="0"/>
      </a:spcAft>
      <a:defRPr kern="1200">
        <a:solidFill>
          <a:schemeClr val="tx1"/>
        </a:solidFill>
        <a:latin typeface="Century Schoolbook" pitchFamily="18" charset="0"/>
        <a:ea typeface="+mn-ea"/>
        <a:cs typeface="Arial" charset="0"/>
      </a:defRPr>
    </a:lvl4pPr>
    <a:lvl5pPr marL="1828800" algn="l" rtl="0" fontAlgn="base">
      <a:spcBef>
        <a:spcPct val="0"/>
      </a:spcBef>
      <a:spcAft>
        <a:spcPct val="0"/>
      </a:spcAft>
      <a:defRPr kern="1200">
        <a:solidFill>
          <a:schemeClr val="tx1"/>
        </a:solidFill>
        <a:latin typeface="Century Schoolbook" pitchFamily="18" charset="0"/>
        <a:ea typeface="+mn-ea"/>
        <a:cs typeface="Arial" charset="0"/>
      </a:defRPr>
    </a:lvl5pPr>
    <a:lvl6pPr marL="2286000" algn="l" defTabSz="914400" rtl="0" eaLnBrk="1" latinLnBrk="0" hangingPunct="1">
      <a:defRPr kern="1200">
        <a:solidFill>
          <a:schemeClr val="tx1"/>
        </a:solidFill>
        <a:latin typeface="Century Schoolbook" pitchFamily="18" charset="0"/>
        <a:ea typeface="+mn-ea"/>
        <a:cs typeface="Arial" charset="0"/>
      </a:defRPr>
    </a:lvl6pPr>
    <a:lvl7pPr marL="2743200" algn="l" defTabSz="914400" rtl="0" eaLnBrk="1" latinLnBrk="0" hangingPunct="1">
      <a:defRPr kern="1200">
        <a:solidFill>
          <a:schemeClr val="tx1"/>
        </a:solidFill>
        <a:latin typeface="Century Schoolbook" pitchFamily="18" charset="0"/>
        <a:ea typeface="+mn-ea"/>
        <a:cs typeface="Arial" charset="0"/>
      </a:defRPr>
    </a:lvl7pPr>
    <a:lvl8pPr marL="3200400" algn="l" defTabSz="914400" rtl="0" eaLnBrk="1" latinLnBrk="0" hangingPunct="1">
      <a:defRPr kern="1200">
        <a:solidFill>
          <a:schemeClr val="tx1"/>
        </a:solidFill>
        <a:latin typeface="Century Schoolbook" pitchFamily="18" charset="0"/>
        <a:ea typeface="+mn-ea"/>
        <a:cs typeface="Arial" charset="0"/>
      </a:defRPr>
    </a:lvl8pPr>
    <a:lvl9pPr marL="3657600" algn="l" defTabSz="914400" rtl="0" eaLnBrk="1" latinLnBrk="0" hangingPunct="1">
      <a:defRPr kern="1200">
        <a:solidFill>
          <a:schemeClr val="tx1"/>
        </a:solidFill>
        <a:latin typeface="Century Schoolbook" pitchFamily="18" charset="0"/>
        <a:ea typeface="+mn-ea"/>
        <a:cs typeface="Arial" charset="0"/>
      </a:defRPr>
    </a:lvl9pPr>
  </p:defaultTextStyle>
  <p:modifyVerifier cryptProviderType="rsaFull" cryptAlgorithmClass="hash" cryptAlgorithmType="typeAny" cryptAlgorithmSid="4" spinCount="100000" saltData="MZ2uksLBP/TI3xM5KuSwUA==" hashData="kzr77Rg9T33ZcSabRwlIRwQ3ty0="/>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7" autoAdjust="0"/>
    <p:restoredTop sz="94660"/>
  </p:normalViewPr>
  <p:slideViewPr>
    <p:cSldViewPr>
      <p:cViewPr varScale="1">
        <p:scale>
          <a:sx n="70" d="100"/>
          <a:sy n="70" d="100"/>
        </p:scale>
        <p:origin x="-1230" y="-96"/>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l-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CD233E-D939-441E-B946-A93F80DEF3C8}" type="datetimeFigureOut">
              <a:rPr lang="fil-PH"/>
              <a:pPr>
                <a:defRPr/>
              </a:pPr>
              <a:t>7/3/2018</a:t>
            </a:fld>
            <a:endParaRPr lang="fil-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l-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l-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l-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3D077F-E714-4849-A9CA-B74313FC2F36}" type="slidenum">
              <a:rPr lang="fil-PH"/>
              <a:pPr>
                <a:defRPr/>
              </a:pPr>
              <a:t>‹#›</a:t>
            </a:fld>
            <a:endParaRPr lang="fil-PH"/>
          </a:p>
        </p:txBody>
      </p:sp>
    </p:spTree>
    <p:extLst>
      <p:ext uri="{BB962C8B-B14F-4D97-AF65-F5344CB8AC3E}">
        <p14:creationId xmlns:p14="http://schemas.microsoft.com/office/powerpoint/2010/main" val="1259360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pPr>
              <a:defRPr/>
            </a:pPr>
            <a:fld id="{F34D6B9B-71A2-4AF5-B4D9-02E7D3408762}" type="datetimeFigureOut">
              <a:rPr lang="fil-PH" smtClean="0"/>
              <a:pPr>
                <a:defRPr/>
              </a:pPr>
              <a:t>7/3/2018</a:t>
            </a:fld>
            <a:endParaRPr lang="fil-PH"/>
          </a:p>
        </p:txBody>
      </p:sp>
      <p:sp>
        <p:nvSpPr>
          <p:cNvPr id="5" name="Footer Placeholder 4"/>
          <p:cNvSpPr>
            <a:spLocks noGrp="1"/>
          </p:cNvSpPr>
          <p:nvPr>
            <p:ph type="ftr" sz="quarter" idx="11"/>
          </p:nvPr>
        </p:nvSpPr>
        <p:spPr/>
        <p:txBody>
          <a:bodyPr/>
          <a:lstStyle/>
          <a:p>
            <a:pPr>
              <a:defRPr/>
            </a:pPr>
            <a:endParaRPr lang="fil-PH"/>
          </a:p>
        </p:txBody>
      </p:sp>
      <p:sp>
        <p:nvSpPr>
          <p:cNvPr id="6" name="Slide Number Placeholder 5"/>
          <p:cNvSpPr>
            <a:spLocks noGrp="1"/>
          </p:cNvSpPr>
          <p:nvPr>
            <p:ph type="sldNum" sz="quarter" idx="12"/>
          </p:nvPr>
        </p:nvSpPr>
        <p:spPr/>
        <p:txBody>
          <a:bodyPr/>
          <a:lstStyle/>
          <a:p>
            <a:pPr>
              <a:defRPr/>
            </a:pPr>
            <a:fld id="{2525B2BB-B4A8-4765-BA19-0B7BEC3E63CF}" type="slidenum">
              <a:rPr lang="fil-PH" smtClean="0"/>
              <a:pPr>
                <a:defRPr/>
              </a:pPr>
              <a:t>‹#›</a:t>
            </a:fld>
            <a:endParaRPr lang="fil-PH"/>
          </a:p>
        </p:txBody>
      </p:sp>
    </p:spTree>
    <p:extLst>
      <p:ext uri="{BB962C8B-B14F-4D97-AF65-F5344CB8AC3E}">
        <p14:creationId xmlns:p14="http://schemas.microsoft.com/office/powerpoint/2010/main" val="227136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pPr>
              <a:defRPr/>
            </a:pPr>
            <a:fld id="{6D04E6B6-DAB6-4CF4-8C39-7DE97A4C431E}" type="datetimeFigureOut">
              <a:rPr lang="fil-PH" smtClean="0"/>
              <a:pPr>
                <a:defRPr/>
              </a:pPr>
              <a:t>7/3/2018</a:t>
            </a:fld>
            <a:endParaRPr lang="fil-PH"/>
          </a:p>
        </p:txBody>
      </p:sp>
      <p:sp>
        <p:nvSpPr>
          <p:cNvPr id="5" name="Footer Placeholder 4"/>
          <p:cNvSpPr>
            <a:spLocks noGrp="1"/>
          </p:cNvSpPr>
          <p:nvPr>
            <p:ph type="ftr" sz="quarter" idx="11"/>
          </p:nvPr>
        </p:nvSpPr>
        <p:spPr/>
        <p:txBody>
          <a:bodyPr/>
          <a:lstStyle/>
          <a:p>
            <a:pPr>
              <a:defRPr/>
            </a:pPr>
            <a:endParaRPr lang="fil-PH"/>
          </a:p>
        </p:txBody>
      </p:sp>
      <p:sp>
        <p:nvSpPr>
          <p:cNvPr id="6" name="Slide Number Placeholder 5"/>
          <p:cNvSpPr>
            <a:spLocks noGrp="1"/>
          </p:cNvSpPr>
          <p:nvPr>
            <p:ph type="sldNum" sz="quarter" idx="12"/>
          </p:nvPr>
        </p:nvSpPr>
        <p:spPr/>
        <p:txBody>
          <a:bodyPr/>
          <a:lstStyle/>
          <a:p>
            <a:pPr>
              <a:defRPr/>
            </a:pPr>
            <a:fld id="{DD18329A-866B-4785-AED0-58BA8AE30812}" type="slidenum">
              <a:rPr lang="fil-PH" smtClean="0"/>
              <a:pPr>
                <a:defRPr/>
              </a:pPr>
              <a:t>‹#›</a:t>
            </a:fld>
            <a:endParaRPr lang="fil-PH"/>
          </a:p>
        </p:txBody>
      </p:sp>
    </p:spTree>
    <p:extLst>
      <p:ext uri="{BB962C8B-B14F-4D97-AF65-F5344CB8AC3E}">
        <p14:creationId xmlns:p14="http://schemas.microsoft.com/office/powerpoint/2010/main" val="402162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pPr>
              <a:defRPr/>
            </a:pPr>
            <a:fld id="{7C32FAB6-78CA-47DE-8FC8-21ED30E1FC53}" type="datetimeFigureOut">
              <a:rPr lang="fil-PH" smtClean="0"/>
              <a:pPr>
                <a:defRPr/>
              </a:pPr>
              <a:t>7/3/2018</a:t>
            </a:fld>
            <a:endParaRPr lang="fil-PH"/>
          </a:p>
        </p:txBody>
      </p:sp>
      <p:sp>
        <p:nvSpPr>
          <p:cNvPr id="5" name="Footer Placeholder 4"/>
          <p:cNvSpPr>
            <a:spLocks noGrp="1"/>
          </p:cNvSpPr>
          <p:nvPr>
            <p:ph type="ftr" sz="quarter" idx="11"/>
          </p:nvPr>
        </p:nvSpPr>
        <p:spPr/>
        <p:txBody>
          <a:bodyPr/>
          <a:lstStyle/>
          <a:p>
            <a:pPr>
              <a:defRPr/>
            </a:pPr>
            <a:endParaRPr lang="fil-PH"/>
          </a:p>
        </p:txBody>
      </p:sp>
      <p:sp>
        <p:nvSpPr>
          <p:cNvPr id="6" name="Slide Number Placeholder 5"/>
          <p:cNvSpPr>
            <a:spLocks noGrp="1"/>
          </p:cNvSpPr>
          <p:nvPr>
            <p:ph type="sldNum" sz="quarter" idx="12"/>
          </p:nvPr>
        </p:nvSpPr>
        <p:spPr/>
        <p:txBody>
          <a:bodyPr/>
          <a:lstStyle/>
          <a:p>
            <a:pPr>
              <a:defRPr/>
            </a:pPr>
            <a:fld id="{3F23E4E4-BB4F-4CF5-880E-78F357D9215E}" type="slidenum">
              <a:rPr lang="fil-PH" smtClean="0"/>
              <a:pPr>
                <a:defRPr/>
              </a:pPr>
              <a:t>‹#›</a:t>
            </a:fld>
            <a:endParaRPr lang="fil-PH"/>
          </a:p>
        </p:txBody>
      </p:sp>
    </p:spTree>
    <p:extLst>
      <p:ext uri="{BB962C8B-B14F-4D97-AF65-F5344CB8AC3E}">
        <p14:creationId xmlns:p14="http://schemas.microsoft.com/office/powerpoint/2010/main" val="384590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pPr>
              <a:defRPr/>
            </a:pPr>
            <a:fld id="{AC06FA2E-96B6-463F-B100-B857136FDB25}" type="datetimeFigureOut">
              <a:rPr lang="fil-PH" smtClean="0"/>
              <a:pPr>
                <a:defRPr/>
              </a:pPr>
              <a:t>7/3/2018</a:t>
            </a:fld>
            <a:endParaRPr lang="fil-PH"/>
          </a:p>
        </p:txBody>
      </p:sp>
      <p:sp>
        <p:nvSpPr>
          <p:cNvPr id="5" name="Footer Placeholder 4"/>
          <p:cNvSpPr>
            <a:spLocks noGrp="1"/>
          </p:cNvSpPr>
          <p:nvPr>
            <p:ph type="ftr" sz="quarter" idx="11"/>
          </p:nvPr>
        </p:nvSpPr>
        <p:spPr/>
        <p:txBody>
          <a:bodyPr/>
          <a:lstStyle/>
          <a:p>
            <a:pPr>
              <a:defRPr/>
            </a:pPr>
            <a:endParaRPr lang="fil-PH"/>
          </a:p>
        </p:txBody>
      </p:sp>
      <p:sp>
        <p:nvSpPr>
          <p:cNvPr id="6" name="Slide Number Placeholder 5"/>
          <p:cNvSpPr>
            <a:spLocks noGrp="1"/>
          </p:cNvSpPr>
          <p:nvPr>
            <p:ph type="sldNum" sz="quarter" idx="12"/>
          </p:nvPr>
        </p:nvSpPr>
        <p:spPr/>
        <p:txBody>
          <a:bodyPr/>
          <a:lstStyle/>
          <a:p>
            <a:pPr>
              <a:defRPr/>
            </a:pPr>
            <a:fld id="{F6B031A4-473F-4585-BC6E-C8449B356499}" type="slidenum">
              <a:rPr lang="fil-PH" smtClean="0"/>
              <a:pPr>
                <a:defRPr/>
              </a:pPr>
              <a:t>‹#›</a:t>
            </a:fld>
            <a:endParaRPr lang="fil-PH"/>
          </a:p>
        </p:txBody>
      </p:sp>
    </p:spTree>
    <p:extLst>
      <p:ext uri="{BB962C8B-B14F-4D97-AF65-F5344CB8AC3E}">
        <p14:creationId xmlns:p14="http://schemas.microsoft.com/office/powerpoint/2010/main" val="167025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7E16DD7-2A39-453D-9066-1C681351A514}" type="datetimeFigureOut">
              <a:rPr lang="fil-PH" smtClean="0"/>
              <a:pPr>
                <a:defRPr/>
              </a:pPr>
              <a:t>7/3/2018</a:t>
            </a:fld>
            <a:endParaRPr lang="fil-PH"/>
          </a:p>
        </p:txBody>
      </p:sp>
      <p:sp>
        <p:nvSpPr>
          <p:cNvPr id="5" name="Footer Placeholder 4"/>
          <p:cNvSpPr>
            <a:spLocks noGrp="1"/>
          </p:cNvSpPr>
          <p:nvPr>
            <p:ph type="ftr" sz="quarter" idx="11"/>
          </p:nvPr>
        </p:nvSpPr>
        <p:spPr/>
        <p:txBody>
          <a:bodyPr/>
          <a:lstStyle/>
          <a:p>
            <a:pPr>
              <a:defRPr/>
            </a:pPr>
            <a:endParaRPr lang="fil-PH"/>
          </a:p>
        </p:txBody>
      </p:sp>
      <p:sp>
        <p:nvSpPr>
          <p:cNvPr id="6" name="Slide Number Placeholder 5"/>
          <p:cNvSpPr>
            <a:spLocks noGrp="1"/>
          </p:cNvSpPr>
          <p:nvPr>
            <p:ph type="sldNum" sz="quarter" idx="12"/>
          </p:nvPr>
        </p:nvSpPr>
        <p:spPr/>
        <p:txBody>
          <a:bodyPr/>
          <a:lstStyle/>
          <a:p>
            <a:pPr>
              <a:defRPr/>
            </a:pPr>
            <a:fld id="{C01A931B-817B-484F-9C7D-1BA2E2C84708}" type="slidenum">
              <a:rPr lang="fil-PH" smtClean="0"/>
              <a:pPr>
                <a:defRPr/>
              </a:pPr>
              <a:t>‹#›</a:t>
            </a:fld>
            <a:endParaRPr lang="fil-PH"/>
          </a:p>
        </p:txBody>
      </p:sp>
    </p:spTree>
    <p:extLst>
      <p:ext uri="{BB962C8B-B14F-4D97-AF65-F5344CB8AC3E}">
        <p14:creationId xmlns:p14="http://schemas.microsoft.com/office/powerpoint/2010/main" val="427126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pPr>
              <a:defRPr/>
            </a:pPr>
            <a:fld id="{15AE9A9F-56EE-4C26-9D6D-C767661775F0}" type="datetimeFigureOut">
              <a:rPr lang="fil-PH" smtClean="0"/>
              <a:pPr>
                <a:defRPr/>
              </a:pPr>
              <a:t>7/3/2018</a:t>
            </a:fld>
            <a:endParaRPr lang="fil-PH"/>
          </a:p>
        </p:txBody>
      </p:sp>
      <p:sp>
        <p:nvSpPr>
          <p:cNvPr id="6" name="Footer Placeholder 5"/>
          <p:cNvSpPr>
            <a:spLocks noGrp="1"/>
          </p:cNvSpPr>
          <p:nvPr>
            <p:ph type="ftr" sz="quarter" idx="11"/>
          </p:nvPr>
        </p:nvSpPr>
        <p:spPr/>
        <p:txBody>
          <a:bodyPr/>
          <a:lstStyle/>
          <a:p>
            <a:pPr>
              <a:defRPr/>
            </a:pPr>
            <a:endParaRPr lang="fil-PH"/>
          </a:p>
        </p:txBody>
      </p:sp>
      <p:sp>
        <p:nvSpPr>
          <p:cNvPr id="7" name="Slide Number Placeholder 6"/>
          <p:cNvSpPr>
            <a:spLocks noGrp="1"/>
          </p:cNvSpPr>
          <p:nvPr>
            <p:ph type="sldNum" sz="quarter" idx="12"/>
          </p:nvPr>
        </p:nvSpPr>
        <p:spPr/>
        <p:txBody>
          <a:bodyPr/>
          <a:lstStyle/>
          <a:p>
            <a:pPr>
              <a:defRPr/>
            </a:pPr>
            <a:fld id="{ECF86C4E-E265-498B-BAFA-F9095ECADCF3}" type="slidenum">
              <a:rPr lang="fil-PH" smtClean="0"/>
              <a:pPr>
                <a:defRPr/>
              </a:pPr>
              <a:t>‹#›</a:t>
            </a:fld>
            <a:endParaRPr lang="fil-PH"/>
          </a:p>
        </p:txBody>
      </p:sp>
    </p:spTree>
    <p:extLst>
      <p:ext uri="{BB962C8B-B14F-4D97-AF65-F5344CB8AC3E}">
        <p14:creationId xmlns:p14="http://schemas.microsoft.com/office/powerpoint/2010/main" val="42044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pPr>
              <a:defRPr/>
            </a:pPr>
            <a:fld id="{A0A2B2E9-A7A2-4594-BD85-7D01CD1E62C1}" type="datetimeFigureOut">
              <a:rPr lang="fil-PH" smtClean="0"/>
              <a:pPr>
                <a:defRPr/>
              </a:pPr>
              <a:t>7/3/2018</a:t>
            </a:fld>
            <a:endParaRPr lang="fil-PH"/>
          </a:p>
        </p:txBody>
      </p:sp>
      <p:sp>
        <p:nvSpPr>
          <p:cNvPr id="8" name="Footer Placeholder 7"/>
          <p:cNvSpPr>
            <a:spLocks noGrp="1"/>
          </p:cNvSpPr>
          <p:nvPr>
            <p:ph type="ftr" sz="quarter" idx="11"/>
          </p:nvPr>
        </p:nvSpPr>
        <p:spPr/>
        <p:txBody>
          <a:bodyPr/>
          <a:lstStyle/>
          <a:p>
            <a:pPr>
              <a:defRPr/>
            </a:pPr>
            <a:endParaRPr lang="fil-PH"/>
          </a:p>
        </p:txBody>
      </p:sp>
      <p:sp>
        <p:nvSpPr>
          <p:cNvPr id="9" name="Slide Number Placeholder 8"/>
          <p:cNvSpPr>
            <a:spLocks noGrp="1"/>
          </p:cNvSpPr>
          <p:nvPr>
            <p:ph type="sldNum" sz="quarter" idx="12"/>
          </p:nvPr>
        </p:nvSpPr>
        <p:spPr/>
        <p:txBody>
          <a:bodyPr/>
          <a:lstStyle/>
          <a:p>
            <a:pPr>
              <a:defRPr/>
            </a:pPr>
            <a:fld id="{09DA08C8-E64D-4955-8668-6CF5682384F4}" type="slidenum">
              <a:rPr lang="fil-PH" smtClean="0"/>
              <a:pPr>
                <a:defRPr/>
              </a:pPr>
              <a:t>‹#›</a:t>
            </a:fld>
            <a:endParaRPr lang="fil-PH"/>
          </a:p>
        </p:txBody>
      </p:sp>
    </p:spTree>
    <p:extLst>
      <p:ext uri="{BB962C8B-B14F-4D97-AF65-F5344CB8AC3E}">
        <p14:creationId xmlns:p14="http://schemas.microsoft.com/office/powerpoint/2010/main" val="348391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pPr>
              <a:defRPr/>
            </a:pPr>
            <a:fld id="{689B1BE4-4810-401B-95C8-29D0514D95DE}" type="datetimeFigureOut">
              <a:rPr lang="fil-PH" smtClean="0"/>
              <a:pPr>
                <a:defRPr/>
              </a:pPr>
              <a:t>7/3/2018</a:t>
            </a:fld>
            <a:endParaRPr lang="fil-PH"/>
          </a:p>
        </p:txBody>
      </p:sp>
      <p:sp>
        <p:nvSpPr>
          <p:cNvPr id="4" name="Footer Placeholder 3"/>
          <p:cNvSpPr>
            <a:spLocks noGrp="1"/>
          </p:cNvSpPr>
          <p:nvPr>
            <p:ph type="ftr" sz="quarter" idx="11"/>
          </p:nvPr>
        </p:nvSpPr>
        <p:spPr/>
        <p:txBody>
          <a:bodyPr/>
          <a:lstStyle/>
          <a:p>
            <a:pPr>
              <a:defRPr/>
            </a:pPr>
            <a:endParaRPr lang="fil-PH"/>
          </a:p>
        </p:txBody>
      </p:sp>
      <p:sp>
        <p:nvSpPr>
          <p:cNvPr id="5" name="Slide Number Placeholder 4"/>
          <p:cNvSpPr>
            <a:spLocks noGrp="1"/>
          </p:cNvSpPr>
          <p:nvPr>
            <p:ph type="sldNum" sz="quarter" idx="12"/>
          </p:nvPr>
        </p:nvSpPr>
        <p:spPr/>
        <p:txBody>
          <a:bodyPr/>
          <a:lstStyle/>
          <a:p>
            <a:pPr>
              <a:defRPr/>
            </a:pPr>
            <a:fld id="{47160CEA-73BA-4748-8892-8876ED42CBDC}" type="slidenum">
              <a:rPr lang="fil-PH" smtClean="0"/>
              <a:pPr>
                <a:defRPr/>
              </a:pPr>
              <a:t>‹#›</a:t>
            </a:fld>
            <a:endParaRPr lang="fil-PH"/>
          </a:p>
        </p:txBody>
      </p:sp>
    </p:spTree>
    <p:extLst>
      <p:ext uri="{BB962C8B-B14F-4D97-AF65-F5344CB8AC3E}">
        <p14:creationId xmlns:p14="http://schemas.microsoft.com/office/powerpoint/2010/main" val="303431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9EB9B9D-5080-4A0C-9BAD-047F2C9E487A}" type="datetimeFigureOut">
              <a:rPr lang="fil-PH" smtClean="0"/>
              <a:pPr>
                <a:defRPr/>
              </a:pPr>
              <a:t>7/3/2018</a:t>
            </a:fld>
            <a:endParaRPr lang="fil-PH"/>
          </a:p>
        </p:txBody>
      </p:sp>
      <p:sp>
        <p:nvSpPr>
          <p:cNvPr id="3" name="Footer Placeholder 2"/>
          <p:cNvSpPr>
            <a:spLocks noGrp="1"/>
          </p:cNvSpPr>
          <p:nvPr>
            <p:ph type="ftr" sz="quarter" idx="11"/>
          </p:nvPr>
        </p:nvSpPr>
        <p:spPr/>
        <p:txBody>
          <a:bodyPr/>
          <a:lstStyle/>
          <a:p>
            <a:pPr>
              <a:defRPr/>
            </a:pPr>
            <a:endParaRPr lang="fil-PH"/>
          </a:p>
        </p:txBody>
      </p:sp>
      <p:sp>
        <p:nvSpPr>
          <p:cNvPr id="4" name="Slide Number Placeholder 3"/>
          <p:cNvSpPr>
            <a:spLocks noGrp="1"/>
          </p:cNvSpPr>
          <p:nvPr>
            <p:ph type="sldNum" sz="quarter" idx="12"/>
          </p:nvPr>
        </p:nvSpPr>
        <p:spPr/>
        <p:txBody>
          <a:bodyPr/>
          <a:lstStyle/>
          <a:p>
            <a:pPr>
              <a:defRPr/>
            </a:pPr>
            <a:fld id="{F5667889-28DF-46C5-9884-3DE374CE1D5D}" type="slidenum">
              <a:rPr lang="fil-PH" smtClean="0"/>
              <a:pPr>
                <a:defRPr/>
              </a:pPr>
              <a:t>‹#›</a:t>
            </a:fld>
            <a:endParaRPr lang="fil-PH"/>
          </a:p>
        </p:txBody>
      </p:sp>
    </p:spTree>
    <p:extLst>
      <p:ext uri="{BB962C8B-B14F-4D97-AF65-F5344CB8AC3E}">
        <p14:creationId xmlns:p14="http://schemas.microsoft.com/office/powerpoint/2010/main" val="402261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5A9DBCB-5452-4871-847B-A245810782C5}" type="datetimeFigureOut">
              <a:rPr lang="fil-PH" smtClean="0"/>
              <a:pPr>
                <a:defRPr/>
              </a:pPr>
              <a:t>7/3/2018</a:t>
            </a:fld>
            <a:endParaRPr lang="fil-PH"/>
          </a:p>
        </p:txBody>
      </p:sp>
      <p:sp>
        <p:nvSpPr>
          <p:cNvPr id="6" name="Footer Placeholder 5"/>
          <p:cNvSpPr>
            <a:spLocks noGrp="1"/>
          </p:cNvSpPr>
          <p:nvPr>
            <p:ph type="ftr" sz="quarter" idx="11"/>
          </p:nvPr>
        </p:nvSpPr>
        <p:spPr/>
        <p:txBody>
          <a:bodyPr/>
          <a:lstStyle/>
          <a:p>
            <a:pPr>
              <a:defRPr/>
            </a:pPr>
            <a:endParaRPr lang="fil-PH"/>
          </a:p>
        </p:txBody>
      </p:sp>
      <p:sp>
        <p:nvSpPr>
          <p:cNvPr id="7" name="Slide Number Placeholder 6"/>
          <p:cNvSpPr>
            <a:spLocks noGrp="1"/>
          </p:cNvSpPr>
          <p:nvPr>
            <p:ph type="sldNum" sz="quarter" idx="12"/>
          </p:nvPr>
        </p:nvSpPr>
        <p:spPr/>
        <p:txBody>
          <a:bodyPr/>
          <a:lstStyle/>
          <a:p>
            <a:pPr>
              <a:defRPr/>
            </a:pPr>
            <a:fld id="{F12DA3F7-EC3B-45D8-AEDF-BF4ACE463532}" type="slidenum">
              <a:rPr lang="fil-PH" smtClean="0"/>
              <a:pPr>
                <a:defRPr/>
              </a:pPr>
              <a:t>‹#›</a:t>
            </a:fld>
            <a:endParaRPr lang="fil-PH"/>
          </a:p>
        </p:txBody>
      </p:sp>
    </p:spTree>
    <p:extLst>
      <p:ext uri="{BB962C8B-B14F-4D97-AF65-F5344CB8AC3E}">
        <p14:creationId xmlns:p14="http://schemas.microsoft.com/office/powerpoint/2010/main" val="27691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7A2A0F3-8249-48CE-B332-0EA2446434C7}" type="datetimeFigureOut">
              <a:rPr lang="fil-PH" smtClean="0"/>
              <a:pPr>
                <a:defRPr/>
              </a:pPr>
              <a:t>7/3/2018</a:t>
            </a:fld>
            <a:endParaRPr lang="fil-PH"/>
          </a:p>
        </p:txBody>
      </p:sp>
      <p:sp>
        <p:nvSpPr>
          <p:cNvPr id="6" name="Footer Placeholder 5"/>
          <p:cNvSpPr>
            <a:spLocks noGrp="1"/>
          </p:cNvSpPr>
          <p:nvPr>
            <p:ph type="ftr" sz="quarter" idx="11"/>
          </p:nvPr>
        </p:nvSpPr>
        <p:spPr/>
        <p:txBody>
          <a:bodyPr/>
          <a:lstStyle/>
          <a:p>
            <a:pPr>
              <a:defRPr/>
            </a:pPr>
            <a:endParaRPr lang="fil-PH"/>
          </a:p>
        </p:txBody>
      </p:sp>
      <p:sp>
        <p:nvSpPr>
          <p:cNvPr id="7" name="Slide Number Placeholder 6"/>
          <p:cNvSpPr>
            <a:spLocks noGrp="1"/>
          </p:cNvSpPr>
          <p:nvPr>
            <p:ph type="sldNum" sz="quarter" idx="12"/>
          </p:nvPr>
        </p:nvSpPr>
        <p:spPr/>
        <p:txBody>
          <a:bodyPr/>
          <a:lstStyle/>
          <a:p>
            <a:pPr>
              <a:defRPr/>
            </a:pPr>
            <a:fld id="{7FE6BAF5-0F35-4D70-82A2-6C25E50CAE72}" type="slidenum">
              <a:rPr lang="fil-PH" smtClean="0"/>
              <a:pPr>
                <a:defRPr/>
              </a:pPr>
              <a:t>‹#›</a:t>
            </a:fld>
            <a:endParaRPr lang="fil-PH"/>
          </a:p>
        </p:txBody>
      </p:sp>
    </p:spTree>
    <p:extLst>
      <p:ext uri="{BB962C8B-B14F-4D97-AF65-F5344CB8AC3E}">
        <p14:creationId xmlns:p14="http://schemas.microsoft.com/office/powerpoint/2010/main" val="3618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EACB9D2-85B6-4EF9-A1FF-6FF80FBE17AE}" type="datetimeFigureOut">
              <a:rPr lang="fil-PH" smtClean="0"/>
              <a:pPr>
                <a:defRPr/>
              </a:pPr>
              <a:t>7/3/2018</a:t>
            </a:fld>
            <a:endParaRPr lang="fil-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il-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8EFD5F-6832-4525-9C0E-A1951EE0EBFD}" type="slidenum">
              <a:rPr lang="fil-PH" smtClean="0"/>
              <a:pPr>
                <a:defRPr/>
              </a:pPr>
              <a:t>‹#›</a:t>
            </a:fld>
            <a:endParaRPr lang="fil-PH"/>
          </a:p>
        </p:txBody>
      </p:sp>
    </p:spTree>
    <p:extLst>
      <p:ext uri="{BB962C8B-B14F-4D97-AF65-F5344CB8AC3E}">
        <p14:creationId xmlns:p14="http://schemas.microsoft.com/office/powerpoint/2010/main" val="81184984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jpe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jpe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6" y="228600"/>
            <a:ext cx="8458201" cy="6247864"/>
          </a:xfrm>
          <a:prstGeom prst="rect">
            <a:avLst/>
          </a:prstGeom>
          <a:noFill/>
        </p:spPr>
        <p:txBody>
          <a:bodyPr wrap="square" lIns="91440" tIns="45720" rIns="91440" bIns="45720">
            <a:spAutoFit/>
          </a:bodyPr>
          <a:lstStyle/>
          <a:p>
            <a:pPr algn="ctr"/>
            <a:r>
              <a:rPr lang="en-US" sz="8000" b="1" dirty="0" smtClean="0">
                <a:ln w="10541" cmpd="sng">
                  <a:solidFill>
                    <a:srgbClr val="7030A0"/>
                  </a:solidFill>
                  <a:prstDash val="solid"/>
                </a:ln>
                <a:solidFill>
                  <a:srgbClr val="7030A0"/>
                </a:solidFill>
                <a:effectLst>
                  <a:outerShdw blurRad="38100" dist="38100" dir="2700000" algn="tl">
                    <a:srgbClr val="000000">
                      <a:alpha val="43137"/>
                    </a:srgbClr>
                  </a:outerShdw>
                </a:effectLst>
                <a:latin typeface="Arial Rounded MT Bold" pitchFamily="34" charset="0"/>
                <a:cs typeface="Estrangelo Edessa" pitchFamily="66" charset="0"/>
              </a:rPr>
              <a:t>BUILDING EMERGENCY</a:t>
            </a:r>
          </a:p>
          <a:p>
            <a:pPr algn="ctr"/>
            <a:r>
              <a:rPr lang="en-US" sz="8000" b="1" cap="none" spc="0" dirty="0" smtClean="0">
                <a:ln w="10541" cmpd="sng">
                  <a:solidFill>
                    <a:srgbClr val="7030A0"/>
                  </a:solidFill>
                  <a:prstDash val="solid"/>
                </a:ln>
                <a:solidFill>
                  <a:srgbClr val="7030A0"/>
                </a:solidFill>
                <a:effectLst>
                  <a:outerShdw blurRad="38100" dist="38100" dir="2700000" algn="tl">
                    <a:srgbClr val="000000">
                      <a:alpha val="43137"/>
                    </a:srgbClr>
                  </a:outerShdw>
                </a:effectLst>
                <a:latin typeface="Arial Rounded MT Bold" pitchFamily="34" charset="0"/>
                <a:cs typeface="Estrangelo Edessa" pitchFamily="66" charset="0"/>
              </a:rPr>
              <a:t>EVACUATION PLAN IN SCHOOLS</a:t>
            </a:r>
            <a:endParaRPr lang="en-US" sz="8000" b="1" cap="none" spc="0" dirty="0">
              <a:ln w="10541" cmpd="sng">
                <a:solidFill>
                  <a:srgbClr val="7030A0"/>
                </a:solidFill>
                <a:prstDash val="solid"/>
              </a:ln>
              <a:solidFill>
                <a:srgbClr val="7030A0"/>
              </a:solidFill>
              <a:effectLst>
                <a:outerShdw blurRad="38100" dist="38100" dir="2700000" algn="tl">
                  <a:srgbClr val="000000">
                    <a:alpha val="43137"/>
                  </a:srgbClr>
                </a:outerShdw>
              </a:effectLst>
              <a:latin typeface="Arial Rounded MT Bold" pitchFamily="34" charset="0"/>
              <a:cs typeface="Estrangelo Edessa"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INTENSITY</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pic>
        <p:nvPicPr>
          <p:cNvPr id="10" name="Picture 1026" descr="NORTHERNLUZONE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028699"/>
            <a:ext cx="3881437" cy="485975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027" descr="inten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28700"/>
            <a:ext cx="4435475" cy="485975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731613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PHILIPPINE EQ INTENSITY SCALE</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graphicFrame>
        <p:nvGraphicFramePr>
          <p:cNvPr id="2" name="Table 1"/>
          <p:cNvGraphicFramePr>
            <a:graphicFrameLocks noGrp="1"/>
          </p:cNvGraphicFramePr>
          <p:nvPr>
            <p:extLst>
              <p:ext uri="{D42A27DB-BD31-4B8C-83A1-F6EECF244321}">
                <p14:modId xmlns:p14="http://schemas.microsoft.com/office/powerpoint/2010/main" val="2928569577"/>
              </p:ext>
            </p:extLst>
          </p:nvPr>
        </p:nvGraphicFramePr>
        <p:xfrm>
          <a:off x="304800" y="1194408"/>
          <a:ext cx="8534400" cy="445008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PH" sz="2400" dirty="0" smtClean="0"/>
                        <a:t>INTENSITY SCALE</a:t>
                      </a:r>
                      <a:endParaRPr lang="en-PH" sz="2400" dirty="0"/>
                    </a:p>
                  </a:txBody>
                  <a:tcPr anchor="ctr"/>
                </a:tc>
                <a:tc>
                  <a:txBody>
                    <a:bodyPr/>
                    <a:lstStyle/>
                    <a:p>
                      <a:pPr algn="ctr"/>
                      <a:r>
                        <a:rPr lang="en-PH" sz="2400" dirty="0" smtClean="0"/>
                        <a:t>DESCRIPTION</a:t>
                      </a:r>
                      <a:endParaRPr lang="en-PH" sz="24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I</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Scarcely Perceptible</a:t>
                      </a:r>
                      <a:r>
                        <a:rPr lang="en-PH" sz="2000" b="0" i="0" kern="1200" dirty="0" smtClean="0">
                          <a:solidFill>
                            <a:schemeClr val="dk1"/>
                          </a:solidFill>
                          <a:effectLst/>
                          <a:latin typeface="+mn-lt"/>
                          <a:ea typeface="+mn-ea"/>
                          <a:cs typeface="+mn-cs"/>
                        </a:rPr>
                        <a:t> - Perceptible to people under favorable circumstances. Delicately balanced objects are disturbed slightly. Still Water in containers oscillates slowly.</a:t>
                      </a:r>
                      <a:endParaRPr lang="en-PH" sz="28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II</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Slightly Felt</a:t>
                      </a:r>
                      <a:r>
                        <a:rPr lang="en-PH" sz="2000" b="0" i="0" kern="1200" dirty="0" smtClean="0">
                          <a:solidFill>
                            <a:schemeClr val="dk1"/>
                          </a:solidFill>
                          <a:effectLst/>
                          <a:latin typeface="+mn-lt"/>
                          <a:ea typeface="+mn-ea"/>
                          <a:cs typeface="+mn-cs"/>
                        </a:rPr>
                        <a:t> - Felt by few individuals at rest indoors. Hanging objects swing slightly. Still Water in containers oscillates noticeably.</a:t>
                      </a:r>
                      <a:endParaRPr lang="en-PH" sz="28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III</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Weak</a:t>
                      </a:r>
                      <a:r>
                        <a:rPr lang="en-PH" sz="2000" b="0" i="0" kern="1200" dirty="0" smtClean="0">
                          <a:solidFill>
                            <a:schemeClr val="dk1"/>
                          </a:solidFill>
                          <a:effectLst/>
                          <a:latin typeface="+mn-lt"/>
                          <a:ea typeface="+mn-ea"/>
                          <a:cs typeface="+mn-cs"/>
                        </a:rPr>
                        <a:t> - Felt by many people indoors especially in upper floors of buildings. Vibration is felt like one passing of a light truck. Dizziness and nausea are experienced by some people. Hanging objects swing moderately. Still water in containers oscillates moderately.</a:t>
                      </a:r>
                      <a:endParaRPr lang="en-PH" sz="2800" dirty="0"/>
                    </a:p>
                  </a:txBody>
                  <a:tcPr anchor="ctr"/>
                </a:tc>
              </a:tr>
            </a:tbl>
          </a:graphicData>
        </a:graphic>
      </p:graphicFrame>
    </p:spTree>
    <p:extLst>
      <p:ext uri="{BB962C8B-B14F-4D97-AF65-F5344CB8AC3E}">
        <p14:creationId xmlns:p14="http://schemas.microsoft.com/office/powerpoint/2010/main" val="57524885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PHILIPPINE EQ INTENSITY SCALE</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graphicFrame>
        <p:nvGraphicFramePr>
          <p:cNvPr id="2" name="Table 1"/>
          <p:cNvGraphicFramePr>
            <a:graphicFrameLocks noGrp="1"/>
          </p:cNvGraphicFramePr>
          <p:nvPr>
            <p:extLst>
              <p:ext uri="{D42A27DB-BD31-4B8C-83A1-F6EECF244321}">
                <p14:modId xmlns:p14="http://schemas.microsoft.com/office/powerpoint/2010/main" val="3948679471"/>
              </p:ext>
            </p:extLst>
          </p:nvPr>
        </p:nvGraphicFramePr>
        <p:xfrm>
          <a:off x="304800" y="1524000"/>
          <a:ext cx="8534400" cy="335280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PH" sz="2400" dirty="0" smtClean="0"/>
                        <a:t>INTENSITY SCALE</a:t>
                      </a:r>
                      <a:endParaRPr lang="en-PH" sz="2400" dirty="0"/>
                    </a:p>
                  </a:txBody>
                  <a:tcPr anchor="ctr"/>
                </a:tc>
                <a:tc>
                  <a:txBody>
                    <a:bodyPr/>
                    <a:lstStyle/>
                    <a:p>
                      <a:pPr algn="ctr"/>
                      <a:r>
                        <a:rPr lang="en-PH" sz="2400" dirty="0" smtClean="0"/>
                        <a:t>DESCRIPTION</a:t>
                      </a:r>
                      <a:endParaRPr lang="en-PH" sz="24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IV</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Moderately Strong</a:t>
                      </a:r>
                      <a:r>
                        <a:rPr lang="en-PH" sz="2000" b="0" i="0" kern="1200" dirty="0" smtClean="0">
                          <a:solidFill>
                            <a:schemeClr val="dk1"/>
                          </a:solidFill>
                          <a:effectLst/>
                          <a:latin typeface="+mn-lt"/>
                          <a:ea typeface="+mn-ea"/>
                          <a:cs typeface="+mn-cs"/>
                        </a:rPr>
                        <a:t> - Felt generally by people indoors and by some people outdoors. Light sleepers are awakened. Vibration is felt like a passing of heavy truck. Hanging </a:t>
                      </a:r>
                      <a:r>
                        <a:rPr lang="en-PH" sz="2000" b="0" i="0" kern="1200" dirty="0" err="1" smtClean="0">
                          <a:solidFill>
                            <a:schemeClr val="dk1"/>
                          </a:solidFill>
                          <a:effectLst/>
                          <a:latin typeface="+mn-lt"/>
                          <a:ea typeface="+mn-ea"/>
                          <a:cs typeface="+mn-cs"/>
                        </a:rPr>
                        <a:t>objectsswing</a:t>
                      </a:r>
                      <a:r>
                        <a:rPr lang="en-PH" sz="2000" b="0" i="0" kern="1200" dirty="0" smtClean="0">
                          <a:solidFill>
                            <a:schemeClr val="dk1"/>
                          </a:solidFill>
                          <a:effectLst/>
                          <a:latin typeface="+mn-lt"/>
                          <a:ea typeface="+mn-ea"/>
                          <a:cs typeface="+mn-cs"/>
                        </a:rPr>
                        <a:t> considerably. Dinner, plates, glasses, windows and doors rattle. Floors and walls of wood framed buildings creak. Standing motor cars may rock slightly. Liquids in containers are slightly disturbed. Water in containers oscillate strongly. Rumbling sound may sometimes be heard.</a:t>
                      </a:r>
                      <a:endParaRPr lang="en-PH" sz="3200" dirty="0"/>
                    </a:p>
                  </a:txBody>
                  <a:tcPr anchor="ctr"/>
                </a:tc>
              </a:tr>
            </a:tbl>
          </a:graphicData>
        </a:graphic>
      </p:graphicFrame>
    </p:spTree>
    <p:extLst>
      <p:ext uri="{BB962C8B-B14F-4D97-AF65-F5344CB8AC3E}">
        <p14:creationId xmlns:p14="http://schemas.microsoft.com/office/powerpoint/2010/main" val="321888275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PHILIPPINE EQ INTENSITY SCALE</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graphicFrame>
        <p:nvGraphicFramePr>
          <p:cNvPr id="2" name="Table 1"/>
          <p:cNvGraphicFramePr>
            <a:graphicFrameLocks noGrp="1"/>
          </p:cNvGraphicFramePr>
          <p:nvPr>
            <p:extLst>
              <p:ext uri="{D42A27DB-BD31-4B8C-83A1-F6EECF244321}">
                <p14:modId xmlns:p14="http://schemas.microsoft.com/office/powerpoint/2010/main" val="1113242559"/>
              </p:ext>
            </p:extLst>
          </p:nvPr>
        </p:nvGraphicFramePr>
        <p:xfrm>
          <a:off x="304800" y="1524000"/>
          <a:ext cx="8534400" cy="335280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PH" sz="2400" dirty="0" smtClean="0"/>
                        <a:t>INTENSITY SCALE</a:t>
                      </a:r>
                      <a:endParaRPr lang="en-PH" sz="2400" dirty="0"/>
                    </a:p>
                  </a:txBody>
                  <a:tcPr anchor="ctr"/>
                </a:tc>
                <a:tc>
                  <a:txBody>
                    <a:bodyPr/>
                    <a:lstStyle/>
                    <a:p>
                      <a:pPr algn="ctr"/>
                      <a:r>
                        <a:rPr lang="en-PH" sz="2400" dirty="0" smtClean="0"/>
                        <a:t>DESCRIPTION</a:t>
                      </a:r>
                      <a:endParaRPr lang="en-PH" sz="24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V</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Strong </a:t>
                      </a:r>
                      <a:r>
                        <a:rPr lang="en-PH" sz="2000" b="0" i="0" kern="1200" dirty="0" smtClean="0">
                          <a:solidFill>
                            <a:schemeClr val="dk1"/>
                          </a:solidFill>
                          <a:effectLst/>
                          <a:latin typeface="+mn-lt"/>
                          <a:ea typeface="+mn-ea"/>
                          <a:cs typeface="+mn-cs"/>
                        </a:rPr>
                        <a:t>- Generally felt by most people indoors and outdoors. Many sleeping people are awakened. Some are frightened, some run outdoors. Strong shaking and rocking felt throughout building. Hanging objects swing violently. Dining utensils clatter and clink; some are broken. Small, light and unstable objects may fall or overturn. Liquids spill from filled open containers. Standing vehicles rock noticeably. Shaking of leaves and twigs of trees are noticeable.</a:t>
                      </a:r>
                      <a:endParaRPr lang="en-PH" sz="3600" dirty="0"/>
                    </a:p>
                  </a:txBody>
                  <a:tcPr anchor="ctr"/>
                </a:tc>
              </a:tr>
            </a:tbl>
          </a:graphicData>
        </a:graphic>
      </p:graphicFrame>
    </p:spTree>
    <p:extLst>
      <p:ext uri="{BB962C8B-B14F-4D97-AF65-F5344CB8AC3E}">
        <p14:creationId xmlns:p14="http://schemas.microsoft.com/office/powerpoint/2010/main" val="45139748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PHILIPPINE EQ INTENSITY SCALE</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graphicFrame>
        <p:nvGraphicFramePr>
          <p:cNvPr id="2" name="Table 1"/>
          <p:cNvGraphicFramePr>
            <a:graphicFrameLocks noGrp="1"/>
          </p:cNvGraphicFramePr>
          <p:nvPr>
            <p:extLst>
              <p:ext uri="{D42A27DB-BD31-4B8C-83A1-F6EECF244321}">
                <p14:modId xmlns:p14="http://schemas.microsoft.com/office/powerpoint/2010/main" val="1308300450"/>
              </p:ext>
            </p:extLst>
          </p:nvPr>
        </p:nvGraphicFramePr>
        <p:xfrm>
          <a:off x="304800" y="1524000"/>
          <a:ext cx="8534400" cy="335280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PH" sz="2400" dirty="0" smtClean="0"/>
                        <a:t>INTENSITY SCALE</a:t>
                      </a:r>
                      <a:endParaRPr lang="en-PH" sz="2400" dirty="0"/>
                    </a:p>
                  </a:txBody>
                  <a:tcPr anchor="ctr"/>
                </a:tc>
                <a:tc>
                  <a:txBody>
                    <a:bodyPr/>
                    <a:lstStyle/>
                    <a:p>
                      <a:pPr algn="ctr"/>
                      <a:r>
                        <a:rPr lang="en-PH" sz="2400" dirty="0" smtClean="0"/>
                        <a:t>DESCRIPTION</a:t>
                      </a:r>
                      <a:endParaRPr lang="en-PH" sz="24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VI</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Very Strong</a:t>
                      </a:r>
                      <a:r>
                        <a:rPr lang="en-PH" sz="2000" b="0" i="0" kern="1200" dirty="0" smtClean="0">
                          <a:solidFill>
                            <a:schemeClr val="dk1"/>
                          </a:solidFill>
                          <a:effectLst/>
                          <a:latin typeface="+mn-lt"/>
                          <a:ea typeface="+mn-ea"/>
                          <a:cs typeface="+mn-cs"/>
                        </a:rPr>
                        <a:t> - Many people are frightened; many run outdoors. Some people lose their balance. motorists feel like driving in flat tires. Heavy objects or furniture move or may be shifted. Small church bells may ring. Wall plaster may crack. Very old or poorly built houses and man-made structures are slightly damaged though well-built structures are not affected. Limited </a:t>
                      </a:r>
                      <a:r>
                        <a:rPr lang="en-PH" sz="2000" b="0" i="0" kern="1200" dirty="0" err="1" smtClean="0">
                          <a:solidFill>
                            <a:schemeClr val="dk1"/>
                          </a:solidFill>
                          <a:effectLst/>
                          <a:latin typeface="+mn-lt"/>
                          <a:ea typeface="+mn-ea"/>
                          <a:cs typeface="+mn-cs"/>
                        </a:rPr>
                        <a:t>rockfalls</a:t>
                      </a:r>
                      <a:r>
                        <a:rPr lang="en-PH" sz="2000" b="0" i="0" kern="1200" dirty="0" smtClean="0">
                          <a:solidFill>
                            <a:schemeClr val="dk1"/>
                          </a:solidFill>
                          <a:effectLst/>
                          <a:latin typeface="+mn-lt"/>
                          <a:ea typeface="+mn-ea"/>
                          <a:cs typeface="+mn-cs"/>
                        </a:rPr>
                        <a:t> and rolling boulders occur in hilly to mountainous areas and escarpments. Trees are noticeably shaken.</a:t>
                      </a:r>
                      <a:endParaRPr lang="en-PH" sz="4000" dirty="0"/>
                    </a:p>
                  </a:txBody>
                  <a:tcPr anchor="ctr"/>
                </a:tc>
              </a:tr>
            </a:tbl>
          </a:graphicData>
        </a:graphic>
      </p:graphicFrame>
    </p:spTree>
    <p:extLst>
      <p:ext uri="{BB962C8B-B14F-4D97-AF65-F5344CB8AC3E}">
        <p14:creationId xmlns:p14="http://schemas.microsoft.com/office/powerpoint/2010/main" val="416045775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PHILIPPINE EQ INTENSITY SCALE</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graphicFrame>
        <p:nvGraphicFramePr>
          <p:cNvPr id="2" name="Table 1"/>
          <p:cNvGraphicFramePr>
            <a:graphicFrameLocks noGrp="1"/>
          </p:cNvGraphicFramePr>
          <p:nvPr>
            <p:extLst>
              <p:ext uri="{D42A27DB-BD31-4B8C-83A1-F6EECF244321}">
                <p14:modId xmlns:p14="http://schemas.microsoft.com/office/powerpoint/2010/main" val="3769150058"/>
              </p:ext>
            </p:extLst>
          </p:nvPr>
        </p:nvGraphicFramePr>
        <p:xfrm>
          <a:off x="304800" y="1447800"/>
          <a:ext cx="8534400" cy="396240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PH" sz="2400" dirty="0" smtClean="0"/>
                        <a:t>INTENSITY SCALE</a:t>
                      </a:r>
                      <a:endParaRPr lang="en-PH" sz="2400" dirty="0"/>
                    </a:p>
                  </a:txBody>
                  <a:tcPr anchor="ctr"/>
                </a:tc>
                <a:tc>
                  <a:txBody>
                    <a:bodyPr/>
                    <a:lstStyle/>
                    <a:p>
                      <a:pPr algn="ctr"/>
                      <a:r>
                        <a:rPr lang="en-PH" sz="2400" dirty="0" smtClean="0"/>
                        <a:t>DESCRIPTION</a:t>
                      </a:r>
                      <a:endParaRPr lang="en-PH" sz="24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VII</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Destructive </a:t>
                      </a:r>
                      <a:r>
                        <a:rPr lang="en-PH" sz="2000" b="0" i="0" kern="1200" dirty="0" smtClean="0">
                          <a:solidFill>
                            <a:schemeClr val="dk1"/>
                          </a:solidFill>
                          <a:effectLst/>
                          <a:latin typeface="+mn-lt"/>
                          <a:ea typeface="+mn-ea"/>
                          <a:cs typeface="+mn-cs"/>
                        </a:rPr>
                        <a:t>- Most people are frightened and run outdoors. People find it difficult to stand in upper floors. Heavy objects and furniture overturn or topple. Big church bells may ring. Old or poorly-built structures suffer considerably damage. Some well-built structures are slightly damaged. Some cracks may appear on dikes, fish ponds, road surface, or concrete hollow block walls. Limited liquefaction, lateral spreading and landslides are observed. Trees are shaken strongly. (Liquefaction is a process by which loose saturated sand lose strength during an earthquake and behave like liquid).</a:t>
                      </a:r>
                      <a:endParaRPr lang="en-PH" sz="4400" dirty="0"/>
                    </a:p>
                  </a:txBody>
                  <a:tcPr anchor="ctr"/>
                </a:tc>
              </a:tr>
            </a:tbl>
          </a:graphicData>
        </a:graphic>
      </p:graphicFrame>
    </p:spTree>
    <p:extLst>
      <p:ext uri="{BB962C8B-B14F-4D97-AF65-F5344CB8AC3E}">
        <p14:creationId xmlns:p14="http://schemas.microsoft.com/office/powerpoint/2010/main" val="157962426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PHILIPPINE EQ INTENSITY SCALE</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graphicFrame>
        <p:nvGraphicFramePr>
          <p:cNvPr id="2" name="Table 1"/>
          <p:cNvGraphicFramePr>
            <a:graphicFrameLocks noGrp="1"/>
          </p:cNvGraphicFramePr>
          <p:nvPr>
            <p:extLst>
              <p:ext uri="{D42A27DB-BD31-4B8C-83A1-F6EECF244321}">
                <p14:modId xmlns:p14="http://schemas.microsoft.com/office/powerpoint/2010/main" val="1273724426"/>
              </p:ext>
            </p:extLst>
          </p:nvPr>
        </p:nvGraphicFramePr>
        <p:xfrm>
          <a:off x="304800" y="1066800"/>
          <a:ext cx="8534400" cy="487680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PH" sz="2400" dirty="0" smtClean="0"/>
                        <a:t>INTENSITY SCALE</a:t>
                      </a:r>
                      <a:endParaRPr lang="en-PH" sz="2400" dirty="0"/>
                    </a:p>
                  </a:txBody>
                  <a:tcPr anchor="ctr"/>
                </a:tc>
                <a:tc>
                  <a:txBody>
                    <a:bodyPr/>
                    <a:lstStyle/>
                    <a:p>
                      <a:pPr algn="ctr"/>
                      <a:r>
                        <a:rPr lang="en-PH" sz="2400" dirty="0" smtClean="0"/>
                        <a:t>DESCRIPTION</a:t>
                      </a:r>
                      <a:endParaRPr lang="en-PH" sz="24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VIII</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Very Destructive</a:t>
                      </a:r>
                      <a:r>
                        <a:rPr lang="en-PH" sz="2000" b="0" i="0" kern="1200" dirty="0" smtClean="0">
                          <a:solidFill>
                            <a:schemeClr val="dk1"/>
                          </a:solidFill>
                          <a:effectLst/>
                          <a:latin typeface="+mn-lt"/>
                          <a:ea typeface="+mn-ea"/>
                          <a:cs typeface="+mn-cs"/>
                        </a:rPr>
                        <a:t> - People panicky. People find it difficult to stand even outdoors. Many well-built buildings are considerably damaged. Concrete dikes and foundation of bridges are destroyed by ground settling or toppling. Railway tracks are bent or broken. Tombstones may be displaced, twisted or overturned. Utility posts, towers and monuments mat tilt or topple. Water and sewer pipes may be bent, twisted or broken. Liquefaction and lateral spreading cause man- made structure to sink, tilt or topple. Numerous landslides and </a:t>
                      </a:r>
                      <a:r>
                        <a:rPr lang="en-PH" sz="2000" b="0" i="0" kern="1200" dirty="0" err="1" smtClean="0">
                          <a:solidFill>
                            <a:schemeClr val="dk1"/>
                          </a:solidFill>
                          <a:effectLst/>
                          <a:latin typeface="+mn-lt"/>
                          <a:ea typeface="+mn-ea"/>
                          <a:cs typeface="+mn-cs"/>
                        </a:rPr>
                        <a:t>rockfalls</a:t>
                      </a:r>
                      <a:r>
                        <a:rPr lang="en-PH" sz="2000" b="0" i="0" kern="1200" dirty="0" smtClean="0">
                          <a:solidFill>
                            <a:schemeClr val="dk1"/>
                          </a:solidFill>
                          <a:effectLst/>
                          <a:latin typeface="+mn-lt"/>
                          <a:ea typeface="+mn-ea"/>
                          <a:cs typeface="+mn-cs"/>
                        </a:rPr>
                        <a:t> occur in mountainous and hilly areas. Boulders are thrown out from their positions particularly near the </a:t>
                      </a:r>
                      <a:r>
                        <a:rPr lang="en-PH" sz="2000" b="0" i="0" kern="1200" dirty="0" err="1" smtClean="0">
                          <a:solidFill>
                            <a:schemeClr val="dk1"/>
                          </a:solidFill>
                          <a:effectLst/>
                          <a:latin typeface="+mn-lt"/>
                          <a:ea typeface="+mn-ea"/>
                          <a:cs typeface="+mn-cs"/>
                        </a:rPr>
                        <a:t>epicenter</a:t>
                      </a:r>
                      <a:r>
                        <a:rPr lang="en-PH" sz="2000" b="0" i="0" kern="1200" dirty="0" smtClean="0">
                          <a:solidFill>
                            <a:schemeClr val="dk1"/>
                          </a:solidFill>
                          <a:effectLst/>
                          <a:latin typeface="+mn-lt"/>
                          <a:ea typeface="+mn-ea"/>
                          <a:cs typeface="+mn-cs"/>
                        </a:rPr>
                        <a:t>. Fissures and faults rapture may be observed. Trees are violently shaken. Water splash or stop over dikes or banks of rivers.</a:t>
                      </a:r>
                      <a:endParaRPr lang="en-PH" sz="4800" dirty="0"/>
                    </a:p>
                  </a:txBody>
                  <a:tcPr anchor="ctr"/>
                </a:tc>
              </a:tr>
            </a:tbl>
          </a:graphicData>
        </a:graphic>
      </p:graphicFrame>
    </p:spTree>
    <p:extLst>
      <p:ext uri="{BB962C8B-B14F-4D97-AF65-F5344CB8AC3E}">
        <p14:creationId xmlns:p14="http://schemas.microsoft.com/office/powerpoint/2010/main" val="74941737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PHILIPPINE EQ INTENSITY SCALE</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graphicFrame>
        <p:nvGraphicFramePr>
          <p:cNvPr id="2" name="Table 1"/>
          <p:cNvGraphicFramePr>
            <a:graphicFrameLocks noGrp="1"/>
          </p:cNvGraphicFramePr>
          <p:nvPr>
            <p:extLst>
              <p:ext uri="{D42A27DB-BD31-4B8C-83A1-F6EECF244321}">
                <p14:modId xmlns:p14="http://schemas.microsoft.com/office/powerpoint/2010/main" val="1118630794"/>
              </p:ext>
            </p:extLst>
          </p:nvPr>
        </p:nvGraphicFramePr>
        <p:xfrm>
          <a:off x="304800" y="1295400"/>
          <a:ext cx="8534400" cy="396240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PH" sz="2400" dirty="0" smtClean="0"/>
                        <a:t>INTENSITY SCALE</a:t>
                      </a:r>
                      <a:endParaRPr lang="en-PH" sz="2400" dirty="0"/>
                    </a:p>
                  </a:txBody>
                  <a:tcPr anchor="ctr"/>
                </a:tc>
                <a:tc>
                  <a:txBody>
                    <a:bodyPr/>
                    <a:lstStyle/>
                    <a:p>
                      <a:pPr algn="ctr"/>
                      <a:r>
                        <a:rPr lang="en-PH" sz="2400" dirty="0" smtClean="0"/>
                        <a:t>DESCRIPTION</a:t>
                      </a:r>
                      <a:endParaRPr lang="en-PH" sz="24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IX</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Devastating </a:t>
                      </a:r>
                      <a:r>
                        <a:rPr lang="en-PH" sz="2000" b="0" i="0" kern="1200" dirty="0" smtClean="0">
                          <a:solidFill>
                            <a:schemeClr val="dk1"/>
                          </a:solidFill>
                          <a:effectLst/>
                          <a:latin typeface="+mn-lt"/>
                          <a:ea typeface="+mn-ea"/>
                          <a:cs typeface="+mn-cs"/>
                        </a:rPr>
                        <a:t>- People are forcibly thrown to ground. Many cry and shake with fear. Most buildings are totally damaged. bridges and elevated concrete structures are toppled or destroyed. Numerous utility posts, towers and monument are tilted, toppled or broken. Water sewer pipes are bent, twisted or broken. Landslides and liquefaction with lateral </a:t>
                      </a:r>
                      <a:r>
                        <a:rPr lang="en-PH" sz="2000" b="0" i="0" kern="1200" dirty="0" err="1" smtClean="0">
                          <a:solidFill>
                            <a:schemeClr val="dk1"/>
                          </a:solidFill>
                          <a:effectLst/>
                          <a:latin typeface="+mn-lt"/>
                          <a:ea typeface="+mn-ea"/>
                          <a:cs typeface="+mn-cs"/>
                        </a:rPr>
                        <a:t>spreadings</a:t>
                      </a:r>
                      <a:r>
                        <a:rPr lang="en-PH" sz="2000" b="0" i="0" kern="1200" dirty="0" smtClean="0">
                          <a:solidFill>
                            <a:schemeClr val="dk1"/>
                          </a:solidFill>
                          <a:effectLst/>
                          <a:latin typeface="+mn-lt"/>
                          <a:ea typeface="+mn-ea"/>
                          <a:cs typeface="+mn-cs"/>
                        </a:rPr>
                        <a:t> and </a:t>
                      </a:r>
                      <a:r>
                        <a:rPr lang="en-PH" sz="2000" b="0" i="0" kern="1200" dirty="0" err="1" smtClean="0">
                          <a:solidFill>
                            <a:schemeClr val="dk1"/>
                          </a:solidFill>
                          <a:effectLst/>
                          <a:latin typeface="+mn-lt"/>
                          <a:ea typeface="+mn-ea"/>
                          <a:cs typeface="+mn-cs"/>
                        </a:rPr>
                        <a:t>sandboils</a:t>
                      </a:r>
                      <a:r>
                        <a:rPr lang="en-PH" sz="2000" b="0" i="0" kern="1200" dirty="0" smtClean="0">
                          <a:solidFill>
                            <a:schemeClr val="dk1"/>
                          </a:solidFill>
                          <a:effectLst/>
                          <a:latin typeface="+mn-lt"/>
                          <a:ea typeface="+mn-ea"/>
                          <a:cs typeface="+mn-cs"/>
                        </a:rPr>
                        <a:t> are widespread. the ground is distorted into undulations. Trees are shaken very violently with some toppled or broken. Boulders are commonly thrown out. River water splashes violently on slops over dikes and banks.</a:t>
                      </a:r>
                      <a:endParaRPr lang="en-PH" sz="5400" dirty="0"/>
                    </a:p>
                  </a:txBody>
                  <a:tcPr anchor="ctr"/>
                </a:tc>
              </a:tr>
            </a:tbl>
          </a:graphicData>
        </a:graphic>
      </p:graphicFrame>
    </p:spTree>
    <p:extLst>
      <p:ext uri="{BB962C8B-B14F-4D97-AF65-F5344CB8AC3E}">
        <p14:creationId xmlns:p14="http://schemas.microsoft.com/office/powerpoint/2010/main" val="268575379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PHILIPPINE EQ INTENSITY SCALE</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11" name="Group 10"/>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graphicFrame>
        <p:nvGraphicFramePr>
          <p:cNvPr id="2" name="Table 1"/>
          <p:cNvGraphicFramePr>
            <a:graphicFrameLocks noGrp="1"/>
          </p:cNvGraphicFramePr>
          <p:nvPr>
            <p:extLst>
              <p:ext uri="{D42A27DB-BD31-4B8C-83A1-F6EECF244321}">
                <p14:modId xmlns:p14="http://schemas.microsoft.com/office/powerpoint/2010/main" val="2779539923"/>
              </p:ext>
            </p:extLst>
          </p:nvPr>
        </p:nvGraphicFramePr>
        <p:xfrm>
          <a:off x="304800" y="1828800"/>
          <a:ext cx="8534400" cy="2438400"/>
        </p:xfrm>
        <a:graphic>
          <a:graphicData uri="http://schemas.openxmlformats.org/drawingml/2006/table">
            <a:tbl>
              <a:tblPr firstRow="1" bandRow="1">
                <a:tableStyleId>{5C22544A-7EE6-4342-B048-85BDC9FD1C3A}</a:tableStyleId>
              </a:tblPr>
              <a:tblGrid>
                <a:gridCol w="1600200"/>
                <a:gridCol w="6934200"/>
              </a:tblGrid>
              <a:tr h="370840">
                <a:tc>
                  <a:txBody>
                    <a:bodyPr/>
                    <a:lstStyle/>
                    <a:p>
                      <a:pPr algn="ctr"/>
                      <a:r>
                        <a:rPr lang="en-PH" sz="2400" dirty="0" smtClean="0"/>
                        <a:t>INTENSITY SCALE</a:t>
                      </a:r>
                      <a:endParaRPr lang="en-PH" sz="2400" dirty="0"/>
                    </a:p>
                  </a:txBody>
                  <a:tcPr anchor="ctr"/>
                </a:tc>
                <a:tc>
                  <a:txBody>
                    <a:bodyPr/>
                    <a:lstStyle/>
                    <a:p>
                      <a:pPr algn="ctr"/>
                      <a:r>
                        <a:rPr lang="en-PH" sz="2400" dirty="0" smtClean="0"/>
                        <a:t>DESCRIPTION</a:t>
                      </a:r>
                      <a:endParaRPr lang="en-PH" sz="2400" dirty="0"/>
                    </a:p>
                  </a:txBody>
                  <a:tcPr anchor="ctr"/>
                </a:tc>
              </a:tr>
              <a:tr h="370840">
                <a:tc>
                  <a:txBody>
                    <a:bodyPr/>
                    <a:lstStyle/>
                    <a:p>
                      <a:pPr algn="ctr"/>
                      <a:r>
                        <a:rPr lang="en-PH" sz="2000" b="1" dirty="0" smtClean="0">
                          <a:effectLst>
                            <a:outerShdw blurRad="38100" dist="38100" dir="2700000" algn="tl">
                              <a:srgbClr val="000000">
                                <a:alpha val="43137"/>
                              </a:srgbClr>
                            </a:outerShdw>
                          </a:effectLst>
                        </a:rPr>
                        <a:t>X</a:t>
                      </a:r>
                      <a:endParaRPr lang="en-PH" sz="2000" b="1" dirty="0">
                        <a:effectLst>
                          <a:outerShdw blurRad="38100" dist="38100" dir="2700000" algn="tl">
                            <a:srgbClr val="000000">
                              <a:alpha val="43137"/>
                            </a:srgbClr>
                          </a:outerShdw>
                        </a:effectLst>
                      </a:endParaRPr>
                    </a:p>
                  </a:txBody>
                  <a:tcPr anchor="ctr"/>
                </a:tc>
                <a:tc>
                  <a:txBody>
                    <a:bodyPr/>
                    <a:lstStyle/>
                    <a:p>
                      <a:pPr algn="just"/>
                      <a:r>
                        <a:rPr lang="en-PH" sz="2000" b="1" i="0" kern="1200" dirty="0" smtClean="0">
                          <a:solidFill>
                            <a:schemeClr val="dk1"/>
                          </a:solidFill>
                          <a:effectLst/>
                          <a:latin typeface="+mn-lt"/>
                          <a:ea typeface="+mn-ea"/>
                          <a:cs typeface="+mn-cs"/>
                        </a:rPr>
                        <a:t>Completely Devastating</a:t>
                      </a:r>
                      <a:r>
                        <a:rPr lang="en-PH" sz="2000" b="0" i="0" kern="1200" dirty="0" smtClean="0">
                          <a:solidFill>
                            <a:schemeClr val="dk1"/>
                          </a:solidFill>
                          <a:effectLst/>
                          <a:latin typeface="+mn-lt"/>
                          <a:ea typeface="+mn-ea"/>
                          <a:cs typeface="+mn-cs"/>
                        </a:rPr>
                        <a:t> - Practically all man-made structures are destroyed. Massive landslides and liquefaction, large scale subsidence and uplifting of land forms and many ground fissures are observed. Changes in river courses and destructive </a:t>
                      </a:r>
                      <a:r>
                        <a:rPr lang="en-PH" sz="2000" b="0" i="0" kern="1200" dirty="0" err="1" smtClean="0">
                          <a:solidFill>
                            <a:schemeClr val="dk1"/>
                          </a:solidFill>
                          <a:effectLst/>
                          <a:latin typeface="+mn-lt"/>
                          <a:ea typeface="+mn-ea"/>
                          <a:cs typeface="+mn-cs"/>
                        </a:rPr>
                        <a:t>seiches</a:t>
                      </a:r>
                      <a:r>
                        <a:rPr lang="en-PH" sz="2000" b="0" i="0" kern="1200" dirty="0" smtClean="0">
                          <a:solidFill>
                            <a:schemeClr val="dk1"/>
                          </a:solidFill>
                          <a:effectLst/>
                          <a:latin typeface="+mn-lt"/>
                          <a:ea typeface="+mn-ea"/>
                          <a:cs typeface="+mn-cs"/>
                        </a:rPr>
                        <a:t> in large lakes occur. Many trees are toppled, broken and uprooted.</a:t>
                      </a:r>
                      <a:endParaRPr lang="en-PH" sz="6000" dirty="0"/>
                    </a:p>
                  </a:txBody>
                  <a:tcPr anchor="ctr"/>
                </a:tc>
              </a:tr>
            </a:tbl>
          </a:graphicData>
        </a:graphic>
      </p:graphicFrame>
    </p:spTree>
    <p:extLst>
      <p:ext uri="{BB962C8B-B14F-4D97-AF65-F5344CB8AC3E}">
        <p14:creationId xmlns:p14="http://schemas.microsoft.com/office/powerpoint/2010/main" val="178714221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6172"/>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ACTIVE FAULTS and TRENCHES IN RP</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pic>
        <p:nvPicPr>
          <p:cNvPr id="11" name="Picture 2"/>
          <p:cNvPicPr>
            <a:picLocks noChangeAspect="1" noChangeArrowheads="1"/>
          </p:cNvPicPr>
          <p:nvPr/>
        </p:nvPicPr>
        <p:blipFill rotWithShape="1">
          <a:blip r:embed="rId2"/>
          <a:srcRect r="41875" b="11539"/>
          <a:stretch/>
        </p:blipFill>
        <p:spPr bwMode="auto">
          <a:xfrm>
            <a:off x="241788" y="949656"/>
            <a:ext cx="8673612" cy="4999892"/>
          </a:xfrm>
          <a:prstGeom prst="rect">
            <a:avLst/>
          </a:prstGeom>
          <a:noFill/>
          <a:ln w="38100">
            <a:solidFill>
              <a:srgbClr val="FF0000"/>
            </a:solidFill>
            <a:miter lim="800000"/>
            <a:headEnd/>
            <a:tailEnd/>
          </a:ln>
          <a:effectLst/>
        </p:spPr>
      </p:pic>
      <p:grpSp>
        <p:nvGrpSpPr>
          <p:cNvPr id="10" name="Group 9"/>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8481385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8)">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LEGAL BASIS</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2" name="Rectangle 1"/>
          <p:cNvSpPr/>
          <p:nvPr/>
        </p:nvSpPr>
        <p:spPr>
          <a:xfrm>
            <a:off x="266700" y="2550855"/>
            <a:ext cx="8610600" cy="2554545"/>
          </a:xfrm>
          <a:prstGeom prst="rect">
            <a:avLst/>
          </a:prstGeom>
        </p:spPr>
        <p:txBody>
          <a:bodyPr wrap="square">
            <a:spAutoFit/>
          </a:bodyPr>
          <a:lstStyle/>
          <a:p>
            <a:pPr algn="just"/>
            <a:r>
              <a:rPr lang="en-US" sz="3200" b="1" dirty="0" smtClean="0">
                <a:latin typeface="Arial" pitchFamily="34" charset="0"/>
                <a:cs typeface="Arial" pitchFamily="34" charset="0"/>
              </a:rPr>
              <a:t>Organizational </a:t>
            </a:r>
            <a:r>
              <a:rPr lang="en-US" sz="3200" b="1" dirty="0">
                <a:latin typeface="Arial" pitchFamily="34" charset="0"/>
                <a:cs typeface="Arial" pitchFamily="34" charset="0"/>
              </a:rPr>
              <a:t>and community drills shall be conducted and to be repeated periodically.  Such drills shall be supervised by the department or agency concerned</a:t>
            </a:r>
            <a:r>
              <a:rPr lang="en-US" sz="3200" b="1" dirty="0" smtClean="0">
                <a:latin typeface="Arial" pitchFamily="34" charset="0"/>
                <a:cs typeface="Arial" pitchFamily="34" charset="0"/>
              </a:rPr>
              <a:t>.</a:t>
            </a:r>
            <a:endParaRPr lang="en-US" sz="3200" b="1" u="sng" dirty="0">
              <a:latin typeface="Arial" pitchFamily="34" charset="0"/>
              <a:cs typeface="Arial" pitchFamily="34" charset="0"/>
            </a:endParaRPr>
          </a:p>
        </p:txBody>
      </p:sp>
      <p:sp>
        <p:nvSpPr>
          <p:cNvPr id="3" name="TextBox 2"/>
          <p:cNvSpPr txBox="1"/>
          <p:nvPr/>
        </p:nvSpPr>
        <p:spPr>
          <a:xfrm>
            <a:off x="222738" y="1244025"/>
            <a:ext cx="8768862"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pitchFamily="34" charset="0"/>
                <a:cs typeface="Arial" pitchFamily="34" charset="0"/>
              </a:rPr>
              <a:t>SEC. 8 OF PD 1566 – </a:t>
            </a:r>
            <a:r>
              <a:rPr lang="en-US" sz="3200" b="1" i="1" dirty="0" smtClean="0">
                <a:effectLst>
                  <a:outerShdw blurRad="38100" dist="38100" dir="2700000" algn="tl">
                    <a:srgbClr val="000000">
                      <a:alpha val="43137"/>
                    </a:srgbClr>
                  </a:outerShdw>
                </a:effectLst>
                <a:latin typeface="Arial" pitchFamily="34" charset="0"/>
                <a:cs typeface="Arial" pitchFamily="34" charset="0"/>
              </a:rPr>
              <a:t>“Drills and Exercises”</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3" name="TextBox 12"/>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2" name="TextBox 11"/>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7347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492443"/>
          </a:xfrm>
          <a:prstGeom prst="rect">
            <a:avLst/>
          </a:prstGeom>
          <a:solidFill>
            <a:srgbClr val="7030A0"/>
          </a:solidFill>
          <a:ln>
            <a:solidFill>
              <a:srgbClr val="7030A0"/>
            </a:solidFill>
          </a:ln>
        </p:spPr>
        <p:txBody>
          <a:bodyPr wrap="square" rtlCol="0">
            <a:spAutoFit/>
          </a:bodyPr>
          <a:lstStyle/>
          <a:p>
            <a:pPr algn="just"/>
            <a:r>
              <a:rPr lang="en-US" sz="2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DISTRIBUTION OF ACTIVE FAULTS IN MINDANAO</a:t>
            </a:r>
            <a:endParaRPr lang="en-US" sz="2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pic>
        <p:nvPicPr>
          <p:cNvPr id="11" name="Picture 4" descr="Mindanao-centr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522" b="7608"/>
          <a:stretch>
            <a:fillRect/>
          </a:stretch>
        </p:blipFill>
        <p:spPr>
          <a:xfrm>
            <a:off x="195653" y="1143000"/>
            <a:ext cx="8795947" cy="478933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505207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8)">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BEFORE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Text Box 3"/>
          <p:cNvSpPr txBox="1">
            <a:spLocks noChangeArrowheads="1"/>
          </p:cNvSpPr>
          <p:nvPr/>
        </p:nvSpPr>
        <p:spPr bwMode="auto">
          <a:xfrm>
            <a:off x="111369" y="838200"/>
            <a:ext cx="89212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2800" b="1" dirty="0">
                <a:latin typeface="Verdana" pitchFamily="34" charset="0"/>
              </a:rPr>
              <a:t>The key to effective </a:t>
            </a:r>
            <a:r>
              <a:rPr lang="en-US" sz="2800" b="1" dirty="0" smtClean="0">
                <a:latin typeface="Verdana" pitchFamily="34" charset="0"/>
              </a:rPr>
              <a:t>disaster prevention </a:t>
            </a:r>
            <a:r>
              <a:rPr lang="en-US" sz="2800" b="1" dirty="0">
                <a:latin typeface="Verdana" pitchFamily="34" charset="0"/>
              </a:rPr>
              <a:t>is </a:t>
            </a:r>
            <a:r>
              <a:rPr lang="en-US" sz="2800" b="1" u="sng" dirty="0" smtClean="0">
                <a:solidFill>
                  <a:srgbClr val="7030A0"/>
                </a:solidFill>
                <a:latin typeface="Verdana" pitchFamily="34" charset="0"/>
              </a:rPr>
              <a:t>PLANNING</a:t>
            </a:r>
            <a:r>
              <a:rPr lang="en-US" sz="2800" b="1" dirty="0" smtClean="0">
                <a:latin typeface="Verdana" pitchFamily="34" charset="0"/>
              </a:rPr>
              <a:t>.</a:t>
            </a:r>
            <a:endParaRPr lang="en-US" sz="2800" b="1" dirty="0">
              <a:latin typeface="Arial" charset="0"/>
            </a:endParaRPr>
          </a:p>
        </p:txBody>
      </p:sp>
      <p:sp>
        <p:nvSpPr>
          <p:cNvPr id="13" name="Text Box 4"/>
          <p:cNvSpPr txBox="1">
            <a:spLocks noChangeArrowheads="1"/>
          </p:cNvSpPr>
          <p:nvPr/>
        </p:nvSpPr>
        <p:spPr bwMode="auto">
          <a:xfrm>
            <a:off x="319453" y="1926372"/>
            <a:ext cx="850509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457200" indent="-457200" algn="just">
              <a:buClr>
                <a:srgbClr val="7030A0"/>
              </a:buClr>
              <a:buFont typeface="Wingdings" pitchFamily="2" charset="2"/>
              <a:buChar char="þ"/>
            </a:pPr>
            <a:r>
              <a:rPr lang="en-US" sz="3000" b="1" dirty="0">
                <a:latin typeface="Arial" charset="0"/>
              </a:rPr>
              <a:t>Determine if site is along an active fault </a:t>
            </a:r>
            <a:r>
              <a:rPr lang="en-US" sz="3000" b="1" dirty="0" smtClean="0">
                <a:latin typeface="Arial" charset="0"/>
              </a:rPr>
              <a:t>and/or </a:t>
            </a:r>
            <a:r>
              <a:rPr lang="en-US" sz="3000" b="1" dirty="0">
                <a:latin typeface="Arial" charset="0"/>
              </a:rPr>
              <a:t>prone to liquefaction or landslide.</a:t>
            </a:r>
          </a:p>
          <a:p>
            <a:pPr marL="457200" indent="-457200" algn="just">
              <a:buClr>
                <a:srgbClr val="7030A0"/>
              </a:buClr>
              <a:buFont typeface="Wingdings" pitchFamily="2" charset="2"/>
              <a:buChar char="þ"/>
            </a:pPr>
            <a:endParaRPr lang="en-US" sz="1000" b="1" dirty="0">
              <a:latin typeface="Arial" charset="0"/>
            </a:endParaRPr>
          </a:p>
          <a:p>
            <a:pPr marL="457200" indent="-457200" algn="just">
              <a:buClr>
                <a:srgbClr val="7030A0"/>
              </a:buClr>
              <a:buFont typeface="Wingdings" pitchFamily="2" charset="2"/>
              <a:buChar char="þ"/>
            </a:pPr>
            <a:r>
              <a:rPr lang="en-US" sz="3000" b="1" dirty="0">
                <a:latin typeface="Arial" charset="0"/>
              </a:rPr>
              <a:t>Use proper structural design and </a:t>
            </a:r>
            <a:r>
              <a:rPr lang="en-US" sz="3000" b="1" dirty="0" smtClean="0">
                <a:latin typeface="Arial" charset="0"/>
              </a:rPr>
              <a:t>engineering </a:t>
            </a:r>
            <a:r>
              <a:rPr lang="en-US" sz="3000" b="1" dirty="0">
                <a:latin typeface="Arial" charset="0"/>
              </a:rPr>
              <a:t>practice when constructing a </a:t>
            </a:r>
            <a:r>
              <a:rPr lang="en-US" sz="3000" b="1" dirty="0" smtClean="0">
                <a:latin typeface="Arial" charset="0"/>
              </a:rPr>
              <a:t>house </a:t>
            </a:r>
            <a:r>
              <a:rPr lang="en-US" sz="3000" b="1" dirty="0">
                <a:latin typeface="Arial" charset="0"/>
              </a:rPr>
              <a:t>or building.</a:t>
            </a:r>
          </a:p>
          <a:p>
            <a:pPr marL="457200" indent="-457200" algn="just">
              <a:buClr>
                <a:srgbClr val="7030A0"/>
              </a:buClr>
              <a:buFont typeface="Wingdings" pitchFamily="2" charset="2"/>
              <a:buChar char="þ"/>
            </a:pPr>
            <a:endParaRPr lang="en-US" sz="1000" b="1" dirty="0">
              <a:latin typeface="Arial" charset="0"/>
            </a:endParaRPr>
          </a:p>
          <a:p>
            <a:pPr marL="457200" indent="-457200" algn="just">
              <a:buClr>
                <a:srgbClr val="7030A0"/>
              </a:buClr>
              <a:buFont typeface="Wingdings" pitchFamily="2" charset="2"/>
              <a:buChar char="þ"/>
            </a:pPr>
            <a:r>
              <a:rPr lang="en-US" sz="3000" b="1" dirty="0">
                <a:latin typeface="Arial" charset="0"/>
              </a:rPr>
              <a:t>Evaluate structural soundness of </a:t>
            </a:r>
            <a:r>
              <a:rPr lang="en-US" sz="3000" b="1" dirty="0" smtClean="0">
                <a:latin typeface="Arial" charset="0"/>
              </a:rPr>
              <a:t>buildings </a:t>
            </a:r>
            <a:r>
              <a:rPr lang="en-US" sz="3000" b="1" dirty="0">
                <a:latin typeface="Arial" charset="0"/>
              </a:rPr>
              <a:t>and important infrastructures; </a:t>
            </a:r>
            <a:r>
              <a:rPr lang="en-US" sz="3000" b="1" dirty="0" smtClean="0">
                <a:latin typeface="Arial" charset="0"/>
              </a:rPr>
              <a:t>strengthen </a:t>
            </a:r>
            <a:r>
              <a:rPr lang="en-US" sz="3000" b="1" dirty="0">
                <a:latin typeface="Arial" charset="0"/>
              </a:rPr>
              <a:t>or retrofit if found necessary.</a:t>
            </a:r>
          </a:p>
        </p:txBody>
      </p:sp>
      <p:grpSp>
        <p:nvGrpSpPr>
          <p:cNvPr id="11" name="Group 10"/>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78531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additive="base">
                                        <p:cTn id="20" dur="10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 calcmode="lin" valueType="num">
                                      <p:cBhvr additive="base">
                                        <p:cTn id="26" dur="10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BEFORE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1" name="Text Box 4"/>
          <p:cNvSpPr txBox="1">
            <a:spLocks noChangeArrowheads="1"/>
          </p:cNvSpPr>
          <p:nvPr/>
        </p:nvSpPr>
        <p:spPr bwMode="auto">
          <a:xfrm>
            <a:off x="279888" y="838200"/>
            <a:ext cx="83307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solidFill>
                  <a:srgbClr val="7030A0"/>
                </a:solidFill>
                <a:latin typeface="Arial" pitchFamily="34" charset="0"/>
                <a:cs typeface="Arial" pitchFamily="34" charset="0"/>
              </a:rPr>
              <a:t>Familiarize</a:t>
            </a:r>
            <a:r>
              <a:rPr lang="en-US" sz="3600" b="1" dirty="0">
                <a:latin typeface="Arial" pitchFamily="34" charset="0"/>
                <a:cs typeface="Arial" pitchFamily="34" charset="0"/>
              </a:rPr>
              <a:t> yourself with </a:t>
            </a:r>
            <a:r>
              <a:rPr lang="en-US" sz="3600" b="1" dirty="0" smtClean="0">
                <a:latin typeface="Arial" pitchFamily="34" charset="0"/>
                <a:cs typeface="Arial" pitchFamily="34" charset="0"/>
              </a:rPr>
              <a:t>your place </a:t>
            </a:r>
            <a:r>
              <a:rPr lang="en-US" sz="3600" b="1" dirty="0">
                <a:latin typeface="Arial" pitchFamily="34" charset="0"/>
                <a:cs typeface="Arial" pitchFamily="34" charset="0"/>
              </a:rPr>
              <a:t>of work and </a:t>
            </a:r>
            <a:r>
              <a:rPr lang="en-US" sz="3600" b="1" dirty="0" smtClean="0">
                <a:latin typeface="Arial" pitchFamily="34" charset="0"/>
                <a:cs typeface="Arial" pitchFamily="34" charset="0"/>
              </a:rPr>
              <a:t>residence.</a:t>
            </a:r>
            <a:endParaRPr lang="en-US" sz="3600" b="1" dirty="0">
              <a:latin typeface="Arial" pitchFamily="34" charset="0"/>
              <a:cs typeface="Arial" pitchFamily="34" charset="0"/>
            </a:endParaRPr>
          </a:p>
        </p:txBody>
      </p:sp>
      <p:sp>
        <p:nvSpPr>
          <p:cNvPr id="12" name="Text Box 4"/>
          <p:cNvSpPr txBox="1">
            <a:spLocks noChangeArrowheads="1"/>
          </p:cNvSpPr>
          <p:nvPr/>
        </p:nvSpPr>
        <p:spPr bwMode="auto">
          <a:xfrm>
            <a:off x="279889" y="2286000"/>
            <a:ext cx="8330711"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457200" indent="-457200" algn="just">
              <a:buClr>
                <a:srgbClr val="7030A0"/>
              </a:buClr>
              <a:buFont typeface="Wingdings" pitchFamily="2" charset="2"/>
              <a:buChar char="þ"/>
            </a:pPr>
            <a:r>
              <a:rPr lang="en-US" sz="3600" b="1" dirty="0" smtClean="0">
                <a:latin typeface="Arial" pitchFamily="34" charset="0"/>
                <a:cs typeface="Arial" pitchFamily="34" charset="0"/>
              </a:rPr>
              <a:t>Identify </a:t>
            </a:r>
            <a:r>
              <a:rPr lang="en-US" sz="3600" b="1" dirty="0">
                <a:latin typeface="Arial" pitchFamily="34" charset="0"/>
                <a:cs typeface="Arial" pitchFamily="34" charset="0"/>
              </a:rPr>
              <a:t>relatively strong parts of </a:t>
            </a:r>
            <a:r>
              <a:rPr lang="en-US" sz="3600" b="1" dirty="0" smtClean="0">
                <a:latin typeface="Arial" pitchFamily="34" charset="0"/>
                <a:cs typeface="Arial" pitchFamily="34" charset="0"/>
              </a:rPr>
              <a:t>the building </a:t>
            </a:r>
            <a:r>
              <a:rPr lang="en-US" sz="3600" b="1" dirty="0">
                <a:latin typeface="Arial" pitchFamily="34" charset="0"/>
                <a:cs typeface="Arial" pitchFamily="34" charset="0"/>
              </a:rPr>
              <a:t>where you can take </a:t>
            </a:r>
            <a:r>
              <a:rPr lang="en-US" sz="3600" b="1" dirty="0" smtClean="0">
                <a:latin typeface="Arial" pitchFamily="34" charset="0"/>
                <a:cs typeface="Arial" pitchFamily="34" charset="0"/>
              </a:rPr>
              <a:t>refuge during </a:t>
            </a:r>
            <a:r>
              <a:rPr lang="en-US" sz="3600" b="1" dirty="0">
                <a:latin typeface="Arial" pitchFamily="34" charset="0"/>
                <a:cs typeface="Arial" pitchFamily="34" charset="0"/>
              </a:rPr>
              <a:t>an earthquake</a:t>
            </a:r>
            <a:r>
              <a:rPr lang="en-US" sz="3600" b="1" dirty="0" smtClean="0">
                <a:latin typeface="Arial" pitchFamily="34" charset="0"/>
                <a:cs typeface="Arial" pitchFamily="34" charset="0"/>
              </a:rPr>
              <a:t>:</a:t>
            </a:r>
          </a:p>
          <a:p>
            <a:pPr algn="just">
              <a:buClr>
                <a:srgbClr val="FF0000"/>
              </a:buClr>
            </a:pPr>
            <a:r>
              <a:rPr lang="en-US" sz="1000" b="1" dirty="0">
                <a:latin typeface="Arial" pitchFamily="34" charset="0"/>
                <a:cs typeface="Arial" pitchFamily="34" charset="0"/>
              </a:rPr>
              <a:t>	</a:t>
            </a:r>
          </a:p>
          <a:p>
            <a:pPr marL="1371600" indent="-457200">
              <a:buClr>
                <a:srgbClr val="7030A0"/>
              </a:buClr>
              <a:buFont typeface="Wingdings" pitchFamily="2" charset="2"/>
              <a:buChar char="þ"/>
            </a:pPr>
            <a:r>
              <a:rPr lang="en-US" sz="3600" b="1" dirty="0">
                <a:latin typeface="Arial" pitchFamily="34" charset="0"/>
                <a:cs typeface="Arial" pitchFamily="34" charset="0"/>
              </a:rPr>
              <a:t>	door jambs</a:t>
            </a:r>
          </a:p>
          <a:p>
            <a:pPr marL="1371600" indent="-457200">
              <a:buClr>
                <a:srgbClr val="7030A0"/>
              </a:buClr>
              <a:buFont typeface="Wingdings" pitchFamily="2" charset="2"/>
              <a:buChar char="þ"/>
            </a:pPr>
            <a:r>
              <a:rPr lang="en-US" sz="3600" b="1" dirty="0">
                <a:latin typeface="Arial" pitchFamily="34" charset="0"/>
                <a:cs typeface="Arial" pitchFamily="34" charset="0"/>
              </a:rPr>
              <a:t>	elevator shafts</a:t>
            </a:r>
          </a:p>
          <a:p>
            <a:pPr marL="1371600" indent="-457200">
              <a:buClr>
                <a:srgbClr val="7030A0"/>
              </a:buClr>
              <a:buFont typeface="Wingdings" pitchFamily="2" charset="2"/>
              <a:buChar char="þ"/>
            </a:pPr>
            <a:r>
              <a:rPr lang="en-US" sz="3600" b="1" dirty="0">
                <a:latin typeface="Arial" pitchFamily="34" charset="0"/>
                <a:cs typeface="Arial" pitchFamily="34" charset="0"/>
              </a:rPr>
              <a:t>	sturdy </a:t>
            </a:r>
            <a:r>
              <a:rPr lang="en-US" sz="3600" b="1" dirty="0" smtClean="0">
                <a:latin typeface="Arial" pitchFamily="34" charset="0"/>
                <a:cs typeface="Arial" pitchFamily="34" charset="0"/>
              </a:rPr>
              <a:t>tables</a:t>
            </a:r>
            <a:endParaRPr lang="en-US" sz="3600" b="1" dirty="0">
              <a:latin typeface="Arial" pitchFamily="34" charset="0"/>
              <a:cs typeface="Arial" pitchFamily="34" charset="0"/>
            </a:endParaRPr>
          </a:p>
        </p:txBody>
      </p:sp>
      <p:grpSp>
        <p:nvGrpSpPr>
          <p:cNvPr id="10" name="Group 9"/>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87781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1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10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10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10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additive="base">
                                        <p:cTn id="38" dur="10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1323439"/>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BEFORE AN EARTHQUAKE?</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2" name="Text Box 4"/>
          <p:cNvSpPr txBox="1">
            <a:spLocks noChangeArrowheads="1"/>
          </p:cNvSpPr>
          <p:nvPr/>
        </p:nvSpPr>
        <p:spPr bwMode="auto">
          <a:xfrm>
            <a:off x="356089" y="1676400"/>
            <a:ext cx="83307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lgn="just">
              <a:buClr>
                <a:srgbClr val="7030A0"/>
              </a:buClr>
              <a:buFont typeface="Wingdings" pitchFamily="2" charset="2"/>
              <a:buChar char="þ"/>
            </a:pPr>
            <a:r>
              <a:rPr lang="en-US" sz="3600" b="1" dirty="0" smtClean="0">
                <a:latin typeface="Arial" pitchFamily="34" charset="0"/>
                <a:cs typeface="Arial" pitchFamily="34" charset="0"/>
              </a:rPr>
              <a:t>Learn </a:t>
            </a:r>
            <a:r>
              <a:rPr lang="en-US" sz="3600" b="1" dirty="0">
                <a:latin typeface="Arial" pitchFamily="34" charset="0"/>
                <a:cs typeface="Arial" pitchFamily="34" charset="0"/>
              </a:rPr>
              <a:t>to use fire extinguishers, first </a:t>
            </a:r>
            <a:r>
              <a:rPr lang="en-US" sz="3600" b="1" dirty="0" smtClean="0">
                <a:latin typeface="Arial" pitchFamily="34" charset="0"/>
                <a:cs typeface="Arial" pitchFamily="34" charset="0"/>
              </a:rPr>
              <a:t>aid kits</a:t>
            </a:r>
            <a:r>
              <a:rPr lang="en-US" sz="3600" b="1" dirty="0">
                <a:latin typeface="Arial" pitchFamily="34" charset="0"/>
                <a:cs typeface="Arial" pitchFamily="34" charset="0"/>
              </a:rPr>
              <a:t>, alarms and </a:t>
            </a:r>
            <a:r>
              <a:rPr lang="en-US" sz="3600" b="1" dirty="0" smtClean="0">
                <a:latin typeface="Arial" pitchFamily="34" charset="0"/>
                <a:cs typeface="Arial" pitchFamily="34" charset="0"/>
              </a:rPr>
              <a:t>emergency </a:t>
            </a:r>
            <a:r>
              <a:rPr lang="en-US" sz="3600" b="1" dirty="0">
                <a:latin typeface="Arial" pitchFamily="34" charset="0"/>
                <a:cs typeface="Arial" pitchFamily="34" charset="0"/>
              </a:rPr>
              <a:t>exits. </a:t>
            </a:r>
            <a:endParaRPr lang="en-US" sz="3600" b="1" dirty="0" smtClean="0">
              <a:latin typeface="Arial" pitchFamily="34" charset="0"/>
              <a:cs typeface="Arial" pitchFamily="34" charset="0"/>
            </a:endParaRPr>
          </a:p>
          <a:p>
            <a:pPr algn="just">
              <a:buClr>
                <a:srgbClr val="FF0000"/>
              </a:buClr>
            </a:pPr>
            <a:endParaRPr lang="en-US" sz="1000" b="1" dirty="0" smtClean="0">
              <a:solidFill>
                <a:schemeClr val="accent1">
                  <a:lumMod val="50000"/>
                </a:schemeClr>
              </a:solidFill>
              <a:latin typeface="Arial" pitchFamily="34" charset="0"/>
              <a:cs typeface="Arial" pitchFamily="34" charset="0"/>
            </a:endParaRPr>
          </a:p>
          <a:p>
            <a:pPr algn="just">
              <a:buClr>
                <a:srgbClr val="FF0000"/>
              </a:buClr>
            </a:pPr>
            <a:endParaRPr lang="en-US" sz="1000" b="1" dirty="0">
              <a:solidFill>
                <a:schemeClr val="accent1">
                  <a:lumMod val="50000"/>
                </a:schemeClr>
              </a:solidFill>
              <a:latin typeface="Arial" pitchFamily="34" charset="0"/>
              <a:cs typeface="Arial" pitchFamily="34" charset="0"/>
            </a:endParaRPr>
          </a:p>
          <a:p>
            <a:pPr algn="just">
              <a:buClr>
                <a:srgbClr val="FF0000"/>
              </a:buClr>
            </a:pPr>
            <a:r>
              <a:rPr lang="en-US" sz="3600" b="1" dirty="0" smtClean="0">
                <a:latin typeface="Arial" pitchFamily="34" charset="0"/>
                <a:cs typeface="Arial" pitchFamily="34" charset="0"/>
              </a:rPr>
              <a:t>These should </a:t>
            </a:r>
            <a:r>
              <a:rPr lang="en-US" sz="3600" b="1" dirty="0">
                <a:latin typeface="Arial" pitchFamily="34" charset="0"/>
                <a:cs typeface="Arial" pitchFamily="34" charset="0"/>
              </a:rPr>
              <a:t>be </a:t>
            </a:r>
            <a:r>
              <a:rPr lang="en-US" sz="3600" b="1" i="1" dirty="0" smtClean="0">
                <a:solidFill>
                  <a:srgbClr val="7030A0"/>
                </a:solidFill>
                <a:latin typeface="Arial" pitchFamily="34" charset="0"/>
                <a:cs typeface="Arial" pitchFamily="34" charset="0"/>
              </a:rPr>
              <a:t>accessible</a:t>
            </a:r>
            <a:r>
              <a:rPr lang="en-US" sz="3600" b="1" dirty="0" smtClean="0">
                <a:latin typeface="Arial" pitchFamily="34" charset="0"/>
                <a:cs typeface="Arial" pitchFamily="34" charset="0"/>
              </a:rPr>
              <a:t>; </a:t>
            </a:r>
            <a:r>
              <a:rPr lang="en-US" sz="3600" b="1" i="1" dirty="0" smtClean="0">
                <a:solidFill>
                  <a:srgbClr val="7030A0"/>
                </a:solidFill>
                <a:latin typeface="Arial" pitchFamily="34" charset="0"/>
                <a:cs typeface="Arial" pitchFamily="34" charset="0"/>
              </a:rPr>
              <a:t>conveniently </a:t>
            </a:r>
            <a:r>
              <a:rPr lang="en-US" sz="3600" b="1" i="1" dirty="0">
                <a:solidFill>
                  <a:srgbClr val="7030A0"/>
                </a:solidFill>
                <a:latin typeface="Arial" pitchFamily="34" charset="0"/>
                <a:cs typeface="Arial" pitchFamily="34" charset="0"/>
              </a:rPr>
              <a:t>located</a:t>
            </a:r>
            <a:r>
              <a:rPr lang="en-US" sz="3600" b="1" dirty="0">
                <a:latin typeface="Arial" pitchFamily="34" charset="0"/>
                <a:cs typeface="Arial" pitchFamily="34" charset="0"/>
              </a:rPr>
              <a:t> </a:t>
            </a:r>
            <a:r>
              <a:rPr lang="en-US" sz="3600" b="1" dirty="0" smtClean="0">
                <a:latin typeface="Arial" pitchFamily="34" charset="0"/>
                <a:cs typeface="Arial" pitchFamily="34" charset="0"/>
              </a:rPr>
              <a:t>and </a:t>
            </a:r>
            <a:r>
              <a:rPr lang="en-US" sz="3600" b="1" i="1" dirty="0">
                <a:solidFill>
                  <a:srgbClr val="7030A0"/>
                </a:solidFill>
                <a:latin typeface="Arial" pitchFamily="34" charset="0"/>
                <a:cs typeface="Arial" pitchFamily="34" charset="0"/>
              </a:rPr>
              <a:t>properly marked</a:t>
            </a:r>
            <a:r>
              <a:rPr lang="en-US" sz="3600" b="1" dirty="0">
                <a:latin typeface="Arial" pitchFamily="34" charset="0"/>
                <a:cs typeface="Arial" pitchFamily="34" charset="0"/>
              </a:rPr>
              <a:t>.	</a:t>
            </a:r>
          </a:p>
        </p:txBody>
      </p:sp>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89678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BEFORE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Text Box 6"/>
          <p:cNvSpPr txBox="1">
            <a:spLocks noChangeArrowheads="1"/>
          </p:cNvSpPr>
          <p:nvPr/>
        </p:nvSpPr>
        <p:spPr bwMode="auto">
          <a:xfrm>
            <a:off x="108438" y="723721"/>
            <a:ext cx="88919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solidFill>
                  <a:srgbClr val="7030A0"/>
                </a:solidFill>
                <a:latin typeface="Verdana" pitchFamily="34" charset="0"/>
              </a:rPr>
              <a:t>Prepare</a:t>
            </a:r>
            <a:r>
              <a:rPr lang="en-US" sz="3600" b="1" dirty="0">
                <a:latin typeface="Verdana" pitchFamily="34" charset="0"/>
              </a:rPr>
              <a:t> your place of work </a:t>
            </a:r>
            <a:r>
              <a:rPr lang="en-US" sz="3600" b="1" dirty="0" smtClean="0">
                <a:latin typeface="Verdana" pitchFamily="34" charset="0"/>
              </a:rPr>
              <a:t>and residence </a:t>
            </a:r>
            <a:r>
              <a:rPr lang="en-US" sz="3600" b="1" dirty="0">
                <a:latin typeface="Verdana" pitchFamily="34" charset="0"/>
              </a:rPr>
              <a:t>for the </a:t>
            </a:r>
            <a:r>
              <a:rPr lang="en-US" sz="3600" b="1" dirty="0" smtClean="0">
                <a:latin typeface="Verdana" pitchFamily="34" charset="0"/>
              </a:rPr>
              <a:t>event.</a:t>
            </a:r>
            <a:endParaRPr lang="en-US" sz="3600" b="1" dirty="0">
              <a:latin typeface="Verdana" pitchFamily="34" charset="0"/>
            </a:endParaRPr>
          </a:p>
        </p:txBody>
      </p:sp>
      <p:sp>
        <p:nvSpPr>
          <p:cNvPr id="11" name="Text Box 7"/>
          <p:cNvSpPr txBox="1">
            <a:spLocks noChangeArrowheads="1"/>
          </p:cNvSpPr>
          <p:nvPr/>
        </p:nvSpPr>
        <p:spPr bwMode="auto">
          <a:xfrm>
            <a:off x="432288" y="1885950"/>
            <a:ext cx="854026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lgn="just">
              <a:buClr>
                <a:srgbClr val="7030A0"/>
              </a:buClr>
              <a:buFont typeface="Wingdings" pitchFamily="2" charset="2"/>
              <a:buChar char="þ"/>
            </a:pPr>
            <a:r>
              <a:rPr lang="en-US" sz="3600" b="1" dirty="0">
                <a:latin typeface="Arial" charset="0"/>
              </a:rPr>
              <a:t>Strap heavy furniture to walls to p</a:t>
            </a:r>
            <a:r>
              <a:rPr lang="en-US" sz="3600" b="1" dirty="0" smtClean="0">
                <a:latin typeface="Arial" charset="0"/>
              </a:rPr>
              <a:t>revent </a:t>
            </a:r>
            <a:r>
              <a:rPr lang="en-US" sz="3600" b="1" dirty="0">
                <a:latin typeface="Arial" charset="0"/>
              </a:rPr>
              <a:t>sliding or toppling.</a:t>
            </a:r>
          </a:p>
          <a:p>
            <a:pPr marL="571500" indent="-571500" algn="just">
              <a:buClr>
                <a:srgbClr val="7030A0"/>
              </a:buClr>
              <a:buFont typeface="Wingdings" pitchFamily="2" charset="2"/>
              <a:buChar char="þ"/>
            </a:pPr>
            <a:endParaRPr lang="en-US" sz="1000" b="1" dirty="0">
              <a:latin typeface="Arial" charset="0"/>
            </a:endParaRPr>
          </a:p>
          <a:p>
            <a:pPr marL="571500" indent="-571500" algn="just">
              <a:buClr>
                <a:srgbClr val="7030A0"/>
              </a:buClr>
              <a:buFont typeface="Wingdings" pitchFamily="2" charset="2"/>
              <a:buChar char="þ"/>
            </a:pPr>
            <a:r>
              <a:rPr lang="en-US" sz="3600" b="1" dirty="0">
                <a:latin typeface="Arial" charset="0"/>
              </a:rPr>
              <a:t>Store breakable items, harmful c</a:t>
            </a:r>
            <a:r>
              <a:rPr lang="en-US" sz="3600" b="1" dirty="0" smtClean="0">
                <a:latin typeface="Arial" charset="0"/>
              </a:rPr>
              <a:t>hemicals </a:t>
            </a:r>
            <a:r>
              <a:rPr lang="en-US" sz="3600" b="1" dirty="0">
                <a:latin typeface="Arial" charset="0"/>
              </a:rPr>
              <a:t>and flammable </a:t>
            </a:r>
            <a:r>
              <a:rPr lang="en-US" sz="3600" b="1" dirty="0" smtClean="0">
                <a:latin typeface="Arial" charset="0"/>
              </a:rPr>
              <a:t>materials in </a:t>
            </a:r>
            <a:r>
              <a:rPr lang="en-US" sz="3600" b="1" dirty="0">
                <a:latin typeface="Arial" charset="0"/>
              </a:rPr>
              <a:t>lower most shelves and </a:t>
            </a:r>
            <a:r>
              <a:rPr lang="en-US" sz="3600" b="1" dirty="0" smtClean="0">
                <a:latin typeface="Arial" charset="0"/>
              </a:rPr>
              <a:t>secure firmly.</a:t>
            </a:r>
          </a:p>
          <a:p>
            <a:pPr marL="571500" indent="-571500" algn="just">
              <a:buClr>
                <a:srgbClr val="7030A0"/>
              </a:buClr>
              <a:buFont typeface="Wingdings" pitchFamily="2" charset="2"/>
              <a:buChar char="þ"/>
            </a:pPr>
            <a:endParaRPr lang="en-US" sz="1000" b="1" dirty="0">
              <a:latin typeface="Arial" charset="0"/>
            </a:endParaRPr>
          </a:p>
          <a:p>
            <a:pPr marL="571500" indent="-571500" algn="just">
              <a:buClr>
                <a:srgbClr val="7030A0"/>
              </a:buClr>
              <a:buFont typeface="Wingdings" pitchFamily="2" charset="2"/>
              <a:buChar char="þ"/>
            </a:pPr>
            <a:r>
              <a:rPr lang="en-US" sz="3600" b="1" dirty="0">
                <a:latin typeface="Arial" charset="0"/>
              </a:rPr>
              <a:t>Turn off gas tanks when not in </a:t>
            </a:r>
            <a:r>
              <a:rPr lang="en-US" sz="3600" b="1" dirty="0" smtClean="0">
                <a:latin typeface="Arial" charset="0"/>
              </a:rPr>
              <a:t>use.</a:t>
            </a:r>
          </a:p>
        </p:txBody>
      </p:sp>
      <p:grpSp>
        <p:nvGrpSpPr>
          <p:cNvPr id="12" name="Group 11"/>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24123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calcmode="lin" valueType="num">
                                      <p:cBhvr additive="base">
                                        <p:cTn id="20"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BEFORE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2" name="Text Box 7"/>
          <p:cNvSpPr txBox="1">
            <a:spLocks noChangeArrowheads="1"/>
          </p:cNvSpPr>
          <p:nvPr/>
        </p:nvSpPr>
        <p:spPr bwMode="auto">
          <a:xfrm>
            <a:off x="375138" y="2184499"/>
            <a:ext cx="854026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lgn="just">
              <a:buClr>
                <a:srgbClr val="7030A0"/>
              </a:buClr>
              <a:buFont typeface="Wingdings" pitchFamily="2" charset="2"/>
              <a:buChar char="þ"/>
            </a:pPr>
            <a:r>
              <a:rPr lang="en-US" sz="3600" b="1" dirty="0" smtClean="0">
                <a:latin typeface="Arial" charset="0"/>
              </a:rPr>
              <a:t>Keep heavy materials in lower shelves.</a:t>
            </a:r>
          </a:p>
          <a:p>
            <a:pPr marL="571500" indent="-571500" algn="just">
              <a:buClr>
                <a:srgbClr val="7030A0"/>
              </a:buClr>
              <a:buFont typeface="Wingdings" pitchFamily="2" charset="2"/>
              <a:buChar char="þ"/>
            </a:pPr>
            <a:endParaRPr lang="en-US" sz="1000" b="1" dirty="0" smtClean="0">
              <a:latin typeface="Arial" charset="0"/>
            </a:endParaRPr>
          </a:p>
          <a:p>
            <a:pPr marL="571500" indent="-571500" algn="just">
              <a:buClr>
                <a:srgbClr val="7030A0"/>
              </a:buClr>
              <a:buFont typeface="Wingdings" pitchFamily="2" charset="2"/>
              <a:buChar char="þ"/>
            </a:pPr>
            <a:r>
              <a:rPr lang="en-US" sz="3600" b="1" dirty="0" smtClean="0">
                <a:latin typeface="Arial" charset="0"/>
              </a:rPr>
              <a:t>Check stability of hanging objects.</a:t>
            </a:r>
          </a:p>
          <a:p>
            <a:pPr marL="571500" indent="-571500" algn="just">
              <a:buClr>
                <a:srgbClr val="7030A0"/>
              </a:buClr>
              <a:buFont typeface="Wingdings" pitchFamily="2" charset="2"/>
              <a:buChar char="þ"/>
            </a:pPr>
            <a:endParaRPr lang="en-US" sz="1000" b="1" dirty="0" smtClean="0">
              <a:latin typeface="Arial" charset="0"/>
            </a:endParaRPr>
          </a:p>
          <a:p>
            <a:pPr marL="571500" indent="-571500" algn="just">
              <a:buClr>
                <a:srgbClr val="7030A0"/>
              </a:buClr>
              <a:buFont typeface="Wingdings" pitchFamily="2" charset="2"/>
              <a:buChar char="þ"/>
            </a:pPr>
            <a:r>
              <a:rPr lang="en-US" sz="3600" b="1" dirty="0" smtClean="0">
                <a:latin typeface="Arial" charset="0"/>
              </a:rPr>
              <a:t>Maintain an earthquake survival kit.</a:t>
            </a:r>
            <a:endParaRPr lang="en-US" sz="3600" b="1" dirty="0">
              <a:latin typeface="Arial" charset="0"/>
            </a:endParaRPr>
          </a:p>
        </p:txBody>
      </p:sp>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234004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1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10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10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DURING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Text Box 4"/>
          <p:cNvSpPr txBox="1">
            <a:spLocks noChangeArrowheads="1"/>
          </p:cNvSpPr>
          <p:nvPr/>
        </p:nvSpPr>
        <p:spPr bwMode="auto">
          <a:xfrm>
            <a:off x="146538" y="838200"/>
            <a:ext cx="88919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latin typeface="Arial" pitchFamily="34" charset="0"/>
                <a:cs typeface="Arial" pitchFamily="34" charset="0"/>
              </a:rPr>
              <a:t>If inside a structurally sound building, </a:t>
            </a:r>
            <a:r>
              <a:rPr lang="en-US" sz="3600" b="1" u="sng" dirty="0">
                <a:solidFill>
                  <a:srgbClr val="7030A0"/>
                </a:solidFill>
                <a:latin typeface="Arial" pitchFamily="34" charset="0"/>
                <a:cs typeface="Arial" pitchFamily="34" charset="0"/>
              </a:rPr>
              <a:t>stay</a:t>
            </a:r>
            <a:r>
              <a:rPr lang="en-US" sz="3600" b="1" dirty="0">
                <a:solidFill>
                  <a:srgbClr val="7030A0"/>
                </a:solidFill>
                <a:latin typeface="Arial" pitchFamily="34" charset="0"/>
                <a:cs typeface="Arial" pitchFamily="34" charset="0"/>
              </a:rPr>
              <a:t> </a:t>
            </a:r>
            <a:r>
              <a:rPr lang="en-US" sz="3600" b="1" u="sng" dirty="0">
                <a:solidFill>
                  <a:srgbClr val="7030A0"/>
                </a:solidFill>
                <a:latin typeface="Arial" pitchFamily="34" charset="0"/>
                <a:cs typeface="Arial" pitchFamily="34" charset="0"/>
              </a:rPr>
              <a:t>there!</a:t>
            </a:r>
          </a:p>
        </p:txBody>
      </p:sp>
      <p:sp>
        <p:nvSpPr>
          <p:cNvPr id="11" name="Text Box 5"/>
          <p:cNvSpPr txBox="1">
            <a:spLocks noChangeArrowheads="1"/>
          </p:cNvSpPr>
          <p:nvPr/>
        </p:nvSpPr>
        <p:spPr bwMode="auto">
          <a:xfrm>
            <a:off x="184638" y="2263676"/>
            <a:ext cx="86545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lgn="just">
              <a:buClr>
                <a:srgbClr val="7030A0"/>
              </a:buClr>
              <a:buFont typeface="Wingdings" pitchFamily="2" charset="2"/>
              <a:buChar char="q"/>
            </a:pPr>
            <a:r>
              <a:rPr lang="en-US" sz="3600" b="1" dirty="0">
                <a:solidFill>
                  <a:srgbClr val="7030A0"/>
                </a:solidFill>
                <a:latin typeface="Arial" charset="0"/>
              </a:rPr>
              <a:t>Protect your body from falling debris </a:t>
            </a:r>
            <a:r>
              <a:rPr lang="en-US" sz="3600" b="1" dirty="0">
                <a:latin typeface="Arial" charset="0"/>
              </a:rPr>
              <a:t>by bracing </a:t>
            </a:r>
            <a:r>
              <a:rPr lang="en-US" sz="3600" b="1" dirty="0" smtClean="0">
                <a:latin typeface="Arial" charset="0"/>
              </a:rPr>
              <a:t>yourself </a:t>
            </a:r>
            <a:r>
              <a:rPr lang="en-US" sz="3600" b="1" dirty="0">
                <a:latin typeface="Arial" charset="0"/>
              </a:rPr>
              <a:t>in a doorway or by getting under a sturdy desk or table.</a:t>
            </a:r>
          </a:p>
        </p:txBody>
      </p:sp>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85609"/>
            <a:ext cx="7543800" cy="158659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0" y="6096000"/>
            <a:ext cx="9144000" cy="714375"/>
            <a:chOff x="0" y="6096000"/>
            <a:chExt cx="12192000" cy="714375"/>
          </a:xfrm>
        </p:grpSpPr>
        <p:grpSp>
          <p:nvGrpSpPr>
            <p:cNvPr id="14" name="Group 13"/>
            <p:cNvGrpSpPr/>
            <p:nvPr/>
          </p:nvGrpSpPr>
          <p:grpSpPr>
            <a:xfrm>
              <a:off x="0" y="6096000"/>
              <a:ext cx="12192000" cy="714375"/>
              <a:chOff x="0" y="6096000"/>
              <a:chExt cx="12192000" cy="714375"/>
            </a:xfrm>
            <a:solidFill>
              <a:srgbClr val="660066"/>
            </a:solidFill>
          </p:grpSpPr>
          <p:sp>
            <p:nvSpPr>
              <p:cNvPr id="16" name="TextBox 15"/>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5" name="TextBox 14"/>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20665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0-#ppt_w/2"/>
                                          </p:val>
                                        </p:tav>
                                        <p:tav tm="100000">
                                          <p:val>
                                            <p:strVal val="#ppt_x"/>
                                          </p:val>
                                        </p:tav>
                                      </p:tavLst>
                                    </p:anim>
                                    <p:anim calcmode="lin" valueType="num">
                                      <p:cBhvr additive="base">
                                        <p:cTn id="1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DURING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2" name="Text Box 4"/>
          <p:cNvSpPr txBox="1">
            <a:spLocks noChangeArrowheads="1"/>
          </p:cNvSpPr>
          <p:nvPr/>
        </p:nvSpPr>
        <p:spPr bwMode="auto">
          <a:xfrm>
            <a:off x="146538" y="1034534"/>
            <a:ext cx="88919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600" b="1" dirty="0">
                <a:latin typeface="Arial" pitchFamily="34" charset="0"/>
                <a:cs typeface="Arial" pitchFamily="34" charset="0"/>
              </a:rPr>
              <a:t>If outside, move to an </a:t>
            </a:r>
            <a:r>
              <a:rPr lang="en-US" sz="3600" b="1" dirty="0">
                <a:solidFill>
                  <a:srgbClr val="7030A0"/>
                </a:solidFill>
                <a:latin typeface="Arial" pitchFamily="34" charset="0"/>
                <a:cs typeface="Arial" pitchFamily="34" charset="0"/>
              </a:rPr>
              <a:t>open</a:t>
            </a:r>
            <a:r>
              <a:rPr lang="en-US" sz="3600" b="1" dirty="0">
                <a:latin typeface="Arial" pitchFamily="34" charset="0"/>
                <a:cs typeface="Arial" pitchFamily="34" charset="0"/>
              </a:rPr>
              <a:t> </a:t>
            </a:r>
            <a:r>
              <a:rPr lang="en-US" sz="3600" b="1" dirty="0" smtClean="0">
                <a:latin typeface="Arial" pitchFamily="34" charset="0"/>
                <a:cs typeface="Arial" pitchFamily="34" charset="0"/>
              </a:rPr>
              <a:t>area.</a:t>
            </a:r>
            <a:endParaRPr lang="en-US" sz="3600" b="1" dirty="0">
              <a:latin typeface="Arial" pitchFamily="34" charset="0"/>
              <a:cs typeface="Arial" pitchFamily="34" charset="0"/>
            </a:endParaRPr>
          </a:p>
        </p:txBody>
      </p:sp>
      <p:sp>
        <p:nvSpPr>
          <p:cNvPr id="14" name="Text Box 5"/>
          <p:cNvSpPr txBox="1">
            <a:spLocks noChangeArrowheads="1"/>
          </p:cNvSpPr>
          <p:nvPr/>
        </p:nvSpPr>
        <p:spPr bwMode="auto">
          <a:xfrm>
            <a:off x="298938" y="1752600"/>
            <a:ext cx="85402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lgn="just">
              <a:buClr>
                <a:srgbClr val="7030A0"/>
              </a:buClr>
              <a:buFont typeface="Wingdings" pitchFamily="2" charset="2"/>
              <a:buChar char="þ"/>
            </a:pPr>
            <a:r>
              <a:rPr lang="en-US" sz="3600" b="1" dirty="0">
                <a:latin typeface="Arial" charset="0"/>
              </a:rPr>
              <a:t>Get away from power lines, </a:t>
            </a:r>
            <a:r>
              <a:rPr lang="en-US" sz="3600" b="1" dirty="0" smtClean="0">
                <a:latin typeface="Arial" charset="0"/>
              </a:rPr>
              <a:t>posts</a:t>
            </a:r>
            <a:r>
              <a:rPr lang="en-US" sz="3600" b="1" dirty="0">
                <a:latin typeface="Arial" charset="0"/>
              </a:rPr>
              <a:t>, walls and other </a:t>
            </a:r>
            <a:r>
              <a:rPr lang="en-US" sz="3600" b="1" dirty="0" smtClean="0">
                <a:latin typeface="Arial" charset="0"/>
              </a:rPr>
              <a:t>structures that </a:t>
            </a:r>
            <a:r>
              <a:rPr lang="en-US" sz="3600" b="1" dirty="0">
                <a:latin typeface="Arial" charset="0"/>
              </a:rPr>
              <a:t>may fall or collapse.</a:t>
            </a:r>
          </a:p>
        </p:txBody>
      </p:sp>
      <p:pic>
        <p:nvPicPr>
          <p:cNvPr id="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18689"/>
            <a:ext cx="7162800" cy="255351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6" name="TextBox 15"/>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24733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1+#ppt_w/2"/>
                                          </p:val>
                                        </p:tav>
                                        <p:tav tm="100000">
                                          <p:val>
                                            <p:strVal val="#ppt_x"/>
                                          </p:val>
                                        </p:tav>
                                      </p:tavLst>
                                    </p:anim>
                                    <p:anim calcmode="lin" valueType="num">
                                      <p:cBhvr additive="base">
                                        <p:cTn id="1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DURING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2" name="Text Box 4"/>
          <p:cNvSpPr txBox="1">
            <a:spLocks noChangeArrowheads="1"/>
          </p:cNvSpPr>
          <p:nvPr/>
        </p:nvSpPr>
        <p:spPr bwMode="auto">
          <a:xfrm>
            <a:off x="146538" y="1034534"/>
            <a:ext cx="88919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600" b="1" dirty="0">
                <a:latin typeface="Arial" pitchFamily="34" charset="0"/>
                <a:cs typeface="Arial" pitchFamily="34" charset="0"/>
              </a:rPr>
              <a:t>If outside, move to an </a:t>
            </a:r>
            <a:r>
              <a:rPr lang="en-US" sz="3600" b="1" dirty="0">
                <a:solidFill>
                  <a:srgbClr val="7030A0"/>
                </a:solidFill>
                <a:latin typeface="Arial" pitchFamily="34" charset="0"/>
                <a:cs typeface="Arial" pitchFamily="34" charset="0"/>
              </a:rPr>
              <a:t>open</a:t>
            </a:r>
            <a:r>
              <a:rPr lang="en-US" sz="3600" b="1" dirty="0">
                <a:latin typeface="Arial" pitchFamily="34" charset="0"/>
                <a:cs typeface="Arial" pitchFamily="34" charset="0"/>
              </a:rPr>
              <a:t> </a:t>
            </a:r>
            <a:r>
              <a:rPr lang="en-US" sz="3600" b="1" dirty="0" smtClean="0">
                <a:latin typeface="Arial" pitchFamily="34" charset="0"/>
                <a:cs typeface="Arial" pitchFamily="34" charset="0"/>
              </a:rPr>
              <a:t>area.</a:t>
            </a:r>
            <a:endParaRPr lang="en-US" sz="3600" b="1" dirty="0">
              <a:latin typeface="Arial" pitchFamily="34" charset="0"/>
              <a:cs typeface="Arial" pitchFamily="34" charset="0"/>
            </a:endParaRPr>
          </a:p>
        </p:txBody>
      </p:sp>
      <p:sp>
        <p:nvSpPr>
          <p:cNvPr id="10" name="Rectangle 6"/>
          <p:cNvSpPr>
            <a:spLocks noChangeArrowheads="1"/>
          </p:cNvSpPr>
          <p:nvPr/>
        </p:nvSpPr>
        <p:spPr bwMode="auto">
          <a:xfrm>
            <a:off x="152400" y="1752600"/>
            <a:ext cx="8888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71500" indent="-571500" algn="just">
              <a:buClr>
                <a:srgbClr val="7030A0"/>
              </a:buClr>
              <a:buFont typeface="Wingdings" pitchFamily="2" charset="2"/>
              <a:buChar char="þ"/>
            </a:pPr>
            <a:r>
              <a:rPr lang="en-US" sz="3600" b="1" dirty="0">
                <a:latin typeface="Arial" charset="0"/>
              </a:rPr>
              <a:t>Stay away from buildings with </a:t>
            </a:r>
            <a:r>
              <a:rPr lang="en-US" sz="3600" b="1" dirty="0" smtClean="0">
                <a:latin typeface="Arial" charset="0"/>
              </a:rPr>
              <a:t>glass </a:t>
            </a:r>
            <a:r>
              <a:rPr lang="en-US" sz="3600" b="1" dirty="0">
                <a:latin typeface="Arial" charset="0"/>
              </a:rPr>
              <a:t>panes.</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7735888" cy="309296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6096000"/>
            <a:ext cx="9144000" cy="714375"/>
            <a:chOff x="0" y="6096000"/>
            <a:chExt cx="12192000" cy="714375"/>
          </a:xfrm>
        </p:grpSpPr>
        <p:grpSp>
          <p:nvGrpSpPr>
            <p:cNvPr id="14" name="Group 13"/>
            <p:cNvGrpSpPr/>
            <p:nvPr/>
          </p:nvGrpSpPr>
          <p:grpSpPr>
            <a:xfrm>
              <a:off x="0" y="6096000"/>
              <a:ext cx="12192000" cy="714375"/>
              <a:chOff x="0" y="6096000"/>
              <a:chExt cx="12192000" cy="714375"/>
            </a:xfrm>
            <a:solidFill>
              <a:srgbClr val="660066"/>
            </a:solidFill>
          </p:grpSpPr>
          <p:sp>
            <p:nvSpPr>
              <p:cNvPr id="16" name="TextBox 15"/>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5" name="TextBox 14"/>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58043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DURING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3" name="Text Box 4"/>
          <p:cNvSpPr txBox="1">
            <a:spLocks noChangeArrowheads="1"/>
          </p:cNvSpPr>
          <p:nvPr/>
        </p:nvSpPr>
        <p:spPr bwMode="auto">
          <a:xfrm>
            <a:off x="76200" y="838200"/>
            <a:ext cx="89974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latin typeface="Arial" pitchFamily="34" charset="0"/>
                <a:cs typeface="Arial" pitchFamily="34" charset="0"/>
              </a:rPr>
              <a:t>If along the shore and you feel an earthquake, </a:t>
            </a:r>
            <a:r>
              <a:rPr lang="en-US" sz="3600" b="1" dirty="0" smtClean="0">
                <a:latin typeface="Arial" pitchFamily="34" charset="0"/>
                <a:cs typeface="Arial" pitchFamily="34" charset="0"/>
              </a:rPr>
              <a:t>strong </a:t>
            </a:r>
            <a:r>
              <a:rPr lang="en-US" sz="3600" b="1" dirty="0">
                <a:latin typeface="Arial" pitchFamily="34" charset="0"/>
                <a:cs typeface="Arial" pitchFamily="34" charset="0"/>
              </a:rPr>
              <a:t>enough to make standing difficult.</a:t>
            </a:r>
          </a:p>
        </p:txBody>
      </p:sp>
      <p:sp>
        <p:nvSpPr>
          <p:cNvPr id="14" name="Rectangle 7"/>
          <p:cNvSpPr>
            <a:spLocks noChangeArrowheads="1"/>
          </p:cNvSpPr>
          <p:nvPr/>
        </p:nvSpPr>
        <p:spPr bwMode="auto">
          <a:xfrm>
            <a:off x="4800600" y="3509238"/>
            <a:ext cx="411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
                <a:srgbClr val="A50021"/>
              </a:buClr>
              <a:buFont typeface="Monotype Sorts" pitchFamily="2" charset="2"/>
              <a:buNone/>
            </a:pPr>
            <a:r>
              <a:rPr lang="en-US" sz="3600" b="1" dirty="0">
                <a:effectLst>
                  <a:outerShdw blurRad="38100" dist="38100" dir="2700000" algn="tl">
                    <a:srgbClr val="000000">
                      <a:alpha val="43137"/>
                    </a:srgbClr>
                  </a:outerShdw>
                </a:effectLst>
                <a:latin typeface="Arial" charset="0"/>
              </a:rPr>
              <a:t>Run away from </a:t>
            </a:r>
            <a:r>
              <a:rPr lang="en-US" sz="3600" b="1" dirty="0" smtClean="0">
                <a:effectLst>
                  <a:outerShdw blurRad="38100" dist="38100" dir="2700000" algn="tl">
                    <a:srgbClr val="000000">
                      <a:alpha val="43137"/>
                    </a:srgbClr>
                  </a:outerShdw>
                </a:effectLst>
                <a:latin typeface="Arial" charset="0"/>
              </a:rPr>
              <a:t>the </a:t>
            </a:r>
            <a:r>
              <a:rPr lang="en-US" sz="3600" b="1" dirty="0">
                <a:effectLst>
                  <a:outerShdw blurRad="38100" dist="38100" dir="2700000" algn="tl">
                    <a:srgbClr val="000000">
                      <a:alpha val="43137"/>
                    </a:srgbClr>
                  </a:outerShdw>
                </a:effectLst>
                <a:latin typeface="Arial" charset="0"/>
              </a:rPr>
              <a:t>shore t</a:t>
            </a:r>
            <a:r>
              <a:rPr lang="en-US" sz="3600" b="1" dirty="0" smtClean="0">
                <a:effectLst>
                  <a:outerShdw blurRad="38100" dist="38100" dir="2700000" algn="tl">
                    <a:srgbClr val="000000">
                      <a:alpha val="43137"/>
                    </a:srgbClr>
                  </a:outerShdw>
                </a:effectLst>
                <a:latin typeface="Arial" charset="0"/>
              </a:rPr>
              <a:t>oward </a:t>
            </a:r>
            <a:r>
              <a:rPr lang="en-US" sz="3600" b="1" dirty="0">
                <a:solidFill>
                  <a:srgbClr val="7030A0"/>
                </a:solidFill>
                <a:effectLst>
                  <a:outerShdw blurRad="38100" dist="38100" dir="2700000" algn="tl">
                    <a:srgbClr val="000000">
                      <a:alpha val="43137"/>
                    </a:srgbClr>
                  </a:outerShdw>
                </a:effectLst>
                <a:latin typeface="Arial" charset="0"/>
              </a:rPr>
              <a:t>higher </a:t>
            </a:r>
            <a:r>
              <a:rPr lang="en-US" sz="3600" b="1" dirty="0" smtClean="0">
                <a:solidFill>
                  <a:srgbClr val="7030A0"/>
                </a:solidFill>
                <a:effectLst>
                  <a:outerShdw blurRad="38100" dist="38100" dir="2700000" algn="tl">
                    <a:srgbClr val="000000">
                      <a:alpha val="43137"/>
                    </a:srgbClr>
                  </a:outerShdw>
                </a:effectLst>
                <a:latin typeface="Arial" charset="0"/>
              </a:rPr>
              <a:t>ground</a:t>
            </a:r>
            <a:r>
              <a:rPr lang="en-US" sz="3600" b="1" dirty="0" smtClean="0">
                <a:effectLst>
                  <a:outerShdw blurRad="38100" dist="38100" dir="2700000" algn="tl">
                    <a:srgbClr val="000000">
                      <a:alpha val="43137"/>
                    </a:srgbClr>
                  </a:outerShdw>
                </a:effectLst>
                <a:latin typeface="Arial" charset="0"/>
              </a:rPr>
              <a:t>.</a:t>
            </a:r>
            <a:endParaRPr lang="en-US" sz="3600" b="1" dirty="0">
              <a:effectLst>
                <a:outerShdw blurRad="38100" dist="38100" dir="2700000" algn="tl">
                  <a:srgbClr val="000000">
                    <a:alpha val="43137"/>
                  </a:srgbClr>
                </a:outerShdw>
              </a:effectLst>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0276058"/>
              </p:ext>
            </p:extLst>
          </p:nvPr>
        </p:nvGraphicFramePr>
        <p:xfrm>
          <a:off x="381000" y="2971800"/>
          <a:ext cx="4215138" cy="2971800"/>
        </p:xfrm>
        <a:graphic>
          <a:graphicData uri="http://schemas.openxmlformats.org/presentationml/2006/ole">
            <mc:AlternateContent xmlns:mc="http://schemas.openxmlformats.org/markup-compatibility/2006">
              <mc:Choice xmlns:v="urn:schemas-microsoft-com:vml" Requires="v">
                <p:oleObj spid="_x0000_s2084" name="Image" r:id="rId3" imgW="6328274" imgH="5781857" progId="">
                  <p:embed/>
                </p:oleObj>
              </mc:Choice>
              <mc:Fallback>
                <p:oleObj name="Image" r:id="rId3" imgW="6328274" imgH="5781857"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71800"/>
                        <a:ext cx="4215138" cy="2971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2" name="TextBox 11"/>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235623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ppt_x"/>
                                          </p:val>
                                        </p:tav>
                                        <p:tav tm="100000">
                                          <p:val>
                                            <p:strVal val="#ppt_x"/>
                                          </p:val>
                                        </p:tav>
                                      </p:tavLst>
                                    </p:anim>
                                    <p:anim calcmode="lin" valueType="num">
                                      <p:cBhvr additive="base">
                                        <p:cTn id="15"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023" y="1489770"/>
            <a:ext cx="8891954" cy="3600986"/>
          </a:xfrm>
          <a:prstGeom prst="rect">
            <a:avLst/>
          </a:prstGeom>
        </p:spPr>
        <p:txBody>
          <a:bodyPr wrap="square">
            <a:spAutoFit/>
          </a:bodyPr>
          <a:lstStyle/>
          <a:p>
            <a:pPr algn="just"/>
            <a:r>
              <a:rPr lang="en-US" sz="3600" b="1" dirty="0">
                <a:latin typeface="Arial" pitchFamily="34" charset="0"/>
                <a:cs typeface="Arial" pitchFamily="34" charset="0"/>
              </a:rPr>
              <a:t>SEC. 14. </a:t>
            </a:r>
            <a:r>
              <a:rPr lang="en-US" sz="3600" b="1" dirty="0" smtClean="0">
                <a:latin typeface="Arial" pitchFamily="34" charset="0"/>
                <a:cs typeface="Arial" pitchFamily="34" charset="0"/>
              </a:rPr>
              <a:t>of R.A. No. 10121 </a:t>
            </a:r>
            <a:r>
              <a:rPr lang="en-US" sz="3600" b="1" i="1" dirty="0" smtClean="0">
                <a:latin typeface="Arial" pitchFamily="34" charset="0"/>
                <a:cs typeface="Arial" pitchFamily="34" charset="0"/>
              </a:rPr>
              <a:t> </a:t>
            </a:r>
            <a:r>
              <a:rPr lang="en-US" sz="3200" b="1" i="1" dirty="0" smtClean="0">
                <a:latin typeface="Arial" pitchFamily="34" charset="0"/>
                <a:cs typeface="Arial" pitchFamily="34" charset="0"/>
              </a:rPr>
              <a:t>- </a:t>
            </a:r>
          </a:p>
          <a:p>
            <a:pPr algn="just"/>
            <a:endParaRPr lang="en-US" sz="3200" b="1" i="1" dirty="0">
              <a:latin typeface="Arial" pitchFamily="34" charset="0"/>
              <a:cs typeface="Arial" pitchFamily="34" charset="0"/>
            </a:endParaRPr>
          </a:p>
          <a:p>
            <a:pPr algn="just"/>
            <a:r>
              <a:rPr lang="en-US" sz="3200" b="1" i="1" dirty="0" smtClean="0">
                <a:latin typeface="Arial" pitchFamily="34" charset="0"/>
                <a:cs typeface="Arial" pitchFamily="34" charset="0"/>
              </a:rPr>
              <a:t>Integration  </a:t>
            </a:r>
            <a:r>
              <a:rPr lang="en-US" sz="3200" b="1" i="1" dirty="0">
                <a:latin typeface="Arial" pitchFamily="34" charset="0"/>
                <a:cs typeface="Arial" pitchFamily="34" charset="0"/>
              </a:rPr>
              <a:t>of  Disaster  Risk  </a:t>
            </a:r>
            <a:r>
              <a:rPr lang="en-US" sz="3200" b="1" i="1" dirty="0" smtClean="0">
                <a:latin typeface="Arial" pitchFamily="34" charset="0"/>
                <a:cs typeface="Arial" pitchFamily="34" charset="0"/>
              </a:rPr>
              <a:t>Reduction Education  </a:t>
            </a:r>
            <a:r>
              <a:rPr lang="en-US" sz="3200" b="1" i="1" dirty="0">
                <a:latin typeface="Arial" pitchFamily="34" charset="0"/>
                <a:cs typeface="Arial" pitchFamily="34" charset="0"/>
              </a:rPr>
              <a:t>into the School  Curricula  and  </a:t>
            </a:r>
            <a:r>
              <a:rPr lang="en-US" sz="3200" b="1" i="1" dirty="0" err="1" smtClean="0">
                <a:latin typeface="Arial" pitchFamily="34" charset="0"/>
                <a:cs typeface="Arial" pitchFamily="34" charset="0"/>
              </a:rPr>
              <a:t>Sangguniang</a:t>
            </a:r>
            <a:r>
              <a:rPr lang="en-US" sz="3200" b="1" i="1" dirty="0" smtClean="0">
                <a:latin typeface="Arial" pitchFamily="34" charset="0"/>
                <a:cs typeface="Arial" pitchFamily="34" charset="0"/>
              </a:rPr>
              <a:t> </a:t>
            </a:r>
            <a:r>
              <a:rPr lang="en-US" sz="3200" b="1" i="1" dirty="0" err="1" smtClean="0">
                <a:latin typeface="Arial" pitchFamily="34" charset="0"/>
                <a:cs typeface="Arial" pitchFamily="34" charset="0"/>
              </a:rPr>
              <a:t>Kabataan</a:t>
            </a:r>
            <a:r>
              <a:rPr lang="en-US" sz="3200" b="1" i="1" dirty="0" smtClean="0">
                <a:latin typeface="Arial" pitchFamily="34" charset="0"/>
                <a:cs typeface="Arial" pitchFamily="34" charset="0"/>
              </a:rPr>
              <a:t> </a:t>
            </a:r>
            <a:r>
              <a:rPr lang="en-US" sz="3200" b="1" i="1" dirty="0">
                <a:latin typeface="Arial" pitchFamily="34" charset="0"/>
                <a:cs typeface="Arial" pitchFamily="34" charset="0"/>
              </a:rPr>
              <a:t>(SK) Program  and  Mandatory Training  for  </a:t>
            </a:r>
            <a:r>
              <a:rPr lang="en-US" sz="3200" b="1" i="1" dirty="0" smtClean="0">
                <a:latin typeface="Arial" pitchFamily="34" charset="0"/>
                <a:cs typeface="Arial" pitchFamily="34" charset="0"/>
              </a:rPr>
              <a:t>the Public </a:t>
            </a:r>
            <a:r>
              <a:rPr lang="en-US" sz="3200" b="1" i="1" dirty="0">
                <a:latin typeface="Arial" pitchFamily="34" charset="0"/>
                <a:cs typeface="Arial" pitchFamily="34" charset="0"/>
              </a:rPr>
              <a:t>Sector Employees. </a:t>
            </a:r>
            <a:endParaRPr lang="en-US" sz="3200" b="1" dirty="0">
              <a:latin typeface="Arial" pitchFamily="34" charset="0"/>
              <a:cs typeface="Arial" pitchFamily="34" charset="0"/>
            </a:endParaRPr>
          </a:p>
        </p:txBody>
      </p:sp>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3" name="TextBox 12"/>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2" name="TextBox 11"/>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
        <p:nvSpPr>
          <p:cNvPr id="15" name="TextBox 14"/>
          <p:cNvSpPr txBox="1"/>
          <p:nvPr/>
        </p:nvSpPr>
        <p:spPr>
          <a:xfrm>
            <a:off x="0" y="17806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LEGAL BASIS</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Tree>
    <p:extLst>
      <p:ext uri="{BB962C8B-B14F-4D97-AF65-F5344CB8AC3E}">
        <p14:creationId xmlns:p14="http://schemas.microsoft.com/office/powerpoint/2010/main" val="304068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DURING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Text Box 4"/>
          <p:cNvSpPr txBox="1">
            <a:spLocks noChangeArrowheads="1"/>
          </p:cNvSpPr>
          <p:nvPr/>
        </p:nvSpPr>
        <p:spPr bwMode="auto">
          <a:xfrm>
            <a:off x="146538" y="769960"/>
            <a:ext cx="87688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latin typeface="Arial" pitchFamily="34" charset="0"/>
                <a:cs typeface="Arial" pitchFamily="34" charset="0"/>
              </a:rPr>
              <a:t>If on a mountain, or near a steep hill slope</a:t>
            </a:r>
            <a:r>
              <a:rPr lang="en-US" sz="3600" b="1" dirty="0" smtClean="0">
                <a:latin typeface="Arial" pitchFamily="34" charset="0"/>
                <a:cs typeface="Arial" pitchFamily="34" charset="0"/>
              </a:rPr>
              <a:t>, </a:t>
            </a:r>
            <a:r>
              <a:rPr lang="en-US" sz="3600" b="1" dirty="0" smtClean="0">
                <a:solidFill>
                  <a:srgbClr val="7030A0"/>
                </a:solidFill>
                <a:latin typeface="Arial" pitchFamily="34" charset="0"/>
                <a:cs typeface="Arial" pitchFamily="34" charset="0"/>
              </a:rPr>
              <a:t>move </a:t>
            </a:r>
            <a:r>
              <a:rPr lang="en-US" sz="3600" b="1" dirty="0">
                <a:solidFill>
                  <a:srgbClr val="7030A0"/>
                </a:solidFill>
                <a:latin typeface="Arial" pitchFamily="34" charset="0"/>
                <a:cs typeface="Arial" pitchFamily="34" charset="0"/>
              </a:rPr>
              <a:t>away from steep escarpments</a:t>
            </a:r>
            <a:r>
              <a:rPr lang="en-US" sz="3600" b="1" dirty="0">
                <a:latin typeface="Arial" pitchFamily="34" charset="0"/>
                <a:cs typeface="Arial" pitchFamily="34" charset="0"/>
              </a:rPr>
              <a:t> </a:t>
            </a:r>
            <a:r>
              <a:rPr lang="en-US" sz="3600" b="1" dirty="0" smtClean="0">
                <a:latin typeface="Arial" pitchFamily="34" charset="0"/>
                <a:cs typeface="Arial" pitchFamily="34" charset="0"/>
              </a:rPr>
              <a:t>which  </a:t>
            </a:r>
            <a:r>
              <a:rPr lang="en-US" sz="3600" b="1" dirty="0">
                <a:latin typeface="Arial" pitchFamily="34" charset="0"/>
                <a:cs typeface="Arial" pitchFamily="34" charset="0"/>
              </a:rPr>
              <a:t>may be affected by landslides</a:t>
            </a:r>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85224"/>
            <a:ext cx="7392988" cy="28814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89087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DURING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2" name="Text Box 4"/>
          <p:cNvSpPr txBox="1">
            <a:spLocks noChangeArrowheads="1"/>
          </p:cNvSpPr>
          <p:nvPr/>
        </p:nvSpPr>
        <p:spPr bwMode="auto">
          <a:xfrm>
            <a:off x="222738" y="845403"/>
            <a:ext cx="8692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latin typeface="Arial" pitchFamily="34" charset="0"/>
                <a:cs typeface="Arial" pitchFamily="34" charset="0"/>
              </a:rPr>
              <a:t>When driving a vehicle, </a:t>
            </a:r>
            <a:r>
              <a:rPr lang="en-US" sz="3600" b="1" dirty="0">
                <a:solidFill>
                  <a:srgbClr val="7030A0"/>
                </a:solidFill>
                <a:latin typeface="Arial" pitchFamily="34" charset="0"/>
                <a:cs typeface="Arial" pitchFamily="34" charset="0"/>
              </a:rPr>
              <a:t>pull to </a:t>
            </a:r>
            <a:r>
              <a:rPr lang="en-US" sz="3600" b="1" dirty="0" smtClean="0">
                <a:solidFill>
                  <a:srgbClr val="7030A0"/>
                </a:solidFill>
                <a:latin typeface="Arial" pitchFamily="34" charset="0"/>
                <a:cs typeface="Arial" pitchFamily="34" charset="0"/>
              </a:rPr>
              <a:t>the </a:t>
            </a:r>
            <a:r>
              <a:rPr lang="en-US" sz="3600" b="1" dirty="0">
                <a:solidFill>
                  <a:srgbClr val="7030A0"/>
                </a:solidFill>
                <a:latin typeface="Arial" pitchFamily="34" charset="0"/>
                <a:cs typeface="Arial" pitchFamily="34" charset="0"/>
              </a:rPr>
              <a:t>side of the road and </a:t>
            </a:r>
            <a:r>
              <a:rPr lang="en-US" sz="3600" b="1" dirty="0" smtClean="0">
                <a:solidFill>
                  <a:srgbClr val="7030A0"/>
                </a:solidFill>
                <a:latin typeface="Arial" pitchFamily="34" charset="0"/>
                <a:cs typeface="Arial" pitchFamily="34" charset="0"/>
              </a:rPr>
              <a:t>stop</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13" name="Text Box 5"/>
          <p:cNvSpPr txBox="1">
            <a:spLocks noChangeArrowheads="1"/>
          </p:cNvSpPr>
          <p:nvPr/>
        </p:nvSpPr>
        <p:spPr bwMode="auto">
          <a:xfrm>
            <a:off x="222738" y="2131874"/>
            <a:ext cx="86926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lgn="just">
              <a:buClr>
                <a:srgbClr val="7030A0"/>
              </a:buClr>
              <a:buFont typeface="Wingdings" pitchFamily="2" charset="2"/>
              <a:buChar char="þ"/>
            </a:pPr>
            <a:r>
              <a:rPr lang="en-US" sz="3600" b="1" dirty="0">
                <a:solidFill>
                  <a:srgbClr val="7030A0"/>
                </a:solidFill>
                <a:latin typeface="Arial" charset="0"/>
              </a:rPr>
              <a:t>Do not attempt </a:t>
            </a:r>
            <a:r>
              <a:rPr lang="en-US" sz="3600" b="1" dirty="0">
                <a:latin typeface="Arial" charset="0"/>
              </a:rPr>
              <a:t>to cross bridges or </a:t>
            </a:r>
            <a:r>
              <a:rPr lang="en-US" sz="3600" b="1" dirty="0" smtClean="0">
                <a:latin typeface="Arial" charset="0"/>
              </a:rPr>
              <a:t>overpasses </a:t>
            </a:r>
            <a:r>
              <a:rPr lang="en-US" sz="3600" b="1" dirty="0">
                <a:latin typeface="Arial" charset="0"/>
              </a:rPr>
              <a:t>which  may have been damaged.</a:t>
            </a:r>
            <a:endParaRPr lang="en-US" sz="3600" dirty="0">
              <a:latin typeface="Arial" charset="0"/>
            </a:endParaRPr>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3886201"/>
            <a:ext cx="7776796" cy="228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6" name="TextBox 15"/>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5" name="TextBox 14"/>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63314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0-#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AFTER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Text Box 4"/>
          <p:cNvSpPr txBox="1">
            <a:spLocks noChangeArrowheads="1"/>
          </p:cNvSpPr>
          <p:nvPr/>
        </p:nvSpPr>
        <p:spPr bwMode="auto">
          <a:xfrm>
            <a:off x="146538" y="777875"/>
            <a:ext cx="8845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600" b="1" dirty="0">
                <a:latin typeface="Arial" pitchFamily="34" charset="0"/>
                <a:cs typeface="Arial" pitchFamily="34" charset="0"/>
              </a:rPr>
              <a:t>If inside an old, weak structure, take </a:t>
            </a:r>
            <a:r>
              <a:rPr lang="en-US" sz="3600" b="1" dirty="0" smtClean="0">
                <a:latin typeface="Arial" pitchFamily="34" charset="0"/>
                <a:cs typeface="Arial" pitchFamily="34" charset="0"/>
              </a:rPr>
              <a:t>the </a:t>
            </a:r>
            <a:r>
              <a:rPr lang="en-US" sz="3600" b="1" dirty="0" smtClean="0">
                <a:solidFill>
                  <a:srgbClr val="7030A0"/>
                </a:solidFill>
                <a:latin typeface="Arial" pitchFamily="34" charset="0"/>
                <a:cs typeface="Arial" pitchFamily="34" charset="0"/>
              </a:rPr>
              <a:t>Fastest</a:t>
            </a:r>
            <a:r>
              <a:rPr lang="en-US" sz="3600" b="1" dirty="0" smtClean="0">
                <a:latin typeface="Arial" pitchFamily="34" charset="0"/>
                <a:cs typeface="Arial" pitchFamily="34" charset="0"/>
              </a:rPr>
              <a:t> </a:t>
            </a:r>
            <a:r>
              <a:rPr lang="en-US" sz="3600" b="1" dirty="0">
                <a:latin typeface="Arial" pitchFamily="34" charset="0"/>
                <a:cs typeface="Arial" pitchFamily="34" charset="0"/>
              </a:rPr>
              <a:t>and </a:t>
            </a:r>
            <a:r>
              <a:rPr lang="en-US" sz="3600" b="1" dirty="0">
                <a:solidFill>
                  <a:srgbClr val="7030A0"/>
                </a:solidFill>
                <a:latin typeface="Arial" pitchFamily="34" charset="0"/>
                <a:cs typeface="Arial" pitchFamily="34" charset="0"/>
              </a:rPr>
              <a:t>safest </a:t>
            </a:r>
            <a:r>
              <a:rPr lang="en-US" sz="3600" b="1" dirty="0">
                <a:latin typeface="Arial" pitchFamily="34" charset="0"/>
                <a:cs typeface="Arial" pitchFamily="34" charset="0"/>
              </a:rPr>
              <a:t>way out!</a:t>
            </a:r>
          </a:p>
        </p:txBody>
      </p:sp>
      <p:sp>
        <p:nvSpPr>
          <p:cNvPr id="11" name="Rectangle 6"/>
          <p:cNvSpPr>
            <a:spLocks noChangeArrowheads="1"/>
          </p:cNvSpPr>
          <p:nvPr/>
        </p:nvSpPr>
        <p:spPr bwMode="auto">
          <a:xfrm>
            <a:off x="439737" y="1981200"/>
            <a:ext cx="8551863"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a:buClr>
                <a:srgbClr val="7030A0"/>
              </a:buClr>
              <a:buFont typeface="Wingdings" pitchFamily="2" charset="2"/>
              <a:buChar char="þ"/>
            </a:pPr>
            <a:r>
              <a:rPr lang="en-US" sz="3200" b="1" dirty="0">
                <a:latin typeface="Arial" charset="0"/>
              </a:rPr>
              <a:t>Get out calmly in an </a:t>
            </a:r>
            <a:r>
              <a:rPr lang="en-US" sz="3200" b="1" dirty="0" smtClean="0">
                <a:latin typeface="Arial" charset="0"/>
              </a:rPr>
              <a:t>orderly manner</a:t>
            </a:r>
            <a:r>
              <a:rPr lang="en-US" sz="3200" b="1" dirty="0">
                <a:latin typeface="Arial" charset="0"/>
              </a:rPr>
              <a:t>. Do not rush to the </a:t>
            </a:r>
            <a:r>
              <a:rPr lang="en-US" sz="3200" b="1" dirty="0" smtClean="0">
                <a:latin typeface="Arial" charset="0"/>
              </a:rPr>
              <a:t>exit</a:t>
            </a:r>
            <a:r>
              <a:rPr lang="en-US" sz="3200" b="1" dirty="0">
                <a:latin typeface="Arial" charset="0"/>
              </a:rPr>
              <a:t>.</a:t>
            </a:r>
          </a:p>
          <a:p>
            <a:pPr marL="457200" indent="-457200" algn="just">
              <a:buClr>
                <a:srgbClr val="7030A0"/>
              </a:buClr>
              <a:buFont typeface="Wingdings" pitchFamily="2" charset="2"/>
              <a:buChar char="þ"/>
            </a:pPr>
            <a:endParaRPr lang="en-US" sz="1000" b="1" dirty="0">
              <a:latin typeface="Arial" charset="0"/>
            </a:endParaRPr>
          </a:p>
          <a:p>
            <a:pPr marL="457200" indent="-457200" algn="just">
              <a:buClr>
                <a:srgbClr val="7030A0"/>
              </a:buClr>
              <a:buFont typeface="Wingdings" pitchFamily="2" charset="2"/>
              <a:buChar char="þ"/>
            </a:pPr>
            <a:r>
              <a:rPr lang="en-US" sz="3200" b="1" dirty="0">
                <a:latin typeface="Arial" charset="0"/>
              </a:rPr>
              <a:t>Use the stairs. Do not use </a:t>
            </a:r>
            <a:r>
              <a:rPr lang="en-US" sz="3200" b="1" dirty="0" smtClean="0">
                <a:latin typeface="Arial" charset="0"/>
              </a:rPr>
              <a:t>elevators</a:t>
            </a:r>
            <a:r>
              <a:rPr lang="en-US" sz="3200" b="1" dirty="0">
                <a:latin typeface="Arial" charset="0"/>
              </a:rPr>
              <a:t>.</a:t>
            </a:r>
          </a:p>
          <a:p>
            <a:pPr marL="457200" indent="-457200" algn="just">
              <a:buClr>
                <a:srgbClr val="7030A0"/>
              </a:buClr>
              <a:buFont typeface="Wingdings" pitchFamily="2" charset="2"/>
              <a:buChar char="þ"/>
            </a:pPr>
            <a:endParaRPr lang="en-US" sz="1000" b="1" dirty="0">
              <a:latin typeface="Arial" charset="0"/>
            </a:endParaRPr>
          </a:p>
          <a:p>
            <a:pPr marL="457200" indent="-457200" algn="just">
              <a:buClr>
                <a:srgbClr val="7030A0"/>
              </a:buClr>
              <a:buFont typeface="Wingdings" pitchFamily="2" charset="2"/>
              <a:buChar char="þ"/>
            </a:pPr>
            <a:r>
              <a:rPr lang="en-US" sz="3200" b="1" dirty="0">
                <a:latin typeface="Arial" charset="0"/>
              </a:rPr>
              <a:t>Check yourself and </a:t>
            </a:r>
            <a:r>
              <a:rPr lang="en-US" sz="3200" b="1" dirty="0" smtClean="0">
                <a:latin typeface="Arial" charset="0"/>
              </a:rPr>
              <a:t>others for injuries.</a:t>
            </a:r>
            <a:endParaRPr lang="en-US" sz="3200" b="1"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43501415"/>
              </p:ext>
            </p:extLst>
          </p:nvPr>
        </p:nvGraphicFramePr>
        <p:xfrm>
          <a:off x="1143000" y="4343400"/>
          <a:ext cx="7543800" cy="1821120"/>
        </p:xfrm>
        <a:graphic>
          <a:graphicData uri="http://schemas.openxmlformats.org/presentationml/2006/ole">
            <mc:AlternateContent xmlns:mc="http://schemas.openxmlformats.org/markup-compatibility/2006">
              <mc:Choice xmlns:v="urn:schemas-microsoft-com:vml" Requires="v">
                <p:oleObj spid="_x0000_s3102" name="Image" r:id="rId3" imgW="6633251" imgH="4803389" progId="">
                  <p:embed/>
                </p:oleObj>
              </mc:Choice>
              <mc:Fallback>
                <p:oleObj name="Image" r:id="rId3" imgW="6633251" imgH="4803389" progId="">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343400"/>
                        <a:ext cx="7543800" cy="18211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26346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10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calcmode="lin" valueType="num">
                                      <p:cBhvr additive="base">
                                        <p:cTn id="20" dur="10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10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out)">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AFTER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2" name="Text Box 4"/>
          <p:cNvSpPr txBox="1">
            <a:spLocks noChangeArrowheads="1"/>
          </p:cNvSpPr>
          <p:nvPr/>
        </p:nvSpPr>
        <p:spPr bwMode="auto">
          <a:xfrm>
            <a:off x="146538" y="819150"/>
            <a:ext cx="8692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600" b="1" dirty="0">
                <a:solidFill>
                  <a:srgbClr val="7030A0"/>
                </a:solidFill>
                <a:latin typeface="Verdana" pitchFamily="34" charset="0"/>
              </a:rPr>
              <a:t>Check </a:t>
            </a:r>
            <a:r>
              <a:rPr lang="en-US" sz="3600" b="1" dirty="0" smtClean="0">
                <a:solidFill>
                  <a:srgbClr val="7030A0"/>
                </a:solidFill>
                <a:latin typeface="Verdana" pitchFamily="34" charset="0"/>
              </a:rPr>
              <a:t>surroundings.</a:t>
            </a:r>
            <a:endParaRPr lang="en-US" sz="3600" b="1" dirty="0">
              <a:solidFill>
                <a:srgbClr val="7030A0"/>
              </a:solidFill>
              <a:latin typeface="Verdana" pitchFamily="34" charset="0"/>
            </a:endParaRPr>
          </a:p>
        </p:txBody>
      </p:sp>
      <p:sp>
        <p:nvSpPr>
          <p:cNvPr id="13" name="Rectangle 5"/>
          <p:cNvSpPr>
            <a:spLocks noChangeArrowheads="1"/>
          </p:cNvSpPr>
          <p:nvPr/>
        </p:nvSpPr>
        <p:spPr bwMode="auto">
          <a:xfrm>
            <a:off x="451338" y="1503581"/>
            <a:ext cx="85021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71500" indent="-571500" algn="just">
              <a:buClr>
                <a:srgbClr val="7030A0"/>
              </a:buClr>
              <a:buFont typeface="Wingdings" pitchFamily="2" charset="2"/>
              <a:buChar char="þ"/>
            </a:pPr>
            <a:r>
              <a:rPr lang="en-US" sz="3200" b="1" dirty="0">
                <a:latin typeface="Arial" charset="0"/>
              </a:rPr>
              <a:t>Clean up chemical spills, toxic flammable materials to avoid any chain of unwanted events.</a:t>
            </a:r>
          </a:p>
          <a:p>
            <a:pPr marL="571500" indent="-571500" algn="just">
              <a:buClr>
                <a:srgbClr val="7030A0"/>
              </a:buClr>
              <a:buFont typeface="Wingdings" pitchFamily="2" charset="2"/>
              <a:buChar char="þ"/>
            </a:pPr>
            <a:endParaRPr lang="en-US" sz="1000" b="1" dirty="0">
              <a:latin typeface="Arial" charset="0"/>
            </a:endParaRPr>
          </a:p>
          <a:p>
            <a:pPr marL="571500" indent="-571500" algn="just">
              <a:buClr>
                <a:srgbClr val="7030A0"/>
              </a:buClr>
              <a:buFont typeface="Wingdings" pitchFamily="2" charset="2"/>
              <a:buChar char="þ"/>
            </a:pPr>
            <a:r>
              <a:rPr lang="en-US" sz="3200" b="1" dirty="0">
                <a:latin typeface="Arial" charset="0"/>
              </a:rPr>
              <a:t>Check for fire and if any, h</a:t>
            </a:r>
            <a:r>
              <a:rPr lang="en-US" sz="3200" b="1" dirty="0" smtClean="0">
                <a:latin typeface="Arial" charset="0"/>
              </a:rPr>
              <a:t>ave </a:t>
            </a:r>
            <a:r>
              <a:rPr lang="en-US" sz="3200" b="1" dirty="0">
                <a:latin typeface="Arial" charset="0"/>
              </a:rPr>
              <a:t>it controlled.</a:t>
            </a:r>
          </a:p>
          <a:p>
            <a:pPr marL="571500" indent="-571500" algn="just">
              <a:buClr>
                <a:srgbClr val="7030A0"/>
              </a:buClr>
              <a:buFont typeface="Wingdings" pitchFamily="2" charset="2"/>
              <a:buChar char="þ"/>
            </a:pPr>
            <a:endParaRPr lang="en-US" sz="1000" b="1" dirty="0">
              <a:latin typeface="Arial" charset="0"/>
            </a:endParaRPr>
          </a:p>
          <a:p>
            <a:pPr marL="571500" indent="-571500" algn="just">
              <a:buClr>
                <a:srgbClr val="7030A0"/>
              </a:buClr>
              <a:buFont typeface="Wingdings" pitchFamily="2" charset="2"/>
              <a:buChar char="þ"/>
            </a:pPr>
            <a:r>
              <a:rPr lang="en-US" sz="3200" b="1" dirty="0">
                <a:latin typeface="Arial" charset="0"/>
              </a:rPr>
              <a:t>Check water and electrical lines for defects. If any damage </a:t>
            </a:r>
            <a:r>
              <a:rPr lang="en-US" sz="3200" b="1" dirty="0" smtClean="0">
                <a:latin typeface="Arial" charset="0"/>
              </a:rPr>
              <a:t>is suspected</a:t>
            </a:r>
            <a:r>
              <a:rPr lang="en-US" sz="3200" b="1" dirty="0">
                <a:latin typeface="Arial" charset="0"/>
              </a:rPr>
              <a:t>, turn the system </a:t>
            </a:r>
            <a:r>
              <a:rPr lang="en-US" sz="3200" b="1" dirty="0" smtClean="0">
                <a:latin typeface="Arial" charset="0"/>
              </a:rPr>
              <a:t>off in </a:t>
            </a:r>
            <a:r>
              <a:rPr lang="en-US" sz="3200" b="1" dirty="0">
                <a:latin typeface="Arial" charset="0"/>
              </a:rPr>
              <a:t>the main valve or switch.</a:t>
            </a:r>
          </a:p>
        </p:txBody>
      </p:sp>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57575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additive="base">
                                        <p:cTn id="20" dur="10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 calcmode="lin" valueType="num">
                                      <p:cBhvr additive="base">
                                        <p:cTn id="26" dur="10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AFTER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Text Box 4"/>
          <p:cNvSpPr txBox="1">
            <a:spLocks noChangeArrowheads="1"/>
          </p:cNvSpPr>
          <p:nvPr/>
        </p:nvSpPr>
        <p:spPr bwMode="auto">
          <a:xfrm>
            <a:off x="146538" y="838200"/>
            <a:ext cx="889195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latin typeface="Verdana" pitchFamily="34" charset="0"/>
              </a:rPr>
              <a:t>If you must evacuate your residence, </a:t>
            </a:r>
            <a:r>
              <a:rPr lang="en-US" sz="3600" b="1" dirty="0">
                <a:solidFill>
                  <a:srgbClr val="7030A0"/>
                </a:solidFill>
                <a:latin typeface="Verdana" pitchFamily="34" charset="0"/>
              </a:rPr>
              <a:t>leave </a:t>
            </a:r>
            <a:r>
              <a:rPr lang="en-US" sz="3600" b="1" dirty="0" smtClean="0">
                <a:solidFill>
                  <a:srgbClr val="7030A0"/>
                </a:solidFill>
                <a:latin typeface="Verdana" pitchFamily="34" charset="0"/>
              </a:rPr>
              <a:t>a message </a:t>
            </a:r>
            <a:r>
              <a:rPr lang="en-US" sz="3600" b="1" dirty="0">
                <a:latin typeface="Verdana" pitchFamily="34" charset="0"/>
              </a:rPr>
              <a:t>stating where you are </a:t>
            </a:r>
            <a:r>
              <a:rPr lang="en-US" sz="3600" b="1" dirty="0" smtClean="0">
                <a:latin typeface="Verdana" pitchFamily="34" charset="0"/>
              </a:rPr>
              <a:t>going.</a:t>
            </a:r>
            <a:endParaRPr lang="en-US" sz="3600" b="1" dirty="0">
              <a:latin typeface="Verdana" pitchFamily="34" charset="0"/>
            </a:endParaRPr>
          </a:p>
        </p:txBody>
      </p:sp>
      <p:sp>
        <p:nvSpPr>
          <p:cNvPr id="11" name="Rectangle 5"/>
          <p:cNvSpPr>
            <a:spLocks noChangeArrowheads="1"/>
          </p:cNvSpPr>
          <p:nvPr/>
        </p:nvSpPr>
        <p:spPr bwMode="auto">
          <a:xfrm>
            <a:off x="530224" y="2662297"/>
            <a:ext cx="8232776" cy="2062103"/>
          </a:xfrm>
          <a:prstGeom prst="rect">
            <a:avLst/>
          </a:prstGeom>
          <a:noFill/>
          <a:ln>
            <a:noFill/>
          </a:ln>
        </p:spPr>
        <p:txBody>
          <a:bodyPr wrap="square">
            <a:spAutoFit/>
          </a:bodyPr>
          <a:lstStyle/>
          <a:p>
            <a:pPr marL="571500" indent="-571500" algn="just">
              <a:buClr>
                <a:srgbClr val="7030A0"/>
              </a:buClr>
              <a:buFont typeface="Wingdings" pitchFamily="2" charset="2"/>
              <a:buChar char="þ"/>
            </a:pPr>
            <a:r>
              <a:rPr lang="en-US" sz="3200" b="1" dirty="0">
                <a:latin typeface="Arial" charset="0"/>
              </a:rPr>
              <a:t>Take with you your earthquake survival kit, </a:t>
            </a:r>
            <a:r>
              <a:rPr lang="en-US" sz="3200" b="1" dirty="0" smtClean="0">
                <a:latin typeface="Arial" charset="0"/>
              </a:rPr>
              <a:t>which </a:t>
            </a:r>
            <a:r>
              <a:rPr lang="en-US" sz="3200" b="1" dirty="0">
                <a:latin typeface="Arial" charset="0"/>
              </a:rPr>
              <a:t>should contain all necessary items </a:t>
            </a:r>
            <a:r>
              <a:rPr lang="en-US" sz="3200" b="1" dirty="0" smtClean="0">
                <a:latin typeface="Arial" charset="0"/>
              </a:rPr>
              <a:t>for </a:t>
            </a:r>
            <a:r>
              <a:rPr lang="en-US" sz="3200" b="1" dirty="0">
                <a:latin typeface="Arial" charset="0"/>
              </a:rPr>
              <a:t>your </a:t>
            </a:r>
            <a:r>
              <a:rPr lang="en-US" sz="3200" b="1" dirty="0" smtClean="0">
                <a:latin typeface="Arial" charset="0"/>
              </a:rPr>
              <a:t>protection </a:t>
            </a:r>
            <a:r>
              <a:rPr lang="en-US" sz="3200" b="1" dirty="0">
                <a:latin typeface="Arial" charset="0"/>
              </a:rPr>
              <a:t>and comfort.</a:t>
            </a:r>
            <a:endParaRPr lang="en-US" sz="32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51215218"/>
              </p:ext>
            </p:extLst>
          </p:nvPr>
        </p:nvGraphicFramePr>
        <p:xfrm>
          <a:off x="1504950" y="4655505"/>
          <a:ext cx="6934200" cy="1516695"/>
        </p:xfrm>
        <a:graphic>
          <a:graphicData uri="http://schemas.openxmlformats.org/presentationml/2006/ole">
            <mc:AlternateContent xmlns:mc="http://schemas.openxmlformats.org/markup-compatibility/2006">
              <mc:Choice xmlns:v="urn:schemas-microsoft-com:vml" Requires="v">
                <p:oleObj spid="_x0000_s4124" name="Image" r:id="rId3" imgW="5489587" imgH="5032121" progId="">
                  <p:embed/>
                </p:oleObj>
              </mc:Choice>
              <mc:Fallback>
                <p:oleObj name="Image" r:id="rId3" imgW="5489587" imgH="5032121"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4655505"/>
                        <a:ext cx="6934200" cy="151669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22251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WHAT TO DO AFTER AN EARTHQUAKE?</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2" name="Text Box 7"/>
          <p:cNvSpPr txBox="1">
            <a:spLocks noChangeArrowheads="1"/>
          </p:cNvSpPr>
          <p:nvPr/>
        </p:nvSpPr>
        <p:spPr bwMode="auto">
          <a:xfrm>
            <a:off x="146538" y="815975"/>
            <a:ext cx="88919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solidFill>
                  <a:srgbClr val="7030A0"/>
                </a:solidFill>
              </a:rPr>
              <a:t>Help reduce the number of casualties from </a:t>
            </a:r>
            <a:r>
              <a:rPr lang="en-US" sz="3600" b="1" dirty="0" smtClean="0">
                <a:solidFill>
                  <a:srgbClr val="7030A0"/>
                </a:solidFill>
              </a:rPr>
              <a:t>the earthquake</a:t>
            </a:r>
            <a:endParaRPr lang="en-US" sz="3600" b="1" dirty="0">
              <a:solidFill>
                <a:srgbClr val="7030A0"/>
              </a:solidFill>
            </a:endParaRPr>
          </a:p>
        </p:txBody>
      </p:sp>
      <p:sp>
        <p:nvSpPr>
          <p:cNvPr id="13" name="Rectangle 5"/>
          <p:cNvSpPr>
            <a:spLocks noChangeArrowheads="1"/>
          </p:cNvSpPr>
          <p:nvPr/>
        </p:nvSpPr>
        <p:spPr bwMode="auto">
          <a:xfrm>
            <a:off x="481013" y="2134493"/>
            <a:ext cx="8586787" cy="3847207"/>
          </a:xfrm>
          <a:prstGeom prst="rect">
            <a:avLst/>
          </a:prstGeom>
          <a:noFill/>
          <a:ln>
            <a:noFill/>
          </a:ln>
        </p:spPr>
        <p:txBody>
          <a:bodyPr wrap="square">
            <a:spAutoFit/>
          </a:bodyPr>
          <a:lstStyle/>
          <a:p>
            <a:pPr marL="571500" indent="-571500" algn="just">
              <a:buClr>
                <a:srgbClr val="7030A0"/>
              </a:buClr>
              <a:buFont typeface="Wingdings" pitchFamily="2" charset="2"/>
              <a:buChar char="þ"/>
            </a:pPr>
            <a:r>
              <a:rPr lang="en-US" sz="3200" b="1" dirty="0" smtClean="0">
                <a:latin typeface="Arial" charset="0"/>
              </a:rPr>
              <a:t>Don’t </a:t>
            </a:r>
            <a:r>
              <a:rPr lang="en-US" sz="3200" b="1" dirty="0">
                <a:latin typeface="Arial" charset="0"/>
              </a:rPr>
              <a:t>enter partially damaged </a:t>
            </a:r>
            <a:r>
              <a:rPr lang="en-US" sz="3200" b="1" dirty="0" smtClean="0">
                <a:latin typeface="Arial" charset="0"/>
              </a:rPr>
              <a:t>building</a:t>
            </a:r>
            <a:r>
              <a:rPr lang="en-US" sz="3200" b="1" dirty="0">
                <a:latin typeface="Arial" charset="0"/>
              </a:rPr>
              <a:t>, </a:t>
            </a:r>
            <a:r>
              <a:rPr lang="en-US" sz="3200" b="1" dirty="0" smtClean="0">
                <a:latin typeface="Arial" charset="0"/>
              </a:rPr>
              <a:t>strong </a:t>
            </a:r>
            <a:r>
              <a:rPr lang="en-US" sz="3200" b="1" dirty="0">
                <a:latin typeface="Arial" charset="0"/>
              </a:rPr>
              <a:t>aftershocks </a:t>
            </a:r>
            <a:r>
              <a:rPr lang="en-US" sz="3200" b="1" dirty="0" smtClean="0">
                <a:latin typeface="Arial" charset="0"/>
              </a:rPr>
              <a:t>may cause </a:t>
            </a:r>
            <a:r>
              <a:rPr lang="en-US" sz="3200" b="1" dirty="0">
                <a:latin typeface="Arial" charset="0"/>
              </a:rPr>
              <a:t>these to collapse.</a:t>
            </a:r>
          </a:p>
          <a:p>
            <a:pPr marL="571500" indent="-571500" algn="just">
              <a:buClr>
                <a:srgbClr val="7030A0"/>
              </a:buClr>
              <a:buFont typeface="Wingdings" pitchFamily="2" charset="2"/>
              <a:buChar char="þ"/>
            </a:pPr>
            <a:endParaRPr lang="en-US" sz="1000" b="1" dirty="0">
              <a:latin typeface="Arial" charset="0"/>
            </a:endParaRPr>
          </a:p>
          <a:p>
            <a:pPr marL="571500" indent="-571500" algn="just">
              <a:buClr>
                <a:srgbClr val="7030A0"/>
              </a:buClr>
              <a:buFont typeface="Wingdings" pitchFamily="2" charset="2"/>
              <a:buChar char="þ"/>
            </a:pPr>
            <a:r>
              <a:rPr lang="en-US" sz="3200" b="1" dirty="0">
                <a:latin typeface="Arial" charset="0"/>
              </a:rPr>
              <a:t>Gather information and </a:t>
            </a:r>
            <a:r>
              <a:rPr lang="en-US" sz="3200" b="1" dirty="0" smtClean="0">
                <a:latin typeface="Arial" charset="0"/>
              </a:rPr>
              <a:t>disaster prevention </a:t>
            </a:r>
            <a:r>
              <a:rPr lang="en-US" sz="3200" b="1" dirty="0">
                <a:latin typeface="Arial" charset="0"/>
              </a:rPr>
              <a:t>instruction from </a:t>
            </a:r>
            <a:r>
              <a:rPr lang="en-US" sz="3200" b="1" dirty="0" smtClean="0">
                <a:latin typeface="Arial" charset="0"/>
              </a:rPr>
              <a:t>battery-operated </a:t>
            </a:r>
            <a:r>
              <a:rPr lang="en-US" sz="3200" b="1" dirty="0">
                <a:latin typeface="Arial" charset="0"/>
              </a:rPr>
              <a:t>radios.</a:t>
            </a:r>
          </a:p>
          <a:p>
            <a:pPr marL="571500" indent="-571500" algn="just">
              <a:buClr>
                <a:srgbClr val="7030A0"/>
              </a:buClr>
              <a:buFont typeface="Wingdings" pitchFamily="2" charset="2"/>
              <a:buChar char="þ"/>
            </a:pPr>
            <a:endParaRPr lang="en-US" sz="1000" b="1" dirty="0">
              <a:latin typeface="Arial" charset="0"/>
            </a:endParaRPr>
          </a:p>
          <a:p>
            <a:pPr marL="571500" indent="-571500" algn="just">
              <a:buClr>
                <a:srgbClr val="7030A0"/>
              </a:buClr>
              <a:buFont typeface="Wingdings" pitchFamily="2" charset="2"/>
              <a:buChar char="þ"/>
            </a:pPr>
            <a:r>
              <a:rPr lang="en-US" sz="3200" b="1" dirty="0">
                <a:latin typeface="Arial" charset="0"/>
              </a:rPr>
              <a:t>Obey public safety precautions</a:t>
            </a:r>
            <a:r>
              <a:rPr lang="en-US" sz="3200" b="1" dirty="0" smtClean="0">
                <a:latin typeface="Arial" charset="0"/>
              </a:rPr>
              <a:t>.</a:t>
            </a:r>
            <a:endParaRPr lang="en-US" sz="3200" b="1" dirty="0">
              <a:latin typeface="Arial" charset="0"/>
            </a:endParaRPr>
          </a:p>
        </p:txBody>
      </p:sp>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2246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additive="base">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 calcmode="lin" valueType="num">
                                      <p:cBhvr additive="base">
                                        <p:cTn id="2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84775"/>
          </a:xfrm>
          <a:prstGeom prst="rect">
            <a:avLst/>
          </a:prstGeom>
          <a:solidFill>
            <a:srgbClr val="7030A0"/>
          </a:solidFill>
          <a:ln>
            <a:solidFill>
              <a:srgbClr val="7030A0"/>
            </a:solidFill>
          </a:ln>
        </p:spPr>
        <p:txBody>
          <a:bodyPr wrap="square" rtlCol="0">
            <a:spAutoFit/>
          </a:bodyPr>
          <a:lstStyle/>
          <a:p>
            <a:pPr algn="just"/>
            <a:r>
              <a:rPr lang="en-US" sz="32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PRE-EARTHQUAKE DRILL PROCEDURES</a:t>
            </a:r>
            <a:endParaRPr lang="en-US" sz="32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1" name="Rectangle 2"/>
          <p:cNvSpPr txBox="1">
            <a:spLocks noChangeArrowheads="1"/>
          </p:cNvSpPr>
          <p:nvPr/>
        </p:nvSpPr>
        <p:spPr>
          <a:xfrm>
            <a:off x="527538" y="1143000"/>
            <a:ext cx="8235462" cy="4648200"/>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71500" indent="-525463" algn="just">
              <a:lnSpc>
                <a:spcPct val="80000"/>
              </a:lnSpc>
              <a:buClr>
                <a:srgbClr val="7030A0"/>
              </a:buClr>
              <a:buSzPct val="100000"/>
              <a:buFont typeface="Wingdings" pitchFamily="2" charset="2"/>
              <a:buChar char="þ"/>
              <a:defRPr/>
            </a:pPr>
            <a:r>
              <a:rPr lang="en-US" sz="3200" b="1" dirty="0" smtClean="0">
                <a:solidFill>
                  <a:schemeClr val="tx1"/>
                </a:solidFill>
                <a:latin typeface="Arial" pitchFamily="34" charset="0"/>
                <a:cs typeface="Arial" pitchFamily="34" charset="0"/>
              </a:rPr>
              <a:t>Follow guidelines on what to do before an earthquake;</a:t>
            </a:r>
          </a:p>
          <a:p>
            <a:pPr marL="571500" indent="-525463" algn="just">
              <a:lnSpc>
                <a:spcPct val="80000"/>
              </a:lnSpc>
              <a:buClr>
                <a:srgbClr val="7030A0"/>
              </a:buClr>
              <a:buSzPct val="100000"/>
              <a:buFont typeface="Wingdings" pitchFamily="2" charset="2"/>
              <a:buChar char="þ"/>
              <a:defRPr/>
            </a:pPr>
            <a:endParaRPr lang="en-US" sz="1000" b="1" dirty="0" smtClean="0">
              <a:solidFill>
                <a:schemeClr val="tx1"/>
              </a:solidFill>
              <a:latin typeface="Arial" pitchFamily="34" charset="0"/>
              <a:cs typeface="Arial" pitchFamily="34" charset="0"/>
            </a:endParaRPr>
          </a:p>
          <a:p>
            <a:pPr marL="571500" indent="-525463" algn="just">
              <a:lnSpc>
                <a:spcPct val="80000"/>
              </a:lnSpc>
              <a:buClr>
                <a:srgbClr val="7030A0"/>
              </a:buClr>
              <a:buSzPct val="100000"/>
              <a:buFont typeface="Wingdings" pitchFamily="2" charset="2"/>
              <a:buChar char="þ"/>
              <a:defRPr/>
            </a:pPr>
            <a:r>
              <a:rPr lang="en-US" sz="3200" b="1" dirty="0" smtClean="0">
                <a:solidFill>
                  <a:schemeClr val="tx1"/>
                </a:solidFill>
                <a:latin typeface="Arial" pitchFamily="34" charset="0"/>
                <a:cs typeface="Arial" pitchFamily="34" charset="0"/>
              </a:rPr>
              <a:t>Conduct a building watching exercise to identify safe and unsafe spots;</a:t>
            </a:r>
          </a:p>
          <a:p>
            <a:pPr marL="571500" indent="-525463" algn="just">
              <a:lnSpc>
                <a:spcPct val="80000"/>
              </a:lnSpc>
              <a:buClr>
                <a:srgbClr val="7030A0"/>
              </a:buClr>
              <a:buSzPct val="100000"/>
              <a:buFont typeface="Wingdings" pitchFamily="2" charset="2"/>
              <a:buChar char="þ"/>
              <a:defRPr/>
            </a:pPr>
            <a:endParaRPr lang="en-US" sz="1000" b="1" dirty="0" smtClean="0">
              <a:solidFill>
                <a:schemeClr val="tx1"/>
              </a:solidFill>
              <a:latin typeface="Arial" pitchFamily="34" charset="0"/>
              <a:cs typeface="Arial" pitchFamily="34" charset="0"/>
            </a:endParaRPr>
          </a:p>
          <a:p>
            <a:pPr marL="571500" indent="-525463" algn="just">
              <a:lnSpc>
                <a:spcPct val="80000"/>
              </a:lnSpc>
              <a:buClr>
                <a:srgbClr val="7030A0"/>
              </a:buClr>
              <a:buSzPct val="100000"/>
              <a:buFont typeface="Wingdings" pitchFamily="2" charset="2"/>
              <a:buChar char="þ"/>
              <a:defRPr/>
            </a:pPr>
            <a:r>
              <a:rPr lang="en-US" sz="3200" b="1" dirty="0" smtClean="0">
                <a:solidFill>
                  <a:schemeClr val="tx1"/>
                </a:solidFill>
                <a:latin typeface="Arial" pitchFamily="34" charset="0"/>
                <a:cs typeface="Arial" pitchFamily="34" charset="0"/>
              </a:rPr>
              <a:t>Prepare earthquake crisis evacuation routes; and</a:t>
            </a:r>
          </a:p>
          <a:p>
            <a:pPr marL="571500" indent="-525463" algn="just">
              <a:lnSpc>
                <a:spcPct val="80000"/>
              </a:lnSpc>
              <a:buClr>
                <a:srgbClr val="7030A0"/>
              </a:buClr>
              <a:buSzPct val="100000"/>
              <a:buFont typeface="Wingdings" pitchFamily="2" charset="2"/>
              <a:buChar char="þ"/>
              <a:defRPr/>
            </a:pPr>
            <a:endParaRPr lang="en-US" sz="1000" b="1" dirty="0" smtClean="0">
              <a:solidFill>
                <a:schemeClr val="tx1"/>
              </a:solidFill>
              <a:latin typeface="Arial" pitchFamily="34" charset="0"/>
              <a:cs typeface="Arial" pitchFamily="34" charset="0"/>
            </a:endParaRPr>
          </a:p>
          <a:p>
            <a:pPr marL="571500" indent="-525463" algn="just">
              <a:lnSpc>
                <a:spcPct val="80000"/>
              </a:lnSpc>
              <a:buClr>
                <a:srgbClr val="7030A0"/>
              </a:buClr>
              <a:buSzPct val="100000"/>
              <a:buFont typeface="Wingdings" pitchFamily="2" charset="2"/>
              <a:buChar char="þ"/>
              <a:defRPr/>
            </a:pPr>
            <a:r>
              <a:rPr lang="en-US" sz="3200" b="1" dirty="0" smtClean="0">
                <a:solidFill>
                  <a:schemeClr val="tx1"/>
                </a:solidFill>
                <a:latin typeface="Arial" pitchFamily="34" charset="0"/>
                <a:cs typeface="Arial" pitchFamily="34" charset="0"/>
              </a:rPr>
              <a:t>Prepare a master plan for earthquake crisis with definition of roles of different committees</a:t>
            </a:r>
          </a:p>
        </p:txBody>
      </p:sp>
      <p:grpSp>
        <p:nvGrpSpPr>
          <p:cNvPr id="10" name="Group 9"/>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69069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ORGANIZATIONAL CHART</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2" name="Group 1"/>
          <p:cNvGrpSpPr/>
          <p:nvPr/>
        </p:nvGrpSpPr>
        <p:grpSpPr>
          <a:xfrm>
            <a:off x="304800" y="1600200"/>
            <a:ext cx="8543441" cy="3927011"/>
            <a:chOff x="304800" y="1600200"/>
            <a:chExt cx="8543441" cy="3927011"/>
          </a:xfrm>
          <a:solidFill>
            <a:srgbClr val="7030A0"/>
          </a:solidFill>
        </p:grpSpPr>
        <p:sp>
          <p:nvSpPr>
            <p:cNvPr id="22" name="_s5124"/>
            <p:cNvSpPr>
              <a:spLocks noChangeArrowheads="1"/>
            </p:cNvSpPr>
            <p:nvPr/>
          </p:nvSpPr>
          <p:spPr bwMode="auto">
            <a:xfrm>
              <a:off x="3371676" y="1600200"/>
              <a:ext cx="2249955" cy="79943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Overall Coordinator</a:t>
              </a:r>
            </a:p>
          </p:txBody>
        </p:sp>
        <p:sp>
          <p:nvSpPr>
            <p:cNvPr id="23" name="_s1033"/>
            <p:cNvSpPr>
              <a:spLocks noChangeArrowheads="1"/>
            </p:cNvSpPr>
            <p:nvPr/>
          </p:nvSpPr>
          <p:spPr bwMode="auto">
            <a:xfrm>
              <a:off x="304800" y="3048238"/>
              <a:ext cx="1095313"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Site Security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24" name="_s1033"/>
            <p:cNvSpPr>
              <a:spLocks noChangeArrowheads="1"/>
            </p:cNvSpPr>
            <p:nvPr/>
          </p:nvSpPr>
          <p:spPr bwMode="auto">
            <a:xfrm>
              <a:off x="2568447" y="3048238"/>
              <a:ext cx="1017728"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First Aid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25" name="AutoShape 8"/>
            <p:cNvSpPr>
              <a:spLocks noChangeArrowheads="1"/>
            </p:cNvSpPr>
            <p:nvPr/>
          </p:nvSpPr>
          <p:spPr bwMode="auto">
            <a:xfrm>
              <a:off x="3663760" y="3048238"/>
              <a:ext cx="1128781"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Fire Safety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26" name="AutoShape 9"/>
            <p:cNvSpPr>
              <a:spLocks noChangeArrowheads="1"/>
            </p:cNvSpPr>
            <p:nvPr/>
          </p:nvSpPr>
          <p:spPr bwMode="auto">
            <a:xfrm>
              <a:off x="4905114" y="3048238"/>
              <a:ext cx="1356971"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Communication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27" name="Line 10"/>
            <p:cNvSpPr>
              <a:spLocks noChangeShapeType="1"/>
            </p:cNvSpPr>
            <p:nvPr/>
          </p:nvSpPr>
          <p:spPr bwMode="auto">
            <a:xfrm>
              <a:off x="4538489" y="2396621"/>
              <a:ext cx="1521" cy="434411"/>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28" name="_s1033"/>
            <p:cNvSpPr>
              <a:spLocks noChangeArrowheads="1"/>
            </p:cNvSpPr>
            <p:nvPr/>
          </p:nvSpPr>
          <p:spPr bwMode="auto">
            <a:xfrm>
              <a:off x="1473134" y="3048238"/>
              <a:ext cx="1052717"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Evacuation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29" name="AutoShape 12"/>
            <p:cNvSpPr>
              <a:spLocks noChangeArrowheads="1"/>
            </p:cNvSpPr>
            <p:nvPr/>
          </p:nvSpPr>
          <p:spPr bwMode="auto">
            <a:xfrm>
              <a:off x="6365532" y="3048238"/>
              <a:ext cx="1276344"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Search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Rescue Head</a:t>
              </a:r>
            </a:p>
          </p:txBody>
        </p:sp>
        <p:sp>
          <p:nvSpPr>
            <p:cNvPr id="30" name="AutoShape 13"/>
            <p:cNvSpPr>
              <a:spLocks noChangeArrowheads="1"/>
            </p:cNvSpPr>
            <p:nvPr/>
          </p:nvSpPr>
          <p:spPr bwMode="auto">
            <a:xfrm>
              <a:off x="7719460" y="3048238"/>
              <a:ext cx="1128781"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Ground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Maintenance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Head</a:t>
              </a:r>
            </a:p>
          </p:txBody>
        </p:sp>
        <p:sp>
          <p:nvSpPr>
            <p:cNvPr id="31" name="Line 14"/>
            <p:cNvSpPr>
              <a:spLocks noChangeShapeType="1"/>
            </p:cNvSpPr>
            <p:nvPr/>
          </p:nvSpPr>
          <p:spPr bwMode="auto">
            <a:xfrm>
              <a:off x="1984280"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2" name="Line 15"/>
            <p:cNvSpPr>
              <a:spLocks noChangeShapeType="1"/>
            </p:cNvSpPr>
            <p:nvPr/>
          </p:nvSpPr>
          <p:spPr bwMode="auto">
            <a:xfrm>
              <a:off x="3078072"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3" name="Line 16"/>
            <p:cNvSpPr>
              <a:spLocks noChangeShapeType="1"/>
            </p:cNvSpPr>
            <p:nvPr/>
          </p:nvSpPr>
          <p:spPr bwMode="auto">
            <a:xfrm>
              <a:off x="4246405"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4" name="Line 17"/>
            <p:cNvSpPr>
              <a:spLocks noChangeShapeType="1"/>
            </p:cNvSpPr>
            <p:nvPr/>
          </p:nvSpPr>
          <p:spPr bwMode="auto">
            <a:xfrm>
              <a:off x="5633802"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5" name="Line 18"/>
            <p:cNvSpPr>
              <a:spLocks noChangeShapeType="1"/>
            </p:cNvSpPr>
            <p:nvPr/>
          </p:nvSpPr>
          <p:spPr bwMode="auto">
            <a:xfrm>
              <a:off x="7022720"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6" name="Line 19"/>
            <p:cNvSpPr>
              <a:spLocks noChangeShapeType="1"/>
            </p:cNvSpPr>
            <p:nvPr/>
          </p:nvSpPr>
          <p:spPr bwMode="auto">
            <a:xfrm>
              <a:off x="8189532"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37" name="_s1033"/>
            <p:cNvSpPr>
              <a:spLocks noChangeArrowheads="1"/>
            </p:cNvSpPr>
            <p:nvPr/>
          </p:nvSpPr>
          <p:spPr bwMode="auto">
            <a:xfrm>
              <a:off x="304800" y="3989462"/>
              <a:ext cx="1095313"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Assistants </a:t>
              </a:r>
            </a:p>
          </p:txBody>
        </p:sp>
        <p:sp>
          <p:nvSpPr>
            <p:cNvPr id="38" name="_s1033"/>
            <p:cNvSpPr>
              <a:spLocks noChangeArrowheads="1"/>
            </p:cNvSpPr>
            <p:nvPr/>
          </p:nvSpPr>
          <p:spPr bwMode="auto">
            <a:xfrm>
              <a:off x="1473134" y="3989462"/>
              <a:ext cx="1095313"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rPr>
                <a:t>Marshalls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solidFill>
                    <a:schemeClr val="bg1"/>
                  </a:solid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39" name="Line 22"/>
            <p:cNvSpPr>
              <a:spLocks noChangeShapeType="1"/>
            </p:cNvSpPr>
            <p:nvPr/>
          </p:nvSpPr>
          <p:spPr bwMode="auto">
            <a:xfrm>
              <a:off x="887446" y="3627453"/>
              <a:ext cx="1521" cy="362009"/>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40" name="Line 23"/>
            <p:cNvSpPr>
              <a:spLocks noChangeShapeType="1"/>
            </p:cNvSpPr>
            <p:nvPr/>
          </p:nvSpPr>
          <p:spPr bwMode="auto">
            <a:xfrm>
              <a:off x="1982759" y="3627453"/>
              <a:ext cx="1521" cy="362009"/>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41" name="Line 24"/>
            <p:cNvSpPr>
              <a:spLocks noChangeShapeType="1"/>
            </p:cNvSpPr>
            <p:nvPr/>
          </p:nvSpPr>
          <p:spPr bwMode="auto">
            <a:xfrm>
              <a:off x="888967" y="2843099"/>
              <a:ext cx="7302086" cy="1508"/>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42" name="Line 25"/>
            <p:cNvSpPr>
              <a:spLocks noChangeShapeType="1"/>
            </p:cNvSpPr>
            <p:nvPr/>
          </p:nvSpPr>
          <p:spPr bwMode="auto">
            <a:xfrm>
              <a:off x="888967" y="2831032"/>
              <a:ext cx="1521" cy="21720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sp>
          <p:nvSpPr>
            <p:cNvPr id="43" name="_s1033"/>
            <p:cNvSpPr>
              <a:spLocks noChangeArrowheads="1"/>
            </p:cNvSpPr>
            <p:nvPr/>
          </p:nvSpPr>
          <p:spPr bwMode="auto">
            <a:xfrm>
              <a:off x="304800" y="4941962"/>
              <a:ext cx="1095313" cy="585249"/>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solidFill>
                      <a:schemeClr val="bg1"/>
                    </a:solidFill>
                  </a:ln>
                  <a:solidFill>
                    <a:schemeClr val="bg1"/>
                  </a:solidFill>
                  <a:effectLst>
                    <a:outerShdw blurRad="38100" dist="38100" dir="2700000" algn="tl">
                      <a:srgbClr val="000000">
                        <a:alpha val="43137"/>
                      </a:srgbClr>
                    </a:outerShdw>
                  </a:effectLst>
                  <a:latin typeface="Arial" charset="0"/>
                </a:rPr>
                <a:t>Perimeter</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ln>
                    <a:solidFill>
                      <a:schemeClr val="bg1"/>
                    </a:solidFill>
                  </a:ln>
                  <a:solidFill>
                    <a:schemeClr val="bg1"/>
                  </a:solidFill>
                  <a:effectLst>
                    <a:outerShdw blurRad="38100" dist="38100" dir="2700000" algn="tl">
                      <a:srgbClr val="000000">
                        <a:alpha val="43137"/>
                      </a:srgbClr>
                    </a:outerShdw>
                  </a:effectLst>
                  <a:latin typeface="Arial" charset="0"/>
                </a:rPr>
                <a:t>Guards</a:t>
              </a:r>
              <a:endParaRPr kumimoji="0" lang="en-US" sz="1200" b="1" i="0" u="none" strike="noStrike" cap="none" normalizeH="0" baseline="0" dirty="0" smtClean="0">
                <a:ln>
                  <a:solidFill>
                    <a:schemeClr val="bg1"/>
                  </a:solidFill>
                </a:ln>
                <a:solidFill>
                  <a:schemeClr val="bg1"/>
                </a:solidFill>
                <a:effectLst>
                  <a:outerShdw blurRad="38100" dist="38100" dir="2700000" algn="tl">
                    <a:srgbClr val="000000">
                      <a:alpha val="43137"/>
                    </a:srgbClr>
                  </a:outerShdw>
                </a:effectLst>
                <a:latin typeface="Arial" charset="0"/>
              </a:endParaRPr>
            </a:p>
          </p:txBody>
        </p:sp>
        <p:sp>
          <p:nvSpPr>
            <p:cNvPr id="44" name="Line 22"/>
            <p:cNvSpPr>
              <a:spLocks noChangeShapeType="1"/>
            </p:cNvSpPr>
            <p:nvPr/>
          </p:nvSpPr>
          <p:spPr bwMode="auto">
            <a:xfrm>
              <a:off x="887446" y="4579953"/>
              <a:ext cx="1521" cy="362009"/>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b="1">
                <a:ln>
                  <a:solidFill>
                    <a:schemeClr val="bg1"/>
                  </a:solidFill>
                </a:ln>
                <a:solidFill>
                  <a:schemeClr val="bg1"/>
                </a:solidFill>
                <a:effectLst>
                  <a:outerShdw blurRad="38100" dist="38100" dir="2700000" algn="tl">
                    <a:srgbClr val="000000">
                      <a:alpha val="43137"/>
                    </a:srgbClr>
                  </a:outerShdw>
                </a:effectLst>
              </a:endParaRPr>
            </a:p>
          </p:txBody>
        </p:sp>
      </p:grpSp>
      <p:grpSp>
        <p:nvGrpSpPr>
          <p:cNvPr id="45" name="Group 44"/>
          <p:cNvGrpSpPr/>
          <p:nvPr/>
        </p:nvGrpSpPr>
        <p:grpSpPr>
          <a:xfrm>
            <a:off x="0" y="6096000"/>
            <a:ext cx="9144000" cy="714375"/>
            <a:chOff x="0" y="6096000"/>
            <a:chExt cx="12192000" cy="714375"/>
          </a:xfrm>
        </p:grpSpPr>
        <p:grpSp>
          <p:nvGrpSpPr>
            <p:cNvPr id="46" name="Group 13"/>
            <p:cNvGrpSpPr/>
            <p:nvPr/>
          </p:nvGrpSpPr>
          <p:grpSpPr>
            <a:xfrm>
              <a:off x="0" y="6096000"/>
              <a:ext cx="12192000" cy="714375"/>
              <a:chOff x="0" y="6096000"/>
              <a:chExt cx="12192000" cy="714375"/>
            </a:xfrm>
            <a:solidFill>
              <a:srgbClr val="660066"/>
            </a:solidFill>
          </p:grpSpPr>
          <p:sp>
            <p:nvSpPr>
              <p:cNvPr id="48" name="TextBox 47"/>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47" name="TextBox 46"/>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07904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SPECIFIC TASKS</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Rectangle 4" descr="Medium wood"/>
          <p:cNvSpPr>
            <a:spLocks noChangeArrowheads="1"/>
          </p:cNvSpPr>
          <p:nvPr/>
        </p:nvSpPr>
        <p:spPr bwMode="auto">
          <a:xfrm>
            <a:off x="381000" y="2228850"/>
            <a:ext cx="8352692" cy="1657350"/>
          </a:xfrm>
          <a:prstGeom prst="rect">
            <a:avLst/>
          </a:prstGeom>
          <a:noFill/>
          <a:ln w="9525">
            <a:noFill/>
            <a:miter lim="800000"/>
            <a:headEnd/>
            <a:tailEnd/>
          </a:ln>
          <a:effectLst/>
        </p:spPr>
        <p:txBody>
          <a:bodyPr/>
          <a:lstStyle/>
          <a:p>
            <a:pPr algn="just" eaLnBrk="1" hangingPunct="1">
              <a:lnSpc>
                <a:spcPct val="80000"/>
              </a:lnSpc>
              <a:spcBef>
                <a:spcPct val="20000"/>
              </a:spcBef>
              <a:buClr>
                <a:schemeClr val="tx1"/>
              </a:buClr>
              <a:buSzPct val="120000"/>
              <a:defRPr/>
            </a:pPr>
            <a:r>
              <a:rPr lang="en-US" sz="3600" b="1" dirty="0">
                <a:solidFill>
                  <a:srgbClr val="7030A0"/>
                </a:solidFill>
                <a:latin typeface="Arial" pitchFamily="34" charset="0"/>
                <a:cs typeface="Arial" pitchFamily="34" charset="0"/>
              </a:rPr>
              <a:t>Overall Coordinator </a:t>
            </a:r>
            <a:r>
              <a:rPr lang="en-US" sz="3600" b="1" dirty="0">
                <a:latin typeface="Arial" pitchFamily="34" charset="0"/>
                <a:cs typeface="Arial" pitchFamily="34" charset="0"/>
              </a:rPr>
              <a:t>– confirms e</a:t>
            </a:r>
            <a:r>
              <a:rPr lang="en-US" sz="3600" b="1" dirty="0" smtClean="0">
                <a:latin typeface="Arial" pitchFamily="34" charset="0"/>
                <a:cs typeface="Arial" pitchFamily="34" charset="0"/>
              </a:rPr>
              <a:t>mergency </a:t>
            </a:r>
            <a:r>
              <a:rPr lang="en-US" sz="3600" b="1" dirty="0">
                <a:latin typeface="Arial" pitchFamily="34" charset="0"/>
                <a:cs typeface="Arial" pitchFamily="34" charset="0"/>
              </a:rPr>
              <a:t>situation and coordinates with all crew heads</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grpSp>
        <p:nvGrpSpPr>
          <p:cNvPr id="11" name="Group 10"/>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6684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SPECIFIC TASKS</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1" name="Rectangle 5" descr="Medium wood"/>
          <p:cNvSpPr>
            <a:spLocks noChangeArrowheads="1"/>
          </p:cNvSpPr>
          <p:nvPr/>
        </p:nvSpPr>
        <p:spPr bwMode="auto">
          <a:xfrm>
            <a:off x="222738" y="1143000"/>
            <a:ext cx="8692662" cy="4923692"/>
          </a:xfrm>
          <a:prstGeom prst="rect">
            <a:avLst/>
          </a:prstGeom>
          <a:noFill/>
          <a:ln w="9525">
            <a:noFill/>
            <a:miter lim="800000"/>
            <a:headEnd/>
            <a:tailEnd/>
          </a:ln>
          <a:effectLst/>
        </p:spPr>
        <p:txBody>
          <a:bodyPr/>
          <a:lstStyle/>
          <a:p>
            <a:pPr algn="just" eaLnBrk="1" hangingPunct="1">
              <a:lnSpc>
                <a:spcPct val="80000"/>
              </a:lnSpc>
              <a:spcBef>
                <a:spcPct val="20000"/>
              </a:spcBef>
              <a:buClr>
                <a:schemeClr val="tx1"/>
              </a:buClr>
              <a:buSzPct val="120000"/>
              <a:defRPr/>
            </a:pPr>
            <a:r>
              <a:rPr lang="en-US" sz="3200" b="1" dirty="0">
                <a:solidFill>
                  <a:srgbClr val="7030A0"/>
                </a:solidFill>
                <a:latin typeface="Arial" pitchFamily="34" charset="0"/>
                <a:cs typeface="Arial" pitchFamily="34" charset="0"/>
              </a:rPr>
              <a:t>Site Security Head </a:t>
            </a:r>
            <a:r>
              <a:rPr lang="en-US" sz="3200" b="1" dirty="0">
                <a:latin typeface="Arial" pitchFamily="34" charset="0"/>
                <a:cs typeface="Arial" pitchFamily="34" charset="0"/>
              </a:rPr>
              <a:t>– gives instructions to guards and make sure only authorized personnel are allowed to enter premises for the search/rescue/salvage operation.</a:t>
            </a:r>
          </a:p>
          <a:p>
            <a:pPr algn="just" eaLnBrk="1" hangingPunct="1">
              <a:lnSpc>
                <a:spcPct val="80000"/>
              </a:lnSpc>
              <a:spcBef>
                <a:spcPct val="20000"/>
              </a:spcBef>
              <a:buClr>
                <a:schemeClr val="tx1"/>
              </a:buClr>
              <a:buSzPct val="120000"/>
              <a:defRPr/>
            </a:pPr>
            <a:endParaRPr lang="en-US" sz="3200" b="1" dirty="0">
              <a:latin typeface="Arial" pitchFamily="34" charset="0"/>
              <a:cs typeface="Arial" pitchFamily="34" charset="0"/>
            </a:endParaRPr>
          </a:p>
          <a:p>
            <a:pPr marL="914400" algn="just" eaLnBrk="1" hangingPunct="1">
              <a:lnSpc>
                <a:spcPct val="80000"/>
              </a:lnSpc>
              <a:spcBef>
                <a:spcPct val="20000"/>
              </a:spcBef>
              <a:buClr>
                <a:schemeClr val="tx1"/>
              </a:buClr>
              <a:buSzPct val="120000"/>
              <a:defRPr/>
            </a:pPr>
            <a:r>
              <a:rPr lang="en-US" sz="3200" b="1" dirty="0" smtClean="0">
                <a:latin typeface="Arial" pitchFamily="34" charset="0"/>
                <a:cs typeface="Arial" pitchFamily="34" charset="0"/>
              </a:rPr>
              <a:t>a. </a:t>
            </a:r>
            <a:r>
              <a:rPr lang="en-US" sz="3200" b="1" dirty="0" smtClean="0">
                <a:solidFill>
                  <a:srgbClr val="7030A0"/>
                </a:solidFill>
                <a:latin typeface="Arial" pitchFamily="34" charset="0"/>
                <a:cs typeface="Arial" pitchFamily="34" charset="0"/>
              </a:rPr>
              <a:t>Assistants</a:t>
            </a:r>
            <a:r>
              <a:rPr lang="en-US" sz="3200" b="1" dirty="0" smtClean="0">
                <a:latin typeface="Arial" pitchFamily="34" charset="0"/>
                <a:cs typeface="Arial" pitchFamily="34" charset="0"/>
              </a:rPr>
              <a:t> </a:t>
            </a:r>
            <a:r>
              <a:rPr lang="en-US" sz="3200" b="1" dirty="0">
                <a:latin typeface="Arial" pitchFamily="34" charset="0"/>
                <a:cs typeface="Arial" pitchFamily="34" charset="0"/>
              </a:rPr>
              <a:t>– assume position of Site Security Head in case latter is not available.</a:t>
            </a:r>
          </a:p>
          <a:p>
            <a:pPr marL="914400" algn="just" eaLnBrk="1" hangingPunct="1">
              <a:lnSpc>
                <a:spcPct val="80000"/>
              </a:lnSpc>
              <a:spcBef>
                <a:spcPct val="20000"/>
              </a:spcBef>
              <a:buClr>
                <a:schemeClr val="tx1"/>
              </a:buClr>
              <a:buSzPct val="120000"/>
              <a:defRPr/>
            </a:pPr>
            <a:endParaRPr lang="en-US" sz="1000" b="1" dirty="0">
              <a:latin typeface="Arial" pitchFamily="34" charset="0"/>
              <a:cs typeface="Arial" pitchFamily="34" charset="0"/>
            </a:endParaRPr>
          </a:p>
          <a:p>
            <a:pPr marL="914400" algn="just" eaLnBrk="1" hangingPunct="1">
              <a:lnSpc>
                <a:spcPct val="80000"/>
              </a:lnSpc>
              <a:spcBef>
                <a:spcPct val="20000"/>
              </a:spcBef>
              <a:buClr>
                <a:schemeClr val="tx1"/>
              </a:buClr>
              <a:buSzPct val="120000"/>
              <a:defRPr/>
            </a:pPr>
            <a:r>
              <a:rPr lang="en-US" sz="3200" b="1" dirty="0" smtClean="0">
                <a:latin typeface="Arial" pitchFamily="34" charset="0"/>
                <a:cs typeface="Arial" pitchFamily="34" charset="0"/>
              </a:rPr>
              <a:t>b. </a:t>
            </a:r>
            <a:r>
              <a:rPr lang="en-US" sz="3200" b="1" dirty="0" smtClean="0">
                <a:solidFill>
                  <a:srgbClr val="7030A0"/>
                </a:solidFill>
                <a:latin typeface="Arial" pitchFamily="34" charset="0"/>
                <a:cs typeface="Arial" pitchFamily="34" charset="0"/>
              </a:rPr>
              <a:t>Perimeter </a:t>
            </a:r>
            <a:r>
              <a:rPr lang="en-US" sz="3200" b="1" dirty="0">
                <a:solidFill>
                  <a:srgbClr val="7030A0"/>
                </a:solidFill>
                <a:latin typeface="Arial" pitchFamily="34" charset="0"/>
                <a:cs typeface="Arial" pitchFamily="34" charset="0"/>
              </a:rPr>
              <a:t>Guards </a:t>
            </a:r>
            <a:r>
              <a:rPr lang="en-US" sz="3200" b="1" dirty="0">
                <a:latin typeface="Arial" pitchFamily="34" charset="0"/>
                <a:cs typeface="Arial" pitchFamily="34" charset="0"/>
              </a:rPr>
              <a:t>– cordon and guard properties left behind.</a:t>
            </a:r>
          </a:p>
        </p:txBody>
      </p:sp>
      <p:grpSp>
        <p:nvGrpSpPr>
          <p:cNvPr id="10" name="Group 9"/>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90914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17"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OBJECTIVES</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Rectangle 3"/>
          <p:cNvSpPr>
            <a:spLocks noChangeArrowheads="1"/>
          </p:cNvSpPr>
          <p:nvPr/>
        </p:nvSpPr>
        <p:spPr bwMode="auto">
          <a:xfrm>
            <a:off x="241788" y="1247896"/>
            <a:ext cx="8749812" cy="4467104"/>
          </a:xfrm>
          <a:prstGeom prst="rect">
            <a:avLst/>
          </a:prstGeom>
          <a:noFill/>
          <a:ln>
            <a:noFill/>
          </a:ln>
        </p:spPr>
        <p:txBody>
          <a:bodyPr/>
          <a:lstStyle/>
          <a:p>
            <a:pPr marL="571500" indent="-571500" algn="just">
              <a:lnSpc>
                <a:spcPct val="90000"/>
              </a:lnSpc>
              <a:spcBef>
                <a:spcPct val="20000"/>
              </a:spcBef>
              <a:buClr>
                <a:srgbClr val="7030A0"/>
              </a:buClr>
              <a:buFont typeface="Wingdings" pitchFamily="2" charset="2"/>
              <a:buChar char="þ"/>
            </a:pPr>
            <a:r>
              <a:rPr lang="en-US" sz="3600" b="1" dirty="0">
                <a:latin typeface="Arial" pitchFamily="34" charset="0"/>
                <a:cs typeface="Arial" pitchFamily="34" charset="0"/>
              </a:rPr>
              <a:t>To  ensure the safety of administrators, </a:t>
            </a:r>
            <a:r>
              <a:rPr lang="en-US" sz="3600" b="1" dirty="0" smtClean="0">
                <a:latin typeface="Arial" pitchFamily="34" charset="0"/>
                <a:cs typeface="Arial" pitchFamily="34" charset="0"/>
              </a:rPr>
              <a:t>staff, students, </a:t>
            </a:r>
            <a:r>
              <a:rPr lang="en-US" sz="3600" b="1" dirty="0">
                <a:latin typeface="Arial" pitchFamily="34" charset="0"/>
                <a:cs typeface="Arial" pitchFamily="34" charset="0"/>
              </a:rPr>
              <a:t>and employees during and after a damaging earthquake;</a:t>
            </a:r>
          </a:p>
          <a:p>
            <a:pPr marL="342900" indent="-342900" algn="just">
              <a:lnSpc>
                <a:spcPct val="90000"/>
              </a:lnSpc>
              <a:spcBef>
                <a:spcPct val="20000"/>
              </a:spcBef>
              <a:buClr>
                <a:srgbClr val="7030A0"/>
              </a:buClr>
              <a:buFont typeface="Wingdings" pitchFamily="2" charset="2"/>
              <a:buChar char="þ"/>
            </a:pPr>
            <a:endParaRPr lang="en-US" sz="1000" b="1" dirty="0">
              <a:latin typeface="Arial" pitchFamily="34" charset="0"/>
              <a:cs typeface="Arial" pitchFamily="34" charset="0"/>
            </a:endParaRPr>
          </a:p>
          <a:p>
            <a:pPr marL="571500" indent="-571500" algn="just">
              <a:lnSpc>
                <a:spcPct val="90000"/>
              </a:lnSpc>
              <a:spcBef>
                <a:spcPct val="20000"/>
              </a:spcBef>
              <a:buClr>
                <a:srgbClr val="7030A0"/>
              </a:buClr>
              <a:buFont typeface="Wingdings" pitchFamily="2" charset="2"/>
              <a:buChar char="þ"/>
            </a:pPr>
            <a:r>
              <a:rPr lang="en-US" sz="3600" b="1" dirty="0">
                <a:latin typeface="Arial" pitchFamily="34" charset="0"/>
                <a:cs typeface="Arial" pitchFamily="34" charset="0"/>
              </a:rPr>
              <a:t>To help agency administrators and their disaster action groups to design a </a:t>
            </a:r>
            <a:r>
              <a:rPr lang="en-US" sz="3600" b="1" i="1" dirty="0">
                <a:latin typeface="Arial" pitchFamily="34" charset="0"/>
                <a:cs typeface="Arial" pitchFamily="34" charset="0"/>
              </a:rPr>
              <a:t>specific  response plan</a:t>
            </a:r>
            <a:r>
              <a:rPr lang="en-US" sz="3600" b="1" dirty="0">
                <a:latin typeface="Arial" pitchFamily="34" charset="0"/>
                <a:cs typeface="Arial" pitchFamily="34" charset="0"/>
              </a:rPr>
              <a:t> for the workplace</a:t>
            </a:r>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grpSp>
        <p:nvGrpSpPr>
          <p:cNvPr id="11" name="Group 10"/>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20275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SPECIFIC TASKS</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Rectangle 3" descr="Medium wood"/>
          <p:cNvSpPr>
            <a:spLocks noChangeArrowheads="1"/>
          </p:cNvSpPr>
          <p:nvPr/>
        </p:nvSpPr>
        <p:spPr bwMode="auto">
          <a:xfrm>
            <a:off x="146538" y="838200"/>
            <a:ext cx="8692662" cy="1676400"/>
          </a:xfrm>
          <a:prstGeom prst="rect">
            <a:avLst/>
          </a:prstGeom>
          <a:noFill/>
          <a:ln w="9525">
            <a:noFill/>
            <a:miter lim="800000"/>
            <a:headEnd/>
            <a:tailEnd/>
          </a:ln>
          <a:effectLst/>
        </p:spPr>
        <p:txBody>
          <a:bodyPr/>
          <a:lstStyle/>
          <a:p>
            <a:pPr algn="just" eaLnBrk="1" hangingPunct="1">
              <a:lnSpc>
                <a:spcPct val="80000"/>
              </a:lnSpc>
              <a:spcBef>
                <a:spcPct val="20000"/>
              </a:spcBef>
              <a:buClr>
                <a:schemeClr val="tx1"/>
              </a:buClr>
              <a:buSzPct val="120000"/>
              <a:defRPr/>
            </a:pPr>
            <a:r>
              <a:rPr lang="en-US" sz="2800" b="1" dirty="0">
                <a:solidFill>
                  <a:srgbClr val="7030A0"/>
                </a:solidFill>
                <a:latin typeface="Arial" pitchFamily="34" charset="0"/>
                <a:cs typeface="Arial" pitchFamily="34" charset="0"/>
              </a:rPr>
              <a:t>Evacuation Head </a:t>
            </a:r>
            <a:r>
              <a:rPr lang="en-US" sz="2800" b="1" dirty="0">
                <a:latin typeface="Arial" pitchFamily="34" charset="0"/>
                <a:cs typeface="Arial" pitchFamily="34" charset="0"/>
              </a:rPr>
              <a:t>– takes charge of final head count.</a:t>
            </a:r>
          </a:p>
          <a:p>
            <a:pPr marL="609600" indent="-609600" algn="just" eaLnBrk="1" hangingPunct="1">
              <a:lnSpc>
                <a:spcPct val="80000"/>
              </a:lnSpc>
              <a:spcBef>
                <a:spcPct val="20000"/>
              </a:spcBef>
              <a:buClr>
                <a:schemeClr val="tx1"/>
              </a:buClr>
              <a:buSzPct val="120000"/>
              <a:defRPr/>
            </a:pPr>
            <a:endParaRPr lang="en-US" b="1" dirty="0">
              <a:latin typeface="Arial" pitchFamily="34" charset="0"/>
              <a:cs typeface="Arial" pitchFamily="34" charset="0"/>
            </a:endParaRPr>
          </a:p>
          <a:p>
            <a:pPr marL="914400" algn="just" eaLnBrk="1" hangingPunct="1">
              <a:lnSpc>
                <a:spcPct val="80000"/>
              </a:lnSpc>
              <a:spcBef>
                <a:spcPct val="20000"/>
              </a:spcBef>
              <a:buClr>
                <a:schemeClr val="tx1"/>
              </a:buClr>
              <a:buSzPct val="120000"/>
              <a:defRPr/>
            </a:pPr>
            <a:r>
              <a:rPr lang="en-US" sz="2800" b="1" dirty="0" smtClean="0">
                <a:latin typeface="Arial" pitchFamily="34" charset="0"/>
                <a:cs typeface="Arial" pitchFamily="34" charset="0"/>
              </a:rPr>
              <a:t>a</a:t>
            </a:r>
            <a:r>
              <a:rPr lang="en-US" sz="2800" b="1" dirty="0">
                <a:latin typeface="Arial" pitchFamily="34" charset="0"/>
                <a:cs typeface="Arial" pitchFamily="34" charset="0"/>
              </a:rPr>
              <a:t>.  </a:t>
            </a:r>
            <a:r>
              <a:rPr lang="en-US" sz="2800" b="1" dirty="0">
                <a:solidFill>
                  <a:srgbClr val="7030A0"/>
                </a:solidFill>
                <a:latin typeface="Arial" pitchFamily="34" charset="0"/>
                <a:cs typeface="Arial" pitchFamily="34" charset="0"/>
              </a:rPr>
              <a:t>Marshalls</a:t>
            </a:r>
            <a:r>
              <a:rPr lang="en-US" sz="2800" b="1" dirty="0">
                <a:latin typeface="Arial" pitchFamily="34" charset="0"/>
                <a:cs typeface="Arial" pitchFamily="34" charset="0"/>
              </a:rPr>
              <a:t>  – direct the flow of evacuation</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12" name="Rectangle 4" descr="Medium wood"/>
          <p:cNvSpPr>
            <a:spLocks noChangeArrowheads="1"/>
          </p:cNvSpPr>
          <p:nvPr/>
        </p:nvSpPr>
        <p:spPr bwMode="auto">
          <a:xfrm>
            <a:off x="146537" y="2590800"/>
            <a:ext cx="8692661" cy="990600"/>
          </a:xfrm>
          <a:prstGeom prst="rect">
            <a:avLst/>
          </a:prstGeom>
          <a:noFill/>
          <a:ln w="9525">
            <a:noFill/>
            <a:miter lim="800000"/>
            <a:headEnd/>
            <a:tailEnd/>
          </a:ln>
          <a:effectLst/>
        </p:spPr>
        <p:txBody>
          <a:bodyPr/>
          <a:lstStyle/>
          <a:p>
            <a:pPr algn="just" eaLnBrk="1" hangingPunct="1">
              <a:lnSpc>
                <a:spcPct val="80000"/>
              </a:lnSpc>
              <a:spcBef>
                <a:spcPct val="20000"/>
              </a:spcBef>
              <a:buClr>
                <a:schemeClr val="tx1"/>
              </a:buClr>
              <a:buSzPct val="120000"/>
              <a:defRPr/>
            </a:pPr>
            <a:r>
              <a:rPr lang="en-US" sz="2800" b="1" dirty="0">
                <a:solidFill>
                  <a:srgbClr val="7030A0"/>
                </a:solidFill>
                <a:latin typeface="Arial" pitchFamily="34" charset="0"/>
                <a:cs typeface="Arial" pitchFamily="34" charset="0"/>
              </a:rPr>
              <a:t>First Aid Head </a:t>
            </a:r>
            <a:r>
              <a:rPr lang="en-US" sz="2800" b="1" dirty="0">
                <a:latin typeface="Arial" pitchFamily="34" charset="0"/>
                <a:cs typeface="Arial" pitchFamily="34" charset="0"/>
              </a:rPr>
              <a:t>– provides first aid treatment and coordinates with the hospital.</a:t>
            </a:r>
          </a:p>
          <a:p>
            <a:pPr marL="609600" indent="-609600" algn="just" eaLnBrk="1" hangingPunct="1">
              <a:lnSpc>
                <a:spcPct val="80000"/>
              </a:lnSpc>
              <a:spcBef>
                <a:spcPct val="20000"/>
              </a:spcBef>
              <a:buClr>
                <a:schemeClr val="tx1"/>
              </a:buClr>
              <a:buSzPct val="120000"/>
              <a:buFontTx/>
              <a:buAutoNum type="arabicPeriod" startAt="2"/>
              <a:defRPr/>
            </a:pPr>
            <a:endParaRPr lang="en-US" sz="2800" b="1" dirty="0">
              <a:latin typeface="Arial" pitchFamily="34" charset="0"/>
              <a:cs typeface="Arial" pitchFamily="34" charset="0"/>
            </a:endParaRPr>
          </a:p>
          <a:p>
            <a:pPr marL="609600" indent="-609600" algn="just" eaLnBrk="1" hangingPunct="1">
              <a:lnSpc>
                <a:spcPct val="80000"/>
              </a:lnSpc>
              <a:spcBef>
                <a:spcPct val="20000"/>
              </a:spcBef>
              <a:buClr>
                <a:schemeClr val="tx1"/>
              </a:buClr>
              <a:buSzPct val="120000"/>
              <a:defRPr/>
            </a:pPr>
            <a:r>
              <a:rPr lang="en-US" sz="2800" b="1" dirty="0">
                <a:latin typeface="Arial" pitchFamily="34" charset="0"/>
                <a:cs typeface="Arial" pitchFamily="34" charset="0"/>
              </a:rPr>
              <a:t>	</a:t>
            </a:r>
          </a:p>
        </p:txBody>
      </p:sp>
      <p:sp>
        <p:nvSpPr>
          <p:cNvPr id="13" name="Rectangle 5" descr="Medium wood"/>
          <p:cNvSpPr>
            <a:spLocks noChangeArrowheads="1"/>
          </p:cNvSpPr>
          <p:nvPr/>
        </p:nvSpPr>
        <p:spPr bwMode="auto">
          <a:xfrm>
            <a:off x="146538" y="3638550"/>
            <a:ext cx="8692662" cy="914400"/>
          </a:xfrm>
          <a:prstGeom prst="rect">
            <a:avLst/>
          </a:prstGeom>
          <a:noFill/>
          <a:ln w="9525">
            <a:noFill/>
            <a:miter lim="800000"/>
            <a:headEnd/>
            <a:tailEnd/>
          </a:ln>
          <a:effectLst/>
        </p:spPr>
        <p:txBody>
          <a:bodyPr/>
          <a:lstStyle/>
          <a:p>
            <a:pPr algn="just" eaLnBrk="1" hangingPunct="1">
              <a:lnSpc>
                <a:spcPct val="80000"/>
              </a:lnSpc>
              <a:spcBef>
                <a:spcPct val="20000"/>
              </a:spcBef>
              <a:buClr>
                <a:schemeClr val="tx1"/>
              </a:buClr>
              <a:buSzPct val="120000"/>
              <a:defRPr/>
            </a:pPr>
            <a:r>
              <a:rPr lang="en-US" sz="2800" b="1" dirty="0">
                <a:solidFill>
                  <a:srgbClr val="7030A0"/>
                </a:solidFill>
                <a:latin typeface="Arial" pitchFamily="34" charset="0"/>
                <a:cs typeface="Arial" pitchFamily="34" charset="0"/>
              </a:rPr>
              <a:t>Fire Safety Head </a:t>
            </a:r>
            <a:r>
              <a:rPr lang="en-US" sz="2800" b="1" dirty="0">
                <a:latin typeface="Arial" pitchFamily="34" charset="0"/>
                <a:cs typeface="Arial" pitchFamily="34" charset="0"/>
              </a:rPr>
              <a:t>– instructs crew members of the necessary response.</a:t>
            </a:r>
          </a:p>
          <a:p>
            <a:pPr marL="609600" indent="-609600" algn="just" eaLnBrk="1" hangingPunct="1">
              <a:lnSpc>
                <a:spcPct val="80000"/>
              </a:lnSpc>
              <a:spcBef>
                <a:spcPct val="20000"/>
              </a:spcBef>
              <a:buClr>
                <a:schemeClr val="tx1"/>
              </a:buClr>
              <a:buSzPct val="120000"/>
              <a:buFontTx/>
              <a:buAutoNum type="arabicPeriod" startAt="2"/>
              <a:defRPr/>
            </a:pPr>
            <a:endParaRPr lang="en-US" sz="2800" b="1" dirty="0">
              <a:latin typeface="Arial" pitchFamily="34" charset="0"/>
              <a:cs typeface="Arial" pitchFamily="34" charset="0"/>
            </a:endParaRPr>
          </a:p>
          <a:p>
            <a:pPr marL="609600" indent="-609600" algn="just" eaLnBrk="1" hangingPunct="1">
              <a:lnSpc>
                <a:spcPct val="80000"/>
              </a:lnSpc>
              <a:spcBef>
                <a:spcPct val="20000"/>
              </a:spcBef>
              <a:buClr>
                <a:schemeClr val="tx1"/>
              </a:buClr>
              <a:buSzPct val="120000"/>
              <a:defRPr/>
            </a:pPr>
            <a:r>
              <a:rPr lang="en-US" sz="2800" b="1" dirty="0">
                <a:latin typeface="Arial" pitchFamily="34" charset="0"/>
                <a:cs typeface="Arial" pitchFamily="34" charset="0"/>
              </a:rPr>
              <a:t>	</a:t>
            </a:r>
          </a:p>
        </p:txBody>
      </p:sp>
      <p:sp>
        <p:nvSpPr>
          <p:cNvPr id="14" name="Rectangle 6" descr="Medium wood"/>
          <p:cNvSpPr>
            <a:spLocks noChangeArrowheads="1"/>
          </p:cNvSpPr>
          <p:nvPr/>
        </p:nvSpPr>
        <p:spPr bwMode="auto">
          <a:xfrm>
            <a:off x="146538" y="4618838"/>
            <a:ext cx="8692662" cy="1324762"/>
          </a:xfrm>
          <a:prstGeom prst="rect">
            <a:avLst/>
          </a:prstGeom>
          <a:noFill/>
          <a:ln w="9525">
            <a:noFill/>
            <a:miter lim="800000"/>
            <a:headEnd/>
            <a:tailEnd/>
          </a:ln>
          <a:effectLst/>
        </p:spPr>
        <p:txBody>
          <a:bodyPr/>
          <a:lstStyle/>
          <a:p>
            <a:pPr algn="just" eaLnBrk="1" hangingPunct="1">
              <a:lnSpc>
                <a:spcPct val="80000"/>
              </a:lnSpc>
              <a:spcBef>
                <a:spcPct val="20000"/>
              </a:spcBef>
              <a:buClr>
                <a:schemeClr val="tx1"/>
              </a:buClr>
              <a:buSzPct val="120000"/>
              <a:defRPr/>
            </a:pPr>
            <a:r>
              <a:rPr lang="en-US" sz="2800" b="1" dirty="0">
                <a:solidFill>
                  <a:srgbClr val="7030A0"/>
                </a:solidFill>
                <a:latin typeface="Arial" pitchFamily="34" charset="0"/>
                <a:cs typeface="Arial" pitchFamily="34" charset="0"/>
              </a:rPr>
              <a:t>Communication Head </a:t>
            </a:r>
            <a:r>
              <a:rPr lang="en-US" sz="2800" b="1" dirty="0">
                <a:latin typeface="Arial" pitchFamily="34" charset="0"/>
                <a:cs typeface="Arial" pitchFamily="34" charset="0"/>
              </a:rPr>
              <a:t>– coordinated with the Overall Coordinator and crew </a:t>
            </a:r>
            <a:r>
              <a:rPr lang="en-US" sz="2800" b="1" dirty="0" smtClean="0">
                <a:latin typeface="Arial" pitchFamily="34" charset="0"/>
                <a:cs typeface="Arial" pitchFamily="34" charset="0"/>
              </a:rPr>
              <a:t>heads </a:t>
            </a:r>
            <a:r>
              <a:rPr lang="en-US" sz="2800" b="1" dirty="0">
                <a:latin typeface="Arial" pitchFamily="34" charset="0"/>
                <a:cs typeface="Arial" pitchFamily="34" charset="0"/>
              </a:rPr>
              <a:t>in sending out the alarm.</a:t>
            </a:r>
          </a:p>
          <a:p>
            <a:pPr marL="609600" indent="-609600" eaLnBrk="1" hangingPunct="1">
              <a:lnSpc>
                <a:spcPct val="80000"/>
              </a:lnSpc>
              <a:spcBef>
                <a:spcPct val="20000"/>
              </a:spcBef>
              <a:buClr>
                <a:schemeClr val="tx1"/>
              </a:buClr>
              <a:buSzPct val="120000"/>
              <a:buFontTx/>
              <a:buAutoNum type="arabicPeriod" startAt="2"/>
              <a:defRPr/>
            </a:pPr>
            <a:endParaRPr lang="en-US" sz="2800" b="1" dirty="0">
              <a:latin typeface="Arial" pitchFamily="34" charset="0"/>
              <a:cs typeface="Arial" pitchFamily="34" charset="0"/>
            </a:endParaRPr>
          </a:p>
          <a:p>
            <a:pPr marL="609600" indent="-609600" eaLnBrk="1" hangingPunct="1">
              <a:lnSpc>
                <a:spcPct val="80000"/>
              </a:lnSpc>
              <a:spcBef>
                <a:spcPct val="20000"/>
              </a:spcBef>
              <a:buClr>
                <a:schemeClr val="tx1"/>
              </a:buClr>
              <a:buSzPct val="120000"/>
              <a:defRPr/>
            </a:pPr>
            <a:r>
              <a:rPr lang="en-US" sz="2800" b="1" dirty="0">
                <a:latin typeface="Arial" pitchFamily="34" charset="0"/>
                <a:cs typeface="Arial" pitchFamily="34" charset="0"/>
              </a:rPr>
              <a:t>	</a:t>
            </a:r>
          </a:p>
        </p:txBody>
      </p:sp>
      <p:grpSp>
        <p:nvGrpSpPr>
          <p:cNvPr id="11" name="Group 10"/>
          <p:cNvGrpSpPr/>
          <p:nvPr/>
        </p:nvGrpSpPr>
        <p:grpSpPr>
          <a:xfrm>
            <a:off x="0" y="6096000"/>
            <a:ext cx="9144000" cy="714375"/>
            <a:chOff x="0" y="6096000"/>
            <a:chExt cx="12192000" cy="714375"/>
          </a:xfrm>
        </p:grpSpPr>
        <p:grpSp>
          <p:nvGrpSpPr>
            <p:cNvPr id="15" name="Group 13"/>
            <p:cNvGrpSpPr/>
            <p:nvPr/>
          </p:nvGrpSpPr>
          <p:grpSpPr>
            <a:xfrm>
              <a:off x="0" y="6096000"/>
              <a:ext cx="12192000" cy="714375"/>
              <a:chOff x="0" y="6096000"/>
              <a:chExt cx="12192000" cy="714375"/>
            </a:xfrm>
            <a:solidFill>
              <a:srgbClr val="660066"/>
            </a:solidFill>
          </p:grpSpPr>
          <p:sp>
            <p:nvSpPr>
              <p:cNvPr id="17" name="TextBox 16"/>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6" name="TextBox 15"/>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53574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2" dur="1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SPECIFIC TASKS</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1" name="Rectangle 3" descr="Medium wood"/>
          <p:cNvSpPr>
            <a:spLocks noChangeArrowheads="1"/>
          </p:cNvSpPr>
          <p:nvPr/>
        </p:nvSpPr>
        <p:spPr bwMode="auto">
          <a:xfrm>
            <a:off x="146538" y="803136"/>
            <a:ext cx="8891954" cy="2625864"/>
          </a:xfrm>
          <a:prstGeom prst="rect">
            <a:avLst/>
          </a:prstGeom>
          <a:noFill/>
          <a:ln w="9525">
            <a:noFill/>
            <a:miter lim="800000"/>
            <a:headEnd/>
            <a:tailEnd/>
          </a:ln>
          <a:effectLst/>
        </p:spPr>
        <p:txBody>
          <a:bodyPr/>
          <a:lstStyle/>
          <a:p>
            <a:pPr algn="just" eaLnBrk="1" hangingPunct="1">
              <a:lnSpc>
                <a:spcPct val="80000"/>
              </a:lnSpc>
              <a:spcBef>
                <a:spcPct val="20000"/>
              </a:spcBef>
              <a:buClr>
                <a:schemeClr val="tx1"/>
              </a:buClr>
              <a:buSzPct val="120000"/>
              <a:defRPr/>
            </a:pPr>
            <a:r>
              <a:rPr lang="en-US" sz="3000" b="1" dirty="0">
                <a:solidFill>
                  <a:srgbClr val="7030A0"/>
                </a:solidFill>
                <a:latin typeface="Arial" pitchFamily="34" charset="0"/>
                <a:cs typeface="Arial" pitchFamily="34" charset="0"/>
              </a:rPr>
              <a:t>Search &amp; Rescue Head </a:t>
            </a:r>
            <a:r>
              <a:rPr lang="en-US" sz="3000" b="1" dirty="0">
                <a:latin typeface="Arial" pitchFamily="34" charset="0"/>
                <a:cs typeface="Arial" pitchFamily="34" charset="0"/>
              </a:rPr>
              <a:t>– takes charge of rescue and retrieval.</a:t>
            </a:r>
          </a:p>
          <a:p>
            <a:pPr algn="just" eaLnBrk="1" hangingPunct="1">
              <a:lnSpc>
                <a:spcPct val="80000"/>
              </a:lnSpc>
              <a:spcBef>
                <a:spcPct val="20000"/>
              </a:spcBef>
              <a:buClr>
                <a:schemeClr val="tx1"/>
              </a:buClr>
              <a:buSzPct val="120000"/>
              <a:defRPr/>
            </a:pPr>
            <a:endParaRPr lang="en-US" sz="2000" b="1" dirty="0">
              <a:latin typeface="Arial" pitchFamily="34" charset="0"/>
              <a:cs typeface="Arial" pitchFamily="34" charset="0"/>
            </a:endParaRPr>
          </a:p>
          <a:p>
            <a:pPr marL="914400" algn="just" eaLnBrk="1" hangingPunct="1">
              <a:lnSpc>
                <a:spcPct val="80000"/>
              </a:lnSpc>
              <a:spcBef>
                <a:spcPct val="20000"/>
              </a:spcBef>
              <a:buClr>
                <a:schemeClr val="tx1"/>
              </a:buClr>
              <a:buSzPct val="120000"/>
              <a:defRPr/>
            </a:pPr>
            <a:r>
              <a:rPr lang="en-US" sz="3000" b="1" dirty="0" smtClean="0">
                <a:latin typeface="Arial" pitchFamily="34" charset="0"/>
                <a:cs typeface="Arial" pitchFamily="34" charset="0"/>
              </a:rPr>
              <a:t>a</a:t>
            </a:r>
            <a:r>
              <a:rPr lang="en-US" sz="3000" b="1" dirty="0">
                <a:latin typeface="Arial" pitchFamily="34" charset="0"/>
                <a:cs typeface="Arial" pitchFamily="34" charset="0"/>
              </a:rPr>
              <a:t>.  </a:t>
            </a:r>
            <a:r>
              <a:rPr lang="en-US" sz="3000" b="1" dirty="0">
                <a:solidFill>
                  <a:srgbClr val="7030A0"/>
                </a:solidFill>
                <a:latin typeface="Arial" pitchFamily="34" charset="0"/>
                <a:cs typeface="Arial" pitchFamily="34" charset="0"/>
              </a:rPr>
              <a:t>Search</a:t>
            </a:r>
            <a:r>
              <a:rPr lang="en-US" sz="3000" b="1" dirty="0">
                <a:latin typeface="Arial" pitchFamily="34" charset="0"/>
                <a:cs typeface="Arial" pitchFamily="34" charset="0"/>
              </a:rPr>
              <a:t> – searches for dead bodies</a:t>
            </a:r>
          </a:p>
          <a:p>
            <a:pPr marL="914400" algn="just" eaLnBrk="1" hangingPunct="1">
              <a:lnSpc>
                <a:spcPct val="80000"/>
              </a:lnSpc>
              <a:spcBef>
                <a:spcPct val="20000"/>
              </a:spcBef>
              <a:buClr>
                <a:schemeClr val="tx1"/>
              </a:buClr>
              <a:buSzPct val="120000"/>
              <a:defRPr/>
            </a:pPr>
            <a:r>
              <a:rPr lang="en-US" sz="3000" b="1" dirty="0" smtClean="0">
                <a:latin typeface="Arial" pitchFamily="34" charset="0"/>
                <a:cs typeface="Arial" pitchFamily="34" charset="0"/>
              </a:rPr>
              <a:t>b</a:t>
            </a:r>
            <a:r>
              <a:rPr lang="en-US" sz="3000" b="1" dirty="0">
                <a:latin typeface="Arial" pitchFamily="34" charset="0"/>
                <a:cs typeface="Arial" pitchFamily="34" charset="0"/>
              </a:rPr>
              <a:t>. </a:t>
            </a:r>
            <a:r>
              <a:rPr lang="en-US" sz="3000" b="1" dirty="0">
                <a:solidFill>
                  <a:srgbClr val="7030A0"/>
                </a:solidFill>
                <a:latin typeface="Arial" pitchFamily="34" charset="0"/>
                <a:cs typeface="Arial" pitchFamily="34" charset="0"/>
              </a:rPr>
              <a:t> Rescue </a:t>
            </a:r>
            <a:r>
              <a:rPr lang="en-US" sz="3000" b="1" dirty="0">
                <a:latin typeface="Arial" pitchFamily="34" charset="0"/>
                <a:cs typeface="Arial" pitchFamily="34" charset="0"/>
              </a:rPr>
              <a:t>– rescues the injured</a:t>
            </a:r>
          </a:p>
          <a:p>
            <a:pPr marL="914400" algn="just" eaLnBrk="1" hangingPunct="1">
              <a:lnSpc>
                <a:spcPct val="80000"/>
              </a:lnSpc>
              <a:spcBef>
                <a:spcPct val="20000"/>
              </a:spcBef>
              <a:buClr>
                <a:schemeClr val="tx1"/>
              </a:buClr>
              <a:buSzPct val="120000"/>
              <a:defRPr/>
            </a:pPr>
            <a:r>
              <a:rPr lang="en-US" sz="3000" b="1" dirty="0" smtClean="0">
                <a:latin typeface="Arial" pitchFamily="34" charset="0"/>
                <a:cs typeface="Arial" pitchFamily="34" charset="0"/>
              </a:rPr>
              <a:t>c</a:t>
            </a:r>
            <a:r>
              <a:rPr lang="en-US" sz="3000" b="1" dirty="0">
                <a:latin typeface="Arial" pitchFamily="34" charset="0"/>
                <a:cs typeface="Arial" pitchFamily="34" charset="0"/>
              </a:rPr>
              <a:t>.  </a:t>
            </a:r>
            <a:r>
              <a:rPr lang="en-US" sz="3000" b="1" dirty="0">
                <a:solidFill>
                  <a:srgbClr val="7030A0"/>
                </a:solidFill>
                <a:latin typeface="Arial" pitchFamily="34" charset="0"/>
                <a:cs typeface="Arial" pitchFamily="34" charset="0"/>
              </a:rPr>
              <a:t>Salvage</a:t>
            </a:r>
            <a:r>
              <a:rPr lang="en-US" sz="3000" b="1" dirty="0">
                <a:latin typeface="Arial" pitchFamily="34" charset="0"/>
                <a:cs typeface="Arial" pitchFamily="34" charset="0"/>
              </a:rPr>
              <a:t> – retrieves </a:t>
            </a:r>
            <a:r>
              <a:rPr lang="en-US" sz="3000" b="1" dirty="0" smtClean="0">
                <a:latin typeface="Arial" pitchFamily="34" charset="0"/>
                <a:cs typeface="Arial" pitchFamily="34" charset="0"/>
              </a:rPr>
              <a:t>property</a:t>
            </a:r>
            <a:endParaRPr lang="en-US" sz="3000" b="1" dirty="0">
              <a:latin typeface="Arial" pitchFamily="34" charset="0"/>
              <a:cs typeface="Arial" pitchFamily="34" charset="0"/>
            </a:endParaRPr>
          </a:p>
        </p:txBody>
      </p:sp>
      <p:sp>
        <p:nvSpPr>
          <p:cNvPr id="15" name="Rectangle 4" descr="Medium wood"/>
          <p:cNvSpPr>
            <a:spLocks noChangeArrowheads="1"/>
          </p:cNvSpPr>
          <p:nvPr/>
        </p:nvSpPr>
        <p:spPr bwMode="auto">
          <a:xfrm>
            <a:off x="146538" y="3429000"/>
            <a:ext cx="8891954" cy="2743200"/>
          </a:xfrm>
          <a:prstGeom prst="rect">
            <a:avLst/>
          </a:prstGeom>
          <a:noFill/>
          <a:ln w="9525">
            <a:noFill/>
            <a:miter lim="800000"/>
            <a:headEnd/>
            <a:tailEnd/>
          </a:ln>
          <a:effectLst/>
        </p:spPr>
        <p:txBody>
          <a:bodyPr/>
          <a:lstStyle/>
          <a:p>
            <a:pPr algn="just" eaLnBrk="1" hangingPunct="1">
              <a:lnSpc>
                <a:spcPct val="80000"/>
              </a:lnSpc>
              <a:spcBef>
                <a:spcPct val="20000"/>
              </a:spcBef>
              <a:buClr>
                <a:schemeClr val="tx1"/>
              </a:buClr>
              <a:buSzPct val="120000"/>
              <a:defRPr/>
            </a:pPr>
            <a:r>
              <a:rPr lang="en-US" sz="3000" b="1" dirty="0">
                <a:solidFill>
                  <a:srgbClr val="7030A0"/>
                </a:solidFill>
                <a:latin typeface="Arial" pitchFamily="34" charset="0"/>
                <a:cs typeface="Arial" pitchFamily="34" charset="0"/>
              </a:rPr>
              <a:t>Ground Maintenance Head </a:t>
            </a:r>
            <a:r>
              <a:rPr lang="en-US" sz="3000" b="1" dirty="0">
                <a:latin typeface="Arial" pitchFamily="34" charset="0"/>
                <a:cs typeface="Arial" pitchFamily="34" charset="0"/>
              </a:rPr>
              <a:t>– gives instructions to crew members.</a:t>
            </a:r>
          </a:p>
          <a:p>
            <a:pPr marL="609600" indent="-609600" algn="just" eaLnBrk="1" hangingPunct="1">
              <a:lnSpc>
                <a:spcPct val="80000"/>
              </a:lnSpc>
              <a:spcBef>
                <a:spcPct val="20000"/>
              </a:spcBef>
              <a:buClr>
                <a:schemeClr val="tx1"/>
              </a:buClr>
              <a:buSzPct val="120000"/>
              <a:defRPr/>
            </a:pPr>
            <a:endParaRPr lang="en-US" sz="2000" b="1" dirty="0">
              <a:latin typeface="Arial" pitchFamily="34" charset="0"/>
              <a:cs typeface="Arial" pitchFamily="34" charset="0"/>
            </a:endParaRPr>
          </a:p>
          <a:p>
            <a:pPr marL="914400" algn="just" eaLnBrk="1" hangingPunct="1">
              <a:lnSpc>
                <a:spcPct val="80000"/>
              </a:lnSpc>
              <a:spcBef>
                <a:spcPct val="20000"/>
              </a:spcBef>
              <a:buClr>
                <a:schemeClr val="tx1"/>
              </a:buClr>
              <a:buSzPct val="120000"/>
              <a:defRPr/>
            </a:pPr>
            <a:r>
              <a:rPr lang="en-US" sz="3000" b="1" dirty="0" smtClean="0">
                <a:latin typeface="Arial" pitchFamily="34" charset="0"/>
                <a:cs typeface="Arial" pitchFamily="34" charset="0"/>
              </a:rPr>
              <a:t>a</a:t>
            </a:r>
            <a:r>
              <a:rPr lang="en-US" sz="3000" b="1" dirty="0">
                <a:latin typeface="Arial" pitchFamily="34" charset="0"/>
                <a:cs typeface="Arial" pitchFamily="34" charset="0"/>
              </a:rPr>
              <a:t>.  </a:t>
            </a:r>
            <a:r>
              <a:rPr lang="en-US" sz="3000" b="1" dirty="0" err="1">
                <a:solidFill>
                  <a:srgbClr val="7030A0"/>
                </a:solidFill>
                <a:latin typeface="Arial" pitchFamily="34" charset="0"/>
                <a:cs typeface="Arial" pitchFamily="34" charset="0"/>
              </a:rPr>
              <a:t>Genset</a:t>
            </a:r>
            <a:r>
              <a:rPr lang="en-US" sz="3000" b="1" dirty="0">
                <a:solidFill>
                  <a:srgbClr val="7030A0"/>
                </a:solidFill>
                <a:latin typeface="Arial" pitchFamily="34" charset="0"/>
                <a:cs typeface="Arial" pitchFamily="34" charset="0"/>
              </a:rPr>
              <a:t> Power Operator </a:t>
            </a:r>
            <a:r>
              <a:rPr lang="en-US" sz="3000" b="1" dirty="0">
                <a:latin typeface="Arial" pitchFamily="34" charset="0"/>
                <a:cs typeface="Arial" pitchFamily="34" charset="0"/>
              </a:rPr>
              <a:t>– turns off power lines</a:t>
            </a:r>
          </a:p>
          <a:p>
            <a:pPr marL="914400" algn="just" eaLnBrk="1" hangingPunct="1">
              <a:lnSpc>
                <a:spcPct val="80000"/>
              </a:lnSpc>
              <a:spcBef>
                <a:spcPct val="20000"/>
              </a:spcBef>
              <a:buClr>
                <a:schemeClr val="tx1"/>
              </a:buClr>
              <a:buSzPct val="120000"/>
              <a:defRPr/>
            </a:pPr>
            <a:r>
              <a:rPr lang="en-US" sz="3000" b="1" dirty="0" smtClean="0">
                <a:latin typeface="Arial" pitchFamily="34" charset="0"/>
                <a:cs typeface="Arial" pitchFamily="34" charset="0"/>
              </a:rPr>
              <a:t>b.  </a:t>
            </a:r>
            <a:r>
              <a:rPr lang="en-US" sz="3000" b="1" dirty="0">
                <a:solidFill>
                  <a:srgbClr val="7030A0"/>
                </a:solidFill>
                <a:latin typeface="Arial" pitchFamily="34" charset="0"/>
                <a:cs typeface="Arial" pitchFamily="34" charset="0"/>
              </a:rPr>
              <a:t>Ground Clearing </a:t>
            </a:r>
            <a:r>
              <a:rPr lang="en-US" sz="3000" b="1" dirty="0">
                <a:latin typeface="Arial" pitchFamily="34" charset="0"/>
                <a:cs typeface="Arial" pitchFamily="34" charset="0"/>
              </a:rPr>
              <a:t>– clears the ground for </a:t>
            </a:r>
            <a:r>
              <a:rPr lang="en-US" sz="3000" b="1" dirty="0" smtClean="0">
                <a:latin typeface="Arial" pitchFamily="34" charset="0"/>
                <a:cs typeface="Arial" pitchFamily="34" charset="0"/>
              </a:rPr>
              <a:t>debris</a:t>
            </a:r>
            <a:endParaRPr lang="en-US" sz="3000" b="1" dirty="0">
              <a:latin typeface="Arial" pitchFamily="34" charset="0"/>
              <a:cs typeface="Arial" pitchFamily="34" charset="0"/>
            </a:endParaRPr>
          </a:p>
        </p:txBody>
      </p:sp>
      <p:grpSp>
        <p:nvGrpSpPr>
          <p:cNvPr id="10" name="Group 9"/>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76679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17" dur="10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27" dur="10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checkerboard(across)">
                                      <p:cBhvr>
                                        <p:cTn id="32" dur="10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checkerboard(across)">
                                      <p:cBhvr>
                                        <p:cTn id="37"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609600" y="2057400"/>
            <a:ext cx="2590800" cy="914400"/>
          </a:xfrm>
          <a:prstGeom prst="rect">
            <a:avLst/>
          </a:prstGeom>
          <a:solidFill>
            <a:srgbClr val="7030A0"/>
          </a:solidFill>
          <a:ln w="9525">
            <a:solidFill>
              <a:srgbClr val="7030A0"/>
            </a:solidFill>
            <a:miter lim="800000"/>
            <a:headEnd/>
            <a:tailEnd/>
          </a:ln>
          <a:effectLst>
            <a:innerShdw blurRad="63500" dist="50800" dir="18900000">
              <a:srgbClr val="7030A0">
                <a:alpha val="50000"/>
              </a:srgbClr>
            </a:innerShdw>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b="1">
                <a:solidFill>
                  <a:schemeClr val="bg1"/>
                </a:solidFill>
                <a:latin typeface="Arial" charset="0"/>
              </a:rPr>
              <a:t>Siren/Bell Alarm</a:t>
            </a:r>
          </a:p>
          <a:p>
            <a:pPr algn="ctr"/>
            <a:r>
              <a:rPr lang="en-US" b="1">
                <a:solidFill>
                  <a:schemeClr val="bg1"/>
                </a:solidFill>
                <a:latin typeface="Arial" charset="0"/>
              </a:rPr>
              <a:t>( Fire )</a:t>
            </a:r>
          </a:p>
        </p:txBody>
      </p:sp>
      <p:sp>
        <p:nvSpPr>
          <p:cNvPr id="13" name="Rectangle 4"/>
          <p:cNvSpPr>
            <a:spLocks noChangeArrowheads="1"/>
          </p:cNvSpPr>
          <p:nvPr/>
        </p:nvSpPr>
        <p:spPr bwMode="auto">
          <a:xfrm>
            <a:off x="609600" y="3581400"/>
            <a:ext cx="2590800" cy="1600200"/>
          </a:xfrm>
          <a:prstGeom prst="rect">
            <a:avLst/>
          </a:prstGeom>
          <a:solidFill>
            <a:srgbClr val="7030A0"/>
          </a:solidFill>
          <a:ln w="9525">
            <a:solidFill>
              <a:srgbClr val="7030A0"/>
            </a:solidFill>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b="1">
                <a:solidFill>
                  <a:schemeClr val="bg1"/>
                </a:solidFill>
                <a:latin typeface="Arial" charset="0"/>
              </a:rPr>
              <a:t>Evacuate the building</a:t>
            </a:r>
          </a:p>
          <a:p>
            <a:pPr algn="ctr"/>
            <a:r>
              <a:rPr lang="en-US" b="1">
                <a:solidFill>
                  <a:schemeClr val="bg1"/>
                </a:solidFill>
                <a:latin typeface="Arial" charset="0"/>
              </a:rPr>
              <a:t>while the siren/bell is </a:t>
            </a:r>
          </a:p>
          <a:p>
            <a:pPr algn="ctr"/>
            <a:r>
              <a:rPr lang="en-US" b="1">
                <a:solidFill>
                  <a:schemeClr val="bg1"/>
                </a:solidFill>
                <a:latin typeface="Arial" charset="0"/>
              </a:rPr>
              <a:t>ongoing</a:t>
            </a:r>
          </a:p>
        </p:txBody>
      </p:sp>
      <p:sp>
        <p:nvSpPr>
          <p:cNvPr id="14" name="Rectangle 5"/>
          <p:cNvSpPr>
            <a:spLocks noChangeArrowheads="1"/>
          </p:cNvSpPr>
          <p:nvPr/>
        </p:nvSpPr>
        <p:spPr bwMode="auto">
          <a:xfrm>
            <a:off x="5029200" y="1981200"/>
            <a:ext cx="2590800" cy="914400"/>
          </a:xfrm>
          <a:prstGeom prst="rect">
            <a:avLst/>
          </a:prstGeom>
          <a:solidFill>
            <a:srgbClr val="7030A0"/>
          </a:solidFill>
          <a:ln w="9525">
            <a:solidFill>
              <a:srgbClr val="7030A0"/>
            </a:solidFill>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b="1">
                <a:solidFill>
                  <a:schemeClr val="bg1"/>
                </a:solidFill>
                <a:latin typeface="Arial" charset="0"/>
              </a:rPr>
              <a:t>Siren/Bell Alarm</a:t>
            </a:r>
          </a:p>
          <a:p>
            <a:pPr algn="ctr"/>
            <a:r>
              <a:rPr lang="en-US" b="1">
                <a:solidFill>
                  <a:schemeClr val="bg1"/>
                </a:solidFill>
                <a:latin typeface="Arial" charset="0"/>
              </a:rPr>
              <a:t>( Earthquake )</a:t>
            </a:r>
          </a:p>
        </p:txBody>
      </p:sp>
      <p:sp>
        <p:nvSpPr>
          <p:cNvPr id="16" name="Rectangle 6"/>
          <p:cNvSpPr>
            <a:spLocks noChangeArrowheads="1"/>
          </p:cNvSpPr>
          <p:nvPr/>
        </p:nvSpPr>
        <p:spPr bwMode="auto">
          <a:xfrm>
            <a:off x="5029200" y="3429000"/>
            <a:ext cx="2590800" cy="914400"/>
          </a:xfrm>
          <a:prstGeom prst="rect">
            <a:avLst/>
          </a:prstGeom>
          <a:solidFill>
            <a:srgbClr val="7030A0"/>
          </a:solidFill>
          <a:ln w="9525">
            <a:solidFill>
              <a:srgbClr val="7030A0"/>
            </a:solidFill>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b="1" dirty="0">
                <a:solidFill>
                  <a:schemeClr val="bg1"/>
                </a:solidFill>
                <a:latin typeface="Arial" charset="0"/>
              </a:rPr>
              <a:t>Duck, Cover, and Hold</a:t>
            </a:r>
          </a:p>
          <a:p>
            <a:pPr algn="ctr"/>
            <a:r>
              <a:rPr lang="en-US" b="1" dirty="0">
                <a:solidFill>
                  <a:schemeClr val="bg1"/>
                </a:solidFill>
                <a:latin typeface="Arial" charset="0"/>
              </a:rPr>
              <a:t>While the siren/bell is</a:t>
            </a:r>
          </a:p>
          <a:p>
            <a:pPr algn="ctr"/>
            <a:r>
              <a:rPr lang="en-US" b="1" dirty="0">
                <a:solidFill>
                  <a:schemeClr val="bg1"/>
                </a:solidFill>
                <a:latin typeface="Arial" charset="0"/>
              </a:rPr>
              <a:t>ongoing</a:t>
            </a:r>
          </a:p>
        </p:txBody>
      </p:sp>
      <p:sp>
        <p:nvSpPr>
          <p:cNvPr id="17" name="Rectangle 7"/>
          <p:cNvSpPr>
            <a:spLocks noChangeArrowheads="1"/>
          </p:cNvSpPr>
          <p:nvPr/>
        </p:nvSpPr>
        <p:spPr bwMode="auto">
          <a:xfrm>
            <a:off x="5029200" y="4953000"/>
            <a:ext cx="2590800" cy="914400"/>
          </a:xfrm>
          <a:prstGeom prst="rect">
            <a:avLst/>
          </a:prstGeom>
          <a:solidFill>
            <a:srgbClr val="7030A0"/>
          </a:solidFill>
          <a:ln w="9525">
            <a:solidFill>
              <a:srgbClr val="7030A0"/>
            </a:solidFill>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b="1">
                <a:solidFill>
                  <a:schemeClr val="bg1"/>
                </a:solidFill>
                <a:latin typeface="Arial" charset="0"/>
              </a:rPr>
              <a:t>Evacuate after the </a:t>
            </a:r>
          </a:p>
          <a:p>
            <a:pPr algn="ctr"/>
            <a:r>
              <a:rPr lang="en-US" b="1">
                <a:solidFill>
                  <a:schemeClr val="bg1"/>
                </a:solidFill>
                <a:latin typeface="Arial" charset="0"/>
              </a:rPr>
              <a:t>siren/bell</a:t>
            </a:r>
          </a:p>
        </p:txBody>
      </p:sp>
      <p:sp>
        <p:nvSpPr>
          <p:cNvPr id="18" name="Text Box 8"/>
          <p:cNvSpPr txBox="1">
            <a:spLocks noChangeArrowheads="1"/>
          </p:cNvSpPr>
          <p:nvPr/>
        </p:nvSpPr>
        <p:spPr bwMode="auto">
          <a:xfrm>
            <a:off x="1524000" y="1295400"/>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endParaRPr lang="en-US" sz="2800">
              <a:latin typeface="Arial" charset="0"/>
            </a:endParaRPr>
          </a:p>
        </p:txBody>
      </p:sp>
      <p:sp>
        <p:nvSpPr>
          <p:cNvPr id="19" name="Text Box 9"/>
          <p:cNvSpPr txBox="1">
            <a:spLocks noChangeArrowheads="1"/>
          </p:cNvSpPr>
          <p:nvPr/>
        </p:nvSpPr>
        <p:spPr bwMode="auto">
          <a:xfrm>
            <a:off x="838200" y="990600"/>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800" b="1" dirty="0">
                <a:solidFill>
                  <a:srgbClr val="FF0000"/>
                </a:solidFill>
                <a:effectLst>
                  <a:outerShdw blurRad="50800" dist="38100" dir="2700000" algn="tl" rotWithShape="0">
                    <a:prstClr val="black">
                      <a:alpha val="40000"/>
                    </a:prstClr>
                  </a:outerShdw>
                </a:effectLst>
                <a:latin typeface="Arial" charset="0"/>
              </a:rPr>
              <a:t>FIRE DRILL</a:t>
            </a:r>
          </a:p>
        </p:txBody>
      </p:sp>
      <p:sp>
        <p:nvSpPr>
          <p:cNvPr id="20" name="Text Box 10"/>
          <p:cNvSpPr txBox="1">
            <a:spLocks noChangeArrowheads="1"/>
          </p:cNvSpPr>
          <p:nvPr/>
        </p:nvSpPr>
        <p:spPr bwMode="auto">
          <a:xfrm>
            <a:off x="4572000" y="990600"/>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2800" b="1" dirty="0">
                <a:solidFill>
                  <a:srgbClr val="FF0000"/>
                </a:solidFill>
                <a:effectLst>
                  <a:outerShdw blurRad="50800" dist="38100" dir="2700000" algn="tl" rotWithShape="0">
                    <a:prstClr val="black">
                      <a:alpha val="40000"/>
                    </a:prstClr>
                  </a:outerShdw>
                </a:effectLst>
                <a:latin typeface="Arial" charset="0"/>
              </a:rPr>
              <a:t>EARTHQUAKE </a:t>
            </a:r>
            <a:r>
              <a:rPr lang="en-US" sz="2800" b="1" dirty="0" smtClean="0">
                <a:solidFill>
                  <a:srgbClr val="FF0000"/>
                </a:solidFill>
                <a:effectLst>
                  <a:outerShdw blurRad="50800" dist="38100" dir="2700000" algn="tl" rotWithShape="0">
                    <a:prstClr val="black">
                      <a:alpha val="40000"/>
                    </a:prstClr>
                  </a:outerShdw>
                </a:effectLst>
                <a:latin typeface="Arial" charset="0"/>
              </a:rPr>
              <a:t>DRILL</a:t>
            </a:r>
            <a:endParaRPr lang="en-US" sz="2800" b="1" dirty="0">
              <a:solidFill>
                <a:srgbClr val="FF0000"/>
              </a:solidFill>
              <a:effectLst>
                <a:outerShdw blurRad="50800" dist="38100" dir="2700000" algn="tl" rotWithShape="0">
                  <a:prstClr val="black">
                    <a:alpha val="40000"/>
                  </a:prstClr>
                </a:outerShdw>
              </a:effectLst>
              <a:latin typeface="Arial" charset="0"/>
            </a:endParaRPr>
          </a:p>
        </p:txBody>
      </p:sp>
      <p:sp>
        <p:nvSpPr>
          <p:cNvPr id="21" name="Line 11"/>
          <p:cNvSpPr>
            <a:spLocks noChangeShapeType="1"/>
          </p:cNvSpPr>
          <p:nvPr/>
        </p:nvSpPr>
        <p:spPr bwMode="auto">
          <a:xfrm>
            <a:off x="1905000" y="2971800"/>
            <a:ext cx="0" cy="609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22" name="Line 12"/>
          <p:cNvSpPr>
            <a:spLocks noChangeShapeType="1"/>
          </p:cNvSpPr>
          <p:nvPr/>
        </p:nvSpPr>
        <p:spPr bwMode="auto">
          <a:xfrm>
            <a:off x="6324600" y="2895600"/>
            <a:ext cx="0" cy="5334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23" name="Line 13"/>
          <p:cNvSpPr>
            <a:spLocks noChangeShapeType="1"/>
          </p:cNvSpPr>
          <p:nvPr/>
        </p:nvSpPr>
        <p:spPr bwMode="auto">
          <a:xfrm>
            <a:off x="6324600" y="4343400"/>
            <a:ext cx="0" cy="609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b="1"/>
          </a:p>
        </p:txBody>
      </p:sp>
      <p:sp>
        <p:nvSpPr>
          <p:cNvPr id="25" name="TextBox 24"/>
          <p:cNvSpPr txBox="1"/>
          <p:nvPr/>
        </p:nvSpPr>
        <p:spPr>
          <a:xfrm>
            <a:off x="0" y="76200"/>
            <a:ext cx="9144000" cy="646331"/>
          </a:xfrm>
          <a:prstGeom prst="rect">
            <a:avLst/>
          </a:prstGeom>
          <a:solidFill>
            <a:srgbClr val="7030A0"/>
          </a:solidFill>
          <a:ln>
            <a:solidFill>
              <a:srgbClr val="7030A0"/>
            </a:solidFill>
          </a:ln>
        </p:spPr>
        <p:txBody>
          <a:bodyPr wrap="square" rtlCol="0">
            <a:spAutoFit/>
          </a:bodyPr>
          <a:lstStyle/>
          <a:p>
            <a:pPr algn="just"/>
            <a:r>
              <a:rPr lang="en-US" sz="36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FIRE DRILL VS. EARTHQUAKE DRILL</a:t>
            </a:r>
            <a:endParaRPr lang="en-US" sz="36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grpSp>
        <p:nvGrpSpPr>
          <p:cNvPr id="24" name="Group 23"/>
          <p:cNvGrpSpPr/>
          <p:nvPr/>
        </p:nvGrpSpPr>
        <p:grpSpPr>
          <a:xfrm>
            <a:off x="0" y="6096000"/>
            <a:ext cx="9144000" cy="714375"/>
            <a:chOff x="0" y="6096000"/>
            <a:chExt cx="12192000" cy="714375"/>
          </a:xfrm>
        </p:grpSpPr>
        <p:grpSp>
          <p:nvGrpSpPr>
            <p:cNvPr id="26" name="Group 13"/>
            <p:cNvGrpSpPr/>
            <p:nvPr/>
          </p:nvGrpSpPr>
          <p:grpSpPr>
            <a:xfrm>
              <a:off x="0" y="6096000"/>
              <a:ext cx="12192000" cy="714375"/>
              <a:chOff x="0" y="6096000"/>
              <a:chExt cx="12192000" cy="714375"/>
            </a:xfrm>
            <a:solidFill>
              <a:srgbClr val="660066"/>
            </a:solidFill>
          </p:grpSpPr>
          <p:sp>
            <p:nvSpPr>
              <p:cNvPr id="28" name="TextBox 27"/>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27" name="TextBox 26"/>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266526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iterate type="wd">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iterate type="wd">
                                    <p:tmPct val="10000"/>
                                  </p:iterate>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iterate type="wd">
                                    <p:tmPct val="10000"/>
                                  </p:iterate>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iterate type="wd">
                                    <p:tmPct val="10000"/>
                                  </p:iterate>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900" decel="100000" fill="hold"/>
                                        <p:tgtEl>
                                          <p:spTgt spid="1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iterate type="wd">
                                    <p:tmPct val="10000"/>
                                  </p:iterate>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900" decel="100000" fill="hold"/>
                                        <p:tgtEl>
                                          <p:spTgt spid="1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iterate type="wd">
                                    <p:tmPct val="10000"/>
                                  </p:iterate>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900" decel="100000" fill="hold"/>
                                        <p:tgtEl>
                                          <p:spTgt spid="1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iterate type="wd">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900" decel="100000" fill="hold"/>
                                        <p:tgtEl>
                                          <p:spTgt spid="2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iterate type="wd">
                                    <p:tmPct val="10000"/>
                                  </p:iterate>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900" decel="100000" fill="hold"/>
                                        <p:tgtEl>
                                          <p:spTgt spid="2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iterate type="wd">
                                    <p:tmPct val="10000"/>
                                  </p:iterate>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900" decel="100000" fill="hold"/>
                                        <p:tgtEl>
                                          <p:spTgt spid="2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p:bldP spid="20" grpId="0"/>
      <p:bldP spid="21" grpId="0" animBg="1"/>
      <p:bldP spid="22"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EARTHQUAKE DRILL PROCEDURE</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pic>
        <p:nvPicPr>
          <p:cNvPr id="10"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917436"/>
            <a:ext cx="2790092" cy="525476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Sound"/>
          <p:cNvSpPr>
            <a:spLocks noEditPoints="1" noChangeArrowheads="1"/>
          </p:cNvSpPr>
          <p:nvPr/>
        </p:nvSpPr>
        <p:spPr bwMode="auto">
          <a:xfrm>
            <a:off x="5090746" y="936486"/>
            <a:ext cx="967154" cy="12954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66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PH">
              <a:latin typeface="Tahoma" charset="0"/>
            </a:endParaRPr>
          </a:p>
        </p:txBody>
      </p:sp>
      <p:sp>
        <p:nvSpPr>
          <p:cNvPr id="12" name="Text Box 5"/>
          <p:cNvSpPr txBox="1">
            <a:spLocks noChangeArrowheads="1"/>
          </p:cNvSpPr>
          <p:nvPr/>
        </p:nvSpPr>
        <p:spPr bwMode="auto">
          <a:xfrm>
            <a:off x="76200" y="1403390"/>
            <a:ext cx="5014546" cy="3016210"/>
          </a:xfrm>
          <a:prstGeom prst="rect">
            <a:avLst/>
          </a:prstGeom>
          <a:noFill/>
          <a:ln>
            <a:noFill/>
          </a:ln>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n-US" sz="3600" b="1" dirty="0">
                <a:latin typeface="Arial" pitchFamily="34" charset="0"/>
                <a:cs typeface="Arial" pitchFamily="34" charset="0"/>
              </a:rPr>
              <a:t>1. </a:t>
            </a:r>
            <a:r>
              <a:rPr lang="en-US" sz="3600" b="1" u="sng" dirty="0">
                <a:solidFill>
                  <a:srgbClr val="7030A0"/>
                </a:solidFill>
                <a:latin typeface="Arial" pitchFamily="34" charset="0"/>
                <a:cs typeface="Arial" pitchFamily="34" charset="0"/>
              </a:rPr>
              <a:t>ALARM PHASE</a:t>
            </a:r>
            <a:r>
              <a:rPr lang="en-US" sz="3600" b="1" dirty="0">
                <a:latin typeface="Arial" pitchFamily="34" charset="0"/>
                <a:cs typeface="Arial" pitchFamily="34" charset="0"/>
              </a:rPr>
              <a:t>:</a:t>
            </a:r>
            <a:r>
              <a:rPr lang="en-US" sz="3600" b="1" u="sng" dirty="0">
                <a:latin typeface="Arial" pitchFamily="34" charset="0"/>
                <a:cs typeface="Arial" pitchFamily="34" charset="0"/>
              </a:rPr>
              <a:t> </a:t>
            </a:r>
          </a:p>
          <a:p>
            <a:pPr algn="just" eaLnBrk="1" hangingPunct="1"/>
            <a:endParaRPr lang="en-US" sz="1000" b="1" dirty="0" smtClean="0">
              <a:latin typeface="Arial" pitchFamily="34" charset="0"/>
              <a:cs typeface="Arial" pitchFamily="34" charset="0"/>
            </a:endParaRPr>
          </a:p>
          <a:p>
            <a:pPr algn="just" eaLnBrk="1" hangingPunct="1"/>
            <a:r>
              <a:rPr lang="en-US" sz="3600" b="1" dirty="0" smtClean="0">
                <a:latin typeface="Arial" pitchFamily="34" charset="0"/>
                <a:cs typeface="Arial" pitchFamily="34" charset="0"/>
              </a:rPr>
              <a:t>Continuous </a:t>
            </a:r>
            <a:r>
              <a:rPr lang="en-US" sz="3600" b="1" dirty="0">
                <a:latin typeface="Arial" pitchFamily="34" charset="0"/>
                <a:cs typeface="Arial" pitchFamily="34" charset="0"/>
              </a:rPr>
              <a:t>ringing </a:t>
            </a:r>
            <a:r>
              <a:rPr lang="en-US" sz="3600" b="1" dirty="0" smtClean="0">
                <a:latin typeface="Arial" pitchFamily="34" charset="0"/>
                <a:cs typeface="Arial" pitchFamily="34" charset="0"/>
              </a:rPr>
              <a:t>of </a:t>
            </a:r>
            <a:r>
              <a:rPr lang="en-US" sz="3600" b="1" dirty="0">
                <a:latin typeface="Arial" pitchFamily="34" charset="0"/>
                <a:cs typeface="Arial" pitchFamily="34" charset="0"/>
              </a:rPr>
              <a:t>siren/bell for one minute simulates ongoing earthquake.</a:t>
            </a:r>
            <a:endParaRPr lang="en-US" sz="3600" b="1" u="sng" dirty="0">
              <a:latin typeface="Arial" pitchFamily="34" charset="0"/>
              <a:cs typeface="Arial" pitchFamily="34" charset="0"/>
            </a:endParaRPr>
          </a:p>
        </p:txBody>
      </p:sp>
      <p:sp>
        <p:nvSpPr>
          <p:cNvPr id="13" name="Text Box 4"/>
          <p:cNvSpPr txBox="1">
            <a:spLocks noChangeArrowheads="1"/>
          </p:cNvSpPr>
          <p:nvPr/>
        </p:nvSpPr>
        <p:spPr bwMode="auto">
          <a:xfrm>
            <a:off x="247650" y="4697849"/>
            <a:ext cx="58102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3200" b="1" i="1" dirty="0">
                <a:solidFill>
                  <a:srgbClr val="7030A0"/>
                </a:solidFill>
                <a:latin typeface="Arial" pitchFamily="34" charset="0"/>
                <a:cs typeface="Arial" pitchFamily="34" charset="0"/>
              </a:rPr>
              <a:t>RESPONSE</a:t>
            </a:r>
            <a:r>
              <a:rPr lang="en-US" sz="3200" b="1" i="1" dirty="0">
                <a:latin typeface="Arial" pitchFamily="34" charset="0"/>
                <a:cs typeface="Arial" pitchFamily="34" charset="0"/>
              </a:rPr>
              <a:t>:</a:t>
            </a:r>
          </a:p>
          <a:p>
            <a:pPr algn="ctr" eaLnBrk="1" hangingPunct="1"/>
            <a:endParaRPr lang="en-US" sz="600" b="1" i="1" dirty="0">
              <a:latin typeface="Arial" pitchFamily="34" charset="0"/>
              <a:cs typeface="Arial" pitchFamily="34" charset="0"/>
            </a:endParaRPr>
          </a:p>
          <a:p>
            <a:pPr algn="ctr" eaLnBrk="1" hangingPunct="1"/>
            <a:r>
              <a:rPr lang="en-US" sz="3200" b="1" dirty="0">
                <a:latin typeface="Arial" pitchFamily="34" charset="0"/>
                <a:cs typeface="Arial" pitchFamily="34" charset="0"/>
              </a:rPr>
              <a:t>DUCK, COVER and HOLD</a:t>
            </a:r>
          </a:p>
        </p:txBody>
      </p:sp>
      <p:grpSp>
        <p:nvGrpSpPr>
          <p:cNvPr id="14" name="Group 13"/>
          <p:cNvGrpSpPr/>
          <p:nvPr/>
        </p:nvGrpSpPr>
        <p:grpSpPr>
          <a:xfrm>
            <a:off x="0" y="6096000"/>
            <a:ext cx="9144000" cy="714375"/>
            <a:chOff x="0" y="6096000"/>
            <a:chExt cx="12192000" cy="714375"/>
          </a:xfrm>
        </p:grpSpPr>
        <p:grpSp>
          <p:nvGrpSpPr>
            <p:cNvPr id="15" name="Group 13"/>
            <p:cNvGrpSpPr/>
            <p:nvPr/>
          </p:nvGrpSpPr>
          <p:grpSpPr>
            <a:xfrm>
              <a:off x="0" y="6096000"/>
              <a:ext cx="12192000" cy="714375"/>
              <a:chOff x="0" y="6096000"/>
              <a:chExt cx="12192000" cy="714375"/>
            </a:xfrm>
            <a:solidFill>
              <a:srgbClr val="660066"/>
            </a:solidFill>
          </p:grpSpPr>
          <p:sp>
            <p:nvSpPr>
              <p:cNvPr id="17" name="TextBox 16"/>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6" name="TextBox 15"/>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27081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0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EARTHQUAKE DRILL PROCEDURE</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4" name="Text Box 3"/>
          <p:cNvSpPr txBox="1">
            <a:spLocks noChangeArrowheads="1"/>
          </p:cNvSpPr>
          <p:nvPr/>
        </p:nvSpPr>
        <p:spPr bwMode="auto">
          <a:xfrm>
            <a:off x="190500" y="1049934"/>
            <a:ext cx="8763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itchFamily="34" charset="0"/>
              </a:defRPr>
            </a:lvl1pPr>
            <a:lvl2pPr>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3200" b="1" dirty="0">
                <a:latin typeface="Arial" pitchFamily="34" charset="0"/>
                <a:cs typeface="Arial" pitchFamily="34" charset="0"/>
              </a:rPr>
              <a:t>2. </a:t>
            </a:r>
            <a:r>
              <a:rPr lang="en-US" sz="3200" b="1" u="sng" dirty="0">
                <a:solidFill>
                  <a:srgbClr val="7030A0"/>
                </a:solidFill>
                <a:latin typeface="Arial" pitchFamily="34" charset="0"/>
                <a:cs typeface="Arial" pitchFamily="34" charset="0"/>
              </a:rPr>
              <a:t>EVACUATION PHASE </a:t>
            </a:r>
            <a:endParaRPr lang="en-US" sz="3200" b="1" u="sng" dirty="0" smtClean="0">
              <a:solidFill>
                <a:srgbClr val="7030A0"/>
              </a:solidFill>
              <a:latin typeface="Arial" pitchFamily="34" charset="0"/>
              <a:cs typeface="Arial" pitchFamily="34" charset="0"/>
            </a:endParaRPr>
          </a:p>
          <a:p>
            <a:pPr eaLnBrk="1" hangingPunct="1"/>
            <a:endParaRPr lang="en-US" sz="1000" b="1" dirty="0">
              <a:latin typeface="Arial" pitchFamily="34" charset="0"/>
              <a:cs typeface="Arial" pitchFamily="34" charset="0"/>
            </a:endParaRPr>
          </a:p>
          <a:p>
            <a:pPr eaLnBrk="1" hangingPunct="1"/>
            <a:r>
              <a:rPr lang="en-US" sz="3200" b="1" dirty="0">
                <a:solidFill>
                  <a:srgbClr val="7030A0"/>
                </a:solidFill>
                <a:latin typeface="Arial" pitchFamily="34" charset="0"/>
                <a:cs typeface="Arial" pitchFamily="34" charset="0"/>
              </a:rPr>
              <a:t>=&gt;</a:t>
            </a:r>
            <a:r>
              <a:rPr lang="en-US" sz="3200" b="1" dirty="0">
                <a:latin typeface="Arial" pitchFamily="34" charset="0"/>
                <a:cs typeface="Arial" pitchFamily="34" charset="0"/>
              </a:rPr>
              <a:t> alarm/siren stops (stop of shaking) </a:t>
            </a:r>
          </a:p>
          <a:p>
            <a:pPr eaLnBrk="1" hangingPunct="1"/>
            <a:endParaRPr lang="en-US" sz="2000" b="1" dirty="0">
              <a:latin typeface="Arial" pitchFamily="34" charset="0"/>
              <a:cs typeface="Arial" pitchFamily="34" charset="0"/>
            </a:endParaRPr>
          </a:p>
          <a:p>
            <a:pPr eaLnBrk="1" hangingPunct="1"/>
            <a:r>
              <a:rPr lang="en-US" sz="3200" b="1" dirty="0">
                <a:solidFill>
                  <a:srgbClr val="7030A0"/>
                </a:solidFill>
                <a:latin typeface="Arial" pitchFamily="34" charset="0"/>
                <a:cs typeface="Arial" pitchFamily="34" charset="0"/>
              </a:rPr>
              <a:t>RESPONSE</a:t>
            </a:r>
            <a:r>
              <a:rPr lang="en-US" sz="3200" b="1" dirty="0">
                <a:latin typeface="Arial" pitchFamily="34" charset="0"/>
                <a:cs typeface="Arial" pitchFamily="34" charset="0"/>
              </a:rPr>
              <a:t>: </a:t>
            </a:r>
          </a:p>
          <a:p>
            <a:pPr eaLnBrk="1" hangingPunct="1"/>
            <a:r>
              <a:rPr lang="en-US" sz="3200" b="1" dirty="0">
                <a:latin typeface="Arial" pitchFamily="34" charset="0"/>
                <a:cs typeface="Arial" pitchFamily="34" charset="0"/>
              </a:rPr>
              <a:t>drill participants should:</a:t>
            </a:r>
          </a:p>
          <a:p>
            <a:pPr eaLnBrk="1" hangingPunct="1"/>
            <a:endParaRPr lang="en-US" sz="1000" b="1" dirty="0">
              <a:latin typeface="Arial" pitchFamily="34" charset="0"/>
              <a:cs typeface="Arial" pitchFamily="34" charset="0"/>
            </a:endParaRPr>
          </a:p>
          <a:p>
            <a:pPr marL="1028700" lvl="1" indent="-571500" algn="just" eaLnBrk="1" hangingPunct="1">
              <a:buClr>
                <a:srgbClr val="7030A0"/>
              </a:buClr>
              <a:buFont typeface="Wingdings" pitchFamily="2" charset="2"/>
              <a:buChar char="þ"/>
            </a:pPr>
            <a:r>
              <a:rPr lang="en-US" sz="3200" b="1" dirty="0">
                <a:latin typeface="Arial" pitchFamily="34" charset="0"/>
                <a:cs typeface="Arial" pitchFamily="34" charset="0"/>
              </a:rPr>
              <a:t>start to evacuate the </a:t>
            </a:r>
            <a:r>
              <a:rPr lang="en-US" sz="3200" b="1" dirty="0" smtClean="0">
                <a:latin typeface="Arial" pitchFamily="34" charset="0"/>
                <a:cs typeface="Arial" pitchFamily="34" charset="0"/>
              </a:rPr>
              <a:t>building;</a:t>
            </a:r>
            <a:endParaRPr lang="en-US" sz="3200" b="1" dirty="0">
              <a:latin typeface="Arial" pitchFamily="34" charset="0"/>
              <a:cs typeface="Arial" pitchFamily="34" charset="0"/>
            </a:endParaRPr>
          </a:p>
          <a:p>
            <a:pPr marL="1028700" lvl="1" indent="-571500" algn="just" eaLnBrk="1" hangingPunct="1">
              <a:buClr>
                <a:srgbClr val="7030A0"/>
              </a:buClr>
              <a:buFont typeface="Wingdings" pitchFamily="2" charset="2"/>
              <a:buChar char="þ"/>
            </a:pPr>
            <a:r>
              <a:rPr lang="en-US" sz="3200" b="1" dirty="0">
                <a:latin typeface="Arial" pitchFamily="34" charset="0"/>
                <a:cs typeface="Arial" pitchFamily="34" charset="0"/>
              </a:rPr>
              <a:t>proceed through predetermined </a:t>
            </a:r>
            <a:r>
              <a:rPr lang="en-US" sz="3200" b="1" dirty="0" smtClean="0">
                <a:latin typeface="Arial" pitchFamily="34" charset="0"/>
                <a:cs typeface="Arial" pitchFamily="34" charset="0"/>
              </a:rPr>
              <a:t>routes; and </a:t>
            </a:r>
            <a:endParaRPr lang="en-US" sz="3200" b="1" dirty="0">
              <a:latin typeface="Arial" pitchFamily="34" charset="0"/>
              <a:cs typeface="Arial" pitchFamily="34" charset="0"/>
            </a:endParaRPr>
          </a:p>
          <a:p>
            <a:pPr marL="1028700" lvl="1" indent="-571500" algn="just" eaLnBrk="1" hangingPunct="1">
              <a:buClr>
                <a:srgbClr val="7030A0"/>
              </a:buClr>
              <a:buFont typeface="Wingdings" pitchFamily="2" charset="2"/>
              <a:buChar char="þ"/>
            </a:pPr>
            <a:r>
              <a:rPr lang="en-US" sz="3200" b="1" dirty="0">
                <a:latin typeface="Arial" pitchFamily="34" charset="0"/>
                <a:cs typeface="Arial" pitchFamily="34" charset="0"/>
              </a:rPr>
              <a:t>gather outside in a designated evacuation area.</a:t>
            </a:r>
          </a:p>
        </p:txBody>
      </p:sp>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3" name="TextBox 12"/>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2" name="TextBox 11"/>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71014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 calcmode="lin" valueType="num">
                                      <p:cBhvr additive="base">
                                        <p:cTn id="25"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 calcmode="lin" valueType="num">
                                      <p:cBhvr additive="base">
                                        <p:cTn id="31"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 calcmode="lin" valueType="num">
                                      <p:cBhvr additive="base">
                                        <p:cTn id="37"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anim calcmode="lin" valueType="num">
                                      <p:cBhvr additive="base">
                                        <p:cTn id="43"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4">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EARTHQUAKE DRILL PROCEDURE</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Text Box 3"/>
          <p:cNvSpPr txBox="1">
            <a:spLocks noChangeArrowheads="1"/>
          </p:cNvSpPr>
          <p:nvPr/>
        </p:nvSpPr>
        <p:spPr bwMode="auto">
          <a:xfrm>
            <a:off x="162413" y="990600"/>
            <a:ext cx="8876079"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n-US" sz="3200" b="1" dirty="0">
                <a:latin typeface="Century Gothic" pitchFamily="34" charset="0"/>
              </a:rPr>
              <a:t>3. </a:t>
            </a:r>
            <a:r>
              <a:rPr lang="en-US" sz="3200" b="1" u="sng" dirty="0">
                <a:solidFill>
                  <a:srgbClr val="7030A0"/>
                </a:solidFill>
                <a:latin typeface="Century Gothic" pitchFamily="34" charset="0"/>
              </a:rPr>
              <a:t>ASSEMBLY PHASE</a:t>
            </a:r>
            <a:r>
              <a:rPr lang="en-US" sz="3200" b="1" dirty="0">
                <a:latin typeface="Century Gothic" pitchFamily="34" charset="0"/>
              </a:rPr>
              <a:t>:</a:t>
            </a:r>
            <a:r>
              <a:rPr lang="en-US" sz="3200" b="1" u="sng" dirty="0">
                <a:latin typeface="Century Gothic" pitchFamily="34" charset="0"/>
              </a:rPr>
              <a:t> </a:t>
            </a:r>
            <a:endParaRPr lang="en-US" sz="3200" b="1" u="sng" dirty="0" smtClean="0">
              <a:latin typeface="Century Gothic" pitchFamily="34" charset="0"/>
            </a:endParaRPr>
          </a:p>
          <a:p>
            <a:pPr algn="just" eaLnBrk="1" hangingPunct="1"/>
            <a:endParaRPr lang="en-US" sz="1000" b="1" u="sng" dirty="0">
              <a:latin typeface="Century Gothic" pitchFamily="34" charset="0"/>
            </a:endParaRPr>
          </a:p>
          <a:p>
            <a:pPr algn="just" eaLnBrk="1" hangingPunct="1"/>
            <a:r>
              <a:rPr lang="en-US" sz="3200" b="1" dirty="0">
                <a:latin typeface="Century Gothic" pitchFamily="34" charset="0"/>
              </a:rPr>
              <a:t>At the assembly area, groups  </a:t>
            </a:r>
            <a:r>
              <a:rPr lang="en-US" sz="3200" b="1" dirty="0" smtClean="0">
                <a:latin typeface="Century Gothic" pitchFamily="34" charset="0"/>
              </a:rPr>
              <a:t>from  </a:t>
            </a:r>
            <a:r>
              <a:rPr lang="en-US" sz="3200" b="1" dirty="0">
                <a:latin typeface="Century Gothic" pitchFamily="34" charset="0"/>
              </a:rPr>
              <a:t>each floor must stay together. </a:t>
            </a:r>
          </a:p>
        </p:txBody>
      </p:sp>
      <p:sp>
        <p:nvSpPr>
          <p:cNvPr id="11" name="Text Box 4"/>
          <p:cNvSpPr txBox="1">
            <a:spLocks noChangeArrowheads="1"/>
          </p:cNvSpPr>
          <p:nvPr/>
        </p:nvSpPr>
        <p:spPr bwMode="auto">
          <a:xfrm>
            <a:off x="162413" y="2957513"/>
            <a:ext cx="887607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n-US" sz="3200" b="1" dirty="0">
                <a:latin typeface="Century Gothic" pitchFamily="34" charset="0"/>
              </a:rPr>
              <a:t>4. </a:t>
            </a:r>
            <a:r>
              <a:rPr lang="en-US" sz="3200" b="1" u="sng" dirty="0">
                <a:solidFill>
                  <a:srgbClr val="7030A0"/>
                </a:solidFill>
                <a:latin typeface="Century Gothic" pitchFamily="34" charset="0"/>
              </a:rPr>
              <a:t>HEADCOUNT PHASE</a:t>
            </a:r>
            <a:r>
              <a:rPr lang="en-US" sz="3200" b="1" dirty="0" smtClean="0">
                <a:latin typeface="Century Gothic" pitchFamily="34" charset="0"/>
              </a:rPr>
              <a:t>:</a:t>
            </a:r>
          </a:p>
          <a:p>
            <a:pPr algn="just" eaLnBrk="1" hangingPunct="1"/>
            <a:endParaRPr lang="en-US" sz="1000" b="1" dirty="0">
              <a:latin typeface="Century Gothic" pitchFamily="34" charset="0"/>
            </a:endParaRPr>
          </a:p>
          <a:p>
            <a:pPr algn="just" eaLnBrk="1" hangingPunct="1"/>
            <a:r>
              <a:rPr lang="en-US" sz="3200" b="1" dirty="0">
                <a:latin typeface="Century Gothic" pitchFamily="34" charset="0"/>
              </a:rPr>
              <a:t>During this phase, every section head/leader must determine if everyone is present or accounted for</a:t>
            </a:r>
            <a:r>
              <a:rPr lang="en-US" sz="3200" b="1" dirty="0" smtClean="0">
                <a:latin typeface="Century Gothic" pitchFamily="34" charset="0"/>
              </a:rPr>
              <a:t>.</a:t>
            </a:r>
          </a:p>
          <a:p>
            <a:pPr algn="just" eaLnBrk="1" hangingPunct="1"/>
            <a:endParaRPr lang="en-US" sz="1000" b="1" dirty="0">
              <a:latin typeface="Century Gothic" pitchFamily="34" charset="0"/>
            </a:endParaRPr>
          </a:p>
          <a:p>
            <a:pPr algn="just" eaLnBrk="1" hangingPunct="1"/>
            <a:r>
              <a:rPr lang="en-US" sz="3200" b="1" i="1" dirty="0">
                <a:latin typeface="Century Gothic" pitchFamily="34" charset="0"/>
              </a:rPr>
              <a:t>		absent = </a:t>
            </a:r>
            <a:r>
              <a:rPr lang="en-US" sz="3200" b="1" i="1" dirty="0">
                <a:solidFill>
                  <a:srgbClr val="FF0000"/>
                </a:solidFill>
                <a:latin typeface="Century Gothic" pitchFamily="34" charset="0"/>
              </a:rPr>
              <a:t>casualty</a:t>
            </a:r>
          </a:p>
        </p:txBody>
      </p:sp>
      <p:grpSp>
        <p:nvGrpSpPr>
          <p:cNvPr id="12" name="Group 11"/>
          <p:cNvGrpSpPr/>
          <p:nvPr/>
        </p:nvGrpSpPr>
        <p:grpSpPr>
          <a:xfrm>
            <a:off x="0" y="6096000"/>
            <a:ext cx="9144000" cy="714375"/>
            <a:chOff x="0" y="6096000"/>
            <a:chExt cx="12192000" cy="714375"/>
          </a:xfrm>
        </p:grpSpPr>
        <p:grpSp>
          <p:nvGrpSpPr>
            <p:cNvPr id="13" name="Group 13"/>
            <p:cNvGrpSpPr/>
            <p:nvPr/>
          </p:nvGrpSpPr>
          <p:grpSpPr>
            <a:xfrm>
              <a:off x="0" y="6096000"/>
              <a:ext cx="12192000" cy="714375"/>
              <a:chOff x="0" y="6096000"/>
              <a:chExt cx="12192000" cy="714375"/>
            </a:xfrm>
            <a:solidFill>
              <a:srgbClr val="660066"/>
            </a:solidFill>
          </p:grpSpPr>
          <p:sp>
            <p:nvSpPr>
              <p:cNvPr id="15" name="TextBox 14"/>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4" name="TextBox 13"/>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12199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EARTHQUAKE DRILL PROCEDURE</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2" name="Text Box 3"/>
          <p:cNvSpPr txBox="1">
            <a:spLocks noChangeArrowheads="1"/>
          </p:cNvSpPr>
          <p:nvPr/>
        </p:nvSpPr>
        <p:spPr bwMode="auto">
          <a:xfrm>
            <a:off x="304800" y="1069062"/>
            <a:ext cx="86741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n-US" sz="3200" b="1" dirty="0">
                <a:latin typeface="Century Gothic" pitchFamily="34" charset="0"/>
              </a:rPr>
              <a:t>5. </a:t>
            </a:r>
            <a:r>
              <a:rPr lang="en-US" sz="3200" b="1" u="sng" dirty="0">
                <a:solidFill>
                  <a:srgbClr val="7030A0"/>
                </a:solidFill>
                <a:latin typeface="Century Gothic" pitchFamily="34" charset="0"/>
              </a:rPr>
              <a:t>EVALUATION</a:t>
            </a:r>
            <a:r>
              <a:rPr lang="en-US" sz="3200" b="1" dirty="0">
                <a:latin typeface="Century Gothic" pitchFamily="34" charset="0"/>
              </a:rPr>
              <a:t>:</a:t>
            </a:r>
          </a:p>
          <a:p>
            <a:pPr algn="just" eaLnBrk="1" hangingPunct="1">
              <a:buFont typeface="Wingdings" pitchFamily="2" charset="2"/>
              <a:buNone/>
            </a:pPr>
            <a:endParaRPr lang="en-US" sz="1000" b="1" dirty="0">
              <a:latin typeface="Century Gothic" pitchFamily="34" charset="0"/>
            </a:endParaRPr>
          </a:p>
          <a:p>
            <a:pPr algn="just" eaLnBrk="1" hangingPunct="1">
              <a:buFont typeface="Wingdings" pitchFamily="2" charset="2"/>
              <a:buNone/>
            </a:pPr>
            <a:r>
              <a:rPr lang="en-US" sz="3200" b="1" dirty="0">
                <a:latin typeface="Century Gothic" pitchFamily="34" charset="0"/>
              </a:rPr>
              <a:t>Must have evaluators to identify:</a:t>
            </a:r>
          </a:p>
          <a:p>
            <a:pPr algn="just" eaLnBrk="1" hangingPunct="1">
              <a:buFont typeface="Wingdings" pitchFamily="2" charset="2"/>
              <a:buNone/>
            </a:pPr>
            <a:endParaRPr lang="en-US" sz="1000" b="1" dirty="0">
              <a:latin typeface="Century Gothic" pitchFamily="34" charset="0"/>
            </a:endParaRPr>
          </a:p>
          <a:p>
            <a:pPr marL="1485900" indent="-571500" algn="just" eaLnBrk="1" hangingPunct="1">
              <a:buClr>
                <a:srgbClr val="7030A0"/>
              </a:buClr>
              <a:buFont typeface="Wingdings" pitchFamily="2" charset="2"/>
              <a:buChar char="þ"/>
            </a:pPr>
            <a:r>
              <a:rPr lang="en-US" sz="3200" b="1" dirty="0">
                <a:latin typeface="Century Gothic" pitchFamily="34" charset="0"/>
              </a:rPr>
              <a:t> snags in the drill</a:t>
            </a:r>
          </a:p>
          <a:p>
            <a:pPr marL="1485900" indent="-571500" algn="just" eaLnBrk="1" hangingPunct="1">
              <a:buClr>
                <a:srgbClr val="7030A0"/>
              </a:buClr>
              <a:buFont typeface="Wingdings" pitchFamily="2" charset="2"/>
              <a:buChar char="þ"/>
            </a:pPr>
            <a:endParaRPr lang="en-US" sz="1000" b="1" dirty="0">
              <a:latin typeface="Century Gothic" pitchFamily="34" charset="0"/>
            </a:endParaRPr>
          </a:p>
          <a:p>
            <a:pPr marL="1485900" indent="-571500" algn="just" eaLnBrk="1" hangingPunct="1">
              <a:buClr>
                <a:srgbClr val="7030A0"/>
              </a:buClr>
              <a:buFont typeface="Wingdings" pitchFamily="2" charset="2"/>
              <a:buChar char="þ"/>
            </a:pPr>
            <a:r>
              <a:rPr lang="en-US" sz="3200" b="1" dirty="0">
                <a:latin typeface="Century Gothic" pitchFamily="34" charset="0"/>
              </a:rPr>
              <a:t>problem areas or </a:t>
            </a:r>
            <a:r>
              <a:rPr lang="en-US" sz="3200" b="1" dirty="0" smtClean="0">
                <a:latin typeface="Century Gothic" pitchFamily="34" charset="0"/>
              </a:rPr>
              <a:t>potential problem areas </a:t>
            </a:r>
            <a:r>
              <a:rPr lang="en-US" sz="3200" b="1" dirty="0">
                <a:latin typeface="Century Gothic" pitchFamily="34" charset="0"/>
              </a:rPr>
              <a:t>to rectify </a:t>
            </a:r>
            <a:r>
              <a:rPr lang="en-US" sz="3200" b="1" dirty="0" smtClean="0">
                <a:latin typeface="Century Gothic" pitchFamily="34" charset="0"/>
              </a:rPr>
              <a:t>these problems </a:t>
            </a:r>
            <a:r>
              <a:rPr lang="en-US" sz="3200" b="1" dirty="0">
                <a:latin typeface="Century Gothic" pitchFamily="34" charset="0"/>
              </a:rPr>
              <a:t>for future earthquake </a:t>
            </a:r>
            <a:r>
              <a:rPr lang="en-US" sz="3200" b="1" dirty="0" smtClean="0">
                <a:latin typeface="Century Gothic" pitchFamily="34" charset="0"/>
              </a:rPr>
              <a:t>drills </a:t>
            </a:r>
            <a:r>
              <a:rPr lang="en-US" sz="3200" b="1" dirty="0">
                <a:latin typeface="Century Gothic" pitchFamily="34" charset="0"/>
              </a:rPr>
              <a:t>or in actual </a:t>
            </a:r>
            <a:r>
              <a:rPr lang="en-US" sz="3200" b="1" dirty="0" smtClean="0">
                <a:latin typeface="Century Gothic" pitchFamily="34" charset="0"/>
              </a:rPr>
              <a:t>earthquake scenario</a:t>
            </a:r>
            <a:r>
              <a:rPr lang="en-US" sz="3200" b="1" dirty="0">
                <a:latin typeface="Century Gothic" pitchFamily="34" charset="0"/>
              </a:rPr>
              <a:t>.</a:t>
            </a:r>
          </a:p>
        </p:txBody>
      </p:sp>
      <p:grpSp>
        <p:nvGrpSpPr>
          <p:cNvPr id="10" name="Group 9"/>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238344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
            <a:ext cx="9144000" cy="553998"/>
          </a:xfrm>
          <a:prstGeom prst="rect">
            <a:avLst/>
          </a:prstGeom>
          <a:solidFill>
            <a:srgbClr val="7030A0"/>
          </a:solidFill>
          <a:ln>
            <a:solidFill>
              <a:srgbClr val="7030A0"/>
            </a:solidFill>
          </a:ln>
        </p:spPr>
        <p:txBody>
          <a:bodyPr wrap="square" rtlCol="0">
            <a:spAutoFit/>
          </a:bodyPr>
          <a:lstStyle/>
          <a:p>
            <a:pPr algn="just"/>
            <a:r>
              <a:rPr lang="en-US" sz="3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WHEN IS THE RIGHT TIME TO EVACUATE?</a:t>
            </a:r>
            <a:endParaRPr lang="en-US" sz="3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Text Box 3"/>
          <p:cNvSpPr txBox="1">
            <a:spLocks noChangeArrowheads="1"/>
          </p:cNvSpPr>
          <p:nvPr/>
        </p:nvSpPr>
        <p:spPr bwMode="auto">
          <a:xfrm>
            <a:off x="304800" y="1524000"/>
            <a:ext cx="85518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lgn="just" eaLnBrk="1" hangingPunct="1">
              <a:buClr>
                <a:srgbClr val="7030A0"/>
              </a:buClr>
              <a:buFont typeface="Wingdings" pitchFamily="2" charset="2"/>
              <a:buChar char="þ"/>
            </a:pPr>
            <a:r>
              <a:rPr lang="en-US" sz="3200" b="1" dirty="0" smtClean="0">
                <a:latin typeface="Arial" pitchFamily="34" charset="0"/>
                <a:cs typeface="Arial" pitchFamily="34" charset="0"/>
              </a:rPr>
              <a:t> </a:t>
            </a:r>
            <a:r>
              <a:rPr lang="en-US" sz="3200" b="1" dirty="0">
                <a:latin typeface="Arial" pitchFamily="34" charset="0"/>
                <a:cs typeface="Arial" pitchFamily="34" charset="0"/>
              </a:rPr>
              <a:t>After a very strong earthquake </a:t>
            </a:r>
            <a:r>
              <a:rPr lang="en-US" sz="3200" b="1" dirty="0" smtClean="0">
                <a:latin typeface="Arial" pitchFamily="34" charset="0"/>
                <a:cs typeface="Arial" pitchFamily="34" charset="0"/>
              </a:rPr>
              <a:t>with observed  </a:t>
            </a:r>
            <a:r>
              <a:rPr lang="en-US" sz="3200" b="1" dirty="0">
                <a:latin typeface="Arial" pitchFamily="34" charset="0"/>
                <a:cs typeface="Arial" pitchFamily="34" charset="0"/>
              </a:rPr>
              <a:t>or felt </a:t>
            </a:r>
            <a:r>
              <a:rPr lang="en-US" sz="3200" b="1" u="sng" dirty="0">
                <a:solidFill>
                  <a:srgbClr val="7030A0"/>
                </a:solidFill>
                <a:latin typeface="Arial" pitchFamily="34" charset="0"/>
                <a:cs typeface="Arial" pitchFamily="34" charset="0"/>
              </a:rPr>
              <a:t>Intensity of VI</a:t>
            </a:r>
            <a:r>
              <a:rPr lang="en-US" sz="3200" b="1" dirty="0">
                <a:solidFill>
                  <a:srgbClr val="7030A0"/>
                </a:solidFill>
                <a:latin typeface="Arial" pitchFamily="34" charset="0"/>
                <a:cs typeface="Arial" pitchFamily="34" charset="0"/>
              </a:rPr>
              <a:t> </a:t>
            </a:r>
            <a:r>
              <a:rPr lang="en-US" sz="3200" b="1" dirty="0">
                <a:latin typeface="Arial" pitchFamily="34" charset="0"/>
                <a:cs typeface="Arial" pitchFamily="34" charset="0"/>
              </a:rPr>
              <a:t>or </a:t>
            </a:r>
            <a:r>
              <a:rPr lang="en-US" sz="3200" b="1" u="sng" dirty="0" smtClean="0">
                <a:solidFill>
                  <a:srgbClr val="7030A0"/>
                </a:solidFill>
                <a:latin typeface="Arial" pitchFamily="34" charset="0"/>
                <a:cs typeface="Arial" pitchFamily="34" charset="0"/>
              </a:rPr>
              <a:t>higher </a:t>
            </a:r>
            <a:r>
              <a:rPr lang="en-US" sz="3200" b="1" u="sng" dirty="0">
                <a:solidFill>
                  <a:srgbClr val="7030A0"/>
                </a:solidFill>
                <a:latin typeface="Arial" pitchFamily="34" charset="0"/>
                <a:cs typeface="Arial" pitchFamily="34" charset="0"/>
              </a:rPr>
              <a:t>in the area</a:t>
            </a:r>
            <a:r>
              <a:rPr lang="en-US" sz="3200" b="1" dirty="0">
                <a:latin typeface="Arial" pitchFamily="34" charset="0"/>
                <a:cs typeface="Arial" pitchFamily="34" charset="0"/>
              </a:rPr>
              <a:t>.</a:t>
            </a:r>
          </a:p>
          <a:p>
            <a:pPr marL="571500" indent="-571500" algn="just" eaLnBrk="1" hangingPunct="1">
              <a:buClr>
                <a:srgbClr val="7030A0"/>
              </a:buClr>
              <a:buFont typeface="Wingdings" pitchFamily="2" charset="2"/>
              <a:buChar char="þ"/>
            </a:pPr>
            <a:endParaRPr lang="en-US" sz="3200" b="1" dirty="0">
              <a:latin typeface="Arial" pitchFamily="34" charset="0"/>
              <a:cs typeface="Arial" pitchFamily="34" charset="0"/>
            </a:endParaRPr>
          </a:p>
          <a:p>
            <a:pPr marL="571500" indent="-571500" algn="just" eaLnBrk="1" hangingPunct="1">
              <a:buClr>
                <a:srgbClr val="7030A0"/>
              </a:buClr>
              <a:buFont typeface="Wingdings" pitchFamily="2" charset="2"/>
              <a:buChar char="þ"/>
            </a:pPr>
            <a:r>
              <a:rPr lang="en-US" sz="3200" b="1" dirty="0">
                <a:latin typeface="Arial" pitchFamily="34" charset="0"/>
                <a:cs typeface="Arial" pitchFamily="34" charset="0"/>
              </a:rPr>
              <a:t>  As need arises or as declared by </a:t>
            </a:r>
            <a:r>
              <a:rPr lang="en-US" sz="3200" b="1" dirty="0" smtClean="0">
                <a:latin typeface="Arial" pitchFamily="34" charset="0"/>
                <a:cs typeface="Arial" pitchFamily="34" charset="0"/>
              </a:rPr>
              <a:t>authorities</a:t>
            </a:r>
            <a:r>
              <a:rPr lang="en-US" sz="3200" b="1" dirty="0">
                <a:latin typeface="Arial" pitchFamily="34" charset="0"/>
                <a:cs typeface="Arial" pitchFamily="34" charset="0"/>
              </a:rPr>
              <a:t>.</a:t>
            </a:r>
          </a:p>
        </p:txBody>
      </p:sp>
      <p:grpSp>
        <p:nvGrpSpPr>
          <p:cNvPr id="11" name="Group 10"/>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49146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641937"/>
            <a:ext cx="8229600" cy="1015663"/>
          </a:xfrm>
          <a:prstGeom prst="rect">
            <a:avLst/>
          </a:prstGeom>
          <a:noFill/>
        </p:spPr>
        <p:txBody>
          <a:bodyPr wrap="square" rtlCol="0">
            <a:prstTxWarp prst="textChevronInverted">
              <a:avLst/>
            </a:prstTxWarp>
            <a:spAutoFit/>
          </a:bodyPr>
          <a:lstStyle/>
          <a:p>
            <a:pPr algn="ctr"/>
            <a:r>
              <a:rPr lang="en-US" sz="6000" b="1" dirty="0" smtClean="0">
                <a:ln>
                  <a:solidFill>
                    <a:sysClr val="windowText" lastClr="000000"/>
                  </a:solidFill>
                </a:ln>
                <a:solidFill>
                  <a:srgbClr val="7030A0"/>
                </a:solidFill>
                <a:effectLst>
                  <a:outerShdw blurRad="38100" dist="38100" dir="2700000" algn="tl">
                    <a:srgbClr val="000000">
                      <a:alpha val="43137"/>
                    </a:srgbClr>
                  </a:outerShdw>
                </a:effectLst>
              </a:rPr>
              <a:t>THANK YOU!!!</a:t>
            </a:r>
            <a:endParaRPr lang="en-US" sz="6000" b="1" dirty="0">
              <a:ln>
                <a:solidFill>
                  <a:sysClr val="windowText" lastClr="000000"/>
                </a:solidFill>
              </a:ln>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867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OBJECTIVES</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0" name="Rectangle 3"/>
          <p:cNvSpPr>
            <a:spLocks noChangeArrowheads="1"/>
          </p:cNvSpPr>
          <p:nvPr/>
        </p:nvSpPr>
        <p:spPr bwMode="auto">
          <a:xfrm>
            <a:off x="165588" y="1324096"/>
            <a:ext cx="8749812" cy="4467104"/>
          </a:xfrm>
          <a:prstGeom prst="rect">
            <a:avLst/>
          </a:prstGeom>
          <a:noFill/>
          <a:ln>
            <a:noFill/>
          </a:ln>
        </p:spPr>
        <p:txBody>
          <a:bodyPr/>
          <a:lstStyle/>
          <a:p>
            <a:pPr marL="571500" indent="-571500" algn="just">
              <a:lnSpc>
                <a:spcPct val="90000"/>
              </a:lnSpc>
              <a:spcBef>
                <a:spcPct val="20000"/>
              </a:spcBef>
              <a:buClr>
                <a:srgbClr val="7030A0"/>
              </a:buClr>
              <a:buFont typeface="Wingdings" pitchFamily="2" charset="2"/>
              <a:buChar char="þ"/>
            </a:pPr>
            <a:r>
              <a:rPr lang="en-US" sz="3600" b="1" dirty="0" smtClean="0">
                <a:latin typeface="Arial" pitchFamily="34" charset="0"/>
                <a:cs typeface="Arial" pitchFamily="34" charset="0"/>
              </a:rPr>
              <a:t>To </a:t>
            </a:r>
            <a:r>
              <a:rPr lang="en-US" sz="3600" b="1" dirty="0">
                <a:latin typeface="Arial" pitchFamily="34" charset="0"/>
                <a:cs typeface="Arial" pitchFamily="34" charset="0"/>
              </a:rPr>
              <a:t>train supervisors, office staffs and personnel on the proper actions and response during an earthquake; and</a:t>
            </a:r>
          </a:p>
          <a:p>
            <a:pPr marL="342900" indent="-342900" algn="just">
              <a:lnSpc>
                <a:spcPct val="90000"/>
              </a:lnSpc>
              <a:spcBef>
                <a:spcPct val="20000"/>
              </a:spcBef>
              <a:buClr>
                <a:srgbClr val="7030A0"/>
              </a:buClr>
              <a:buFont typeface="Wingdings" pitchFamily="2" charset="2"/>
              <a:buChar char="þ"/>
            </a:pPr>
            <a:endParaRPr lang="en-US" sz="1000" b="1" dirty="0">
              <a:latin typeface="Arial" pitchFamily="34" charset="0"/>
              <a:cs typeface="Arial" pitchFamily="34" charset="0"/>
            </a:endParaRPr>
          </a:p>
          <a:p>
            <a:pPr marL="571500" indent="-571500" algn="just">
              <a:lnSpc>
                <a:spcPct val="90000"/>
              </a:lnSpc>
              <a:spcBef>
                <a:spcPct val="20000"/>
              </a:spcBef>
              <a:buClr>
                <a:srgbClr val="7030A0"/>
              </a:buClr>
              <a:buFont typeface="Wingdings" pitchFamily="2" charset="2"/>
              <a:buChar char="þ"/>
            </a:pPr>
            <a:r>
              <a:rPr lang="en-US" sz="3600" b="1" dirty="0">
                <a:latin typeface="Arial" pitchFamily="34" charset="0"/>
                <a:cs typeface="Arial" pitchFamily="34" charset="0"/>
              </a:rPr>
              <a:t>To test various elements of the response plan designed by the </a:t>
            </a:r>
            <a:r>
              <a:rPr lang="en-US" sz="3600" b="1" i="1" u="sng" dirty="0" smtClean="0">
                <a:solidFill>
                  <a:srgbClr val="7030A0"/>
                </a:solidFill>
                <a:latin typeface="Arial" pitchFamily="34" charset="0"/>
                <a:cs typeface="Arial" pitchFamily="34" charset="0"/>
              </a:rPr>
              <a:t>School Disaster Management Committee</a:t>
            </a:r>
            <a:r>
              <a:rPr lang="en-US" sz="3600" b="1" dirty="0" smtClean="0">
                <a:solidFill>
                  <a:srgbClr val="7030A0"/>
                </a:solidFill>
                <a:latin typeface="Arial" pitchFamily="34" charset="0"/>
                <a:cs typeface="Arial" pitchFamily="34" charset="0"/>
              </a:rPr>
              <a:t> </a:t>
            </a:r>
            <a:r>
              <a:rPr lang="en-US" sz="3600" b="1" dirty="0" smtClean="0">
                <a:latin typeface="Arial" pitchFamily="34" charset="0"/>
                <a:cs typeface="Arial" pitchFamily="34" charset="0"/>
              </a:rPr>
              <a:t>(SDMC).</a:t>
            </a:r>
            <a:endParaRPr lang="en-US" sz="3600" b="1" i="1" u="sng" dirty="0">
              <a:latin typeface="Arial" pitchFamily="34" charset="0"/>
              <a:cs typeface="Arial" pitchFamily="34" charset="0"/>
            </a:endParaRPr>
          </a:p>
        </p:txBody>
      </p:sp>
      <p:grpSp>
        <p:nvGrpSpPr>
          <p:cNvPr id="11" name="Group 10"/>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421711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707886"/>
          </a:xfrm>
          <a:prstGeom prst="rect">
            <a:avLst/>
          </a:prstGeom>
          <a:solidFill>
            <a:srgbClr val="7030A0"/>
          </a:solidFill>
          <a:ln>
            <a:solidFill>
              <a:srgbClr val="7030A0"/>
            </a:solidFill>
          </a:ln>
        </p:spPr>
        <p:txBody>
          <a:bodyPr wrap="square" rtlCol="0">
            <a:spAutoFit/>
          </a:bodyPr>
          <a:lstStyle/>
          <a:p>
            <a:pPr algn="just"/>
            <a:r>
              <a:rPr lang="en-US" sz="4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EARTHQUAKE</a:t>
            </a:r>
            <a:endParaRPr lang="en-US" sz="4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1" name="Text Box 4"/>
          <p:cNvSpPr txBox="1">
            <a:spLocks noChangeArrowheads="1"/>
          </p:cNvSpPr>
          <p:nvPr/>
        </p:nvSpPr>
        <p:spPr bwMode="auto">
          <a:xfrm>
            <a:off x="228600" y="2286000"/>
            <a:ext cx="4572000" cy="3046988"/>
          </a:xfrm>
          <a:prstGeom prst="rect">
            <a:avLst/>
          </a:prstGeom>
          <a:noFill/>
          <a:ln w="9525">
            <a:noFill/>
            <a:miter lim="800000"/>
            <a:headEnd/>
            <a:tailEnd/>
          </a:ln>
          <a:effectLst/>
        </p:spPr>
        <p:txBody>
          <a:bodyPr wrap="square">
            <a:spAutoFit/>
          </a:bodyPr>
          <a:lstStyle/>
          <a:p>
            <a:pPr algn="just">
              <a:defRPr/>
            </a:pPr>
            <a:r>
              <a:rPr lang="en-US" sz="3200" b="1" dirty="0">
                <a:latin typeface="Arial" pitchFamily="34" charset="0"/>
                <a:cs typeface="Arial" pitchFamily="34" charset="0"/>
              </a:rPr>
              <a:t>A weak to violent </a:t>
            </a:r>
            <a:r>
              <a:rPr lang="en-US" sz="3200" b="1" dirty="0" smtClean="0">
                <a:latin typeface="Arial" pitchFamily="34" charset="0"/>
                <a:cs typeface="Arial" pitchFamily="34" charset="0"/>
              </a:rPr>
              <a:t>shaking of </a:t>
            </a:r>
            <a:r>
              <a:rPr lang="en-US" sz="3200" b="1" dirty="0">
                <a:latin typeface="Arial" pitchFamily="34" charset="0"/>
                <a:cs typeface="Arial" pitchFamily="34" charset="0"/>
              </a:rPr>
              <a:t>the </a:t>
            </a:r>
            <a:r>
              <a:rPr lang="en-US" sz="3200" b="1" dirty="0" smtClean="0">
                <a:latin typeface="Arial" pitchFamily="34" charset="0"/>
                <a:cs typeface="Arial" pitchFamily="34" charset="0"/>
              </a:rPr>
              <a:t>ground produced by the </a:t>
            </a:r>
            <a:r>
              <a:rPr lang="en-US" sz="3200" b="1" dirty="0">
                <a:latin typeface="Arial" pitchFamily="34" charset="0"/>
                <a:cs typeface="Arial" pitchFamily="34" charset="0"/>
              </a:rPr>
              <a:t>sudden movement </a:t>
            </a:r>
            <a:r>
              <a:rPr lang="en-US" sz="3200" b="1" dirty="0" smtClean="0">
                <a:latin typeface="Arial" pitchFamily="34" charset="0"/>
                <a:cs typeface="Arial" pitchFamily="34" charset="0"/>
              </a:rPr>
              <a:t>of rock </a:t>
            </a:r>
            <a:r>
              <a:rPr lang="en-US" sz="3200" b="1" dirty="0">
                <a:latin typeface="Arial" pitchFamily="34" charset="0"/>
                <a:cs typeface="Arial" pitchFamily="34" charset="0"/>
              </a:rPr>
              <a:t>materials below the </a:t>
            </a:r>
            <a:r>
              <a:rPr lang="en-US" sz="3200" b="1" dirty="0" smtClean="0">
                <a:latin typeface="Arial" pitchFamily="34" charset="0"/>
                <a:cs typeface="Arial" pitchFamily="34" charset="0"/>
              </a:rPr>
              <a:t>earth’s </a:t>
            </a:r>
            <a:r>
              <a:rPr lang="en-US" sz="3200" b="1" dirty="0">
                <a:latin typeface="Arial" pitchFamily="34" charset="0"/>
                <a:cs typeface="Arial" pitchFamily="34" charset="0"/>
              </a:rPr>
              <a:t>surface.</a:t>
            </a:r>
          </a:p>
        </p:txBody>
      </p:sp>
      <p:graphicFrame>
        <p:nvGraphicFramePr>
          <p:cNvPr id="2" name="Object 1"/>
          <p:cNvGraphicFramePr>
            <a:graphicFrameLocks noChangeAspect="1"/>
          </p:cNvGraphicFramePr>
          <p:nvPr>
            <p:extLst>
              <p:ext uri="{D42A27DB-BD31-4B8C-83A1-F6EECF244321}">
                <p14:modId xmlns:p14="http://schemas.microsoft.com/office/powerpoint/2010/main" val="1827701313"/>
              </p:ext>
            </p:extLst>
          </p:nvPr>
        </p:nvGraphicFramePr>
        <p:xfrm>
          <a:off x="5105400" y="1219200"/>
          <a:ext cx="3788281" cy="4781550"/>
        </p:xfrm>
        <a:graphic>
          <a:graphicData uri="http://schemas.openxmlformats.org/presentationml/2006/ole">
            <mc:AlternateContent xmlns:mc="http://schemas.openxmlformats.org/markup-compatibility/2006">
              <mc:Choice xmlns:v="urn:schemas-microsoft-com:vml" Requires="v">
                <p:oleObj spid="_x0000_s1065" name="Image" r:id="rId3" imgW="10076950" imgH="9301800" progId="">
                  <p:embed/>
                </p:oleObj>
              </mc:Choice>
              <mc:Fallback>
                <p:oleObj name="Image" r:id="rId3" imgW="10076950" imgH="9301800" progId="">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19200"/>
                        <a:ext cx="3788281" cy="478155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3" name="TextBox 12"/>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80780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eismicity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9" y="900751"/>
            <a:ext cx="4819801" cy="506746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7"/>
          <p:cNvSpPr txBox="1">
            <a:spLocks noChangeArrowheads="1"/>
          </p:cNvSpPr>
          <p:nvPr/>
        </p:nvSpPr>
        <p:spPr bwMode="auto">
          <a:xfrm>
            <a:off x="5715000" y="990600"/>
            <a:ext cx="312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sz="3600" b="1" dirty="0">
                <a:latin typeface="Arial" charset="0"/>
              </a:rPr>
              <a:t>at least 20 earthquakes per day</a:t>
            </a:r>
          </a:p>
          <a:p>
            <a:pPr algn="ctr">
              <a:spcBef>
                <a:spcPct val="50000"/>
              </a:spcBef>
            </a:pPr>
            <a:endParaRPr lang="en-US" sz="3600" b="1" dirty="0">
              <a:latin typeface="Arial" charset="0"/>
            </a:endParaRPr>
          </a:p>
          <a:p>
            <a:pPr algn="ctr">
              <a:spcBef>
                <a:spcPct val="50000"/>
              </a:spcBef>
            </a:pPr>
            <a:r>
              <a:rPr lang="en-US" sz="3600" b="1" dirty="0">
                <a:latin typeface="Arial" charset="0"/>
              </a:rPr>
              <a:t>4 – 5 felt earthquakes per week</a:t>
            </a:r>
          </a:p>
        </p:txBody>
      </p:sp>
      <p:grpSp>
        <p:nvGrpSpPr>
          <p:cNvPr id="9" name="Group 8"/>
          <p:cNvGrpSpPr/>
          <p:nvPr/>
        </p:nvGrpSpPr>
        <p:grpSpPr>
          <a:xfrm>
            <a:off x="0" y="6096000"/>
            <a:ext cx="9144000" cy="714375"/>
            <a:chOff x="0" y="6096000"/>
            <a:chExt cx="12192000" cy="714375"/>
          </a:xfrm>
        </p:grpSpPr>
        <p:grpSp>
          <p:nvGrpSpPr>
            <p:cNvPr id="11" name="Group 13"/>
            <p:cNvGrpSpPr/>
            <p:nvPr/>
          </p:nvGrpSpPr>
          <p:grpSpPr>
            <a:xfrm>
              <a:off x="0" y="6096000"/>
              <a:ext cx="12192000" cy="714375"/>
              <a:chOff x="0" y="6096000"/>
              <a:chExt cx="12192000" cy="714375"/>
            </a:xfrm>
            <a:solidFill>
              <a:srgbClr val="660066"/>
            </a:solidFill>
          </p:grpSpPr>
          <p:sp>
            <p:nvSpPr>
              <p:cNvPr id="14" name="TextBox 13"/>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2" name="TextBox 11"/>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
        <p:nvSpPr>
          <p:cNvPr id="16" name="TextBox 15"/>
          <p:cNvSpPr txBox="1"/>
          <p:nvPr/>
        </p:nvSpPr>
        <p:spPr>
          <a:xfrm>
            <a:off x="0" y="178060"/>
            <a:ext cx="9144000" cy="553998"/>
          </a:xfrm>
          <a:prstGeom prst="rect">
            <a:avLst/>
          </a:prstGeom>
          <a:solidFill>
            <a:srgbClr val="7030A0"/>
          </a:solidFill>
          <a:ln>
            <a:solidFill>
              <a:srgbClr val="7030A0"/>
            </a:solidFill>
          </a:ln>
        </p:spPr>
        <p:txBody>
          <a:bodyPr wrap="square" rtlCol="0">
            <a:spAutoFit/>
          </a:bodyPr>
          <a:lstStyle/>
          <a:p>
            <a:pPr algn="just"/>
            <a:r>
              <a:rPr lang="en-US" sz="3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RP EARTHQUAKE SEISMICITY MAP</a:t>
            </a:r>
            <a:endParaRPr lang="en-US" sz="3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Tree>
    <p:extLst>
      <p:ext uri="{BB962C8B-B14F-4D97-AF65-F5344CB8AC3E}">
        <p14:creationId xmlns:p14="http://schemas.microsoft.com/office/powerpoint/2010/main" val="4017899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out)">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circle(out)">
                                      <p:cBhvr>
                                        <p:cTn id="17"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553998"/>
          </a:xfrm>
          <a:prstGeom prst="rect">
            <a:avLst/>
          </a:prstGeom>
          <a:solidFill>
            <a:srgbClr val="7030A0"/>
          </a:solidFill>
          <a:ln>
            <a:solidFill>
              <a:srgbClr val="7030A0"/>
            </a:solidFill>
          </a:ln>
        </p:spPr>
        <p:txBody>
          <a:bodyPr wrap="square" rtlCol="0">
            <a:spAutoFit/>
          </a:bodyPr>
          <a:lstStyle/>
          <a:p>
            <a:pPr algn="just"/>
            <a:r>
              <a:rPr lang="en-US" sz="3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2 WAYS TO DESCRIBE THE EQ’s STRENGTH</a:t>
            </a:r>
            <a:endParaRPr lang="en-US" sz="3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pic>
        <p:nvPicPr>
          <p:cNvPr id="10" name="Picture 2" descr="intensityf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0" y="2819400"/>
            <a:ext cx="4048820" cy="2971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8"/>
          <p:cNvSpPr txBox="1">
            <a:spLocks noChangeArrowheads="1"/>
          </p:cNvSpPr>
          <p:nvPr/>
        </p:nvSpPr>
        <p:spPr bwMode="auto">
          <a:xfrm>
            <a:off x="4578117" y="2017732"/>
            <a:ext cx="44134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600" b="1" dirty="0">
                <a:latin typeface="Arial" charset="0"/>
              </a:rPr>
              <a:t>perceived strength of an </a:t>
            </a:r>
            <a:r>
              <a:rPr lang="en-US" sz="3600" b="1" dirty="0" smtClean="0">
                <a:latin typeface="Arial" charset="0"/>
              </a:rPr>
              <a:t>earthquake </a:t>
            </a:r>
            <a:r>
              <a:rPr lang="en-US" sz="3600" b="1" dirty="0">
                <a:latin typeface="Arial" charset="0"/>
              </a:rPr>
              <a:t>based on </a:t>
            </a:r>
            <a:r>
              <a:rPr lang="en-US" sz="3600" b="1" dirty="0" smtClean="0">
                <a:latin typeface="Arial" charset="0"/>
              </a:rPr>
              <a:t>relative </a:t>
            </a:r>
            <a:r>
              <a:rPr lang="en-US" sz="3600" b="1" dirty="0">
                <a:latin typeface="Arial" charset="0"/>
              </a:rPr>
              <a:t>effect to </a:t>
            </a:r>
            <a:r>
              <a:rPr lang="en-US" sz="3600" b="1" dirty="0" smtClean="0">
                <a:latin typeface="Arial" charset="0"/>
              </a:rPr>
              <a:t>people and structures; generally higher </a:t>
            </a:r>
            <a:r>
              <a:rPr lang="en-US" sz="3600" b="1" dirty="0">
                <a:latin typeface="Arial" charset="0"/>
              </a:rPr>
              <a:t>near the </a:t>
            </a:r>
            <a:r>
              <a:rPr lang="en-US" sz="3600" b="1" dirty="0" smtClean="0">
                <a:latin typeface="Arial" charset="0"/>
              </a:rPr>
              <a:t>epicenter.</a:t>
            </a:r>
            <a:endParaRPr lang="en-US" sz="3600" b="1" dirty="0">
              <a:latin typeface="Arial" charset="0"/>
            </a:endParaRPr>
          </a:p>
        </p:txBody>
      </p:sp>
      <p:sp>
        <p:nvSpPr>
          <p:cNvPr id="13" name="Text Box 15"/>
          <p:cNvSpPr txBox="1">
            <a:spLocks noChangeArrowheads="1"/>
          </p:cNvSpPr>
          <p:nvPr/>
        </p:nvSpPr>
        <p:spPr bwMode="auto">
          <a:xfrm>
            <a:off x="146538" y="1182469"/>
            <a:ext cx="39784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600" b="1" dirty="0">
                <a:latin typeface="Arial" pitchFamily="34" charset="0"/>
                <a:cs typeface="Arial" pitchFamily="34" charset="0"/>
              </a:rPr>
              <a:t>1. Intensity</a:t>
            </a:r>
          </a:p>
        </p:txBody>
      </p:sp>
      <p:grpSp>
        <p:nvGrpSpPr>
          <p:cNvPr id="11" name="Group 10"/>
          <p:cNvGrpSpPr/>
          <p:nvPr/>
        </p:nvGrpSpPr>
        <p:grpSpPr>
          <a:xfrm>
            <a:off x="0" y="6096000"/>
            <a:ext cx="9144000" cy="714375"/>
            <a:chOff x="0" y="6096000"/>
            <a:chExt cx="12192000" cy="714375"/>
          </a:xfrm>
        </p:grpSpPr>
        <p:grpSp>
          <p:nvGrpSpPr>
            <p:cNvPr id="14" name="Group 13"/>
            <p:cNvGrpSpPr/>
            <p:nvPr/>
          </p:nvGrpSpPr>
          <p:grpSpPr>
            <a:xfrm>
              <a:off x="0" y="6096000"/>
              <a:ext cx="12192000" cy="714375"/>
              <a:chOff x="0" y="6096000"/>
              <a:chExt cx="12192000" cy="714375"/>
            </a:xfrm>
            <a:solidFill>
              <a:srgbClr val="660066"/>
            </a:solidFill>
          </p:grpSpPr>
          <p:sp>
            <p:nvSpPr>
              <p:cNvPr id="16" name="TextBox 15"/>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5" name="TextBox 14"/>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33493181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out)">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3"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3)">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8060"/>
            <a:ext cx="9144000" cy="553998"/>
          </a:xfrm>
          <a:prstGeom prst="rect">
            <a:avLst/>
          </a:prstGeom>
          <a:solidFill>
            <a:srgbClr val="7030A0"/>
          </a:solidFill>
          <a:ln>
            <a:solidFill>
              <a:srgbClr val="7030A0"/>
            </a:solidFill>
          </a:ln>
        </p:spPr>
        <p:txBody>
          <a:bodyPr wrap="square" rtlCol="0">
            <a:spAutoFit/>
          </a:bodyPr>
          <a:lstStyle/>
          <a:p>
            <a:pPr algn="just"/>
            <a:r>
              <a:rPr lang="en-US" sz="3000" b="1" dirty="0" smtClean="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2 WAYS TO DESCRIBE THE EQ’s STRENGTH</a:t>
            </a:r>
            <a:endParaRPr lang="en-US" sz="3000" b="1" dirty="0">
              <a:ln>
                <a:solidFill>
                  <a:schemeClr val="bg1"/>
                </a:solidFill>
              </a:ln>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
        <p:nvSpPr>
          <p:cNvPr id="13" name="Text Box 15"/>
          <p:cNvSpPr txBox="1">
            <a:spLocks noChangeArrowheads="1"/>
          </p:cNvSpPr>
          <p:nvPr/>
        </p:nvSpPr>
        <p:spPr bwMode="auto">
          <a:xfrm>
            <a:off x="146538" y="1182469"/>
            <a:ext cx="39784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600" b="1" dirty="0" smtClean="0">
                <a:latin typeface="Arial" pitchFamily="34" charset="0"/>
                <a:cs typeface="Arial" pitchFamily="34" charset="0"/>
              </a:rPr>
              <a:t>2. Magnitude</a:t>
            </a:r>
            <a:endParaRPr lang="en-US" sz="3600" b="1" dirty="0">
              <a:latin typeface="Arial" pitchFamily="34" charset="0"/>
              <a:cs typeface="Arial" pitchFamily="34" charset="0"/>
            </a:endParaRPr>
          </a:p>
        </p:txBody>
      </p:sp>
      <p:sp>
        <p:nvSpPr>
          <p:cNvPr id="11" name="Text Box 13"/>
          <p:cNvSpPr txBox="1">
            <a:spLocks noChangeArrowheads="1"/>
          </p:cNvSpPr>
          <p:nvPr/>
        </p:nvSpPr>
        <p:spPr bwMode="auto">
          <a:xfrm>
            <a:off x="146538" y="2133600"/>
            <a:ext cx="51112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sz="3200" b="1" dirty="0">
                <a:latin typeface="Arial" charset="0"/>
              </a:rPr>
              <a:t>based on </a:t>
            </a:r>
            <a:r>
              <a:rPr lang="en-US" sz="3200" b="1" dirty="0" smtClean="0">
                <a:latin typeface="Arial" charset="0"/>
              </a:rPr>
              <a:t>instrumentally derived </a:t>
            </a:r>
            <a:r>
              <a:rPr lang="en-US" sz="3200" b="1" dirty="0">
                <a:latin typeface="Arial" charset="0"/>
              </a:rPr>
              <a:t>information and correlates strength with the amount of total energy released at the earthquake’s  </a:t>
            </a:r>
            <a:r>
              <a:rPr lang="en-US" sz="3200" b="1" dirty="0" smtClean="0">
                <a:latin typeface="Arial" charset="0"/>
              </a:rPr>
              <a:t>point </a:t>
            </a:r>
            <a:r>
              <a:rPr lang="en-US" sz="3200" b="1" dirty="0">
                <a:latin typeface="Arial" charset="0"/>
              </a:rPr>
              <a:t>of </a:t>
            </a:r>
            <a:r>
              <a:rPr lang="en-US" sz="3200" b="1" dirty="0" smtClean="0">
                <a:latin typeface="Arial" charset="0"/>
              </a:rPr>
              <a:t>origin.</a:t>
            </a:r>
            <a:endParaRPr lang="en-US" sz="3200" b="1" dirty="0">
              <a:latin typeface="Arial" charset="0"/>
            </a:endParaRPr>
          </a:p>
        </p:txBody>
      </p:sp>
      <p:pic>
        <p:nvPicPr>
          <p:cNvPr id="14" name="Picture 10" descr="seismograp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09750"/>
            <a:ext cx="3124200" cy="3781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6096000"/>
            <a:ext cx="9144000" cy="714375"/>
            <a:chOff x="0" y="6096000"/>
            <a:chExt cx="12192000" cy="714375"/>
          </a:xfrm>
        </p:grpSpPr>
        <p:grpSp>
          <p:nvGrpSpPr>
            <p:cNvPr id="12" name="Group 13"/>
            <p:cNvGrpSpPr/>
            <p:nvPr/>
          </p:nvGrpSpPr>
          <p:grpSpPr>
            <a:xfrm>
              <a:off x="0" y="6096000"/>
              <a:ext cx="12192000" cy="714375"/>
              <a:chOff x="0" y="6096000"/>
              <a:chExt cx="12192000" cy="714375"/>
            </a:xfrm>
            <a:solidFill>
              <a:srgbClr val="660066"/>
            </a:solidFill>
          </p:grpSpPr>
          <p:sp>
            <p:nvSpPr>
              <p:cNvPr id="16" name="TextBox 15"/>
              <p:cNvSpPr txBox="1"/>
              <p:nvPr/>
            </p:nvSpPr>
            <p:spPr>
              <a:xfrm>
                <a:off x="1333500" y="6441043"/>
                <a:ext cx="10858500" cy="276999"/>
              </a:xfrm>
              <a:prstGeom prst="rect">
                <a:avLst/>
              </a:prstGeom>
              <a:grpFill/>
              <a:ln>
                <a:solidFill>
                  <a:srgbClr val="660066"/>
                </a:solidFill>
              </a:ln>
            </p:spPr>
            <p:txBody>
              <a:bodyPr wrap="square" rtlCol="0">
                <a:spAutoFit/>
              </a:bodyPr>
              <a:lstStyle/>
              <a:p>
                <a:pPr algn="r"/>
                <a:r>
                  <a:rPr lang="en-US" sz="1200" b="1" dirty="0">
                    <a:ln>
                      <a:solidFill>
                        <a:sysClr val="windowText" lastClr="000000"/>
                      </a:solidFill>
                    </a:ln>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MISAMIS ORIENTAL PROVINCIAL DISASTER RISK REDUCTION &amp; MANAGEMENT OFFICE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1333500" cy="714375"/>
              </a:xfrm>
              <a:prstGeom prst="rect">
                <a:avLst/>
              </a:prstGeom>
              <a:grpFill/>
              <a:ln>
                <a:solidFill>
                  <a:srgbClr val="660066"/>
                </a:solidFill>
              </a:ln>
            </p:spPr>
          </p:pic>
        </p:grpSp>
        <p:sp>
          <p:nvSpPr>
            <p:cNvPr id="15" name="TextBox 14"/>
            <p:cNvSpPr txBox="1"/>
            <p:nvPr/>
          </p:nvSpPr>
          <p:spPr>
            <a:xfrm>
              <a:off x="7086600" y="6161246"/>
              <a:ext cx="5105400" cy="307777"/>
            </a:xfrm>
            <a:prstGeom prst="rect">
              <a:avLst/>
            </a:prstGeom>
            <a:noFill/>
          </p:spPr>
          <p:txBody>
            <a:bodyPr wrap="square" rtlCol="0">
              <a:spAutoFit/>
            </a:bodyPr>
            <a:lstStyle/>
            <a:p>
              <a:pPr algn="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Source: OCD </a:t>
              </a:r>
              <a:r>
                <a:rPr lang="en-US" sz="1400" b="1" i="1" dirty="0" smtClean="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BEEP </a:t>
              </a:r>
              <a:r>
                <a:rPr lang="en-US" sz="1400" b="1" i="1" dirty="0">
                  <a:ln>
                    <a:solidFill>
                      <a:schemeClr val="tx1"/>
                    </a:solidFill>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Training File</a:t>
              </a:r>
            </a:p>
          </p:txBody>
        </p:sp>
      </p:grpSp>
    </p:spTree>
    <p:extLst>
      <p:ext uri="{BB962C8B-B14F-4D97-AF65-F5344CB8AC3E}">
        <p14:creationId xmlns:p14="http://schemas.microsoft.com/office/powerpoint/2010/main" val="24311762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out)">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1151</TotalTime>
  <Words>2161</Words>
  <Application>Microsoft Office PowerPoint</Application>
  <PresentationFormat>On-screen Show (4:3)</PresentationFormat>
  <Paragraphs>356</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Disaster Risk Reduction and Management Framework (NDRRMF) and  Plan (NDRRMP)</dc:title>
  <dc:creator>donnamitzi</dc:creator>
  <cp:lastModifiedBy>user3</cp:lastModifiedBy>
  <cp:revision>158</cp:revision>
  <dcterms:created xsi:type="dcterms:W3CDTF">2011-06-10T07:10:24Z</dcterms:created>
  <dcterms:modified xsi:type="dcterms:W3CDTF">2018-07-03T02:14:51Z</dcterms:modified>
</cp:coreProperties>
</file>