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48"/>
  </p:notesMasterIdLst>
  <p:handoutMasterIdLst>
    <p:handoutMasterId r:id="rId49"/>
  </p:handoutMasterIdLst>
  <p:sldIdLst>
    <p:sldId id="1268" r:id="rId3"/>
    <p:sldId id="1481" r:id="rId4"/>
    <p:sldId id="1479" r:id="rId5"/>
    <p:sldId id="1495" r:id="rId6"/>
    <p:sldId id="1496" r:id="rId7"/>
    <p:sldId id="1484" r:id="rId8"/>
    <p:sldId id="1288" r:id="rId9"/>
    <p:sldId id="1293" r:id="rId10"/>
    <p:sldId id="959" r:id="rId11"/>
    <p:sldId id="1240" r:id="rId12"/>
    <p:sldId id="1018" r:id="rId13"/>
    <p:sldId id="1487" r:id="rId14"/>
    <p:sldId id="1488" r:id="rId15"/>
    <p:sldId id="1490" r:id="rId16"/>
    <p:sldId id="1491" r:id="rId17"/>
    <p:sldId id="1492" r:id="rId18"/>
    <p:sldId id="1489" r:id="rId19"/>
    <p:sldId id="1020" r:id="rId20"/>
    <p:sldId id="1212" r:id="rId21"/>
    <p:sldId id="1494" r:id="rId22"/>
    <p:sldId id="1241" r:id="rId23"/>
    <p:sldId id="1493" r:id="rId24"/>
    <p:sldId id="1067" r:id="rId25"/>
    <p:sldId id="1242" r:id="rId26"/>
    <p:sldId id="1019" r:id="rId27"/>
    <p:sldId id="1069" r:id="rId28"/>
    <p:sldId id="1480" r:id="rId29"/>
    <p:sldId id="1485" r:id="rId30"/>
    <p:sldId id="1219" r:id="rId31"/>
    <p:sldId id="1220" r:id="rId32"/>
    <p:sldId id="1021" r:id="rId33"/>
    <p:sldId id="1243" r:id="rId34"/>
    <p:sldId id="1234" r:id="rId35"/>
    <p:sldId id="967" r:id="rId36"/>
    <p:sldId id="1478" r:id="rId37"/>
    <p:sldId id="1225" r:id="rId38"/>
    <p:sldId id="1226" r:id="rId39"/>
    <p:sldId id="1227" r:id="rId40"/>
    <p:sldId id="1228" r:id="rId41"/>
    <p:sldId id="1061" r:id="rId42"/>
    <p:sldId id="1290" r:id="rId43"/>
    <p:sldId id="1483" r:id="rId44"/>
    <p:sldId id="1482" r:id="rId45"/>
    <p:sldId id="1346" r:id="rId46"/>
    <p:sldId id="1347" r:id="rId47"/>
  </p:sldIdLst>
  <p:sldSz cx="9144000" cy="6858000" type="screen4x3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ylene Navalta" initials="MSN" lastIdx="34" clrIdx="0">
    <p:extLst/>
  </p:cmAuthor>
  <p:cmAuthor id="2" name="Jasmine H. Zapata" initials="JHZ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000CC"/>
    <a:srgbClr val="800000"/>
    <a:srgbClr val="990033"/>
    <a:srgbClr val="CC6600"/>
    <a:srgbClr val="00CC66"/>
    <a:srgbClr val="FF6600"/>
    <a:srgbClr val="33CC33"/>
    <a:srgbClr val="9933FF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57" autoAdjust="0"/>
    <p:restoredTop sz="88988" autoAdjust="0"/>
  </p:normalViewPr>
  <p:slideViewPr>
    <p:cSldViewPr>
      <p:cViewPr varScale="1">
        <p:scale>
          <a:sx n="66" d="100"/>
          <a:sy n="66" d="100"/>
        </p:scale>
        <p:origin x="172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50916"/>
    </p:cViewPr>
  </p:sorterViewPr>
  <p:notesViewPr>
    <p:cSldViewPr>
      <p:cViewPr varScale="1">
        <p:scale>
          <a:sx n="53" d="100"/>
          <a:sy n="53" d="100"/>
        </p:scale>
        <p:origin x="-2814" y="-96"/>
      </p:cViewPr>
      <p:guideLst>
        <p:guide orient="horz" pos="3110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963" cy="493880"/>
          </a:xfrm>
          <a:prstGeom prst="rect">
            <a:avLst/>
          </a:prstGeom>
        </p:spPr>
        <p:txBody>
          <a:bodyPr vert="horz" lIns="93532" tIns="46765" rIns="93532" bIns="46765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189" y="2"/>
            <a:ext cx="2945963" cy="493880"/>
          </a:xfrm>
          <a:prstGeom prst="rect">
            <a:avLst/>
          </a:prstGeom>
        </p:spPr>
        <p:txBody>
          <a:bodyPr vert="horz" lIns="93532" tIns="46765" rIns="93532" bIns="46765" rtlCol="0"/>
          <a:lstStyle>
            <a:lvl1pPr algn="r">
              <a:defRPr sz="1300"/>
            </a:lvl1pPr>
          </a:lstStyle>
          <a:p>
            <a:fld id="{F8E6D216-D43C-4F19-A398-7CE95A5ECFD6}" type="datetimeFigureOut">
              <a:rPr lang="en-US" smtClean="0"/>
              <a:pPr/>
              <a:t>10/7/2016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378699"/>
            <a:ext cx="2945963" cy="493880"/>
          </a:xfrm>
          <a:prstGeom prst="rect">
            <a:avLst/>
          </a:prstGeom>
        </p:spPr>
        <p:txBody>
          <a:bodyPr vert="horz" lIns="93532" tIns="46765" rIns="93532" bIns="46765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189" y="9378699"/>
            <a:ext cx="2945963" cy="493880"/>
          </a:xfrm>
          <a:prstGeom prst="rect">
            <a:avLst/>
          </a:prstGeom>
        </p:spPr>
        <p:txBody>
          <a:bodyPr vert="horz" lIns="93532" tIns="46765" rIns="93532" bIns="46765" rtlCol="0" anchor="b"/>
          <a:lstStyle>
            <a:lvl1pPr algn="r">
              <a:defRPr sz="1300"/>
            </a:lvl1pPr>
          </a:lstStyle>
          <a:p>
            <a:fld id="{625EEDED-4F77-4475-873D-EF363861ED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9026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60" cy="493713"/>
          </a:xfrm>
          <a:prstGeom prst="rect">
            <a:avLst/>
          </a:prstGeom>
        </p:spPr>
        <p:txBody>
          <a:bodyPr vert="horz" lIns="96084" tIns="48042" rIns="96084" bIns="48042" rtlCol="0"/>
          <a:lstStyle>
            <a:lvl1pPr algn="l">
              <a:defRPr sz="13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7" y="0"/>
            <a:ext cx="2945660" cy="493713"/>
          </a:xfrm>
          <a:prstGeom prst="rect">
            <a:avLst/>
          </a:prstGeom>
        </p:spPr>
        <p:txBody>
          <a:bodyPr vert="horz" lIns="96084" tIns="48042" rIns="96084" bIns="48042" rtlCol="0"/>
          <a:lstStyle>
            <a:lvl1pPr algn="r">
              <a:defRPr sz="1300"/>
            </a:lvl1pPr>
          </a:lstStyle>
          <a:p>
            <a:fld id="{456C8F65-5E18-48E1-8B52-920E3BD113A0}" type="datetimeFigureOut">
              <a:rPr lang="en-AU" smtClean="0"/>
              <a:pPr/>
              <a:t>7/10/2016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8688" y="739775"/>
            <a:ext cx="4940300" cy="3705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084" tIns="48042" rIns="96084" bIns="48042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90270"/>
            <a:ext cx="5438140" cy="4443413"/>
          </a:xfrm>
          <a:prstGeom prst="rect">
            <a:avLst/>
          </a:prstGeom>
        </p:spPr>
        <p:txBody>
          <a:bodyPr vert="horz" lIns="96084" tIns="48042" rIns="96084" bIns="4804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378823"/>
            <a:ext cx="2945660" cy="493713"/>
          </a:xfrm>
          <a:prstGeom prst="rect">
            <a:avLst/>
          </a:prstGeom>
        </p:spPr>
        <p:txBody>
          <a:bodyPr vert="horz" lIns="96084" tIns="48042" rIns="96084" bIns="48042" rtlCol="0" anchor="b"/>
          <a:lstStyle>
            <a:lvl1pPr algn="l">
              <a:defRPr sz="13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7" y="9378823"/>
            <a:ext cx="2945660" cy="493713"/>
          </a:xfrm>
          <a:prstGeom prst="rect">
            <a:avLst/>
          </a:prstGeom>
        </p:spPr>
        <p:txBody>
          <a:bodyPr vert="horz" lIns="96084" tIns="48042" rIns="96084" bIns="48042" rtlCol="0" anchor="b"/>
          <a:lstStyle>
            <a:lvl1pPr algn="r">
              <a:defRPr sz="1300"/>
            </a:lvl1pPr>
          </a:lstStyle>
          <a:p>
            <a:fld id="{7AA9BDE6-D0AC-4233-B411-0AC2E2FC4AEF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73938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8688" y="739775"/>
            <a:ext cx="4940300" cy="37052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PH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B9F879-4236-4A1E-85F8-A49B4B185EB7}" type="slidenum">
              <a:rPr lang="en-PH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P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1006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8688" y="739775"/>
            <a:ext cx="4940300" cy="3705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9BDE6-D0AC-4233-B411-0AC2E2FC4AEF}" type="slidenum">
              <a:rPr lang="en-AU" smtClean="0"/>
              <a:pPr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126661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8688" y="739775"/>
            <a:ext cx="4940300" cy="3705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9BDE6-D0AC-4233-B411-0AC2E2FC4AEF}" type="slidenum">
              <a:rPr lang="en-AU" smtClean="0"/>
              <a:pPr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299805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8688" y="739775"/>
            <a:ext cx="4940300" cy="3705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9BDE6-D0AC-4233-B411-0AC2E2FC4AEF}" type="slidenum">
              <a:rPr lang="en-AU" smtClean="0"/>
              <a:pPr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174849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8688" y="739775"/>
            <a:ext cx="4940300" cy="3705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9BDE6-D0AC-4233-B411-0AC2E2FC4AEF}" type="slidenum">
              <a:rPr lang="en-AU" smtClean="0"/>
              <a:pPr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391397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8688" y="739775"/>
            <a:ext cx="4940300" cy="3705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9BDE6-D0AC-4233-B411-0AC2E2FC4AEF}" type="slidenum">
              <a:rPr lang="en-AU" smtClean="0"/>
              <a:pPr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20462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8688" y="739775"/>
            <a:ext cx="4940300" cy="3705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9BDE6-D0AC-4233-B411-0AC2E2FC4AEF}" type="slidenum">
              <a:rPr lang="en-AU" smtClean="0"/>
              <a:pPr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937952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8688" y="739775"/>
            <a:ext cx="4940300" cy="3705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9BDE6-D0AC-4233-B411-0AC2E2FC4AEF}" type="slidenum">
              <a:rPr lang="en-AU" smtClean="0"/>
              <a:pPr/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048567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8688" y="739775"/>
            <a:ext cx="4940300" cy="37052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PH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B9F879-4236-4A1E-85F8-A49B4B185EB7}" type="slidenum">
              <a:rPr lang="en-PH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n-P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6303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8688" y="739775"/>
            <a:ext cx="4940300" cy="3705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9BDE6-D0AC-4233-B411-0AC2E2FC4AEF}" type="slidenum">
              <a:rPr lang="en-AU" smtClean="0"/>
              <a:pPr/>
              <a:t>22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277579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8688" y="739775"/>
            <a:ext cx="4940300" cy="3705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9BDE6-D0AC-4233-B411-0AC2E2FC4AEF}" type="slidenum">
              <a:rPr lang="en-AU" smtClean="0"/>
              <a:pPr/>
              <a:t>23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31859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8688" y="739775"/>
            <a:ext cx="4940300" cy="3705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9BDE6-D0AC-4233-B411-0AC2E2FC4AEF}" type="slidenum">
              <a:rPr lang="en-AU" smtClean="0"/>
              <a:pPr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742085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8688" y="739775"/>
            <a:ext cx="4940300" cy="37052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PH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B9F879-4236-4A1E-85F8-A49B4B185EB7}" type="slidenum">
              <a:rPr lang="en-PH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n-P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3962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8688" y="739775"/>
            <a:ext cx="4940300" cy="3705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9BDE6-D0AC-4233-B411-0AC2E2FC4AEF}" type="slidenum">
              <a:rPr lang="en-AU" smtClean="0"/>
              <a:pPr/>
              <a:t>25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276877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8688" y="739775"/>
            <a:ext cx="4940300" cy="3705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9BDE6-D0AC-4233-B411-0AC2E2FC4AEF}" type="slidenum">
              <a:rPr lang="en-AU" smtClean="0"/>
              <a:pPr/>
              <a:t>26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136178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8688" y="739775"/>
            <a:ext cx="4940300" cy="3705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9BDE6-D0AC-4233-B411-0AC2E2FC4AEF}" type="slidenum">
              <a:rPr lang="en-AU" smtClean="0">
                <a:solidFill>
                  <a:prstClr val="black"/>
                </a:solidFill>
              </a:rPr>
              <a:pPr/>
              <a:t>29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0776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8688" y="739775"/>
            <a:ext cx="4940300" cy="3705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9BDE6-D0AC-4233-B411-0AC2E2FC4AEF}" type="slidenum">
              <a:rPr lang="en-AU" smtClean="0">
                <a:solidFill>
                  <a:prstClr val="black"/>
                </a:solidFill>
              </a:rPr>
              <a:pPr/>
              <a:t>30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0155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8688" y="739775"/>
            <a:ext cx="4940300" cy="3705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9BDE6-D0AC-4233-B411-0AC2E2FC4AEF}" type="slidenum">
              <a:rPr lang="en-AU" smtClean="0"/>
              <a:pPr/>
              <a:t>31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868027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8688" y="739775"/>
            <a:ext cx="4940300" cy="37052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PH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B9F879-4236-4A1E-85F8-A49B4B185EB7}" type="slidenum">
              <a:rPr lang="en-PH" smtClean="0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en-P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6594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8688" y="739775"/>
            <a:ext cx="4940300" cy="3705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9BDE6-D0AC-4233-B411-0AC2E2FC4AEF}" type="slidenum">
              <a:rPr lang="en-AU" smtClean="0">
                <a:solidFill>
                  <a:prstClr val="black"/>
                </a:solidFill>
              </a:rPr>
              <a:pPr/>
              <a:t>33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65823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8688" y="739775"/>
            <a:ext cx="4940300" cy="3705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9BDE6-D0AC-4233-B411-0AC2E2FC4AEF}" type="slidenum">
              <a:rPr lang="en-AU" smtClean="0"/>
              <a:pPr/>
              <a:t>34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4995353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8688" y="739775"/>
            <a:ext cx="4940300" cy="37052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PH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B9F879-4236-4A1E-85F8-A49B4B185EB7}" type="slidenum">
              <a:rPr lang="en-PH" smtClean="0">
                <a:solidFill>
                  <a:prstClr val="black"/>
                </a:solidFill>
              </a:rPr>
              <a:pPr>
                <a:defRPr/>
              </a:pPr>
              <a:t>35</a:t>
            </a:fld>
            <a:endParaRPr lang="en-P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315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8688" y="739775"/>
            <a:ext cx="4940300" cy="3705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9BDE6-D0AC-4233-B411-0AC2E2FC4AEF}" type="slidenum">
              <a:rPr lang="en-AU" smtClean="0">
                <a:solidFill>
                  <a:prstClr val="black"/>
                </a:solidFill>
              </a:rPr>
              <a:pPr/>
              <a:t>7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12588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8688" y="739775"/>
            <a:ext cx="4940300" cy="3705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9BDE6-D0AC-4233-B411-0AC2E2FC4AEF}" type="slidenum">
              <a:rPr lang="en-AU" smtClean="0">
                <a:solidFill>
                  <a:prstClr val="black"/>
                </a:solidFill>
              </a:rPr>
              <a:pPr/>
              <a:t>36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64266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8688" y="739775"/>
            <a:ext cx="4940300" cy="3705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i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9BDE6-D0AC-4233-B411-0AC2E2FC4AEF}" type="slidenum">
              <a:rPr lang="en-AU" smtClean="0">
                <a:solidFill>
                  <a:prstClr val="black"/>
                </a:solidFill>
              </a:rPr>
              <a:pPr/>
              <a:t>37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36197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8688" y="739775"/>
            <a:ext cx="4940300" cy="3705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9BDE6-D0AC-4233-B411-0AC2E2FC4AEF}" type="slidenum">
              <a:rPr lang="en-AU" smtClean="0">
                <a:solidFill>
                  <a:prstClr val="black"/>
                </a:solidFill>
              </a:rPr>
              <a:pPr/>
              <a:t>38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63710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8688" y="739775"/>
            <a:ext cx="4940300" cy="3705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9BDE6-D0AC-4233-B411-0AC2E2FC4AEF}" type="slidenum">
              <a:rPr lang="en-AU" smtClean="0">
                <a:solidFill>
                  <a:prstClr val="black"/>
                </a:solidFill>
              </a:rPr>
              <a:pPr/>
              <a:t>39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90028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8688" y="739775"/>
            <a:ext cx="4940300" cy="3705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9BDE6-D0AC-4233-B411-0AC2E2FC4AEF}" type="slidenum">
              <a:rPr lang="en-AU" smtClean="0"/>
              <a:pPr/>
              <a:t>40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479905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8688" y="739775"/>
            <a:ext cx="4940300" cy="3705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9BDE6-D0AC-4233-B411-0AC2E2FC4AEF}" type="slidenum">
              <a:rPr lang="en-AU" smtClean="0">
                <a:solidFill>
                  <a:prstClr val="black"/>
                </a:solidFill>
              </a:rPr>
              <a:pPr/>
              <a:t>41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12752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8688" y="739775"/>
            <a:ext cx="4940300" cy="3705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9BDE6-D0AC-4233-B411-0AC2E2FC4AEF}" type="slidenum">
              <a:rPr lang="en-AU" smtClean="0">
                <a:solidFill>
                  <a:prstClr val="black"/>
                </a:solidFill>
              </a:rPr>
              <a:pPr/>
              <a:t>44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26161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8688" y="739775"/>
            <a:ext cx="4940300" cy="3705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9BDE6-D0AC-4233-B411-0AC2E2FC4AEF}" type="slidenum">
              <a:rPr lang="en-AU" smtClean="0">
                <a:solidFill>
                  <a:prstClr val="black"/>
                </a:solidFill>
              </a:rPr>
              <a:pPr/>
              <a:t>45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2616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8688" y="739775"/>
            <a:ext cx="4940300" cy="3705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Cite ways and instances in which you can COACH for/to…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9BDE6-D0AC-4233-B411-0AC2E2FC4AEF}" type="slidenum">
              <a:rPr lang="en-AU" smtClean="0">
                <a:solidFill>
                  <a:prstClr val="black"/>
                </a:solidFill>
              </a:rPr>
              <a:pPr/>
              <a:t>8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2704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8688" y="739775"/>
            <a:ext cx="4940300" cy="3705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9BDE6-D0AC-4233-B411-0AC2E2FC4AEF}" type="slidenum">
              <a:rPr lang="en-AU" smtClean="0"/>
              <a:pPr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505059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8688" y="739775"/>
            <a:ext cx="4940300" cy="37052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PH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B9F879-4236-4A1E-85F8-A49B4B185EB7}" type="slidenum">
              <a:rPr lang="en-PH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P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8361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8688" y="739775"/>
            <a:ext cx="4940300" cy="3705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9BDE6-D0AC-4233-B411-0AC2E2FC4AEF}" type="slidenum">
              <a:rPr lang="en-AU" smtClean="0"/>
              <a:pPr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465146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8688" y="739775"/>
            <a:ext cx="4940300" cy="3705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DYAD…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9BDE6-D0AC-4233-B411-0AC2E2FC4AEF}" type="slidenum">
              <a:rPr lang="en-AU" smtClean="0"/>
              <a:pPr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093689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8688" y="739775"/>
            <a:ext cx="4940300" cy="3705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9BDE6-D0AC-4233-B411-0AC2E2FC4AEF}" type="slidenum">
              <a:rPr lang="en-AU" smtClean="0"/>
              <a:pPr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58488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76600" y="3352800"/>
            <a:ext cx="5257800" cy="1752600"/>
          </a:xfrm>
        </p:spPr>
        <p:txBody>
          <a:bodyPr>
            <a:noAutofit/>
          </a:bodyPr>
          <a:lstStyle>
            <a:lvl1pPr algn="r">
              <a:defRPr sz="5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5257800"/>
            <a:ext cx="6400800" cy="762000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4D5FC-54F4-4BB1-85D9-27D730BB53ED}" type="datetime1">
              <a:rPr lang="en-US" smtClean="0"/>
              <a:pPr/>
              <a:t>10/7/2016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02BB9-3F86-4823-9A8F-6A16970CA7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34200" cy="1143000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0EA9C-667D-4D02-9652-B85E28852908}" type="datetime1">
              <a:rPr lang="en-US" smtClean="0"/>
              <a:pPr/>
              <a:t>10/7/2016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02BB9-3F86-4823-9A8F-6A16970CA7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4"/>
            <a:ext cx="2057400" cy="5851525"/>
          </a:xfrm>
        </p:spPr>
        <p:txBody>
          <a:bodyPr vert="eaVert"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4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9A9C6-F37D-43D8-85F7-20D1742ADEE9}" type="datetime1">
              <a:rPr lang="en-US" smtClean="0"/>
              <a:pPr/>
              <a:t>10/7/2016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02BB9-3F86-4823-9A8F-6A16970CA7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562F-7442-455E-A11A-27D85D5C0E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6C359-BE77-4EBD-88A6-1EAA1FC36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0054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562F-7442-455E-A11A-27D85D5C0E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6C359-BE77-4EBD-88A6-1EAA1FC36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3397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562F-7442-455E-A11A-27D85D5C0E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6C359-BE77-4EBD-88A6-1EAA1FC36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199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562F-7442-455E-A11A-27D85D5C0E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6C359-BE77-4EBD-88A6-1EAA1FC36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1049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562F-7442-455E-A11A-27D85D5C0E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6C359-BE77-4EBD-88A6-1EAA1FC36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5672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562F-7442-455E-A11A-27D85D5C0E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6C359-BE77-4EBD-88A6-1EAA1FC36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8214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562F-7442-455E-A11A-27D85D5C0E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6C359-BE77-4EBD-88A6-1EAA1FC36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5335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562F-7442-455E-A11A-27D85D5C0E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6C359-BE77-4EBD-88A6-1EAA1FC36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230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609600"/>
            <a:ext cx="6934200" cy="1143000"/>
          </a:xfrm>
        </p:spPr>
        <p:txBody>
          <a:bodyPr>
            <a:noAutofit/>
          </a:bodyPr>
          <a:lstStyle>
            <a:lvl1pPr algn="l">
              <a:defRPr sz="4400" b="0"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D1316-3DAD-4823-8D72-6A6008764D35}" type="datetime1">
              <a:rPr lang="en-US" smtClean="0"/>
              <a:pPr/>
              <a:t>10/7/2016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02BB9-3F86-4823-9A8F-6A16970CA7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562F-7442-455E-A11A-27D85D5C0E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6C359-BE77-4EBD-88A6-1EAA1FC36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7326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562F-7442-455E-A11A-27D85D5C0E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6C359-BE77-4EBD-88A6-1EAA1FC36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2476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562F-7442-455E-A11A-27D85D5C0E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6C359-BE77-4EBD-88A6-1EAA1FC36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191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6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85304-9983-4683-AAFE-179149E487E3}" type="datetime1">
              <a:rPr lang="en-US" smtClean="0"/>
              <a:pPr/>
              <a:t>10/7/2016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02BB9-3F86-4823-9A8F-6A16970CA7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6934200" cy="1143000"/>
          </a:xfrm>
        </p:spPr>
        <p:txBody>
          <a:bodyPr/>
          <a:lstStyle>
            <a:lvl1pPr algn="l">
              <a:defRPr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1"/>
            <a:ext cx="4038600" cy="4297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1"/>
            <a:ext cx="4038600" cy="4297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DCDFB-C701-425E-BBB0-4A11E05CF153}" type="datetime1">
              <a:rPr lang="en-US" smtClean="0"/>
              <a:pPr/>
              <a:t>10/7/2016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02BB9-3F86-4823-9A8F-6A16970CA7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6934200" cy="1143000"/>
          </a:xfrm>
        </p:spPr>
        <p:txBody>
          <a:bodyPr/>
          <a:lstStyle>
            <a:lvl1pPr algn="l">
              <a:defRPr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5103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90815"/>
            <a:ext cx="4040188" cy="35353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95103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590815"/>
            <a:ext cx="4041775" cy="35353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BF82E-D054-4A7F-A8D5-692B182F6956}" type="datetime1">
              <a:rPr lang="en-US" smtClean="0"/>
              <a:pPr/>
              <a:t>10/7/2016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02BB9-3F86-4823-9A8F-6A16970CA7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>
            <a:lvl1pPr algn="l">
              <a:defRPr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FE705-FC7D-43C1-8620-2420D126CA79}" type="datetime1">
              <a:rPr lang="en-US" smtClean="0"/>
              <a:pPr/>
              <a:t>10/7/2016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02BB9-3F86-4823-9A8F-6A16970CA7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C925E-DAA8-44D8-8255-495A49EAB555}" type="datetime1">
              <a:rPr lang="en-US" smtClean="0"/>
              <a:pPr/>
              <a:t>10/7/2016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02BB9-3F86-4823-9A8F-6A16970CA7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86E04-A3B1-498D-A0AD-1317A125D098}" type="datetime1">
              <a:rPr lang="en-US" smtClean="0"/>
              <a:pPr/>
              <a:t>10/7/2016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02BB9-3F86-4823-9A8F-6A16970CA7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34141-B8E7-4366-8ECD-87E226BB6637}" type="datetime1">
              <a:rPr lang="en-US" smtClean="0"/>
              <a:pPr/>
              <a:t>10/7/2016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02BB9-3F86-4823-9A8F-6A16970CA7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9FFFB-293B-4057-BC1F-356C6564956A}" type="datetime1">
              <a:rPr lang="en-US" smtClean="0"/>
              <a:pPr/>
              <a:t>10/7/2016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A02BB9-3F86-4823-9A8F-6A16970CA7F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F562F-7442-455E-A11A-27D85D5C0E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F6C359-BE77-4EBD-88A6-1EAA1FC36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701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hyperlink" Target="http://www.coachingnetwork.org.uk/ResourceCentre/Bookshop/BookDetails.asp?bookID=20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hyperlink" Target="http://www.emccouncil.org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l-PH" dirty="0">
              <a:solidFill>
                <a:prstClr val="white"/>
              </a:solidFill>
            </a:endParaRPr>
          </a:p>
        </p:txBody>
      </p:sp>
      <p:pic>
        <p:nvPicPr>
          <p:cNvPr id="2051" name="Picture 2" descr="E:\Abigail Godoy\DepEd Style Guide\DepEd Seal_smal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95700" y="812800"/>
            <a:ext cx="1841500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TextBox 3"/>
          <p:cNvSpPr txBox="1">
            <a:spLocks noChangeArrowheads="1"/>
          </p:cNvSpPr>
          <p:nvPr/>
        </p:nvSpPr>
        <p:spPr bwMode="auto">
          <a:xfrm>
            <a:off x="203202" y="2730500"/>
            <a:ext cx="8623300" cy="387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altLang="en-US" sz="4800" b="1" dirty="0" smtClean="0">
              <a:solidFill>
                <a:prstClr val="white"/>
              </a:solidFill>
              <a:latin typeface="Cambria" pitchFamily="18" charset="0"/>
              <a:ea typeface="Adobe Gothic Std B" pitchFamily="34" charset="-128"/>
            </a:endParaRPr>
          </a:p>
          <a:p>
            <a:pPr algn="ctr"/>
            <a:r>
              <a:rPr lang="en-US" altLang="en-US" sz="8800" b="1" dirty="0" smtClean="0">
                <a:solidFill>
                  <a:schemeClr val="bg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COACHING</a:t>
            </a:r>
            <a:endParaRPr lang="en-US" altLang="en-US" sz="8800" b="1" dirty="0">
              <a:solidFill>
                <a:schemeClr val="bg1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  <a:p>
            <a:pPr algn="ctr"/>
            <a:endParaRPr lang="en-US" altLang="en-US" sz="4400" dirty="0">
              <a:solidFill>
                <a:prstClr val="white"/>
              </a:solidFill>
              <a:latin typeface="Calibri" pitchFamily="34" charset="0"/>
              <a:ea typeface="Adobe Gothic Std B" pitchFamily="34" charset="-128"/>
            </a:endParaRPr>
          </a:p>
          <a:p>
            <a:pPr algn="ctr"/>
            <a:endParaRPr lang="fil-PH" altLang="en-US" sz="2400" dirty="0">
              <a:solidFill>
                <a:prstClr val="white"/>
              </a:solidFill>
              <a:latin typeface="Calibri" pitchFamily="34" charset="0"/>
              <a:ea typeface="Adobe Gothic Std B" pitchFamily="34" charset="-128"/>
            </a:endParaRPr>
          </a:p>
          <a:p>
            <a:pPr algn="ctr"/>
            <a:endParaRPr lang="fil-PH" altLang="en-US" sz="2400" dirty="0">
              <a:solidFill>
                <a:prstClr val="white"/>
              </a:solidFill>
              <a:latin typeface="Calibri" pitchFamily="34" charset="0"/>
              <a:ea typeface="Adobe Gothic Std B" pitchFamily="34" charset="-128"/>
            </a:endParaRPr>
          </a:p>
          <a:p>
            <a:endParaRPr lang="fil-PH" altLang="en-US" dirty="0">
              <a:solidFill>
                <a:prstClr val="black"/>
              </a:solidFill>
              <a:latin typeface="Calibri" pitchFamily="34" charset="0"/>
              <a:ea typeface="Adobe Gothic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20839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l-PH" dirty="0">
              <a:solidFill>
                <a:prstClr val="white"/>
              </a:solidFill>
            </a:endParaRPr>
          </a:p>
        </p:txBody>
      </p:sp>
      <p:pic>
        <p:nvPicPr>
          <p:cNvPr id="2051" name="Picture 2" descr="E:\Abigail Godoy\DepEd Style Guide\DepEd Seal_smal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95700" y="812800"/>
            <a:ext cx="1841500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TextBox 3"/>
          <p:cNvSpPr txBox="1">
            <a:spLocks noChangeArrowheads="1"/>
          </p:cNvSpPr>
          <p:nvPr/>
        </p:nvSpPr>
        <p:spPr bwMode="auto">
          <a:xfrm>
            <a:off x="260352" y="3124200"/>
            <a:ext cx="8623300" cy="400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7200" b="1" dirty="0" smtClean="0">
                <a:solidFill>
                  <a:prstClr val="white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Coach for</a:t>
            </a:r>
          </a:p>
          <a:p>
            <a:pPr algn="ctr"/>
            <a:r>
              <a:rPr lang="en-US" altLang="en-US" sz="7200" b="1" dirty="0" smtClean="0">
                <a:solidFill>
                  <a:prstClr val="white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Work Improvement</a:t>
            </a:r>
            <a:endParaRPr lang="en-US" altLang="en-US" sz="7200" b="1" dirty="0">
              <a:solidFill>
                <a:prstClr val="white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  <a:p>
            <a:pPr algn="ctr"/>
            <a:endParaRPr lang="en-US" altLang="en-US" sz="4400" dirty="0">
              <a:solidFill>
                <a:prstClr val="white"/>
              </a:solidFill>
              <a:latin typeface="Calibri" pitchFamily="34" charset="0"/>
              <a:ea typeface="Adobe Gothic Std B" pitchFamily="34" charset="-128"/>
            </a:endParaRPr>
          </a:p>
          <a:p>
            <a:pPr algn="ctr"/>
            <a:endParaRPr lang="fil-PH" altLang="en-US" sz="2400" dirty="0">
              <a:solidFill>
                <a:prstClr val="white"/>
              </a:solidFill>
              <a:latin typeface="Calibri" pitchFamily="34" charset="0"/>
              <a:ea typeface="Adobe Gothic Std B" pitchFamily="34" charset="-128"/>
            </a:endParaRPr>
          </a:p>
          <a:p>
            <a:pPr algn="ctr"/>
            <a:endParaRPr lang="fil-PH" altLang="en-US" sz="2400" dirty="0">
              <a:solidFill>
                <a:prstClr val="white"/>
              </a:solidFill>
              <a:latin typeface="Calibri" pitchFamily="34" charset="0"/>
              <a:ea typeface="Adobe Gothic Std B" pitchFamily="34" charset="-128"/>
            </a:endParaRPr>
          </a:p>
          <a:p>
            <a:endParaRPr lang="fil-PH" altLang="en-US" dirty="0">
              <a:solidFill>
                <a:prstClr val="black"/>
              </a:solidFill>
              <a:latin typeface="Calibri" pitchFamily="34" charset="0"/>
              <a:ea typeface="Adobe Gothic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22048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salmonarm.files.wordpress.com/2013/06/skills-gap-mismatch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886200"/>
            <a:ext cx="2667000" cy="2353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 anchor="ctr">
            <a:noAutofit/>
          </a:bodyPr>
          <a:lstStyle/>
          <a:p>
            <a:pPr marL="39688" algn="ctr">
              <a:defRPr/>
            </a:pPr>
            <a:r>
              <a:rPr lang="en-PH" sz="3000" b="1" dirty="0">
                <a:solidFill>
                  <a:schemeClr val="bg1"/>
                </a:solidFill>
                <a:latin typeface="Cooper Std Black" panose="0208090304030B020404" pitchFamily="18" charset="0"/>
              </a:rPr>
              <a:t>COACH FOR WORK IMPROVEMENT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28600" y="1143000"/>
            <a:ext cx="8458200" cy="31543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Identify Performance Gaps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PH" sz="40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Performance Gaps are the difference between a current performance and what is required.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spcBef>
                <a:spcPts val="0"/>
              </a:spcBef>
              <a:buFont typeface="Arial" pitchFamily="34" charset="0"/>
              <a:buAutoNum type="arabicPeriod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Behavior or skill or both?</a:t>
            </a:r>
          </a:p>
        </p:txBody>
      </p:sp>
    </p:spTree>
    <p:extLst>
      <p:ext uri="{BB962C8B-B14F-4D97-AF65-F5344CB8AC3E}">
        <p14:creationId xmlns:p14="http://schemas.microsoft.com/office/powerpoint/2010/main" val="1138925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"/>
            <a:ext cx="4953000" cy="876300"/>
          </a:xfrm>
        </p:spPr>
        <p:txBody>
          <a:bodyPr anchor="ctr"/>
          <a:lstStyle/>
          <a:p>
            <a:pPr marL="39688" algn="ctr">
              <a:defRPr/>
            </a:pPr>
            <a:r>
              <a:rPr lang="en-PH" sz="3600" dirty="0" smtClean="0">
                <a:solidFill>
                  <a:schemeClr val="bg1"/>
                </a:solidFill>
                <a:latin typeface="Cooper Std Black" panose="0208090304030B020404" pitchFamily="18" charset="0"/>
              </a:rPr>
              <a:t>Start with a GOAL</a:t>
            </a:r>
            <a:endParaRPr lang="en-PH" sz="3600" dirty="0">
              <a:solidFill>
                <a:schemeClr val="bg1"/>
              </a:solidFill>
              <a:latin typeface="Cooper Std Black" panose="0208090304030B020404" pitchFamily="18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533400" y="1219200"/>
            <a:ext cx="2362200" cy="1143000"/>
          </a:xfrm>
          <a:prstGeom prst="rect">
            <a:avLst/>
          </a:prstGeom>
          <a:solidFill>
            <a:srgbClr val="92D050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/>
            <a:r>
              <a:rPr lang="en-US" sz="2800" b="1" dirty="0" smtClean="0">
                <a:latin typeface="Calibri" pitchFamily="34" charset="0"/>
              </a:rPr>
              <a:t>CURRENT REALITY</a:t>
            </a:r>
          </a:p>
        </p:txBody>
      </p:sp>
      <p:sp>
        <p:nvSpPr>
          <p:cNvPr id="7" name="Rectangle 6"/>
          <p:cNvSpPr/>
          <p:nvPr/>
        </p:nvSpPr>
        <p:spPr>
          <a:xfrm>
            <a:off x="533400" y="2514600"/>
            <a:ext cx="5410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600" b="1" dirty="0" smtClean="0"/>
              <a:t> </a:t>
            </a:r>
            <a:r>
              <a:rPr lang="en-US" sz="3600" b="1" dirty="0" smtClean="0">
                <a:solidFill>
                  <a:srgbClr val="3333FF"/>
                </a:solidFill>
              </a:rPr>
              <a:t>I </a:t>
            </a:r>
            <a:r>
              <a:rPr lang="en-US" sz="3600" b="1" dirty="0">
                <a:solidFill>
                  <a:srgbClr val="3333FF"/>
                </a:solidFill>
              </a:rPr>
              <a:t>want…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600" b="1" dirty="0" smtClean="0">
                <a:solidFill>
                  <a:srgbClr val="3333FF"/>
                </a:solidFill>
              </a:rPr>
              <a:t> I </a:t>
            </a:r>
            <a:r>
              <a:rPr lang="en-US" sz="3600" b="1" dirty="0">
                <a:solidFill>
                  <a:srgbClr val="3333FF"/>
                </a:solidFill>
              </a:rPr>
              <a:t>need…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600" b="1" dirty="0" smtClean="0"/>
              <a:t> </a:t>
            </a:r>
            <a:r>
              <a:rPr lang="en-US" sz="3600" b="1" dirty="0" smtClean="0">
                <a:solidFill>
                  <a:srgbClr val="FF0000"/>
                </a:solidFill>
              </a:rPr>
              <a:t>It </a:t>
            </a:r>
            <a:r>
              <a:rPr lang="en-US" sz="3600" b="1" dirty="0">
                <a:solidFill>
                  <a:srgbClr val="FF0000"/>
                </a:solidFill>
              </a:rPr>
              <a:t>is my intention to…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600" b="1" dirty="0" smtClean="0">
                <a:solidFill>
                  <a:srgbClr val="FF0000"/>
                </a:solidFill>
              </a:rPr>
              <a:t> I </a:t>
            </a:r>
            <a:r>
              <a:rPr lang="en-US" sz="3600" b="1" dirty="0">
                <a:solidFill>
                  <a:srgbClr val="FF0000"/>
                </a:solidFill>
              </a:rPr>
              <a:t>would like to….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600" b="1" dirty="0" smtClean="0"/>
              <a:t> </a:t>
            </a:r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Why </a:t>
            </a:r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can’t I…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 How </a:t>
            </a:r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do I…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77000" y="153084"/>
            <a:ext cx="26940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How Coaching Works?</a:t>
            </a:r>
          </a:p>
          <a:p>
            <a:r>
              <a:rPr lang="en-US" i="1" dirty="0"/>
              <a:t>b</a:t>
            </a:r>
            <a:r>
              <a:rPr lang="en-US" i="1" dirty="0" smtClean="0"/>
              <a:t>y Ashley </a:t>
            </a:r>
            <a:r>
              <a:rPr lang="en-US" i="1" dirty="0" err="1" smtClean="0"/>
              <a:t>Guberman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018323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"/>
            <a:ext cx="4953000" cy="876300"/>
          </a:xfrm>
        </p:spPr>
        <p:txBody>
          <a:bodyPr anchor="ctr"/>
          <a:lstStyle/>
          <a:p>
            <a:pPr marL="39688" algn="ctr">
              <a:defRPr/>
            </a:pPr>
            <a:r>
              <a:rPr lang="en-PH" sz="3600" dirty="0" smtClean="0">
                <a:solidFill>
                  <a:schemeClr val="bg1"/>
                </a:solidFill>
                <a:latin typeface="Cooper Std Black" panose="0208090304030B020404" pitchFamily="18" charset="0"/>
              </a:rPr>
              <a:t>Start with a GOAL</a:t>
            </a:r>
            <a:endParaRPr lang="en-PH" sz="3600" dirty="0">
              <a:solidFill>
                <a:schemeClr val="bg1"/>
              </a:solidFill>
              <a:latin typeface="Cooper Std Black" panose="0208090304030B020404" pitchFamily="18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533400" y="1219200"/>
            <a:ext cx="2362200" cy="1143000"/>
          </a:xfrm>
          <a:prstGeom prst="rect">
            <a:avLst/>
          </a:prstGeom>
          <a:solidFill>
            <a:srgbClr val="92D050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/>
            <a:r>
              <a:rPr lang="en-US" sz="2800" b="1" dirty="0" smtClean="0">
                <a:latin typeface="Calibri" pitchFamily="34" charset="0"/>
              </a:rPr>
              <a:t>CURRENT REALITY</a:t>
            </a:r>
          </a:p>
        </p:txBody>
      </p:sp>
      <p:sp>
        <p:nvSpPr>
          <p:cNvPr id="7" name="Rectangle 6"/>
          <p:cNvSpPr/>
          <p:nvPr/>
        </p:nvSpPr>
        <p:spPr>
          <a:xfrm>
            <a:off x="533400" y="2514600"/>
            <a:ext cx="5410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600" b="1" dirty="0" smtClean="0"/>
              <a:t> I </a:t>
            </a:r>
            <a:r>
              <a:rPr lang="en-US" sz="3600" b="1" dirty="0"/>
              <a:t>want…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600" b="1" dirty="0" smtClean="0"/>
              <a:t> I </a:t>
            </a:r>
            <a:r>
              <a:rPr lang="en-US" sz="3600" b="1" dirty="0"/>
              <a:t>need…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600" b="1" dirty="0" smtClean="0"/>
              <a:t> It </a:t>
            </a:r>
            <a:r>
              <a:rPr lang="en-US" sz="3600" b="1" dirty="0"/>
              <a:t>is my intention to…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600" b="1" dirty="0" smtClean="0"/>
              <a:t> I </a:t>
            </a:r>
            <a:r>
              <a:rPr lang="en-US" sz="3600" b="1" dirty="0"/>
              <a:t>would like to….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600" b="1" dirty="0" smtClean="0"/>
              <a:t> Why </a:t>
            </a:r>
            <a:r>
              <a:rPr lang="en-US" sz="3600" b="1" dirty="0"/>
              <a:t>can’t I…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600" b="1" dirty="0" smtClean="0"/>
              <a:t> How </a:t>
            </a:r>
            <a:r>
              <a:rPr lang="en-US" sz="3600" b="1" dirty="0"/>
              <a:t>do I…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6324600" y="1219200"/>
            <a:ext cx="2362200" cy="11430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/>
            <a:r>
              <a:rPr lang="en-US" sz="2800" b="1" dirty="0" smtClean="0">
                <a:latin typeface="Calibri" pitchFamily="34" charset="0"/>
              </a:rPr>
              <a:t>DESIRED REALITY</a:t>
            </a:r>
          </a:p>
        </p:txBody>
      </p:sp>
      <p:sp>
        <p:nvSpPr>
          <p:cNvPr id="8" name="Rectangle 7"/>
          <p:cNvSpPr/>
          <p:nvPr/>
        </p:nvSpPr>
        <p:spPr>
          <a:xfrm>
            <a:off x="5791200" y="2514600"/>
            <a:ext cx="32385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/>
              <a:t>Fitness</a:t>
            </a:r>
          </a:p>
          <a:p>
            <a:r>
              <a:rPr lang="en-US" sz="3600" b="1" dirty="0" smtClean="0"/>
              <a:t>Relationship</a:t>
            </a:r>
          </a:p>
          <a:p>
            <a:r>
              <a:rPr lang="en-US" sz="3600" b="1" dirty="0" smtClean="0"/>
              <a:t>Spirituality</a:t>
            </a:r>
          </a:p>
          <a:p>
            <a:r>
              <a:rPr lang="en-US" sz="3600" b="1" dirty="0" smtClean="0"/>
              <a:t>Teamwork</a:t>
            </a:r>
          </a:p>
          <a:p>
            <a:r>
              <a:rPr lang="en-US" sz="3600" b="1" dirty="0" smtClean="0"/>
              <a:t>Effectiveness</a:t>
            </a:r>
          </a:p>
          <a:p>
            <a:r>
              <a:rPr lang="en-US" sz="3600" b="1" dirty="0" smtClean="0"/>
              <a:t>Leadership</a:t>
            </a:r>
          </a:p>
          <a:p>
            <a:r>
              <a:rPr lang="en-US" sz="3600" b="1" dirty="0" smtClean="0"/>
              <a:t>Vision</a:t>
            </a:r>
          </a:p>
          <a:p>
            <a:endParaRPr lang="en-US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477000" y="153084"/>
            <a:ext cx="26940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How Coaching Works?</a:t>
            </a:r>
          </a:p>
          <a:p>
            <a:r>
              <a:rPr lang="en-US" i="1" dirty="0"/>
              <a:t>b</a:t>
            </a:r>
            <a:r>
              <a:rPr lang="en-US" i="1" dirty="0" smtClean="0"/>
              <a:t>y Ashley </a:t>
            </a:r>
            <a:r>
              <a:rPr lang="en-US" i="1" dirty="0" err="1" smtClean="0"/>
              <a:t>Guberman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334682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"/>
            <a:ext cx="4953000" cy="876300"/>
          </a:xfrm>
        </p:spPr>
        <p:txBody>
          <a:bodyPr anchor="ctr"/>
          <a:lstStyle/>
          <a:p>
            <a:pPr marL="39688" algn="ctr">
              <a:defRPr/>
            </a:pPr>
            <a:r>
              <a:rPr lang="en-PH" sz="3600" dirty="0" smtClean="0">
                <a:solidFill>
                  <a:schemeClr val="bg1"/>
                </a:solidFill>
                <a:latin typeface="Cooper Std Black" panose="0208090304030B020404" pitchFamily="18" charset="0"/>
              </a:rPr>
              <a:t>Start with a GOAL</a:t>
            </a:r>
            <a:endParaRPr lang="en-PH" sz="3600" dirty="0">
              <a:solidFill>
                <a:schemeClr val="bg1"/>
              </a:solidFill>
              <a:latin typeface="Cooper Std Black" panose="0208090304030B020404" pitchFamily="18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533400" y="1219200"/>
            <a:ext cx="2362200" cy="1143000"/>
          </a:xfrm>
          <a:prstGeom prst="rect">
            <a:avLst/>
          </a:prstGeom>
          <a:solidFill>
            <a:srgbClr val="92D050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/>
            <a:r>
              <a:rPr lang="en-US" sz="2800" b="1" dirty="0" smtClean="0">
                <a:latin typeface="Calibri" pitchFamily="34" charset="0"/>
              </a:rPr>
              <a:t>CURRENT REALITY</a:t>
            </a:r>
          </a:p>
        </p:txBody>
      </p:sp>
      <p:sp>
        <p:nvSpPr>
          <p:cNvPr id="7" name="Rectangle 6"/>
          <p:cNvSpPr/>
          <p:nvPr/>
        </p:nvSpPr>
        <p:spPr>
          <a:xfrm>
            <a:off x="533400" y="2514600"/>
            <a:ext cx="5410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600" b="1" dirty="0" smtClean="0"/>
              <a:t> I </a:t>
            </a:r>
            <a:r>
              <a:rPr lang="en-US" sz="3600" b="1" dirty="0"/>
              <a:t>want…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600" b="1" dirty="0" smtClean="0"/>
              <a:t> I </a:t>
            </a:r>
            <a:r>
              <a:rPr lang="en-US" sz="3600" b="1" dirty="0"/>
              <a:t>need…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600" b="1" dirty="0" smtClean="0"/>
              <a:t> It </a:t>
            </a:r>
            <a:r>
              <a:rPr lang="en-US" sz="3600" b="1" dirty="0"/>
              <a:t>is my intention to…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600" b="1" dirty="0" smtClean="0"/>
              <a:t> I </a:t>
            </a:r>
            <a:r>
              <a:rPr lang="en-US" sz="3600" b="1" dirty="0"/>
              <a:t>would like to….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600" b="1" dirty="0" smtClean="0"/>
              <a:t> Why </a:t>
            </a:r>
            <a:r>
              <a:rPr lang="en-US" sz="3600" b="1" dirty="0"/>
              <a:t>can’t I…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600" b="1" dirty="0" smtClean="0"/>
              <a:t> How </a:t>
            </a:r>
            <a:r>
              <a:rPr lang="en-US" sz="3600" b="1" dirty="0"/>
              <a:t>do I…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6324600" y="1219200"/>
            <a:ext cx="2362200" cy="11430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/>
            <a:r>
              <a:rPr lang="en-US" sz="2800" b="1" dirty="0" smtClean="0">
                <a:latin typeface="Calibri" pitchFamily="34" charset="0"/>
              </a:rPr>
              <a:t>DESIRED REALITY</a:t>
            </a:r>
          </a:p>
        </p:txBody>
      </p:sp>
      <p:sp>
        <p:nvSpPr>
          <p:cNvPr id="8" name="Rectangle 7"/>
          <p:cNvSpPr/>
          <p:nvPr/>
        </p:nvSpPr>
        <p:spPr>
          <a:xfrm>
            <a:off x="5791200" y="2514600"/>
            <a:ext cx="32385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/>
              <a:t>Fitness</a:t>
            </a:r>
          </a:p>
          <a:p>
            <a:r>
              <a:rPr lang="en-US" sz="3600" b="1" dirty="0" smtClean="0"/>
              <a:t>Relationship</a:t>
            </a:r>
          </a:p>
          <a:p>
            <a:r>
              <a:rPr lang="en-US" sz="3600" b="1" dirty="0" smtClean="0"/>
              <a:t>Spirituality</a:t>
            </a:r>
          </a:p>
          <a:p>
            <a:r>
              <a:rPr lang="en-US" sz="3600" b="1" dirty="0" smtClean="0"/>
              <a:t>Teamwork</a:t>
            </a:r>
          </a:p>
          <a:p>
            <a:r>
              <a:rPr lang="en-US" sz="3600" b="1" dirty="0" smtClean="0"/>
              <a:t>Effectiveness</a:t>
            </a:r>
          </a:p>
          <a:p>
            <a:r>
              <a:rPr lang="en-US" sz="3600" b="1" dirty="0" smtClean="0"/>
              <a:t>Leadership</a:t>
            </a:r>
          </a:p>
          <a:p>
            <a:r>
              <a:rPr lang="en-US" sz="3600" b="1" dirty="0" smtClean="0"/>
              <a:t>Vision</a:t>
            </a:r>
          </a:p>
          <a:p>
            <a:endParaRPr lang="en-US" sz="3600" b="1" dirty="0"/>
          </a:p>
        </p:txBody>
      </p:sp>
      <p:sp>
        <p:nvSpPr>
          <p:cNvPr id="3" name="Rectangle 2"/>
          <p:cNvSpPr/>
          <p:nvPr/>
        </p:nvSpPr>
        <p:spPr>
          <a:xfrm>
            <a:off x="3786797" y="1402976"/>
            <a:ext cx="16466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GAP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ight Arrow 3"/>
          <p:cNvSpPr/>
          <p:nvPr/>
        </p:nvSpPr>
        <p:spPr bwMode="auto">
          <a:xfrm>
            <a:off x="5345601" y="1712241"/>
            <a:ext cx="891197" cy="304800"/>
          </a:xfrm>
          <a:prstGeom prst="rightArrow">
            <a:avLst/>
          </a:prstGeom>
          <a:solidFill>
            <a:srgbClr val="C00000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en-US" sz="1400" b="1" dirty="0" smtClean="0">
              <a:latin typeface="Calibri" pitchFamily="34" charset="0"/>
            </a:endParaRPr>
          </a:p>
        </p:txBody>
      </p:sp>
      <p:sp>
        <p:nvSpPr>
          <p:cNvPr id="9" name="Right Arrow 8"/>
          <p:cNvSpPr/>
          <p:nvPr/>
        </p:nvSpPr>
        <p:spPr bwMode="auto">
          <a:xfrm flipH="1">
            <a:off x="2983401" y="1712241"/>
            <a:ext cx="891197" cy="304800"/>
          </a:xfrm>
          <a:prstGeom prst="rightArrow">
            <a:avLst/>
          </a:prstGeom>
          <a:solidFill>
            <a:srgbClr val="C00000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en-US" sz="1400" b="1" dirty="0" smtClean="0"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77000" y="153084"/>
            <a:ext cx="26940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How Coaching Works?</a:t>
            </a:r>
          </a:p>
          <a:p>
            <a:r>
              <a:rPr lang="en-US" i="1" dirty="0"/>
              <a:t>b</a:t>
            </a:r>
            <a:r>
              <a:rPr lang="en-US" i="1" dirty="0" smtClean="0"/>
              <a:t>y Ashley </a:t>
            </a:r>
            <a:r>
              <a:rPr lang="en-US" i="1" dirty="0" err="1" smtClean="0"/>
              <a:t>Guberman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493420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"/>
            <a:ext cx="4953000" cy="876300"/>
          </a:xfrm>
        </p:spPr>
        <p:txBody>
          <a:bodyPr anchor="ctr"/>
          <a:lstStyle/>
          <a:p>
            <a:pPr marL="39688" algn="ctr">
              <a:defRPr/>
            </a:pPr>
            <a:r>
              <a:rPr lang="en-PH" sz="3600" dirty="0" smtClean="0">
                <a:solidFill>
                  <a:schemeClr val="bg1"/>
                </a:solidFill>
                <a:latin typeface="Cooper Std Black" panose="0208090304030B020404" pitchFamily="18" charset="0"/>
              </a:rPr>
              <a:t>Start with a GOAL</a:t>
            </a:r>
            <a:endParaRPr lang="en-PH" sz="3600" dirty="0">
              <a:solidFill>
                <a:schemeClr val="bg1"/>
              </a:solidFill>
              <a:latin typeface="Cooper Std Black" panose="0208090304030B0204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" y="2514600"/>
            <a:ext cx="5410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600" b="1" dirty="0" smtClean="0"/>
              <a:t> I </a:t>
            </a:r>
            <a:r>
              <a:rPr lang="en-US" sz="3600" b="1" dirty="0"/>
              <a:t>want…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600" b="1" dirty="0" smtClean="0"/>
              <a:t> I </a:t>
            </a:r>
            <a:r>
              <a:rPr lang="en-US" sz="3600" b="1" dirty="0"/>
              <a:t>need…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600" b="1" dirty="0" smtClean="0"/>
              <a:t> It </a:t>
            </a:r>
            <a:r>
              <a:rPr lang="en-US" sz="3600" b="1" dirty="0"/>
              <a:t>is my intention to…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600" b="1" dirty="0" smtClean="0"/>
              <a:t> I </a:t>
            </a:r>
            <a:r>
              <a:rPr lang="en-US" sz="3600" b="1" dirty="0"/>
              <a:t>would like to….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600" b="1" dirty="0" smtClean="0"/>
              <a:t> Why </a:t>
            </a:r>
            <a:r>
              <a:rPr lang="en-US" sz="3600" b="1" dirty="0"/>
              <a:t>can’t I…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600" b="1" dirty="0" smtClean="0"/>
              <a:t> How </a:t>
            </a:r>
            <a:r>
              <a:rPr lang="en-US" sz="3600" b="1" dirty="0"/>
              <a:t>do I…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3260271" y="1367971"/>
            <a:ext cx="3048000" cy="11430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/>
            <a:r>
              <a:rPr lang="en-US" sz="2800" b="1" dirty="0" smtClean="0">
                <a:latin typeface="Calibri" pitchFamily="34" charset="0"/>
              </a:rPr>
              <a:t>CURRENT DESIRED REALITY</a:t>
            </a:r>
          </a:p>
        </p:txBody>
      </p:sp>
      <p:sp>
        <p:nvSpPr>
          <p:cNvPr id="8" name="Rectangle 7"/>
          <p:cNvSpPr/>
          <p:nvPr/>
        </p:nvSpPr>
        <p:spPr>
          <a:xfrm>
            <a:off x="5791200" y="2514600"/>
            <a:ext cx="32385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/>
              <a:t>Fitness</a:t>
            </a:r>
          </a:p>
          <a:p>
            <a:r>
              <a:rPr lang="en-US" sz="3600" b="1" dirty="0" smtClean="0"/>
              <a:t>Relationship</a:t>
            </a:r>
          </a:p>
          <a:p>
            <a:r>
              <a:rPr lang="en-US" sz="3600" b="1" dirty="0" smtClean="0"/>
              <a:t>Spirituality</a:t>
            </a:r>
          </a:p>
          <a:p>
            <a:r>
              <a:rPr lang="en-US" sz="3600" b="1" dirty="0" smtClean="0"/>
              <a:t>Teamwork</a:t>
            </a:r>
          </a:p>
          <a:p>
            <a:r>
              <a:rPr lang="en-US" sz="3600" b="1" dirty="0" smtClean="0"/>
              <a:t>Effectiveness</a:t>
            </a:r>
          </a:p>
          <a:p>
            <a:r>
              <a:rPr lang="en-US" sz="3600" b="1" dirty="0" smtClean="0"/>
              <a:t>Leadership</a:t>
            </a:r>
          </a:p>
          <a:p>
            <a:r>
              <a:rPr lang="en-US" sz="3600" b="1" dirty="0" smtClean="0"/>
              <a:t>Vision</a:t>
            </a:r>
          </a:p>
          <a:p>
            <a:endParaRPr lang="en-US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477000" y="153084"/>
            <a:ext cx="26940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How Coaching Works?</a:t>
            </a:r>
          </a:p>
          <a:p>
            <a:r>
              <a:rPr lang="en-US" i="1" dirty="0"/>
              <a:t>b</a:t>
            </a:r>
            <a:r>
              <a:rPr lang="en-US" i="1" dirty="0" smtClean="0"/>
              <a:t>y Ashley </a:t>
            </a:r>
            <a:r>
              <a:rPr lang="en-US" i="1" dirty="0" err="1" smtClean="0"/>
              <a:t>Guberman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603886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"/>
            <a:ext cx="4953000" cy="876300"/>
          </a:xfrm>
        </p:spPr>
        <p:txBody>
          <a:bodyPr anchor="ctr"/>
          <a:lstStyle/>
          <a:p>
            <a:pPr marL="39688" algn="ctr">
              <a:defRPr/>
            </a:pPr>
            <a:r>
              <a:rPr lang="en-PH" sz="3600" dirty="0" smtClean="0">
                <a:solidFill>
                  <a:schemeClr val="bg1"/>
                </a:solidFill>
                <a:latin typeface="Cooper Std Black" panose="0208090304030B020404" pitchFamily="18" charset="0"/>
              </a:rPr>
              <a:t>Start with a GOAL</a:t>
            </a:r>
            <a:endParaRPr lang="en-PH" sz="3600" dirty="0">
              <a:solidFill>
                <a:schemeClr val="bg1"/>
              </a:solidFill>
              <a:latin typeface="Cooper Std Black" panose="0208090304030B0204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" y="2514600"/>
            <a:ext cx="5410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600" b="1" dirty="0" smtClean="0"/>
              <a:t> I </a:t>
            </a:r>
            <a:r>
              <a:rPr lang="en-US" sz="3600" b="1" dirty="0"/>
              <a:t>want…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600" b="1" dirty="0" smtClean="0"/>
              <a:t> I </a:t>
            </a:r>
            <a:r>
              <a:rPr lang="en-US" sz="3600" b="1" dirty="0"/>
              <a:t>need…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600" b="1" dirty="0" smtClean="0"/>
              <a:t> It </a:t>
            </a:r>
            <a:r>
              <a:rPr lang="en-US" sz="3600" b="1" dirty="0"/>
              <a:t>is my intention to…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600" b="1" dirty="0" smtClean="0"/>
              <a:t> I </a:t>
            </a:r>
            <a:r>
              <a:rPr lang="en-US" sz="3600" b="1" dirty="0"/>
              <a:t>would like to….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600" b="1" dirty="0" smtClean="0"/>
              <a:t> Why </a:t>
            </a:r>
            <a:r>
              <a:rPr lang="en-US" sz="3600" b="1" dirty="0"/>
              <a:t>can’t I…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600" b="1" dirty="0" smtClean="0"/>
              <a:t> How </a:t>
            </a:r>
            <a:r>
              <a:rPr lang="en-US" sz="3600" b="1" dirty="0"/>
              <a:t>do I…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3260271" y="1367971"/>
            <a:ext cx="3048000" cy="11430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/>
            <a:r>
              <a:rPr lang="en-US" sz="2800" b="1" dirty="0" smtClean="0">
                <a:latin typeface="Calibri" pitchFamily="34" charset="0"/>
              </a:rPr>
              <a:t>CURRENT DESIRED REALITY</a:t>
            </a:r>
          </a:p>
        </p:txBody>
      </p:sp>
      <p:sp>
        <p:nvSpPr>
          <p:cNvPr id="8" name="Rectangle 7"/>
          <p:cNvSpPr/>
          <p:nvPr/>
        </p:nvSpPr>
        <p:spPr>
          <a:xfrm>
            <a:off x="5791200" y="2514600"/>
            <a:ext cx="32385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/>
              <a:t>Fitness</a:t>
            </a:r>
          </a:p>
          <a:p>
            <a:r>
              <a:rPr lang="en-US" sz="3600" b="1" dirty="0" smtClean="0"/>
              <a:t>Relationship</a:t>
            </a:r>
          </a:p>
          <a:p>
            <a:r>
              <a:rPr lang="en-US" sz="3600" b="1" dirty="0" smtClean="0"/>
              <a:t>Spirituality</a:t>
            </a:r>
          </a:p>
          <a:p>
            <a:r>
              <a:rPr lang="en-US" sz="3600" b="1" dirty="0" smtClean="0">
                <a:solidFill>
                  <a:srgbClr val="FF0000"/>
                </a:solidFill>
              </a:rPr>
              <a:t>Teamwork</a:t>
            </a:r>
          </a:p>
          <a:p>
            <a:r>
              <a:rPr lang="en-US" sz="3600" b="1" dirty="0" smtClean="0">
                <a:solidFill>
                  <a:srgbClr val="FF0000"/>
                </a:solidFill>
              </a:rPr>
              <a:t>Effectiveness</a:t>
            </a:r>
          </a:p>
          <a:p>
            <a:r>
              <a:rPr lang="en-US" sz="3600" b="1" dirty="0" smtClean="0">
                <a:solidFill>
                  <a:srgbClr val="FF0000"/>
                </a:solidFill>
              </a:rPr>
              <a:t>Leadership</a:t>
            </a:r>
          </a:p>
          <a:p>
            <a:r>
              <a:rPr lang="en-US" sz="3600" b="1" dirty="0" smtClean="0">
                <a:solidFill>
                  <a:srgbClr val="FF0000"/>
                </a:solidFill>
              </a:rPr>
              <a:t>Vision</a:t>
            </a:r>
          </a:p>
          <a:p>
            <a:endParaRPr lang="en-US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477000" y="153084"/>
            <a:ext cx="26940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How Coaching Works?</a:t>
            </a:r>
          </a:p>
          <a:p>
            <a:r>
              <a:rPr lang="en-US" i="1" dirty="0"/>
              <a:t>b</a:t>
            </a:r>
            <a:r>
              <a:rPr lang="en-US" i="1" dirty="0" smtClean="0"/>
              <a:t>y Ashley </a:t>
            </a:r>
            <a:r>
              <a:rPr lang="en-US" i="1" dirty="0" err="1" smtClean="0"/>
              <a:t>Guberman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252456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"/>
            <a:ext cx="5029200" cy="876300"/>
          </a:xfrm>
        </p:spPr>
        <p:txBody>
          <a:bodyPr anchor="ctr"/>
          <a:lstStyle/>
          <a:p>
            <a:pPr marL="39688" algn="ctr">
              <a:defRPr/>
            </a:pPr>
            <a:r>
              <a:rPr lang="en-PH" sz="3000" b="1" dirty="0">
                <a:solidFill>
                  <a:schemeClr val="bg1"/>
                </a:solidFill>
                <a:latin typeface="Cooper Std Black" panose="0208090304030B020404" pitchFamily="18" charset="0"/>
              </a:rPr>
              <a:t>WHAT IS COACHING?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458200" cy="4648200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en-PH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Coaching</a:t>
            </a:r>
            <a:r>
              <a:rPr lang="en-PH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is a process that aims to </a:t>
            </a:r>
            <a:r>
              <a:rPr lang="en-PH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improve performance</a:t>
            </a:r>
            <a:r>
              <a:rPr lang="en-PH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and focuses on the ‘</a:t>
            </a:r>
            <a:r>
              <a:rPr lang="en-PH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here and now</a:t>
            </a:r>
            <a:r>
              <a:rPr lang="en-PH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’ rather than in the distant past or future.</a:t>
            </a:r>
            <a:endParaRPr lang="en-PH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173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9050"/>
            <a:ext cx="9144000" cy="933450"/>
          </a:xfrm>
        </p:spPr>
        <p:txBody>
          <a:bodyPr anchor="ctr"/>
          <a:lstStyle/>
          <a:p>
            <a:pPr algn="ctr"/>
            <a:r>
              <a:rPr lang="en-PH" sz="3000" b="1" dirty="0" smtClean="0">
                <a:solidFill>
                  <a:schemeClr val="bg1"/>
                </a:solidFill>
                <a:latin typeface="Cooper Std Black" panose="0208090304030B020404" pitchFamily="18" charset="0"/>
              </a:rPr>
              <a:t>COACHING – MENTORING - COUNSELLING</a:t>
            </a:r>
            <a:endParaRPr lang="en-PH" sz="3000" b="1" dirty="0">
              <a:solidFill>
                <a:schemeClr val="bg1"/>
              </a:solidFill>
              <a:latin typeface="Cooper Std Black" panose="0208090304030B020404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046795"/>
              </p:ext>
            </p:extLst>
          </p:nvPr>
        </p:nvGraphicFramePr>
        <p:xfrm>
          <a:off x="228600" y="1447800"/>
          <a:ext cx="86106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2650"/>
                <a:gridCol w="2152650"/>
                <a:gridCol w="2152650"/>
                <a:gridCol w="215265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Learning Method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COACHING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MENTORING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COUNSEL-LING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The Question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How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What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Why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The Focus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The present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The future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The past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Aim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Improving skills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Developing and committing to learning goals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Overcoming psychological barriers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Objective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Raising competence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Opening horizons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Building</a:t>
                      </a:r>
                      <a:r>
                        <a:rPr lang="en-US" sz="2400" baseline="0" dirty="0" smtClean="0"/>
                        <a:t> self-understanding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192464" y="6019800"/>
            <a:ext cx="29370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s</a:t>
            </a:r>
            <a:r>
              <a:rPr lang="en-US" sz="2400" b="1" dirty="0" smtClean="0"/>
              <a:t>killsyouneed.com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034716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44759" y="-152400"/>
            <a:ext cx="3976878" cy="944853"/>
          </a:xfrm>
        </p:spPr>
        <p:txBody>
          <a:bodyPr>
            <a:normAutofit/>
          </a:bodyPr>
          <a:lstStyle/>
          <a:p>
            <a:r>
              <a:rPr lang="en-PH" sz="3600" dirty="0" smtClean="0">
                <a:solidFill>
                  <a:schemeClr val="bg1"/>
                </a:solidFill>
              </a:rPr>
              <a:t>COACHING IS</a:t>
            </a:r>
            <a:endParaRPr lang="en-PH" sz="3600" dirty="0">
              <a:solidFill>
                <a:schemeClr val="bg1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44758" y="1219200"/>
            <a:ext cx="7784841" cy="311110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PH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“a </a:t>
            </a:r>
            <a:r>
              <a:rPr lang="en-PH" sz="3600" b="1" dirty="0">
                <a:latin typeface="Arial" panose="020B0604020202020204" pitchFamily="34" charset="0"/>
                <a:cs typeface="Arial" panose="020B0604020202020204" pitchFamily="34" charset="0"/>
              </a:rPr>
              <a:t>process that enables learning and development to occur</a:t>
            </a:r>
            <a:r>
              <a:rPr lang="en-PH" sz="3600" dirty="0">
                <a:latin typeface="Arial" panose="020B0604020202020204" pitchFamily="34" charset="0"/>
                <a:cs typeface="Arial" panose="020B0604020202020204" pitchFamily="34" charset="0"/>
              </a:rPr>
              <a:t> and thus </a:t>
            </a:r>
            <a:r>
              <a:rPr lang="en-PH" sz="3600" b="1" dirty="0">
                <a:latin typeface="Arial" panose="020B0604020202020204" pitchFamily="34" charset="0"/>
                <a:cs typeface="Arial" panose="020B0604020202020204" pitchFamily="34" charset="0"/>
              </a:rPr>
              <a:t>performance to </a:t>
            </a:r>
            <a:r>
              <a:rPr lang="en-PH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improve</a:t>
            </a:r>
            <a:r>
              <a:rPr lang="en-PH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…requires </a:t>
            </a:r>
            <a:r>
              <a:rPr lang="en-PH" sz="36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PH" sz="3600" b="1" dirty="0">
                <a:latin typeface="Arial" panose="020B0604020202020204" pitchFamily="34" charset="0"/>
                <a:cs typeface="Arial" panose="020B0604020202020204" pitchFamily="34" charset="0"/>
              </a:rPr>
              <a:t>knowledge and understanding</a:t>
            </a:r>
            <a:r>
              <a:rPr lang="en-PH" sz="3600" dirty="0">
                <a:latin typeface="Arial" panose="020B0604020202020204" pitchFamily="34" charset="0"/>
                <a:cs typeface="Arial" panose="020B0604020202020204" pitchFamily="34" charset="0"/>
              </a:rPr>
              <a:t> of process as well as the variety of styles, skills and techniques that are appropriate to the context in which the coaching takes </a:t>
            </a:r>
            <a:r>
              <a:rPr lang="en-PH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place”</a:t>
            </a:r>
          </a:p>
          <a:p>
            <a:pPr marL="0" indent="0" algn="ctr">
              <a:buNone/>
            </a:pPr>
            <a:endParaRPr lang="en-PH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4800" y="6172200"/>
            <a:ext cx="5029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PH" sz="1400" dirty="0">
                <a:solidFill>
                  <a:prstClr val="black"/>
                </a:solidFill>
              </a:rPr>
              <a:t>Eric </a:t>
            </a:r>
            <a:r>
              <a:rPr lang="en-PH" sz="1400" dirty="0" err="1">
                <a:solidFill>
                  <a:prstClr val="black"/>
                </a:solidFill>
              </a:rPr>
              <a:t>Parsloe</a:t>
            </a:r>
            <a:r>
              <a:rPr lang="en-PH" sz="1400" dirty="0">
                <a:solidFill>
                  <a:prstClr val="black"/>
                </a:solidFill>
              </a:rPr>
              <a:t>,  </a:t>
            </a:r>
            <a:r>
              <a:rPr lang="en-PH" sz="1400" i="1" dirty="0">
                <a:solidFill>
                  <a:srgbClr val="006600"/>
                </a:solidFill>
                <a:hlinkClick r:id="rId4"/>
              </a:rPr>
              <a:t>The Manager as Coach and Mentor</a:t>
            </a:r>
            <a:r>
              <a:rPr lang="en-PH" sz="1400" dirty="0">
                <a:solidFill>
                  <a:prstClr val="black"/>
                </a:solidFill>
              </a:rPr>
              <a:t> (1999)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1899" y="5035410"/>
            <a:ext cx="1295400" cy="1444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278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-8211"/>
            <a:ext cx="6172200" cy="6882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03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-36440" y="-88775"/>
            <a:ext cx="4075040" cy="1143000"/>
          </a:xfrm>
        </p:spPr>
        <p:txBody>
          <a:bodyPr>
            <a:noAutofit/>
          </a:bodyPr>
          <a:lstStyle/>
          <a:p>
            <a:pPr algn="ctr"/>
            <a:r>
              <a:rPr lang="en-PH" sz="3000" b="1" dirty="0" smtClean="0">
                <a:solidFill>
                  <a:schemeClr val="bg1"/>
                </a:solidFill>
                <a:latin typeface="Cooper Std Black" panose="0208090304030B020404" pitchFamily="18" charset="0"/>
              </a:rPr>
              <a:t>MENTORING IS</a:t>
            </a:r>
            <a:endParaRPr lang="en-PH" sz="3000" b="1" dirty="0">
              <a:solidFill>
                <a:schemeClr val="bg1"/>
              </a:solidFill>
              <a:latin typeface="Cooper Std Black" panose="0208090304030B020404" pitchFamily="18" charset="0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457200" y="1194787"/>
            <a:ext cx="6501719" cy="281344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PH" sz="14400" dirty="0" smtClean="0">
                <a:latin typeface="Arial" panose="020B0604020202020204" pitchFamily="34" charset="0"/>
                <a:cs typeface="Arial" panose="020B0604020202020204" pitchFamily="34" charset="0"/>
              </a:rPr>
              <a:t>“off-line </a:t>
            </a:r>
            <a:r>
              <a:rPr lang="en-PH" sz="14400" dirty="0">
                <a:latin typeface="Arial" panose="020B0604020202020204" pitchFamily="34" charset="0"/>
                <a:cs typeface="Arial" panose="020B0604020202020204" pitchFamily="34" charset="0"/>
              </a:rPr>
              <a:t>help by one person to another in making significant transitions in knowledge, work or </a:t>
            </a:r>
            <a:r>
              <a:rPr lang="en-PH" sz="14400" dirty="0" smtClean="0">
                <a:latin typeface="Arial" panose="020B0604020202020204" pitchFamily="34" charset="0"/>
                <a:cs typeface="Arial" panose="020B0604020202020204" pitchFamily="34" charset="0"/>
              </a:rPr>
              <a:t>thinking”</a:t>
            </a:r>
          </a:p>
          <a:p>
            <a:pPr marL="0" indent="0">
              <a:buNone/>
            </a:pPr>
            <a:endParaRPr lang="en-PH" sz="4000" dirty="0"/>
          </a:p>
          <a:p>
            <a:pPr marL="0" indent="0">
              <a:buNone/>
            </a:pPr>
            <a:endParaRPr lang="en-PH" sz="1650" dirty="0"/>
          </a:p>
        </p:txBody>
      </p:sp>
      <p:sp>
        <p:nvSpPr>
          <p:cNvPr id="13" name="Rectangle 12"/>
          <p:cNvSpPr/>
          <p:nvPr/>
        </p:nvSpPr>
        <p:spPr>
          <a:xfrm>
            <a:off x="5341152" y="6096000"/>
            <a:ext cx="3802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PH" sz="900" dirty="0">
                <a:solidFill>
                  <a:srgbClr val="000000"/>
                </a:solidFill>
                <a:latin typeface="Helvetica LT Light"/>
              </a:rPr>
              <a:t>David Clutterbuck &amp; David </a:t>
            </a:r>
            <a:r>
              <a:rPr lang="en-PH" sz="900" dirty="0" err="1">
                <a:solidFill>
                  <a:srgbClr val="000000"/>
                </a:solidFill>
                <a:latin typeface="Helvetica LT Light"/>
              </a:rPr>
              <a:t>Megginson</a:t>
            </a:r>
            <a:r>
              <a:rPr lang="en-PH" sz="900" dirty="0">
                <a:solidFill>
                  <a:srgbClr val="000000"/>
                </a:solidFill>
                <a:latin typeface="Helvetica LT Light"/>
              </a:rPr>
              <a:t> are both founder members of </a:t>
            </a:r>
            <a:r>
              <a:rPr lang="en-PH" sz="900" dirty="0">
                <a:solidFill>
                  <a:srgbClr val="006600"/>
                </a:solidFill>
                <a:latin typeface="Helvetica LT Light"/>
                <a:hlinkClick r:id="rId4"/>
              </a:rPr>
              <a:t>The European Mentoring and Coaching Council</a:t>
            </a:r>
            <a:r>
              <a:rPr lang="en-PH" sz="900" dirty="0">
                <a:solidFill>
                  <a:srgbClr val="000000"/>
                </a:solidFill>
                <a:latin typeface="Helvetica LT Light"/>
              </a:rPr>
              <a:t> </a:t>
            </a:r>
            <a:endParaRPr lang="en-PH" sz="900" dirty="0">
              <a:solidFill>
                <a:prstClr val="black"/>
              </a:solidFill>
              <a:latin typeface="Helvetica LT Light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5200" y="1194787"/>
            <a:ext cx="1403795" cy="1490756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04800" y="3049012"/>
            <a:ext cx="870109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“a </a:t>
            </a:r>
            <a:r>
              <a:rPr lang="en-US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professional </a:t>
            </a:r>
            <a:r>
              <a:rPr lang="en-US" sz="3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relationship</a:t>
            </a:r>
            <a:r>
              <a:rPr lang="en-US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which a </a:t>
            </a:r>
            <a:r>
              <a:rPr lang="en-US" sz="3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more-experienced</a:t>
            </a:r>
            <a:r>
              <a:rPr lang="en-US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(usually older) person </a:t>
            </a:r>
            <a:r>
              <a:rPr lang="en-US" sz="3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helps a less-experienced </a:t>
            </a:r>
            <a:r>
              <a:rPr lang="en-US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(usually younger) person develop knowledge and skills that will help</a:t>
            </a:r>
            <a:r>
              <a:rPr lang="en-US" sz="3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 </a:t>
            </a:r>
            <a:r>
              <a:rPr lang="en-US" sz="3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professional </a:t>
            </a:r>
            <a:r>
              <a:rPr lang="en-US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3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</a:t>
            </a:r>
            <a:r>
              <a:rPr lang="en-US" sz="3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growth</a:t>
            </a:r>
            <a:r>
              <a:rPr lang="en-US" sz="3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  <a:endParaRPr lang="en-US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542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l-PH" dirty="0">
              <a:solidFill>
                <a:prstClr val="white"/>
              </a:solidFill>
            </a:endParaRPr>
          </a:p>
        </p:txBody>
      </p:sp>
      <p:pic>
        <p:nvPicPr>
          <p:cNvPr id="2051" name="Picture 2" descr="E:\Abigail Godoy\DepEd Style Guide\DepEd Seal_smal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95700" y="812800"/>
            <a:ext cx="1841500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TextBox 3"/>
          <p:cNvSpPr txBox="1">
            <a:spLocks noChangeArrowheads="1"/>
          </p:cNvSpPr>
          <p:nvPr/>
        </p:nvSpPr>
        <p:spPr bwMode="auto">
          <a:xfrm>
            <a:off x="260352" y="3124200"/>
            <a:ext cx="8623300" cy="252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4800" b="1" dirty="0" smtClean="0">
                <a:solidFill>
                  <a:prstClr val="white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Coach for Maximum Performance</a:t>
            </a:r>
            <a:endParaRPr lang="en-US" altLang="en-US" sz="4800" b="1" dirty="0">
              <a:solidFill>
                <a:prstClr val="white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  <a:p>
            <a:pPr algn="ctr"/>
            <a:endParaRPr lang="en-US" altLang="en-US" sz="4400" dirty="0">
              <a:solidFill>
                <a:prstClr val="white"/>
              </a:solidFill>
              <a:latin typeface="Calibri" pitchFamily="34" charset="0"/>
              <a:ea typeface="Adobe Gothic Std B" pitchFamily="34" charset="-128"/>
            </a:endParaRPr>
          </a:p>
          <a:p>
            <a:pPr algn="ctr"/>
            <a:endParaRPr lang="fil-PH" altLang="en-US" sz="2400" dirty="0">
              <a:solidFill>
                <a:prstClr val="white"/>
              </a:solidFill>
              <a:latin typeface="Calibri" pitchFamily="34" charset="0"/>
              <a:ea typeface="Adobe Gothic Std B" pitchFamily="34" charset="-128"/>
            </a:endParaRPr>
          </a:p>
          <a:p>
            <a:pPr algn="ctr"/>
            <a:endParaRPr lang="fil-PH" altLang="en-US" sz="2400" dirty="0">
              <a:solidFill>
                <a:prstClr val="white"/>
              </a:solidFill>
              <a:latin typeface="Calibri" pitchFamily="34" charset="0"/>
              <a:ea typeface="Adobe Gothic Std B" pitchFamily="34" charset="-128"/>
            </a:endParaRPr>
          </a:p>
          <a:p>
            <a:endParaRPr lang="fil-PH" altLang="en-US" dirty="0">
              <a:solidFill>
                <a:prstClr val="black"/>
              </a:solidFill>
              <a:latin typeface="Calibri" pitchFamily="34" charset="0"/>
              <a:ea typeface="Adobe Gothic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58167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valleylifeimprovementcenter.com/logo_ic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895614"/>
            <a:ext cx="3429000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9050"/>
            <a:ext cx="9144000" cy="933450"/>
          </a:xfrm>
        </p:spPr>
        <p:txBody>
          <a:bodyPr anchor="ctr"/>
          <a:lstStyle/>
          <a:p>
            <a:pPr algn="ctr"/>
            <a:r>
              <a:rPr lang="en-PH" sz="3000" b="1" dirty="0" smtClean="0">
                <a:solidFill>
                  <a:schemeClr val="bg1"/>
                </a:solidFill>
                <a:latin typeface="Cooper Std Black" panose="0208090304030B020404" pitchFamily="18" charset="0"/>
              </a:rPr>
              <a:t>WHY AND WHEN DO WE DO IT?</a:t>
            </a:r>
            <a:endParaRPr lang="en-PH" sz="3000" b="1" dirty="0">
              <a:solidFill>
                <a:schemeClr val="bg1"/>
              </a:solidFill>
              <a:latin typeface="Cooper Std Black" panose="0208090304030B0204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3"/>
            <a:ext cx="8229600" cy="4221163"/>
          </a:xfrm>
        </p:spPr>
        <p:txBody>
          <a:bodyPr/>
          <a:lstStyle/>
          <a:p>
            <a:pPr marL="0" indent="0">
              <a:buNone/>
            </a:pPr>
            <a:endParaRPr lang="en-PH" dirty="0" smtClean="0"/>
          </a:p>
          <a:p>
            <a:r>
              <a:rPr lang="en-PH" dirty="0">
                <a:latin typeface="Arial" panose="020B0604020202020204" pitchFamily="34" charset="0"/>
                <a:cs typeface="Arial" panose="020B0604020202020204" pitchFamily="34" charset="0"/>
              </a:rPr>
              <a:t>For continuous performance </a:t>
            </a:r>
            <a:r>
              <a:rPr lang="en-PH" dirty="0" smtClean="0">
                <a:latin typeface="Arial" panose="020B0604020202020204" pitchFamily="34" charset="0"/>
                <a:cs typeface="Arial" panose="020B0604020202020204" pitchFamily="34" charset="0"/>
              </a:rPr>
              <a:t>improvement</a:t>
            </a:r>
          </a:p>
          <a:p>
            <a:pPr marL="0" indent="0">
              <a:buNone/>
            </a:pPr>
            <a:endParaRPr lang="en-PH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PH" dirty="0">
                <a:latin typeface="Arial" panose="020B0604020202020204" pitchFamily="34" charset="0"/>
                <a:cs typeface="Arial" panose="020B0604020202020204" pitchFamily="34" charset="0"/>
              </a:rPr>
              <a:t>For special assignments</a:t>
            </a:r>
          </a:p>
          <a:p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361914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 anchor="ctr"/>
          <a:lstStyle/>
          <a:p>
            <a:pPr algn="ctr"/>
            <a:r>
              <a:rPr lang="en-PH" sz="3000" b="1" dirty="0">
                <a:solidFill>
                  <a:schemeClr val="bg1"/>
                </a:solidFill>
                <a:latin typeface="Cooper Std Black" panose="0208090304030B020404" pitchFamily="18" charset="0"/>
              </a:rPr>
              <a:t>WHY AND WHEN DO WE DO IT?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5"/>
            <a:ext cx="5715000" cy="3962401"/>
          </a:xfrm>
        </p:spPr>
        <p:txBody>
          <a:bodyPr/>
          <a:lstStyle/>
          <a:p>
            <a:pPr marL="0" indent="0">
              <a:buNone/>
            </a:pPr>
            <a:endParaRPr lang="en-PH" dirty="0" smtClean="0"/>
          </a:p>
          <a:p>
            <a:r>
              <a:rPr lang="en-PH" sz="3200" dirty="0">
                <a:latin typeface="Arial" panose="020B0604020202020204" pitchFamily="34" charset="0"/>
                <a:cs typeface="Arial" panose="020B0604020202020204" pitchFamily="34" charset="0"/>
              </a:rPr>
              <a:t>For developmental plans and promotion</a:t>
            </a:r>
          </a:p>
          <a:p>
            <a:pPr marL="0" indent="0">
              <a:buFont typeface="Arial" pitchFamily="34" charset="0"/>
              <a:buNone/>
            </a:pPr>
            <a:endParaRPr lang="en-PH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PH" sz="3200" dirty="0">
                <a:latin typeface="Arial" panose="020B0604020202020204" pitchFamily="34" charset="0"/>
                <a:cs typeface="Arial" panose="020B0604020202020204" pitchFamily="34" charset="0"/>
              </a:rPr>
              <a:t>For succession planning</a:t>
            </a:r>
          </a:p>
          <a:p>
            <a:pPr>
              <a:buClr>
                <a:srgbClr val="0070C0"/>
              </a:buClr>
            </a:pPr>
            <a:endParaRPr lang="en-PH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PH" sz="3200" dirty="0">
                <a:latin typeface="Arial" panose="020B0604020202020204" pitchFamily="34" charset="0"/>
                <a:cs typeface="Arial" panose="020B0604020202020204" pitchFamily="34" charset="0"/>
              </a:rPr>
              <a:t>For career </a:t>
            </a:r>
            <a:r>
              <a:rPr lang="en-PH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endParaRPr lang="en-PH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8" name="Picture 2" descr="http://www.websky.in/images/Partner_Icon-300x26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504092"/>
            <a:ext cx="2514600" cy="2372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1423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l-PH" dirty="0">
              <a:solidFill>
                <a:prstClr val="white"/>
              </a:solidFill>
            </a:endParaRPr>
          </a:p>
        </p:txBody>
      </p:sp>
      <p:pic>
        <p:nvPicPr>
          <p:cNvPr id="2051" name="Picture 2" descr="E:\Abigail Godoy\DepEd Style Guide\DepEd Seal_smal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95700" y="812800"/>
            <a:ext cx="1841500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TextBox 3"/>
          <p:cNvSpPr txBox="1">
            <a:spLocks noChangeArrowheads="1"/>
          </p:cNvSpPr>
          <p:nvPr/>
        </p:nvSpPr>
        <p:spPr bwMode="auto">
          <a:xfrm>
            <a:off x="260352" y="3124200"/>
            <a:ext cx="8623300" cy="326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4800" b="1" dirty="0" smtClean="0">
                <a:solidFill>
                  <a:prstClr val="white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Strengthening Skills, Competencies and Behaviors</a:t>
            </a:r>
            <a:endParaRPr lang="en-US" altLang="en-US" sz="4800" b="1" dirty="0">
              <a:solidFill>
                <a:prstClr val="white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  <a:p>
            <a:pPr algn="ctr"/>
            <a:endParaRPr lang="en-US" altLang="en-US" sz="4400" dirty="0">
              <a:solidFill>
                <a:prstClr val="white"/>
              </a:solidFill>
              <a:latin typeface="Calibri" pitchFamily="34" charset="0"/>
              <a:ea typeface="Adobe Gothic Std B" pitchFamily="34" charset="-128"/>
            </a:endParaRPr>
          </a:p>
          <a:p>
            <a:pPr algn="ctr"/>
            <a:endParaRPr lang="fil-PH" altLang="en-US" sz="2400" dirty="0">
              <a:solidFill>
                <a:prstClr val="white"/>
              </a:solidFill>
              <a:latin typeface="Calibri" pitchFamily="34" charset="0"/>
              <a:ea typeface="Adobe Gothic Std B" pitchFamily="34" charset="-128"/>
            </a:endParaRPr>
          </a:p>
          <a:p>
            <a:pPr algn="ctr"/>
            <a:endParaRPr lang="fil-PH" altLang="en-US" sz="2400" dirty="0">
              <a:solidFill>
                <a:prstClr val="white"/>
              </a:solidFill>
              <a:latin typeface="Calibri" pitchFamily="34" charset="0"/>
              <a:ea typeface="Adobe Gothic Std B" pitchFamily="34" charset="-128"/>
            </a:endParaRPr>
          </a:p>
          <a:p>
            <a:endParaRPr lang="fil-PH" altLang="en-US" dirty="0">
              <a:solidFill>
                <a:prstClr val="black"/>
              </a:solidFill>
              <a:latin typeface="Calibri" pitchFamily="34" charset="0"/>
              <a:ea typeface="Adobe Gothic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2175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8100" y="0"/>
            <a:ext cx="9182100" cy="914400"/>
          </a:xfrm>
        </p:spPr>
        <p:txBody>
          <a:bodyPr anchor="ctr"/>
          <a:lstStyle/>
          <a:p>
            <a:pPr algn="ctr"/>
            <a:r>
              <a:rPr lang="en-PH" sz="3000" b="1" dirty="0">
                <a:solidFill>
                  <a:schemeClr val="bg1"/>
                </a:solidFill>
                <a:latin typeface="Cooper Std Black" panose="0208090304030B020404" pitchFamily="18" charset="0"/>
              </a:rPr>
              <a:t>WHY </a:t>
            </a:r>
            <a:r>
              <a:rPr lang="en-PH" sz="3000" b="1" dirty="0" smtClean="0">
                <a:solidFill>
                  <a:schemeClr val="bg1"/>
                </a:solidFill>
                <a:latin typeface="Cooper Std Black" panose="0208090304030B020404" pitchFamily="18" charset="0"/>
              </a:rPr>
              <a:t>DO </a:t>
            </a:r>
            <a:r>
              <a:rPr lang="en-PH" sz="3000" b="1" dirty="0">
                <a:solidFill>
                  <a:schemeClr val="bg1"/>
                </a:solidFill>
                <a:latin typeface="Cooper Std Black" panose="0208090304030B020404" pitchFamily="18" charset="0"/>
              </a:rPr>
              <a:t>WE DO IT?</a:t>
            </a:r>
            <a:endParaRPr lang="en-PH" sz="30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28750"/>
            <a:ext cx="5105400" cy="4495800"/>
          </a:xfrm>
        </p:spPr>
        <p:txBody>
          <a:bodyPr>
            <a:normAutofit/>
          </a:bodyPr>
          <a:lstStyle/>
          <a:p>
            <a:r>
              <a:rPr lang="en-PH" dirty="0" smtClean="0">
                <a:latin typeface="Arial" panose="020B0604020202020204" pitchFamily="34" charset="0"/>
                <a:cs typeface="Arial" panose="020B0604020202020204" pitchFamily="34" charset="0"/>
              </a:rPr>
              <a:t>Develop closer working relationship between the coach and </a:t>
            </a:r>
            <a:r>
              <a:rPr lang="en-PH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coachee</a:t>
            </a:r>
            <a:endParaRPr lang="en-PH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PH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PH" dirty="0">
                <a:latin typeface="Arial" panose="020B0604020202020204" pitchFamily="34" charset="0"/>
                <a:cs typeface="Arial" panose="020B0604020202020204" pitchFamily="34" charset="0"/>
              </a:rPr>
              <a:t>Boost morale and confidence of employees</a:t>
            </a:r>
          </a:p>
          <a:p>
            <a:pPr marL="0" indent="0">
              <a:buNone/>
            </a:pPr>
            <a:endParaRPr lang="en-PH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PH" dirty="0">
                <a:latin typeface="Arial" panose="020B0604020202020204" pitchFamily="34" charset="0"/>
                <a:cs typeface="Arial" panose="020B0604020202020204" pitchFamily="34" charset="0"/>
              </a:rPr>
              <a:t>Opportunity to develop new skills</a:t>
            </a:r>
          </a:p>
          <a:p>
            <a:endParaRPr lang="en-PH" dirty="0" smtClean="0"/>
          </a:p>
          <a:p>
            <a:pPr marL="0" indent="0">
              <a:buNone/>
            </a:pPr>
            <a:endParaRPr lang="en-PH" dirty="0"/>
          </a:p>
        </p:txBody>
      </p:sp>
      <p:pic>
        <p:nvPicPr>
          <p:cNvPr id="9218" name="Picture 2" descr="http://images.clipartpanda.com/relationship-clipart-CLIPART_OF_16525_SM_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1" y="2514605"/>
            <a:ext cx="2882900" cy="216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452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2"/>
            <a:ext cx="9144000" cy="876298"/>
          </a:xfrm>
        </p:spPr>
        <p:txBody>
          <a:bodyPr anchor="ctr"/>
          <a:lstStyle/>
          <a:p>
            <a:pPr algn="ctr"/>
            <a:r>
              <a:rPr lang="en-PH" sz="3000" b="1" dirty="0" smtClean="0">
                <a:solidFill>
                  <a:schemeClr val="bg1"/>
                </a:solidFill>
                <a:latin typeface="Cooper Std Black" panose="0208090304030B020404" pitchFamily="18" charset="0"/>
              </a:rPr>
              <a:t>WHY DO WE DO IT?</a:t>
            </a:r>
            <a:endParaRPr lang="en-PH" sz="30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5410200" cy="4419600"/>
          </a:xfrm>
        </p:spPr>
        <p:txBody>
          <a:bodyPr/>
          <a:lstStyle/>
          <a:p>
            <a:r>
              <a:rPr lang="en-PH" dirty="0" smtClean="0">
                <a:latin typeface="Arial" panose="020B0604020202020204" pitchFamily="34" charset="0"/>
                <a:cs typeface="Arial" panose="020B0604020202020204" pitchFamily="34" charset="0"/>
              </a:rPr>
              <a:t>Cultivate </a:t>
            </a:r>
            <a:r>
              <a:rPr lang="en-PH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PH" dirty="0" smtClean="0">
                <a:latin typeface="Arial" panose="020B0604020202020204" pitchFamily="34" charset="0"/>
                <a:cs typeface="Arial" panose="020B0604020202020204" pitchFamily="34" charset="0"/>
              </a:rPr>
              <a:t>raise </a:t>
            </a:r>
            <a:r>
              <a:rPr lang="en-PH" dirty="0">
                <a:latin typeface="Arial" panose="020B0604020202020204" pitchFamily="34" charset="0"/>
                <a:cs typeface="Arial" panose="020B0604020202020204" pitchFamily="34" charset="0"/>
              </a:rPr>
              <a:t>the level of culture of performance </a:t>
            </a:r>
            <a:endParaRPr lang="en-PH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PH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PH" dirty="0" smtClean="0">
                <a:latin typeface="Arial" panose="020B0604020202020204" pitchFamily="34" charset="0"/>
                <a:cs typeface="Arial" panose="020B0604020202020204" pitchFamily="34" charset="0"/>
              </a:rPr>
              <a:t>Recognize </a:t>
            </a:r>
            <a:r>
              <a:rPr lang="en-PH" dirty="0">
                <a:latin typeface="Arial" panose="020B0604020202020204" pitchFamily="34" charset="0"/>
                <a:cs typeface="Arial" panose="020B0604020202020204" pitchFamily="34" charset="0"/>
              </a:rPr>
              <a:t>outstanding performance</a:t>
            </a:r>
          </a:p>
          <a:p>
            <a:pPr marL="0" indent="0">
              <a:buNone/>
            </a:pPr>
            <a:endParaRPr lang="en-PH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PH" dirty="0" smtClean="0">
                <a:latin typeface="Arial" panose="020B0604020202020204" pitchFamily="34" charset="0"/>
                <a:cs typeface="Arial" panose="020B0604020202020204" pitchFamily="34" charset="0"/>
              </a:rPr>
              <a:t>Leave a </a:t>
            </a:r>
            <a:r>
              <a:rPr lang="en-PH" dirty="0">
                <a:latin typeface="Arial" panose="020B0604020202020204" pitchFamily="34" charset="0"/>
                <a:cs typeface="Arial" panose="020B0604020202020204" pitchFamily="34" charset="0"/>
              </a:rPr>
              <a:t>legacy for performance excellence</a:t>
            </a:r>
          </a:p>
          <a:p>
            <a:pPr marL="0" indent="0">
              <a:buNone/>
            </a:pPr>
            <a:endParaRPr lang="en-PH" dirty="0" smtClean="0"/>
          </a:p>
          <a:p>
            <a:pPr marL="0" indent="0">
              <a:buNone/>
            </a:pPr>
            <a:endParaRPr lang="en-PH" dirty="0"/>
          </a:p>
        </p:txBody>
      </p:sp>
      <p:pic>
        <p:nvPicPr>
          <p:cNvPr id="10242" name="Picture 2" descr="http://ec.l.thumbs.canstockphoto.com/canstock1716596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54"/>
          <a:stretch/>
        </p:blipFill>
        <p:spPr bwMode="auto">
          <a:xfrm>
            <a:off x="5562601" y="3200403"/>
            <a:ext cx="2972804" cy="146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1981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'How Coaching Works'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236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690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70"/>
          <a:stretch/>
        </p:blipFill>
        <p:spPr>
          <a:xfrm>
            <a:off x="1059752" y="0"/>
            <a:ext cx="68650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87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45" y="14"/>
            <a:ext cx="8355555" cy="1066801"/>
          </a:xfrm>
        </p:spPr>
        <p:txBody>
          <a:bodyPr anchor="t">
            <a:norm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Cooper Std Black" panose="0208090304030B020404" pitchFamily="18" charset="0"/>
              </a:rPr>
              <a:t>COACHING focuses on:</a:t>
            </a:r>
            <a:endParaRPr lang="en-US" sz="5400" b="1" dirty="0">
              <a:solidFill>
                <a:schemeClr val="bg1"/>
              </a:solidFill>
              <a:latin typeface="Cooper Std Black" panose="0208090304030B0204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219200"/>
            <a:ext cx="8305800" cy="3048000"/>
          </a:xfrm>
        </p:spPr>
        <p:txBody>
          <a:bodyPr>
            <a:noAutofit/>
          </a:bodyPr>
          <a:lstStyle/>
          <a:p>
            <a:pPr marL="236538" lvl="1" indent="-236538">
              <a:buFont typeface="Arial" panose="020B0604020202020204" pitchFamily="34" charset="0"/>
              <a:buChar char="•"/>
            </a:pP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Exploring</a:t>
            </a:r>
          </a:p>
          <a:p>
            <a:pPr marL="236538" lvl="1" indent="-236538">
              <a:buFont typeface="Arial" panose="020B0604020202020204" pitchFamily="34" charset="0"/>
              <a:buChar char="•"/>
            </a:pP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Facilitating</a:t>
            </a:r>
          </a:p>
          <a:p>
            <a:pPr marL="236538" lvl="1" indent="-236538">
              <a:buFont typeface="Arial" panose="020B0604020202020204" pitchFamily="34" charset="0"/>
              <a:buChar char="•"/>
            </a:pP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Partnership</a:t>
            </a:r>
          </a:p>
          <a:p>
            <a:pPr marL="236538" lvl="1" indent="-236538">
              <a:buFont typeface="Arial" panose="020B0604020202020204" pitchFamily="34" charset="0"/>
              <a:buChar char="•"/>
            </a:pP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Long-term improvement</a:t>
            </a:r>
          </a:p>
          <a:p>
            <a:pPr marL="236538" lvl="1" indent="-236538">
              <a:buFont typeface="Arial" panose="020B0604020202020204" pitchFamily="34" charset="0"/>
              <a:buChar char="•"/>
            </a:pP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Many possible outcomes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2" name="Picture 4" descr="http://content.presentermedia.com/files/clipart/00004000/4921/lend_a_helping_hand_md_w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8" y="1673238"/>
            <a:ext cx="1752599" cy="175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0252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3" y="914400"/>
            <a:ext cx="8980714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46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46" y="90714"/>
            <a:ext cx="9114454" cy="685800"/>
          </a:xfrm>
        </p:spPr>
        <p:txBody>
          <a:bodyPr anchor="t"/>
          <a:lstStyle/>
          <a:p>
            <a:r>
              <a:rPr lang="en-US" sz="4000" b="1" dirty="0">
                <a:latin typeface="Arial Black" panose="020B0A04020102020204" pitchFamily="34" charset="0"/>
              </a:rPr>
              <a:t>Performance Coaching is </a:t>
            </a:r>
            <a:r>
              <a:rPr lang="en-US" sz="4000" b="1" dirty="0" smtClean="0">
                <a:latin typeface="Arial Black" panose="020B0A04020102020204" pitchFamily="34" charset="0"/>
              </a:rPr>
              <a:t>NOT</a:t>
            </a:r>
            <a:endParaRPr lang="en-US" sz="4000" b="1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077200" cy="40386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advice giving and does not involve the coach sharing their experience or opinions 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 one time process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fault finding and put the employee down 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66" name="Picture 2" descr="http://www.shenandoahtruth.com/wp/wp-content/uploads/2014/06/Not_Allowe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743200"/>
            <a:ext cx="2209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6392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http://blogs.ubc.ca/lfs350project03/files/2013/11/CLIPART_OF_Proces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951" y="5102774"/>
            <a:ext cx="2011202" cy="1351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84238"/>
          </a:xfrm>
        </p:spPr>
        <p:txBody>
          <a:bodyPr anchor="ctr"/>
          <a:lstStyle/>
          <a:p>
            <a:pPr marL="39688" algn="ctr">
              <a:defRPr/>
            </a:pPr>
            <a:r>
              <a:rPr lang="en-PH" sz="3000" b="1" dirty="0">
                <a:solidFill>
                  <a:schemeClr val="bg1"/>
                </a:solidFill>
                <a:latin typeface="Cooper Std Black" panose="0208090304030B020404" pitchFamily="18" charset="0"/>
              </a:rPr>
              <a:t>COMPETENCIES OF AN EFFECTIVE COACH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382" y="1415971"/>
            <a:ext cx="5257801" cy="452596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PH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Self-clarity</a:t>
            </a:r>
          </a:p>
          <a:p>
            <a:pPr>
              <a:lnSpc>
                <a:spcPct val="150000"/>
              </a:lnSpc>
            </a:pPr>
            <a:r>
              <a:rPr lang="en-PH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Communication</a:t>
            </a:r>
          </a:p>
          <a:p>
            <a:pPr>
              <a:lnSpc>
                <a:spcPct val="150000"/>
              </a:lnSpc>
            </a:pPr>
            <a:r>
              <a:rPr lang="en-PH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Critical thinking</a:t>
            </a:r>
          </a:p>
          <a:p>
            <a:pPr>
              <a:lnSpc>
                <a:spcPct val="150000"/>
              </a:lnSpc>
            </a:pPr>
            <a:r>
              <a:rPr lang="en-PH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Build relationships and inspire</a:t>
            </a:r>
            <a:endParaRPr lang="en-PH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://www.muraconnect.com/images/icon-ligad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891" y="1097758"/>
            <a:ext cx="2667000" cy="189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https://entrymark.com/img/projects/icons/icon-think-20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PH"/>
          </a:p>
        </p:txBody>
      </p:sp>
      <p:pic>
        <p:nvPicPr>
          <p:cNvPr id="1030" name="Picture 6" descr="https://entrymark.com/img/projects/icons/icon-think-200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153" y="3446204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://www.clker.com/cliparts/y/Y/Z/e/e/E/blue-man-clipart-hi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11" y="2753441"/>
            <a:ext cx="844560" cy="189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052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l-PH" dirty="0">
              <a:solidFill>
                <a:prstClr val="white"/>
              </a:solidFill>
            </a:endParaRPr>
          </a:p>
        </p:txBody>
      </p:sp>
      <p:pic>
        <p:nvPicPr>
          <p:cNvPr id="2051" name="Picture 2" descr="E:\Abigail Godoy\DepEd Style Guide\DepEd Seal_smal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95700" y="812800"/>
            <a:ext cx="1841500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TextBox 3"/>
          <p:cNvSpPr txBox="1">
            <a:spLocks noChangeArrowheads="1"/>
          </p:cNvSpPr>
          <p:nvPr/>
        </p:nvSpPr>
        <p:spPr bwMode="auto">
          <a:xfrm>
            <a:off x="260352" y="3124200"/>
            <a:ext cx="8623300" cy="252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4800" b="1" dirty="0" smtClean="0">
                <a:solidFill>
                  <a:prstClr val="white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4-Step Process of Coaching</a:t>
            </a:r>
            <a:endParaRPr lang="en-US" altLang="en-US" sz="4800" b="1" dirty="0">
              <a:solidFill>
                <a:prstClr val="white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  <a:p>
            <a:pPr algn="ctr"/>
            <a:endParaRPr lang="en-US" altLang="en-US" sz="4400" dirty="0">
              <a:solidFill>
                <a:prstClr val="white"/>
              </a:solidFill>
              <a:latin typeface="Calibri" pitchFamily="34" charset="0"/>
              <a:ea typeface="Adobe Gothic Std B" pitchFamily="34" charset="-128"/>
            </a:endParaRPr>
          </a:p>
          <a:p>
            <a:pPr algn="ctr"/>
            <a:endParaRPr lang="fil-PH" altLang="en-US" sz="2400" dirty="0">
              <a:solidFill>
                <a:prstClr val="white"/>
              </a:solidFill>
              <a:latin typeface="Calibri" pitchFamily="34" charset="0"/>
              <a:ea typeface="Adobe Gothic Std B" pitchFamily="34" charset="-128"/>
            </a:endParaRPr>
          </a:p>
          <a:p>
            <a:pPr algn="ctr"/>
            <a:endParaRPr lang="fil-PH" altLang="en-US" sz="2400" dirty="0">
              <a:solidFill>
                <a:prstClr val="white"/>
              </a:solidFill>
              <a:latin typeface="Calibri" pitchFamily="34" charset="0"/>
              <a:ea typeface="Adobe Gothic Std B" pitchFamily="34" charset="-128"/>
            </a:endParaRPr>
          </a:p>
          <a:p>
            <a:endParaRPr lang="fil-PH" altLang="en-US" dirty="0">
              <a:solidFill>
                <a:prstClr val="black"/>
              </a:solidFill>
              <a:latin typeface="Calibri" pitchFamily="34" charset="0"/>
              <a:ea typeface="Adobe Gothic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6345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algn="ctr"/>
            <a:r>
              <a:rPr lang="en-PH" sz="3000" b="1" dirty="0" smtClean="0">
                <a:solidFill>
                  <a:schemeClr val="bg1"/>
                </a:solidFill>
                <a:latin typeface="Cooper Std Black" panose="0208090304030B020404" pitchFamily="18" charset="0"/>
              </a:rPr>
              <a:t>4-STEP PROCESS OF COACHING</a:t>
            </a:r>
            <a:endParaRPr lang="en-PH" sz="3000" b="1" dirty="0">
              <a:solidFill>
                <a:schemeClr val="bg1"/>
              </a:solidFill>
              <a:latin typeface="Cooper Std Black" panose="0208090304030B0204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60042" cy="5105400"/>
          </a:xfrm>
        </p:spPr>
        <p:txBody>
          <a:bodyPr>
            <a:normAutofit/>
          </a:bodyPr>
          <a:lstStyle/>
          <a:p>
            <a:pPr indent="-222250">
              <a:buFont typeface="Wingdings" panose="05000000000000000000" pitchFamily="2" charset="2"/>
              <a:buChar char="ü"/>
            </a:pPr>
            <a:r>
              <a:rPr lang="en-PH" b="1" dirty="0" smtClean="0">
                <a:latin typeface="Arial" panose="020B0604020202020204" pitchFamily="34" charset="0"/>
                <a:cs typeface="Arial" panose="020B0604020202020204" pitchFamily="34" charset="0"/>
              </a:rPr>
              <a:t>OBSERVATION </a:t>
            </a:r>
            <a:r>
              <a:rPr lang="en-PH" dirty="0" smtClean="0">
                <a:latin typeface="Arial" panose="020B0604020202020204" pitchFamily="34" charset="0"/>
                <a:cs typeface="Arial" panose="020B0604020202020204" pitchFamily="34" charset="0"/>
              </a:rPr>
              <a:t>– identifies a performance gap or an opportunity to improve</a:t>
            </a:r>
          </a:p>
          <a:p>
            <a:pPr indent="-222250">
              <a:buFont typeface="Wingdings" panose="05000000000000000000" pitchFamily="2" charset="2"/>
              <a:buChar char="ü"/>
            </a:pPr>
            <a:r>
              <a:rPr lang="en-PH" b="1" dirty="0" smtClean="0">
                <a:latin typeface="Arial" panose="020B0604020202020204" pitchFamily="34" charset="0"/>
                <a:cs typeface="Arial" panose="020B0604020202020204" pitchFamily="34" charset="0"/>
              </a:rPr>
              <a:t>DISCUSSION and AGREEMENT</a:t>
            </a:r>
            <a:r>
              <a:rPr lang="en-PH" dirty="0" smtClean="0">
                <a:latin typeface="Arial" panose="020B0604020202020204" pitchFamily="34" charset="0"/>
                <a:cs typeface="Arial" panose="020B0604020202020204" pitchFamily="34" charset="0"/>
              </a:rPr>
              <a:t> – Coach and </a:t>
            </a:r>
            <a:r>
              <a:rPr lang="en-PH" dirty="0" err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PH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oachee</a:t>
            </a:r>
            <a:r>
              <a:rPr lang="en-PH" dirty="0" smtClean="0">
                <a:latin typeface="Arial" panose="020B0604020202020204" pitchFamily="34" charset="0"/>
                <a:cs typeface="Arial" panose="020B0604020202020204" pitchFamily="34" charset="0"/>
              </a:rPr>
              <a:t> agree on  (1) problems to be fixed  (2) an opportunity to move job performance two notches higher.</a:t>
            </a:r>
          </a:p>
          <a:p>
            <a:pPr indent="-222250">
              <a:buFont typeface="Wingdings" panose="05000000000000000000" pitchFamily="2" charset="2"/>
              <a:buChar char="ü"/>
            </a:pPr>
            <a:r>
              <a:rPr lang="en-PH" b="1" dirty="0" smtClean="0">
                <a:latin typeface="Arial" panose="020B0604020202020204" pitchFamily="34" charset="0"/>
                <a:cs typeface="Arial" panose="020B0604020202020204" pitchFamily="34" charset="0"/>
              </a:rPr>
              <a:t>ACTIVE COACHING</a:t>
            </a:r>
            <a:r>
              <a:rPr lang="en-PH" dirty="0" smtClean="0">
                <a:latin typeface="Arial" panose="020B0604020202020204" pitchFamily="34" charset="0"/>
                <a:cs typeface="Arial" panose="020B0604020202020204" pitchFamily="34" charset="0"/>
              </a:rPr>
              <a:t> – Coach and </a:t>
            </a:r>
            <a:r>
              <a:rPr lang="en-PH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coachee</a:t>
            </a:r>
            <a:r>
              <a:rPr lang="en-PH" dirty="0" smtClean="0">
                <a:latin typeface="Arial" panose="020B0604020202020204" pitchFamily="34" charset="0"/>
                <a:cs typeface="Arial" panose="020B0604020202020204" pitchFamily="34" charset="0"/>
              </a:rPr>
              <a:t> create and agree on the action plan to address the gap</a:t>
            </a:r>
          </a:p>
          <a:p>
            <a:pPr indent="-222250">
              <a:buFont typeface="Wingdings" panose="05000000000000000000" pitchFamily="2" charset="2"/>
              <a:buChar char="ü"/>
            </a:pPr>
            <a:r>
              <a:rPr lang="en-PH" b="1" dirty="0" smtClean="0">
                <a:latin typeface="Arial" panose="020B0604020202020204" pitchFamily="34" charset="0"/>
                <a:cs typeface="Arial" panose="020B0604020202020204" pitchFamily="34" charset="0"/>
              </a:rPr>
              <a:t>FOLLOW-UP</a:t>
            </a:r>
            <a:r>
              <a:rPr lang="en-PH" dirty="0" smtClean="0">
                <a:latin typeface="Arial" panose="020B0604020202020204" pitchFamily="34" charset="0"/>
                <a:cs typeface="Arial" panose="020B0604020202020204" pitchFamily="34" charset="0"/>
              </a:rPr>
              <a:t> – Setting follow-up sessions to check on the status of the agreed on action plan.</a:t>
            </a:r>
            <a:endParaRPr lang="en-P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425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24950" cy="914400"/>
          </a:xfrm>
        </p:spPr>
        <p:txBody>
          <a:bodyPr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Cooper Std Black" panose="0208090304030B020404" pitchFamily="18" charset="0"/>
              </a:rPr>
              <a:t>WHY FOLLOW-UP?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5791200" cy="48006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It provide opportunities to remind about goals and the importance of these goals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Periodic checks give you a chance to offer positive feedback about the good things that he/she do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These checks can help spot small problems before they become large ones.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66" name="Picture 2" descr="http://thumbs.dreamstime.com/x/audit-cycle-2656843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7" y="2845117"/>
            <a:ext cx="2206625" cy="1853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2987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l-PH" dirty="0">
              <a:solidFill>
                <a:prstClr val="white"/>
              </a:solidFill>
            </a:endParaRPr>
          </a:p>
        </p:txBody>
      </p:sp>
      <p:pic>
        <p:nvPicPr>
          <p:cNvPr id="2051" name="Picture 2" descr="E:\Abigail Godoy\DepEd Style Guide\DepEd Seal_smal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95700" y="812800"/>
            <a:ext cx="1841500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TextBox 3"/>
          <p:cNvSpPr txBox="1">
            <a:spLocks noChangeArrowheads="1"/>
          </p:cNvSpPr>
          <p:nvPr/>
        </p:nvSpPr>
        <p:spPr bwMode="auto">
          <a:xfrm>
            <a:off x="260352" y="3124200"/>
            <a:ext cx="8623300" cy="326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4800" b="1" dirty="0" smtClean="0">
                <a:solidFill>
                  <a:prstClr val="white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More Guidelines and Tips in Coaching</a:t>
            </a:r>
            <a:endParaRPr lang="en-US" altLang="en-US" sz="4800" b="1" dirty="0">
              <a:solidFill>
                <a:prstClr val="white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  <a:p>
            <a:pPr algn="ctr"/>
            <a:endParaRPr lang="en-US" altLang="en-US" sz="4400" dirty="0">
              <a:solidFill>
                <a:prstClr val="white"/>
              </a:solidFill>
              <a:latin typeface="Calibri" pitchFamily="34" charset="0"/>
              <a:ea typeface="Adobe Gothic Std B" pitchFamily="34" charset="-128"/>
            </a:endParaRPr>
          </a:p>
          <a:p>
            <a:pPr algn="ctr"/>
            <a:endParaRPr lang="fil-PH" altLang="en-US" sz="2400" dirty="0">
              <a:solidFill>
                <a:prstClr val="white"/>
              </a:solidFill>
              <a:latin typeface="Calibri" pitchFamily="34" charset="0"/>
              <a:ea typeface="Adobe Gothic Std B" pitchFamily="34" charset="-128"/>
            </a:endParaRPr>
          </a:p>
          <a:p>
            <a:pPr algn="ctr"/>
            <a:endParaRPr lang="fil-PH" altLang="en-US" sz="2400" dirty="0">
              <a:solidFill>
                <a:prstClr val="white"/>
              </a:solidFill>
              <a:latin typeface="Calibri" pitchFamily="34" charset="0"/>
              <a:ea typeface="Adobe Gothic Std B" pitchFamily="34" charset="-128"/>
            </a:endParaRPr>
          </a:p>
          <a:p>
            <a:endParaRPr lang="fil-PH" altLang="en-US" dirty="0">
              <a:solidFill>
                <a:prstClr val="black"/>
              </a:solidFill>
              <a:latin typeface="Calibri" pitchFamily="34" charset="0"/>
              <a:ea typeface="Adobe Gothic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68824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5410200" cy="4495800"/>
          </a:xfrm>
        </p:spPr>
        <p:txBody>
          <a:bodyPr>
            <a:normAutofit/>
          </a:bodyPr>
          <a:lstStyle/>
          <a:p>
            <a:pPr marL="0" indent="0">
              <a:buClr>
                <a:srgbClr val="0070C0"/>
              </a:buClr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Asking the right questions will help the coach to understand the coachee and get to the bottom of performance problems.</a:t>
            </a:r>
          </a:p>
          <a:p>
            <a:pPr marL="0" indent="0">
              <a:buClr>
                <a:srgbClr val="0070C0"/>
              </a:buClr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0070C0"/>
              </a:buClr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Two Forms of Questions: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Open-ended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Closed-ended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551" y="0"/>
            <a:ext cx="9144000" cy="914400"/>
          </a:xfrm>
        </p:spPr>
        <p:txBody>
          <a:bodyPr anchor="ctr"/>
          <a:lstStyle/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Cooper Std Black" panose="0208090304030B020404" pitchFamily="18" charset="0"/>
              </a:rPr>
              <a:t>ASK THE RIGHT QUESTIONS</a:t>
            </a:r>
            <a:endParaRPr lang="en-US" sz="3000" b="1" dirty="0">
              <a:solidFill>
                <a:schemeClr val="bg1"/>
              </a:solidFill>
              <a:latin typeface="Cooper Std Black" panose="0208090304030B020404" pitchFamily="18" charset="0"/>
            </a:endParaRPr>
          </a:p>
        </p:txBody>
      </p:sp>
      <p:pic>
        <p:nvPicPr>
          <p:cNvPr id="4098" name="Picture 2" descr="http://theinfinitydownlinereview.com/wp-content/uploads/2009/12/Question-icon-120x15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886075"/>
            <a:ext cx="19050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4564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197" y="1371600"/>
            <a:ext cx="5265821" cy="472440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Clr>
                <a:srgbClr val="0070C0"/>
              </a:buClr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These questions invite participation and idea sharing. These helps the coach to know the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coachee’s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feelings, views and deeper thoughts on the problem, and in turn help to formulate better advice.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551" y="0"/>
            <a:ext cx="9144000" cy="914400"/>
          </a:xfrm>
        </p:spPr>
        <p:txBody>
          <a:bodyPr anchor="ctr"/>
          <a:lstStyle/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Cooper Std Black" panose="0208090304030B020404" pitchFamily="18" charset="0"/>
              </a:rPr>
              <a:t>OPEN-ENDED QUESTIONS</a:t>
            </a:r>
            <a:endParaRPr lang="en-US" sz="3000" b="1" dirty="0">
              <a:solidFill>
                <a:schemeClr val="bg1"/>
              </a:solidFill>
              <a:latin typeface="Cooper Std Black" panose="0208090304030B020404" pitchFamily="18" charset="0"/>
            </a:endParaRPr>
          </a:p>
        </p:txBody>
      </p:sp>
      <p:pic>
        <p:nvPicPr>
          <p:cNvPr id="8" name="Picture 2" descr="http://thumbs.dreamstime.com/z/3d-people-discussion-2591529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51"/>
          <a:stretch/>
        </p:blipFill>
        <p:spPr bwMode="auto">
          <a:xfrm>
            <a:off x="5664270" y="2286000"/>
            <a:ext cx="347973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6429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51547"/>
            <a:ext cx="5029200" cy="5029200"/>
          </a:xfrm>
        </p:spPr>
        <p:txBody>
          <a:bodyPr>
            <a:no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To explore alternatives:  “</a:t>
            </a:r>
            <a:r>
              <a:rPr lang="en-US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would happen if…?”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US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To uncover attitudes: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 you feel about our progress to date?”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US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To establish priorities and allow elaboration: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 you think the major issues are with this project?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5551" y="0"/>
            <a:ext cx="9144000" cy="914400"/>
          </a:xfrm>
        </p:spPr>
        <p:txBody>
          <a:bodyPr anchor="ctr"/>
          <a:lstStyle/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Cooper Std Black" panose="0208090304030B020404" pitchFamily="18" charset="0"/>
              </a:rPr>
              <a:t>OPEN-ENDED QUESTIONS</a:t>
            </a:r>
            <a:endParaRPr lang="en-US" sz="3000" b="1" dirty="0">
              <a:solidFill>
                <a:schemeClr val="bg1"/>
              </a:solidFill>
              <a:latin typeface="Cooper Std Black" panose="0208090304030B020404" pitchFamily="18" charset="0"/>
            </a:endParaRPr>
          </a:p>
        </p:txBody>
      </p:sp>
      <p:pic>
        <p:nvPicPr>
          <p:cNvPr id="9" name="Picture 2" descr="http://thumbs.dreamstime.com/z/3d-people-discussion-2591529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51"/>
          <a:stretch/>
        </p:blipFill>
        <p:spPr bwMode="auto">
          <a:xfrm>
            <a:off x="5664270" y="2286000"/>
            <a:ext cx="347973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986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thumbs.dreamstime.com/z/3d-people-discussion-2591529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51"/>
          <a:stretch/>
        </p:blipFill>
        <p:spPr bwMode="auto">
          <a:xfrm>
            <a:off x="5664270" y="2286000"/>
            <a:ext cx="347973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5562600" cy="4953000"/>
          </a:xfrm>
        </p:spPr>
        <p:txBody>
          <a:bodyPr>
            <a:noAutofit/>
          </a:bodyPr>
          <a:lstStyle/>
          <a:p>
            <a:pPr marL="0" indent="0">
              <a:buClr>
                <a:srgbClr val="0070C0"/>
              </a:buClr>
              <a:buNone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These questions lead to “YES” or “NO” answers</a:t>
            </a:r>
          </a:p>
          <a:p>
            <a:pPr marL="457200" lvl="1" indent="0">
              <a:buNone/>
            </a:pP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To focus the response:  </a:t>
            </a:r>
          </a:p>
          <a:p>
            <a:pPr marL="457200" lvl="1" indent="0">
              <a:buNone/>
            </a:pP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the program / plan on schedule?”</a:t>
            </a:r>
          </a:p>
          <a:p>
            <a:pPr marL="457200" lvl="1" indent="0">
              <a:buNone/>
            </a:pPr>
            <a:endParaRPr lang="en-US" b="1" i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To confirm what the other person has said: </a:t>
            </a:r>
            <a:endParaRPr lang="en-US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US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“So, your big problem is scheduling your time?”</a:t>
            </a:r>
            <a:endParaRPr lang="en-US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551" y="0"/>
            <a:ext cx="9144000" cy="914400"/>
          </a:xfrm>
        </p:spPr>
        <p:txBody>
          <a:bodyPr anchor="ctr"/>
          <a:lstStyle/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Cooper Std Black" panose="0208090304030B020404" pitchFamily="18" charset="0"/>
              </a:rPr>
              <a:t>CLOSED-ENDED QUESTIONS</a:t>
            </a:r>
            <a:endParaRPr lang="en-US" sz="3000" b="1" dirty="0">
              <a:solidFill>
                <a:schemeClr val="bg1"/>
              </a:solidFill>
              <a:latin typeface="Cooper Std Black" panose="02080903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836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62504"/>
            <a:ext cx="6345439" cy="6738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16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Cooper Std Black" panose="0208090304030B020404" pitchFamily="18" charset="0"/>
              </a:rPr>
              <a:t>ELEMENTS OF ACTION PLANS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1"/>
            <a:ext cx="5943600" cy="44497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 statement of the current situation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Specific goals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Timeline (Milestones of Progress)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Action steps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coach’s and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coachee’s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ole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2" name="Picture 2" descr="http://3.bp.blogspot.com/-OvcdAkxWTc8/TWP_lfBQU2I/AAAAAAAAAH4/6Ka0jqlKnaw/s320/clipart-pencil-checklis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1" y="2362203"/>
            <a:ext cx="2236526" cy="2171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8098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990600"/>
            <a:ext cx="8610600" cy="762000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PH" sz="3200" dirty="0" smtClean="0">
                <a:latin typeface="Arial Black" panose="020B0A04020102020204" pitchFamily="34" charset="0"/>
                <a:cs typeface="Arial" pitchFamily="34" charset="0"/>
              </a:rPr>
              <a:t>SKILLS </a:t>
            </a:r>
            <a:r>
              <a:rPr lang="en-PH" sz="3200" dirty="0" smtClean="0">
                <a:latin typeface="Arial Black" panose="020B0A04020102020204" pitchFamily="34" charset="0"/>
                <a:cs typeface="Arial" pitchFamily="34" charset="0"/>
              </a:rPr>
              <a:t>BUILDING – COACHING PLAN</a:t>
            </a:r>
            <a:r>
              <a:rPr lang="en-PH" sz="6000" dirty="0" smtClean="0">
                <a:latin typeface="Arial Black" panose="020B0A04020102020204" pitchFamily="34" charset="0"/>
                <a:cs typeface="Arial" pitchFamily="34" charset="0"/>
              </a:rPr>
              <a:t/>
            </a:r>
            <a:br>
              <a:rPr lang="en-PH" sz="6000" dirty="0" smtClean="0">
                <a:latin typeface="Arial Black" panose="020B0A04020102020204" pitchFamily="34" charset="0"/>
                <a:cs typeface="Arial" pitchFamily="34" charset="0"/>
              </a:rPr>
            </a:br>
            <a:r>
              <a:rPr lang="en-PH" sz="6000" dirty="0">
                <a:solidFill>
                  <a:schemeClr val="tx2"/>
                </a:solidFill>
                <a:latin typeface="Arial Black" panose="020B0A04020102020204" pitchFamily="34" charset="0"/>
                <a:cs typeface="Arial" pitchFamily="34" charset="0"/>
              </a:rPr>
              <a:t/>
            </a:r>
            <a:br>
              <a:rPr lang="en-PH" sz="6000" dirty="0">
                <a:solidFill>
                  <a:schemeClr val="tx2"/>
                </a:solidFill>
                <a:latin typeface="Arial Black" panose="020B0A04020102020204" pitchFamily="34" charset="0"/>
                <a:cs typeface="Arial" pitchFamily="34" charset="0"/>
              </a:rPr>
            </a:br>
            <a:endParaRPr lang="en-US" sz="6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http://bestclipartblog.com/clipart-pics/writing-clipart-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964" y="1346200"/>
            <a:ext cx="1357036" cy="13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6914" y="913080"/>
            <a:ext cx="2624436" cy="24314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Coach:</a:t>
            </a:r>
          </a:p>
          <a:p>
            <a:r>
              <a:rPr lang="en-US" sz="2800" dirty="0" err="1" smtClean="0"/>
              <a:t>Coachee</a:t>
            </a:r>
            <a:r>
              <a:rPr lang="en-US" sz="2800" dirty="0" smtClean="0"/>
              <a:t>:</a:t>
            </a:r>
          </a:p>
          <a:p>
            <a:r>
              <a:rPr lang="en-US" sz="2800" dirty="0" smtClean="0"/>
              <a:t>Current Reality</a:t>
            </a:r>
          </a:p>
          <a:p>
            <a:r>
              <a:rPr lang="en-US" sz="2800" dirty="0" smtClean="0"/>
              <a:t>Desired Reality</a:t>
            </a:r>
          </a:p>
          <a:p>
            <a:endParaRPr lang="en-US" sz="40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1154741"/>
              </p:ext>
            </p:extLst>
          </p:nvPr>
        </p:nvGraphicFramePr>
        <p:xfrm>
          <a:off x="457200" y="3048000"/>
          <a:ext cx="8305800" cy="3028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4300"/>
                <a:gridCol w="1384300"/>
                <a:gridCol w="1384300"/>
                <a:gridCol w="1384300"/>
                <a:gridCol w="1384300"/>
                <a:gridCol w="1384300"/>
              </a:tblGrid>
              <a:tr h="70485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WHY?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HOW?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WHO?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WHEN?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WHAT?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Measure of Success</a:t>
                      </a:r>
                      <a:endParaRPr lang="en-US" dirty="0"/>
                    </a:p>
                  </a:txBody>
                  <a:tcPr anchor="ctr"/>
                </a:tc>
              </a:tr>
              <a:tr h="7048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048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048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1799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15" y="0"/>
            <a:ext cx="75027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59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4" y="228601"/>
            <a:ext cx="9122806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0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7848600" cy="4953000"/>
          </a:xfrm>
        </p:spPr>
        <p:txBody>
          <a:bodyPr>
            <a:noAutofit/>
          </a:bodyPr>
          <a:lstStyle/>
          <a:p>
            <a:r>
              <a:rPr lang="en-PH" sz="1300" dirty="0"/>
              <a:t>Brown, D. (2011). </a:t>
            </a:r>
            <a:r>
              <a:rPr lang="en-PH" sz="1300" i="1" dirty="0"/>
              <a:t>An experiential approach to organization development</a:t>
            </a:r>
            <a:r>
              <a:rPr lang="en-PH" sz="1300" dirty="0"/>
              <a:t>. Boston, MA: Prentice Hall</a:t>
            </a:r>
            <a:r>
              <a:rPr lang="en-PH" sz="1300" dirty="0" smtClean="0"/>
              <a:t>.</a:t>
            </a:r>
            <a:endParaRPr lang="en-PH" sz="1300" dirty="0"/>
          </a:p>
          <a:p>
            <a:r>
              <a:rPr lang="en-PH" sz="1300" dirty="0" err="1"/>
              <a:t>Clutterback</a:t>
            </a:r>
            <a:r>
              <a:rPr lang="en-PH" sz="1300" dirty="0"/>
              <a:t>, D. (2009). </a:t>
            </a:r>
            <a:r>
              <a:rPr lang="en-PH" sz="1300" i="1" dirty="0"/>
              <a:t>Coaching and mentoring in support of management development</a:t>
            </a:r>
            <a:r>
              <a:rPr lang="en-PH" sz="1300" dirty="0"/>
              <a:t>. In S. Armstrong &amp; C. </a:t>
            </a:r>
            <a:r>
              <a:rPr lang="en-PH" sz="1300" dirty="0" err="1"/>
              <a:t>Fukami</a:t>
            </a:r>
            <a:r>
              <a:rPr lang="en-PH" sz="1300" dirty="0"/>
              <a:t> (Eds.) The SAGE Handbook of Management Learning, Education and Development (pp. 476-497). London: Sage Publications Ltd. </a:t>
            </a:r>
          </a:p>
          <a:p>
            <a:r>
              <a:rPr lang="en-PH" sz="1300" dirty="0"/>
              <a:t>Emerson, B. &amp; </a:t>
            </a:r>
            <a:r>
              <a:rPr lang="en-PH" sz="1300" dirty="0" err="1"/>
              <a:t>Loehr</a:t>
            </a:r>
            <a:r>
              <a:rPr lang="en-PH" sz="1300" dirty="0"/>
              <a:t>, A. (2008). </a:t>
            </a:r>
            <a:r>
              <a:rPr lang="en-PH" sz="1300" i="1" dirty="0"/>
              <a:t>A manager’s guide to coaching: Simple and effective ways to get the best out of your employees</a:t>
            </a:r>
            <a:r>
              <a:rPr lang="en-PH" sz="1300" dirty="0"/>
              <a:t>. New York: AMACOM. </a:t>
            </a:r>
          </a:p>
          <a:p>
            <a:r>
              <a:rPr lang="en-PH" sz="1300" dirty="0" err="1"/>
              <a:t>Hechanova</a:t>
            </a:r>
            <a:r>
              <a:rPr lang="en-PH" sz="1300" dirty="0"/>
              <a:t>, M.R., </a:t>
            </a:r>
            <a:r>
              <a:rPr lang="en-PH" sz="1300" dirty="0" err="1"/>
              <a:t>Teng-Calleja</a:t>
            </a:r>
            <a:r>
              <a:rPr lang="en-PH" sz="1300" dirty="0"/>
              <a:t>, M. &amp; </a:t>
            </a:r>
            <a:r>
              <a:rPr lang="en-PH" sz="1300" dirty="0" err="1"/>
              <a:t>Villaluz</a:t>
            </a:r>
            <a:r>
              <a:rPr lang="en-PH" sz="1300" dirty="0"/>
              <a:t>, V. (Eds.) </a:t>
            </a:r>
            <a:r>
              <a:rPr lang="en-PH" sz="1300" i="1" dirty="0"/>
              <a:t>Understanding the </a:t>
            </a:r>
            <a:r>
              <a:rPr lang="en-PH" sz="1300" i="1" dirty="0" err="1"/>
              <a:t>filipino</a:t>
            </a:r>
            <a:r>
              <a:rPr lang="en-PH" sz="1300" i="1" dirty="0"/>
              <a:t> worker and organization</a:t>
            </a:r>
            <a:r>
              <a:rPr lang="en-PH" sz="1300" dirty="0"/>
              <a:t>. Quezon City: </a:t>
            </a:r>
            <a:r>
              <a:rPr lang="en-PH" sz="1300" dirty="0" err="1"/>
              <a:t>Ateneo</a:t>
            </a:r>
            <a:r>
              <a:rPr lang="en-PH" sz="1300" dirty="0"/>
              <a:t> de Manila University Press</a:t>
            </a:r>
            <a:r>
              <a:rPr lang="en-PH" sz="1300" dirty="0" smtClean="0"/>
              <a:t>.</a:t>
            </a:r>
            <a:endParaRPr lang="en-PH" sz="1300" dirty="0"/>
          </a:p>
          <a:p>
            <a:r>
              <a:rPr lang="en-PH" sz="1300" dirty="0"/>
              <a:t>Kotter, J. &amp; </a:t>
            </a:r>
            <a:r>
              <a:rPr lang="en-PH" sz="1300" dirty="0" err="1"/>
              <a:t>Rathgeber</a:t>
            </a:r>
            <a:r>
              <a:rPr lang="en-PH" sz="1300" dirty="0"/>
              <a:t>, H. (2006). </a:t>
            </a:r>
            <a:r>
              <a:rPr lang="en-PH" sz="1300" i="1" dirty="0"/>
              <a:t>Our iceberg is melting: Changing and succeeding under any conditions</a:t>
            </a:r>
            <a:r>
              <a:rPr lang="en-PH" sz="1300" dirty="0"/>
              <a:t>. New York: St. Martin's Press</a:t>
            </a:r>
            <a:r>
              <a:rPr lang="en-PH" sz="1300" dirty="0" smtClean="0"/>
              <a:t>.</a:t>
            </a:r>
            <a:endParaRPr lang="en-PH" sz="1300" dirty="0"/>
          </a:p>
          <a:p>
            <a:r>
              <a:rPr lang="en-PH" sz="1300" dirty="0"/>
              <a:t>Kouzes, J. &amp; Posner, B. (2012). </a:t>
            </a:r>
            <a:r>
              <a:rPr lang="en-PH" sz="1300" i="1" dirty="0"/>
              <a:t>The leadership challenge: How to make extraordinary things happen in organizations (5th ed.)</a:t>
            </a:r>
            <a:r>
              <a:rPr lang="en-PH" sz="1300" dirty="0"/>
              <a:t>. San Francisco, CA: </a:t>
            </a:r>
            <a:r>
              <a:rPr lang="en-PH" sz="1300" dirty="0" err="1"/>
              <a:t>Jossey</a:t>
            </a:r>
            <a:r>
              <a:rPr lang="en-PH" sz="1300" dirty="0"/>
              <a:t>-Bass</a:t>
            </a:r>
            <a:r>
              <a:rPr lang="en-PH" sz="1300" dirty="0" smtClean="0"/>
              <a:t>.</a:t>
            </a:r>
            <a:endParaRPr lang="en-PH" sz="1300" dirty="0"/>
          </a:p>
          <a:p>
            <a:r>
              <a:rPr lang="en-PH" sz="1300" dirty="0"/>
              <a:t>Lawler, E. &amp; Worley, C. (2006). </a:t>
            </a:r>
            <a:r>
              <a:rPr lang="en-PH" sz="1300" i="1" dirty="0"/>
              <a:t>Built to change: How to achieve sustained organizational effectiveness. </a:t>
            </a:r>
            <a:r>
              <a:rPr lang="en-PH" sz="1300" dirty="0"/>
              <a:t>San Francisco, CA: </a:t>
            </a:r>
            <a:r>
              <a:rPr lang="en-PH" sz="1300" dirty="0" err="1"/>
              <a:t>Jossey</a:t>
            </a:r>
            <a:r>
              <a:rPr lang="en-PH" sz="1300" dirty="0"/>
              <a:t>-Bass</a:t>
            </a:r>
            <a:r>
              <a:rPr lang="en-PH" sz="1300" dirty="0" smtClean="0"/>
              <a:t>.</a:t>
            </a:r>
            <a:endParaRPr lang="en-PH" sz="1300" dirty="0"/>
          </a:p>
          <a:p>
            <a:r>
              <a:rPr lang="en-PH" sz="1300" dirty="0" err="1"/>
              <a:t>Middelberg</a:t>
            </a:r>
            <a:r>
              <a:rPr lang="en-PH" sz="1300" dirty="0"/>
              <a:t>, T. (2012). </a:t>
            </a:r>
            <a:r>
              <a:rPr lang="en-PH" sz="1300" i="1" dirty="0"/>
              <a:t>Transformational executive coaching: A relationship-based model for sustained change</a:t>
            </a:r>
            <a:r>
              <a:rPr lang="en-PH" sz="1300" dirty="0"/>
              <a:t>. Austin, TX: River Grove Books</a:t>
            </a:r>
            <a:r>
              <a:rPr lang="en-PH" sz="1300" dirty="0" smtClean="0"/>
              <a:t>.</a:t>
            </a:r>
            <a:endParaRPr lang="en-PH" sz="1300" dirty="0"/>
          </a:p>
          <a:p>
            <a:r>
              <a:rPr lang="en-PH" sz="1300" dirty="0" err="1"/>
              <a:t>Neitlich</a:t>
            </a:r>
            <a:r>
              <a:rPr lang="en-PH" sz="1300" dirty="0"/>
              <a:t>, Andrew (2006). </a:t>
            </a:r>
            <a:r>
              <a:rPr lang="en-PH" sz="1300" i="1" dirty="0"/>
              <a:t>Elegant leadership: Simple strategies, remarkable results</a:t>
            </a:r>
            <a:r>
              <a:rPr lang="en-PH" sz="1300" dirty="0"/>
              <a:t>. San </a:t>
            </a:r>
            <a:r>
              <a:rPr lang="en-PH" sz="1300" dirty="0" err="1"/>
              <a:t>Anselmo</a:t>
            </a:r>
            <a:r>
              <a:rPr lang="en-PH" sz="1300" dirty="0"/>
              <a:t>, California: Chatham Business Press</a:t>
            </a:r>
            <a:r>
              <a:rPr lang="en-PH" sz="1300" dirty="0" smtClean="0"/>
              <a:t>.</a:t>
            </a:r>
            <a:endParaRPr lang="en-PH" sz="1300" dirty="0"/>
          </a:p>
          <a:p>
            <a:r>
              <a:rPr lang="en-PH" sz="1300" dirty="0" err="1"/>
              <a:t>Ortigas</a:t>
            </a:r>
            <a:r>
              <a:rPr lang="en-PH" sz="1300" dirty="0"/>
              <a:t>, C. (2008). </a:t>
            </a:r>
            <a:r>
              <a:rPr lang="en-PH" sz="1300" i="1" dirty="0"/>
              <a:t>Group process and the inductive method: Theory and practice in the Philippines</a:t>
            </a:r>
            <a:r>
              <a:rPr lang="en-PH" sz="1300" dirty="0"/>
              <a:t>. Quezon City: </a:t>
            </a:r>
            <a:r>
              <a:rPr lang="en-PH" sz="1300" dirty="0" err="1"/>
              <a:t>Ateneo</a:t>
            </a:r>
            <a:r>
              <a:rPr lang="en-PH" sz="1300" dirty="0"/>
              <a:t> de Manila University Press.</a:t>
            </a:r>
          </a:p>
          <a:p>
            <a:r>
              <a:rPr lang="en-PH" sz="1300" dirty="0"/>
              <a:t>Somers, Matt (2012). </a:t>
            </a:r>
            <a:r>
              <a:rPr lang="en-PH" sz="1300" i="1" dirty="0"/>
              <a:t>Successful coaching in a week: Teach yourself</a:t>
            </a:r>
            <a:r>
              <a:rPr lang="en-PH" sz="1300" dirty="0"/>
              <a:t>. Hachette, United Kingdom: Hodder.</a:t>
            </a:r>
          </a:p>
          <a:p>
            <a:pPr marL="0" indent="0">
              <a:buNone/>
            </a:pPr>
            <a:endParaRPr lang="en-PH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551" y="0"/>
            <a:ext cx="9144000" cy="914400"/>
          </a:xfrm>
        </p:spPr>
        <p:txBody>
          <a:bodyPr anchor="ctr"/>
          <a:lstStyle/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Cooper Std Black" panose="0208090304030B020404" pitchFamily="18" charset="0"/>
              </a:rPr>
              <a:t>REFERENCES</a:t>
            </a:r>
            <a:endParaRPr lang="en-US" sz="3000" b="1" dirty="0">
              <a:solidFill>
                <a:schemeClr val="bg1"/>
              </a:solidFill>
              <a:latin typeface="Cooper Std Black" panose="02080903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183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7848600" cy="4953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PH" sz="1400" b="1" u="sng" dirty="0"/>
              <a:t>Video References:</a:t>
            </a:r>
            <a:endParaRPr lang="en-PH" sz="1400" dirty="0"/>
          </a:p>
          <a:p>
            <a:r>
              <a:rPr lang="en-PH" sz="1400" dirty="0"/>
              <a:t>Painless Performance Improvement – Purchased from </a:t>
            </a:r>
            <a:r>
              <a:rPr lang="en-PH" sz="1400" i="1" dirty="0"/>
              <a:t>http://www.media partners.com/</a:t>
            </a:r>
            <a:r>
              <a:rPr lang="en-PH" sz="1400" i="1" dirty="0" err="1"/>
              <a:t>coaching_training_videos</a:t>
            </a:r>
            <a:r>
              <a:rPr lang="en-PH" sz="1400" i="1" dirty="0"/>
              <a:t>/painless_performance_improvement.htm</a:t>
            </a:r>
            <a:endParaRPr lang="en-PH" sz="1400" dirty="0"/>
          </a:p>
          <a:p>
            <a:r>
              <a:rPr lang="en-PH" sz="1400" dirty="0"/>
              <a:t>How Coaching Works – </a:t>
            </a:r>
            <a:r>
              <a:rPr lang="en-PH" sz="1400" i="1" dirty="0"/>
              <a:t>https://www.youtube.com/watch?v=UY75MQte4RU</a:t>
            </a:r>
            <a:endParaRPr lang="en-PH" sz="1400" dirty="0"/>
          </a:p>
          <a:p>
            <a:r>
              <a:rPr lang="en-PH" sz="1400" dirty="0"/>
              <a:t>Coaching in the Workplace – </a:t>
            </a:r>
            <a:r>
              <a:rPr lang="en-PH" sz="1400" i="1" dirty="0"/>
              <a:t>https://</a:t>
            </a:r>
            <a:r>
              <a:rPr lang="en-PH" sz="1400" i="1" dirty="0" smtClean="0"/>
              <a:t>www.youtube.com/watch?v=eKC6qNvI3Kw</a:t>
            </a:r>
            <a:endParaRPr lang="en-PH" sz="1400" dirty="0"/>
          </a:p>
          <a:p>
            <a:pPr marL="0" indent="0">
              <a:buNone/>
            </a:pPr>
            <a:r>
              <a:rPr lang="en-PH" sz="1400" b="1" u="sng" smtClean="0"/>
              <a:t>Others</a:t>
            </a:r>
            <a:r>
              <a:rPr lang="en-PH" sz="1400" b="1" u="sng" dirty="0"/>
              <a:t>:</a:t>
            </a:r>
            <a:endParaRPr lang="en-PH" sz="1400" dirty="0"/>
          </a:p>
          <a:p>
            <a:r>
              <a:rPr lang="en-PH" sz="1400" dirty="0"/>
              <a:t>A Manager’s Guide to Coaching: Simple and Effective Ways to Get the Best out of Your Employees [Abstract]. (2010). Retrieved from </a:t>
            </a:r>
            <a:r>
              <a:rPr lang="en-PH" sz="1400" i="1" dirty="0"/>
              <a:t>http://www.getabstract.com/en/summary/leadership-and-management/a-managers-guide-to-coaching/14459/</a:t>
            </a:r>
            <a:endParaRPr lang="en-PH" sz="1400" dirty="0"/>
          </a:p>
          <a:p>
            <a:pPr marL="0" indent="0">
              <a:buNone/>
            </a:pPr>
            <a:endParaRPr lang="en-PH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551" y="0"/>
            <a:ext cx="9144000" cy="914400"/>
          </a:xfrm>
        </p:spPr>
        <p:txBody>
          <a:bodyPr anchor="ctr"/>
          <a:lstStyle/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Cooper Std Black" panose="0208090304030B020404" pitchFamily="18" charset="0"/>
              </a:rPr>
              <a:t>REFERENCES</a:t>
            </a:r>
            <a:endParaRPr lang="en-US" sz="3000" b="1" dirty="0">
              <a:solidFill>
                <a:schemeClr val="bg1"/>
              </a:solidFill>
              <a:latin typeface="Cooper Std Black" panose="02080903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138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-73355"/>
            <a:ext cx="7992615" cy="6931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00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"/>
            <a:ext cx="4114800" cy="876300"/>
          </a:xfrm>
        </p:spPr>
        <p:txBody>
          <a:bodyPr anchor="ctr"/>
          <a:lstStyle/>
          <a:p>
            <a:pPr marL="39688" algn="ctr">
              <a:defRPr/>
            </a:pPr>
            <a:r>
              <a:rPr lang="en-PH" sz="3600" dirty="0" smtClean="0">
                <a:solidFill>
                  <a:schemeClr val="bg1"/>
                </a:solidFill>
                <a:latin typeface="Cooper Std Black" panose="0208090304030B020404" pitchFamily="18" charset="0"/>
              </a:rPr>
              <a:t>OBJECTIVES:</a:t>
            </a:r>
            <a:endParaRPr lang="en-PH" sz="3600" dirty="0">
              <a:solidFill>
                <a:schemeClr val="bg1"/>
              </a:solidFill>
              <a:latin typeface="Cooper Std Black" panose="0208090304030B0204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458200" cy="4648200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PH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internalize the meaning of coaching and its relation to work;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PH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apply coaching to the recent S2S PP; and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PH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construct S2S coaching plan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en-PH" sz="5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en-PH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529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29535"/>
            <a:ext cx="9048750" cy="1143000"/>
          </a:xfrm>
        </p:spPr>
        <p:txBody>
          <a:bodyPr anchor="t">
            <a:normAutofit/>
          </a:bodyPr>
          <a:lstStyle/>
          <a:p>
            <a:pPr algn="ctr"/>
            <a:r>
              <a:rPr lang="en-PH" sz="4000" b="1" dirty="0">
                <a:latin typeface="Arial Black" panose="020B0A04020102020204" pitchFamily="34" charset="0"/>
              </a:rPr>
              <a:t>Coaching </a:t>
            </a:r>
            <a:r>
              <a:rPr lang="en-PH" sz="4000" b="1" dirty="0" smtClean="0">
                <a:latin typeface="Arial Black" panose="020B0A04020102020204" pitchFamily="34" charset="0"/>
              </a:rPr>
              <a:t>Model for </a:t>
            </a:r>
            <a:r>
              <a:rPr lang="en-PH" sz="4000" b="1" dirty="0" err="1" smtClean="0">
                <a:latin typeface="Arial Black" panose="020B0A04020102020204" pitchFamily="34" charset="0"/>
              </a:rPr>
              <a:t>DepEd</a:t>
            </a:r>
            <a:endParaRPr lang="en-PH" sz="4000" b="1" dirty="0">
              <a:latin typeface="Arial Black" panose="020B0A04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79587" y="2074971"/>
            <a:ext cx="3352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2800" b="1" dirty="0" smtClean="0">
                <a:solidFill>
                  <a:prstClr val="white"/>
                </a:solidFill>
              </a:rPr>
              <a:t>Know when to Coach</a:t>
            </a:r>
            <a:endParaRPr lang="en-PH" b="1" dirty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8200" y="4648214"/>
            <a:ext cx="1828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2800" b="1" dirty="0" smtClean="0">
                <a:solidFill>
                  <a:prstClr val="white"/>
                </a:solidFill>
              </a:rPr>
              <a:t>Build Awareness</a:t>
            </a:r>
            <a:endParaRPr lang="en-PH" sz="2800" b="1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72200" y="4572014"/>
            <a:ext cx="1828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2800" b="1" dirty="0" smtClean="0">
                <a:solidFill>
                  <a:prstClr val="white"/>
                </a:solidFill>
              </a:rPr>
              <a:t>Move to Action</a:t>
            </a:r>
            <a:endParaRPr lang="en-PH" sz="2800" b="1" dirty="0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3095297" y="1310585"/>
            <a:ext cx="2743200" cy="1905000"/>
          </a:xfrm>
          <a:prstGeom prst="ellipse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381000" y="4167366"/>
            <a:ext cx="2743200" cy="1905000"/>
          </a:xfrm>
          <a:prstGeom prst="ellipse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5890054" y="4117442"/>
            <a:ext cx="2743200" cy="1905000"/>
          </a:xfrm>
          <a:prstGeom prst="ellipse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5810" y="1613667"/>
            <a:ext cx="213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sz="2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Coach for Work Improvement</a:t>
            </a:r>
            <a:endParaRPr lang="en-PH" sz="24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6600" y="4466272"/>
            <a:ext cx="2209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sz="2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Coach for Maximum Performance</a:t>
            </a:r>
            <a:endParaRPr lang="en-PH" b="1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endParaRPr lang="en-PH" b="1" dirty="0">
              <a:solidFill>
                <a:prstClr val="white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67400" y="4419600"/>
            <a:ext cx="2819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sz="22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Coach to Strengthen Skills, Competencies and Behaviors </a:t>
            </a:r>
            <a:endParaRPr lang="en-PH" sz="22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" name="Straight Arrow Connector 20"/>
          <p:cNvCxnSpPr>
            <a:stCxn id="27" idx="1"/>
          </p:cNvCxnSpPr>
          <p:nvPr/>
        </p:nvCxnSpPr>
        <p:spPr>
          <a:xfrm flipH="1">
            <a:off x="2851660" y="4167366"/>
            <a:ext cx="653540" cy="404634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27" idx="3"/>
          </p:cNvCxnSpPr>
          <p:nvPr/>
        </p:nvCxnSpPr>
        <p:spPr>
          <a:xfrm>
            <a:off x="5486400" y="4167366"/>
            <a:ext cx="678078" cy="339678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4452610" y="3215589"/>
            <a:ext cx="0" cy="532681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544169" y="3851853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sz="2000" b="1" dirty="0" smtClean="0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Application Opportunities</a:t>
            </a:r>
            <a:endParaRPr lang="en-PH" sz="2000" b="1" dirty="0">
              <a:solidFill>
                <a:srgbClr val="1F497D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505200" y="3748266"/>
            <a:ext cx="1981200" cy="83820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>
              <a:solidFill>
                <a:prstClr val="white"/>
              </a:solidFill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5100370" y="1337749"/>
            <a:ext cx="1103207" cy="1103207"/>
          </a:xfrm>
          <a:custGeom>
            <a:avLst/>
            <a:gdLst>
              <a:gd name="connsiteX0" fmla="*/ 0 w 1103207"/>
              <a:gd name="connsiteY0" fmla="*/ 0 h 1103207"/>
              <a:gd name="connsiteX1" fmla="*/ 1103207 w 1103207"/>
              <a:gd name="connsiteY1" fmla="*/ 0 h 1103207"/>
              <a:gd name="connsiteX2" fmla="*/ 1103207 w 1103207"/>
              <a:gd name="connsiteY2" fmla="*/ 1103207 h 1103207"/>
              <a:gd name="connsiteX3" fmla="*/ 0 w 1103207"/>
              <a:gd name="connsiteY3" fmla="*/ 1103207 h 1103207"/>
              <a:gd name="connsiteX4" fmla="*/ 0 w 1103207"/>
              <a:gd name="connsiteY4" fmla="*/ 0 h 1103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3207" h="1103207">
                <a:moveTo>
                  <a:pt x="0" y="0"/>
                </a:moveTo>
                <a:lnTo>
                  <a:pt x="1103207" y="0"/>
                </a:lnTo>
                <a:lnTo>
                  <a:pt x="1103207" y="1103207"/>
                </a:lnTo>
                <a:lnTo>
                  <a:pt x="0" y="110320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1910" tIns="41910" rIns="41910" bIns="41910" numCol="1" spcCol="1270" anchor="ctr" anchorCtr="0">
            <a:noAutofit/>
          </a:bodyPr>
          <a:lstStyle/>
          <a:p>
            <a:pPr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PH" sz="33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6461401" y="3373090"/>
            <a:ext cx="1103207" cy="1103207"/>
          </a:xfrm>
          <a:custGeom>
            <a:avLst/>
            <a:gdLst>
              <a:gd name="connsiteX0" fmla="*/ 0 w 1103207"/>
              <a:gd name="connsiteY0" fmla="*/ 0 h 1103207"/>
              <a:gd name="connsiteX1" fmla="*/ 1103207 w 1103207"/>
              <a:gd name="connsiteY1" fmla="*/ 0 h 1103207"/>
              <a:gd name="connsiteX2" fmla="*/ 1103207 w 1103207"/>
              <a:gd name="connsiteY2" fmla="*/ 1103207 h 1103207"/>
              <a:gd name="connsiteX3" fmla="*/ 0 w 1103207"/>
              <a:gd name="connsiteY3" fmla="*/ 1103207 h 1103207"/>
              <a:gd name="connsiteX4" fmla="*/ 0 w 1103207"/>
              <a:gd name="connsiteY4" fmla="*/ 0 h 1103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3207" h="1103207">
                <a:moveTo>
                  <a:pt x="0" y="0"/>
                </a:moveTo>
                <a:lnTo>
                  <a:pt x="1103207" y="0"/>
                </a:lnTo>
                <a:lnTo>
                  <a:pt x="1103207" y="1103207"/>
                </a:lnTo>
                <a:lnTo>
                  <a:pt x="0" y="110320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1910" tIns="41910" rIns="41910" bIns="41910" numCol="1" spcCol="1270" anchor="ctr" anchorCtr="0">
            <a:noAutofit/>
          </a:bodyPr>
          <a:lstStyle/>
          <a:p>
            <a:pPr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PH" sz="33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4019938" y="3590444"/>
            <a:ext cx="1103207" cy="1103207"/>
          </a:xfrm>
          <a:custGeom>
            <a:avLst/>
            <a:gdLst>
              <a:gd name="connsiteX0" fmla="*/ 0 w 1103207"/>
              <a:gd name="connsiteY0" fmla="*/ 0 h 1103207"/>
              <a:gd name="connsiteX1" fmla="*/ 1103207 w 1103207"/>
              <a:gd name="connsiteY1" fmla="*/ 0 h 1103207"/>
              <a:gd name="connsiteX2" fmla="*/ 1103207 w 1103207"/>
              <a:gd name="connsiteY2" fmla="*/ 1103207 h 1103207"/>
              <a:gd name="connsiteX3" fmla="*/ 0 w 1103207"/>
              <a:gd name="connsiteY3" fmla="*/ 1103207 h 1103207"/>
              <a:gd name="connsiteX4" fmla="*/ 0 w 1103207"/>
              <a:gd name="connsiteY4" fmla="*/ 0 h 1103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3207" h="1103207">
                <a:moveTo>
                  <a:pt x="0" y="0"/>
                </a:moveTo>
                <a:lnTo>
                  <a:pt x="1103207" y="0"/>
                </a:lnTo>
                <a:lnTo>
                  <a:pt x="1103207" y="1103207"/>
                </a:lnTo>
                <a:lnTo>
                  <a:pt x="0" y="110320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1910" tIns="41910" rIns="41910" bIns="41910" numCol="1" spcCol="1270" anchor="ctr" anchorCtr="0">
            <a:noAutofit/>
          </a:bodyPr>
          <a:lstStyle/>
          <a:p>
            <a:pPr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PH" sz="33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sp>
        <p:nvSpPr>
          <p:cNvPr id="40" name="Freeform 39"/>
          <p:cNvSpPr/>
          <p:nvPr/>
        </p:nvSpPr>
        <p:spPr>
          <a:xfrm>
            <a:off x="2276872" y="3389148"/>
            <a:ext cx="1103207" cy="1103207"/>
          </a:xfrm>
          <a:custGeom>
            <a:avLst/>
            <a:gdLst>
              <a:gd name="connsiteX0" fmla="*/ 0 w 1103207"/>
              <a:gd name="connsiteY0" fmla="*/ 0 h 1103207"/>
              <a:gd name="connsiteX1" fmla="*/ 1103207 w 1103207"/>
              <a:gd name="connsiteY1" fmla="*/ 0 h 1103207"/>
              <a:gd name="connsiteX2" fmla="*/ 1103207 w 1103207"/>
              <a:gd name="connsiteY2" fmla="*/ 1103207 h 1103207"/>
              <a:gd name="connsiteX3" fmla="*/ 0 w 1103207"/>
              <a:gd name="connsiteY3" fmla="*/ 1103207 h 1103207"/>
              <a:gd name="connsiteX4" fmla="*/ 0 w 1103207"/>
              <a:gd name="connsiteY4" fmla="*/ 0 h 1103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3207" h="1103207">
                <a:moveTo>
                  <a:pt x="0" y="0"/>
                </a:moveTo>
                <a:lnTo>
                  <a:pt x="1103207" y="0"/>
                </a:lnTo>
                <a:lnTo>
                  <a:pt x="1103207" y="1103207"/>
                </a:lnTo>
                <a:lnTo>
                  <a:pt x="0" y="110320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1910" tIns="41910" rIns="41910" bIns="41910" numCol="1" spcCol="1270" anchor="ctr" anchorCtr="0">
            <a:noAutofit/>
          </a:bodyPr>
          <a:lstStyle/>
          <a:p>
            <a:pPr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PH" sz="33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sp>
        <p:nvSpPr>
          <p:cNvPr id="42" name="Freeform 41"/>
          <p:cNvSpPr/>
          <p:nvPr/>
        </p:nvSpPr>
        <p:spPr>
          <a:xfrm>
            <a:off x="2943409" y="1337749"/>
            <a:ext cx="1103207" cy="1103207"/>
          </a:xfrm>
          <a:custGeom>
            <a:avLst/>
            <a:gdLst>
              <a:gd name="connsiteX0" fmla="*/ 0 w 1103207"/>
              <a:gd name="connsiteY0" fmla="*/ 0 h 1103207"/>
              <a:gd name="connsiteX1" fmla="*/ 1103207 w 1103207"/>
              <a:gd name="connsiteY1" fmla="*/ 0 h 1103207"/>
              <a:gd name="connsiteX2" fmla="*/ 1103207 w 1103207"/>
              <a:gd name="connsiteY2" fmla="*/ 1103207 h 1103207"/>
              <a:gd name="connsiteX3" fmla="*/ 0 w 1103207"/>
              <a:gd name="connsiteY3" fmla="*/ 1103207 h 1103207"/>
              <a:gd name="connsiteX4" fmla="*/ 0 w 1103207"/>
              <a:gd name="connsiteY4" fmla="*/ 0 h 1103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3207" h="1103207">
                <a:moveTo>
                  <a:pt x="0" y="0"/>
                </a:moveTo>
                <a:lnTo>
                  <a:pt x="1103207" y="0"/>
                </a:lnTo>
                <a:lnTo>
                  <a:pt x="1103207" y="1103207"/>
                </a:lnTo>
                <a:lnTo>
                  <a:pt x="0" y="110320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1910" tIns="41910" rIns="41910" bIns="41910" numCol="1" spcCol="1270" anchor="ctr" anchorCtr="0">
            <a:noAutofit/>
          </a:bodyPr>
          <a:lstStyle/>
          <a:p>
            <a:pPr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PH" sz="33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5052501" y="1426355"/>
            <a:ext cx="1006078" cy="1006078"/>
          </a:xfrm>
          <a:custGeom>
            <a:avLst/>
            <a:gdLst>
              <a:gd name="connsiteX0" fmla="*/ 0 w 1006078"/>
              <a:gd name="connsiteY0" fmla="*/ 0 h 1006078"/>
              <a:gd name="connsiteX1" fmla="*/ 1006078 w 1006078"/>
              <a:gd name="connsiteY1" fmla="*/ 0 h 1006078"/>
              <a:gd name="connsiteX2" fmla="*/ 1006078 w 1006078"/>
              <a:gd name="connsiteY2" fmla="*/ 1006078 h 1006078"/>
              <a:gd name="connsiteX3" fmla="*/ 0 w 1006078"/>
              <a:gd name="connsiteY3" fmla="*/ 1006078 h 1006078"/>
              <a:gd name="connsiteX4" fmla="*/ 0 w 1006078"/>
              <a:gd name="connsiteY4" fmla="*/ 0 h 1006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6078" h="1006078">
                <a:moveTo>
                  <a:pt x="0" y="0"/>
                </a:moveTo>
                <a:lnTo>
                  <a:pt x="1006078" y="0"/>
                </a:lnTo>
                <a:lnTo>
                  <a:pt x="1006078" y="1006078"/>
                </a:lnTo>
                <a:lnTo>
                  <a:pt x="0" y="100607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100" tIns="38100" rIns="38100" bIns="38100" numCol="1" spcCol="1270" anchor="ctr" anchorCtr="0">
            <a:noAutofit/>
          </a:bodyPr>
          <a:lstStyle/>
          <a:p>
            <a:pPr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PH" sz="30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sp>
        <p:nvSpPr>
          <p:cNvPr id="32" name="Freeform 31"/>
          <p:cNvSpPr/>
          <p:nvPr/>
        </p:nvSpPr>
        <p:spPr>
          <a:xfrm>
            <a:off x="5660361" y="3297156"/>
            <a:ext cx="1006078" cy="1006078"/>
          </a:xfrm>
          <a:custGeom>
            <a:avLst/>
            <a:gdLst>
              <a:gd name="connsiteX0" fmla="*/ 0 w 1006078"/>
              <a:gd name="connsiteY0" fmla="*/ 0 h 1006078"/>
              <a:gd name="connsiteX1" fmla="*/ 1006078 w 1006078"/>
              <a:gd name="connsiteY1" fmla="*/ 0 h 1006078"/>
              <a:gd name="connsiteX2" fmla="*/ 1006078 w 1006078"/>
              <a:gd name="connsiteY2" fmla="*/ 1006078 h 1006078"/>
              <a:gd name="connsiteX3" fmla="*/ 0 w 1006078"/>
              <a:gd name="connsiteY3" fmla="*/ 1006078 h 1006078"/>
              <a:gd name="connsiteX4" fmla="*/ 0 w 1006078"/>
              <a:gd name="connsiteY4" fmla="*/ 0 h 1006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6078" h="1006078">
                <a:moveTo>
                  <a:pt x="0" y="0"/>
                </a:moveTo>
                <a:lnTo>
                  <a:pt x="1006078" y="0"/>
                </a:lnTo>
                <a:lnTo>
                  <a:pt x="1006078" y="1006078"/>
                </a:lnTo>
                <a:lnTo>
                  <a:pt x="0" y="100607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100" tIns="38100" rIns="38100" bIns="38100" numCol="1" spcCol="1270" anchor="ctr" anchorCtr="0">
            <a:noAutofit/>
          </a:bodyPr>
          <a:lstStyle/>
          <a:p>
            <a:pPr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PH" sz="30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sp>
        <p:nvSpPr>
          <p:cNvPr id="34" name="Freeform 33"/>
          <p:cNvSpPr/>
          <p:nvPr/>
        </p:nvSpPr>
        <p:spPr>
          <a:xfrm>
            <a:off x="4068960" y="4453374"/>
            <a:ext cx="1006078" cy="1006078"/>
          </a:xfrm>
          <a:custGeom>
            <a:avLst/>
            <a:gdLst>
              <a:gd name="connsiteX0" fmla="*/ 0 w 1006078"/>
              <a:gd name="connsiteY0" fmla="*/ 0 h 1006078"/>
              <a:gd name="connsiteX1" fmla="*/ 1006078 w 1006078"/>
              <a:gd name="connsiteY1" fmla="*/ 0 h 1006078"/>
              <a:gd name="connsiteX2" fmla="*/ 1006078 w 1006078"/>
              <a:gd name="connsiteY2" fmla="*/ 1006078 h 1006078"/>
              <a:gd name="connsiteX3" fmla="*/ 0 w 1006078"/>
              <a:gd name="connsiteY3" fmla="*/ 1006078 h 1006078"/>
              <a:gd name="connsiteX4" fmla="*/ 0 w 1006078"/>
              <a:gd name="connsiteY4" fmla="*/ 0 h 1006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6078" h="1006078">
                <a:moveTo>
                  <a:pt x="0" y="0"/>
                </a:moveTo>
                <a:lnTo>
                  <a:pt x="1006078" y="0"/>
                </a:lnTo>
                <a:lnTo>
                  <a:pt x="1006078" y="1006078"/>
                </a:lnTo>
                <a:lnTo>
                  <a:pt x="0" y="100607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100" tIns="38100" rIns="38100" bIns="38100" numCol="1" spcCol="1270" anchor="ctr" anchorCtr="0">
            <a:noAutofit/>
          </a:bodyPr>
          <a:lstStyle/>
          <a:p>
            <a:pPr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PH" sz="30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sp>
        <p:nvSpPr>
          <p:cNvPr id="38" name="Freeform 37"/>
          <p:cNvSpPr/>
          <p:nvPr/>
        </p:nvSpPr>
        <p:spPr>
          <a:xfrm>
            <a:off x="3085422" y="1426355"/>
            <a:ext cx="1006078" cy="1006078"/>
          </a:xfrm>
          <a:custGeom>
            <a:avLst/>
            <a:gdLst>
              <a:gd name="connsiteX0" fmla="*/ 0 w 1006078"/>
              <a:gd name="connsiteY0" fmla="*/ 0 h 1006078"/>
              <a:gd name="connsiteX1" fmla="*/ 1006078 w 1006078"/>
              <a:gd name="connsiteY1" fmla="*/ 0 h 1006078"/>
              <a:gd name="connsiteX2" fmla="*/ 1006078 w 1006078"/>
              <a:gd name="connsiteY2" fmla="*/ 1006078 h 1006078"/>
              <a:gd name="connsiteX3" fmla="*/ 0 w 1006078"/>
              <a:gd name="connsiteY3" fmla="*/ 1006078 h 1006078"/>
              <a:gd name="connsiteX4" fmla="*/ 0 w 1006078"/>
              <a:gd name="connsiteY4" fmla="*/ 0 h 1006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6078" h="1006078">
                <a:moveTo>
                  <a:pt x="0" y="0"/>
                </a:moveTo>
                <a:lnTo>
                  <a:pt x="1006078" y="0"/>
                </a:lnTo>
                <a:lnTo>
                  <a:pt x="1006078" y="1006078"/>
                </a:lnTo>
                <a:lnTo>
                  <a:pt x="0" y="100607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100" tIns="38100" rIns="38100" bIns="38100" numCol="1" spcCol="1270" anchor="ctr" anchorCtr="0">
            <a:noAutofit/>
          </a:bodyPr>
          <a:lstStyle/>
          <a:p>
            <a:pPr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PH" sz="30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250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2342" y="1028700"/>
            <a:ext cx="5334000" cy="17526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Coach for Work Improvement</a:t>
            </a:r>
            <a:endParaRPr lang="en-US" sz="300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://www.buncee.com/files/uploads/image/db/76/studentdiscussion_db76771c0d862854b09918114c6074afd3c191e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14300"/>
            <a:ext cx="2708787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5551" y="0"/>
            <a:ext cx="661385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Cooper Std Black" panose="0208090304030B020404" pitchFamily="18" charset="0"/>
              </a:rPr>
              <a:t>SMALL GROUP DISCUSSION</a:t>
            </a:r>
            <a:endParaRPr lang="en-US" sz="3000" b="1" dirty="0">
              <a:solidFill>
                <a:schemeClr val="bg1"/>
              </a:solidFill>
              <a:latin typeface="Cooper Std Black" panose="0208090304030B020404" pitchFamily="18" charset="0"/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457200" y="1447800"/>
            <a:ext cx="914400" cy="914400"/>
          </a:xfrm>
          <a:prstGeom prst="ellipse">
            <a:avLst/>
          </a:prstGeom>
          <a:solidFill>
            <a:srgbClr val="0000CC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en-US" sz="1400" b="1" dirty="0" smtClean="0">
              <a:latin typeface="Calibri" pitchFamily="34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457200" y="2895600"/>
            <a:ext cx="914400" cy="9144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en-US" sz="1400" b="1" dirty="0" smtClean="0">
              <a:latin typeface="Calibri" pitchFamily="34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457200" y="4343400"/>
            <a:ext cx="914400" cy="91440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en-US" sz="1400" b="1" dirty="0" smtClean="0">
              <a:latin typeface="Calibri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872342" y="2476500"/>
            <a:ext cx="5334000" cy="1752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Coach for Maximum Performance</a:t>
            </a:r>
            <a:endParaRPr lang="en-US" sz="300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875971" y="4229100"/>
            <a:ext cx="5334000" cy="1752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Coach to Strengthen Skills, Competencies and Behaviors</a:t>
            </a:r>
            <a:endParaRPr lang="en-US" sz="400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79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"/>
            <a:ext cx="5029200" cy="876300"/>
          </a:xfrm>
        </p:spPr>
        <p:txBody>
          <a:bodyPr anchor="ctr"/>
          <a:lstStyle/>
          <a:p>
            <a:pPr marL="39688" algn="ctr">
              <a:defRPr/>
            </a:pPr>
            <a:r>
              <a:rPr lang="en-PH" sz="3000" b="1" dirty="0">
                <a:solidFill>
                  <a:schemeClr val="bg1"/>
                </a:solidFill>
                <a:latin typeface="Cooper Std Black" panose="0208090304030B020404" pitchFamily="18" charset="0"/>
              </a:rPr>
              <a:t>WHAT IS COACHING?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458200" cy="4648200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en-PH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Coaching</a:t>
            </a:r>
            <a:r>
              <a:rPr lang="en-PH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is a useful way of </a:t>
            </a:r>
            <a:r>
              <a:rPr lang="en-PH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developing people’s skills and abilities,</a:t>
            </a:r>
            <a:r>
              <a:rPr lang="en-PH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and of </a:t>
            </a:r>
            <a:r>
              <a:rPr lang="en-PH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boosting performance</a:t>
            </a:r>
            <a:r>
              <a:rPr lang="en-PH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PH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http://cdn2-b.examiner.com/sites/default/files/styles/image_content_width/hash/5a/f0/5af0a79647ce447b809a8d2dfd68d283.jpg?itok=128Vif3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00" y="4648200"/>
            <a:ext cx="35052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HRODF">
      <a:majorFont>
        <a:latin typeface="Helvetica LT Light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E36D"/>
        </a:solidFill>
        <a:ln w="12700">
          <a:solidFill>
            <a:schemeClr val="bg1"/>
          </a:solidFill>
          <a:miter lim="800000"/>
          <a:headEnd/>
          <a:tailEnd/>
        </a:ln>
      </a:spPr>
      <a:bodyPr/>
      <a:lstStyle>
        <a:defPPr algn="ctr">
          <a:defRPr sz="1400" b="1" dirty="0" smtClean="0">
            <a:latin typeface="Calibri" pitchFamily="34" charset="0"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22587</TotalTime>
  <Words>1237</Words>
  <Application>Microsoft Office PowerPoint</Application>
  <PresentationFormat>On-screen Show (4:3)</PresentationFormat>
  <Paragraphs>299</Paragraphs>
  <Slides>45</Slides>
  <Notes>37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45</vt:i4>
      </vt:variant>
    </vt:vector>
  </HeadingPairs>
  <TitlesOfParts>
    <vt:vector size="57" baseType="lpstr">
      <vt:lpstr>Adobe Gothic Std B</vt:lpstr>
      <vt:lpstr>Arial</vt:lpstr>
      <vt:lpstr>Arial Black</vt:lpstr>
      <vt:lpstr>Bookman Old Style</vt:lpstr>
      <vt:lpstr>Calibri</vt:lpstr>
      <vt:lpstr>Cambria</vt:lpstr>
      <vt:lpstr>Cooper Std Black</vt:lpstr>
      <vt:lpstr>Helvetica</vt:lpstr>
      <vt:lpstr>Helvetica LT Light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OBJECTIVES:</vt:lpstr>
      <vt:lpstr>Coaching Model for DepEd</vt:lpstr>
      <vt:lpstr>Coach for Work Improvement</vt:lpstr>
      <vt:lpstr>WHAT IS COACHING?</vt:lpstr>
      <vt:lpstr>PowerPoint Presentation</vt:lpstr>
      <vt:lpstr>COACH FOR WORK IMPROVEMENT</vt:lpstr>
      <vt:lpstr>Start with a GOAL</vt:lpstr>
      <vt:lpstr>Start with a GOAL</vt:lpstr>
      <vt:lpstr>Start with a GOAL</vt:lpstr>
      <vt:lpstr>Start with a GOAL</vt:lpstr>
      <vt:lpstr>Start with a GOAL</vt:lpstr>
      <vt:lpstr>WHAT IS COACHING?</vt:lpstr>
      <vt:lpstr>COACHING – MENTORING - COUNSELLING</vt:lpstr>
      <vt:lpstr>PowerPoint Presentation</vt:lpstr>
      <vt:lpstr>MENTORING IS</vt:lpstr>
      <vt:lpstr>PowerPoint Presentation</vt:lpstr>
      <vt:lpstr>WHY AND WHEN DO WE DO IT?</vt:lpstr>
      <vt:lpstr>WHY AND WHEN DO WE DO IT?</vt:lpstr>
      <vt:lpstr>PowerPoint Presentation</vt:lpstr>
      <vt:lpstr>WHY DO WE DO IT?</vt:lpstr>
      <vt:lpstr>WHY DO WE DO IT?</vt:lpstr>
      <vt:lpstr>PowerPoint Presentation</vt:lpstr>
      <vt:lpstr>PowerPoint Presentation</vt:lpstr>
      <vt:lpstr>COACHING focuses on:</vt:lpstr>
      <vt:lpstr>Performance Coaching is NOT</vt:lpstr>
      <vt:lpstr>COMPETENCIES OF AN EFFECTIVE COACH</vt:lpstr>
      <vt:lpstr>PowerPoint Presentation</vt:lpstr>
      <vt:lpstr>4-STEP PROCESS OF COACHING</vt:lpstr>
      <vt:lpstr>WHY FOLLOW-UP?</vt:lpstr>
      <vt:lpstr>PowerPoint Presentation</vt:lpstr>
      <vt:lpstr>ASK THE RIGHT QUESTIONS</vt:lpstr>
      <vt:lpstr>OPEN-ENDED QUESTIONS</vt:lpstr>
      <vt:lpstr>OPEN-ENDED QUESTIONS</vt:lpstr>
      <vt:lpstr>CLOSED-ENDED QUESTIONS</vt:lpstr>
      <vt:lpstr>ELEMENTS OF ACTION PLANS</vt:lpstr>
      <vt:lpstr>SKILLS BUILDING – COACHING PLAN  </vt:lpstr>
      <vt:lpstr>PowerPoint Presentation</vt:lpstr>
      <vt:lpstr>PowerPoint Presentation</vt:lpstr>
      <vt:lpstr>REFERENCES</vt:lpstr>
      <vt:lpstr>REFERENCES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Faith Delarmente</dc:creator>
  <cp:lastModifiedBy>MAGSAYO CELIETO</cp:lastModifiedBy>
  <cp:revision>1383</cp:revision>
  <cp:lastPrinted>2015-03-04T02:17:01Z</cp:lastPrinted>
  <dcterms:created xsi:type="dcterms:W3CDTF">2012-03-08T12:08:12Z</dcterms:created>
  <dcterms:modified xsi:type="dcterms:W3CDTF">2016-10-07T03:50:47Z</dcterms:modified>
</cp:coreProperties>
</file>