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7"/>
  </p:notesMasterIdLst>
  <p:sldIdLst>
    <p:sldId id="256" r:id="rId2"/>
    <p:sldId id="257" r:id="rId3"/>
    <p:sldId id="258" r:id="rId4"/>
    <p:sldId id="275" r:id="rId5"/>
    <p:sldId id="259" r:id="rId6"/>
    <p:sldId id="279" r:id="rId7"/>
    <p:sldId id="260" r:id="rId8"/>
    <p:sldId id="280" r:id="rId9"/>
    <p:sldId id="261" r:id="rId10"/>
    <p:sldId id="262" r:id="rId11"/>
    <p:sldId id="263" r:id="rId12"/>
    <p:sldId id="264" r:id="rId13"/>
    <p:sldId id="265" r:id="rId14"/>
    <p:sldId id="266" r:id="rId15"/>
    <p:sldId id="267" r:id="rId16"/>
    <p:sldId id="268" r:id="rId17"/>
    <p:sldId id="276" r:id="rId18"/>
    <p:sldId id="269" r:id="rId19"/>
    <p:sldId id="270" r:id="rId20"/>
    <p:sldId id="271" r:id="rId21"/>
    <p:sldId id="278" r:id="rId22"/>
    <p:sldId id="272" r:id="rId23"/>
    <p:sldId id="273" r:id="rId24"/>
    <p:sldId id="274" r:id="rId25"/>
    <p:sldId id="28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9" d="100"/>
          <a:sy n="69" d="100"/>
        </p:scale>
        <p:origin x="7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91942A-7C86-4229-AE27-D3FF0743F66E}" type="datetimeFigureOut">
              <a:rPr lang="en-PH" smtClean="0"/>
              <a:t>07/10/2016</a:t>
            </a:fld>
            <a:endParaRPr lang="en-P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361CC3-9E1F-4A55-81CF-B86BFB8C2ED8}" type="slidenum">
              <a:rPr lang="en-PH" smtClean="0"/>
              <a:t>‹#›</a:t>
            </a:fld>
            <a:endParaRPr lang="en-PH"/>
          </a:p>
        </p:txBody>
      </p:sp>
    </p:spTree>
    <p:extLst>
      <p:ext uri="{BB962C8B-B14F-4D97-AF65-F5344CB8AC3E}">
        <p14:creationId xmlns:p14="http://schemas.microsoft.com/office/powerpoint/2010/main" val="1209924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What was the effect of the item to interaction?</a:t>
            </a:r>
            <a:endParaRPr lang="en-PH" dirty="0"/>
          </a:p>
        </p:txBody>
      </p:sp>
      <p:sp>
        <p:nvSpPr>
          <p:cNvPr id="4" name="Slide Number Placeholder 3"/>
          <p:cNvSpPr>
            <a:spLocks noGrp="1"/>
          </p:cNvSpPr>
          <p:nvPr>
            <p:ph type="sldNum" sz="quarter" idx="10"/>
          </p:nvPr>
        </p:nvSpPr>
        <p:spPr/>
        <p:txBody>
          <a:bodyPr/>
          <a:lstStyle/>
          <a:p>
            <a:fld id="{71361CC3-9E1F-4A55-81CF-B86BFB8C2ED8}" type="slidenum">
              <a:rPr lang="en-PH" smtClean="0"/>
              <a:t>9</a:t>
            </a:fld>
            <a:endParaRPr lang="en-PH"/>
          </a:p>
        </p:txBody>
      </p:sp>
    </p:spTree>
    <p:extLst>
      <p:ext uri="{BB962C8B-B14F-4D97-AF65-F5344CB8AC3E}">
        <p14:creationId xmlns:p14="http://schemas.microsoft.com/office/powerpoint/2010/main" val="495341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7395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998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5709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5157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6275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4110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9834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1187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10/7/2016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8211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10/7/2016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8657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34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10/7/2016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392633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131" y="758952"/>
            <a:ext cx="11730445" cy="1742948"/>
          </a:xfrm>
        </p:spPr>
        <p:txBody>
          <a:bodyPr/>
          <a:lstStyle/>
          <a:p>
            <a:pPr algn="ctr"/>
            <a:r>
              <a:rPr lang="en-PH" sz="4800" b="1" dirty="0" smtClean="0"/>
              <a:t>Collaborative Communication</a:t>
            </a:r>
            <a:endParaRPr lang="en-PH" sz="4800" b="1" dirty="0"/>
          </a:p>
        </p:txBody>
      </p:sp>
      <p:sp>
        <p:nvSpPr>
          <p:cNvPr id="3" name="Subtitle 2"/>
          <p:cNvSpPr>
            <a:spLocks noGrp="1"/>
          </p:cNvSpPr>
          <p:nvPr>
            <p:ph type="subTitle" idx="1"/>
          </p:nvPr>
        </p:nvSpPr>
        <p:spPr/>
        <p:txBody>
          <a:bodyPr/>
          <a:lstStyle/>
          <a:p>
            <a:endParaRPr lang="en-PH" dirty="0"/>
          </a:p>
        </p:txBody>
      </p:sp>
    </p:spTree>
    <p:extLst>
      <p:ext uri="{BB962C8B-B14F-4D97-AF65-F5344CB8AC3E}">
        <p14:creationId xmlns:p14="http://schemas.microsoft.com/office/powerpoint/2010/main" val="1716597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Discussion</a:t>
            </a:r>
            <a:endParaRPr lang="en-PH" dirty="0"/>
          </a:p>
        </p:txBody>
      </p:sp>
      <p:sp>
        <p:nvSpPr>
          <p:cNvPr id="3" name="Content Placeholder 2"/>
          <p:cNvSpPr>
            <a:spLocks noGrp="1"/>
          </p:cNvSpPr>
          <p:nvPr>
            <p:ph idx="1"/>
          </p:nvPr>
        </p:nvSpPr>
        <p:spPr>
          <a:xfrm>
            <a:off x="415636" y="1845734"/>
            <a:ext cx="11513127" cy="4361102"/>
          </a:xfrm>
        </p:spPr>
        <p:txBody>
          <a:bodyPr>
            <a:noAutofit/>
          </a:bodyPr>
          <a:lstStyle/>
          <a:p>
            <a:r>
              <a:rPr lang="en-PH" sz="2800" dirty="0" smtClean="0"/>
              <a:t>1. What was the impact of the different ways of communicating on the relationship between the two parties? How did the two parties appear to feel after the interaction? Scenario 1, Scenario 2</a:t>
            </a:r>
          </a:p>
          <a:p>
            <a:r>
              <a:rPr lang="en-PH" sz="2800" dirty="0" smtClean="0"/>
              <a:t>2. Which way of communicating was more effective in achieving positive result? (in dialogue 1 or dialogue 2?)</a:t>
            </a:r>
          </a:p>
          <a:p>
            <a:r>
              <a:rPr lang="en-PH" sz="2800" dirty="0"/>
              <a:t>3</a:t>
            </a:r>
            <a:r>
              <a:rPr lang="en-PH" sz="2800" dirty="0" smtClean="0"/>
              <a:t>. Can you think of  examples when you experienced these different forms of communication?</a:t>
            </a:r>
            <a:endParaRPr lang="en-PH" sz="2800" dirty="0"/>
          </a:p>
        </p:txBody>
      </p:sp>
    </p:spTree>
    <p:extLst>
      <p:ext uri="{BB962C8B-B14F-4D97-AF65-F5344CB8AC3E}">
        <p14:creationId xmlns:p14="http://schemas.microsoft.com/office/powerpoint/2010/main" val="28722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Notes:</a:t>
            </a:r>
            <a:endParaRPr lang="en-PH" dirty="0"/>
          </a:p>
        </p:txBody>
      </p:sp>
      <p:sp>
        <p:nvSpPr>
          <p:cNvPr id="3" name="Content Placeholder 2"/>
          <p:cNvSpPr>
            <a:spLocks noGrp="1"/>
          </p:cNvSpPr>
          <p:nvPr>
            <p:ph idx="1"/>
          </p:nvPr>
        </p:nvSpPr>
        <p:spPr/>
        <p:txBody>
          <a:bodyPr>
            <a:normAutofit/>
          </a:bodyPr>
          <a:lstStyle/>
          <a:p>
            <a:r>
              <a:rPr lang="en-PH" sz="3200" dirty="0"/>
              <a:t>● Language </a:t>
            </a:r>
            <a:r>
              <a:rPr lang="en-PH" sz="3200" dirty="0" smtClean="0"/>
              <a:t>is exceedingly powerful tool.</a:t>
            </a:r>
          </a:p>
          <a:p>
            <a:r>
              <a:rPr lang="en-PH" sz="3200" dirty="0"/>
              <a:t>● Some </a:t>
            </a:r>
            <a:r>
              <a:rPr lang="en-PH" sz="3200" dirty="0" smtClean="0"/>
              <a:t>ways tend to increase friction and anger</a:t>
            </a:r>
          </a:p>
          <a:p>
            <a:r>
              <a:rPr lang="en-PH" sz="3200" dirty="0"/>
              <a:t>● Other </a:t>
            </a:r>
            <a:r>
              <a:rPr lang="en-PH" sz="3200" dirty="0" smtClean="0"/>
              <a:t>ways of communicating tend to cause people to work with us, not against us</a:t>
            </a:r>
          </a:p>
          <a:p>
            <a:r>
              <a:rPr lang="en-PH" sz="3200" dirty="0"/>
              <a:t>● There </a:t>
            </a:r>
            <a:r>
              <a:rPr lang="en-PH" sz="3200" dirty="0" smtClean="0"/>
              <a:t>are ways to communicate in more positive way that is more likely to lead to cooperation rather than to argument</a:t>
            </a:r>
            <a:endParaRPr lang="en-PH" sz="3200" dirty="0"/>
          </a:p>
        </p:txBody>
      </p:sp>
    </p:spTree>
    <p:extLst>
      <p:ext uri="{BB962C8B-B14F-4D97-AF65-F5344CB8AC3E}">
        <p14:creationId xmlns:p14="http://schemas.microsoft.com/office/powerpoint/2010/main" val="389165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Negative/Positive Language</a:t>
            </a:r>
            <a:endParaRPr lang="en-PH" dirty="0"/>
          </a:p>
        </p:txBody>
      </p:sp>
      <p:sp>
        <p:nvSpPr>
          <p:cNvPr id="3" name="Content Placeholder 2"/>
          <p:cNvSpPr>
            <a:spLocks noGrp="1"/>
          </p:cNvSpPr>
          <p:nvPr>
            <p:ph idx="1"/>
          </p:nvPr>
        </p:nvSpPr>
        <p:spPr/>
        <p:txBody>
          <a:bodyPr>
            <a:normAutofit/>
          </a:bodyPr>
          <a:lstStyle/>
          <a:p>
            <a:r>
              <a:rPr lang="en-PH" sz="3600" b="1" i="1" dirty="0" smtClean="0"/>
              <a:t>Negative language </a:t>
            </a:r>
          </a:p>
          <a:p>
            <a:r>
              <a:rPr lang="en-PH" sz="3200" dirty="0"/>
              <a:t>● Tells </a:t>
            </a:r>
            <a:r>
              <a:rPr lang="en-PH" sz="3200" dirty="0" smtClean="0"/>
              <a:t>what cannot be done</a:t>
            </a:r>
          </a:p>
          <a:p>
            <a:r>
              <a:rPr lang="en-PH" sz="3200" dirty="0"/>
              <a:t>● Puts </a:t>
            </a:r>
            <a:r>
              <a:rPr lang="en-PH" sz="3200" dirty="0" smtClean="0"/>
              <a:t>people on the spot</a:t>
            </a:r>
          </a:p>
          <a:p>
            <a:r>
              <a:rPr lang="en-PH" sz="3200" dirty="0"/>
              <a:t>● Has </a:t>
            </a:r>
            <a:r>
              <a:rPr lang="en-PH" sz="3200" dirty="0" smtClean="0"/>
              <a:t>a subtle tone to blame, intimidation</a:t>
            </a:r>
          </a:p>
          <a:p>
            <a:r>
              <a:rPr lang="en-PH" sz="3200" dirty="0"/>
              <a:t>● Uses </a:t>
            </a:r>
            <a:r>
              <a:rPr lang="en-PH" sz="3200" dirty="0" smtClean="0"/>
              <a:t>words like can’t, won’t, unable to</a:t>
            </a:r>
          </a:p>
          <a:p>
            <a:r>
              <a:rPr lang="en-PH" sz="3200" dirty="0"/>
              <a:t>● Focuses </a:t>
            </a:r>
            <a:r>
              <a:rPr lang="en-PH" sz="3200" dirty="0" smtClean="0"/>
              <a:t>on why cannot achieve objectives</a:t>
            </a:r>
            <a:endParaRPr lang="en-PH" sz="3200" dirty="0"/>
          </a:p>
        </p:txBody>
      </p:sp>
    </p:spTree>
    <p:extLst>
      <p:ext uri="{BB962C8B-B14F-4D97-AF65-F5344CB8AC3E}">
        <p14:creationId xmlns:p14="http://schemas.microsoft.com/office/powerpoint/2010/main" val="3098621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normAutofit/>
          </a:bodyPr>
          <a:lstStyle/>
          <a:p>
            <a:r>
              <a:rPr lang="en-PH" sz="3600" b="1" i="1" dirty="0" smtClean="0"/>
              <a:t>Positive language</a:t>
            </a:r>
          </a:p>
          <a:p>
            <a:r>
              <a:rPr lang="en-PH" sz="3600" dirty="0"/>
              <a:t>● Tells </a:t>
            </a:r>
            <a:r>
              <a:rPr lang="en-PH" sz="3600" dirty="0" smtClean="0"/>
              <a:t>recipient what can be done</a:t>
            </a:r>
          </a:p>
          <a:p>
            <a:r>
              <a:rPr lang="en-PH" sz="3600" dirty="0"/>
              <a:t>● Suggests </a:t>
            </a:r>
            <a:r>
              <a:rPr lang="en-PH" sz="3600" dirty="0" smtClean="0"/>
              <a:t>alternatives and choices</a:t>
            </a:r>
          </a:p>
          <a:p>
            <a:r>
              <a:rPr lang="en-PH" sz="3600" dirty="0"/>
              <a:t>● Sounds </a:t>
            </a:r>
            <a:r>
              <a:rPr lang="en-PH" sz="3600" dirty="0" smtClean="0"/>
              <a:t>helpful and encouraging; not bureaucratic</a:t>
            </a:r>
          </a:p>
          <a:p>
            <a:r>
              <a:rPr lang="en-PH" sz="3600" dirty="0"/>
              <a:t>● Stresses </a:t>
            </a:r>
            <a:r>
              <a:rPr lang="en-PH" sz="3600" dirty="0" smtClean="0"/>
              <a:t>positive actions and positive consequences</a:t>
            </a:r>
            <a:endParaRPr lang="en-PH" sz="3600" dirty="0"/>
          </a:p>
        </p:txBody>
      </p:sp>
    </p:spTree>
    <p:extLst>
      <p:ext uri="{BB962C8B-B14F-4D97-AF65-F5344CB8AC3E}">
        <p14:creationId xmlns:p14="http://schemas.microsoft.com/office/powerpoint/2010/main" val="1271898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Ineffective questions</a:t>
            </a:r>
            <a:endParaRPr lang="en-PH" dirty="0"/>
          </a:p>
        </p:txBody>
      </p:sp>
      <p:sp>
        <p:nvSpPr>
          <p:cNvPr id="3" name="Content Placeholder 2"/>
          <p:cNvSpPr>
            <a:spLocks noGrp="1"/>
          </p:cNvSpPr>
          <p:nvPr>
            <p:ph idx="1"/>
          </p:nvPr>
        </p:nvSpPr>
        <p:spPr>
          <a:xfrm>
            <a:off x="1097280" y="1737360"/>
            <a:ext cx="10058400" cy="4815840"/>
          </a:xfrm>
        </p:spPr>
        <p:txBody>
          <a:bodyPr>
            <a:noAutofit/>
          </a:bodyPr>
          <a:lstStyle/>
          <a:p>
            <a:r>
              <a:rPr lang="en-PH" sz="3200" dirty="0" smtClean="0"/>
              <a:t>1</a:t>
            </a:r>
            <a:r>
              <a:rPr lang="en-PH" sz="2800" dirty="0" smtClean="0"/>
              <a:t>. Why are you behind schedule?</a:t>
            </a:r>
          </a:p>
          <a:p>
            <a:r>
              <a:rPr lang="en-PH" sz="2800" dirty="0"/>
              <a:t>2</a:t>
            </a:r>
            <a:r>
              <a:rPr lang="en-PH" sz="2800" dirty="0" smtClean="0"/>
              <a:t>. Why are you so behind with the other teams?</a:t>
            </a:r>
          </a:p>
          <a:p>
            <a:r>
              <a:rPr lang="en-PH" sz="2800" dirty="0"/>
              <a:t>3</a:t>
            </a:r>
            <a:r>
              <a:rPr lang="en-PH" sz="2800" dirty="0" smtClean="0"/>
              <a:t>. Who did that?</a:t>
            </a:r>
          </a:p>
          <a:p>
            <a:r>
              <a:rPr lang="en-PH" sz="2800" dirty="0"/>
              <a:t>4</a:t>
            </a:r>
            <a:r>
              <a:rPr lang="en-PH" sz="2800" dirty="0" smtClean="0"/>
              <a:t>. Who made that decision?</a:t>
            </a:r>
          </a:p>
          <a:p>
            <a:pPr marL="0" indent="0">
              <a:buNone/>
            </a:pPr>
            <a:r>
              <a:rPr lang="en-PH" sz="2800" dirty="0"/>
              <a:t>5</a:t>
            </a:r>
            <a:r>
              <a:rPr lang="en-PH" sz="2800" dirty="0" smtClean="0"/>
              <a:t>. Don’t you know better than that?</a:t>
            </a:r>
          </a:p>
          <a:p>
            <a:pPr marL="0" indent="0">
              <a:buNone/>
            </a:pPr>
            <a:r>
              <a:rPr lang="en-PH" sz="2800" dirty="0"/>
              <a:t>6</a:t>
            </a:r>
            <a:r>
              <a:rPr lang="en-PH" sz="2800" dirty="0" smtClean="0"/>
              <a:t>. Who wants to tell the boss about this?</a:t>
            </a:r>
          </a:p>
        </p:txBody>
      </p:sp>
    </p:spTree>
    <p:extLst>
      <p:ext uri="{BB962C8B-B14F-4D97-AF65-F5344CB8AC3E}">
        <p14:creationId xmlns:p14="http://schemas.microsoft.com/office/powerpoint/2010/main" val="2863086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normAutofit/>
          </a:bodyPr>
          <a:lstStyle/>
          <a:p>
            <a:r>
              <a:rPr lang="en-PH" sz="3200" dirty="0" smtClean="0"/>
              <a:t>We have a choice of focusing our attention and energy on all the reasons why we cannot achieve the results we want or on how to create the results we want to accomplish.</a:t>
            </a:r>
          </a:p>
          <a:p>
            <a:endParaRPr lang="en-PH" sz="3200" dirty="0" smtClean="0"/>
          </a:p>
          <a:p>
            <a:r>
              <a:rPr lang="en-PH" sz="3200" dirty="0" smtClean="0"/>
              <a:t>Whether people become part of the problem or part of the solution relates directly to the way we ask questions of ourselves and others.</a:t>
            </a:r>
            <a:endParaRPr lang="en-PH" sz="3200" dirty="0"/>
          </a:p>
        </p:txBody>
      </p:sp>
    </p:spTree>
    <p:extLst>
      <p:ext uri="{BB962C8B-B14F-4D97-AF65-F5344CB8AC3E}">
        <p14:creationId xmlns:p14="http://schemas.microsoft.com/office/powerpoint/2010/main" val="2647410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Effective Questions</a:t>
            </a:r>
            <a:endParaRPr lang="en-PH" dirty="0"/>
          </a:p>
        </p:txBody>
      </p:sp>
      <p:sp>
        <p:nvSpPr>
          <p:cNvPr id="3" name="Content Placeholder 2"/>
          <p:cNvSpPr>
            <a:spLocks noGrp="1"/>
          </p:cNvSpPr>
          <p:nvPr>
            <p:ph idx="1"/>
          </p:nvPr>
        </p:nvSpPr>
        <p:spPr>
          <a:xfrm>
            <a:off x="1097280" y="1845733"/>
            <a:ext cx="10058400" cy="4388811"/>
          </a:xfrm>
        </p:spPr>
        <p:txBody>
          <a:bodyPr>
            <a:normAutofit/>
          </a:bodyPr>
          <a:lstStyle/>
          <a:p>
            <a:r>
              <a:rPr lang="en-PH" sz="3600" dirty="0" smtClean="0"/>
              <a:t>1. How do you feel about the project so far?</a:t>
            </a:r>
          </a:p>
          <a:p>
            <a:r>
              <a:rPr lang="en-PH" sz="3600" dirty="0" smtClean="0"/>
              <a:t>2. What is working well with it?</a:t>
            </a:r>
          </a:p>
          <a:p>
            <a:r>
              <a:rPr lang="en-PH" sz="3600" dirty="0" smtClean="0"/>
              <a:t>3. What do you attribute that success to ?</a:t>
            </a:r>
          </a:p>
          <a:p>
            <a:r>
              <a:rPr lang="en-PH" sz="3600" dirty="0"/>
              <a:t>4</a:t>
            </a:r>
            <a:r>
              <a:rPr lang="en-PH" sz="3600" dirty="0" smtClean="0"/>
              <a:t>. How would you describe the way you want the project to turn out?</a:t>
            </a:r>
          </a:p>
          <a:p>
            <a:r>
              <a:rPr lang="en-PH" sz="3600" dirty="0" smtClean="0"/>
              <a:t>5. </a:t>
            </a:r>
            <a:r>
              <a:rPr lang="en-PH" sz="3600" dirty="0"/>
              <a:t>What else?</a:t>
            </a:r>
          </a:p>
          <a:p>
            <a:endParaRPr lang="en-PH" sz="3600" dirty="0" smtClean="0"/>
          </a:p>
        </p:txBody>
      </p:sp>
    </p:spTree>
    <p:extLst>
      <p:ext uri="{BB962C8B-B14F-4D97-AF65-F5344CB8AC3E}">
        <p14:creationId xmlns:p14="http://schemas.microsoft.com/office/powerpoint/2010/main" val="4163398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Effective Questions</a:t>
            </a:r>
            <a:endParaRPr lang="en-PH" dirty="0"/>
          </a:p>
        </p:txBody>
      </p:sp>
      <p:sp>
        <p:nvSpPr>
          <p:cNvPr id="3" name="Content Placeholder 2"/>
          <p:cNvSpPr>
            <a:spLocks noGrp="1"/>
          </p:cNvSpPr>
          <p:nvPr>
            <p:ph idx="1"/>
          </p:nvPr>
        </p:nvSpPr>
        <p:spPr>
          <a:xfrm>
            <a:off x="1097280" y="1845733"/>
            <a:ext cx="10058400" cy="4388811"/>
          </a:xfrm>
        </p:spPr>
        <p:txBody>
          <a:bodyPr>
            <a:normAutofit/>
          </a:bodyPr>
          <a:lstStyle/>
          <a:p>
            <a:r>
              <a:rPr lang="en-PH" sz="3200" dirty="0" smtClean="0"/>
              <a:t>6. What are your specific objectives?</a:t>
            </a:r>
          </a:p>
          <a:p>
            <a:r>
              <a:rPr lang="en-PH" sz="3200" dirty="0" smtClean="0"/>
              <a:t>7. What will be the benefits for our customers if you can meet all those objectives? For our organization? For our team? For you personally?</a:t>
            </a:r>
          </a:p>
          <a:p>
            <a:r>
              <a:rPr lang="en-PH" sz="3200" dirty="0" smtClean="0"/>
              <a:t>8. What key things need to happen to achieve the objectives?</a:t>
            </a:r>
          </a:p>
          <a:p>
            <a:r>
              <a:rPr lang="en-PH" sz="3200" dirty="0" smtClean="0"/>
              <a:t>9. What kind of support do you need to ensure success?</a:t>
            </a:r>
          </a:p>
          <a:p>
            <a:endParaRPr lang="en-PH" sz="3200" dirty="0"/>
          </a:p>
        </p:txBody>
      </p:sp>
    </p:spTree>
    <p:extLst>
      <p:ext uri="{BB962C8B-B14F-4D97-AF65-F5344CB8AC3E}">
        <p14:creationId xmlns:p14="http://schemas.microsoft.com/office/powerpoint/2010/main" val="1714194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Notes:</a:t>
            </a:r>
            <a:endParaRPr lang="en-PH" dirty="0"/>
          </a:p>
        </p:txBody>
      </p:sp>
      <p:sp>
        <p:nvSpPr>
          <p:cNvPr id="3" name="Content Placeholder 2"/>
          <p:cNvSpPr>
            <a:spLocks noGrp="1"/>
          </p:cNvSpPr>
          <p:nvPr>
            <p:ph idx="1"/>
          </p:nvPr>
        </p:nvSpPr>
        <p:spPr/>
        <p:txBody>
          <a:bodyPr>
            <a:noAutofit/>
          </a:bodyPr>
          <a:lstStyle/>
          <a:p>
            <a:r>
              <a:rPr lang="en-PH" sz="3200" dirty="0" smtClean="0"/>
              <a:t>● Effective questions yield responses that support people in continually moving toward their objectives</a:t>
            </a:r>
          </a:p>
          <a:p>
            <a:r>
              <a:rPr lang="en-PH" sz="3200" dirty="0"/>
              <a:t>● </a:t>
            </a:r>
            <a:r>
              <a:rPr lang="en-PH" sz="3200" dirty="0" smtClean="0"/>
              <a:t>By asking effective questions, people get the added benefit of discovering the answers for themselves.</a:t>
            </a:r>
          </a:p>
          <a:p>
            <a:r>
              <a:rPr lang="en-PH" sz="3200" dirty="0"/>
              <a:t>● </a:t>
            </a:r>
            <a:r>
              <a:rPr lang="en-PH" sz="3200" dirty="0" smtClean="0"/>
              <a:t>This generates automatic buy-in   and commitment to the solutions they find</a:t>
            </a:r>
          </a:p>
          <a:p>
            <a:endParaRPr lang="en-PH" sz="3200" dirty="0"/>
          </a:p>
        </p:txBody>
      </p:sp>
    </p:spTree>
    <p:extLst>
      <p:ext uri="{BB962C8B-B14F-4D97-AF65-F5344CB8AC3E}">
        <p14:creationId xmlns:p14="http://schemas.microsoft.com/office/powerpoint/2010/main" val="3987676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Effective questions for performance enhancement</a:t>
            </a:r>
            <a:endParaRPr lang="en-PH" dirty="0"/>
          </a:p>
        </p:txBody>
      </p:sp>
      <p:sp>
        <p:nvSpPr>
          <p:cNvPr id="3" name="Content Placeholder 2"/>
          <p:cNvSpPr>
            <a:spLocks noGrp="1"/>
          </p:cNvSpPr>
          <p:nvPr>
            <p:ph idx="1"/>
          </p:nvPr>
        </p:nvSpPr>
        <p:spPr>
          <a:xfrm>
            <a:off x="609600" y="1845734"/>
            <a:ext cx="10546080" cy="4444230"/>
          </a:xfrm>
        </p:spPr>
        <p:txBody>
          <a:bodyPr>
            <a:normAutofit lnSpcReduction="10000"/>
          </a:bodyPr>
          <a:lstStyle/>
          <a:p>
            <a:r>
              <a:rPr lang="en-PH" sz="3200" dirty="0" smtClean="0"/>
              <a:t>1. What areas of your performance in this project that please you most?</a:t>
            </a:r>
          </a:p>
          <a:p>
            <a:r>
              <a:rPr lang="en-PH" sz="3200" dirty="0" smtClean="0"/>
              <a:t>2. What would it look like to you if you could suddenly perform perfectly?</a:t>
            </a:r>
          </a:p>
          <a:p>
            <a:r>
              <a:rPr lang="en-PH" sz="3200" dirty="0" smtClean="0"/>
              <a:t>3. </a:t>
            </a:r>
            <a:r>
              <a:rPr lang="en-PH" sz="3200" dirty="0"/>
              <a:t>Over the year (or since we last talked), what two or three improvements have you made in your  project that please you most?</a:t>
            </a:r>
          </a:p>
          <a:p>
            <a:r>
              <a:rPr lang="en-PH" sz="3200" dirty="0" smtClean="0"/>
              <a:t>4. </a:t>
            </a:r>
            <a:r>
              <a:rPr lang="en-PH" sz="3200" dirty="0"/>
              <a:t>What made you achieve  the improvements?</a:t>
            </a:r>
          </a:p>
          <a:p>
            <a:r>
              <a:rPr lang="en-PH" sz="3200" dirty="0" smtClean="0"/>
              <a:t>5. </a:t>
            </a:r>
            <a:r>
              <a:rPr lang="en-PH" sz="3200" dirty="0"/>
              <a:t>Who has benefited the most from these improvements?</a:t>
            </a:r>
          </a:p>
          <a:p>
            <a:endParaRPr lang="en-PH" sz="3200" dirty="0" smtClean="0"/>
          </a:p>
        </p:txBody>
      </p:sp>
    </p:spTree>
    <p:extLst>
      <p:ext uri="{BB962C8B-B14F-4D97-AF65-F5344CB8AC3E}">
        <p14:creationId xmlns:p14="http://schemas.microsoft.com/office/powerpoint/2010/main" val="2650004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097280" y="286603"/>
            <a:ext cx="10058400" cy="1110397"/>
          </a:xfrm>
        </p:spPr>
        <p:txBody>
          <a:bodyPr/>
          <a:lstStyle/>
          <a:p>
            <a:r>
              <a:rPr lang="en-PH" dirty="0" smtClean="0"/>
              <a:t>Session objectives</a:t>
            </a:r>
            <a:endParaRPr lang="en-PH" dirty="0"/>
          </a:p>
        </p:txBody>
      </p:sp>
      <p:sp>
        <p:nvSpPr>
          <p:cNvPr id="14" name="Content Placeholder 13"/>
          <p:cNvSpPr>
            <a:spLocks noGrp="1"/>
          </p:cNvSpPr>
          <p:nvPr>
            <p:ph idx="1"/>
          </p:nvPr>
        </p:nvSpPr>
        <p:spPr>
          <a:xfrm>
            <a:off x="1097280" y="1689100"/>
            <a:ext cx="10058400" cy="4179994"/>
          </a:xfrm>
        </p:spPr>
        <p:txBody>
          <a:bodyPr>
            <a:normAutofit/>
          </a:bodyPr>
          <a:lstStyle/>
          <a:p>
            <a:r>
              <a:rPr lang="en-PH" sz="2800" dirty="0" smtClean="0"/>
              <a:t>1. Learn to distinguish positive to negative communication patterns</a:t>
            </a:r>
          </a:p>
          <a:p>
            <a:r>
              <a:rPr lang="en-PH" sz="2800" dirty="0" smtClean="0"/>
              <a:t>2. Practice constructively asking questions and giving  feedback</a:t>
            </a:r>
            <a:endParaRPr lang="en-PH" sz="2800" dirty="0"/>
          </a:p>
        </p:txBody>
      </p:sp>
    </p:spTree>
    <p:extLst>
      <p:ext uri="{BB962C8B-B14F-4D97-AF65-F5344CB8AC3E}">
        <p14:creationId xmlns:p14="http://schemas.microsoft.com/office/powerpoint/2010/main" val="34729707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dirty="0"/>
          </a:p>
        </p:txBody>
      </p:sp>
      <p:sp>
        <p:nvSpPr>
          <p:cNvPr id="3" name="Content Placeholder 2"/>
          <p:cNvSpPr>
            <a:spLocks noGrp="1"/>
          </p:cNvSpPr>
          <p:nvPr>
            <p:ph idx="1"/>
          </p:nvPr>
        </p:nvSpPr>
        <p:spPr>
          <a:xfrm>
            <a:off x="1097280" y="1845734"/>
            <a:ext cx="10058400" cy="4458084"/>
          </a:xfrm>
        </p:spPr>
        <p:txBody>
          <a:bodyPr>
            <a:noAutofit/>
          </a:bodyPr>
          <a:lstStyle/>
          <a:p>
            <a:r>
              <a:rPr lang="en-PH" sz="3200" dirty="0"/>
              <a:t>6</a:t>
            </a:r>
            <a:r>
              <a:rPr lang="en-PH" sz="3200" dirty="0" smtClean="0"/>
              <a:t>. Of all you do on a regular basis, what two or three tasks contribute most to your success ?</a:t>
            </a:r>
          </a:p>
          <a:p>
            <a:r>
              <a:rPr lang="en-PH" sz="3200" dirty="0"/>
              <a:t>7</a:t>
            </a:r>
            <a:r>
              <a:rPr lang="en-PH" sz="3200" dirty="0" smtClean="0"/>
              <a:t>. In what ways do these things contribute to your success?</a:t>
            </a:r>
          </a:p>
          <a:p>
            <a:r>
              <a:rPr lang="en-PH" sz="3200" dirty="0"/>
              <a:t>8</a:t>
            </a:r>
            <a:r>
              <a:rPr lang="en-PH" sz="3200" dirty="0" smtClean="0"/>
              <a:t>. What would be the benefits for you if you were to find ways to do these two or three things better? What would be the benefits to the team ? To the organization as a whole?</a:t>
            </a:r>
          </a:p>
        </p:txBody>
      </p:sp>
    </p:spTree>
    <p:extLst>
      <p:ext uri="{BB962C8B-B14F-4D97-AF65-F5344CB8AC3E}">
        <p14:creationId xmlns:p14="http://schemas.microsoft.com/office/powerpoint/2010/main" val="2367943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dirty="0"/>
          </a:p>
        </p:txBody>
      </p:sp>
      <p:sp>
        <p:nvSpPr>
          <p:cNvPr id="3" name="Content Placeholder 2"/>
          <p:cNvSpPr>
            <a:spLocks noGrp="1"/>
          </p:cNvSpPr>
          <p:nvPr>
            <p:ph idx="1"/>
          </p:nvPr>
        </p:nvSpPr>
        <p:spPr>
          <a:xfrm>
            <a:off x="1097280" y="1845734"/>
            <a:ext cx="10058400" cy="4458084"/>
          </a:xfrm>
        </p:spPr>
        <p:txBody>
          <a:bodyPr>
            <a:noAutofit/>
          </a:bodyPr>
          <a:lstStyle/>
          <a:p>
            <a:r>
              <a:rPr lang="en-PH" sz="3200" dirty="0"/>
              <a:t>9</a:t>
            </a:r>
            <a:r>
              <a:rPr lang="en-PH" sz="3200" dirty="0" smtClean="0"/>
              <a:t>. What could you do more, or better, or differently to improve in those areas?</a:t>
            </a:r>
          </a:p>
          <a:p>
            <a:r>
              <a:rPr lang="en-PH" sz="3200" dirty="0" smtClean="0"/>
              <a:t>10. What could I do more , or better, or differently to support you in these areas?</a:t>
            </a:r>
          </a:p>
          <a:p>
            <a:r>
              <a:rPr lang="en-PH" sz="3200" dirty="0" smtClean="0"/>
              <a:t>11. What would you like to  improve  more than what you did?</a:t>
            </a:r>
          </a:p>
          <a:p>
            <a:r>
              <a:rPr lang="en-PH" sz="3200" dirty="0" smtClean="0"/>
              <a:t>12. If there were no limitations on what you did, what would you change to allow you to do your job better and easier</a:t>
            </a:r>
            <a:endParaRPr lang="en-PH" sz="3200" dirty="0"/>
          </a:p>
        </p:txBody>
      </p:sp>
    </p:spTree>
    <p:extLst>
      <p:ext uri="{BB962C8B-B14F-4D97-AF65-F5344CB8AC3E}">
        <p14:creationId xmlns:p14="http://schemas.microsoft.com/office/powerpoint/2010/main" val="1098597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Effective questions for working through issues</a:t>
            </a:r>
            <a:endParaRPr lang="en-PH" dirty="0"/>
          </a:p>
        </p:txBody>
      </p:sp>
      <p:sp>
        <p:nvSpPr>
          <p:cNvPr id="3" name="Content Placeholder 2"/>
          <p:cNvSpPr>
            <a:spLocks noGrp="1"/>
          </p:cNvSpPr>
          <p:nvPr>
            <p:ph idx="1"/>
          </p:nvPr>
        </p:nvSpPr>
        <p:spPr/>
        <p:txBody>
          <a:bodyPr>
            <a:normAutofit/>
          </a:bodyPr>
          <a:lstStyle/>
          <a:p>
            <a:r>
              <a:rPr lang="en-PH" sz="3200" dirty="0" smtClean="0"/>
              <a:t>1. If there were no obstacles or issues, what would we be doing right now?</a:t>
            </a:r>
          </a:p>
          <a:p>
            <a:r>
              <a:rPr lang="en-PH" sz="3200" dirty="0" smtClean="0"/>
              <a:t>2. In what way could I be most helpful to you right now? </a:t>
            </a:r>
          </a:p>
          <a:p>
            <a:r>
              <a:rPr lang="en-PH" sz="3200" dirty="0" smtClean="0"/>
              <a:t>3. What other question could I ask to be helpful?</a:t>
            </a:r>
          </a:p>
          <a:p>
            <a:r>
              <a:rPr lang="en-PH" sz="3200" dirty="0" smtClean="0"/>
              <a:t>4. What ideas did we have in the past that we might revisit?</a:t>
            </a:r>
            <a:endParaRPr lang="en-PH" sz="3200" dirty="0"/>
          </a:p>
        </p:txBody>
      </p:sp>
    </p:spTree>
    <p:extLst>
      <p:ext uri="{BB962C8B-B14F-4D97-AF65-F5344CB8AC3E}">
        <p14:creationId xmlns:p14="http://schemas.microsoft.com/office/powerpoint/2010/main" val="3939404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Effective questions for looking at the past decisions</a:t>
            </a:r>
            <a:endParaRPr lang="en-PH" dirty="0"/>
          </a:p>
        </p:txBody>
      </p:sp>
      <p:sp>
        <p:nvSpPr>
          <p:cNvPr id="3" name="Content Placeholder 2"/>
          <p:cNvSpPr>
            <a:spLocks noGrp="1"/>
          </p:cNvSpPr>
          <p:nvPr>
            <p:ph idx="1"/>
          </p:nvPr>
        </p:nvSpPr>
        <p:spPr/>
        <p:txBody>
          <a:bodyPr>
            <a:normAutofit/>
          </a:bodyPr>
          <a:lstStyle/>
          <a:p>
            <a:r>
              <a:rPr lang="en-PH" sz="3600" dirty="0" smtClean="0"/>
              <a:t>1. What was particularly effective about the way that worked?</a:t>
            </a:r>
          </a:p>
          <a:p>
            <a:r>
              <a:rPr lang="en-PH" sz="3600" dirty="0" smtClean="0"/>
              <a:t>2. What would you do differently another time?</a:t>
            </a:r>
          </a:p>
          <a:p>
            <a:r>
              <a:rPr lang="en-PH" sz="3600" dirty="0" smtClean="0"/>
              <a:t>3. What would be the benefit of doing it differently?</a:t>
            </a:r>
          </a:p>
          <a:p>
            <a:r>
              <a:rPr lang="en-PH" sz="3600" dirty="0" smtClean="0"/>
              <a:t>4. What two or three things about the past that please you most?</a:t>
            </a:r>
            <a:endParaRPr lang="en-PH" sz="3600" dirty="0"/>
          </a:p>
        </p:txBody>
      </p:sp>
    </p:spTree>
    <p:extLst>
      <p:ext uri="{BB962C8B-B14F-4D97-AF65-F5344CB8AC3E}">
        <p14:creationId xmlns:p14="http://schemas.microsoft.com/office/powerpoint/2010/main" val="5084339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PH" sz="4400" b="1" dirty="0" smtClean="0"/>
              <a:t>Task: </a:t>
            </a:r>
            <a:br>
              <a:rPr lang="en-PH" sz="4400" b="1" dirty="0" smtClean="0"/>
            </a:br>
            <a:r>
              <a:rPr lang="en-PH" sz="4400" b="1" dirty="0" smtClean="0"/>
              <a:t>Choose one of the following office scenarios </a:t>
            </a:r>
            <a:endParaRPr lang="en-PH" sz="4400" b="1" dirty="0"/>
          </a:p>
        </p:txBody>
      </p:sp>
      <p:sp>
        <p:nvSpPr>
          <p:cNvPr id="3" name="Content Placeholder 2"/>
          <p:cNvSpPr>
            <a:spLocks noGrp="1"/>
          </p:cNvSpPr>
          <p:nvPr>
            <p:ph idx="1"/>
          </p:nvPr>
        </p:nvSpPr>
        <p:spPr>
          <a:xfrm>
            <a:off x="997527" y="1737360"/>
            <a:ext cx="10820399" cy="4402666"/>
          </a:xfrm>
        </p:spPr>
        <p:txBody>
          <a:bodyPr>
            <a:noAutofit/>
          </a:bodyPr>
          <a:lstStyle/>
          <a:p>
            <a:r>
              <a:rPr lang="en-PH" sz="3200" dirty="0" smtClean="0"/>
              <a:t>Select one and practice using positive language as you role-play  collaborative communication</a:t>
            </a:r>
          </a:p>
          <a:p>
            <a:r>
              <a:rPr lang="en-PH" sz="3200" dirty="0" smtClean="0"/>
              <a:t>1. Frequent delays in submitting reports </a:t>
            </a:r>
          </a:p>
          <a:p>
            <a:r>
              <a:rPr lang="en-PH" sz="3200" dirty="0" smtClean="0"/>
              <a:t>2. Uncooperative/uncommitted team members</a:t>
            </a:r>
          </a:p>
          <a:p>
            <a:r>
              <a:rPr lang="en-PH" sz="3200" dirty="0" smtClean="0"/>
              <a:t>3. Poor cooperation between </a:t>
            </a:r>
            <a:r>
              <a:rPr lang="en-PH" sz="3200" smtClean="0"/>
              <a:t>team members</a:t>
            </a:r>
            <a:endParaRPr lang="en-PH" sz="3200" dirty="0" smtClean="0"/>
          </a:p>
          <a:p>
            <a:r>
              <a:rPr lang="en-PH" sz="3200" dirty="0" smtClean="0"/>
              <a:t>4. Conflict over shared office resources</a:t>
            </a:r>
          </a:p>
          <a:p>
            <a:r>
              <a:rPr lang="en-PH" sz="3200" dirty="0" smtClean="0"/>
              <a:t>5. Delegating tasks and responsibilities</a:t>
            </a:r>
          </a:p>
          <a:p>
            <a:r>
              <a:rPr lang="en-PH" sz="3200" dirty="0" smtClean="0"/>
              <a:t>6. Giving feedback to the teacher</a:t>
            </a:r>
            <a:endParaRPr lang="en-PH" sz="3200" dirty="0"/>
          </a:p>
        </p:txBody>
      </p:sp>
    </p:spTree>
    <p:extLst>
      <p:ext uri="{BB962C8B-B14F-4D97-AF65-F5344CB8AC3E}">
        <p14:creationId xmlns:p14="http://schemas.microsoft.com/office/powerpoint/2010/main" val="42640548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sp>
        <p:nvSpPr>
          <p:cNvPr id="3" name="Content Placeholder 2"/>
          <p:cNvSpPr>
            <a:spLocks noGrp="1"/>
          </p:cNvSpPr>
          <p:nvPr>
            <p:ph idx="1"/>
          </p:nvPr>
        </p:nvSpPr>
        <p:spPr/>
        <p:txBody>
          <a:bodyPr>
            <a:normAutofit/>
          </a:bodyPr>
          <a:lstStyle/>
          <a:p>
            <a:r>
              <a:rPr lang="en-PH" sz="5400" dirty="0" smtClean="0"/>
              <a:t>“The real voyage of discovery is not in seeking new lands, but in </a:t>
            </a:r>
            <a:r>
              <a:rPr lang="en-PH" sz="5400" smtClean="0"/>
              <a:t>seeing something </a:t>
            </a:r>
            <a:r>
              <a:rPr lang="en-PH" sz="5400" dirty="0" smtClean="0"/>
              <a:t>with new eyes”</a:t>
            </a:r>
            <a:endParaRPr lang="en-PH" sz="5400" dirty="0"/>
          </a:p>
        </p:txBody>
      </p:sp>
    </p:spTree>
    <p:extLst>
      <p:ext uri="{BB962C8B-B14F-4D97-AF65-F5344CB8AC3E}">
        <p14:creationId xmlns:p14="http://schemas.microsoft.com/office/powerpoint/2010/main" val="121051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957997"/>
          </a:xfrm>
        </p:spPr>
        <p:txBody>
          <a:bodyPr/>
          <a:lstStyle/>
          <a:p>
            <a:r>
              <a:rPr lang="en-PH" dirty="0" smtClean="0"/>
              <a:t>1. Importance of communication</a:t>
            </a:r>
            <a:endParaRPr lang="en-PH" dirty="0"/>
          </a:p>
        </p:txBody>
      </p:sp>
      <p:sp>
        <p:nvSpPr>
          <p:cNvPr id="3" name="Content Placeholder 2"/>
          <p:cNvSpPr>
            <a:spLocks noGrp="1"/>
          </p:cNvSpPr>
          <p:nvPr>
            <p:ph idx="1"/>
          </p:nvPr>
        </p:nvSpPr>
        <p:spPr>
          <a:xfrm>
            <a:off x="533400" y="1690254"/>
            <a:ext cx="10985500" cy="4481945"/>
          </a:xfrm>
        </p:spPr>
        <p:txBody>
          <a:bodyPr>
            <a:normAutofit/>
          </a:bodyPr>
          <a:lstStyle/>
          <a:p>
            <a:r>
              <a:rPr lang="en-PH" sz="3200" dirty="0"/>
              <a:t>●</a:t>
            </a:r>
            <a:r>
              <a:rPr lang="en-PH" sz="3200" dirty="0" smtClean="0"/>
              <a:t>Organizational relationships are complicated because we are human, coming from many different cultural and individual grounds</a:t>
            </a:r>
          </a:p>
          <a:p>
            <a:r>
              <a:rPr lang="en-PH" sz="3200" dirty="0"/>
              <a:t>● Disagreements </a:t>
            </a:r>
            <a:r>
              <a:rPr lang="en-PH" sz="3200" dirty="0" smtClean="0"/>
              <a:t>and conflict are bound to occur between staff members , between staff and managements and between partner organization</a:t>
            </a:r>
          </a:p>
          <a:p>
            <a:r>
              <a:rPr lang="en-PH" sz="3200" dirty="0"/>
              <a:t>● The </a:t>
            </a:r>
            <a:r>
              <a:rPr lang="en-PH" sz="3200" dirty="0" smtClean="0"/>
              <a:t>source of the conflict maybe miscommunication, differences of opinion, cross-cultural diversity and others</a:t>
            </a:r>
          </a:p>
        </p:txBody>
      </p:sp>
    </p:spTree>
    <p:extLst>
      <p:ext uri="{BB962C8B-B14F-4D97-AF65-F5344CB8AC3E}">
        <p14:creationId xmlns:p14="http://schemas.microsoft.com/office/powerpoint/2010/main" val="2425515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957997"/>
          </a:xfrm>
        </p:spPr>
        <p:txBody>
          <a:bodyPr/>
          <a:lstStyle/>
          <a:p>
            <a:r>
              <a:rPr lang="en-PH" dirty="0" smtClean="0"/>
              <a:t>1. Importance of communication</a:t>
            </a:r>
            <a:endParaRPr lang="en-PH" dirty="0"/>
          </a:p>
        </p:txBody>
      </p:sp>
      <p:sp>
        <p:nvSpPr>
          <p:cNvPr id="3" name="Content Placeholder 2"/>
          <p:cNvSpPr>
            <a:spLocks noGrp="1"/>
          </p:cNvSpPr>
          <p:nvPr>
            <p:ph idx="1"/>
          </p:nvPr>
        </p:nvSpPr>
        <p:spPr>
          <a:xfrm>
            <a:off x="533400" y="1752600"/>
            <a:ext cx="10985500" cy="4419600"/>
          </a:xfrm>
        </p:spPr>
        <p:txBody>
          <a:bodyPr>
            <a:normAutofit fontScale="92500"/>
          </a:bodyPr>
          <a:lstStyle/>
          <a:p>
            <a:r>
              <a:rPr lang="en-PH" sz="3200" dirty="0"/>
              <a:t>● However </a:t>
            </a:r>
            <a:r>
              <a:rPr lang="en-PH" sz="3200" dirty="0" smtClean="0"/>
              <a:t>many bad feelings, relationship problems, destructive conflict, and inefficiencies result simply from the WAY people communicate with each other</a:t>
            </a:r>
          </a:p>
          <a:p>
            <a:r>
              <a:rPr lang="en-PH" sz="3200" dirty="0"/>
              <a:t>● Communication </a:t>
            </a:r>
            <a:r>
              <a:rPr lang="en-PH" sz="3200" dirty="0" smtClean="0"/>
              <a:t>skills are lacking simply because one does not have the opportunity to develop them, resulting in unnecessary conflict and friction</a:t>
            </a:r>
          </a:p>
          <a:p>
            <a:r>
              <a:rPr lang="en-PH" sz="3200" dirty="0"/>
              <a:t>● We </a:t>
            </a:r>
            <a:r>
              <a:rPr lang="en-PH" sz="3200" dirty="0" smtClean="0"/>
              <a:t>engage in arguments that are more oriented to winning than to solving problems</a:t>
            </a:r>
          </a:p>
          <a:p>
            <a:r>
              <a:rPr lang="en-PH" sz="3200" dirty="0"/>
              <a:t>● This </a:t>
            </a:r>
            <a:r>
              <a:rPr lang="en-PH" sz="3200" dirty="0" smtClean="0"/>
              <a:t>results in teams that don’t work well because they lack skills</a:t>
            </a:r>
          </a:p>
          <a:p>
            <a:endParaRPr lang="en-PH" sz="3200" dirty="0"/>
          </a:p>
        </p:txBody>
      </p:sp>
    </p:spTree>
    <p:extLst>
      <p:ext uri="{BB962C8B-B14F-4D97-AF65-F5344CB8AC3E}">
        <p14:creationId xmlns:p14="http://schemas.microsoft.com/office/powerpoint/2010/main" val="2858872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907197"/>
          </a:xfrm>
        </p:spPr>
        <p:txBody>
          <a:bodyPr/>
          <a:lstStyle/>
          <a:p>
            <a:r>
              <a:rPr lang="en-PH" dirty="0" smtClean="0"/>
              <a:t>2. Positive or Negative Communication</a:t>
            </a:r>
            <a:endParaRPr lang="en-PH" dirty="0"/>
          </a:p>
        </p:txBody>
      </p:sp>
      <p:sp>
        <p:nvSpPr>
          <p:cNvPr id="3" name="Content Placeholder 2"/>
          <p:cNvSpPr>
            <a:spLocks noGrp="1"/>
          </p:cNvSpPr>
          <p:nvPr>
            <p:ph idx="1"/>
          </p:nvPr>
        </p:nvSpPr>
        <p:spPr>
          <a:xfrm>
            <a:off x="419100" y="1845734"/>
            <a:ext cx="11239500" cy="4023360"/>
          </a:xfrm>
        </p:spPr>
        <p:txBody>
          <a:bodyPr>
            <a:normAutofit fontScale="92500" lnSpcReduction="10000"/>
          </a:bodyPr>
          <a:lstStyle/>
          <a:p>
            <a:r>
              <a:rPr lang="en-PH" sz="3600" dirty="0" smtClean="0"/>
              <a:t>Scenario 1</a:t>
            </a:r>
          </a:p>
          <a:p>
            <a:pPr algn="just"/>
            <a:r>
              <a:rPr lang="en-PH" sz="3200" dirty="0" smtClean="0"/>
              <a:t>The program officer rushes into the administration office. “ I need the keys to the jeep right now!” The administrative officer  abruptly says  that the driver is about to use the jeep for other staff members who have reserved in advance. The program officer insists that his/her task is urgent and others should wait. They get into an argument, both asserting their authority over the other and using phases such as “ If you had bothered to read the policy manual…” and “you are always so bureaucratic! You never let the rules serve the people”!</a:t>
            </a:r>
          </a:p>
          <a:p>
            <a:endParaRPr lang="en-PH" dirty="0"/>
          </a:p>
        </p:txBody>
      </p:sp>
    </p:spTree>
    <p:extLst>
      <p:ext uri="{BB962C8B-B14F-4D97-AF65-F5344CB8AC3E}">
        <p14:creationId xmlns:p14="http://schemas.microsoft.com/office/powerpoint/2010/main" val="207390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48058"/>
            <a:ext cx="10058400" cy="907197"/>
          </a:xfrm>
        </p:spPr>
        <p:txBody>
          <a:bodyPr/>
          <a:lstStyle/>
          <a:p>
            <a:r>
              <a:rPr lang="en-PH" dirty="0" smtClean="0"/>
              <a:t>2. Positive or Negative Communication</a:t>
            </a:r>
            <a:endParaRPr lang="en-PH" dirty="0"/>
          </a:p>
        </p:txBody>
      </p:sp>
      <p:sp>
        <p:nvSpPr>
          <p:cNvPr id="3" name="Content Placeholder 2"/>
          <p:cNvSpPr>
            <a:spLocks noGrp="1"/>
          </p:cNvSpPr>
          <p:nvPr>
            <p:ph idx="1"/>
          </p:nvPr>
        </p:nvSpPr>
        <p:spPr>
          <a:xfrm>
            <a:off x="506730" y="1193800"/>
            <a:ext cx="11239500" cy="4999182"/>
          </a:xfrm>
        </p:spPr>
        <p:txBody>
          <a:bodyPr>
            <a:normAutofit lnSpcReduction="10000"/>
          </a:bodyPr>
          <a:lstStyle/>
          <a:p>
            <a:r>
              <a:rPr lang="en-PH" sz="3600" dirty="0" smtClean="0"/>
              <a:t>Dialogue 1</a:t>
            </a:r>
          </a:p>
          <a:p>
            <a:pPr algn="just"/>
            <a:r>
              <a:rPr lang="en-PH" sz="3200" dirty="0" smtClean="0"/>
              <a:t>● Program Officer: </a:t>
            </a:r>
            <a:r>
              <a:rPr lang="en-PH" sz="3200" i="1" dirty="0" smtClean="0"/>
              <a:t>“I need the keys to the jeep </a:t>
            </a:r>
            <a:r>
              <a:rPr lang="en-PH" sz="3200" i="1" smtClean="0"/>
              <a:t>right now!”</a:t>
            </a:r>
            <a:endParaRPr lang="en-PH" sz="3200" i="1" dirty="0" smtClean="0"/>
          </a:p>
          <a:p>
            <a:pPr algn="just"/>
            <a:r>
              <a:rPr lang="en-PH" sz="3200" dirty="0" smtClean="0"/>
              <a:t>◊ Administrative officer: </a:t>
            </a:r>
            <a:r>
              <a:rPr lang="en-PH" sz="3200" i="1" dirty="0" smtClean="0"/>
              <a:t>“The driver is about to use the jeep for other staff members who have reserved in advance</a:t>
            </a:r>
            <a:r>
              <a:rPr lang="en-PH" sz="3200" dirty="0" smtClean="0"/>
              <a:t>.”</a:t>
            </a:r>
          </a:p>
          <a:p>
            <a:pPr algn="just"/>
            <a:r>
              <a:rPr lang="en-PH" sz="3200" dirty="0"/>
              <a:t>● </a:t>
            </a:r>
            <a:r>
              <a:rPr lang="en-PH" sz="3200" dirty="0" smtClean="0"/>
              <a:t>Program Officer : </a:t>
            </a:r>
            <a:r>
              <a:rPr lang="en-PH" sz="3200" i="1" dirty="0" smtClean="0"/>
              <a:t>“My task is urgent and others should wait.”</a:t>
            </a:r>
          </a:p>
          <a:p>
            <a:pPr algn="just"/>
            <a:r>
              <a:rPr lang="en-PH" sz="3200" dirty="0"/>
              <a:t>◊ Administrative </a:t>
            </a:r>
            <a:r>
              <a:rPr lang="en-PH" sz="3200" dirty="0" smtClean="0"/>
              <a:t>Officer: </a:t>
            </a:r>
            <a:r>
              <a:rPr lang="en-PH" sz="3200" i="1" dirty="0" smtClean="0"/>
              <a:t>“Did you bother to read the policy manual?</a:t>
            </a:r>
          </a:p>
          <a:p>
            <a:pPr algn="just"/>
            <a:r>
              <a:rPr lang="en-PH" sz="3200" dirty="0"/>
              <a:t>●</a:t>
            </a:r>
            <a:r>
              <a:rPr lang="en-PH" sz="3200" i="1" dirty="0" smtClean="0"/>
              <a:t> </a:t>
            </a:r>
            <a:r>
              <a:rPr lang="en-PH" sz="3200" dirty="0" smtClean="0"/>
              <a:t>Program Officer: </a:t>
            </a:r>
            <a:r>
              <a:rPr lang="en-PH" sz="3200" i="1" dirty="0" smtClean="0"/>
              <a:t>“you are always so bureaucratic!”</a:t>
            </a:r>
          </a:p>
          <a:p>
            <a:pPr algn="just"/>
            <a:r>
              <a:rPr lang="en-PH" sz="3200" dirty="0"/>
              <a:t>◊ </a:t>
            </a:r>
            <a:r>
              <a:rPr lang="en-PH" sz="3200" dirty="0" smtClean="0"/>
              <a:t>Administrative Officer</a:t>
            </a:r>
            <a:r>
              <a:rPr lang="en-PH" sz="3200" i="1" dirty="0" smtClean="0"/>
              <a:t>:” You never let the rules serve the people!”</a:t>
            </a:r>
          </a:p>
          <a:p>
            <a:endParaRPr lang="en-PH" dirty="0"/>
          </a:p>
        </p:txBody>
      </p:sp>
    </p:spTree>
    <p:extLst>
      <p:ext uri="{BB962C8B-B14F-4D97-AF65-F5344CB8AC3E}">
        <p14:creationId xmlns:p14="http://schemas.microsoft.com/office/powerpoint/2010/main" val="1405190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461542"/>
          </a:xfrm>
        </p:spPr>
        <p:txBody>
          <a:bodyPr>
            <a:normAutofit fontScale="90000"/>
          </a:bodyPr>
          <a:lstStyle/>
          <a:p>
            <a:endParaRPr lang="en-PH" dirty="0"/>
          </a:p>
        </p:txBody>
      </p:sp>
      <p:sp>
        <p:nvSpPr>
          <p:cNvPr id="3" name="Content Placeholder 2"/>
          <p:cNvSpPr>
            <a:spLocks noGrp="1"/>
          </p:cNvSpPr>
          <p:nvPr>
            <p:ph idx="1"/>
          </p:nvPr>
        </p:nvSpPr>
        <p:spPr>
          <a:xfrm>
            <a:off x="484909" y="1330036"/>
            <a:ext cx="11374582" cy="4973782"/>
          </a:xfrm>
        </p:spPr>
        <p:txBody>
          <a:bodyPr>
            <a:normAutofit fontScale="85000" lnSpcReduction="10000"/>
          </a:bodyPr>
          <a:lstStyle/>
          <a:p>
            <a:r>
              <a:rPr lang="en-PH" sz="3600" dirty="0" smtClean="0"/>
              <a:t>Scenario 2</a:t>
            </a:r>
          </a:p>
          <a:p>
            <a:pPr algn="just"/>
            <a:r>
              <a:rPr lang="en-PH" sz="3200" dirty="0" smtClean="0"/>
              <a:t>The same program officer rushes saying, I’m sorry, an urgent matter has come up, I need to use the jeep for one hour.” </a:t>
            </a:r>
            <a:br>
              <a:rPr lang="en-PH" sz="3200" dirty="0" smtClean="0"/>
            </a:br>
            <a:r>
              <a:rPr lang="en-PH" sz="3200" dirty="0" smtClean="0"/>
              <a:t>The reply is that the driver is about to run errands for other staff members, but asks for more information on why the car is needed. “If you give me some information, perhaps I can help you better.” The reason is explained -  a proposal is to be delivered to a donor by a certain deadline-and the program officer asks, “ I understand the policy on advanced reservation, but can we work this out? This proposal will bring critical services to our clients, not to mention funds to the organization.” The Administrative officer explains that they are trying to respect the needs of other staff that have reserved the car but that the driver could deliver the proposal along with doing the other errands, stopping by the donors office first. Both are contributing to effective service delivery and express gratitude</a:t>
            </a:r>
            <a:endParaRPr lang="en-PH" sz="3200" dirty="0"/>
          </a:p>
        </p:txBody>
      </p:sp>
    </p:spTree>
    <p:extLst>
      <p:ext uri="{BB962C8B-B14F-4D97-AF65-F5344CB8AC3E}">
        <p14:creationId xmlns:p14="http://schemas.microsoft.com/office/powerpoint/2010/main" val="3167634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461542"/>
          </a:xfrm>
        </p:spPr>
        <p:txBody>
          <a:bodyPr>
            <a:normAutofit fontScale="90000"/>
          </a:bodyPr>
          <a:lstStyle/>
          <a:p>
            <a:endParaRPr lang="en-PH" dirty="0"/>
          </a:p>
        </p:txBody>
      </p:sp>
      <p:sp>
        <p:nvSpPr>
          <p:cNvPr id="3" name="Content Placeholder 2"/>
          <p:cNvSpPr>
            <a:spLocks noGrp="1"/>
          </p:cNvSpPr>
          <p:nvPr>
            <p:ph idx="1"/>
          </p:nvPr>
        </p:nvSpPr>
        <p:spPr>
          <a:xfrm>
            <a:off x="318655" y="1330036"/>
            <a:ext cx="11540836" cy="4973782"/>
          </a:xfrm>
        </p:spPr>
        <p:txBody>
          <a:bodyPr>
            <a:normAutofit fontScale="85000" lnSpcReduction="20000"/>
          </a:bodyPr>
          <a:lstStyle/>
          <a:p>
            <a:r>
              <a:rPr lang="en-PH" sz="3600" dirty="0" smtClean="0"/>
              <a:t>Dialogue  2</a:t>
            </a:r>
          </a:p>
          <a:p>
            <a:r>
              <a:rPr lang="en-PH" sz="3200" dirty="0" smtClean="0"/>
              <a:t>● Program Officer</a:t>
            </a:r>
            <a:r>
              <a:rPr lang="en-PH" sz="3200" i="1" dirty="0" smtClean="0"/>
              <a:t>: I’m sorry, an urgent matter has come up, I need to use the jeep for one hour.” </a:t>
            </a:r>
          </a:p>
          <a:p>
            <a:r>
              <a:rPr lang="en-PH" sz="3200" dirty="0" smtClean="0"/>
              <a:t/>
            </a:r>
            <a:br>
              <a:rPr lang="en-PH" sz="3200" dirty="0" smtClean="0"/>
            </a:br>
            <a:r>
              <a:rPr lang="en-PH" sz="3200" dirty="0" smtClean="0"/>
              <a:t>◊ Administrative Officer: </a:t>
            </a:r>
            <a:r>
              <a:rPr lang="en-PH" sz="3200" i="1" dirty="0" smtClean="0"/>
              <a:t>“The driver is about to run errands for other staff members, but </a:t>
            </a:r>
            <a:r>
              <a:rPr lang="en-PH" sz="3200" i="1" dirty="0"/>
              <a:t>i</a:t>
            </a:r>
            <a:r>
              <a:rPr lang="en-PH" sz="3200" i="1" dirty="0" smtClean="0"/>
              <a:t>f you give me some information, perhaps I can help you better.” </a:t>
            </a:r>
          </a:p>
          <a:p>
            <a:r>
              <a:rPr lang="en-PH" sz="3200" dirty="0"/>
              <a:t>● </a:t>
            </a:r>
            <a:r>
              <a:rPr lang="en-PH" sz="3200" dirty="0" smtClean="0"/>
              <a:t>Program Officer: </a:t>
            </a:r>
            <a:r>
              <a:rPr lang="en-PH" sz="3200" i="1" dirty="0" smtClean="0"/>
              <a:t>“ I understand the policy on advanced reservation, but can we work this out? This proposal will bring critical services to our clients, not to mention funds to the organization.” </a:t>
            </a:r>
          </a:p>
          <a:p>
            <a:r>
              <a:rPr lang="en-PH" sz="3200" dirty="0"/>
              <a:t>◊ Administrative </a:t>
            </a:r>
            <a:r>
              <a:rPr lang="en-PH" sz="3200" dirty="0" smtClean="0"/>
              <a:t>Officer: </a:t>
            </a:r>
            <a:r>
              <a:rPr lang="en-PH" sz="3200" i="1" dirty="0" smtClean="0"/>
              <a:t>“We are trying to respect the needs of other staff that have reserved the car but the driver could deliver the proposal along with doing the other errands, stopping by the donors office first.” </a:t>
            </a:r>
          </a:p>
          <a:p>
            <a:r>
              <a:rPr lang="en-PH" sz="3300" b="1" dirty="0" smtClean="0"/>
              <a:t>(Both are contributing to effective service delivery and express gratitude)</a:t>
            </a:r>
            <a:endParaRPr lang="en-PH" sz="3300" b="1" dirty="0"/>
          </a:p>
        </p:txBody>
      </p:sp>
    </p:spTree>
    <p:extLst>
      <p:ext uri="{BB962C8B-B14F-4D97-AF65-F5344CB8AC3E}">
        <p14:creationId xmlns:p14="http://schemas.microsoft.com/office/powerpoint/2010/main" val="678449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800" y="286603"/>
            <a:ext cx="10596880" cy="1450757"/>
          </a:xfrm>
        </p:spPr>
        <p:txBody>
          <a:bodyPr>
            <a:normAutofit/>
          </a:bodyPr>
          <a:lstStyle/>
          <a:p>
            <a:r>
              <a:rPr lang="en-PH" sz="4000" dirty="0" smtClean="0"/>
              <a:t>List what you’ve observed in each dialogue</a:t>
            </a:r>
            <a:endParaRPr lang="en-PH"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9546538"/>
              </p:ext>
            </p:extLst>
          </p:nvPr>
        </p:nvGraphicFramePr>
        <p:xfrm>
          <a:off x="660399" y="1846263"/>
          <a:ext cx="10494964" cy="2108200"/>
        </p:xfrm>
        <a:graphic>
          <a:graphicData uri="http://schemas.openxmlformats.org/drawingml/2006/table">
            <a:tbl>
              <a:tblPr firstRow="1" bandRow="1">
                <a:tableStyleId>{5C22544A-7EE6-4342-B048-85BDC9FD1C3A}</a:tableStyleId>
              </a:tblPr>
              <a:tblGrid>
                <a:gridCol w="5247482">
                  <a:extLst>
                    <a:ext uri="{9D8B030D-6E8A-4147-A177-3AD203B41FA5}">
                      <a16:colId xmlns:a16="http://schemas.microsoft.com/office/drawing/2014/main" val="1262134657"/>
                    </a:ext>
                  </a:extLst>
                </a:gridCol>
                <a:gridCol w="5247482">
                  <a:extLst>
                    <a:ext uri="{9D8B030D-6E8A-4147-A177-3AD203B41FA5}">
                      <a16:colId xmlns:a16="http://schemas.microsoft.com/office/drawing/2014/main" val="3846872943"/>
                    </a:ext>
                  </a:extLst>
                </a:gridCol>
              </a:tblGrid>
              <a:tr h="370840">
                <a:tc>
                  <a:txBody>
                    <a:bodyPr/>
                    <a:lstStyle/>
                    <a:p>
                      <a:r>
                        <a:rPr lang="en-PH" dirty="0" smtClean="0"/>
                        <a:t>Dialogue 1</a:t>
                      </a:r>
                      <a:endParaRPr lang="en-PH" dirty="0"/>
                    </a:p>
                  </a:txBody>
                  <a:tcPr/>
                </a:tc>
                <a:tc>
                  <a:txBody>
                    <a:bodyPr/>
                    <a:lstStyle/>
                    <a:p>
                      <a:r>
                        <a:rPr lang="en-PH" dirty="0" smtClean="0"/>
                        <a:t>Dialogue 2</a:t>
                      </a:r>
                      <a:endParaRPr lang="en-PH" dirty="0"/>
                    </a:p>
                  </a:txBody>
                  <a:tcPr/>
                </a:tc>
                <a:extLst>
                  <a:ext uri="{0D108BD9-81ED-4DB2-BD59-A6C34878D82A}">
                    <a16:rowId xmlns:a16="http://schemas.microsoft.com/office/drawing/2014/main" val="2717556591"/>
                  </a:ext>
                </a:extLst>
              </a:tr>
              <a:tr h="370840">
                <a:tc>
                  <a:txBody>
                    <a:bodyPr/>
                    <a:lstStyle/>
                    <a:p>
                      <a:r>
                        <a:rPr lang="en-PH" dirty="0" smtClean="0"/>
                        <a:t>1.</a:t>
                      </a:r>
                    </a:p>
                    <a:p>
                      <a:r>
                        <a:rPr lang="en-PH" dirty="0" smtClean="0"/>
                        <a:t>2.</a:t>
                      </a:r>
                    </a:p>
                    <a:p>
                      <a:r>
                        <a:rPr lang="en-PH" dirty="0" smtClean="0"/>
                        <a:t>3.</a:t>
                      </a:r>
                    </a:p>
                    <a:p>
                      <a:r>
                        <a:rPr lang="en-PH" dirty="0" smtClean="0"/>
                        <a:t>4.</a:t>
                      </a:r>
                    </a:p>
                    <a:p>
                      <a:r>
                        <a:rPr lang="en-PH" dirty="0" smtClean="0"/>
                        <a:t>5.</a:t>
                      </a:r>
                    </a:p>
                    <a:p>
                      <a:endParaRPr lang="en-PH" dirty="0"/>
                    </a:p>
                  </a:txBody>
                  <a:tcPr/>
                </a:tc>
                <a:tc>
                  <a:txBody>
                    <a:bodyPr/>
                    <a:lstStyle/>
                    <a:p>
                      <a:r>
                        <a:rPr lang="en-PH" dirty="0" smtClean="0"/>
                        <a:t>1,</a:t>
                      </a:r>
                    </a:p>
                    <a:p>
                      <a:r>
                        <a:rPr lang="en-PH" dirty="0" smtClean="0"/>
                        <a:t>2.</a:t>
                      </a:r>
                    </a:p>
                    <a:p>
                      <a:r>
                        <a:rPr lang="en-PH" dirty="0" smtClean="0"/>
                        <a:t>3.</a:t>
                      </a:r>
                    </a:p>
                    <a:p>
                      <a:r>
                        <a:rPr lang="en-PH" dirty="0" smtClean="0"/>
                        <a:t>4.</a:t>
                      </a:r>
                    </a:p>
                    <a:p>
                      <a:r>
                        <a:rPr lang="en-PH" dirty="0" smtClean="0"/>
                        <a:t>5.</a:t>
                      </a:r>
                      <a:endParaRPr lang="en-PH" dirty="0"/>
                    </a:p>
                  </a:txBody>
                  <a:tcPr/>
                </a:tc>
                <a:extLst>
                  <a:ext uri="{0D108BD9-81ED-4DB2-BD59-A6C34878D82A}">
                    <a16:rowId xmlns:a16="http://schemas.microsoft.com/office/drawing/2014/main" val="683206143"/>
                  </a:ext>
                </a:extLst>
              </a:tr>
            </a:tbl>
          </a:graphicData>
        </a:graphic>
      </p:graphicFrame>
    </p:spTree>
    <p:extLst>
      <p:ext uri="{BB962C8B-B14F-4D97-AF65-F5344CB8AC3E}">
        <p14:creationId xmlns:p14="http://schemas.microsoft.com/office/powerpoint/2010/main" val="126980184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451</TotalTime>
  <Words>1389</Words>
  <Application>Microsoft Office PowerPoint</Application>
  <PresentationFormat>Widescreen</PresentationFormat>
  <Paragraphs>125</Paragraphs>
  <Slides>25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Calibri</vt:lpstr>
      <vt:lpstr>Calibri Light</vt:lpstr>
      <vt:lpstr>Retrospect</vt:lpstr>
      <vt:lpstr>Collaborative Communication</vt:lpstr>
      <vt:lpstr>Session objectives</vt:lpstr>
      <vt:lpstr>1. Importance of communication</vt:lpstr>
      <vt:lpstr>1. Importance of communication</vt:lpstr>
      <vt:lpstr>2. Positive or Negative Communication</vt:lpstr>
      <vt:lpstr>2. Positive or Negative Communication</vt:lpstr>
      <vt:lpstr>PowerPoint Presentation</vt:lpstr>
      <vt:lpstr>PowerPoint Presentation</vt:lpstr>
      <vt:lpstr>List what you’ve observed in each dialogue</vt:lpstr>
      <vt:lpstr>Discussion</vt:lpstr>
      <vt:lpstr>Notes:</vt:lpstr>
      <vt:lpstr>Negative/Positive Language</vt:lpstr>
      <vt:lpstr>PowerPoint Presentation</vt:lpstr>
      <vt:lpstr>Ineffective questions</vt:lpstr>
      <vt:lpstr>PowerPoint Presentation</vt:lpstr>
      <vt:lpstr>Effective Questions</vt:lpstr>
      <vt:lpstr>Effective Questions</vt:lpstr>
      <vt:lpstr>Notes:</vt:lpstr>
      <vt:lpstr>Effective questions for performance enhancement</vt:lpstr>
      <vt:lpstr>PowerPoint Presentation</vt:lpstr>
      <vt:lpstr>PowerPoint Presentation</vt:lpstr>
      <vt:lpstr>Effective questions for working through issues</vt:lpstr>
      <vt:lpstr>Effective questions for looking at the past decisions</vt:lpstr>
      <vt:lpstr>Task:  Choose one of the following office scenarios </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Collaborative Communication</dc:title>
  <dc:creator>Erlinda G. Dael</dc:creator>
  <cp:lastModifiedBy>Erlinda G. Dael</cp:lastModifiedBy>
  <cp:revision>43</cp:revision>
  <dcterms:created xsi:type="dcterms:W3CDTF">2016-10-04T12:28:20Z</dcterms:created>
  <dcterms:modified xsi:type="dcterms:W3CDTF">2016-10-07T08:15:45Z</dcterms:modified>
</cp:coreProperties>
</file>