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Lst>
  <p:notesMasterIdLst>
    <p:notesMasterId r:id="rId64"/>
  </p:notesMasterIdLst>
  <p:sldIdLst>
    <p:sldId id="402" r:id="rId2"/>
    <p:sldId id="403" r:id="rId3"/>
    <p:sldId id="404" r:id="rId4"/>
    <p:sldId id="405" r:id="rId5"/>
    <p:sldId id="408" r:id="rId6"/>
    <p:sldId id="411" r:id="rId7"/>
    <p:sldId id="412" r:id="rId8"/>
    <p:sldId id="406" r:id="rId9"/>
    <p:sldId id="449" r:id="rId10"/>
    <p:sldId id="419" r:id="rId11"/>
    <p:sldId id="473" r:id="rId12"/>
    <p:sldId id="474" r:id="rId13"/>
    <p:sldId id="421" r:id="rId14"/>
    <p:sldId id="423" r:id="rId15"/>
    <p:sldId id="424" r:id="rId16"/>
    <p:sldId id="425" r:id="rId17"/>
    <p:sldId id="426" r:id="rId18"/>
    <p:sldId id="454" r:id="rId19"/>
    <p:sldId id="455" r:id="rId20"/>
    <p:sldId id="431" r:id="rId21"/>
    <p:sldId id="432" r:id="rId22"/>
    <p:sldId id="385" r:id="rId23"/>
    <p:sldId id="451" r:id="rId24"/>
    <p:sldId id="390" r:id="rId25"/>
    <p:sldId id="392" r:id="rId26"/>
    <p:sldId id="393" r:id="rId27"/>
    <p:sldId id="382" r:id="rId28"/>
    <p:sldId id="456" r:id="rId29"/>
    <p:sldId id="457" r:id="rId30"/>
    <p:sldId id="460" r:id="rId31"/>
    <p:sldId id="458" r:id="rId32"/>
    <p:sldId id="459" r:id="rId33"/>
    <p:sldId id="461" r:id="rId34"/>
    <p:sldId id="462" r:id="rId35"/>
    <p:sldId id="463" r:id="rId36"/>
    <p:sldId id="464" r:id="rId37"/>
    <p:sldId id="466" r:id="rId38"/>
    <p:sldId id="467" r:id="rId39"/>
    <p:sldId id="465" r:id="rId40"/>
    <p:sldId id="484" r:id="rId41"/>
    <p:sldId id="485" r:id="rId42"/>
    <p:sldId id="356" r:id="rId43"/>
    <p:sldId id="486" r:id="rId44"/>
    <p:sldId id="487" r:id="rId45"/>
    <p:sldId id="488" r:id="rId46"/>
    <p:sldId id="489" r:id="rId47"/>
    <p:sldId id="490" r:id="rId48"/>
    <p:sldId id="491" r:id="rId49"/>
    <p:sldId id="492" r:id="rId50"/>
    <p:sldId id="493" r:id="rId51"/>
    <p:sldId id="494" r:id="rId52"/>
    <p:sldId id="495" r:id="rId53"/>
    <p:sldId id="367" r:id="rId54"/>
    <p:sldId id="368" r:id="rId55"/>
    <p:sldId id="477" r:id="rId56"/>
    <p:sldId id="478" r:id="rId57"/>
    <p:sldId id="479" r:id="rId58"/>
    <p:sldId id="480" r:id="rId59"/>
    <p:sldId id="481" r:id="rId60"/>
    <p:sldId id="482" r:id="rId61"/>
    <p:sldId id="483" r:id="rId62"/>
    <p:sldId id="442" r:id="rId6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6E0"/>
    <a:srgbClr val="FFFFFF"/>
    <a:srgbClr val="FF33CC"/>
    <a:srgbClr val="EEB500"/>
    <a:srgbClr val="C09200"/>
    <a:srgbClr val="BC7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41" autoAdjust="0"/>
    <p:restoredTop sz="94660"/>
  </p:normalViewPr>
  <p:slideViewPr>
    <p:cSldViewPr>
      <p:cViewPr>
        <p:scale>
          <a:sx n="34" d="100"/>
          <a:sy n="34" d="100"/>
        </p:scale>
        <p:origin x="1502" y="4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B386F1E-A52D-4390-BE81-F4C154F4B2AE}" type="slidenum">
              <a:rPr lang="en-US" altLang="en-US"/>
              <a:pPr/>
              <a:t>‹#›</a:t>
            </a:fld>
            <a:endParaRPr lang="en-US" altLang="en-US"/>
          </a:p>
        </p:txBody>
      </p:sp>
    </p:spTree>
    <p:extLst>
      <p:ext uri="{BB962C8B-B14F-4D97-AF65-F5344CB8AC3E}">
        <p14:creationId xmlns:p14="http://schemas.microsoft.com/office/powerpoint/2010/main" val="481297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6A8320-06BE-4B93-B053-FB2BBE9EC915}" type="slidenum">
              <a:rPr lang="en-US" smtClean="0">
                <a:solidFill>
                  <a:prstClr val="black"/>
                </a:solidFill>
                <a:latin typeface="Arial" pitchFamily="34" charset="0"/>
                <a:ea typeface="MS PGothic" pitchFamily="34" charset="-128"/>
                <a:cs typeface="Arial" pitchFamily="34" charset="0"/>
              </a:rPr>
              <a:pPr fontAlgn="base">
                <a:spcBef>
                  <a:spcPct val="0"/>
                </a:spcBef>
                <a:spcAft>
                  <a:spcPct val="0"/>
                </a:spcAft>
              </a:pPr>
              <a:t>5</a:t>
            </a:fld>
            <a:endParaRPr lang="en-US" dirty="0" smtClean="0">
              <a:solidFill>
                <a:prstClr val="black"/>
              </a:solidFill>
              <a:latin typeface="Arial" pitchFamily="34" charset="0"/>
              <a:ea typeface="MS PGothic" pitchFamily="34" charset="-128"/>
              <a:cs typeface="Arial" pitchFamily="34" charset="0"/>
            </a:endParaRPr>
          </a:p>
        </p:txBody>
      </p:sp>
      <p:sp>
        <p:nvSpPr>
          <p:cNvPr id="46083" name="Rectangle 2"/>
          <p:cNvSpPr>
            <a:spLocks noGrp="1" noRot="1" noChangeAspect="1" noChangeArrowheads="1" noTextEdit="1"/>
          </p:cNvSpPr>
          <p:nvPr>
            <p:ph type="sldImg"/>
          </p:nvPr>
        </p:nvSpPr>
        <p:spPr bwMode="auto">
          <a:xfrm>
            <a:off x="1265238" y="1206500"/>
            <a:ext cx="4346575" cy="3259138"/>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dirty="0" smtClean="0"/>
          </a:p>
        </p:txBody>
      </p:sp>
    </p:spTree>
    <p:extLst>
      <p:ext uri="{BB962C8B-B14F-4D97-AF65-F5344CB8AC3E}">
        <p14:creationId xmlns:p14="http://schemas.microsoft.com/office/powerpoint/2010/main" val="411683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dirty="0"/>
          </a:p>
        </p:txBody>
      </p:sp>
      <p:sp>
        <p:nvSpPr>
          <p:cNvPr id="4" name="Slide Number Placeholder 3"/>
          <p:cNvSpPr>
            <a:spLocks noGrp="1"/>
          </p:cNvSpPr>
          <p:nvPr>
            <p:ph type="sldNum" sz="quarter" idx="10"/>
          </p:nvPr>
        </p:nvSpPr>
        <p:spPr/>
        <p:txBody>
          <a:bodyPr/>
          <a:lstStyle/>
          <a:p>
            <a:fld id="{8207A79C-32CB-49E7-AC5D-30D0C4C8B623}" type="slidenum">
              <a:rPr lang="en-PH" smtClean="0"/>
              <a:t>16</a:t>
            </a:fld>
            <a:endParaRPr lang="en-PH"/>
          </a:p>
        </p:txBody>
      </p:sp>
    </p:spTree>
    <p:extLst>
      <p:ext uri="{BB962C8B-B14F-4D97-AF65-F5344CB8AC3E}">
        <p14:creationId xmlns:p14="http://schemas.microsoft.com/office/powerpoint/2010/main" val="304748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07A79C-32CB-49E7-AC5D-30D0C4C8B623}" type="slidenum">
              <a:rPr lang="en-PH" smtClean="0"/>
              <a:t>17</a:t>
            </a:fld>
            <a:endParaRPr lang="en-PH"/>
          </a:p>
        </p:txBody>
      </p:sp>
    </p:spTree>
    <p:extLst>
      <p:ext uri="{BB962C8B-B14F-4D97-AF65-F5344CB8AC3E}">
        <p14:creationId xmlns:p14="http://schemas.microsoft.com/office/powerpoint/2010/main" val="381534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6F1E-A52D-4390-BE81-F4C154F4B2AE}" type="slidenum">
              <a:rPr lang="en-US" altLang="en-US" smtClean="0"/>
              <a:pPr/>
              <a:t>18</a:t>
            </a:fld>
            <a:endParaRPr lang="en-US" altLang="en-US"/>
          </a:p>
        </p:txBody>
      </p:sp>
    </p:spTree>
    <p:extLst>
      <p:ext uri="{BB962C8B-B14F-4D97-AF65-F5344CB8AC3E}">
        <p14:creationId xmlns:p14="http://schemas.microsoft.com/office/powerpoint/2010/main" val="401515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a:ln/>
        </p:spPr>
        <p:txBody>
          <a:bodyPr/>
          <a:lstStyle/>
          <a:p>
            <a:pPr eaLnBrk="1" hangingPunct="1">
              <a:spcBef>
                <a:spcPct val="0"/>
              </a:spcBef>
            </a:pPr>
            <a:endParaRPr lang="en-PH" dirty="0" smtClean="0">
              <a:latin typeface="Arial" pitchFamily="34" charset="0"/>
              <a:cs typeface="Arial" pitchFamily="34" charset="0"/>
            </a:endParaRPr>
          </a:p>
        </p:txBody>
      </p:sp>
      <p:sp>
        <p:nvSpPr>
          <p:cNvPr id="17412" name="Slide Number Placeholder 3"/>
          <p:cNvSpPr txBox="1">
            <a:spLocks noGrp="1"/>
          </p:cNvSpPr>
          <p:nvPr/>
        </p:nvSpPr>
        <p:spPr bwMode="auto">
          <a:xfrm>
            <a:off x="5438458" y="6948171"/>
            <a:ext cx="4160520" cy="365760"/>
          </a:xfrm>
          <a:prstGeom prst="rect">
            <a:avLst/>
          </a:prstGeom>
          <a:noFill/>
          <a:ln>
            <a:miter lim="800000"/>
            <a:headEnd/>
            <a:tailEnd/>
          </a:ln>
        </p:spPr>
        <p:txBody>
          <a:bodyPr lIns="96661" tIns="48331" rIns="96661" bIns="48331" anchor="b"/>
          <a:lstStyle/>
          <a:p>
            <a:pPr algn="r">
              <a:defRPr/>
            </a:pPr>
            <a:fld id="{78C52071-A8F9-4CF6-B862-5AC033448A0A}" type="slidenum">
              <a:rPr lang="en-PH" sz="1300"/>
              <a:pPr algn="r">
                <a:defRPr/>
              </a:pPr>
              <a:t>20</a:t>
            </a:fld>
            <a:endParaRPr lang="en-PH" sz="1300" dirty="0"/>
          </a:p>
        </p:txBody>
      </p:sp>
    </p:spTree>
    <p:extLst>
      <p:ext uri="{BB962C8B-B14F-4D97-AF65-F5344CB8AC3E}">
        <p14:creationId xmlns:p14="http://schemas.microsoft.com/office/powerpoint/2010/main" val="2249328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a:ln/>
        </p:spPr>
        <p:txBody>
          <a:bodyPr/>
          <a:lstStyle/>
          <a:p>
            <a:pPr eaLnBrk="1" hangingPunct="1">
              <a:spcBef>
                <a:spcPct val="0"/>
              </a:spcBef>
            </a:pPr>
            <a:endParaRPr lang="en-PH" dirty="0" smtClean="0">
              <a:latin typeface="Arial" pitchFamily="34" charset="0"/>
              <a:cs typeface="Arial" pitchFamily="34" charset="0"/>
            </a:endParaRPr>
          </a:p>
        </p:txBody>
      </p:sp>
      <p:sp>
        <p:nvSpPr>
          <p:cNvPr id="17412" name="Slide Number Placeholder 3"/>
          <p:cNvSpPr txBox="1">
            <a:spLocks noGrp="1"/>
          </p:cNvSpPr>
          <p:nvPr/>
        </p:nvSpPr>
        <p:spPr bwMode="auto">
          <a:xfrm>
            <a:off x="5438458" y="6948171"/>
            <a:ext cx="4160520" cy="365760"/>
          </a:xfrm>
          <a:prstGeom prst="rect">
            <a:avLst/>
          </a:prstGeom>
          <a:noFill/>
          <a:ln>
            <a:miter lim="800000"/>
            <a:headEnd/>
            <a:tailEnd/>
          </a:ln>
        </p:spPr>
        <p:txBody>
          <a:bodyPr lIns="96661" tIns="48331" rIns="96661" bIns="48331" anchor="b"/>
          <a:lstStyle/>
          <a:p>
            <a:pPr algn="r">
              <a:defRPr/>
            </a:pPr>
            <a:fld id="{78C52071-A8F9-4CF6-B862-5AC033448A0A}" type="slidenum">
              <a:rPr lang="en-PH" sz="1300"/>
              <a:pPr algn="r">
                <a:defRPr/>
              </a:pPr>
              <a:t>21</a:t>
            </a:fld>
            <a:endParaRPr lang="en-PH" sz="1300" dirty="0"/>
          </a:p>
        </p:txBody>
      </p:sp>
    </p:spTree>
    <p:extLst>
      <p:ext uri="{BB962C8B-B14F-4D97-AF65-F5344CB8AC3E}">
        <p14:creationId xmlns:p14="http://schemas.microsoft.com/office/powerpoint/2010/main" val="310429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44588" y="685800"/>
            <a:ext cx="4572000" cy="3429000"/>
          </a:xfrm>
          <a:ln/>
        </p:spPr>
      </p:sp>
      <p:sp>
        <p:nvSpPr>
          <p:cNvPr id="52227"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5222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r"/>
            <a:fld id="{C384EF30-C072-488D-90CD-D97AC44D46B1}" type="slidenum">
              <a:rPr lang="en-US" altLang="en-US" sz="1200">
                <a:latin typeface="Times New Roman" panose="02020603050405020304" pitchFamily="18" charset="0"/>
              </a:rPr>
              <a:pPr algn="r"/>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71830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txBox="1">
            <a:spLocks noGrp="1" noChangeArrowheads="1"/>
          </p:cNvSpPr>
          <p:nvPr/>
        </p:nvSpPr>
        <p:spPr bwMode="auto">
          <a:xfrm>
            <a:off x="3884613" y="8685213"/>
            <a:ext cx="2968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798" tIns="46696" rIns="89798" bIns="46696" anchor="b"/>
          <a:lstStyle>
            <a:lvl1pPr defTabSz="455613" eaLnBrk="0" hangingPunct="0">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1pPr>
            <a:lvl2pPr marL="742950" indent="-285750" defTabSz="455613" eaLnBrk="0" hangingPunct="0">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2pPr>
            <a:lvl3pPr marL="1143000" indent="-228600" defTabSz="455613" eaLnBrk="0" hangingPunct="0">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3pPr>
            <a:lvl4pPr marL="1600200" indent="-228600" defTabSz="455613" eaLnBrk="0" hangingPunct="0">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4pPr>
            <a:lvl5pPr marL="2057400" indent="-228600" defTabSz="455613" eaLnBrk="0" hangingPunct="0">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tabLst>
                <a:tab pos="0" algn="l"/>
                <a:tab pos="455613" algn="l"/>
                <a:tab pos="912813" algn="l"/>
                <a:tab pos="1363663" algn="l"/>
                <a:tab pos="1825625" algn="l"/>
                <a:tab pos="2278063" algn="l"/>
                <a:tab pos="2738438" algn="l"/>
                <a:tab pos="3190875" algn="l"/>
                <a:tab pos="3649663" algn="l"/>
                <a:tab pos="4102100" algn="l"/>
                <a:tab pos="4562475" algn="l"/>
                <a:tab pos="5014913" algn="l"/>
                <a:tab pos="5476875" algn="l"/>
                <a:tab pos="5927725" algn="l"/>
                <a:tab pos="6388100" algn="l"/>
                <a:tab pos="6840538" algn="l"/>
                <a:tab pos="7299325" algn="l"/>
                <a:tab pos="7754938" algn="l"/>
                <a:tab pos="8208963" algn="l"/>
                <a:tab pos="8666163" algn="l"/>
                <a:tab pos="9123363" algn="l"/>
              </a:tabLst>
              <a:defRPr sz="1600">
                <a:solidFill>
                  <a:schemeClr val="tx1"/>
                </a:solidFill>
                <a:latin typeface="Arial" panose="020B0604020202020204" pitchFamily="34" charset="0"/>
                <a:cs typeface="Arial" panose="020B0604020202020204" pitchFamily="34" charset="0"/>
              </a:defRPr>
            </a:lvl9pPr>
          </a:lstStyle>
          <a:p>
            <a:pPr algn="r" eaLnBrk="1" hangingPunct="1">
              <a:buSzPct val="100000"/>
            </a:pPr>
            <a:fld id="{FD4072EC-CD51-4404-87B6-AB6153D95A89}" type="slidenum">
              <a:rPr lang="en-US" altLang="en-US" sz="1200">
                <a:solidFill>
                  <a:srgbClr val="000000"/>
                </a:solidFill>
                <a:latin typeface="Calibri" panose="020F0502020204030204" pitchFamily="34" charset="0"/>
              </a:rPr>
              <a:pPr algn="r" eaLnBrk="1" hangingPunct="1">
                <a:buSzPct val="100000"/>
              </a:pPr>
              <a:t>27</a:t>
            </a:fld>
            <a:endParaRPr lang="en-US" altLang="en-US" sz="1200">
              <a:solidFill>
                <a:srgbClr val="000000"/>
              </a:solidFill>
              <a:latin typeface="Calibri" panose="020F0502020204030204" pitchFamily="34" charset="0"/>
            </a:endParaRPr>
          </a:p>
        </p:txBody>
      </p:sp>
      <p:sp>
        <p:nvSpPr>
          <p:cNvPr id="53251" name="Rectangle 1"/>
          <p:cNvSpPr>
            <a:spLocks noGrp="1" noRot="1" noChangeAspect="1" noChangeArrowheads="1" noTextEdit="1"/>
          </p:cNvSpPr>
          <p:nvPr>
            <p:ph type="sldImg"/>
          </p:nvPr>
        </p:nvSpPr>
        <p:spPr>
          <a:solidFill>
            <a:srgbClr val="FFFFFF"/>
          </a:solidFill>
          <a:ln/>
        </p:spPr>
      </p:sp>
      <p:sp>
        <p:nvSpPr>
          <p:cNvPr id="53252" name="Rectangle 2"/>
          <p:cNvSpPr>
            <a:spLocks noGrp="1" noChangeArrowheads="1"/>
          </p:cNvSpPr>
          <p:nvPr>
            <p:ph type="body" idx="1"/>
          </p:nvPr>
        </p:nvSpPr>
        <p:spPr>
          <a:xfrm>
            <a:off x="685800" y="4341813"/>
            <a:ext cx="5484813"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798" tIns="46696" rIns="89798" bIns="46696" anchor="ctr"/>
          <a:lstStyle/>
          <a:p>
            <a:pPr>
              <a:spcBef>
                <a:spcPts val="600"/>
              </a:spcBef>
            </a:pPr>
            <a:endParaRPr lang="ru-RU" altLang="en-US" sz="1800" dirty="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26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6F1E-A52D-4390-BE81-F4C154F4B2AE}" type="slidenum">
              <a:rPr lang="en-US" altLang="en-US" smtClean="0"/>
              <a:pPr/>
              <a:t>35</a:t>
            </a:fld>
            <a:endParaRPr lang="en-US" altLang="en-US"/>
          </a:p>
        </p:txBody>
      </p:sp>
    </p:spTree>
    <p:extLst>
      <p:ext uri="{BB962C8B-B14F-4D97-AF65-F5344CB8AC3E}">
        <p14:creationId xmlns:p14="http://schemas.microsoft.com/office/powerpoint/2010/main" val="403199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6F1E-A52D-4390-BE81-F4C154F4B2AE}" type="slidenum">
              <a:rPr lang="en-US" altLang="en-US" smtClean="0"/>
              <a:pPr/>
              <a:t>36</a:t>
            </a:fld>
            <a:endParaRPr lang="en-US" altLang="en-US"/>
          </a:p>
        </p:txBody>
      </p:sp>
    </p:spTree>
    <p:extLst>
      <p:ext uri="{BB962C8B-B14F-4D97-AF65-F5344CB8AC3E}">
        <p14:creationId xmlns:p14="http://schemas.microsoft.com/office/powerpoint/2010/main" val="122530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6F1E-A52D-4390-BE81-F4C154F4B2AE}" type="slidenum">
              <a:rPr lang="en-US" altLang="en-US" smtClean="0"/>
              <a:pPr/>
              <a:t>37</a:t>
            </a:fld>
            <a:endParaRPr lang="en-US" altLang="en-US"/>
          </a:p>
        </p:txBody>
      </p:sp>
    </p:spTree>
    <p:extLst>
      <p:ext uri="{BB962C8B-B14F-4D97-AF65-F5344CB8AC3E}">
        <p14:creationId xmlns:p14="http://schemas.microsoft.com/office/powerpoint/2010/main" val="174298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AF1A3-19CC-48A4-8BD1-200697C366CC}" type="slidenum">
              <a:rPr lang="en-US" altLang="en-US"/>
              <a:pPr/>
              <a:t>6</a:t>
            </a:fld>
            <a:endParaRPr lang="en-US" altLang="en-US"/>
          </a:p>
        </p:txBody>
      </p:sp>
      <p:sp>
        <p:nvSpPr>
          <p:cNvPr id="25602" name="Rectangle 2"/>
          <p:cNvSpPr>
            <a:spLocks noGrp="1" noRot="1" noChangeAspect="1" noChangeArrowheads="1" noTextEdit="1"/>
          </p:cNvSpPr>
          <p:nvPr>
            <p:ph type="sldImg"/>
          </p:nvPr>
        </p:nvSpPr>
        <p:spPr>
          <a:xfrm>
            <a:off x="1371600" y="1143000"/>
            <a:ext cx="4114800" cy="3086100"/>
          </a:xfrm>
          <a:ln/>
        </p:spPr>
      </p:sp>
      <p:sp>
        <p:nvSpPr>
          <p:cNvPr id="25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46066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6F1E-A52D-4390-BE81-F4C154F4B2AE}" type="slidenum">
              <a:rPr lang="en-US" altLang="en-US" smtClean="0"/>
              <a:pPr/>
              <a:t>38</a:t>
            </a:fld>
            <a:endParaRPr lang="en-US" altLang="en-US"/>
          </a:p>
        </p:txBody>
      </p:sp>
    </p:spTree>
    <p:extLst>
      <p:ext uri="{BB962C8B-B14F-4D97-AF65-F5344CB8AC3E}">
        <p14:creationId xmlns:p14="http://schemas.microsoft.com/office/powerpoint/2010/main" val="2610879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6F1E-A52D-4390-BE81-F4C154F4B2AE}" type="slidenum">
              <a:rPr lang="en-US" altLang="en-US" smtClean="0"/>
              <a:pPr/>
              <a:t>39</a:t>
            </a:fld>
            <a:endParaRPr lang="en-US" altLang="en-US"/>
          </a:p>
        </p:txBody>
      </p:sp>
    </p:spTree>
    <p:extLst>
      <p:ext uri="{BB962C8B-B14F-4D97-AF65-F5344CB8AC3E}">
        <p14:creationId xmlns:p14="http://schemas.microsoft.com/office/powerpoint/2010/main" val="1637774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0E236622-42CC-4F77-BF3A-873F334BFBC4}" type="slidenum">
              <a:rPr lang="en-US" altLang="en-US" sz="1200"/>
              <a:pPr eaLnBrk="1" hangingPunct="1"/>
              <a:t>40</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466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en-PH" dirty="0" smtClean="0">
              <a:latin typeface="Arial" pitchFamily="34" charset="0"/>
              <a:cs typeface="Arial" pitchFamily="34" charset="0"/>
            </a:endParaRPr>
          </a:p>
        </p:txBody>
      </p:sp>
      <p:sp>
        <p:nvSpPr>
          <p:cNvPr id="17412" name="Slide Number Placeholder 3"/>
          <p:cNvSpPr txBox="1">
            <a:spLocks noGrp="1"/>
          </p:cNvSpPr>
          <p:nvPr/>
        </p:nvSpPr>
        <p:spPr bwMode="auto">
          <a:xfrm>
            <a:off x="4143587" y="9119474"/>
            <a:ext cx="3169920" cy="480060"/>
          </a:xfrm>
          <a:prstGeom prst="rect">
            <a:avLst/>
          </a:prstGeom>
          <a:noFill/>
          <a:ln>
            <a:miter lim="800000"/>
            <a:headEnd/>
            <a:tailEnd/>
          </a:ln>
        </p:spPr>
        <p:txBody>
          <a:bodyPr lIns="96661" tIns="48331" rIns="96661" bIns="48331" anchor="b"/>
          <a:lstStyle/>
          <a:p>
            <a:pPr algn="r">
              <a:defRPr/>
            </a:pPr>
            <a:fld id="{78C52071-A8F9-4CF6-B862-5AC033448A0A}" type="slidenum">
              <a:rPr lang="en-PH" sz="1300"/>
              <a:pPr algn="r">
                <a:defRPr/>
              </a:pPr>
              <a:t>43</a:t>
            </a:fld>
            <a:endParaRPr lang="en-PH" sz="1300" dirty="0"/>
          </a:p>
        </p:txBody>
      </p:sp>
    </p:spTree>
    <p:extLst>
      <p:ext uri="{BB962C8B-B14F-4D97-AF65-F5344CB8AC3E}">
        <p14:creationId xmlns:p14="http://schemas.microsoft.com/office/powerpoint/2010/main" val="2714538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smtClean="0">
                <a:solidFill>
                  <a:schemeClr val="tx1"/>
                </a:solidFill>
                <a:latin typeface="+mn-lt"/>
                <a:ea typeface="+mn-ea"/>
                <a:cs typeface="+mn-cs"/>
              </a:rPr>
              <a:t>Pursuant to Section 36 of the MCW, The Commission on Audit</a:t>
            </a:r>
          </a:p>
          <a:p>
            <a:r>
              <a:rPr lang="en-PH" sz="1200" b="0" i="0" u="none" strike="noStrike" kern="1200" baseline="0" dirty="0" smtClean="0">
                <a:solidFill>
                  <a:schemeClr val="tx1"/>
                </a:solidFill>
                <a:latin typeface="+mn-lt"/>
                <a:ea typeface="+mn-ea"/>
                <a:cs typeface="+mn-cs"/>
              </a:rPr>
              <a:t>(COA) shall conduct an annual audit on the use of the GAD budget</a:t>
            </a:r>
          </a:p>
          <a:p>
            <a:r>
              <a:rPr lang="en-PH" sz="1200" b="0" i="0" u="none" strike="noStrike" kern="1200" baseline="0" dirty="0" smtClean="0">
                <a:solidFill>
                  <a:schemeClr val="tx1"/>
                </a:solidFill>
                <a:latin typeface="+mn-lt"/>
                <a:ea typeface="+mn-ea"/>
                <a:cs typeface="+mn-cs"/>
              </a:rPr>
              <a:t>for the purpose of determining its judicious use and the efficiency</a:t>
            </a:r>
          </a:p>
          <a:p>
            <a:r>
              <a:rPr lang="en-PH" sz="1200" b="0" i="0" u="none" strike="noStrike" kern="1200" baseline="0" dirty="0" smtClean="0">
                <a:solidFill>
                  <a:schemeClr val="tx1"/>
                </a:solidFill>
                <a:latin typeface="+mn-lt"/>
                <a:ea typeface="+mn-ea"/>
                <a:cs typeface="+mn-cs"/>
              </a:rPr>
              <a:t>and effectiveness of interventions in addressing gender issues</a:t>
            </a:r>
          </a:p>
          <a:p>
            <a:r>
              <a:rPr lang="en-PH" sz="1200" b="0" i="0" u="none" strike="noStrike" kern="1200" baseline="0" dirty="0" smtClean="0">
                <a:solidFill>
                  <a:schemeClr val="tx1"/>
                </a:solidFill>
                <a:latin typeface="+mn-lt"/>
                <a:ea typeface="+mn-ea"/>
                <a:cs typeface="+mn-cs"/>
              </a:rPr>
              <a:t>towards the realization of the objectives of the country’s</a:t>
            </a:r>
          </a:p>
          <a:p>
            <a:r>
              <a:rPr lang="en-PH" sz="1200" b="0" i="0" u="none" strike="noStrike" kern="1200" baseline="0" dirty="0" smtClean="0">
                <a:solidFill>
                  <a:schemeClr val="tx1"/>
                </a:solidFill>
                <a:latin typeface="+mn-lt"/>
                <a:ea typeface="+mn-ea"/>
                <a:cs typeface="+mn-cs"/>
              </a:rPr>
              <a:t>commitments, plans, and policies on women’s empowerment,</a:t>
            </a:r>
          </a:p>
          <a:p>
            <a:r>
              <a:rPr lang="en-GB" sz="1200" b="0" i="0" u="none" strike="noStrike" kern="1200" baseline="0" smtClean="0">
                <a:solidFill>
                  <a:schemeClr val="tx1"/>
                </a:solidFill>
                <a:latin typeface="+mn-lt"/>
                <a:ea typeface="+mn-ea"/>
                <a:cs typeface="+mn-cs"/>
              </a:rPr>
              <a:t>gender equality and GAD.</a:t>
            </a:r>
            <a:endParaRPr lang="en-GB"/>
          </a:p>
        </p:txBody>
      </p:sp>
      <p:sp>
        <p:nvSpPr>
          <p:cNvPr id="4" name="Slide Number Placeholder 3"/>
          <p:cNvSpPr>
            <a:spLocks noGrp="1"/>
          </p:cNvSpPr>
          <p:nvPr>
            <p:ph type="sldNum" sz="quarter" idx="10"/>
          </p:nvPr>
        </p:nvSpPr>
        <p:spPr/>
        <p:txBody>
          <a:bodyPr/>
          <a:lstStyle/>
          <a:p>
            <a:fld id="{8207A79C-32CB-49E7-AC5D-30D0C4C8B623}" type="slidenum">
              <a:rPr lang="en-PH" smtClean="0"/>
              <a:t>51</a:t>
            </a:fld>
            <a:endParaRPr lang="en-PH"/>
          </a:p>
        </p:txBody>
      </p:sp>
    </p:spTree>
    <p:extLst>
      <p:ext uri="{BB962C8B-B14F-4D97-AF65-F5344CB8AC3E}">
        <p14:creationId xmlns:p14="http://schemas.microsoft.com/office/powerpoint/2010/main" val="3125443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900" smtClean="0">
                <a:latin typeface="Arial" panose="020B0604020202020204" pitchFamily="34" charset="0"/>
                <a:cs typeface="Arial" panose="020B0604020202020204" pitchFamily="34" charset="0"/>
              </a:rPr>
              <a:t>Further, in cases where violence has been proven to be perpetrated by </a:t>
            </a:r>
            <a:r>
              <a:rPr lang="en-US" altLang="en-US" sz="900" b="1" smtClean="0">
                <a:latin typeface="Arial" panose="020B0604020202020204" pitchFamily="34" charset="0"/>
                <a:cs typeface="Arial" panose="020B0604020202020204" pitchFamily="34" charset="0"/>
              </a:rPr>
              <a:t>agents of the State</a:t>
            </a:r>
            <a:r>
              <a:rPr lang="en-US" altLang="en-US" sz="900" smtClean="0">
                <a:latin typeface="Arial" panose="020B0604020202020204" pitchFamily="34" charset="0"/>
                <a:cs typeface="Arial" panose="020B0604020202020204" pitchFamily="34" charset="0"/>
              </a:rPr>
              <a:t>, such shall be considered </a:t>
            </a:r>
            <a:r>
              <a:rPr lang="en-US" altLang="en-US" sz="900" b="1" smtClean="0">
                <a:latin typeface="Arial" panose="020B0604020202020204" pitchFamily="34" charset="0"/>
                <a:cs typeface="Arial" panose="020B0604020202020204" pitchFamily="34" charset="0"/>
              </a:rPr>
              <a:t>aggravating offenses with corresponding penalties</a:t>
            </a:r>
            <a:r>
              <a:rPr lang="en-US" altLang="en-US" sz="900" smtClean="0">
                <a:latin typeface="Arial" panose="020B0604020202020204" pitchFamily="34" charset="0"/>
                <a:cs typeface="Arial" panose="020B0604020202020204" pitchFamily="34" charset="0"/>
              </a:rPr>
              <a:t> depending on the severity of the offenses.</a:t>
            </a:r>
          </a:p>
          <a:p>
            <a:pPr lvl="1" eaLnBrk="1" hangingPunct="1"/>
            <a:endParaRPr lang="en-US" altLang="en-US" sz="900" smtClean="0">
              <a:latin typeface="Arial" panose="020B0604020202020204" pitchFamily="34" charset="0"/>
              <a:cs typeface="Arial" panose="020B0604020202020204" pitchFamily="34" charset="0"/>
            </a:endParaRPr>
          </a:p>
          <a:p>
            <a:pPr lvl="1" eaLnBrk="1" hangingPunct="1"/>
            <a:r>
              <a:rPr lang="en-US" altLang="en-US" sz="900" smtClean="0">
                <a:latin typeface="Arial" panose="020B0604020202020204" pitchFamily="34" charset="0"/>
                <a:cs typeface="Arial" panose="020B0604020202020204" pitchFamily="34" charset="0"/>
              </a:rPr>
              <a:t>If the violation is committed by a </a:t>
            </a:r>
            <a:r>
              <a:rPr lang="en-US" altLang="en-US" sz="900" b="1" smtClean="0">
                <a:solidFill>
                  <a:srgbClr val="FFC000"/>
                </a:solidFill>
                <a:latin typeface="Arial" panose="020B0604020202020204" pitchFamily="34" charset="0"/>
                <a:cs typeface="Arial" panose="020B0604020202020204" pitchFamily="34" charset="0"/>
              </a:rPr>
              <a:t>private entity or individual</a:t>
            </a:r>
            <a:r>
              <a:rPr lang="en-US" altLang="en-US" sz="900" smtClean="0">
                <a:latin typeface="Arial" panose="020B0604020202020204" pitchFamily="34" charset="0"/>
                <a:cs typeface="Arial" panose="020B0604020202020204" pitchFamily="34" charset="0"/>
              </a:rPr>
              <a:t>, the person directly responsible for the violation shall be liable to pay damages.</a:t>
            </a:r>
          </a:p>
          <a:p>
            <a:pPr lvl="1" eaLnBrk="1" hangingPunct="1"/>
            <a:endParaRPr lang="en-US" altLang="en-US" sz="400" smtClean="0">
              <a:latin typeface="Arial" panose="020B0604020202020204" pitchFamily="34" charset="0"/>
              <a:cs typeface="Arial" panose="020B0604020202020204" pitchFamily="34" charset="0"/>
            </a:endParaRPr>
          </a:p>
          <a:p>
            <a:pPr lvl="1" eaLnBrk="1" hangingPunct="1"/>
            <a:r>
              <a:rPr lang="en-US" altLang="en-US" sz="900" smtClean="0">
                <a:latin typeface="Arial" panose="020B0604020202020204" pitchFamily="34" charset="0"/>
                <a:cs typeface="Arial" panose="020B0604020202020204" pitchFamily="34" charset="0"/>
              </a:rPr>
              <a:t>Further, the offended party can also pursue other remedies available under the law and can invoke any of the other provisions of existing laws, especially those that protect the rights of women.</a:t>
            </a:r>
          </a:p>
        </p:txBody>
      </p:sp>
    </p:spTree>
    <p:extLst>
      <p:ext uri="{BB962C8B-B14F-4D97-AF65-F5344CB8AC3E}">
        <p14:creationId xmlns:p14="http://schemas.microsoft.com/office/powerpoint/2010/main" val="2123937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3F40D2F8-8619-443D-AF57-CB2B4008D1F3}" type="slidenum">
              <a:rPr lang="en-PH" smtClean="0"/>
              <a:t>55</a:t>
            </a:fld>
            <a:endParaRPr lang="en-PH"/>
          </a:p>
        </p:txBody>
      </p:sp>
    </p:spTree>
    <p:extLst>
      <p:ext uri="{BB962C8B-B14F-4D97-AF65-F5344CB8AC3E}">
        <p14:creationId xmlns:p14="http://schemas.microsoft.com/office/powerpoint/2010/main" val="1492276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Educate –</a:t>
            </a:r>
            <a:r>
              <a:rPr lang="en-PH" dirty="0" err="1" smtClean="0"/>
              <a:t>educare</a:t>
            </a:r>
            <a:r>
              <a:rPr lang="en-PH" dirty="0" smtClean="0"/>
              <a:t> to rear</a:t>
            </a:r>
          </a:p>
          <a:p>
            <a:r>
              <a:rPr lang="en-PH" dirty="0" smtClean="0"/>
              <a:t>From </a:t>
            </a:r>
            <a:r>
              <a:rPr lang="en-PH" dirty="0" err="1" smtClean="0"/>
              <a:t>Educere</a:t>
            </a:r>
            <a:r>
              <a:rPr lang="en-PH" dirty="0" smtClean="0"/>
              <a:t> to lead forth </a:t>
            </a:r>
            <a:endParaRPr lang="en-US" dirty="0"/>
          </a:p>
        </p:txBody>
      </p:sp>
      <p:sp>
        <p:nvSpPr>
          <p:cNvPr id="4" name="Slide Number Placeholder 3"/>
          <p:cNvSpPr>
            <a:spLocks noGrp="1"/>
          </p:cNvSpPr>
          <p:nvPr>
            <p:ph type="sldNum" sz="quarter" idx="10"/>
          </p:nvPr>
        </p:nvSpPr>
        <p:spPr/>
        <p:txBody>
          <a:bodyPr/>
          <a:lstStyle/>
          <a:p>
            <a:fld id="{8207A79C-32CB-49E7-AC5D-30D0C4C8B623}" type="slidenum">
              <a:rPr lang="en-PH" smtClean="0"/>
              <a:t>56</a:t>
            </a:fld>
            <a:endParaRPr lang="en-PH"/>
          </a:p>
        </p:txBody>
      </p:sp>
    </p:spTree>
    <p:extLst>
      <p:ext uri="{BB962C8B-B14F-4D97-AF65-F5344CB8AC3E}">
        <p14:creationId xmlns:p14="http://schemas.microsoft.com/office/powerpoint/2010/main" val="3556779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149350"/>
            <a:ext cx="4138612" cy="3103563"/>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8207A79C-32CB-49E7-AC5D-30D0C4C8B623}" type="slidenum">
              <a:rPr lang="en-PH" smtClean="0"/>
              <a:t>57</a:t>
            </a:fld>
            <a:endParaRPr lang="en-PH"/>
          </a:p>
        </p:txBody>
      </p:sp>
    </p:spTree>
    <p:extLst>
      <p:ext uri="{BB962C8B-B14F-4D97-AF65-F5344CB8AC3E}">
        <p14:creationId xmlns:p14="http://schemas.microsoft.com/office/powerpoint/2010/main" val="32490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7A79C-32CB-49E7-AC5D-30D0C4C8B623}" type="slidenum">
              <a:rPr lang="en-PH" smtClean="0"/>
              <a:t>58</a:t>
            </a:fld>
            <a:endParaRPr lang="en-PH"/>
          </a:p>
        </p:txBody>
      </p:sp>
    </p:spTree>
    <p:extLst>
      <p:ext uri="{BB962C8B-B14F-4D97-AF65-F5344CB8AC3E}">
        <p14:creationId xmlns:p14="http://schemas.microsoft.com/office/powerpoint/2010/main" val="248880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PH"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685EF8-8E48-428B-AE2E-F407422269E8}" type="slidenum">
              <a:rPr lang="en-PH" smtClean="0"/>
              <a:pPr fontAlgn="base">
                <a:spcBef>
                  <a:spcPct val="0"/>
                </a:spcBef>
                <a:spcAft>
                  <a:spcPct val="0"/>
                </a:spcAft>
                <a:defRPr/>
              </a:pPr>
              <a:t>8</a:t>
            </a:fld>
            <a:endParaRPr lang="en-PH" smtClean="0"/>
          </a:p>
        </p:txBody>
      </p:sp>
    </p:spTree>
    <p:extLst>
      <p:ext uri="{BB962C8B-B14F-4D97-AF65-F5344CB8AC3E}">
        <p14:creationId xmlns:p14="http://schemas.microsoft.com/office/powerpoint/2010/main" val="3199555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07A79C-32CB-49E7-AC5D-30D0C4C8B623}" type="slidenum">
              <a:rPr lang="en-PH" smtClean="0"/>
              <a:t>62</a:t>
            </a:fld>
            <a:endParaRPr lang="en-PH"/>
          </a:p>
        </p:txBody>
      </p:sp>
    </p:spTree>
    <p:extLst>
      <p:ext uri="{BB962C8B-B14F-4D97-AF65-F5344CB8AC3E}">
        <p14:creationId xmlns:p14="http://schemas.microsoft.com/office/powerpoint/2010/main" val="265696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20B0FCC4-D2C8-4CC6-9C16-544BFE9D89E3}" type="slidenum">
              <a:rPr lang="en-US" altLang="en-US" sz="1200"/>
              <a:pPr eaLnBrk="1" hangingPunct="1"/>
              <a:t>9</a:t>
            </a:fld>
            <a:endParaRPr lang="en-US" altLang="en-US" sz="1200"/>
          </a:p>
        </p:txBody>
      </p:sp>
      <p:sp>
        <p:nvSpPr>
          <p:cNvPr id="48131" name="Rectangle 2"/>
          <p:cNvSpPr>
            <a:spLocks noGrp="1" noRot="1" noChangeAspect="1" noChangeArrowheads="1" noTextEdit="1"/>
          </p:cNvSpPr>
          <p:nvPr>
            <p:ph type="sldImg"/>
          </p:nvPr>
        </p:nvSpPr>
        <p:spPr>
          <a:xfrm>
            <a:off x="1371600" y="1143000"/>
            <a:ext cx="4114800" cy="30861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06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207A79C-32CB-49E7-AC5D-30D0C4C8B623}" type="slidenum">
              <a:rPr lang="en-PH" smtClean="0"/>
              <a:t>10</a:t>
            </a:fld>
            <a:endParaRPr lang="en-PH"/>
          </a:p>
        </p:txBody>
      </p:sp>
    </p:spTree>
    <p:extLst>
      <p:ext uri="{BB962C8B-B14F-4D97-AF65-F5344CB8AC3E}">
        <p14:creationId xmlns:p14="http://schemas.microsoft.com/office/powerpoint/2010/main" val="204101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r" eaLnBrk="1" hangingPunct="1"/>
            <a:fld id="{EE1CD6AE-5504-4241-8F10-374896B0FBD4}"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
        <p:nvSpPr>
          <p:cNvPr id="64515" name="Slide Image Placeholder 1"/>
          <p:cNvSpPr>
            <a:spLocks noGrp="1" noRot="1" noChangeAspect="1" noTextEdit="1"/>
          </p:cNvSpPr>
          <p:nvPr>
            <p:ph type="sldImg"/>
          </p:nvPr>
        </p:nvSpPr>
        <p:spPr>
          <a:xfrm>
            <a:off x="1143000" y="685800"/>
            <a:ext cx="4573588" cy="3430588"/>
          </a:xfrm>
          <a:ln/>
        </p:spPr>
      </p:sp>
      <p:sp>
        <p:nvSpPr>
          <p:cNvPr id="64516" name="Notes Placeholder 2"/>
          <p:cNvSpPr>
            <a:spLocks noGrp="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1" hangingPunct="1">
              <a:spcBef>
                <a:spcPct val="0"/>
              </a:spcBef>
            </a:pPr>
            <a:endParaRPr lang="en-PH" altLang="en-US" dirty="0" smtClean="0">
              <a:latin typeface="Arial" panose="020B0604020202020204" pitchFamily="34" charset="0"/>
              <a:cs typeface="Arial" panose="020B0604020202020204" pitchFamily="34" charset="0"/>
            </a:endParaRPr>
          </a:p>
        </p:txBody>
      </p:sp>
      <p:sp>
        <p:nvSpPr>
          <p:cNvPr id="64517" name="Slide Number Placeholder 3"/>
          <p:cNvSpPr txBox="1">
            <a:spLocks noGrp="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r" eaLnBrk="1" hangingPunct="1"/>
            <a:fld id="{913E28D3-AC45-48EF-A7D1-2AE68DA83E01}" type="slidenum">
              <a:rPr lang="en-PH" altLang="en-US" sz="1200">
                <a:latin typeface="Calibri" panose="020F0502020204030204" pitchFamily="34" charset="0"/>
              </a:rPr>
              <a:pPr algn="r" eaLnBrk="1" hangingPunct="1"/>
              <a:t>12</a:t>
            </a:fld>
            <a:endParaRPr lang="en-PH" altLang="en-US" sz="1200">
              <a:latin typeface="Calibri" panose="020F0502020204030204" pitchFamily="34" charset="0"/>
            </a:endParaRPr>
          </a:p>
        </p:txBody>
      </p:sp>
    </p:spTree>
    <p:extLst>
      <p:ext uri="{BB962C8B-B14F-4D97-AF65-F5344CB8AC3E}">
        <p14:creationId xmlns:p14="http://schemas.microsoft.com/office/powerpoint/2010/main" val="202354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29606C00-2612-46A0-B9F2-3303402E2E87}" type="slidenum">
              <a:rPr lang="en-US" altLang="en-US" sz="1200"/>
              <a:pPr eaLnBrk="1" hangingPunct="1"/>
              <a:t>13</a:t>
            </a:fld>
            <a:endParaRPr lang="en-US" altLang="en-US" sz="1200"/>
          </a:p>
        </p:txBody>
      </p:sp>
      <p:sp>
        <p:nvSpPr>
          <p:cNvPr id="49155" name="Slide Image Placeholder 1"/>
          <p:cNvSpPr>
            <a:spLocks noGrp="1" noRot="1" noChangeAspect="1" noTextEdit="1"/>
          </p:cNvSpPr>
          <p:nvPr>
            <p:ph type="sldImg"/>
          </p:nvPr>
        </p:nvSpPr>
        <p:spPr>
          <a:xfrm>
            <a:off x="1143000" y="685800"/>
            <a:ext cx="4573588" cy="3430588"/>
          </a:xfrm>
          <a:ln/>
        </p:spPr>
      </p:sp>
      <p:sp>
        <p:nvSpPr>
          <p:cNvPr id="49156" name="Notes Placeholder 2"/>
          <p:cNvSpPr>
            <a:spLocks noGrp="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1" hangingPunct="1">
              <a:spcBef>
                <a:spcPct val="0"/>
              </a:spcBef>
            </a:pPr>
            <a:endParaRPr lang="en-PH" altLang="en-US" smtClean="0">
              <a:latin typeface="Arial" panose="020B0604020202020204" pitchFamily="34" charset="0"/>
              <a:cs typeface="Arial" panose="020B0604020202020204" pitchFamily="34" charset="0"/>
            </a:endParaRPr>
          </a:p>
        </p:txBody>
      </p:sp>
      <p:sp>
        <p:nvSpPr>
          <p:cNvPr id="49157" name="Slide Number Placeholder 3"/>
          <p:cNvSpPr txBox="1">
            <a:spLocks noGrp="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r" eaLnBrk="1" hangingPunct="1"/>
            <a:fld id="{DC836E32-81C6-4A40-A7C1-6F51E4FA6F86}" type="slidenum">
              <a:rPr lang="en-PH" altLang="en-US" sz="1200">
                <a:latin typeface="Calibri" panose="020F0502020204030204" pitchFamily="34" charset="0"/>
              </a:rPr>
              <a:pPr algn="r" eaLnBrk="1" hangingPunct="1"/>
              <a:t>13</a:t>
            </a:fld>
            <a:endParaRPr lang="en-PH" altLang="en-US" sz="1200">
              <a:latin typeface="Calibri" panose="020F0502020204030204" pitchFamily="34" charset="0"/>
            </a:endParaRPr>
          </a:p>
        </p:txBody>
      </p:sp>
    </p:spTree>
    <p:extLst>
      <p:ext uri="{BB962C8B-B14F-4D97-AF65-F5344CB8AC3E}">
        <p14:creationId xmlns:p14="http://schemas.microsoft.com/office/powerpoint/2010/main" val="344305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07A79C-32CB-49E7-AC5D-30D0C4C8B623}" type="slidenum">
              <a:rPr lang="en-PH" smtClean="0"/>
              <a:t>14</a:t>
            </a:fld>
            <a:endParaRPr lang="en-PH"/>
          </a:p>
        </p:txBody>
      </p:sp>
    </p:spTree>
    <p:extLst>
      <p:ext uri="{BB962C8B-B14F-4D97-AF65-F5344CB8AC3E}">
        <p14:creationId xmlns:p14="http://schemas.microsoft.com/office/powerpoint/2010/main" val="1428989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07A79C-32CB-49E7-AC5D-30D0C4C8B623}" type="slidenum">
              <a:rPr lang="en-PH" smtClean="0"/>
              <a:t>15</a:t>
            </a:fld>
            <a:endParaRPr lang="en-PH"/>
          </a:p>
        </p:txBody>
      </p:sp>
    </p:spTree>
    <p:extLst>
      <p:ext uri="{BB962C8B-B14F-4D97-AF65-F5344CB8AC3E}">
        <p14:creationId xmlns:p14="http://schemas.microsoft.com/office/powerpoint/2010/main" val="312462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6B3A9E9-A781-4F99-994C-E0B16CB1F638}" type="slidenum">
              <a:rPr lang="en-US" altLang="en-US" smtClean="0"/>
              <a:pPr/>
              <a:t>‹#›</a:t>
            </a:fld>
            <a:endParaRPr lang="en-US" altLang="en-US"/>
          </a:p>
        </p:txBody>
      </p:sp>
    </p:spTree>
    <p:extLst>
      <p:ext uri="{BB962C8B-B14F-4D97-AF65-F5344CB8AC3E}">
        <p14:creationId xmlns:p14="http://schemas.microsoft.com/office/powerpoint/2010/main" val="94890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CEF25A-10AB-4096-AEFE-0B394D38D95C}" type="slidenum">
              <a:rPr lang="en-US" altLang="en-US" smtClean="0"/>
              <a:pPr/>
              <a:t>‹#›</a:t>
            </a:fld>
            <a:endParaRPr lang="en-US" altLang="en-US"/>
          </a:p>
        </p:txBody>
      </p:sp>
    </p:spTree>
    <p:extLst>
      <p:ext uri="{BB962C8B-B14F-4D97-AF65-F5344CB8AC3E}">
        <p14:creationId xmlns:p14="http://schemas.microsoft.com/office/powerpoint/2010/main" val="272107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0BFE7C3-BF38-4105-841B-58290DC86381}" type="slidenum">
              <a:rPr lang="en-US" altLang="en-US" smtClean="0"/>
              <a:pPr/>
              <a:t>‹#›</a:t>
            </a:fld>
            <a:endParaRPr lang="en-US" altLang="en-US"/>
          </a:p>
        </p:txBody>
      </p:sp>
    </p:spTree>
    <p:extLst>
      <p:ext uri="{BB962C8B-B14F-4D97-AF65-F5344CB8AC3E}">
        <p14:creationId xmlns:p14="http://schemas.microsoft.com/office/powerpoint/2010/main" val="307496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45968FA-FDE8-426C-8B19-66BA5EE0E972}" type="slidenum">
              <a:rPr lang="en-US" altLang="en-US" smtClean="0"/>
              <a:pPr/>
              <a:t>‹#›</a:t>
            </a:fld>
            <a:endParaRPr lang="en-US" altLang="en-US"/>
          </a:p>
        </p:txBody>
      </p:sp>
    </p:spTree>
    <p:extLst>
      <p:ext uri="{BB962C8B-B14F-4D97-AF65-F5344CB8AC3E}">
        <p14:creationId xmlns:p14="http://schemas.microsoft.com/office/powerpoint/2010/main" val="247047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7A83198-477F-4C2F-8D99-2D2C86528B3A}" type="slidenum">
              <a:rPr lang="en-US" altLang="en-US" smtClean="0"/>
              <a:pPr/>
              <a:t>‹#›</a:t>
            </a:fld>
            <a:endParaRPr lang="en-US" altLang="en-US"/>
          </a:p>
        </p:txBody>
      </p:sp>
    </p:spTree>
    <p:extLst>
      <p:ext uri="{BB962C8B-B14F-4D97-AF65-F5344CB8AC3E}">
        <p14:creationId xmlns:p14="http://schemas.microsoft.com/office/powerpoint/2010/main" val="15975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D367D53-A871-4A29-BA2A-671DFBE9E51A}" type="slidenum">
              <a:rPr lang="en-US" altLang="en-US" smtClean="0"/>
              <a:pPr/>
              <a:t>‹#›</a:t>
            </a:fld>
            <a:endParaRPr lang="en-US" altLang="en-US"/>
          </a:p>
        </p:txBody>
      </p:sp>
    </p:spTree>
    <p:extLst>
      <p:ext uri="{BB962C8B-B14F-4D97-AF65-F5344CB8AC3E}">
        <p14:creationId xmlns:p14="http://schemas.microsoft.com/office/powerpoint/2010/main" val="629884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2CD9441-8B0F-4466-AB2F-B0F6B05A7A01}" type="slidenum">
              <a:rPr lang="en-US" altLang="en-US" smtClean="0"/>
              <a:pPr/>
              <a:t>‹#›</a:t>
            </a:fld>
            <a:endParaRPr lang="en-US" altLang="en-US"/>
          </a:p>
        </p:txBody>
      </p:sp>
    </p:spTree>
    <p:extLst>
      <p:ext uri="{BB962C8B-B14F-4D97-AF65-F5344CB8AC3E}">
        <p14:creationId xmlns:p14="http://schemas.microsoft.com/office/powerpoint/2010/main" val="364864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F59F667-7680-4806-93A8-67BC6462BED3}" type="slidenum">
              <a:rPr lang="en-US" altLang="en-US" smtClean="0"/>
              <a:pPr/>
              <a:t>‹#›</a:t>
            </a:fld>
            <a:endParaRPr lang="en-US" altLang="en-US"/>
          </a:p>
        </p:txBody>
      </p:sp>
    </p:spTree>
    <p:extLst>
      <p:ext uri="{BB962C8B-B14F-4D97-AF65-F5344CB8AC3E}">
        <p14:creationId xmlns:p14="http://schemas.microsoft.com/office/powerpoint/2010/main" val="282265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BFA36B3-7729-423A-B90B-87D2B9A77D39}" type="slidenum">
              <a:rPr lang="en-US" altLang="en-US" smtClean="0"/>
              <a:pPr/>
              <a:t>‹#›</a:t>
            </a:fld>
            <a:endParaRPr lang="en-US" altLang="en-US"/>
          </a:p>
        </p:txBody>
      </p:sp>
    </p:spTree>
    <p:extLst>
      <p:ext uri="{BB962C8B-B14F-4D97-AF65-F5344CB8AC3E}">
        <p14:creationId xmlns:p14="http://schemas.microsoft.com/office/powerpoint/2010/main" val="295260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DE2AC5E-637D-4397-B613-F54D1B14EEFB}" type="slidenum">
              <a:rPr lang="en-US" altLang="en-US" smtClean="0"/>
              <a:pPr/>
              <a:t>‹#›</a:t>
            </a:fld>
            <a:endParaRPr lang="en-US" altLang="en-US"/>
          </a:p>
        </p:txBody>
      </p:sp>
    </p:spTree>
    <p:extLst>
      <p:ext uri="{BB962C8B-B14F-4D97-AF65-F5344CB8AC3E}">
        <p14:creationId xmlns:p14="http://schemas.microsoft.com/office/powerpoint/2010/main" val="143140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B2847C3-412A-4CE1-9395-CF04BDDD880C}" type="slidenum">
              <a:rPr lang="en-US" altLang="en-US" smtClean="0"/>
              <a:pPr/>
              <a:t>‹#›</a:t>
            </a:fld>
            <a:endParaRPr lang="en-US" altLang="en-US"/>
          </a:p>
        </p:txBody>
      </p:sp>
    </p:spTree>
    <p:extLst>
      <p:ext uri="{BB962C8B-B14F-4D97-AF65-F5344CB8AC3E}">
        <p14:creationId xmlns:p14="http://schemas.microsoft.com/office/powerpoint/2010/main" val="2389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3448" y="365126"/>
            <a:ext cx="7501902"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013448" y="1825625"/>
            <a:ext cx="750190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8"/>
          <p:cNvPicPr>
            <a:picLocks noChangeAspect="1"/>
          </p:cNvPicPr>
          <p:nvPr userDrawn="1"/>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b="16250"/>
          <a:stretch/>
        </p:blipFill>
        <p:spPr>
          <a:xfrm>
            <a:off x="-22861" y="4156"/>
            <a:ext cx="976506" cy="7082444"/>
          </a:xfrm>
          <a:prstGeom prst="rect">
            <a:avLst/>
          </a:prstGeom>
        </p:spPr>
      </p:pic>
    </p:spTree>
    <p:extLst>
      <p:ext uri="{BB962C8B-B14F-4D97-AF65-F5344CB8AC3E}">
        <p14:creationId xmlns:p14="http://schemas.microsoft.com/office/powerpoint/2010/main" val="285293849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659232"/>
            <a:ext cx="9144000" cy="532867"/>
          </a:xfrm>
          <a:solidFill>
            <a:schemeClr val="tx1"/>
          </a:solidFill>
        </p:spPr>
        <p:txBody>
          <a:bodyPr>
            <a:normAutofit/>
          </a:bodyPr>
          <a:lstStyle/>
          <a:p>
            <a:pPr algn="ctr"/>
            <a:r>
              <a:rPr lang="en-PH" sz="2545" b="1" dirty="0">
                <a:solidFill>
                  <a:schemeClr val="bg1"/>
                </a:solidFill>
              </a:rPr>
              <a:t>Philippine 18-Day Campaign: November 25 to December 12</a:t>
            </a:r>
            <a:endParaRPr lang="en-GB" sz="2545"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39320"/>
            <a:ext cx="9172865" cy="1719911"/>
          </a:xfrm>
        </p:spPr>
      </p:pic>
      <p:grpSp>
        <p:nvGrpSpPr>
          <p:cNvPr id="7" name="Group 6"/>
          <p:cNvGrpSpPr/>
          <p:nvPr/>
        </p:nvGrpSpPr>
        <p:grpSpPr>
          <a:xfrm>
            <a:off x="1317648" y="727923"/>
            <a:ext cx="5870197" cy="2962399"/>
            <a:chOff x="1959952" y="3277215"/>
            <a:chExt cx="6457217" cy="325863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952" y="3277215"/>
              <a:ext cx="6457217" cy="2672485"/>
            </a:xfrm>
            <a:prstGeom prst="rect">
              <a:avLst/>
            </a:prstGeom>
            <a:ln>
              <a:solidFill>
                <a:schemeClr val="tx1"/>
              </a:solidFill>
            </a:ln>
          </p:spPr>
        </p:pic>
        <p:sp>
          <p:nvSpPr>
            <p:cNvPr id="6" name="Title 1"/>
            <p:cNvSpPr txBox="1">
              <a:spLocks/>
            </p:cNvSpPr>
            <p:nvPr/>
          </p:nvSpPr>
          <p:spPr>
            <a:xfrm>
              <a:off x="1959952" y="5949700"/>
              <a:ext cx="6457217" cy="586154"/>
            </a:xfrm>
            <a:prstGeom prst="rect">
              <a:avLst/>
            </a:prstGeom>
            <a:solidFill>
              <a:srgbClr val="FF9933"/>
            </a:solidFill>
          </p:spPr>
          <p:txBody>
            <a:bodyPr vert="horz" lIns="83127" tIns="41564" rIns="83127" bIns="41564" rtlCol="0" anchor="ctr">
              <a:normAutofit fontScale="77500" lnSpcReduction="20000"/>
            </a:bodyPr>
            <a:lstStyle>
              <a:lvl1pPr algn="l" defTabSz="914426"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545" b="1" dirty="0">
                  <a:solidFill>
                    <a:schemeClr val="bg1"/>
                  </a:solidFill>
                </a:rPr>
                <a:t>Global 16-Day of Activism against VAW: Nov 25 – Dec 10</a:t>
              </a:r>
              <a:endParaRPr lang="en-GB" sz="2545" b="1" dirty="0">
                <a:solidFill>
                  <a:schemeClr val="bg1"/>
                </a:solidFill>
              </a:endParaRPr>
            </a:p>
          </p:txBody>
        </p:sp>
      </p:grpSp>
    </p:spTree>
    <p:extLst>
      <p:ext uri="{BB962C8B-B14F-4D97-AF65-F5344CB8AC3E}">
        <p14:creationId xmlns:p14="http://schemas.microsoft.com/office/powerpoint/2010/main" val="1139185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8391144" cy="2387600"/>
          </a:xfrm>
          <a:effectLst>
            <a:outerShdw blurRad="63500" sx="102000" sy="102000" algn="ctr" rotWithShape="0">
              <a:prstClr val="black">
                <a:alpha val="40000"/>
              </a:prstClr>
            </a:outerShdw>
          </a:effectLst>
        </p:spPr>
        <p:txBody>
          <a:bodyPr>
            <a:normAutofit/>
          </a:bodyPr>
          <a:lstStyle/>
          <a:p>
            <a:r>
              <a:rPr lang="en-GB" sz="4000" spc="270" dirty="0">
                <a:solidFill>
                  <a:schemeClr val="accent5">
                    <a:lumMod val="75000"/>
                  </a:schemeClr>
                </a:solidFill>
                <a:effectLst>
                  <a:outerShdw blurRad="50800" dist="38100" dir="2700000" algn="tl">
                    <a:srgbClr val="000000">
                      <a:alpha val="40000"/>
                    </a:srgbClr>
                  </a:outerShdw>
                </a:effectLst>
                <a:latin typeface="+mn-lt"/>
              </a:rPr>
              <a:t>SEMINAR-ORIENTATION ON </a:t>
            </a:r>
            <a:r>
              <a:rPr lang="en-GB" sz="3600" spc="270" dirty="0" smtClean="0">
                <a:solidFill>
                  <a:schemeClr val="accent5">
                    <a:lumMod val="75000"/>
                  </a:schemeClr>
                </a:solidFill>
                <a:effectLst>
                  <a:outerShdw blurRad="50800" dist="38100" dir="2700000" algn="tl">
                    <a:srgbClr val="000000">
                      <a:alpha val="40000"/>
                    </a:srgbClr>
                  </a:outerShdw>
                </a:effectLst>
                <a:latin typeface="+mn-lt"/>
              </a:rPr>
              <a:t/>
            </a:r>
            <a:br>
              <a:rPr lang="en-GB" sz="3600" spc="270" dirty="0" smtClean="0">
                <a:solidFill>
                  <a:schemeClr val="accent5">
                    <a:lumMod val="75000"/>
                  </a:schemeClr>
                </a:solidFill>
                <a:effectLst>
                  <a:outerShdw blurRad="50800" dist="38100" dir="2700000" algn="tl">
                    <a:srgbClr val="000000">
                      <a:alpha val="40000"/>
                    </a:srgbClr>
                  </a:outerShdw>
                </a:effectLst>
                <a:latin typeface="+mn-lt"/>
              </a:rPr>
            </a:br>
            <a:r>
              <a:rPr lang="en-GB" sz="5200" dirty="0" smtClean="0">
                <a:solidFill>
                  <a:schemeClr val="accent5">
                    <a:lumMod val="75000"/>
                  </a:schemeClr>
                </a:solidFill>
                <a:effectLst>
                  <a:outerShdw blurRad="50800" dist="38100" dir="2700000" algn="tl">
                    <a:srgbClr val="000000">
                      <a:alpha val="40000"/>
                    </a:srgbClr>
                  </a:outerShdw>
                </a:effectLst>
                <a:latin typeface="+mn-lt"/>
              </a:rPr>
              <a:t>The Magna Carta of Women</a:t>
            </a:r>
            <a:endParaRPr lang="en-PH" sz="5200" dirty="0">
              <a:solidFill>
                <a:schemeClr val="accent5">
                  <a:lumMod val="75000"/>
                </a:schemeClr>
              </a:solidFill>
              <a:latin typeface="+mn-lt"/>
            </a:endParaRPr>
          </a:p>
        </p:txBody>
      </p:sp>
      <p:sp>
        <p:nvSpPr>
          <p:cNvPr id="3" name="Subtitle 2"/>
          <p:cNvSpPr>
            <a:spLocks noGrp="1"/>
          </p:cNvSpPr>
          <p:nvPr>
            <p:ph type="subTitle" idx="1"/>
          </p:nvPr>
        </p:nvSpPr>
        <p:spPr>
          <a:xfrm>
            <a:off x="690372" y="3236278"/>
            <a:ext cx="8229600" cy="1655762"/>
          </a:xfrm>
        </p:spPr>
        <p:txBody>
          <a:bodyPr>
            <a:noAutofit/>
          </a:bodyPr>
          <a:lstStyle/>
          <a:p>
            <a:r>
              <a:rPr lang="en-PH" sz="3240" b="1" dirty="0">
                <a:solidFill>
                  <a:schemeClr val="accent1"/>
                </a:solidFill>
              </a:rPr>
              <a:t>for </a:t>
            </a:r>
            <a:r>
              <a:rPr lang="en-PH" sz="3240" b="1" dirty="0" err="1">
                <a:solidFill>
                  <a:schemeClr val="accent1"/>
                </a:solidFill>
              </a:rPr>
              <a:t>DepEd</a:t>
            </a:r>
            <a:r>
              <a:rPr lang="en-PH" sz="3240" b="1" dirty="0">
                <a:solidFill>
                  <a:schemeClr val="accent1"/>
                </a:solidFill>
              </a:rPr>
              <a:t> Division of </a:t>
            </a:r>
            <a:r>
              <a:rPr lang="en-PH" sz="3240" b="1" dirty="0" err="1">
                <a:solidFill>
                  <a:schemeClr val="accent1"/>
                </a:solidFill>
              </a:rPr>
              <a:t>Misamis</a:t>
            </a:r>
            <a:r>
              <a:rPr lang="en-PH" sz="3240" b="1" dirty="0">
                <a:solidFill>
                  <a:schemeClr val="accent1"/>
                </a:solidFill>
              </a:rPr>
              <a:t> Oriental</a:t>
            </a:r>
            <a:endParaRPr lang="en-US" sz="3240" b="1" dirty="0">
              <a:solidFill>
                <a:schemeClr val="accent1"/>
              </a:solidFill>
            </a:endParaRPr>
          </a:p>
          <a:p>
            <a:r>
              <a:rPr lang="en-US" sz="2400" dirty="0">
                <a:latin typeface="+mj-lt"/>
              </a:rPr>
              <a:t>5 December 2016</a:t>
            </a:r>
          </a:p>
          <a:p>
            <a:endParaRPr lang="en-US" sz="2520" dirty="0">
              <a:latin typeface="+mj-lt"/>
            </a:endParaRPr>
          </a:p>
          <a:p>
            <a:r>
              <a:rPr lang="en-US" sz="2800" b="1" dirty="0" err="1">
                <a:solidFill>
                  <a:schemeClr val="accent3"/>
                </a:solidFill>
                <a:latin typeface="+mj-lt"/>
              </a:rPr>
              <a:t>Lorelie</a:t>
            </a:r>
            <a:r>
              <a:rPr lang="en-US" sz="2800" b="1" dirty="0">
                <a:solidFill>
                  <a:schemeClr val="accent3"/>
                </a:solidFill>
                <a:latin typeface="+mj-lt"/>
              </a:rPr>
              <a:t> S. Astrera</a:t>
            </a:r>
          </a:p>
          <a:p>
            <a:endParaRPr lang="en-US" sz="2520" dirty="0">
              <a:latin typeface="+mj-lt"/>
            </a:endParaRPr>
          </a:p>
          <a:p>
            <a:endParaRPr lang="en-PH" sz="1800" dirty="0">
              <a:latin typeface="+mj-lt"/>
            </a:endParaRPr>
          </a:p>
        </p:txBody>
      </p:sp>
    </p:spTree>
    <p:extLst>
      <p:ext uri="{BB962C8B-B14F-4D97-AF65-F5344CB8AC3E}">
        <p14:creationId xmlns:p14="http://schemas.microsoft.com/office/powerpoint/2010/main" val="306901942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0" descr="CSC_2393"/>
          <p:cNvPicPr>
            <a:picLocks noChangeAspect="1" noChangeArrowheads="1"/>
          </p:cNvPicPr>
          <p:nvPr/>
        </p:nvPicPr>
        <p:blipFill>
          <a:blip r:embed="rId2">
            <a:lum bright="52000" contrast="-50000"/>
            <a:grayscl/>
            <a:extLst>
              <a:ext uri="{28A0092B-C50C-407E-A947-70E740481C1C}">
                <a14:useLocalDpi xmlns:a14="http://schemas.microsoft.com/office/drawing/2010/main" val="0"/>
              </a:ext>
            </a:extLst>
          </a:blip>
          <a:srcRect/>
          <a:stretch>
            <a:fillRect/>
          </a:stretch>
        </p:blipFill>
        <p:spPr bwMode="auto">
          <a:xfrm>
            <a:off x="0" y="-206919"/>
            <a:ext cx="9481747" cy="706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Rectangle 2"/>
          <p:cNvSpPr>
            <a:spLocks noGrp="1" noChangeArrowheads="1"/>
          </p:cNvSpPr>
          <p:nvPr>
            <p:ph type="title"/>
          </p:nvPr>
        </p:nvSpPr>
        <p:spPr>
          <a:effectLst>
            <a:outerShdw dist="35921" dir="2700000" algn="ctr" rotWithShape="0">
              <a:schemeClr val="tx2"/>
            </a:outerShdw>
          </a:effectLst>
        </p:spPr>
        <p:txBody>
          <a:bodyPr>
            <a:normAutofit/>
          </a:bodyPr>
          <a:lstStyle/>
          <a:p>
            <a:pPr eaLnBrk="1" hangingPunct="1">
              <a:defRPr/>
            </a:pPr>
            <a:r>
              <a:rPr lang="en-US" sz="5400" b="1" dirty="0" smtClean="0">
                <a:solidFill>
                  <a:schemeClr val="accent1"/>
                </a:solidFill>
                <a:latin typeface="+mn-lt"/>
              </a:rPr>
              <a:t>What’s In It For You?</a:t>
            </a:r>
          </a:p>
        </p:txBody>
      </p:sp>
      <p:sp>
        <p:nvSpPr>
          <p:cNvPr id="134147" name="Rectangle 3"/>
          <p:cNvSpPr>
            <a:spLocks noGrp="1" noChangeArrowheads="1"/>
          </p:cNvSpPr>
          <p:nvPr>
            <p:ph idx="1"/>
          </p:nvPr>
        </p:nvSpPr>
        <p:spPr>
          <a:xfrm>
            <a:off x="838200" y="1779255"/>
            <a:ext cx="8229600" cy="4525963"/>
          </a:xfrm>
        </p:spPr>
        <p:txBody>
          <a:bodyPr/>
          <a:lstStyle/>
          <a:p>
            <a:pPr eaLnBrk="1" hangingPunct="1">
              <a:lnSpc>
                <a:spcPct val="85000"/>
              </a:lnSpc>
              <a:spcBef>
                <a:spcPct val="30000"/>
              </a:spcBef>
              <a:defRPr/>
            </a:pPr>
            <a:r>
              <a:rPr lang="en-US" sz="3600" dirty="0" smtClean="0">
                <a:effectLst>
                  <a:outerShdw blurRad="38100" dist="38100" dir="2700000" algn="tl">
                    <a:srgbClr val="C0C0C0"/>
                  </a:outerShdw>
                </a:effectLst>
              </a:rPr>
              <a:t>Know your rights so you can enjoy them!</a:t>
            </a:r>
          </a:p>
          <a:p>
            <a:pPr eaLnBrk="1" hangingPunct="1">
              <a:lnSpc>
                <a:spcPct val="85000"/>
              </a:lnSpc>
              <a:spcBef>
                <a:spcPct val="30000"/>
              </a:spcBef>
              <a:defRPr/>
            </a:pPr>
            <a:r>
              <a:rPr lang="en-US" sz="3600" dirty="0" smtClean="0">
                <a:effectLst>
                  <a:outerShdw blurRad="38100" dist="38100" dir="2700000" algn="tl">
                    <a:srgbClr val="C0C0C0"/>
                  </a:outerShdw>
                </a:effectLst>
              </a:rPr>
              <a:t>Know your rights and the accompanying responsibilities so you can partake in the promotion, protection and fulfillment of such rights!</a:t>
            </a:r>
          </a:p>
          <a:p>
            <a:pPr lvl="1" eaLnBrk="1" hangingPunct="1">
              <a:lnSpc>
                <a:spcPct val="85000"/>
              </a:lnSpc>
              <a:spcBef>
                <a:spcPct val="30000"/>
              </a:spcBef>
              <a:defRPr/>
            </a:pPr>
            <a:r>
              <a:rPr lang="en-US" sz="3200" dirty="0" smtClean="0">
                <a:effectLst>
                  <a:outerShdw blurRad="38100" dist="38100" dir="2700000" algn="tl">
                    <a:srgbClr val="C0C0C0"/>
                  </a:outerShdw>
                </a:effectLst>
              </a:rPr>
              <a:t>As individuals</a:t>
            </a:r>
          </a:p>
          <a:p>
            <a:pPr lvl="1" eaLnBrk="1" hangingPunct="1">
              <a:lnSpc>
                <a:spcPct val="85000"/>
              </a:lnSpc>
              <a:spcBef>
                <a:spcPct val="30000"/>
              </a:spcBef>
              <a:defRPr/>
            </a:pPr>
            <a:r>
              <a:rPr lang="en-US" sz="3200" dirty="0" smtClean="0">
                <a:effectLst>
                  <a:outerShdw blurRad="38100" dist="38100" dir="2700000" algn="tl">
                    <a:srgbClr val="C0C0C0"/>
                  </a:outerShdw>
                </a:effectLst>
              </a:rPr>
              <a:t>As citizens </a:t>
            </a:r>
          </a:p>
          <a:p>
            <a:pPr lvl="1" eaLnBrk="1" hangingPunct="1">
              <a:lnSpc>
                <a:spcPct val="85000"/>
              </a:lnSpc>
              <a:spcBef>
                <a:spcPct val="30000"/>
              </a:spcBef>
              <a:defRPr/>
            </a:pPr>
            <a:r>
              <a:rPr lang="en-US" sz="3200" dirty="0" smtClean="0">
                <a:effectLst>
                  <a:outerShdw blurRad="38100" dist="38100" dir="2700000" algn="tl">
                    <a:srgbClr val="C0C0C0"/>
                  </a:outerShdw>
                </a:effectLst>
              </a:rPr>
              <a:t>As civil servants</a:t>
            </a:r>
          </a:p>
          <a:p>
            <a:pPr lvl="1" eaLnBrk="1" hangingPunct="1">
              <a:lnSpc>
                <a:spcPct val="85000"/>
              </a:lnSpc>
              <a:spcBef>
                <a:spcPct val="30000"/>
              </a:spcBef>
              <a:defRPr/>
            </a:pPr>
            <a:endParaRPr lang="en-US" sz="3200" dirty="0" smtClean="0">
              <a:effectLst>
                <a:outerShdw blurRad="38100" dist="38100" dir="2700000" algn="tl">
                  <a:srgbClr val="C0C0C0"/>
                </a:outerShdw>
              </a:effectLst>
            </a:endParaRPr>
          </a:p>
          <a:p>
            <a:pPr lvl="1" eaLnBrk="1" hangingPunct="1">
              <a:lnSpc>
                <a:spcPct val="85000"/>
              </a:lnSpc>
              <a:spcBef>
                <a:spcPct val="30000"/>
              </a:spcBef>
              <a:defRPr/>
            </a:pPr>
            <a:endParaRPr lang="en-US" sz="3200" dirty="0" smtClean="0">
              <a:effectLst>
                <a:outerShdw blurRad="38100" dist="38100" dir="2700000" algn="tl">
                  <a:srgbClr val="C0C0C0"/>
                </a:outerShdw>
              </a:effectLst>
            </a:endParaRPr>
          </a:p>
          <a:p>
            <a:pPr lvl="1" eaLnBrk="1" hangingPunct="1">
              <a:lnSpc>
                <a:spcPct val="85000"/>
              </a:lnSpc>
              <a:spcBef>
                <a:spcPct val="30000"/>
              </a:spcBef>
              <a:defRPr/>
            </a:pPr>
            <a:endParaRPr lang="en-US" sz="32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4145424564"/>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additive="base">
                                        <p:cTn id="13"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 calcmode="lin" valueType="num">
                                      <p:cBhvr additive="base">
                                        <p:cTn id="17"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414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4147">
                                            <p:txEl>
                                              <p:pRg st="3" end="3"/>
                                            </p:txEl>
                                          </p:spTgt>
                                        </p:tgtEl>
                                        <p:attrNameLst>
                                          <p:attrName>style.visibility</p:attrName>
                                        </p:attrNameLst>
                                      </p:cBhvr>
                                      <p:to>
                                        <p:strVal val="visible"/>
                                      </p:to>
                                    </p:set>
                                    <p:anim calcmode="lin" valueType="num">
                                      <p:cBhvr additive="base">
                                        <p:cTn id="21" dur="5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414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4147">
                                            <p:txEl>
                                              <p:pRg st="4" end="4"/>
                                            </p:txEl>
                                          </p:spTgt>
                                        </p:tgtEl>
                                        <p:attrNameLst>
                                          <p:attrName>style.visibility</p:attrName>
                                        </p:attrNameLst>
                                      </p:cBhvr>
                                      <p:to>
                                        <p:strVal val="visible"/>
                                      </p:to>
                                    </p:set>
                                    <p:anim calcmode="lin" valueType="num">
                                      <p:cBhvr additive="base">
                                        <p:cTn id="25" dur="500" fill="hold"/>
                                        <p:tgtEl>
                                          <p:spTgt spid="134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91"/>
          <p:cNvGrpSpPr>
            <a:grpSpLocks/>
          </p:cNvGrpSpPr>
          <p:nvPr/>
        </p:nvGrpSpPr>
        <p:grpSpPr bwMode="auto">
          <a:xfrm>
            <a:off x="834825" y="-381000"/>
            <a:ext cx="4651575" cy="7026009"/>
            <a:chOff x="0" y="-79617"/>
            <a:chExt cx="4474757" cy="6937617"/>
          </a:xfrm>
          <a:solidFill>
            <a:schemeClr val="accent1">
              <a:lumMod val="60000"/>
              <a:lumOff val="40000"/>
            </a:schemeClr>
          </a:solidFill>
          <a:effectLst>
            <a:outerShdw blurRad="63500" sx="102000" sy="102000" algn="ctr" rotWithShape="0">
              <a:prstClr val="black">
                <a:alpha val="31000"/>
              </a:prstClr>
            </a:outerShdw>
          </a:effectLst>
        </p:grpSpPr>
        <p:sp>
          <p:nvSpPr>
            <p:cNvPr id="12" name="Freeform 11"/>
            <p:cNvSpPr/>
            <p:nvPr/>
          </p:nvSpPr>
          <p:spPr>
            <a:xfrm>
              <a:off x="2260772" y="547016"/>
              <a:ext cx="70179" cy="50607"/>
            </a:xfrm>
            <a:custGeom>
              <a:avLst/>
              <a:gdLst>
                <a:gd name="connsiteX0" fmla="*/ 36700 w 96768"/>
                <a:gd name="connsiteY0" fmla="*/ 10084 h 76759"/>
                <a:gd name="connsiteX1" fmla="*/ 22412 w 96768"/>
                <a:gd name="connsiteY1" fmla="*/ 19609 h 76759"/>
                <a:gd name="connsiteX2" fmla="*/ 3362 w 96768"/>
                <a:gd name="connsiteY2" fmla="*/ 29134 h 76759"/>
                <a:gd name="connsiteX3" fmla="*/ 8125 w 96768"/>
                <a:gd name="connsiteY3" fmla="*/ 48184 h 76759"/>
                <a:gd name="connsiteX4" fmla="*/ 31937 w 96768"/>
                <a:gd name="connsiteY4" fmla="*/ 76759 h 76759"/>
                <a:gd name="connsiteX5" fmla="*/ 50987 w 96768"/>
                <a:gd name="connsiteY5" fmla="*/ 71997 h 76759"/>
                <a:gd name="connsiteX6" fmla="*/ 60512 w 96768"/>
                <a:gd name="connsiteY6" fmla="*/ 57709 h 76759"/>
                <a:gd name="connsiteX7" fmla="*/ 89087 w 96768"/>
                <a:gd name="connsiteY7" fmla="*/ 33897 h 76759"/>
                <a:gd name="connsiteX8" fmla="*/ 93850 w 96768"/>
                <a:gd name="connsiteY8" fmla="*/ 19609 h 76759"/>
                <a:gd name="connsiteX9" fmla="*/ 65275 w 96768"/>
                <a:gd name="connsiteY9" fmla="*/ 559 h 76759"/>
                <a:gd name="connsiteX10" fmla="*/ 36700 w 96768"/>
                <a:gd name="connsiteY10" fmla="*/ 10084 h 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68" h="76759">
                  <a:moveTo>
                    <a:pt x="36700" y="10084"/>
                  </a:moveTo>
                  <a:cubicBezTo>
                    <a:pt x="29556" y="13259"/>
                    <a:pt x="28058" y="18668"/>
                    <a:pt x="22412" y="19609"/>
                  </a:cubicBezTo>
                  <a:cubicBezTo>
                    <a:pt x="0" y="23345"/>
                    <a:pt x="13075" y="0"/>
                    <a:pt x="3362" y="29134"/>
                  </a:cubicBezTo>
                  <a:cubicBezTo>
                    <a:pt x="4950" y="35484"/>
                    <a:pt x="5547" y="42168"/>
                    <a:pt x="8125" y="48184"/>
                  </a:cubicBezTo>
                  <a:cubicBezTo>
                    <a:pt x="13098" y="59789"/>
                    <a:pt x="23354" y="68176"/>
                    <a:pt x="31937" y="76759"/>
                  </a:cubicBezTo>
                  <a:cubicBezTo>
                    <a:pt x="38287" y="75172"/>
                    <a:pt x="45541" y="75628"/>
                    <a:pt x="50987" y="71997"/>
                  </a:cubicBezTo>
                  <a:cubicBezTo>
                    <a:pt x="55750" y="68822"/>
                    <a:pt x="56848" y="62106"/>
                    <a:pt x="60512" y="57709"/>
                  </a:cubicBezTo>
                  <a:cubicBezTo>
                    <a:pt x="71969" y="43960"/>
                    <a:pt x="75041" y="43261"/>
                    <a:pt x="89087" y="33897"/>
                  </a:cubicBezTo>
                  <a:cubicBezTo>
                    <a:pt x="90675" y="29134"/>
                    <a:pt x="96768" y="23694"/>
                    <a:pt x="93850" y="19609"/>
                  </a:cubicBezTo>
                  <a:cubicBezTo>
                    <a:pt x="87196" y="10294"/>
                    <a:pt x="65275" y="559"/>
                    <a:pt x="65275" y="559"/>
                  </a:cubicBezTo>
                  <a:cubicBezTo>
                    <a:pt x="46469" y="6828"/>
                    <a:pt x="43844" y="6909"/>
                    <a:pt x="36700" y="10084"/>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3" name="Freeform 12"/>
            <p:cNvSpPr/>
            <p:nvPr/>
          </p:nvSpPr>
          <p:spPr>
            <a:xfrm>
              <a:off x="2242391" y="780701"/>
              <a:ext cx="65167" cy="92283"/>
            </a:xfrm>
            <a:custGeom>
              <a:avLst/>
              <a:gdLst>
                <a:gd name="connsiteX0" fmla="*/ 28575 w 90458"/>
                <a:gd name="connsiteY0" fmla="*/ 136747 h 140716"/>
                <a:gd name="connsiteX1" fmla="*/ 33338 w 90458"/>
                <a:gd name="connsiteY1" fmla="*/ 98647 h 140716"/>
                <a:gd name="connsiteX2" fmla="*/ 47625 w 90458"/>
                <a:gd name="connsiteY2" fmla="*/ 93884 h 140716"/>
                <a:gd name="connsiteX3" fmla="*/ 61913 w 90458"/>
                <a:gd name="connsiteY3" fmla="*/ 84359 h 140716"/>
                <a:gd name="connsiteX4" fmla="*/ 66675 w 90458"/>
                <a:gd name="connsiteY4" fmla="*/ 70072 h 140716"/>
                <a:gd name="connsiteX5" fmla="*/ 85725 w 90458"/>
                <a:gd name="connsiteY5" fmla="*/ 41497 h 140716"/>
                <a:gd name="connsiteX6" fmla="*/ 80963 w 90458"/>
                <a:gd name="connsiteY6" fmla="*/ 17684 h 140716"/>
                <a:gd name="connsiteX7" fmla="*/ 33338 w 90458"/>
                <a:gd name="connsiteY7" fmla="*/ 12922 h 140716"/>
                <a:gd name="connsiteX8" fmla="*/ 4763 w 90458"/>
                <a:gd name="connsiteY8" fmla="*/ 27209 h 140716"/>
                <a:gd name="connsiteX9" fmla="*/ 14288 w 90458"/>
                <a:gd name="connsiteY9" fmla="*/ 70072 h 140716"/>
                <a:gd name="connsiteX10" fmla="*/ 9525 w 90458"/>
                <a:gd name="connsiteY10" fmla="*/ 93884 h 140716"/>
                <a:gd name="connsiteX11" fmla="*/ 0 w 90458"/>
                <a:gd name="connsiteY11" fmla="*/ 122459 h 140716"/>
                <a:gd name="connsiteX12" fmla="*/ 28575 w 90458"/>
                <a:gd name="connsiteY12" fmla="*/ 136747 h 1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58" h="140716">
                  <a:moveTo>
                    <a:pt x="28575" y="136747"/>
                  </a:moveTo>
                  <a:cubicBezTo>
                    <a:pt x="34131" y="132778"/>
                    <a:pt x="28140" y="110343"/>
                    <a:pt x="33338" y="98647"/>
                  </a:cubicBezTo>
                  <a:cubicBezTo>
                    <a:pt x="35377" y="94060"/>
                    <a:pt x="43135" y="96129"/>
                    <a:pt x="47625" y="93884"/>
                  </a:cubicBezTo>
                  <a:cubicBezTo>
                    <a:pt x="52745" y="91324"/>
                    <a:pt x="57150" y="87534"/>
                    <a:pt x="61913" y="84359"/>
                  </a:cubicBezTo>
                  <a:cubicBezTo>
                    <a:pt x="63500" y="79597"/>
                    <a:pt x="63890" y="74249"/>
                    <a:pt x="66675" y="70072"/>
                  </a:cubicBezTo>
                  <a:cubicBezTo>
                    <a:pt x="90458" y="34398"/>
                    <a:pt x="74402" y="75467"/>
                    <a:pt x="85725" y="41497"/>
                  </a:cubicBezTo>
                  <a:cubicBezTo>
                    <a:pt x="84138" y="33559"/>
                    <a:pt x="84979" y="24712"/>
                    <a:pt x="80963" y="17684"/>
                  </a:cubicBezTo>
                  <a:cubicBezTo>
                    <a:pt x="70858" y="0"/>
                    <a:pt x="45821" y="11138"/>
                    <a:pt x="33338" y="12922"/>
                  </a:cubicBezTo>
                  <a:cubicBezTo>
                    <a:pt x="28342" y="14587"/>
                    <a:pt x="6442" y="20493"/>
                    <a:pt x="4763" y="27209"/>
                  </a:cubicBezTo>
                  <a:cubicBezTo>
                    <a:pt x="2368" y="36790"/>
                    <a:pt x="10621" y="59073"/>
                    <a:pt x="14288" y="70072"/>
                  </a:cubicBezTo>
                  <a:cubicBezTo>
                    <a:pt x="12700" y="78009"/>
                    <a:pt x="11655" y="86075"/>
                    <a:pt x="9525" y="93884"/>
                  </a:cubicBezTo>
                  <a:cubicBezTo>
                    <a:pt x="6883" y="103570"/>
                    <a:pt x="0" y="122459"/>
                    <a:pt x="0" y="122459"/>
                  </a:cubicBezTo>
                  <a:cubicBezTo>
                    <a:pt x="16930" y="133745"/>
                    <a:pt x="23019" y="140716"/>
                    <a:pt x="28575" y="136747"/>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4" name="Freeform 13"/>
            <p:cNvSpPr/>
            <p:nvPr/>
          </p:nvSpPr>
          <p:spPr>
            <a:xfrm>
              <a:off x="2006790" y="625903"/>
              <a:ext cx="91901" cy="84842"/>
            </a:xfrm>
            <a:custGeom>
              <a:avLst/>
              <a:gdLst>
                <a:gd name="connsiteX0" fmla="*/ 115806 w 126086"/>
                <a:gd name="connsiteY0" fmla="*/ 14287 h 128587"/>
                <a:gd name="connsiteX1" fmla="*/ 115806 w 126086"/>
                <a:gd name="connsiteY1" fmla="*/ 104775 h 128587"/>
                <a:gd name="connsiteX2" fmla="*/ 96756 w 126086"/>
                <a:gd name="connsiteY2" fmla="*/ 114300 h 128587"/>
                <a:gd name="connsiteX3" fmla="*/ 82469 w 126086"/>
                <a:gd name="connsiteY3" fmla="*/ 128587 h 128587"/>
                <a:gd name="connsiteX4" fmla="*/ 68181 w 126086"/>
                <a:gd name="connsiteY4" fmla="*/ 123825 h 128587"/>
                <a:gd name="connsiteX5" fmla="*/ 53894 w 126086"/>
                <a:gd name="connsiteY5" fmla="*/ 85725 h 128587"/>
                <a:gd name="connsiteX6" fmla="*/ 49131 w 126086"/>
                <a:gd name="connsiteY6" fmla="*/ 71437 h 128587"/>
                <a:gd name="connsiteX7" fmla="*/ 34844 w 126086"/>
                <a:gd name="connsiteY7" fmla="*/ 66675 h 128587"/>
                <a:gd name="connsiteX8" fmla="*/ 11031 w 126086"/>
                <a:gd name="connsiteY8" fmla="*/ 28575 h 128587"/>
                <a:gd name="connsiteX9" fmla="*/ 6269 w 126086"/>
                <a:gd name="connsiteY9" fmla="*/ 9525 h 128587"/>
                <a:gd name="connsiteX10" fmla="*/ 58656 w 126086"/>
                <a:gd name="connsiteY10" fmla="*/ 14287 h 128587"/>
                <a:gd name="connsiteX11" fmla="*/ 72944 w 126086"/>
                <a:gd name="connsiteY11" fmla="*/ 19050 h 128587"/>
                <a:gd name="connsiteX12" fmla="*/ 115806 w 126086"/>
                <a:gd name="connsiteY12" fmla="*/ 14287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86" h="128587">
                  <a:moveTo>
                    <a:pt x="115806" y="14287"/>
                  </a:moveTo>
                  <a:cubicBezTo>
                    <a:pt x="122950" y="28574"/>
                    <a:pt x="126086" y="86271"/>
                    <a:pt x="115806" y="104775"/>
                  </a:cubicBezTo>
                  <a:cubicBezTo>
                    <a:pt x="112358" y="110981"/>
                    <a:pt x="102533" y="110174"/>
                    <a:pt x="96756" y="114300"/>
                  </a:cubicBezTo>
                  <a:cubicBezTo>
                    <a:pt x="91276" y="118215"/>
                    <a:pt x="87231" y="123825"/>
                    <a:pt x="82469" y="128587"/>
                  </a:cubicBezTo>
                  <a:cubicBezTo>
                    <a:pt x="77706" y="127000"/>
                    <a:pt x="72101" y="126961"/>
                    <a:pt x="68181" y="123825"/>
                  </a:cubicBezTo>
                  <a:cubicBezTo>
                    <a:pt x="55931" y="114025"/>
                    <a:pt x="57282" y="99278"/>
                    <a:pt x="53894" y="85725"/>
                  </a:cubicBezTo>
                  <a:cubicBezTo>
                    <a:pt x="52676" y="80855"/>
                    <a:pt x="52681" y="74987"/>
                    <a:pt x="49131" y="71437"/>
                  </a:cubicBezTo>
                  <a:cubicBezTo>
                    <a:pt x="45581" y="67887"/>
                    <a:pt x="39606" y="68262"/>
                    <a:pt x="34844" y="66675"/>
                  </a:cubicBezTo>
                  <a:cubicBezTo>
                    <a:pt x="14141" y="52874"/>
                    <a:pt x="18965" y="60313"/>
                    <a:pt x="11031" y="28575"/>
                  </a:cubicBezTo>
                  <a:cubicBezTo>
                    <a:pt x="9444" y="22225"/>
                    <a:pt x="0" y="11406"/>
                    <a:pt x="6269" y="9525"/>
                  </a:cubicBezTo>
                  <a:cubicBezTo>
                    <a:pt x="23064" y="4486"/>
                    <a:pt x="41194" y="12700"/>
                    <a:pt x="58656" y="14287"/>
                  </a:cubicBezTo>
                  <a:cubicBezTo>
                    <a:pt x="63419" y="15875"/>
                    <a:pt x="68074" y="17832"/>
                    <a:pt x="72944" y="19050"/>
                  </a:cubicBezTo>
                  <a:cubicBezTo>
                    <a:pt x="100693" y="25987"/>
                    <a:pt x="108662" y="0"/>
                    <a:pt x="115806" y="14287"/>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5" name="Freeform 14"/>
            <p:cNvSpPr/>
            <p:nvPr/>
          </p:nvSpPr>
          <p:spPr>
            <a:xfrm>
              <a:off x="1980055" y="826843"/>
              <a:ext cx="103598" cy="47630"/>
            </a:xfrm>
            <a:custGeom>
              <a:avLst/>
              <a:gdLst>
                <a:gd name="connsiteX0" fmla="*/ 794 w 143669"/>
                <a:gd name="connsiteY0" fmla="*/ 33337 h 72252"/>
                <a:gd name="connsiteX1" fmla="*/ 5557 w 143669"/>
                <a:gd name="connsiteY1" fmla="*/ 47625 h 72252"/>
                <a:gd name="connsiteX2" fmla="*/ 96044 w 143669"/>
                <a:gd name="connsiteY2" fmla="*/ 52387 h 72252"/>
                <a:gd name="connsiteX3" fmla="*/ 124619 w 143669"/>
                <a:gd name="connsiteY3" fmla="*/ 47625 h 72252"/>
                <a:gd name="connsiteX4" fmla="*/ 138907 w 143669"/>
                <a:gd name="connsiteY4" fmla="*/ 42862 h 72252"/>
                <a:gd name="connsiteX5" fmla="*/ 143669 w 143669"/>
                <a:gd name="connsiteY5" fmla="*/ 28575 h 72252"/>
                <a:gd name="connsiteX6" fmla="*/ 138907 w 143669"/>
                <a:gd name="connsiteY6" fmla="*/ 14287 h 72252"/>
                <a:gd name="connsiteX7" fmla="*/ 110332 w 143669"/>
                <a:gd name="connsiteY7" fmla="*/ 0 h 72252"/>
                <a:gd name="connsiteX8" fmla="*/ 72232 w 143669"/>
                <a:gd name="connsiteY8" fmla="*/ 4762 h 72252"/>
                <a:gd name="connsiteX9" fmla="*/ 43657 w 143669"/>
                <a:gd name="connsiteY9" fmla="*/ 14287 h 72252"/>
                <a:gd name="connsiteX10" fmla="*/ 24607 w 143669"/>
                <a:gd name="connsiteY10" fmla="*/ 19050 h 72252"/>
                <a:gd name="connsiteX11" fmla="*/ 10319 w 143669"/>
                <a:gd name="connsiteY11" fmla="*/ 28575 h 72252"/>
                <a:gd name="connsiteX12" fmla="*/ 794 w 143669"/>
                <a:gd name="connsiteY12" fmla="*/ 33337 h 7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69" h="72252">
                  <a:moveTo>
                    <a:pt x="794" y="33337"/>
                  </a:moveTo>
                  <a:cubicBezTo>
                    <a:pt x="0" y="36512"/>
                    <a:pt x="2421" y="43705"/>
                    <a:pt x="5557" y="47625"/>
                  </a:cubicBezTo>
                  <a:cubicBezTo>
                    <a:pt x="25258" y="72252"/>
                    <a:pt x="84209" y="53127"/>
                    <a:pt x="96044" y="52387"/>
                  </a:cubicBezTo>
                  <a:cubicBezTo>
                    <a:pt x="105569" y="50800"/>
                    <a:pt x="115193" y="49720"/>
                    <a:pt x="124619" y="47625"/>
                  </a:cubicBezTo>
                  <a:cubicBezTo>
                    <a:pt x="129520" y="46536"/>
                    <a:pt x="135357" y="46412"/>
                    <a:pt x="138907" y="42862"/>
                  </a:cubicBezTo>
                  <a:cubicBezTo>
                    <a:pt x="142457" y="39312"/>
                    <a:pt x="142082" y="33337"/>
                    <a:pt x="143669" y="28575"/>
                  </a:cubicBezTo>
                  <a:cubicBezTo>
                    <a:pt x="142082" y="23812"/>
                    <a:pt x="142043" y="18207"/>
                    <a:pt x="138907" y="14287"/>
                  </a:cubicBezTo>
                  <a:cubicBezTo>
                    <a:pt x="132193" y="5894"/>
                    <a:pt x="119744" y="3137"/>
                    <a:pt x="110332" y="0"/>
                  </a:cubicBezTo>
                  <a:cubicBezTo>
                    <a:pt x="97632" y="1587"/>
                    <a:pt x="84747" y="2080"/>
                    <a:pt x="72232" y="4762"/>
                  </a:cubicBezTo>
                  <a:cubicBezTo>
                    <a:pt x="62415" y="6866"/>
                    <a:pt x="53397" y="11852"/>
                    <a:pt x="43657" y="14287"/>
                  </a:cubicBezTo>
                  <a:lnTo>
                    <a:pt x="24607" y="19050"/>
                  </a:lnTo>
                  <a:cubicBezTo>
                    <a:pt x="19844" y="22225"/>
                    <a:pt x="13895" y="24105"/>
                    <a:pt x="10319" y="28575"/>
                  </a:cubicBezTo>
                  <a:cubicBezTo>
                    <a:pt x="7183" y="32495"/>
                    <a:pt x="1588" y="30162"/>
                    <a:pt x="794" y="33337"/>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6" name="Freeform 15"/>
            <p:cNvSpPr/>
            <p:nvPr/>
          </p:nvSpPr>
          <p:spPr>
            <a:xfrm>
              <a:off x="1931598" y="722652"/>
              <a:ext cx="45116" cy="89306"/>
            </a:xfrm>
            <a:custGeom>
              <a:avLst/>
              <a:gdLst>
                <a:gd name="connsiteX0" fmla="*/ 6269 w 61935"/>
                <a:gd name="connsiteY0" fmla="*/ 44595 h 135872"/>
                <a:gd name="connsiteX1" fmla="*/ 15794 w 61935"/>
                <a:gd name="connsiteY1" fmla="*/ 16020 h 135872"/>
                <a:gd name="connsiteX2" fmla="*/ 20556 w 61935"/>
                <a:gd name="connsiteY2" fmla="*/ 1732 h 135872"/>
                <a:gd name="connsiteX3" fmla="*/ 39606 w 61935"/>
                <a:gd name="connsiteY3" fmla="*/ 6495 h 135872"/>
                <a:gd name="connsiteX4" fmla="*/ 20556 w 61935"/>
                <a:gd name="connsiteY4" fmla="*/ 106507 h 135872"/>
                <a:gd name="connsiteX5" fmla="*/ 6269 w 61935"/>
                <a:gd name="connsiteY5" fmla="*/ 63645 h 135872"/>
                <a:gd name="connsiteX6" fmla="*/ 6269 w 61935"/>
                <a:gd name="connsiteY6" fmla="*/ 44595 h 13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35" h="135872">
                  <a:moveTo>
                    <a:pt x="6269" y="44595"/>
                  </a:moveTo>
                  <a:lnTo>
                    <a:pt x="15794" y="16020"/>
                  </a:lnTo>
                  <a:lnTo>
                    <a:pt x="20556" y="1732"/>
                  </a:lnTo>
                  <a:cubicBezTo>
                    <a:pt x="26906" y="3320"/>
                    <a:pt x="38794" y="0"/>
                    <a:pt x="39606" y="6495"/>
                  </a:cubicBezTo>
                  <a:cubicBezTo>
                    <a:pt x="55779" y="135872"/>
                    <a:pt x="61935" y="134092"/>
                    <a:pt x="20556" y="106507"/>
                  </a:cubicBezTo>
                  <a:cubicBezTo>
                    <a:pt x="3984" y="81649"/>
                    <a:pt x="14824" y="102144"/>
                    <a:pt x="6269" y="63645"/>
                  </a:cubicBezTo>
                  <a:cubicBezTo>
                    <a:pt x="0" y="35434"/>
                    <a:pt x="1506" y="63299"/>
                    <a:pt x="6269" y="44595"/>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7" name="Freeform 16"/>
            <p:cNvSpPr/>
            <p:nvPr/>
          </p:nvSpPr>
          <p:spPr>
            <a:xfrm>
              <a:off x="2225682" y="244863"/>
              <a:ext cx="26735" cy="40187"/>
            </a:xfrm>
            <a:custGeom>
              <a:avLst/>
              <a:gdLst>
                <a:gd name="connsiteX0" fmla="*/ 28833 w 38358"/>
                <a:gd name="connsiteY0" fmla="*/ 31708 h 61387"/>
                <a:gd name="connsiteX1" fmla="*/ 9783 w 38358"/>
                <a:gd name="connsiteY1" fmla="*/ 3133 h 61387"/>
                <a:gd name="connsiteX2" fmla="*/ 258 w 38358"/>
                <a:gd name="connsiteY2" fmla="*/ 17421 h 61387"/>
                <a:gd name="connsiteX3" fmla="*/ 5020 w 38358"/>
                <a:gd name="connsiteY3" fmla="*/ 50758 h 61387"/>
                <a:gd name="connsiteX4" fmla="*/ 38358 w 38358"/>
                <a:gd name="connsiteY4" fmla="*/ 50758 h 61387"/>
                <a:gd name="connsiteX5" fmla="*/ 28833 w 38358"/>
                <a:gd name="connsiteY5" fmla="*/ 36471 h 61387"/>
                <a:gd name="connsiteX6" fmla="*/ 28833 w 38358"/>
                <a:gd name="connsiteY6" fmla="*/ 31708 h 6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58" h="61387">
                  <a:moveTo>
                    <a:pt x="28833" y="31708"/>
                  </a:moveTo>
                  <a:cubicBezTo>
                    <a:pt x="25658" y="26152"/>
                    <a:pt x="25444" y="0"/>
                    <a:pt x="9783" y="3133"/>
                  </a:cubicBezTo>
                  <a:cubicBezTo>
                    <a:pt x="4170" y="4256"/>
                    <a:pt x="3433" y="12658"/>
                    <a:pt x="258" y="17421"/>
                  </a:cubicBezTo>
                  <a:cubicBezTo>
                    <a:pt x="1845" y="28533"/>
                    <a:pt x="0" y="40718"/>
                    <a:pt x="5020" y="50758"/>
                  </a:cubicBezTo>
                  <a:cubicBezTo>
                    <a:pt x="10335" y="61387"/>
                    <a:pt x="34233" y="51789"/>
                    <a:pt x="38358" y="50758"/>
                  </a:cubicBezTo>
                  <a:cubicBezTo>
                    <a:pt x="35183" y="45996"/>
                    <a:pt x="31393" y="41590"/>
                    <a:pt x="28833" y="36471"/>
                  </a:cubicBezTo>
                  <a:cubicBezTo>
                    <a:pt x="17888" y="14581"/>
                    <a:pt x="32008" y="37264"/>
                    <a:pt x="28833" y="31708"/>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8" name="Freeform 17"/>
            <p:cNvSpPr/>
            <p:nvPr/>
          </p:nvSpPr>
          <p:spPr>
            <a:xfrm>
              <a:off x="2264114" y="183836"/>
              <a:ext cx="58482" cy="58050"/>
            </a:xfrm>
            <a:custGeom>
              <a:avLst/>
              <a:gdLst>
                <a:gd name="connsiteX0" fmla="*/ 27308 w 80028"/>
                <a:gd name="connsiteY0" fmla="*/ 81989 h 89133"/>
                <a:gd name="connsiteX1" fmla="*/ 13021 w 80028"/>
                <a:gd name="connsiteY1" fmla="*/ 77226 h 89133"/>
                <a:gd name="connsiteX2" fmla="*/ 8258 w 80028"/>
                <a:gd name="connsiteY2" fmla="*/ 43889 h 89133"/>
                <a:gd name="connsiteX3" fmla="*/ 22546 w 80028"/>
                <a:gd name="connsiteY3" fmla="*/ 34364 h 89133"/>
                <a:gd name="connsiteX4" fmla="*/ 27308 w 80028"/>
                <a:gd name="connsiteY4" fmla="*/ 10551 h 89133"/>
                <a:gd name="connsiteX5" fmla="*/ 70171 w 80028"/>
                <a:gd name="connsiteY5" fmla="*/ 10551 h 89133"/>
                <a:gd name="connsiteX6" fmla="*/ 60646 w 80028"/>
                <a:gd name="connsiteY6" fmla="*/ 34364 h 89133"/>
                <a:gd name="connsiteX7" fmla="*/ 27308 w 80028"/>
                <a:gd name="connsiteY7" fmla="*/ 81989 h 8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28" h="89133">
                  <a:moveTo>
                    <a:pt x="27308" y="81989"/>
                  </a:moveTo>
                  <a:cubicBezTo>
                    <a:pt x="19371" y="89133"/>
                    <a:pt x="16941" y="80362"/>
                    <a:pt x="13021" y="77226"/>
                  </a:cubicBezTo>
                  <a:cubicBezTo>
                    <a:pt x="1708" y="68176"/>
                    <a:pt x="0" y="56276"/>
                    <a:pt x="8258" y="43889"/>
                  </a:cubicBezTo>
                  <a:cubicBezTo>
                    <a:pt x="11433" y="39126"/>
                    <a:pt x="17783" y="37539"/>
                    <a:pt x="22546" y="34364"/>
                  </a:cubicBezTo>
                  <a:cubicBezTo>
                    <a:pt x="24133" y="26426"/>
                    <a:pt x="22818" y="17286"/>
                    <a:pt x="27308" y="10551"/>
                  </a:cubicBezTo>
                  <a:cubicBezTo>
                    <a:pt x="34342" y="0"/>
                    <a:pt x="68218" y="10226"/>
                    <a:pt x="70171" y="10551"/>
                  </a:cubicBezTo>
                  <a:cubicBezTo>
                    <a:pt x="80028" y="40127"/>
                    <a:pt x="75364" y="10815"/>
                    <a:pt x="60646" y="34364"/>
                  </a:cubicBezTo>
                  <a:cubicBezTo>
                    <a:pt x="40904" y="65951"/>
                    <a:pt x="35245" y="74845"/>
                    <a:pt x="27308" y="81989"/>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9" name="Freeform 18"/>
            <p:cNvSpPr/>
            <p:nvPr/>
          </p:nvSpPr>
          <p:spPr>
            <a:xfrm>
              <a:off x="2202289" y="30528"/>
              <a:ext cx="55141" cy="74422"/>
            </a:xfrm>
            <a:custGeom>
              <a:avLst/>
              <a:gdLst>
                <a:gd name="connsiteX0" fmla="*/ 16917 w 76424"/>
                <a:gd name="connsiteY0" fmla="*/ 70476 h 112935"/>
                <a:gd name="connsiteX1" fmla="*/ 21680 w 76424"/>
                <a:gd name="connsiteY1" fmla="*/ 108576 h 112935"/>
                <a:gd name="connsiteX2" fmla="*/ 35967 w 76424"/>
                <a:gd name="connsiteY2" fmla="*/ 103814 h 112935"/>
                <a:gd name="connsiteX3" fmla="*/ 50255 w 76424"/>
                <a:gd name="connsiteY3" fmla="*/ 46664 h 112935"/>
                <a:gd name="connsiteX4" fmla="*/ 7392 w 76424"/>
                <a:gd name="connsiteY4" fmla="*/ 37139 h 112935"/>
                <a:gd name="connsiteX5" fmla="*/ 12155 w 76424"/>
                <a:gd name="connsiteY5" fmla="*/ 70476 h 112935"/>
                <a:gd name="connsiteX6" fmla="*/ 16917 w 76424"/>
                <a:gd name="connsiteY6" fmla="*/ 70476 h 11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24" h="112935">
                  <a:moveTo>
                    <a:pt x="16917" y="70476"/>
                  </a:moveTo>
                  <a:cubicBezTo>
                    <a:pt x="18505" y="76826"/>
                    <a:pt x="15330" y="97463"/>
                    <a:pt x="21680" y="108576"/>
                  </a:cubicBezTo>
                  <a:cubicBezTo>
                    <a:pt x="24171" y="112935"/>
                    <a:pt x="34103" y="108475"/>
                    <a:pt x="35967" y="103814"/>
                  </a:cubicBezTo>
                  <a:cubicBezTo>
                    <a:pt x="76424" y="2671"/>
                    <a:pt x="18796" y="93851"/>
                    <a:pt x="50255" y="46664"/>
                  </a:cubicBezTo>
                  <a:cubicBezTo>
                    <a:pt x="45596" y="32689"/>
                    <a:pt x="39888" y="0"/>
                    <a:pt x="7392" y="37139"/>
                  </a:cubicBezTo>
                  <a:cubicBezTo>
                    <a:pt x="0" y="45587"/>
                    <a:pt x="11038" y="59307"/>
                    <a:pt x="12155" y="70476"/>
                  </a:cubicBezTo>
                  <a:cubicBezTo>
                    <a:pt x="12629" y="75215"/>
                    <a:pt x="15330" y="64126"/>
                    <a:pt x="16917" y="70476"/>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0" name="Freeform 19"/>
            <p:cNvSpPr/>
            <p:nvPr/>
          </p:nvSpPr>
          <p:spPr>
            <a:xfrm>
              <a:off x="2255759" y="85599"/>
              <a:ext cx="8355" cy="20838"/>
            </a:xfrm>
            <a:custGeom>
              <a:avLst/>
              <a:gdLst>
                <a:gd name="connsiteX0" fmla="*/ 794 w 10577"/>
                <a:gd name="connsiteY0" fmla="*/ 17299 h 31587"/>
                <a:gd name="connsiteX1" fmla="*/ 5557 w 10577"/>
                <a:gd name="connsiteY1" fmla="*/ 31587 h 31587"/>
                <a:gd name="connsiteX2" fmla="*/ 10319 w 10577"/>
                <a:gd name="connsiteY2" fmla="*/ 17299 h 31587"/>
                <a:gd name="connsiteX3" fmla="*/ 794 w 10577"/>
                <a:gd name="connsiteY3" fmla="*/ 17299 h 31587"/>
              </a:gdLst>
              <a:ahLst/>
              <a:cxnLst>
                <a:cxn ang="0">
                  <a:pos x="connsiteX0" y="connsiteY0"/>
                </a:cxn>
                <a:cxn ang="0">
                  <a:pos x="connsiteX1" y="connsiteY1"/>
                </a:cxn>
                <a:cxn ang="0">
                  <a:pos x="connsiteX2" y="connsiteY2"/>
                </a:cxn>
                <a:cxn ang="0">
                  <a:pos x="connsiteX3" y="connsiteY3"/>
                </a:cxn>
              </a:cxnLst>
              <a:rect l="l" t="t" r="r" b="b"/>
              <a:pathLst>
                <a:path w="10577" h="31587">
                  <a:moveTo>
                    <a:pt x="794" y="17299"/>
                  </a:moveTo>
                  <a:cubicBezTo>
                    <a:pt x="0" y="19680"/>
                    <a:pt x="537" y="31587"/>
                    <a:pt x="5557" y="31587"/>
                  </a:cubicBezTo>
                  <a:cubicBezTo>
                    <a:pt x="10577" y="31587"/>
                    <a:pt x="10319" y="22319"/>
                    <a:pt x="10319" y="17299"/>
                  </a:cubicBezTo>
                  <a:cubicBezTo>
                    <a:pt x="10319" y="0"/>
                    <a:pt x="1588" y="14918"/>
                    <a:pt x="794" y="17299"/>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1" name="Freeform 20"/>
            <p:cNvSpPr/>
            <p:nvPr/>
          </p:nvSpPr>
          <p:spPr>
            <a:xfrm>
              <a:off x="2249075" y="-3707"/>
              <a:ext cx="26735" cy="35723"/>
            </a:xfrm>
            <a:custGeom>
              <a:avLst/>
              <a:gdLst>
                <a:gd name="connsiteX0" fmla="*/ 14288 w 36161"/>
                <a:gd name="connsiteY0" fmla="*/ 46909 h 53259"/>
                <a:gd name="connsiteX1" fmla="*/ 19050 w 36161"/>
                <a:gd name="connsiteY1" fmla="*/ 4047 h 53259"/>
                <a:gd name="connsiteX2" fmla="*/ 4763 w 36161"/>
                <a:gd name="connsiteY2" fmla="*/ 13572 h 53259"/>
                <a:gd name="connsiteX3" fmla="*/ 0 w 36161"/>
                <a:gd name="connsiteY3" fmla="*/ 27859 h 53259"/>
                <a:gd name="connsiteX4" fmla="*/ 4763 w 36161"/>
                <a:gd name="connsiteY4" fmla="*/ 42147 h 53259"/>
                <a:gd name="connsiteX5" fmla="*/ 14288 w 36161"/>
                <a:gd name="connsiteY5" fmla="*/ 46909 h 5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1" h="53259">
                  <a:moveTo>
                    <a:pt x="14288" y="46909"/>
                  </a:moveTo>
                  <a:cubicBezTo>
                    <a:pt x="16669" y="40559"/>
                    <a:pt x="36161" y="21158"/>
                    <a:pt x="19050" y="4047"/>
                  </a:cubicBezTo>
                  <a:cubicBezTo>
                    <a:pt x="15003" y="0"/>
                    <a:pt x="9525" y="10397"/>
                    <a:pt x="4763" y="13572"/>
                  </a:cubicBezTo>
                  <a:cubicBezTo>
                    <a:pt x="3175" y="18334"/>
                    <a:pt x="0" y="22839"/>
                    <a:pt x="0" y="27859"/>
                  </a:cubicBezTo>
                  <a:cubicBezTo>
                    <a:pt x="0" y="32879"/>
                    <a:pt x="3778" y="37224"/>
                    <a:pt x="4763" y="42147"/>
                  </a:cubicBezTo>
                  <a:cubicBezTo>
                    <a:pt x="5386" y="45260"/>
                    <a:pt x="11907" y="53259"/>
                    <a:pt x="14288" y="46909"/>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2" name="Freeform 21"/>
            <p:cNvSpPr/>
            <p:nvPr/>
          </p:nvSpPr>
          <p:spPr>
            <a:xfrm>
              <a:off x="2250746" y="-79617"/>
              <a:ext cx="33419" cy="28280"/>
            </a:xfrm>
            <a:custGeom>
              <a:avLst/>
              <a:gdLst>
                <a:gd name="connsiteX0" fmla="*/ 35696 w 45221"/>
                <a:gd name="connsiteY0" fmla="*/ 794 h 43922"/>
                <a:gd name="connsiteX1" fmla="*/ 26171 w 45221"/>
                <a:gd name="connsiteY1" fmla="*/ 38894 h 43922"/>
                <a:gd name="connsiteX2" fmla="*/ 45221 w 45221"/>
                <a:gd name="connsiteY2" fmla="*/ 34132 h 43922"/>
                <a:gd name="connsiteX3" fmla="*/ 35696 w 45221"/>
                <a:gd name="connsiteY3" fmla="*/ 794 h 43922"/>
              </a:gdLst>
              <a:ahLst/>
              <a:cxnLst>
                <a:cxn ang="0">
                  <a:pos x="connsiteX0" y="connsiteY0"/>
                </a:cxn>
                <a:cxn ang="0">
                  <a:pos x="connsiteX1" y="connsiteY1"/>
                </a:cxn>
                <a:cxn ang="0">
                  <a:pos x="connsiteX2" y="connsiteY2"/>
                </a:cxn>
                <a:cxn ang="0">
                  <a:pos x="connsiteX3" y="connsiteY3"/>
                </a:cxn>
              </a:cxnLst>
              <a:rect l="l" t="t" r="r" b="b"/>
              <a:pathLst>
                <a:path w="45221" h="43922">
                  <a:moveTo>
                    <a:pt x="35696" y="794"/>
                  </a:moveTo>
                  <a:cubicBezTo>
                    <a:pt x="32521" y="1588"/>
                    <a:pt x="0" y="7488"/>
                    <a:pt x="26171" y="38894"/>
                  </a:cubicBezTo>
                  <a:cubicBezTo>
                    <a:pt x="30361" y="43922"/>
                    <a:pt x="38871" y="35719"/>
                    <a:pt x="45221" y="34132"/>
                  </a:cubicBezTo>
                  <a:cubicBezTo>
                    <a:pt x="33727" y="16890"/>
                    <a:pt x="38871" y="0"/>
                    <a:pt x="35696" y="794"/>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3" name="Freeform 22"/>
            <p:cNvSpPr/>
            <p:nvPr/>
          </p:nvSpPr>
          <p:spPr>
            <a:xfrm>
              <a:off x="2076970" y="572320"/>
              <a:ext cx="8354" cy="20838"/>
            </a:xfrm>
            <a:custGeom>
              <a:avLst/>
              <a:gdLst>
                <a:gd name="connsiteX0" fmla="*/ 794 w 10577"/>
                <a:gd name="connsiteY0" fmla="*/ 17299 h 31587"/>
                <a:gd name="connsiteX1" fmla="*/ 5557 w 10577"/>
                <a:gd name="connsiteY1" fmla="*/ 31587 h 31587"/>
                <a:gd name="connsiteX2" fmla="*/ 10319 w 10577"/>
                <a:gd name="connsiteY2" fmla="*/ 17299 h 31587"/>
                <a:gd name="connsiteX3" fmla="*/ 794 w 10577"/>
                <a:gd name="connsiteY3" fmla="*/ 17299 h 31587"/>
              </a:gdLst>
              <a:ahLst/>
              <a:cxnLst>
                <a:cxn ang="0">
                  <a:pos x="connsiteX0" y="connsiteY0"/>
                </a:cxn>
                <a:cxn ang="0">
                  <a:pos x="connsiteX1" y="connsiteY1"/>
                </a:cxn>
                <a:cxn ang="0">
                  <a:pos x="connsiteX2" y="connsiteY2"/>
                </a:cxn>
                <a:cxn ang="0">
                  <a:pos x="connsiteX3" y="connsiteY3"/>
                </a:cxn>
              </a:cxnLst>
              <a:rect l="l" t="t" r="r" b="b"/>
              <a:pathLst>
                <a:path w="10577" h="31587">
                  <a:moveTo>
                    <a:pt x="794" y="17299"/>
                  </a:moveTo>
                  <a:cubicBezTo>
                    <a:pt x="0" y="19680"/>
                    <a:pt x="537" y="31587"/>
                    <a:pt x="5557" y="31587"/>
                  </a:cubicBezTo>
                  <a:cubicBezTo>
                    <a:pt x="10577" y="31587"/>
                    <a:pt x="10319" y="22319"/>
                    <a:pt x="10319" y="17299"/>
                  </a:cubicBezTo>
                  <a:cubicBezTo>
                    <a:pt x="10319" y="0"/>
                    <a:pt x="1588" y="14918"/>
                    <a:pt x="794" y="17299"/>
                  </a:cubicBezTo>
                  <a:close/>
                </a:path>
              </a:pathLst>
            </a:cu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grpSp>
          <p:nvGrpSpPr>
            <p:cNvPr id="3" name="Group 119"/>
            <p:cNvGrpSpPr>
              <a:grpSpLocks/>
            </p:cNvGrpSpPr>
            <p:nvPr/>
          </p:nvGrpSpPr>
          <p:grpSpPr bwMode="auto">
            <a:xfrm>
              <a:off x="0" y="913641"/>
              <a:ext cx="4474757" cy="5944359"/>
              <a:chOff x="1397003" y="1676399"/>
              <a:chExt cx="11099797" cy="16330917"/>
            </a:xfrm>
            <a:grpFill/>
          </p:grpSpPr>
          <p:grpSp>
            <p:nvGrpSpPr>
              <p:cNvPr id="4" name="Group 114"/>
              <p:cNvGrpSpPr/>
              <p:nvPr/>
            </p:nvGrpSpPr>
            <p:grpSpPr>
              <a:xfrm>
                <a:off x="4648196" y="1676399"/>
                <a:ext cx="3124200" cy="5105398"/>
                <a:chOff x="2514600" y="-7391400"/>
                <a:chExt cx="8717091" cy="14415187"/>
              </a:xfrm>
              <a:grpFill/>
            </p:grpSpPr>
            <p:sp>
              <p:nvSpPr>
                <p:cNvPr id="140" name="Freeform 12"/>
                <p:cNvSpPr>
                  <a:spLocks noChangeAspect="1"/>
                </p:cNvSpPr>
                <p:nvPr/>
              </p:nvSpPr>
              <p:spPr bwMode="auto">
                <a:xfrm>
                  <a:off x="4513933" y="-6971541"/>
                  <a:ext cx="3978674" cy="7917358"/>
                </a:xfrm>
                <a:custGeom>
                  <a:avLst/>
                  <a:gdLst/>
                  <a:ahLst/>
                  <a:cxnLst>
                    <a:cxn ang="0">
                      <a:pos x="415" y="65"/>
                    </a:cxn>
                    <a:cxn ang="0">
                      <a:pos x="390" y="210"/>
                    </a:cxn>
                    <a:cxn ang="0">
                      <a:pos x="425" y="265"/>
                    </a:cxn>
                    <a:cxn ang="0">
                      <a:pos x="400" y="345"/>
                    </a:cxn>
                    <a:cxn ang="0">
                      <a:pos x="405" y="450"/>
                    </a:cxn>
                    <a:cxn ang="0">
                      <a:pos x="330" y="460"/>
                    </a:cxn>
                    <a:cxn ang="0">
                      <a:pos x="255" y="515"/>
                    </a:cxn>
                    <a:cxn ang="0">
                      <a:pos x="135" y="570"/>
                    </a:cxn>
                    <a:cxn ang="0">
                      <a:pos x="55" y="725"/>
                    </a:cxn>
                    <a:cxn ang="0">
                      <a:pos x="20" y="875"/>
                    </a:cxn>
                    <a:cxn ang="0">
                      <a:pos x="65" y="835"/>
                    </a:cxn>
                    <a:cxn ang="0">
                      <a:pos x="105" y="850"/>
                    </a:cxn>
                    <a:cxn ang="0">
                      <a:pos x="90" y="925"/>
                    </a:cxn>
                    <a:cxn ang="0">
                      <a:pos x="80" y="1010"/>
                    </a:cxn>
                    <a:cxn ang="0">
                      <a:pos x="150" y="1040"/>
                    </a:cxn>
                    <a:cxn ang="0">
                      <a:pos x="180" y="1110"/>
                    </a:cxn>
                    <a:cxn ang="0">
                      <a:pos x="240" y="1160"/>
                    </a:cxn>
                    <a:cxn ang="0">
                      <a:pos x="305" y="1110"/>
                    </a:cxn>
                    <a:cxn ang="0">
                      <a:pos x="270" y="1170"/>
                    </a:cxn>
                    <a:cxn ang="0">
                      <a:pos x="260" y="1340"/>
                    </a:cxn>
                    <a:cxn ang="0">
                      <a:pos x="150" y="1355"/>
                    </a:cxn>
                    <a:cxn ang="0">
                      <a:pos x="105" y="1580"/>
                    </a:cxn>
                    <a:cxn ang="0">
                      <a:pos x="0" y="1705"/>
                    </a:cxn>
                    <a:cxn ang="0">
                      <a:pos x="35" y="1865"/>
                    </a:cxn>
                    <a:cxn ang="0">
                      <a:pos x="70" y="1955"/>
                    </a:cxn>
                    <a:cxn ang="0">
                      <a:pos x="230" y="1965"/>
                    </a:cxn>
                    <a:cxn ang="0">
                      <a:pos x="305" y="1840"/>
                    </a:cxn>
                    <a:cxn ang="0">
                      <a:pos x="350" y="1630"/>
                    </a:cxn>
                    <a:cxn ang="0">
                      <a:pos x="685" y="1550"/>
                    </a:cxn>
                    <a:cxn ang="0">
                      <a:pos x="785" y="1440"/>
                    </a:cxn>
                    <a:cxn ang="0">
                      <a:pos x="920" y="1370"/>
                    </a:cxn>
                    <a:cxn ang="0">
                      <a:pos x="915" y="1040"/>
                    </a:cxn>
                    <a:cxn ang="0">
                      <a:pos x="995" y="735"/>
                    </a:cxn>
                    <a:cxn ang="0">
                      <a:pos x="890" y="695"/>
                    </a:cxn>
                    <a:cxn ang="0">
                      <a:pos x="700" y="595"/>
                    </a:cxn>
                    <a:cxn ang="0">
                      <a:pos x="830" y="395"/>
                    </a:cxn>
                    <a:cxn ang="0">
                      <a:pos x="790" y="170"/>
                    </a:cxn>
                    <a:cxn ang="0">
                      <a:pos x="590" y="55"/>
                    </a:cxn>
                    <a:cxn ang="0">
                      <a:pos x="465" y="25"/>
                    </a:cxn>
                  </a:cxnLst>
                  <a:rect l="0" t="0" r="r" b="b"/>
                  <a:pathLst>
                    <a:path w="995" h="1980">
                      <a:moveTo>
                        <a:pt x="445" y="40"/>
                      </a:moveTo>
                      <a:lnTo>
                        <a:pt x="415" y="65"/>
                      </a:lnTo>
                      <a:lnTo>
                        <a:pt x="425" y="160"/>
                      </a:lnTo>
                      <a:lnTo>
                        <a:pt x="390" y="210"/>
                      </a:lnTo>
                      <a:lnTo>
                        <a:pt x="385" y="245"/>
                      </a:lnTo>
                      <a:lnTo>
                        <a:pt x="425" y="265"/>
                      </a:lnTo>
                      <a:lnTo>
                        <a:pt x="425" y="305"/>
                      </a:lnTo>
                      <a:lnTo>
                        <a:pt x="400" y="345"/>
                      </a:lnTo>
                      <a:lnTo>
                        <a:pt x="400" y="420"/>
                      </a:lnTo>
                      <a:lnTo>
                        <a:pt x="405" y="450"/>
                      </a:lnTo>
                      <a:lnTo>
                        <a:pt x="375" y="475"/>
                      </a:lnTo>
                      <a:lnTo>
                        <a:pt x="330" y="460"/>
                      </a:lnTo>
                      <a:lnTo>
                        <a:pt x="285" y="505"/>
                      </a:lnTo>
                      <a:lnTo>
                        <a:pt x="255" y="515"/>
                      </a:lnTo>
                      <a:lnTo>
                        <a:pt x="195" y="560"/>
                      </a:lnTo>
                      <a:lnTo>
                        <a:pt x="135" y="570"/>
                      </a:lnTo>
                      <a:lnTo>
                        <a:pt x="90" y="650"/>
                      </a:lnTo>
                      <a:lnTo>
                        <a:pt x="55" y="725"/>
                      </a:lnTo>
                      <a:lnTo>
                        <a:pt x="15" y="830"/>
                      </a:lnTo>
                      <a:lnTo>
                        <a:pt x="20" y="875"/>
                      </a:lnTo>
                      <a:lnTo>
                        <a:pt x="50" y="855"/>
                      </a:lnTo>
                      <a:lnTo>
                        <a:pt x="65" y="835"/>
                      </a:lnTo>
                      <a:lnTo>
                        <a:pt x="80" y="870"/>
                      </a:lnTo>
                      <a:lnTo>
                        <a:pt x="105" y="850"/>
                      </a:lnTo>
                      <a:lnTo>
                        <a:pt x="125" y="880"/>
                      </a:lnTo>
                      <a:lnTo>
                        <a:pt x="90" y="925"/>
                      </a:lnTo>
                      <a:lnTo>
                        <a:pt x="65" y="960"/>
                      </a:lnTo>
                      <a:lnTo>
                        <a:pt x="80" y="1010"/>
                      </a:lnTo>
                      <a:lnTo>
                        <a:pt x="120" y="1015"/>
                      </a:lnTo>
                      <a:lnTo>
                        <a:pt x="150" y="1040"/>
                      </a:lnTo>
                      <a:lnTo>
                        <a:pt x="185" y="1065"/>
                      </a:lnTo>
                      <a:lnTo>
                        <a:pt x="180" y="1110"/>
                      </a:lnTo>
                      <a:lnTo>
                        <a:pt x="215" y="1125"/>
                      </a:lnTo>
                      <a:lnTo>
                        <a:pt x="240" y="1160"/>
                      </a:lnTo>
                      <a:lnTo>
                        <a:pt x="270" y="1120"/>
                      </a:lnTo>
                      <a:lnTo>
                        <a:pt x="305" y="1110"/>
                      </a:lnTo>
                      <a:lnTo>
                        <a:pt x="315" y="1135"/>
                      </a:lnTo>
                      <a:lnTo>
                        <a:pt x="270" y="1170"/>
                      </a:lnTo>
                      <a:lnTo>
                        <a:pt x="265" y="1290"/>
                      </a:lnTo>
                      <a:lnTo>
                        <a:pt x="260" y="1340"/>
                      </a:lnTo>
                      <a:lnTo>
                        <a:pt x="230" y="1365"/>
                      </a:lnTo>
                      <a:lnTo>
                        <a:pt x="150" y="1355"/>
                      </a:lnTo>
                      <a:lnTo>
                        <a:pt x="135" y="1490"/>
                      </a:lnTo>
                      <a:lnTo>
                        <a:pt x="105" y="1580"/>
                      </a:lnTo>
                      <a:lnTo>
                        <a:pt x="20" y="1665"/>
                      </a:lnTo>
                      <a:lnTo>
                        <a:pt x="0" y="1705"/>
                      </a:lnTo>
                      <a:lnTo>
                        <a:pt x="5" y="1830"/>
                      </a:lnTo>
                      <a:lnTo>
                        <a:pt x="35" y="1865"/>
                      </a:lnTo>
                      <a:lnTo>
                        <a:pt x="30" y="1905"/>
                      </a:lnTo>
                      <a:lnTo>
                        <a:pt x="70" y="1955"/>
                      </a:lnTo>
                      <a:lnTo>
                        <a:pt x="175" y="1980"/>
                      </a:lnTo>
                      <a:lnTo>
                        <a:pt x="230" y="1965"/>
                      </a:lnTo>
                      <a:lnTo>
                        <a:pt x="255" y="1860"/>
                      </a:lnTo>
                      <a:lnTo>
                        <a:pt x="305" y="1840"/>
                      </a:lnTo>
                      <a:lnTo>
                        <a:pt x="360" y="1750"/>
                      </a:lnTo>
                      <a:lnTo>
                        <a:pt x="350" y="1630"/>
                      </a:lnTo>
                      <a:lnTo>
                        <a:pt x="660" y="1575"/>
                      </a:lnTo>
                      <a:lnTo>
                        <a:pt x="685" y="1550"/>
                      </a:lnTo>
                      <a:lnTo>
                        <a:pt x="730" y="1470"/>
                      </a:lnTo>
                      <a:lnTo>
                        <a:pt x="785" y="1440"/>
                      </a:lnTo>
                      <a:lnTo>
                        <a:pt x="865" y="1430"/>
                      </a:lnTo>
                      <a:lnTo>
                        <a:pt x="920" y="1370"/>
                      </a:lnTo>
                      <a:lnTo>
                        <a:pt x="915" y="1210"/>
                      </a:lnTo>
                      <a:lnTo>
                        <a:pt x="915" y="1040"/>
                      </a:lnTo>
                      <a:lnTo>
                        <a:pt x="995" y="890"/>
                      </a:lnTo>
                      <a:lnTo>
                        <a:pt x="995" y="735"/>
                      </a:lnTo>
                      <a:lnTo>
                        <a:pt x="900" y="725"/>
                      </a:lnTo>
                      <a:lnTo>
                        <a:pt x="890" y="695"/>
                      </a:lnTo>
                      <a:lnTo>
                        <a:pt x="770" y="620"/>
                      </a:lnTo>
                      <a:lnTo>
                        <a:pt x="700" y="595"/>
                      </a:lnTo>
                      <a:lnTo>
                        <a:pt x="760" y="475"/>
                      </a:lnTo>
                      <a:lnTo>
                        <a:pt x="830" y="395"/>
                      </a:lnTo>
                      <a:lnTo>
                        <a:pt x="855" y="260"/>
                      </a:lnTo>
                      <a:lnTo>
                        <a:pt x="790" y="170"/>
                      </a:lnTo>
                      <a:lnTo>
                        <a:pt x="715" y="95"/>
                      </a:lnTo>
                      <a:lnTo>
                        <a:pt x="590" y="55"/>
                      </a:lnTo>
                      <a:lnTo>
                        <a:pt x="520" y="0"/>
                      </a:lnTo>
                      <a:lnTo>
                        <a:pt x="465" y="25"/>
                      </a:lnTo>
                      <a:lnTo>
                        <a:pt x="445" y="40"/>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41" name="Freeform 13"/>
                <p:cNvSpPr>
                  <a:spLocks noChangeAspect="1"/>
                </p:cNvSpPr>
                <p:nvPr/>
              </p:nvSpPr>
              <p:spPr bwMode="auto">
                <a:xfrm>
                  <a:off x="5433625" y="-7391400"/>
                  <a:ext cx="5798066" cy="9756745"/>
                </a:xfrm>
                <a:custGeom>
                  <a:avLst/>
                  <a:gdLst/>
                  <a:ahLst/>
                  <a:cxnLst>
                    <a:cxn ang="0">
                      <a:pos x="850" y="282"/>
                    </a:cxn>
                    <a:cxn ang="0">
                      <a:pos x="1050" y="264"/>
                    </a:cxn>
                    <a:cxn ang="0">
                      <a:pos x="1120" y="165"/>
                    </a:cxn>
                    <a:cxn ang="0">
                      <a:pos x="1143" y="94"/>
                    </a:cxn>
                    <a:cxn ang="0">
                      <a:pos x="1250" y="184"/>
                    </a:cxn>
                    <a:cxn ang="0">
                      <a:pos x="1300" y="304"/>
                    </a:cxn>
                    <a:cxn ang="0">
                      <a:pos x="1240" y="424"/>
                    </a:cxn>
                    <a:cxn ang="0">
                      <a:pos x="1180" y="509"/>
                    </a:cxn>
                    <a:cxn ang="0">
                      <a:pos x="1140" y="729"/>
                    </a:cxn>
                    <a:cxn ang="0">
                      <a:pos x="1205" y="999"/>
                    </a:cxn>
                    <a:cxn ang="0">
                      <a:pos x="1270" y="1118"/>
                    </a:cxn>
                    <a:cxn ang="0">
                      <a:pos x="1360" y="1110"/>
                    </a:cxn>
                    <a:cxn ang="0">
                      <a:pos x="1360" y="1227"/>
                    </a:cxn>
                    <a:cxn ang="0">
                      <a:pos x="1425" y="1274"/>
                    </a:cxn>
                    <a:cxn ang="0">
                      <a:pos x="1405" y="1389"/>
                    </a:cxn>
                    <a:cxn ang="0">
                      <a:pos x="1370" y="1574"/>
                    </a:cxn>
                    <a:cxn ang="0">
                      <a:pos x="1295" y="1714"/>
                    </a:cxn>
                    <a:cxn ang="0">
                      <a:pos x="1220" y="1804"/>
                    </a:cxn>
                    <a:cxn ang="0">
                      <a:pos x="890" y="2059"/>
                    </a:cxn>
                    <a:cxn ang="0">
                      <a:pos x="355" y="2314"/>
                    </a:cxn>
                    <a:cxn ang="0">
                      <a:pos x="325" y="2154"/>
                    </a:cxn>
                    <a:cxn ang="0">
                      <a:pos x="140" y="2124"/>
                    </a:cxn>
                    <a:cxn ang="0">
                      <a:pos x="5" y="2064"/>
                    </a:cxn>
                    <a:cxn ang="0">
                      <a:pos x="25" y="1964"/>
                    </a:cxn>
                    <a:cxn ang="0">
                      <a:pos x="130" y="1854"/>
                    </a:cxn>
                    <a:cxn ang="0">
                      <a:pos x="430" y="1679"/>
                    </a:cxn>
                    <a:cxn ang="0">
                      <a:pos x="500" y="1574"/>
                    </a:cxn>
                    <a:cxn ang="0">
                      <a:pos x="635" y="1534"/>
                    </a:cxn>
                    <a:cxn ang="0">
                      <a:pos x="685" y="1314"/>
                    </a:cxn>
                    <a:cxn ang="0">
                      <a:pos x="765" y="994"/>
                    </a:cxn>
                    <a:cxn ang="0">
                      <a:pos x="670" y="829"/>
                    </a:cxn>
                    <a:cxn ang="0">
                      <a:pos x="540" y="724"/>
                    </a:cxn>
                    <a:cxn ang="0">
                      <a:pos x="530" y="579"/>
                    </a:cxn>
                    <a:cxn ang="0">
                      <a:pos x="625" y="364"/>
                    </a:cxn>
                    <a:cxn ang="0">
                      <a:pos x="485" y="199"/>
                    </a:cxn>
                    <a:cxn ang="0">
                      <a:pos x="290" y="104"/>
                    </a:cxn>
                    <a:cxn ang="0">
                      <a:pos x="205" y="14"/>
                    </a:cxn>
                    <a:cxn ang="0">
                      <a:pos x="299" y="0"/>
                    </a:cxn>
                    <a:cxn ang="0">
                      <a:pos x="378" y="12"/>
                    </a:cxn>
                    <a:cxn ang="0">
                      <a:pos x="475" y="83"/>
                    </a:cxn>
                    <a:cxn ang="0">
                      <a:pos x="576" y="158"/>
                    </a:cxn>
                    <a:cxn ang="0">
                      <a:pos x="630" y="209"/>
                    </a:cxn>
                    <a:cxn ang="0">
                      <a:pos x="708" y="233"/>
                    </a:cxn>
                    <a:cxn ang="0">
                      <a:pos x="764" y="244"/>
                    </a:cxn>
                  </a:cxnLst>
                  <a:rect l="0" t="0" r="r" b="b"/>
                  <a:pathLst>
                    <a:path w="1450" h="2439">
                      <a:moveTo>
                        <a:pt x="764" y="244"/>
                      </a:moveTo>
                      <a:lnTo>
                        <a:pt x="850" y="282"/>
                      </a:lnTo>
                      <a:lnTo>
                        <a:pt x="995" y="304"/>
                      </a:lnTo>
                      <a:lnTo>
                        <a:pt x="1050" y="264"/>
                      </a:lnTo>
                      <a:lnTo>
                        <a:pt x="1105" y="214"/>
                      </a:lnTo>
                      <a:lnTo>
                        <a:pt x="1120" y="165"/>
                      </a:lnTo>
                      <a:lnTo>
                        <a:pt x="1145" y="134"/>
                      </a:lnTo>
                      <a:lnTo>
                        <a:pt x="1143" y="94"/>
                      </a:lnTo>
                      <a:lnTo>
                        <a:pt x="1210" y="99"/>
                      </a:lnTo>
                      <a:lnTo>
                        <a:pt x="1250" y="184"/>
                      </a:lnTo>
                      <a:lnTo>
                        <a:pt x="1285" y="199"/>
                      </a:lnTo>
                      <a:lnTo>
                        <a:pt x="1300" y="304"/>
                      </a:lnTo>
                      <a:lnTo>
                        <a:pt x="1280" y="359"/>
                      </a:lnTo>
                      <a:lnTo>
                        <a:pt x="1240" y="424"/>
                      </a:lnTo>
                      <a:lnTo>
                        <a:pt x="1175" y="439"/>
                      </a:lnTo>
                      <a:lnTo>
                        <a:pt x="1180" y="509"/>
                      </a:lnTo>
                      <a:lnTo>
                        <a:pt x="1180" y="604"/>
                      </a:lnTo>
                      <a:lnTo>
                        <a:pt x="1140" y="729"/>
                      </a:lnTo>
                      <a:lnTo>
                        <a:pt x="1160" y="809"/>
                      </a:lnTo>
                      <a:lnTo>
                        <a:pt x="1205" y="999"/>
                      </a:lnTo>
                      <a:lnTo>
                        <a:pt x="1220" y="1054"/>
                      </a:lnTo>
                      <a:lnTo>
                        <a:pt x="1270" y="1118"/>
                      </a:lnTo>
                      <a:lnTo>
                        <a:pt x="1326" y="1099"/>
                      </a:lnTo>
                      <a:lnTo>
                        <a:pt x="1360" y="1110"/>
                      </a:lnTo>
                      <a:lnTo>
                        <a:pt x="1370" y="1144"/>
                      </a:lnTo>
                      <a:lnTo>
                        <a:pt x="1360" y="1227"/>
                      </a:lnTo>
                      <a:lnTo>
                        <a:pt x="1375" y="1299"/>
                      </a:lnTo>
                      <a:lnTo>
                        <a:pt x="1425" y="1274"/>
                      </a:lnTo>
                      <a:lnTo>
                        <a:pt x="1450" y="1314"/>
                      </a:lnTo>
                      <a:lnTo>
                        <a:pt x="1405" y="1389"/>
                      </a:lnTo>
                      <a:lnTo>
                        <a:pt x="1395" y="1484"/>
                      </a:lnTo>
                      <a:lnTo>
                        <a:pt x="1370" y="1574"/>
                      </a:lnTo>
                      <a:lnTo>
                        <a:pt x="1338" y="1647"/>
                      </a:lnTo>
                      <a:lnTo>
                        <a:pt x="1295" y="1714"/>
                      </a:lnTo>
                      <a:lnTo>
                        <a:pt x="1280" y="1784"/>
                      </a:lnTo>
                      <a:lnTo>
                        <a:pt x="1220" y="1804"/>
                      </a:lnTo>
                      <a:lnTo>
                        <a:pt x="1075" y="1809"/>
                      </a:lnTo>
                      <a:lnTo>
                        <a:pt x="890" y="2059"/>
                      </a:lnTo>
                      <a:lnTo>
                        <a:pt x="435" y="2439"/>
                      </a:lnTo>
                      <a:lnTo>
                        <a:pt x="355" y="2314"/>
                      </a:lnTo>
                      <a:lnTo>
                        <a:pt x="360" y="2234"/>
                      </a:lnTo>
                      <a:lnTo>
                        <a:pt x="325" y="2154"/>
                      </a:lnTo>
                      <a:lnTo>
                        <a:pt x="240" y="2124"/>
                      </a:lnTo>
                      <a:lnTo>
                        <a:pt x="140" y="2124"/>
                      </a:lnTo>
                      <a:lnTo>
                        <a:pt x="90" y="2109"/>
                      </a:lnTo>
                      <a:lnTo>
                        <a:pt x="5" y="2064"/>
                      </a:lnTo>
                      <a:lnTo>
                        <a:pt x="0" y="2069"/>
                      </a:lnTo>
                      <a:lnTo>
                        <a:pt x="25" y="1964"/>
                      </a:lnTo>
                      <a:lnTo>
                        <a:pt x="75" y="1944"/>
                      </a:lnTo>
                      <a:lnTo>
                        <a:pt x="130" y="1854"/>
                      </a:lnTo>
                      <a:lnTo>
                        <a:pt x="120" y="1734"/>
                      </a:lnTo>
                      <a:lnTo>
                        <a:pt x="430" y="1679"/>
                      </a:lnTo>
                      <a:lnTo>
                        <a:pt x="455" y="1654"/>
                      </a:lnTo>
                      <a:lnTo>
                        <a:pt x="500" y="1574"/>
                      </a:lnTo>
                      <a:lnTo>
                        <a:pt x="555" y="1544"/>
                      </a:lnTo>
                      <a:lnTo>
                        <a:pt x="635" y="1534"/>
                      </a:lnTo>
                      <a:lnTo>
                        <a:pt x="690" y="1474"/>
                      </a:lnTo>
                      <a:lnTo>
                        <a:pt x="685" y="1314"/>
                      </a:lnTo>
                      <a:lnTo>
                        <a:pt x="685" y="1144"/>
                      </a:lnTo>
                      <a:lnTo>
                        <a:pt x="765" y="994"/>
                      </a:lnTo>
                      <a:lnTo>
                        <a:pt x="765" y="839"/>
                      </a:lnTo>
                      <a:lnTo>
                        <a:pt x="670" y="829"/>
                      </a:lnTo>
                      <a:lnTo>
                        <a:pt x="660" y="799"/>
                      </a:lnTo>
                      <a:lnTo>
                        <a:pt x="540" y="724"/>
                      </a:lnTo>
                      <a:lnTo>
                        <a:pt x="470" y="699"/>
                      </a:lnTo>
                      <a:lnTo>
                        <a:pt x="530" y="579"/>
                      </a:lnTo>
                      <a:lnTo>
                        <a:pt x="600" y="499"/>
                      </a:lnTo>
                      <a:lnTo>
                        <a:pt x="625" y="364"/>
                      </a:lnTo>
                      <a:lnTo>
                        <a:pt x="560" y="274"/>
                      </a:lnTo>
                      <a:lnTo>
                        <a:pt x="485" y="199"/>
                      </a:lnTo>
                      <a:lnTo>
                        <a:pt x="360" y="159"/>
                      </a:lnTo>
                      <a:lnTo>
                        <a:pt x="290" y="104"/>
                      </a:lnTo>
                      <a:lnTo>
                        <a:pt x="210" y="134"/>
                      </a:lnTo>
                      <a:lnTo>
                        <a:pt x="205" y="14"/>
                      </a:lnTo>
                      <a:lnTo>
                        <a:pt x="270" y="19"/>
                      </a:lnTo>
                      <a:lnTo>
                        <a:pt x="299" y="0"/>
                      </a:lnTo>
                      <a:lnTo>
                        <a:pt x="335" y="9"/>
                      </a:lnTo>
                      <a:lnTo>
                        <a:pt x="378" y="12"/>
                      </a:lnTo>
                      <a:lnTo>
                        <a:pt x="405" y="69"/>
                      </a:lnTo>
                      <a:lnTo>
                        <a:pt x="475" y="83"/>
                      </a:lnTo>
                      <a:lnTo>
                        <a:pt x="550" y="149"/>
                      </a:lnTo>
                      <a:lnTo>
                        <a:pt x="576" y="158"/>
                      </a:lnTo>
                      <a:lnTo>
                        <a:pt x="621" y="195"/>
                      </a:lnTo>
                      <a:lnTo>
                        <a:pt x="630" y="209"/>
                      </a:lnTo>
                      <a:lnTo>
                        <a:pt x="678" y="218"/>
                      </a:lnTo>
                      <a:lnTo>
                        <a:pt x="708" y="233"/>
                      </a:lnTo>
                      <a:lnTo>
                        <a:pt x="730" y="254"/>
                      </a:lnTo>
                      <a:lnTo>
                        <a:pt x="764" y="244"/>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42" name="Freeform 14"/>
                <p:cNvSpPr>
                  <a:spLocks noChangeAspect="1"/>
                </p:cNvSpPr>
                <p:nvPr/>
              </p:nvSpPr>
              <p:spPr bwMode="auto">
                <a:xfrm>
                  <a:off x="2514600" y="-193803"/>
                  <a:ext cx="7897365" cy="7217590"/>
                </a:xfrm>
                <a:custGeom>
                  <a:avLst/>
                  <a:gdLst>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5 w 1975"/>
                    <a:gd name="connsiteY7" fmla="*/ 730 h 1805"/>
                    <a:gd name="connsiteX8" fmla="*/ 388 w 1975"/>
                    <a:gd name="connsiteY8" fmla="*/ 806 h 1805"/>
                    <a:gd name="connsiteX9" fmla="*/ 400 w 1975"/>
                    <a:gd name="connsiteY9" fmla="*/ 640 h 1805"/>
                    <a:gd name="connsiteX10" fmla="*/ 500 w 1975"/>
                    <a:gd name="connsiteY10" fmla="*/ 690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5 w 1975"/>
                    <a:gd name="connsiteY7" fmla="*/ 730 h 1805"/>
                    <a:gd name="connsiteX8" fmla="*/ 381 w 1975"/>
                    <a:gd name="connsiteY8" fmla="*/ 789 h 1805"/>
                    <a:gd name="connsiteX9" fmla="*/ 388 w 1975"/>
                    <a:gd name="connsiteY9" fmla="*/ 806 h 1805"/>
                    <a:gd name="connsiteX10" fmla="*/ 400 w 1975"/>
                    <a:gd name="connsiteY10" fmla="*/ 640 h 1805"/>
                    <a:gd name="connsiteX11" fmla="*/ 500 w 1975"/>
                    <a:gd name="connsiteY11" fmla="*/ 690 h 1805"/>
                    <a:gd name="connsiteX12" fmla="*/ 570 w 1975"/>
                    <a:gd name="connsiteY12" fmla="*/ 640 h 1805"/>
                    <a:gd name="connsiteX13" fmla="*/ 605 w 1975"/>
                    <a:gd name="connsiteY13" fmla="*/ 555 h 1805"/>
                    <a:gd name="connsiteX14" fmla="*/ 660 w 1975"/>
                    <a:gd name="connsiteY14" fmla="*/ 580 h 1805"/>
                    <a:gd name="connsiteX15" fmla="*/ 730 w 1975"/>
                    <a:gd name="connsiteY15" fmla="*/ 560 h 1805"/>
                    <a:gd name="connsiteX16" fmla="*/ 790 w 1975"/>
                    <a:gd name="connsiteY16" fmla="*/ 640 h 1805"/>
                    <a:gd name="connsiteX17" fmla="*/ 805 w 1975"/>
                    <a:gd name="connsiteY17" fmla="*/ 590 h 1805"/>
                    <a:gd name="connsiteX18" fmla="*/ 810 w 1975"/>
                    <a:gd name="connsiteY18" fmla="*/ 545 h 1805"/>
                    <a:gd name="connsiteX19" fmla="*/ 840 w 1975"/>
                    <a:gd name="connsiteY19" fmla="*/ 535 h 1805"/>
                    <a:gd name="connsiteX20" fmla="*/ 855 w 1975"/>
                    <a:gd name="connsiteY20" fmla="*/ 450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00 w 1975"/>
                    <a:gd name="connsiteY9" fmla="*/ 640 h 1805"/>
                    <a:gd name="connsiteX10" fmla="*/ 500 w 1975"/>
                    <a:gd name="connsiteY10" fmla="*/ 690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00 w 1975"/>
                    <a:gd name="connsiteY9" fmla="*/ 640 h 1805"/>
                    <a:gd name="connsiteX10" fmla="*/ 479 w 1975"/>
                    <a:gd name="connsiteY10" fmla="*/ 815 h 1805"/>
                    <a:gd name="connsiteX11" fmla="*/ 500 w 1975"/>
                    <a:gd name="connsiteY11" fmla="*/ 690 h 1805"/>
                    <a:gd name="connsiteX12" fmla="*/ 570 w 1975"/>
                    <a:gd name="connsiteY12" fmla="*/ 640 h 1805"/>
                    <a:gd name="connsiteX13" fmla="*/ 605 w 1975"/>
                    <a:gd name="connsiteY13" fmla="*/ 555 h 1805"/>
                    <a:gd name="connsiteX14" fmla="*/ 660 w 1975"/>
                    <a:gd name="connsiteY14" fmla="*/ 580 h 1805"/>
                    <a:gd name="connsiteX15" fmla="*/ 730 w 1975"/>
                    <a:gd name="connsiteY15" fmla="*/ 560 h 1805"/>
                    <a:gd name="connsiteX16" fmla="*/ 790 w 1975"/>
                    <a:gd name="connsiteY16" fmla="*/ 640 h 1805"/>
                    <a:gd name="connsiteX17" fmla="*/ 805 w 1975"/>
                    <a:gd name="connsiteY17" fmla="*/ 590 h 1805"/>
                    <a:gd name="connsiteX18" fmla="*/ 810 w 1975"/>
                    <a:gd name="connsiteY18" fmla="*/ 545 h 1805"/>
                    <a:gd name="connsiteX19" fmla="*/ 840 w 1975"/>
                    <a:gd name="connsiteY19" fmla="*/ 535 h 1805"/>
                    <a:gd name="connsiteX20" fmla="*/ 855 w 1975"/>
                    <a:gd name="connsiteY20" fmla="*/ 450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00 w 1975"/>
                    <a:gd name="connsiteY10" fmla="*/ 690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660 w 1975"/>
                    <a:gd name="connsiteY13" fmla="*/ 580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586 w 1975"/>
                    <a:gd name="connsiteY20" fmla="*/ 275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545 w 1975"/>
                    <a:gd name="connsiteY20" fmla="*/ 313 h 1805"/>
                    <a:gd name="connsiteX21" fmla="*/ 586 w 1975"/>
                    <a:gd name="connsiteY21" fmla="*/ 275 h 1805"/>
                    <a:gd name="connsiteX22" fmla="*/ 835 w 1975"/>
                    <a:gd name="connsiteY22" fmla="*/ 315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550 w 1975"/>
                    <a:gd name="connsiteY19" fmla="*/ 336 h 1805"/>
                    <a:gd name="connsiteX20" fmla="*/ 545 w 1975"/>
                    <a:gd name="connsiteY20" fmla="*/ 313 h 1805"/>
                    <a:gd name="connsiteX21" fmla="*/ 586 w 1975"/>
                    <a:gd name="connsiteY21" fmla="*/ 275 h 1805"/>
                    <a:gd name="connsiteX22" fmla="*/ 835 w 1975"/>
                    <a:gd name="connsiteY22" fmla="*/ 315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810 w 1975"/>
                    <a:gd name="connsiteY16" fmla="*/ 545 h 1805"/>
                    <a:gd name="connsiteX17" fmla="*/ 840 w 1975"/>
                    <a:gd name="connsiteY17" fmla="*/ 535 h 1805"/>
                    <a:gd name="connsiteX18" fmla="*/ 550 w 1975"/>
                    <a:gd name="connsiteY18" fmla="*/ 336 h 1805"/>
                    <a:gd name="connsiteX19" fmla="*/ 545 w 1975"/>
                    <a:gd name="connsiteY19" fmla="*/ 313 h 1805"/>
                    <a:gd name="connsiteX20" fmla="*/ 586 w 1975"/>
                    <a:gd name="connsiteY20" fmla="*/ 275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810 w 1975"/>
                    <a:gd name="connsiteY16" fmla="*/ 545 h 1805"/>
                    <a:gd name="connsiteX17" fmla="*/ 550 w 1975"/>
                    <a:gd name="connsiteY17" fmla="*/ 336 h 1805"/>
                    <a:gd name="connsiteX18" fmla="*/ 545 w 1975"/>
                    <a:gd name="connsiteY18" fmla="*/ 313 h 1805"/>
                    <a:gd name="connsiteX19" fmla="*/ 586 w 1975"/>
                    <a:gd name="connsiteY19" fmla="*/ 275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880 w 1975"/>
                    <a:gd name="connsiteY20" fmla="*/ 330 h 1805"/>
                    <a:gd name="connsiteX21" fmla="*/ 945 w 1975"/>
                    <a:gd name="connsiteY21" fmla="*/ 325 h 1805"/>
                    <a:gd name="connsiteX22" fmla="*/ 1000 w 1975"/>
                    <a:gd name="connsiteY22" fmla="*/ 330 h 1805"/>
                    <a:gd name="connsiteX23" fmla="*/ 1050 w 1975"/>
                    <a:gd name="connsiteY23" fmla="*/ 360 h 1805"/>
                    <a:gd name="connsiteX24" fmla="*/ 1090 w 1975"/>
                    <a:gd name="connsiteY24" fmla="*/ 415 h 1805"/>
                    <a:gd name="connsiteX25" fmla="*/ 1090 w 1975"/>
                    <a:gd name="connsiteY25" fmla="*/ 510 h 1805"/>
                    <a:gd name="connsiteX26" fmla="*/ 1160 w 1975"/>
                    <a:gd name="connsiteY26" fmla="*/ 640 h 1805"/>
                    <a:gd name="connsiteX27" fmla="*/ 1625 w 1975"/>
                    <a:gd name="connsiteY27" fmla="*/ 250 h 1805"/>
                    <a:gd name="connsiteX28" fmla="*/ 1810 w 1975"/>
                    <a:gd name="connsiteY28" fmla="*/ 10 h 1805"/>
                    <a:gd name="connsiteX29" fmla="*/ 1975 w 1975"/>
                    <a:gd name="connsiteY29" fmla="*/ 0 h 1805"/>
                    <a:gd name="connsiteX30" fmla="*/ 1940 w 1975"/>
                    <a:gd name="connsiteY30" fmla="*/ 25 h 1805"/>
                    <a:gd name="connsiteX31" fmla="*/ 1945 w 1975"/>
                    <a:gd name="connsiteY31" fmla="*/ 80 h 1805"/>
                    <a:gd name="connsiteX32" fmla="*/ 1920 w 1975"/>
                    <a:gd name="connsiteY32" fmla="*/ 105 h 1805"/>
                    <a:gd name="connsiteX33" fmla="*/ 1940 w 1975"/>
                    <a:gd name="connsiteY33" fmla="*/ 140 h 1805"/>
                    <a:gd name="connsiteX34" fmla="*/ 1915 w 1975"/>
                    <a:gd name="connsiteY34" fmla="*/ 170 h 1805"/>
                    <a:gd name="connsiteX35" fmla="*/ 1920 w 1975"/>
                    <a:gd name="connsiteY35" fmla="*/ 235 h 1805"/>
                    <a:gd name="connsiteX36" fmla="*/ 1875 w 1975"/>
                    <a:gd name="connsiteY36" fmla="*/ 285 h 1805"/>
                    <a:gd name="connsiteX37" fmla="*/ 1855 w 1975"/>
                    <a:gd name="connsiteY37" fmla="*/ 330 h 1805"/>
                    <a:gd name="connsiteX38" fmla="*/ 1800 w 1975"/>
                    <a:gd name="connsiteY38" fmla="*/ 370 h 1805"/>
                    <a:gd name="connsiteX39" fmla="*/ 1765 w 1975"/>
                    <a:gd name="connsiteY39" fmla="*/ 440 h 1805"/>
                    <a:gd name="connsiteX40" fmla="*/ 1735 w 1975"/>
                    <a:gd name="connsiteY40" fmla="*/ 445 h 1805"/>
                    <a:gd name="connsiteX41" fmla="*/ 1760 w 1975"/>
                    <a:gd name="connsiteY41" fmla="*/ 400 h 1805"/>
                    <a:gd name="connsiteX42" fmla="*/ 1785 w 1975"/>
                    <a:gd name="connsiteY42" fmla="*/ 355 h 1805"/>
                    <a:gd name="connsiteX43" fmla="*/ 1825 w 1975"/>
                    <a:gd name="connsiteY43" fmla="*/ 325 h 1805"/>
                    <a:gd name="connsiteX44" fmla="*/ 1830 w 1975"/>
                    <a:gd name="connsiteY44" fmla="*/ 285 h 1805"/>
                    <a:gd name="connsiteX45" fmla="*/ 1850 w 1975"/>
                    <a:gd name="connsiteY45" fmla="*/ 230 h 1805"/>
                    <a:gd name="connsiteX46" fmla="*/ 1815 w 1975"/>
                    <a:gd name="connsiteY46" fmla="*/ 250 h 1805"/>
                    <a:gd name="connsiteX47" fmla="*/ 1810 w 1975"/>
                    <a:gd name="connsiteY47" fmla="*/ 285 h 1805"/>
                    <a:gd name="connsiteX48" fmla="*/ 1760 w 1975"/>
                    <a:gd name="connsiteY48" fmla="*/ 315 h 1805"/>
                    <a:gd name="connsiteX49" fmla="*/ 1710 w 1975"/>
                    <a:gd name="connsiteY49" fmla="*/ 340 h 1805"/>
                    <a:gd name="connsiteX50" fmla="*/ 1670 w 1975"/>
                    <a:gd name="connsiteY50" fmla="*/ 345 h 1805"/>
                    <a:gd name="connsiteX51" fmla="*/ 1635 w 1975"/>
                    <a:gd name="connsiteY51" fmla="*/ 370 h 1805"/>
                    <a:gd name="connsiteX52" fmla="*/ 1595 w 1975"/>
                    <a:gd name="connsiteY52" fmla="*/ 400 h 1805"/>
                    <a:gd name="connsiteX53" fmla="*/ 1555 w 1975"/>
                    <a:gd name="connsiteY53" fmla="*/ 395 h 1805"/>
                    <a:gd name="connsiteX54" fmla="*/ 1495 w 1975"/>
                    <a:gd name="connsiteY54" fmla="*/ 450 h 1805"/>
                    <a:gd name="connsiteX55" fmla="*/ 1460 w 1975"/>
                    <a:gd name="connsiteY55" fmla="*/ 470 h 1805"/>
                    <a:gd name="connsiteX56" fmla="*/ 1400 w 1975"/>
                    <a:gd name="connsiteY56" fmla="*/ 510 h 1805"/>
                    <a:gd name="connsiteX57" fmla="*/ 1395 w 1975"/>
                    <a:gd name="connsiteY57" fmla="*/ 565 h 1805"/>
                    <a:gd name="connsiteX58" fmla="*/ 1390 w 1975"/>
                    <a:gd name="connsiteY58" fmla="*/ 640 h 1805"/>
                    <a:gd name="connsiteX59" fmla="*/ 1405 w 1975"/>
                    <a:gd name="connsiteY59" fmla="*/ 670 h 1805"/>
                    <a:gd name="connsiteX60" fmla="*/ 1430 w 1975"/>
                    <a:gd name="connsiteY60" fmla="*/ 640 h 1805"/>
                    <a:gd name="connsiteX61" fmla="*/ 1460 w 1975"/>
                    <a:gd name="connsiteY61" fmla="*/ 640 h 1805"/>
                    <a:gd name="connsiteX62" fmla="*/ 1465 w 1975"/>
                    <a:gd name="connsiteY62" fmla="*/ 695 h 1805"/>
                    <a:gd name="connsiteX63" fmla="*/ 1450 w 1975"/>
                    <a:gd name="connsiteY63" fmla="*/ 745 h 1805"/>
                    <a:gd name="connsiteX64" fmla="*/ 1375 w 1975"/>
                    <a:gd name="connsiteY64" fmla="*/ 850 h 1805"/>
                    <a:gd name="connsiteX65" fmla="*/ 1310 w 1975"/>
                    <a:gd name="connsiteY65" fmla="*/ 1005 h 1805"/>
                    <a:gd name="connsiteX66" fmla="*/ 1265 w 1975"/>
                    <a:gd name="connsiteY66" fmla="*/ 985 h 1805"/>
                    <a:gd name="connsiteX67" fmla="*/ 1255 w 1975"/>
                    <a:gd name="connsiteY67" fmla="*/ 1030 h 1805"/>
                    <a:gd name="connsiteX68" fmla="*/ 1190 w 1975"/>
                    <a:gd name="connsiteY68" fmla="*/ 1015 h 1805"/>
                    <a:gd name="connsiteX69" fmla="*/ 1180 w 1975"/>
                    <a:gd name="connsiteY69" fmla="*/ 1230 h 1805"/>
                    <a:gd name="connsiteX70" fmla="*/ 1225 w 1975"/>
                    <a:gd name="connsiteY70" fmla="*/ 1295 h 1805"/>
                    <a:gd name="connsiteX71" fmla="*/ 1195 w 1975"/>
                    <a:gd name="connsiteY71" fmla="*/ 1405 h 1805"/>
                    <a:gd name="connsiteX72" fmla="*/ 1160 w 1975"/>
                    <a:gd name="connsiteY72" fmla="*/ 1405 h 1805"/>
                    <a:gd name="connsiteX73" fmla="*/ 1120 w 1975"/>
                    <a:gd name="connsiteY73" fmla="*/ 1445 h 1805"/>
                    <a:gd name="connsiteX74" fmla="*/ 1040 w 1975"/>
                    <a:gd name="connsiteY74" fmla="*/ 1455 h 1805"/>
                    <a:gd name="connsiteX75" fmla="*/ 1015 w 1975"/>
                    <a:gd name="connsiteY75" fmla="*/ 1505 h 1805"/>
                    <a:gd name="connsiteX76" fmla="*/ 945 w 1975"/>
                    <a:gd name="connsiteY76" fmla="*/ 1515 h 1805"/>
                    <a:gd name="connsiteX77" fmla="*/ 915 w 1975"/>
                    <a:gd name="connsiteY77" fmla="*/ 1605 h 1805"/>
                    <a:gd name="connsiteX78" fmla="*/ 865 w 1975"/>
                    <a:gd name="connsiteY78" fmla="*/ 1595 h 1805"/>
                    <a:gd name="connsiteX79" fmla="*/ 845 w 1975"/>
                    <a:gd name="connsiteY79" fmla="*/ 1540 h 1805"/>
                    <a:gd name="connsiteX80" fmla="*/ 780 w 1975"/>
                    <a:gd name="connsiteY80" fmla="*/ 1530 h 1805"/>
                    <a:gd name="connsiteX81" fmla="*/ 730 w 1975"/>
                    <a:gd name="connsiteY81" fmla="*/ 1535 h 1805"/>
                    <a:gd name="connsiteX82" fmla="*/ 675 w 1975"/>
                    <a:gd name="connsiteY82" fmla="*/ 1520 h 1805"/>
                    <a:gd name="connsiteX83" fmla="*/ 635 w 1975"/>
                    <a:gd name="connsiteY83" fmla="*/ 1520 h 1805"/>
                    <a:gd name="connsiteX84" fmla="*/ 600 w 1975"/>
                    <a:gd name="connsiteY84" fmla="*/ 1485 h 1805"/>
                    <a:gd name="connsiteX85" fmla="*/ 570 w 1975"/>
                    <a:gd name="connsiteY85" fmla="*/ 1465 h 1805"/>
                    <a:gd name="connsiteX86" fmla="*/ 545 w 1975"/>
                    <a:gd name="connsiteY86" fmla="*/ 1505 h 1805"/>
                    <a:gd name="connsiteX87" fmla="*/ 555 w 1975"/>
                    <a:gd name="connsiteY87" fmla="*/ 1585 h 1805"/>
                    <a:gd name="connsiteX88" fmla="*/ 615 w 1975"/>
                    <a:gd name="connsiteY88" fmla="*/ 1610 h 1805"/>
                    <a:gd name="connsiteX89" fmla="*/ 615 w 1975"/>
                    <a:gd name="connsiteY89" fmla="*/ 1715 h 1805"/>
                    <a:gd name="connsiteX90" fmla="*/ 595 w 1975"/>
                    <a:gd name="connsiteY90" fmla="*/ 1795 h 1805"/>
                    <a:gd name="connsiteX91" fmla="*/ 500 w 1975"/>
                    <a:gd name="connsiteY91" fmla="*/ 1805 h 1805"/>
                    <a:gd name="connsiteX92" fmla="*/ 420 w 1975"/>
                    <a:gd name="connsiteY92" fmla="*/ 1745 h 1805"/>
                    <a:gd name="connsiteX93" fmla="*/ 410 w 1975"/>
                    <a:gd name="connsiteY93" fmla="*/ 1645 h 1805"/>
                    <a:gd name="connsiteX94" fmla="*/ 310 w 1975"/>
                    <a:gd name="connsiteY94" fmla="*/ 1590 h 1805"/>
                    <a:gd name="connsiteX95" fmla="*/ 320 w 1975"/>
                    <a:gd name="connsiteY95" fmla="*/ 1525 h 1805"/>
                    <a:gd name="connsiteX96" fmla="*/ 360 w 1975"/>
                    <a:gd name="connsiteY96" fmla="*/ 1470 h 1805"/>
                    <a:gd name="connsiteX97" fmla="*/ 325 w 1975"/>
                    <a:gd name="connsiteY97" fmla="*/ 1460 h 1805"/>
                    <a:gd name="connsiteX98" fmla="*/ 300 w 1975"/>
                    <a:gd name="connsiteY98" fmla="*/ 1440 h 1805"/>
                    <a:gd name="connsiteX99" fmla="*/ 295 w 1975"/>
                    <a:gd name="connsiteY99" fmla="*/ 1490 h 1805"/>
                    <a:gd name="connsiteX100" fmla="*/ 265 w 1975"/>
                    <a:gd name="connsiteY100" fmla="*/ 1525 h 1805"/>
                    <a:gd name="connsiteX101" fmla="*/ 205 w 1975"/>
                    <a:gd name="connsiteY101" fmla="*/ 1515 h 1805"/>
                    <a:gd name="connsiteX102" fmla="*/ 170 w 1975"/>
                    <a:gd name="connsiteY102" fmla="*/ 1465 h 1805"/>
                    <a:gd name="connsiteX103" fmla="*/ 160 w 1975"/>
                    <a:gd name="connsiteY103" fmla="*/ 1370 h 1805"/>
                    <a:gd name="connsiteX104" fmla="*/ 170 w 1975"/>
                    <a:gd name="connsiteY104" fmla="*/ 1300 h 1805"/>
                    <a:gd name="connsiteX105" fmla="*/ 140 w 1975"/>
                    <a:gd name="connsiteY105" fmla="*/ 1190 h 1805"/>
                    <a:gd name="connsiteX106" fmla="*/ 115 w 1975"/>
                    <a:gd name="connsiteY106" fmla="*/ 1125 h 1805"/>
                    <a:gd name="connsiteX107" fmla="*/ 85 w 1975"/>
                    <a:gd name="connsiteY107" fmla="*/ 1110 h 1805"/>
                    <a:gd name="connsiteX108" fmla="*/ 70 w 1975"/>
                    <a:gd name="connsiteY108" fmla="*/ 1005 h 1805"/>
                    <a:gd name="connsiteX109" fmla="*/ 40 w 1975"/>
                    <a:gd name="connsiteY109" fmla="*/ 985 h 1805"/>
                    <a:gd name="connsiteX110" fmla="*/ 20 w 1975"/>
                    <a:gd name="connsiteY110" fmla="*/ 895 h 1805"/>
                    <a:gd name="connsiteX111" fmla="*/ 40 w 1975"/>
                    <a:gd name="connsiteY111" fmla="*/ 865 h 1805"/>
                    <a:gd name="connsiteX112" fmla="*/ 25 w 1975"/>
                    <a:gd name="connsiteY112" fmla="*/ 820 h 1805"/>
                    <a:gd name="connsiteX113" fmla="*/ 50 w 1975"/>
                    <a:gd name="connsiteY113" fmla="*/ 730 h 1805"/>
                    <a:gd name="connsiteX114" fmla="*/ 0 w 1975"/>
                    <a:gd name="connsiteY114" fmla="*/ 690 h 1805"/>
                    <a:gd name="connsiteX115" fmla="*/ 25 w 1975"/>
                    <a:gd name="connsiteY115"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880 w 1975"/>
                    <a:gd name="connsiteY20" fmla="*/ 330 h 1805"/>
                    <a:gd name="connsiteX21" fmla="*/ 945 w 1975"/>
                    <a:gd name="connsiteY21" fmla="*/ 325 h 1805"/>
                    <a:gd name="connsiteX22" fmla="*/ 1000 w 1975"/>
                    <a:gd name="connsiteY22" fmla="*/ 330 h 1805"/>
                    <a:gd name="connsiteX23" fmla="*/ 1050 w 1975"/>
                    <a:gd name="connsiteY23" fmla="*/ 360 h 1805"/>
                    <a:gd name="connsiteX24" fmla="*/ 1090 w 1975"/>
                    <a:gd name="connsiteY24" fmla="*/ 415 h 1805"/>
                    <a:gd name="connsiteX25" fmla="*/ 1090 w 1975"/>
                    <a:gd name="connsiteY25" fmla="*/ 510 h 1805"/>
                    <a:gd name="connsiteX26" fmla="*/ 1160 w 1975"/>
                    <a:gd name="connsiteY26" fmla="*/ 640 h 1805"/>
                    <a:gd name="connsiteX27" fmla="*/ 1625 w 1975"/>
                    <a:gd name="connsiteY27" fmla="*/ 250 h 1805"/>
                    <a:gd name="connsiteX28" fmla="*/ 1810 w 1975"/>
                    <a:gd name="connsiteY28" fmla="*/ 10 h 1805"/>
                    <a:gd name="connsiteX29" fmla="*/ 1975 w 1975"/>
                    <a:gd name="connsiteY29" fmla="*/ 0 h 1805"/>
                    <a:gd name="connsiteX30" fmla="*/ 1940 w 1975"/>
                    <a:gd name="connsiteY30" fmla="*/ 25 h 1805"/>
                    <a:gd name="connsiteX31" fmla="*/ 1945 w 1975"/>
                    <a:gd name="connsiteY31" fmla="*/ 80 h 1805"/>
                    <a:gd name="connsiteX32" fmla="*/ 1920 w 1975"/>
                    <a:gd name="connsiteY32" fmla="*/ 105 h 1805"/>
                    <a:gd name="connsiteX33" fmla="*/ 1940 w 1975"/>
                    <a:gd name="connsiteY33" fmla="*/ 140 h 1805"/>
                    <a:gd name="connsiteX34" fmla="*/ 1915 w 1975"/>
                    <a:gd name="connsiteY34" fmla="*/ 170 h 1805"/>
                    <a:gd name="connsiteX35" fmla="*/ 1920 w 1975"/>
                    <a:gd name="connsiteY35" fmla="*/ 235 h 1805"/>
                    <a:gd name="connsiteX36" fmla="*/ 1875 w 1975"/>
                    <a:gd name="connsiteY36" fmla="*/ 285 h 1805"/>
                    <a:gd name="connsiteX37" fmla="*/ 1855 w 1975"/>
                    <a:gd name="connsiteY37" fmla="*/ 330 h 1805"/>
                    <a:gd name="connsiteX38" fmla="*/ 1800 w 1975"/>
                    <a:gd name="connsiteY38" fmla="*/ 370 h 1805"/>
                    <a:gd name="connsiteX39" fmla="*/ 1765 w 1975"/>
                    <a:gd name="connsiteY39" fmla="*/ 440 h 1805"/>
                    <a:gd name="connsiteX40" fmla="*/ 1735 w 1975"/>
                    <a:gd name="connsiteY40" fmla="*/ 445 h 1805"/>
                    <a:gd name="connsiteX41" fmla="*/ 1760 w 1975"/>
                    <a:gd name="connsiteY41" fmla="*/ 400 h 1805"/>
                    <a:gd name="connsiteX42" fmla="*/ 1785 w 1975"/>
                    <a:gd name="connsiteY42" fmla="*/ 355 h 1805"/>
                    <a:gd name="connsiteX43" fmla="*/ 1825 w 1975"/>
                    <a:gd name="connsiteY43" fmla="*/ 325 h 1805"/>
                    <a:gd name="connsiteX44" fmla="*/ 1830 w 1975"/>
                    <a:gd name="connsiteY44" fmla="*/ 285 h 1805"/>
                    <a:gd name="connsiteX45" fmla="*/ 1850 w 1975"/>
                    <a:gd name="connsiteY45" fmla="*/ 230 h 1805"/>
                    <a:gd name="connsiteX46" fmla="*/ 1815 w 1975"/>
                    <a:gd name="connsiteY46" fmla="*/ 250 h 1805"/>
                    <a:gd name="connsiteX47" fmla="*/ 1810 w 1975"/>
                    <a:gd name="connsiteY47" fmla="*/ 285 h 1805"/>
                    <a:gd name="connsiteX48" fmla="*/ 1760 w 1975"/>
                    <a:gd name="connsiteY48" fmla="*/ 315 h 1805"/>
                    <a:gd name="connsiteX49" fmla="*/ 1710 w 1975"/>
                    <a:gd name="connsiteY49" fmla="*/ 340 h 1805"/>
                    <a:gd name="connsiteX50" fmla="*/ 1670 w 1975"/>
                    <a:gd name="connsiteY50" fmla="*/ 345 h 1805"/>
                    <a:gd name="connsiteX51" fmla="*/ 1635 w 1975"/>
                    <a:gd name="connsiteY51" fmla="*/ 370 h 1805"/>
                    <a:gd name="connsiteX52" fmla="*/ 1595 w 1975"/>
                    <a:gd name="connsiteY52" fmla="*/ 400 h 1805"/>
                    <a:gd name="connsiteX53" fmla="*/ 1555 w 1975"/>
                    <a:gd name="connsiteY53" fmla="*/ 395 h 1805"/>
                    <a:gd name="connsiteX54" fmla="*/ 1495 w 1975"/>
                    <a:gd name="connsiteY54" fmla="*/ 450 h 1805"/>
                    <a:gd name="connsiteX55" fmla="*/ 1460 w 1975"/>
                    <a:gd name="connsiteY55" fmla="*/ 470 h 1805"/>
                    <a:gd name="connsiteX56" fmla="*/ 1400 w 1975"/>
                    <a:gd name="connsiteY56" fmla="*/ 510 h 1805"/>
                    <a:gd name="connsiteX57" fmla="*/ 1395 w 1975"/>
                    <a:gd name="connsiteY57" fmla="*/ 565 h 1805"/>
                    <a:gd name="connsiteX58" fmla="*/ 1390 w 1975"/>
                    <a:gd name="connsiteY58" fmla="*/ 640 h 1805"/>
                    <a:gd name="connsiteX59" fmla="*/ 1405 w 1975"/>
                    <a:gd name="connsiteY59" fmla="*/ 670 h 1805"/>
                    <a:gd name="connsiteX60" fmla="*/ 1430 w 1975"/>
                    <a:gd name="connsiteY60" fmla="*/ 640 h 1805"/>
                    <a:gd name="connsiteX61" fmla="*/ 1460 w 1975"/>
                    <a:gd name="connsiteY61" fmla="*/ 640 h 1805"/>
                    <a:gd name="connsiteX62" fmla="*/ 1465 w 1975"/>
                    <a:gd name="connsiteY62" fmla="*/ 695 h 1805"/>
                    <a:gd name="connsiteX63" fmla="*/ 1450 w 1975"/>
                    <a:gd name="connsiteY63" fmla="*/ 745 h 1805"/>
                    <a:gd name="connsiteX64" fmla="*/ 1375 w 1975"/>
                    <a:gd name="connsiteY64" fmla="*/ 850 h 1805"/>
                    <a:gd name="connsiteX65" fmla="*/ 1310 w 1975"/>
                    <a:gd name="connsiteY65" fmla="*/ 1005 h 1805"/>
                    <a:gd name="connsiteX66" fmla="*/ 1265 w 1975"/>
                    <a:gd name="connsiteY66" fmla="*/ 985 h 1805"/>
                    <a:gd name="connsiteX67" fmla="*/ 1255 w 1975"/>
                    <a:gd name="connsiteY67" fmla="*/ 1030 h 1805"/>
                    <a:gd name="connsiteX68" fmla="*/ 1190 w 1975"/>
                    <a:gd name="connsiteY68" fmla="*/ 1015 h 1805"/>
                    <a:gd name="connsiteX69" fmla="*/ 1180 w 1975"/>
                    <a:gd name="connsiteY69" fmla="*/ 1230 h 1805"/>
                    <a:gd name="connsiteX70" fmla="*/ 1225 w 1975"/>
                    <a:gd name="connsiteY70" fmla="*/ 1295 h 1805"/>
                    <a:gd name="connsiteX71" fmla="*/ 1195 w 1975"/>
                    <a:gd name="connsiteY71" fmla="*/ 1405 h 1805"/>
                    <a:gd name="connsiteX72" fmla="*/ 1160 w 1975"/>
                    <a:gd name="connsiteY72" fmla="*/ 1405 h 1805"/>
                    <a:gd name="connsiteX73" fmla="*/ 1120 w 1975"/>
                    <a:gd name="connsiteY73" fmla="*/ 1445 h 1805"/>
                    <a:gd name="connsiteX74" fmla="*/ 1040 w 1975"/>
                    <a:gd name="connsiteY74" fmla="*/ 1455 h 1805"/>
                    <a:gd name="connsiteX75" fmla="*/ 1015 w 1975"/>
                    <a:gd name="connsiteY75" fmla="*/ 1505 h 1805"/>
                    <a:gd name="connsiteX76" fmla="*/ 945 w 1975"/>
                    <a:gd name="connsiteY76" fmla="*/ 1515 h 1805"/>
                    <a:gd name="connsiteX77" fmla="*/ 915 w 1975"/>
                    <a:gd name="connsiteY77" fmla="*/ 1605 h 1805"/>
                    <a:gd name="connsiteX78" fmla="*/ 865 w 1975"/>
                    <a:gd name="connsiteY78" fmla="*/ 1595 h 1805"/>
                    <a:gd name="connsiteX79" fmla="*/ 845 w 1975"/>
                    <a:gd name="connsiteY79" fmla="*/ 1540 h 1805"/>
                    <a:gd name="connsiteX80" fmla="*/ 780 w 1975"/>
                    <a:gd name="connsiteY80" fmla="*/ 1530 h 1805"/>
                    <a:gd name="connsiteX81" fmla="*/ 730 w 1975"/>
                    <a:gd name="connsiteY81" fmla="*/ 1535 h 1805"/>
                    <a:gd name="connsiteX82" fmla="*/ 675 w 1975"/>
                    <a:gd name="connsiteY82" fmla="*/ 1520 h 1805"/>
                    <a:gd name="connsiteX83" fmla="*/ 635 w 1975"/>
                    <a:gd name="connsiteY83" fmla="*/ 1520 h 1805"/>
                    <a:gd name="connsiteX84" fmla="*/ 600 w 1975"/>
                    <a:gd name="connsiteY84" fmla="*/ 1485 h 1805"/>
                    <a:gd name="connsiteX85" fmla="*/ 570 w 1975"/>
                    <a:gd name="connsiteY85" fmla="*/ 1465 h 1805"/>
                    <a:gd name="connsiteX86" fmla="*/ 545 w 1975"/>
                    <a:gd name="connsiteY86" fmla="*/ 1505 h 1805"/>
                    <a:gd name="connsiteX87" fmla="*/ 555 w 1975"/>
                    <a:gd name="connsiteY87" fmla="*/ 1585 h 1805"/>
                    <a:gd name="connsiteX88" fmla="*/ 615 w 1975"/>
                    <a:gd name="connsiteY88" fmla="*/ 1610 h 1805"/>
                    <a:gd name="connsiteX89" fmla="*/ 615 w 1975"/>
                    <a:gd name="connsiteY89" fmla="*/ 1715 h 1805"/>
                    <a:gd name="connsiteX90" fmla="*/ 595 w 1975"/>
                    <a:gd name="connsiteY90" fmla="*/ 1795 h 1805"/>
                    <a:gd name="connsiteX91" fmla="*/ 500 w 1975"/>
                    <a:gd name="connsiteY91" fmla="*/ 1805 h 1805"/>
                    <a:gd name="connsiteX92" fmla="*/ 420 w 1975"/>
                    <a:gd name="connsiteY92" fmla="*/ 1745 h 1805"/>
                    <a:gd name="connsiteX93" fmla="*/ 410 w 1975"/>
                    <a:gd name="connsiteY93" fmla="*/ 1645 h 1805"/>
                    <a:gd name="connsiteX94" fmla="*/ 310 w 1975"/>
                    <a:gd name="connsiteY94" fmla="*/ 1590 h 1805"/>
                    <a:gd name="connsiteX95" fmla="*/ 320 w 1975"/>
                    <a:gd name="connsiteY95" fmla="*/ 1525 h 1805"/>
                    <a:gd name="connsiteX96" fmla="*/ 360 w 1975"/>
                    <a:gd name="connsiteY96" fmla="*/ 1470 h 1805"/>
                    <a:gd name="connsiteX97" fmla="*/ 325 w 1975"/>
                    <a:gd name="connsiteY97" fmla="*/ 1460 h 1805"/>
                    <a:gd name="connsiteX98" fmla="*/ 300 w 1975"/>
                    <a:gd name="connsiteY98" fmla="*/ 1440 h 1805"/>
                    <a:gd name="connsiteX99" fmla="*/ 295 w 1975"/>
                    <a:gd name="connsiteY99" fmla="*/ 1490 h 1805"/>
                    <a:gd name="connsiteX100" fmla="*/ 265 w 1975"/>
                    <a:gd name="connsiteY100" fmla="*/ 1525 h 1805"/>
                    <a:gd name="connsiteX101" fmla="*/ 205 w 1975"/>
                    <a:gd name="connsiteY101" fmla="*/ 1515 h 1805"/>
                    <a:gd name="connsiteX102" fmla="*/ 170 w 1975"/>
                    <a:gd name="connsiteY102" fmla="*/ 1465 h 1805"/>
                    <a:gd name="connsiteX103" fmla="*/ 160 w 1975"/>
                    <a:gd name="connsiteY103" fmla="*/ 1370 h 1805"/>
                    <a:gd name="connsiteX104" fmla="*/ 170 w 1975"/>
                    <a:gd name="connsiteY104" fmla="*/ 1300 h 1805"/>
                    <a:gd name="connsiteX105" fmla="*/ 140 w 1975"/>
                    <a:gd name="connsiteY105" fmla="*/ 1190 h 1805"/>
                    <a:gd name="connsiteX106" fmla="*/ 115 w 1975"/>
                    <a:gd name="connsiteY106" fmla="*/ 1125 h 1805"/>
                    <a:gd name="connsiteX107" fmla="*/ 85 w 1975"/>
                    <a:gd name="connsiteY107" fmla="*/ 1110 h 1805"/>
                    <a:gd name="connsiteX108" fmla="*/ 70 w 1975"/>
                    <a:gd name="connsiteY108" fmla="*/ 1005 h 1805"/>
                    <a:gd name="connsiteX109" fmla="*/ 40 w 1975"/>
                    <a:gd name="connsiteY109" fmla="*/ 985 h 1805"/>
                    <a:gd name="connsiteX110" fmla="*/ 20 w 1975"/>
                    <a:gd name="connsiteY110" fmla="*/ 895 h 1805"/>
                    <a:gd name="connsiteX111" fmla="*/ 40 w 1975"/>
                    <a:gd name="connsiteY111" fmla="*/ 865 h 1805"/>
                    <a:gd name="connsiteX112" fmla="*/ 25 w 1975"/>
                    <a:gd name="connsiteY112" fmla="*/ 820 h 1805"/>
                    <a:gd name="connsiteX113" fmla="*/ 50 w 1975"/>
                    <a:gd name="connsiteY113" fmla="*/ 730 h 1805"/>
                    <a:gd name="connsiteX114" fmla="*/ 0 w 1975"/>
                    <a:gd name="connsiteY114" fmla="*/ 690 h 1805"/>
                    <a:gd name="connsiteX115" fmla="*/ 25 w 1975"/>
                    <a:gd name="connsiteY115"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762 w 1975"/>
                    <a:gd name="connsiteY20" fmla="*/ 258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286 w 1975"/>
                    <a:gd name="connsiteY6" fmla="*/ 649 h 1805"/>
                    <a:gd name="connsiteX7" fmla="*/ 305 w 1975"/>
                    <a:gd name="connsiteY7" fmla="*/ 780 h 1805"/>
                    <a:gd name="connsiteX8" fmla="*/ 381 w 1975"/>
                    <a:gd name="connsiteY8" fmla="*/ 789 h 1805"/>
                    <a:gd name="connsiteX9" fmla="*/ 388 w 1975"/>
                    <a:gd name="connsiteY9" fmla="*/ 806 h 1805"/>
                    <a:gd name="connsiteX10" fmla="*/ 479 w 1975"/>
                    <a:gd name="connsiteY10" fmla="*/ 815 h 1805"/>
                    <a:gd name="connsiteX11" fmla="*/ 576 w 1975"/>
                    <a:gd name="connsiteY11" fmla="*/ 766 h 1805"/>
                    <a:gd name="connsiteX12" fmla="*/ 627 w 1975"/>
                    <a:gd name="connsiteY12" fmla="*/ 678 h 1805"/>
                    <a:gd name="connsiteX13" fmla="*/ 605 w 1975"/>
                    <a:gd name="connsiteY13" fmla="*/ 555 h 1805"/>
                    <a:gd name="connsiteX14" fmla="*/ 565 w 1975"/>
                    <a:gd name="connsiteY14" fmla="*/ 504 h 1805"/>
                    <a:gd name="connsiteX15" fmla="*/ 597 w 1975"/>
                    <a:gd name="connsiteY15" fmla="*/ 408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683 w 1975"/>
                    <a:gd name="connsiteY20" fmla="*/ 258 h 1805"/>
                    <a:gd name="connsiteX21" fmla="*/ 700 w 1975"/>
                    <a:gd name="connsiteY21" fmla="*/ 256 h 1805"/>
                    <a:gd name="connsiteX22" fmla="*/ 762 w 1975"/>
                    <a:gd name="connsiteY22" fmla="*/ 258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02 w 1975"/>
                    <a:gd name="connsiteY2" fmla="*/ 455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02 w 1975"/>
                    <a:gd name="connsiteY2" fmla="*/ 455 h 1805"/>
                    <a:gd name="connsiteX3" fmla="*/ 156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02 w 1975"/>
                    <a:gd name="connsiteY2" fmla="*/ 455 h 1805"/>
                    <a:gd name="connsiteX3" fmla="*/ 105 w 1975"/>
                    <a:gd name="connsiteY3" fmla="*/ 458 h 1805"/>
                    <a:gd name="connsiteX4" fmla="*/ 156 w 1975"/>
                    <a:gd name="connsiteY4" fmla="*/ 590 h 1805"/>
                    <a:gd name="connsiteX5" fmla="*/ 205 w 1975"/>
                    <a:gd name="connsiteY5" fmla="*/ 580 h 1805"/>
                    <a:gd name="connsiteX6" fmla="*/ 285 w 1975"/>
                    <a:gd name="connsiteY6" fmla="*/ 685 h 1805"/>
                    <a:gd name="connsiteX7" fmla="*/ 305 w 1975"/>
                    <a:gd name="connsiteY7" fmla="*/ 780 h 1805"/>
                    <a:gd name="connsiteX8" fmla="*/ 381 w 1975"/>
                    <a:gd name="connsiteY8" fmla="*/ 789 h 1805"/>
                    <a:gd name="connsiteX9" fmla="*/ 388 w 1975"/>
                    <a:gd name="connsiteY9" fmla="*/ 806 h 1805"/>
                    <a:gd name="connsiteX10" fmla="*/ 479 w 1975"/>
                    <a:gd name="connsiteY10" fmla="*/ 815 h 1805"/>
                    <a:gd name="connsiteX11" fmla="*/ 576 w 1975"/>
                    <a:gd name="connsiteY11" fmla="*/ 766 h 1805"/>
                    <a:gd name="connsiteX12" fmla="*/ 627 w 1975"/>
                    <a:gd name="connsiteY12" fmla="*/ 678 h 1805"/>
                    <a:gd name="connsiteX13" fmla="*/ 605 w 1975"/>
                    <a:gd name="connsiteY13" fmla="*/ 555 h 1805"/>
                    <a:gd name="connsiteX14" fmla="*/ 565 w 1975"/>
                    <a:gd name="connsiteY14" fmla="*/ 504 h 1805"/>
                    <a:gd name="connsiteX15" fmla="*/ 597 w 1975"/>
                    <a:gd name="connsiteY15" fmla="*/ 408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683 w 1975"/>
                    <a:gd name="connsiteY20" fmla="*/ 258 h 1805"/>
                    <a:gd name="connsiteX21" fmla="*/ 700 w 1975"/>
                    <a:gd name="connsiteY21" fmla="*/ 256 h 1805"/>
                    <a:gd name="connsiteX22" fmla="*/ 762 w 1975"/>
                    <a:gd name="connsiteY22" fmla="*/ 258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42 w 1975"/>
                    <a:gd name="connsiteY1" fmla="*/ 491 h 1805"/>
                    <a:gd name="connsiteX2" fmla="*/ 102 w 1975"/>
                    <a:gd name="connsiteY2" fmla="*/ 455 h 1805"/>
                    <a:gd name="connsiteX3" fmla="*/ 181 w 1975"/>
                    <a:gd name="connsiteY3" fmla="*/ 420 h 1805"/>
                    <a:gd name="connsiteX4" fmla="*/ 156 w 1975"/>
                    <a:gd name="connsiteY4" fmla="*/ 590 h 1805"/>
                    <a:gd name="connsiteX5" fmla="*/ 205 w 1975"/>
                    <a:gd name="connsiteY5" fmla="*/ 580 h 1805"/>
                    <a:gd name="connsiteX6" fmla="*/ 285 w 1975"/>
                    <a:gd name="connsiteY6" fmla="*/ 685 h 1805"/>
                    <a:gd name="connsiteX7" fmla="*/ 305 w 1975"/>
                    <a:gd name="connsiteY7" fmla="*/ 780 h 1805"/>
                    <a:gd name="connsiteX8" fmla="*/ 381 w 1975"/>
                    <a:gd name="connsiteY8" fmla="*/ 789 h 1805"/>
                    <a:gd name="connsiteX9" fmla="*/ 388 w 1975"/>
                    <a:gd name="connsiteY9" fmla="*/ 806 h 1805"/>
                    <a:gd name="connsiteX10" fmla="*/ 479 w 1975"/>
                    <a:gd name="connsiteY10" fmla="*/ 815 h 1805"/>
                    <a:gd name="connsiteX11" fmla="*/ 576 w 1975"/>
                    <a:gd name="connsiteY11" fmla="*/ 766 h 1805"/>
                    <a:gd name="connsiteX12" fmla="*/ 627 w 1975"/>
                    <a:gd name="connsiteY12" fmla="*/ 678 h 1805"/>
                    <a:gd name="connsiteX13" fmla="*/ 605 w 1975"/>
                    <a:gd name="connsiteY13" fmla="*/ 555 h 1805"/>
                    <a:gd name="connsiteX14" fmla="*/ 565 w 1975"/>
                    <a:gd name="connsiteY14" fmla="*/ 504 h 1805"/>
                    <a:gd name="connsiteX15" fmla="*/ 597 w 1975"/>
                    <a:gd name="connsiteY15" fmla="*/ 408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683 w 1975"/>
                    <a:gd name="connsiteY20" fmla="*/ 258 h 1805"/>
                    <a:gd name="connsiteX21" fmla="*/ 700 w 1975"/>
                    <a:gd name="connsiteY21" fmla="*/ 256 h 1805"/>
                    <a:gd name="connsiteX22" fmla="*/ 762 w 1975"/>
                    <a:gd name="connsiteY22" fmla="*/ 258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42 w 1975"/>
                    <a:gd name="connsiteY1" fmla="*/ 491 h 1805"/>
                    <a:gd name="connsiteX2" fmla="*/ 102 w 1975"/>
                    <a:gd name="connsiteY2" fmla="*/ 455 h 1805"/>
                    <a:gd name="connsiteX3" fmla="*/ 181 w 1975"/>
                    <a:gd name="connsiteY3" fmla="*/ 420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70 w 1975"/>
                    <a:gd name="connsiteY112" fmla="*/ 1005 h 1805"/>
                    <a:gd name="connsiteX113" fmla="*/ 40 w 1975"/>
                    <a:gd name="connsiteY113" fmla="*/ 985 h 1805"/>
                    <a:gd name="connsiteX114" fmla="*/ 20 w 1975"/>
                    <a:gd name="connsiteY114" fmla="*/ 895 h 1805"/>
                    <a:gd name="connsiteX115" fmla="*/ 40 w 1975"/>
                    <a:gd name="connsiteY115" fmla="*/ 865 h 1805"/>
                    <a:gd name="connsiteX116" fmla="*/ 25 w 1975"/>
                    <a:gd name="connsiteY116" fmla="*/ 820 h 1805"/>
                    <a:gd name="connsiteX117" fmla="*/ 50 w 1975"/>
                    <a:gd name="connsiteY117" fmla="*/ 730 h 1805"/>
                    <a:gd name="connsiteX118" fmla="*/ 0 w 1975"/>
                    <a:gd name="connsiteY118" fmla="*/ 690 h 1805"/>
                    <a:gd name="connsiteX119" fmla="*/ 25 w 1975"/>
                    <a:gd name="connsiteY119"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70 w 1975"/>
                    <a:gd name="connsiteY112" fmla="*/ 1005 h 1805"/>
                    <a:gd name="connsiteX113" fmla="*/ 40 w 1975"/>
                    <a:gd name="connsiteY113" fmla="*/ 985 h 1805"/>
                    <a:gd name="connsiteX114" fmla="*/ 20 w 1975"/>
                    <a:gd name="connsiteY114" fmla="*/ 895 h 1805"/>
                    <a:gd name="connsiteX115" fmla="*/ 40 w 1975"/>
                    <a:gd name="connsiteY115" fmla="*/ 865 h 1805"/>
                    <a:gd name="connsiteX116" fmla="*/ 25 w 1975"/>
                    <a:gd name="connsiteY116" fmla="*/ 820 h 1805"/>
                    <a:gd name="connsiteX117" fmla="*/ 50 w 1975"/>
                    <a:gd name="connsiteY117" fmla="*/ 730 h 1805"/>
                    <a:gd name="connsiteX118" fmla="*/ 0 w 1975"/>
                    <a:gd name="connsiteY118" fmla="*/ 690 h 1805"/>
                    <a:gd name="connsiteX119" fmla="*/ 25 w 1975"/>
                    <a:gd name="connsiteY119"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108 w 1975"/>
                    <a:gd name="connsiteY112" fmla="*/ 929 h 1805"/>
                    <a:gd name="connsiteX113" fmla="*/ 40 w 1975"/>
                    <a:gd name="connsiteY113" fmla="*/ 985 h 1805"/>
                    <a:gd name="connsiteX114" fmla="*/ 20 w 1975"/>
                    <a:gd name="connsiteY114" fmla="*/ 895 h 1805"/>
                    <a:gd name="connsiteX115" fmla="*/ 40 w 1975"/>
                    <a:gd name="connsiteY115" fmla="*/ 865 h 1805"/>
                    <a:gd name="connsiteX116" fmla="*/ 25 w 1975"/>
                    <a:gd name="connsiteY116" fmla="*/ 820 h 1805"/>
                    <a:gd name="connsiteX117" fmla="*/ 50 w 1975"/>
                    <a:gd name="connsiteY117" fmla="*/ 730 h 1805"/>
                    <a:gd name="connsiteX118" fmla="*/ 0 w 1975"/>
                    <a:gd name="connsiteY118" fmla="*/ 690 h 1805"/>
                    <a:gd name="connsiteX119" fmla="*/ 25 w 1975"/>
                    <a:gd name="connsiteY119"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126 w 1975"/>
                    <a:gd name="connsiteY112" fmla="*/ 1049 h 1805"/>
                    <a:gd name="connsiteX113" fmla="*/ 108 w 1975"/>
                    <a:gd name="connsiteY113" fmla="*/ 929 h 1805"/>
                    <a:gd name="connsiteX114" fmla="*/ 40 w 1975"/>
                    <a:gd name="connsiteY114" fmla="*/ 985 h 1805"/>
                    <a:gd name="connsiteX115" fmla="*/ 20 w 1975"/>
                    <a:gd name="connsiteY115" fmla="*/ 895 h 1805"/>
                    <a:gd name="connsiteX116" fmla="*/ 40 w 1975"/>
                    <a:gd name="connsiteY116" fmla="*/ 865 h 1805"/>
                    <a:gd name="connsiteX117" fmla="*/ 25 w 1975"/>
                    <a:gd name="connsiteY117" fmla="*/ 820 h 1805"/>
                    <a:gd name="connsiteX118" fmla="*/ 50 w 1975"/>
                    <a:gd name="connsiteY118" fmla="*/ 730 h 1805"/>
                    <a:gd name="connsiteX119" fmla="*/ 0 w 1975"/>
                    <a:gd name="connsiteY119" fmla="*/ 690 h 1805"/>
                    <a:gd name="connsiteX120" fmla="*/ 25 w 1975"/>
                    <a:gd name="connsiteY120"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126 w 1975"/>
                    <a:gd name="connsiteY112" fmla="*/ 1111 h 1805"/>
                    <a:gd name="connsiteX113" fmla="*/ 126 w 1975"/>
                    <a:gd name="connsiteY113" fmla="*/ 1049 h 1805"/>
                    <a:gd name="connsiteX114" fmla="*/ 108 w 1975"/>
                    <a:gd name="connsiteY114" fmla="*/ 929 h 1805"/>
                    <a:gd name="connsiteX115" fmla="*/ 40 w 1975"/>
                    <a:gd name="connsiteY115" fmla="*/ 985 h 1805"/>
                    <a:gd name="connsiteX116" fmla="*/ 20 w 1975"/>
                    <a:gd name="connsiteY116" fmla="*/ 895 h 1805"/>
                    <a:gd name="connsiteX117" fmla="*/ 40 w 1975"/>
                    <a:gd name="connsiteY117" fmla="*/ 865 h 1805"/>
                    <a:gd name="connsiteX118" fmla="*/ 25 w 1975"/>
                    <a:gd name="connsiteY118" fmla="*/ 820 h 1805"/>
                    <a:gd name="connsiteX119" fmla="*/ 50 w 1975"/>
                    <a:gd name="connsiteY119" fmla="*/ 730 h 1805"/>
                    <a:gd name="connsiteX120" fmla="*/ 0 w 1975"/>
                    <a:gd name="connsiteY120" fmla="*/ 690 h 1805"/>
                    <a:gd name="connsiteX121" fmla="*/ 25 w 1975"/>
                    <a:gd name="connsiteY121"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126 w 1975"/>
                    <a:gd name="connsiteY111" fmla="*/ 1111 h 1805"/>
                    <a:gd name="connsiteX112" fmla="*/ 126 w 1975"/>
                    <a:gd name="connsiteY112" fmla="*/ 1049 h 1805"/>
                    <a:gd name="connsiteX113" fmla="*/ 108 w 1975"/>
                    <a:gd name="connsiteY113" fmla="*/ 929 h 1805"/>
                    <a:gd name="connsiteX114" fmla="*/ 40 w 1975"/>
                    <a:gd name="connsiteY114" fmla="*/ 985 h 1805"/>
                    <a:gd name="connsiteX115" fmla="*/ 20 w 1975"/>
                    <a:gd name="connsiteY115" fmla="*/ 895 h 1805"/>
                    <a:gd name="connsiteX116" fmla="*/ 40 w 1975"/>
                    <a:gd name="connsiteY116" fmla="*/ 865 h 1805"/>
                    <a:gd name="connsiteX117" fmla="*/ 25 w 1975"/>
                    <a:gd name="connsiteY117" fmla="*/ 820 h 1805"/>
                    <a:gd name="connsiteX118" fmla="*/ 50 w 1975"/>
                    <a:gd name="connsiteY118" fmla="*/ 730 h 1805"/>
                    <a:gd name="connsiteX119" fmla="*/ 0 w 1975"/>
                    <a:gd name="connsiteY119" fmla="*/ 690 h 1805"/>
                    <a:gd name="connsiteX120" fmla="*/ 25 w 1975"/>
                    <a:gd name="connsiteY120" fmla="*/ 595 h 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75" h="1805">
                      <a:moveTo>
                        <a:pt x="25" y="595"/>
                      </a:moveTo>
                      <a:cubicBezTo>
                        <a:pt x="43" y="598"/>
                        <a:pt x="24" y="488"/>
                        <a:pt x="42" y="491"/>
                      </a:cubicBezTo>
                      <a:cubicBezTo>
                        <a:pt x="62" y="473"/>
                        <a:pt x="82" y="473"/>
                        <a:pt x="102" y="455"/>
                      </a:cubicBezTo>
                      <a:cubicBezTo>
                        <a:pt x="112" y="450"/>
                        <a:pt x="134" y="436"/>
                        <a:pt x="143" y="458"/>
                      </a:cubicBezTo>
                      <a:cubicBezTo>
                        <a:pt x="156" y="453"/>
                        <a:pt x="160" y="441"/>
                        <a:pt x="162" y="463"/>
                      </a:cubicBezTo>
                      <a:cubicBezTo>
                        <a:pt x="164" y="485"/>
                        <a:pt x="152" y="564"/>
                        <a:pt x="156" y="590"/>
                      </a:cubicBezTo>
                      <a:cubicBezTo>
                        <a:pt x="166" y="587"/>
                        <a:pt x="195" y="583"/>
                        <a:pt x="205" y="580"/>
                      </a:cubicBezTo>
                      <a:cubicBezTo>
                        <a:pt x="232" y="615"/>
                        <a:pt x="258" y="650"/>
                        <a:pt x="285" y="685"/>
                      </a:cubicBezTo>
                      <a:cubicBezTo>
                        <a:pt x="302" y="718"/>
                        <a:pt x="289" y="763"/>
                        <a:pt x="305" y="780"/>
                      </a:cubicBezTo>
                      <a:lnTo>
                        <a:pt x="381" y="789"/>
                      </a:lnTo>
                      <a:cubicBezTo>
                        <a:pt x="382" y="802"/>
                        <a:pt x="385" y="821"/>
                        <a:pt x="388" y="806"/>
                      </a:cubicBezTo>
                      <a:cubicBezTo>
                        <a:pt x="404" y="810"/>
                        <a:pt x="460" y="834"/>
                        <a:pt x="479" y="815"/>
                      </a:cubicBezTo>
                      <a:cubicBezTo>
                        <a:pt x="496" y="823"/>
                        <a:pt x="548" y="767"/>
                        <a:pt x="576" y="766"/>
                      </a:cubicBezTo>
                      <a:cubicBezTo>
                        <a:pt x="599" y="749"/>
                        <a:pt x="604" y="695"/>
                        <a:pt x="627" y="678"/>
                      </a:cubicBezTo>
                      <a:cubicBezTo>
                        <a:pt x="639" y="650"/>
                        <a:pt x="593" y="583"/>
                        <a:pt x="605" y="555"/>
                      </a:cubicBezTo>
                      <a:cubicBezTo>
                        <a:pt x="623" y="563"/>
                        <a:pt x="547" y="496"/>
                        <a:pt x="565" y="504"/>
                      </a:cubicBezTo>
                      <a:cubicBezTo>
                        <a:pt x="588" y="497"/>
                        <a:pt x="574" y="415"/>
                        <a:pt x="597" y="408"/>
                      </a:cubicBezTo>
                      <a:cubicBezTo>
                        <a:pt x="598" y="387"/>
                        <a:pt x="580" y="387"/>
                        <a:pt x="572" y="375"/>
                      </a:cubicBezTo>
                      <a:cubicBezTo>
                        <a:pt x="530" y="333"/>
                        <a:pt x="555" y="346"/>
                        <a:pt x="550" y="336"/>
                      </a:cubicBezTo>
                      <a:cubicBezTo>
                        <a:pt x="546" y="326"/>
                        <a:pt x="539" y="323"/>
                        <a:pt x="545" y="313"/>
                      </a:cubicBezTo>
                      <a:cubicBezTo>
                        <a:pt x="551" y="303"/>
                        <a:pt x="589" y="297"/>
                        <a:pt x="586" y="275"/>
                      </a:cubicBezTo>
                      <a:cubicBezTo>
                        <a:pt x="584" y="253"/>
                        <a:pt x="679" y="277"/>
                        <a:pt x="683" y="258"/>
                      </a:cubicBezTo>
                      <a:cubicBezTo>
                        <a:pt x="724" y="264"/>
                        <a:pt x="687" y="256"/>
                        <a:pt x="700" y="256"/>
                      </a:cubicBezTo>
                      <a:cubicBezTo>
                        <a:pt x="713" y="256"/>
                        <a:pt x="754" y="255"/>
                        <a:pt x="762" y="258"/>
                      </a:cubicBezTo>
                      <a:lnTo>
                        <a:pt x="880" y="330"/>
                      </a:lnTo>
                      <a:cubicBezTo>
                        <a:pt x="902" y="328"/>
                        <a:pt x="923" y="327"/>
                        <a:pt x="945" y="325"/>
                      </a:cubicBezTo>
                      <a:cubicBezTo>
                        <a:pt x="963" y="327"/>
                        <a:pt x="982" y="328"/>
                        <a:pt x="1000" y="330"/>
                      </a:cubicBezTo>
                      <a:cubicBezTo>
                        <a:pt x="1017" y="340"/>
                        <a:pt x="1033" y="350"/>
                        <a:pt x="1050" y="360"/>
                      </a:cubicBezTo>
                      <a:lnTo>
                        <a:pt x="1090" y="415"/>
                      </a:lnTo>
                      <a:lnTo>
                        <a:pt x="1090" y="510"/>
                      </a:lnTo>
                      <a:cubicBezTo>
                        <a:pt x="1113" y="553"/>
                        <a:pt x="1137" y="597"/>
                        <a:pt x="1160" y="640"/>
                      </a:cubicBezTo>
                      <a:lnTo>
                        <a:pt x="1625" y="250"/>
                      </a:lnTo>
                      <a:lnTo>
                        <a:pt x="1810" y="10"/>
                      </a:lnTo>
                      <a:lnTo>
                        <a:pt x="1975" y="0"/>
                      </a:lnTo>
                      <a:cubicBezTo>
                        <a:pt x="1963" y="8"/>
                        <a:pt x="1952" y="17"/>
                        <a:pt x="1940" y="25"/>
                      </a:cubicBezTo>
                      <a:cubicBezTo>
                        <a:pt x="1942" y="43"/>
                        <a:pt x="1943" y="62"/>
                        <a:pt x="1945" y="80"/>
                      </a:cubicBezTo>
                      <a:lnTo>
                        <a:pt x="1920" y="105"/>
                      </a:lnTo>
                      <a:cubicBezTo>
                        <a:pt x="1927" y="117"/>
                        <a:pt x="1933" y="128"/>
                        <a:pt x="1940" y="140"/>
                      </a:cubicBezTo>
                      <a:cubicBezTo>
                        <a:pt x="1932" y="150"/>
                        <a:pt x="1923" y="160"/>
                        <a:pt x="1915" y="170"/>
                      </a:cubicBezTo>
                      <a:cubicBezTo>
                        <a:pt x="1917" y="192"/>
                        <a:pt x="1918" y="213"/>
                        <a:pt x="1920" y="235"/>
                      </a:cubicBezTo>
                      <a:cubicBezTo>
                        <a:pt x="1905" y="252"/>
                        <a:pt x="1890" y="268"/>
                        <a:pt x="1875" y="285"/>
                      </a:cubicBezTo>
                      <a:cubicBezTo>
                        <a:pt x="1868" y="300"/>
                        <a:pt x="1862" y="315"/>
                        <a:pt x="1855" y="330"/>
                      </a:cubicBezTo>
                      <a:lnTo>
                        <a:pt x="1800" y="370"/>
                      </a:lnTo>
                      <a:cubicBezTo>
                        <a:pt x="1788" y="393"/>
                        <a:pt x="1777" y="417"/>
                        <a:pt x="1765" y="440"/>
                      </a:cubicBezTo>
                      <a:cubicBezTo>
                        <a:pt x="1755" y="442"/>
                        <a:pt x="1745" y="443"/>
                        <a:pt x="1735" y="445"/>
                      </a:cubicBezTo>
                      <a:cubicBezTo>
                        <a:pt x="1743" y="430"/>
                        <a:pt x="1752" y="415"/>
                        <a:pt x="1760" y="400"/>
                      </a:cubicBezTo>
                      <a:cubicBezTo>
                        <a:pt x="1768" y="385"/>
                        <a:pt x="1777" y="370"/>
                        <a:pt x="1785" y="355"/>
                      </a:cubicBezTo>
                      <a:cubicBezTo>
                        <a:pt x="1798" y="345"/>
                        <a:pt x="1812" y="335"/>
                        <a:pt x="1825" y="325"/>
                      </a:cubicBezTo>
                      <a:cubicBezTo>
                        <a:pt x="1827" y="312"/>
                        <a:pt x="1828" y="298"/>
                        <a:pt x="1830" y="285"/>
                      </a:cubicBezTo>
                      <a:cubicBezTo>
                        <a:pt x="1837" y="267"/>
                        <a:pt x="1843" y="248"/>
                        <a:pt x="1850" y="230"/>
                      </a:cubicBezTo>
                      <a:cubicBezTo>
                        <a:pt x="1838" y="237"/>
                        <a:pt x="1827" y="243"/>
                        <a:pt x="1815" y="250"/>
                      </a:cubicBezTo>
                      <a:cubicBezTo>
                        <a:pt x="1813" y="262"/>
                        <a:pt x="1812" y="273"/>
                        <a:pt x="1810" y="285"/>
                      </a:cubicBezTo>
                      <a:cubicBezTo>
                        <a:pt x="1793" y="295"/>
                        <a:pt x="1777" y="305"/>
                        <a:pt x="1760" y="315"/>
                      </a:cubicBezTo>
                      <a:cubicBezTo>
                        <a:pt x="1743" y="323"/>
                        <a:pt x="1727" y="332"/>
                        <a:pt x="1710" y="340"/>
                      </a:cubicBezTo>
                      <a:cubicBezTo>
                        <a:pt x="1697" y="342"/>
                        <a:pt x="1683" y="343"/>
                        <a:pt x="1670" y="345"/>
                      </a:cubicBezTo>
                      <a:cubicBezTo>
                        <a:pt x="1658" y="353"/>
                        <a:pt x="1647" y="362"/>
                        <a:pt x="1635" y="370"/>
                      </a:cubicBezTo>
                      <a:cubicBezTo>
                        <a:pt x="1622" y="380"/>
                        <a:pt x="1608" y="390"/>
                        <a:pt x="1595" y="400"/>
                      </a:cubicBezTo>
                      <a:cubicBezTo>
                        <a:pt x="1582" y="398"/>
                        <a:pt x="1568" y="397"/>
                        <a:pt x="1555" y="395"/>
                      </a:cubicBezTo>
                      <a:cubicBezTo>
                        <a:pt x="1535" y="413"/>
                        <a:pt x="1515" y="432"/>
                        <a:pt x="1495" y="450"/>
                      </a:cubicBezTo>
                      <a:cubicBezTo>
                        <a:pt x="1483" y="457"/>
                        <a:pt x="1472" y="463"/>
                        <a:pt x="1460" y="470"/>
                      </a:cubicBezTo>
                      <a:cubicBezTo>
                        <a:pt x="1440" y="483"/>
                        <a:pt x="1420" y="497"/>
                        <a:pt x="1400" y="510"/>
                      </a:cubicBezTo>
                      <a:cubicBezTo>
                        <a:pt x="1398" y="528"/>
                        <a:pt x="1397" y="547"/>
                        <a:pt x="1395" y="565"/>
                      </a:cubicBezTo>
                      <a:cubicBezTo>
                        <a:pt x="1393" y="590"/>
                        <a:pt x="1392" y="615"/>
                        <a:pt x="1390" y="640"/>
                      </a:cubicBezTo>
                      <a:lnTo>
                        <a:pt x="1405" y="670"/>
                      </a:lnTo>
                      <a:cubicBezTo>
                        <a:pt x="1413" y="660"/>
                        <a:pt x="1422" y="650"/>
                        <a:pt x="1430" y="640"/>
                      </a:cubicBezTo>
                      <a:lnTo>
                        <a:pt x="1460" y="640"/>
                      </a:lnTo>
                      <a:cubicBezTo>
                        <a:pt x="1462" y="658"/>
                        <a:pt x="1463" y="677"/>
                        <a:pt x="1465" y="695"/>
                      </a:cubicBezTo>
                      <a:cubicBezTo>
                        <a:pt x="1460" y="712"/>
                        <a:pt x="1455" y="728"/>
                        <a:pt x="1450" y="745"/>
                      </a:cubicBezTo>
                      <a:lnTo>
                        <a:pt x="1375" y="850"/>
                      </a:lnTo>
                      <a:cubicBezTo>
                        <a:pt x="1353" y="902"/>
                        <a:pt x="1332" y="953"/>
                        <a:pt x="1310" y="1005"/>
                      </a:cubicBezTo>
                      <a:cubicBezTo>
                        <a:pt x="1295" y="998"/>
                        <a:pt x="1280" y="992"/>
                        <a:pt x="1265" y="985"/>
                      </a:cubicBezTo>
                      <a:cubicBezTo>
                        <a:pt x="1262" y="1000"/>
                        <a:pt x="1258" y="1015"/>
                        <a:pt x="1255" y="1030"/>
                      </a:cubicBezTo>
                      <a:lnTo>
                        <a:pt x="1190" y="1015"/>
                      </a:lnTo>
                      <a:cubicBezTo>
                        <a:pt x="1187" y="1087"/>
                        <a:pt x="1183" y="1158"/>
                        <a:pt x="1180" y="1230"/>
                      </a:cubicBezTo>
                      <a:cubicBezTo>
                        <a:pt x="1195" y="1252"/>
                        <a:pt x="1210" y="1273"/>
                        <a:pt x="1225" y="1295"/>
                      </a:cubicBezTo>
                      <a:cubicBezTo>
                        <a:pt x="1215" y="1332"/>
                        <a:pt x="1205" y="1368"/>
                        <a:pt x="1195" y="1405"/>
                      </a:cubicBezTo>
                      <a:lnTo>
                        <a:pt x="1160" y="1405"/>
                      </a:lnTo>
                      <a:lnTo>
                        <a:pt x="1120" y="1445"/>
                      </a:lnTo>
                      <a:cubicBezTo>
                        <a:pt x="1093" y="1448"/>
                        <a:pt x="1067" y="1452"/>
                        <a:pt x="1040" y="1455"/>
                      </a:cubicBezTo>
                      <a:cubicBezTo>
                        <a:pt x="1032" y="1472"/>
                        <a:pt x="1023" y="1488"/>
                        <a:pt x="1015" y="1505"/>
                      </a:cubicBezTo>
                      <a:cubicBezTo>
                        <a:pt x="992" y="1508"/>
                        <a:pt x="968" y="1512"/>
                        <a:pt x="945" y="1515"/>
                      </a:cubicBezTo>
                      <a:lnTo>
                        <a:pt x="915" y="1605"/>
                      </a:lnTo>
                      <a:cubicBezTo>
                        <a:pt x="898" y="1602"/>
                        <a:pt x="882" y="1598"/>
                        <a:pt x="865" y="1595"/>
                      </a:cubicBezTo>
                      <a:cubicBezTo>
                        <a:pt x="858" y="1577"/>
                        <a:pt x="852" y="1558"/>
                        <a:pt x="845" y="1540"/>
                      </a:cubicBezTo>
                      <a:cubicBezTo>
                        <a:pt x="823" y="1537"/>
                        <a:pt x="802" y="1533"/>
                        <a:pt x="780" y="1530"/>
                      </a:cubicBezTo>
                      <a:cubicBezTo>
                        <a:pt x="763" y="1532"/>
                        <a:pt x="747" y="1533"/>
                        <a:pt x="730" y="1535"/>
                      </a:cubicBezTo>
                      <a:lnTo>
                        <a:pt x="675" y="1520"/>
                      </a:lnTo>
                      <a:lnTo>
                        <a:pt x="635" y="1520"/>
                      </a:lnTo>
                      <a:lnTo>
                        <a:pt x="600" y="1485"/>
                      </a:lnTo>
                      <a:cubicBezTo>
                        <a:pt x="590" y="1478"/>
                        <a:pt x="580" y="1472"/>
                        <a:pt x="570" y="1465"/>
                      </a:cubicBezTo>
                      <a:cubicBezTo>
                        <a:pt x="562" y="1478"/>
                        <a:pt x="553" y="1492"/>
                        <a:pt x="545" y="1505"/>
                      </a:cubicBezTo>
                      <a:cubicBezTo>
                        <a:pt x="548" y="1532"/>
                        <a:pt x="552" y="1558"/>
                        <a:pt x="555" y="1585"/>
                      </a:cubicBezTo>
                      <a:cubicBezTo>
                        <a:pt x="575" y="1593"/>
                        <a:pt x="595" y="1602"/>
                        <a:pt x="615" y="1610"/>
                      </a:cubicBezTo>
                      <a:lnTo>
                        <a:pt x="615" y="1715"/>
                      </a:lnTo>
                      <a:cubicBezTo>
                        <a:pt x="608" y="1742"/>
                        <a:pt x="602" y="1768"/>
                        <a:pt x="595" y="1795"/>
                      </a:cubicBezTo>
                      <a:cubicBezTo>
                        <a:pt x="563" y="1798"/>
                        <a:pt x="532" y="1802"/>
                        <a:pt x="500" y="1805"/>
                      </a:cubicBezTo>
                      <a:lnTo>
                        <a:pt x="420" y="1745"/>
                      </a:lnTo>
                      <a:cubicBezTo>
                        <a:pt x="417" y="1712"/>
                        <a:pt x="413" y="1678"/>
                        <a:pt x="410" y="1645"/>
                      </a:cubicBezTo>
                      <a:lnTo>
                        <a:pt x="310" y="1590"/>
                      </a:lnTo>
                      <a:cubicBezTo>
                        <a:pt x="313" y="1568"/>
                        <a:pt x="317" y="1547"/>
                        <a:pt x="320" y="1525"/>
                      </a:cubicBezTo>
                      <a:lnTo>
                        <a:pt x="360" y="1470"/>
                      </a:lnTo>
                      <a:cubicBezTo>
                        <a:pt x="348" y="1467"/>
                        <a:pt x="337" y="1463"/>
                        <a:pt x="325" y="1460"/>
                      </a:cubicBezTo>
                      <a:cubicBezTo>
                        <a:pt x="317" y="1453"/>
                        <a:pt x="308" y="1447"/>
                        <a:pt x="300" y="1440"/>
                      </a:cubicBezTo>
                      <a:cubicBezTo>
                        <a:pt x="298" y="1457"/>
                        <a:pt x="297" y="1473"/>
                        <a:pt x="295" y="1490"/>
                      </a:cubicBezTo>
                      <a:cubicBezTo>
                        <a:pt x="285" y="1502"/>
                        <a:pt x="275" y="1513"/>
                        <a:pt x="265" y="1525"/>
                      </a:cubicBezTo>
                      <a:cubicBezTo>
                        <a:pt x="245" y="1522"/>
                        <a:pt x="225" y="1518"/>
                        <a:pt x="205" y="1515"/>
                      </a:cubicBezTo>
                      <a:cubicBezTo>
                        <a:pt x="193" y="1498"/>
                        <a:pt x="182" y="1482"/>
                        <a:pt x="170" y="1465"/>
                      </a:cubicBezTo>
                      <a:cubicBezTo>
                        <a:pt x="167" y="1433"/>
                        <a:pt x="163" y="1402"/>
                        <a:pt x="160" y="1370"/>
                      </a:cubicBezTo>
                      <a:cubicBezTo>
                        <a:pt x="163" y="1347"/>
                        <a:pt x="167" y="1323"/>
                        <a:pt x="170" y="1300"/>
                      </a:cubicBezTo>
                      <a:cubicBezTo>
                        <a:pt x="160" y="1263"/>
                        <a:pt x="150" y="1227"/>
                        <a:pt x="140" y="1190"/>
                      </a:cubicBezTo>
                      <a:cubicBezTo>
                        <a:pt x="132" y="1168"/>
                        <a:pt x="123" y="1147"/>
                        <a:pt x="115" y="1125"/>
                      </a:cubicBezTo>
                      <a:cubicBezTo>
                        <a:pt x="119" y="1120"/>
                        <a:pt x="122" y="1116"/>
                        <a:pt x="126" y="1111"/>
                      </a:cubicBezTo>
                      <a:cubicBezTo>
                        <a:pt x="133" y="1101"/>
                        <a:pt x="129" y="1079"/>
                        <a:pt x="126" y="1049"/>
                      </a:cubicBezTo>
                      <a:cubicBezTo>
                        <a:pt x="123" y="1019"/>
                        <a:pt x="116" y="949"/>
                        <a:pt x="108" y="929"/>
                      </a:cubicBezTo>
                      <a:cubicBezTo>
                        <a:pt x="98" y="922"/>
                        <a:pt x="50" y="992"/>
                        <a:pt x="40" y="985"/>
                      </a:cubicBezTo>
                      <a:cubicBezTo>
                        <a:pt x="33" y="955"/>
                        <a:pt x="27" y="925"/>
                        <a:pt x="20" y="895"/>
                      </a:cubicBezTo>
                      <a:cubicBezTo>
                        <a:pt x="27" y="885"/>
                        <a:pt x="33" y="875"/>
                        <a:pt x="40" y="865"/>
                      </a:cubicBezTo>
                      <a:lnTo>
                        <a:pt x="25" y="820"/>
                      </a:lnTo>
                      <a:cubicBezTo>
                        <a:pt x="33" y="790"/>
                        <a:pt x="42" y="760"/>
                        <a:pt x="50" y="730"/>
                      </a:cubicBezTo>
                      <a:cubicBezTo>
                        <a:pt x="33" y="717"/>
                        <a:pt x="17" y="703"/>
                        <a:pt x="0" y="690"/>
                      </a:cubicBezTo>
                      <a:cubicBezTo>
                        <a:pt x="8" y="658"/>
                        <a:pt x="17" y="627"/>
                        <a:pt x="25" y="59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cxnSp>
              <p:nvCxnSpPr>
                <p:cNvPr id="143" name="AutoShape 20"/>
                <p:cNvCxnSpPr>
                  <a:cxnSpLocks noChangeAspect="1" noChangeShapeType="1"/>
                </p:cNvCxnSpPr>
                <p:nvPr/>
              </p:nvCxnSpPr>
              <p:spPr bwMode="auto">
                <a:xfrm>
                  <a:off x="5466009" y="1098868"/>
                  <a:ext cx="0" cy="62222"/>
                </a:xfrm>
                <a:prstGeom prst="straightConnector1">
                  <a:avLst/>
                </a:prstGeom>
                <a:grpFill/>
                <a:ln w="9525">
                  <a:solidFill>
                    <a:schemeClr val="accent1">
                      <a:lumMod val="60000"/>
                      <a:lumOff val="40000"/>
                    </a:schemeClr>
                  </a:solidFill>
                  <a:round/>
                  <a:headEnd/>
                  <a:tailEnd/>
                </a:ln>
              </p:spPr>
            </p:cxnSp>
          </p:grpSp>
          <p:grpSp>
            <p:nvGrpSpPr>
              <p:cNvPr id="5" name="Group 2"/>
              <p:cNvGrpSpPr>
                <a:grpSpLocks noChangeAspect="1"/>
              </p:cNvGrpSpPr>
              <p:nvPr/>
            </p:nvGrpSpPr>
            <p:grpSpPr bwMode="auto">
              <a:xfrm>
                <a:off x="5539342" y="5636167"/>
                <a:ext cx="2535700" cy="2577613"/>
                <a:chOff x="5160" y="5120"/>
                <a:chExt cx="1815" cy="1845"/>
              </a:xfrm>
              <a:grpFill/>
            </p:grpSpPr>
            <p:sp>
              <p:nvSpPr>
                <p:cNvPr id="134" name="Freeform 3"/>
                <p:cNvSpPr>
                  <a:spLocks noChangeAspect="1"/>
                </p:cNvSpPr>
                <p:nvPr/>
              </p:nvSpPr>
              <p:spPr bwMode="auto">
                <a:xfrm>
                  <a:off x="5160" y="5120"/>
                  <a:ext cx="1815" cy="1845"/>
                </a:xfrm>
                <a:custGeom>
                  <a:avLst/>
                  <a:gdLst/>
                  <a:ahLst/>
                  <a:cxnLst>
                    <a:cxn ang="0">
                      <a:pos x="1301" y="996"/>
                    </a:cxn>
                    <a:cxn ang="0">
                      <a:pos x="1400" y="1095"/>
                    </a:cxn>
                    <a:cxn ang="0">
                      <a:pos x="1335" y="1140"/>
                    </a:cxn>
                    <a:cxn ang="0">
                      <a:pos x="1345" y="1225"/>
                    </a:cxn>
                    <a:cxn ang="0">
                      <a:pos x="1120" y="1145"/>
                    </a:cxn>
                    <a:cxn ang="0">
                      <a:pos x="935" y="935"/>
                    </a:cxn>
                    <a:cxn ang="0">
                      <a:pos x="890" y="810"/>
                    </a:cxn>
                    <a:cxn ang="0">
                      <a:pos x="825" y="565"/>
                    </a:cxn>
                    <a:cxn ang="0">
                      <a:pos x="910" y="540"/>
                    </a:cxn>
                    <a:cxn ang="0">
                      <a:pos x="818" y="385"/>
                    </a:cxn>
                    <a:cxn ang="0">
                      <a:pos x="725" y="135"/>
                    </a:cxn>
                    <a:cxn ang="0">
                      <a:pos x="675" y="81"/>
                    </a:cxn>
                    <a:cxn ang="0">
                      <a:pos x="575" y="215"/>
                    </a:cxn>
                    <a:cxn ang="0">
                      <a:pos x="555" y="390"/>
                    </a:cxn>
                    <a:cxn ang="0">
                      <a:pos x="415" y="500"/>
                    </a:cxn>
                    <a:cxn ang="0">
                      <a:pos x="515" y="535"/>
                    </a:cxn>
                    <a:cxn ang="0">
                      <a:pos x="585" y="689"/>
                    </a:cxn>
                    <a:cxn ang="0">
                      <a:pos x="585" y="753"/>
                    </a:cxn>
                    <a:cxn ang="0">
                      <a:pos x="585" y="910"/>
                    </a:cxn>
                    <a:cxn ang="0">
                      <a:pos x="690" y="805"/>
                    </a:cxn>
                    <a:cxn ang="0">
                      <a:pos x="695" y="845"/>
                    </a:cxn>
                    <a:cxn ang="0">
                      <a:pos x="560" y="975"/>
                    </a:cxn>
                    <a:cxn ang="0">
                      <a:pos x="409" y="846"/>
                    </a:cxn>
                    <a:cxn ang="0">
                      <a:pos x="305" y="765"/>
                    </a:cxn>
                    <a:cxn ang="0">
                      <a:pos x="244" y="749"/>
                    </a:cxn>
                    <a:cxn ang="0">
                      <a:pos x="221" y="790"/>
                    </a:cxn>
                    <a:cxn ang="0">
                      <a:pos x="100" y="905"/>
                    </a:cxn>
                    <a:cxn ang="0">
                      <a:pos x="0" y="996"/>
                    </a:cxn>
                    <a:cxn ang="0">
                      <a:pos x="20" y="1200"/>
                    </a:cxn>
                    <a:cxn ang="0">
                      <a:pos x="65" y="1265"/>
                    </a:cxn>
                    <a:cxn ang="0">
                      <a:pos x="195" y="1190"/>
                    </a:cxn>
                    <a:cxn ang="0">
                      <a:pos x="265" y="1340"/>
                    </a:cxn>
                    <a:cxn ang="0">
                      <a:pos x="218" y="1439"/>
                    </a:cxn>
                    <a:cxn ang="0">
                      <a:pos x="280" y="1355"/>
                    </a:cxn>
                    <a:cxn ang="0">
                      <a:pos x="380" y="1445"/>
                    </a:cxn>
                    <a:cxn ang="0">
                      <a:pos x="530" y="1445"/>
                    </a:cxn>
                    <a:cxn ang="0">
                      <a:pos x="680" y="1415"/>
                    </a:cxn>
                    <a:cxn ang="0">
                      <a:pos x="710" y="1280"/>
                    </a:cxn>
                    <a:cxn ang="0">
                      <a:pos x="915" y="1210"/>
                    </a:cxn>
                    <a:cxn ang="0">
                      <a:pos x="986" y="1154"/>
                    </a:cxn>
                    <a:cxn ang="0">
                      <a:pos x="1145" y="1290"/>
                    </a:cxn>
                    <a:cxn ang="0">
                      <a:pos x="1335" y="1475"/>
                    </a:cxn>
                    <a:cxn ang="0">
                      <a:pos x="1489" y="1559"/>
                    </a:cxn>
                    <a:cxn ang="0">
                      <a:pos x="1580" y="1790"/>
                    </a:cxn>
                    <a:cxn ang="0">
                      <a:pos x="1745" y="1775"/>
                    </a:cxn>
                    <a:cxn ang="0">
                      <a:pos x="1695" y="1615"/>
                    </a:cxn>
                    <a:cxn ang="0">
                      <a:pos x="1545" y="1395"/>
                    </a:cxn>
                    <a:cxn ang="0">
                      <a:pos x="1545" y="1230"/>
                    </a:cxn>
                    <a:cxn ang="0">
                      <a:pos x="1815" y="1145"/>
                    </a:cxn>
                    <a:cxn ang="0">
                      <a:pos x="1451" y="1053"/>
                    </a:cxn>
                    <a:cxn ang="0">
                      <a:pos x="1339" y="963"/>
                    </a:cxn>
                  </a:cxnLst>
                  <a:rect l="0" t="0" r="r" b="b"/>
                  <a:pathLst>
                    <a:path w="1815" h="1845">
                      <a:moveTo>
                        <a:pt x="1339" y="963"/>
                      </a:moveTo>
                      <a:lnTo>
                        <a:pt x="1324" y="993"/>
                      </a:lnTo>
                      <a:lnTo>
                        <a:pt x="1301" y="996"/>
                      </a:lnTo>
                      <a:lnTo>
                        <a:pt x="1295" y="1020"/>
                      </a:lnTo>
                      <a:lnTo>
                        <a:pt x="1310" y="1075"/>
                      </a:lnTo>
                      <a:lnTo>
                        <a:pt x="1400" y="1095"/>
                      </a:lnTo>
                      <a:lnTo>
                        <a:pt x="1410" y="1125"/>
                      </a:lnTo>
                      <a:lnTo>
                        <a:pt x="1385" y="1160"/>
                      </a:lnTo>
                      <a:lnTo>
                        <a:pt x="1335" y="1140"/>
                      </a:lnTo>
                      <a:lnTo>
                        <a:pt x="1315" y="1165"/>
                      </a:lnTo>
                      <a:lnTo>
                        <a:pt x="1355" y="1190"/>
                      </a:lnTo>
                      <a:lnTo>
                        <a:pt x="1345" y="1225"/>
                      </a:lnTo>
                      <a:lnTo>
                        <a:pt x="1300" y="1205"/>
                      </a:lnTo>
                      <a:lnTo>
                        <a:pt x="1255" y="1195"/>
                      </a:lnTo>
                      <a:lnTo>
                        <a:pt x="1120" y="1145"/>
                      </a:lnTo>
                      <a:lnTo>
                        <a:pt x="1050" y="1075"/>
                      </a:lnTo>
                      <a:lnTo>
                        <a:pt x="950" y="1010"/>
                      </a:lnTo>
                      <a:lnTo>
                        <a:pt x="935" y="935"/>
                      </a:lnTo>
                      <a:lnTo>
                        <a:pt x="940" y="885"/>
                      </a:lnTo>
                      <a:lnTo>
                        <a:pt x="919" y="843"/>
                      </a:lnTo>
                      <a:lnTo>
                        <a:pt x="890" y="810"/>
                      </a:lnTo>
                      <a:lnTo>
                        <a:pt x="860" y="730"/>
                      </a:lnTo>
                      <a:lnTo>
                        <a:pt x="835" y="645"/>
                      </a:lnTo>
                      <a:lnTo>
                        <a:pt x="825" y="565"/>
                      </a:lnTo>
                      <a:lnTo>
                        <a:pt x="850" y="545"/>
                      </a:lnTo>
                      <a:lnTo>
                        <a:pt x="895" y="575"/>
                      </a:lnTo>
                      <a:lnTo>
                        <a:pt x="910" y="540"/>
                      </a:lnTo>
                      <a:lnTo>
                        <a:pt x="860" y="505"/>
                      </a:lnTo>
                      <a:lnTo>
                        <a:pt x="835" y="425"/>
                      </a:lnTo>
                      <a:lnTo>
                        <a:pt x="818" y="385"/>
                      </a:lnTo>
                      <a:lnTo>
                        <a:pt x="806" y="310"/>
                      </a:lnTo>
                      <a:lnTo>
                        <a:pt x="765" y="235"/>
                      </a:lnTo>
                      <a:lnTo>
                        <a:pt x="725" y="135"/>
                      </a:lnTo>
                      <a:lnTo>
                        <a:pt x="713" y="111"/>
                      </a:lnTo>
                      <a:lnTo>
                        <a:pt x="679" y="108"/>
                      </a:lnTo>
                      <a:lnTo>
                        <a:pt x="675" y="81"/>
                      </a:lnTo>
                      <a:lnTo>
                        <a:pt x="650" y="15"/>
                      </a:lnTo>
                      <a:lnTo>
                        <a:pt x="585" y="0"/>
                      </a:lnTo>
                      <a:lnTo>
                        <a:pt x="575" y="215"/>
                      </a:lnTo>
                      <a:lnTo>
                        <a:pt x="620" y="280"/>
                      </a:lnTo>
                      <a:lnTo>
                        <a:pt x="590" y="390"/>
                      </a:lnTo>
                      <a:lnTo>
                        <a:pt x="555" y="390"/>
                      </a:lnTo>
                      <a:lnTo>
                        <a:pt x="515" y="430"/>
                      </a:lnTo>
                      <a:lnTo>
                        <a:pt x="435" y="440"/>
                      </a:lnTo>
                      <a:lnTo>
                        <a:pt x="415" y="500"/>
                      </a:lnTo>
                      <a:lnTo>
                        <a:pt x="360" y="505"/>
                      </a:lnTo>
                      <a:lnTo>
                        <a:pt x="425" y="555"/>
                      </a:lnTo>
                      <a:lnTo>
                        <a:pt x="515" y="535"/>
                      </a:lnTo>
                      <a:lnTo>
                        <a:pt x="565" y="580"/>
                      </a:lnTo>
                      <a:lnTo>
                        <a:pt x="580" y="645"/>
                      </a:lnTo>
                      <a:lnTo>
                        <a:pt x="585" y="689"/>
                      </a:lnTo>
                      <a:lnTo>
                        <a:pt x="551" y="708"/>
                      </a:lnTo>
                      <a:lnTo>
                        <a:pt x="563" y="730"/>
                      </a:lnTo>
                      <a:lnTo>
                        <a:pt x="585" y="753"/>
                      </a:lnTo>
                      <a:lnTo>
                        <a:pt x="600" y="815"/>
                      </a:lnTo>
                      <a:lnTo>
                        <a:pt x="590" y="880"/>
                      </a:lnTo>
                      <a:lnTo>
                        <a:pt x="585" y="910"/>
                      </a:lnTo>
                      <a:lnTo>
                        <a:pt x="640" y="845"/>
                      </a:lnTo>
                      <a:lnTo>
                        <a:pt x="664" y="839"/>
                      </a:lnTo>
                      <a:lnTo>
                        <a:pt x="690" y="805"/>
                      </a:lnTo>
                      <a:lnTo>
                        <a:pt x="715" y="825"/>
                      </a:lnTo>
                      <a:lnTo>
                        <a:pt x="735" y="845"/>
                      </a:lnTo>
                      <a:lnTo>
                        <a:pt x="695" y="845"/>
                      </a:lnTo>
                      <a:lnTo>
                        <a:pt x="634" y="914"/>
                      </a:lnTo>
                      <a:lnTo>
                        <a:pt x="608" y="948"/>
                      </a:lnTo>
                      <a:lnTo>
                        <a:pt x="560" y="975"/>
                      </a:lnTo>
                      <a:lnTo>
                        <a:pt x="495" y="975"/>
                      </a:lnTo>
                      <a:lnTo>
                        <a:pt x="435" y="885"/>
                      </a:lnTo>
                      <a:lnTo>
                        <a:pt x="409" y="846"/>
                      </a:lnTo>
                      <a:lnTo>
                        <a:pt x="385" y="845"/>
                      </a:lnTo>
                      <a:lnTo>
                        <a:pt x="370" y="760"/>
                      </a:lnTo>
                      <a:lnTo>
                        <a:pt x="305" y="765"/>
                      </a:lnTo>
                      <a:lnTo>
                        <a:pt x="270" y="764"/>
                      </a:lnTo>
                      <a:lnTo>
                        <a:pt x="236" y="783"/>
                      </a:lnTo>
                      <a:lnTo>
                        <a:pt x="244" y="749"/>
                      </a:lnTo>
                      <a:lnTo>
                        <a:pt x="240" y="738"/>
                      </a:lnTo>
                      <a:lnTo>
                        <a:pt x="218" y="749"/>
                      </a:lnTo>
                      <a:lnTo>
                        <a:pt x="221" y="790"/>
                      </a:lnTo>
                      <a:lnTo>
                        <a:pt x="203" y="805"/>
                      </a:lnTo>
                      <a:lnTo>
                        <a:pt x="135" y="885"/>
                      </a:lnTo>
                      <a:lnTo>
                        <a:pt x="100" y="905"/>
                      </a:lnTo>
                      <a:lnTo>
                        <a:pt x="45" y="915"/>
                      </a:lnTo>
                      <a:lnTo>
                        <a:pt x="11" y="948"/>
                      </a:lnTo>
                      <a:lnTo>
                        <a:pt x="0" y="996"/>
                      </a:lnTo>
                      <a:lnTo>
                        <a:pt x="15" y="1040"/>
                      </a:lnTo>
                      <a:lnTo>
                        <a:pt x="15" y="1120"/>
                      </a:lnTo>
                      <a:lnTo>
                        <a:pt x="20" y="1200"/>
                      </a:lnTo>
                      <a:lnTo>
                        <a:pt x="30" y="1275"/>
                      </a:lnTo>
                      <a:lnTo>
                        <a:pt x="55" y="1315"/>
                      </a:lnTo>
                      <a:lnTo>
                        <a:pt x="65" y="1265"/>
                      </a:lnTo>
                      <a:lnTo>
                        <a:pt x="100" y="1245"/>
                      </a:lnTo>
                      <a:lnTo>
                        <a:pt x="110" y="1170"/>
                      </a:lnTo>
                      <a:lnTo>
                        <a:pt x="195" y="1190"/>
                      </a:lnTo>
                      <a:lnTo>
                        <a:pt x="270" y="1255"/>
                      </a:lnTo>
                      <a:lnTo>
                        <a:pt x="255" y="1310"/>
                      </a:lnTo>
                      <a:lnTo>
                        <a:pt x="265" y="1340"/>
                      </a:lnTo>
                      <a:lnTo>
                        <a:pt x="230" y="1360"/>
                      </a:lnTo>
                      <a:lnTo>
                        <a:pt x="235" y="1400"/>
                      </a:lnTo>
                      <a:lnTo>
                        <a:pt x="218" y="1439"/>
                      </a:lnTo>
                      <a:lnTo>
                        <a:pt x="240" y="1445"/>
                      </a:lnTo>
                      <a:lnTo>
                        <a:pt x="289" y="1450"/>
                      </a:lnTo>
                      <a:lnTo>
                        <a:pt x="280" y="1355"/>
                      </a:lnTo>
                      <a:lnTo>
                        <a:pt x="335" y="1340"/>
                      </a:lnTo>
                      <a:lnTo>
                        <a:pt x="365" y="1375"/>
                      </a:lnTo>
                      <a:lnTo>
                        <a:pt x="380" y="1445"/>
                      </a:lnTo>
                      <a:lnTo>
                        <a:pt x="415" y="1455"/>
                      </a:lnTo>
                      <a:lnTo>
                        <a:pt x="465" y="1440"/>
                      </a:lnTo>
                      <a:lnTo>
                        <a:pt x="530" y="1445"/>
                      </a:lnTo>
                      <a:lnTo>
                        <a:pt x="570" y="1480"/>
                      </a:lnTo>
                      <a:lnTo>
                        <a:pt x="650" y="1410"/>
                      </a:lnTo>
                      <a:lnTo>
                        <a:pt x="680" y="1415"/>
                      </a:lnTo>
                      <a:lnTo>
                        <a:pt x="720" y="1395"/>
                      </a:lnTo>
                      <a:lnTo>
                        <a:pt x="685" y="1360"/>
                      </a:lnTo>
                      <a:lnTo>
                        <a:pt x="710" y="1280"/>
                      </a:lnTo>
                      <a:lnTo>
                        <a:pt x="790" y="1250"/>
                      </a:lnTo>
                      <a:lnTo>
                        <a:pt x="835" y="1230"/>
                      </a:lnTo>
                      <a:lnTo>
                        <a:pt x="915" y="1210"/>
                      </a:lnTo>
                      <a:lnTo>
                        <a:pt x="930" y="1175"/>
                      </a:lnTo>
                      <a:lnTo>
                        <a:pt x="938" y="1158"/>
                      </a:lnTo>
                      <a:lnTo>
                        <a:pt x="986" y="1154"/>
                      </a:lnTo>
                      <a:lnTo>
                        <a:pt x="1010" y="1175"/>
                      </a:lnTo>
                      <a:lnTo>
                        <a:pt x="1060" y="1225"/>
                      </a:lnTo>
                      <a:lnTo>
                        <a:pt x="1145" y="1290"/>
                      </a:lnTo>
                      <a:lnTo>
                        <a:pt x="1255" y="1330"/>
                      </a:lnTo>
                      <a:lnTo>
                        <a:pt x="1300" y="1375"/>
                      </a:lnTo>
                      <a:lnTo>
                        <a:pt x="1335" y="1475"/>
                      </a:lnTo>
                      <a:lnTo>
                        <a:pt x="1395" y="1495"/>
                      </a:lnTo>
                      <a:lnTo>
                        <a:pt x="1480" y="1510"/>
                      </a:lnTo>
                      <a:lnTo>
                        <a:pt x="1489" y="1559"/>
                      </a:lnTo>
                      <a:lnTo>
                        <a:pt x="1530" y="1615"/>
                      </a:lnTo>
                      <a:lnTo>
                        <a:pt x="1575" y="1690"/>
                      </a:lnTo>
                      <a:lnTo>
                        <a:pt x="1580" y="1790"/>
                      </a:lnTo>
                      <a:lnTo>
                        <a:pt x="1655" y="1845"/>
                      </a:lnTo>
                      <a:lnTo>
                        <a:pt x="1700" y="1800"/>
                      </a:lnTo>
                      <a:lnTo>
                        <a:pt x="1745" y="1775"/>
                      </a:lnTo>
                      <a:lnTo>
                        <a:pt x="1735" y="1720"/>
                      </a:lnTo>
                      <a:lnTo>
                        <a:pt x="1729" y="1645"/>
                      </a:lnTo>
                      <a:lnTo>
                        <a:pt x="1695" y="1615"/>
                      </a:lnTo>
                      <a:lnTo>
                        <a:pt x="1685" y="1525"/>
                      </a:lnTo>
                      <a:lnTo>
                        <a:pt x="1585" y="1410"/>
                      </a:lnTo>
                      <a:lnTo>
                        <a:pt x="1545" y="1395"/>
                      </a:lnTo>
                      <a:lnTo>
                        <a:pt x="1580" y="1350"/>
                      </a:lnTo>
                      <a:lnTo>
                        <a:pt x="1575" y="1270"/>
                      </a:lnTo>
                      <a:lnTo>
                        <a:pt x="1545" y="1230"/>
                      </a:lnTo>
                      <a:lnTo>
                        <a:pt x="1560" y="1205"/>
                      </a:lnTo>
                      <a:lnTo>
                        <a:pt x="1610" y="1210"/>
                      </a:lnTo>
                      <a:lnTo>
                        <a:pt x="1815" y="1145"/>
                      </a:lnTo>
                      <a:lnTo>
                        <a:pt x="1560" y="1020"/>
                      </a:lnTo>
                      <a:lnTo>
                        <a:pt x="1475" y="1065"/>
                      </a:lnTo>
                      <a:lnTo>
                        <a:pt x="1451" y="1053"/>
                      </a:lnTo>
                      <a:lnTo>
                        <a:pt x="1399" y="1038"/>
                      </a:lnTo>
                      <a:lnTo>
                        <a:pt x="1369" y="981"/>
                      </a:lnTo>
                      <a:lnTo>
                        <a:pt x="1339" y="963"/>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5" name="Freeform 4"/>
                <p:cNvSpPr>
                  <a:spLocks noChangeAspect="1"/>
                </p:cNvSpPr>
                <p:nvPr/>
              </p:nvSpPr>
              <p:spPr bwMode="auto">
                <a:xfrm>
                  <a:off x="6155" y="5363"/>
                  <a:ext cx="220" cy="387"/>
                </a:xfrm>
                <a:custGeom>
                  <a:avLst/>
                  <a:gdLst/>
                  <a:ahLst/>
                  <a:cxnLst>
                    <a:cxn ang="0">
                      <a:pos x="10" y="27"/>
                    </a:cxn>
                    <a:cxn ang="0">
                      <a:pos x="0" y="97"/>
                    </a:cxn>
                    <a:cxn ang="0">
                      <a:pos x="50" y="137"/>
                    </a:cxn>
                    <a:cxn ang="0">
                      <a:pos x="59" y="191"/>
                    </a:cxn>
                    <a:cxn ang="0">
                      <a:pos x="70" y="197"/>
                    </a:cxn>
                    <a:cxn ang="0">
                      <a:pos x="85" y="237"/>
                    </a:cxn>
                    <a:cxn ang="0">
                      <a:pos x="81" y="262"/>
                    </a:cxn>
                    <a:cxn ang="0">
                      <a:pos x="105" y="297"/>
                    </a:cxn>
                    <a:cxn ang="0">
                      <a:pos x="75" y="312"/>
                    </a:cxn>
                    <a:cxn ang="0">
                      <a:pos x="81" y="360"/>
                    </a:cxn>
                    <a:cxn ang="0">
                      <a:pos x="105" y="387"/>
                    </a:cxn>
                    <a:cxn ang="0">
                      <a:pos x="126" y="386"/>
                    </a:cxn>
                    <a:cxn ang="0">
                      <a:pos x="141" y="356"/>
                    </a:cxn>
                    <a:cxn ang="0">
                      <a:pos x="186" y="322"/>
                    </a:cxn>
                    <a:cxn ang="0">
                      <a:pos x="190" y="302"/>
                    </a:cxn>
                    <a:cxn ang="0">
                      <a:pos x="190" y="266"/>
                    </a:cxn>
                    <a:cxn ang="0">
                      <a:pos x="175" y="212"/>
                    </a:cxn>
                    <a:cxn ang="0">
                      <a:pos x="140" y="167"/>
                    </a:cxn>
                    <a:cxn ang="0">
                      <a:pos x="179" y="161"/>
                    </a:cxn>
                    <a:cxn ang="0">
                      <a:pos x="220" y="112"/>
                    </a:cxn>
                    <a:cxn ang="0">
                      <a:pos x="213" y="45"/>
                    </a:cxn>
                    <a:cxn ang="0">
                      <a:pos x="175" y="22"/>
                    </a:cxn>
                    <a:cxn ang="0">
                      <a:pos x="130" y="0"/>
                    </a:cxn>
                    <a:cxn ang="0">
                      <a:pos x="100" y="7"/>
                    </a:cxn>
                    <a:cxn ang="0">
                      <a:pos x="60" y="32"/>
                    </a:cxn>
                    <a:cxn ang="0">
                      <a:pos x="33" y="22"/>
                    </a:cxn>
                    <a:cxn ang="0">
                      <a:pos x="10" y="27"/>
                    </a:cxn>
                  </a:cxnLst>
                  <a:rect l="0" t="0" r="r" b="b"/>
                  <a:pathLst>
                    <a:path w="220" h="387">
                      <a:moveTo>
                        <a:pt x="10" y="27"/>
                      </a:moveTo>
                      <a:lnTo>
                        <a:pt x="0" y="97"/>
                      </a:lnTo>
                      <a:lnTo>
                        <a:pt x="50" y="137"/>
                      </a:lnTo>
                      <a:lnTo>
                        <a:pt x="59" y="191"/>
                      </a:lnTo>
                      <a:lnTo>
                        <a:pt x="70" y="197"/>
                      </a:lnTo>
                      <a:lnTo>
                        <a:pt x="85" y="237"/>
                      </a:lnTo>
                      <a:lnTo>
                        <a:pt x="81" y="262"/>
                      </a:lnTo>
                      <a:lnTo>
                        <a:pt x="105" y="297"/>
                      </a:lnTo>
                      <a:lnTo>
                        <a:pt x="75" y="312"/>
                      </a:lnTo>
                      <a:lnTo>
                        <a:pt x="81" y="360"/>
                      </a:lnTo>
                      <a:lnTo>
                        <a:pt x="105" y="387"/>
                      </a:lnTo>
                      <a:lnTo>
                        <a:pt x="126" y="386"/>
                      </a:lnTo>
                      <a:lnTo>
                        <a:pt x="141" y="356"/>
                      </a:lnTo>
                      <a:lnTo>
                        <a:pt x="186" y="322"/>
                      </a:lnTo>
                      <a:lnTo>
                        <a:pt x="190" y="302"/>
                      </a:lnTo>
                      <a:lnTo>
                        <a:pt x="190" y="266"/>
                      </a:lnTo>
                      <a:lnTo>
                        <a:pt x="175" y="212"/>
                      </a:lnTo>
                      <a:lnTo>
                        <a:pt x="140" y="167"/>
                      </a:lnTo>
                      <a:lnTo>
                        <a:pt x="179" y="161"/>
                      </a:lnTo>
                      <a:lnTo>
                        <a:pt x="220" y="112"/>
                      </a:lnTo>
                      <a:lnTo>
                        <a:pt x="213" y="45"/>
                      </a:lnTo>
                      <a:lnTo>
                        <a:pt x="175" y="22"/>
                      </a:lnTo>
                      <a:lnTo>
                        <a:pt x="130" y="0"/>
                      </a:lnTo>
                      <a:lnTo>
                        <a:pt x="100" y="7"/>
                      </a:lnTo>
                      <a:lnTo>
                        <a:pt x="60" y="32"/>
                      </a:lnTo>
                      <a:lnTo>
                        <a:pt x="33" y="22"/>
                      </a:lnTo>
                      <a:lnTo>
                        <a:pt x="10" y="27"/>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6" name="Freeform 5"/>
                <p:cNvSpPr>
                  <a:spLocks noChangeAspect="1"/>
                </p:cNvSpPr>
                <p:nvPr/>
              </p:nvSpPr>
              <p:spPr bwMode="auto">
                <a:xfrm>
                  <a:off x="6092" y="6285"/>
                  <a:ext cx="84" cy="101"/>
                </a:xfrm>
                <a:custGeom>
                  <a:avLst/>
                  <a:gdLst/>
                  <a:ahLst/>
                  <a:cxnLst>
                    <a:cxn ang="0">
                      <a:pos x="13" y="26"/>
                    </a:cxn>
                    <a:cxn ang="0">
                      <a:pos x="2" y="64"/>
                    </a:cxn>
                    <a:cxn ang="0">
                      <a:pos x="39" y="101"/>
                    </a:cxn>
                    <a:cxn ang="0">
                      <a:pos x="69" y="68"/>
                    </a:cxn>
                    <a:cxn ang="0">
                      <a:pos x="24" y="0"/>
                    </a:cxn>
                    <a:cxn ang="0">
                      <a:pos x="13" y="26"/>
                    </a:cxn>
                  </a:cxnLst>
                  <a:rect l="0" t="0" r="r" b="b"/>
                  <a:pathLst>
                    <a:path w="84" h="101">
                      <a:moveTo>
                        <a:pt x="13" y="26"/>
                      </a:moveTo>
                      <a:cubicBezTo>
                        <a:pt x="10" y="39"/>
                        <a:pt x="0" y="51"/>
                        <a:pt x="2" y="64"/>
                      </a:cubicBezTo>
                      <a:cubicBezTo>
                        <a:pt x="4" y="81"/>
                        <a:pt x="25" y="98"/>
                        <a:pt x="39" y="101"/>
                      </a:cubicBezTo>
                      <a:cubicBezTo>
                        <a:pt x="52" y="89"/>
                        <a:pt x="55" y="77"/>
                        <a:pt x="69" y="68"/>
                      </a:cubicBezTo>
                      <a:cubicBezTo>
                        <a:pt x="84" y="24"/>
                        <a:pt x="65" y="11"/>
                        <a:pt x="24" y="0"/>
                      </a:cubicBezTo>
                      <a:cubicBezTo>
                        <a:pt x="15" y="19"/>
                        <a:pt x="19" y="10"/>
                        <a:pt x="13" y="2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7" name="Freeform 6"/>
                <p:cNvSpPr>
                  <a:spLocks noChangeAspect="1"/>
                </p:cNvSpPr>
                <p:nvPr/>
              </p:nvSpPr>
              <p:spPr bwMode="auto">
                <a:xfrm>
                  <a:off x="6245" y="6049"/>
                  <a:ext cx="243" cy="195"/>
                </a:xfrm>
                <a:custGeom>
                  <a:avLst/>
                  <a:gdLst/>
                  <a:ahLst/>
                  <a:cxnLst>
                    <a:cxn ang="0">
                      <a:pos x="224" y="172"/>
                    </a:cxn>
                    <a:cxn ang="0">
                      <a:pos x="183" y="146"/>
                    </a:cxn>
                    <a:cxn ang="0">
                      <a:pos x="168" y="127"/>
                    </a:cxn>
                    <a:cxn ang="0">
                      <a:pos x="126" y="82"/>
                    </a:cxn>
                    <a:cxn ang="0">
                      <a:pos x="85" y="71"/>
                    </a:cxn>
                    <a:cxn ang="0">
                      <a:pos x="66" y="49"/>
                    </a:cxn>
                    <a:cxn ang="0">
                      <a:pos x="48" y="15"/>
                    </a:cxn>
                    <a:cxn ang="0">
                      <a:pos x="25" y="0"/>
                    </a:cxn>
                    <a:cxn ang="0">
                      <a:pos x="6" y="7"/>
                    </a:cxn>
                    <a:cxn ang="0">
                      <a:pos x="10" y="45"/>
                    </a:cxn>
                    <a:cxn ang="0">
                      <a:pos x="33" y="56"/>
                    </a:cxn>
                    <a:cxn ang="0">
                      <a:pos x="66" y="120"/>
                    </a:cxn>
                    <a:cxn ang="0">
                      <a:pos x="104" y="116"/>
                    </a:cxn>
                    <a:cxn ang="0">
                      <a:pos x="160" y="154"/>
                    </a:cxn>
                    <a:cxn ang="0">
                      <a:pos x="201" y="195"/>
                    </a:cxn>
                    <a:cxn ang="0">
                      <a:pos x="243" y="187"/>
                    </a:cxn>
                    <a:cxn ang="0">
                      <a:pos x="224" y="172"/>
                    </a:cxn>
                  </a:cxnLst>
                  <a:rect l="0" t="0" r="r" b="b"/>
                  <a:pathLst>
                    <a:path w="243" h="195">
                      <a:moveTo>
                        <a:pt x="224" y="172"/>
                      </a:moveTo>
                      <a:cubicBezTo>
                        <a:pt x="203" y="169"/>
                        <a:pt x="200" y="159"/>
                        <a:pt x="183" y="146"/>
                      </a:cubicBezTo>
                      <a:cubicBezTo>
                        <a:pt x="178" y="138"/>
                        <a:pt x="173" y="135"/>
                        <a:pt x="168" y="127"/>
                      </a:cubicBezTo>
                      <a:cubicBezTo>
                        <a:pt x="161" y="117"/>
                        <a:pt x="138" y="86"/>
                        <a:pt x="126" y="82"/>
                      </a:cubicBezTo>
                      <a:cubicBezTo>
                        <a:pt x="114" y="71"/>
                        <a:pt x="85" y="71"/>
                        <a:pt x="85" y="71"/>
                      </a:cubicBezTo>
                      <a:cubicBezTo>
                        <a:pt x="65" y="40"/>
                        <a:pt x="94" y="82"/>
                        <a:pt x="66" y="49"/>
                      </a:cubicBezTo>
                      <a:cubicBezTo>
                        <a:pt x="58" y="39"/>
                        <a:pt x="58" y="23"/>
                        <a:pt x="48" y="15"/>
                      </a:cubicBezTo>
                      <a:cubicBezTo>
                        <a:pt x="41" y="9"/>
                        <a:pt x="25" y="0"/>
                        <a:pt x="25" y="0"/>
                      </a:cubicBezTo>
                      <a:cubicBezTo>
                        <a:pt x="19" y="2"/>
                        <a:pt x="11" y="2"/>
                        <a:pt x="6" y="7"/>
                      </a:cubicBezTo>
                      <a:cubicBezTo>
                        <a:pt x="0" y="13"/>
                        <a:pt x="4" y="39"/>
                        <a:pt x="10" y="45"/>
                      </a:cubicBezTo>
                      <a:cubicBezTo>
                        <a:pt x="16" y="51"/>
                        <a:pt x="26" y="52"/>
                        <a:pt x="33" y="56"/>
                      </a:cubicBezTo>
                      <a:cubicBezTo>
                        <a:pt x="42" y="66"/>
                        <a:pt x="54" y="110"/>
                        <a:pt x="66" y="120"/>
                      </a:cubicBezTo>
                      <a:cubicBezTo>
                        <a:pt x="78" y="130"/>
                        <a:pt x="88" y="110"/>
                        <a:pt x="104" y="116"/>
                      </a:cubicBezTo>
                      <a:cubicBezTo>
                        <a:pt x="111" y="141"/>
                        <a:pt x="138" y="138"/>
                        <a:pt x="160" y="154"/>
                      </a:cubicBezTo>
                      <a:cubicBezTo>
                        <a:pt x="166" y="193"/>
                        <a:pt x="168" y="183"/>
                        <a:pt x="201" y="195"/>
                      </a:cubicBezTo>
                      <a:cubicBezTo>
                        <a:pt x="215" y="192"/>
                        <a:pt x="230" y="193"/>
                        <a:pt x="243" y="187"/>
                      </a:cubicBezTo>
                      <a:cubicBezTo>
                        <a:pt x="243" y="187"/>
                        <a:pt x="215" y="181"/>
                        <a:pt x="224" y="172"/>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8" name="Freeform 7"/>
                <p:cNvSpPr>
                  <a:spLocks noChangeAspect="1"/>
                </p:cNvSpPr>
                <p:nvPr/>
              </p:nvSpPr>
              <p:spPr bwMode="auto">
                <a:xfrm>
                  <a:off x="6383" y="5546"/>
                  <a:ext cx="154" cy="113"/>
                </a:xfrm>
                <a:custGeom>
                  <a:avLst/>
                  <a:gdLst/>
                  <a:ahLst/>
                  <a:cxnLst>
                    <a:cxn ang="0">
                      <a:pos x="41" y="19"/>
                    </a:cxn>
                    <a:cxn ang="0">
                      <a:pos x="90" y="0"/>
                    </a:cxn>
                    <a:cxn ang="0">
                      <a:pos x="90" y="34"/>
                    </a:cxn>
                    <a:cxn ang="0">
                      <a:pos x="131" y="49"/>
                    </a:cxn>
                    <a:cxn ang="0">
                      <a:pos x="150" y="83"/>
                    </a:cxn>
                    <a:cxn ang="0">
                      <a:pos x="135" y="113"/>
                    </a:cxn>
                    <a:cxn ang="0">
                      <a:pos x="120" y="105"/>
                    </a:cxn>
                    <a:cxn ang="0">
                      <a:pos x="116" y="83"/>
                    </a:cxn>
                    <a:cxn ang="0">
                      <a:pos x="86" y="79"/>
                    </a:cxn>
                    <a:cxn ang="0">
                      <a:pos x="75" y="72"/>
                    </a:cxn>
                    <a:cxn ang="0">
                      <a:pos x="67" y="57"/>
                    </a:cxn>
                    <a:cxn ang="0">
                      <a:pos x="15" y="45"/>
                    </a:cxn>
                    <a:cxn ang="0">
                      <a:pos x="41" y="19"/>
                    </a:cxn>
                  </a:cxnLst>
                  <a:rect l="0" t="0" r="r" b="b"/>
                  <a:pathLst>
                    <a:path w="154" h="113">
                      <a:moveTo>
                        <a:pt x="41" y="19"/>
                      </a:moveTo>
                      <a:cubicBezTo>
                        <a:pt x="59" y="13"/>
                        <a:pt x="71" y="6"/>
                        <a:pt x="90" y="0"/>
                      </a:cubicBezTo>
                      <a:cubicBezTo>
                        <a:pt x="115" y="7"/>
                        <a:pt x="117" y="27"/>
                        <a:pt x="90" y="34"/>
                      </a:cubicBezTo>
                      <a:cubicBezTo>
                        <a:pt x="104" y="41"/>
                        <a:pt x="116" y="44"/>
                        <a:pt x="131" y="49"/>
                      </a:cubicBezTo>
                      <a:cubicBezTo>
                        <a:pt x="139" y="80"/>
                        <a:pt x="131" y="70"/>
                        <a:pt x="150" y="83"/>
                      </a:cubicBezTo>
                      <a:cubicBezTo>
                        <a:pt x="154" y="99"/>
                        <a:pt x="151" y="107"/>
                        <a:pt x="135" y="113"/>
                      </a:cubicBezTo>
                      <a:cubicBezTo>
                        <a:pt x="130" y="110"/>
                        <a:pt x="123" y="110"/>
                        <a:pt x="120" y="105"/>
                      </a:cubicBezTo>
                      <a:cubicBezTo>
                        <a:pt x="116" y="99"/>
                        <a:pt x="122" y="88"/>
                        <a:pt x="116" y="83"/>
                      </a:cubicBezTo>
                      <a:cubicBezTo>
                        <a:pt x="108" y="77"/>
                        <a:pt x="96" y="80"/>
                        <a:pt x="86" y="79"/>
                      </a:cubicBezTo>
                      <a:cubicBezTo>
                        <a:pt x="82" y="77"/>
                        <a:pt x="78" y="75"/>
                        <a:pt x="75" y="72"/>
                      </a:cubicBezTo>
                      <a:cubicBezTo>
                        <a:pt x="71" y="68"/>
                        <a:pt x="71" y="60"/>
                        <a:pt x="67" y="57"/>
                      </a:cubicBezTo>
                      <a:cubicBezTo>
                        <a:pt x="56" y="48"/>
                        <a:pt x="27" y="47"/>
                        <a:pt x="15" y="45"/>
                      </a:cubicBezTo>
                      <a:cubicBezTo>
                        <a:pt x="0" y="17"/>
                        <a:pt x="17" y="13"/>
                        <a:pt x="41" y="19"/>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9" name="Freeform 8"/>
                <p:cNvSpPr>
                  <a:spLocks noChangeAspect="1"/>
                </p:cNvSpPr>
                <p:nvPr/>
              </p:nvSpPr>
              <p:spPr bwMode="auto">
                <a:xfrm>
                  <a:off x="6546" y="5644"/>
                  <a:ext cx="148" cy="68"/>
                </a:xfrm>
                <a:custGeom>
                  <a:avLst/>
                  <a:gdLst/>
                  <a:ahLst/>
                  <a:cxnLst>
                    <a:cxn ang="0">
                      <a:pos x="9" y="49"/>
                    </a:cxn>
                    <a:cxn ang="0">
                      <a:pos x="73" y="11"/>
                    </a:cxn>
                    <a:cxn ang="0">
                      <a:pos x="125" y="15"/>
                    </a:cxn>
                    <a:cxn ang="0">
                      <a:pos x="107" y="52"/>
                    </a:cxn>
                    <a:cxn ang="0">
                      <a:pos x="73" y="49"/>
                    </a:cxn>
                    <a:cxn ang="0">
                      <a:pos x="62" y="45"/>
                    </a:cxn>
                    <a:cxn ang="0">
                      <a:pos x="54" y="56"/>
                    </a:cxn>
                    <a:cxn ang="0">
                      <a:pos x="13" y="67"/>
                    </a:cxn>
                    <a:cxn ang="0">
                      <a:pos x="2" y="64"/>
                    </a:cxn>
                    <a:cxn ang="0">
                      <a:pos x="5" y="45"/>
                    </a:cxn>
                    <a:cxn ang="0">
                      <a:pos x="9" y="49"/>
                    </a:cxn>
                  </a:cxnLst>
                  <a:rect l="0" t="0" r="r" b="b"/>
                  <a:pathLst>
                    <a:path w="148" h="68">
                      <a:moveTo>
                        <a:pt x="9" y="49"/>
                      </a:moveTo>
                      <a:cubicBezTo>
                        <a:pt x="30" y="17"/>
                        <a:pt x="33" y="20"/>
                        <a:pt x="73" y="11"/>
                      </a:cubicBezTo>
                      <a:cubicBezTo>
                        <a:pt x="90" y="0"/>
                        <a:pt x="107" y="8"/>
                        <a:pt x="125" y="15"/>
                      </a:cubicBezTo>
                      <a:cubicBezTo>
                        <a:pt x="136" y="45"/>
                        <a:pt x="148" y="44"/>
                        <a:pt x="107" y="52"/>
                      </a:cubicBezTo>
                      <a:cubicBezTo>
                        <a:pt x="96" y="51"/>
                        <a:pt x="84" y="51"/>
                        <a:pt x="73" y="49"/>
                      </a:cubicBezTo>
                      <a:cubicBezTo>
                        <a:pt x="69" y="48"/>
                        <a:pt x="66" y="44"/>
                        <a:pt x="62" y="45"/>
                      </a:cubicBezTo>
                      <a:cubicBezTo>
                        <a:pt x="58" y="47"/>
                        <a:pt x="58" y="54"/>
                        <a:pt x="54" y="56"/>
                      </a:cubicBezTo>
                      <a:cubicBezTo>
                        <a:pt x="45" y="62"/>
                        <a:pt x="23" y="65"/>
                        <a:pt x="13" y="67"/>
                      </a:cubicBezTo>
                      <a:cubicBezTo>
                        <a:pt x="9" y="66"/>
                        <a:pt x="3" y="68"/>
                        <a:pt x="2" y="64"/>
                      </a:cubicBezTo>
                      <a:cubicBezTo>
                        <a:pt x="0" y="58"/>
                        <a:pt x="2" y="51"/>
                        <a:pt x="5" y="45"/>
                      </a:cubicBezTo>
                      <a:cubicBezTo>
                        <a:pt x="6" y="43"/>
                        <a:pt x="8" y="48"/>
                        <a:pt x="9" y="49"/>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6" name="Group 9"/>
              <p:cNvGrpSpPr>
                <a:grpSpLocks noChangeAspect="1"/>
              </p:cNvGrpSpPr>
              <p:nvPr/>
            </p:nvGrpSpPr>
            <p:grpSpPr bwMode="auto">
              <a:xfrm>
                <a:off x="8944725" y="12701904"/>
                <a:ext cx="2057199" cy="2256285"/>
                <a:chOff x="7598" y="10179"/>
                <a:chExt cx="1473" cy="1614"/>
              </a:xfrm>
              <a:grpFill/>
            </p:grpSpPr>
            <p:sp>
              <p:nvSpPr>
                <p:cNvPr id="132" name="Freeform 10"/>
                <p:cNvSpPr>
                  <a:spLocks noChangeAspect="1"/>
                </p:cNvSpPr>
                <p:nvPr/>
              </p:nvSpPr>
              <p:spPr bwMode="auto">
                <a:xfrm>
                  <a:off x="7598" y="10372"/>
                  <a:ext cx="1473" cy="1421"/>
                </a:xfrm>
                <a:custGeom>
                  <a:avLst/>
                  <a:gdLst>
                    <a:gd name="connsiteX0" fmla="*/ 1473 w 1473"/>
                    <a:gd name="connsiteY0" fmla="*/ 848 h 1421"/>
                    <a:gd name="connsiteX1" fmla="*/ 1425 w 1473"/>
                    <a:gd name="connsiteY1" fmla="*/ 739 h 1421"/>
                    <a:gd name="connsiteX2" fmla="*/ 1428 w 1473"/>
                    <a:gd name="connsiteY2" fmla="*/ 514 h 1421"/>
                    <a:gd name="connsiteX3" fmla="*/ 1440 w 1473"/>
                    <a:gd name="connsiteY3" fmla="*/ 469 h 1421"/>
                    <a:gd name="connsiteX4" fmla="*/ 1417 w 1473"/>
                    <a:gd name="connsiteY4" fmla="*/ 428 h 1421"/>
                    <a:gd name="connsiteX5" fmla="*/ 1413 w 1473"/>
                    <a:gd name="connsiteY5" fmla="*/ 379 h 1421"/>
                    <a:gd name="connsiteX6" fmla="*/ 1440 w 1473"/>
                    <a:gd name="connsiteY6" fmla="*/ 334 h 1421"/>
                    <a:gd name="connsiteX7" fmla="*/ 1447 w 1473"/>
                    <a:gd name="connsiteY7" fmla="*/ 308 h 1421"/>
                    <a:gd name="connsiteX8" fmla="*/ 1425 w 1473"/>
                    <a:gd name="connsiteY8" fmla="*/ 267 h 1421"/>
                    <a:gd name="connsiteX9" fmla="*/ 1413 w 1473"/>
                    <a:gd name="connsiteY9" fmla="*/ 210 h 1421"/>
                    <a:gd name="connsiteX10" fmla="*/ 1391 w 1473"/>
                    <a:gd name="connsiteY10" fmla="*/ 105 h 1421"/>
                    <a:gd name="connsiteX11" fmla="*/ 1380 w 1473"/>
                    <a:gd name="connsiteY11" fmla="*/ 49 h 1421"/>
                    <a:gd name="connsiteX12" fmla="*/ 1346 w 1473"/>
                    <a:gd name="connsiteY12" fmla="*/ 0 h 1421"/>
                    <a:gd name="connsiteX13" fmla="*/ 1335 w 1473"/>
                    <a:gd name="connsiteY13" fmla="*/ 42 h 1421"/>
                    <a:gd name="connsiteX14" fmla="*/ 1365 w 1473"/>
                    <a:gd name="connsiteY14" fmla="*/ 98 h 1421"/>
                    <a:gd name="connsiteX15" fmla="*/ 1350 w 1473"/>
                    <a:gd name="connsiteY15" fmla="*/ 136 h 1421"/>
                    <a:gd name="connsiteX16" fmla="*/ 1312 w 1473"/>
                    <a:gd name="connsiteY16" fmla="*/ 143 h 1421"/>
                    <a:gd name="connsiteX17" fmla="*/ 1293 w 1473"/>
                    <a:gd name="connsiteY17" fmla="*/ 162 h 1421"/>
                    <a:gd name="connsiteX18" fmla="*/ 1263 w 1473"/>
                    <a:gd name="connsiteY18" fmla="*/ 166 h 1421"/>
                    <a:gd name="connsiteX19" fmla="*/ 1237 w 1473"/>
                    <a:gd name="connsiteY19" fmla="*/ 117 h 1421"/>
                    <a:gd name="connsiteX20" fmla="*/ 1203 w 1473"/>
                    <a:gd name="connsiteY20" fmla="*/ 87 h 1421"/>
                    <a:gd name="connsiteX21" fmla="*/ 1177 w 1473"/>
                    <a:gd name="connsiteY21" fmla="*/ 61 h 1421"/>
                    <a:gd name="connsiteX22" fmla="*/ 1140 w 1473"/>
                    <a:gd name="connsiteY22" fmla="*/ 61 h 1421"/>
                    <a:gd name="connsiteX23" fmla="*/ 1136 w 1473"/>
                    <a:gd name="connsiteY23" fmla="*/ 27 h 1421"/>
                    <a:gd name="connsiteX24" fmla="*/ 1087 w 1473"/>
                    <a:gd name="connsiteY24" fmla="*/ 16 h 1421"/>
                    <a:gd name="connsiteX25" fmla="*/ 1012 w 1473"/>
                    <a:gd name="connsiteY25" fmla="*/ 61 h 1421"/>
                    <a:gd name="connsiteX26" fmla="*/ 1012 w 1473"/>
                    <a:gd name="connsiteY26" fmla="*/ 94 h 1421"/>
                    <a:gd name="connsiteX27" fmla="*/ 1038 w 1473"/>
                    <a:gd name="connsiteY27" fmla="*/ 121 h 1421"/>
                    <a:gd name="connsiteX28" fmla="*/ 1038 w 1473"/>
                    <a:gd name="connsiteY28" fmla="*/ 244 h 1421"/>
                    <a:gd name="connsiteX29" fmla="*/ 1005 w 1473"/>
                    <a:gd name="connsiteY29" fmla="*/ 263 h 1421"/>
                    <a:gd name="connsiteX30" fmla="*/ 978 w 1473"/>
                    <a:gd name="connsiteY30" fmla="*/ 271 h 1421"/>
                    <a:gd name="connsiteX31" fmla="*/ 975 w 1473"/>
                    <a:gd name="connsiteY31" fmla="*/ 316 h 1421"/>
                    <a:gd name="connsiteX32" fmla="*/ 1001 w 1473"/>
                    <a:gd name="connsiteY32" fmla="*/ 338 h 1421"/>
                    <a:gd name="connsiteX33" fmla="*/ 993 w 1473"/>
                    <a:gd name="connsiteY33" fmla="*/ 398 h 1421"/>
                    <a:gd name="connsiteX34" fmla="*/ 997 w 1473"/>
                    <a:gd name="connsiteY34" fmla="*/ 436 h 1421"/>
                    <a:gd name="connsiteX35" fmla="*/ 982 w 1473"/>
                    <a:gd name="connsiteY35" fmla="*/ 458 h 1421"/>
                    <a:gd name="connsiteX36" fmla="*/ 945 w 1473"/>
                    <a:gd name="connsiteY36" fmla="*/ 473 h 1421"/>
                    <a:gd name="connsiteX37" fmla="*/ 915 w 1473"/>
                    <a:gd name="connsiteY37" fmla="*/ 432 h 1421"/>
                    <a:gd name="connsiteX38" fmla="*/ 817 w 1473"/>
                    <a:gd name="connsiteY38" fmla="*/ 398 h 1421"/>
                    <a:gd name="connsiteX39" fmla="*/ 795 w 1473"/>
                    <a:gd name="connsiteY39" fmla="*/ 364 h 1421"/>
                    <a:gd name="connsiteX40" fmla="*/ 761 w 1473"/>
                    <a:gd name="connsiteY40" fmla="*/ 346 h 1421"/>
                    <a:gd name="connsiteX41" fmla="*/ 716 w 1473"/>
                    <a:gd name="connsiteY41" fmla="*/ 357 h 1421"/>
                    <a:gd name="connsiteX42" fmla="*/ 652 w 1473"/>
                    <a:gd name="connsiteY42" fmla="*/ 387 h 1421"/>
                    <a:gd name="connsiteX43" fmla="*/ 648 w 1473"/>
                    <a:gd name="connsiteY43" fmla="*/ 424 h 1421"/>
                    <a:gd name="connsiteX44" fmla="*/ 622 w 1473"/>
                    <a:gd name="connsiteY44" fmla="*/ 473 h 1421"/>
                    <a:gd name="connsiteX45" fmla="*/ 611 w 1473"/>
                    <a:gd name="connsiteY45" fmla="*/ 533 h 1421"/>
                    <a:gd name="connsiteX46" fmla="*/ 588 w 1473"/>
                    <a:gd name="connsiteY46" fmla="*/ 556 h 1421"/>
                    <a:gd name="connsiteX47" fmla="*/ 581 w 1473"/>
                    <a:gd name="connsiteY47" fmla="*/ 612 h 1421"/>
                    <a:gd name="connsiteX48" fmla="*/ 585 w 1473"/>
                    <a:gd name="connsiteY48" fmla="*/ 649 h 1421"/>
                    <a:gd name="connsiteX49" fmla="*/ 562 w 1473"/>
                    <a:gd name="connsiteY49" fmla="*/ 683 h 1421"/>
                    <a:gd name="connsiteX50" fmla="*/ 510 w 1473"/>
                    <a:gd name="connsiteY50" fmla="*/ 702 h 1421"/>
                    <a:gd name="connsiteX51" fmla="*/ 453 w 1473"/>
                    <a:gd name="connsiteY51" fmla="*/ 698 h 1421"/>
                    <a:gd name="connsiteX52" fmla="*/ 401 w 1473"/>
                    <a:gd name="connsiteY52" fmla="*/ 683 h 1421"/>
                    <a:gd name="connsiteX53" fmla="*/ 360 w 1473"/>
                    <a:gd name="connsiteY53" fmla="*/ 713 h 1421"/>
                    <a:gd name="connsiteX54" fmla="*/ 322 w 1473"/>
                    <a:gd name="connsiteY54" fmla="*/ 724 h 1421"/>
                    <a:gd name="connsiteX55" fmla="*/ 292 w 1473"/>
                    <a:gd name="connsiteY55" fmla="*/ 773 h 1421"/>
                    <a:gd name="connsiteX56" fmla="*/ 221 w 1473"/>
                    <a:gd name="connsiteY56" fmla="*/ 784 h 1421"/>
                    <a:gd name="connsiteX57" fmla="*/ 187 w 1473"/>
                    <a:gd name="connsiteY57" fmla="*/ 841 h 1421"/>
                    <a:gd name="connsiteX58" fmla="*/ 161 w 1473"/>
                    <a:gd name="connsiteY58" fmla="*/ 856 h 1421"/>
                    <a:gd name="connsiteX59" fmla="*/ 146 w 1473"/>
                    <a:gd name="connsiteY59" fmla="*/ 874 h 1421"/>
                    <a:gd name="connsiteX60" fmla="*/ 131 w 1473"/>
                    <a:gd name="connsiteY60" fmla="*/ 889 h 1421"/>
                    <a:gd name="connsiteX61" fmla="*/ 112 w 1473"/>
                    <a:gd name="connsiteY61" fmla="*/ 852 h 1421"/>
                    <a:gd name="connsiteX62" fmla="*/ 131 w 1473"/>
                    <a:gd name="connsiteY62" fmla="*/ 814 h 1421"/>
                    <a:gd name="connsiteX63" fmla="*/ 168 w 1473"/>
                    <a:gd name="connsiteY63" fmla="*/ 807 h 1421"/>
                    <a:gd name="connsiteX64" fmla="*/ 198 w 1473"/>
                    <a:gd name="connsiteY64" fmla="*/ 796 h 1421"/>
                    <a:gd name="connsiteX65" fmla="*/ 262 w 1473"/>
                    <a:gd name="connsiteY65" fmla="*/ 743 h 1421"/>
                    <a:gd name="connsiteX66" fmla="*/ 288 w 1473"/>
                    <a:gd name="connsiteY66" fmla="*/ 717 h 1421"/>
                    <a:gd name="connsiteX67" fmla="*/ 288 w 1473"/>
                    <a:gd name="connsiteY67" fmla="*/ 694 h 1421"/>
                    <a:gd name="connsiteX68" fmla="*/ 270 w 1473"/>
                    <a:gd name="connsiteY68" fmla="*/ 661 h 1421"/>
                    <a:gd name="connsiteX69" fmla="*/ 270 w 1473"/>
                    <a:gd name="connsiteY69" fmla="*/ 578 h 1421"/>
                    <a:gd name="connsiteX70" fmla="*/ 266 w 1473"/>
                    <a:gd name="connsiteY70" fmla="*/ 533 h 1421"/>
                    <a:gd name="connsiteX71" fmla="*/ 228 w 1473"/>
                    <a:gd name="connsiteY71" fmla="*/ 481 h 1421"/>
                    <a:gd name="connsiteX72" fmla="*/ 191 w 1473"/>
                    <a:gd name="connsiteY72" fmla="*/ 372 h 1421"/>
                    <a:gd name="connsiteX73" fmla="*/ 116 w 1473"/>
                    <a:gd name="connsiteY73" fmla="*/ 342 h 1421"/>
                    <a:gd name="connsiteX74" fmla="*/ 75 w 1473"/>
                    <a:gd name="connsiteY74" fmla="*/ 312 h 1421"/>
                    <a:gd name="connsiteX75" fmla="*/ 41 w 1473"/>
                    <a:gd name="connsiteY75" fmla="*/ 304 h 1421"/>
                    <a:gd name="connsiteX76" fmla="*/ 18 w 1473"/>
                    <a:gd name="connsiteY76" fmla="*/ 327 h 1421"/>
                    <a:gd name="connsiteX77" fmla="*/ 0 w 1473"/>
                    <a:gd name="connsiteY77" fmla="*/ 361 h 1421"/>
                    <a:gd name="connsiteX78" fmla="*/ 26 w 1473"/>
                    <a:gd name="connsiteY78" fmla="*/ 372 h 1421"/>
                    <a:gd name="connsiteX79" fmla="*/ 15 w 1473"/>
                    <a:gd name="connsiteY79" fmla="*/ 601 h 1421"/>
                    <a:gd name="connsiteX80" fmla="*/ 18 w 1473"/>
                    <a:gd name="connsiteY80" fmla="*/ 811 h 1421"/>
                    <a:gd name="connsiteX81" fmla="*/ 45 w 1473"/>
                    <a:gd name="connsiteY81" fmla="*/ 833 h 1421"/>
                    <a:gd name="connsiteX82" fmla="*/ 33 w 1473"/>
                    <a:gd name="connsiteY82" fmla="*/ 863 h 1421"/>
                    <a:gd name="connsiteX83" fmla="*/ 71 w 1473"/>
                    <a:gd name="connsiteY83" fmla="*/ 893 h 1421"/>
                    <a:gd name="connsiteX84" fmla="*/ 116 w 1473"/>
                    <a:gd name="connsiteY84" fmla="*/ 904 h 1421"/>
                    <a:gd name="connsiteX85" fmla="*/ 105 w 1473"/>
                    <a:gd name="connsiteY85" fmla="*/ 946 h 1421"/>
                    <a:gd name="connsiteX86" fmla="*/ 97 w 1473"/>
                    <a:gd name="connsiteY86" fmla="*/ 1032 h 1421"/>
                    <a:gd name="connsiteX87" fmla="*/ 273 w 1473"/>
                    <a:gd name="connsiteY87" fmla="*/ 1212 h 1421"/>
                    <a:gd name="connsiteX88" fmla="*/ 360 w 1473"/>
                    <a:gd name="connsiteY88" fmla="*/ 1141 h 1421"/>
                    <a:gd name="connsiteX89" fmla="*/ 393 w 1473"/>
                    <a:gd name="connsiteY89" fmla="*/ 1103 h 1421"/>
                    <a:gd name="connsiteX90" fmla="*/ 378 w 1473"/>
                    <a:gd name="connsiteY90" fmla="*/ 1047 h 1421"/>
                    <a:gd name="connsiteX91" fmla="*/ 397 w 1473"/>
                    <a:gd name="connsiteY91" fmla="*/ 957 h 1421"/>
                    <a:gd name="connsiteX92" fmla="*/ 420 w 1473"/>
                    <a:gd name="connsiteY92" fmla="*/ 923 h 1421"/>
                    <a:gd name="connsiteX93" fmla="*/ 465 w 1473"/>
                    <a:gd name="connsiteY93" fmla="*/ 893 h 1421"/>
                    <a:gd name="connsiteX94" fmla="*/ 480 w 1473"/>
                    <a:gd name="connsiteY94" fmla="*/ 841 h 1421"/>
                    <a:gd name="connsiteX95" fmla="*/ 573 w 1473"/>
                    <a:gd name="connsiteY95" fmla="*/ 811 h 1421"/>
                    <a:gd name="connsiteX96" fmla="*/ 600 w 1473"/>
                    <a:gd name="connsiteY96" fmla="*/ 769 h 1421"/>
                    <a:gd name="connsiteX97" fmla="*/ 603 w 1473"/>
                    <a:gd name="connsiteY97" fmla="*/ 713 h 1421"/>
                    <a:gd name="connsiteX98" fmla="*/ 622 w 1473"/>
                    <a:gd name="connsiteY98" fmla="*/ 679 h 1421"/>
                    <a:gd name="connsiteX99" fmla="*/ 656 w 1473"/>
                    <a:gd name="connsiteY99" fmla="*/ 687 h 1421"/>
                    <a:gd name="connsiteX100" fmla="*/ 705 w 1473"/>
                    <a:gd name="connsiteY100" fmla="*/ 706 h 1421"/>
                    <a:gd name="connsiteX101" fmla="*/ 746 w 1473"/>
                    <a:gd name="connsiteY101" fmla="*/ 739 h 1421"/>
                    <a:gd name="connsiteX102" fmla="*/ 768 w 1473"/>
                    <a:gd name="connsiteY102" fmla="*/ 769 h 1421"/>
                    <a:gd name="connsiteX103" fmla="*/ 795 w 1473"/>
                    <a:gd name="connsiteY103" fmla="*/ 799 h 1421"/>
                    <a:gd name="connsiteX104" fmla="*/ 836 w 1473"/>
                    <a:gd name="connsiteY104" fmla="*/ 814 h 1421"/>
                    <a:gd name="connsiteX105" fmla="*/ 840 w 1473"/>
                    <a:gd name="connsiteY105" fmla="*/ 829 h 1421"/>
                    <a:gd name="connsiteX106" fmla="*/ 877 w 1473"/>
                    <a:gd name="connsiteY106" fmla="*/ 844 h 1421"/>
                    <a:gd name="connsiteX107" fmla="*/ 903 w 1473"/>
                    <a:gd name="connsiteY107" fmla="*/ 901 h 1421"/>
                    <a:gd name="connsiteX108" fmla="*/ 903 w 1473"/>
                    <a:gd name="connsiteY108" fmla="*/ 953 h 1421"/>
                    <a:gd name="connsiteX109" fmla="*/ 915 w 1473"/>
                    <a:gd name="connsiteY109" fmla="*/ 1002 h 1421"/>
                    <a:gd name="connsiteX110" fmla="*/ 945 w 1473"/>
                    <a:gd name="connsiteY110" fmla="*/ 1039 h 1421"/>
                    <a:gd name="connsiteX111" fmla="*/ 975 w 1473"/>
                    <a:gd name="connsiteY111" fmla="*/ 1062 h 1421"/>
                    <a:gd name="connsiteX112" fmla="*/ 990 w 1473"/>
                    <a:gd name="connsiteY112" fmla="*/ 1099 h 1421"/>
                    <a:gd name="connsiteX113" fmla="*/ 1053 w 1473"/>
                    <a:gd name="connsiteY113" fmla="*/ 1122 h 1421"/>
                    <a:gd name="connsiteX114" fmla="*/ 1068 w 1473"/>
                    <a:gd name="connsiteY114" fmla="*/ 1193 h 1421"/>
                    <a:gd name="connsiteX115" fmla="*/ 1091 w 1473"/>
                    <a:gd name="connsiteY115" fmla="*/ 1257 h 1421"/>
                    <a:gd name="connsiteX116" fmla="*/ 1095 w 1473"/>
                    <a:gd name="connsiteY116" fmla="*/ 1332 h 1421"/>
                    <a:gd name="connsiteX117" fmla="*/ 1117 w 1473"/>
                    <a:gd name="connsiteY117" fmla="*/ 1373 h 1421"/>
                    <a:gd name="connsiteX118" fmla="*/ 1143 w 1473"/>
                    <a:gd name="connsiteY118" fmla="*/ 1343 h 1421"/>
                    <a:gd name="connsiteX119" fmla="*/ 1192 w 1473"/>
                    <a:gd name="connsiteY119" fmla="*/ 1321 h 1421"/>
                    <a:gd name="connsiteX120" fmla="*/ 1237 w 1473"/>
                    <a:gd name="connsiteY120" fmla="*/ 1324 h 1421"/>
                    <a:gd name="connsiteX121" fmla="*/ 1308 w 1473"/>
                    <a:gd name="connsiteY121" fmla="*/ 1306 h 1421"/>
                    <a:gd name="connsiteX122" fmla="*/ 1320 w 1473"/>
                    <a:gd name="connsiteY122" fmla="*/ 1249 h 1421"/>
                    <a:gd name="connsiteX123" fmla="*/ 1301 w 1473"/>
                    <a:gd name="connsiteY123" fmla="*/ 1204 h 1421"/>
                    <a:gd name="connsiteX124" fmla="*/ 1338 w 1473"/>
                    <a:gd name="connsiteY124" fmla="*/ 1189 h 1421"/>
                    <a:gd name="connsiteX125" fmla="*/ 1410 w 1473"/>
                    <a:gd name="connsiteY125" fmla="*/ 1197 h 1421"/>
                    <a:gd name="connsiteX126" fmla="*/ 1470 w 1473"/>
                    <a:gd name="connsiteY126" fmla="*/ 1009 h 1421"/>
                    <a:gd name="connsiteX127" fmla="*/ 1473 w 1473"/>
                    <a:gd name="connsiteY127" fmla="*/ 848 h 1421"/>
                    <a:gd name="connsiteX0" fmla="*/ 1473 w 1473"/>
                    <a:gd name="connsiteY0" fmla="*/ 848 h 1421"/>
                    <a:gd name="connsiteX1" fmla="*/ 1425 w 1473"/>
                    <a:gd name="connsiteY1" fmla="*/ 739 h 1421"/>
                    <a:gd name="connsiteX2" fmla="*/ 1428 w 1473"/>
                    <a:gd name="connsiteY2" fmla="*/ 514 h 1421"/>
                    <a:gd name="connsiteX3" fmla="*/ 1440 w 1473"/>
                    <a:gd name="connsiteY3" fmla="*/ 469 h 1421"/>
                    <a:gd name="connsiteX4" fmla="*/ 1417 w 1473"/>
                    <a:gd name="connsiteY4" fmla="*/ 428 h 1421"/>
                    <a:gd name="connsiteX5" fmla="*/ 1413 w 1473"/>
                    <a:gd name="connsiteY5" fmla="*/ 379 h 1421"/>
                    <a:gd name="connsiteX6" fmla="*/ 1440 w 1473"/>
                    <a:gd name="connsiteY6" fmla="*/ 334 h 1421"/>
                    <a:gd name="connsiteX7" fmla="*/ 1447 w 1473"/>
                    <a:gd name="connsiteY7" fmla="*/ 308 h 1421"/>
                    <a:gd name="connsiteX8" fmla="*/ 1425 w 1473"/>
                    <a:gd name="connsiteY8" fmla="*/ 267 h 1421"/>
                    <a:gd name="connsiteX9" fmla="*/ 1413 w 1473"/>
                    <a:gd name="connsiteY9" fmla="*/ 210 h 1421"/>
                    <a:gd name="connsiteX10" fmla="*/ 1391 w 1473"/>
                    <a:gd name="connsiteY10" fmla="*/ 105 h 1421"/>
                    <a:gd name="connsiteX11" fmla="*/ 1380 w 1473"/>
                    <a:gd name="connsiteY11" fmla="*/ 49 h 1421"/>
                    <a:gd name="connsiteX12" fmla="*/ 1346 w 1473"/>
                    <a:gd name="connsiteY12" fmla="*/ 0 h 1421"/>
                    <a:gd name="connsiteX13" fmla="*/ 1335 w 1473"/>
                    <a:gd name="connsiteY13" fmla="*/ 42 h 1421"/>
                    <a:gd name="connsiteX14" fmla="*/ 1365 w 1473"/>
                    <a:gd name="connsiteY14" fmla="*/ 98 h 1421"/>
                    <a:gd name="connsiteX15" fmla="*/ 1350 w 1473"/>
                    <a:gd name="connsiteY15" fmla="*/ 136 h 1421"/>
                    <a:gd name="connsiteX16" fmla="*/ 1312 w 1473"/>
                    <a:gd name="connsiteY16" fmla="*/ 143 h 1421"/>
                    <a:gd name="connsiteX17" fmla="*/ 1293 w 1473"/>
                    <a:gd name="connsiteY17" fmla="*/ 162 h 1421"/>
                    <a:gd name="connsiteX18" fmla="*/ 1263 w 1473"/>
                    <a:gd name="connsiteY18" fmla="*/ 166 h 1421"/>
                    <a:gd name="connsiteX19" fmla="*/ 1237 w 1473"/>
                    <a:gd name="connsiteY19" fmla="*/ 117 h 1421"/>
                    <a:gd name="connsiteX20" fmla="*/ 1203 w 1473"/>
                    <a:gd name="connsiteY20" fmla="*/ 87 h 1421"/>
                    <a:gd name="connsiteX21" fmla="*/ 1177 w 1473"/>
                    <a:gd name="connsiteY21" fmla="*/ 61 h 1421"/>
                    <a:gd name="connsiteX22" fmla="*/ 1140 w 1473"/>
                    <a:gd name="connsiteY22" fmla="*/ 61 h 1421"/>
                    <a:gd name="connsiteX23" fmla="*/ 1136 w 1473"/>
                    <a:gd name="connsiteY23" fmla="*/ 27 h 1421"/>
                    <a:gd name="connsiteX24" fmla="*/ 1087 w 1473"/>
                    <a:gd name="connsiteY24" fmla="*/ 16 h 1421"/>
                    <a:gd name="connsiteX25" fmla="*/ 1012 w 1473"/>
                    <a:gd name="connsiteY25" fmla="*/ 61 h 1421"/>
                    <a:gd name="connsiteX26" fmla="*/ 1012 w 1473"/>
                    <a:gd name="connsiteY26" fmla="*/ 94 h 1421"/>
                    <a:gd name="connsiteX27" fmla="*/ 1038 w 1473"/>
                    <a:gd name="connsiteY27" fmla="*/ 121 h 1421"/>
                    <a:gd name="connsiteX28" fmla="*/ 1038 w 1473"/>
                    <a:gd name="connsiteY28" fmla="*/ 244 h 1421"/>
                    <a:gd name="connsiteX29" fmla="*/ 1005 w 1473"/>
                    <a:gd name="connsiteY29" fmla="*/ 263 h 1421"/>
                    <a:gd name="connsiteX30" fmla="*/ 978 w 1473"/>
                    <a:gd name="connsiteY30" fmla="*/ 271 h 1421"/>
                    <a:gd name="connsiteX31" fmla="*/ 975 w 1473"/>
                    <a:gd name="connsiteY31" fmla="*/ 316 h 1421"/>
                    <a:gd name="connsiteX32" fmla="*/ 1001 w 1473"/>
                    <a:gd name="connsiteY32" fmla="*/ 338 h 1421"/>
                    <a:gd name="connsiteX33" fmla="*/ 993 w 1473"/>
                    <a:gd name="connsiteY33" fmla="*/ 398 h 1421"/>
                    <a:gd name="connsiteX34" fmla="*/ 997 w 1473"/>
                    <a:gd name="connsiteY34" fmla="*/ 436 h 1421"/>
                    <a:gd name="connsiteX35" fmla="*/ 982 w 1473"/>
                    <a:gd name="connsiteY35" fmla="*/ 458 h 1421"/>
                    <a:gd name="connsiteX36" fmla="*/ 945 w 1473"/>
                    <a:gd name="connsiteY36" fmla="*/ 473 h 1421"/>
                    <a:gd name="connsiteX37" fmla="*/ 915 w 1473"/>
                    <a:gd name="connsiteY37" fmla="*/ 432 h 1421"/>
                    <a:gd name="connsiteX38" fmla="*/ 817 w 1473"/>
                    <a:gd name="connsiteY38" fmla="*/ 398 h 1421"/>
                    <a:gd name="connsiteX39" fmla="*/ 795 w 1473"/>
                    <a:gd name="connsiteY39" fmla="*/ 364 h 1421"/>
                    <a:gd name="connsiteX40" fmla="*/ 761 w 1473"/>
                    <a:gd name="connsiteY40" fmla="*/ 346 h 1421"/>
                    <a:gd name="connsiteX41" fmla="*/ 716 w 1473"/>
                    <a:gd name="connsiteY41" fmla="*/ 357 h 1421"/>
                    <a:gd name="connsiteX42" fmla="*/ 652 w 1473"/>
                    <a:gd name="connsiteY42" fmla="*/ 387 h 1421"/>
                    <a:gd name="connsiteX43" fmla="*/ 648 w 1473"/>
                    <a:gd name="connsiteY43" fmla="*/ 424 h 1421"/>
                    <a:gd name="connsiteX44" fmla="*/ 622 w 1473"/>
                    <a:gd name="connsiteY44" fmla="*/ 473 h 1421"/>
                    <a:gd name="connsiteX45" fmla="*/ 611 w 1473"/>
                    <a:gd name="connsiteY45" fmla="*/ 533 h 1421"/>
                    <a:gd name="connsiteX46" fmla="*/ 588 w 1473"/>
                    <a:gd name="connsiteY46" fmla="*/ 556 h 1421"/>
                    <a:gd name="connsiteX47" fmla="*/ 581 w 1473"/>
                    <a:gd name="connsiteY47" fmla="*/ 612 h 1421"/>
                    <a:gd name="connsiteX48" fmla="*/ 585 w 1473"/>
                    <a:gd name="connsiteY48" fmla="*/ 649 h 1421"/>
                    <a:gd name="connsiteX49" fmla="*/ 562 w 1473"/>
                    <a:gd name="connsiteY49" fmla="*/ 683 h 1421"/>
                    <a:gd name="connsiteX50" fmla="*/ 510 w 1473"/>
                    <a:gd name="connsiteY50" fmla="*/ 702 h 1421"/>
                    <a:gd name="connsiteX51" fmla="*/ 453 w 1473"/>
                    <a:gd name="connsiteY51" fmla="*/ 698 h 1421"/>
                    <a:gd name="connsiteX52" fmla="*/ 401 w 1473"/>
                    <a:gd name="connsiteY52" fmla="*/ 683 h 1421"/>
                    <a:gd name="connsiteX53" fmla="*/ 360 w 1473"/>
                    <a:gd name="connsiteY53" fmla="*/ 713 h 1421"/>
                    <a:gd name="connsiteX54" fmla="*/ 322 w 1473"/>
                    <a:gd name="connsiteY54" fmla="*/ 724 h 1421"/>
                    <a:gd name="connsiteX55" fmla="*/ 292 w 1473"/>
                    <a:gd name="connsiteY55" fmla="*/ 773 h 1421"/>
                    <a:gd name="connsiteX56" fmla="*/ 221 w 1473"/>
                    <a:gd name="connsiteY56" fmla="*/ 784 h 1421"/>
                    <a:gd name="connsiteX57" fmla="*/ 187 w 1473"/>
                    <a:gd name="connsiteY57" fmla="*/ 841 h 1421"/>
                    <a:gd name="connsiteX58" fmla="*/ 161 w 1473"/>
                    <a:gd name="connsiteY58" fmla="*/ 856 h 1421"/>
                    <a:gd name="connsiteX59" fmla="*/ 146 w 1473"/>
                    <a:gd name="connsiteY59" fmla="*/ 874 h 1421"/>
                    <a:gd name="connsiteX60" fmla="*/ 131 w 1473"/>
                    <a:gd name="connsiteY60" fmla="*/ 889 h 1421"/>
                    <a:gd name="connsiteX61" fmla="*/ 112 w 1473"/>
                    <a:gd name="connsiteY61" fmla="*/ 852 h 1421"/>
                    <a:gd name="connsiteX62" fmla="*/ 131 w 1473"/>
                    <a:gd name="connsiteY62" fmla="*/ 814 h 1421"/>
                    <a:gd name="connsiteX63" fmla="*/ 168 w 1473"/>
                    <a:gd name="connsiteY63" fmla="*/ 807 h 1421"/>
                    <a:gd name="connsiteX64" fmla="*/ 198 w 1473"/>
                    <a:gd name="connsiteY64" fmla="*/ 796 h 1421"/>
                    <a:gd name="connsiteX65" fmla="*/ 262 w 1473"/>
                    <a:gd name="connsiteY65" fmla="*/ 743 h 1421"/>
                    <a:gd name="connsiteX66" fmla="*/ 288 w 1473"/>
                    <a:gd name="connsiteY66" fmla="*/ 717 h 1421"/>
                    <a:gd name="connsiteX67" fmla="*/ 288 w 1473"/>
                    <a:gd name="connsiteY67" fmla="*/ 694 h 1421"/>
                    <a:gd name="connsiteX68" fmla="*/ 270 w 1473"/>
                    <a:gd name="connsiteY68" fmla="*/ 661 h 1421"/>
                    <a:gd name="connsiteX69" fmla="*/ 270 w 1473"/>
                    <a:gd name="connsiteY69" fmla="*/ 578 h 1421"/>
                    <a:gd name="connsiteX70" fmla="*/ 266 w 1473"/>
                    <a:gd name="connsiteY70" fmla="*/ 533 h 1421"/>
                    <a:gd name="connsiteX71" fmla="*/ 228 w 1473"/>
                    <a:gd name="connsiteY71" fmla="*/ 481 h 1421"/>
                    <a:gd name="connsiteX72" fmla="*/ 191 w 1473"/>
                    <a:gd name="connsiteY72" fmla="*/ 372 h 1421"/>
                    <a:gd name="connsiteX73" fmla="*/ 116 w 1473"/>
                    <a:gd name="connsiteY73" fmla="*/ 342 h 1421"/>
                    <a:gd name="connsiteX74" fmla="*/ 75 w 1473"/>
                    <a:gd name="connsiteY74" fmla="*/ 312 h 1421"/>
                    <a:gd name="connsiteX75" fmla="*/ 41 w 1473"/>
                    <a:gd name="connsiteY75" fmla="*/ 304 h 1421"/>
                    <a:gd name="connsiteX76" fmla="*/ 18 w 1473"/>
                    <a:gd name="connsiteY76" fmla="*/ 327 h 1421"/>
                    <a:gd name="connsiteX77" fmla="*/ 0 w 1473"/>
                    <a:gd name="connsiteY77" fmla="*/ 361 h 1421"/>
                    <a:gd name="connsiteX78" fmla="*/ 26 w 1473"/>
                    <a:gd name="connsiteY78" fmla="*/ 372 h 1421"/>
                    <a:gd name="connsiteX79" fmla="*/ 15 w 1473"/>
                    <a:gd name="connsiteY79" fmla="*/ 601 h 1421"/>
                    <a:gd name="connsiteX80" fmla="*/ 18 w 1473"/>
                    <a:gd name="connsiteY80" fmla="*/ 811 h 1421"/>
                    <a:gd name="connsiteX81" fmla="*/ 45 w 1473"/>
                    <a:gd name="connsiteY81" fmla="*/ 833 h 1421"/>
                    <a:gd name="connsiteX82" fmla="*/ 33 w 1473"/>
                    <a:gd name="connsiteY82" fmla="*/ 863 h 1421"/>
                    <a:gd name="connsiteX83" fmla="*/ 71 w 1473"/>
                    <a:gd name="connsiteY83" fmla="*/ 893 h 1421"/>
                    <a:gd name="connsiteX84" fmla="*/ 116 w 1473"/>
                    <a:gd name="connsiteY84" fmla="*/ 904 h 1421"/>
                    <a:gd name="connsiteX85" fmla="*/ 105 w 1473"/>
                    <a:gd name="connsiteY85" fmla="*/ 946 h 1421"/>
                    <a:gd name="connsiteX86" fmla="*/ 97 w 1473"/>
                    <a:gd name="connsiteY86" fmla="*/ 1032 h 1421"/>
                    <a:gd name="connsiteX87" fmla="*/ 273 w 1473"/>
                    <a:gd name="connsiteY87" fmla="*/ 1157 h 1421"/>
                    <a:gd name="connsiteX88" fmla="*/ 360 w 1473"/>
                    <a:gd name="connsiteY88" fmla="*/ 1141 h 1421"/>
                    <a:gd name="connsiteX89" fmla="*/ 393 w 1473"/>
                    <a:gd name="connsiteY89" fmla="*/ 1103 h 1421"/>
                    <a:gd name="connsiteX90" fmla="*/ 378 w 1473"/>
                    <a:gd name="connsiteY90" fmla="*/ 1047 h 1421"/>
                    <a:gd name="connsiteX91" fmla="*/ 397 w 1473"/>
                    <a:gd name="connsiteY91" fmla="*/ 957 h 1421"/>
                    <a:gd name="connsiteX92" fmla="*/ 420 w 1473"/>
                    <a:gd name="connsiteY92" fmla="*/ 923 h 1421"/>
                    <a:gd name="connsiteX93" fmla="*/ 465 w 1473"/>
                    <a:gd name="connsiteY93" fmla="*/ 893 h 1421"/>
                    <a:gd name="connsiteX94" fmla="*/ 480 w 1473"/>
                    <a:gd name="connsiteY94" fmla="*/ 841 h 1421"/>
                    <a:gd name="connsiteX95" fmla="*/ 573 w 1473"/>
                    <a:gd name="connsiteY95" fmla="*/ 811 h 1421"/>
                    <a:gd name="connsiteX96" fmla="*/ 600 w 1473"/>
                    <a:gd name="connsiteY96" fmla="*/ 769 h 1421"/>
                    <a:gd name="connsiteX97" fmla="*/ 603 w 1473"/>
                    <a:gd name="connsiteY97" fmla="*/ 713 h 1421"/>
                    <a:gd name="connsiteX98" fmla="*/ 622 w 1473"/>
                    <a:gd name="connsiteY98" fmla="*/ 679 h 1421"/>
                    <a:gd name="connsiteX99" fmla="*/ 656 w 1473"/>
                    <a:gd name="connsiteY99" fmla="*/ 687 h 1421"/>
                    <a:gd name="connsiteX100" fmla="*/ 705 w 1473"/>
                    <a:gd name="connsiteY100" fmla="*/ 706 h 1421"/>
                    <a:gd name="connsiteX101" fmla="*/ 746 w 1473"/>
                    <a:gd name="connsiteY101" fmla="*/ 739 h 1421"/>
                    <a:gd name="connsiteX102" fmla="*/ 768 w 1473"/>
                    <a:gd name="connsiteY102" fmla="*/ 769 h 1421"/>
                    <a:gd name="connsiteX103" fmla="*/ 795 w 1473"/>
                    <a:gd name="connsiteY103" fmla="*/ 799 h 1421"/>
                    <a:gd name="connsiteX104" fmla="*/ 836 w 1473"/>
                    <a:gd name="connsiteY104" fmla="*/ 814 h 1421"/>
                    <a:gd name="connsiteX105" fmla="*/ 840 w 1473"/>
                    <a:gd name="connsiteY105" fmla="*/ 829 h 1421"/>
                    <a:gd name="connsiteX106" fmla="*/ 877 w 1473"/>
                    <a:gd name="connsiteY106" fmla="*/ 844 h 1421"/>
                    <a:gd name="connsiteX107" fmla="*/ 903 w 1473"/>
                    <a:gd name="connsiteY107" fmla="*/ 901 h 1421"/>
                    <a:gd name="connsiteX108" fmla="*/ 903 w 1473"/>
                    <a:gd name="connsiteY108" fmla="*/ 953 h 1421"/>
                    <a:gd name="connsiteX109" fmla="*/ 915 w 1473"/>
                    <a:gd name="connsiteY109" fmla="*/ 1002 h 1421"/>
                    <a:gd name="connsiteX110" fmla="*/ 945 w 1473"/>
                    <a:gd name="connsiteY110" fmla="*/ 1039 h 1421"/>
                    <a:gd name="connsiteX111" fmla="*/ 975 w 1473"/>
                    <a:gd name="connsiteY111" fmla="*/ 1062 h 1421"/>
                    <a:gd name="connsiteX112" fmla="*/ 990 w 1473"/>
                    <a:gd name="connsiteY112" fmla="*/ 1099 h 1421"/>
                    <a:gd name="connsiteX113" fmla="*/ 1053 w 1473"/>
                    <a:gd name="connsiteY113" fmla="*/ 1122 h 1421"/>
                    <a:gd name="connsiteX114" fmla="*/ 1068 w 1473"/>
                    <a:gd name="connsiteY114" fmla="*/ 1193 h 1421"/>
                    <a:gd name="connsiteX115" fmla="*/ 1091 w 1473"/>
                    <a:gd name="connsiteY115" fmla="*/ 1257 h 1421"/>
                    <a:gd name="connsiteX116" fmla="*/ 1095 w 1473"/>
                    <a:gd name="connsiteY116" fmla="*/ 1332 h 1421"/>
                    <a:gd name="connsiteX117" fmla="*/ 1117 w 1473"/>
                    <a:gd name="connsiteY117" fmla="*/ 1373 h 1421"/>
                    <a:gd name="connsiteX118" fmla="*/ 1143 w 1473"/>
                    <a:gd name="connsiteY118" fmla="*/ 1343 h 1421"/>
                    <a:gd name="connsiteX119" fmla="*/ 1192 w 1473"/>
                    <a:gd name="connsiteY119" fmla="*/ 1321 h 1421"/>
                    <a:gd name="connsiteX120" fmla="*/ 1237 w 1473"/>
                    <a:gd name="connsiteY120" fmla="*/ 1324 h 1421"/>
                    <a:gd name="connsiteX121" fmla="*/ 1308 w 1473"/>
                    <a:gd name="connsiteY121" fmla="*/ 1306 h 1421"/>
                    <a:gd name="connsiteX122" fmla="*/ 1320 w 1473"/>
                    <a:gd name="connsiteY122" fmla="*/ 1249 h 1421"/>
                    <a:gd name="connsiteX123" fmla="*/ 1301 w 1473"/>
                    <a:gd name="connsiteY123" fmla="*/ 1204 h 1421"/>
                    <a:gd name="connsiteX124" fmla="*/ 1338 w 1473"/>
                    <a:gd name="connsiteY124" fmla="*/ 1189 h 1421"/>
                    <a:gd name="connsiteX125" fmla="*/ 1410 w 1473"/>
                    <a:gd name="connsiteY125" fmla="*/ 1197 h 1421"/>
                    <a:gd name="connsiteX126" fmla="*/ 1470 w 1473"/>
                    <a:gd name="connsiteY126" fmla="*/ 1009 h 1421"/>
                    <a:gd name="connsiteX127" fmla="*/ 1473 w 1473"/>
                    <a:gd name="connsiteY127" fmla="*/ 848 h 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473" h="1421">
                      <a:moveTo>
                        <a:pt x="1473" y="848"/>
                      </a:moveTo>
                      <a:cubicBezTo>
                        <a:pt x="1457" y="812"/>
                        <a:pt x="1441" y="775"/>
                        <a:pt x="1425" y="739"/>
                      </a:cubicBezTo>
                      <a:cubicBezTo>
                        <a:pt x="1426" y="664"/>
                        <a:pt x="1425" y="589"/>
                        <a:pt x="1428" y="514"/>
                      </a:cubicBezTo>
                      <a:cubicBezTo>
                        <a:pt x="1429" y="498"/>
                        <a:pt x="1440" y="469"/>
                        <a:pt x="1440" y="469"/>
                      </a:cubicBezTo>
                      <a:cubicBezTo>
                        <a:pt x="1440" y="454"/>
                        <a:pt x="1422" y="443"/>
                        <a:pt x="1417" y="428"/>
                      </a:cubicBezTo>
                      <a:cubicBezTo>
                        <a:pt x="1412" y="413"/>
                        <a:pt x="1409" y="395"/>
                        <a:pt x="1413" y="379"/>
                      </a:cubicBezTo>
                      <a:cubicBezTo>
                        <a:pt x="1430" y="364"/>
                        <a:pt x="1432" y="356"/>
                        <a:pt x="1440" y="334"/>
                      </a:cubicBezTo>
                      <a:cubicBezTo>
                        <a:pt x="1443" y="326"/>
                        <a:pt x="1447" y="308"/>
                        <a:pt x="1447" y="308"/>
                      </a:cubicBezTo>
                      <a:cubicBezTo>
                        <a:pt x="1441" y="291"/>
                        <a:pt x="1441" y="277"/>
                        <a:pt x="1425" y="267"/>
                      </a:cubicBezTo>
                      <a:cubicBezTo>
                        <a:pt x="1419" y="244"/>
                        <a:pt x="1409" y="236"/>
                        <a:pt x="1413" y="210"/>
                      </a:cubicBezTo>
                      <a:cubicBezTo>
                        <a:pt x="1408" y="168"/>
                        <a:pt x="1434" y="128"/>
                        <a:pt x="1391" y="105"/>
                      </a:cubicBezTo>
                      <a:cubicBezTo>
                        <a:pt x="1387" y="86"/>
                        <a:pt x="1384" y="68"/>
                        <a:pt x="1380" y="49"/>
                      </a:cubicBezTo>
                      <a:cubicBezTo>
                        <a:pt x="1369" y="33"/>
                        <a:pt x="1357" y="16"/>
                        <a:pt x="1346" y="0"/>
                      </a:cubicBezTo>
                      <a:cubicBezTo>
                        <a:pt x="1337" y="9"/>
                        <a:pt x="1349" y="15"/>
                        <a:pt x="1335" y="42"/>
                      </a:cubicBezTo>
                      <a:cubicBezTo>
                        <a:pt x="1345" y="61"/>
                        <a:pt x="1355" y="79"/>
                        <a:pt x="1365" y="98"/>
                      </a:cubicBezTo>
                      <a:cubicBezTo>
                        <a:pt x="1360" y="111"/>
                        <a:pt x="1355" y="123"/>
                        <a:pt x="1350" y="136"/>
                      </a:cubicBezTo>
                      <a:cubicBezTo>
                        <a:pt x="1337" y="138"/>
                        <a:pt x="1325" y="141"/>
                        <a:pt x="1312" y="143"/>
                      </a:cubicBezTo>
                      <a:lnTo>
                        <a:pt x="1293" y="162"/>
                      </a:lnTo>
                      <a:cubicBezTo>
                        <a:pt x="1283" y="163"/>
                        <a:pt x="1273" y="165"/>
                        <a:pt x="1263" y="166"/>
                      </a:cubicBezTo>
                      <a:cubicBezTo>
                        <a:pt x="1254" y="150"/>
                        <a:pt x="1246" y="133"/>
                        <a:pt x="1237" y="117"/>
                      </a:cubicBezTo>
                      <a:cubicBezTo>
                        <a:pt x="1226" y="107"/>
                        <a:pt x="1214" y="97"/>
                        <a:pt x="1203" y="87"/>
                      </a:cubicBezTo>
                      <a:lnTo>
                        <a:pt x="1177" y="61"/>
                      </a:lnTo>
                      <a:lnTo>
                        <a:pt x="1140" y="61"/>
                      </a:lnTo>
                      <a:cubicBezTo>
                        <a:pt x="1139" y="50"/>
                        <a:pt x="1137" y="38"/>
                        <a:pt x="1136" y="27"/>
                      </a:cubicBezTo>
                      <a:cubicBezTo>
                        <a:pt x="1120" y="23"/>
                        <a:pt x="1103" y="20"/>
                        <a:pt x="1087" y="16"/>
                      </a:cubicBezTo>
                      <a:lnTo>
                        <a:pt x="1012" y="61"/>
                      </a:lnTo>
                      <a:lnTo>
                        <a:pt x="1012" y="94"/>
                      </a:lnTo>
                      <a:cubicBezTo>
                        <a:pt x="1021" y="103"/>
                        <a:pt x="1029" y="112"/>
                        <a:pt x="1038" y="121"/>
                      </a:cubicBezTo>
                      <a:lnTo>
                        <a:pt x="1038" y="244"/>
                      </a:lnTo>
                      <a:cubicBezTo>
                        <a:pt x="1027" y="250"/>
                        <a:pt x="1016" y="257"/>
                        <a:pt x="1005" y="263"/>
                      </a:cubicBezTo>
                      <a:cubicBezTo>
                        <a:pt x="996" y="266"/>
                        <a:pt x="987" y="268"/>
                        <a:pt x="978" y="271"/>
                      </a:cubicBezTo>
                      <a:lnTo>
                        <a:pt x="975" y="316"/>
                      </a:lnTo>
                      <a:cubicBezTo>
                        <a:pt x="984" y="323"/>
                        <a:pt x="992" y="331"/>
                        <a:pt x="1001" y="338"/>
                      </a:cubicBezTo>
                      <a:cubicBezTo>
                        <a:pt x="998" y="358"/>
                        <a:pt x="996" y="378"/>
                        <a:pt x="993" y="398"/>
                      </a:cubicBezTo>
                      <a:cubicBezTo>
                        <a:pt x="994" y="411"/>
                        <a:pt x="996" y="423"/>
                        <a:pt x="997" y="436"/>
                      </a:cubicBezTo>
                      <a:cubicBezTo>
                        <a:pt x="992" y="443"/>
                        <a:pt x="987" y="451"/>
                        <a:pt x="982" y="458"/>
                      </a:cubicBezTo>
                      <a:cubicBezTo>
                        <a:pt x="970" y="463"/>
                        <a:pt x="957" y="468"/>
                        <a:pt x="945" y="473"/>
                      </a:cubicBezTo>
                      <a:cubicBezTo>
                        <a:pt x="935" y="459"/>
                        <a:pt x="925" y="446"/>
                        <a:pt x="915" y="432"/>
                      </a:cubicBezTo>
                      <a:cubicBezTo>
                        <a:pt x="882" y="421"/>
                        <a:pt x="850" y="409"/>
                        <a:pt x="817" y="398"/>
                      </a:cubicBezTo>
                      <a:cubicBezTo>
                        <a:pt x="810" y="387"/>
                        <a:pt x="802" y="375"/>
                        <a:pt x="795" y="364"/>
                      </a:cubicBezTo>
                      <a:cubicBezTo>
                        <a:pt x="784" y="358"/>
                        <a:pt x="772" y="352"/>
                        <a:pt x="761" y="346"/>
                      </a:cubicBezTo>
                      <a:cubicBezTo>
                        <a:pt x="746" y="350"/>
                        <a:pt x="731" y="353"/>
                        <a:pt x="716" y="357"/>
                      </a:cubicBezTo>
                      <a:lnTo>
                        <a:pt x="652" y="387"/>
                      </a:lnTo>
                      <a:cubicBezTo>
                        <a:pt x="651" y="399"/>
                        <a:pt x="649" y="412"/>
                        <a:pt x="648" y="424"/>
                      </a:cubicBezTo>
                      <a:cubicBezTo>
                        <a:pt x="639" y="440"/>
                        <a:pt x="631" y="457"/>
                        <a:pt x="622" y="473"/>
                      </a:cubicBezTo>
                      <a:cubicBezTo>
                        <a:pt x="618" y="493"/>
                        <a:pt x="615" y="513"/>
                        <a:pt x="611" y="533"/>
                      </a:cubicBezTo>
                      <a:lnTo>
                        <a:pt x="588" y="556"/>
                      </a:lnTo>
                      <a:cubicBezTo>
                        <a:pt x="586" y="575"/>
                        <a:pt x="583" y="593"/>
                        <a:pt x="581" y="612"/>
                      </a:cubicBezTo>
                      <a:cubicBezTo>
                        <a:pt x="582" y="624"/>
                        <a:pt x="584" y="637"/>
                        <a:pt x="585" y="649"/>
                      </a:cubicBezTo>
                      <a:cubicBezTo>
                        <a:pt x="577" y="660"/>
                        <a:pt x="570" y="672"/>
                        <a:pt x="562" y="683"/>
                      </a:cubicBezTo>
                      <a:cubicBezTo>
                        <a:pt x="545" y="689"/>
                        <a:pt x="527" y="696"/>
                        <a:pt x="510" y="702"/>
                      </a:cubicBezTo>
                      <a:cubicBezTo>
                        <a:pt x="491" y="701"/>
                        <a:pt x="472" y="699"/>
                        <a:pt x="453" y="698"/>
                      </a:cubicBezTo>
                      <a:lnTo>
                        <a:pt x="401" y="683"/>
                      </a:lnTo>
                      <a:cubicBezTo>
                        <a:pt x="387" y="693"/>
                        <a:pt x="374" y="703"/>
                        <a:pt x="360" y="713"/>
                      </a:cubicBezTo>
                      <a:cubicBezTo>
                        <a:pt x="347" y="717"/>
                        <a:pt x="335" y="720"/>
                        <a:pt x="322" y="724"/>
                      </a:cubicBezTo>
                      <a:cubicBezTo>
                        <a:pt x="312" y="740"/>
                        <a:pt x="302" y="757"/>
                        <a:pt x="292" y="773"/>
                      </a:cubicBezTo>
                      <a:cubicBezTo>
                        <a:pt x="268" y="777"/>
                        <a:pt x="245" y="780"/>
                        <a:pt x="221" y="784"/>
                      </a:cubicBezTo>
                      <a:cubicBezTo>
                        <a:pt x="210" y="803"/>
                        <a:pt x="198" y="822"/>
                        <a:pt x="187" y="841"/>
                      </a:cubicBezTo>
                      <a:cubicBezTo>
                        <a:pt x="178" y="846"/>
                        <a:pt x="170" y="851"/>
                        <a:pt x="161" y="856"/>
                      </a:cubicBezTo>
                      <a:lnTo>
                        <a:pt x="146" y="874"/>
                      </a:lnTo>
                      <a:lnTo>
                        <a:pt x="131" y="889"/>
                      </a:lnTo>
                      <a:cubicBezTo>
                        <a:pt x="125" y="877"/>
                        <a:pt x="118" y="864"/>
                        <a:pt x="112" y="852"/>
                      </a:cubicBezTo>
                      <a:cubicBezTo>
                        <a:pt x="118" y="839"/>
                        <a:pt x="125" y="827"/>
                        <a:pt x="131" y="814"/>
                      </a:cubicBezTo>
                      <a:cubicBezTo>
                        <a:pt x="143" y="812"/>
                        <a:pt x="156" y="809"/>
                        <a:pt x="168" y="807"/>
                      </a:cubicBezTo>
                      <a:cubicBezTo>
                        <a:pt x="178" y="803"/>
                        <a:pt x="188" y="800"/>
                        <a:pt x="198" y="796"/>
                      </a:cubicBezTo>
                      <a:cubicBezTo>
                        <a:pt x="219" y="778"/>
                        <a:pt x="241" y="761"/>
                        <a:pt x="262" y="743"/>
                      </a:cubicBezTo>
                      <a:lnTo>
                        <a:pt x="288" y="717"/>
                      </a:lnTo>
                      <a:lnTo>
                        <a:pt x="288" y="694"/>
                      </a:lnTo>
                      <a:lnTo>
                        <a:pt x="270" y="661"/>
                      </a:lnTo>
                      <a:lnTo>
                        <a:pt x="270" y="578"/>
                      </a:lnTo>
                      <a:cubicBezTo>
                        <a:pt x="269" y="563"/>
                        <a:pt x="267" y="548"/>
                        <a:pt x="266" y="533"/>
                      </a:cubicBezTo>
                      <a:cubicBezTo>
                        <a:pt x="253" y="516"/>
                        <a:pt x="241" y="498"/>
                        <a:pt x="228" y="481"/>
                      </a:cubicBezTo>
                      <a:cubicBezTo>
                        <a:pt x="216" y="445"/>
                        <a:pt x="203" y="408"/>
                        <a:pt x="191" y="372"/>
                      </a:cubicBezTo>
                      <a:lnTo>
                        <a:pt x="116" y="342"/>
                      </a:lnTo>
                      <a:cubicBezTo>
                        <a:pt x="102" y="332"/>
                        <a:pt x="89" y="322"/>
                        <a:pt x="75" y="312"/>
                      </a:cubicBezTo>
                      <a:cubicBezTo>
                        <a:pt x="64" y="309"/>
                        <a:pt x="52" y="307"/>
                        <a:pt x="41" y="304"/>
                      </a:cubicBezTo>
                      <a:lnTo>
                        <a:pt x="18" y="327"/>
                      </a:lnTo>
                      <a:cubicBezTo>
                        <a:pt x="12" y="338"/>
                        <a:pt x="6" y="350"/>
                        <a:pt x="0" y="361"/>
                      </a:cubicBezTo>
                      <a:cubicBezTo>
                        <a:pt x="9" y="365"/>
                        <a:pt x="17" y="368"/>
                        <a:pt x="26" y="372"/>
                      </a:cubicBezTo>
                      <a:cubicBezTo>
                        <a:pt x="22" y="448"/>
                        <a:pt x="19" y="525"/>
                        <a:pt x="15" y="601"/>
                      </a:cubicBezTo>
                      <a:lnTo>
                        <a:pt x="18" y="811"/>
                      </a:lnTo>
                      <a:cubicBezTo>
                        <a:pt x="27" y="818"/>
                        <a:pt x="36" y="826"/>
                        <a:pt x="45" y="833"/>
                      </a:cubicBezTo>
                      <a:lnTo>
                        <a:pt x="33" y="863"/>
                      </a:lnTo>
                      <a:cubicBezTo>
                        <a:pt x="46" y="873"/>
                        <a:pt x="58" y="883"/>
                        <a:pt x="71" y="893"/>
                      </a:cubicBezTo>
                      <a:cubicBezTo>
                        <a:pt x="86" y="897"/>
                        <a:pt x="101" y="900"/>
                        <a:pt x="116" y="904"/>
                      </a:cubicBezTo>
                      <a:cubicBezTo>
                        <a:pt x="112" y="918"/>
                        <a:pt x="109" y="932"/>
                        <a:pt x="105" y="946"/>
                      </a:cubicBezTo>
                      <a:cubicBezTo>
                        <a:pt x="102" y="975"/>
                        <a:pt x="100" y="1003"/>
                        <a:pt x="97" y="1032"/>
                      </a:cubicBezTo>
                      <a:lnTo>
                        <a:pt x="273" y="1157"/>
                      </a:lnTo>
                      <a:cubicBezTo>
                        <a:pt x="302" y="1133"/>
                        <a:pt x="331" y="1165"/>
                        <a:pt x="360" y="1141"/>
                      </a:cubicBezTo>
                      <a:cubicBezTo>
                        <a:pt x="371" y="1128"/>
                        <a:pt x="382" y="1116"/>
                        <a:pt x="393" y="1103"/>
                      </a:cubicBezTo>
                      <a:cubicBezTo>
                        <a:pt x="388" y="1084"/>
                        <a:pt x="383" y="1066"/>
                        <a:pt x="378" y="1047"/>
                      </a:cubicBezTo>
                      <a:cubicBezTo>
                        <a:pt x="384" y="1017"/>
                        <a:pt x="391" y="987"/>
                        <a:pt x="397" y="957"/>
                      </a:cubicBezTo>
                      <a:cubicBezTo>
                        <a:pt x="405" y="946"/>
                        <a:pt x="412" y="934"/>
                        <a:pt x="420" y="923"/>
                      </a:cubicBezTo>
                      <a:lnTo>
                        <a:pt x="465" y="893"/>
                      </a:lnTo>
                      <a:cubicBezTo>
                        <a:pt x="470" y="876"/>
                        <a:pt x="475" y="858"/>
                        <a:pt x="480" y="841"/>
                      </a:cubicBezTo>
                      <a:lnTo>
                        <a:pt x="573" y="811"/>
                      </a:lnTo>
                      <a:lnTo>
                        <a:pt x="600" y="769"/>
                      </a:lnTo>
                      <a:cubicBezTo>
                        <a:pt x="601" y="750"/>
                        <a:pt x="602" y="732"/>
                        <a:pt x="603" y="713"/>
                      </a:cubicBezTo>
                      <a:cubicBezTo>
                        <a:pt x="609" y="702"/>
                        <a:pt x="616" y="690"/>
                        <a:pt x="622" y="679"/>
                      </a:cubicBezTo>
                      <a:cubicBezTo>
                        <a:pt x="633" y="682"/>
                        <a:pt x="645" y="684"/>
                        <a:pt x="656" y="687"/>
                      </a:cubicBezTo>
                      <a:cubicBezTo>
                        <a:pt x="672" y="693"/>
                        <a:pt x="689" y="700"/>
                        <a:pt x="705" y="706"/>
                      </a:cubicBezTo>
                      <a:cubicBezTo>
                        <a:pt x="719" y="717"/>
                        <a:pt x="732" y="728"/>
                        <a:pt x="746" y="739"/>
                      </a:cubicBezTo>
                      <a:cubicBezTo>
                        <a:pt x="753" y="749"/>
                        <a:pt x="761" y="759"/>
                        <a:pt x="768" y="769"/>
                      </a:cubicBezTo>
                      <a:lnTo>
                        <a:pt x="795" y="799"/>
                      </a:lnTo>
                      <a:lnTo>
                        <a:pt x="836" y="814"/>
                      </a:lnTo>
                      <a:cubicBezTo>
                        <a:pt x="837" y="819"/>
                        <a:pt x="839" y="824"/>
                        <a:pt x="840" y="829"/>
                      </a:cubicBezTo>
                      <a:cubicBezTo>
                        <a:pt x="852" y="834"/>
                        <a:pt x="865" y="839"/>
                        <a:pt x="877" y="844"/>
                      </a:cubicBezTo>
                      <a:cubicBezTo>
                        <a:pt x="886" y="863"/>
                        <a:pt x="894" y="882"/>
                        <a:pt x="903" y="901"/>
                      </a:cubicBezTo>
                      <a:lnTo>
                        <a:pt x="903" y="953"/>
                      </a:lnTo>
                      <a:cubicBezTo>
                        <a:pt x="907" y="969"/>
                        <a:pt x="911" y="986"/>
                        <a:pt x="915" y="1002"/>
                      </a:cubicBezTo>
                      <a:cubicBezTo>
                        <a:pt x="925" y="1014"/>
                        <a:pt x="935" y="1027"/>
                        <a:pt x="945" y="1039"/>
                      </a:cubicBezTo>
                      <a:cubicBezTo>
                        <a:pt x="955" y="1047"/>
                        <a:pt x="965" y="1054"/>
                        <a:pt x="975" y="1062"/>
                      </a:cubicBezTo>
                      <a:cubicBezTo>
                        <a:pt x="980" y="1074"/>
                        <a:pt x="985" y="1087"/>
                        <a:pt x="990" y="1099"/>
                      </a:cubicBezTo>
                      <a:cubicBezTo>
                        <a:pt x="1011" y="1107"/>
                        <a:pt x="1032" y="1114"/>
                        <a:pt x="1053" y="1122"/>
                      </a:cubicBezTo>
                      <a:cubicBezTo>
                        <a:pt x="1058" y="1146"/>
                        <a:pt x="1063" y="1169"/>
                        <a:pt x="1068" y="1193"/>
                      </a:cubicBezTo>
                      <a:cubicBezTo>
                        <a:pt x="1076" y="1214"/>
                        <a:pt x="1083" y="1236"/>
                        <a:pt x="1091" y="1257"/>
                      </a:cubicBezTo>
                      <a:cubicBezTo>
                        <a:pt x="1092" y="1282"/>
                        <a:pt x="1094" y="1307"/>
                        <a:pt x="1095" y="1332"/>
                      </a:cubicBezTo>
                      <a:cubicBezTo>
                        <a:pt x="1102" y="1346"/>
                        <a:pt x="1110" y="1359"/>
                        <a:pt x="1117" y="1373"/>
                      </a:cubicBezTo>
                      <a:cubicBezTo>
                        <a:pt x="1102" y="1421"/>
                        <a:pt x="1092" y="1374"/>
                        <a:pt x="1143" y="1343"/>
                      </a:cubicBezTo>
                      <a:cubicBezTo>
                        <a:pt x="1155" y="1334"/>
                        <a:pt x="1176" y="1324"/>
                        <a:pt x="1192" y="1321"/>
                      </a:cubicBezTo>
                      <a:cubicBezTo>
                        <a:pt x="1208" y="1318"/>
                        <a:pt x="1218" y="1326"/>
                        <a:pt x="1237" y="1324"/>
                      </a:cubicBezTo>
                      <a:lnTo>
                        <a:pt x="1308" y="1306"/>
                      </a:lnTo>
                      <a:lnTo>
                        <a:pt x="1320" y="1249"/>
                      </a:lnTo>
                      <a:cubicBezTo>
                        <a:pt x="1314" y="1234"/>
                        <a:pt x="1307" y="1219"/>
                        <a:pt x="1301" y="1204"/>
                      </a:cubicBezTo>
                      <a:cubicBezTo>
                        <a:pt x="1313" y="1199"/>
                        <a:pt x="1326" y="1194"/>
                        <a:pt x="1338" y="1189"/>
                      </a:cubicBezTo>
                      <a:cubicBezTo>
                        <a:pt x="1362" y="1192"/>
                        <a:pt x="1386" y="1194"/>
                        <a:pt x="1410" y="1197"/>
                      </a:cubicBezTo>
                      <a:cubicBezTo>
                        <a:pt x="1430" y="1134"/>
                        <a:pt x="1450" y="1072"/>
                        <a:pt x="1470" y="1009"/>
                      </a:cubicBezTo>
                      <a:cubicBezTo>
                        <a:pt x="1471" y="955"/>
                        <a:pt x="1472" y="902"/>
                        <a:pt x="1473" y="84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3" name="Freeform 11"/>
                <p:cNvSpPr>
                  <a:spLocks noChangeAspect="1"/>
                </p:cNvSpPr>
                <p:nvPr/>
              </p:nvSpPr>
              <p:spPr bwMode="auto">
                <a:xfrm>
                  <a:off x="8466" y="10179"/>
                  <a:ext cx="170" cy="165"/>
                </a:xfrm>
                <a:custGeom>
                  <a:avLst/>
                  <a:gdLst/>
                  <a:ahLst/>
                  <a:cxnLst>
                    <a:cxn ang="0">
                      <a:pos x="24" y="40"/>
                    </a:cxn>
                    <a:cxn ang="0">
                      <a:pos x="50" y="122"/>
                    </a:cxn>
                    <a:cxn ang="0">
                      <a:pos x="125" y="160"/>
                    </a:cxn>
                    <a:cxn ang="0">
                      <a:pos x="148" y="152"/>
                    </a:cxn>
                    <a:cxn ang="0">
                      <a:pos x="159" y="122"/>
                    </a:cxn>
                    <a:cxn ang="0">
                      <a:pos x="148" y="66"/>
                    </a:cxn>
                    <a:cxn ang="0">
                      <a:pos x="118" y="36"/>
                    </a:cxn>
                    <a:cxn ang="0">
                      <a:pos x="103" y="17"/>
                    </a:cxn>
                    <a:cxn ang="0">
                      <a:pos x="80" y="2"/>
                    </a:cxn>
                    <a:cxn ang="0">
                      <a:pos x="39" y="17"/>
                    </a:cxn>
                    <a:cxn ang="0">
                      <a:pos x="24" y="40"/>
                    </a:cxn>
                  </a:cxnLst>
                  <a:rect l="0" t="0" r="r" b="b"/>
                  <a:pathLst>
                    <a:path w="170" h="165">
                      <a:moveTo>
                        <a:pt x="24" y="40"/>
                      </a:moveTo>
                      <a:cubicBezTo>
                        <a:pt x="19" y="76"/>
                        <a:pt x="0" y="108"/>
                        <a:pt x="50" y="122"/>
                      </a:cubicBezTo>
                      <a:cubicBezTo>
                        <a:pt x="65" y="139"/>
                        <a:pt x="109" y="155"/>
                        <a:pt x="125" y="160"/>
                      </a:cubicBezTo>
                      <a:cubicBezTo>
                        <a:pt x="141" y="165"/>
                        <a:pt x="142" y="158"/>
                        <a:pt x="148" y="152"/>
                      </a:cubicBezTo>
                      <a:cubicBezTo>
                        <a:pt x="167" y="147"/>
                        <a:pt x="170" y="138"/>
                        <a:pt x="159" y="122"/>
                      </a:cubicBezTo>
                      <a:cubicBezTo>
                        <a:pt x="159" y="110"/>
                        <a:pt x="155" y="80"/>
                        <a:pt x="148" y="66"/>
                      </a:cubicBezTo>
                      <a:cubicBezTo>
                        <a:pt x="141" y="52"/>
                        <a:pt x="126" y="44"/>
                        <a:pt x="118" y="36"/>
                      </a:cubicBezTo>
                      <a:cubicBezTo>
                        <a:pt x="113" y="22"/>
                        <a:pt x="117" y="26"/>
                        <a:pt x="103" y="17"/>
                      </a:cubicBezTo>
                      <a:cubicBezTo>
                        <a:pt x="95" y="12"/>
                        <a:pt x="80" y="2"/>
                        <a:pt x="80" y="2"/>
                      </a:cubicBezTo>
                      <a:cubicBezTo>
                        <a:pt x="64" y="29"/>
                        <a:pt x="86" y="0"/>
                        <a:pt x="39" y="17"/>
                      </a:cubicBezTo>
                      <a:cubicBezTo>
                        <a:pt x="27" y="21"/>
                        <a:pt x="37" y="40"/>
                        <a:pt x="24" y="4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7" name="Group 15"/>
              <p:cNvGrpSpPr>
                <a:grpSpLocks noChangeAspect="1"/>
              </p:cNvGrpSpPr>
              <p:nvPr/>
            </p:nvGrpSpPr>
            <p:grpSpPr bwMode="auto">
              <a:xfrm>
                <a:off x="1397003" y="7375557"/>
                <a:ext cx="6587239" cy="7051773"/>
                <a:chOff x="2195" y="6365"/>
                <a:chExt cx="4715" cy="5047"/>
              </a:xfrm>
              <a:grpFill/>
            </p:grpSpPr>
            <p:sp>
              <p:nvSpPr>
                <p:cNvPr id="107" name="Freeform 16"/>
                <p:cNvSpPr>
                  <a:spLocks noChangeAspect="1"/>
                </p:cNvSpPr>
                <p:nvPr/>
              </p:nvSpPr>
              <p:spPr bwMode="auto">
                <a:xfrm>
                  <a:off x="6663" y="7487"/>
                  <a:ext cx="247" cy="223"/>
                </a:xfrm>
                <a:custGeom>
                  <a:avLst/>
                  <a:gdLst/>
                  <a:ahLst/>
                  <a:cxnLst>
                    <a:cxn ang="0">
                      <a:pos x="72" y="18"/>
                    </a:cxn>
                    <a:cxn ang="0">
                      <a:pos x="207" y="33"/>
                    </a:cxn>
                    <a:cxn ang="0">
                      <a:pos x="247" y="103"/>
                    </a:cxn>
                    <a:cxn ang="0">
                      <a:pos x="207" y="178"/>
                    </a:cxn>
                    <a:cxn ang="0">
                      <a:pos x="212" y="198"/>
                    </a:cxn>
                    <a:cxn ang="0">
                      <a:pos x="187" y="223"/>
                    </a:cxn>
                    <a:cxn ang="0">
                      <a:pos x="127" y="188"/>
                    </a:cxn>
                    <a:cxn ang="0">
                      <a:pos x="92" y="148"/>
                    </a:cxn>
                    <a:cxn ang="0">
                      <a:pos x="47" y="108"/>
                    </a:cxn>
                    <a:cxn ang="0">
                      <a:pos x="7" y="83"/>
                    </a:cxn>
                    <a:cxn ang="0">
                      <a:pos x="2" y="68"/>
                    </a:cxn>
                    <a:cxn ang="0">
                      <a:pos x="17" y="63"/>
                    </a:cxn>
                    <a:cxn ang="0">
                      <a:pos x="47" y="43"/>
                    </a:cxn>
                    <a:cxn ang="0">
                      <a:pos x="72" y="18"/>
                    </a:cxn>
                  </a:cxnLst>
                  <a:rect l="0" t="0" r="r" b="b"/>
                  <a:pathLst>
                    <a:path w="247" h="223">
                      <a:moveTo>
                        <a:pt x="72" y="18"/>
                      </a:moveTo>
                      <a:lnTo>
                        <a:pt x="207" y="33"/>
                      </a:lnTo>
                      <a:lnTo>
                        <a:pt x="247" y="103"/>
                      </a:lnTo>
                      <a:cubicBezTo>
                        <a:pt x="234" y="128"/>
                        <a:pt x="217" y="151"/>
                        <a:pt x="207" y="178"/>
                      </a:cubicBezTo>
                      <a:cubicBezTo>
                        <a:pt x="205" y="184"/>
                        <a:pt x="213" y="191"/>
                        <a:pt x="212" y="198"/>
                      </a:cubicBezTo>
                      <a:cubicBezTo>
                        <a:pt x="210" y="210"/>
                        <a:pt x="195" y="217"/>
                        <a:pt x="187" y="223"/>
                      </a:cubicBezTo>
                      <a:cubicBezTo>
                        <a:pt x="140" y="191"/>
                        <a:pt x="202" y="197"/>
                        <a:pt x="127" y="188"/>
                      </a:cubicBezTo>
                      <a:cubicBezTo>
                        <a:pt x="110" y="162"/>
                        <a:pt x="125" y="156"/>
                        <a:pt x="92" y="148"/>
                      </a:cubicBezTo>
                      <a:cubicBezTo>
                        <a:pt x="75" y="131"/>
                        <a:pt x="69" y="119"/>
                        <a:pt x="47" y="108"/>
                      </a:cubicBezTo>
                      <a:cubicBezTo>
                        <a:pt x="14" y="130"/>
                        <a:pt x="40" y="105"/>
                        <a:pt x="7" y="83"/>
                      </a:cubicBezTo>
                      <a:cubicBezTo>
                        <a:pt x="5" y="78"/>
                        <a:pt x="0" y="73"/>
                        <a:pt x="2" y="68"/>
                      </a:cubicBezTo>
                      <a:cubicBezTo>
                        <a:pt x="4" y="63"/>
                        <a:pt x="12" y="66"/>
                        <a:pt x="17" y="63"/>
                      </a:cubicBezTo>
                      <a:cubicBezTo>
                        <a:pt x="28" y="57"/>
                        <a:pt x="47" y="43"/>
                        <a:pt x="47" y="43"/>
                      </a:cubicBezTo>
                      <a:cubicBezTo>
                        <a:pt x="53" y="17"/>
                        <a:pt x="45" y="0"/>
                        <a:pt x="72" y="1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8" name="Freeform 17"/>
                <p:cNvSpPr>
                  <a:spLocks noChangeAspect="1"/>
                </p:cNvSpPr>
                <p:nvPr/>
              </p:nvSpPr>
              <p:spPr bwMode="auto">
                <a:xfrm>
                  <a:off x="4939" y="6525"/>
                  <a:ext cx="111" cy="72"/>
                </a:xfrm>
                <a:custGeom>
                  <a:avLst/>
                  <a:gdLst/>
                  <a:ahLst/>
                  <a:cxnLst>
                    <a:cxn ang="0">
                      <a:pos x="61" y="15"/>
                    </a:cxn>
                    <a:cxn ang="0">
                      <a:pos x="111" y="40"/>
                    </a:cxn>
                    <a:cxn ang="0">
                      <a:pos x="101" y="65"/>
                    </a:cxn>
                    <a:cxn ang="0">
                      <a:pos x="51" y="25"/>
                    </a:cxn>
                    <a:cxn ang="0">
                      <a:pos x="11" y="0"/>
                    </a:cxn>
                    <a:cxn ang="0">
                      <a:pos x="61" y="15"/>
                    </a:cxn>
                  </a:cxnLst>
                  <a:rect l="0" t="0" r="r" b="b"/>
                  <a:pathLst>
                    <a:path w="111" h="72">
                      <a:moveTo>
                        <a:pt x="61" y="15"/>
                      </a:moveTo>
                      <a:cubicBezTo>
                        <a:pt x="84" y="23"/>
                        <a:pt x="103" y="15"/>
                        <a:pt x="111" y="40"/>
                      </a:cubicBezTo>
                      <a:cubicBezTo>
                        <a:pt x="108" y="48"/>
                        <a:pt x="109" y="61"/>
                        <a:pt x="101" y="65"/>
                      </a:cubicBezTo>
                      <a:cubicBezTo>
                        <a:pt x="87" y="72"/>
                        <a:pt x="56" y="31"/>
                        <a:pt x="51" y="25"/>
                      </a:cubicBezTo>
                      <a:cubicBezTo>
                        <a:pt x="18" y="36"/>
                        <a:pt x="0" y="44"/>
                        <a:pt x="11" y="0"/>
                      </a:cubicBezTo>
                      <a:cubicBezTo>
                        <a:pt x="27" y="3"/>
                        <a:pt x="49" y="3"/>
                        <a:pt x="61" y="1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9" name="Freeform 18"/>
                <p:cNvSpPr>
                  <a:spLocks noChangeAspect="1"/>
                </p:cNvSpPr>
                <p:nvPr/>
              </p:nvSpPr>
              <p:spPr bwMode="auto">
                <a:xfrm>
                  <a:off x="4920" y="6390"/>
                  <a:ext cx="50" cy="59"/>
                </a:xfrm>
                <a:custGeom>
                  <a:avLst/>
                  <a:gdLst/>
                  <a:ahLst/>
                  <a:cxnLst>
                    <a:cxn ang="0">
                      <a:pos x="0" y="0"/>
                    </a:cxn>
                    <a:cxn ang="0">
                      <a:pos x="50" y="30"/>
                    </a:cxn>
                    <a:cxn ang="0">
                      <a:pos x="0" y="50"/>
                    </a:cxn>
                    <a:cxn ang="0">
                      <a:pos x="0" y="0"/>
                    </a:cxn>
                  </a:cxnLst>
                  <a:rect l="0" t="0" r="r" b="b"/>
                  <a:pathLst>
                    <a:path w="50" h="59">
                      <a:moveTo>
                        <a:pt x="0" y="0"/>
                      </a:moveTo>
                      <a:cubicBezTo>
                        <a:pt x="35" y="9"/>
                        <a:pt x="15" y="21"/>
                        <a:pt x="50" y="30"/>
                      </a:cubicBezTo>
                      <a:cubicBezTo>
                        <a:pt x="36" y="59"/>
                        <a:pt x="31" y="56"/>
                        <a:pt x="0" y="50"/>
                      </a:cubicBezTo>
                      <a:cubicBezTo>
                        <a:pt x="7" y="17"/>
                        <a:pt x="7" y="33"/>
                        <a:pt x="0"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0" name="Freeform 19"/>
                <p:cNvSpPr>
                  <a:spLocks noChangeAspect="1"/>
                </p:cNvSpPr>
                <p:nvPr/>
              </p:nvSpPr>
              <p:spPr bwMode="auto">
                <a:xfrm>
                  <a:off x="4927" y="6654"/>
                  <a:ext cx="1043" cy="1086"/>
                </a:xfrm>
                <a:custGeom>
                  <a:avLst/>
                  <a:gdLst/>
                  <a:ahLst/>
                  <a:cxnLst>
                    <a:cxn ang="0">
                      <a:pos x="373" y="21"/>
                    </a:cxn>
                    <a:cxn ang="0">
                      <a:pos x="393" y="41"/>
                    </a:cxn>
                    <a:cxn ang="0">
                      <a:pos x="498" y="26"/>
                    </a:cxn>
                    <a:cxn ang="0">
                      <a:pos x="613" y="76"/>
                    </a:cxn>
                    <a:cxn ang="0">
                      <a:pos x="753" y="86"/>
                    </a:cxn>
                    <a:cxn ang="0">
                      <a:pos x="863" y="186"/>
                    </a:cxn>
                    <a:cxn ang="0">
                      <a:pos x="958" y="236"/>
                    </a:cxn>
                    <a:cxn ang="0">
                      <a:pos x="923" y="276"/>
                    </a:cxn>
                    <a:cxn ang="0">
                      <a:pos x="943" y="336"/>
                    </a:cxn>
                    <a:cxn ang="0">
                      <a:pos x="973" y="326"/>
                    </a:cxn>
                    <a:cxn ang="0">
                      <a:pos x="988" y="311"/>
                    </a:cxn>
                    <a:cxn ang="0">
                      <a:pos x="1023" y="361"/>
                    </a:cxn>
                    <a:cxn ang="0">
                      <a:pos x="973" y="476"/>
                    </a:cxn>
                    <a:cxn ang="0">
                      <a:pos x="988" y="581"/>
                    </a:cxn>
                    <a:cxn ang="0">
                      <a:pos x="1043" y="736"/>
                    </a:cxn>
                    <a:cxn ang="0">
                      <a:pos x="968" y="821"/>
                    </a:cxn>
                    <a:cxn ang="0">
                      <a:pos x="943" y="871"/>
                    </a:cxn>
                    <a:cxn ang="0">
                      <a:pos x="893" y="976"/>
                    </a:cxn>
                    <a:cxn ang="0">
                      <a:pos x="828" y="1031"/>
                    </a:cxn>
                    <a:cxn ang="0">
                      <a:pos x="748" y="1071"/>
                    </a:cxn>
                    <a:cxn ang="0">
                      <a:pos x="643" y="996"/>
                    </a:cxn>
                    <a:cxn ang="0">
                      <a:pos x="548" y="886"/>
                    </a:cxn>
                    <a:cxn ang="0">
                      <a:pos x="548" y="791"/>
                    </a:cxn>
                    <a:cxn ang="0">
                      <a:pos x="493" y="721"/>
                    </a:cxn>
                    <a:cxn ang="0">
                      <a:pos x="428" y="666"/>
                    </a:cxn>
                    <a:cxn ang="0">
                      <a:pos x="383" y="476"/>
                    </a:cxn>
                    <a:cxn ang="0">
                      <a:pos x="323" y="326"/>
                    </a:cxn>
                    <a:cxn ang="0">
                      <a:pos x="193" y="211"/>
                    </a:cxn>
                    <a:cxn ang="0">
                      <a:pos x="183" y="221"/>
                    </a:cxn>
                    <a:cxn ang="0">
                      <a:pos x="128" y="81"/>
                    </a:cxn>
                    <a:cxn ang="0">
                      <a:pos x="8" y="86"/>
                    </a:cxn>
                    <a:cxn ang="0">
                      <a:pos x="68" y="1"/>
                    </a:cxn>
                    <a:cxn ang="0">
                      <a:pos x="203" y="21"/>
                    </a:cxn>
                    <a:cxn ang="0">
                      <a:pos x="278" y="31"/>
                    </a:cxn>
                  </a:cxnLst>
                  <a:rect l="0" t="0" r="r" b="b"/>
                  <a:pathLst>
                    <a:path w="1043" h="1086">
                      <a:moveTo>
                        <a:pt x="278" y="31"/>
                      </a:moveTo>
                      <a:cubicBezTo>
                        <a:pt x="310" y="42"/>
                        <a:pt x="344" y="40"/>
                        <a:pt x="373" y="21"/>
                      </a:cubicBezTo>
                      <a:cubicBezTo>
                        <a:pt x="378" y="23"/>
                        <a:pt x="384" y="22"/>
                        <a:pt x="388" y="26"/>
                      </a:cubicBezTo>
                      <a:cubicBezTo>
                        <a:pt x="392" y="30"/>
                        <a:pt x="388" y="40"/>
                        <a:pt x="393" y="41"/>
                      </a:cubicBezTo>
                      <a:cubicBezTo>
                        <a:pt x="403" y="42"/>
                        <a:pt x="413" y="32"/>
                        <a:pt x="423" y="31"/>
                      </a:cubicBezTo>
                      <a:cubicBezTo>
                        <a:pt x="448" y="27"/>
                        <a:pt x="473" y="28"/>
                        <a:pt x="498" y="26"/>
                      </a:cubicBezTo>
                      <a:cubicBezTo>
                        <a:pt x="522" y="14"/>
                        <a:pt x="533" y="18"/>
                        <a:pt x="558" y="26"/>
                      </a:cubicBezTo>
                      <a:cubicBezTo>
                        <a:pt x="576" y="53"/>
                        <a:pt x="579" y="68"/>
                        <a:pt x="613" y="76"/>
                      </a:cubicBezTo>
                      <a:cubicBezTo>
                        <a:pt x="647" y="98"/>
                        <a:pt x="654" y="90"/>
                        <a:pt x="703" y="86"/>
                      </a:cubicBezTo>
                      <a:cubicBezTo>
                        <a:pt x="723" y="73"/>
                        <a:pt x="731" y="79"/>
                        <a:pt x="753" y="86"/>
                      </a:cubicBezTo>
                      <a:cubicBezTo>
                        <a:pt x="772" y="154"/>
                        <a:pt x="768" y="139"/>
                        <a:pt x="838" y="156"/>
                      </a:cubicBezTo>
                      <a:cubicBezTo>
                        <a:pt x="843" y="164"/>
                        <a:pt x="854" y="182"/>
                        <a:pt x="863" y="186"/>
                      </a:cubicBezTo>
                      <a:cubicBezTo>
                        <a:pt x="876" y="192"/>
                        <a:pt x="903" y="196"/>
                        <a:pt x="903" y="196"/>
                      </a:cubicBezTo>
                      <a:cubicBezTo>
                        <a:pt x="916" y="234"/>
                        <a:pt x="923" y="224"/>
                        <a:pt x="958" y="236"/>
                      </a:cubicBezTo>
                      <a:cubicBezTo>
                        <a:pt x="955" y="246"/>
                        <a:pt x="955" y="258"/>
                        <a:pt x="948" y="266"/>
                      </a:cubicBezTo>
                      <a:cubicBezTo>
                        <a:pt x="942" y="273"/>
                        <a:pt x="927" y="268"/>
                        <a:pt x="923" y="276"/>
                      </a:cubicBezTo>
                      <a:cubicBezTo>
                        <a:pt x="920" y="283"/>
                        <a:pt x="930" y="289"/>
                        <a:pt x="933" y="296"/>
                      </a:cubicBezTo>
                      <a:cubicBezTo>
                        <a:pt x="938" y="309"/>
                        <a:pt x="935" y="325"/>
                        <a:pt x="943" y="336"/>
                      </a:cubicBezTo>
                      <a:cubicBezTo>
                        <a:pt x="946" y="340"/>
                        <a:pt x="953" y="339"/>
                        <a:pt x="958" y="341"/>
                      </a:cubicBezTo>
                      <a:cubicBezTo>
                        <a:pt x="963" y="336"/>
                        <a:pt x="973" y="333"/>
                        <a:pt x="973" y="326"/>
                      </a:cubicBezTo>
                      <a:cubicBezTo>
                        <a:pt x="973" y="320"/>
                        <a:pt x="954" y="320"/>
                        <a:pt x="958" y="316"/>
                      </a:cubicBezTo>
                      <a:cubicBezTo>
                        <a:pt x="965" y="309"/>
                        <a:pt x="978" y="313"/>
                        <a:pt x="988" y="311"/>
                      </a:cubicBezTo>
                      <a:cubicBezTo>
                        <a:pt x="998" y="308"/>
                        <a:pt x="1018" y="301"/>
                        <a:pt x="1018" y="301"/>
                      </a:cubicBezTo>
                      <a:cubicBezTo>
                        <a:pt x="1024" y="319"/>
                        <a:pt x="1035" y="342"/>
                        <a:pt x="1023" y="361"/>
                      </a:cubicBezTo>
                      <a:cubicBezTo>
                        <a:pt x="1015" y="373"/>
                        <a:pt x="996" y="371"/>
                        <a:pt x="983" y="376"/>
                      </a:cubicBezTo>
                      <a:cubicBezTo>
                        <a:pt x="980" y="409"/>
                        <a:pt x="970" y="443"/>
                        <a:pt x="973" y="476"/>
                      </a:cubicBezTo>
                      <a:cubicBezTo>
                        <a:pt x="974" y="488"/>
                        <a:pt x="993" y="506"/>
                        <a:pt x="993" y="506"/>
                      </a:cubicBezTo>
                      <a:cubicBezTo>
                        <a:pt x="1000" y="560"/>
                        <a:pt x="988" y="541"/>
                        <a:pt x="988" y="581"/>
                      </a:cubicBezTo>
                      <a:cubicBezTo>
                        <a:pt x="982" y="644"/>
                        <a:pt x="962" y="658"/>
                        <a:pt x="1028" y="666"/>
                      </a:cubicBezTo>
                      <a:cubicBezTo>
                        <a:pt x="1022" y="702"/>
                        <a:pt x="994" y="724"/>
                        <a:pt x="1043" y="736"/>
                      </a:cubicBezTo>
                      <a:cubicBezTo>
                        <a:pt x="1034" y="772"/>
                        <a:pt x="1038" y="787"/>
                        <a:pt x="1003" y="796"/>
                      </a:cubicBezTo>
                      <a:cubicBezTo>
                        <a:pt x="992" y="805"/>
                        <a:pt x="976" y="809"/>
                        <a:pt x="968" y="821"/>
                      </a:cubicBezTo>
                      <a:cubicBezTo>
                        <a:pt x="961" y="831"/>
                        <a:pt x="965" y="846"/>
                        <a:pt x="958" y="856"/>
                      </a:cubicBezTo>
                      <a:cubicBezTo>
                        <a:pt x="954" y="862"/>
                        <a:pt x="947" y="865"/>
                        <a:pt x="943" y="871"/>
                      </a:cubicBezTo>
                      <a:cubicBezTo>
                        <a:pt x="935" y="884"/>
                        <a:pt x="923" y="911"/>
                        <a:pt x="923" y="911"/>
                      </a:cubicBezTo>
                      <a:cubicBezTo>
                        <a:pt x="933" y="951"/>
                        <a:pt x="938" y="961"/>
                        <a:pt x="893" y="976"/>
                      </a:cubicBezTo>
                      <a:cubicBezTo>
                        <a:pt x="885" y="999"/>
                        <a:pt x="882" y="1011"/>
                        <a:pt x="858" y="1021"/>
                      </a:cubicBezTo>
                      <a:cubicBezTo>
                        <a:pt x="848" y="1025"/>
                        <a:pt x="828" y="1031"/>
                        <a:pt x="828" y="1031"/>
                      </a:cubicBezTo>
                      <a:cubicBezTo>
                        <a:pt x="817" y="1053"/>
                        <a:pt x="804" y="1063"/>
                        <a:pt x="798" y="1086"/>
                      </a:cubicBezTo>
                      <a:cubicBezTo>
                        <a:pt x="781" y="1082"/>
                        <a:pt x="748" y="1071"/>
                        <a:pt x="748" y="1071"/>
                      </a:cubicBezTo>
                      <a:cubicBezTo>
                        <a:pt x="713" y="1036"/>
                        <a:pt x="757" y="1074"/>
                        <a:pt x="678" y="1046"/>
                      </a:cubicBezTo>
                      <a:cubicBezTo>
                        <a:pt x="659" y="1039"/>
                        <a:pt x="654" y="1009"/>
                        <a:pt x="643" y="996"/>
                      </a:cubicBezTo>
                      <a:cubicBezTo>
                        <a:pt x="632" y="983"/>
                        <a:pt x="608" y="976"/>
                        <a:pt x="593" y="966"/>
                      </a:cubicBezTo>
                      <a:cubicBezTo>
                        <a:pt x="584" y="939"/>
                        <a:pt x="564" y="910"/>
                        <a:pt x="548" y="886"/>
                      </a:cubicBezTo>
                      <a:cubicBezTo>
                        <a:pt x="544" y="869"/>
                        <a:pt x="541" y="854"/>
                        <a:pt x="528" y="841"/>
                      </a:cubicBezTo>
                      <a:cubicBezTo>
                        <a:pt x="519" y="797"/>
                        <a:pt x="529" y="829"/>
                        <a:pt x="548" y="791"/>
                      </a:cubicBezTo>
                      <a:cubicBezTo>
                        <a:pt x="526" y="746"/>
                        <a:pt x="542" y="756"/>
                        <a:pt x="513" y="746"/>
                      </a:cubicBezTo>
                      <a:cubicBezTo>
                        <a:pt x="500" y="708"/>
                        <a:pt x="519" y="753"/>
                        <a:pt x="493" y="721"/>
                      </a:cubicBezTo>
                      <a:cubicBezTo>
                        <a:pt x="482" y="707"/>
                        <a:pt x="483" y="686"/>
                        <a:pt x="463" y="676"/>
                      </a:cubicBezTo>
                      <a:cubicBezTo>
                        <a:pt x="452" y="671"/>
                        <a:pt x="440" y="669"/>
                        <a:pt x="428" y="666"/>
                      </a:cubicBezTo>
                      <a:cubicBezTo>
                        <a:pt x="390" y="610"/>
                        <a:pt x="402" y="659"/>
                        <a:pt x="408" y="541"/>
                      </a:cubicBezTo>
                      <a:cubicBezTo>
                        <a:pt x="399" y="515"/>
                        <a:pt x="403" y="496"/>
                        <a:pt x="383" y="476"/>
                      </a:cubicBezTo>
                      <a:cubicBezTo>
                        <a:pt x="378" y="450"/>
                        <a:pt x="373" y="423"/>
                        <a:pt x="358" y="401"/>
                      </a:cubicBezTo>
                      <a:cubicBezTo>
                        <a:pt x="350" y="360"/>
                        <a:pt x="355" y="347"/>
                        <a:pt x="323" y="326"/>
                      </a:cubicBezTo>
                      <a:cubicBezTo>
                        <a:pt x="308" y="281"/>
                        <a:pt x="266" y="246"/>
                        <a:pt x="218" y="246"/>
                      </a:cubicBezTo>
                      <a:cubicBezTo>
                        <a:pt x="196" y="235"/>
                        <a:pt x="193" y="240"/>
                        <a:pt x="193" y="211"/>
                      </a:cubicBezTo>
                      <a:cubicBezTo>
                        <a:pt x="193" y="204"/>
                        <a:pt x="203" y="226"/>
                        <a:pt x="198" y="231"/>
                      </a:cubicBezTo>
                      <a:cubicBezTo>
                        <a:pt x="194" y="235"/>
                        <a:pt x="188" y="224"/>
                        <a:pt x="183" y="221"/>
                      </a:cubicBezTo>
                      <a:cubicBezTo>
                        <a:pt x="159" y="185"/>
                        <a:pt x="171" y="199"/>
                        <a:pt x="148" y="176"/>
                      </a:cubicBezTo>
                      <a:cubicBezTo>
                        <a:pt x="144" y="128"/>
                        <a:pt x="146" y="117"/>
                        <a:pt x="128" y="81"/>
                      </a:cubicBezTo>
                      <a:cubicBezTo>
                        <a:pt x="96" y="89"/>
                        <a:pt x="98" y="99"/>
                        <a:pt x="93" y="131"/>
                      </a:cubicBezTo>
                      <a:cubicBezTo>
                        <a:pt x="62" y="119"/>
                        <a:pt x="39" y="96"/>
                        <a:pt x="8" y="86"/>
                      </a:cubicBezTo>
                      <a:cubicBezTo>
                        <a:pt x="0" y="63"/>
                        <a:pt x="4" y="39"/>
                        <a:pt x="28" y="31"/>
                      </a:cubicBezTo>
                      <a:cubicBezTo>
                        <a:pt x="40" y="13"/>
                        <a:pt x="50" y="13"/>
                        <a:pt x="68" y="1"/>
                      </a:cubicBezTo>
                      <a:cubicBezTo>
                        <a:pt x="183" y="12"/>
                        <a:pt x="140" y="0"/>
                        <a:pt x="203" y="21"/>
                      </a:cubicBezTo>
                      <a:lnTo>
                        <a:pt x="203" y="21"/>
                      </a:lnTo>
                      <a:cubicBezTo>
                        <a:pt x="215" y="23"/>
                        <a:pt x="226" y="24"/>
                        <a:pt x="238" y="26"/>
                      </a:cubicBezTo>
                      <a:cubicBezTo>
                        <a:pt x="251" y="28"/>
                        <a:pt x="278" y="31"/>
                        <a:pt x="278" y="31"/>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1" name="Freeform 20"/>
                <p:cNvSpPr>
                  <a:spLocks noChangeAspect="1"/>
                </p:cNvSpPr>
                <p:nvPr/>
              </p:nvSpPr>
              <p:spPr bwMode="auto">
                <a:xfrm>
                  <a:off x="4709" y="6365"/>
                  <a:ext cx="224" cy="183"/>
                </a:xfrm>
                <a:custGeom>
                  <a:avLst/>
                  <a:gdLst/>
                  <a:ahLst/>
                  <a:cxnLst>
                    <a:cxn ang="0">
                      <a:pos x="41" y="0"/>
                    </a:cxn>
                    <a:cxn ang="0">
                      <a:pos x="56" y="5"/>
                    </a:cxn>
                    <a:cxn ang="0">
                      <a:pos x="116" y="15"/>
                    </a:cxn>
                    <a:cxn ang="0">
                      <a:pos x="181" y="60"/>
                    </a:cxn>
                    <a:cxn ang="0">
                      <a:pos x="216" y="120"/>
                    </a:cxn>
                    <a:cxn ang="0">
                      <a:pos x="221" y="140"/>
                    </a:cxn>
                    <a:cxn ang="0">
                      <a:pos x="201" y="150"/>
                    </a:cxn>
                    <a:cxn ang="0">
                      <a:pos x="201" y="155"/>
                    </a:cxn>
                    <a:cxn ang="0">
                      <a:pos x="156" y="170"/>
                    </a:cxn>
                    <a:cxn ang="0">
                      <a:pos x="21" y="75"/>
                    </a:cxn>
                    <a:cxn ang="0">
                      <a:pos x="6" y="60"/>
                    </a:cxn>
                    <a:cxn ang="0">
                      <a:pos x="41" y="0"/>
                    </a:cxn>
                  </a:cxnLst>
                  <a:rect l="0" t="0" r="r" b="b"/>
                  <a:pathLst>
                    <a:path w="224" h="183">
                      <a:moveTo>
                        <a:pt x="41" y="0"/>
                      </a:moveTo>
                      <a:cubicBezTo>
                        <a:pt x="46" y="2"/>
                        <a:pt x="51" y="4"/>
                        <a:pt x="56" y="5"/>
                      </a:cubicBezTo>
                      <a:cubicBezTo>
                        <a:pt x="76" y="9"/>
                        <a:pt x="96" y="10"/>
                        <a:pt x="116" y="15"/>
                      </a:cubicBezTo>
                      <a:cubicBezTo>
                        <a:pt x="132" y="19"/>
                        <a:pt x="162" y="50"/>
                        <a:pt x="181" y="60"/>
                      </a:cubicBezTo>
                      <a:cubicBezTo>
                        <a:pt x="195" y="81"/>
                        <a:pt x="203" y="100"/>
                        <a:pt x="216" y="120"/>
                      </a:cubicBezTo>
                      <a:cubicBezTo>
                        <a:pt x="218" y="127"/>
                        <a:pt x="224" y="134"/>
                        <a:pt x="221" y="140"/>
                      </a:cubicBezTo>
                      <a:cubicBezTo>
                        <a:pt x="218" y="147"/>
                        <a:pt x="207" y="146"/>
                        <a:pt x="201" y="150"/>
                      </a:cubicBezTo>
                      <a:cubicBezTo>
                        <a:pt x="200" y="151"/>
                        <a:pt x="201" y="153"/>
                        <a:pt x="201" y="155"/>
                      </a:cubicBezTo>
                      <a:cubicBezTo>
                        <a:pt x="185" y="178"/>
                        <a:pt x="182" y="183"/>
                        <a:pt x="156" y="170"/>
                      </a:cubicBezTo>
                      <a:cubicBezTo>
                        <a:pt x="137" y="112"/>
                        <a:pt x="80" y="83"/>
                        <a:pt x="21" y="75"/>
                      </a:cubicBezTo>
                      <a:cubicBezTo>
                        <a:pt x="16" y="70"/>
                        <a:pt x="8" y="67"/>
                        <a:pt x="6" y="60"/>
                      </a:cubicBezTo>
                      <a:cubicBezTo>
                        <a:pt x="0" y="37"/>
                        <a:pt x="22" y="10"/>
                        <a:pt x="41"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2" name="Freeform 21"/>
                <p:cNvSpPr>
                  <a:spLocks noChangeAspect="1"/>
                </p:cNvSpPr>
                <p:nvPr/>
              </p:nvSpPr>
              <p:spPr bwMode="auto">
                <a:xfrm>
                  <a:off x="6155" y="6586"/>
                  <a:ext cx="317" cy="334"/>
                </a:xfrm>
                <a:custGeom>
                  <a:avLst/>
                  <a:gdLst/>
                  <a:ahLst/>
                  <a:cxnLst>
                    <a:cxn ang="0">
                      <a:pos x="50" y="29"/>
                    </a:cxn>
                    <a:cxn ang="0">
                      <a:pos x="115" y="64"/>
                    </a:cxn>
                    <a:cxn ang="0">
                      <a:pos x="125" y="49"/>
                    </a:cxn>
                    <a:cxn ang="0">
                      <a:pos x="155" y="59"/>
                    </a:cxn>
                    <a:cxn ang="0">
                      <a:pos x="170" y="64"/>
                    </a:cxn>
                    <a:cxn ang="0">
                      <a:pos x="170" y="34"/>
                    </a:cxn>
                    <a:cxn ang="0">
                      <a:pos x="200" y="44"/>
                    </a:cxn>
                    <a:cxn ang="0">
                      <a:pos x="225" y="89"/>
                    </a:cxn>
                    <a:cxn ang="0">
                      <a:pos x="270" y="89"/>
                    </a:cxn>
                    <a:cxn ang="0">
                      <a:pos x="310" y="144"/>
                    </a:cxn>
                    <a:cxn ang="0">
                      <a:pos x="290" y="179"/>
                    </a:cxn>
                    <a:cxn ang="0">
                      <a:pos x="245" y="219"/>
                    </a:cxn>
                    <a:cxn ang="0">
                      <a:pos x="215" y="269"/>
                    </a:cxn>
                    <a:cxn ang="0">
                      <a:pos x="180" y="334"/>
                    </a:cxn>
                    <a:cxn ang="0">
                      <a:pos x="80" y="269"/>
                    </a:cxn>
                    <a:cxn ang="0">
                      <a:pos x="35" y="234"/>
                    </a:cxn>
                    <a:cxn ang="0">
                      <a:pos x="0" y="159"/>
                    </a:cxn>
                    <a:cxn ang="0">
                      <a:pos x="25" y="129"/>
                    </a:cxn>
                    <a:cxn ang="0">
                      <a:pos x="50" y="99"/>
                    </a:cxn>
                    <a:cxn ang="0">
                      <a:pos x="60" y="84"/>
                    </a:cxn>
                    <a:cxn ang="0">
                      <a:pos x="50" y="29"/>
                    </a:cxn>
                  </a:cxnLst>
                  <a:rect l="0" t="0" r="r" b="b"/>
                  <a:pathLst>
                    <a:path w="317" h="334">
                      <a:moveTo>
                        <a:pt x="50" y="29"/>
                      </a:moveTo>
                      <a:cubicBezTo>
                        <a:pt x="93" y="0"/>
                        <a:pt x="88" y="46"/>
                        <a:pt x="115" y="64"/>
                      </a:cubicBezTo>
                      <a:cubicBezTo>
                        <a:pt x="118" y="59"/>
                        <a:pt x="119" y="50"/>
                        <a:pt x="125" y="49"/>
                      </a:cubicBezTo>
                      <a:cubicBezTo>
                        <a:pt x="135" y="48"/>
                        <a:pt x="145" y="56"/>
                        <a:pt x="155" y="59"/>
                      </a:cubicBezTo>
                      <a:cubicBezTo>
                        <a:pt x="160" y="61"/>
                        <a:pt x="170" y="64"/>
                        <a:pt x="170" y="64"/>
                      </a:cubicBezTo>
                      <a:cubicBezTo>
                        <a:pt x="169" y="62"/>
                        <a:pt x="157" y="36"/>
                        <a:pt x="170" y="34"/>
                      </a:cubicBezTo>
                      <a:cubicBezTo>
                        <a:pt x="180" y="33"/>
                        <a:pt x="200" y="44"/>
                        <a:pt x="200" y="44"/>
                      </a:cubicBezTo>
                      <a:cubicBezTo>
                        <a:pt x="223" y="78"/>
                        <a:pt x="216" y="63"/>
                        <a:pt x="225" y="89"/>
                      </a:cubicBezTo>
                      <a:cubicBezTo>
                        <a:pt x="242" y="63"/>
                        <a:pt x="248" y="74"/>
                        <a:pt x="270" y="89"/>
                      </a:cubicBezTo>
                      <a:cubicBezTo>
                        <a:pt x="287" y="122"/>
                        <a:pt x="274" y="135"/>
                        <a:pt x="310" y="144"/>
                      </a:cubicBezTo>
                      <a:cubicBezTo>
                        <a:pt x="317" y="166"/>
                        <a:pt x="311" y="172"/>
                        <a:pt x="290" y="179"/>
                      </a:cubicBezTo>
                      <a:cubicBezTo>
                        <a:pt x="281" y="215"/>
                        <a:pt x="288" y="213"/>
                        <a:pt x="245" y="219"/>
                      </a:cubicBezTo>
                      <a:cubicBezTo>
                        <a:pt x="228" y="236"/>
                        <a:pt x="228" y="250"/>
                        <a:pt x="215" y="269"/>
                      </a:cubicBezTo>
                      <a:cubicBezTo>
                        <a:pt x="211" y="294"/>
                        <a:pt x="206" y="325"/>
                        <a:pt x="180" y="334"/>
                      </a:cubicBezTo>
                      <a:cubicBezTo>
                        <a:pt x="138" y="313"/>
                        <a:pt x="135" y="283"/>
                        <a:pt x="80" y="269"/>
                      </a:cubicBezTo>
                      <a:cubicBezTo>
                        <a:pt x="68" y="251"/>
                        <a:pt x="53" y="246"/>
                        <a:pt x="35" y="234"/>
                      </a:cubicBezTo>
                      <a:cubicBezTo>
                        <a:pt x="23" y="209"/>
                        <a:pt x="15" y="182"/>
                        <a:pt x="0" y="159"/>
                      </a:cubicBezTo>
                      <a:cubicBezTo>
                        <a:pt x="7" y="148"/>
                        <a:pt x="19" y="140"/>
                        <a:pt x="25" y="129"/>
                      </a:cubicBezTo>
                      <a:cubicBezTo>
                        <a:pt x="44" y="96"/>
                        <a:pt x="11" y="119"/>
                        <a:pt x="50" y="99"/>
                      </a:cubicBezTo>
                      <a:cubicBezTo>
                        <a:pt x="53" y="94"/>
                        <a:pt x="60" y="90"/>
                        <a:pt x="60" y="84"/>
                      </a:cubicBezTo>
                      <a:cubicBezTo>
                        <a:pt x="60" y="73"/>
                        <a:pt x="39" y="40"/>
                        <a:pt x="50" y="29"/>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3" name="Freeform 22"/>
                <p:cNvSpPr>
                  <a:spLocks noChangeAspect="1"/>
                </p:cNvSpPr>
                <p:nvPr/>
              </p:nvSpPr>
              <p:spPr bwMode="auto">
                <a:xfrm>
                  <a:off x="6252" y="7355"/>
                  <a:ext cx="223" cy="475"/>
                </a:xfrm>
                <a:custGeom>
                  <a:avLst/>
                  <a:gdLst/>
                  <a:ahLst/>
                  <a:cxnLst>
                    <a:cxn ang="0">
                      <a:pos x="138" y="35"/>
                    </a:cxn>
                    <a:cxn ang="0">
                      <a:pos x="173" y="0"/>
                    </a:cxn>
                    <a:cxn ang="0">
                      <a:pos x="223" y="30"/>
                    </a:cxn>
                    <a:cxn ang="0">
                      <a:pos x="183" y="60"/>
                    </a:cxn>
                    <a:cxn ang="0">
                      <a:pos x="208" y="120"/>
                    </a:cxn>
                    <a:cxn ang="0">
                      <a:pos x="168" y="200"/>
                    </a:cxn>
                    <a:cxn ang="0">
                      <a:pos x="148" y="300"/>
                    </a:cxn>
                    <a:cxn ang="0">
                      <a:pos x="123" y="355"/>
                    </a:cxn>
                    <a:cxn ang="0">
                      <a:pos x="128" y="375"/>
                    </a:cxn>
                    <a:cxn ang="0">
                      <a:pos x="143" y="380"/>
                    </a:cxn>
                    <a:cxn ang="0">
                      <a:pos x="123" y="435"/>
                    </a:cxn>
                    <a:cxn ang="0">
                      <a:pos x="108" y="440"/>
                    </a:cxn>
                    <a:cxn ang="0">
                      <a:pos x="98" y="425"/>
                    </a:cxn>
                    <a:cxn ang="0">
                      <a:pos x="98" y="475"/>
                    </a:cxn>
                    <a:cxn ang="0">
                      <a:pos x="38" y="420"/>
                    </a:cxn>
                    <a:cxn ang="0">
                      <a:pos x="63" y="375"/>
                    </a:cxn>
                    <a:cxn ang="0">
                      <a:pos x="73" y="355"/>
                    </a:cxn>
                    <a:cxn ang="0">
                      <a:pos x="38" y="330"/>
                    </a:cxn>
                    <a:cxn ang="0">
                      <a:pos x="33" y="315"/>
                    </a:cxn>
                    <a:cxn ang="0">
                      <a:pos x="13" y="305"/>
                    </a:cxn>
                    <a:cxn ang="0">
                      <a:pos x="23" y="270"/>
                    </a:cxn>
                    <a:cxn ang="0">
                      <a:pos x="38" y="235"/>
                    </a:cxn>
                    <a:cxn ang="0">
                      <a:pos x="73" y="210"/>
                    </a:cxn>
                    <a:cxn ang="0">
                      <a:pos x="68" y="170"/>
                    </a:cxn>
                    <a:cxn ang="0">
                      <a:pos x="53" y="95"/>
                    </a:cxn>
                    <a:cxn ang="0">
                      <a:pos x="88" y="65"/>
                    </a:cxn>
                    <a:cxn ang="0">
                      <a:pos x="133" y="55"/>
                    </a:cxn>
                    <a:cxn ang="0">
                      <a:pos x="138" y="35"/>
                    </a:cxn>
                  </a:cxnLst>
                  <a:rect l="0" t="0" r="r" b="b"/>
                  <a:pathLst>
                    <a:path w="223" h="475">
                      <a:moveTo>
                        <a:pt x="138" y="35"/>
                      </a:moveTo>
                      <a:cubicBezTo>
                        <a:pt x="170" y="43"/>
                        <a:pt x="161" y="31"/>
                        <a:pt x="173" y="0"/>
                      </a:cubicBezTo>
                      <a:cubicBezTo>
                        <a:pt x="182" y="27"/>
                        <a:pt x="195" y="25"/>
                        <a:pt x="223" y="30"/>
                      </a:cubicBezTo>
                      <a:cubicBezTo>
                        <a:pt x="215" y="53"/>
                        <a:pt x="206" y="54"/>
                        <a:pt x="183" y="60"/>
                      </a:cubicBezTo>
                      <a:cubicBezTo>
                        <a:pt x="189" y="83"/>
                        <a:pt x="202" y="97"/>
                        <a:pt x="208" y="120"/>
                      </a:cubicBezTo>
                      <a:cubicBezTo>
                        <a:pt x="177" y="141"/>
                        <a:pt x="184" y="168"/>
                        <a:pt x="168" y="200"/>
                      </a:cubicBezTo>
                      <a:cubicBezTo>
                        <a:pt x="162" y="236"/>
                        <a:pt x="159" y="266"/>
                        <a:pt x="148" y="300"/>
                      </a:cubicBezTo>
                      <a:cubicBezTo>
                        <a:pt x="156" y="324"/>
                        <a:pt x="148" y="347"/>
                        <a:pt x="123" y="355"/>
                      </a:cubicBezTo>
                      <a:cubicBezTo>
                        <a:pt x="125" y="362"/>
                        <a:pt x="124" y="370"/>
                        <a:pt x="128" y="375"/>
                      </a:cubicBezTo>
                      <a:cubicBezTo>
                        <a:pt x="131" y="379"/>
                        <a:pt x="141" y="375"/>
                        <a:pt x="143" y="380"/>
                      </a:cubicBezTo>
                      <a:cubicBezTo>
                        <a:pt x="145" y="385"/>
                        <a:pt x="128" y="430"/>
                        <a:pt x="123" y="435"/>
                      </a:cubicBezTo>
                      <a:cubicBezTo>
                        <a:pt x="119" y="439"/>
                        <a:pt x="113" y="438"/>
                        <a:pt x="108" y="440"/>
                      </a:cubicBezTo>
                      <a:cubicBezTo>
                        <a:pt x="105" y="435"/>
                        <a:pt x="92" y="425"/>
                        <a:pt x="98" y="425"/>
                      </a:cubicBezTo>
                      <a:cubicBezTo>
                        <a:pt x="141" y="425"/>
                        <a:pt x="107" y="466"/>
                        <a:pt x="98" y="475"/>
                      </a:cubicBezTo>
                      <a:cubicBezTo>
                        <a:pt x="74" y="457"/>
                        <a:pt x="59" y="441"/>
                        <a:pt x="38" y="420"/>
                      </a:cubicBezTo>
                      <a:cubicBezTo>
                        <a:pt x="25" y="381"/>
                        <a:pt x="18" y="386"/>
                        <a:pt x="63" y="375"/>
                      </a:cubicBezTo>
                      <a:cubicBezTo>
                        <a:pt x="88" y="383"/>
                        <a:pt x="100" y="373"/>
                        <a:pt x="73" y="355"/>
                      </a:cubicBezTo>
                      <a:cubicBezTo>
                        <a:pt x="45" y="313"/>
                        <a:pt x="88" y="372"/>
                        <a:pt x="38" y="330"/>
                      </a:cubicBezTo>
                      <a:cubicBezTo>
                        <a:pt x="34" y="327"/>
                        <a:pt x="37" y="319"/>
                        <a:pt x="33" y="315"/>
                      </a:cubicBezTo>
                      <a:cubicBezTo>
                        <a:pt x="28" y="310"/>
                        <a:pt x="20" y="308"/>
                        <a:pt x="13" y="305"/>
                      </a:cubicBezTo>
                      <a:cubicBezTo>
                        <a:pt x="0" y="286"/>
                        <a:pt x="0" y="278"/>
                        <a:pt x="23" y="270"/>
                      </a:cubicBezTo>
                      <a:cubicBezTo>
                        <a:pt x="32" y="243"/>
                        <a:pt x="10" y="244"/>
                        <a:pt x="38" y="235"/>
                      </a:cubicBezTo>
                      <a:cubicBezTo>
                        <a:pt x="63" y="243"/>
                        <a:pt x="67" y="234"/>
                        <a:pt x="73" y="210"/>
                      </a:cubicBezTo>
                      <a:cubicBezTo>
                        <a:pt x="50" y="195"/>
                        <a:pt x="42" y="188"/>
                        <a:pt x="68" y="170"/>
                      </a:cubicBezTo>
                      <a:cubicBezTo>
                        <a:pt x="85" y="135"/>
                        <a:pt x="63" y="126"/>
                        <a:pt x="53" y="95"/>
                      </a:cubicBezTo>
                      <a:cubicBezTo>
                        <a:pt x="65" y="86"/>
                        <a:pt x="75" y="74"/>
                        <a:pt x="88" y="65"/>
                      </a:cubicBezTo>
                      <a:cubicBezTo>
                        <a:pt x="101" y="56"/>
                        <a:pt x="120" y="64"/>
                        <a:pt x="133" y="55"/>
                      </a:cubicBezTo>
                      <a:cubicBezTo>
                        <a:pt x="139" y="51"/>
                        <a:pt x="136" y="42"/>
                        <a:pt x="138" y="3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4" name="Freeform 23"/>
                <p:cNvSpPr>
                  <a:spLocks noChangeAspect="1"/>
                </p:cNvSpPr>
                <p:nvPr/>
              </p:nvSpPr>
              <p:spPr bwMode="auto">
                <a:xfrm>
                  <a:off x="6520" y="7409"/>
                  <a:ext cx="137" cy="186"/>
                </a:xfrm>
                <a:custGeom>
                  <a:avLst/>
                  <a:gdLst/>
                  <a:ahLst/>
                  <a:cxnLst>
                    <a:cxn ang="0">
                      <a:pos x="10" y="46"/>
                    </a:cxn>
                    <a:cxn ang="0">
                      <a:pos x="60" y="26"/>
                    </a:cxn>
                    <a:cxn ang="0">
                      <a:pos x="70" y="66"/>
                    </a:cxn>
                    <a:cxn ang="0">
                      <a:pos x="100" y="86"/>
                    </a:cxn>
                    <a:cxn ang="0">
                      <a:pos x="125" y="146"/>
                    </a:cxn>
                    <a:cxn ang="0">
                      <a:pos x="80" y="181"/>
                    </a:cxn>
                    <a:cxn ang="0">
                      <a:pos x="45" y="136"/>
                    </a:cxn>
                    <a:cxn ang="0">
                      <a:pos x="0" y="81"/>
                    </a:cxn>
                    <a:cxn ang="0">
                      <a:pos x="10" y="46"/>
                    </a:cxn>
                  </a:cxnLst>
                  <a:rect l="0" t="0" r="r" b="b"/>
                  <a:pathLst>
                    <a:path w="137" h="186">
                      <a:moveTo>
                        <a:pt x="10" y="46"/>
                      </a:moveTo>
                      <a:cubicBezTo>
                        <a:pt x="18" y="0"/>
                        <a:pt x="14" y="18"/>
                        <a:pt x="60" y="26"/>
                      </a:cubicBezTo>
                      <a:cubicBezTo>
                        <a:pt x="64" y="39"/>
                        <a:pt x="62" y="55"/>
                        <a:pt x="70" y="66"/>
                      </a:cubicBezTo>
                      <a:cubicBezTo>
                        <a:pt x="77" y="75"/>
                        <a:pt x="100" y="86"/>
                        <a:pt x="100" y="86"/>
                      </a:cubicBezTo>
                      <a:cubicBezTo>
                        <a:pt x="108" y="110"/>
                        <a:pt x="106" y="127"/>
                        <a:pt x="125" y="146"/>
                      </a:cubicBezTo>
                      <a:cubicBezTo>
                        <a:pt x="137" y="181"/>
                        <a:pt x="111" y="177"/>
                        <a:pt x="80" y="181"/>
                      </a:cubicBezTo>
                      <a:cubicBezTo>
                        <a:pt x="12" y="175"/>
                        <a:pt x="11" y="186"/>
                        <a:pt x="45" y="136"/>
                      </a:cubicBezTo>
                      <a:cubicBezTo>
                        <a:pt x="55" y="98"/>
                        <a:pt x="27" y="99"/>
                        <a:pt x="0" y="81"/>
                      </a:cubicBezTo>
                      <a:cubicBezTo>
                        <a:pt x="2" y="72"/>
                        <a:pt x="25" y="31"/>
                        <a:pt x="10" y="4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5" name="Freeform 24"/>
                <p:cNvSpPr>
                  <a:spLocks noChangeAspect="1"/>
                </p:cNvSpPr>
                <p:nvPr/>
              </p:nvSpPr>
              <p:spPr bwMode="auto">
                <a:xfrm>
                  <a:off x="6065" y="7112"/>
                  <a:ext cx="60" cy="73"/>
                </a:xfrm>
                <a:custGeom>
                  <a:avLst/>
                  <a:gdLst/>
                  <a:ahLst/>
                  <a:cxnLst>
                    <a:cxn ang="0">
                      <a:pos x="15" y="8"/>
                    </a:cxn>
                    <a:cxn ang="0">
                      <a:pos x="60" y="23"/>
                    </a:cxn>
                    <a:cxn ang="0">
                      <a:pos x="15" y="63"/>
                    </a:cxn>
                    <a:cxn ang="0">
                      <a:pos x="0" y="33"/>
                    </a:cxn>
                    <a:cxn ang="0">
                      <a:pos x="15" y="8"/>
                    </a:cxn>
                  </a:cxnLst>
                  <a:rect l="0" t="0" r="r" b="b"/>
                  <a:pathLst>
                    <a:path w="60" h="73">
                      <a:moveTo>
                        <a:pt x="15" y="8"/>
                      </a:moveTo>
                      <a:cubicBezTo>
                        <a:pt x="38" y="0"/>
                        <a:pt x="43" y="6"/>
                        <a:pt x="60" y="23"/>
                      </a:cubicBezTo>
                      <a:cubicBezTo>
                        <a:pt x="55" y="60"/>
                        <a:pt x="53" y="73"/>
                        <a:pt x="15" y="63"/>
                      </a:cubicBezTo>
                      <a:cubicBezTo>
                        <a:pt x="11" y="52"/>
                        <a:pt x="0" y="44"/>
                        <a:pt x="0" y="33"/>
                      </a:cubicBezTo>
                      <a:cubicBezTo>
                        <a:pt x="0" y="6"/>
                        <a:pt x="41" y="8"/>
                        <a:pt x="15" y="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6" name="Freeform 25"/>
                <p:cNvSpPr>
                  <a:spLocks noChangeAspect="1"/>
                </p:cNvSpPr>
                <p:nvPr/>
              </p:nvSpPr>
              <p:spPr bwMode="auto">
                <a:xfrm>
                  <a:off x="6340" y="7100"/>
                  <a:ext cx="84" cy="60"/>
                </a:xfrm>
                <a:custGeom>
                  <a:avLst/>
                  <a:gdLst/>
                  <a:ahLst/>
                  <a:cxnLst>
                    <a:cxn ang="0">
                      <a:pos x="0" y="0"/>
                    </a:cxn>
                    <a:cxn ang="0">
                      <a:pos x="65" y="10"/>
                    </a:cxn>
                    <a:cxn ang="0">
                      <a:pos x="70" y="40"/>
                    </a:cxn>
                    <a:cxn ang="0">
                      <a:pos x="30" y="60"/>
                    </a:cxn>
                    <a:cxn ang="0">
                      <a:pos x="0" y="0"/>
                    </a:cxn>
                  </a:cxnLst>
                  <a:rect l="0" t="0" r="r" b="b"/>
                  <a:pathLst>
                    <a:path w="84" h="60">
                      <a:moveTo>
                        <a:pt x="0" y="0"/>
                      </a:moveTo>
                      <a:cubicBezTo>
                        <a:pt x="25" y="12"/>
                        <a:pt x="39" y="3"/>
                        <a:pt x="65" y="10"/>
                      </a:cubicBezTo>
                      <a:cubicBezTo>
                        <a:pt x="70" y="18"/>
                        <a:pt x="84" y="29"/>
                        <a:pt x="70" y="40"/>
                      </a:cubicBezTo>
                      <a:cubicBezTo>
                        <a:pt x="58" y="49"/>
                        <a:pt x="30" y="60"/>
                        <a:pt x="30" y="60"/>
                      </a:cubicBezTo>
                      <a:cubicBezTo>
                        <a:pt x="20" y="29"/>
                        <a:pt x="0" y="39"/>
                        <a:pt x="0"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7" name="Freeform 26"/>
                <p:cNvSpPr>
                  <a:spLocks noChangeAspect="1"/>
                </p:cNvSpPr>
                <p:nvPr/>
              </p:nvSpPr>
              <p:spPr bwMode="auto">
                <a:xfrm>
                  <a:off x="6326" y="7206"/>
                  <a:ext cx="74" cy="74"/>
                </a:xfrm>
                <a:custGeom>
                  <a:avLst/>
                  <a:gdLst/>
                  <a:ahLst/>
                  <a:cxnLst>
                    <a:cxn ang="0">
                      <a:pos x="19" y="29"/>
                    </a:cxn>
                    <a:cxn ang="0">
                      <a:pos x="64" y="19"/>
                    </a:cxn>
                    <a:cxn ang="0">
                      <a:pos x="34" y="74"/>
                    </a:cxn>
                    <a:cxn ang="0">
                      <a:pos x="19" y="34"/>
                    </a:cxn>
                    <a:cxn ang="0">
                      <a:pos x="34" y="24"/>
                    </a:cxn>
                    <a:cxn ang="0">
                      <a:pos x="19" y="29"/>
                    </a:cxn>
                  </a:cxnLst>
                  <a:rect l="0" t="0" r="r" b="b"/>
                  <a:pathLst>
                    <a:path w="74" h="74">
                      <a:moveTo>
                        <a:pt x="19" y="29"/>
                      </a:moveTo>
                      <a:cubicBezTo>
                        <a:pt x="48" y="19"/>
                        <a:pt x="36" y="0"/>
                        <a:pt x="64" y="19"/>
                      </a:cubicBezTo>
                      <a:cubicBezTo>
                        <a:pt x="74" y="49"/>
                        <a:pt x="54" y="54"/>
                        <a:pt x="34" y="74"/>
                      </a:cubicBezTo>
                      <a:cubicBezTo>
                        <a:pt x="13" y="67"/>
                        <a:pt x="0" y="56"/>
                        <a:pt x="19" y="34"/>
                      </a:cubicBezTo>
                      <a:cubicBezTo>
                        <a:pt x="23" y="29"/>
                        <a:pt x="34" y="30"/>
                        <a:pt x="34" y="24"/>
                      </a:cubicBezTo>
                      <a:cubicBezTo>
                        <a:pt x="34" y="19"/>
                        <a:pt x="24" y="27"/>
                        <a:pt x="19" y="29"/>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8" name="Freeform 27"/>
                <p:cNvSpPr>
                  <a:spLocks noChangeAspect="1"/>
                </p:cNvSpPr>
                <p:nvPr/>
              </p:nvSpPr>
              <p:spPr bwMode="auto">
                <a:xfrm>
                  <a:off x="5517" y="7679"/>
                  <a:ext cx="141" cy="146"/>
                </a:xfrm>
                <a:custGeom>
                  <a:avLst/>
                  <a:gdLst/>
                  <a:ahLst/>
                  <a:cxnLst>
                    <a:cxn ang="0">
                      <a:pos x="13" y="1"/>
                    </a:cxn>
                    <a:cxn ang="0">
                      <a:pos x="43" y="6"/>
                    </a:cxn>
                    <a:cxn ang="0">
                      <a:pos x="48" y="26"/>
                    </a:cxn>
                    <a:cxn ang="0">
                      <a:pos x="73" y="46"/>
                    </a:cxn>
                    <a:cxn ang="0">
                      <a:pos x="108" y="81"/>
                    </a:cxn>
                    <a:cxn ang="0">
                      <a:pos x="53" y="86"/>
                    </a:cxn>
                    <a:cxn ang="0">
                      <a:pos x="13" y="1"/>
                    </a:cxn>
                  </a:cxnLst>
                  <a:rect l="0" t="0" r="r" b="b"/>
                  <a:pathLst>
                    <a:path w="141" h="146">
                      <a:moveTo>
                        <a:pt x="13" y="1"/>
                      </a:moveTo>
                      <a:cubicBezTo>
                        <a:pt x="23" y="3"/>
                        <a:pt x="35" y="0"/>
                        <a:pt x="43" y="6"/>
                      </a:cubicBezTo>
                      <a:cubicBezTo>
                        <a:pt x="49" y="10"/>
                        <a:pt x="45" y="20"/>
                        <a:pt x="48" y="26"/>
                      </a:cubicBezTo>
                      <a:cubicBezTo>
                        <a:pt x="56" y="44"/>
                        <a:pt x="57" y="41"/>
                        <a:pt x="73" y="46"/>
                      </a:cubicBezTo>
                      <a:cubicBezTo>
                        <a:pt x="96" y="80"/>
                        <a:pt x="82" y="72"/>
                        <a:pt x="108" y="81"/>
                      </a:cubicBezTo>
                      <a:cubicBezTo>
                        <a:pt x="141" y="146"/>
                        <a:pt x="73" y="99"/>
                        <a:pt x="53" y="86"/>
                      </a:cubicBezTo>
                      <a:cubicBezTo>
                        <a:pt x="0" y="7"/>
                        <a:pt x="24" y="139"/>
                        <a:pt x="13" y="1"/>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19" name="Freeform 28"/>
                <p:cNvSpPr>
                  <a:spLocks noChangeAspect="1"/>
                </p:cNvSpPr>
                <p:nvPr/>
              </p:nvSpPr>
              <p:spPr bwMode="auto">
                <a:xfrm>
                  <a:off x="5768" y="7775"/>
                  <a:ext cx="92" cy="150"/>
                </a:xfrm>
                <a:custGeom>
                  <a:avLst/>
                  <a:gdLst/>
                  <a:ahLst/>
                  <a:cxnLst>
                    <a:cxn ang="0">
                      <a:pos x="2" y="10"/>
                    </a:cxn>
                    <a:cxn ang="0">
                      <a:pos x="27" y="60"/>
                    </a:cxn>
                    <a:cxn ang="0">
                      <a:pos x="37" y="90"/>
                    </a:cxn>
                    <a:cxn ang="0">
                      <a:pos x="42" y="150"/>
                    </a:cxn>
                    <a:cxn ang="0">
                      <a:pos x="92" y="125"/>
                    </a:cxn>
                    <a:cxn ang="0">
                      <a:pos x="82" y="110"/>
                    </a:cxn>
                    <a:cxn ang="0">
                      <a:pos x="17" y="0"/>
                    </a:cxn>
                    <a:cxn ang="0">
                      <a:pos x="2" y="10"/>
                    </a:cxn>
                  </a:cxnLst>
                  <a:rect l="0" t="0" r="r" b="b"/>
                  <a:pathLst>
                    <a:path w="92" h="150">
                      <a:moveTo>
                        <a:pt x="2" y="10"/>
                      </a:moveTo>
                      <a:cubicBezTo>
                        <a:pt x="10" y="26"/>
                        <a:pt x="20" y="44"/>
                        <a:pt x="27" y="60"/>
                      </a:cubicBezTo>
                      <a:cubicBezTo>
                        <a:pt x="31" y="70"/>
                        <a:pt x="37" y="90"/>
                        <a:pt x="37" y="90"/>
                      </a:cubicBezTo>
                      <a:cubicBezTo>
                        <a:pt x="22" y="113"/>
                        <a:pt x="28" y="128"/>
                        <a:pt x="42" y="150"/>
                      </a:cubicBezTo>
                      <a:cubicBezTo>
                        <a:pt x="48" y="149"/>
                        <a:pt x="92" y="147"/>
                        <a:pt x="92" y="125"/>
                      </a:cubicBezTo>
                      <a:cubicBezTo>
                        <a:pt x="92" y="119"/>
                        <a:pt x="84" y="115"/>
                        <a:pt x="82" y="110"/>
                      </a:cubicBezTo>
                      <a:cubicBezTo>
                        <a:pt x="65" y="72"/>
                        <a:pt x="47" y="30"/>
                        <a:pt x="17" y="0"/>
                      </a:cubicBezTo>
                      <a:cubicBezTo>
                        <a:pt x="0" y="6"/>
                        <a:pt x="2" y="0"/>
                        <a:pt x="2" y="1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0" name="Freeform 29"/>
                <p:cNvSpPr>
                  <a:spLocks noChangeAspect="1"/>
                </p:cNvSpPr>
                <p:nvPr/>
              </p:nvSpPr>
              <p:spPr bwMode="auto">
                <a:xfrm>
                  <a:off x="6229" y="7815"/>
                  <a:ext cx="79" cy="89"/>
                </a:xfrm>
                <a:custGeom>
                  <a:avLst/>
                  <a:gdLst/>
                  <a:ahLst/>
                  <a:cxnLst>
                    <a:cxn ang="0">
                      <a:pos x="46" y="0"/>
                    </a:cxn>
                    <a:cxn ang="0">
                      <a:pos x="66" y="5"/>
                    </a:cxn>
                    <a:cxn ang="0">
                      <a:pos x="76" y="35"/>
                    </a:cxn>
                    <a:cxn ang="0">
                      <a:pos x="26" y="60"/>
                    </a:cxn>
                    <a:cxn ang="0">
                      <a:pos x="31" y="20"/>
                    </a:cxn>
                    <a:cxn ang="0">
                      <a:pos x="46" y="0"/>
                    </a:cxn>
                  </a:cxnLst>
                  <a:rect l="0" t="0" r="r" b="b"/>
                  <a:pathLst>
                    <a:path w="79" h="89">
                      <a:moveTo>
                        <a:pt x="46" y="0"/>
                      </a:moveTo>
                      <a:cubicBezTo>
                        <a:pt x="53" y="2"/>
                        <a:pt x="62" y="0"/>
                        <a:pt x="66" y="5"/>
                      </a:cubicBezTo>
                      <a:cubicBezTo>
                        <a:pt x="73" y="13"/>
                        <a:pt x="76" y="35"/>
                        <a:pt x="76" y="35"/>
                      </a:cubicBezTo>
                      <a:cubicBezTo>
                        <a:pt x="58" y="89"/>
                        <a:pt x="79" y="49"/>
                        <a:pt x="26" y="60"/>
                      </a:cubicBezTo>
                      <a:cubicBezTo>
                        <a:pt x="0" y="42"/>
                        <a:pt x="8" y="35"/>
                        <a:pt x="31" y="20"/>
                      </a:cubicBezTo>
                      <a:cubicBezTo>
                        <a:pt x="42" y="3"/>
                        <a:pt x="37" y="9"/>
                        <a:pt x="46"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1" name="Freeform 30"/>
                <p:cNvSpPr>
                  <a:spLocks noChangeAspect="1"/>
                </p:cNvSpPr>
                <p:nvPr/>
              </p:nvSpPr>
              <p:spPr bwMode="auto">
                <a:xfrm>
                  <a:off x="4546" y="7624"/>
                  <a:ext cx="419" cy="331"/>
                </a:xfrm>
                <a:custGeom>
                  <a:avLst/>
                  <a:gdLst/>
                  <a:ahLst/>
                  <a:cxnLst>
                    <a:cxn ang="0">
                      <a:pos x="44" y="11"/>
                    </a:cxn>
                    <a:cxn ang="0">
                      <a:pos x="79" y="11"/>
                    </a:cxn>
                    <a:cxn ang="0">
                      <a:pos x="84" y="31"/>
                    </a:cxn>
                    <a:cxn ang="0">
                      <a:pos x="119" y="41"/>
                    </a:cxn>
                    <a:cxn ang="0">
                      <a:pos x="154" y="76"/>
                    </a:cxn>
                    <a:cxn ang="0">
                      <a:pos x="209" y="151"/>
                    </a:cxn>
                    <a:cxn ang="0">
                      <a:pos x="274" y="171"/>
                    </a:cxn>
                    <a:cxn ang="0">
                      <a:pos x="304" y="196"/>
                    </a:cxn>
                    <a:cxn ang="0">
                      <a:pos x="314" y="181"/>
                    </a:cxn>
                    <a:cxn ang="0">
                      <a:pos x="329" y="176"/>
                    </a:cxn>
                    <a:cxn ang="0">
                      <a:pos x="394" y="181"/>
                    </a:cxn>
                    <a:cxn ang="0">
                      <a:pos x="389" y="211"/>
                    </a:cxn>
                    <a:cxn ang="0">
                      <a:pos x="384" y="226"/>
                    </a:cxn>
                    <a:cxn ang="0">
                      <a:pos x="399" y="231"/>
                    </a:cxn>
                    <a:cxn ang="0">
                      <a:pos x="419" y="241"/>
                    </a:cxn>
                    <a:cxn ang="0">
                      <a:pos x="379" y="286"/>
                    </a:cxn>
                    <a:cxn ang="0">
                      <a:pos x="329" y="286"/>
                    </a:cxn>
                    <a:cxn ang="0">
                      <a:pos x="249" y="271"/>
                    </a:cxn>
                    <a:cxn ang="0">
                      <a:pos x="249" y="301"/>
                    </a:cxn>
                    <a:cxn ang="0">
                      <a:pos x="209" y="331"/>
                    </a:cxn>
                    <a:cxn ang="0">
                      <a:pos x="169" y="291"/>
                    </a:cxn>
                    <a:cxn ang="0">
                      <a:pos x="84" y="251"/>
                    </a:cxn>
                    <a:cxn ang="0">
                      <a:pos x="54" y="176"/>
                    </a:cxn>
                    <a:cxn ang="0">
                      <a:pos x="64" y="141"/>
                    </a:cxn>
                    <a:cxn ang="0">
                      <a:pos x="49" y="136"/>
                    </a:cxn>
                    <a:cxn ang="0">
                      <a:pos x="44" y="151"/>
                    </a:cxn>
                    <a:cxn ang="0">
                      <a:pos x="9" y="186"/>
                    </a:cxn>
                    <a:cxn ang="0">
                      <a:pos x="44" y="126"/>
                    </a:cxn>
                    <a:cxn ang="0">
                      <a:pos x="19" y="96"/>
                    </a:cxn>
                    <a:cxn ang="0">
                      <a:pos x="29" y="56"/>
                    </a:cxn>
                    <a:cxn ang="0">
                      <a:pos x="29" y="26"/>
                    </a:cxn>
                    <a:cxn ang="0">
                      <a:pos x="44" y="11"/>
                    </a:cxn>
                  </a:cxnLst>
                  <a:rect l="0" t="0" r="r" b="b"/>
                  <a:pathLst>
                    <a:path w="419" h="331">
                      <a:moveTo>
                        <a:pt x="44" y="11"/>
                      </a:moveTo>
                      <a:cubicBezTo>
                        <a:pt x="55" y="7"/>
                        <a:pt x="68" y="0"/>
                        <a:pt x="79" y="11"/>
                      </a:cubicBezTo>
                      <a:cubicBezTo>
                        <a:pt x="84" y="16"/>
                        <a:pt x="79" y="26"/>
                        <a:pt x="84" y="31"/>
                      </a:cubicBezTo>
                      <a:cubicBezTo>
                        <a:pt x="93" y="40"/>
                        <a:pt x="107" y="37"/>
                        <a:pt x="119" y="41"/>
                      </a:cubicBezTo>
                      <a:cubicBezTo>
                        <a:pt x="127" y="64"/>
                        <a:pt x="130" y="70"/>
                        <a:pt x="154" y="76"/>
                      </a:cubicBezTo>
                      <a:cubicBezTo>
                        <a:pt x="213" y="56"/>
                        <a:pt x="183" y="112"/>
                        <a:pt x="209" y="151"/>
                      </a:cubicBezTo>
                      <a:cubicBezTo>
                        <a:pt x="254" y="140"/>
                        <a:pt x="241" y="160"/>
                        <a:pt x="274" y="171"/>
                      </a:cubicBezTo>
                      <a:cubicBezTo>
                        <a:pt x="276" y="173"/>
                        <a:pt x="298" y="197"/>
                        <a:pt x="304" y="196"/>
                      </a:cubicBezTo>
                      <a:cubicBezTo>
                        <a:pt x="310" y="195"/>
                        <a:pt x="309" y="185"/>
                        <a:pt x="314" y="181"/>
                      </a:cubicBezTo>
                      <a:cubicBezTo>
                        <a:pt x="318" y="178"/>
                        <a:pt x="324" y="178"/>
                        <a:pt x="329" y="176"/>
                      </a:cubicBezTo>
                      <a:cubicBezTo>
                        <a:pt x="361" y="192"/>
                        <a:pt x="357" y="174"/>
                        <a:pt x="394" y="181"/>
                      </a:cubicBezTo>
                      <a:cubicBezTo>
                        <a:pt x="392" y="191"/>
                        <a:pt x="391" y="201"/>
                        <a:pt x="389" y="211"/>
                      </a:cubicBezTo>
                      <a:cubicBezTo>
                        <a:pt x="388" y="216"/>
                        <a:pt x="382" y="221"/>
                        <a:pt x="384" y="226"/>
                      </a:cubicBezTo>
                      <a:cubicBezTo>
                        <a:pt x="386" y="231"/>
                        <a:pt x="394" y="229"/>
                        <a:pt x="399" y="231"/>
                      </a:cubicBezTo>
                      <a:cubicBezTo>
                        <a:pt x="406" y="234"/>
                        <a:pt x="412" y="238"/>
                        <a:pt x="419" y="241"/>
                      </a:cubicBezTo>
                      <a:cubicBezTo>
                        <a:pt x="411" y="271"/>
                        <a:pt x="413" y="297"/>
                        <a:pt x="379" y="286"/>
                      </a:cubicBezTo>
                      <a:cubicBezTo>
                        <a:pt x="354" y="261"/>
                        <a:pt x="359" y="276"/>
                        <a:pt x="329" y="286"/>
                      </a:cubicBezTo>
                      <a:cubicBezTo>
                        <a:pt x="295" y="277"/>
                        <a:pt x="281" y="265"/>
                        <a:pt x="249" y="271"/>
                      </a:cubicBezTo>
                      <a:cubicBezTo>
                        <a:pt x="222" y="311"/>
                        <a:pt x="249" y="261"/>
                        <a:pt x="249" y="301"/>
                      </a:cubicBezTo>
                      <a:cubicBezTo>
                        <a:pt x="249" y="317"/>
                        <a:pt x="219" y="324"/>
                        <a:pt x="209" y="331"/>
                      </a:cubicBezTo>
                      <a:cubicBezTo>
                        <a:pt x="195" y="309"/>
                        <a:pt x="196" y="298"/>
                        <a:pt x="169" y="291"/>
                      </a:cubicBezTo>
                      <a:cubicBezTo>
                        <a:pt x="155" y="250"/>
                        <a:pt x="124" y="255"/>
                        <a:pt x="84" y="251"/>
                      </a:cubicBezTo>
                      <a:cubicBezTo>
                        <a:pt x="71" y="226"/>
                        <a:pt x="70" y="199"/>
                        <a:pt x="54" y="176"/>
                      </a:cubicBezTo>
                      <a:cubicBezTo>
                        <a:pt x="57" y="164"/>
                        <a:pt x="66" y="153"/>
                        <a:pt x="64" y="141"/>
                      </a:cubicBezTo>
                      <a:cubicBezTo>
                        <a:pt x="63" y="136"/>
                        <a:pt x="54" y="134"/>
                        <a:pt x="49" y="136"/>
                      </a:cubicBezTo>
                      <a:cubicBezTo>
                        <a:pt x="44" y="138"/>
                        <a:pt x="47" y="146"/>
                        <a:pt x="44" y="151"/>
                      </a:cubicBezTo>
                      <a:cubicBezTo>
                        <a:pt x="26" y="184"/>
                        <a:pt x="33" y="178"/>
                        <a:pt x="9" y="186"/>
                      </a:cubicBezTo>
                      <a:cubicBezTo>
                        <a:pt x="0" y="149"/>
                        <a:pt x="20" y="150"/>
                        <a:pt x="44" y="126"/>
                      </a:cubicBezTo>
                      <a:cubicBezTo>
                        <a:pt x="34" y="119"/>
                        <a:pt x="18" y="112"/>
                        <a:pt x="19" y="96"/>
                      </a:cubicBezTo>
                      <a:cubicBezTo>
                        <a:pt x="20" y="82"/>
                        <a:pt x="29" y="56"/>
                        <a:pt x="29" y="56"/>
                      </a:cubicBezTo>
                      <a:cubicBezTo>
                        <a:pt x="25" y="44"/>
                        <a:pt x="20" y="38"/>
                        <a:pt x="29" y="26"/>
                      </a:cubicBezTo>
                      <a:cubicBezTo>
                        <a:pt x="45" y="6"/>
                        <a:pt x="44" y="25"/>
                        <a:pt x="44" y="11"/>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2" name="Freeform 31"/>
                <p:cNvSpPr>
                  <a:spLocks noChangeAspect="1"/>
                </p:cNvSpPr>
                <p:nvPr/>
              </p:nvSpPr>
              <p:spPr bwMode="auto">
                <a:xfrm>
                  <a:off x="4840" y="7907"/>
                  <a:ext cx="90" cy="158"/>
                </a:xfrm>
                <a:custGeom>
                  <a:avLst/>
                  <a:gdLst/>
                  <a:ahLst/>
                  <a:cxnLst>
                    <a:cxn ang="0">
                      <a:pos x="40" y="23"/>
                    </a:cxn>
                    <a:cxn ang="0">
                      <a:pos x="90" y="43"/>
                    </a:cxn>
                    <a:cxn ang="0">
                      <a:pos x="65" y="88"/>
                    </a:cxn>
                    <a:cxn ang="0">
                      <a:pos x="55" y="118"/>
                    </a:cxn>
                    <a:cxn ang="0">
                      <a:pos x="45" y="148"/>
                    </a:cxn>
                    <a:cxn ang="0">
                      <a:pos x="30" y="133"/>
                    </a:cxn>
                    <a:cxn ang="0">
                      <a:pos x="20" y="98"/>
                    </a:cxn>
                    <a:cxn ang="0">
                      <a:pos x="0" y="53"/>
                    </a:cxn>
                    <a:cxn ang="0">
                      <a:pos x="30" y="38"/>
                    </a:cxn>
                    <a:cxn ang="0">
                      <a:pos x="40" y="23"/>
                    </a:cxn>
                  </a:cxnLst>
                  <a:rect l="0" t="0" r="r" b="b"/>
                  <a:pathLst>
                    <a:path w="90" h="158">
                      <a:moveTo>
                        <a:pt x="40" y="23"/>
                      </a:moveTo>
                      <a:cubicBezTo>
                        <a:pt x="74" y="0"/>
                        <a:pt x="65" y="27"/>
                        <a:pt x="90" y="43"/>
                      </a:cubicBezTo>
                      <a:cubicBezTo>
                        <a:pt x="71" y="72"/>
                        <a:pt x="56" y="51"/>
                        <a:pt x="65" y="88"/>
                      </a:cubicBezTo>
                      <a:cubicBezTo>
                        <a:pt x="62" y="98"/>
                        <a:pt x="55" y="107"/>
                        <a:pt x="55" y="118"/>
                      </a:cubicBezTo>
                      <a:cubicBezTo>
                        <a:pt x="55" y="157"/>
                        <a:pt x="84" y="158"/>
                        <a:pt x="45" y="148"/>
                      </a:cubicBezTo>
                      <a:cubicBezTo>
                        <a:pt x="40" y="143"/>
                        <a:pt x="32" y="140"/>
                        <a:pt x="30" y="133"/>
                      </a:cubicBezTo>
                      <a:cubicBezTo>
                        <a:pt x="19" y="91"/>
                        <a:pt x="54" y="121"/>
                        <a:pt x="20" y="98"/>
                      </a:cubicBezTo>
                      <a:cubicBezTo>
                        <a:pt x="8" y="62"/>
                        <a:pt x="16" y="77"/>
                        <a:pt x="0" y="53"/>
                      </a:cubicBezTo>
                      <a:cubicBezTo>
                        <a:pt x="9" y="47"/>
                        <a:pt x="22" y="46"/>
                        <a:pt x="30" y="38"/>
                      </a:cubicBezTo>
                      <a:cubicBezTo>
                        <a:pt x="47" y="21"/>
                        <a:pt x="26" y="23"/>
                        <a:pt x="40" y="23"/>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3" name="Freeform 32"/>
                <p:cNvSpPr>
                  <a:spLocks noChangeAspect="1"/>
                </p:cNvSpPr>
                <p:nvPr/>
              </p:nvSpPr>
              <p:spPr bwMode="auto">
                <a:xfrm>
                  <a:off x="4538" y="7908"/>
                  <a:ext cx="202" cy="300"/>
                </a:xfrm>
                <a:custGeom>
                  <a:avLst/>
                  <a:gdLst/>
                  <a:ahLst/>
                  <a:cxnLst>
                    <a:cxn ang="0">
                      <a:pos x="7" y="27"/>
                    </a:cxn>
                    <a:cxn ang="0">
                      <a:pos x="122" y="47"/>
                    </a:cxn>
                    <a:cxn ang="0">
                      <a:pos x="132" y="77"/>
                    </a:cxn>
                    <a:cxn ang="0">
                      <a:pos x="162" y="87"/>
                    </a:cxn>
                    <a:cxn ang="0">
                      <a:pos x="177" y="122"/>
                    </a:cxn>
                    <a:cxn ang="0">
                      <a:pos x="202" y="177"/>
                    </a:cxn>
                    <a:cxn ang="0">
                      <a:pos x="137" y="272"/>
                    </a:cxn>
                    <a:cxn ang="0">
                      <a:pos x="112" y="292"/>
                    </a:cxn>
                    <a:cxn ang="0">
                      <a:pos x="92" y="262"/>
                    </a:cxn>
                    <a:cxn ang="0">
                      <a:pos x="112" y="237"/>
                    </a:cxn>
                    <a:cxn ang="0">
                      <a:pos x="132" y="207"/>
                    </a:cxn>
                    <a:cxn ang="0">
                      <a:pos x="97" y="217"/>
                    </a:cxn>
                    <a:cxn ang="0">
                      <a:pos x="62" y="142"/>
                    </a:cxn>
                    <a:cxn ang="0">
                      <a:pos x="32" y="67"/>
                    </a:cxn>
                    <a:cxn ang="0">
                      <a:pos x="2" y="42"/>
                    </a:cxn>
                    <a:cxn ang="0">
                      <a:pos x="7" y="27"/>
                    </a:cxn>
                  </a:cxnLst>
                  <a:rect l="0" t="0" r="r" b="b"/>
                  <a:pathLst>
                    <a:path w="202" h="300">
                      <a:moveTo>
                        <a:pt x="7" y="27"/>
                      </a:moveTo>
                      <a:cubicBezTo>
                        <a:pt x="47" y="0"/>
                        <a:pt x="86" y="29"/>
                        <a:pt x="122" y="47"/>
                      </a:cubicBezTo>
                      <a:cubicBezTo>
                        <a:pt x="125" y="57"/>
                        <a:pt x="129" y="67"/>
                        <a:pt x="132" y="77"/>
                      </a:cubicBezTo>
                      <a:cubicBezTo>
                        <a:pt x="135" y="87"/>
                        <a:pt x="162" y="87"/>
                        <a:pt x="162" y="87"/>
                      </a:cubicBezTo>
                      <a:cubicBezTo>
                        <a:pt x="166" y="99"/>
                        <a:pt x="174" y="110"/>
                        <a:pt x="177" y="122"/>
                      </a:cubicBezTo>
                      <a:cubicBezTo>
                        <a:pt x="190" y="181"/>
                        <a:pt x="163" y="167"/>
                        <a:pt x="202" y="177"/>
                      </a:cubicBezTo>
                      <a:cubicBezTo>
                        <a:pt x="177" y="227"/>
                        <a:pt x="196" y="252"/>
                        <a:pt x="137" y="272"/>
                      </a:cubicBezTo>
                      <a:cubicBezTo>
                        <a:pt x="135" y="275"/>
                        <a:pt x="123" y="300"/>
                        <a:pt x="112" y="292"/>
                      </a:cubicBezTo>
                      <a:cubicBezTo>
                        <a:pt x="102" y="285"/>
                        <a:pt x="92" y="262"/>
                        <a:pt x="92" y="262"/>
                      </a:cubicBezTo>
                      <a:cubicBezTo>
                        <a:pt x="103" y="228"/>
                        <a:pt x="88" y="265"/>
                        <a:pt x="112" y="237"/>
                      </a:cubicBezTo>
                      <a:cubicBezTo>
                        <a:pt x="120" y="228"/>
                        <a:pt x="132" y="207"/>
                        <a:pt x="132" y="207"/>
                      </a:cubicBezTo>
                      <a:cubicBezTo>
                        <a:pt x="122" y="177"/>
                        <a:pt x="117" y="204"/>
                        <a:pt x="97" y="217"/>
                      </a:cubicBezTo>
                      <a:cubicBezTo>
                        <a:pt x="83" y="189"/>
                        <a:pt x="84" y="164"/>
                        <a:pt x="62" y="142"/>
                      </a:cubicBezTo>
                      <a:cubicBezTo>
                        <a:pt x="48" y="93"/>
                        <a:pt x="57" y="118"/>
                        <a:pt x="32" y="67"/>
                      </a:cubicBezTo>
                      <a:cubicBezTo>
                        <a:pt x="26" y="55"/>
                        <a:pt x="7" y="54"/>
                        <a:pt x="2" y="42"/>
                      </a:cubicBezTo>
                      <a:cubicBezTo>
                        <a:pt x="0" y="37"/>
                        <a:pt x="5" y="32"/>
                        <a:pt x="7" y="27"/>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4" name="Freeform 33"/>
                <p:cNvSpPr>
                  <a:spLocks noChangeAspect="1"/>
                </p:cNvSpPr>
                <p:nvPr/>
              </p:nvSpPr>
              <p:spPr bwMode="auto">
                <a:xfrm>
                  <a:off x="4455" y="8296"/>
                  <a:ext cx="142" cy="145"/>
                </a:xfrm>
                <a:custGeom>
                  <a:avLst/>
                  <a:gdLst/>
                  <a:ahLst/>
                  <a:cxnLst>
                    <a:cxn ang="0">
                      <a:pos x="65" y="69"/>
                    </a:cxn>
                    <a:cxn ang="0">
                      <a:pos x="90" y="44"/>
                    </a:cxn>
                    <a:cxn ang="0">
                      <a:pos x="125" y="19"/>
                    </a:cxn>
                    <a:cxn ang="0">
                      <a:pos x="125" y="84"/>
                    </a:cxn>
                    <a:cxn ang="0">
                      <a:pos x="70" y="144"/>
                    </a:cxn>
                    <a:cxn ang="0">
                      <a:pos x="60" y="89"/>
                    </a:cxn>
                    <a:cxn ang="0">
                      <a:pos x="45" y="129"/>
                    </a:cxn>
                    <a:cxn ang="0">
                      <a:pos x="30" y="144"/>
                    </a:cxn>
                    <a:cxn ang="0">
                      <a:pos x="0" y="74"/>
                    </a:cxn>
                    <a:cxn ang="0">
                      <a:pos x="40" y="79"/>
                    </a:cxn>
                    <a:cxn ang="0">
                      <a:pos x="65" y="69"/>
                    </a:cxn>
                  </a:cxnLst>
                  <a:rect l="0" t="0" r="r" b="b"/>
                  <a:pathLst>
                    <a:path w="142" h="145">
                      <a:moveTo>
                        <a:pt x="65" y="69"/>
                      </a:moveTo>
                      <a:cubicBezTo>
                        <a:pt x="90" y="61"/>
                        <a:pt x="109" y="73"/>
                        <a:pt x="90" y="44"/>
                      </a:cubicBezTo>
                      <a:cubicBezTo>
                        <a:pt x="95" y="13"/>
                        <a:pt x="97" y="0"/>
                        <a:pt x="125" y="19"/>
                      </a:cubicBezTo>
                      <a:cubicBezTo>
                        <a:pt x="142" y="45"/>
                        <a:pt x="142" y="58"/>
                        <a:pt x="125" y="84"/>
                      </a:cubicBezTo>
                      <a:cubicBezTo>
                        <a:pt x="119" y="128"/>
                        <a:pt x="111" y="130"/>
                        <a:pt x="70" y="144"/>
                      </a:cubicBezTo>
                      <a:cubicBezTo>
                        <a:pt x="94" y="108"/>
                        <a:pt x="104" y="111"/>
                        <a:pt x="60" y="89"/>
                      </a:cubicBezTo>
                      <a:cubicBezTo>
                        <a:pt x="36" y="97"/>
                        <a:pt x="39" y="106"/>
                        <a:pt x="45" y="129"/>
                      </a:cubicBezTo>
                      <a:cubicBezTo>
                        <a:pt x="40" y="134"/>
                        <a:pt x="37" y="145"/>
                        <a:pt x="30" y="144"/>
                      </a:cubicBezTo>
                      <a:cubicBezTo>
                        <a:pt x="13" y="141"/>
                        <a:pt x="5" y="86"/>
                        <a:pt x="0" y="74"/>
                      </a:cubicBezTo>
                      <a:cubicBezTo>
                        <a:pt x="10" y="36"/>
                        <a:pt x="7" y="62"/>
                        <a:pt x="40" y="79"/>
                      </a:cubicBezTo>
                      <a:cubicBezTo>
                        <a:pt x="67" y="74"/>
                        <a:pt x="65" y="82"/>
                        <a:pt x="65" y="69"/>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5" name="Freeform 34"/>
                <p:cNvSpPr>
                  <a:spLocks noChangeAspect="1"/>
                </p:cNvSpPr>
                <p:nvPr/>
              </p:nvSpPr>
              <p:spPr bwMode="auto">
                <a:xfrm>
                  <a:off x="2385" y="8375"/>
                  <a:ext cx="2072" cy="2587"/>
                </a:xfrm>
                <a:custGeom>
                  <a:avLst/>
                  <a:gdLst/>
                  <a:ahLst/>
                  <a:cxnLst>
                    <a:cxn ang="0">
                      <a:pos x="1920" y="60"/>
                    </a:cxn>
                    <a:cxn ang="0">
                      <a:pos x="1930" y="225"/>
                    </a:cxn>
                    <a:cxn ang="0">
                      <a:pos x="1920" y="245"/>
                    </a:cxn>
                    <a:cxn ang="0">
                      <a:pos x="1935" y="380"/>
                    </a:cxn>
                    <a:cxn ang="0">
                      <a:pos x="1895" y="385"/>
                    </a:cxn>
                    <a:cxn ang="0">
                      <a:pos x="1965" y="545"/>
                    </a:cxn>
                    <a:cxn ang="0">
                      <a:pos x="1980" y="660"/>
                    </a:cxn>
                    <a:cxn ang="0">
                      <a:pos x="2065" y="770"/>
                    </a:cxn>
                    <a:cxn ang="0">
                      <a:pos x="2010" y="855"/>
                    </a:cxn>
                    <a:cxn ang="0">
                      <a:pos x="1945" y="920"/>
                    </a:cxn>
                    <a:cxn ang="0">
                      <a:pos x="1745" y="960"/>
                    </a:cxn>
                    <a:cxn ang="0">
                      <a:pos x="1700" y="1050"/>
                    </a:cxn>
                    <a:cxn ang="0">
                      <a:pos x="1640" y="1185"/>
                    </a:cxn>
                    <a:cxn ang="0">
                      <a:pos x="1315" y="1285"/>
                    </a:cxn>
                    <a:cxn ang="0">
                      <a:pos x="1310" y="1455"/>
                    </a:cxn>
                    <a:cxn ang="0">
                      <a:pos x="1290" y="1510"/>
                    </a:cxn>
                    <a:cxn ang="0">
                      <a:pos x="1255" y="1580"/>
                    </a:cxn>
                    <a:cxn ang="0">
                      <a:pos x="1110" y="1740"/>
                    </a:cxn>
                    <a:cxn ang="0">
                      <a:pos x="1015" y="1850"/>
                    </a:cxn>
                    <a:cxn ang="0">
                      <a:pos x="970" y="1920"/>
                    </a:cxn>
                    <a:cxn ang="0">
                      <a:pos x="815" y="1915"/>
                    </a:cxn>
                    <a:cxn ang="0">
                      <a:pos x="715" y="2090"/>
                    </a:cxn>
                    <a:cxn ang="0">
                      <a:pos x="570" y="2220"/>
                    </a:cxn>
                    <a:cxn ang="0">
                      <a:pos x="475" y="2305"/>
                    </a:cxn>
                    <a:cxn ang="0">
                      <a:pos x="305" y="2350"/>
                    </a:cxn>
                    <a:cxn ang="0">
                      <a:pos x="265" y="2455"/>
                    </a:cxn>
                    <a:cxn ang="0">
                      <a:pos x="50" y="2555"/>
                    </a:cxn>
                    <a:cxn ang="0">
                      <a:pos x="30" y="2480"/>
                    </a:cxn>
                    <a:cxn ang="0">
                      <a:pos x="115" y="2355"/>
                    </a:cxn>
                    <a:cxn ang="0">
                      <a:pos x="255" y="2155"/>
                    </a:cxn>
                    <a:cxn ang="0">
                      <a:pos x="295" y="2105"/>
                    </a:cxn>
                    <a:cxn ang="0">
                      <a:pos x="375" y="2055"/>
                    </a:cxn>
                    <a:cxn ang="0">
                      <a:pos x="475" y="1975"/>
                    </a:cxn>
                    <a:cxn ang="0">
                      <a:pos x="645" y="1830"/>
                    </a:cxn>
                    <a:cxn ang="0">
                      <a:pos x="835" y="1710"/>
                    </a:cxn>
                    <a:cxn ang="0">
                      <a:pos x="920" y="1595"/>
                    </a:cxn>
                    <a:cxn ang="0">
                      <a:pos x="1015" y="1520"/>
                    </a:cxn>
                    <a:cxn ang="0">
                      <a:pos x="1150" y="1360"/>
                    </a:cxn>
                    <a:cxn ang="0">
                      <a:pos x="1235" y="1190"/>
                    </a:cxn>
                    <a:cxn ang="0">
                      <a:pos x="1285" y="1115"/>
                    </a:cxn>
                    <a:cxn ang="0">
                      <a:pos x="1340" y="1170"/>
                    </a:cxn>
                    <a:cxn ang="0">
                      <a:pos x="1360" y="1075"/>
                    </a:cxn>
                    <a:cxn ang="0">
                      <a:pos x="1540" y="925"/>
                    </a:cxn>
                    <a:cxn ang="0">
                      <a:pos x="1575" y="810"/>
                    </a:cxn>
                    <a:cxn ang="0">
                      <a:pos x="1615" y="945"/>
                    </a:cxn>
                    <a:cxn ang="0">
                      <a:pos x="1680" y="815"/>
                    </a:cxn>
                    <a:cxn ang="0">
                      <a:pos x="1770" y="725"/>
                    </a:cxn>
                    <a:cxn ang="0">
                      <a:pos x="1675" y="520"/>
                    </a:cxn>
                    <a:cxn ang="0">
                      <a:pos x="1750" y="530"/>
                    </a:cxn>
                    <a:cxn ang="0">
                      <a:pos x="1835" y="635"/>
                    </a:cxn>
                    <a:cxn ang="0">
                      <a:pos x="1805" y="520"/>
                    </a:cxn>
                    <a:cxn ang="0">
                      <a:pos x="1765" y="375"/>
                    </a:cxn>
                    <a:cxn ang="0">
                      <a:pos x="1790" y="365"/>
                    </a:cxn>
                    <a:cxn ang="0">
                      <a:pos x="1770" y="305"/>
                    </a:cxn>
                    <a:cxn ang="0">
                      <a:pos x="1855" y="290"/>
                    </a:cxn>
                    <a:cxn ang="0">
                      <a:pos x="1820" y="220"/>
                    </a:cxn>
                    <a:cxn ang="0">
                      <a:pos x="1850" y="105"/>
                    </a:cxn>
                  </a:cxnLst>
                  <a:rect l="0" t="0" r="r" b="b"/>
                  <a:pathLst>
                    <a:path w="2072" h="2587">
                      <a:moveTo>
                        <a:pt x="1885" y="0"/>
                      </a:moveTo>
                      <a:cubicBezTo>
                        <a:pt x="1913" y="14"/>
                        <a:pt x="1902" y="2"/>
                        <a:pt x="1910" y="30"/>
                      </a:cubicBezTo>
                      <a:cubicBezTo>
                        <a:pt x="1913" y="40"/>
                        <a:pt x="1920" y="60"/>
                        <a:pt x="1920" y="60"/>
                      </a:cubicBezTo>
                      <a:cubicBezTo>
                        <a:pt x="1915" y="103"/>
                        <a:pt x="1910" y="110"/>
                        <a:pt x="1950" y="100"/>
                      </a:cubicBezTo>
                      <a:cubicBezTo>
                        <a:pt x="1977" y="118"/>
                        <a:pt x="1972" y="135"/>
                        <a:pt x="1955" y="160"/>
                      </a:cubicBezTo>
                      <a:cubicBezTo>
                        <a:pt x="1949" y="184"/>
                        <a:pt x="1944" y="205"/>
                        <a:pt x="1930" y="225"/>
                      </a:cubicBezTo>
                      <a:cubicBezTo>
                        <a:pt x="1949" y="254"/>
                        <a:pt x="1940" y="230"/>
                        <a:pt x="1910" y="245"/>
                      </a:cubicBezTo>
                      <a:cubicBezTo>
                        <a:pt x="1905" y="248"/>
                        <a:pt x="1894" y="260"/>
                        <a:pt x="1900" y="260"/>
                      </a:cubicBezTo>
                      <a:cubicBezTo>
                        <a:pt x="1908" y="260"/>
                        <a:pt x="1912" y="245"/>
                        <a:pt x="1920" y="245"/>
                      </a:cubicBezTo>
                      <a:cubicBezTo>
                        <a:pt x="1913" y="255"/>
                        <a:pt x="1900" y="263"/>
                        <a:pt x="1900" y="275"/>
                      </a:cubicBezTo>
                      <a:cubicBezTo>
                        <a:pt x="1900" y="287"/>
                        <a:pt x="1926" y="311"/>
                        <a:pt x="1935" y="320"/>
                      </a:cubicBezTo>
                      <a:cubicBezTo>
                        <a:pt x="1948" y="360"/>
                        <a:pt x="1948" y="340"/>
                        <a:pt x="1935" y="380"/>
                      </a:cubicBezTo>
                      <a:cubicBezTo>
                        <a:pt x="1930" y="377"/>
                        <a:pt x="1924" y="374"/>
                        <a:pt x="1920" y="370"/>
                      </a:cubicBezTo>
                      <a:cubicBezTo>
                        <a:pt x="1916" y="366"/>
                        <a:pt x="1916" y="355"/>
                        <a:pt x="1910" y="355"/>
                      </a:cubicBezTo>
                      <a:cubicBezTo>
                        <a:pt x="1904" y="355"/>
                        <a:pt x="1896" y="381"/>
                        <a:pt x="1895" y="385"/>
                      </a:cubicBezTo>
                      <a:cubicBezTo>
                        <a:pt x="1903" y="415"/>
                        <a:pt x="1891" y="438"/>
                        <a:pt x="1885" y="470"/>
                      </a:cubicBezTo>
                      <a:cubicBezTo>
                        <a:pt x="1893" y="516"/>
                        <a:pt x="1903" y="495"/>
                        <a:pt x="1910" y="545"/>
                      </a:cubicBezTo>
                      <a:cubicBezTo>
                        <a:pt x="1944" y="538"/>
                        <a:pt x="1941" y="521"/>
                        <a:pt x="1965" y="545"/>
                      </a:cubicBezTo>
                      <a:cubicBezTo>
                        <a:pt x="1976" y="578"/>
                        <a:pt x="1978" y="581"/>
                        <a:pt x="1950" y="600"/>
                      </a:cubicBezTo>
                      <a:cubicBezTo>
                        <a:pt x="1937" y="620"/>
                        <a:pt x="1946" y="627"/>
                        <a:pt x="1940" y="650"/>
                      </a:cubicBezTo>
                      <a:cubicBezTo>
                        <a:pt x="1948" y="690"/>
                        <a:pt x="1951" y="679"/>
                        <a:pt x="1980" y="660"/>
                      </a:cubicBezTo>
                      <a:cubicBezTo>
                        <a:pt x="2023" y="667"/>
                        <a:pt x="2017" y="666"/>
                        <a:pt x="1995" y="700"/>
                      </a:cubicBezTo>
                      <a:cubicBezTo>
                        <a:pt x="2002" y="720"/>
                        <a:pt x="2005" y="728"/>
                        <a:pt x="2025" y="735"/>
                      </a:cubicBezTo>
                      <a:cubicBezTo>
                        <a:pt x="2038" y="775"/>
                        <a:pt x="2025" y="763"/>
                        <a:pt x="2065" y="770"/>
                      </a:cubicBezTo>
                      <a:cubicBezTo>
                        <a:pt x="2072" y="807"/>
                        <a:pt x="2067" y="809"/>
                        <a:pt x="2030" y="815"/>
                      </a:cubicBezTo>
                      <a:cubicBezTo>
                        <a:pt x="2028" y="827"/>
                        <a:pt x="2030" y="839"/>
                        <a:pt x="2025" y="850"/>
                      </a:cubicBezTo>
                      <a:cubicBezTo>
                        <a:pt x="2023" y="855"/>
                        <a:pt x="2015" y="853"/>
                        <a:pt x="2010" y="855"/>
                      </a:cubicBezTo>
                      <a:cubicBezTo>
                        <a:pt x="2005" y="858"/>
                        <a:pt x="2000" y="863"/>
                        <a:pt x="1995" y="865"/>
                      </a:cubicBezTo>
                      <a:cubicBezTo>
                        <a:pt x="1985" y="869"/>
                        <a:pt x="1965" y="875"/>
                        <a:pt x="1965" y="875"/>
                      </a:cubicBezTo>
                      <a:cubicBezTo>
                        <a:pt x="1963" y="880"/>
                        <a:pt x="1947" y="918"/>
                        <a:pt x="1945" y="920"/>
                      </a:cubicBezTo>
                      <a:cubicBezTo>
                        <a:pt x="1940" y="924"/>
                        <a:pt x="1932" y="923"/>
                        <a:pt x="1925" y="925"/>
                      </a:cubicBezTo>
                      <a:cubicBezTo>
                        <a:pt x="1897" y="944"/>
                        <a:pt x="1893" y="924"/>
                        <a:pt x="1865" y="915"/>
                      </a:cubicBezTo>
                      <a:cubicBezTo>
                        <a:pt x="1825" y="945"/>
                        <a:pt x="1791" y="945"/>
                        <a:pt x="1745" y="960"/>
                      </a:cubicBezTo>
                      <a:cubicBezTo>
                        <a:pt x="1748" y="965"/>
                        <a:pt x="1754" y="969"/>
                        <a:pt x="1755" y="975"/>
                      </a:cubicBezTo>
                      <a:cubicBezTo>
                        <a:pt x="1756" y="983"/>
                        <a:pt x="1750" y="1008"/>
                        <a:pt x="1750" y="1000"/>
                      </a:cubicBezTo>
                      <a:cubicBezTo>
                        <a:pt x="1742" y="1063"/>
                        <a:pt x="1751" y="1033"/>
                        <a:pt x="1700" y="1050"/>
                      </a:cubicBezTo>
                      <a:cubicBezTo>
                        <a:pt x="1678" y="1083"/>
                        <a:pt x="1680" y="1090"/>
                        <a:pt x="1690" y="1130"/>
                      </a:cubicBezTo>
                      <a:cubicBezTo>
                        <a:pt x="1674" y="1154"/>
                        <a:pt x="1682" y="1139"/>
                        <a:pt x="1670" y="1175"/>
                      </a:cubicBezTo>
                      <a:cubicBezTo>
                        <a:pt x="1667" y="1185"/>
                        <a:pt x="1650" y="1182"/>
                        <a:pt x="1640" y="1185"/>
                      </a:cubicBezTo>
                      <a:cubicBezTo>
                        <a:pt x="1616" y="1193"/>
                        <a:pt x="1601" y="1196"/>
                        <a:pt x="1575" y="1200"/>
                      </a:cubicBezTo>
                      <a:cubicBezTo>
                        <a:pt x="1534" y="1228"/>
                        <a:pt x="1493" y="1230"/>
                        <a:pt x="1445" y="1240"/>
                      </a:cubicBezTo>
                      <a:cubicBezTo>
                        <a:pt x="1404" y="1248"/>
                        <a:pt x="1353" y="1266"/>
                        <a:pt x="1315" y="1285"/>
                      </a:cubicBezTo>
                      <a:cubicBezTo>
                        <a:pt x="1297" y="1312"/>
                        <a:pt x="1285" y="1290"/>
                        <a:pt x="1275" y="1320"/>
                      </a:cubicBezTo>
                      <a:cubicBezTo>
                        <a:pt x="1281" y="1345"/>
                        <a:pt x="1294" y="1347"/>
                        <a:pt x="1305" y="1370"/>
                      </a:cubicBezTo>
                      <a:cubicBezTo>
                        <a:pt x="1311" y="1408"/>
                        <a:pt x="1315" y="1415"/>
                        <a:pt x="1310" y="1455"/>
                      </a:cubicBezTo>
                      <a:cubicBezTo>
                        <a:pt x="1273" y="1440"/>
                        <a:pt x="1293" y="1439"/>
                        <a:pt x="1265" y="1420"/>
                      </a:cubicBezTo>
                      <a:cubicBezTo>
                        <a:pt x="1228" y="1445"/>
                        <a:pt x="1250" y="1475"/>
                        <a:pt x="1280" y="1495"/>
                      </a:cubicBezTo>
                      <a:cubicBezTo>
                        <a:pt x="1283" y="1500"/>
                        <a:pt x="1293" y="1505"/>
                        <a:pt x="1290" y="1510"/>
                      </a:cubicBezTo>
                      <a:cubicBezTo>
                        <a:pt x="1287" y="1516"/>
                        <a:pt x="1275" y="1510"/>
                        <a:pt x="1270" y="1515"/>
                      </a:cubicBezTo>
                      <a:cubicBezTo>
                        <a:pt x="1254" y="1529"/>
                        <a:pt x="1251" y="1542"/>
                        <a:pt x="1245" y="1560"/>
                      </a:cubicBezTo>
                      <a:cubicBezTo>
                        <a:pt x="1248" y="1567"/>
                        <a:pt x="1256" y="1573"/>
                        <a:pt x="1255" y="1580"/>
                      </a:cubicBezTo>
                      <a:cubicBezTo>
                        <a:pt x="1253" y="1592"/>
                        <a:pt x="1214" y="1597"/>
                        <a:pt x="1205" y="1600"/>
                      </a:cubicBezTo>
                      <a:cubicBezTo>
                        <a:pt x="1187" y="1654"/>
                        <a:pt x="1193" y="1637"/>
                        <a:pt x="1160" y="1670"/>
                      </a:cubicBezTo>
                      <a:cubicBezTo>
                        <a:pt x="1151" y="1698"/>
                        <a:pt x="1134" y="1724"/>
                        <a:pt x="1110" y="1740"/>
                      </a:cubicBezTo>
                      <a:cubicBezTo>
                        <a:pt x="1115" y="1718"/>
                        <a:pt x="1108" y="1720"/>
                        <a:pt x="1120" y="1720"/>
                      </a:cubicBezTo>
                      <a:cubicBezTo>
                        <a:pt x="1086" y="1802"/>
                        <a:pt x="1103" y="1820"/>
                        <a:pt x="1030" y="1835"/>
                      </a:cubicBezTo>
                      <a:cubicBezTo>
                        <a:pt x="1025" y="1840"/>
                        <a:pt x="1021" y="1846"/>
                        <a:pt x="1015" y="1850"/>
                      </a:cubicBezTo>
                      <a:cubicBezTo>
                        <a:pt x="1009" y="1854"/>
                        <a:pt x="999" y="1854"/>
                        <a:pt x="995" y="1860"/>
                      </a:cubicBezTo>
                      <a:cubicBezTo>
                        <a:pt x="987" y="1873"/>
                        <a:pt x="989" y="1892"/>
                        <a:pt x="980" y="1905"/>
                      </a:cubicBezTo>
                      <a:cubicBezTo>
                        <a:pt x="977" y="1910"/>
                        <a:pt x="973" y="1915"/>
                        <a:pt x="970" y="1920"/>
                      </a:cubicBezTo>
                      <a:cubicBezTo>
                        <a:pt x="929" y="1913"/>
                        <a:pt x="946" y="1912"/>
                        <a:pt x="900" y="1925"/>
                      </a:cubicBezTo>
                      <a:cubicBezTo>
                        <a:pt x="890" y="1928"/>
                        <a:pt x="870" y="1935"/>
                        <a:pt x="870" y="1935"/>
                      </a:cubicBezTo>
                      <a:cubicBezTo>
                        <a:pt x="851" y="1929"/>
                        <a:pt x="835" y="1920"/>
                        <a:pt x="815" y="1915"/>
                      </a:cubicBezTo>
                      <a:cubicBezTo>
                        <a:pt x="789" y="1954"/>
                        <a:pt x="793" y="1996"/>
                        <a:pt x="755" y="2025"/>
                      </a:cubicBezTo>
                      <a:cubicBezTo>
                        <a:pt x="755" y="2026"/>
                        <a:pt x="748" y="2057"/>
                        <a:pt x="745" y="2060"/>
                      </a:cubicBezTo>
                      <a:cubicBezTo>
                        <a:pt x="736" y="2071"/>
                        <a:pt x="715" y="2090"/>
                        <a:pt x="715" y="2090"/>
                      </a:cubicBezTo>
                      <a:cubicBezTo>
                        <a:pt x="703" y="2127"/>
                        <a:pt x="714" y="2115"/>
                        <a:pt x="685" y="2130"/>
                      </a:cubicBezTo>
                      <a:cubicBezTo>
                        <a:pt x="664" y="2171"/>
                        <a:pt x="642" y="2170"/>
                        <a:pt x="600" y="2175"/>
                      </a:cubicBezTo>
                      <a:cubicBezTo>
                        <a:pt x="566" y="2192"/>
                        <a:pt x="586" y="2193"/>
                        <a:pt x="570" y="2220"/>
                      </a:cubicBezTo>
                      <a:cubicBezTo>
                        <a:pt x="554" y="2248"/>
                        <a:pt x="534" y="2254"/>
                        <a:pt x="510" y="2270"/>
                      </a:cubicBezTo>
                      <a:cubicBezTo>
                        <a:pt x="481" y="2313"/>
                        <a:pt x="520" y="2262"/>
                        <a:pt x="485" y="2290"/>
                      </a:cubicBezTo>
                      <a:cubicBezTo>
                        <a:pt x="480" y="2294"/>
                        <a:pt x="480" y="2302"/>
                        <a:pt x="475" y="2305"/>
                      </a:cubicBezTo>
                      <a:cubicBezTo>
                        <a:pt x="472" y="2307"/>
                        <a:pt x="431" y="2315"/>
                        <a:pt x="430" y="2315"/>
                      </a:cubicBezTo>
                      <a:cubicBezTo>
                        <a:pt x="398" y="2336"/>
                        <a:pt x="382" y="2334"/>
                        <a:pt x="345" y="2325"/>
                      </a:cubicBezTo>
                      <a:cubicBezTo>
                        <a:pt x="326" y="2331"/>
                        <a:pt x="324" y="2344"/>
                        <a:pt x="305" y="2350"/>
                      </a:cubicBezTo>
                      <a:cubicBezTo>
                        <a:pt x="298" y="2371"/>
                        <a:pt x="310" y="2383"/>
                        <a:pt x="315" y="2405"/>
                      </a:cubicBezTo>
                      <a:cubicBezTo>
                        <a:pt x="306" y="2424"/>
                        <a:pt x="305" y="2438"/>
                        <a:pt x="275" y="2430"/>
                      </a:cubicBezTo>
                      <a:cubicBezTo>
                        <a:pt x="269" y="2429"/>
                        <a:pt x="265" y="2455"/>
                        <a:pt x="265" y="2455"/>
                      </a:cubicBezTo>
                      <a:cubicBezTo>
                        <a:pt x="257" y="2456"/>
                        <a:pt x="234" y="2460"/>
                        <a:pt x="215" y="2465"/>
                      </a:cubicBezTo>
                      <a:cubicBezTo>
                        <a:pt x="196" y="2470"/>
                        <a:pt x="177" y="2470"/>
                        <a:pt x="150" y="2485"/>
                      </a:cubicBezTo>
                      <a:cubicBezTo>
                        <a:pt x="123" y="2500"/>
                        <a:pt x="74" y="2539"/>
                        <a:pt x="50" y="2555"/>
                      </a:cubicBezTo>
                      <a:cubicBezTo>
                        <a:pt x="26" y="2571"/>
                        <a:pt x="10" y="2587"/>
                        <a:pt x="5" y="2580"/>
                      </a:cubicBezTo>
                      <a:cubicBezTo>
                        <a:pt x="0" y="2573"/>
                        <a:pt x="16" y="2532"/>
                        <a:pt x="20" y="2515"/>
                      </a:cubicBezTo>
                      <a:cubicBezTo>
                        <a:pt x="24" y="2498"/>
                        <a:pt x="22" y="2498"/>
                        <a:pt x="30" y="2480"/>
                      </a:cubicBezTo>
                      <a:cubicBezTo>
                        <a:pt x="38" y="2462"/>
                        <a:pt x="58" y="2426"/>
                        <a:pt x="65" y="2410"/>
                      </a:cubicBezTo>
                      <a:cubicBezTo>
                        <a:pt x="57" y="2409"/>
                        <a:pt x="65" y="2392"/>
                        <a:pt x="70" y="2385"/>
                      </a:cubicBezTo>
                      <a:cubicBezTo>
                        <a:pt x="81" y="2371"/>
                        <a:pt x="115" y="2355"/>
                        <a:pt x="115" y="2355"/>
                      </a:cubicBezTo>
                      <a:cubicBezTo>
                        <a:pt x="134" y="2298"/>
                        <a:pt x="153" y="2264"/>
                        <a:pt x="210" y="2235"/>
                      </a:cubicBezTo>
                      <a:cubicBezTo>
                        <a:pt x="222" y="2211"/>
                        <a:pt x="223" y="2185"/>
                        <a:pt x="245" y="2170"/>
                      </a:cubicBezTo>
                      <a:cubicBezTo>
                        <a:pt x="248" y="2165"/>
                        <a:pt x="250" y="2159"/>
                        <a:pt x="255" y="2155"/>
                      </a:cubicBezTo>
                      <a:cubicBezTo>
                        <a:pt x="259" y="2152"/>
                        <a:pt x="267" y="2154"/>
                        <a:pt x="270" y="2150"/>
                      </a:cubicBezTo>
                      <a:cubicBezTo>
                        <a:pt x="276" y="2141"/>
                        <a:pt x="277" y="2130"/>
                        <a:pt x="280" y="2120"/>
                      </a:cubicBezTo>
                      <a:cubicBezTo>
                        <a:pt x="282" y="2113"/>
                        <a:pt x="290" y="2110"/>
                        <a:pt x="295" y="2105"/>
                      </a:cubicBezTo>
                      <a:cubicBezTo>
                        <a:pt x="297" y="2100"/>
                        <a:pt x="296" y="2093"/>
                        <a:pt x="300" y="2090"/>
                      </a:cubicBezTo>
                      <a:cubicBezTo>
                        <a:pt x="305" y="2086"/>
                        <a:pt x="314" y="2088"/>
                        <a:pt x="320" y="2085"/>
                      </a:cubicBezTo>
                      <a:cubicBezTo>
                        <a:pt x="350" y="2072"/>
                        <a:pt x="354" y="2069"/>
                        <a:pt x="375" y="2055"/>
                      </a:cubicBezTo>
                      <a:cubicBezTo>
                        <a:pt x="378" y="2038"/>
                        <a:pt x="382" y="2022"/>
                        <a:pt x="385" y="2005"/>
                      </a:cubicBezTo>
                      <a:cubicBezTo>
                        <a:pt x="388" y="1992"/>
                        <a:pt x="425" y="1995"/>
                        <a:pt x="425" y="1995"/>
                      </a:cubicBezTo>
                      <a:cubicBezTo>
                        <a:pt x="440" y="1985"/>
                        <a:pt x="462" y="1987"/>
                        <a:pt x="475" y="1975"/>
                      </a:cubicBezTo>
                      <a:cubicBezTo>
                        <a:pt x="483" y="1968"/>
                        <a:pt x="482" y="1955"/>
                        <a:pt x="485" y="1945"/>
                      </a:cubicBezTo>
                      <a:cubicBezTo>
                        <a:pt x="491" y="1926"/>
                        <a:pt x="514" y="1870"/>
                        <a:pt x="540" y="1865"/>
                      </a:cubicBezTo>
                      <a:cubicBezTo>
                        <a:pt x="578" y="1857"/>
                        <a:pt x="608" y="1839"/>
                        <a:pt x="645" y="1830"/>
                      </a:cubicBezTo>
                      <a:cubicBezTo>
                        <a:pt x="697" y="1836"/>
                        <a:pt x="675" y="1835"/>
                        <a:pt x="710" y="1835"/>
                      </a:cubicBezTo>
                      <a:cubicBezTo>
                        <a:pt x="736" y="1787"/>
                        <a:pt x="739" y="1763"/>
                        <a:pt x="790" y="1750"/>
                      </a:cubicBezTo>
                      <a:cubicBezTo>
                        <a:pt x="808" y="1737"/>
                        <a:pt x="817" y="1722"/>
                        <a:pt x="835" y="1710"/>
                      </a:cubicBezTo>
                      <a:cubicBezTo>
                        <a:pt x="837" y="1697"/>
                        <a:pt x="840" y="1666"/>
                        <a:pt x="850" y="1655"/>
                      </a:cubicBezTo>
                      <a:cubicBezTo>
                        <a:pt x="858" y="1646"/>
                        <a:pt x="880" y="1635"/>
                        <a:pt x="880" y="1635"/>
                      </a:cubicBezTo>
                      <a:cubicBezTo>
                        <a:pt x="887" y="1614"/>
                        <a:pt x="902" y="1609"/>
                        <a:pt x="920" y="1595"/>
                      </a:cubicBezTo>
                      <a:cubicBezTo>
                        <a:pt x="931" y="1552"/>
                        <a:pt x="914" y="1596"/>
                        <a:pt x="945" y="1565"/>
                      </a:cubicBezTo>
                      <a:cubicBezTo>
                        <a:pt x="954" y="1556"/>
                        <a:pt x="951" y="1539"/>
                        <a:pt x="960" y="1530"/>
                      </a:cubicBezTo>
                      <a:cubicBezTo>
                        <a:pt x="973" y="1517"/>
                        <a:pt x="997" y="1522"/>
                        <a:pt x="1015" y="1520"/>
                      </a:cubicBezTo>
                      <a:cubicBezTo>
                        <a:pt x="1036" y="1489"/>
                        <a:pt x="1064" y="1456"/>
                        <a:pt x="1095" y="1435"/>
                      </a:cubicBezTo>
                      <a:cubicBezTo>
                        <a:pt x="1095" y="1435"/>
                        <a:pt x="1103" y="1402"/>
                        <a:pt x="1105" y="1400"/>
                      </a:cubicBezTo>
                      <a:cubicBezTo>
                        <a:pt x="1120" y="1385"/>
                        <a:pt x="1140" y="1383"/>
                        <a:pt x="1150" y="1360"/>
                      </a:cubicBezTo>
                      <a:cubicBezTo>
                        <a:pt x="1156" y="1346"/>
                        <a:pt x="1156" y="1328"/>
                        <a:pt x="1165" y="1315"/>
                      </a:cubicBezTo>
                      <a:cubicBezTo>
                        <a:pt x="1175" y="1300"/>
                        <a:pt x="1189" y="1287"/>
                        <a:pt x="1195" y="1270"/>
                      </a:cubicBezTo>
                      <a:cubicBezTo>
                        <a:pt x="1207" y="1235"/>
                        <a:pt x="1200" y="1207"/>
                        <a:pt x="1235" y="1190"/>
                      </a:cubicBezTo>
                      <a:cubicBezTo>
                        <a:pt x="1237" y="1185"/>
                        <a:pt x="1236" y="1179"/>
                        <a:pt x="1240" y="1175"/>
                      </a:cubicBezTo>
                      <a:cubicBezTo>
                        <a:pt x="1244" y="1171"/>
                        <a:pt x="1252" y="1174"/>
                        <a:pt x="1255" y="1170"/>
                      </a:cubicBezTo>
                      <a:cubicBezTo>
                        <a:pt x="1268" y="1154"/>
                        <a:pt x="1273" y="1132"/>
                        <a:pt x="1285" y="1115"/>
                      </a:cubicBezTo>
                      <a:cubicBezTo>
                        <a:pt x="1288" y="1122"/>
                        <a:pt x="1294" y="1128"/>
                        <a:pt x="1295" y="1135"/>
                      </a:cubicBezTo>
                      <a:cubicBezTo>
                        <a:pt x="1298" y="1159"/>
                        <a:pt x="1280" y="1165"/>
                        <a:pt x="1310" y="1175"/>
                      </a:cubicBezTo>
                      <a:cubicBezTo>
                        <a:pt x="1321" y="1209"/>
                        <a:pt x="1331" y="1188"/>
                        <a:pt x="1340" y="1170"/>
                      </a:cubicBezTo>
                      <a:cubicBezTo>
                        <a:pt x="1343" y="1165"/>
                        <a:pt x="1347" y="1160"/>
                        <a:pt x="1350" y="1155"/>
                      </a:cubicBezTo>
                      <a:cubicBezTo>
                        <a:pt x="1344" y="1126"/>
                        <a:pt x="1335" y="1099"/>
                        <a:pt x="1330" y="1070"/>
                      </a:cubicBezTo>
                      <a:cubicBezTo>
                        <a:pt x="1340" y="1041"/>
                        <a:pt x="1345" y="1060"/>
                        <a:pt x="1360" y="1075"/>
                      </a:cubicBezTo>
                      <a:cubicBezTo>
                        <a:pt x="1406" y="1058"/>
                        <a:pt x="1448" y="1051"/>
                        <a:pt x="1465" y="1000"/>
                      </a:cubicBezTo>
                      <a:cubicBezTo>
                        <a:pt x="1466" y="983"/>
                        <a:pt x="1459" y="904"/>
                        <a:pt x="1475" y="880"/>
                      </a:cubicBezTo>
                      <a:cubicBezTo>
                        <a:pt x="1522" y="889"/>
                        <a:pt x="1507" y="903"/>
                        <a:pt x="1540" y="925"/>
                      </a:cubicBezTo>
                      <a:cubicBezTo>
                        <a:pt x="1570" y="880"/>
                        <a:pt x="1525" y="952"/>
                        <a:pt x="1555" y="880"/>
                      </a:cubicBezTo>
                      <a:cubicBezTo>
                        <a:pt x="1560" y="869"/>
                        <a:pt x="1575" y="850"/>
                        <a:pt x="1575" y="850"/>
                      </a:cubicBezTo>
                      <a:cubicBezTo>
                        <a:pt x="1571" y="831"/>
                        <a:pt x="1565" y="810"/>
                        <a:pt x="1575" y="810"/>
                      </a:cubicBezTo>
                      <a:cubicBezTo>
                        <a:pt x="1580" y="810"/>
                        <a:pt x="1578" y="820"/>
                        <a:pt x="1580" y="825"/>
                      </a:cubicBezTo>
                      <a:cubicBezTo>
                        <a:pt x="1596" y="861"/>
                        <a:pt x="1594" y="857"/>
                        <a:pt x="1610" y="880"/>
                      </a:cubicBezTo>
                      <a:cubicBezTo>
                        <a:pt x="1600" y="909"/>
                        <a:pt x="1578" y="921"/>
                        <a:pt x="1615" y="945"/>
                      </a:cubicBezTo>
                      <a:cubicBezTo>
                        <a:pt x="1618" y="932"/>
                        <a:pt x="1620" y="910"/>
                        <a:pt x="1630" y="900"/>
                      </a:cubicBezTo>
                      <a:cubicBezTo>
                        <a:pt x="1638" y="892"/>
                        <a:pt x="1660" y="880"/>
                        <a:pt x="1660" y="880"/>
                      </a:cubicBezTo>
                      <a:cubicBezTo>
                        <a:pt x="1674" y="859"/>
                        <a:pt x="1672" y="838"/>
                        <a:pt x="1680" y="815"/>
                      </a:cubicBezTo>
                      <a:cubicBezTo>
                        <a:pt x="1684" y="783"/>
                        <a:pt x="1675" y="745"/>
                        <a:pt x="1705" y="775"/>
                      </a:cubicBezTo>
                      <a:cubicBezTo>
                        <a:pt x="1727" y="771"/>
                        <a:pt x="1734" y="773"/>
                        <a:pt x="1750" y="755"/>
                      </a:cubicBezTo>
                      <a:cubicBezTo>
                        <a:pt x="1758" y="746"/>
                        <a:pt x="1770" y="725"/>
                        <a:pt x="1770" y="725"/>
                      </a:cubicBezTo>
                      <a:cubicBezTo>
                        <a:pt x="1755" y="687"/>
                        <a:pt x="1782" y="620"/>
                        <a:pt x="1760" y="590"/>
                      </a:cubicBezTo>
                      <a:cubicBezTo>
                        <a:pt x="1747" y="573"/>
                        <a:pt x="1717" y="587"/>
                        <a:pt x="1695" y="585"/>
                      </a:cubicBezTo>
                      <a:cubicBezTo>
                        <a:pt x="1707" y="550"/>
                        <a:pt x="1716" y="540"/>
                        <a:pt x="1675" y="520"/>
                      </a:cubicBezTo>
                      <a:cubicBezTo>
                        <a:pt x="1682" y="517"/>
                        <a:pt x="1691" y="516"/>
                        <a:pt x="1695" y="510"/>
                      </a:cubicBezTo>
                      <a:cubicBezTo>
                        <a:pt x="1701" y="502"/>
                        <a:pt x="1705" y="480"/>
                        <a:pt x="1705" y="480"/>
                      </a:cubicBezTo>
                      <a:cubicBezTo>
                        <a:pt x="1717" y="517"/>
                        <a:pt x="1721" y="511"/>
                        <a:pt x="1750" y="530"/>
                      </a:cubicBezTo>
                      <a:cubicBezTo>
                        <a:pt x="1757" y="541"/>
                        <a:pt x="1759" y="557"/>
                        <a:pt x="1770" y="565"/>
                      </a:cubicBezTo>
                      <a:cubicBezTo>
                        <a:pt x="1778" y="571"/>
                        <a:pt x="1800" y="575"/>
                        <a:pt x="1800" y="575"/>
                      </a:cubicBezTo>
                      <a:cubicBezTo>
                        <a:pt x="1814" y="596"/>
                        <a:pt x="1827" y="612"/>
                        <a:pt x="1835" y="635"/>
                      </a:cubicBezTo>
                      <a:cubicBezTo>
                        <a:pt x="1853" y="608"/>
                        <a:pt x="1847" y="581"/>
                        <a:pt x="1830" y="555"/>
                      </a:cubicBezTo>
                      <a:cubicBezTo>
                        <a:pt x="1835" y="554"/>
                        <a:pt x="1868" y="555"/>
                        <a:pt x="1860" y="535"/>
                      </a:cubicBezTo>
                      <a:cubicBezTo>
                        <a:pt x="1854" y="520"/>
                        <a:pt x="1806" y="520"/>
                        <a:pt x="1805" y="520"/>
                      </a:cubicBezTo>
                      <a:cubicBezTo>
                        <a:pt x="1798" y="499"/>
                        <a:pt x="1787" y="503"/>
                        <a:pt x="1775" y="485"/>
                      </a:cubicBezTo>
                      <a:cubicBezTo>
                        <a:pt x="1785" y="456"/>
                        <a:pt x="1768" y="442"/>
                        <a:pt x="1745" y="425"/>
                      </a:cubicBezTo>
                      <a:cubicBezTo>
                        <a:pt x="1757" y="388"/>
                        <a:pt x="1750" y="404"/>
                        <a:pt x="1765" y="375"/>
                      </a:cubicBezTo>
                      <a:cubicBezTo>
                        <a:pt x="1775" y="405"/>
                        <a:pt x="1783" y="407"/>
                        <a:pt x="1805" y="385"/>
                      </a:cubicBezTo>
                      <a:cubicBezTo>
                        <a:pt x="1807" y="380"/>
                        <a:pt x="1813" y="374"/>
                        <a:pt x="1810" y="370"/>
                      </a:cubicBezTo>
                      <a:cubicBezTo>
                        <a:pt x="1806" y="365"/>
                        <a:pt x="1796" y="369"/>
                        <a:pt x="1790" y="365"/>
                      </a:cubicBezTo>
                      <a:cubicBezTo>
                        <a:pt x="1779" y="358"/>
                        <a:pt x="1774" y="344"/>
                        <a:pt x="1765" y="335"/>
                      </a:cubicBezTo>
                      <a:cubicBezTo>
                        <a:pt x="1760" y="320"/>
                        <a:pt x="1753" y="308"/>
                        <a:pt x="1765" y="290"/>
                      </a:cubicBezTo>
                      <a:cubicBezTo>
                        <a:pt x="1768" y="286"/>
                        <a:pt x="1767" y="301"/>
                        <a:pt x="1770" y="305"/>
                      </a:cubicBezTo>
                      <a:cubicBezTo>
                        <a:pt x="1779" y="316"/>
                        <a:pt x="1797" y="324"/>
                        <a:pt x="1810" y="330"/>
                      </a:cubicBezTo>
                      <a:cubicBezTo>
                        <a:pt x="1799" y="364"/>
                        <a:pt x="1823" y="349"/>
                        <a:pt x="1840" y="340"/>
                      </a:cubicBezTo>
                      <a:cubicBezTo>
                        <a:pt x="1826" y="312"/>
                        <a:pt x="1827" y="304"/>
                        <a:pt x="1855" y="290"/>
                      </a:cubicBezTo>
                      <a:cubicBezTo>
                        <a:pt x="1845" y="269"/>
                        <a:pt x="1827" y="247"/>
                        <a:pt x="1805" y="240"/>
                      </a:cubicBezTo>
                      <a:cubicBezTo>
                        <a:pt x="1780" y="215"/>
                        <a:pt x="1800" y="221"/>
                        <a:pt x="1800" y="185"/>
                      </a:cubicBezTo>
                      <a:cubicBezTo>
                        <a:pt x="1807" y="197"/>
                        <a:pt x="1808" y="214"/>
                        <a:pt x="1820" y="220"/>
                      </a:cubicBezTo>
                      <a:cubicBezTo>
                        <a:pt x="1827" y="223"/>
                        <a:pt x="1829" y="207"/>
                        <a:pt x="1830" y="200"/>
                      </a:cubicBezTo>
                      <a:cubicBezTo>
                        <a:pt x="1834" y="180"/>
                        <a:pt x="1832" y="160"/>
                        <a:pt x="1835" y="140"/>
                      </a:cubicBezTo>
                      <a:cubicBezTo>
                        <a:pt x="1836" y="133"/>
                        <a:pt x="1847" y="108"/>
                        <a:pt x="1850" y="105"/>
                      </a:cubicBezTo>
                      <a:cubicBezTo>
                        <a:pt x="1858" y="97"/>
                        <a:pt x="1880" y="85"/>
                        <a:pt x="1880" y="85"/>
                      </a:cubicBezTo>
                      <a:cubicBezTo>
                        <a:pt x="1875" y="52"/>
                        <a:pt x="1885" y="31"/>
                        <a:pt x="1885"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6" name="Freeform 35"/>
                <p:cNvSpPr>
                  <a:spLocks noChangeAspect="1"/>
                </p:cNvSpPr>
                <p:nvPr/>
              </p:nvSpPr>
              <p:spPr bwMode="auto">
                <a:xfrm>
                  <a:off x="4485" y="9054"/>
                  <a:ext cx="214" cy="183"/>
                </a:xfrm>
                <a:custGeom>
                  <a:avLst/>
                  <a:gdLst/>
                  <a:ahLst/>
                  <a:cxnLst>
                    <a:cxn ang="0">
                      <a:pos x="35" y="71"/>
                    </a:cxn>
                    <a:cxn ang="0">
                      <a:pos x="75" y="36"/>
                    </a:cxn>
                    <a:cxn ang="0">
                      <a:pos x="105" y="6"/>
                    </a:cxn>
                    <a:cxn ang="0">
                      <a:pos x="120" y="16"/>
                    </a:cxn>
                    <a:cxn ang="0">
                      <a:pos x="200" y="51"/>
                    </a:cxn>
                    <a:cxn ang="0">
                      <a:pos x="185" y="86"/>
                    </a:cxn>
                    <a:cxn ang="0">
                      <a:pos x="125" y="86"/>
                    </a:cxn>
                    <a:cxn ang="0">
                      <a:pos x="105" y="106"/>
                    </a:cxn>
                    <a:cxn ang="0">
                      <a:pos x="135" y="116"/>
                    </a:cxn>
                    <a:cxn ang="0">
                      <a:pos x="150" y="126"/>
                    </a:cxn>
                    <a:cxn ang="0">
                      <a:pos x="100" y="131"/>
                    </a:cxn>
                    <a:cxn ang="0">
                      <a:pos x="85" y="141"/>
                    </a:cxn>
                    <a:cxn ang="0">
                      <a:pos x="75" y="176"/>
                    </a:cxn>
                    <a:cxn ang="0">
                      <a:pos x="35" y="171"/>
                    </a:cxn>
                    <a:cxn ang="0">
                      <a:pos x="15" y="161"/>
                    </a:cxn>
                    <a:cxn ang="0">
                      <a:pos x="20" y="146"/>
                    </a:cxn>
                    <a:cxn ang="0">
                      <a:pos x="0" y="96"/>
                    </a:cxn>
                    <a:cxn ang="0">
                      <a:pos x="35" y="71"/>
                    </a:cxn>
                  </a:cxnLst>
                  <a:rect l="0" t="0" r="r" b="b"/>
                  <a:pathLst>
                    <a:path w="214" h="183">
                      <a:moveTo>
                        <a:pt x="35" y="71"/>
                      </a:moveTo>
                      <a:cubicBezTo>
                        <a:pt x="47" y="53"/>
                        <a:pt x="59" y="52"/>
                        <a:pt x="75" y="36"/>
                      </a:cubicBezTo>
                      <a:cubicBezTo>
                        <a:pt x="66" y="2"/>
                        <a:pt x="68" y="0"/>
                        <a:pt x="105" y="6"/>
                      </a:cubicBezTo>
                      <a:cubicBezTo>
                        <a:pt x="110" y="9"/>
                        <a:pt x="117" y="11"/>
                        <a:pt x="120" y="16"/>
                      </a:cubicBezTo>
                      <a:cubicBezTo>
                        <a:pt x="153" y="69"/>
                        <a:pt x="84" y="43"/>
                        <a:pt x="200" y="51"/>
                      </a:cubicBezTo>
                      <a:cubicBezTo>
                        <a:pt x="214" y="72"/>
                        <a:pt x="208" y="78"/>
                        <a:pt x="185" y="86"/>
                      </a:cubicBezTo>
                      <a:cubicBezTo>
                        <a:pt x="166" y="123"/>
                        <a:pt x="150" y="111"/>
                        <a:pt x="125" y="86"/>
                      </a:cubicBezTo>
                      <a:cubicBezTo>
                        <a:pt x="125" y="86"/>
                        <a:pt x="92" y="93"/>
                        <a:pt x="105" y="106"/>
                      </a:cubicBezTo>
                      <a:cubicBezTo>
                        <a:pt x="112" y="113"/>
                        <a:pt x="126" y="110"/>
                        <a:pt x="135" y="116"/>
                      </a:cubicBezTo>
                      <a:cubicBezTo>
                        <a:pt x="140" y="119"/>
                        <a:pt x="145" y="123"/>
                        <a:pt x="150" y="126"/>
                      </a:cubicBezTo>
                      <a:cubicBezTo>
                        <a:pt x="134" y="159"/>
                        <a:pt x="127" y="149"/>
                        <a:pt x="100" y="131"/>
                      </a:cubicBezTo>
                      <a:cubicBezTo>
                        <a:pt x="95" y="134"/>
                        <a:pt x="88" y="136"/>
                        <a:pt x="85" y="141"/>
                      </a:cubicBezTo>
                      <a:cubicBezTo>
                        <a:pt x="79" y="152"/>
                        <a:pt x="85" y="170"/>
                        <a:pt x="75" y="176"/>
                      </a:cubicBezTo>
                      <a:cubicBezTo>
                        <a:pt x="63" y="183"/>
                        <a:pt x="48" y="173"/>
                        <a:pt x="35" y="171"/>
                      </a:cubicBezTo>
                      <a:cubicBezTo>
                        <a:pt x="28" y="168"/>
                        <a:pt x="19" y="167"/>
                        <a:pt x="15" y="161"/>
                      </a:cubicBezTo>
                      <a:cubicBezTo>
                        <a:pt x="12" y="156"/>
                        <a:pt x="20" y="151"/>
                        <a:pt x="20" y="146"/>
                      </a:cubicBezTo>
                      <a:cubicBezTo>
                        <a:pt x="20" y="110"/>
                        <a:pt x="20" y="116"/>
                        <a:pt x="0" y="96"/>
                      </a:cubicBezTo>
                      <a:cubicBezTo>
                        <a:pt x="6" y="71"/>
                        <a:pt x="7" y="71"/>
                        <a:pt x="35" y="71"/>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7" name="Freeform 36"/>
                <p:cNvSpPr>
                  <a:spLocks noChangeAspect="1"/>
                </p:cNvSpPr>
                <p:nvPr/>
              </p:nvSpPr>
              <p:spPr bwMode="auto">
                <a:xfrm>
                  <a:off x="4329" y="8589"/>
                  <a:ext cx="101" cy="69"/>
                </a:xfrm>
                <a:custGeom>
                  <a:avLst/>
                  <a:gdLst/>
                  <a:ahLst/>
                  <a:cxnLst>
                    <a:cxn ang="0">
                      <a:pos x="26" y="11"/>
                    </a:cxn>
                    <a:cxn ang="0">
                      <a:pos x="61" y="1"/>
                    </a:cxn>
                    <a:cxn ang="0">
                      <a:pos x="91" y="11"/>
                    </a:cxn>
                    <a:cxn ang="0">
                      <a:pos x="41" y="36"/>
                    </a:cxn>
                    <a:cxn ang="0">
                      <a:pos x="6" y="41"/>
                    </a:cxn>
                    <a:cxn ang="0">
                      <a:pos x="26" y="11"/>
                    </a:cxn>
                  </a:cxnLst>
                  <a:rect l="0" t="0" r="r" b="b"/>
                  <a:pathLst>
                    <a:path w="101" h="69">
                      <a:moveTo>
                        <a:pt x="26" y="11"/>
                      </a:moveTo>
                      <a:cubicBezTo>
                        <a:pt x="72" y="26"/>
                        <a:pt x="0" y="7"/>
                        <a:pt x="61" y="1"/>
                      </a:cubicBezTo>
                      <a:cubicBezTo>
                        <a:pt x="71" y="0"/>
                        <a:pt x="81" y="8"/>
                        <a:pt x="91" y="11"/>
                      </a:cubicBezTo>
                      <a:cubicBezTo>
                        <a:pt x="101" y="42"/>
                        <a:pt x="66" y="31"/>
                        <a:pt x="41" y="36"/>
                      </a:cubicBezTo>
                      <a:cubicBezTo>
                        <a:pt x="33" y="69"/>
                        <a:pt x="30" y="57"/>
                        <a:pt x="6" y="41"/>
                      </a:cubicBezTo>
                      <a:cubicBezTo>
                        <a:pt x="16" y="11"/>
                        <a:pt x="26" y="34"/>
                        <a:pt x="26" y="11"/>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8" name="Freeform 37"/>
                <p:cNvSpPr>
                  <a:spLocks noChangeAspect="1"/>
                </p:cNvSpPr>
                <p:nvPr/>
              </p:nvSpPr>
              <p:spPr bwMode="auto">
                <a:xfrm>
                  <a:off x="4338" y="8660"/>
                  <a:ext cx="77" cy="111"/>
                </a:xfrm>
                <a:custGeom>
                  <a:avLst/>
                  <a:gdLst/>
                  <a:ahLst/>
                  <a:cxnLst>
                    <a:cxn ang="0">
                      <a:pos x="17" y="0"/>
                    </a:cxn>
                    <a:cxn ang="0">
                      <a:pos x="32" y="55"/>
                    </a:cxn>
                    <a:cxn ang="0">
                      <a:pos x="77" y="65"/>
                    </a:cxn>
                    <a:cxn ang="0">
                      <a:pos x="32" y="95"/>
                    </a:cxn>
                    <a:cxn ang="0">
                      <a:pos x="17" y="0"/>
                    </a:cxn>
                  </a:cxnLst>
                  <a:rect l="0" t="0" r="r" b="b"/>
                  <a:pathLst>
                    <a:path w="77" h="111">
                      <a:moveTo>
                        <a:pt x="17" y="0"/>
                      </a:moveTo>
                      <a:cubicBezTo>
                        <a:pt x="20" y="11"/>
                        <a:pt x="25" y="46"/>
                        <a:pt x="32" y="55"/>
                      </a:cubicBezTo>
                      <a:cubicBezTo>
                        <a:pt x="42" y="67"/>
                        <a:pt x="62" y="62"/>
                        <a:pt x="77" y="65"/>
                      </a:cubicBezTo>
                      <a:cubicBezTo>
                        <a:pt x="66" y="98"/>
                        <a:pt x="65" y="111"/>
                        <a:pt x="32" y="95"/>
                      </a:cubicBezTo>
                      <a:cubicBezTo>
                        <a:pt x="18" y="54"/>
                        <a:pt x="0" y="42"/>
                        <a:pt x="17"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29" name="Freeform 38"/>
                <p:cNvSpPr>
                  <a:spLocks noChangeAspect="1"/>
                </p:cNvSpPr>
                <p:nvPr/>
              </p:nvSpPr>
              <p:spPr bwMode="auto">
                <a:xfrm>
                  <a:off x="4400" y="8464"/>
                  <a:ext cx="89" cy="76"/>
                </a:xfrm>
                <a:custGeom>
                  <a:avLst/>
                  <a:gdLst/>
                  <a:ahLst/>
                  <a:cxnLst>
                    <a:cxn ang="0">
                      <a:pos x="20" y="36"/>
                    </a:cxn>
                    <a:cxn ang="0">
                      <a:pos x="65" y="16"/>
                    </a:cxn>
                    <a:cxn ang="0">
                      <a:pos x="15" y="76"/>
                    </a:cxn>
                    <a:cxn ang="0">
                      <a:pos x="20" y="36"/>
                    </a:cxn>
                  </a:cxnLst>
                  <a:rect l="0" t="0" r="r" b="b"/>
                  <a:pathLst>
                    <a:path w="89" h="76">
                      <a:moveTo>
                        <a:pt x="20" y="36"/>
                      </a:moveTo>
                      <a:cubicBezTo>
                        <a:pt x="48" y="8"/>
                        <a:pt x="24" y="0"/>
                        <a:pt x="65" y="16"/>
                      </a:cubicBezTo>
                      <a:cubicBezTo>
                        <a:pt x="89" y="52"/>
                        <a:pt x="43" y="67"/>
                        <a:pt x="15" y="76"/>
                      </a:cubicBezTo>
                      <a:cubicBezTo>
                        <a:pt x="12" y="68"/>
                        <a:pt x="0" y="16"/>
                        <a:pt x="20" y="3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0" name="Freeform 39"/>
                <p:cNvSpPr>
                  <a:spLocks noChangeAspect="1"/>
                </p:cNvSpPr>
                <p:nvPr/>
              </p:nvSpPr>
              <p:spPr bwMode="auto">
                <a:xfrm>
                  <a:off x="2455" y="10980"/>
                  <a:ext cx="87" cy="135"/>
                </a:xfrm>
                <a:custGeom>
                  <a:avLst/>
                  <a:gdLst/>
                  <a:ahLst/>
                  <a:cxnLst>
                    <a:cxn ang="0">
                      <a:pos x="55" y="95"/>
                    </a:cxn>
                    <a:cxn ang="0">
                      <a:pos x="75" y="85"/>
                    </a:cxn>
                    <a:cxn ang="0">
                      <a:pos x="85" y="55"/>
                    </a:cxn>
                    <a:cxn ang="0">
                      <a:pos x="80" y="20"/>
                    </a:cxn>
                    <a:cxn ang="0">
                      <a:pos x="35" y="0"/>
                    </a:cxn>
                    <a:cxn ang="0">
                      <a:pos x="20" y="20"/>
                    </a:cxn>
                    <a:cxn ang="0">
                      <a:pos x="0" y="50"/>
                    </a:cxn>
                    <a:cxn ang="0">
                      <a:pos x="5" y="70"/>
                    </a:cxn>
                    <a:cxn ang="0">
                      <a:pos x="15" y="85"/>
                    </a:cxn>
                    <a:cxn ang="0">
                      <a:pos x="20" y="120"/>
                    </a:cxn>
                    <a:cxn ang="0">
                      <a:pos x="25" y="135"/>
                    </a:cxn>
                    <a:cxn ang="0">
                      <a:pos x="55" y="95"/>
                    </a:cxn>
                  </a:cxnLst>
                  <a:rect l="0" t="0" r="r" b="b"/>
                  <a:pathLst>
                    <a:path w="87" h="135">
                      <a:moveTo>
                        <a:pt x="55" y="95"/>
                      </a:moveTo>
                      <a:cubicBezTo>
                        <a:pt x="62" y="92"/>
                        <a:pt x="71" y="91"/>
                        <a:pt x="75" y="85"/>
                      </a:cubicBezTo>
                      <a:cubicBezTo>
                        <a:pt x="81" y="77"/>
                        <a:pt x="85" y="55"/>
                        <a:pt x="85" y="55"/>
                      </a:cubicBezTo>
                      <a:cubicBezTo>
                        <a:pt x="83" y="43"/>
                        <a:pt x="87" y="29"/>
                        <a:pt x="80" y="20"/>
                      </a:cubicBezTo>
                      <a:cubicBezTo>
                        <a:pt x="70" y="7"/>
                        <a:pt x="49" y="9"/>
                        <a:pt x="35" y="0"/>
                      </a:cubicBezTo>
                      <a:cubicBezTo>
                        <a:pt x="30" y="7"/>
                        <a:pt x="25" y="13"/>
                        <a:pt x="20" y="20"/>
                      </a:cubicBezTo>
                      <a:cubicBezTo>
                        <a:pt x="13" y="30"/>
                        <a:pt x="0" y="50"/>
                        <a:pt x="0" y="50"/>
                      </a:cubicBezTo>
                      <a:cubicBezTo>
                        <a:pt x="2" y="57"/>
                        <a:pt x="2" y="64"/>
                        <a:pt x="5" y="70"/>
                      </a:cubicBezTo>
                      <a:cubicBezTo>
                        <a:pt x="7" y="76"/>
                        <a:pt x="13" y="79"/>
                        <a:pt x="15" y="85"/>
                      </a:cubicBezTo>
                      <a:cubicBezTo>
                        <a:pt x="18" y="96"/>
                        <a:pt x="18" y="108"/>
                        <a:pt x="20" y="120"/>
                      </a:cubicBezTo>
                      <a:cubicBezTo>
                        <a:pt x="21" y="125"/>
                        <a:pt x="23" y="130"/>
                        <a:pt x="25" y="135"/>
                      </a:cubicBezTo>
                      <a:cubicBezTo>
                        <a:pt x="39" y="121"/>
                        <a:pt x="42" y="108"/>
                        <a:pt x="55" y="9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31" name="Freeform 40"/>
                <p:cNvSpPr>
                  <a:spLocks noChangeAspect="1"/>
                </p:cNvSpPr>
                <p:nvPr/>
              </p:nvSpPr>
              <p:spPr bwMode="auto">
                <a:xfrm>
                  <a:off x="2195" y="11187"/>
                  <a:ext cx="144" cy="225"/>
                </a:xfrm>
                <a:custGeom>
                  <a:avLst/>
                  <a:gdLst/>
                  <a:ahLst/>
                  <a:cxnLst>
                    <a:cxn ang="0">
                      <a:pos x="10" y="108"/>
                    </a:cxn>
                    <a:cxn ang="0">
                      <a:pos x="45" y="38"/>
                    </a:cxn>
                    <a:cxn ang="0">
                      <a:pos x="105" y="3"/>
                    </a:cxn>
                    <a:cxn ang="0">
                      <a:pos x="110" y="43"/>
                    </a:cxn>
                    <a:cxn ang="0">
                      <a:pos x="130" y="113"/>
                    </a:cxn>
                    <a:cxn ang="0">
                      <a:pos x="120" y="143"/>
                    </a:cxn>
                    <a:cxn ang="0">
                      <a:pos x="90" y="193"/>
                    </a:cxn>
                    <a:cxn ang="0">
                      <a:pos x="65" y="218"/>
                    </a:cxn>
                    <a:cxn ang="0">
                      <a:pos x="60" y="198"/>
                    </a:cxn>
                    <a:cxn ang="0">
                      <a:pos x="35" y="168"/>
                    </a:cxn>
                    <a:cxn ang="0">
                      <a:pos x="0" y="123"/>
                    </a:cxn>
                    <a:cxn ang="0">
                      <a:pos x="10" y="108"/>
                    </a:cxn>
                  </a:cxnLst>
                  <a:rect l="0" t="0" r="r" b="b"/>
                  <a:pathLst>
                    <a:path w="144" h="225">
                      <a:moveTo>
                        <a:pt x="10" y="108"/>
                      </a:moveTo>
                      <a:cubicBezTo>
                        <a:pt x="26" y="84"/>
                        <a:pt x="24" y="59"/>
                        <a:pt x="45" y="38"/>
                      </a:cubicBezTo>
                      <a:cubicBezTo>
                        <a:pt x="55" y="8"/>
                        <a:pt x="74" y="11"/>
                        <a:pt x="105" y="3"/>
                      </a:cubicBezTo>
                      <a:cubicBezTo>
                        <a:pt x="135" y="13"/>
                        <a:pt x="113" y="0"/>
                        <a:pt x="110" y="43"/>
                      </a:cubicBezTo>
                      <a:cubicBezTo>
                        <a:pt x="107" y="90"/>
                        <a:pt x="109" y="85"/>
                        <a:pt x="130" y="113"/>
                      </a:cubicBezTo>
                      <a:cubicBezTo>
                        <a:pt x="127" y="123"/>
                        <a:pt x="121" y="132"/>
                        <a:pt x="120" y="143"/>
                      </a:cubicBezTo>
                      <a:cubicBezTo>
                        <a:pt x="117" y="188"/>
                        <a:pt x="144" y="180"/>
                        <a:pt x="90" y="193"/>
                      </a:cubicBezTo>
                      <a:cubicBezTo>
                        <a:pt x="87" y="201"/>
                        <a:pt x="83" y="225"/>
                        <a:pt x="65" y="218"/>
                      </a:cubicBezTo>
                      <a:cubicBezTo>
                        <a:pt x="59" y="215"/>
                        <a:pt x="62" y="204"/>
                        <a:pt x="60" y="198"/>
                      </a:cubicBezTo>
                      <a:cubicBezTo>
                        <a:pt x="52" y="175"/>
                        <a:pt x="53" y="180"/>
                        <a:pt x="35" y="168"/>
                      </a:cubicBezTo>
                      <a:cubicBezTo>
                        <a:pt x="18" y="143"/>
                        <a:pt x="8" y="155"/>
                        <a:pt x="0" y="123"/>
                      </a:cubicBezTo>
                      <a:cubicBezTo>
                        <a:pt x="17" y="112"/>
                        <a:pt x="19" y="117"/>
                        <a:pt x="10" y="10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8" name="Group 41"/>
              <p:cNvGrpSpPr>
                <a:grpSpLocks noChangeAspect="1"/>
              </p:cNvGrpSpPr>
              <p:nvPr/>
            </p:nvGrpSpPr>
            <p:grpSpPr bwMode="auto">
              <a:xfrm>
                <a:off x="6978330" y="9600380"/>
                <a:ext cx="2008302" cy="2965303"/>
                <a:chOff x="6190" y="7957"/>
                <a:chExt cx="1439" cy="2123"/>
              </a:xfrm>
              <a:grpFill/>
            </p:grpSpPr>
            <p:sp>
              <p:nvSpPr>
                <p:cNvPr id="104" name="Freeform 42"/>
                <p:cNvSpPr>
                  <a:spLocks noChangeAspect="1"/>
                </p:cNvSpPr>
                <p:nvPr/>
              </p:nvSpPr>
              <p:spPr bwMode="auto">
                <a:xfrm>
                  <a:off x="6190" y="7957"/>
                  <a:ext cx="1116" cy="1307"/>
                </a:xfrm>
                <a:custGeom>
                  <a:avLst/>
                  <a:gdLst/>
                  <a:ahLst/>
                  <a:cxnLst>
                    <a:cxn ang="0">
                      <a:pos x="69" y="154"/>
                    </a:cxn>
                    <a:cxn ang="0">
                      <a:pos x="103" y="162"/>
                    </a:cxn>
                    <a:cxn ang="0">
                      <a:pos x="190" y="183"/>
                    </a:cxn>
                    <a:cxn ang="0">
                      <a:pos x="200" y="293"/>
                    </a:cxn>
                    <a:cxn ang="0">
                      <a:pos x="210" y="388"/>
                    </a:cxn>
                    <a:cxn ang="0">
                      <a:pos x="185" y="433"/>
                    </a:cxn>
                    <a:cxn ang="0">
                      <a:pos x="185" y="513"/>
                    </a:cxn>
                    <a:cxn ang="0">
                      <a:pos x="190" y="578"/>
                    </a:cxn>
                    <a:cxn ang="0">
                      <a:pos x="160" y="673"/>
                    </a:cxn>
                    <a:cxn ang="0">
                      <a:pos x="175" y="748"/>
                    </a:cxn>
                    <a:cxn ang="0">
                      <a:pos x="135" y="843"/>
                    </a:cxn>
                    <a:cxn ang="0">
                      <a:pos x="100" y="928"/>
                    </a:cxn>
                    <a:cxn ang="0">
                      <a:pos x="165" y="983"/>
                    </a:cxn>
                    <a:cxn ang="0">
                      <a:pos x="130" y="973"/>
                    </a:cxn>
                    <a:cxn ang="0">
                      <a:pos x="120" y="1088"/>
                    </a:cxn>
                    <a:cxn ang="0">
                      <a:pos x="85" y="1233"/>
                    </a:cxn>
                    <a:cxn ang="0">
                      <a:pos x="95" y="1298"/>
                    </a:cxn>
                    <a:cxn ang="0">
                      <a:pos x="175" y="1273"/>
                    </a:cxn>
                    <a:cxn ang="0">
                      <a:pos x="215" y="1233"/>
                    </a:cxn>
                    <a:cxn ang="0">
                      <a:pos x="250" y="1178"/>
                    </a:cxn>
                    <a:cxn ang="0">
                      <a:pos x="370" y="1123"/>
                    </a:cxn>
                    <a:cxn ang="0">
                      <a:pos x="555" y="1078"/>
                    </a:cxn>
                    <a:cxn ang="0">
                      <a:pos x="640" y="1028"/>
                    </a:cxn>
                    <a:cxn ang="0">
                      <a:pos x="695" y="993"/>
                    </a:cxn>
                    <a:cxn ang="0">
                      <a:pos x="735" y="988"/>
                    </a:cxn>
                    <a:cxn ang="0">
                      <a:pos x="770" y="963"/>
                    </a:cxn>
                    <a:cxn ang="0">
                      <a:pos x="750" y="843"/>
                    </a:cxn>
                    <a:cxn ang="0">
                      <a:pos x="865" y="788"/>
                    </a:cxn>
                    <a:cxn ang="0">
                      <a:pos x="970" y="738"/>
                    </a:cxn>
                    <a:cxn ang="0">
                      <a:pos x="1025" y="663"/>
                    </a:cxn>
                    <a:cxn ang="0">
                      <a:pos x="1070" y="653"/>
                    </a:cxn>
                    <a:cxn ang="0">
                      <a:pos x="1081" y="627"/>
                    </a:cxn>
                    <a:cxn ang="0">
                      <a:pos x="1036" y="586"/>
                    </a:cxn>
                    <a:cxn ang="0">
                      <a:pos x="1060" y="513"/>
                    </a:cxn>
                    <a:cxn ang="0">
                      <a:pos x="1093" y="469"/>
                    </a:cxn>
                    <a:cxn ang="0">
                      <a:pos x="1105" y="413"/>
                    </a:cxn>
                    <a:cxn ang="0">
                      <a:pos x="1090" y="373"/>
                    </a:cxn>
                    <a:cxn ang="0">
                      <a:pos x="1100" y="327"/>
                    </a:cxn>
                    <a:cxn ang="0">
                      <a:pos x="1060" y="308"/>
                    </a:cxn>
                    <a:cxn ang="0">
                      <a:pos x="901" y="413"/>
                    </a:cxn>
                    <a:cxn ang="0">
                      <a:pos x="830" y="408"/>
                    </a:cxn>
                    <a:cxn ang="0">
                      <a:pos x="910" y="383"/>
                    </a:cxn>
                    <a:cxn ang="0">
                      <a:pos x="850" y="333"/>
                    </a:cxn>
                    <a:cxn ang="0">
                      <a:pos x="835" y="298"/>
                    </a:cxn>
                    <a:cxn ang="0">
                      <a:pos x="790" y="283"/>
                    </a:cxn>
                    <a:cxn ang="0">
                      <a:pos x="710" y="346"/>
                    </a:cxn>
                    <a:cxn ang="0">
                      <a:pos x="650" y="364"/>
                    </a:cxn>
                    <a:cxn ang="0">
                      <a:pos x="624" y="323"/>
                    </a:cxn>
                    <a:cxn ang="0">
                      <a:pos x="570" y="298"/>
                    </a:cxn>
                    <a:cxn ang="0">
                      <a:pos x="520" y="253"/>
                    </a:cxn>
                    <a:cxn ang="0">
                      <a:pos x="440" y="147"/>
                    </a:cxn>
                    <a:cxn ang="0">
                      <a:pos x="388" y="147"/>
                    </a:cxn>
                    <a:cxn ang="0">
                      <a:pos x="310" y="108"/>
                    </a:cxn>
                    <a:cxn ang="0">
                      <a:pos x="270" y="88"/>
                    </a:cxn>
                    <a:cxn ang="0">
                      <a:pos x="140" y="16"/>
                    </a:cxn>
                    <a:cxn ang="0">
                      <a:pos x="95" y="23"/>
                    </a:cxn>
                    <a:cxn ang="0">
                      <a:pos x="15" y="118"/>
                    </a:cxn>
                    <a:cxn ang="0">
                      <a:pos x="40" y="158"/>
                    </a:cxn>
                  </a:cxnLst>
                  <a:rect l="0" t="0" r="r" b="b"/>
                  <a:pathLst>
                    <a:path w="1116" h="1307">
                      <a:moveTo>
                        <a:pt x="40" y="158"/>
                      </a:moveTo>
                      <a:cubicBezTo>
                        <a:pt x="46" y="152"/>
                        <a:pt x="59" y="153"/>
                        <a:pt x="69" y="154"/>
                      </a:cubicBezTo>
                      <a:cubicBezTo>
                        <a:pt x="76" y="153"/>
                        <a:pt x="78" y="150"/>
                        <a:pt x="84" y="151"/>
                      </a:cubicBezTo>
                      <a:cubicBezTo>
                        <a:pt x="90" y="152"/>
                        <a:pt x="96" y="158"/>
                        <a:pt x="103" y="162"/>
                      </a:cubicBezTo>
                      <a:cubicBezTo>
                        <a:pt x="110" y="166"/>
                        <a:pt x="116" y="170"/>
                        <a:pt x="130" y="173"/>
                      </a:cubicBezTo>
                      <a:cubicBezTo>
                        <a:pt x="163" y="166"/>
                        <a:pt x="155" y="177"/>
                        <a:pt x="190" y="183"/>
                      </a:cubicBezTo>
                      <a:cubicBezTo>
                        <a:pt x="205" y="198"/>
                        <a:pt x="208" y="211"/>
                        <a:pt x="220" y="228"/>
                      </a:cubicBezTo>
                      <a:cubicBezTo>
                        <a:pt x="203" y="280"/>
                        <a:pt x="209" y="258"/>
                        <a:pt x="200" y="293"/>
                      </a:cubicBezTo>
                      <a:cubicBezTo>
                        <a:pt x="207" y="314"/>
                        <a:pt x="195" y="322"/>
                        <a:pt x="190" y="343"/>
                      </a:cubicBezTo>
                      <a:cubicBezTo>
                        <a:pt x="202" y="379"/>
                        <a:pt x="194" y="364"/>
                        <a:pt x="210" y="388"/>
                      </a:cubicBezTo>
                      <a:cubicBezTo>
                        <a:pt x="211" y="399"/>
                        <a:pt x="193" y="399"/>
                        <a:pt x="189" y="406"/>
                      </a:cubicBezTo>
                      <a:cubicBezTo>
                        <a:pt x="185" y="413"/>
                        <a:pt x="186" y="423"/>
                        <a:pt x="185" y="433"/>
                      </a:cubicBezTo>
                      <a:cubicBezTo>
                        <a:pt x="182" y="447"/>
                        <a:pt x="181" y="453"/>
                        <a:pt x="181" y="466"/>
                      </a:cubicBezTo>
                      <a:cubicBezTo>
                        <a:pt x="181" y="479"/>
                        <a:pt x="189" y="502"/>
                        <a:pt x="185" y="513"/>
                      </a:cubicBezTo>
                      <a:cubicBezTo>
                        <a:pt x="177" y="522"/>
                        <a:pt x="155" y="533"/>
                        <a:pt x="155" y="533"/>
                      </a:cubicBezTo>
                      <a:cubicBezTo>
                        <a:pt x="161" y="558"/>
                        <a:pt x="172" y="560"/>
                        <a:pt x="190" y="578"/>
                      </a:cubicBezTo>
                      <a:cubicBezTo>
                        <a:pt x="201" y="610"/>
                        <a:pt x="194" y="576"/>
                        <a:pt x="180" y="608"/>
                      </a:cubicBezTo>
                      <a:cubicBezTo>
                        <a:pt x="169" y="632"/>
                        <a:pt x="175" y="651"/>
                        <a:pt x="160" y="673"/>
                      </a:cubicBezTo>
                      <a:cubicBezTo>
                        <a:pt x="162" y="688"/>
                        <a:pt x="162" y="703"/>
                        <a:pt x="165" y="718"/>
                      </a:cubicBezTo>
                      <a:cubicBezTo>
                        <a:pt x="167" y="728"/>
                        <a:pt x="175" y="748"/>
                        <a:pt x="175" y="748"/>
                      </a:cubicBezTo>
                      <a:cubicBezTo>
                        <a:pt x="171" y="782"/>
                        <a:pt x="178" y="802"/>
                        <a:pt x="145" y="813"/>
                      </a:cubicBezTo>
                      <a:cubicBezTo>
                        <a:pt x="142" y="823"/>
                        <a:pt x="138" y="833"/>
                        <a:pt x="135" y="843"/>
                      </a:cubicBezTo>
                      <a:cubicBezTo>
                        <a:pt x="133" y="848"/>
                        <a:pt x="130" y="858"/>
                        <a:pt x="130" y="858"/>
                      </a:cubicBezTo>
                      <a:cubicBezTo>
                        <a:pt x="125" y="898"/>
                        <a:pt x="126" y="902"/>
                        <a:pt x="100" y="928"/>
                      </a:cubicBezTo>
                      <a:cubicBezTo>
                        <a:pt x="121" y="942"/>
                        <a:pt x="134" y="944"/>
                        <a:pt x="160" y="948"/>
                      </a:cubicBezTo>
                      <a:cubicBezTo>
                        <a:pt x="166" y="956"/>
                        <a:pt x="181" y="971"/>
                        <a:pt x="165" y="983"/>
                      </a:cubicBezTo>
                      <a:cubicBezTo>
                        <a:pt x="161" y="986"/>
                        <a:pt x="155" y="979"/>
                        <a:pt x="150" y="978"/>
                      </a:cubicBezTo>
                      <a:cubicBezTo>
                        <a:pt x="143" y="976"/>
                        <a:pt x="137" y="975"/>
                        <a:pt x="130" y="973"/>
                      </a:cubicBezTo>
                      <a:cubicBezTo>
                        <a:pt x="83" y="982"/>
                        <a:pt x="108" y="1000"/>
                        <a:pt x="80" y="1038"/>
                      </a:cubicBezTo>
                      <a:cubicBezTo>
                        <a:pt x="87" y="1071"/>
                        <a:pt x="86" y="1081"/>
                        <a:pt x="120" y="1088"/>
                      </a:cubicBezTo>
                      <a:cubicBezTo>
                        <a:pt x="130" y="1118"/>
                        <a:pt x="123" y="1088"/>
                        <a:pt x="120" y="1118"/>
                      </a:cubicBezTo>
                      <a:cubicBezTo>
                        <a:pt x="110" y="1210"/>
                        <a:pt x="124" y="1181"/>
                        <a:pt x="85" y="1233"/>
                      </a:cubicBezTo>
                      <a:cubicBezTo>
                        <a:pt x="82" y="1243"/>
                        <a:pt x="65" y="1260"/>
                        <a:pt x="75" y="1263"/>
                      </a:cubicBezTo>
                      <a:cubicBezTo>
                        <a:pt x="79" y="1271"/>
                        <a:pt x="85" y="1291"/>
                        <a:pt x="95" y="1298"/>
                      </a:cubicBezTo>
                      <a:cubicBezTo>
                        <a:pt x="105" y="1305"/>
                        <a:pt x="122" y="1307"/>
                        <a:pt x="135" y="1303"/>
                      </a:cubicBezTo>
                      <a:cubicBezTo>
                        <a:pt x="152" y="1292"/>
                        <a:pt x="156" y="1279"/>
                        <a:pt x="175" y="1273"/>
                      </a:cubicBezTo>
                      <a:cubicBezTo>
                        <a:pt x="178" y="1266"/>
                        <a:pt x="179" y="1258"/>
                        <a:pt x="185" y="1253"/>
                      </a:cubicBezTo>
                      <a:cubicBezTo>
                        <a:pt x="213" y="1230"/>
                        <a:pt x="199" y="1269"/>
                        <a:pt x="215" y="1233"/>
                      </a:cubicBezTo>
                      <a:cubicBezTo>
                        <a:pt x="219" y="1223"/>
                        <a:pt x="225" y="1203"/>
                        <a:pt x="225" y="1203"/>
                      </a:cubicBezTo>
                      <a:cubicBezTo>
                        <a:pt x="215" y="1174"/>
                        <a:pt x="222" y="1171"/>
                        <a:pt x="250" y="1178"/>
                      </a:cubicBezTo>
                      <a:cubicBezTo>
                        <a:pt x="296" y="1167"/>
                        <a:pt x="249" y="1183"/>
                        <a:pt x="280" y="1158"/>
                      </a:cubicBezTo>
                      <a:cubicBezTo>
                        <a:pt x="303" y="1139"/>
                        <a:pt x="342" y="1133"/>
                        <a:pt x="370" y="1123"/>
                      </a:cubicBezTo>
                      <a:cubicBezTo>
                        <a:pt x="388" y="1116"/>
                        <a:pt x="420" y="1093"/>
                        <a:pt x="420" y="1093"/>
                      </a:cubicBezTo>
                      <a:cubicBezTo>
                        <a:pt x="456" y="1105"/>
                        <a:pt x="516" y="1082"/>
                        <a:pt x="555" y="1078"/>
                      </a:cubicBezTo>
                      <a:cubicBezTo>
                        <a:pt x="576" y="1064"/>
                        <a:pt x="628" y="1066"/>
                        <a:pt x="610" y="1048"/>
                      </a:cubicBezTo>
                      <a:cubicBezTo>
                        <a:pt x="620" y="1041"/>
                        <a:pt x="632" y="1037"/>
                        <a:pt x="640" y="1028"/>
                      </a:cubicBezTo>
                      <a:cubicBezTo>
                        <a:pt x="655" y="1011"/>
                        <a:pt x="639" y="1004"/>
                        <a:pt x="670" y="983"/>
                      </a:cubicBezTo>
                      <a:cubicBezTo>
                        <a:pt x="678" y="986"/>
                        <a:pt x="688" y="988"/>
                        <a:pt x="695" y="993"/>
                      </a:cubicBezTo>
                      <a:cubicBezTo>
                        <a:pt x="723" y="1014"/>
                        <a:pt x="696" y="1018"/>
                        <a:pt x="725" y="1008"/>
                      </a:cubicBezTo>
                      <a:cubicBezTo>
                        <a:pt x="728" y="1001"/>
                        <a:pt x="732" y="995"/>
                        <a:pt x="735" y="988"/>
                      </a:cubicBezTo>
                      <a:cubicBezTo>
                        <a:pt x="737" y="983"/>
                        <a:pt x="736" y="976"/>
                        <a:pt x="740" y="973"/>
                      </a:cubicBezTo>
                      <a:cubicBezTo>
                        <a:pt x="749" y="967"/>
                        <a:pt x="770" y="963"/>
                        <a:pt x="770" y="963"/>
                      </a:cubicBezTo>
                      <a:cubicBezTo>
                        <a:pt x="763" y="936"/>
                        <a:pt x="754" y="934"/>
                        <a:pt x="775" y="913"/>
                      </a:cubicBezTo>
                      <a:cubicBezTo>
                        <a:pt x="786" y="881"/>
                        <a:pt x="779" y="858"/>
                        <a:pt x="750" y="843"/>
                      </a:cubicBezTo>
                      <a:cubicBezTo>
                        <a:pt x="773" y="820"/>
                        <a:pt x="779" y="820"/>
                        <a:pt x="805" y="803"/>
                      </a:cubicBezTo>
                      <a:cubicBezTo>
                        <a:pt x="859" y="814"/>
                        <a:pt x="835" y="807"/>
                        <a:pt x="865" y="788"/>
                      </a:cubicBezTo>
                      <a:cubicBezTo>
                        <a:pt x="877" y="780"/>
                        <a:pt x="932" y="770"/>
                        <a:pt x="940" y="768"/>
                      </a:cubicBezTo>
                      <a:cubicBezTo>
                        <a:pt x="955" y="745"/>
                        <a:pt x="950" y="718"/>
                        <a:pt x="970" y="738"/>
                      </a:cubicBezTo>
                      <a:cubicBezTo>
                        <a:pt x="1010" y="728"/>
                        <a:pt x="1011" y="719"/>
                        <a:pt x="980" y="698"/>
                      </a:cubicBezTo>
                      <a:cubicBezTo>
                        <a:pt x="993" y="665"/>
                        <a:pt x="990" y="646"/>
                        <a:pt x="1025" y="663"/>
                      </a:cubicBezTo>
                      <a:cubicBezTo>
                        <a:pt x="1041" y="687"/>
                        <a:pt x="1035" y="689"/>
                        <a:pt x="1065" y="683"/>
                      </a:cubicBezTo>
                      <a:cubicBezTo>
                        <a:pt x="1067" y="673"/>
                        <a:pt x="1065" y="662"/>
                        <a:pt x="1070" y="653"/>
                      </a:cubicBezTo>
                      <a:cubicBezTo>
                        <a:pt x="1073" y="648"/>
                        <a:pt x="1084" y="653"/>
                        <a:pt x="1085" y="648"/>
                      </a:cubicBezTo>
                      <a:cubicBezTo>
                        <a:pt x="1086" y="644"/>
                        <a:pt x="1085" y="631"/>
                        <a:pt x="1081" y="627"/>
                      </a:cubicBezTo>
                      <a:cubicBezTo>
                        <a:pt x="1077" y="623"/>
                        <a:pt x="1067" y="630"/>
                        <a:pt x="1060" y="623"/>
                      </a:cubicBezTo>
                      <a:cubicBezTo>
                        <a:pt x="1050" y="603"/>
                        <a:pt x="1048" y="604"/>
                        <a:pt x="1036" y="586"/>
                      </a:cubicBezTo>
                      <a:cubicBezTo>
                        <a:pt x="1056" y="579"/>
                        <a:pt x="1048" y="558"/>
                        <a:pt x="1055" y="538"/>
                      </a:cubicBezTo>
                      <a:cubicBezTo>
                        <a:pt x="1059" y="526"/>
                        <a:pt x="1056" y="519"/>
                        <a:pt x="1060" y="513"/>
                      </a:cubicBezTo>
                      <a:cubicBezTo>
                        <a:pt x="1066" y="510"/>
                        <a:pt x="1076" y="506"/>
                        <a:pt x="1081" y="499"/>
                      </a:cubicBezTo>
                      <a:cubicBezTo>
                        <a:pt x="1086" y="492"/>
                        <a:pt x="1096" y="477"/>
                        <a:pt x="1093" y="469"/>
                      </a:cubicBezTo>
                      <a:cubicBezTo>
                        <a:pt x="1087" y="450"/>
                        <a:pt x="1071" y="467"/>
                        <a:pt x="1065" y="448"/>
                      </a:cubicBezTo>
                      <a:cubicBezTo>
                        <a:pt x="1081" y="437"/>
                        <a:pt x="1089" y="424"/>
                        <a:pt x="1105" y="413"/>
                      </a:cubicBezTo>
                      <a:cubicBezTo>
                        <a:pt x="1116" y="379"/>
                        <a:pt x="1093" y="388"/>
                        <a:pt x="1070" y="393"/>
                      </a:cubicBezTo>
                      <a:cubicBezTo>
                        <a:pt x="1050" y="363"/>
                        <a:pt x="1061" y="390"/>
                        <a:pt x="1090" y="373"/>
                      </a:cubicBezTo>
                      <a:cubicBezTo>
                        <a:pt x="1095" y="370"/>
                        <a:pt x="1093" y="363"/>
                        <a:pt x="1095" y="358"/>
                      </a:cubicBezTo>
                      <a:cubicBezTo>
                        <a:pt x="1095" y="351"/>
                        <a:pt x="1102" y="337"/>
                        <a:pt x="1100" y="327"/>
                      </a:cubicBezTo>
                      <a:cubicBezTo>
                        <a:pt x="1098" y="317"/>
                        <a:pt x="1092" y="300"/>
                        <a:pt x="1085" y="297"/>
                      </a:cubicBezTo>
                      <a:cubicBezTo>
                        <a:pt x="1078" y="294"/>
                        <a:pt x="1078" y="298"/>
                        <a:pt x="1060" y="308"/>
                      </a:cubicBezTo>
                      <a:cubicBezTo>
                        <a:pt x="1040" y="349"/>
                        <a:pt x="1017" y="344"/>
                        <a:pt x="975" y="358"/>
                      </a:cubicBezTo>
                      <a:cubicBezTo>
                        <a:pt x="957" y="385"/>
                        <a:pt x="931" y="387"/>
                        <a:pt x="901" y="413"/>
                      </a:cubicBezTo>
                      <a:cubicBezTo>
                        <a:pt x="878" y="448"/>
                        <a:pt x="900" y="416"/>
                        <a:pt x="875" y="433"/>
                      </a:cubicBezTo>
                      <a:cubicBezTo>
                        <a:pt x="852" y="427"/>
                        <a:pt x="843" y="428"/>
                        <a:pt x="830" y="408"/>
                      </a:cubicBezTo>
                      <a:cubicBezTo>
                        <a:pt x="829" y="400"/>
                        <a:pt x="858" y="398"/>
                        <a:pt x="871" y="394"/>
                      </a:cubicBezTo>
                      <a:cubicBezTo>
                        <a:pt x="884" y="390"/>
                        <a:pt x="904" y="388"/>
                        <a:pt x="910" y="383"/>
                      </a:cubicBezTo>
                      <a:cubicBezTo>
                        <a:pt x="921" y="375"/>
                        <a:pt x="919" y="372"/>
                        <a:pt x="909" y="364"/>
                      </a:cubicBezTo>
                      <a:cubicBezTo>
                        <a:pt x="899" y="356"/>
                        <a:pt x="862" y="341"/>
                        <a:pt x="850" y="333"/>
                      </a:cubicBezTo>
                      <a:cubicBezTo>
                        <a:pt x="847" y="326"/>
                        <a:pt x="843" y="320"/>
                        <a:pt x="840" y="313"/>
                      </a:cubicBezTo>
                      <a:cubicBezTo>
                        <a:pt x="838" y="308"/>
                        <a:pt x="839" y="301"/>
                        <a:pt x="835" y="298"/>
                      </a:cubicBezTo>
                      <a:cubicBezTo>
                        <a:pt x="826" y="292"/>
                        <a:pt x="815" y="291"/>
                        <a:pt x="805" y="288"/>
                      </a:cubicBezTo>
                      <a:cubicBezTo>
                        <a:pt x="800" y="286"/>
                        <a:pt x="790" y="283"/>
                        <a:pt x="790" y="283"/>
                      </a:cubicBezTo>
                      <a:cubicBezTo>
                        <a:pt x="770" y="285"/>
                        <a:pt x="742" y="272"/>
                        <a:pt x="730" y="288"/>
                      </a:cubicBezTo>
                      <a:cubicBezTo>
                        <a:pt x="680" y="358"/>
                        <a:pt x="767" y="375"/>
                        <a:pt x="710" y="346"/>
                      </a:cubicBezTo>
                      <a:cubicBezTo>
                        <a:pt x="698" y="328"/>
                        <a:pt x="693" y="335"/>
                        <a:pt x="675" y="323"/>
                      </a:cubicBezTo>
                      <a:cubicBezTo>
                        <a:pt x="667" y="324"/>
                        <a:pt x="658" y="357"/>
                        <a:pt x="650" y="364"/>
                      </a:cubicBezTo>
                      <a:cubicBezTo>
                        <a:pt x="642" y="371"/>
                        <a:pt x="628" y="371"/>
                        <a:pt x="624" y="364"/>
                      </a:cubicBezTo>
                      <a:cubicBezTo>
                        <a:pt x="616" y="359"/>
                        <a:pt x="627" y="331"/>
                        <a:pt x="624" y="323"/>
                      </a:cubicBezTo>
                      <a:cubicBezTo>
                        <a:pt x="620" y="315"/>
                        <a:pt x="610" y="316"/>
                        <a:pt x="601" y="312"/>
                      </a:cubicBezTo>
                      <a:cubicBezTo>
                        <a:pt x="592" y="302"/>
                        <a:pt x="581" y="305"/>
                        <a:pt x="570" y="298"/>
                      </a:cubicBezTo>
                      <a:cubicBezTo>
                        <a:pt x="561" y="292"/>
                        <a:pt x="553" y="279"/>
                        <a:pt x="545" y="271"/>
                      </a:cubicBezTo>
                      <a:cubicBezTo>
                        <a:pt x="537" y="263"/>
                        <a:pt x="535" y="265"/>
                        <a:pt x="520" y="253"/>
                      </a:cubicBezTo>
                      <a:cubicBezTo>
                        <a:pt x="508" y="218"/>
                        <a:pt x="489" y="207"/>
                        <a:pt x="455" y="198"/>
                      </a:cubicBezTo>
                      <a:cubicBezTo>
                        <a:pt x="443" y="184"/>
                        <a:pt x="447" y="159"/>
                        <a:pt x="440" y="147"/>
                      </a:cubicBezTo>
                      <a:cubicBezTo>
                        <a:pt x="433" y="135"/>
                        <a:pt x="424" y="128"/>
                        <a:pt x="415" y="128"/>
                      </a:cubicBezTo>
                      <a:cubicBezTo>
                        <a:pt x="407" y="132"/>
                        <a:pt x="384" y="131"/>
                        <a:pt x="388" y="147"/>
                      </a:cubicBezTo>
                      <a:cubicBezTo>
                        <a:pt x="377" y="147"/>
                        <a:pt x="363" y="136"/>
                        <a:pt x="350" y="128"/>
                      </a:cubicBezTo>
                      <a:cubicBezTo>
                        <a:pt x="337" y="121"/>
                        <a:pt x="310" y="108"/>
                        <a:pt x="310" y="108"/>
                      </a:cubicBezTo>
                      <a:cubicBezTo>
                        <a:pt x="308" y="103"/>
                        <a:pt x="310" y="95"/>
                        <a:pt x="305" y="93"/>
                      </a:cubicBezTo>
                      <a:cubicBezTo>
                        <a:pt x="294" y="88"/>
                        <a:pt x="282" y="90"/>
                        <a:pt x="270" y="88"/>
                      </a:cubicBezTo>
                      <a:cubicBezTo>
                        <a:pt x="239" y="82"/>
                        <a:pt x="209" y="75"/>
                        <a:pt x="180" y="63"/>
                      </a:cubicBezTo>
                      <a:cubicBezTo>
                        <a:pt x="159" y="53"/>
                        <a:pt x="154" y="23"/>
                        <a:pt x="140" y="16"/>
                      </a:cubicBezTo>
                      <a:cubicBezTo>
                        <a:pt x="128" y="6"/>
                        <a:pt x="117" y="0"/>
                        <a:pt x="110" y="1"/>
                      </a:cubicBezTo>
                      <a:cubicBezTo>
                        <a:pt x="103" y="2"/>
                        <a:pt x="105" y="17"/>
                        <a:pt x="95" y="23"/>
                      </a:cubicBezTo>
                      <a:cubicBezTo>
                        <a:pt x="53" y="33"/>
                        <a:pt x="92" y="28"/>
                        <a:pt x="50" y="38"/>
                      </a:cubicBezTo>
                      <a:cubicBezTo>
                        <a:pt x="9" y="65"/>
                        <a:pt x="71" y="99"/>
                        <a:pt x="15" y="118"/>
                      </a:cubicBezTo>
                      <a:cubicBezTo>
                        <a:pt x="2" y="143"/>
                        <a:pt x="0" y="161"/>
                        <a:pt x="25" y="178"/>
                      </a:cubicBezTo>
                      <a:cubicBezTo>
                        <a:pt x="61" y="166"/>
                        <a:pt x="64" y="174"/>
                        <a:pt x="40" y="15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5" name="Freeform 43"/>
                <p:cNvSpPr>
                  <a:spLocks noChangeAspect="1"/>
                </p:cNvSpPr>
                <p:nvPr/>
              </p:nvSpPr>
              <p:spPr bwMode="auto">
                <a:xfrm>
                  <a:off x="6719" y="8980"/>
                  <a:ext cx="226" cy="285"/>
                </a:xfrm>
                <a:custGeom>
                  <a:avLst/>
                  <a:gdLst/>
                  <a:ahLst/>
                  <a:cxnLst>
                    <a:cxn ang="0">
                      <a:pos x="76" y="105"/>
                    </a:cxn>
                    <a:cxn ang="0">
                      <a:pos x="96" y="55"/>
                    </a:cxn>
                    <a:cxn ang="0">
                      <a:pos x="116" y="45"/>
                    </a:cxn>
                    <a:cxn ang="0">
                      <a:pos x="146" y="0"/>
                    </a:cxn>
                    <a:cxn ang="0">
                      <a:pos x="201" y="30"/>
                    </a:cxn>
                    <a:cxn ang="0">
                      <a:pos x="226" y="105"/>
                    </a:cxn>
                    <a:cxn ang="0">
                      <a:pos x="191" y="120"/>
                    </a:cxn>
                    <a:cxn ang="0">
                      <a:pos x="166" y="230"/>
                    </a:cxn>
                    <a:cxn ang="0">
                      <a:pos x="121" y="255"/>
                    </a:cxn>
                    <a:cxn ang="0">
                      <a:pos x="41" y="285"/>
                    </a:cxn>
                    <a:cxn ang="0">
                      <a:pos x="11" y="215"/>
                    </a:cxn>
                    <a:cxn ang="0">
                      <a:pos x="66" y="180"/>
                    </a:cxn>
                    <a:cxn ang="0">
                      <a:pos x="51" y="145"/>
                    </a:cxn>
                    <a:cxn ang="0">
                      <a:pos x="41" y="115"/>
                    </a:cxn>
                    <a:cxn ang="0">
                      <a:pos x="71" y="105"/>
                    </a:cxn>
                    <a:cxn ang="0">
                      <a:pos x="86" y="100"/>
                    </a:cxn>
                    <a:cxn ang="0">
                      <a:pos x="76" y="105"/>
                    </a:cxn>
                  </a:cxnLst>
                  <a:rect l="0" t="0" r="r" b="b"/>
                  <a:pathLst>
                    <a:path w="226" h="285">
                      <a:moveTo>
                        <a:pt x="76" y="105"/>
                      </a:moveTo>
                      <a:cubicBezTo>
                        <a:pt x="91" y="76"/>
                        <a:pt x="84" y="92"/>
                        <a:pt x="96" y="55"/>
                      </a:cubicBezTo>
                      <a:cubicBezTo>
                        <a:pt x="98" y="48"/>
                        <a:pt x="110" y="49"/>
                        <a:pt x="116" y="45"/>
                      </a:cubicBezTo>
                      <a:cubicBezTo>
                        <a:pt x="132" y="34"/>
                        <a:pt x="140" y="18"/>
                        <a:pt x="146" y="0"/>
                      </a:cubicBezTo>
                      <a:cubicBezTo>
                        <a:pt x="174" y="6"/>
                        <a:pt x="179" y="15"/>
                        <a:pt x="201" y="30"/>
                      </a:cubicBezTo>
                      <a:cubicBezTo>
                        <a:pt x="213" y="54"/>
                        <a:pt x="219" y="79"/>
                        <a:pt x="226" y="105"/>
                      </a:cubicBezTo>
                      <a:cubicBezTo>
                        <a:pt x="215" y="112"/>
                        <a:pt x="200" y="111"/>
                        <a:pt x="191" y="120"/>
                      </a:cubicBezTo>
                      <a:cubicBezTo>
                        <a:pt x="177" y="134"/>
                        <a:pt x="173" y="217"/>
                        <a:pt x="166" y="230"/>
                      </a:cubicBezTo>
                      <a:cubicBezTo>
                        <a:pt x="159" y="244"/>
                        <a:pt x="136" y="250"/>
                        <a:pt x="121" y="255"/>
                      </a:cubicBezTo>
                      <a:cubicBezTo>
                        <a:pt x="86" y="243"/>
                        <a:pt x="72" y="275"/>
                        <a:pt x="41" y="285"/>
                      </a:cubicBezTo>
                      <a:cubicBezTo>
                        <a:pt x="0" y="275"/>
                        <a:pt x="20" y="250"/>
                        <a:pt x="11" y="215"/>
                      </a:cubicBezTo>
                      <a:cubicBezTo>
                        <a:pt x="22" y="183"/>
                        <a:pt x="33" y="185"/>
                        <a:pt x="66" y="180"/>
                      </a:cubicBezTo>
                      <a:cubicBezTo>
                        <a:pt x="53" y="127"/>
                        <a:pt x="71" y="189"/>
                        <a:pt x="51" y="145"/>
                      </a:cubicBezTo>
                      <a:cubicBezTo>
                        <a:pt x="47" y="135"/>
                        <a:pt x="41" y="115"/>
                        <a:pt x="41" y="115"/>
                      </a:cubicBezTo>
                      <a:cubicBezTo>
                        <a:pt x="51" y="112"/>
                        <a:pt x="61" y="108"/>
                        <a:pt x="71" y="105"/>
                      </a:cubicBezTo>
                      <a:cubicBezTo>
                        <a:pt x="76" y="103"/>
                        <a:pt x="91" y="98"/>
                        <a:pt x="86" y="100"/>
                      </a:cubicBezTo>
                      <a:cubicBezTo>
                        <a:pt x="83" y="102"/>
                        <a:pt x="79" y="103"/>
                        <a:pt x="76" y="10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6" name="Freeform 44"/>
                <p:cNvSpPr>
                  <a:spLocks noChangeAspect="1"/>
                </p:cNvSpPr>
                <p:nvPr/>
              </p:nvSpPr>
              <p:spPr bwMode="auto">
                <a:xfrm>
                  <a:off x="6647" y="8725"/>
                  <a:ext cx="982" cy="1355"/>
                </a:xfrm>
                <a:custGeom>
                  <a:avLst/>
                  <a:gdLst/>
                  <a:ahLst/>
                  <a:cxnLst>
                    <a:cxn ang="0">
                      <a:pos x="193" y="1355"/>
                    </a:cxn>
                    <a:cxn ang="0">
                      <a:pos x="178" y="1325"/>
                    </a:cxn>
                    <a:cxn ang="0">
                      <a:pos x="148" y="1310"/>
                    </a:cxn>
                    <a:cxn ang="0">
                      <a:pos x="73" y="1220"/>
                    </a:cxn>
                    <a:cxn ang="0">
                      <a:pos x="33" y="1150"/>
                    </a:cxn>
                    <a:cxn ang="0">
                      <a:pos x="33" y="1080"/>
                    </a:cxn>
                    <a:cxn ang="0">
                      <a:pos x="13" y="1020"/>
                    </a:cxn>
                    <a:cxn ang="0">
                      <a:pos x="9" y="969"/>
                    </a:cxn>
                    <a:cxn ang="0">
                      <a:pos x="53" y="935"/>
                    </a:cxn>
                    <a:cxn ang="0">
                      <a:pos x="68" y="865"/>
                    </a:cxn>
                    <a:cxn ang="0">
                      <a:pos x="219" y="886"/>
                    </a:cxn>
                    <a:cxn ang="0">
                      <a:pos x="272" y="853"/>
                    </a:cxn>
                    <a:cxn ang="0">
                      <a:pos x="306" y="834"/>
                    </a:cxn>
                    <a:cxn ang="0">
                      <a:pos x="336" y="800"/>
                    </a:cxn>
                    <a:cxn ang="0">
                      <a:pos x="388" y="805"/>
                    </a:cxn>
                    <a:cxn ang="0">
                      <a:pos x="373" y="735"/>
                    </a:cxn>
                    <a:cxn ang="0">
                      <a:pos x="373" y="680"/>
                    </a:cxn>
                    <a:cxn ang="0">
                      <a:pos x="363" y="625"/>
                    </a:cxn>
                    <a:cxn ang="0">
                      <a:pos x="378" y="610"/>
                    </a:cxn>
                    <a:cxn ang="0">
                      <a:pos x="393" y="570"/>
                    </a:cxn>
                    <a:cxn ang="0">
                      <a:pos x="353" y="510"/>
                    </a:cxn>
                    <a:cxn ang="0">
                      <a:pos x="333" y="480"/>
                    </a:cxn>
                    <a:cxn ang="0">
                      <a:pos x="343" y="440"/>
                    </a:cxn>
                    <a:cxn ang="0">
                      <a:pos x="353" y="420"/>
                    </a:cxn>
                    <a:cxn ang="0">
                      <a:pos x="388" y="405"/>
                    </a:cxn>
                    <a:cxn ang="0">
                      <a:pos x="414" y="373"/>
                    </a:cxn>
                    <a:cxn ang="0">
                      <a:pos x="459" y="316"/>
                    </a:cxn>
                    <a:cxn ang="0">
                      <a:pos x="471" y="283"/>
                    </a:cxn>
                    <a:cxn ang="0">
                      <a:pos x="468" y="140"/>
                    </a:cxn>
                    <a:cxn ang="0">
                      <a:pos x="473" y="115"/>
                    </a:cxn>
                    <a:cxn ang="0">
                      <a:pos x="538" y="73"/>
                    </a:cxn>
                    <a:cxn ang="0">
                      <a:pos x="583" y="75"/>
                    </a:cxn>
                    <a:cxn ang="0">
                      <a:pos x="618" y="50"/>
                    </a:cxn>
                    <a:cxn ang="0">
                      <a:pos x="638" y="40"/>
                    </a:cxn>
                    <a:cxn ang="0">
                      <a:pos x="643" y="25"/>
                    </a:cxn>
                    <a:cxn ang="0">
                      <a:pos x="703" y="35"/>
                    </a:cxn>
                    <a:cxn ang="0">
                      <a:pos x="738" y="65"/>
                    </a:cxn>
                    <a:cxn ang="0">
                      <a:pos x="718" y="80"/>
                    </a:cxn>
                    <a:cxn ang="0">
                      <a:pos x="753" y="70"/>
                    </a:cxn>
                    <a:cxn ang="0">
                      <a:pos x="778" y="65"/>
                    </a:cxn>
                    <a:cxn ang="0">
                      <a:pos x="834" y="58"/>
                    </a:cxn>
                    <a:cxn ang="0">
                      <a:pos x="872" y="69"/>
                    </a:cxn>
                    <a:cxn ang="0">
                      <a:pos x="908" y="95"/>
                    </a:cxn>
                    <a:cxn ang="0">
                      <a:pos x="928" y="70"/>
                    </a:cxn>
                    <a:cxn ang="0">
                      <a:pos x="939" y="91"/>
                    </a:cxn>
                    <a:cxn ang="0">
                      <a:pos x="933" y="150"/>
                    </a:cxn>
                    <a:cxn ang="0">
                      <a:pos x="968" y="165"/>
                    </a:cxn>
                    <a:cxn ang="0">
                      <a:pos x="953" y="250"/>
                    </a:cxn>
                    <a:cxn ang="0">
                      <a:pos x="923" y="290"/>
                    </a:cxn>
                    <a:cxn ang="0">
                      <a:pos x="913" y="420"/>
                    </a:cxn>
                    <a:cxn ang="0">
                      <a:pos x="903" y="455"/>
                    </a:cxn>
                    <a:cxn ang="0">
                      <a:pos x="893" y="485"/>
                    </a:cxn>
                    <a:cxn ang="0">
                      <a:pos x="843" y="490"/>
                    </a:cxn>
                    <a:cxn ang="0">
                      <a:pos x="803" y="540"/>
                    </a:cxn>
                    <a:cxn ang="0">
                      <a:pos x="743" y="540"/>
                    </a:cxn>
                    <a:cxn ang="0">
                      <a:pos x="659" y="512"/>
                    </a:cxn>
                    <a:cxn ang="0">
                      <a:pos x="633" y="540"/>
                    </a:cxn>
                    <a:cxn ang="0">
                      <a:pos x="659" y="595"/>
                    </a:cxn>
                    <a:cxn ang="0">
                      <a:pos x="659" y="650"/>
                    </a:cxn>
                    <a:cxn ang="0">
                      <a:pos x="528" y="835"/>
                    </a:cxn>
                    <a:cxn ang="0">
                      <a:pos x="498" y="950"/>
                    </a:cxn>
                    <a:cxn ang="0">
                      <a:pos x="203" y="1295"/>
                    </a:cxn>
                    <a:cxn ang="0">
                      <a:pos x="193" y="1355"/>
                    </a:cxn>
                  </a:cxnLst>
                  <a:rect l="0" t="0" r="r" b="b"/>
                  <a:pathLst>
                    <a:path w="982" h="1355">
                      <a:moveTo>
                        <a:pt x="193" y="1355"/>
                      </a:moveTo>
                      <a:cubicBezTo>
                        <a:pt x="187" y="1346"/>
                        <a:pt x="186" y="1333"/>
                        <a:pt x="178" y="1325"/>
                      </a:cubicBezTo>
                      <a:cubicBezTo>
                        <a:pt x="170" y="1317"/>
                        <a:pt x="157" y="1316"/>
                        <a:pt x="148" y="1310"/>
                      </a:cubicBezTo>
                      <a:cubicBezTo>
                        <a:pt x="126" y="1277"/>
                        <a:pt x="107" y="1243"/>
                        <a:pt x="73" y="1220"/>
                      </a:cubicBezTo>
                      <a:cubicBezTo>
                        <a:pt x="60" y="1194"/>
                        <a:pt x="63" y="1160"/>
                        <a:pt x="33" y="1150"/>
                      </a:cubicBezTo>
                      <a:cubicBezTo>
                        <a:pt x="5" y="1122"/>
                        <a:pt x="0" y="1105"/>
                        <a:pt x="33" y="1080"/>
                      </a:cubicBezTo>
                      <a:cubicBezTo>
                        <a:pt x="28" y="1059"/>
                        <a:pt x="18" y="1041"/>
                        <a:pt x="13" y="1020"/>
                      </a:cubicBezTo>
                      <a:cubicBezTo>
                        <a:pt x="12" y="1002"/>
                        <a:pt x="2" y="983"/>
                        <a:pt x="9" y="969"/>
                      </a:cubicBezTo>
                      <a:cubicBezTo>
                        <a:pt x="16" y="955"/>
                        <a:pt x="43" y="952"/>
                        <a:pt x="53" y="935"/>
                      </a:cubicBezTo>
                      <a:cubicBezTo>
                        <a:pt x="59" y="911"/>
                        <a:pt x="64" y="890"/>
                        <a:pt x="68" y="865"/>
                      </a:cubicBezTo>
                      <a:cubicBezTo>
                        <a:pt x="117" y="872"/>
                        <a:pt x="178" y="868"/>
                        <a:pt x="219" y="886"/>
                      </a:cubicBezTo>
                      <a:cubicBezTo>
                        <a:pt x="238" y="871"/>
                        <a:pt x="242" y="868"/>
                        <a:pt x="272" y="853"/>
                      </a:cubicBezTo>
                      <a:cubicBezTo>
                        <a:pt x="285" y="847"/>
                        <a:pt x="306" y="834"/>
                        <a:pt x="306" y="834"/>
                      </a:cubicBezTo>
                      <a:cubicBezTo>
                        <a:pt x="317" y="826"/>
                        <a:pt x="322" y="805"/>
                        <a:pt x="336" y="800"/>
                      </a:cubicBezTo>
                      <a:cubicBezTo>
                        <a:pt x="350" y="795"/>
                        <a:pt x="382" y="816"/>
                        <a:pt x="388" y="805"/>
                      </a:cubicBezTo>
                      <a:cubicBezTo>
                        <a:pt x="397" y="777"/>
                        <a:pt x="394" y="756"/>
                        <a:pt x="373" y="735"/>
                      </a:cubicBezTo>
                      <a:cubicBezTo>
                        <a:pt x="365" y="711"/>
                        <a:pt x="361" y="704"/>
                        <a:pt x="373" y="680"/>
                      </a:cubicBezTo>
                      <a:cubicBezTo>
                        <a:pt x="370" y="662"/>
                        <a:pt x="362" y="644"/>
                        <a:pt x="363" y="625"/>
                      </a:cubicBezTo>
                      <a:cubicBezTo>
                        <a:pt x="364" y="618"/>
                        <a:pt x="374" y="616"/>
                        <a:pt x="378" y="610"/>
                      </a:cubicBezTo>
                      <a:cubicBezTo>
                        <a:pt x="388" y="596"/>
                        <a:pt x="389" y="586"/>
                        <a:pt x="393" y="570"/>
                      </a:cubicBezTo>
                      <a:cubicBezTo>
                        <a:pt x="382" y="548"/>
                        <a:pt x="373" y="523"/>
                        <a:pt x="353" y="510"/>
                      </a:cubicBezTo>
                      <a:cubicBezTo>
                        <a:pt x="346" y="500"/>
                        <a:pt x="340" y="490"/>
                        <a:pt x="333" y="480"/>
                      </a:cubicBezTo>
                      <a:cubicBezTo>
                        <a:pt x="325" y="469"/>
                        <a:pt x="337" y="452"/>
                        <a:pt x="343" y="440"/>
                      </a:cubicBezTo>
                      <a:cubicBezTo>
                        <a:pt x="346" y="433"/>
                        <a:pt x="348" y="425"/>
                        <a:pt x="353" y="420"/>
                      </a:cubicBezTo>
                      <a:cubicBezTo>
                        <a:pt x="363" y="410"/>
                        <a:pt x="376" y="411"/>
                        <a:pt x="388" y="405"/>
                      </a:cubicBezTo>
                      <a:cubicBezTo>
                        <a:pt x="408" y="395"/>
                        <a:pt x="394" y="383"/>
                        <a:pt x="414" y="373"/>
                      </a:cubicBezTo>
                      <a:cubicBezTo>
                        <a:pt x="418" y="362"/>
                        <a:pt x="456" y="328"/>
                        <a:pt x="459" y="316"/>
                      </a:cubicBezTo>
                      <a:cubicBezTo>
                        <a:pt x="479" y="245"/>
                        <a:pt x="436" y="306"/>
                        <a:pt x="471" y="283"/>
                      </a:cubicBezTo>
                      <a:cubicBezTo>
                        <a:pt x="467" y="208"/>
                        <a:pt x="481" y="193"/>
                        <a:pt x="468" y="140"/>
                      </a:cubicBezTo>
                      <a:cubicBezTo>
                        <a:pt x="470" y="132"/>
                        <a:pt x="469" y="122"/>
                        <a:pt x="473" y="115"/>
                      </a:cubicBezTo>
                      <a:cubicBezTo>
                        <a:pt x="485" y="106"/>
                        <a:pt x="520" y="80"/>
                        <a:pt x="538" y="73"/>
                      </a:cubicBezTo>
                      <a:cubicBezTo>
                        <a:pt x="556" y="66"/>
                        <a:pt x="570" y="79"/>
                        <a:pt x="583" y="75"/>
                      </a:cubicBezTo>
                      <a:cubicBezTo>
                        <a:pt x="590" y="54"/>
                        <a:pt x="595" y="42"/>
                        <a:pt x="618" y="50"/>
                      </a:cubicBezTo>
                      <a:cubicBezTo>
                        <a:pt x="625" y="47"/>
                        <a:pt x="633" y="45"/>
                        <a:pt x="638" y="40"/>
                      </a:cubicBezTo>
                      <a:cubicBezTo>
                        <a:pt x="642" y="36"/>
                        <a:pt x="638" y="25"/>
                        <a:pt x="643" y="25"/>
                      </a:cubicBezTo>
                      <a:cubicBezTo>
                        <a:pt x="663" y="23"/>
                        <a:pt x="703" y="35"/>
                        <a:pt x="703" y="35"/>
                      </a:cubicBezTo>
                      <a:cubicBezTo>
                        <a:pt x="721" y="47"/>
                        <a:pt x="731" y="45"/>
                        <a:pt x="738" y="65"/>
                      </a:cubicBezTo>
                      <a:cubicBezTo>
                        <a:pt x="721" y="76"/>
                        <a:pt x="727" y="71"/>
                        <a:pt x="718" y="80"/>
                      </a:cubicBezTo>
                      <a:cubicBezTo>
                        <a:pt x="789" y="0"/>
                        <a:pt x="726" y="53"/>
                        <a:pt x="753" y="70"/>
                      </a:cubicBezTo>
                      <a:cubicBezTo>
                        <a:pt x="760" y="75"/>
                        <a:pt x="770" y="67"/>
                        <a:pt x="778" y="65"/>
                      </a:cubicBezTo>
                      <a:cubicBezTo>
                        <a:pt x="790" y="64"/>
                        <a:pt x="818" y="57"/>
                        <a:pt x="834" y="58"/>
                      </a:cubicBezTo>
                      <a:cubicBezTo>
                        <a:pt x="850" y="59"/>
                        <a:pt x="860" y="63"/>
                        <a:pt x="872" y="69"/>
                      </a:cubicBezTo>
                      <a:cubicBezTo>
                        <a:pt x="884" y="75"/>
                        <a:pt x="899" y="95"/>
                        <a:pt x="908" y="95"/>
                      </a:cubicBezTo>
                      <a:cubicBezTo>
                        <a:pt x="909" y="89"/>
                        <a:pt x="919" y="38"/>
                        <a:pt x="928" y="70"/>
                      </a:cubicBezTo>
                      <a:cubicBezTo>
                        <a:pt x="932" y="72"/>
                        <a:pt x="938" y="78"/>
                        <a:pt x="939" y="91"/>
                      </a:cubicBezTo>
                      <a:cubicBezTo>
                        <a:pt x="940" y="104"/>
                        <a:pt x="928" y="138"/>
                        <a:pt x="933" y="150"/>
                      </a:cubicBezTo>
                      <a:cubicBezTo>
                        <a:pt x="935" y="159"/>
                        <a:pt x="964" y="164"/>
                        <a:pt x="968" y="165"/>
                      </a:cubicBezTo>
                      <a:cubicBezTo>
                        <a:pt x="978" y="196"/>
                        <a:pt x="982" y="230"/>
                        <a:pt x="953" y="250"/>
                      </a:cubicBezTo>
                      <a:cubicBezTo>
                        <a:pt x="947" y="269"/>
                        <a:pt x="934" y="273"/>
                        <a:pt x="923" y="290"/>
                      </a:cubicBezTo>
                      <a:cubicBezTo>
                        <a:pt x="922" y="312"/>
                        <a:pt x="920" y="386"/>
                        <a:pt x="913" y="420"/>
                      </a:cubicBezTo>
                      <a:cubicBezTo>
                        <a:pt x="911" y="432"/>
                        <a:pt x="907" y="443"/>
                        <a:pt x="903" y="455"/>
                      </a:cubicBezTo>
                      <a:cubicBezTo>
                        <a:pt x="900" y="465"/>
                        <a:pt x="903" y="484"/>
                        <a:pt x="893" y="485"/>
                      </a:cubicBezTo>
                      <a:cubicBezTo>
                        <a:pt x="876" y="487"/>
                        <a:pt x="860" y="488"/>
                        <a:pt x="843" y="490"/>
                      </a:cubicBezTo>
                      <a:cubicBezTo>
                        <a:pt x="816" y="503"/>
                        <a:pt x="815" y="515"/>
                        <a:pt x="803" y="540"/>
                      </a:cubicBezTo>
                      <a:lnTo>
                        <a:pt x="743" y="540"/>
                      </a:lnTo>
                      <a:lnTo>
                        <a:pt x="659" y="512"/>
                      </a:lnTo>
                      <a:lnTo>
                        <a:pt x="633" y="540"/>
                      </a:lnTo>
                      <a:lnTo>
                        <a:pt x="659" y="595"/>
                      </a:lnTo>
                      <a:lnTo>
                        <a:pt x="659" y="650"/>
                      </a:lnTo>
                      <a:lnTo>
                        <a:pt x="528" y="835"/>
                      </a:lnTo>
                      <a:lnTo>
                        <a:pt x="498" y="950"/>
                      </a:lnTo>
                      <a:lnTo>
                        <a:pt x="203" y="1295"/>
                      </a:lnTo>
                      <a:lnTo>
                        <a:pt x="193" y="1355"/>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9" name="Group 45"/>
              <p:cNvGrpSpPr>
                <a:grpSpLocks noChangeAspect="1"/>
              </p:cNvGrpSpPr>
              <p:nvPr/>
            </p:nvGrpSpPr>
            <p:grpSpPr bwMode="auto">
              <a:xfrm>
                <a:off x="9751538" y="8842469"/>
                <a:ext cx="1868595" cy="3164387"/>
                <a:chOff x="8177" y="7416"/>
                <a:chExt cx="1336" cy="2264"/>
              </a:xfrm>
              <a:grpFill/>
            </p:grpSpPr>
            <p:sp>
              <p:nvSpPr>
                <p:cNvPr id="93" name="Freeform 46"/>
                <p:cNvSpPr>
                  <a:spLocks noChangeAspect="1"/>
                </p:cNvSpPr>
                <p:nvPr/>
              </p:nvSpPr>
              <p:spPr bwMode="auto">
                <a:xfrm>
                  <a:off x="8177" y="7416"/>
                  <a:ext cx="1336" cy="1390"/>
                </a:xfrm>
                <a:custGeom>
                  <a:avLst/>
                  <a:gdLst/>
                  <a:ahLst/>
                  <a:cxnLst>
                    <a:cxn ang="0">
                      <a:pos x="268" y="54"/>
                    </a:cxn>
                    <a:cxn ang="0">
                      <a:pos x="393" y="69"/>
                    </a:cxn>
                    <a:cxn ang="0">
                      <a:pos x="444" y="62"/>
                    </a:cxn>
                    <a:cxn ang="0">
                      <a:pos x="493" y="17"/>
                    </a:cxn>
                    <a:cxn ang="0">
                      <a:pos x="572" y="32"/>
                    </a:cxn>
                    <a:cxn ang="0">
                      <a:pos x="618" y="49"/>
                    </a:cxn>
                    <a:cxn ang="0">
                      <a:pos x="673" y="17"/>
                    </a:cxn>
                    <a:cxn ang="0">
                      <a:pos x="793" y="54"/>
                    </a:cxn>
                    <a:cxn ang="0">
                      <a:pos x="873" y="154"/>
                    </a:cxn>
                    <a:cxn ang="0">
                      <a:pos x="853" y="229"/>
                    </a:cxn>
                    <a:cxn ang="0">
                      <a:pos x="898" y="254"/>
                    </a:cxn>
                    <a:cxn ang="0">
                      <a:pos x="973" y="274"/>
                    </a:cxn>
                    <a:cxn ang="0">
                      <a:pos x="988" y="339"/>
                    </a:cxn>
                    <a:cxn ang="0">
                      <a:pos x="999" y="425"/>
                    </a:cxn>
                    <a:cxn ang="0">
                      <a:pos x="983" y="494"/>
                    </a:cxn>
                    <a:cxn ang="0">
                      <a:pos x="969" y="605"/>
                    </a:cxn>
                    <a:cxn ang="0">
                      <a:pos x="984" y="665"/>
                    </a:cxn>
                    <a:cxn ang="0">
                      <a:pos x="1026" y="759"/>
                    </a:cxn>
                    <a:cxn ang="0">
                      <a:pos x="1007" y="879"/>
                    </a:cxn>
                    <a:cxn ang="0">
                      <a:pos x="1073" y="994"/>
                    </a:cxn>
                    <a:cxn ang="0">
                      <a:pos x="1128" y="1054"/>
                    </a:cxn>
                    <a:cxn ang="0">
                      <a:pos x="1063" y="1144"/>
                    </a:cxn>
                    <a:cxn ang="0">
                      <a:pos x="1104" y="1138"/>
                    </a:cxn>
                    <a:cxn ang="0">
                      <a:pos x="1163" y="1179"/>
                    </a:cxn>
                    <a:cxn ang="0">
                      <a:pos x="1153" y="1189"/>
                    </a:cxn>
                    <a:cxn ang="0">
                      <a:pos x="1248" y="1254"/>
                    </a:cxn>
                    <a:cxn ang="0">
                      <a:pos x="1313" y="1364"/>
                    </a:cxn>
                    <a:cxn ang="0">
                      <a:pos x="1326" y="1389"/>
                    </a:cxn>
                    <a:cxn ang="0">
                      <a:pos x="1243" y="1325"/>
                    </a:cxn>
                    <a:cxn ang="0">
                      <a:pos x="1191" y="1265"/>
                    </a:cxn>
                    <a:cxn ang="0">
                      <a:pos x="1134" y="1209"/>
                    </a:cxn>
                    <a:cxn ang="0">
                      <a:pos x="1073" y="1239"/>
                    </a:cxn>
                    <a:cxn ang="0">
                      <a:pos x="1037" y="1254"/>
                    </a:cxn>
                    <a:cxn ang="0">
                      <a:pos x="963" y="1269"/>
                    </a:cxn>
                    <a:cxn ang="0">
                      <a:pos x="812" y="1202"/>
                    </a:cxn>
                    <a:cxn ang="0">
                      <a:pos x="763" y="1194"/>
                    </a:cxn>
                    <a:cxn ang="0">
                      <a:pos x="741" y="1127"/>
                    </a:cxn>
                    <a:cxn ang="0">
                      <a:pos x="663" y="1109"/>
                    </a:cxn>
                    <a:cxn ang="0">
                      <a:pos x="587" y="1085"/>
                    </a:cxn>
                    <a:cxn ang="0">
                      <a:pos x="553" y="958"/>
                    </a:cxn>
                    <a:cxn ang="0">
                      <a:pos x="501" y="935"/>
                    </a:cxn>
                    <a:cxn ang="0">
                      <a:pos x="508" y="883"/>
                    </a:cxn>
                    <a:cxn ang="0">
                      <a:pos x="588" y="844"/>
                    </a:cxn>
                    <a:cxn ang="0">
                      <a:pos x="623" y="749"/>
                    </a:cxn>
                    <a:cxn ang="0">
                      <a:pos x="594" y="692"/>
                    </a:cxn>
                    <a:cxn ang="0">
                      <a:pos x="459" y="650"/>
                    </a:cxn>
                    <a:cxn ang="0">
                      <a:pos x="392" y="538"/>
                    </a:cxn>
                    <a:cxn ang="0">
                      <a:pos x="261" y="437"/>
                    </a:cxn>
                    <a:cxn ang="0">
                      <a:pos x="183" y="414"/>
                    </a:cxn>
                    <a:cxn ang="0">
                      <a:pos x="103" y="302"/>
                    </a:cxn>
                    <a:cxn ang="0">
                      <a:pos x="53" y="194"/>
                    </a:cxn>
                    <a:cxn ang="0">
                      <a:pos x="21" y="73"/>
                    </a:cxn>
                    <a:cxn ang="0">
                      <a:pos x="28" y="9"/>
                    </a:cxn>
                    <a:cxn ang="0">
                      <a:pos x="107" y="32"/>
                    </a:cxn>
                    <a:cxn ang="0">
                      <a:pos x="213" y="64"/>
                    </a:cxn>
                  </a:cxnLst>
                  <a:rect l="0" t="0" r="r" b="b"/>
                  <a:pathLst>
                    <a:path w="1336" h="1390">
                      <a:moveTo>
                        <a:pt x="228" y="74"/>
                      </a:moveTo>
                      <a:cubicBezTo>
                        <a:pt x="236" y="71"/>
                        <a:pt x="245" y="68"/>
                        <a:pt x="253" y="64"/>
                      </a:cubicBezTo>
                      <a:cubicBezTo>
                        <a:pt x="258" y="61"/>
                        <a:pt x="262" y="54"/>
                        <a:pt x="268" y="54"/>
                      </a:cubicBezTo>
                      <a:cubicBezTo>
                        <a:pt x="279" y="54"/>
                        <a:pt x="298" y="64"/>
                        <a:pt x="298" y="64"/>
                      </a:cubicBezTo>
                      <a:cubicBezTo>
                        <a:pt x="303" y="71"/>
                        <a:pt x="305" y="81"/>
                        <a:pt x="313" y="84"/>
                      </a:cubicBezTo>
                      <a:cubicBezTo>
                        <a:pt x="321" y="87"/>
                        <a:pt x="380" y="72"/>
                        <a:pt x="393" y="69"/>
                      </a:cubicBezTo>
                      <a:cubicBezTo>
                        <a:pt x="409" y="64"/>
                        <a:pt x="412" y="63"/>
                        <a:pt x="418" y="58"/>
                      </a:cubicBezTo>
                      <a:cubicBezTo>
                        <a:pt x="424" y="53"/>
                        <a:pt x="425" y="38"/>
                        <a:pt x="429" y="39"/>
                      </a:cubicBezTo>
                      <a:cubicBezTo>
                        <a:pt x="433" y="40"/>
                        <a:pt x="437" y="58"/>
                        <a:pt x="444" y="62"/>
                      </a:cubicBezTo>
                      <a:cubicBezTo>
                        <a:pt x="451" y="66"/>
                        <a:pt x="459" y="67"/>
                        <a:pt x="468" y="64"/>
                      </a:cubicBezTo>
                      <a:cubicBezTo>
                        <a:pt x="479" y="67"/>
                        <a:pt x="497" y="51"/>
                        <a:pt x="501" y="43"/>
                      </a:cubicBezTo>
                      <a:cubicBezTo>
                        <a:pt x="505" y="35"/>
                        <a:pt x="486" y="20"/>
                        <a:pt x="493" y="17"/>
                      </a:cubicBezTo>
                      <a:cubicBezTo>
                        <a:pt x="518" y="0"/>
                        <a:pt x="517" y="15"/>
                        <a:pt x="543" y="24"/>
                      </a:cubicBezTo>
                      <a:cubicBezTo>
                        <a:pt x="556" y="23"/>
                        <a:pt x="551" y="5"/>
                        <a:pt x="557" y="9"/>
                      </a:cubicBezTo>
                      <a:cubicBezTo>
                        <a:pt x="562" y="10"/>
                        <a:pt x="568" y="25"/>
                        <a:pt x="572" y="32"/>
                      </a:cubicBezTo>
                      <a:cubicBezTo>
                        <a:pt x="576" y="39"/>
                        <a:pt x="575" y="47"/>
                        <a:pt x="578" y="49"/>
                      </a:cubicBezTo>
                      <a:cubicBezTo>
                        <a:pt x="583" y="47"/>
                        <a:pt x="588" y="43"/>
                        <a:pt x="593" y="44"/>
                      </a:cubicBezTo>
                      <a:cubicBezTo>
                        <a:pt x="617" y="47"/>
                        <a:pt x="632" y="63"/>
                        <a:pt x="618" y="49"/>
                      </a:cubicBezTo>
                      <a:cubicBezTo>
                        <a:pt x="626" y="55"/>
                        <a:pt x="635" y="72"/>
                        <a:pt x="643" y="66"/>
                      </a:cubicBezTo>
                      <a:cubicBezTo>
                        <a:pt x="649" y="65"/>
                        <a:pt x="630" y="53"/>
                        <a:pt x="636" y="43"/>
                      </a:cubicBezTo>
                      <a:cubicBezTo>
                        <a:pt x="641" y="35"/>
                        <a:pt x="664" y="18"/>
                        <a:pt x="673" y="17"/>
                      </a:cubicBezTo>
                      <a:cubicBezTo>
                        <a:pt x="682" y="16"/>
                        <a:pt x="684" y="34"/>
                        <a:pt x="692" y="35"/>
                      </a:cubicBezTo>
                      <a:cubicBezTo>
                        <a:pt x="705" y="54"/>
                        <a:pt x="700" y="32"/>
                        <a:pt x="723" y="24"/>
                      </a:cubicBezTo>
                      <a:cubicBezTo>
                        <a:pt x="749" y="31"/>
                        <a:pt x="767" y="47"/>
                        <a:pt x="793" y="54"/>
                      </a:cubicBezTo>
                      <a:cubicBezTo>
                        <a:pt x="808" y="68"/>
                        <a:pt x="807" y="92"/>
                        <a:pt x="819" y="103"/>
                      </a:cubicBezTo>
                      <a:cubicBezTo>
                        <a:pt x="828" y="116"/>
                        <a:pt x="840" y="125"/>
                        <a:pt x="849" y="133"/>
                      </a:cubicBezTo>
                      <a:cubicBezTo>
                        <a:pt x="859" y="149"/>
                        <a:pt x="873" y="143"/>
                        <a:pt x="873" y="154"/>
                      </a:cubicBezTo>
                      <a:cubicBezTo>
                        <a:pt x="872" y="167"/>
                        <a:pt x="846" y="208"/>
                        <a:pt x="842" y="212"/>
                      </a:cubicBezTo>
                      <a:cubicBezTo>
                        <a:pt x="837" y="214"/>
                        <a:pt x="850" y="174"/>
                        <a:pt x="848" y="179"/>
                      </a:cubicBezTo>
                      <a:cubicBezTo>
                        <a:pt x="851" y="183"/>
                        <a:pt x="848" y="218"/>
                        <a:pt x="853" y="229"/>
                      </a:cubicBezTo>
                      <a:cubicBezTo>
                        <a:pt x="858" y="240"/>
                        <a:pt x="873" y="238"/>
                        <a:pt x="878" y="244"/>
                      </a:cubicBezTo>
                      <a:cubicBezTo>
                        <a:pt x="880" y="251"/>
                        <a:pt x="877" y="261"/>
                        <a:pt x="883" y="264"/>
                      </a:cubicBezTo>
                      <a:cubicBezTo>
                        <a:pt x="888" y="267"/>
                        <a:pt x="893" y="257"/>
                        <a:pt x="898" y="254"/>
                      </a:cubicBezTo>
                      <a:cubicBezTo>
                        <a:pt x="909" y="248"/>
                        <a:pt x="922" y="245"/>
                        <a:pt x="933" y="239"/>
                      </a:cubicBezTo>
                      <a:cubicBezTo>
                        <a:pt x="940" y="241"/>
                        <a:pt x="948" y="239"/>
                        <a:pt x="953" y="244"/>
                      </a:cubicBezTo>
                      <a:cubicBezTo>
                        <a:pt x="962" y="252"/>
                        <a:pt x="973" y="274"/>
                        <a:pt x="973" y="274"/>
                      </a:cubicBezTo>
                      <a:cubicBezTo>
                        <a:pt x="994" y="287"/>
                        <a:pt x="992" y="302"/>
                        <a:pt x="1014" y="309"/>
                      </a:cubicBezTo>
                      <a:cubicBezTo>
                        <a:pt x="1011" y="314"/>
                        <a:pt x="1019" y="332"/>
                        <a:pt x="1014" y="335"/>
                      </a:cubicBezTo>
                      <a:cubicBezTo>
                        <a:pt x="1005" y="341"/>
                        <a:pt x="988" y="339"/>
                        <a:pt x="988" y="339"/>
                      </a:cubicBezTo>
                      <a:cubicBezTo>
                        <a:pt x="952" y="327"/>
                        <a:pt x="996" y="352"/>
                        <a:pt x="1003" y="359"/>
                      </a:cubicBezTo>
                      <a:cubicBezTo>
                        <a:pt x="1003" y="369"/>
                        <a:pt x="1002" y="369"/>
                        <a:pt x="999" y="380"/>
                      </a:cubicBezTo>
                      <a:cubicBezTo>
                        <a:pt x="998" y="391"/>
                        <a:pt x="997" y="414"/>
                        <a:pt x="999" y="425"/>
                      </a:cubicBezTo>
                      <a:cubicBezTo>
                        <a:pt x="1001" y="436"/>
                        <a:pt x="1011" y="438"/>
                        <a:pt x="1011" y="444"/>
                      </a:cubicBezTo>
                      <a:cubicBezTo>
                        <a:pt x="1012" y="450"/>
                        <a:pt x="1004" y="451"/>
                        <a:pt x="999" y="459"/>
                      </a:cubicBezTo>
                      <a:cubicBezTo>
                        <a:pt x="994" y="467"/>
                        <a:pt x="990" y="478"/>
                        <a:pt x="983" y="494"/>
                      </a:cubicBezTo>
                      <a:cubicBezTo>
                        <a:pt x="980" y="510"/>
                        <a:pt x="959" y="541"/>
                        <a:pt x="954" y="557"/>
                      </a:cubicBezTo>
                      <a:cubicBezTo>
                        <a:pt x="949" y="573"/>
                        <a:pt x="951" y="581"/>
                        <a:pt x="953" y="589"/>
                      </a:cubicBezTo>
                      <a:cubicBezTo>
                        <a:pt x="955" y="595"/>
                        <a:pt x="960" y="603"/>
                        <a:pt x="969" y="605"/>
                      </a:cubicBezTo>
                      <a:cubicBezTo>
                        <a:pt x="978" y="607"/>
                        <a:pt x="1005" y="600"/>
                        <a:pt x="1008" y="604"/>
                      </a:cubicBezTo>
                      <a:cubicBezTo>
                        <a:pt x="1029" y="619"/>
                        <a:pt x="996" y="626"/>
                        <a:pt x="988" y="629"/>
                      </a:cubicBezTo>
                      <a:cubicBezTo>
                        <a:pt x="983" y="639"/>
                        <a:pt x="982" y="651"/>
                        <a:pt x="984" y="665"/>
                      </a:cubicBezTo>
                      <a:cubicBezTo>
                        <a:pt x="986" y="679"/>
                        <a:pt x="999" y="700"/>
                        <a:pt x="1003" y="714"/>
                      </a:cubicBezTo>
                      <a:cubicBezTo>
                        <a:pt x="1008" y="727"/>
                        <a:pt x="1003" y="744"/>
                        <a:pt x="1007" y="752"/>
                      </a:cubicBezTo>
                      <a:cubicBezTo>
                        <a:pt x="1011" y="760"/>
                        <a:pt x="1027" y="755"/>
                        <a:pt x="1026" y="759"/>
                      </a:cubicBezTo>
                      <a:cubicBezTo>
                        <a:pt x="1025" y="769"/>
                        <a:pt x="1002" y="758"/>
                        <a:pt x="998" y="774"/>
                      </a:cubicBezTo>
                      <a:cubicBezTo>
                        <a:pt x="980" y="800"/>
                        <a:pt x="946" y="827"/>
                        <a:pt x="992" y="838"/>
                      </a:cubicBezTo>
                      <a:cubicBezTo>
                        <a:pt x="1007" y="860"/>
                        <a:pt x="976" y="879"/>
                        <a:pt x="1007" y="879"/>
                      </a:cubicBezTo>
                      <a:cubicBezTo>
                        <a:pt x="1002" y="894"/>
                        <a:pt x="1034" y="898"/>
                        <a:pt x="1033" y="914"/>
                      </a:cubicBezTo>
                      <a:cubicBezTo>
                        <a:pt x="1033" y="920"/>
                        <a:pt x="1041" y="924"/>
                        <a:pt x="1043" y="929"/>
                      </a:cubicBezTo>
                      <a:cubicBezTo>
                        <a:pt x="1049" y="942"/>
                        <a:pt x="1059" y="986"/>
                        <a:pt x="1073" y="994"/>
                      </a:cubicBezTo>
                      <a:cubicBezTo>
                        <a:pt x="1085" y="1001"/>
                        <a:pt x="1113" y="1004"/>
                        <a:pt x="1113" y="1004"/>
                      </a:cubicBezTo>
                      <a:cubicBezTo>
                        <a:pt x="1120" y="1014"/>
                        <a:pt x="1126" y="1024"/>
                        <a:pt x="1133" y="1034"/>
                      </a:cubicBezTo>
                      <a:cubicBezTo>
                        <a:pt x="1137" y="1040"/>
                        <a:pt x="1131" y="1048"/>
                        <a:pt x="1128" y="1054"/>
                      </a:cubicBezTo>
                      <a:cubicBezTo>
                        <a:pt x="1123" y="1062"/>
                        <a:pt x="1117" y="1081"/>
                        <a:pt x="1108" y="1089"/>
                      </a:cubicBezTo>
                      <a:cubicBezTo>
                        <a:pt x="1099" y="1097"/>
                        <a:pt x="1082" y="1095"/>
                        <a:pt x="1074" y="1104"/>
                      </a:cubicBezTo>
                      <a:cubicBezTo>
                        <a:pt x="1067" y="1125"/>
                        <a:pt x="1070" y="1123"/>
                        <a:pt x="1063" y="1144"/>
                      </a:cubicBezTo>
                      <a:cubicBezTo>
                        <a:pt x="1075" y="1180"/>
                        <a:pt x="1075" y="1177"/>
                        <a:pt x="1108" y="1194"/>
                      </a:cubicBezTo>
                      <a:cubicBezTo>
                        <a:pt x="1112" y="1196"/>
                        <a:pt x="1109" y="1181"/>
                        <a:pt x="1108" y="1172"/>
                      </a:cubicBezTo>
                      <a:cubicBezTo>
                        <a:pt x="1107" y="1163"/>
                        <a:pt x="1098" y="1142"/>
                        <a:pt x="1104" y="1138"/>
                      </a:cubicBezTo>
                      <a:cubicBezTo>
                        <a:pt x="1107" y="1145"/>
                        <a:pt x="1138" y="1143"/>
                        <a:pt x="1143" y="1149"/>
                      </a:cubicBezTo>
                      <a:cubicBezTo>
                        <a:pt x="1147" y="1154"/>
                        <a:pt x="1155" y="1154"/>
                        <a:pt x="1158" y="1159"/>
                      </a:cubicBezTo>
                      <a:cubicBezTo>
                        <a:pt x="1162" y="1165"/>
                        <a:pt x="1159" y="1174"/>
                        <a:pt x="1163" y="1179"/>
                      </a:cubicBezTo>
                      <a:cubicBezTo>
                        <a:pt x="1166" y="1183"/>
                        <a:pt x="1178" y="1189"/>
                        <a:pt x="1178" y="1184"/>
                      </a:cubicBezTo>
                      <a:cubicBezTo>
                        <a:pt x="1178" y="1178"/>
                        <a:pt x="1168" y="1177"/>
                        <a:pt x="1163" y="1174"/>
                      </a:cubicBezTo>
                      <a:cubicBezTo>
                        <a:pt x="1160" y="1179"/>
                        <a:pt x="1150" y="1184"/>
                        <a:pt x="1153" y="1189"/>
                      </a:cubicBezTo>
                      <a:cubicBezTo>
                        <a:pt x="1155" y="1194"/>
                        <a:pt x="1163" y="1182"/>
                        <a:pt x="1168" y="1184"/>
                      </a:cubicBezTo>
                      <a:cubicBezTo>
                        <a:pt x="1187" y="1192"/>
                        <a:pt x="1179" y="1230"/>
                        <a:pt x="1198" y="1239"/>
                      </a:cubicBezTo>
                      <a:cubicBezTo>
                        <a:pt x="1227" y="1254"/>
                        <a:pt x="1211" y="1248"/>
                        <a:pt x="1248" y="1254"/>
                      </a:cubicBezTo>
                      <a:cubicBezTo>
                        <a:pt x="1252" y="1284"/>
                        <a:pt x="1249" y="1299"/>
                        <a:pt x="1278" y="1309"/>
                      </a:cubicBezTo>
                      <a:cubicBezTo>
                        <a:pt x="1287" y="1324"/>
                        <a:pt x="1286" y="1339"/>
                        <a:pt x="1292" y="1348"/>
                      </a:cubicBezTo>
                      <a:cubicBezTo>
                        <a:pt x="1298" y="1357"/>
                        <a:pt x="1309" y="1364"/>
                        <a:pt x="1313" y="1364"/>
                      </a:cubicBezTo>
                      <a:cubicBezTo>
                        <a:pt x="1315" y="1359"/>
                        <a:pt x="1314" y="1345"/>
                        <a:pt x="1318" y="1349"/>
                      </a:cubicBezTo>
                      <a:cubicBezTo>
                        <a:pt x="1325" y="1356"/>
                        <a:pt x="1328" y="1379"/>
                        <a:pt x="1328" y="1379"/>
                      </a:cubicBezTo>
                      <a:cubicBezTo>
                        <a:pt x="1326" y="1384"/>
                        <a:pt x="1336" y="1390"/>
                        <a:pt x="1326" y="1389"/>
                      </a:cubicBezTo>
                      <a:cubicBezTo>
                        <a:pt x="1316" y="1388"/>
                        <a:pt x="1280" y="1381"/>
                        <a:pt x="1269" y="1374"/>
                      </a:cubicBezTo>
                      <a:cubicBezTo>
                        <a:pt x="1258" y="1367"/>
                        <a:pt x="1262" y="1356"/>
                        <a:pt x="1258" y="1348"/>
                      </a:cubicBezTo>
                      <a:cubicBezTo>
                        <a:pt x="1254" y="1340"/>
                        <a:pt x="1252" y="1332"/>
                        <a:pt x="1243" y="1325"/>
                      </a:cubicBezTo>
                      <a:cubicBezTo>
                        <a:pt x="1235" y="1301"/>
                        <a:pt x="1226" y="1318"/>
                        <a:pt x="1203" y="1309"/>
                      </a:cubicBezTo>
                      <a:cubicBezTo>
                        <a:pt x="1195" y="1301"/>
                        <a:pt x="1214" y="1293"/>
                        <a:pt x="1213" y="1288"/>
                      </a:cubicBezTo>
                      <a:cubicBezTo>
                        <a:pt x="1211" y="1281"/>
                        <a:pt x="1196" y="1266"/>
                        <a:pt x="1191" y="1265"/>
                      </a:cubicBezTo>
                      <a:cubicBezTo>
                        <a:pt x="1186" y="1264"/>
                        <a:pt x="1188" y="1280"/>
                        <a:pt x="1183" y="1284"/>
                      </a:cubicBezTo>
                      <a:cubicBezTo>
                        <a:pt x="1194" y="1316"/>
                        <a:pt x="1176" y="1308"/>
                        <a:pt x="1163" y="1289"/>
                      </a:cubicBezTo>
                      <a:cubicBezTo>
                        <a:pt x="1169" y="1258"/>
                        <a:pt x="1156" y="1231"/>
                        <a:pt x="1134" y="1209"/>
                      </a:cubicBezTo>
                      <a:cubicBezTo>
                        <a:pt x="1126" y="1200"/>
                        <a:pt x="1119" y="1217"/>
                        <a:pt x="1112" y="1224"/>
                      </a:cubicBezTo>
                      <a:cubicBezTo>
                        <a:pt x="1105" y="1231"/>
                        <a:pt x="1099" y="1247"/>
                        <a:pt x="1093" y="1249"/>
                      </a:cubicBezTo>
                      <a:cubicBezTo>
                        <a:pt x="1086" y="1246"/>
                        <a:pt x="1078" y="1245"/>
                        <a:pt x="1073" y="1239"/>
                      </a:cubicBezTo>
                      <a:cubicBezTo>
                        <a:pt x="1056" y="1218"/>
                        <a:pt x="1084" y="1211"/>
                        <a:pt x="1048" y="1199"/>
                      </a:cubicBezTo>
                      <a:cubicBezTo>
                        <a:pt x="1043" y="1195"/>
                        <a:pt x="1028" y="1208"/>
                        <a:pt x="1026" y="1217"/>
                      </a:cubicBezTo>
                      <a:cubicBezTo>
                        <a:pt x="1024" y="1226"/>
                        <a:pt x="1037" y="1243"/>
                        <a:pt x="1037" y="1254"/>
                      </a:cubicBezTo>
                      <a:cubicBezTo>
                        <a:pt x="1037" y="1265"/>
                        <a:pt x="1030" y="1284"/>
                        <a:pt x="1026" y="1284"/>
                      </a:cubicBezTo>
                      <a:cubicBezTo>
                        <a:pt x="1022" y="1284"/>
                        <a:pt x="1023" y="1256"/>
                        <a:pt x="1013" y="1254"/>
                      </a:cubicBezTo>
                      <a:cubicBezTo>
                        <a:pt x="983" y="1194"/>
                        <a:pt x="981" y="1245"/>
                        <a:pt x="963" y="1269"/>
                      </a:cubicBezTo>
                      <a:cubicBezTo>
                        <a:pt x="911" y="1264"/>
                        <a:pt x="911" y="1265"/>
                        <a:pt x="878" y="1239"/>
                      </a:cubicBezTo>
                      <a:cubicBezTo>
                        <a:pt x="867" y="1230"/>
                        <a:pt x="848" y="1209"/>
                        <a:pt x="848" y="1209"/>
                      </a:cubicBezTo>
                      <a:cubicBezTo>
                        <a:pt x="838" y="1206"/>
                        <a:pt x="820" y="1195"/>
                        <a:pt x="812" y="1202"/>
                      </a:cubicBezTo>
                      <a:cubicBezTo>
                        <a:pt x="804" y="1209"/>
                        <a:pt x="804" y="1246"/>
                        <a:pt x="798" y="1249"/>
                      </a:cubicBezTo>
                      <a:cubicBezTo>
                        <a:pt x="792" y="1253"/>
                        <a:pt x="784" y="1229"/>
                        <a:pt x="778" y="1220"/>
                      </a:cubicBezTo>
                      <a:cubicBezTo>
                        <a:pt x="772" y="1211"/>
                        <a:pt x="765" y="1202"/>
                        <a:pt x="763" y="1194"/>
                      </a:cubicBezTo>
                      <a:cubicBezTo>
                        <a:pt x="765" y="1186"/>
                        <a:pt x="769" y="1177"/>
                        <a:pt x="768" y="1169"/>
                      </a:cubicBezTo>
                      <a:cubicBezTo>
                        <a:pt x="767" y="1162"/>
                        <a:pt x="761" y="1156"/>
                        <a:pt x="758" y="1149"/>
                      </a:cubicBezTo>
                      <a:cubicBezTo>
                        <a:pt x="754" y="1139"/>
                        <a:pt x="751" y="1130"/>
                        <a:pt x="741" y="1127"/>
                      </a:cubicBezTo>
                      <a:cubicBezTo>
                        <a:pt x="736" y="1121"/>
                        <a:pt x="731" y="1101"/>
                        <a:pt x="726" y="1097"/>
                      </a:cubicBezTo>
                      <a:cubicBezTo>
                        <a:pt x="721" y="1093"/>
                        <a:pt x="723" y="1102"/>
                        <a:pt x="713" y="1104"/>
                      </a:cubicBezTo>
                      <a:cubicBezTo>
                        <a:pt x="693" y="1109"/>
                        <a:pt x="683" y="1116"/>
                        <a:pt x="663" y="1109"/>
                      </a:cubicBezTo>
                      <a:cubicBezTo>
                        <a:pt x="647" y="1110"/>
                        <a:pt x="629" y="1133"/>
                        <a:pt x="618" y="1124"/>
                      </a:cubicBezTo>
                      <a:cubicBezTo>
                        <a:pt x="607" y="1123"/>
                        <a:pt x="611" y="1110"/>
                        <a:pt x="606" y="1104"/>
                      </a:cubicBezTo>
                      <a:cubicBezTo>
                        <a:pt x="601" y="1098"/>
                        <a:pt x="588" y="1093"/>
                        <a:pt x="587" y="1085"/>
                      </a:cubicBezTo>
                      <a:cubicBezTo>
                        <a:pt x="586" y="1077"/>
                        <a:pt x="595" y="1071"/>
                        <a:pt x="598" y="1054"/>
                      </a:cubicBezTo>
                      <a:cubicBezTo>
                        <a:pt x="583" y="1024"/>
                        <a:pt x="596" y="1013"/>
                        <a:pt x="603" y="984"/>
                      </a:cubicBezTo>
                      <a:cubicBezTo>
                        <a:pt x="597" y="954"/>
                        <a:pt x="579" y="958"/>
                        <a:pt x="553" y="958"/>
                      </a:cubicBezTo>
                      <a:cubicBezTo>
                        <a:pt x="544" y="950"/>
                        <a:pt x="540" y="936"/>
                        <a:pt x="534" y="932"/>
                      </a:cubicBezTo>
                      <a:cubicBezTo>
                        <a:pt x="528" y="928"/>
                        <a:pt x="521" y="935"/>
                        <a:pt x="516" y="935"/>
                      </a:cubicBezTo>
                      <a:cubicBezTo>
                        <a:pt x="511" y="935"/>
                        <a:pt x="509" y="934"/>
                        <a:pt x="501" y="935"/>
                      </a:cubicBezTo>
                      <a:cubicBezTo>
                        <a:pt x="477" y="951"/>
                        <a:pt x="497" y="945"/>
                        <a:pt x="468" y="939"/>
                      </a:cubicBezTo>
                      <a:cubicBezTo>
                        <a:pt x="458" y="910"/>
                        <a:pt x="455" y="912"/>
                        <a:pt x="482" y="890"/>
                      </a:cubicBezTo>
                      <a:cubicBezTo>
                        <a:pt x="487" y="883"/>
                        <a:pt x="503" y="888"/>
                        <a:pt x="508" y="883"/>
                      </a:cubicBezTo>
                      <a:cubicBezTo>
                        <a:pt x="513" y="878"/>
                        <a:pt x="505" y="864"/>
                        <a:pt x="512" y="860"/>
                      </a:cubicBezTo>
                      <a:cubicBezTo>
                        <a:pt x="520" y="852"/>
                        <a:pt x="540" y="863"/>
                        <a:pt x="553" y="860"/>
                      </a:cubicBezTo>
                      <a:cubicBezTo>
                        <a:pt x="566" y="857"/>
                        <a:pt x="581" y="855"/>
                        <a:pt x="588" y="844"/>
                      </a:cubicBezTo>
                      <a:cubicBezTo>
                        <a:pt x="590" y="827"/>
                        <a:pt x="588" y="810"/>
                        <a:pt x="593" y="794"/>
                      </a:cubicBezTo>
                      <a:cubicBezTo>
                        <a:pt x="595" y="788"/>
                        <a:pt x="598" y="772"/>
                        <a:pt x="602" y="767"/>
                      </a:cubicBezTo>
                      <a:cubicBezTo>
                        <a:pt x="610" y="757"/>
                        <a:pt x="617" y="760"/>
                        <a:pt x="623" y="749"/>
                      </a:cubicBezTo>
                      <a:cubicBezTo>
                        <a:pt x="626" y="739"/>
                        <a:pt x="617" y="746"/>
                        <a:pt x="617" y="737"/>
                      </a:cubicBezTo>
                      <a:cubicBezTo>
                        <a:pt x="617" y="728"/>
                        <a:pt x="625" y="702"/>
                        <a:pt x="621" y="695"/>
                      </a:cubicBezTo>
                      <a:cubicBezTo>
                        <a:pt x="617" y="688"/>
                        <a:pt x="604" y="694"/>
                        <a:pt x="594" y="692"/>
                      </a:cubicBezTo>
                      <a:cubicBezTo>
                        <a:pt x="584" y="690"/>
                        <a:pt x="577" y="684"/>
                        <a:pt x="563" y="684"/>
                      </a:cubicBezTo>
                      <a:cubicBezTo>
                        <a:pt x="544" y="674"/>
                        <a:pt x="525" y="695"/>
                        <a:pt x="508" y="689"/>
                      </a:cubicBezTo>
                      <a:cubicBezTo>
                        <a:pt x="502" y="666"/>
                        <a:pt x="479" y="663"/>
                        <a:pt x="459" y="650"/>
                      </a:cubicBezTo>
                      <a:cubicBezTo>
                        <a:pt x="441" y="623"/>
                        <a:pt x="467" y="643"/>
                        <a:pt x="433" y="609"/>
                      </a:cubicBezTo>
                      <a:cubicBezTo>
                        <a:pt x="428" y="604"/>
                        <a:pt x="423" y="584"/>
                        <a:pt x="423" y="584"/>
                      </a:cubicBezTo>
                      <a:cubicBezTo>
                        <a:pt x="417" y="573"/>
                        <a:pt x="399" y="550"/>
                        <a:pt x="392" y="538"/>
                      </a:cubicBezTo>
                      <a:cubicBezTo>
                        <a:pt x="385" y="526"/>
                        <a:pt x="393" y="530"/>
                        <a:pt x="378" y="514"/>
                      </a:cubicBezTo>
                      <a:cubicBezTo>
                        <a:pt x="369" y="477"/>
                        <a:pt x="340" y="453"/>
                        <a:pt x="303" y="444"/>
                      </a:cubicBezTo>
                      <a:cubicBezTo>
                        <a:pt x="285" y="429"/>
                        <a:pt x="274" y="436"/>
                        <a:pt x="261" y="437"/>
                      </a:cubicBezTo>
                      <a:cubicBezTo>
                        <a:pt x="248" y="438"/>
                        <a:pt x="235" y="449"/>
                        <a:pt x="227" y="448"/>
                      </a:cubicBezTo>
                      <a:cubicBezTo>
                        <a:pt x="211" y="447"/>
                        <a:pt x="219" y="439"/>
                        <a:pt x="212" y="433"/>
                      </a:cubicBezTo>
                      <a:cubicBezTo>
                        <a:pt x="205" y="427"/>
                        <a:pt x="195" y="427"/>
                        <a:pt x="183" y="414"/>
                      </a:cubicBezTo>
                      <a:cubicBezTo>
                        <a:pt x="166" y="393"/>
                        <a:pt x="161" y="372"/>
                        <a:pt x="143" y="354"/>
                      </a:cubicBezTo>
                      <a:cubicBezTo>
                        <a:pt x="132" y="322"/>
                        <a:pt x="141" y="365"/>
                        <a:pt x="118" y="332"/>
                      </a:cubicBezTo>
                      <a:cubicBezTo>
                        <a:pt x="113" y="322"/>
                        <a:pt x="107" y="311"/>
                        <a:pt x="103" y="302"/>
                      </a:cubicBezTo>
                      <a:cubicBezTo>
                        <a:pt x="99" y="293"/>
                        <a:pt x="101" y="290"/>
                        <a:pt x="93" y="279"/>
                      </a:cubicBezTo>
                      <a:cubicBezTo>
                        <a:pt x="84" y="264"/>
                        <a:pt x="65" y="248"/>
                        <a:pt x="58" y="234"/>
                      </a:cubicBezTo>
                      <a:cubicBezTo>
                        <a:pt x="51" y="220"/>
                        <a:pt x="58" y="213"/>
                        <a:pt x="53" y="194"/>
                      </a:cubicBezTo>
                      <a:cubicBezTo>
                        <a:pt x="46" y="162"/>
                        <a:pt x="45" y="144"/>
                        <a:pt x="28" y="119"/>
                      </a:cubicBezTo>
                      <a:cubicBezTo>
                        <a:pt x="23" y="102"/>
                        <a:pt x="25" y="110"/>
                        <a:pt x="21" y="99"/>
                      </a:cubicBezTo>
                      <a:cubicBezTo>
                        <a:pt x="20" y="91"/>
                        <a:pt x="24" y="80"/>
                        <a:pt x="21" y="73"/>
                      </a:cubicBezTo>
                      <a:cubicBezTo>
                        <a:pt x="18" y="66"/>
                        <a:pt x="6" y="64"/>
                        <a:pt x="3" y="54"/>
                      </a:cubicBezTo>
                      <a:cubicBezTo>
                        <a:pt x="0" y="39"/>
                        <a:pt x="2" y="20"/>
                        <a:pt x="6" y="13"/>
                      </a:cubicBezTo>
                      <a:cubicBezTo>
                        <a:pt x="10" y="6"/>
                        <a:pt x="24" y="6"/>
                        <a:pt x="28" y="9"/>
                      </a:cubicBezTo>
                      <a:cubicBezTo>
                        <a:pt x="34" y="11"/>
                        <a:pt x="25" y="26"/>
                        <a:pt x="32" y="32"/>
                      </a:cubicBezTo>
                      <a:cubicBezTo>
                        <a:pt x="39" y="39"/>
                        <a:pt x="61" y="50"/>
                        <a:pt x="73" y="50"/>
                      </a:cubicBezTo>
                      <a:cubicBezTo>
                        <a:pt x="84" y="46"/>
                        <a:pt x="96" y="34"/>
                        <a:pt x="107" y="32"/>
                      </a:cubicBezTo>
                      <a:cubicBezTo>
                        <a:pt x="115" y="31"/>
                        <a:pt x="136" y="52"/>
                        <a:pt x="144" y="54"/>
                      </a:cubicBezTo>
                      <a:cubicBezTo>
                        <a:pt x="157" y="56"/>
                        <a:pt x="154" y="56"/>
                        <a:pt x="167" y="58"/>
                      </a:cubicBezTo>
                      <a:cubicBezTo>
                        <a:pt x="195" y="86"/>
                        <a:pt x="172" y="49"/>
                        <a:pt x="213" y="64"/>
                      </a:cubicBezTo>
                      <a:cubicBezTo>
                        <a:pt x="219" y="66"/>
                        <a:pt x="228" y="74"/>
                        <a:pt x="228" y="74"/>
                      </a:cubicBezTo>
                      <a:close/>
                    </a:path>
                  </a:pathLst>
                </a:custGeom>
                <a:grpFill/>
                <a:ln w="3175" cmpd="sng">
                  <a:solidFill>
                    <a:schemeClr val="accent1">
                      <a:lumMod val="60000"/>
                      <a:lumOff val="40000"/>
                    </a:schemeClr>
                  </a:solidFill>
                  <a:prstDash val="solid"/>
                  <a:round/>
                  <a:headEnd/>
                  <a:tailEnd/>
                </a:ln>
                <a:effectLst/>
              </p:spPr>
              <p:txBody>
                <a:bodyPr/>
                <a:lstStyle/>
                <a:p>
                  <a:pPr defTabSz="4178636" fontAlgn="auto">
                    <a:spcBef>
                      <a:spcPts val="0"/>
                    </a:spcBef>
                    <a:spcAft>
                      <a:spcPts val="0"/>
                    </a:spcAft>
                    <a:defRPr/>
                  </a:pPr>
                  <a:endParaRPr lang="en-PH" sz="1800">
                    <a:latin typeface="+mn-lt"/>
                    <a:cs typeface="+mn-cs"/>
                  </a:endParaRPr>
                </a:p>
              </p:txBody>
            </p:sp>
            <p:sp>
              <p:nvSpPr>
                <p:cNvPr id="94" name="Freeform 47"/>
                <p:cNvSpPr>
                  <a:spLocks noChangeAspect="1"/>
                </p:cNvSpPr>
                <p:nvPr/>
              </p:nvSpPr>
              <p:spPr bwMode="auto">
                <a:xfrm>
                  <a:off x="8294" y="7924"/>
                  <a:ext cx="69" cy="86"/>
                </a:xfrm>
                <a:custGeom>
                  <a:avLst/>
                  <a:gdLst/>
                  <a:ahLst/>
                  <a:cxnLst>
                    <a:cxn ang="0">
                      <a:pos x="20" y="34"/>
                    </a:cxn>
                    <a:cxn ang="0">
                      <a:pos x="39" y="0"/>
                    </a:cxn>
                    <a:cxn ang="0">
                      <a:pos x="50" y="30"/>
                    </a:cxn>
                    <a:cxn ang="0">
                      <a:pos x="9" y="86"/>
                    </a:cxn>
                    <a:cxn ang="0">
                      <a:pos x="1" y="75"/>
                    </a:cxn>
                    <a:cxn ang="0">
                      <a:pos x="12" y="34"/>
                    </a:cxn>
                    <a:cxn ang="0">
                      <a:pos x="20" y="34"/>
                    </a:cxn>
                  </a:cxnLst>
                  <a:rect l="0" t="0" r="r" b="b"/>
                  <a:pathLst>
                    <a:path w="69" h="86">
                      <a:moveTo>
                        <a:pt x="20" y="34"/>
                      </a:moveTo>
                      <a:cubicBezTo>
                        <a:pt x="27" y="22"/>
                        <a:pt x="34" y="13"/>
                        <a:pt x="39" y="0"/>
                      </a:cubicBezTo>
                      <a:cubicBezTo>
                        <a:pt x="61" y="6"/>
                        <a:pt x="59" y="10"/>
                        <a:pt x="50" y="30"/>
                      </a:cubicBezTo>
                      <a:cubicBezTo>
                        <a:pt x="69" y="81"/>
                        <a:pt x="45" y="76"/>
                        <a:pt x="9" y="86"/>
                      </a:cubicBezTo>
                      <a:cubicBezTo>
                        <a:pt x="6" y="82"/>
                        <a:pt x="2" y="79"/>
                        <a:pt x="1" y="75"/>
                      </a:cubicBezTo>
                      <a:cubicBezTo>
                        <a:pt x="0" y="72"/>
                        <a:pt x="10" y="37"/>
                        <a:pt x="12" y="34"/>
                      </a:cubicBezTo>
                      <a:cubicBezTo>
                        <a:pt x="14" y="32"/>
                        <a:pt x="17" y="34"/>
                        <a:pt x="20" y="3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5" name="Freeform 48"/>
                <p:cNvSpPr>
                  <a:spLocks noChangeAspect="1"/>
                </p:cNvSpPr>
                <p:nvPr/>
              </p:nvSpPr>
              <p:spPr bwMode="auto">
                <a:xfrm>
                  <a:off x="8632" y="8130"/>
                  <a:ext cx="65" cy="101"/>
                </a:xfrm>
                <a:custGeom>
                  <a:avLst/>
                  <a:gdLst/>
                  <a:ahLst/>
                  <a:cxnLst>
                    <a:cxn ang="0">
                      <a:pos x="23" y="68"/>
                    </a:cxn>
                    <a:cxn ang="0">
                      <a:pos x="8" y="49"/>
                    </a:cxn>
                    <a:cxn ang="0">
                      <a:pos x="1" y="23"/>
                    </a:cxn>
                    <a:cxn ang="0">
                      <a:pos x="27" y="11"/>
                    </a:cxn>
                    <a:cxn ang="0">
                      <a:pos x="61" y="56"/>
                    </a:cxn>
                    <a:cxn ang="0">
                      <a:pos x="42" y="101"/>
                    </a:cxn>
                    <a:cxn ang="0">
                      <a:pos x="23" y="68"/>
                    </a:cxn>
                  </a:cxnLst>
                  <a:rect l="0" t="0" r="r" b="b"/>
                  <a:pathLst>
                    <a:path w="65" h="101">
                      <a:moveTo>
                        <a:pt x="23" y="68"/>
                      </a:moveTo>
                      <a:cubicBezTo>
                        <a:pt x="10" y="59"/>
                        <a:pt x="12" y="63"/>
                        <a:pt x="8" y="49"/>
                      </a:cubicBezTo>
                      <a:cubicBezTo>
                        <a:pt x="5" y="40"/>
                        <a:pt x="1" y="23"/>
                        <a:pt x="1" y="23"/>
                      </a:cubicBezTo>
                      <a:cubicBezTo>
                        <a:pt x="5" y="4"/>
                        <a:pt x="10" y="0"/>
                        <a:pt x="27" y="11"/>
                      </a:cubicBezTo>
                      <a:cubicBezTo>
                        <a:pt x="38" y="54"/>
                        <a:pt x="30" y="28"/>
                        <a:pt x="61" y="56"/>
                      </a:cubicBezTo>
                      <a:cubicBezTo>
                        <a:pt x="65" y="76"/>
                        <a:pt x="65" y="95"/>
                        <a:pt x="42" y="101"/>
                      </a:cubicBezTo>
                      <a:cubicBezTo>
                        <a:pt x="37" y="97"/>
                        <a:pt x="0" y="68"/>
                        <a:pt x="23" y="6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6" name="Freeform 49"/>
                <p:cNvSpPr>
                  <a:spLocks noChangeAspect="1"/>
                </p:cNvSpPr>
                <p:nvPr/>
              </p:nvSpPr>
              <p:spPr bwMode="auto">
                <a:xfrm>
                  <a:off x="8546" y="8136"/>
                  <a:ext cx="126" cy="175"/>
                </a:xfrm>
                <a:custGeom>
                  <a:avLst/>
                  <a:gdLst/>
                  <a:ahLst/>
                  <a:cxnLst>
                    <a:cxn ang="0">
                      <a:pos x="15" y="24"/>
                    </a:cxn>
                    <a:cxn ang="0">
                      <a:pos x="45" y="17"/>
                    </a:cxn>
                    <a:cxn ang="0">
                      <a:pos x="75" y="54"/>
                    </a:cxn>
                    <a:cxn ang="0">
                      <a:pos x="83" y="65"/>
                    </a:cxn>
                    <a:cxn ang="0">
                      <a:pos x="90" y="99"/>
                    </a:cxn>
                    <a:cxn ang="0">
                      <a:pos x="113" y="114"/>
                    </a:cxn>
                    <a:cxn ang="0">
                      <a:pos x="102" y="148"/>
                    </a:cxn>
                    <a:cxn ang="0">
                      <a:pos x="72" y="163"/>
                    </a:cxn>
                    <a:cxn ang="0">
                      <a:pos x="45" y="144"/>
                    </a:cxn>
                    <a:cxn ang="0">
                      <a:pos x="15" y="92"/>
                    </a:cxn>
                    <a:cxn ang="0">
                      <a:pos x="0" y="54"/>
                    </a:cxn>
                    <a:cxn ang="0">
                      <a:pos x="8" y="24"/>
                    </a:cxn>
                    <a:cxn ang="0">
                      <a:pos x="23" y="17"/>
                    </a:cxn>
                    <a:cxn ang="0">
                      <a:pos x="15" y="24"/>
                    </a:cxn>
                  </a:cxnLst>
                  <a:rect l="0" t="0" r="r" b="b"/>
                  <a:pathLst>
                    <a:path w="126" h="175">
                      <a:moveTo>
                        <a:pt x="15" y="24"/>
                      </a:moveTo>
                      <a:cubicBezTo>
                        <a:pt x="27" y="7"/>
                        <a:pt x="29" y="0"/>
                        <a:pt x="45" y="17"/>
                      </a:cubicBezTo>
                      <a:cubicBezTo>
                        <a:pt x="51" y="33"/>
                        <a:pt x="59" y="48"/>
                        <a:pt x="75" y="54"/>
                      </a:cubicBezTo>
                      <a:cubicBezTo>
                        <a:pt x="78" y="58"/>
                        <a:pt x="82" y="61"/>
                        <a:pt x="83" y="65"/>
                      </a:cubicBezTo>
                      <a:cubicBezTo>
                        <a:pt x="87" y="76"/>
                        <a:pt x="84" y="89"/>
                        <a:pt x="90" y="99"/>
                      </a:cubicBezTo>
                      <a:cubicBezTo>
                        <a:pt x="95" y="107"/>
                        <a:pt x="113" y="114"/>
                        <a:pt x="113" y="114"/>
                      </a:cubicBezTo>
                      <a:cubicBezTo>
                        <a:pt x="126" y="135"/>
                        <a:pt x="126" y="139"/>
                        <a:pt x="102" y="148"/>
                      </a:cubicBezTo>
                      <a:cubicBezTo>
                        <a:pt x="93" y="168"/>
                        <a:pt x="91" y="175"/>
                        <a:pt x="72" y="163"/>
                      </a:cubicBezTo>
                      <a:cubicBezTo>
                        <a:pt x="67" y="141"/>
                        <a:pt x="66" y="137"/>
                        <a:pt x="45" y="144"/>
                      </a:cubicBezTo>
                      <a:cubicBezTo>
                        <a:pt x="40" y="119"/>
                        <a:pt x="36" y="108"/>
                        <a:pt x="15" y="92"/>
                      </a:cubicBezTo>
                      <a:cubicBezTo>
                        <a:pt x="12" y="78"/>
                        <a:pt x="5" y="67"/>
                        <a:pt x="0" y="54"/>
                      </a:cubicBezTo>
                      <a:cubicBezTo>
                        <a:pt x="2" y="44"/>
                        <a:pt x="0" y="31"/>
                        <a:pt x="8" y="24"/>
                      </a:cubicBezTo>
                      <a:cubicBezTo>
                        <a:pt x="12" y="20"/>
                        <a:pt x="17" y="17"/>
                        <a:pt x="23" y="17"/>
                      </a:cubicBezTo>
                      <a:cubicBezTo>
                        <a:pt x="27" y="17"/>
                        <a:pt x="18" y="22"/>
                        <a:pt x="15" y="2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7" name="Freeform 50"/>
                <p:cNvSpPr>
                  <a:spLocks noChangeAspect="1"/>
                </p:cNvSpPr>
                <p:nvPr/>
              </p:nvSpPr>
              <p:spPr bwMode="auto">
                <a:xfrm>
                  <a:off x="8198" y="8047"/>
                  <a:ext cx="63" cy="76"/>
                </a:xfrm>
                <a:custGeom>
                  <a:avLst/>
                  <a:gdLst/>
                  <a:ahLst/>
                  <a:cxnLst>
                    <a:cxn ang="0">
                      <a:pos x="11" y="12"/>
                    </a:cxn>
                    <a:cxn ang="0">
                      <a:pos x="48" y="4"/>
                    </a:cxn>
                    <a:cxn ang="0">
                      <a:pos x="63" y="38"/>
                    </a:cxn>
                    <a:cxn ang="0">
                      <a:pos x="45" y="76"/>
                    </a:cxn>
                    <a:cxn ang="0">
                      <a:pos x="0" y="34"/>
                    </a:cxn>
                    <a:cxn ang="0">
                      <a:pos x="11" y="12"/>
                    </a:cxn>
                  </a:cxnLst>
                  <a:rect l="0" t="0" r="r" b="b"/>
                  <a:pathLst>
                    <a:path w="63" h="76">
                      <a:moveTo>
                        <a:pt x="11" y="12"/>
                      </a:moveTo>
                      <a:cubicBezTo>
                        <a:pt x="26" y="1"/>
                        <a:pt x="30" y="0"/>
                        <a:pt x="48" y="4"/>
                      </a:cubicBezTo>
                      <a:cubicBezTo>
                        <a:pt x="56" y="16"/>
                        <a:pt x="59" y="25"/>
                        <a:pt x="63" y="38"/>
                      </a:cubicBezTo>
                      <a:cubicBezTo>
                        <a:pt x="59" y="56"/>
                        <a:pt x="60" y="65"/>
                        <a:pt x="45" y="76"/>
                      </a:cubicBezTo>
                      <a:cubicBezTo>
                        <a:pt x="24" y="70"/>
                        <a:pt x="11" y="53"/>
                        <a:pt x="0" y="34"/>
                      </a:cubicBezTo>
                      <a:cubicBezTo>
                        <a:pt x="4" y="19"/>
                        <a:pt x="1" y="26"/>
                        <a:pt x="11" y="12"/>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8" name="Freeform 51"/>
                <p:cNvSpPr>
                  <a:spLocks noChangeAspect="1"/>
                </p:cNvSpPr>
                <p:nvPr/>
              </p:nvSpPr>
              <p:spPr bwMode="auto">
                <a:xfrm>
                  <a:off x="8250" y="8153"/>
                  <a:ext cx="241" cy="210"/>
                </a:xfrm>
                <a:custGeom>
                  <a:avLst/>
                  <a:gdLst/>
                  <a:ahLst/>
                  <a:cxnLst>
                    <a:cxn ang="0">
                      <a:pos x="11" y="18"/>
                    </a:cxn>
                    <a:cxn ang="0">
                      <a:pos x="56" y="0"/>
                    </a:cxn>
                    <a:cxn ang="0">
                      <a:pos x="146" y="11"/>
                    </a:cxn>
                    <a:cxn ang="0">
                      <a:pos x="173" y="45"/>
                    </a:cxn>
                    <a:cxn ang="0">
                      <a:pos x="221" y="138"/>
                    </a:cxn>
                    <a:cxn ang="0">
                      <a:pos x="173" y="198"/>
                    </a:cxn>
                    <a:cxn ang="0">
                      <a:pos x="109" y="210"/>
                    </a:cxn>
                    <a:cxn ang="0">
                      <a:pos x="94" y="198"/>
                    </a:cxn>
                    <a:cxn ang="0">
                      <a:pos x="60" y="172"/>
                    </a:cxn>
                    <a:cxn ang="0">
                      <a:pos x="38" y="142"/>
                    </a:cxn>
                    <a:cxn ang="0">
                      <a:pos x="41" y="120"/>
                    </a:cxn>
                    <a:cxn ang="0">
                      <a:pos x="4" y="37"/>
                    </a:cxn>
                    <a:cxn ang="0">
                      <a:pos x="11" y="18"/>
                    </a:cxn>
                  </a:cxnLst>
                  <a:rect l="0" t="0" r="r" b="b"/>
                  <a:pathLst>
                    <a:path w="241" h="210">
                      <a:moveTo>
                        <a:pt x="11" y="18"/>
                      </a:moveTo>
                      <a:cubicBezTo>
                        <a:pt x="28" y="14"/>
                        <a:pt x="40" y="4"/>
                        <a:pt x="56" y="0"/>
                      </a:cubicBezTo>
                      <a:cubicBezTo>
                        <a:pt x="86" y="3"/>
                        <a:pt x="117" y="3"/>
                        <a:pt x="146" y="11"/>
                      </a:cubicBezTo>
                      <a:cubicBezTo>
                        <a:pt x="151" y="31"/>
                        <a:pt x="152" y="39"/>
                        <a:pt x="173" y="45"/>
                      </a:cubicBezTo>
                      <a:cubicBezTo>
                        <a:pt x="208" y="67"/>
                        <a:pt x="184" y="121"/>
                        <a:pt x="221" y="138"/>
                      </a:cubicBezTo>
                      <a:cubicBezTo>
                        <a:pt x="241" y="194"/>
                        <a:pt x="230" y="194"/>
                        <a:pt x="173" y="198"/>
                      </a:cubicBezTo>
                      <a:cubicBezTo>
                        <a:pt x="157" y="209"/>
                        <a:pt x="122" y="210"/>
                        <a:pt x="109" y="210"/>
                      </a:cubicBezTo>
                      <a:cubicBezTo>
                        <a:pt x="96" y="210"/>
                        <a:pt x="102" y="204"/>
                        <a:pt x="94" y="198"/>
                      </a:cubicBezTo>
                      <a:cubicBezTo>
                        <a:pt x="83" y="187"/>
                        <a:pt x="72" y="181"/>
                        <a:pt x="60" y="172"/>
                      </a:cubicBezTo>
                      <a:cubicBezTo>
                        <a:pt x="53" y="162"/>
                        <a:pt x="41" y="151"/>
                        <a:pt x="38" y="142"/>
                      </a:cubicBezTo>
                      <a:cubicBezTo>
                        <a:pt x="35" y="133"/>
                        <a:pt x="47" y="137"/>
                        <a:pt x="41" y="120"/>
                      </a:cubicBezTo>
                      <a:cubicBezTo>
                        <a:pt x="36" y="74"/>
                        <a:pt x="0" y="67"/>
                        <a:pt x="4" y="37"/>
                      </a:cubicBezTo>
                      <a:cubicBezTo>
                        <a:pt x="11" y="13"/>
                        <a:pt x="14" y="18"/>
                        <a:pt x="11" y="1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9" name="Freeform 52"/>
                <p:cNvSpPr>
                  <a:spLocks noChangeAspect="1"/>
                </p:cNvSpPr>
                <p:nvPr/>
              </p:nvSpPr>
              <p:spPr bwMode="auto">
                <a:xfrm>
                  <a:off x="9264" y="8730"/>
                  <a:ext cx="70" cy="44"/>
                </a:xfrm>
                <a:custGeom>
                  <a:avLst/>
                  <a:gdLst/>
                  <a:ahLst/>
                  <a:cxnLst>
                    <a:cxn ang="0">
                      <a:pos x="25" y="15"/>
                    </a:cxn>
                    <a:cxn ang="0">
                      <a:pos x="40" y="41"/>
                    </a:cxn>
                    <a:cxn ang="0">
                      <a:pos x="70" y="30"/>
                    </a:cxn>
                    <a:cxn ang="0">
                      <a:pos x="40" y="0"/>
                    </a:cxn>
                    <a:cxn ang="0">
                      <a:pos x="25" y="15"/>
                    </a:cxn>
                  </a:cxnLst>
                  <a:rect l="0" t="0" r="r" b="b"/>
                  <a:pathLst>
                    <a:path w="70" h="44">
                      <a:moveTo>
                        <a:pt x="25" y="15"/>
                      </a:moveTo>
                      <a:cubicBezTo>
                        <a:pt x="27" y="25"/>
                        <a:pt x="23" y="44"/>
                        <a:pt x="40" y="41"/>
                      </a:cubicBezTo>
                      <a:cubicBezTo>
                        <a:pt x="50" y="39"/>
                        <a:pt x="70" y="30"/>
                        <a:pt x="70" y="30"/>
                      </a:cubicBezTo>
                      <a:cubicBezTo>
                        <a:pt x="65" y="10"/>
                        <a:pt x="56" y="12"/>
                        <a:pt x="40" y="0"/>
                      </a:cubicBezTo>
                      <a:cubicBezTo>
                        <a:pt x="37" y="1"/>
                        <a:pt x="0" y="15"/>
                        <a:pt x="25" y="1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0" name="Freeform 53"/>
                <p:cNvSpPr>
                  <a:spLocks noChangeAspect="1"/>
                </p:cNvSpPr>
                <p:nvPr/>
              </p:nvSpPr>
              <p:spPr bwMode="auto">
                <a:xfrm>
                  <a:off x="9314" y="8909"/>
                  <a:ext cx="159" cy="102"/>
                </a:xfrm>
                <a:custGeom>
                  <a:avLst/>
                  <a:gdLst/>
                  <a:ahLst/>
                  <a:cxnLst>
                    <a:cxn ang="0">
                      <a:pos x="9" y="16"/>
                    </a:cxn>
                    <a:cxn ang="0">
                      <a:pos x="35" y="1"/>
                    </a:cxn>
                    <a:cxn ang="0">
                      <a:pos x="65" y="12"/>
                    </a:cxn>
                    <a:cxn ang="0">
                      <a:pos x="69" y="27"/>
                    </a:cxn>
                    <a:cxn ang="0">
                      <a:pos x="57" y="35"/>
                    </a:cxn>
                    <a:cxn ang="0">
                      <a:pos x="87" y="69"/>
                    </a:cxn>
                    <a:cxn ang="0">
                      <a:pos x="136" y="57"/>
                    </a:cxn>
                    <a:cxn ang="0">
                      <a:pos x="159" y="87"/>
                    </a:cxn>
                    <a:cxn ang="0">
                      <a:pos x="117" y="102"/>
                    </a:cxn>
                    <a:cxn ang="0">
                      <a:pos x="5" y="57"/>
                    </a:cxn>
                    <a:cxn ang="0">
                      <a:pos x="1" y="42"/>
                    </a:cxn>
                    <a:cxn ang="0">
                      <a:pos x="9" y="16"/>
                    </a:cxn>
                  </a:cxnLst>
                  <a:rect l="0" t="0" r="r" b="b"/>
                  <a:pathLst>
                    <a:path w="159" h="102">
                      <a:moveTo>
                        <a:pt x="9" y="16"/>
                      </a:moveTo>
                      <a:cubicBezTo>
                        <a:pt x="18" y="12"/>
                        <a:pt x="25" y="0"/>
                        <a:pt x="35" y="1"/>
                      </a:cubicBezTo>
                      <a:cubicBezTo>
                        <a:pt x="46" y="2"/>
                        <a:pt x="65" y="12"/>
                        <a:pt x="65" y="12"/>
                      </a:cubicBezTo>
                      <a:cubicBezTo>
                        <a:pt x="66" y="17"/>
                        <a:pt x="71" y="22"/>
                        <a:pt x="69" y="27"/>
                      </a:cubicBezTo>
                      <a:cubicBezTo>
                        <a:pt x="67" y="32"/>
                        <a:pt x="58" y="30"/>
                        <a:pt x="57" y="35"/>
                      </a:cubicBezTo>
                      <a:cubicBezTo>
                        <a:pt x="54" y="55"/>
                        <a:pt x="73" y="64"/>
                        <a:pt x="87" y="69"/>
                      </a:cubicBezTo>
                      <a:cubicBezTo>
                        <a:pt x="109" y="47"/>
                        <a:pt x="111" y="66"/>
                        <a:pt x="136" y="57"/>
                      </a:cubicBezTo>
                      <a:cubicBezTo>
                        <a:pt x="149" y="66"/>
                        <a:pt x="150" y="75"/>
                        <a:pt x="159" y="87"/>
                      </a:cubicBezTo>
                      <a:cubicBezTo>
                        <a:pt x="146" y="94"/>
                        <a:pt x="117" y="102"/>
                        <a:pt x="117" y="102"/>
                      </a:cubicBezTo>
                      <a:cubicBezTo>
                        <a:pt x="74" y="97"/>
                        <a:pt x="45" y="68"/>
                        <a:pt x="5" y="57"/>
                      </a:cubicBezTo>
                      <a:cubicBezTo>
                        <a:pt x="4" y="52"/>
                        <a:pt x="0" y="47"/>
                        <a:pt x="1" y="42"/>
                      </a:cubicBezTo>
                      <a:cubicBezTo>
                        <a:pt x="2" y="33"/>
                        <a:pt x="9" y="16"/>
                        <a:pt x="9" y="1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1" name="Freeform 54"/>
                <p:cNvSpPr>
                  <a:spLocks noChangeAspect="1"/>
                </p:cNvSpPr>
                <p:nvPr/>
              </p:nvSpPr>
              <p:spPr bwMode="auto">
                <a:xfrm>
                  <a:off x="8184" y="8268"/>
                  <a:ext cx="860" cy="1385"/>
                </a:xfrm>
                <a:custGeom>
                  <a:avLst/>
                  <a:gdLst/>
                  <a:ahLst/>
                  <a:cxnLst>
                    <a:cxn ang="0">
                      <a:pos x="224" y="166"/>
                    </a:cxn>
                    <a:cxn ang="0">
                      <a:pos x="291" y="237"/>
                    </a:cxn>
                    <a:cxn ang="0">
                      <a:pos x="377" y="230"/>
                    </a:cxn>
                    <a:cxn ang="0">
                      <a:pos x="426" y="162"/>
                    </a:cxn>
                    <a:cxn ang="0">
                      <a:pos x="486" y="128"/>
                    </a:cxn>
                    <a:cxn ang="0">
                      <a:pos x="565" y="132"/>
                    </a:cxn>
                    <a:cxn ang="0">
                      <a:pos x="561" y="230"/>
                    </a:cxn>
                    <a:cxn ang="0">
                      <a:pos x="602" y="286"/>
                    </a:cxn>
                    <a:cxn ang="0">
                      <a:pos x="632" y="301"/>
                    </a:cxn>
                    <a:cxn ang="0">
                      <a:pos x="640" y="376"/>
                    </a:cxn>
                    <a:cxn ang="0">
                      <a:pos x="651" y="496"/>
                    </a:cxn>
                    <a:cxn ang="0">
                      <a:pos x="614" y="597"/>
                    </a:cxn>
                    <a:cxn ang="0">
                      <a:pos x="681" y="732"/>
                    </a:cxn>
                    <a:cxn ang="0">
                      <a:pos x="730" y="800"/>
                    </a:cxn>
                    <a:cxn ang="0">
                      <a:pos x="749" y="852"/>
                    </a:cxn>
                    <a:cxn ang="0">
                      <a:pos x="805" y="991"/>
                    </a:cxn>
                    <a:cxn ang="0">
                      <a:pos x="812" y="1092"/>
                    </a:cxn>
                    <a:cxn ang="0">
                      <a:pos x="726" y="1115"/>
                    </a:cxn>
                    <a:cxn ang="0">
                      <a:pos x="726" y="1160"/>
                    </a:cxn>
                    <a:cxn ang="0">
                      <a:pos x="779" y="1216"/>
                    </a:cxn>
                    <a:cxn ang="0">
                      <a:pos x="801" y="1246"/>
                    </a:cxn>
                    <a:cxn ang="0">
                      <a:pos x="842" y="1306"/>
                    </a:cxn>
                    <a:cxn ang="0">
                      <a:pos x="801" y="1340"/>
                    </a:cxn>
                    <a:cxn ang="0">
                      <a:pos x="779" y="1328"/>
                    </a:cxn>
                    <a:cxn ang="0">
                      <a:pos x="715" y="1265"/>
                    </a:cxn>
                    <a:cxn ang="0">
                      <a:pos x="711" y="1190"/>
                    </a:cxn>
                    <a:cxn ang="0">
                      <a:pos x="659" y="1088"/>
                    </a:cxn>
                    <a:cxn ang="0">
                      <a:pos x="606" y="1043"/>
                    </a:cxn>
                    <a:cxn ang="0">
                      <a:pos x="602" y="1186"/>
                    </a:cxn>
                    <a:cxn ang="0">
                      <a:pos x="625" y="1306"/>
                    </a:cxn>
                    <a:cxn ang="0">
                      <a:pos x="569" y="1268"/>
                    </a:cxn>
                    <a:cxn ang="0">
                      <a:pos x="520" y="1235"/>
                    </a:cxn>
                    <a:cxn ang="0">
                      <a:pos x="430" y="1205"/>
                    </a:cxn>
                    <a:cxn ang="0">
                      <a:pos x="419" y="1130"/>
                    </a:cxn>
                    <a:cxn ang="0">
                      <a:pos x="407" y="1040"/>
                    </a:cxn>
                    <a:cxn ang="0">
                      <a:pos x="381" y="927"/>
                    </a:cxn>
                    <a:cxn ang="0">
                      <a:pos x="404" y="848"/>
                    </a:cxn>
                    <a:cxn ang="0">
                      <a:pos x="419" y="766"/>
                    </a:cxn>
                    <a:cxn ang="0">
                      <a:pos x="381" y="627"/>
                    </a:cxn>
                    <a:cxn ang="0">
                      <a:pos x="336" y="556"/>
                    </a:cxn>
                    <a:cxn ang="0">
                      <a:pos x="265" y="481"/>
                    </a:cxn>
                    <a:cxn ang="0">
                      <a:pos x="239" y="492"/>
                    </a:cxn>
                    <a:cxn ang="0">
                      <a:pos x="224" y="560"/>
                    </a:cxn>
                    <a:cxn ang="0">
                      <a:pos x="149" y="582"/>
                    </a:cxn>
                    <a:cxn ang="0">
                      <a:pos x="115" y="575"/>
                    </a:cxn>
                    <a:cxn ang="0">
                      <a:pos x="115" y="410"/>
                    </a:cxn>
                    <a:cxn ang="0">
                      <a:pos x="77" y="237"/>
                    </a:cxn>
                    <a:cxn ang="0">
                      <a:pos x="47" y="140"/>
                    </a:cxn>
                    <a:cxn ang="0">
                      <a:pos x="10" y="80"/>
                    </a:cxn>
                    <a:cxn ang="0">
                      <a:pos x="40" y="5"/>
                    </a:cxn>
                    <a:cxn ang="0">
                      <a:pos x="107" y="80"/>
                    </a:cxn>
                    <a:cxn ang="0">
                      <a:pos x="156" y="151"/>
                    </a:cxn>
                    <a:cxn ang="0">
                      <a:pos x="190" y="188"/>
                    </a:cxn>
                    <a:cxn ang="0">
                      <a:pos x="171" y="121"/>
                    </a:cxn>
                    <a:cxn ang="0">
                      <a:pos x="190" y="125"/>
                    </a:cxn>
                  </a:cxnLst>
                  <a:rect l="0" t="0" r="r" b="b"/>
                  <a:pathLst>
                    <a:path w="860" h="1385">
                      <a:moveTo>
                        <a:pt x="227" y="132"/>
                      </a:moveTo>
                      <a:cubicBezTo>
                        <a:pt x="246" y="145"/>
                        <a:pt x="238" y="152"/>
                        <a:pt x="224" y="166"/>
                      </a:cubicBezTo>
                      <a:cubicBezTo>
                        <a:pt x="214" y="195"/>
                        <a:pt x="255" y="204"/>
                        <a:pt x="276" y="215"/>
                      </a:cubicBezTo>
                      <a:cubicBezTo>
                        <a:pt x="281" y="222"/>
                        <a:pt x="282" y="238"/>
                        <a:pt x="291" y="237"/>
                      </a:cubicBezTo>
                      <a:cubicBezTo>
                        <a:pt x="304" y="235"/>
                        <a:pt x="313" y="222"/>
                        <a:pt x="325" y="218"/>
                      </a:cubicBezTo>
                      <a:cubicBezTo>
                        <a:pt x="356" y="242"/>
                        <a:pt x="349" y="248"/>
                        <a:pt x="377" y="230"/>
                      </a:cubicBezTo>
                      <a:cubicBezTo>
                        <a:pt x="386" y="217"/>
                        <a:pt x="392" y="209"/>
                        <a:pt x="407" y="203"/>
                      </a:cubicBezTo>
                      <a:cubicBezTo>
                        <a:pt x="412" y="186"/>
                        <a:pt x="408" y="169"/>
                        <a:pt x="426" y="162"/>
                      </a:cubicBezTo>
                      <a:cubicBezTo>
                        <a:pt x="431" y="148"/>
                        <a:pt x="455" y="135"/>
                        <a:pt x="460" y="121"/>
                      </a:cubicBezTo>
                      <a:cubicBezTo>
                        <a:pt x="479" y="125"/>
                        <a:pt x="470" y="139"/>
                        <a:pt x="486" y="128"/>
                      </a:cubicBezTo>
                      <a:cubicBezTo>
                        <a:pt x="514" y="131"/>
                        <a:pt x="524" y="135"/>
                        <a:pt x="546" y="121"/>
                      </a:cubicBezTo>
                      <a:cubicBezTo>
                        <a:pt x="559" y="125"/>
                        <a:pt x="563" y="124"/>
                        <a:pt x="565" y="132"/>
                      </a:cubicBezTo>
                      <a:cubicBezTo>
                        <a:pt x="567" y="140"/>
                        <a:pt x="558" y="154"/>
                        <a:pt x="557" y="170"/>
                      </a:cubicBezTo>
                      <a:cubicBezTo>
                        <a:pt x="560" y="193"/>
                        <a:pt x="557" y="208"/>
                        <a:pt x="561" y="230"/>
                      </a:cubicBezTo>
                      <a:cubicBezTo>
                        <a:pt x="564" y="247"/>
                        <a:pt x="569" y="266"/>
                        <a:pt x="576" y="275"/>
                      </a:cubicBezTo>
                      <a:cubicBezTo>
                        <a:pt x="583" y="284"/>
                        <a:pt x="596" y="282"/>
                        <a:pt x="602" y="286"/>
                      </a:cubicBezTo>
                      <a:cubicBezTo>
                        <a:pt x="606" y="290"/>
                        <a:pt x="609" y="295"/>
                        <a:pt x="614" y="297"/>
                      </a:cubicBezTo>
                      <a:cubicBezTo>
                        <a:pt x="619" y="300"/>
                        <a:pt x="628" y="296"/>
                        <a:pt x="632" y="301"/>
                      </a:cubicBezTo>
                      <a:cubicBezTo>
                        <a:pt x="638" y="308"/>
                        <a:pt x="620" y="340"/>
                        <a:pt x="617" y="346"/>
                      </a:cubicBezTo>
                      <a:cubicBezTo>
                        <a:pt x="622" y="360"/>
                        <a:pt x="628" y="367"/>
                        <a:pt x="640" y="376"/>
                      </a:cubicBezTo>
                      <a:cubicBezTo>
                        <a:pt x="618" y="406"/>
                        <a:pt x="629" y="385"/>
                        <a:pt x="640" y="458"/>
                      </a:cubicBezTo>
                      <a:cubicBezTo>
                        <a:pt x="642" y="471"/>
                        <a:pt x="651" y="496"/>
                        <a:pt x="651" y="496"/>
                      </a:cubicBezTo>
                      <a:cubicBezTo>
                        <a:pt x="648" y="506"/>
                        <a:pt x="642" y="516"/>
                        <a:pt x="640" y="526"/>
                      </a:cubicBezTo>
                      <a:cubicBezTo>
                        <a:pt x="635" y="550"/>
                        <a:pt x="637" y="582"/>
                        <a:pt x="614" y="597"/>
                      </a:cubicBezTo>
                      <a:cubicBezTo>
                        <a:pt x="604" y="615"/>
                        <a:pt x="606" y="606"/>
                        <a:pt x="606" y="623"/>
                      </a:cubicBezTo>
                      <a:cubicBezTo>
                        <a:pt x="615" y="694"/>
                        <a:pt x="608" y="724"/>
                        <a:pt x="681" y="732"/>
                      </a:cubicBezTo>
                      <a:cubicBezTo>
                        <a:pt x="696" y="737"/>
                        <a:pt x="695" y="745"/>
                        <a:pt x="704" y="758"/>
                      </a:cubicBezTo>
                      <a:cubicBezTo>
                        <a:pt x="697" y="779"/>
                        <a:pt x="712" y="791"/>
                        <a:pt x="730" y="800"/>
                      </a:cubicBezTo>
                      <a:cubicBezTo>
                        <a:pt x="741" y="818"/>
                        <a:pt x="742" y="821"/>
                        <a:pt x="764" y="826"/>
                      </a:cubicBezTo>
                      <a:cubicBezTo>
                        <a:pt x="775" y="843"/>
                        <a:pt x="764" y="843"/>
                        <a:pt x="749" y="852"/>
                      </a:cubicBezTo>
                      <a:cubicBezTo>
                        <a:pt x="752" y="873"/>
                        <a:pt x="757" y="896"/>
                        <a:pt x="764" y="916"/>
                      </a:cubicBezTo>
                      <a:cubicBezTo>
                        <a:pt x="767" y="978"/>
                        <a:pt x="758" y="978"/>
                        <a:pt x="805" y="991"/>
                      </a:cubicBezTo>
                      <a:cubicBezTo>
                        <a:pt x="809" y="998"/>
                        <a:pt x="820" y="1030"/>
                        <a:pt x="827" y="1021"/>
                      </a:cubicBezTo>
                      <a:cubicBezTo>
                        <a:pt x="825" y="1050"/>
                        <a:pt x="835" y="1075"/>
                        <a:pt x="812" y="1092"/>
                      </a:cubicBezTo>
                      <a:cubicBezTo>
                        <a:pt x="794" y="1120"/>
                        <a:pt x="772" y="1109"/>
                        <a:pt x="749" y="1092"/>
                      </a:cubicBezTo>
                      <a:cubicBezTo>
                        <a:pt x="734" y="1097"/>
                        <a:pt x="731" y="1098"/>
                        <a:pt x="726" y="1115"/>
                      </a:cubicBezTo>
                      <a:cubicBezTo>
                        <a:pt x="737" y="1132"/>
                        <a:pt x="727" y="1117"/>
                        <a:pt x="719" y="1137"/>
                      </a:cubicBezTo>
                      <a:cubicBezTo>
                        <a:pt x="726" y="1145"/>
                        <a:pt x="726" y="1160"/>
                        <a:pt x="726" y="1160"/>
                      </a:cubicBezTo>
                      <a:cubicBezTo>
                        <a:pt x="763" y="1170"/>
                        <a:pt x="722" y="1162"/>
                        <a:pt x="737" y="1208"/>
                      </a:cubicBezTo>
                      <a:cubicBezTo>
                        <a:pt x="738" y="1212"/>
                        <a:pt x="769" y="1215"/>
                        <a:pt x="779" y="1216"/>
                      </a:cubicBezTo>
                      <a:cubicBezTo>
                        <a:pt x="783" y="1223"/>
                        <a:pt x="785" y="1232"/>
                        <a:pt x="790" y="1238"/>
                      </a:cubicBezTo>
                      <a:cubicBezTo>
                        <a:pt x="793" y="1242"/>
                        <a:pt x="798" y="1243"/>
                        <a:pt x="801" y="1246"/>
                      </a:cubicBezTo>
                      <a:cubicBezTo>
                        <a:pt x="804" y="1249"/>
                        <a:pt x="806" y="1253"/>
                        <a:pt x="809" y="1257"/>
                      </a:cubicBezTo>
                      <a:cubicBezTo>
                        <a:pt x="813" y="1273"/>
                        <a:pt x="826" y="1300"/>
                        <a:pt x="842" y="1306"/>
                      </a:cubicBezTo>
                      <a:cubicBezTo>
                        <a:pt x="857" y="1333"/>
                        <a:pt x="860" y="1374"/>
                        <a:pt x="827" y="1385"/>
                      </a:cubicBezTo>
                      <a:cubicBezTo>
                        <a:pt x="814" y="1375"/>
                        <a:pt x="814" y="1349"/>
                        <a:pt x="801" y="1340"/>
                      </a:cubicBezTo>
                      <a:cubicBezTo>
                        <a:pt x="798" y="1338"/>
                        <a:pt x="793" y="1338"/>
                        <a:pt x="790" y="1336"/>
                      </a:cubicBezTo>
                      <a:cubicBezTo>
                        <a:pt x="786" y="1334"/>
                        <a:pt x="783" y="1331"/>
                        <a:pt x="779" y="1328"/>
                      </a:cubicBezTo>
                      <a:cubicBezTo>
                        <a:pt x="770" y="1312"/>
                        <a:pt x="768" y="1300"/>
                        <a:pt x="752" y="1291"/>
                      </a:cubicBezTo>
                      <a:cubicBezTo>
                        <a:pt x="741" y="1275"/>
                        <a:pt x="733" y="1270"/>
                        <a:pt x="715" y="1265"/>
                      </a:cubicBezTo>
                      <a:cubicBezTo>
                        <a:pt x="705" y="1250"/>
                        <a:pt x="697" y="1249"/>
                        <a:pt x="692" y="1231"/>
                      </a:cubicBezTo>
                      <a:cubicBezTo>
                        <a:pt x="701" y="1196"/>
                        <a:pt x="693" y="1208"/>
                        <a:pt x="711" y="1190"/>
                      </a:cubicBezTo>
                      <a:cubicBezTo>
                        <a:pt x="695" y="1173"/>
                        <a:pt x="685" y="1157"/>
                        <a:pt x="681" y="1133"/>
                      </a:cubicBezTo>
                      <a:cubicBezTo>
                        <a:pt x="673" y="1090"/>
                        <a:pt x="685" y="1102"/>
                        <a:pt x="659" y="1088"/>
                      </a:cubicBezTo>
                      <a:cubicBezTo>
                        <a:pt x="650" y="1062"/>
                        <a:pt x="655" y="1073"/>
                        <a:pt x="644" y="1055"/>
                      </a:cubicBezTo>
                      <a:cubicBezTo>
                        <a:pt x="637" y="1029"/>
                        <a:pt x="627" y="1030"/>
                        <a:pt x="606" y="1043"/>
                      </a:cubicBezTo>
                      <a:cubicBezTo>
                        <a:pt x="592" y="1066"/>
                        <a:pt x="604" y="1105"/>
                        <a:pt x="606" y="1130"/>
                      </a:cubicBezTo>
                      <a:cubicBezTo>
                        <a:pt x="599" y="1149"/>
                        <a:pt x="609" y="1167"/>
                        <a:pt x="602" y="1186"/>
                      </a:cubicBezTo>
                      <a:cubicBezTo>
                        <a:pt x="611" y="1198"/>
                        <a:pt x="632" y="1220"/>
                        <a:pt x="632" y="1220"/>
                      </a:cubicBezTo>
                      <a:cubicBezTo>
                        <a:pt x="634" y="1237"/>
                        <a:pt x="630" y="1292"/>
                        <a:pt x="625" y="1306"/>
                      </a:cubicBezTo>
                      <a:cubicBezTo>
                        <a:pt x="620" y="1320"/>
                        <a:pt x="608" y="1308"/>
                        <a:pt x="599" y="1302"/>
                      </a:cubicBezTo>
                      <a:cubicBezTo>
                        <a:pt x="588" y="1292"/>
                        <a:pt x="581" y="1277"/>
                        <a:pt x="569" y="1268"/>
                      </a:cubicBezTo>
                      <a:cubicBezTo>
                        <a:pt x="561" y="1262"/>
                        <a:pt x="551" y="1259"/>
                        <a:pt x="542" y="1253"/>
                      </a:cubicBezTo>
                      <a:cubicBezTo>
                        <a:pt x="527" y="1230"/>
                        <a:pt x="545" y="1253"/>
                        <a:pt x="520" y="1235"/>
                      </a:cubicBezTo>
                      <a:cubicBezTo>
                        <a:pt x="508" y="1228"/>
                        <a:pt x="478" y="1228"/>
                        <a:pt x="464" y="1223"/>
                      </a:cubicBezTo>
                      <a:cubicBezTo>
                        <a:pt x="449" y="1218"/>
                        <a:pt x="441" y="1214"/>
                        <a:pt x="430" y="1205"/>
                      </a:cubicBezTo>
                      <a:cubicBezTo>
                        <a:pt x="396" y="1194"/>
                        <a:pt x="416" y="1196"/>
                        <a:pt x="400" y="1171"/>
                      </a:cubicBezTo>
                      <a:cubicBezTo>
                        <a:pt x="404" y="1150"/>
                        <a:pt x="404" y="1144"/>
                        <a:pt x="419" y="1130"/>
                      </a:cubicBezTo>
                      <a:cubicBezTo>
                        <a:pt x="407" y="1111"/>
                        <a:pt x="413" y="1095"/>
                        <a:pt x="434" y="1088"/>
                      </a:cubicBezTo>
                      <a:cubicBezTo>
                        <a:pt x="439" y="1063"/>
                        <a:pt x="430" y="1051"/>
                        <a:pt x="407" y="1040"/>
                      </a:cubicBezTo>
                      <a:cubicBezTo>
                        <a:pt x="395" y="1027"/>
                        <a:pt x="390" y="1008"/>
                        <a:pt x="374" y="1002"/>
                      </a:cubicBezTo>
                      <a:cubicBezTo>
                        <a:pt x="364" y="975"/>
                        <a:pt x="365" y="952"/>
                        <a:pt x="381" y="927"/>
                      </a:cubicBezTo>
                      <a:cubicBezTo>
                        <a:pt x="373" y="904"/>
                        <a:pt x="378" y="928"/>
                        <a:pt x="389" y="905"/>
                      </a:cubicBezTo>
                      <a:cubicBezTo>
                        <a:pt x="397" y="889"/>
                        <a:pt x="394" y="863"/>
                        <a:pt x="404" y="848"/>
                      </a:cubicBezTo>
                      <a:cubicBezTo>
                        <a:pt x="414" y="832"/>
                        <a:pt x="409" y="841"/>
                        <a:pt x="419" y="822"/>
                      </a:cubicBezTo>
                      <a:cubicBezTo>
                        <a:pt x="424" y="798"/>
                        <a:pt x="425" y="800"/>
                        <a:pt x="419" y="766"/>
                      </a:cubicBezTo>
                      <a:cubicBezTo>
                        <a:pt x="418" y="758"/>
                        <a:pt x="411" y="743"/>
                        <a:pt x="411" y="743"/>
                      </a:cubicBezTo>
                      <a:cubicBezTo>
                        <a:pt x="409" y="707"/>
                        <a:pt x="409" y="655"/>
                        <a:pt x="381" y="627"/>
                      </a:cubicBezTo>
                      <a:cubicBezTo>
                        <a:pt x="373" y="602"/>
                        <a:pt x="370" y="613"/>
                        <a:pt x="362" y="601"/>
                      </a:cubicBezTo>
                      <a:cubicBezTo>
                        <a:pt x="354" y="589"/>
                        <a:pt x="348" y="574"/>
                        <a:pt x="336" y="556"/>
                      </a:cubicBezTo>
                      <a:cubicBezTo>
                        <a:pt x="322" y="534"/>
                        <a:pt x="308" y="508"/>
                        <a:pt x="287" y="492"/>
                      </a:cubicBezTo>
                      <a:cubicBezTo>
                        <a:pt x="281" y="487"/>
                        <a:pt x="272" y="485"/>
                        <a:pt x="265" y="481"/>
                      </a:cubicBezTo>
                      <a:cubicBezTo>
                        <a:pt x="258" y="451"/>
                        <a:pt x="255" y="422"/>
                        <a:pt x="235" y="466"/>
                      </a:cubicBezTo>
                      <a:cubicBezTo>
                        <a:pt x="236" y="475"/>
                        <a:pt x="236" y="484"/>
                        <a:pt x="239" y="492"/>
                      </a:cubicBezTo>
                      <a:cubicBezTo>
                        <a:pt x="241" y="497"/>
                        <a:pt x="250" y="498"/>
                        <a:pt x="250" y="503"/>
                      </a:cubicBezTo>
                      <a:cubicBezTo>
                        <a:pt x="252" y="528"/>
                        <a:pt x="239" y="544"/>
                        <a:pt x="224" y="560"/>
                      </a:cubicBezTo>
                      <a:cubicBezTo>
                        <a:pt x="220" y="572"/>
                        <a:pt x="202" y="586"/>
                        <a:pt x="190" y="593"/>
                      </a:cubicBezTo>
                      <a:cubicBezTo>
                        <a:pt x="169" y="625"/>
                        <a:pt x="169" y="589"/>
                        <a:pt x="149" y="582"/>
                      </a:cubicBezTo>
                      <a:cubicBezTo>
                        <a:pt x="138" y="567"/>
                        <a:pt x="136" y="563"/>
                        <a:pt x="141" y="545"/>
                      </a:cubicBezTo>
                      <a:cubicBezTo>
                        <a:pt x="121" y="538"/>
                        <a:pt x="121" y="559"/>
                        <a:pt x="115" y="575"/>
                      </a:cubicBezTo>
                      <a:cubicBezTo>
                        <a:pt x="73" y="552"/>
                        <a:pt x="108" y="508"/>
                        <a:pt x="122" y="477"/>
                      </a:cubicBezTo>
                      <a:cubicBezTo>
                        <a:pt x="116" y="432"/>
                        <a:pt x="102" y="464"/>
                        <a:pt x="115" y="410"/>
                      </a:cubicBezTo>
                      <a:cubicBezTo>
                        <a:pt x="111" y="373"/>
                        <a:pt x="104" y="368"/>
                        <a:pt x="107" y="331"/>
                      </a:cubicBezTo>
                      <a:cubicBezTo>
                        <a:pt x="104" y="289"/>
                        <a:pt x="96" y="272"/>
                        <a:pt x="77" y="237"/>
                      </a:cubicBezTo>
                      <a:cubicBezTo>
                        <a:pt x="73" y="217"/>
                        <a:pt x="74" y="198"/>
                        <a:pt x="62" y="181"/>
                      </a:cubicBezTo>
                      <a:cubicBezTo>
                        <a:pt x="54" y="150"/>
                        <a:pt x="59" y="163"/>
                        <a:pt x="47" y="140"/>
                      </a:cubicBezTo>
                      <a:cubicBezTo>
                        <a:pt x="39" y="101"/>
                        <a:pt x="53" y="148"/>
                        <a:pt x="29" y="117"/>
                      </a:cubicBezTo>
                      <a:cubicBezTo>
                        <a:pt x="21" y="106"/>
                        <a:pt x="18" y="91"/>
                        <a:pt x="10" y="80"/>
                      </a:cubicBezTo>
                      <a:cubicBezTo>
                        <a:pt x="11" y="63"/>
                        <a:pt x="0" y="2"/>
                        <a:pt x="29" y="12"/>
                      </a:cubicBezTo>
                      <a:cubicBezTo>
                        <a:pt x="35" y="0"/>
                        <a:pt x="32" y="4"/>
                        <a:pt x="40" y="5"/>
                      </a:cubicBezTo>
                      <a:cubicBezTo>
                        <a:pt x="48" y="6"/>
                        <a:pt x="66" y="8"/>
                        <a:pt x="77" y="20"/>
                      </a:cubicBezTo>
                      <a:cubicBezTo>
                        <a:pt x="81" y="31"/>
                        <a:pt x="100" y="73"/>
                        <a:pt x="107" y="80"/>
                      </a:cubicBezTo>
                      <a:cubicBezTo>
                        <a:pt x="113" y="86"/>
                        <a:pt x="130" y="98"/>
                        <a:pt x="137" y="102"/>
                      </a:cubicBezTo>
                      <a:cubicBezTo>
                        <a:pt x="144" y="114"/>
                        <a:pt x="152" y="138"/>
                        <a:pt x="156" y="151"/>
                      </a:cubicBezTo>
                      <a:cubicBezTo>
                        <a:pt x="160" y="164"/>
                        <a:pt x="158" y="175"/>
                        <a:pt x="164" y="181"/>
                      </a:cubicBezTo>
                      <a:cubicBezTo>
                        <a:pt x="170" y="201"/>
                        <a:pt x="176" y="208"/>
                        <a:pt x="190" y="188"/>
                      </a:cubicBezTo>
                      <a:cubicBezTo>
                        <a:pt x="186" y="173"/>
                        <a:pt x="183" y="158"/>
                        <a:pt x="179" y="143"/>
                      </a:cubicBezTo>
                      <a:cubicBezTo>
                        <a:pt x="177" y="136"/>
                        <a:pt x="171" y="121"/>
                        <a:pt x="171" y="121"/>
                      </a:cubicBezTo>
                      <a:cubicBezTo>
                        <a:pt x="175" y="118"/>
                        <a:pt x="178" y="112"/>
                        <a:pt x="182" y="113"/>
                      </a:cubicBezTo>
                      <a:cubicBezTo>
                        <a:pt x="187" y="114"/>
                        <a:pt x="187" y="122"/>
                        <a:pt x="190" y="125"/>
                      </a:cubicBezTo>
                      <a:cubicBezTo>
                        <a:pt x="202" y="137"/>
                        <a:pt x="212" y="136"/>
                        <a:pt x="227" y="132"/>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2" name="Freeform 55"/>
                <p:cNvSpPr>
                  <a:spLocks noChangeAspect="1"/>
                </p:cNvSpPr>
                <p:nvPr/>
              </p:nvSpPr>
              <p:spPr bwMode="auto">
                <a:xfrm>
                  <a:off x="8183" y="8989"/>
                  <a:ext cx="202" cy="120"/>
                </a:xfrm>
                <a:custGeom>
                  <a:avLst/>
                  <a:gdLst/>
                  <a:ahLst/>
                  <a:cxnLst>
                    <a:cxn ang="0">
                      <a:pos x="116" y="64"/>
                    </a:cxn>
                    <a:cxn ang="0">
                      <a:pos x="120" y="49"/>
                    </a:cxn>
                    <a:cxn ang="0">
                      <a:pos x="112" y="34"/>
                    </a:cxn>
                    <a:cxn ang="0">
                      <a:pos x="131" y="4"/>
                    </a:cxn>
                    <a:cxn ang="0">
                      <a:pos x="153" y="19"/>
                    </a:cxn>
                    <a:cxn ang="0">
                      <a:pos x="191" y="37"/>
                    </a:cxn>
                    <a:cxn ang="0">
                      <a:pos x="165" y="75"/>
                    </a:cxn>
                    <a:cxn ang="0">
                      <a:pos x="131" y="94"/>
                    </a:cxn>
                    <a:cxn ang="0">
                      <a:pos x="97" y="82"/>
                    </a:cxn>
                    <a:cxn ang="0">
                      <a:pos x="63" y="105"/>
                    </a:cxn>
                    <a:cxn ang="0">
                      <a:pos x="26" y="120"/>
                    </a:cxn>
                    <a:cxn ang="0">
                      <a:pos x="3" y="112"/>
                    </a:cxn>
                    <a:cxn ang="0">
                      <a:pos x="7" y="101"/>
                    </a:cxn>
                    <a:cxn ang="0">
                      <a:pos x="41" y="71"/>
                    </a:cxn>
                    <a:cxn ang="0">
                      <a:pos x="26" y="41"/>
                    </a:cxn>
                    <a:cxn ang="0">
                      <a:pos x="52" y="19"/>
                    </a:cxn>
                    <a:cxn ang="0">
                      <a:pos x="71" y="30"/>
                    </a:cxn>
                    <a:cxn ang="0">
                      <a:pos x="71" y="19"/>
                    </a:cxn>
                    <a:cxn ang="0">
                      <a:pos x="90" y="49"/>
                    </a:cxn>
                    <a:cxn ang="0">
                      <a:pos x="97" y="64"/>
                    </a:cxn>
                    <a:cxn ang="0">
                      <a:pos x="116" y="64"/>
                    </a:cxn>
                  </a:cxnLst>
                  <a:rect l="0" t="0" r="r" b="b"/>
                  <a:pathLst>
                    <a:path w="202" h="120">
                      <a:moveTo>
                        <a:pt x="116" y="64"/>
                      </a:moveTo>
                      <a:cubicBezTo>
                        <a:pt x="117" y="59"/>
                        <a:pt x="121" y="54"/>
                        <a:pt x="120" y="49"/>
                      </a:cubicBezTo>
                      <a:cubicBezTo>
                        <a:pt x="119" y="43"/>
                        <a:pt x="112" y="40"/>
                        <a:pt x="112" y="34"/>
                      </a:cubicBezTo>
                      <a:cubicBezTo>
                        <a:pt x="112" y="28"/>
                        <a:pt x="129" y="7"/>
                        <a:pt x="131" y="4"/>
                      </a:cubicBezTo>
                      <a:cubicBezTo>
                        <a:pt x="164" y="11"/>
                        <a:pt x="131" y="0"/>
                        <a:pt x="153" y="19"/>
                      </a:cubicBezTo>
                      <a:cubicBezTo>
                        <a:pt x="163" y="27"/>
                        <a:pt x="180" y="30"/>
                        <a:pt x="191" y="37"/>
                      </a:cubicBezTo>
                      <a:cubicBezTo>
                        <a:pt x="202" y="69"/>
                        <a:pt x="202" y="69"/>
                        <a:pt x="165" y="75"/>
                      </a:cubicBezTo>
                      <a:cubicBezTo>
                        <a:pt x="154" y="105"/>
                        <a:pt x="165" y="98"/>
                        <a:pt x="131" y="94"/>
                      </a:cubicBezTo>
                      <a:cubicBezTo>
                        <a:pt x="118" y="85"/>
                        <a:pt x="113" y="78"/>
                        <a:pt x="97" y="82"/>
                      </a:cubicBezTo>
                      <a:cubicBezTo>
                        <a:pt x="83" y="92"/>
                        <a:pt x="81" y="100"/>
                        <a:pt x="63" y="105"/>
                      </a:cubicBezTo>
                      <a:cubicBezTo>
                        <a:pt x="51" y="113"/>
                        <a:pt x="39" y="115"/>
                        <a:pt x="26" y="120"/>
                      </a:cubicBezTo>
                      <a:cubicBezTo>
                        <a:pt x="18" y="117"/>
                        <a:pt x="9" y="118"/>
                        <a:pt x="3" y="112"/>
                      </a:cubicBezTo>
                      <a:cubicBezTo>
                        <a:pt x="0" y="109"/>
                        <a:pt x="5" y="104"/>
                        <a:pt x="7" y="101"/>
                      </a:cubicBezTo>
                      <a:cubicBezTo>
                        <a:pt x="16" y="91"/>
                        <a:pt x="30" y="79"/>
                        <a:pt x="41" y="71"/>
                      </a:cubicBezTo>
                      <a:cubicBezTo>
                        <a:pt x="48" y="53"/>
                        <a:pt x="43" y="50"/>
                        <a:pt x="26" y="41"/>
                      </a:cubicBezTo>
                      <a:cubicBezTo>
                        <a:pt x="28" y="33"/>
                        <a:pt x="45" y="21"/>
                        <a:pt x="52" y="19"/>
                      </a:cubicBezTo>
                      <a:cubicBezTo>
                        <a:pt x="59" y="17"/>
                        <a:pt x="68" y="30"/>
                        <a:pt x="71" y="30"/>
                      </a:cubicBezTo>
                      <a:cubicBezTo>
                        <a:pt x="79" y="30"/>
                        <a:pt x="67" y="13"/>
                        <a:pt x="71" y="19"/>
                      </a:cubicBezTo>
                      <a:cubicBezTo>
                        <a:pt x="74" y="22"/>
                        <a:pt x="86" y="42"/>
                        <a:pt x="90" y="49"/>
                      </a:cubicBezTo>
                      <a:cubicBezTo>
                        <a:pt x="94" y="56"/>
                        <a:pt x="93" y="61"/>
                        <a:pt x="97" y="64"/>
                      </a:cubicBezTo>
                      <a:cubicBezTo>
                        <a:pt x="115" y="55"/>
                        <a:pt x="109" y="51"/>
                        <a:pt x="116" y="6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103" name="Freeform 56"/>
                <p:cNvSpPr>
                  <a:spLocks noChangeAspect="1"/>
                </p:cNvSpPr>
                <p:nvPr/>
              </p:nvSpPr>
              <p:spPr bwMode="auto">
                <a:xfrm>
                  <a:off x="8831" y="9589"/>
                  <a:ext cx="54" cy="91"/>
                </a:xfrm>
                <a:custGeom>
                  <a:avLst/>
                  <a:gdLst/>
                  <a:ahLst/>
                  <a:cxnLst>
                    <a:cxn ang="0">
                      <a:pos x="0" y="0"/>
                    </a:cxn>
                    <a:cxn ang="0">
                      <a:pos x="12" y="45"/>
                    </a:cxn>
                    <a:cxn ang="0">
                      <a:pos x="42" y="82"/>
                    </a:cxn>
                    <a:cxn ang="0">
                      <a:pos x="30" y="37"/>
                    </a:cxn>
                    <a:cxn ang="0">
                      <a:pos x="23" y="26"/>
                    </a:cxn>
                    <a:cxn ang="0">
                      <a:pos x="0" y="0"/>
                    </a:cxn>
                  </a:cxnLst>
                  <a:rect l="0" t="0" r="r" b="b"/>
                  <a:pathLst>
                    <a:path w="54" h="91">
                      <a:moveTo>
                        <a:pt x="0" y="0"/>
                      </a:moveTo>
                      <a:cubicBezTo>
                        <a:pt x="5" y="15"/>
                        <a:pt x="7" y="30"/>
                        <a:pt x="12" y="45"/>
                      </a:cubicBezTo>
                      <a:cubicBezTo>
                        <a:pt x="15" y="81"/>
                        <a:pt x="9" y="91"/>
                        <a:pt x="42" y="82"/>
                      </a:cubicBezTo>
                      <a:cubicBezTo>
                        <a:pt x="54" y="63"/>
                        <a:pt x="43" y="56"/>
                        <a:pt x="30" y="37"/>
                      </a:cubicBezTo>
                      <a:cubicBezTo>
                        <a:pt x="28" y="33"/>
                        <a:pt x="23" y="26"/>
                        <a:pt x="23" y="26"/>
                      </a:cubicBezTo>
                      <a:cubicBezTo>
                        <a:pt x="19" y="9"/>
                        <a:pt x="19" y="0"/>
                        <a:pt x="0"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10" name="Group 57"/>
              <p:cNvGrpSpPr>
                <a:grpSpLocks noChangeAspect="1"/>
              </p:cNvGrpSpPr>
              <p:nvPr/>
            </p:nvGrpSpPr>
            <p:grpSpPr bwMode="auto">
              <a:xfrm>
                <a:off x="7893427" y="10354803"/>
                <a:ext cx="2287720" cy="2630004"/>
                <a:chOff x="6845" y="8497"/>
                <a:chExt cx="1639" cy="1883"/>
              </a:xfrm>
              <a:grpFill/>
            </p:grpSpPr>
            <p:sp>
              <p:nvSpPr>
                <p:cNvPr id="86" name="Freeform 58"/>
                <p:cNvSpPr>
                  <a:spLocks noChangeAspect="1"/>
                </p:cNvSpPr>
                <p:nvPr/>
              </p:nvSpPr>
              <p:spPr bwMode="auto">
                <a:xfrm>
                  <a:off x="6845" y="9240"/>
                  <a:ext cx="605" cy="1140"/>
                </a:xfrm>
                <a:custGeom>
                  <a:avLst/>
                  <a:gdLst/>
                  <a:ahLst/>
                  <a:cxnLst>
                    <a:cxn ang="0">
                      <a:pos x="605" y="15"/>
                    </a:cxn>
                    <a:cxn ang="0">
                      <a:pos x="585" y="80"/>
                    </a:cxn>
                    <a:cxn ang="0">
                      <a:pos x="591" y="150"/>
                    </a:cxn>
                    <a:cxn ang="0">
                      <a:pos x="550" y="210"/>
                    </a:cxn>
                    <a:cxn ang="0">
                      <a:pos x="524" y="293"/>
                    </a:cxn>
                    <a:cxn ang="0">
                      <a:pos x="490" y="353"/>
                    </a:cxn>
                    <a:cxn ang="0">
                      <a:pos x="450" y="420"/>
                    </a:cxn>
                    <a:cxn ang="0">
                      <a:pos x="445" y="458"/>
                    </a:cxn>
                    <a:cxn ang="0">
                      <a:pos x="440" y="505"/>
                    </a:cxn>
                    <a:cxn ang="0">
                      <a:pos x="445" y="600"/>
                    </a:cxn>
                    <a:cxn ang="0">
                      <a:pos x="455" y="615"/>
                    </a:cxn>
                    <a:cxn ang="0">
                      <a:pos x="453" y="645"/>
                    </a:cxn>
                    <a:cxn ang="0">
                      <a:pos x="415" y="645"/>
                    </a:cxn>
                    <a:cxn ang="0">
                      <a:pos x="450" y="690"/>
                    </a:cxn>
                    <a:cxn ang="0">
                      <a:pos x="435" y="720"/>
                    </a:cxn>
                    <a:cxn ang="0">
                      <a:pos x="450" y="750"/>
                    </a:cxn>
                    <a:cxn ang="0">
                      <a:pos x="470" y="765"/>
                    </a:cxn>
                    <a:cxn ang="0">
                      <a:pos x="505" y="790"/>
                    </a:cxn>
                    <a:cxn ang="0">
                      <a:pos x="530" y="830"/>
                    </a:cxn>
                    <a:cxn ang="0">
                      <a:pos x="550" y="885"/>
                    </a:cxn>
                    <a:cxn ang="0">
                      <a:pos x="554" y="964"/>
                    </a:cxn>
                    <a:cxn ang="0">
                      <a:pos x="558" y="990"/>
                    </a:cxn>
                    <a:cxn ang="0">
                      <a:pos x="485" y="1070"/>
                    </a:cxn>
                    <a:cxn ang="0">
                      <a:pos x="435" y="1130"/>
                    </a:cxn>
                    <a:cxn ang="0">
                      <a:pos x="385" y="1129"/>
                    </a:cxn>
                    <a:cxn ang="0">
                      <a:pos x="333" y="1140"/>
                    </a:cxn>
                    <a:cxn ang="0">
                      <a:pos x="310" y="1129"/>
                    </a:cxn>
                    <a:cxn ang="0">
                      <a:pos x="270" y="1100"/>
                    </a:cxn>
                    <a:cxn ang="0">
                      <a:pos x="260" y="1070"/>
                    </a:cxn>
                    <a:cxn ang="0">
                      <a:pos x="235" y="1040"/>
                    </a:cxn>
                    <a:cxn ang="0">
                      <a:pos x="205" y="1005"/>
                    </a:cxn>
                    <a:cxn ang="0">
                      <a:pos x="194" y="953"/>
                    </a:cxn>
                    <a:cxn ang="0">
                      <a:pos x="195" y="920"/>
                    </a:cxn>
                    <a:cxn ang="0">
                      <a:pos x="149" y="896"/>
                    </a:cxn>
                    <a:cxn ang="0">
                      <a:pos x="126" y="870"/>
                    </a:cxn>
                    <a:cxn ang="0">
                      <a:pos x="65" y="855"/>
                    </a:cxn>
                    <a:cxn ang="0">
                      <a:pos x="21" y="840"/>
                    </a:cxn>
                    <a:cxn ang="0">
                      <a:pos x="0" y="820"/>
                    </a:cxn>
                    <a:cxn ang="0">
                      <a:pos x="20" y="755"/>
                    </a:cxn>
                    <a:cxn ang="0">
                      <a:pos x="295" y="445"/>
                    </a:cxn>
                    <a:cxn ang="0">
                      <a:pos x="340" y="300"/>
                    </a:cxn>
                    <a:cxn ang="0">
                      <a:pos x="461" y="145"/>
                    </a:cxn>
                    <a:cxn ang="0">
                      <a:pos x="461" y="90"/>
                    </a:cxn>
                    <a:cxn ang="0">
                      <a:pos x="435" y="20"/>
                    </a:cxn>
                    <a:cxn ang="0">
                      <a:pos x="470" y="0"/>
                    </a:cxn>
                    <a:cxn ang="0">
                      <a:pos x="545" y="25"/>
                    </a:cxn>
                    <a:cxn ang="0">
                      <a:pos x="605" y="15"/>
                    </a:cxn>
                  </a:cxnLst>
                  <a:rect l="0" t="0" r="r" b="b"/>
                  <a:pathLst>
                    <a:path w="605" h="1140">
                      <a:moveTo>
                        <a:pt x="605" y="15"/>
                      </a:moveTo>
                      <a:cubicBezTo>
                        <a:pt x="598" y="37"/>
                        <a:pt x="594" y="58"/>
                        <a:pt x="585" y="80"/>
                      </a:cubicBezTo>
                      <a:cubicBezTo>
                        <a:pt x="581" y="101"/>
                        <a:pt x="597" y="128"/>
                        <a:pt x="591" y="150"/>
                      </a:cubicBezTo>
                      <a:cubicBezTo>
                        <a:pt x="585" y="172"/>
                        <a:pt x="561" y="186"/>
                        <a:pt x="550" y="210"/>
                      </a:cubicBezTo>
                      <a:cubicBezTo>
                        <a:pt x="558" y="234"/>
                        <a:pt x="550" y="284"/>
                        <a:pt x="524" y="293"/>
                      </a:cubicBezTo>
                      <a:cubicBezTo>
                        <a:pt x="516" y="312"/>
                        <a:pt x="502" y="332"/>
                        <a:pt x="490" y="353"/>
                      </a:cubicBezTo>
                      <a:cubicBezTo>
                        <a:pt x="478" y="374"/>
                        <a:pt x="458" y="402"/>
                        <a:pt x="450" y="420"/>
                      </a:cubicBezTo>
                      <a:cubicBezTo>
                        <a:pt x="432" y="451"/>
                        <a:pt x="447" y="444"/>
                        <a:pt x="445" y="458"/>
                      </a:cubicBezTo>
                      <a:cubicBezTo>
                        <a:pt x="450" y="478"/>
                        <a:pt x="434" y="486"/>
                        <a:pt x="440" y="505"/>
                      </a:cubicBezTo>
                      <a:cubicBezTo>
                        <a:pt x="442" y="537"/>
                        <a:pt x="441" y="569"/>
                        <a:pt x="445" y="600"/>
                      </a:cubicBezTo>
                      <a:cubicBezTo>
                        <a:pt x="446" y="606"/>
                        <a:pt x="455" y="609"/>
                        <a:pt x="455" y="615"/>
                      </a:cubicBezTo>
                      <a:cubicBezTo>
                        <a:pt x="455" y="620"/>
                        <a:pt x="460" y="640"/>
                        <a:pt x="453" y="645"/>
                      </a:cubicBezTo>
                      <a:cubicBezTo>
                        <a:pt x="446" y="650"/>
                        <a:pt x="415" y="638"/>
                        <a:pt x="415" y="645"/>
                      </a:cubicBezTo>
                      <a:cubicBezTo>
                        <a:pt x="423" y="684"/>
                        <a:pt x="424" y="664"/>
                        <a:pt x="450" y="690"/>
                      </a:cubicBezTo>
                      <a:cubicBezTo>
                        <a:pt x="424" y="707"/>
                        <a:pt x="409" y="694"/>
                        <a:pt x="435" y="720"/>
                      </a:cubicBezTo>
                      <a:cubicBezTo>
                        <a:pt x="438" y="730"/>
                        <a:pt x="441" y="743"/>
                        <a:pt x="450" y="750"/>
                      </a:cubicBezTo>
                      <a:cubicBezTo>
                        <a:pt x="471" y="768"/>
                        <a:pt x="470" y="751"/>
                        <a:pt x="470" y="765"/>
                      </a:cubicBezTo>
                      <a:cubicBezTo>
                        <a:pt x="486" y="773"/>
                        <a:pt x="495" y="775"/>
                        <a:pt x="505" y="790"/>
                      </a:cubicBezTo>
                      <a:cubicBezTo>
                        <a:pt x="518" y="809"/>
                        <a:pt x="504" y="821"/>
                        <a:pt x="530" y="830"/>
                      </a:cubicBezTo>
                      <a:cubicBezTo>
                        <a:pt x="541" y="846"/>
                        <a:pt x="550" y="885"/>
                        <a:pt x="550" y="885"/>
                      </a:cubicBezTo>
                      <a:cubicBezTo>
                        <a:pt x="553" y="909"/>
                        <a:pt x="565" y="933"/>
                        <a:pt x="554" y="964"/>
                      </a:cubicBezTo>
                      <a:cubicBezTo>
                        <a:pt x="555" y="981"/>
                        <a:pt x="569" y="972"/>
                        <a:pt x="558" y="990"/>
                      </a:cubicBezTo>
                      <a:cubicBezTo>
                        <a:pt x="547" y="1008"/>
                        <a:pt x="505" y="1047"/>
                        <a:pt x="485" y="1070"/>
                      </a:cubicBezTo>
                      <a:cubicBezTo>
                        <a:pt x="478" y="1092"/>
                        <a:pt x="452" y="1113"/>
                        <a:pt x="435" y="1130"/>
                      </a:cubicBezTo>
                      <a:cubicBezTo>
                        <a:pt x="415" y="1117"/>
                        <a:pt x="395" y="1099"/>
                        <a:pt x="385" y="1129"/>
                      </a:cubicBezTo>
                      <a:cubicBezTo>
                        <a:pt x="369" y="1126"/>
                        <a:pt x="345" y="1140"/>
                        <a:pt x="333" y="1140"/>
                      </a:cubicBezTo>
                      <a:cubicBezTo>
                        <a:pt x="321" y="1140"/>
                        <a:pt x="320" y="1136"/>
                        <a:pt x="310" y="1129"/>
                      </a:cubicBezTo>
                      <a:cubicBezTo>
                        <a:pt x="285" y="1117"/>
                        <a:pt x="296" y="1109"/>
                        <a:pt x="270" y="1100"/>
                      </a:cubicBezTo>
                      <a:cubicBezTo>
                        <a:pt x="234" y="1064"/>
                        <a:pt x="266" y="1105"/>
                        <a:pt x="260" y="1070"/>
                      </a:cubicBezTo>
                      <a:cubicBezTo>
                        <a:pt x="259" y="1062"/>
                        <a:pt x="240" y="1045"/>
                        <a:pt x="235" y="1040"/>
                      </a:cubicBezTo>
                      <a:cubicBezTo>
                        <a:pt x="228" y="1020"/>
                        <a:pt x="225" y="1012"/>
                        <a:pt x="205" y="1005"/>
                      </a:cubicBezTo>
                      <a:cubicBezTo>
                        <a:pt x="199" y="992"/>
                        <a:pt x="196" y="967"/>
                        <a:pt x="194" y="953"/>
                      </a:cubicBezTo>
                      <a:cubicBezTo>
                        <a:pt x="192" y="939"/>
                        <a:pt x="203" y="930"/>
                        <a:pt x="195" y="920"/>
                      </a:cubicBezTo>
                      <a:cubicBezTo>
                        <a:pt x="185" y="899"/>
                        <a:pt x="171" y="907"/>
                        <a:pt x="149" y="896"/>
                      </a:cubicBezTo>
                      <a:cubicBezTo>
                        <a:pt x="138" y="888"/>
                        <a:pt x="140" y="877"/>
                        <a:pt x="126" y="870"/>
                      </a:cubicBezTo>
                      <a:cubicBezTo>
                        <a:pt x="112" y="863"/>
                        <a:pt x="82" y="860"/>
                        <a:pt x="65" y="855"/>
                      </a:cubicBezTo>
                      <a:cubicBezTo>
                        <a:pt x="49" y="849"/>
                        <a:pt x="32" y="846"/>
                        <a:pt x="21" y="840"/>
                      </a:cubicBezTo>
                      <a:cubicBezTo>
                        <a:pt x="10" y="834"/>
                        <a:pt x="0" y="834"/>
                        <a:pt x="0" y="820"/>
                      </a:cubicBezTo>
                      <a:lnTo>
                        <a:pt x="20" y="755"/>
                      </a:lnTo>
                      <a:lnTo>
                        <a:pt x="295" y="445"/>
                      </a:lnTo>
                      <a:lnTo>
                        <a:pt x="340" y="300"/>
                      </a:lnTo>
                      <a:lnTo>
                        <a:pt x="461" y="145"/>
                      </a:lnTo>
                      <a:lnTo>
                        <a:pt x="461" y="90"/>
                      </a:lnTo>
                      <a:lnTo>
                        <a:pt x="435" y="20"/>
                      </a:lnTo>
                      <a:lnTo>
                        <a:pt x="470" y="0"/>
                      </a:lnTo>
                      <a:lnTo>
                        <a:pt x="545" y="25"/>
                      </a:lnTo>
                      <a:lnTo>
                        <a:pt x="605" y="15"/>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7" name="Freeform 59"/>
                <p:cNvSpPr>
                  <a:spLocks noChangeAspect="1"/>
                </p:cNvSpPr>
                <p:nvPr/>
              </p:nvSpPr>
              <p:spPr bwMode="auto">
                <a:xfrm>
                  <a:off x="7729" y="8497"/>
                  <a:ext cx="101" cy="156"/>
                </a:xfrm>
                <a:custGeom>
                  <a:avLst/>
                  <a:gdLst/>
                  <a:ahLst/>
                  <a:cxnLst>
                    <a:cxn ang="0">
                      <a:pos x="49" y="23"/>
                    </a:cxn>
                    <a:cxn ang="0">
                      <a:pos x="31" y="3"/>
                    </a:cxn>
                    <a:cxn ang="0">
                      <a:pos x="36" y="18"/>
                    </a:cxn>
                    <a:cxn ang="0">
                      <a:pos x="66" y="83"/>
                    </a:cxn>
                    <a:cxn ang="0">
                      <a:pos x="96" y="88"/>
                    </a:cxn>
                    <a:cxn ang="0">
                      <a:pos x="94" y="136"/>
                    </a:cxn>
                    <a:cxn ang="0">
                      <a:pos x="52" y="124"/>
                    </a:cxn>
                    <a:cxn ang="0">
                      <a:pos x="19" y="143"/>
                    </a:cxn>
                    <a:cxn ang="0">
                      <a:pos x="4" y="109"/>
                    </a:cxn>
                    <a:cxn ang="0">
                      <a:pos x="1" y="78"/>
                    </a:cxn>
                    <a:cxn ang="0">
                      <a:pos x="6" y="18"/>
                    </a:cxn>
                    <a:cxn ang="0">
                      <a:pos x="49" y="23"/>
                    </a:cxn>
                  </a:cxnLst>
                  <a:rect l="0" t="0" r="r" b="b"/>
                  <a:pathLst>
                    <a:path w="101" h="156">
                      <a:moveTo>
                        <a:pt x="49" y="23"/>
                      </a:moveTo>
                      <a:cubicBezTo>
                        <a:pt x="54" y="21"/>
                        <a:pt x="26" y="1"/>
                        <a:pt x="31" y="3"/>
                      </a:cubicBezTo>
                      <a:cubicBezTo>
                        <a:pt x="36" y="5"/>
                        <a:pt x="34" y="13"/>
                        <a:pt x="36" y="18"/>
                      </a:cubicBezTo>
                      <a:cubicBezTo>
                        <a:pt x="46" y="42"/>
                        <a:pt x="58" y="58"/>
                        <a:pt x="66" y="83"/>
                      </a:cubicBezTo>
                      <a:cubicBezTo>
                        <a:pt x="69" y="93"/>
                        <a:pt x="86" y="86"/>
                        <a:pt x="96" y="88"/>
                      </a:cubicBezTo>
                      <a:cubicBezTo>
                        <a:pt x="98" y="95"/>
                        <a:pt x="101" y="130"/>
                        <a:pt x="94" y="136"/>
                      </a:cubicBezTo>
                      <a:cubicBezTo>
                        <a:pt x="87" y="142"/>
                        <a:pt x="64" y="123"/>
                        <a:pt x="52" y="124"/>
                      </a:cubicBezTo>
                      <a:cubicBezTo>
                        <a:pt x="44" y="147"/>
                        <a:pt x="38" y="156"/>
                        <a:pt x="19" y="143"/>
                      </a:cubicBezTo>
                      <a:cubicBezTo>
                        <a:pt x="13" y="139"/>
                        <a:pt x="7" y="120"/>
                        <a:pt x="4" y="109"/>
                      </a:cubicBezTo>
                      <a:cubicBezTo>
                        <a:pt x="1" y="98"/>
                        <a:pt x="1" y="93"/>
                        <a:pt x="1" y="78"/>
                      </a:cubicBezTo>
                      <a:cubicBezTo>
                        <a:pt x="3" y="58"/>
                        <a:pt x="0" y="37"/>
                        <a:pt x="6" y="18"/>
                      </a:cubicBezTo>
                      <a:cubicBezTo>
                        <a:pt x="11" y="0"/>
                        <a:pt x="63" y="37"/>
                        <a:pt x="49" y="23"/>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8" name="Freeform 60"/>
                <p:cNvSpPr>
                  <a:spLocks noChangeAspect="1"/>
                </p:cNvSpPr>
                <p:nvPr/>
              </p:nvSpPr>
              <p:spPr bwMode="auto">
                <a:xfrm>
                  <a:off x="7406" y="8515"/>
                  <a:ext cx="631" cy="1586"/>
                </a:xfrm>
                <a:custGeom>
                  <a:avLst/>
                  <a:gdLst/>
                  <a:ahLst/>
                  <a:cxnLst>
                    <a:cxn ang="0">
                      <a:pos x="540" y="61"/>
                    </a:cxn>
                    <a:cxn ang="0">
                      <a:pos x="539" y="150"/>
                    </a:cxn>
                    <a:cxn ang="0">
                      <a:pos x="489" y="200"/>
                    </a:cxn>
                    <a:cxn ang="0">
                      <a:pos x="499" y="275"/>
                    </a:cxn>
                    <a:cxn ang="0">
                      <a:pos x="449" y="335"/>
                    </a:cxn>
                    <a:cxn ang="0">
                      <a:pos x="399" y="425"/>
                    </a:cxn>
                    <a:cxn ang="0">
                      <a:pos x="339" y="535"/>
                    </a:cxn>
                    <a:cxn ang="0">
                      <a:pos x="304" y="630"/>
                    </a:cxn>
                    <a:cxn ang="0">
                      <a:pos x="255" y="748"/>
                    </a:cxn>
                    <a:cxn ang="0">
                      <a:pos x="194" y="880"/>
                    </a:cxn>
                    <a:cxn ang="0">
                      <a:pos x="134" y="985"/>
                    </a:cxn>
                    <a:cxn ang="0">
                      <a:pos x="59" y="1095"/>
                    </a:cxn>
                    <a:cxn ang="0">
                      <a:pos x="34" y="1245"/>
                    </a:cxn>
                    <a:cxn ang="0">
                      <a:pos x="9" y="1405"/>
                    </a:cxn>
                    <a:cxn ang="0">
                      <a:pos x="9" y="1500"/>
                    </a:cxn>
                    <a:cxn ang="0">
                      <a:pos x="34" y="1580"/>
                    </a:cxn>
                    <a:cxn ang="0">
                      <a:pos x="129" y="1460"/>
                    </a:cxn>
                    <a:cxn ang="0">
                      <a:pos x="164" y="1375"/>
                    </a:cxn>
                    <a:cxn ang="0">
                      <a:pos x="189" y="1305"/>
                    </a:cxn>
                    <a:cxn ang="0">
                      <a:pos x="229" y="1235"/>
                    </a:cxn>
                    <a:cxn ang="0">
                      <a:pos x="229" y="1190"/>
                    </a:cxn>
                    <a:cxn ang="0">
                      <a:pos x="269" y="1080"/>
                    </a:cxn>
                    <a:cxn ang="0">
                      <a:pos x="374" y="955"/>
                    </a:cxn>
                    <a:cxn ang="0">
                      <a:pos x="479" y="870"/>
                    </a:cxn>
                    <a:cxn ang="0">
                      <a:pos x="514" y="835"/>
                    </a:cxn>
                    <a:cxn ang="0">
                      <a:pos x="584" y="760"/>
                    </a:cxn>
                    <a:cxn ang="0">
                      <a:pos x="594" y="435"/>
                    </a:cxn>
                    <a:cxn ang="0">
                      <a:pos x="604" y="388"/>
                    </a:cxn>
                    <a:cxn ang="0">
                      <a:pos x="604" y="335"/>
                    </a:cxn>
                    <a:cxn ang="0">
                      <a:pos x="599" y="275"/>
                    </a:cxn>
                    <a:cxn ang="0">
                      <a:pos x="604" y="215"/>
                    </a:cxn>
                    <a:cxn ang="0">
                      <a:pos x="574" y="165"/>
                    </a:cxn>
                    <a:cxn ang="0">
                      <a:pos x="594" y="135"/>
                    </a:cxn>
                    <a:cxn ang="0">
                      <a:pos x="589" y="0"/>
                    </a:cxn>
                    <a:cxn ang="0">
                      <a:pos x="569" y="20"/>
                    </a:cxn>
                    <a:cxn ang="0">
                      <a:pos x="569" y="10"/>
                    </a:cxn>
                  </a:cxnLst>
                  <a:rect l="0" t="0" r="r" b="b"/>
                  <a:pathLst>
                    <a:path w="631" h="1586">
                      <a:moveTo>
                        <a:pt x="569" y="10"/>
                      </a:moveTo>
                      <a:cubicBezTo>
                        <a:pt x="565" y="17"/>
                        <a:pt x="547" y="46"/>
                        <a:pt x="540" y="61"/>
                      </a:cubicBezTo>
                      <a:cubicBezTo>
                        <a:pt x="533" y="76"/>
                        <a:pt x="524" y="85"/>
                        <a:pt x="524" y="100"/>
                      </a:cubicBezTo>
                      <a:cubicBezTo>
                        <a:pt x="530" y="117"/>
                        <a:pt x="533" y="133"/>
                        <a:pt x="539" y="150"/>
                      </a:cubicBezTo>
                      <a:cubicBezTo>
                        <a:pt x="531" y="173"/>
                        <a:pt x="523" y="179"/>
                        <a:pt x="499" y="185"/>
                      </a:cubicBezTo>
                      <a:cubicBezTo>
                        <a:pt x="496" y="190"/>
                        <a:pt x="493" y="196"/>
                        <a:pt x="489" y="200"/>
                      </a:cubicBezTo>
                      <a:cubicBezTo>
                        <a:pt x="485" y="204"/>
                        <a:pt x="476" y="204"/>
                        <a:pt x="474" y="210"/>
                      </a:cubicBezTo>
                      <a:cubicBezTo>
                        <a:pt x="471" y="219"/>
                        <a:pt x="495" y="264"/>
                        <a:pt x="499" y="275"/>
                      </a:cubicBezTo>
                      <a:cubicBezTo>
                        <a:pt x="492" y="286"/>
                        <a:pt x="488" y="300"/>
                        <a:pt x="479" y="310"/>
                      </a:cubicBezTo>
                      <a:cubicBezTo>
                        <a:pt x="471" y="320"/>
                        <a:pt x="458" y="326"/>
                        <a:pt x="449" y="335"/>
                      </a:cubicBezTo>
                      <a:cubicBezTo>
                        <a:pt x="443" y="360"/>
                        <a:pt x="434" y="374"/>
                        <a:pt x="419" y="395"/>
                      </a:cubicBezTo>
                      <a:cubicBezTo>
                        <a:pt x="412" y="405"/>
                        <a:pt x="399" y="425"/>
                        <a:pt x="399" y="425"/>
                      </a:cubicBezTo>
                      <a:cubicBezTo>
                        <a:pt x="393" y="449"/>
                        <a:pt x="379" y="461"/>
                        <a:pt x="369" y="485"/>
                      </a:cubicBezTo>
                      <a:cubicBezTo>
                        <a:pt x="378" y="512"/>
                        <a:pt x="362" y="527"/>
                        <a:pt x="339" y="535"/>
                      </a:cubicBezTo>
                      <a:cubicBezTo>
                        <a:pt x="328" y="551"/>
                        <a:pt x="315" y="561"/>
                        <a:pt x="309" y="580"/>
                      </a:cubicBezTo>
                      <a:cubicBezTo>
                        <a:pt x="323" y="602"/>
                        <a:pt x="315" y="607"/>
                        <a:pt x="304" y="630"/>
                      </a:cubicBezTo>
                      <a:cubicBezTo>
                        <a:pt x="297" y="662"/>
                        <a:pt x="296" y="680"/>
                        <a:pt x="279" y="705"/>
                      </a:cubicBezTo>
                      <a:cubicBezTo>
                        <a:pt x="272" y="726"/>
                        <a:pt x="263" y="734"/>
                        <a:pt x="255" y="748"/>
                      </a:cubicBezTo>
                      <a:cubicBezTo>
                        <a:pt x="247" y="762"/>
                        <a:pt x="239" y="768"/>
                        <a:pt x="229" y="790"/>
                      </a:cubicBezTo>
                      <a:cubicBezTo>
                        <a:pt x="223" y="825"/>
                        <a:pt x="220" y="854"/>
                        <a:pt x="194" y="880"/>
                      </a:cubicBezTo>
                      <a:cubicBezTo>
                        <a:pt x="191" y="890"/>
                        <a:pt x="184" y="910"/>
                        <a:pt x="184" y="910"/>
                      </a:cubicBezTo>
                      <a:cubicBezTo>
                        <a:pt x="173" y="939"/>
                        <a:pt x="166" y="974"/>
                        <a:pt x="134" y="985"/>
                      </a:cubicBezTo>
                      <a:cubicBezTo>
                        <a:pt x="111" y="1019"/>
                        <a:pt x="137" y="1049"/>
                        <a:pt x="94" y="1060"/>
                      </a:cubicBezTo>
                      <a:cubicBezTo>
                        <a:pt x="81" y="1098"/>
                        <a:pt x="94" y="1088"/>
                        <a:pt x="59" y="1095"/>
                      </a:cubicBezTo>
                      <a:cubicBezTo>
                        <a:pt x="64" y="1124"/>
                        <a:pt x="72" y="1151"/>
                        <a:pt x="79" y="1180"/>
                      </a:cubicBezTo>
                      <a:cubicBezTo>
                        <a:pt x="33" y="1195"/>
                        <a:pt x="57" y="1210"/>
                        <a:pt x="34" y="1245"/>
                      </a:cubicBezTo>
                      <a:cubicBezTo>
                        <a:pt x="29" y="1324"/>
                        <a:pt x="30" y="1302"/>
                        <a:pt x="14" y="1350"/>
                      </a:cubicBezTo>
                      <a:cubicBezTo>
                        <a:pt x="23" y="1378"/>
                        <a:pt x="20" y="1360"/>
                        <a:pt x="9" y="1405"/>
                      </a:cubicBezTo>
                      <a:cubicBezTo>
                        <a:pt x="7" y="1412"/>
                        <a:pt x="4" y="1425"/>
                        <a:pt x="4" y="1425"/>
                      </a:cubicBezTo>
                      <a:cubicBezTo>
                        <a:pt x="19" y="1455"/>
                        <a:pt x="19" y="1469"/>
                        <a:pt x="9" y="1500"/>
                      </a:cubicBezTo>
                      <a:cubicBezTo>
                        <a:pt x="11" y="1518"/>
                        <a:pt x="0" y="1532"/>
                        <a:pt x="4" y="1545"/>
                      </a:cubicBezTo>
                      <a:cubicBezTo>
                        <a:pt x="8" y="1558"/>
                        <a:pt x="19" y="1586"/>
                        <a:pt x="34" y="1580"/>
                      </a:cubicBezTo>
                      <a:cubicBezTo>
                        <a:pt x="59" y="1543"/>
                        <a:pt x="50" y="1521"/>
                        <a:pt x="94" y="1510"/>
                      </a:cubicBezTo>
                      <a:cubicBezTo>
                        <a:pt x="118" y="1494"/>
                        <a:pt x="105" y="1476"/>
                        <a:pt x="129" y="1460"/>
                      </a:cubicBezTo>
                      <a:cubicBezTo>
                        <a:pt x="138" y="1445"/>
                        <a:pt x="148" y="1448"/>
                        <a:pt x="154" y="1434"/>
                      </a:cubicBezTo>
                      <a:cubicBezTo>
                        <a:pt x="160" y="1420"/>
                        <a:pt x="160" y="1391"/>
                        <a:pt x="164" y="1375"/>
                      </a:cubicBezTo>
                      <a:cubicBezTo>
                        <a:pt x="168" y="1362"/>
                        <a:pt x="175" y="1353"/>
                        <a:pt x="180" y="1340"/>
                      </a:cubicBezTo>
                      <a:cubicBezTo>
                        <a:pt x="184" y="1329"/>
                        <a:pt x="189" y="1305"/>
                        <a:pt x="189" y="1305"/>
                      </a:cubicBezTo>
                      <a:lnTo>
                        <a:pt x="223" y="1290"/>
                      </a:lnTo>
                      <a:cubicBezTo>
                        <a:pt x="182" y="1258"/>
                        <a:pt x="201" y="1263"/>
                        <a:pt x="229" y="1235"/>
                      </a:cubicBezTo>
                      <a:cubicBezTo>
                        <a:pt x="242" y="1197"/>
                        <a:pt x="230" y="1244"/>
                        <a:pt x="224" y="1205"/>
                      </a:cubicBezTo>
                      <a:cubicBezTo>
                        <a:pt x="223" y="1200"/>
                        <a:pt x="228" y="1195"/>
                        <a:pt x="229" y="1190"/>
                      </a:cubicBezTo>
                      <a:cubicBezTo>
                        <a:pt x="237" y="1163"/>
                        <a:pt x="226" y="1172"/>
                        <a:pt x="254" y="1165"/>
                      </a:cubicBezTo>
                      <a:cubicBezTo>
                        <a:pt x="277" y="1142"/>
                        <a:pt x="263" y="1117"/>
                        <a:pt x="269" y="1080"/>
                      </a:cubicBezTo>
                      <a:cubicBezTo>
                        <a:pt x="277" y="1029"/>
                        <a:pt x="287" y="1013"/>
                        <a:pt x="329" y="985"/>
                      </a:cubicBezTo>
                      <a:cubicBezTo>
                        <a:pt x="342" y="966"/>
                        <a:pt x="355" y="968"/>
                        <a:pt x="374" y="955"/>
                      </a:cubicBezTo>
                      <a:cubicBezTo>
                        <a:pt x="387" y="936"/>
                        <a:pt x="398" y="907"/>
                        <a:pt x="419" y="900"/>
                      </a:cubicBezTo>
                      <a:cubicBezTo>
                        <a:pt x="428" y="873"/>
                        <a:pt x="454" y="878"/>
                        <a:pt x="479" y="870"/>
                      </a:cubicBezTo>
                      <a:cubicBezTo>
                        <a:pt x="481" y="865"/>
                        <a:pt x="480" y="859"/>
                        <a:pt x="484" y="855"/>
                      </a:cubicBezTo>
                      <a:cubicBezTo>
                        <a:pt x="492" y="847"/>
                        <a:pt x="514" y="835"/>
                        <a:pt x="514" y="835"/>
                      </a:cubicBezTo>
                      <a:cubicBezTo>
                        <a:pt x="535" y="793"/>
                        <a:pt x="510" y="834"/>
                        <a:pt x="544" y="805"/>
                      </a:cubicBezTo>
                      <a:cubicBezTo>
                        <a:pt x="565" y="787"/>
                        <a:pt x="553" y="776"/>
                        <a:pt x="584" y="760"/>
                      </a:cubicBezTo>
                      <a:cubicBezTo>
                        <a:pt x="600" y="711"/>
                        <a:pt x="596" y="640"/>
                        <a:pt x="579" y="590"/>
                      </a:cubicBezTo>
                      <a:cubicBezTo>
                        <a:pt x="582" y="522"/>
                        <a:pt x="579" y="496"/>
                        <a:pt x="594" y="435"/>
                      </a:cubicBezTo>
                      <a:cubicBezTo>
                        <a:pt x="592" y="422"/>
                        <a:pt x="600" y="419"/>
                        <a:pt x="600" y="406"/>
                      </a:cubicBezTo>
                      <a:cubicBezTo>
                        <a:pt x="600" y="399"/>
                        <a:pt x="604" y="395"/>
                        <a:pt x="604" y="388"/>
                      </a:cubicBezTo>
                      <a:cubicBezTo>
                        <a:pt x="604" y="378"/>
                        <a:pt x="599" y="365"/>
                        <a:pt x="599" y="355"/>
                      </a:cubicBezTo>
                      <a:cubicBezTo>
                        <a:pt x="598" y="347"/>
                        <a:pt x="602" y="342"/>
                        <a:pt x="604" y="335"/>
                      </a:cubicBezTo>
                      <a:cubicBezTo>
                        <a:pt x="606" y="328"/>
                        <a:pt x="610" y="320"/>
                        <a:pt x="609" y="310"/>
                      </a:cubicBezTo>
                      <a:cubicBezTo>
                        <a:pt x="620" y="279"/>
                        <a:pt x="620" y="306"/>
                        <a:pt x="599" y="275"/>
                      </a:cubicBezTo>
                      <a:cubicBezTo>
                        <a:pt x="597" y="264"/>
                        <a:pt x="599" y="259"/>
                        <a:pt x="600" y="249"/>
                      </a:cubicBezTo>
                      <a:cubicBezTo>
                        <a:pt x="601" y="239"/>
                        <a:pt x="604" y="225"/>
                        <a:pt x="604" y="215"/>
                      </a:cubicBezTo>
                      <a:cubicBezTo>
                        <a:pt x="602" y="200"/>
                        <a:pt x="602" y="197"/>
                        <a:pt x="597" y="189"/>
                      </a:cubicBezTo>
                      <a:cubicBezTo>
                        <a:pt x="592" y="181"/>
                        <a:pt x="575" y="174"/>
                        <a:pt x="574" y="165"/>
                      </a:cubicBezTo>
                      <a:cubicBezTo>
                        <a:pt x="576" y="157"/>
                        <a:pt x="588" y="140"/>
                        <a:pt x="593" y="133"/>
                      </a:cubicBezTo>
                      <a:cubicBezTo>
                        <a:pt x="596" y="129"/>
                        <a:pt x="591" y="139"/>
                        <a:pt x="594" y="135"/>
                      </a:cubicBezTo>
                      <a:cubicBezTo>
                        <a:pt x="602" y="125"/>
                        <a:pt x="602" y="111"/>
                        <a:pt x="609" y="100"/>
                      </a:cubicBezTo>
                      <a:cubicBezTo>
                        <a:pt x="614" y="67"/>
                        <a:pt x="631" y="14"/>
                        <a:pt x="589" y="0"/>
                      </a:cubicBezTo>
                      <a:cubicBezTo>
                        <a:pt x="584" y="2"/>
                        <a:pt x="578" y="1"/>
                        <a:pt x="574" y="5"/>
                      </a:cubicBezTo>
                      <a:cubicBezTo>
                        <a:pt x="570" y="9"/>
                        <a:pt x="571" y="15"/>
                        <a:pt x="569" y="20"/>
                      </a:cubicBezTo>
                      <a:cubicBezTo>
                        <a:pt x="566" y="25"/>
                        <a:pt x="559" y="41"/>
                        <a:pt x="559" y="35"/>
                      </a:cubicBezTo>
                      <a:cubicBezTo>
                        <a:pt x="559" y="26"/>
                        <a:pt x="566" y="18"/>
                        <a:pt x="569" y="1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9" name="Freeform 61"/>
                <p:cNvSpPr>
                  <a:spLocks noChangeAspect="1"/>
                </p:cNvSpPr>
                <p:nvPr/>
              </p:nvSpPr>
              <p:spPr bwMode="auto">
                <a:xfrm>
                  <a:off x="7788" y="9425"/>
                  <a:ext cx="696" cy="517"/>
                </a:xfrm>
                <a:custGeom>
                  <a:avLst/>
                  <a:gdLst/>
                  <a:ahLst/>
                  <a:cxnLst>
                    <a:cxn ang="0">
                      <a:pos x="237" y="110"/>
                    </a:cxn>
                    <a:cxn ang="0">
                      <a:pos x="282" y="75"/>
                    </a:cxn>
                    <a:cxn ang="0">
                      <a:pos x="277" y="40"/>
                    </a:cxn>
                    <a:cxn ang="0">
                      <a:pos x="312" y="29"/>
                    </a:cxn>
                    <a:cxn ang="0">
                      <a:pos x="337" y="25"/>
                    </a:cxn>
                    <a:cxn ang="0">
                      <a:pos x="362" y="30"/>
                    </a:cxn>
                    <a:cxn ang="0">
                      <a:pos x="402" y="25"/>
                    </a:cxn>
                    <a:cxn ang="0">
                      <a:pos x="417" y="15"/>
                    </a:cxn>
                    <a:cxn ang="0">
                      <a:pos x="443" y="29"/>
                    </a:cxn>
                    <a:cxn ang="0">
                      <a:pos x="462" y="55"/>
                    </a:cxn>
                    <a:cxn ang="0">
                      <a:pos x="522" y="70"/>
                    </a:cxn>
                    <a:cxn ang="0">
                      <a:pos x="497" y="45"/>
                    </a:cxn>
                    <a:cxn ang="0">
                      <a:pos x="507" y="60"/>
                    </a:cxn>
                    <a:cxn ang="0">
                      <a:pos x="522" y="75"/>
                    </a:cxn>
                    <a:cxn ang="0">
                      <a:pos x="597" y="90"/>
                    </a:cxn>
                    <a:cxn ang="0">
                      <a:pos x="607" y="105"/>
                    </a:cxn>
                    <a:cxn ang="0">
                      <a:pos x="627" y="115"/>
                    </a:cxn>
                    <a:cxn ang="0">
                      <a:pos x="637" y="145"/>
                    </a:cxn>
                    <a:cxn ang="0">
                      <a:pos x="632" y="165"/>
                    </a:cxn>
                    <a:cxn ang="0">
                      <a:pos x="627" y="185"/>
                    </a:cxn>
                    <a:cxn ang="0">
                      <a:pos x="652" y="220"/>
                    </a:cxn>
                    <a:cxn ang="0">
                      <a:pos x="657" y="258"/>
                    </a:cxn>
                    <a:cxn ang="0">
                      <a:pos x="642" y="265"/>
                    </a:cxn>
                    <a:cxn ang="0">
                      <a:pos x="622" y="285"/>
                    </a:cxn>
                    <a:cxn ang="0">
                      <a:pos x="657" y="320"/>
                    </a:cxn>
                    <a:cxn ang="0">
                      <a:pos x="695" y="351"/>
                    </a:cxn>
                    <a:cxn ang="0">
                      <a:pos x="653" y="381"/>
                    </a:cxn>
                    <a:cxn ang="0">
                      <a:pos x="620" y="400"/>
                    </a:cxn>
                    <a:cxn ang="0">
                      <a:pos x="597" y="375"/>
                    </a:cxn>
                    <a:cxn ang="0">
                      <a:pos x="587" y="355"/>
                    </a:cxn>
                    <a:cxn ang="0">
                      <a:pos x="572" y="390"/>
                    </a:cxn>
                    <a:cxn ang="0">
                      <a:pos x="522" y="410"/>
                    </a:cxn>
                    <a:cxn ang="0">
                      <a:pos x="488" y="460"/>
                    </a:cxn>
                    <a:cxn ang="0">
                      <a:pos x="467" y="460"/>
                    </a:cxn>
                    <a:cxn ang="0">
                      <a:pos x="421" y="498"/>
                    </a:cxn>
                    <a:cxn ang="0">
                      <a:pos x="395" y="505"/>
                    </a:cxn>
                    <a:cxn ang="0">
                      <a:pos x="297" y="494"/>
                    </a:cxn>
                    <a:cxn ang="0">
                      <a:pos x="230" y="516"/>
                    </a:cxn>
                    <a:cxn ang="0">
                      <a:pos x="166" y="498"/>
                    </a:cxn>
                    <a:cxn ang="0">
                      <a:pos x="125" y="486"/>
                    </a:cxn>
                    <a:cxn ang="0">
                      <a:pos x="65" y="438"/>
                    </a:cxn>
                    <a:cxn ang="0">
                      <a:pos x="91" y="468"/>
                    </a:cxn>
                    <a:cxn ang="0">
                      <a:pos x="72" y="400"/>
                    </a:cxn>
                    <a:cxn ang="0">
                      <a:pos x="17" y="385"/>
                    </a:cxn>
                    <a:cxn ang="0">
                      <a:pos x="1" y="355"/>
                    </a:cxn>
                    <a:cxn ang="0">
                      <a:pos x="20" y="333"/>
                    </a:cxn>
                    <a:cxn ang="0">
                      <a:pos x="12" y="295"/>
                    </a:cxn>
                    <a:cxn ang="0">
                      <a:pos x="57" y="265"/>
                    </a:cxn>
                    <a:cxn ang="0">
                      <a:pos x="67" y="245"/>
                    </a:cxn>
                    <a:cxn ang="0">
                      <a:pos x="82" y="235"/>
                    </a:cxn>
                    <a:cxn ang="0">
                      <a:pos x="127" y="205"/>
                    </a:cxn>
                    <a:cxn ang="0">
                      <a:pos x="217" y="170"/>
                    </a:cxn>
                    <a:cxn ang="0">
                      <a:pos x="247" y="90"/>
                    </a:cxn>
                    <a:cxn ang="0">
                      <a:pos x="282" y="70"/>
                    </a:cxn>
                    <a:cxn ang="0">
                      <a:pos x="261" y="55"/>
                    </a:cxn>
                    <a:cxn ang="0">
                      <a:pos x="282" y="40"/>
                    </a:cxn>
                  </a:cxnLst>
                  <a:rect l="0" t="0" r="r" b="b"/>
                  <a:pathLst>
                    <a:path w="696" h="517">
                      <a:moveTo>
                        <a:pt x="237" y="110"/>
                      </a:moveTo>
                      <a:cubicBezTo>
                        <a:pt x="253" y="99"/>
                        <a:pt x="266" y="86"/>
                        <a:pt x="282" y="75"/>
                      </a:cubicBezTo>
                      <a:cubicBezTo>
                        <a:pt x="253" y="32"/>
                        <a:pt x="306" y="83"/>
                        <a:pt x="277" y="40"/>
                      </a:cubicBezTo>
                      <a:cubicBezTo>
                        <a:pt x="298" y="26"/>
                        <a:pt x="288" y="23"/>
                        <a:pt x="312" y="29"/>
                      </a:cubicBezTo>
                      <a:cubicBezTo>
                        <a:pt x="315" y="24"/>
                        <a:pt x="331" y="27"/>
                        <a:pt x="337" y="25"/>
                      </a:cubicBezTo>
                      <a:cubicBezTo>
                        <a:pt x="345" y="23"/>
                        <a:pt x="354" y="30"/>
                        <a:pt x="362" y="30"/>
                      </a:cubicBezTo>
                      <a:cubicBezTo>
                        <a:pt x="375" y="30"/>
                        <a:pt x="389" y="27"/>
                        <a:pt x="402" y="25"/>
                      </a:cubicBezTo>
                      <a:cubicBezTo>
                        <a:pt x="407" y="22"/>
                        <a:pt x="411" y="14"/>
                        <a:pt x="417" y="15"/>
                      </a:cubicBezTo>
                      <a:cubicBezTo>
                        <a:pt x="429" y="17"/>
                        <a:pt x="436" y="23"/>
                        <a:pt x="443" y="29"/>
                      </a:cubicBezTo>
                      <a:cubicBezTo>
                        <a:pt x="449" y="34"/>
                        <a:pt x="455" y="52"/>
                        <a:pt x="462" y="55"/>
                      </a:cubicBezTo>
                      <a:cubicBezTo>
                        <a:pt x="480" y="0"/>
                        <a:pt x="498" y="54"/>
                        <a:pt x="522" y="70"/>
                      </a:cubicBezTo>
                      <a:cubicBezTo>
                        <a:pt x="520" y="63"/>
                        <a:pt x="515" y="36"/>
                        <a:pt x="497" y="45"/>
                      </a:cubicBezTo>
                      <a:cubicBezTo>
                        <a:pt x="492" y="48"/>
                        <a:pt x="503" y="55"/>
                        <a:pt x="507" y="60"/>
                      </a:cubicBezTo>
                      <a:cubicBezTo>
                        <a:pt x="512" y="65"/>
                        <a:pt x="516" y="71"/>
                        <a:pt x="522" y="75"/>
                      </a:cubicBezTo>
                      <a:cubicBezTo>
                        <a:pt x="540" y="87"/>
                        <a:pt x="579" y="88"/>
                        <a:pt x="597" y="90"/>
                      </a:cubicBezTo>
                      <a:cubicBezTo>
                        <a:pt x="600" y="95"/>
                        <a:pt x="602" y="101"/>
                        <a:pt x="607" y="105"/>
                      </a:cubicBezTo>
                      <a:cubicBezTo>
                        <a:pt x="613" y="110"/>
                        <a:pt x="623" y="109"/>
                        <a:pt x="627" y="115"/>
                      </a:cubicBezTo>
                      <a:cubicBezTo>
                        <a:pt x="633" y="123"/>
                        <a:pt x="637" y="145"/>
                        <a:pt x="637" y="145"/>
                      </a:cubicBezTo>
                      <a:cubicBezTo>
                        <a:pt x="635" y="152"/>
                        <a:pt x="631" y="158"/>
                        <a:pt x="632" y="165"/>
                      </a:cubicBezTo>
                      <a:cubicBezTo>
                        <a:pt x="635" y="188"/>
                        <a:pt x="656" y="175"/>
                        <a:pt x="627" y="185"/>
                      </a:cubicBezTo>
                      <a:cubicBezTo>
                        <a:pt x="619" y="210"/>
                        <a:pt x="628" y="214"/>
                        <a:pt x="652" y="220"/>
                      </a:cubicBezTo>
                      <a:cubicBezTo>
                        <a:pt x="669" y="245"/>
                        <a:pt x="673" y="234"/>
                        <a:pt x="657" y="258"/>
                      </a:cubicBezTo>
                      <a:cubicBezTo>
                        <a:pt x="654" y="262"/>
                        <a:pt x="644" y="260"/>
                        <a:pt x="642" y="265"/>
                      </a:cubicBezTo>
                      <a:cubicBezTo>
                        <a:pt x="635" y="280"/>
                        <a:pt x="614" y="285"/>
                        <a:pt x="622" y="285"/>
                      </a:cubicBezTo>
                      <a:cubicBezTo>
                        <a:pt x="638" y="301"/>
                        <a:pt x="637" y="313"/>
                        <a:pt x="657" y="320"/>
                      </a:cubicBezTo>
                      <a:cubicBezTo>
                        <a:pt x="667" y="332"/>
                        <a:pt x="696" y="341"/>
                        <a:pt x="695" y="351"/>
                      </a:cubicBezTo>
                      <a:cubicBezTo>
                        <a:pt x="694" y="361"/>
                        <a:pt x="665" y="373"/>
                        <a:pt x="653" y="381"/>
                      </a:cubicBezTo>
                      <a:cubicBezTo>
                        <a:pt x="649" y="392"/>
                        <a:pt x="629" y="401"/>
                        <a:pt x="620" y="400"/>
                      </a:cubicBezTo>
                      <a:cubicBezTo>
                        <a:pt x="611" y="399"/>
                        <a:pt x="602" y="382"/>
                        <a:pt x="597" y="375"/>
                      </a:cubicBezTo>
                      <a:cubicBezTo>
                        <a:pt x="594" y="368"/>
                        <a:pt x="594" y="355"/>
                        <a:pt x="587" y="355"/>
                      </a:cubicBezTo>
                      <a:cubicBezTo>
                        <a:pt x="581" y="355"/>
                        <a:pt x="575" y="385"/>
                        <a:pt x="572" y="390"/>
                      </a:cubicBezTo>
                      <a:cubicBezTo>
                        <a:pt x="557" y="412"/>
                        <a:pt x="550" y="406"/>
                        <a:pt x="522" y="410"/>
                      </a:cubicBezTo>
                      <a:cubicBezTo>
                        <a:pt x="508" y="421"/>
                        <a:pt x="497" y="452"/>
                        <a:pt x="488" y="460"/>
                      </a:cubicBezTo>
                      <a:cubicBezTo>
                        <a:pt x="479" y="468"/>
                        <a:pt x="478" y="454"/>
                        <a:pt x="467" y="460"/>
                      </a:cubicBezTo>
                      <a:cubicBezTo>
                        <a:pt x="458" y="488"/>
                        <a:pt x="466" y="487"/>
                        <a:pt x="421" y="498"/>
                      </a:cubicBezTo>
                      <a:cubicBezTo>
                        <a:pt x="411" y="501"/>
                        <a:pt x="395" y="505"/>
                        <a:pt x="395" y="505"/>
                      </a:cubicBezTo>
                      <a:cubicBezTo>
                        <a:pt x="352" y="496"/>
                        <a:pt x="341" y="488"/>
                        <a:pt x="297" y="494"/>
                      </a:cubicBezTo>
                      <a:cubicBezTo>
                        <a:pt x="270" y="494"/>
                        <a:pt x="252" y="515"/>
                        <a:pt x="230" y="516"/>
                      </a:cubicBezTo>
                      <a:cubicBezTo>
                        <a:pt x="208" y="517"/>
                        <a:pt x="183" y="503"/>
                        <a:pt x="166" y="498"/>
                      </a:cubicBezTo>
                      <a:cubicBezTo>
                        <a:pt x="142" y="494"/>
                        <a:pt x="142" y="496"/>
                        <a:pt x="125" y="486"/>
                      </a:cubicBezTo>
                      <a:cubicBezTo>
                        <a:pt x="108" y="476"/>
                        <a:pt x="71" y="441"/>
                        <a:pt x="65" y="438"/>
                      </a:cubicBezTo>
                      <a:cubicBezTo>
                        <a:pt x="60" y="436"/>
                        <a:pt x="91" y="468"/>
                        <a:pt x="91" y="468"/>
                      </a:cubicBezTo>
                      <a:cubicBezTo>
                        <a:pt x="87" y="451"/>
                        <a:pt x="90" y="409"/>
                        <a:pt x="72" y="400"/>
                      </a:cubicBezTo>
                      <a:cubicBezTo>
                        <a:pt x="55" y="392"/>
                        <a:pt x="35" y="391"/>
                        <a:pt x="17" y="385"/>
                      </a:cubicBezTo>
                      <a:cubicBezTo>
                        <a:pt x="8" y="377"/>
                        <a:pt x="0" y="364"/>
                        <a:pt x="1" y="355"/>
                      </a:cubicBezTo>
                      <a:cubicBezTo>
                        <a:pt x="2" y="346"/>
                        <a:pt x="18" y="343"/>
                        <a:pt x="20" y="333"/>
                      </a:cubicBezTo>
                      <a:cubicBezTo>
                        <a:pt x="22" y="323"/>
                        <a:pt x="6" y="306"/>
                        <a:pt x="12" y="295"/>
                      </a:cubicBezTo>
                      <a:cubicBezTo>
                        <a:pt x="22" y="244"/>
                        <a:pt x="5" y="291"/>
                        <a:pt x="57" y="265"/>
                      </a:cubicBezTo>
                      <a:cubicBezTo>
                        <a:pt x="64" y="262"/>
                        <a:pt x="62" y="251"/>
                        <a:pt x="67" y="245"/>
                      </a:cubicBezTo>
                      <a:cubicBezTo>
                        <a:pt x="71" y="240"/>
                        <a:pt x="77" y="238"/>
                        <a:pt x="82" y="235"/>
                      </a:cubicBezTo>
                      <a:cubicBezTo>
                        <a:pt x="98" y="203"/>
                        <a:pt x="86" y="198"/>
                        <a:pt x="127" y="205"/>
                      </a:cubicBezTo>
                      <a:cubicBezTo>
                        <a:pt x="155" y="186"/>
                        <a:pt x="184" y="177"/>
                        <a:pt x="217" y="170"/>
                      </a:cubicBezTo>
                      <a:cubicBezTo>
                        <a:pt x="230" y="132"/>
                        <a:pt x="200" y="102"/>
                        <a:pt x="247" y="90"/>
                      </a:cubicBezTo>
                      <a:cubicBezTo>
                        <a:pt x="279" y="98"/>
                        <a:pt x="263" y="89"/>
                        <a:pt x="282" y="70"/>
                      </a:cubicBezTo>
                      <a:cubicBezTo>
                        <a:pt x="275" y="65"/>
                        <a:pt x="261" y="64"/>
                        <a:pt x="261" y="55"/>
                      </a:cubicBezTo>
                      <a:cubicBezTo>
                        <a:pt x="261" y="46"/>
                        <a:pt x="282" y="40"/>
                        <a:pt x="282" y="40"/>
                      </a:cubicBezTo>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0" name="Freeform 62"/>
                <p:cNvSpPr>
                  <a:spLocks noChangeAspect="1"/>
                </p:cNvSpPr>
                <p:nvPr/>
              </p:nvSpPr>
              <p:spPr bwMode="auto">
                <a:xfrm>
                  <a:off x="7760" y="9876"/>
                  <a:ext cx="110" cy="81"/>
                </a:xfrm>
                <a:custGeom>
                  <a:avLst/>
                  <a:gdLst/>
                  <a:ahLst/>
                  <a:cxnLst>
                    <a:cxn ang="0">
                      <a:pos x="0" y="34"/>
                    </a:cxn>
                    <a:cxn ang="0">
                      <a:pos x="45" y="9"/>
                    </a:cxn>
                    <a:cxn ang="0">
                      <a:pos x="110" y="34"/>
                    </a:cxn>
                    <a:cxn ang="0">
                      <a:pos x="63" y="77"/>
                    </a:cxn>
                    <a:cxn ang="0">
                      <a:pos x="20" y="79"/>
                    </a:cxn>
                    <a:cxn ang="0">
                      <a:pos x="3" y="65"/>
                    </a:cxn>
                    <a:cxn ang="0">
                      <a:pos x="0" y="34"/>
                    </a:cxn>
                  </a:cxnLst>
                  <a:rect l="0" t="0" r="r" b="b"/>
                  <a:pathLst>
                    <a:path w="110" h="81">
                      <a:moveTo>
                        <a:pt x="0" y="34"/>
                      </a:moveTo>
                      <a:cubicBezTo>
                        <a:pt x="34" y="11"/>
                        <a:pt x="19" y="18"/>
                        <a:pt x="45" y="9"/>
                      </a:cubicBezTo>
                      <a:cubicBezTo>
                        <a:pt x="110" y="20"/>
                        <a:pt x="99" y="0"/>
                        <a:pt x="110" y="34"/>
                      </a:cubicBezTo>
                      <a:cubicBezTo>
                        <a:pt x="95" y="64"/>
                        <a:pt x="93" y="65"/>
                        <a:pt x="63" y="77"/>
                      </a:cubicBezTo>
                      <a:cubicBezTo>
                        <a:pt x="53" y="81"/>
                        <a:pt x="20" y="79"/>
                        <a:pt x="20" y="79"/>
                      </a:cubicBezTo>
                      <a:cubicBezTo>
                        <a:pt x="12" y="77"/>
                        <a:pt x="6" y="72"/>
                        <a:pt x="3" y="65"/>
                      </a:cubicBezTo>
                      <a:cubicBezTo>
                        <a:pt x="0" y="58"/>
                        <a:pt x="1" y="40"/>
                        <a:pt x="0" y="3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1" name="Freeform 63"/>
                <p:cNvSpPr>
                  <a:spLocks noChangeAspect="1"/>
                </p:cNvSpPr>
                <p:nvPr/>
              </p:nvSpPr>
              <p:spPr bwMode="auto">
                <a:xfrm>
                  <a:off x="7524" y="10159"/>
                  <a:ext cx="216" cy="183"/>
                </a:xfrm>
                <a:custGeom>
                  <a:avLst/>
                  <a:gdLst/>
                  <a:ahLst/>
                  <a:cxnLst>
                    <a:cxn ang="0">
                      <a:pos x="106" y="56"/>
                    </a:cxn>
                    <a:cxn ang="0">
                      <a:pos x="141" y="0"/>
                    </a:cxn>
                    <a:cxn ang="0">
                      <a:pos x="176" y="31"/>
                    </a:cxn>
                    <a:cxn ang="0">
                      <a:pos x="211" y="51"/>
                    </a:cxn>
                    <a:cxn ang="0">
                      <a:pos x="197" y="71"/>
                    </a:cxn>
                    <a:cxn ang="0">
                      <a:pos x="171" y="81"/>
                    </a:cxn>
                    <a:cxn ang="0">
                      <a:pos x="212" y="112"/>
                    </a:cxn>
                    <a:cxn ang="0">
                      <a:pos x="205" y="142"/>
                    </a:cxn>
                    <a:cxn ang="0">
                      <a:pos x="156" y="146"/>
                    </a:cxn>
                    <a:cxn ang="0">
                      <a:pos x="137" y="172"/>
                    </a:cxn>
                    <a:cxn ang="0">
                      <a:pos x="115" y="180"/>
                    </a:cxn>
                    <a:cxn ang="0">
                      <a:pos x="96" y="156"/>
                    </a:cxn>
                    <a:cxn ang="0">
                      <a:pos x="62" y="139"/>
                    </a:cxn>
                    <a:cxn ang="0">
                      <a:pos x="17" y="109"/>
                    </a:cxn>
                    <a:cxn ang="0">
                      <a:pos x="11" y="81"/>
                    </a:cxn>
                    <a:cxn ang="0">
                      <a:pos x="16" y="56"/>
                    </a:cxn>
                    <a:cxn ang="0">
                      <a:pos x="71" y="81"/>
                    </a:cxn>
                    <a:cxn ang="0">
                      <a:pos x="86" y="66"/>
                    </a:cxn>
                    <a:cxn ang="0">
                      <a:pos x="106" y="56"/>
                    </a:cxn>
                  </a:cxnLst>
                  <a:rect l="0" t="0" r="r" b="b"/>
                  <a:pathLst>
                    <a:path w="216" h="183">
                      <a:moveTo>
                        <a:pt x="106" y="56"/>
                      </a:moveTo>
                      <a:cubicBezTo>
                        <a:pt x="117" y="24"/>
                        <a:pt x="110" y="10"/>
                        <a:pt x="141" y="0"/>
                      </a:cubicBezTo>
                      <a:cubicBezTo>
                        <a:pt x="185" y="11"/>
                        <a:pt x="146" y="6"/>
                        <a:pt x="176" y="31"/>
                      </a:cubicBezTo>
                      <a:cubicBezTo>
                        <a:pt x="186" y="40"/>
                        <a:pt x="200" y="44"/>
                        <a:pt x="211" y="51"/>
                      </a:cubicBezTo>
                      <a:cubicBezTo>
                        <a:pt x="213" y="58"/>
                        <a:pt x="204" y="66"/>
                        <a:pt x="197" y="71"/>
                      </a:cubicBezTo>
                      <a:cubicBezTo>
                        <a:pt x="190" y="76"/>
                        <a:pt x="169" y="74"/>
                        <a:pt x="171" y="81"/>
                      </a:cubicBezTo>
                      <a:cubicBezTo>
                        <a:pt x="178" y="103"/>
                        <a:pt x="190" y="107"/>
                        <a:pt x="212" y="112"/>
                      </a:cubicBezTo>
                      <a:cubicBezTo>
                        <a:pt x="216" y="122"/>
                        <a:pt x="214" y="136"/>
                        <a:pt x="205" y="142"/>
                      </a:cubicBezTo>
                      <a:cubicBezTo>
                        <a:pt x="196" y="148"/>
                        <a:pt x="167" y="141"/>
                        <a:pt x="156" y="146"/>
                      </a:cubicBezTo>
                      <a:cubicBezTo>
                        <a:pt x="144" y="149"/>
                        <a:pt x="144" y="166"/>
                        <a:pt x="137" y="172"/>
                      </a:cubicBezTo>
                      <a:cubicBezTo>
                        <a:pt x="130" y="178"/>
                        <a:pt x="122" y="183"/>
                        <a:pt x="115" y="180"/>
                      </a:cubicBezTo>
                      <a:cubicBezTo>
                        <a:pt x="108" y="177"/>
                        <a:pt x="105" y="163"/>
                        <a:pt x="96" y="156"/>
                      </a:cubicBezTo>
                      <a:cubicBezTo>
                        <a:pt x="86" y="151"/>
                        <a:pt x="71" y="145"/>
                        <a:pt x="62" y="139"/>
                      </a:cubicBezTo>
                      <a:cubicBezTo>
                        <a:pt x="53" y="133"/>
                        <a:pt x="17" y="109"/>
                        <a:pt x="17" y="109"/>
                      </a:cubicBezTo>
                      <a:cubicBezTo>
                        <a:pt x="0" y="92"/>
                        <a:pt x="18" y="103"/>
                        <a:pt x="11" y="81"/>
                      </a:cubicBezTo>
                      <a:cubicBezTo>
                        <a:pt x="13" y="73"/>
                        <a:pt x="9" y="61"/>
                        <a:pt x="16" y="56"/>
                      </a:cubicBezTo>
                      <a:cubicBezTo>
                        <a:pt x="31" y="46"/>
                        <a:pt x="58" y="77"/>
                        <a:pt x="71" y="81"/>
                      </a:cubicBezTo>
                      <a:cubicBezTo>
                        <a:pt x="76" y="76"/>
                        <a:pt x="80" y="69"/>
                        <a:pt x="86" y="66"/>
                      </a:cubicBezTo>
                      <a:cubicBezTo>
                        <a:pt x="108" y="55"/>
                        <a:pt x="119" y="69"/>
                        <a:pt x="106" y="5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92" name="Freeform 64"/>
                <p:cNvSpPr>
                  <a:spLocks noChangeAspect="1"/>
                </p:cNvSpPr>
                <p:nvPr/>
              </p:nvSpPr>
              <p:spPr bwMode="auto">
                <a:xfrm>
                  <a:off x="7985" y="9329"/>
                  <a:ext cx="45" cy="70"/>
                </a:xfrm>
                <a:custGeom>
                  <a:avLst/>
                  <a:gdLst/>
                  <a:ahLst/>
                  <a:cxnLst>
                    <a:cxn ang="0">
                      <a:pos x="10" y="36"/>
                    </a:cxn>
                    <a:cxn ang="0">
                      <a:pos x="30" y="31"/>
                    </a:cxn>
                    <a:cxn ang="0">
                      <a:pos x="45" y="31"/>
                    </a:cxn>
                    <a:cxn ang="0">
                      <a:pos x="0" y="61"/>
                    </a:cxn>
                    <a:cxn ang="0">
                      <a:pos x="10" y="36"/>
                    </a:cxn>
                  </a:cxnLst>
                  <a:rect l="0" t="0" r="r" b="b"/>
                  <a:pathLst>
                    <a:path w="45" h="70">
                      <a:moveTo>
                        <a:pt x="10" y="36"/>
                      </a:moveTo>
                      <a:cubicBezTo>
                        <a:pt x="17" y="34"/>
                        <a:pt x="25" y="35"/>
                        <a:pt x="30" y="31"/>
                      </a:cubicBezTo>
                      <a:cubicBezTo>
                        <a:pt x="44" y="20"/>
                        <a:pt x="25" y="0"/>
                        <a:pt x="45" y="31"/>
                      </a:cubicBezTo>
                      <a:cubicBezTo>
                        <a:pt x="39" y="70"/>
                        <a:pt x="37" y="68"/>
                        <a:pt x="0" y="61"/>
                      </a:cubicBezTo>
                      <a:cubicBezTo>
                        <a:pt x="6" y="42"/>
                        <a:pt x="3" y="51"/>
                        <a:pt x="10" y="3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24" name="Group 65"/>
              <p:cNvGrpSpPr>
                <a:grpSpLocks noChangeAspect="1"/>
              </p:cNvGrpSpPr>
              <p:nvPr/>
            </p:nvGrpSpPr>
            <p:grpSpPr bwMode="auto">
              <a:xfrm>
                <a:off x="10813307" y="11325778"/>
                <a:ext cx="1487889" cy="2860523"/>
                <a:chOff x="8936" y="9193"/>
                <a:chExt cx="1066" cy="2048"/>
              </a:xfrm>
              <a:grpFill/>
            </p:grpSpPr>
            <p:sp>
              <p:nvSpPr>
                <p:cNvPr id="82" name="Freeform 66"/>
                <p:cNvSpPr>
                  <a:spLocks noChangeAspect="1"/>
                </p:cNvSpPr>
                <p:nvPr/>
              </p:nvSpPr>
              <p:spPr bwMode="auto">
                <a:xfrm>
                  <a:off x="9181" y="9193"/>
                  <a:ext cx="190" cy="546"/>
                </a:xfrm>
                <a:custGeom>
                  <a:avLst/>
                  <a:gdLst/>
                  <a:ahLst/>
                  <a:cxnLst>
                    <a:cxn ang="0">
                      <a:pos x="67" y="70"/>
                    </a:cxn>
                    <a:cxn ang="0">
                      <a:pos x="100" y="88"/>
                    </a:cxn>
                    <a:cxn ang="0">
                      <a:pos x="100" y="58"/>
                    </a:cxn>
                    <a:cxn ang="0">
                      <a:pos x="127" y="6"/>
                    </a:cxn>
                    <a:cxn ang="0">
                      <a:pos x="142" y="10"/>
                    </a:cxn>
                    <a:cxn ang="0">
                      <a:pos x="160" y="40"/>
                    </a:cxn>
                    <a:cxn ang="0">
                      <a:pos x="160" y="77"/>
                    </a:cxn>
                    <a:cxn ang="0">
                      <a:pos x="138" y="182"/>
                    </a:cxn>
                    <a:cxn ang="0">
                      <a:pos x="153" y="220"/>
                    </a:cxn>
                    <a:cxn ang="0">
                      <a:pos x="172" y="253"/>
                    </a:cxn>
                    <a:cxn ang="0">
                      <a:pos x="179" y="302"/>
                    </a:cxn>
                    <a:cxn ang="0">
                      <a:pos x="183" y="328"/>
                    </a:cxn>
                    <a:cxn ang="0">
                      <a:pos x="179" y="358"/>
                    </a:cxn>
                    <a:cxn ang="0">
                      <a:pos x="190" y="463"/>
                    </a:cxn>
                    <a:cxn ang="0">
                      <a:pos x="179" y="486"/>
                    </a:cxn>
                    <a:cxn ang="0">
                      <a:pos x="127" y="516"/>
                    </a:cxn>
                    <a:cxn ang="0">
                      <a:pos x="82" y="546"/>
                    </a:cxn>
                    <a:cxn ang="0">
                      <a:pos x="74" y="535"/>
                    </a:cxn>
                    <a:cxn ang="0">
                      <a:pos x="82" y="512"/>
                    </a:cxn>
                    <a:cxn ang="0">
                      <a:pos x="63" y="460"/>
                    </a:cxn>
                    <a:cxn ang="0">
                      <a:pos x="67" y="441"/>
                    </a:cxn>
                    <a:cxn ang="0">
                      <a:pos x="93" y="460"/>
                    </a:cxn>
                    <a:cxn ang="0">
                      <a:pos x="104" y="463"/>
                    </a:cxn>
                    <a:cxn ang="0">
                      <a:pos x="134" y="475"/>
                    </a:cxn>
                    <a:cxn ang="0">
                      <a:pos x="130" y="437"/>
                    </a:cxn>
                    <a:cxn ang="0">
                      <a:pos x="93" y="400"/>
                    </a:cxn>
                    <a:cxn ang="0">
                      <a:pos x="70" y="366"/>
                    </a:cxn>
                    <a:cxn ang="0">
                      <a:pos x="89" y="317"/>
                    </a:cxn>
                    <a:cxn ang="0">
                      <a:pos x="63" y="321"/>
                    </a:cxn>
                    <a:cxn ang="0">
                      <a:pos x="37" y="328"/>
                    </a:cxn>
                    <a:cxn ang="0">
                      <a:pos x="10" y="298"/>
                    </a:cxn>
                    <a:cxn ang="0">
                      <a:pos x="3" y="276"/>
                    </a:cxn>
                    <a:cxn ang="0">
                      <a:pos x="25" y="272"/>
                    </a:cxn>
                    <a:cxn ang="0">
                      <a:pos x="52" y="227"/>
                    </a:cxn>
                    <a:cxn ang="0">
                      <a:pos x="29" y="197"/>
                    </a:cxn>
                    <a:cxn ang="0">
                      <a:pos x="37" y="178"/>
                    </a:cxn>
                    <a:cxn ang="0">
                      <a:pos x="59" y="152"/>
                    </a:cxn>
                    <a:cxn ang="0">
                      <a:pos x="29" y="137"/>
                    </a:cxn>
                    <a:cxn ang="0">
                      <a:pos x="63" y="115"/>
                    </a:cxn>
                    <a:cxn ang="0">
                      <a:pos x="59" y="88"/>
                    </a:cxn>
                    <a:cxn ang="0">
                      <a:pos x="67" y="77"/>
                    </a:cxn>
                    <a:cxn ang="0">
                      <a:pos x="67" y="70"/>
                    </a:cxn>
                  </a:cxnLst>
                  <a:rect l="0" t="0" r="r" b="b"/>
                  <a:pathLst>
                    <a:path w="190" h="546">
                      <a:moveTo>
                        <a:pt x="67" y="70"/>
                      </a:moveTo>
                      <a:cubicBezTo>
                        <a:pt x="80" y="74"/>
                        <a:pt x="89" y="81"/>
                        <a:pt x="100" y="88"/>
                      </a:cubicBezTo>
                      <a:cubicBezTo>
                        <a:pt x="119" y="77"/>
                        <a:pt x="106" y="76"/>
                        <a:pt x="100" y="58"/>
                      </a:cubicBezTo>
                      <a:cubicBezTo>
                        <a:pt x="105" y="35"/>
                        <a:pt x="104" y="17"/>
                        <a:pt x="127" y="6"/>
                      </a:cubicBezTo>
                      <a:cubicBezTo>
                        <a:pt x="134" y="0"/>
                        <a:pt x="137" y="4"/>
                        <a:pt x="142" y="10"/>
                      </a:cubicBezTo>
                      <a:cubicBezTo>
                        <a:pt x="147" y="16"/>
                        <a:pt x="157" y="29"/>
                        <a:pt x="160" y="40"/>
                      </a:cubicBezTo>
                      <a:cubicBezTo>
                        <a:pt x="170" y="67"/>
                        <a:pt x="172" y="55"/>
                        <a:pt x="160" y="77"/>
                      </a:cubicBezTo>
                      <a:cubicBezTo>
                        <a:pt x="157" y="124"/>
                        <a:pt x="145" y="132"/>
                        <a:pt x="138" y="182"/>
                      </a:cubicBezTo>
                      <a:cubicBezTo>
                        <a:pt x="151" y="219"/>
                        <a:pt x="161" y="171"/>
                        <a:pt x="153" y="220"/>
                      </a:cubicBezTo>
                      <a:cubicBezTo>
                        <a:pt x="159" y="236"/>
                        <a:pt x="167" y="235"/>
                        <a:pt x="172" y="253"/>
                      </a:cubicBezTo>
                      <a:cubicBezTo>
                        <a:pt x="154" y="271"/>
                        <a:pt x="145" y="293"/>
                        <a:pt x="179" y="302"/>
                      </a:cubicBezTo>
                      <a:cubicBezTo>
                        <a:pt x="179" y="316"/>
                        <a:pt x="183" y="319"/>
                        <a:pt x="183" y="328"/>
                      </a:cubicBezTo>
                      <a:cubicBezTo>
                        <a:pt x="183" y="337"/>
                        <a:pt x="178" y="336"/>
                        <a:pt x="179" y="358"/>
                      </a:cubicBezTo>
                      <a:cubicBezTo>
                        <a:pt x="172" y="398"/>
                        <a:pt x="150" y="434"/>
                        <a:pt x="190" y="463"/>
                      </a:cubicBezTo>
                      <a:cubicBezTo>
                        <a:pt x="188" y="471"/>
                        <a:pt x="179" y="486"/>
                        <a:pt x="179" y="486"/>
                      </a:cubicBezTo>
                      <a:cubicBezTo>
                        <a:pt x="168" y="510"/>
                        <a:pt x="152" y="511"/>
                        <a:pt x="127" y="516"/>
                      </a:cubicBezTo>
                      <a:cubicBezTo>
                        <a:pt x="110" y="526"/>
                        <a:pt x="101" y="539"/>
                        <a:pt x="82" y="546"/>
                      </a:cubicBezTo>
                      <a:cubicBezTo>
                        <a:pt x="79" y="542"/>
                        <a:pt x="74" y="540"/>
                        <a:pt x="74" y="535"/>
                      </a:cubicBezTo>
                      <a:cubicBezTo>
                        <a:pt x="74" y="527"/>
                        <a:pt x="82" y="512"/>
                        <a:pt x="82" y="512"/>
                      </a:cubicBezTo>
                      <a:cubicBezTo>
                        <a:pt x="78" y="489"/>
                        <a:pt x="75" y="479"/>
                        <a:pt x="63" y="460"/>
                      </a:cubicBezTo>
                      <a:cubicBezTo>
                        <a:pt x="64" y="454"/>
                        <a:pt x="63" y="446"/>
                        <a:pt x="67" y="441"/>
                      </a:cubicBezTo>
                      <a:cubicBezTo>
                        <a:pt x="85" y="419"/>
                        <a:pt x="88" y="455"/>
                        <a:pt x="93" y="460"/>
                      </a:cubicBezTo>
                      <a:cubicBezTo>
                        <a:pt x="96" y="463"/>
                        <a:pt x="100" y="462"/>
                        <a:pt x="104" y="463"/>
                      </a:cubicBezTo>
                      <a:cubicBezTo>
                        <a:pt x="127" y="457"/>
                        <a:pt x="104" y="467"/>
                        <a:pt x="134" y="475"/>
                      </a:cubicBezTo>
                      <a:cubicBezTo>
                        <a:pt x="151" y="463"/>
                        <a:pt x="151" y="444"/>
                        <a:pt x="130" y="437"/>
                      </a:cubicBezTo>
                      <a:cubicBezTo>
                        <a:pt x="116" y="406"/>
                        <a:pt x="132" y="372"/>
                        <a:pt x="93" y="400"/>
                      </a:cubicBezTo>
                      <a:cubicBezTo>
                        <a:pt x="88" y="386"/>
                        <a:pt x="79" y="378"/>
                        <a:pt x="70" y="366"/>
                      </a:cubicBezTo>
                      <a:cubicBezTo>
                        <a:pt x="104" y="342"/>
                        <a:pt x="103" y="354"/>
                        <a:pt x="89" y="317"/>
                      </a:cubicBezTo>
                      <a:cubicBezTo>
                        <a:pt x="80" y="318"/>
                        <a:pt x="71" y="318"/>
                        <a:pt x="63" y="321"/>
                      </a:cubicBezTo>
                      <a:cubicBezTo>
                        <a:pt x="35" y="332"/>
                        <a:pt x="70" y="337"/>
                        <a:pt x="37" y="328"/>
                      </a:cubicBezTo>
                      <a:cubicBezTo>
                        <a:pt x="28" y="315"/>
                        <a:pt x="23" y="307"/>
                        <a:pt x="10" y="298"/>
                      </a:cubicBezTo>
                      <a:cubicBezTo>
                        <a:pt x="5" y="290"/>
                        <a:pt x="0" y="280"/>
                        <a:pt x="3" y="276"/>
                      </a:cubicBezTo>
                      <a:cubicBezTo>
                        <a:pt x="6" y="272"/>
                        <a:pt x="17" y="280"/>
                        <a:pt x="25" y="272"/>
                      </a:cubicBezTo>
                      <a:cubicBezTo>
                        <a:pt x="15" y="235"/>
                        <a:pt x="14" y="237"/>
                        <a:pt x="52" y="227"/>
                      </a:cubicBezTo>
                      <a:cubicBezTo>
                        <a:pt x="57" y="209"/>
                        <a:pt x="41" y="209"/>
                        <a:pt x="29" y="197"/>
                      </a:cubicBezTo>
                      <a:cubicBezTo>
                        <a:pt x="28" y="190"/>
                        <a:pt x="32" y="185"/>
                        <a:pt x="37" y="178"/>
                      </a:cubicBezTo>
                      <a:cubicBezTo>
                        <a:pt x="42" y="171"/>
                        <a:pt x="60" y="159"/>
                        <a:pt x="59" y="152"/>
                      </a:cubicBezTo>
                      <a:cubicBezTo>
                        <a:pt x="62" y="143"/>
                        <a:pt x="28" y="143"/>
                        <a:pt x="29" y="137"/>
                      </a:cubicBezTo>
                      <a:cubicBezTo>
                        <a:pt x="30" y="131"/>
                        <a:pt x="58" y="123"/>
                        <a:pt x="63" y="115"/>
                      </a:cubicBezTo>
                      <a:cubicBezTo>
                        <a:pt x="62" y="106"/>
                        <a:pt x="58" y="97"/>
                        <a:pt x="59" y="88"/>
                      </a:cubicBezTo>
                      <a:cubicBezTo>
                        <a:pt x="59" y="83"/>
                        <a:pt x="65" y="81"/>
                        <a:pt x="67" y="77"/>
                      </a:cubicBezTo>
                      <a:cubicBezTo>
                        <a:pt x="68" y="75"/>
                        <a:pt x="67" y="72"/>
                        <a:pt x="67" y="7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3" name="Freeform 67"/>
                <p:cNvSpPr>
                  <a:spLocks noChangeAspect="1"/>
                </p:cNvSpPr>
                <p:nvPr/>
              </p:nvSpPr>
              <p:spPr bwMode="auto">
                <a:xfrm>
                  <a:off x="9529" y="9506"/>
                  <a:ext cx="221" cy="290"/>
                </a:xfrm>
                <a:custGeom>
                  <a:avLst/>
                  <a:gdLst/>
                  <a:ahLst/>
                  <a:cxnLst>
                    <a:cxn ang="0">
                      <a:pos x="64" y="113"/>
                    </a:cxn>
                    <a:cxn ang="0">
                      <a:pos x="94" y="113"/>
                    </a:cxn>
                    <a:cxn ang="0">
                      <a:pos x="120" y="75"/>
                    </a:cxn>
                    <a:cxn ang="0">
                      <a:pos x="94" y="45"/>
                    </a:cxn>
                    <a:cxn ang="0">
                      <a:pos x="139" y="0"/>
                    </a:cxn>
                    <a:cxn ang="0">
                      <a:pos x="150" y="30"/>
                    </a:cxn>
                    <a:cxn ang="0">
                      <a:pos x="161" y="75"/>
                    </a:cxn>
                    <a:cxn ang="0">
                      <a:pos x="142" y="102"/>
                    </a:cxn>
                    <a:cxn ang="0">
                      <a:pos x="180" y="124"/>
                    </a:cxn>
                    <a:cxn ang="0">
                      <a:pos x="184" y="139"/>
                    </a:cxn>
                    <a:cxn ang="0">
                      <a:pos x="187" y="188"/>
                    </a:cxn>
                    <a:cxn ang="0">
                      <a:pos x="221" y="229"/>
                    </a:cxn>
                    <a:cxn ang="0">
                      <a:pos x="176" y="255"/>
                    </a:cxn>
                    <a:cxn ang="0">
                      <a:pos x="142" y="267"/>
                    </a:cxn>
                    <a:cxn ang="0">
                      <a:pos x="79" y="270"/>
                    </a:cxn>
                    <a:cxn ang="0">
                      <a:pos x="56" y="214"/>
                    </a:cxn>
                    <a:cxn ang="0">
                      <a:pos x="34" y="165"/>
                    </a:cxn>
                    <a:cxn ang="0">
                      <a:pos x="15" y="139"/>
                    </a:cxn>
                    <a:cxn ang="0">
                      <a:pos x="37" y="128"/>
                    </a:cxn>
                    <a:cxn ang="0">
                      <a:pos x="45" y="105"/>
                    </a:cxn>
                    <a:cxn ang="0">
                      <a:pos x="64" y="113"/>
                    </a:cxn>
                  </a:cxnLst>
                  <a:rect l="0" t="0" r="r" b="b"/>
                  <a:pathLst>
                    <a:path w="221" h="290">
                      <a:moveTo>
                        <a:pt x="64" y="113"/>
                      </a:moveTo>
                      <a:cubicBezTo>
                        <a:pt x="75" y="96"/>
                        <a:pt x="77" y="107"/>
                        <a:pt x="94" y="113"/>
                      </a:cubicBezTo>
                      <a:cubicBezTo>
                        <a:pt x="108" y="91"/>
                        <a:pt x="114" y="105"/>
                        <a:pt x="120" y="75"/>
                      </a:cubicBezTo>
                      <a:cubicBezTo>
                        <a:pt x="105" y="46"/>
                        <a:pt x="100" y="71"/>
                        <a:pt x="94" y="45"/>
                      </a:cubicBezTo>
                      <a:cubicBezTo>
                        <a:pt x="98" y="25"/>
                        <a:pt x="118" y="7"/>
                        <a:pt x="139" y="0"/>
                      </a:cubicBezTo>
                      <a:cubicBezTo>
                        <a:pt x="170" y="10"/>
                        <a:pt x="170" y="10"/>
                        <a:pt x="150" y="30"/>
                      </a:cubicBezTo>
                      <a:cubicBezTo>
                        <a:pt x="145" y="46"/>
                        <a:pt x="155" y="59"/>
                        <a:pt x="161" y="75"/>
                      </a:cubicBezTo>
                      <a:cubicBezTo>
                        <a:pt x="155" y="93"/>
                        <a:pt x="148" y="84"/>
                        <a:pt x="142" y="102"/>
                      </a:cubicBezTo>
                      <a:cubicBezTo>
                        <a:pt x="155" y="114"/>
                        <a:pt x="166" y="115"/>
                        <a:pt x="180" y="124"/>
                      </a:cubicBezTo>
                      <a:cubicBezTo>
                        <a:pt x="181" y="129"/>
                        <a:pt x="183" y="134"/>
                        <a:pt x="184" y="139"/>
                      </a:cubicBezTo>
                      <a:cubicBezTo>
                        <a:pt x="186" y="155"/>
                        <a:pt x="184" y="172"/>
                        <a:pt x="187" y="188"/>
                      </a:cubicBezTo>
                      <a:cubicBezTo>
                        <a:pt x="190" y="205"/>
                        <a:pt x="210" y="218"/>
                        <a:pt x="221" y="229"/>
                      </a:cubicBezTo>
                      <a:cubicBezTo>
                        <a:pt x="211" y="244"/>
                        <a:pt x="193" y="250"/>
                        <a:pt x="176" y="255"/>
                      </a:cubicBezTo>
                      <a:cubicBezTo>
                        <a:pt x="166" y="272"/>
                        <a:pt x="161" y="271"/>
                        <a:pt x="142" y="267"/>
                      </a:cubicBezTo>
                      <a:cubicBezTo>
                        <a:pt x="106" y="273"/>
                        <a:pt x="116" y="290"/>
                        <a:pt x="79" y="270"/>
                      </a:cubicBezTo>
                      <a:cubicBezTo>
                        <a:pt x="66" y="218"/>
                        <a:pt x="80" y="232"/>
                        <a:pt x="56" y="214"/>
                      </a:cubicBezTo>
                      <a:cubicBezTo>
                        <a:pt x="49" y="188"/>
                        <a:pt x="68" y="174"/>
                        <a:pt x="34" y="165"/>
                      </a:cubicBezTo>
                      <a:cubicBezTo>
                        <a:pt x="15" y="170"/>
                        <a:pt x="0" y="161"/>
                        <a:pt x="15" y="139"/>
                      </a:cubicBezTo>
                      <a:cubicBezTo>
                        <a:pt x="19" y="132"/>
                        <a:pt x="30" y="132"/>
                        <a:pt x="37" y="128"/>
                      </a:cubicBezTo>
                      <a:cubicBezTo>
                        <a:pt x="40" y="120"/>
                        <a:pt x="42" y="113"/>
                        <a:pt x="45" y="105"/>
                      </a:cubicBezTo>
                      <a:cubicBezTo>
                        <a:pt x="47" y="99"/>
                        <a:pt x="71" y="113"/>
                        <a:pt x="64" y="113"/>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4" name="Freeform 68"/>
                <p:cNvSpPr>
                  <a:spLocks noChangeAspect="1"/>
                </p:cNvSpPr>
                <p:nvPr/>
              </p:nvSpPr>
              <p:spPr bwMode="auto">
                <a:xfrm>
                  <a:off x="9516" y="9773"/>
                  <a:ext cx="95" cy="185"/>
                </a:xfrm>
                <a:custGeom>
                  <a:avLst/>
                  <a:gdLst/>
                  <a:ahLst/>
                  <a:cxnLst>
                    <a:cxn ang="0">
                      <a:pos x="35" y="30"/>
                    </a:cxn>
                    <a:cxn ang="0">
                      <a:pos x="50" y="0"/>
                    </a:cxn>
                    <a:cxn ang="0">
                      <a:pos x="80" y="60"/>
                    </a:cxn>
                    <a:cxn ang="0">
                      <a:pos x="95" y="82"/>
                    </a:cxn>
                    <a:cxn ang="0">
                      <a:pos x="80" y="138"/>
                    </a:cxn>
                    <a:cxn ang="0">
                      <a:pos x="73" y="165"/>
                    </a:cxn>
                    <a:cxn ang="0">
                      <a:pos x="50" y="168"/>
                    </a:cxn>
                    <a:cxn ang="0">
                      <a:pos x="28" y="165"/>
                    </a:cxn>
                    <a:cxn ang="0">
                      <a:pos x="13" y="135"/>
                    </a:cxn>
                    <a:cxn ang="0">
                      <a:pos x="20" y="90"/>
                    </a:cxn>
                    <a:cxn ang="0">
                      <a:pos x="32" y="67"/>
                    </a:cxn>
                    <a:cxn ang="0">
                      <a:pos x="35" y="30"/>
                    </a:cxn>
                  </a:cxnLst>
                  <a:rect l="0" t="0" r="r" b="b"/>
                  <a:pathLst>
                    <a:path w="95" h="185">
                      <a:moveTo>
                        <a:pt x="35" y="30"/>
                      </a:moveTo>
                      <a:cubicBezTo>
                        <a:pt x="30" y="11"/>
                        <a:pt x="32" y="9"/>
                        <a:pt x="50" y="0"/>
                      </a:cubicBezTo>
                      <a:cubicBezTo>
                        <a:pt x="78" y="6"/>
                        <a:pt x="71" y="36"/>
                        <a:pt x="80" y="60"/>
                      </a:cubicBezTo>
                      <a:cubicBezTo>
                        <a:pt x="83" y="68"/>
                        <a:pt x="90" y="75"/>
                        <a:pt x="95" y="82"/>
                      </a:cubicBezTo>
                      <a:cubicBezTo>
                        <a:pt x="92" y="110"/>
                        <a:pt x="86" y="114"/>
                        <a:pt x="80" y="138"/>
                      </a:cubicBezTo>
                      <a:cubicBezTo>
                        <a:pt x="80" y="138"/>
                        <a:pt x="76" y="164"/>
                        <a:pt x="73" y="165"/>
                      </a:cubicBezTo>
                      <a:cubicBezTo>
                        <a:pt x="66" y="169"/>
                        <a:pt x="58" y="167"/>
                        <a:pt x="50" y="168"/>
                      </a:cubicBezTo>
                      <a:cubicBezTo>
                        <a:pt x="40" y="185"/>
                        <a:pt x="34" y="182"/>
                        <a:pt x="28" y="165"/>
                      </a:cubicBezTo>
                      <a:cubicBezTo>
                        <a:pt x="31" y="149"/>
                        <a:pt x="37" y="126"/>
                        <a:pt x="13" y="135"/>
                      </a:cubicBezTo>
                      <a:cubicBezTo>
                        <a:pt x="0" y="97"/>
                        <a:pt x="4" y="123"/>
                        <a:pt x="20" y="90"/>
                      </a:cubicBezTo>
                      <a:cubicBezTo>
                        <a:pt x="32" y="64"/>
                        <a:pt x="14" y="92"/>
                        <a:pt x="32" y="67"/>
                      </a:cubicBezTo>
                      <a:cubicBezTo>
                        <a:pt x="36" y="45"/>
                        <a:pt x="35" y="57"/>
                        <a:pt x="35" y="3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5" name="Freeform 69"/>
                <p:cNvSpPr>
                  <a:spLocks noChangeAspect="1"/>
                </p:cNvSpPr>
                <p:nvPr/>
              </p:nvSpPr>
              <p:spPr bwMode="auto">
                <a:xfrm>
                  <a:off x="8936" y="9705"/>
                  <a:ext cx="1066" cy="1536"/>
                </a:xfrm>
                <a:custGeom>
                  <a:avLst/>
                  <a:gdLst/>
                  <a:ahLst/>
                  <a:cxnLst>
                    <a:cxn ang="0">
                      <a:pos x="87" y="1410"/>
                    </a:cxn>
                    <a:cxn ang="0">
                      <a:pos x="102" y="1140"/>
                    </a:cxn>
                    <a:cxn ang="0">
                      <a:pos x="75" y="1050"/>
                    </a:cxn>
                    <a:cxn ang="0">
                      <a:pos x="109" y="979"/>
                    </a:cxn>
                    <a:cxn ang="0">
                      <a:pos x="75" y="881"/>
                    </a:cxn>
                    <a:cxn ang="0">
                      <a:pos x="38" y="743"/>
                    </a:cxn>
                    <a:cxn ang="0">
                      <a:pos x="0" y="634"/>
                    </a:cxn>
                    <a:cxn ang="0">
                      <a:pos x="64" y="668"/>
                    </a:cxn>
                    <a:cxn ang="0">
                      <a:pos x="143" y="709"/>
                    </a:cxn>
                    <a:cxn ang="0">
                      <a:pos x="229" y="705"/>
                    </a:cxn>
                    <a:cxn ang="0">
                      <a:pos x="289" y="619"/>
                    </a:cxn>
                    <a:cxn ang="0">
                      <a:pos x="274" y="536"/>
                    </a:cxn>
                    <a:cxn ang="0">
                      <a:pos x="255" y="428"/>
                    </a:cxn>
                    <a:cxn ang="0">
                      <a:pos x="207" y="281"/>
                    </a:cxn>
                    <a:cxn ang="0">
                      <a:pos x="210" y="64"/>
                    </a:cxn>
                    <a:cxn ang="0">
                      <a:pos x="252" y="34"/>
                    </a:cxn>
                    <a:cxn ang="0">
                      <a:pos x="319" y="90"/>
                    </a:cxn>
                    <a:cxn ang="0">
                      <a:pos x="349" y="139"/>
                    </a:cxn>
                    <a:cxn ang="0">
                      <a:pos x="368" y="203"/>
                    </a:cxn>
                    <a:cxn ang="0">
                      <a:pos x="447" y="229"/>
                    </a:cxn>
                    <a:cxn ang="0">
                      <a:pos x="492" y="248"/>
                    </a:cxn>
                    <a:cxn ang="0">
                      <a:pos x="604" y="289"/>
                    </a:cxn>
                    <a:cxn ang="0">
                      <a:pos x="668" y="446"/>
                    </a:cxn>
                    <a:cxn ang="0">
                      <a:pos x="780" y="461"/>
                    </a:cxn>
                    <a:cxn ang="0">
                      <a:pos x="822" y="428"/>
                    </a:cxn>
                    <a:cxn ang="0">
                      <a:pos x="822" y="525"/>
                    </a:cxn>
                    <a:cxn ang="0">
                      <a:pos x="807" y="593"/>
                    </a:cxn>
                    <a:cxn ang="0">
                      <a:pos x="859" y="671"/>
                    </a:cxn>
                    <a:cxn ang="0">
                      <a:pos x="919" y="728"/>
                    </a:cxn>
                    <a:cxn ang="0">
                      <a:pos x="960" y="836"/>
                    </a:cxn>
                    <a:cxn ang="0">
                      <a:pos x="915" y="881"/>
                    </a:cxn>
                    <a:cxn ang="0">
                      <a:pos x="882" y="923"/>
                    </a:cxn>
                    <a:cxn ang="0">
                      <a:pos x="803" y="983"/>
                    </a:cxn>
                    <a:cxn ang="0">
                      <a:pos x="762" y="994"/>
                    </a:cxn>
                    <a:cxn ang="0">
                      <a:pos x="810" y="1076"/>
                    </a:cxn>
                    <a:cxn ang="0">
                      <a:pos x="844" y="1095"/>
                    </a:cxn>
                    <a:cxn ang="0">
                      <a:pos x="893" y="1088"/>
                    </a:cxn>
                    <a:cxn ang="0">
                      <a:pos x="957" y="1091"/>
                    </a:cxn>
                    <a:cxn ang="0">
                      <a:pos x="987" y="1125"/>
                    </a:cxn>
                    <a:cxn ang="0">
                      <a:pos x="975" y="1215"/>
                    </a:cxn>
                    <a:cxn ang="0">
                      <a:pos x="975" y="1275"/>
                    </a:cxn>
                    <a:cxn ang="0">
                      <a:pos x="953" y="1343"/>
                    </a:cxn>
                    <a:cxn ang="0">
                      <a:pos x="1017" y="1324"/>
                    </a:cxn>
                    <a:cxn ang="0">
                      <a:pos x="1062" y="1301"/>
                    </a:cxn>
                    <a:cxn ang="0">
                      <a:pos x="1039" y="1354"/>
                    </a:cxn>
                    <a:cxn ang="0">
                      <a:pos x="1039" y="1433"/>
                    </a:cxn>
                    <a:cxn ang="0">
                      <a:pos x="1020" y="1485"/>
                    </a:cxn>
                    <a:cxn ang="0">
                      <a:pos x="1020" y="1511"/>
                    </a:cxn>
                  </a:cxnLst>
                  <a:rect l="0" t="0" r="r" b="b"/>
                  <a:pathLst>
                    <a:path w="1066" h="1536">
                      <a:moveTo>
                        <a:pt x="135" y="1519"/>
                      </a:moveTo>
                      <a:lnTo>
                        <a:pt x="87" y="1410"/>
                      </a:lnTo>
                      <a:cubicBezTo>
                        <a:pt x="88" y="1335"/>
                        <a:pt x="87" y="1260"/>
                        <a:pt x="90" y="1185"/>
                      </a:cubicBezTo>
                      <a:cubicBezTo>
                        <a:pt x="91" y="1169"/>
                        <a:pt x="102" y="1140"/>
                        <a:pt x="102" y="1140"/>
                      </a:cubicBezTo>
                      <a:cubicBezTo>
                        <a:pt x="102" y="1125"/>
                        <a:pt x="84" y="1114"/>
                        <a:pt x="79" y="1099"/>
                      </a:cubicBezTo>
                      <a:cubicBezTo>
                        <a:pt x="74" y="1084"/>
                        <a:pt x="71" y="1066"/>
                        <a:pt x="75" y="1050"/>
                      </a:cubicBezTo>
                      <a:cubicBezTo>
                        <a:pt x="92" y="1035"/>
                        <a:pt x="94" y="1027"/>
                        <a:pt x="102" y="1005"/>
                      </a:cubicBezTo>
                      <a:cubicBezTo>
                        <a:pt x="105" y="997"/>
                        <a:pt x="109" y="979"/>
                        <a:pt x="109" y="979"/>
                      </a:cubicBezTo>
                      <a:cubicBezTo>
                        <a:pt x="103" y="962"/>
                        <a:pt x="103" y="948"/>
                        <a:pt x="87" y="938"/>
                      </a:cubicBezTo>
                      <a:cubicBezTo>
                        <a:pt x="81" y="915"/>
                        <a:pt x="71" y="907"/>
                        <a:pt x="75" y="881"/>
                      </a:cubicBezTo>
                      <a:cubicBezTo>
                        <a:pt x="70" y="839"/>
                        <a:pt x="96" y="799"/>
                        <a:pt x="53" y="776"/>
                      </a:cubicBezTo>
                      <a:cubicBezTo>
                        <a:pt x="44" y="750"/>
                        <a:pt x="49" y="761"/>
                        <a:pt x="38" y="743"/>
                      </a:cubicBezTo>
                      <a:cubicBezTo>
                        <a:pt x="70" y="720"/>
                        <a:pt x="8" y="693"/>
                        <a:pt x="8" y="671"/>
                      </a:cubicBezTo>
                      <a:cubicBezTo>
                        <a:pt x="17" y="651"/>
                        <a:pt x="12" y="651"/>
                        <a:pt x="0" y="634"/>
                      </a:cubicBezTo>
                      <a:cubicBezTo>
                        <a:pt x="11" y="619"/>
                        <a:pt x="13" y="612"/>
                        <a:pt x="30" y="604"/>
                      </a:cubicBezTo>
                      <a:cubicBezTo>
                        <a:pt x="60" y="626"/>
                        <a:pt x="44" y="648"/>
                        <a:pt x="64" y="668"/>
                      </a:cubicBezTo>
                      <a:cubicBezTo>
                        <a:pt x="82" y="686"/>
                        <a:pt x="115" y="694"/>
                        <a:pt x="139" y="698"/>
                      </a:cubicBezTo>
                      <a:cubicBezTo>
                        <a:pt x="140" y="702"/>
                        <a:pt x="139" y="707"/>
                        <a:pt x="143" y="709"/>
                      </a:cubicBezTo>
                      <a:cubicBezTo>
                        <a:pt x="143" y="709"/>
                        <a:pt x="182" y="700"/>
                        <a:pt x="188" y="698"/>
                      </a:cubicBezTo>
                      <a:cubicBezTo>
                        <a:pt x="205" y="685"/>
                        <a:pt x="215" y="691"/>
                        <a:pt x="229" y="705"/>
                      </a:cubicBezTo>
                      <a:cubicBezTo>
                        <a:pt x="256" y="695"/>
                        <a:pt x="262" y="693"/>
                        <a:pt x="282" y="675"/>
                      </a:cubicBezTo>
                      <a:cubicBezTo>
                        <a:pt x="293" y="651"/>
                        <a:pt x="298" y="644"/>
                        <a:pt x="289" y="619"/>
                      </a:cubicBezTo>
                      <a:cubicBezTo>
                        <a:pt x="296" y="601"/>
                        <a:pt x="301" y="582"/>
                        <a:pt x="293" y="563"/>
                      </a:cubicBezTo>
                      <a:cubicBezTo>
                        <a:pt x="289" y="553"/>
                        <a:pt x="280" y="545"/>
                        <a:pt x="274" y="536"/>
                      </a:cubicBezTo>
                      <a:cubicBezTo>
                        <a:pt x="272" y="532"/>
                        <a:pt x="267" y="525"/>
                        <a:pt x="267" y="525"/>
                      </a:cubicBezTo>
                      <a:cubicBezTo>
                        <a:pt x="272" y="490"/>
                        <a:pt x="277" y="458"/>
                        <a:pt x="255" y="428"/>
                      </a:cubicBezTo>
                      <a:cubicBezTo>
                        <a:pt x="252" y="410"/>
                        <a:pt x="244" y="403"/>
                        <a:pt x="240" y="386"/>
                      </a:cubicBezTo>
                      <a:cubicBezTo>
                        <a:pt x="232" y="355"/>
                        <a:pt x="229" y="305"/>
                        <a:pt x="207" y="281"/>
                      </a:cubicBezTo>
                      <a:cubicBezTo>
                        <a:pt x="199" y="258"/>
                        <a:pt x="193" y="239"/>
                        <a:pt x="188" y="214"/>
                      </a:cubicBezTo>
                      <a:cubicBezTo>
                        <a:pt x="186" y="157"/>
                        <a:pt x="151" y="85"/>
                        <a:pt x="210" y="64"/>
                      </a:cubicBezTo>
                      <a:cubicBezTo>
                        <a:pt x="231" y="38"/>
                        <a:pt x="229" y="38"/>
                        <a:pt x="233" y="0"/>
                      </a:cubicBezTo>
                      <a:cubicBezTo>
                        <a:pt x="240" y="12"/>
                        <a:pt x="244" y="23"/>
                        <a:pt x="252" y="34"/>
                      </a:cubicBezTo>
                      <a:cubicBezTo>
                        <a:pt x="260" y="62"/>
                        <a:pt x="289" y="72"/>
                        <a:pt x="315" y="79"/>
                      </a:cubicBezTo>
                      <a:cubicBezTo>
                        <a:pt x="316" y="83"/>
                        <a:pt x="316" y="87"/>
                        <a:pt x="319" y="90"/>
                      </a:cubicBezTo>
                      <a:cubicBezTo>
                        <a:pt x="322" y="93"/>
                        <a:pt x="328" y="91"/>
                        <a:pt x="330" y="94"/>
                      </a:cubicBezTo>
                      <a:cubicBezTo>
                        <a:pt x="334" y="102"/>
                        <a:pt x="344" y="125"/>
                        <a:pt x="349" y="139"/>
                      </a:cubicBezTo>
                      <a:cubicBezTo>
                        <a:pt x="354" y="153"/>
                        <a:pt x="357" y="165"/>
                        <a:pt x="360" y="176"/>
                      </a:cubicBezTo>
                      <a:cubicBezTo>
                        <a:pt x="362" y="185"/>
                        <a:pt x="361" y="197"/>
                        <a:pt x="368" y="203"/>
                      </a:cubicBezTo>
                      <a:cubicBezTo>
                        <a:pt x="375" y="209"/>
                        <a:pt x="385" y="207"/>
                        <a:pt x="394" y="210"/>
                      </a:cubicBezTo>
                      <a:cubicBezTo>
                        <a:pt x="412" y="216"/>
                        <a:pt x="429" y="223"/>
                        <a:pt x="447" y="229"/>
                      </a:cubicBezTo>
                      <a:cubicBezTo>
                        <a:pt x="475" y="237"/>
                        <a:pt x="441" y="228"/>
                        <a:pt x="469" y="240"/>
                      </a:cubicBezTo>
                      <a:cubicBezTo>
                        <a:pt x="476" y="243"/>
                        <a:pt x="492" y="248"/>
                        <a:pt x="492" y="248"/>
                      </a:cubicBezTo>
                      <a:cubicBezTo>
                        <a:pt x="513" y="240"/>
                        <a:pt x="521" y="239"/>
                        <a:pt x="540" y="251"/>
                      </a:cubicBezTo>
                      <a:cubicBezTo>
                        <a:pt x="560" y="282"/>
                        <a:pt x="568" y="281"/>
                        <a:pt x="604" y="289"/>
                      </a:cubicBezTo>
                      <a:cubicBezTo>
                        <a:pt x="619" y="310"/>
                        <a:pt x="591" y="348"/>
                        <a:pt x="623" y="360"/>
                      </a:cubicBezTo>
                      <a:cubicBezTo>
                        <a:pt x="647" y="384"/>
                        <a:pt x="648" y="419"/>
                        <a:pt x="668" y="446"/>
                      </a:cubicBezTo>
                      <a:cubicBezTo>
                        <a:pt x="675" y="467"/>
                        <a:pt x="675" y="480"/>
                        <a:pt x="698" y="488"/>
                      </a:cubicBezTo>
                      <a:cubicBezTo>
                        <a:pt x="733" y="484"/>
                        <a:pt x="753" y="481"/>
                        <a:pt x="780" y="461"/>
                      </a:cubicBezTo>
                      <a:cubicBezTo>
                        <a:pt x="796" y="453"/>
                        <a:pt x="792" y="440"/>
                        <a:pt x="799" y="435"/>
                      </a:cubicBezTo>
                      <a:cubicBezTo>
                        <a:pt x="806" y="430"/>
                        <a:pt x="816" y="428"/>
                        <a:pt x="822" y="428"/>
                      </a:cubicBezTo>
                      <a:cubicBezTo>
                        <a:pt x="836" y="437"/>
                        <a:pt x="829" y="419"/>
                        <a:pt x="833" y="435"/>
                      </a:cubicBezTo>
                      <a:cubicBezTo>
                        <a:pt x="832" y="449"/>
                        <a:pt x="823" y="504"/>
                        <a:pt x="822" y="525"/>
                      </a:cubicBezTo>
                      <a:cubicBezTo>
                        <a:pt x="821" y="546"/>
                        <a:pt x="827" y="548"/>
                        <a:pt x="825" y="559"/>
                      </a:cubicBezTo>
                      <a:cubicBezTo>
                        <a:pt x="823" y="570"/>
                        <a:pt x="804" y="582"/>
                        <a:pt x="807" y="593"/>
                      </a:cubicBezTo>
                      <a:cubicBezTo>
                        <a:pt x="816" y="642"/>
                        <a:pt x="809" y="614"/>
                        <a:pt x="844" y="623"/>
                      </a:cubicBezTo>
                      <a:cubicBezTo>
                        <a:pt x="852" y="644"/>
                        <a:pt x="855" y="649"/>
                        <a:pt x="859" y="671"/>
                      </a:cubicBezTo>
                      <a:cubicBezTo>
                        <a:pt x="861" y="680"/>
                        <a:pt x="876" y="689"/>
                        <a:pt x="885" y="690"/>
                      </a:cubicBezTo>
                      <a:cubicBezTo>
                        <a:pt x="909" y="698"/>
                        <a:pt x="910" y="708"/>
                        <a:pt x="919" y="728"/>
                      </a:cubicBezTo>
                      <a:cubicBezTo>
                        <a:pt x="925" y="741"/>
                        <a:pt x="941" y="779"/>
                        <a:pt x="953" y="784"/>
                      </a:cubicBezTo>
                      <a:cubicBezTo>
                        <a:pt x="959" y="801"/>
                        <a:pt x="966" y="820"/>
                        <a:pt x="960" y="836"/>
                      </a:cubicBezTo>
                      <a:cubicBezTo>
                        <a:pt x="958" y="850"/>
                        <a:pt x="949" y="859"/>
                        <a:pt x="942" y="866"/>
                      </a:cubicBezTo>
                      <a:cubicBezTo>
                        <a:pt x="935" y="873"/>
                        <a:pt x="921" y="875"/>
                        <a:pt x="915" y="881"/>
                      </a:cubicBezTo>
                      <a:cubicBezTo>
                        <a:pt x="911" y="888"/>
                        <a:pt x="909" y="897"/>
                        <a:pt x="904" y="904"/>
                      </a:cubicBezTo>
                      <a:cubicBezTo>
                        <a:pt x="898" y="911"/>
                        <a:pt x="889" y="916"/>
                        <a:pt x="882" y="923"/>
                      </a:cubicBezTo>
                      <a:cubicBezTo>
                        <a:pt x="871" y="953"/>
                        <a:pt x="869" y="948"/>
                        <a:pt x="837" y="953"/>
                      </a:cubicBezTo>
                      <a:cubicBezTo>
                        <a:pt x="824" y="962"/>
                        <a:pt x="812" y="977"/>
                        <a:pt x="803" y="983"/>
                      </a:cubicBezTo>
                      <a:cubicBezTo>
                        <a:pt x="794" y="989"/>
                        <a:pt x="791" y="984"/>
                        <a:pt x="784" y="986"/>
                      </a:cubicBezTo>
                      <a:cubicBezTo>
                        <a:pt x="777" y="989"/>
                        <a:pt x="762" y="994"/>
                        <a:pt x="762" y="994"/>
                      </a:cubicBezTo>
                      <a:cubicBezTo>
                        <a:pt x="744" y="1019"/>
                        <a:pt x="755" y="1026"/>
                        <a:pt x="784" y="1031"/>
                      </a:cubicBezTo>
                      <a:cubicBezTo>
                        <a:pt x="790" y="1053"/>
                        <a:pt x="789" y="1066"/>
                        <a:pt x="810" y="1076"/>
                      </a:cubicBezTo>
                      <a:cubicBezTo>
                        <a:pt x="813" y="1080"/>
                        <a:pt x="814" y="1086"/>
                        <a:pt x="818" y="1088"/>
                      </a:cubicBezTo>
                      <a:cubicBezTo>
                        <a:pt x="826" y="1092"/>
                        <a:pt x="844" y="1095"/>
                        <a:pt x="844" y="1095"/>
                      </a:cubicBezTo>
                      <a:cubicBezTo>
                        <a:pt x="850" y="1094"/>
                        <a:pt x="844" y="1085"/>
                        <a:pt x="852" y="1084"/>
                      </a:cubicBezTo>
                      <a:cubicBezTo>
                        <a:pt x="860" y="1083"/>
                        <a:pt x="882" y="1086"/>
                        <a:pt x="893" y="1088"/>
                      </a:cubicBezTo>
                      <a:cubicBezTo>
                        <a:pt x="901" y="1091"/>
                        <a:pt x="911" y="1092"/>
                        <a:pt x="919" y="1095"/>
                      </a:cubicBezTo>
                      <a:cubicBezTo>
                        <a:pt x="927" y="1095"/>
                        <a:pt x="948" y="1090"/>
                        <a:pt x="957" y="1091"/>
                      </a:cubicBezTo>
                      <a:cubicBezTo>
                        <a:pt x="968" y="1093"/>
                        <a:pt x="978" y="1104"/>
                        <a:pt x="983" y="1110"/>
                      </a:cubicBezTo>
                      <a:cubicBezTo>
                        <a:pt x="991" y="1114"/>
                        <a:pt x="981" y="1117"/>
                        <a:pt x="987" y="1125"/>
                      </a:cubicBezTo>
                      <a:cubicBezTo>
                        <a:pt x="982" y="1142"/>
                        <a:pt x="978" y="1149"/>
                        <a:pt x="964" y="1159"/>
                      </a:cubicBezTo>
                      <a:cubicBezTo>
                        <a:pt x="961" y="1170"/>
                        <a:pt x="971" y="1201"/>
                        <a:pt x="975" y="1215"/>
                      </a:cubicBezTo>
                      <a:cubicBezTo>
                        <a:pt x="979" y="1229"/>
                        <a:pt x="990" y="1235"/>
                        <a:pt x="990" y="1245"/>
                      </a:cubicBezTo>
                      <a:cubicBezTo>
                        <a:pt x="985" y="1255"/>
                        <a:pt x="978" y="1264"/>
                        <a:pt x="975" y="1275"/>
                      </a:cubicBezTo>
                      <a:cubicBezTo>
                        <a:pt x="966" y="1310"/>
                        <a:pt x="982" y="1294"/>
                        <a:pt x="960" y="1309"/>
                      </a:cubicBezTo>
                      <a:cubicBezTo>
                        <a:pt x="973" y="1326"/>
                        <a:pt x="959" y="1325"/>
                        <a:pt x="953" y="1343"/>
                      </a:cubicBezTo>
                      <a:cubicBezTo>
                        <a:pt x="955" y="1347"/>
                        <a:pt x="956" y="1353"/>
                        <a:pt x="960" y="1354"/>
                      </a:cubicBezTo>
                      <a:cubicBezTo>
                        <a:pt x="1014" y="1362"/>
                        <a:pt x="996" y="1350"/>
                        <a:pt x="1017" y="1324"/>
                      </a:cubicBezTo>
                      <a:cubicBezTo>
                        <a:pt x="1020" y="1321"/>
                        <a:pt x="1024" y="1319"/>
                        <a:pt x="1028" y="1316"/>
                      </a:cubicBezTo>
                      <a:cubicBezTo>
                        <a:pt x="1038" y="1309"/>
                        <a:pt x="1062" y="1301"/>
                        <a:pt x="1062" y="1301"/>
                      </a:cubicBezTo>
                      <a:cubicBezTo>
                        <a:pt x="1066" y="1305"/>
                        <a:pt x="1051" y="1334"/>
                        <a:pt x="1047" y="1343"/>
                      </a:cubicBezTo>
                      <a:cubicBezTo>
                        <a:pt x="1043" y="1352"/>
                        <a:pt x="1039" y="1345"/>
                        <a:pt x="1039" y="1354"/>
                      </a:cubicBezTo>
                      <a:cubicBezTo>
                        <a:pt x="1041" y="1368"/>
                        <a:pt x="1048" y="1381"/>
                        <a:pt x="1047" y="1395"/>
                      </a:cubicBezTo>
                      <a:cubicBezTo>
                        <a:pt x="1046" y="1408"/>
                        <a:pt x="1039" y="1433"/>
                        <a:pt x="1039" y="1433"/>
                      </a:cubicBezTo>
                      <a:cubicBezTo>
                        <a:pt x="1052" y="1451"/>
                        <a:pt x="1038" y="1450"/>
                        <a:pt x="1028" y="1466"/>
                      </a:cubicBezTo>
                      <a:cubicBezTo>
                        <a:pt x="1039" y="1498"/>
                        <a:pt x="1030" y="1458"/>
                        <a:pt x="1020" y="1485"/>
                      </a:cubicBezTo>
                      <a:cubicBezTo>
                        <a:pt x="1019" y="1488"/>
                        <a:pt x="1027" y="1507"/>
                        <a:pt x="1028" y="1511"/>
                      </a:cubicBezTo>
                      <a:cubicBezTo>
                        <a:pt x="1021" y="1536"/>
                        <a:pt x="1020" y="1524"/>
                        <a:pt x="1020" y="1511"/>
                      </a:cubicBezTo>
                      <a:lnTo>
                        <a:pt x="135" y="1519"/>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30" name="Group 70"/>
              <p:cNvGrpSpPr>
                <a:grpSpLocks noChangeAspect="1"/>
              </p:cNvGrpSpPr>
              <p:nvPr/>
            </p:nvGrpSpPr>
            <p:grpSpPr bwMode="auto">
              <a:xfrm>
                <a:off x="7079624" y="13313121"/>
                <a:ext cx="2015287" cy="2113082"/>
                <a:chOff x="6263" y="10646"/>
                <a:chExt cx="1443" cy="1512"/>
              </a:xfrm>
              <a:grpFill/>
            </p:grpSpPr>
            <p:sp>
              <p:nvSpPr>
                <p:cNvPr id="78" name="Freeform 71"/>
                <p:cNvSpPr>
                  <a:spLocks noChangeAspect="1"/>
                </p:cNvSpPr>
                <p:nvPr/>
              </p:nvSpPr>
              <p:spPr bwMode="auto">
                <a:xfrm>
                  <a:off x="6263" y="10646"/>
                  <a:ext cx="1443" cy="1512"/>
                </a:xfrm>
                <a:custGeom>
                  <a:avLst/>
                  <a:gdLst/>
                  <a:ahLst/>
                  <a:cxnLst>
                    <a:cxn ang="0">
                      <a:pos x="1320" y="45"/>
                    </a:cxn>
                    <a:cxn ang="0">
                      <a:pos x="1282" y="34"/>
                    </a:cxn>
                    <a:cxn ang="0">
                      <a:pos x="1222" y="0"/>
                    </a:cxn>
                    <a:cxn ang="0">
                      <a:pos x="1252" y="64"/>
                    </a:cxn>
                    <a:cxn ang="0">
                      <a:pos x="1211" y="132"/>
                    </a:cxn>
                    <a:cxn ang="0">
                      <a:pos x="1095" y="162"/>
                    </a:cxn>
                    <a:cxn ang="0">
                      <a:pos x="945" y="162"/>
                    </a:cxn>
                    <a:cxn ang="0">
                      <a:pos x="888" y="259"/>
                    </a:cxn>
                    <a:cxn ang="0">
                      <a:pos x="862" y="364"/>
                    </a:cxn>
                    <a:cxn ang="0">
                      <a:pos x="862" y="435"/>
                    </a:cxn>
                    <a:cxn ang="0">
                      <a:pos x="757" y="484"/>
                    </a:cxn>
                    <a:cxn ang="0">
                      <a:pos x="645" y="488"/>
                    </a:cxn>
                    <a:cxn ang="0">
                      <a:pos x="600" y="495"/>
                    </a:cxn>
                    <a:cxn ang="0">
                      <a:pos x="476" y="529"/>
                    </a:cxn>
                    <a:cxn ang="0">
                      <a:pos x="303" y="604"/>
                    </a:cxn>
                    <a:cxn ang="0">
                      <a:pos x="217" y="702"/>
                    </a:cxn>
                    <a:cxn ang="0">
                      <a:pos x="176" y="822"/>
                    </a:cxn>
                    <a:cxn ang="0">
                      <a:pos x="183" y="953"/>
                    </a:cxn>
                    <a:cxn ang="0">
                      <a:pos x="120" y="1144"/>
                    </a:cxn>
                    <a:cxn ang="0">
                      <a:pos x="26" y="1242"/>
                    </a:cxn>
                    <a:cxn ang="0">
                      <a:pos x="22" y="1448"/>
                    </a:cxn>
                    <a:cxn ang="0">
                      <a:pos x="105" y="1512"/>
                    </a:cxn>
                    <a:cxn ang="0">
                      <a:pos x="210" y="1500"/>
                    </a:cxn>
                    <a:cxn ang="0">
                      <a:pos x="258" y="1395"/>
                    </a:cxn>
                    <a:cxn ang="0">
                      <a:pos x="303" y="1309"/>
                    </a:cxn>
                    <a:cxn ang="0">
                      <a:pos x="318" y="1159"/>
                    </a:cxn>
                    <a:cxn ang="0">
                      <a:pos x="367" y="1039"/>
                    </a:cxn>
                    <a:cxn ang="0">
                      <a:pos x="483" y="889"/>
                    </a:cxn>
                    <a:cxn ang="0">
                      <a:pos x="543" y="788"/>
                    </a:cxn>
                    <a:cxn ang="0">
                      <a:pos x="675" y="773"/>
                    </a:cxn>
                    <a:cxn ang="0">
                      <a:pos x="750" y="810"/>
                    </a:cxn>
                    <a:cxn ang="0">
                      <a:pos x="727" y="915"/>
                    </a:cxn>
                    <a:cxn ang="0">
                      <a:pos x="727" y="1020"/>
                    </a:cxn>
                    <a:cxn ang="0">
                      <a:pos x="810" y="1032"/>
                    </a:cxn>
                    <a:cxn ang="0">
                      <a:pos x="825" y="964"/>
                    </a:cxn>
                    <a:cxn ang="0">
                      <a:pos x="911" y="1054"/>
                    </a:cxn>
                    <a:cxn ang="0">
                      <a:pos x="941" y="953"/>
                    </a:cxn>
                    <a:cxn ang="0">
                      <a:pos x="963" y="870"/>
                    </a:cxn>
                    <a:cxn ang="0">
                      <a:pos x="1050" y="855"/>
                    </a:cxn>
                    <a:cxn ang="0">
                      <a:pos x="990" y="900"/>
                    </a:cxn>
                    <a:cxn ang="0">
                      <a:pos x="1061" y="897"/>
                    </a:cxn>
                    <a:cxn ang="0">
                      <a:pos x="1053" y="942"/>
                    </a:cxn>
                    <a:cxn ang="0">
                      <a:pos x="997" y="964"/>
                    </a:cxn>
                    <a:cxn ang="0">
                      <a:pos x="1065" y="1024"/>
                    </a:cxn>
                    <a:cxn ang="0">
                      <a:pos x="1140" y="1032"/>
                    </a:cxn>
                    <a:cxn ang="0">
                      <a:pos x="1222" y="1088"/>
                    </a:cxn>
                    <a:cxn ang="0">
                      <a:pos x="1282" y="1088"/>
                    </a:cxn>
                    <a:cxn ang="0">
                      <a:pos x="1233" y="1002"/>
                    </a:cxn>
                    <a:cxn ang="0">
                      <a:pos x="1222" y="915"/>
                    </a:cxn>
                    <a:cxn ang="0">
                      <a:pos x="1286" y="874"/>
                    </a:cxn>
                    <a:cxn ang="0">
                      <a:pos x="1316" y="780"/>
                    </a:cxn>
                    <a:cxn ang="0">
                      <a:pos x="1402" y="732"/>
                    </a:cxn>
                    <a:cxn ang="0">
                      <a:pos x="1421" y="634"/>
                    </a:cxn>
                    <a:cxn ang="0">
                      <a:pos x="1346" y="544"/>
                    </a:cxn>
                  </a:cxnLst>
                  <a:rect l="0" t="0" r="r" b="b"/>
                  <a:pathLst>
                    <a:path w="1443" h="1512">
                      <a:moveTo>
                        <a:pt x="1335" y="79"/>
                      </a:moveTo>
                      <a:lnTo>
                        <a:pt x="1320" y="72"/>
                      </a:lnTo>
                      <a:lnTo>
                        <a:pt x="1320" y="45"/>
                      </a:lnTo>
                      <a:lnTo>
                        <a:pt x="1305" y="15"/>
                      </a:lnTo>
                      <a:lnTo>
                        <a:pt x="1301" y="42"/>
                      </a:lnTo>
                      <a:lnTo>
                        <a:pt x="1282" y="34"/>
                      </a:lnTo>
                      <a:lnTo>
                        <a:pt x="1267" y="15"/>
                      </a:lnTo>
                      <a:lnTo>
                        <a:pt x="1252" y="12"/>
                      </a:lnTo>
                      <a:lnTo>
                        <a:pt x="1222" y="0"/>
                      </a:lnTo>
                      <a:lnTo>
                        <a:pt x="1211" y="19"/>
                      </a:lnTo>
                      <a:lnTo>
                        <a:pt x="1241" y="34"/>
                      </a:lnTo>
                      <a:lnTo>
                        <a:pt x="1252" y="64"/>
                      </a:lnTo>
                      <a:lnTo>
                        <a:pt x="1222" y="94"/>
                      </a:lnTo>
                      <a:lnTo>
                        <a:pt x="1196" y="90"/>
                      </a:lnTo>
                      <a:lnTo>
                        <a:pt x="1211" y="132"/>
                      </a:lnTo>
                      <a:lnTo>
                        <a:pt x="1173" y="143"/>
                      </a:lnTo>
                      <a:lnTo>
                        <a:pt x="1155" y="177"/>
                      </a:lnTo>
                      <a:lnTo>
                        <a:pt x="1095" y="162"/>
                      </a:lnTo>
                      <a:lnTo>
                        <a:pt x="1065" y="165"/>
                      </a:lnTo>
                      <a:lnTo>
                        <a:pt x="993" y="150"/>
                      </a:lnTo>
                      <a:lnTo>
                        <a:pt x="945" y="162"/>
                      </a:lnTo>
                      <a:lnTo>
                        <a:pt x="918" y="203"/>
                      </a:lnTo>
                      <a:lnTo>
                        <a:pt x="907" y="244"/>
                      </a:lnTo>
                      <a:lnTo>
                        <a:pt x="888" y="259"/>
                      </a:lnTo>
                      <a:lnTo>
                        <a:pt x="885" y="300"/>
                      </a:lnTo>
                      <a:lnTo>
                        <a:pt x="862" y="334"/>
                      </a:lnTo>
                      <a:lnTo>
                        <a:pt x="862" y="364"/>
                      </a:lnTo>
                      <a:lnTo>
                        <a:pt x="896" y="387"/>
                      </a:lnTo>
                      <a:lnTo>
                        <a:pt x="896" y="420"/>
                      </a:lnTo>
                      <a:lnTo>
                        <a:pt x="862" y="435"/>
                      </a:lnTo>
                      <a:lnTo>
                        <a:pt x="840" y="465"/>
                      </a:lnTo>
                      <a:lnTo>
                        <a:pt x="780" y="469"/>
                      </a:lnTo>
                      <a:lnTo>
                        <a:pt x="757" y="484"/>
                      </a:lnTo>
                      <a:lnTo>
                        <a:pt x="720" y="488"/>
                      </a:lnTo>
                      <a:lnTo>
                        <a:pt x="690" y="477"/>
                      </a:lnTo>
                      <a:lnTo>
                        <a:pt x="645" y="488"/>
                      </a:lnTo>
                      <a:lnTo>
                        <a:pt x="652" y="447"/>
                      </a:lnTo>
                      <a:lnTo>
                        <a:pt x="633" y="435"/>
                      </a:lnTo>
                      <a:lnTo>
                        <a:pt x="600" y="495"/>
                      </a:lnTo>
                      <a:lnTo>
                        <a:pt x="582" y="499"/>
                      </a:lnTo>
                      <a:lnTo>
                        <a:pt x="543" y="525"/>
                      </a:lnTo>
                      <a:lnTo>
                        <a:pt x="476" y="529"/>
                      </a:lnTo>
                      <a:lnTo>
                        <a:pt x="423" y="544"/>
                      </a:lnTo>
                      <a:lnTo>
                        <a:pt x="360" y="563"/>
                      </a:lnTo>
                      <a:lnTo>
                        <a:pt x="303" y="604"/>
                      </a:lnTo>
                      <a:lnTo>
                        <a:pt x="266" y="623"/>
                      </a:lnTo>
                      <a:lnTo>
                        <a:pt x="270" y="668"/>
                      </a:lnTo>
                      <a:lnTo>
                        <a:pt x="217" y="702"/>
                      </a:lnTo>
                      <a:lnTo>
                        <a:pt x="191" y="762"/>
                      </a:lnTo>
                      <a:lnTo>
                        <a:pt x="165" y="795"/>
                      </a:lnTo>
                      <a:lnTo>
                        <a:pt x="176" y="822"/>
                      </a:lnTo>
                      <a:lnTo>
                        <a:pt x="202" y="874"/>
                      </a:lnTo>
                      <a:lnTo>
                        <a:pt x="180" y="912"/>
                      </a:lnTo>
                      <a:lnTo>
                        <a:pt x="183" y="953"/>
                      </a:lnTo>
                      <a:lnTo>
                        <a:pt x="137" y="1032"/>
                      </a:lnTo>
                      <a:lnTo>
                        <a:pt x="135" y="1092"/>
                      </a:lnTo>
                      <a:lnTo>
                        <a:pt x="120" y="1144"/>
                      </a:lnTo>
                      <a:lnTo>
                        <a:pt x="90" y="1182"/>
                      </a:lnTo>
                      <a:lnTo>
                        <a:pt x="82" y="1212"/>
                      </a:lnTo>
                      <a:lnTo>
                        <a:pt x="26" y="1242"/>
                      </a:lnTo>
                      <a:lnTo>
                        <a:pt x="0" y="1317"/>
                      </a:lnTo>
                      <a:lnTo>
                        <a:pt x="15" y="1373"/>
                      </a:lnTo>
                      <a:lnTo>
                        <a:pt x="22" y="1448"/>
                      </a:lnTo>
                      <a:lnTo>
                        <a:pt x="60" y="1470"/>
                      </a:lnTo>
                      <a:lnTo>
                        <a:pt x="86" y="1489"/>
                      </a:lnTo>
                      <a:lnTo>
                        <a:pt x="105" y="1512"/>
                      </a:lnTo>
                      <a:lnTo>
                        <a:pt x="138" y="1512"/>
                      </a:lnTo>
                      <a:lnTo>
                        <a:pt x="183" y="1512"/>
                      </a:lnTo>
                      <a:lnTo>
                        <a:pt x="210" y="1500"/>
                      </a:lnTo>
                      <a:lnTo>
                        <a:pt x="228" y="1463"/>
                      </a:lnTo>
                      <a:lnTo>
                        <a:pt x="236" y="1425"/>
                      </a:lnTo>
                      <a:lnTo>
                        <a:pt x="258" y="1395"/>
                      </a:lnTo>
                      <a:lnTo>
                        <a:pt x="277" y="1365"/>
                      </a:lnTo>
                      <a:lnTo>
                        <a:pt x="303" y="1362"/>
                      </a:lnTo>
                      <a:lnTo>
                        <a:pt x="303" y="1309"/>
                      </a:lnTo>
                      <a:lnTo>
                        <a:pt x="292" y="1272"/>
                      </a:lnTo>
                      <a:lnTo>
                        <a:pt x="318" y="1215"/>
                      </a:lnTo>
                      <a:lnTo>
                        <a:pt x="318" y="1159"/>
                      </a:lnTo>
                      <a:lnTo>
                        <a:pt x="348" y="1122"/>
                      </a:lnTo>
                      <a:lnTo>
                        <a:pt x="360" y="1077"/>
                      </a:lnTo>
                      <a:lnTo>
                        <a:pt x="367" y="1039"/>
                      </a:lnTo>
                      <a:lnTo>
                        <a:pt x="420" y="1017"/>
                      </a:lnTo>
                      <a:lnTo>
                        <a:pt x="450" y="938"/>
                      </a:lnTo>
                      <a:lnTo>
                        <a:pt x="483" y="889"/>
                      </a:lnTo>
                      <a:lnTo>
                        <a:pt x="483" y="859"/>
                      </a:lnTo>
                      <a:lnTo>
                        <a:pt x="525" y="837"/>
                      </a:lnTo>
                      <a:lnTo>
                        <a:pt x="543" y="788"/>
                      </a:lnTo>
                      <a:lnTo>
                        <a:pt x="573" y="799"/>
                      </a:lnTo>
                      <a:lnTo>
                        <a:pt x="611" y="773"/>
                      </a:lnTo>
                      <a:lnTo>
                        <a:pt x="675" y="773"/>
                      </a:lnTo>
                      <a:lnTo>
                        <a:pt x="697" y="788"/>
                      </a:lnTo>
                      <a:lnTo>
                        <a:pt x="742" y="773"/>
                      </a:lnTo>
                      <a:lnTo>
                        <a:pt x="750" y="810"/>
                      </a:lnTo>
                      <a:lnTo>
                        <a:pt x="727" y="848"/>
                      </a:lnTo>
                      <a:lnTo>
                        <a:pt x="731" y="882"/>
                      </a:lnTo>
                      <a:lnTo>
                        <a:pt x="727" y="915"/>
                      </a:lnTo>
                      <a:lnTo>
                        <a:pt x="720" y="968"/>
                      </a:lnTo>
                      <a:lnTo>
                        <a:pt x="723" y="987"/>
                      </a:lnTo>
                      <a:lnTo>
                        <a:pt x="727" y="1020"/>
                      </a:lnTo>
                      <a:lnTo>
                        <a:pt x="753" y="1035"/>
                      </a:lnTo>
                      <a:lnTo>
                        <a:pt x="783" y="1050"/>
                      </a:lnTo>
                      <a:lnTo>
                        <a:pt x="810" y="1032"/>
                      </a:lnTo>
                      <a:lnTo>
                        <a:pt x="783" y="1009"/>
                      </a:lnTo>
                      <a:lnTo>
                        <a:pt x="806" y="990"/>
                      </a:lnTo>
                      <a:lnTo>
                        <a:pt x="825" y="964"/>
                      </a:lnTo>
                      <a:lnTo>
                        <a:pt x="851" y="994"/>
                      </a:lnTo>
                      <a:lnTo>
                        <a:pt x="877" y="1032"/>
                      </a:lnTo>
                      <a:lnTo>
                        <a:pt x="911" y="1054"/>
                      </a:lnTo>
                      <a:lnTo>
                        <a:pt x="922" y="1035"/>
                      </a:lnTo>
                      <a:lnTo>
                        <a:pt x="918" y="998"/>
                      </a:lnTo>
                      <a:lnTo>
                        <a:pt x="941" y="953"/>
                      </a:lnTo>
                      <a:lnTo>
                        <a:pt x="941" y="919"/>
                      </a:lnTo>
                      <a:lnTo>
                        <a:pt x="963" y="897"/>
                      </a:lnTo>
                      <a:lnTo>
                        <a:pt x="963" y="870"/>
                      </a:lnTo>
                      <a:lnTo>
                        <a:pt x="986" y="844"/>
                      </a:lnTo>
                      <a:lnTo>
                        <a:pt x="1020" y="814"/>
                      </a:lnTo>
                      <a:lnTo>
                        <a:pt x="1050" y="855"/>
                      </a:lnTo>
                      <a:lnTo>
                        <a:pt x="1027" y="863"/>
                      </a:lnTo>
                      <a:lnTo>
                        <a:pt x="1001" y="874"/>
                      </a:lnTo>
                      <a:lnTo>
                        <a:pt x="990" y="900"/>
                      </a:lnTo>
                      <a:lnTo>
                        <a:pt x="1016" y="900"/>
                      </a:lnTo>
                      <a:lnTo>
                        <a:pt x="1035" y="889"/>
                      </a:lnTo>
                      <a:lnTo>
                        <a:pt x="1061" y="897"/>
                      </a:lnTo>
                      <a:lnTo>
                        <a:pt x="1065" y="919"/>
                      </a:lnTo>
                      <a:lnTo>
                        <a:pt x="1083" y="938"/>
                      </a:lnTo>
                      <a:lnTo>
                        <a:pt x="1053" y="942"/>
                      </a:lnTo>
                      <a:lnTo>
                        <a:pt x="1020" y="930"/>
                      </a:lnTo>
                      <a:lnTo>
                        <a:pt x="1005" y="945"/>
                      </a:lnTo>
                      <a:lnTo>
                        <a:pt x="997" y="964"/>
                      </a:lnTo>
                      <a:lnTo>
                        <a:pt x="993" y="987"/>
                      </a:lnTo>
                      <a:lnTo>
                        <a:pt x="1031" y="1013"/>
                      </a:lnTo>
                      <a:lnTo>
                        <a:pt x="1065" y="1024"/>
                      </a:lnTo>
                      <a:lnTo>
                        <a:pt x="1095" y="979"/>
                      </a:lnTo>
                      <a:lnTo>
                        <a:pt x="1121" y="987"/>
                      </a:lnTo>
                      <a:lnTo>
                        <a:pt x="1140" y="1032"/>
                      </a:lnTo>
                      <a:lnTo>
                        <a:pt x="1177" y="1058"/>
                      </a:lnTo>
                      <a:lnTo>
                        <a:pt x="1203" y="1088"/>
                      </a:lnTo>
                      <a:lnTo>
                        <a:pt x="1222" y="1088"/>
                      </a:lnTo>
                      <a:lnTo>
                        <a:pt x="1248" y="1118"/>
                      </a:lnTo>
                      <a:lnTo>
                        <a:pt x="1267" y="1099"/>
                      </a:lnTo>
                      <a:lnTo>
                        <a:pt x="1282" y="1088"/>
                      </a:lnTo>
                      <a:lnTo>
                        <a:pt x="1278" y="1054"/>
                      </a:lnTo>
                      <a:lnTo>
                        <a:pt x="1256" y="1028"/>
                      </a:lnTo>
                      <a:lnTo>
                        <a:pt x="1233" y="1002"/>
                      </a:lnTo>
                      <a:lnTo>
                        <a:pt x="1207" y="960"/>
                      </a:lnTo>
                      <a:lnTo>
                        <a:pt x="1222" y="938"/>
                      </a:lnTo>
                      <a:lnTo>
                        <a:pt x="1222" y="915"/>
                      </a:lnTo>
                      <a:lnTo>
                        <a:pt x="1267" y="912"/>
                      </a:lnTo>
                      <a:lnTo>
                        <a:pt x="1278" y="897"/>
                      </a:lnTo>
                      <a:lnTo>
                        <a:pt x="1286" y="874"/>
                      </a:lnTo>
                      <a:lnTo>
                        <a:pt x="1312" y="852"/>
                      </a:lnTo>
                      <a:lnTo>
                        <a:pt x="1312" y="818"/>
                      </a:lnTo>
                      <a:lnTo>
                        <a:pt x="1316" y="780"/>
                      </a:lnTo>
                      <a:lnTo>
                        <a:pt x="1327" y="717"/>
                      </a:lnTo>
                      <a:lnTo>
                        <a:pt x="1391" y="702"/>
                      </a:lnTo>
                      <a:lnTo>
                        <a:pt x="1402" y="732"/>
                      </a:lnTo>
                      <a:lnTo>
                        <a:pt x="1428" y="732"/>
                      </a:lnTo>
                      <a:lnTo>
                        <a:pt x="1443" y="638"/>
                      </a:lnTo>
                      <a:lnTo>
                        <a:pt x="1421" y="634"/>
                      </a:lnTo>
                      <a:lnTo>
                        <a:pt x="1365" y="593"/>
                      </a:lnTo>
                      <a:lnTo>
                        <a:pt x="1376" y="563"/>
                      </a:lnTo>
                      <a:lnTo>
                        <a:pt x="1346" y="544"/>
                      </a:lnTo>
                      <a:lnTo>
                        <a:pt x="1353" y="102"/>
                      </a:lnTo>
                      <a:lnTo>
                        <a:pt x="1335" y="79"/>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9" name="Freeform 72"/>
                <p:cNvSpPr>
                  <a:spLocks noChangeAspect="1"/>
                </p:cNvSpPr>
                <p:nvPr/>
              </p:nvSpPr>
              <p:spPr bwMode="auto">
                <a:xfrm>
                  <a:off x="6974" y="11696"/>
                  <a:ext cx="177" cy="135"/>
                </a:xfrm>
                <a:custGeom>
                  <a:avLst/>
                  <a:gdLst/>
                  <a:ahLst/>
                  <a:cxnLst>
                    <a:cxn ang="0">
                      <a:pos x="16" y="30"/>
                    </a:cxn>
                    <a:cxn ang="0">
                      <a:pos x="31" y="98"/>
                    </a:cxn>
                    <a:cxn ang="0">
                      <a:pos x="54" y="135"/>
                    </a:cxn>
                    <a:cxn ang="0">
                      <a:pos x="69" y="128"/>
                    </a:cxn>
                    <a:cxn ang="0">
                      <a:pos x="155" y="102"/>
                    </a:cxn>
                    <a:cxn ang="0">
                      <a:pos x="136" y="72"/>
                    </a:cxn>
                    <a:cxn ang="0">
                      <a:pos x="151" y="64"/>
                    </a:cxn>
                    <a:cxn ang="0">
                      <a:pos x="170" y="60"/>
                    </a:cxn>
                    <a:cxn ang="0">
                      <a:pos x="136" y="23"/>
                    </a:cxn>
                    <a:cxn ang="0">
                      <a:pos x="102" y="0"/>
                    </a:cxn>
                    <a:cxn ang="0">
                      <a:pos x="76" y="64"/>
                    </a:cxn>
                    <a:cxn ang="0">
                      <a:pos x="54" y="15"/>
                    </a:cxn>
                    <a:cxn ang="0">
                      <a:pos x="39" y="19"/>
                    </a:cxn>
                    <a:cxn ang="0">
                      <a:pos x="16" y="30"/>
                    </a:cxn>
                  </a:cxnLst>
                  <a:rect l="0" t="0" r="r" b="b"/>
                  <a:pathLst>
                    <a:path w="177" h="135">
                      <a:moveTo>
                        <a:pt x="16" y="30"/>
                      </a:moveTo>
                      <a:cubicBezTo>
                        <a:pt x="11" y="56"/>
                        <a:pt x="0" y="87"/>
                        <a:pt x="31" y="98"/>
                      </a:cubicBezTo>
                      <a:cubicBezTo>
                        <a:pt x="35" y="117"/>
                        <a:pt x="34" y="130"/>
                        <a:pt x="54" y="135"/>
                      </a:cubicBezTo>
                      <a:cubicBezTo>
                        <a:pt x="59" y="133"/>
                        <a:pt x="65" y="132"/>
                        <a:pt x="69" y="128"/>
                      </a:cubicBezTo>
                      <a:cubicBezTo>
                        <a:pt x="112" y="85"/>
                        <a:pt x="35" y="107"/>
                        <a:pt x="155" y="102"/>
                      </a:cubicBezTo>
                      <a:cubicBezTo>
                        <a:pt x="161" y="84"/>
                        <a:pt x="149" y="85"/>
                        <a:pt x="136" y="72"/>
                      </a:cubicBezTo>
                      <a:cubicBezTo>
                        <a:pt x="141" y="69"/>
                        <a:pt x="146" y="66"/>
                        <a:pt x="151" y="64"/>
                      </a:cubicBezTo>
                      <a:cubicBezTo>
                        <a:pt x="157" y="62"/>
                        <a:pt x="167" y="66"/>
                        <a:pt x="170" y="60"/>
                      </a:cubicBezTo>
                      <a:cubicBezTo>
                        <a:pt x="177" y="47"/>
                        <a:pt x="143" y="30"/>
                        <a:pt x="136" y="23"/>
                      </a:cubicBezTo>
                      <a:cubicBezTo>
                        <a:pt x="130" y="6"/>
                        <a:pt x="119" y="4"/>
                        <a:pt x="102" y="0"/>
                      </a:cubicBezTo>
                      <a:cubicBezTo>
                        <a:pt x="87" y="25"/>
                        <a:pt x="105" y="50"/>
                        <a:pt x="76" y="64"/>
                      </a:cubicBezTo>
                      <a:cubicBezTo>
                        <a:pt x="71" y="45"/>
                        <a:pt x="68" y="30"/>
                        <a:pt x="54" y="15"/>
                      </a:cubicBezTo>
                      <a:cubicBezTo>
                        <a:pt x="49" y="16"/>
                        <a:pt x="43" y="16"/>
                        <a:pt x="39" y="19"/>
                      </a:cubicBezTo>
                      <a:cubicBezTo>
                        <a:pt x="31" y="24"/>
                        <a:pt x="28" y="42"/>
                        <a:pt x="16" y="3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0" name="Freeform 73"/>
                <p:cNvSpPr>
                  <a:spLocks noChangeAspect="1"/>
                </p:cNvSpPr>
                <p:nvPr/>
              </p:nvSpPr>
              <p:spPr bwMode="auto">
                <a:xfrm>
                  <a:off x="6604" y="11740"/>
                  <a:ext cx="92" cy="91"/>
                </a:xfrm>
                <a:custGeom>
                  <a:avLst/>
                  <a:gdLst/>
                  <a:ahLst/>
                  <a:cxnLst>
                    <a:cxn ang="0">
                      <a:pos x="30" y="5"/>
                    </a:cxn>
                    <a:cxn ang="0">
                      <a:pos x="0" y="58"/>
                    </a:cxn>
                    <a:cxn ang="0">
                      <a:pos x="26" y="91"/>
                    </a:cxn>
                    <a:cxn ang="0">
                      <a:pos x="60" y="58"/>
                    </a:cxn>
                    <a:cxn ang="0">
                      <a:pos x="86" y="39"/>
                    </a:cxn>
                    <a:cxn ang="0">
                      <a:pos x="67" y="16"/>
                    </a:cxn>
                    <a:cxn ang="0">
                      <a:pos x="30" y="5"/>
                    </a:cxn>
                  </a:cxnLst>
                  <a:rect l="0" t="0" r="r" b="b"/>
                  <a:pathLst>
                    <a:path w="92" h="91">
                      <a:moveTo>
                        <a:pt x="30" y="5"/>
                      </a:moveTo>
                      <a:cubicBezTo>
                        <a:pt x="24" y="35"/>
                        <a:pt x="27" y="48"/>
                        <a:pt x="0" y="58"/>
                      </a:cubicBezTo>
                      <a:cubicBezTo>
                        <a:pt x="5" y="79"/>
                        <a:pt x="9" y="80"/>
                        <a:pt x="26" y="91"/>
                      </a:cubicBezTo>
                      <a:cubicBezTo>
                        <a:pt x="59" y="82"/>
                        <a:pt x="45" y="73"/>
                        <a:pt x="60" y="58"/>
                      </a:cubicBezTo>
                      <a:cubicBezTo>
                        <a:pt x="68" y="50"/>
                        <a:pt x="78" y="47"/>
                        <a:pt x="86" y="39"/>
                      </a:cubicBezTo>
                      <a:cubicBezTo>
                        <a:pt x="92" y="22"/>
                        <a:pt x="82" y="21"/>
                        <a:pt x="67" y="16"/>
                      </a:cubicBezTo>
                      <a:cubicBezTo>
                        <a:pt x="53" y="2"/>
                        <a:pt x="50" y="0"/>
                        <a:pt x="30" y="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81" name="Freeform 74"/>
                <p:cNvSpPr>
                  <a:spLocks noChangeAspect="1"/>
                </p:cNvSpPr>
                <p:nvPr/>
              </p:nvSpPr>
              <p:spPr bwMode="auto">
                <a:xfrm>
                  <a:off x="6514" y="12071"/>
                  <a:ext cx="71" cy="56"/>
                </a:xfrm>
                <a:custGeom>
                  <a:avLst/>
                  <a:gdLst/>
                  <a:ahLst/>
                  <a:cxnLst>
                    <a:cxn ang="0">
                      <a:pos x="0" y="45"/>
                    </a:cxn>
                    <a:cxn ang="0">
                      <a:pos x="34" y="0"/>
                    </a:cxn>
                    <a:cxn ang="0">
                      <a:pos x="71" y="19"/>
                    </a:cxn>
                    <a:cxn ang="0">
                      <a:pos x="26" y="38"/>
                    </a:cxn>
                    <a:cxn ang="0">
                      <a:pos x="4" y="53"/>
                    </a:cxn>
                    <a:cxn ang="0">
                      <a:pos x="0" y="45"/>
                    </a:cxn>
                  </a:cxnLst>
                  <a:rect l="0" t="0" r="r" b="b"/>
                  <a:pathLst>
                    <a:path w="71" h="56">
                      <a:moveTo>
                        <a:pt x="0" y="45"/>
                      </a:moveTo>
                      <a:cubicBezTo>
                        <a:pt x="8" y="27"/>
                        <a:pt x="17" y="11"/>
                        <a:pt x="34" y="0"/>
                      </a:cubicBezTo>
                      <a:cubicBezTo>
                        <a:pt x="51" y="4"/>
                        <a:pt x="65" y="2"/>
                        <a:pt x="71" y="19"/>
                      </a:cubicBezTo>
                      <a:cubicBezTo>
                        <a:pt x="60" y="36"/>
                        <a:pt x="46" y="34"/>
                        <a:pt x="26" y="38"/>
                      </a:cubicBezTo>
                      <a:cubicBezTo>
                        <a:pt x="24" y="40"/>
                        <a:pt x="11" y="56"/>
                        <a:pt x="4" y="53"/>
                      </a:cubicBezTo>
                      <a:cubicBezTo>
                        <a:pt x="0" y="51"/>
                        <a:pt x="0" y="36"/>
                        <a:pt x="0" y="4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31" name="Group 75"/>
              <p:cNvGrpSpPr>
                <a:grpSpLocks noChangeAspect="1"/>
              </p:cNvGrpSpPr>
              <p:nvPr/>
            </p:nvGrpSpPr>
            <p:grpSpPr bwMode="auto">
              <a:xfrm>
                <a:off x="4261010" y="13917361"/>
                <a:ext cx="6248441" cy="4089955"/>
                <a:chOff x="4245" y="11048"/>
                <a:chExt cx="4474" cy="2928"/>
              </a:xfrm>
              <a:grpFill/>
            </p:grpSpPr>
            <p:sp>
              <p:nvSpPr>
                <p:cNvPr id="54" name="Freeform 76"/>
                <p:cNvSpPr>
                  <a:spLocks noChangeAspect="1"/>
                </p:cNvSpPr>
                <p:nvPr/>
              </p:nvSpPr>
              <p:spPr bwMode="auto">
                <a:xfrm>
                  <a:off x="7946" y="11048"/>
                  <a:ext cx="773" cy="1331"/>
                </a:xfrm>
                <a:custGeom>
                  <a:avLst/>
                  <a:gdLst/>
                  <a:ahLst/>
                  <a:cxnLst>
                    <a:cxn ang="0">
                      <a:pos x="39" y="435"/>
                    </a:cxn>
                    <a:cxn ang="0">
                      <a:pos x="45" y="288"/>
                    </a:cxn>
                    <a:cxn ang="0">
                      <a:pos x="117" y="228"/>
                    </a:cxn>
                    <a:cxn ang="0">
                      <a:pos x="222" y="135"/>
                    </a:cxn>
                    <a:cxn ang="0">
                      <a:pos x="263" y="26"/>
                    </a:cxn>
                    <a:cxn ang="0">
                      <a:pos x="360" y="30"/>
                    </a:cxn>
                    <a:cxn ang="0">
                      <a:pos x="428" y="108"/>
                    </a:cxn>
                    <a:cxn ang="0">
                      <a:pos x="480" y="138"/>
                    </a:cxn>
                    <a:cxn ang="0">
                      <a:pos x="529" y="168"/>
                    </a:cxn>
                    <a:cxn ang="0">
                      <a:pos x="555" y="318"/>
                    </a:cxn>
                    <a:cxn ang="0">
                      <a:pos x="627" y="390"/>
                    </a:cxn>
                    <a:cxn ang="0">
                      <a:pos x="705" y="442"/>
                    </a:cxn>
                    <a:cxn ang="0">
                      <a:pos x="679" y="528"/>
                    </a:cxn>
                    <a:cxn ang="0">
                      <a:pos x="503" y="461"/>
                    </a:cxn>
                    <a:cxn ang="0">
                      <a:pos x="398" y="487"/>
                    </a:cxn>
                    <a:cxn ang="0">
                      <a:pos x="420" y="585"/>
                    </a:cxn>
                    <a:cxn ang="0">
                      <a:pos x="428" y="660"/>
                    </a:cxn>
                    <a:cxn ang="0">
                      <a:pos x="379" y="802"/>
                    </a:cxn>
                    <a:cxn ang="0">
                      <a:pos x="312" y="877"/>
                    </a:cxn>
                    <a:cxn ang="0">
                      <a:pos x="360" y="877"/>
                    </a:cxn>
                    <a:cxn ang="0">
                      <a:pos x="405" y="873"/>
                    </a:cxn>
                    <a:cxn ang="0">
                      <a:pos x="420" y="971"/>
                    </a:cxn>
                    <a:cxn ang="0">
                      <a:pos x="544" y="1080"/>
                    </a:cxn>
                    <a:cxn ang="0">
                      <a:pos x="593" y="997"/>
                    </a:cxn>
                    <a:cxn ang="0">
                      <a:pos x="585" y="918"/>
                    </a:cxn>
                    <a:cxn ang="0">
                      <a:pos x="657" y="922"/>
                    </a:cxn>
                    <a:cxn ang="0">
                      <a:pos x="698" y="1023"/>
                    </a:cxn>
                    <a:cxn ang="0">
                      <a:pos x="717" y="1218"/>
                    </a:cxn>
                    <a:cxn ang="0">
                      <a:pos x="758" y="1301"/>
                    </a:cxn>
                    <a:cxn ang="0">
                      <a:pos x="672" y="1312"/>
                    </a:cxn>
                    <a:cxn ang="0">
                      <a:pos x="604" y="1230"/>
                    </a:cxn>
                    <a:cxn ang="0">
                      <a:pos x="597" y="1166"/>
                    </a:cxn>
                    <a:cxn ang="0">
                      <a:pos x="544" y="1143"/>
                    </a:cxn>
                    <a:cxn ang="0">
                      <a:pos x="473" y="1207"/>
                    </a:cxn>
                    <a:cxn ang="0">
                      <a:pos x="417" y="1245"/>
                    </a:cxn>
                    <a:cxn ang="0">
                      <a:pos x="8" y="1215"/>
                    </a:cxn>
                    <a:cxn ang="0">
                      <a:pos x="27" y="1121"/>
                    </a:cxn>
                    <a:cxn ang="0">
                      <a:pos x="38" y="986"/>
                    </a:cxn>
                    <a:cxn ang="0">
                      <a:pos x="75" y="915"/>
                    </a:cxn>
                    <a:cxn ang="0">
                      <a:pos x="124" y="907"/>
                    </a:cxn>
                    <a:cxn ang="0">
                      <a:pos x="169" y="873"/>
                    </a:cxn>
                    <a:cxn ang="0">
                      <a:pos x="203" y="813"/>
                    </a:cxn>
                    <a:cxn ang="0">
                      <a:pos x="252" y="708"/>
                    </a:cxn>
                    <a:cxn ang="0">
                      <a:pos x="173" y="690"/>
                    </a:cxn>
                    <a:cxn ang="0">
                      <a:pos x="147" y="626"/>
                    </a:cxn>
                    <a:cxn ang="0">
                      <a:pos x="102" y="543"/>
                    </a:cxn>
                    <a:cxn ang="0">
                      <a:pos x="64" y="476"/>
                    </a:cxn>
                  </a:cxnLst>
                  <a:rect l="0" t="0" r="r" b="b"/>
                  <a:pathLst>
                    <a:path w="773" h="1331">
                      <a:moveTo>
                        <a:pt x="8" y="472"/>
                      </a:moveTo>
                      <a:lnTo>
                        <a:pt x="39" y="435"/>
                      </a:lnTo>
                      <a:lnTo>
                        <a:pt x="34" y="356"/>
                      </a:lnTo>
                      <a:lnTo>
                        <a:pt x="45" y="288"/>
                      </a:lnTo>
                      <a:lnTo>
                        <a:pt x="79" y="247"/>
                      </a:lnTo>
                      <a:lnTo>
                        <a:pt x="117" y="228"/>
                      </a:lnTo>
                      <a:lnTo>
                        <a:pt x="132" y="165"/>
                      </a:lnTo>
                      <a:lnTo>
                        <a:pt x="222" y="135"/>
                      </a:lnTo>
                      <a:lnTo>
                        <a:pt x="255" y="101"/>
                      </a:lnTo>
                      <a:lnTo>
                        <a:pt x="263" y="26"/>
                      </a:lnTo>
                      <a:lnTo>
                        <a:pt x="282" y="0"/>
                      </a:lnTo>
                      <a:lnTo>
                        <a:pt x="360" y="30"/>
                      </a:lnTo>
                      <a:lnTo>
                        <a:pt x="409" y="75"/>
                      </a:lnTo>
                      <a:lnTo>
                        <a:pt x="428" y="108"/>
                      </a:lnTo>
                      <a:lnTo>
                        <a:pt x="447" y="135"/>
                      </a:lnTo>
                      <a:lnTo>
                        <a:pt x="480" y="138"/>
                      </a:lnTo>
                      <a:lnTo>
                        <a:pt x="499" y="165"/>
                      </a:lnTo>
                      <a:lnTo>
                        <a:pt x="529" y="168"/>
                      </a:lnTo>
                      <a:lnTo>
                        <a:pt x="552" y="232"/>
                      </a:lnTo>
                      <a:lnTo>
                        <a:pt x="555" y="318"/>
                      </a:lnTo>
                      <a:lnTo>
                        <a:pt x="582" y="352"/>
                      </a:lnTo>
                      <a:lnTo>
                        <a:pt x="627" y="390"/>
                      </a:lnTo>
                      <a:lnTo>
                        <a:pt x="642" y="431"/>
                      </a:lnTo>
                      <a:lnTo>
                        <a:pt x="705" y="442"/>
                      </a:lnTo>
                      <a:lnTo>
                        <a:pt x="726" y="510"/>
                      </a:lnTo>
                      <a:lnTo>
                        <a:pt x="679" y="528"/>
                      </a:lnTo>
                      <a:lnTo>
                        <a:pt x="540" y="532"/>
                      </a:lnTo>
                      <a:lnTo>
                        <a:pt x="503" y="461"/>
                      </a:lnTo>
                      <a:lnTo>
                        <a:pt x="450" y="461"/>
                      </a:lnTo>
                      <a:lnTo>
                        <a:pt x="398" y="487"/>
                      </a:lnTo>
                      <a:lnTo>
                        <a:pt x="420" y="525"/>
                      </a:lnTo>
                      <a:lnTo>
                        <a:pt x="420" y="585"/>
                      </a:lnTo>
                      <a:lnTo>
                        <a:pt x="398" y="607"/>
                      </a:lnTo>
                      <a:lnTo>
                        <a:pt x="428" y="660"/>
                      </a:lnTo>
                      <a:lnTo>
                        <a:pt x="424" y="731"/>
                      </a:lnTo>
                      <a:lnTo>
                        <a:pt x="379" y="802"/>
                      </a:lnTo>
                      <a:lnTo>
                        <a:pt x="349" y="847"/>
                      </a:lnTo>
                      <a:lnTo>
                        <a:pt x="312" y="877"/>
                      </a:lnTo>
                      <a:lnTo>
                        <a:pt x="323" y="903"/>
                      </a:lnTo>
                      <a:lnTo>
                        <a:pt x="360" y="877"/>
                      </a:lnTo>
                      <a:lnTo>
                        <a:pt x="394" y="851"/>
                      </a:lnTo>
                      <a:lnTo>
                        <a:pt x="405" y="873"/>
                      </a:lnTo>
                      <a:lnTo>
                        <a:pt x="383" y="926"/>
                      </a:lnTo>
                      <a:lnTo>
                        <a:pt x="420" y="971"/>
                      </a:lnTo>
                      <a:lnTo>
                        <a:pt x="495" y="1042"/>
                      </a:lnTo>
                      <a:lnTo>
                        <a:pt x="544" y="1080"/>
                      </a:lnTo>
                      <a:lnTo>
                        <a:pt x="593" y="1068"/>
                      </a:lnTo>
                      <a:lnTo>
                        <a:pt x="593" y="997"/>
                      </a:lnTo>
                      <a:lnTo>
                        <a:pt x="619" y="960"/>
                      </a:lnTo>
                      <a:lnTo>
                        <a:pt x="585" y="918"/>
                      </a:lnTo>
                      <a:lnTo>
                        <a:pt x="604" y="873"/>
                      </a:lnTo>
                      <a:lnTo>
                        <a:pt x="657" y="922"/>
                      </a:lnTo>
                      <a:lnTo>
                        <a:pt x="687" y="971"/>
                      </a:lnTo>
                      <a:lnTo>
                        <a:pt x="698" y="1023"/>
                      </a:lnTo>
                      <a:lnTo>
                        <a:pt x="720" y="1053"/>
                      </a:lnTo>
                      <a:lnTo>
                        <a:pt x="717" y="1218"/>
                      </a:lnTo>
                      <a:lnTo>
                        <a:pt x="773" y="1211"/>
                      </a:lnTo>
                      <a:lnTo>
                        <a:pt x="758" y="1301"/>
                      </a:lnTo>
                      <a:lnTo>
                        <a:pt x="702" y="1331"/>
                      </a:lnTo>
                      <a:lnTo>
                        <a:pt x="672" y="1312"/>
                      </a:lnTo>
                      <a:lnTo>
                        <a:pt x="649" y="1316"/>
                      </a:lnTo>
                      <a:lnTo>
                        <a:pt x="604" y="1230"/>
                      </a:lnTo>
                      <a:lnTo>
                        <a:pt x="555" y="1211"/>
                      </a:lnTo>
                      <a:lnTo>
                        <a:pt x="597" y="1166"/>
                      </a:lnTo>
                      <a:lnTo>
                        <a:pt x="574" y="1147"/>
                      </a:lnTo>
                      <a:lnTo>
                        <a:pt x="544" y="1143"/>
                      </a:lnTo>
                      <a:lnTo>
                        <a:pt x="507" y="1188"/>
                      </a:lnTo>
                      <a:lnTo>
                        <a:pt x="473" y="1207"/>
                      </a:lnTo>
                      <a:lnTo>
                        <a:pt x="454" y="1245"/>
                      </a:lnTo>
                      <a:lnTo>
                        <a:pt x="417" y="1245"/>
                      </a:lnTo>
                      <a:lnTo>
                        <a:pt x="39" y="1248"/>
                      </a:lnTo>
                      <a:lnTo>
                        <a:pt x="8" y="1215"/>
                      </a:lnTo>
                      <a:lnTo>
                        <a:pt x="0" y="1177"/>
                      </a:lnTo>
                      <a:lnTo>
                        <a:pt x="27" y="1121"/>
                      </a:lnTo>
                      <a:lnTo>
                        <a:pt x="19" y="1072"/>
                      </a:lnTo>
                      <a:lnTo>
                        <a:pt x="38" y="986"/>
                      </a:lnTo>
                      <a:lnTo>
                        <a:pt x="60" y="967"/>
                      </a:lnTo>
                      <a:lnTo>
                        <a:pt x="75" y="915"/>
                      </a:lnTo>
                      <a:lnTo>
                        <a:pt x="90" y="903"/>
                      </a:lnTo>
                      <a:lnTo>
                        <a:pt x="124" y="907"/>
                      </a:lnTo>
                      <a:lnTo>
                        <a:pt x="139" y="885"/>
                      </a:lnTo>
                      <a:lnTo>
                        <a:pt x="169" y="873"/>
                      </a:lnTo>
                      <a:lnTo>
                        <a:pt x="173" y="825"/>
                      </a:lnTo>
                      <a:lnTo>
                        <a:pt x="203" y="813"/>
                      </a:lnTo>
                      <a:lnTo>
                        <a:pt x="218" y="761"/>
                      </a:lnTo>
                      <a:lnTo>
                        <a:pt x="252" y="708"/>
                      </a:lnTo>
                      <a:lnTo>
                        <a:pt x="240" y="682"/>
                      </a:lnTo>
                      <a:lnTo>
                        <a:pt x="173" y="690"/>
                      </a:lnTo>
                      <a:lnTo>
                        <a:pt x="162" y="671"/>
                      </a:lnTo>
                      <a:lnTo>
                        <a:pt x="147" y="626"/>
                      </a:lnTo>
                      <a:lnTo>
                        <a:pt x="132" y="600"/>
                      </a:lnTo>
                      <a:lnTo>
                        <a:pt x="102" y="543"/>
                      </a:lnTo>
                      <a:lnTo>
                        <a:pt x="68" y="525"/>
                      </a:lnTo>
                      <a:lnTo>
                        <a:pt x="64" y="476"/>
                      </a:lnTo>
                      <a:lnTo>
                        <a:pt x="8" y="472"/>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5" name="Freeform 77"/>
                <p:cNvSpPr>
                  <a:spLocks noChangeAspect="1"/>
                </p:cNvSpPr>
                <p:nvPr/>
              </p:nvSpPr>
              <p:spPr bwMode="auto">
                <a:xfrm>
                  <a:off x="6190" y="12281"/>
                  <a:ext cx="433" cy="289"/>
                </a:xfrm>
                <a:custGeom>
                  <a:avLst/>
                  <a:gdLst/>
                  <a:ahLst/>
                  <a:cxnLst>
                    <a:cxn ang="0">
                      <a:pos x="223" y="0"/>
                    </a:cxn>
                    <a:cxn ang="0">
                      <a:pos x="234" y="23"/>
                    </a:cxn>
                    <a:cxn ang="0">
                      <a:pos x="290" y="45"/>
                    </a:cxn>
                    <a:cxn ang="0">
                      <a:pos x="331" y="75"/>
                    </a:cxn>
                    <a:cxn ang="0">
                      <a:pos x="376" y="98"/>
                    </a:cxn>
                    <a:cxn ang="0">
                      <a:pos x="425" y="102"/>
                    </a:cxn>
                    <a:cxn ang="0">
                      <a:pos x="425" y="135"/>
                    </a:cxn>
                    <a:cxn ang="0">
                      <a:pos x="399" y="143"/>
                    </a:cxn>
                    <a:cxn ang="0">
                      <a:pos x="376" y="132"/>
                    </a:cxn>
                    <a:cxn ang="0">
                      <a:pos x="339" y="143"/>
                    </a:cxn>
                    <a:cxn ang="0">
                      <a:pos x="328" y="162"/>
                    </a:cxn>
                    <a:cxn ang="0">
                      <a:pos x="331" y="203"/>
                    </a:cxn>
                    <a:cxn ang="0">
                      <a:pos x="320" y="237"/>
                    </a:cxn>
                    <a:cxn ang="0">
                      <a:pos x="271" y="255"/>
                    </a:cxn>
                    <a:cxn ang="0">
                      <a:pos x="249" y="270"/>
                    </a:cxn>
                    <a:cxn ang="0">
                      <a:pos x="193" y="282"/>
                    </a:cxn>
                    <a:cxn ang="0">
                      <a:pos x="148" y="278"/>
                    </a:cxn>
                    <a:cxn ang="0">
                      <a:pos x="136" y="289"/>
                    </a:cxn>
                    <a:cxn ang="0">
                      <a:pos x="121" y="263"/>
                    </a:cxn>
                    <a:cxn ang="0">
                      <a:pos x="91" y="237"/>
                    </a:cxn>
                    <a:cxn ang="0">
                      <a:pos x="58" y="199"/>
                    </a:cxn>
                    <a:cxn ang="0">
                      <a:pos x="61" y="165"/>
                    </a:cxn>
                    <a:cxn ang="0">
                      <a:pos x="61" y="139"/>
                    </a:cxn>
                    <a:cxn ang="0">
                      <a:pos x="35" y="135"/>
                    </a:cxn>
                    <a:cxn ang="0">
                      <a:pos x="9" y="132"/>
                    </a:cxn>
                    <a:cxn ang="0">
                      <a:pos x="1" y="102"/>
                    </a:cxn>
                    <a:cxn ang="0">
                      <a:pos x="9" y="68"/>
                    </a:cxn>
                    <a:cxn ang="0">
                      <a:pos x="58" y="60"/>
                    </a:cxn>
                    <a:cxn ang="0">
                      <a:pos x="125" y="75"/>
                    </a:cxn>
                    <a:cxn ang="0">
                      <a:pos x="170" y="109"/>
                    </a:cxn>
                    <a:cxn ang="0">
                      <a:pos x="200" y="83"/>
                    </a:cxn>
                    <a:cxn ang="0">
                      <a:pos x="204" y="23"/>
                    </a:cxn>
                    <a:cxn ang="0">
                      <a:pos x="223" y="0"/>
                    </a:cxn>
                  </a:cxnLst>
                  <a:rect l="0" t="0" r="r" b="b"/>
                  <a:pathLst>
                    <a:path w="433" h="289">
                      <a:moveTo>
                        <a:pt x="223" y="0"/>
                      </a:moveTo>
                      <a:cubicBezTo>
                        <a:pt x="227" y="7"/>
                        <a:pt x="229" y="16"/>
                        <a:pt x="234" y="23"/>
                      </a:cubicBezTo>
                      <a:cubicBezTo>
                        <a:pt x="244" y="35"/>
                        <a:pt x="275" y="38"/>
                        <a:pt x="290" y="45"/>
                      </a:cubicBezTo>
                      <a:cubicBezTo>
                        <a:pt x="296" y="74"/>
                        <a:pt x="306" y="70"/>
                        <a:pt x="331" y="75"/>
                      </a:cubicBezTo>
                      <a:cubicBezTo>
                        <a:pt x="365" y="71"/>
                        <a:pt x="360" y="73"/>
                        <a:pt x="376" y="98"/>
                      </a:cubicBezTo>
                      <a:cubicBezTo>
                        <a:pt x="392" y="96"/>
                        <a:pt x="423" y="86"/>
                        <a:pt x="425" y="102"/>
                      </a:cubicBezTo>
                      <a:cubicBezTo>
                        <a:pt x="426" y="111"/>
                        <a:pt x="433" y="130"/>
                        <a:pt x="425" y="135"/>
                      </a:cubicBezTo>
                      <a:cubicBezTo>
                        <a:pt x="421" y="140"/>
                        <a:pt x="407" y="143"/>
                        <a:pt x="399" y="143"/>
                      </a:cubicBezTo>
                      <a:cubicBezTo>
                        <a:pt x="391" y="143"/>
                        <a:pt x="386" y="132"/>
                        <a:pt x="376" y="132"/>
                      </a:cubicBezTo>
                      <a:cubicBezTo>
                        <a:pt x="344" y="125"/>
                        <a:pt x="365" y="134"/>
                        <a:pt x="339" y="143"/>
                      </a:cubicBezTo>
                      <a:cubicBezTo>
                        <a:pt x="332" y="162"/>
                        <a:pt x="349" y="168"/>
                        <a:pt x="328" y="162"/>
                      </a:cubicBezTo>
                      <a:cubicBezTo>
                        <a:pt x="315" y="180"/>
                        <a:pt x="305" y="194"/>
                        <a:pt x="331" y="203"/>
                      </a:cubicBezTo>
                      <a:cubicBezTo>
                        <a:pt x="337" y="220"/>
                        <a:pt x="332" y="224"/>
                        <a:pt x="320" y="237"/>
                      </a:cubicBezTo>
                      <a:cubicBezTo>
                        <a:pt x="311" y="243"/>
                        <a:pt x="283" y="250"/>
                        <a:pt x="271" y="255"/>
                      </a:cubicBezTo>
                      <a:cubicBezTo>
                        <a:pt x="259" y="260"/>
                        <a:pt x="262" y="265"/>
                        <a:pt x="249" y="270"/>
                      </a:cubicBezTo>
                      <a:cubicBezTo>
                        <a:pt x="236" y="272"/>
                        <a:pt x="210" y="281"/>
                        <a:pt x="193" y="282"/>
                      </a:cubicBezTo>
                      <a:cubicBezTo>
                        <a:pt x="176" y="283"/>
                        <a:pt x="157" y="277"/>
                        <a:pt x="148" y="278"/>
                      </a:cubicBezTo>
                      <a:cubicBezTo>
                        <a:pt x="144" y="282"/>
                        <a:pt x="141" y="289"/>
                        <a:pt x="136" y="289"/>
                      </a:cubicBezTo>
                      <a:cubicBezTo>
                        <a:pt x="124" y="289"/>
                        <a:pt x="124" y="268"/>
                        <a:pt x="121" y="263"/>
                      </a:cubicBezTo>
                      <a:cubicBezTo>
                        <a:pt x="114" y="251"/>
                        <a:pt x="104" y="240"/>
                        <a:pt x="91" y="237"/>
                      </a:cubicBezTo>
                      <a:cubicBezTo>
                        <a:pt x="81" y="223"/>
                        <a:pt x="58" y="199"/>
                        <a:pt x="58" y="199"/>
                      </a:cubicBezTo>
                      <a:cubicBezTo>
                        <a:pt x="59" y="188"/>
                        <a:pt x="57" y="176"/>
                        <a:pt x="61" y="165"/>
                      </a:cubicBezTo>
                      <a:cubicBezTo>
                        <a:pt x="63" y="161"/>
                        <a:pt x="63" y="143"/>
                        <a:pt x="61" y="139"/>
                      </a:cubicBezTo>
                      <a:cubicBezTo>
                        <a:pt x="58" y="135"/>
                        <a:pt x="44" y="136"/>
                        <a:pt x="35" y="135"/>
                      </a:cubicBezTo>
                      <a:cubicBezTo>
                        <a:pt x="26" y="134"/>
                        <a:pt x="15" y="137"/>
                        <a:pt x="9" y="132"/>
                      </a:cubicBezTo>
                      <a:cubicBezTo>
                        <a:pt x="7" y="122"/>
                        <a:pt x="1" y="112"/>
                        <a:pt x="1" y="102"/>
                      </a:cubicBezTo>
                      <a:cubicBezTo>
                        <a:pt x="3" y="92"/>
                        <a:pt x="0" y="75"/>
                        <a:pt x="9" y="68"/>
                      </a:cubicBezTo>
                      <a:cubicBezTo>
                        <a:pt x="18" y="61"/>
                        <a:pt x="39" y="59"/>
                        <a:pt x="58" y="60"/>
                      </a:cubicBezTo>
                      <a:cubicBezTo>
                        <a:pt x="81" y="65"/>
                        <a:pt x="102" y="72"/>
                        <a:pt x="125" y="75"/>
                      </a:cubicBezTo>
                      <a:cubicBezTo>
                        <a:pt x="131" y="94"/>
                        <a:pt x="151" y="104"/>
                        <a:pt x="170" y="109"/>
                      </a:cubicBezTo>
                      <a:cubicBezTo>
                        <a:pt x="185" y="102"/>
                        <a:pt x="194" y="99"/>
                        <a:pt x="200" y="83"/>
                      </a:cubicBezTo>
                      <a:cubicBezTo>
                        <a:pt x="201" y="63"/>
                        <a:pt x="199" y="43"/>
                        <a:pt x="204" y="23"/>
                      </a:cubicBezTo>
                      <a:cubicBezTo>
                        <a:pt x="204" y="22"/>
                        <a:pt x="223" y="19"/>
                        <a:pt x="223"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6" name="Freeform 78"/>
                <p:cNvSpPr>
                  <a:spLocks noChangeAspect="1"/>
                </p:cNvSpPr>
                <p:nvPr/>
              </p:nvSpPr>
              <p:spPr bwMode="auto">
                <a:xfrm>
                  <a:off x="5425" y="12805"/>
                  <a:ext cx="459" cy="211"/>
                </a:xfrm>
                <a:custGeom>
                  <a:avLst/>
                  <a:gdLst/>
                  <a:ahLst/>
                  <a:cxnLst>
                    <a:cxn ang="0">
                      <a:pos x="31" y="84"/>
                    </a:cxn>
                    <a:cxn ang="0">
                      <a:pos x="95" y="43"/>
                    </a:cxn>
                    <a:cxn ang="0">
                      <a:pos x="118" y="28"/>
                    </a:cxn>
                    <a:cxn ang="0">
                      <a:pos x="140" y="5"/>
                    </a:cxn>
                    <a:cxn ang="0">
                      <a:pos x="226" y="16"/>
                    </a:cxn>
                    <a:cxn ang="0">
                      <a:pos x="260" y="73"/>
                    </a:cxn>
                    <a:cxn ang="0">
                      <a:pos x="286" y="88"/>
                    </a:cxn>
                    <a:cxn ang="0">
                      <a:pos x="328" y="73"/>
                    </a:cxn>
                    <a:cxn ang="0">
                      <a:pos x="406" y="69"/>
                    </a:cxn>
                    <a:cxn ang="0">
                      <a:pos x="459" y="91"/>
                    </a:cxn>
                    <a:cxn ang="0">
                      <a:pos x="451" y="140"/>
                    </a:cxn>
                    <a:cxn ang="0">
                      <a:pos x="436" y="144"/>
                    </a:cxn>
                    <a:cxn ang="0">
                      <a:pos x="433" y="155"/>
                    </a:cxn>
                    <a:cxn ang="0">
                      <a:pos x="418" y="178"/>
                    </a:cxn>
                    <a:cxn ang="0">
                      <a:pos x="384" y="166"/>
                    </a:cxn>
                    <a:cxn ang="0">
                      <a:pos x="376" y="185"/>
                    </a:cxn>
                    <a:cxn ang="0">
                      <a:pos x="358" y="189"/>
                    </a:cxn>
                    <a:cxn ang="0">
                      <a:pos x="354" y="204"/>
                    </a:cxn>
                    <a:cxn ang="0">
                      <a:pos x="343" y="211"/>
                    </a:cxn>
                    <a:cxn ang="0">
                      <a:pos x="305" y="178"/>
                    </a:cxn>
                    <a:cxn ang="0">
                      <a:pos x="275" y="125"/>
                    </a:cxn>
                    <a:cxn ang="0">
                      <a:pos x="249" y="151"/>
                    </a:cxn>
                    <a:cxn ang="0">
                      <a:pos x="204" y="166"/>
                    </a:cxn>
                    <a:cxn ang="0">
                      <a:pos x="170" y="185"/>
                    </a:cxn>
                    <a:cxn ang="0">
                      <a:pos x="144" y="155"/>
                    </a:cxn>
                    <a:cxn ang="0">
                      <a:pos x="76" y="174"/>
                    </a:cxn>
                    <a:cxn ang="0">
                      <a:pos x="20" y="151"/>
                    </a:cxn>
                    <a:cxn ang="0">
                      <a:pos x="9" y="106"/>
                    </a:cxn>
                    <a:cxn ang="0">
                      <a:pos x="13" y="91"/>
                    </a:cxn>
                    <a:cxn ang="0">
                      <a:pos x="31" y="84"/>
                    </a:cxn>
                  </a:cxnLst>
                  <a:rect l="0" t="0" r="r" b="b"/>
                  <a:pathLst>
                    <a:path w="459" h="211">
                      <a:moveTo>
                        <a:pt x="31" y="84"/>
                      </a:moveTo>
                      <a:cubicBezTo>
                        <a:pt x="47" y="45"/>
                        <a:pt x="47" y="51"/>
                        <a:pt x="95" y="43"/>
                      </a:cubicBezTo>
                      <a:cubicBezTo>
                        <a:pt x="102" y="38"/>
                        <a:pt x="112" y="35"/>
                        <a:pt x="118" y="28"/>
                      </a:cubicBezTo>
                      <a:cubicBezTo>
                        <a:pt x="142" y="0"/>
                        <a:pt x="105" y="24"/>
                        <a:pt x="140" y="5"/>
                      </a:cubicBezTo>
                      <a:cubicBezTo>
                        <a:pt x="170" y="8"/>
                        <a:pt x="196" y="14"/>
                        <a:pt x="226" y="16"/>
                      </a:cubicBezTo>
                      <a:cubicBezTo>
                        <a:pt x="254" y="25"/>
                        <a:pt x="244" y="53"/>
                        <a:pt x="260" y="73"/>
                      </a:cubicBezTo>
                      <a:cubicBezTo>
                        <a:pt x="262" y="76"/>
                        <a:pt x="285" y="87"/>
                        <a:pt x="286" y="88"/>
                      </a:cubicBezTo>
                      <a:cubicBezTo>
                        <a:pt x="303" y="84"/>
                        <a:pt x="313" y="82"/>
                        <a:pt x="328" y="73"/>
                      </a:cubicBezTo>
                      <a:cubicBezTo>
                        <a:pt x="372" y="78"/>
                        <a:pt x="362" y="90"/>
                        <a:pt x="406" y="69"/>
                      </a:cubicBezTo>
                      <a:cubicBezTo>
                        <a:pt x="427" y="73"/>
                        <a:pt x="446" y="73"/>
                        <a:pt x="459" y="91"/>
                      </a:cubicBezTo>
                      <a:cubicBezTo>
                        <a:pt x="456" y="107"/>
                        <a:pt x="458" y="125"/>
                        <a:pt x="451" y="140"/>
                      </a:cubicBezTo>
                      <a:cubicBezTo>
                        <a:pt x="449" y="145"/>
                        <a:pt x="440" y="141"/>
                        <a:pt x="436" y="144"/>
                      </a:cubicBezTo>
                      <a:cubicBezTo>
                        <a:pt x="433" y="146"/>
                        <a:pt x="434" y="151"/>
                        <a:pt x="433" y="155"/>
                      </a:cubicBezTo>
                      <a:cubicBezTo>
                        <a:pt x="444" y="172"/>
                        <a:pt x="432" y="168"/>
                        <a:pt x="418" y="178"/>
                      </a:cubicBezTo>
                      <a:cubicBezTo>
                        <a:pt x="390" y="169"/>
                        <a:pt x="415" y="152"/>
                        <a:pt x="384" y="166"/>
                      </a:cubicBezTo>
                      <a:cubicBezTo>
                        <a:pt x="381" y="172"/>
                        <a:pt x="381" y="180"/>
                        <a:pt x="376" y="185"/>
                      </a:cubicBezTo>
                      <a:cubicBezTo>
                        <a:pt x="371" y="189"/>
                        <a:pt x="363" y="185"/>
                        <a:pt x="358" y="189"/>
                      </a:cubicBezTo>
                      <a:cubicBezTo>
                        <a:pt x="354" y="192"/>
                        <a:pt x="357" y="200"/>
                        <a:pt x="354" y="204"/>
                      </a:cubicBezTo>
                      <a:cubicBezTo>
                        <a:pt x="352" y="208"/>
                        <a:pt x="347" y="209"/>
                        <a:pt x="343" y="211"/>
                      </a:cubicBezTo>
                      <a:cubicBezTo>
                        <a:pt x="321" y="198"/>
                        <a:pt x="335" y="186"/>
                        <a:pt x="305" y="178"/>
                      </a:cubicBezTo>
                      <a:cubicBezTo>
                        <a:pt x="297" y="155"/>
                        <a:pt x="302" y="135"/>
                        <a:pt x="275" y="125"/>
                      </a:cubicBezTo>
                      <a:cubicBezTo>
                        <a:pt x="259" y="131"/>
                        <a:pt x="262" y="140"/>
                        <a:pt x="249" y="151"/>
                      </a:cubicBezTo>
                      <a:cubicBezTo>
                        <a:pt x="236" y="163"/>
                        <a:pt x="221" y="163"/>
                        <a:pt x="204" y="166"/>
                      </a:cubicBezTo>
                      <a:cubicBezTo>
                        <a:pt x="192" y="170"/>
                        <a:pt x="170" y="185"/>
                        <a:pt x="170" y="185"/>
                      </a:cubicBezTo>
                      <a:cubicBezTo>
                        <a:pt x="160" y="169"/>
                        <a:pt x="162" y="164"/>
                        <a:pt x="144" y="155"/>
                      </a:cubicBezTo>
                      <a:cubicBezTo>
                        <a:pt x="116" y="160"/>
                        <a:pt x="101" y="166"/>
                        <a:pt x="76" y="174"/>
                      </a:cubicBezTo>
                      <a:cubicBezTo>
                        <a:pt x="55" y="167"/>
                        <a:pt x="41" y="156"/>
                        <a:pt x="20" y="151"/>
                      </a:cubicBezTo>
                      <a:cubicBezTo>
                        <a:pt x="0" y="138"/>
                        <a:pt x="4" y="130"/>
                        <a:pt x="9" y="106"/>
                      </a:cubicBezTo>
                      <a:cubicBezTo>
                        <a:pt x="10" y="101"/>
                        <a:pt x="10" y="95"/>
                        <a:pt x="13" y="91"/>
                      </a:cubicBezTo>
                      <a:cubicBezTo>
                        <a:pt x="17" y="86"/>
                        <a:pt x="25" y="87"/>
                        <a:pt x="31" y="8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7" name="Freeform 79"/>
                <p:cNvSpPr>
                  <a:spLocks noChangeAspect="1"/>
                </p:cNvSpPr>
                <p:nvPr/>
              </p:nvSpPr>
              <p:spPr bwMode="auto">
                <a:xfrm>
                  <a:off x="5633" y="13003"/>
                  <a:ext cx="111" cy="67"/>
                </a:xfrm>
                <a:custGeom>
                  <a:avLst/>
                  <a:gdLst/>
                  <a:ahLst/>
                  <a:cxnLst>
                    <a:cxn ang="0">
                      <a:pos x="52" y="10"/>
                    </a:cxn>
                    <a:cxn ang="0">
                      <a:pos x="105" y="43"/>
                    </a:cxn>
                    <a:cxn ang="0">
                      <a:pos x="75" y="58"/>
                    </a:cxn>
                    <a:cxn ang="0">
                      <a:pos x="52" y="66"/>
                    </a:cxn>
                    <a:cxn ang="0">
                      <a:pos x="18" y="62"/>
                    </a:cxn>
                    <a:cxn ang="0">
                      <a:pos x="22" y="10"/>
                    </a:cxn>
                    <a:cxn ang="0">
                      <a:pos x="52" y="10"/>
                    </a:cxn>
                  </a:cxnLst>
                  <a:rect l="0" t="0" r="r" b="b"/>
                  <a:pathLst>
                    <a:path w="111" h="67">
                      <a:moveTo>
                        <a:pt x="52" y="10"/>
                      </a:moveTo>
                      <a:cubicBezTo>
                        <a:pt x="66" y="29"/>
                        <a:pt x="86" y="32"/>
                        <a:pt x="105" y="43"/>
                      </a:cubicBezTo>
                      <a:cubicBezTo>
                        <a:pt x="111" y="67"/>
                        <a:pt x="111" y="51"/>
                        <a:pt x="75" y="58"/>
                      </a:cubicBezTo>
                      <a:cubicBezTo>
                        <a:pt x="67" y="60"/>
                        <a:pt x="52" y="66"/>
                        <a:pt x="52" y="66"/>
                      </a:cubicBezTo>
                      <a:cubicBezTo>
                        <a:pt x="41" y="65"/>
                        <a:pt x="29" y="66"/>
                        <a:pt x="18" y="62"/>
                      </a:cubicBezTo>
                      <a:cubicBezTo>
                        <a:pt x="0" y="55"/>
                        <a:pt x="19" y="22"/>
                        <a:pt x="22" y="10"/>
                      </a:cubicBezTo>
                      <a:cubicBezTo>
                        <a:pt x="25" y="0"/>
                        <a:pt x="42" y="10"/>
                        <a:pt x="52" y="1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8" name="Freeform 80"/>
                <p:cNvSpPr>
                  <a:spLocks noChangeAspect="1"/>
                </p:cNvSpPr>
                <p:nvPr/>
              </p:nvSpPr>
              <p:spPr bwMode="auto">
                <a:xfrm>
                  <a:off x="6104" y="12334"/>
                  <a:ext cx="42" cy="49"/>
                </a:xfrm>
                <a:custGeom>
                  <a:avLst/>
                  <a:gdLst/>
                  <a:ahLst/>
                  <a:cxnLst>
                    <a:cxn ang="0">
                      <a:pos x="9" y="0"/>
                    </a:cxn>
                    <a:cxn ang="0">
                      <a:pos x="1" y="15"/>
                    </a:cxn>
                    <a:cxn ang="0">
                      <a:pos x="12" y="22"/>
                    </a:cxn>
                    <a:cxn ang="0">
                      <a:pos x="20" y="49"/>
                    </a:cxn>
                    <a:cxn ang="0">
                      <a:pos x="42" y="15"/>
                    </a:cxn>
                    <a:cxn ang="0">
                      <a:pos x="9" y="0"/>
                    </a:cxn>
                  </a:cxnLst>
                  <a:rect l="0" t="0" r="r" b="b"/>
                  <a:pathLst>
                    <a:path w="42" h="49">
                      <a:moveTo>
                        <a:pt x="9" y="0"/>
                      </a:moveTo>
                      <a:cubicBezTo>
                        <a:pt x="6" y="5"/>
                        <a:pt x="0" y="9"/>
                        <a:pt x="1" y="15"/>
                      </a:cubicBezTo>
                      <a:cubicBezTo>
                        <a:pt x="2" y="19"/>
                        <a:pt x="9" y="19"/>
                        <a:pt x="12" y="22"/>
                      </a:cubicBezTo>
                      <a:cubicBezTo>
                        <a:pt x="14" y="24"/>
                        <a:pt x="20" y="48"/>
                        <a:pt x="20" y="49"/>
                      </a:cubicBezTo>
                      <a:cubicBezTo>
                        <a:pt x="42" y="43"/>
                        <a:pt x="37" y="35"/>
                        <a:pt x="42" y="15"/>
                      </a:cubicBezTo>
                      <a:cubicBezTo>
                        <a:pt x="34" y="11"/>
                        <a:pt x="19" y="0"/>
                        <a:pt x="9"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9" name="Freeform 81"/>
                <p:cNvSpPr>
                  <a:spLocks noChangeAspect="1"/>
                </p:cNvSpPr>
                <p:nvPr/>
              </p:nvSpPr>
              <p:spPr bwMode="auto">
                <a:xfrm>
                  <a:off x="6030" y="12360"/>
                  <a:ext cx="31" cy="92"/>
                </a:xfrm>
                <a:custGeom>
                  <a:avLst/>
                  <a:gdLst/>
                  <a:ahLst/>
                  <a:cxnLst>
                    <a:cxn ang="0">
                      <a:pos x="0" y="23"/>
                    </a:cxn>
                    <a:cxn ang="0">
                      <a:pos x="4" y="53"/>
                    </a:cxn>
                    <a:cxn ang="0">
                      <a:pos x="26" y="79"/>
                    </a:cxn>
                    <a:cxn ang="0">
                      <a:pos x="30" y="26"/>
                    </a:cxn>
                    <a:cxn ang="0">
                      <a:pos x="0" y="23"/>
                    </a:cxn>
                  </a:cxnLst>
                  <a:rect l="0" t="0" r="r" b="b"/>
                  <a:pathLst>
                    <a:path w="31" h="92">
                      <a:moveTo>
                        <a:pt x="0" y="23"/>
                      </a:moveTo>
                      <a:cubicBezTo>
                        <a:pt x="23" y="34"/>
                        <a:pt x="11" y="33"/>
                        <a:pt x="4" y="53"/>
                      </a:cubicBezTo>
                      <a:cubicBezTo>
                        <a:pt x="11" y="74"/>
                        <a:pt x="6" y="92"/>
                        <a:pt x="26" y="79"/>
                      </a:cubicBezTo>
                      <a:cubicBezTo>
                        <a:pt x="31" y="60"/>
                        <a:pt x="26" y="46"/>
                        <a:pt x="30" y="26"/>
                      </a:cubicBezTo>
                      <a:cubicBezTo>
                        <a:pt x="23" y="1"/>
                        <a:pt x="12" y="0"/>
                        <a:pt x="0" y="23"/>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0" name="Freeform 82"/>
                <p:cNvSpPr>
                  <a:spLocks noChangeAspect="1"/>
                </p:cNvSpPr>
                <p:nvPr/>
              </p:nvSpPr>
              <p:spPr bwMode="auto">
                <a:xfrm>
                  <a:off x="6168" y="12795"/>
                  <a:ext cx="184" cy="118"/>
                </a:xfrm>
                <a:custGeom>
                  <a:avLst/>
                  <a:gdLst/>
                  <a:ahLst/>
                  <a:cxnLst>
                    <a:cxn ang="0">
                      <a:pos x="1" y="8"/>
                    </a:cxn>
                    <a:cxn ang="0">
                      <a:pos x="20" y="56"/>
                    </a:cxn>
                    <a:cxn ang="0">
                      <a:pos x="23" y="71"/>
                    </a:cxn>
                    <a:cxn ang="0">
                      <a:pos x="98" y="86"/>
                    </a:cxn>
                    <a:cxn ang="0">
                      <a:pos x="136" y="75"/>
                    </a:cxn>
                    <a:cxn ang="0">
                      <a:pos x="158" y="68"/>
                    </a:cxn>
                    <a:cxn ang="0">
                      <a:pos x="121" y="53"/>
                    </a:cxn>
                    <a:cxn ang="0">
                      <a:pos x="61" y="53"/>
                    </a:cxn>
                    <a:cxn ang="0">
                      <a:pos x="50" y="41"/>
                    </a:cxn>
                    <a:cxn ang="0">
                      <a:pos x="23" y="34"/>
                    </a:cxn>
                    <a:cxn ang="0">
                      <a:pos x="12" y="0"/>
                    </a:cxn>
                    <a:cxn ang="0">
                      <a:pos x="1" y="8"/>
                    </a:cxn>
                  </a:cxnLst>
                  <a:rect l="0" t="0" r="r" b="b"/>
                  <a:pathLst>
                    <a:path w="184" h="118">
                      <a:moveTo>
                        <a:pt x="1" y="8"/>
                      </a:moveTo>
                      <a:cubicBezTo>
                        <a:pt x="7" y="56"/>
                        <a:pt x="12" y="26"/>
                        <a:pt x="20" y="56"/>
                      </a:cubicBezTo>
                      <a:cubicBezTo>
                        <a:pt x="21" y="61"/>
                        <a:pt x="19" y="68"/>
                        <a:pt x="23" y="71"/>
                      </a:cubicBezTo>
                      <a:cubicBezTo>
                        <a:pt x="43" y="86"/>
                        <a:pt x="76" y="84"/>
                        <a:pt x="98" y="86"/>
                      </a:cubicBezTo>
                      <a:cubicBezTo>
                        <a:pt x="109" y="118"/>
                        <a:pt x="122" y="81"/>
                        <a:pt x="136" y="75"/>
                      </a:cubicBezTo>
                      <a:cubicBezTo>
                        <a:pt x="143" y="72"/>
                        <a:pt x="151" y="70"/>
                        <a:pt x="158" y="68"/>
                      </a:cubicBezTo>
                      <a:cubicBezTo>
                        <a:pt x="184" y="29"/>
                        <a:pt x="140" y="48"/>
                        <a:pt x="121" y="53"/>
                      </a:cubicBezTo>
                      <a:cubicBezTo>
                        <a:pt x="103" y="77"/>
                        <a:pt x="85" y="64"/>
                        <a:pt x="61" y="53"/>
                      </a:cubicBezTo>
                      <a:cubicBezTo>
                        <a:pt x="57" y="49"/>
                        <a:pt x="55" y="43"/>
                        <a:pt x="50" y="41"/>
                      </a:cubicBezTo>
                      <a:cubicBezTo>
                        <a:pt x="42" y="37"/>
                        <a:pt x="23" y="34"/>
                        <a:pt x="23" y="34"/>
                      </a:cubicBezTo>
                      <a:cubicBezTo>
                        <a:pt x="13" y="18"/>
                        <a:pt x="23" y="16"/>
                        <a:pt x="12" y="0"/>
                      </a:cubicBezTo>
                      <a:cubicBezTo>
                        <a:pt x="0" y="4"/>
                        <a:pt x="1" y="0"/>
                        <a:pt x="1" y="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1" name="Freeform 83"/>
                <p:cNvSpPr>
                  <a:spLocks noChangeAspect="1"/>
                </p:cNvSpPr>
                <p:nvPr/>
              </p:nvSpPr>
              <p:spPr bwMode="auto">
                <a:xfrm>
                  <a:off x="6187" y="12742"/>
                  <a:ext cx="56" cy="53"/>
                </a:xfrm>
                <a:custGeom>
                  <a:avLst/>
                  <a:gdLst/>
                  <a:ahLst/>
                  <a:cxnLst>
                    <a:cxn ang="0">
                      <a:pos x="1" y="8"/>
                    </a:cxn>
                    <a:cxn ang="0">
                      <a:pos x="19" y="53"/>
                    </a:cxn>
                    <a:cxn ang="0">
                      <a:pos x="19" y="1"/>
                    </a:cxn>
                    <a:cxn ang="0">
                      <a:pos x="1" y="8"/>
                    </a:cxn>
                  </a:cxnLst>
                  <a:rect l="0" t="0" r="r" b="b"/>
                  <a:pathLst>
                    <a:path w="56" h="53">
                      <a:moveTo>
                        <a:pt x="1" y="8"/>
                      </a:moveTo>
                      <a:cubicBezTo>
                        <a:pt x="9" y="47"/>
                        <a:pt x="0" y="34"/>
                        <a:pt x="19" y="53"/>
                      </a:cubicBezTo>
                      <a:cubicBezTo>
                        <a:pt x="56" y="39"/>
                        <a:pt x="42" y="22"/>
                        <a:pt x="19" y="1"/>
                      </a:cubicBezTo>
                      <a:cubicBezTo>
                        <a:pt x="2" y="4"/>
                        <a:pt x="7" y="0"/>
                        <a:pt x="1" y="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2" name="Freeform 84"/>
                <p:cNvSpPr>
                  <a:spLocks noChangeAspect="1"/>
                </p:cNvSpPr>
                <p:nvPr/>
              </p:nvSpPr>
              <p:spPr bwMode="auto">
                <a:xfrm>
                  <a:off x="6056" y="12797"/>
                  <a:ext cx="78" cy="122"/>
                </a:xfrm>
                <a:custGeom>
                  <a:avLst/>
                  <a:gdLst/>
                  <a:ahLst/>
                  <a:cxnLst>
                    <a:cxn ang="0">
                      <a:pos x="34" y="32"/>
                    </a:cxn>
                    <a:cxn ang="0">
                      <a:pos x="23" y="88"/>
                    </a:cxn>
                    <a:cxn ang="0">
                      <a:pos x="27" y="122"/>
                    </a:cxn>
                    <a:cxn ang="0">
                      <a:pos x="64" y="96"/>
                    </a:cxn>
                    <a:cxn ang="0">
                      <a:pos x="57" y="51"/>
                    </a:cxn>
                    <a:cxn ang="0">
                      <a:pos x="49" y="21"/>
                    </a:cxn>
                    <a:cxn ang="0">
                      <a:pos x="34" y="32"/>
                    </a:cxn>
                  </a:cxnLst>
                  <a:rect l="0" t="0" r="r" b="b"/>
                  <a:pathLst>
                    <a:path w="78" h="122">
                      <a:moveTo>
                        <a:pt x="34" y="32"/>
                      </a:moveTo>
                      <a:cubicBezTo>
                        <a:pt x="45" y="63"/>
                        <a:pt x="58" y="75"/>
                        <a:pt x="23" y="88"/>
                      </a:cubicBezTo>
                      <a:cubicBezTo>
                        <a:pt x="0" y="105"/>
                        <a:pt x="0" y="113"/>
                        <a:pt x="27" y="122"/>
                      </a:cubicBezTo>
                      <a:cubicBezTo>
                        <a:pt x="55" y="116"/>
                        <a:pt x="43" y="110"/>
                        <a:pt x="64" y="96"/>
                      </a:cubicBezTo>
                      <a:cubicBezTo>
                        <a:pt x="70" y="75"/>
                        <a:pt x="78" y="64"/>
                        <a:pt x="57" y="51"/>
                      </a:cubicBezTo>
                      <a:cubicBezTo>
                        <a:pt x="54" y="41"/>
                        <a:pt x="56" y="29"/>
                        <a:pt x="49" y="21"/>
                      </a:cubicBezTo>
                      <a:cubicBezTo>
                        <a:pt x="31" y="0"/>
                        <a:pt x="34" y="32"/>
                        <a:pt x="34" y="32"/>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3" name="Freeform 85"/>
                <p:cNvSpPr>
                  <a:spLocks noChangeAspect="1"/>
                </p:cNvSpPr>
                <p:nvPr/>
              </p:nvSpPr>
              <p:spPr bwMode="auto">
                <a:xfrm>
                  <a:off x="5138" y="12564"/>
                  <a:ext cx="86" cy="141"/>
                </a:xfrm>
                <a:custGeom>
                  <a:avLst/>
                  <a:gdLst/>
                  <a:ahLst/>
                  <a:cxnLst>
                    <a:cxn ang="0">
                      <a:pos x="33" y="44"/>
                    </a:cxn>
                    <a:cxn ang="0">
                      <a:pos x="0" y="122"/>
                    </a:cxn>
                    <a:cxn ang="0">
                      <a:pos x="30" y="134"/>
                    </a:cxn>
                    <a:cxn ang="0">
                      <a:pos x="71" y="137"/>
                    </a:cxn>
                    <a:cxn ang="0">
                      <a:pos x="67" y="74"/>
                    </a:cxn>
                    <a:cxn ang="0">
                      <a:pos x="78" y="47"/>
                    </a:cxn>
                    <a:cxn ang="0">
                      <a:pos x="86" y="25"/>
                    </a:cxn>
                    <a:cxn ang="0">
                      <a:pos x="56" y="6"/>
                    </a:cxn>
                    <a:cxn ang="0">
                      <a:pos x="33" y="44"/>
                    </a:cxn>
                  </a:cxnLst>
                  <a:rect l="0" t="0" r="r" b="b"/>
                  <a:pathLst>
                    <a:path w="86" h="141">
                      <a:moveTo>
                        <a:pt x="33" y="44"/>
                      </a:moveTo>
                      <a:cubicBezTo>
                        <a:pt x="26" y="71"/>
                        <a:pt x="8" y="94"/>
                        <a:pt x="0" y="122"/>
                      </a:cubicBezTo>
                      <a:cubicBezTo>
                        <a:pt x="9" y="138"/>
                        <a:pt x="13" y="138"/>
                        <a:pt x="30" y="134"/>
                      </a:cubicBezTo>
                      <a:cubicBezTo>
                        <a:pt x="48" y="139"/>
                        <a:pt x="51" y="141"/>
                        <a:pt x="71" y="137"/>
                      </a:cubicBezTo>
                      <a:cubicBezTo>
                        <a:pt x="78" y="113"/>
                        <a:pt x="83" y="96"/>
                        <a:pt x="67" y="74"/>
                      </a:cubicBezTo>
                      <a:cubicBezTo>
                        <a:pt x="77" y="45"/>
                        <a:pt x="64" y="82"/>
                        <a:pt x="78" y="47"/>
                      </a:cubicBezTo>
                      <a:cubicBezTo>
                        <a:pt x="81" y="40"/>
                        <a:pt x="86" y="25"/>
                        <a:pt x="86" y="25"/>
                      </a:cubicBezTo>
                      <a:cubicBezTo>
                        <a:pt x="76" y="12"/>
                        <a:pt x="74" y="0"/>
                        <a:pt x="56" y="6"/>
                      </a:cubicBezTo>
                      <a:cubicBezTo>
                        <a:pt x="47" y="15"/>
                        <a:pt x="23" y="31"/>
                        <a:pt x="33" y="4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4" name="Freeform 86"/>
                <p:cNvSpPr>
                  <a:spLocks noChangeAspect="1"/>
                </p:cNvSpPr>
                <p:nvPr/>
              </p:nvSpPr>
              <p:spPr bwMode="auto">
                <a:xfrm>
                  <a:off x="5249" y="12503"/>
                  <a:ext cx="55" cy="82"/>
                </a:xfrm>
                <a:custGeom>
                  <a:avLst/>
                  <a:gdLst/>
                  <a:ahLst/>
                  <a:cxnLst>
                    <a:cxn ang="0">
                      <a:pos x="31" y="56"/>
                    </a:cxn>
                    <a:cxn ang="0">
                      <a:pos x="54" y="33"/>
                    </a:cxn>
                    <a:cxn ang="0">
                      <a:pos x="24" y="82"/>
                    </a:cxn>
                    <a:cxn ang="0">
                      <a:pos x="31" y="56"/>
                    </a:cxn>
                  </a:cxnLst>
                  <a:rect l="0" t="0" r="r" b="b"/>
                  <a:pathLst>
                    <a:path w="55" h="82">
                      <a:moveTo>
                        <a:pt x="31" y="56"/>
                      </a:moveTo>
                      <a:cubicBezTo>
                        <a:pt x="32" y="48"/>
                        <a:pt x="42" y="0"/>
                        <a:pt x="54" y="33"/>
                      </a:cubicBezTo>
                      <a:cubicBezTo>
                        <a:pt x="45" y="82"/>
                        <a:pt x="55" y="71"/>
                        <a:pt x="24" y="82"/>
                      </a:cubicBezTo>
                      <a:cubicBezTo>
                        <a:pt x="0" y="74"/>
                        <a:pt x="16" y="56"/>
                        <a:pt x="31" y="5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5" name="Freeform 87"/>
                <p:cNvSpPr>
                  <a:spLocks noChangeAspect="1"/>
                </p:cNvSpPr>
                <p:nvPr/>
              </p:nvSpPr>
              <p:spPr bwMode="auto">
                <a:xfrm>
                  <a:off x="5354" y="13119"/>
                  <a:ext cx="83" cy="59"/>
                </a:xfrm>
                <a:custGeom>
                  <a:avLst/>
                  <a:gdLst/>
                  <a:ahLst/>
                  <a:cxnLst>
                    <a:cxn ang="0">
                      <a:pos x="12" y="32"/>
                    </a:cxn>
                    <a:cxn ang="0">
                      <a:pos x="69" y="14"/>
                    </a:cxn>
                    <a:cxn ang="0">
                      <a:pos x="72" y="47"/>
                    </a:cxn>
                    <a:cxn ang="0">
                      <a:pos x="50" y="40"/>
                    </a:cxn>
                    <a:cxn ang="0">
                      <a:pos x="39" y="32"/>
                    </a:cxn>
                    <a:cxn ang="0">
                      <a:pos x="31" y="55"/>
                    </a:cxn>
                    <a:cxn ang="0">
                      <a:pos x="20" y="59"/>
                    </a:cxn>
                    <a:cxn ang="0">
                      <a:pos x="12" y="44"/>
                    </a:cxn>
                    <a:cxn ang="0">
                      <a:pos x="1" y="36"/>
                    </a:cxn>
                    <a:cxn ang="0">
                      <a:pos x="16" y="29"/>
                    </a:cxn>
                    <a:cxn ang="0">
                      <a:pos x="12" y="32"/>
                    </a:cxn>
                  </a:cxnLst>
                  <a:rect l="0" t="0" r="r" b="b"/>
                  <a:pathLst>
                    <a:path w="83" h="59">
                      <a:moveTo>
                        <a:pt x="12" y="32"/>
                      </a:moveTo>
                      <a:cubicBezTo>
                        <a:pt x="21" y="0"/>
                        <a:pt x="34" y="11"/>
                        <a:pt x="69" y="14"/>
                      </a:cubicBezTo>
                      <a:cubicBezTo>
                        <a:pt x="79" y="29"/>
                        <a:pt x="83" y="32"/>
                        <a:pt x="72" y="47"/>
                      </a:cubicBezTo>
                      <a:cubicBezTo>
                        <a:pt x="65" y="45"/>
                        <a:pt x="57" y="43"/>
                        <a:pt x="50" y="40"/>
                      </a:cubicBezTo>
                      <a:cubicBezTo>
                        <a:pt x="46" y="38"/>
                        <a:pt x="43" y="29"/>
                        <a:pt x="39" y="32"/>
                      </a:cubicBezTo>
                      <a:cubicBezTo>
                        <a:pt x="33" y="37"/>
                        <a:pt x="39" y="52"/>
                        <a:pt x="31" y="55"/>
                      </a:cubicBezTo>
                      <a:cubicBezTo>
                        <a:pt x="27" y="56"/>
                        <a:pt x="24" y="58"/>
                        <a:pt x="20" y="59"/>
                      </a:cubicBezTo>
                      <a:cubicBezTo>
                        <a:pt x="17" y="54"/>
                        <a:pt x="16" y="48"/>
                        <a:pt x="12" y="44"/>
                      </a:cubicBezTo>
                      <a:cubicBezTo>
                        <a:pt x="9" y="41"/>
                        <a:pt x="0" y="40"/>
                        <a:pt x="1" y="36"/>
                      </a:cubicBezTo>
                      <a:cubicBezTo>
                        <a:pt x="2" y="31"/>
                        <a:pt x="11" y="31"/>
                        <a:pt x="16" y="29"/>
                      </a:cubicBezTo>
                      <a:cubicBezTo>
                        <a:pt x="18" y="28"/>
                        <a:pt x="13" y="31"/>
                        <a:pt x="12" y="32"/>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6" name="Freeform 88"/>
                <p:cNvSpPr>
                  <a:spLocks noChangeAspect="1"/>
                </p:cNvSpPr>
                <p:nvPr/>
              </p:nvSpPr>
              <p:spPr bwMode="auto">
                <a:xfrm>
                  <a:off x="5444" y="13080"/>
                  <a:ext cx="50" cy="69"/>
                </a:xfrm>
                <a:custGeom>
                  <a:avLst/>
                  <a:gdLst/>
                  <a:ahLst/>
                  <a:cxnLst>
                    <a:cxn ang="0">
                      <a:pos x="1" y="19"/>
                    </a:cxn>
                    <a:cxn ang="0">
                      <a:pos x="1" y="53"/>
                    </a:cxn>
                    <a:cxn ang="0">
                      <a:pos x="50" y="34"/>
                    </a:cxn>
                    <a:cxn ang="0">
                      <a:pos x="24" y="0"/>
                    </a:cxn>
                    <a:cxn ang="0">
                      <a:pos x="1" y="19"/>
                    </a:cxn>
                  </a:cxnLst>
                  <a:rect l="0" t="0" r="r" b="b"/>
                  <a:pathLst>
                    <a:path w="50" h="69">
                      <a:moveTo>
                        <a:pt x="1" y="19"/>
                      </a:moveTo>
                      <a:cubicBezTo>
                        <a:pt x="18" y="30"/>
                        <a:pt x="6" y="35"/>
                        <a:pt x="1" y="53"/>
                      </a:cubicBezTo>
                      <a:cubicBezTo>
                        <a:pt x="26" y="69"/>
                        <a:pt x="36" y="53"/>
                        <a:pt x="50" y="34"/>
                      </a:cubicBezTo>
                      <a:cubicBezTo>
                        <a:pt x="40" y="15"/>
                        <a:pt x="43" y="10"/>
                        <a:pt x="24" y="0"/>
                      </a:cubicBezTo>
                      <a:cubicBezTo>
                        <a:pt x="0" y="16"/>
                        <a:pt x="1" y="6"/>
                        <a:pt x="1" y="19"/>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7" name="Freeform 89"/>
                <p:cNvSpPr>
                  <a:spLocks noChangeAspect="1"/>
                </p:cNvSpPr>
                <p:nvPr/>
              </p:nvSpPr>
              <p:spPr bwMode="auto">
                <a:xfrm>
                  <a:off x="5393" y="13223"/>
                  <a:ext cx="66" cy="90"/>
                </a:xfrm>
                <a:custGeom>
                  <a:avLst/>
                  <a:gdLst/>
                  <a:ahLst/>
                  <a:cxnLst>
                    <a:cxn ang="0">
                      <a:pos x="3" y="30"/>
                    </a:cxn>
                    <a:cxn ang="0">
                      <a:pos x="33" y="0"/>
                    </a:cxn>
                    <a:cxn ang="0">
                      <a:pos x="63" y="30"/>
                    </a:cxn>
                    <a:cxn ang="0">
                      <a:pos x="41" y="90"/>
                    </a:cxn>
                    <a:cxn ang="0">
                      <a:pos x="0" y="56"/>
                    </a:cxn>
                    <a:cxn ang="0">
                      <a:pos x="3" y="30"/>
                    </a:cxn>
                  </a:cxnLst>
                  <a:rect l="0" t="0" r="r" b="b"/>
                  <a:pathLst>
                    <a:path w="66" h="90">
                      <a:moveTo>
                        <a:pt x="3" y="30"/>
                      </a:moveTo>
                      <a:cubicBezTo>
                        <a:pt x="8" y="10"/>
                        <a:pt x="17" y="10"/>
                        <a:pt x="33" y="0"/>
                      </a:cubicBezTo>
                      <a:cubicBezTo>
                        <a:pt x="55" y="5"/>
                        <a:pt x="58" y="8"/>
                        <a:pt x="63" y="30"/>
                      </a:cubicBezTo>
                      <a:cubicBezTo>
                        <a:pt x="51" y="86"/>
                        <a:pt x="66" y="72"/>
                        <a:pt x="41" y="90"/>
                      </a:cubicBezTo>
                      <a:cubicBezTo>
                        <a:pt x="16" y="83"/>
                        <a:pt x="16" y="72"/>
                        <a:pt x="0" y="56"/>
                      </a:cubicBezTo>
                      <a:cubicBezTo>
                        <a:pt x="3" y="32"/>
                        <a:pt x="3" y="41"/>
                        <a:pt x="3" y="3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8" name="Freeform 90"/>
                <p:cNvSpPr>
                  <a:spLocks noChangeAspect="1"/>
                </p:cNvSpPr>
                <p:nvPr/>
              </p:nvSpPr>
              <p:spPr bwMode="auto">
                <a:xfrm>
                  <a:off x="5336" y="13229"/>
                  <a:ext cx="49" cy="80"/>
                </a:xfrm>
                <a:custGeom>
                  <a:avLst/>
                  <a:gdLst/>
                  <a:ahLst/>
                  <a:cxnLst>
                    <a:cxn ang="0">
                      <a:pos x="23" y="80"/>
                    </a:cxn>
                    <a:cxn ang="0">
                      <a:pos x="49" y="39"/>
                    </a:cxn>
                    <a:cxn ang="0">
                      <a:pos x="19" y="9"/>
                    </a:cxn>
                    <a:cxn ang="0">
                      <a:pos x="0" y="46"/>
                    </a:cxn>
                    <a:cxn ang="0">
                      <a:pos x="4" y="69"/>
                    </a:cxn>
                    <a:cxn ang="0">
                      <a:pos x="23" y="80"/>
                    </a:cxn>
                  </a:cxnLst>
                  <a:rect l="0" t="0" r="r" b="b"/>
                  <a:pathLst>
                    <a:path w="49" h="80">
                      <a:moveTo>
                        <a:pt x="23" y="80"/>
                      </a:moveTo>
                      <a:cubicBezTo>
                        <a:pt x="31" y="36"/>
                        <a:pt x="33" y="73"/>
                        <a:pt x="49" y="39"/>
                      </a:cubicBezTo>
                      <a:cubicBezTo>
                        <a:pt x="46" y="19"/>
                        <a:pt x="43" y="0"/>
                        <a:pt x="19" y="9"/>
                      </a:cubicBezTo>
                      <a:cubicBezTo>
                        <a:pt x="11" y="21"/>
                        <a:pt x="5" y="33"/>
                        <a:pt x="0" y="46"/>
                      </a:cubicBezTo>
                      <a:cubicBezTo>
                        <a:pt x="1" y="54"/>
                        <a:pt x="1" y="62"/>
                        <a:pt x="4" y="69"/>
                      </a:cubicBezTo>
                      <a:cubicBezTo>
                        <a:pt x="6" y="74"/>
                        <a:pt x="34" y="80"/>
                        <a:pt x="23" y="8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69" name="Freeform 91"/>
                <p:cNvSpPr>
                  <a:spLocks noChangeAspect="1"/>
                </p:cNvSpPr>
                <p:nvPr/>
              </p:nvSpPr>
              <p:spPr bwMode="auto">
                <a:xfrm>
                  <a:off x="4551" y="13414"/>
                  <a:ext cx="382" cy="255"/>
                </a:xfrm>
                <a:custGeom>
                  <a:avLst/>
                  <a:gdLst/>
                  <a:ahLst/>
                  <a:cxnLst>
                    <a:cxn ang="0">
                      <a:pos x="32" y="236"/>
                    </a:cxn>
                    <a:cxn ang="0">
                      <a:pos x="35" y="172"/>
                    </a:cxn>
                    <a:cxn ang="0">
                      <a:pos x="95" y="165"/>
                    </a:cxn>
                    <a:cxn ang="0">
                      <a:pos x="144" y="116"/>
                    </a:cxn>
                    <a:cxn ang="0">
                      <a:pos x="253" y="71"/>
                    </a:cxn>
                    <a:cxn ang="0">
                      <a:pos x="287" y="37"/>
                    </a:cxn>
                    <a:cxn ang="0">
                      <a:pos x="317" y="0"/>
                    </a:cxn>
                    <a:cxn ang="0">
                      <a:pos x="343" y="11"/>
                    </a:cxn>
                    <a:cxn ang="0">
                      <a:pos x="369" y="41"/>
                    </a:cxn>
                    <a:cxn ang="0">
                      <a:pos x="362" y="79"/>
                    </a:cxn>
                    <a:cxn ang="0">
                      <a:pos x="332" y="116"/>
                    </a:cxn>
                    <a:cxn ang="0">
                      <a:pos x="279" y="131"/>
                    </a:cxn>
                    <a:cxn ang="0">
                      <a:pos x="272" y="101"/>
                    </a:cxn>
                    <a:cxn ang="0">
                      <a:pos x="260" y="105"/>
                    </a:cxn>
                    <a:cxn ang="0">
                      <a:pos x="268" y="150"/>
                    </a:cxn>
                    <a:cxn ang="0">
                      <a:pos x="230" y="169"/>
                    </a:cxn>
                    <a:cxn ang="0">
                      <a:pos x="208" y="142"/>
                    </a:cxn>
                    <a:cxn ang="0">
                      <a:pos x="178" y="180"/>
                    </a:cxn>
                    <a:cxn ang="0">
                      <a:pos x="174" y="191"/>
                    </a:cxn>
                    <a:cxn ang="0">
                      <a:pos x="140" y="172"/>
                    </a:cxn>
                    <a:cxn ang="0">
                      <a:pos x="152" y="206"/>
                    </a:cxn>
                    <a:cxn ang="0">
                      <a:pos x="118" y="217"/>
                    </a:cxn>
                    <a:cxn ang="0">
                      <a:pos x="92" y="225"/>
                    </a:cxn>
                    <a:cxn ang="0">
                      <a:pos x="65" y="255"/>
                    </a:cxn>
                    <a:cxn ang="0">
                      <a:pos x="32" y="236"/>
                    </a:cxn>
                  </a:cxnLst>
                  <a:rect l="0" t="0" r="r" b="b"/>
                  <a:pathLst>
                    <a:path w="382" h="255">
                      <a:moveTo>
                        <a:pt x="32" y="236"/>
                      </a:moveTo>
                      <a:cubicBezTo>
                        <a:pt x="25" y="218"/>
                        <a:pt x="0" y="181"/>
                        <a:pt x="35" y="172"/>
                      </a:cubicBezTo>
                      <a:cubicBezTo>
                        <a:pt x="55" y="167"/>
                        <a:pt x="75" y="167"/>
                        <a:pt x="95" y="165"/>
                      </a:cubicBezTo>
                      <a:cubicBezTo>
                        <a:pt x="104" y="141"/>
                        <a:pt x="118" y="121"/>
                        <a:pt x="144" y="116"/>
                      </a:cubicBezTo>
                      <a:cubicBezTo>
                        <a:pt x="180" y="99"/>
                        <a:pt x="215" y="80"/>
                        <a:pt x="253" y="71"/>
                      </a:cubicBezTo>
                      <a:cubicBezTo>
                        <a:pt x="246" y="44"/>
                        <a:pt x="266" y="48"/>
                        <a:pt x="287" y="37"/>
                      </a:cubicBezTo>
                      <a:cubicBezTo>
                        <a:pt x="294" y="23"/>
                        <a:pt x="317" y="0"/>
                        <a:pt x="317" y="0"/>
                      </a:cubicBezTo>
                      <a:cubicBezTo>
                        <a:pt x="325" y="2"/>
                        <a:pt x="337" y="4"/>
                        <a:pt x="343" y="11"/>
                      </a:cubicBezTo>
                      <a:cubicBezTo>
                        <a:pt x="357" y="27"/>
                        <a:pt x="340" y="33"/>
                        <a:pt x="369" y="41"/>
                      </a:cubicBezTo>
                      <a:cubicBezTo>
                        <a:pt x="380" y="56"/>
                        <a:pt x="382" y="72"/>
                        <a:pt x="362" y="79"/>
                      </a:cubicBezTo>
                      <a:cubicBezTo>
                        <a:pt x="350" y="102"/>
                        <a:pt x="362" y="124"/>
                        <a:pt x="332" y="116"/>
                      </a:cubicBezTo>
                      <a:cubicBezTo>
                        <a:pt x="316" y="145"/>
                        <a:pt x="309" y="136"/>
                        <a:pt x="279" y="131"/>
                      </a:cubicBezTo>
                      <a:cubicBezTo>
                        <a:pt x="277" y="121"/>
                        <a:pt x="278" y="109"/>
                        <a:pt x="272" y="101"/>
                      </a:cubicBezTo>
                      <a:cubicBezTo>
                        <a:pt x="270" y="98"/>
                        <a:pt x="261" y="101"/>
                        <a:pt x="260" y="105"/>
                      </a:cubicBezTo>
                      <a:cubicBezTo>
                        <a:pt x="258" y="114"/>
                        <a:pt x="265" y="138"/>
                        <a:pt x="268" y="150"/>
                      </a:cubicBezTo>
                      <a:cubicBezTo>
                        <a:pt x="261" y="184"/>
                        <a:pt x="257" y="176"/>
                        <a:pt x="230" y="169"/>
                      </a:cubicBezTo>
                      <a:cubicBezTo>
                        <a:pt x="225" y="151"/>
                        <a:pt x="227" y="147"/>
                        <a:pt x="208" y="142"/>
                      </a:cubicBezTo>
                      <a:cubicBezTo>
                        <a:pt x="203" y="167"/>
                        <a:pt x="195" y="163"/>
                        <a:pt x="178" y="180"/>
                      </a:cubicBezTo>
                      <a:cubicBezTo>
                        <a:pt x="177" y="184"/>
                        <a:pt x="178" y="190"/>
                        <a:pt x="174" y="191"/>
                      </a:cubicBezTo>
                      <a:cubicBezTo>
                        <a:pt x="174" y="191"/>
                        <a:pt x="142" y="173"/>
                        <a:pt x="140" y="172"/>
                      </a:cubicBezTo>
                      <a:cubicBezTo>
                        <a:pt x="136" y="190"/>
                        <a:pt x="136" y="197"/>
                        <a:pt x="152" y="206"/>
                      </a:cubicBezTo>
                      <a:cubicBezTo>
                        <a:pt x="159" y="243"/>
                        <a:pt x="136" y="227"/>
                        <a:pt x="118" y="217"/>
                      </a:cubicBezTo>
                      <a:cubicBezTo>
                        <a:pt x="95" y="225"/>
                        <a:pt x="114" y="239"/>
                        <a:pt x="92" y="225"/>
                      </a:cubicBezTo>
                      <a:cubicBezTo>
                        <a:pt x="77" y="234"/>
                        <a:pt x="78" y="243"/>
                        <a:pt x="65" y="255"/>
                      </a:cubicBezTo>
                      <a:cubicBezTo>
                        <a:pt x="50" y="252"/>
                        <a:pt x="38" y="251"/>
                        <a:pt x="32" y="236"/>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0" name="Freeform 92"/>
                <p:cNvSpPr>
                  <a:spLocks noChangeAspect="1"/>
                </p:cNvSpPr>
                <p:nvPr/>
              </p:nvSpPr>
              <p:spPr bwMode="auto">
                <a:xfrm>
                  <a:off x="4507" y="13620"/>
                  <a:ext cx="64" cy="69"/>
                </a:xfrm>
                <a:custGeom>
                  <a:avLst/>
                  <a:gdLst/>
                  <a:ahLst/>
                  <a:cxnLst>
                    <a:cxn ang="0">
                      <a:pos x="1" y="23"/>
                    </a:cxn>
                    <a:cxn ang="0">
                      <a:pos x="27" y="0"/>
                    </a:cxn>
                    <a:cxn ang="0">
                      <a:pos x="49" y="8"/>
                    </a:cxn>
                    <a:cxn ang="0">
                      <a:pos x="34" y="56"/>
                    </a:cxn>
                    <a:cxn ang="0">
                      <a:pos x="4" y="41"/>
                    </a:cxn>
                    <a:cxn ang="0">
                      <a:pos x="1" y="23"/>
                    </a:cxn>
                  </a:cxnLst>
                  <a:rect l="0" t="0" r="r" b="b"/>
                  <a:pathLst>
                    <a:path w="64" h="69">
                      <a:moveTo>
                        <a:pt x="1" y="23"/>
                      </a:moveTo>
                      <a:cubicBezTo>
                        <a:pt x="5" y="6"/>
                        <a:pt x="13" y="10"/>
                        <a:pt x="27" y="0"/>
                      </a:cubicBezTo>
                      <a:cubicBezTo>
                        <a:pt x="34" y="3"/>
                        <a:pt x="43" y="3"/>
                        <a:pt x="49" y="8"/>
                      </a:cubicBezTo>
                      <a:cubicBezTo>
                        <a:pt x="64" y="21"/>
                        <a:pt x="51" y="52"/>
                        <a:pt x="34" y="56"/>
                      </a:cubicBezTo>
                      <a:cubicBezTo>
                        <a:pt x="16" y="69"/>
                        <a:pt x="14" y="56"/>
                        <a:pt x="4" y="41"/>
                      </a:cubicBezTo>
                      <a:cubicBezTo>
                        <a:pt x="0" y="28"/>
                        <a:pt x="1" y="34"/>
                        <a:pt x="1" y="23"/>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1" name="Freeform 93"/>
                <p:cNvSpPr>
                  <a:spLocks noChangeAspect="1"/>
                </p:cNvSpPr>
                <p:nvPr/>
              </p:nvSpPr>
              <p:spPr bwMode="auto">
                <a:xfrm>
                  <a:off x="4868" y="13556"/>
                  <a:ext cx="54" cy="85"/>
                </a:xfrm>
                <a:custGeom>
                  <a:avLst/>
                  <a:gdLst/>
                  <a:ahLst/>
                  <a:cxnLst>
                    <a:cxn ang="0">
                      <a:pos x="0" y="27"/>
                    </a:cxn>
                    <a:cxn ang="0">
                      <a:pos x="22" y="8"/>
                    </a:cxn>
                    <a:cxn ang="0">
                      <a:pos x="45" y="0"/>
                    </a:cxn>
                    <a:cxn ang="0">
                      <a:pos x="52" y="49"/>
                    </a:cxn>
                    <a:cxn ang="0">
                      <a:pos x="33" y="68"/>
                    </a:cxn>
                    <a:cxn ang="0">
                      <a:pos x="30" y="57"/>
                    </a:cxn>
                    <a:cxn ang="0">
                      <a:pos x="15" y="53"/>
                    </a:cxn>
                    <a:cxn ang="0">
                      <a:pos x="0" y="27"/>
                    </a:cxn>
                  </a:cxnLst>
                  <a:rect l="0" t="0" r="r" b="b"/>
                  <a:pathLst>
                    <a:path w="54" h="85">
                      <a:moveTo>
                        <a:pt x="0" y="27"/>
                      </a:moveTo>
                      <a:cubicBezTo>
                        <a:pt x="8" y="18"/>
                        <a:pt x="11" y="13"/>
                        <a:pt x="22" y="8"/>
                      </a:cubicBezTo>
                      <a:cubicBezTo>
                        <a:pt x="29" y="5"/>
                        <a:pt x="45" y="0"/>
                        <a:pt x="45" y="0"/>
                      </a:cubicBezTo>
                      <a:cubicBezTo>
                        <a:pt x="54" y="18"/>
                        <a:pt x="48" y="28"/>
                        <a:pt x="52" y="49"/>
                      </a:cubicBezTo>
                      <a:cubicBezTo>
                        <a:pt x="50" y="60"/>
                        <a:pt x="54" y="85"/>
                        <a:pt x="33" y="68"/>
                      </a:cubicBezTo>
                      <a:cubicBezTo>
                        <a:pt x="30" y="66"/>
                        <a:pt x="33" y="59"/>
                        <a:pt x="30" y="57"/>
                      </a:cubicBezTo>
                      <a:cubicBezTo>
                        <a:pt x="26" y="54"/>
                        <a:pt x="20" y="54"/>
                        <a:pt x="15" y="53"/>
                      </a:cubicBezTo>
                      <a:cubicBezTo>
                        <a:pt x="2" y="45"/>
                        <a:pt x="0" y="42"/>
                        <a:pt x="0" y="27"/>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2" name="Freeform 94"/>
                <p:cNvSpPr>
                  <a:spLocks noChangeAspect="1"/>
                </p:cNvSpPr>
                <p:nvPr/>
              </p:nvSpPr>
              <p:spPr bwMode="auto">
                <a:xfrm>
                  <a:off x="4245" y="13755"/>
                  <a:ext cx="72" cy="221"/>
                </a:xfrm>
                <a:custGeom>
                  <a:avLst/>
                  <a:gdLst/>
                  <a:ahLst/>
                  <a:cxnLst>
                    <a:cxn ang="0">
                      <a:pos x="0" y="8"/>
                    </a:cxn>
                    <a:cxn ang="0">
                      <a:pos x="23" y="45"/>
                    </a:cxn>
                    <a:cxn ang="0">
                      <a:pos x="19" y="195"/>
                    </a:cxn>
                    <a:cxn ang="0">
                      <a:pos x="53" y="195"/>
                    </a:cxn>
                    <a:cxn ang="0">
                      <a:pos x="71" y="135"/>
                    </a:cxn>
                    <a:cxn ang="0">
                      <a:pos x="68" y="83"/>
                    </a:cxn>
                    <a:cxn ang="0">
                      <a:pos x="53" y="60"/>
                    </a:cxn>
                    <a:cxn ang="0">
                      <a:pos x="19" y="0"/>
                    </a:cxn>
                    <a:cxn ang="0">
                      <a:pos x="0" y="8"/>
                    </a:cxn>
                  </a:cxnLst>
                  <a:rect l="0" t="0" r="r" b="b"/>
                  <a:pathLst>
                    <a:path w="72" h="221">
                      <a:moveTo>
                        <a:pt x="0" y="8"/>
                      </a:moveTo>
                      <a:cubicBezTo>
                        <a:pt x="21" y="18"/>
                        <a:pt x="18" y="23"/>
                        <a:pt x="23" y="45"/>
                      </a:cubicBezTo>
                      <a:cubicBezTo>
                        <a:pt x="26" y="100"/>
                        <a:pt x="29" y="142"/>
                        <a:pt x="19" y="195"/>
                      </a:cubicBezTo>
                      <a:cubicBezTo>
                        <a:pt x="28" y="221"/>
                        <a:pt x="40" y="213"/>
                        <a:pt x="53" y="195"/>
                      </a:cubicBezTo>
                      <a:cubicBezTo>
                        <a:pt x="59" y="174"/>
                        <a:pt x="59" y="154"/>
                        <a:pt x="71" y="135"/>
                      </a:cubicBezTo>
                      <a:cubicBezTo>
                        <a:pt x="70" y="118"/>
                        <a:pt x="72" y="100"/>
                        <a:pt x="68" y="83"/>
                      </a:cubicBezTo>
                      <a:cubicBezTo>
                        <a:pt x="66" y="74"/>
                        <a:pt x="57" y="68"/>
                        <a:pt x="53" y="60"/>
                      </a:cubicBezTo>
                      <a:cubicBezTo>
                        <a:pt x="43" y="37"/>
                        <a:pt x="40" y="15"/>
                        <a:pt x="19" y="0"/>
                      </a:cubicBezTo>
                      <a:cubicBezTo>
                        <a:pt x="2" y="4"/>
                        <a:pt x="8" y="0"/>
                        <a:pt x="0" y="8"/>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3" name="Freeform 95"/>
                <p:cNvSpPr>
                  <a:spLocks noChangeAspect="1"/>
                </p:cNvSpPr>
                <p:nvPr/>
              </p:nvSpPr>
              <p:spPr bwMode="auto">
                <a:xfrm>
                  <a:off x="4548" y="13763"/>
                  <a:ext cx="70" cy="78"/>
                </a:xfrm>
                <a:custGeom>
                  <a:avLst/>
                  <a:gdLst/>
                  <a:ahLst/>
                  <a:cxnLst>
                    <a:cxn ang="0">
                      <a:pos x="1" y="3"/>
                    </a:cxn>
                    <a:cxn ang="0">
                      <a:pos x="16" y="52"/>
                    </a:cxn>
                    <a:cxn ang="0">
                      <a:pos x="46" y="78"/>
                    </a:cxn>
                    <a:cxn ang="0">
                      <a:pos x="42" y="30"/>
                    </a:cxn>
                    <a:cxn ang="0">
                      <a:pos x="16" y="0"/>
                    </a:cxn>
                    <a:cxn ang="0">
                      <a:pos x="1" y="3"/>
                    </a:cxn>
                  </a:cxnLst>
                  <a:rect l="0" t="0" r="r" b="b"/>
                  <a:pathLst>
                    <a:path w="70" h="78">
                      <a:moveTo>
                        <a:pt x="1" y="3"/>
                      </a:moveTo>
                      <a:cubicBezTo>
                        <a:pt x="4" y="25"/>
                        <a:pt x="4" y="35"/>
                        <a:pt x="16" y="52"/>
                      </a:cubicBezTo>
                      <a:cubicBezTo>
                        <a:pt x="21" y="76"/>
                        <a:pt x="23" y="73"/>
                        <a:pt x="46" y="78"/>
                      </a:cubicBezTo>
                      <a:cubicBezTo>
                        <a:pt x="61" y="63"/>
                        <a:pt x="70" y="38"/>
                        <a:pt x="42" y="30"/>
                      </a:cubicBezTo>
                      <a:cubicBezTo>
                        <a:pt x="31" y="18"/>
                        <a:pt x="29" y="8"/>
                        <a:pt x="16" y="0"/>
                      </a:cubicBezTo>
                      <a:cubicBezTo>
                        <a:pt x="0" y="8"/>
                        <a:pt x="1" y="13"/>
                        <a:pt x="1" y="3"/>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4" name="Freeform 96"/>
                <p:cNvSpPr>
                  <a:spLocks noChangeAspect="1"/>
                </p:cNvSpPr>
                <p:nvPr/>
              </p:nvSpPr>
              <p:spPr bwMode="auto">
                <a:xfrm>
                  <a:off x="5011" y="12795"/>
                  <a:ext cx="59" cy="75"/>
                </a:xfrm>
                <a:custGeom>
                  <a:avLst/>
                  <a:gdLst/>
                  <a:ahLst/>
                  <a:cxnLst>
                    <a:cxn ang="0">
                      <a:pos x="33" y="11"/>
                    </a:cxn>
                    <a:cxn ang="0">
                      <a:pos x="29" y="75"/>
                    </a:cxn>
                    <a:cxn ang="0">
                      <a:pos x="44" y="26"/>
                    </a:cxn>
                    <a:cxn ang="0">
                      <a:pos x="33" y="11"/>
                    </a:cxn>
                  </a:cxnLst>
                  <a:rect l="0" t="0" r="r" b="b"/>
                  <a:pathLst>
                    <a:path w="59" h="75">
                      <a:moveTo>
                        <a:pt x="33" y="11"/>
                      </a:moveTo>
                      <a:cubicBezTo>
                        <a:pt x="0" y="20"/>
                        <a:pt x="15" y="53"/>
                        <a:pt x="29" y="75"/>
                      </a:cubicBezTo>
                      <a:cubicBezTo>
                        <a:pt x="55" y="65"/>
                        <a:pt x="59" y="56"/>
                        <a:pt x="44" y="26"/>
                      </a:cubicBezTo>
                      <a:cubicBezTo>
                        <a:pt x="31" y="0"/>
                        <a:pt x="33" y="34"/>
                        <a:pt x="33" y="11"/>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5" name="Freeform 97"/>
                <p:cNvSpPr>
                  <a:spLocks noChangeAspect="1"/>
                </p:cNvSpPr>
                <p:nvPr/>
              </p:nvSpPr>
              <p:spPr bwMode="auto">
                <a:xfrm>
                  <a:off x="4788" y="12886"/>
                  <a:ext cx="40" cy="85"/>
                </a:xfrm>
                <a:custGeom>
                  <a:avLst/>
                  <a:gdLst/>
                  <a:ahLst/>
                  <a:cxnLst>
                    <a:cxn ang="0">
                      <a:pos x="5" y="14"/>
                    </a:cxn>
                    <a:cxn ang="0">
                      <a:pos x="35" y="85"/>
                    </a:cxn>
                    <a:cxn ang="0">
                      <a:pos x="27" y="33"/>
                    </a:cxn>
                    <a:cxn ang="0">
                      <a:pos x="5" y="14"/>
                    </a:cxn>
                  </a:cxnLst>
                  <a:rect l="0" t="0" r="r" b="b"/>
                  <a:pathLst>
                    <a:path w="40" h="85">
                      <a:moveTo>
                        <a:pt x="5" y="14"/>
                      </a:moveTo>
                      <a:cubicBezTo>
                        <a:pt x="0" y="44"/>
                        <a:pt x="1" y="77"/>
                        <a:pt x="35" y="85"/>
                      </a:cubicBezTo>
                      <a:cubicBezTo>
                        <a:pt x="40" y="65"/>
                        <a:pt x="37" y="50"/>
                        <a:pt x="27" y="33"/>
                      </a:cubicBezTo>
                      <a:cubicBezTo>
                        <a:pt x="24" y="28"/>
                        <a:pt x="15" y="0"/>
                        <a:pt x="5" y="1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6" name="Freeform 98"/>
                <p:cNvSpPr>
                  <a:spLocks noChangeAspect="1"/>
                </p:cNvSpPr>
                <p:nvPr/>
              </p:nvSpPr>
              <p:spPr bwMode="auto">
                <a:xfrm>
                  <a:off x="4925" y="13508"/>
                  <a:ext cx="55" cy="71"/>
                </a:xfrm>
                <a:custGeom>
                  <a:avLst/>
                  <a:gdLst/>
                  <a:ahLst/>
                  <a:cxnLst>
                    <a:cxn ang="0">
                      <a:pos x="25" y="0"/>
                    </a:cxn>
                    <a:cxn ang="0">
                      <a:pos x="25" y="71"/>
                    </a:cxn>
                    <a:cxn ang="0">
                      <a:pos x="55" y="48"/>
                    </a:cxn>
                    <a:cxn ang="0">
                      <a:pos x="29" y="7"/>
                    </a:cxn>
                    <a:cxn ang="0">
                      <a:pos x="25" y="0"/>
                    </a:cxn>
                  </a:cxnLst>
                  <a:rect l="0" t="0" r="r" b="b"/>
                  <a:pathLst>
                    <a:path w="55" h="71">
                      <a:moveTo>
                        <a:pt x="25" y="0"/>
                      </a:moveTo>
                      <a:cubicBezTo>
                        <a:pt x="8" y="23"/>
                        <a:pt x="0" y="53"/>
                        <a:pt x="25" y="71"/>
                      </a:cubicBezTo>
                      <a:cubicBezTo>
                        <a:pt x="39" y="61"/>
                        <a:pt x="49" y="65"/>
                        <a:pt x="55" y="48"/>
                      </a:cubicBezTo>
                      <a:cubicBezTo>
                        <a:pt x="50" y="26"/>
                        <a:pt x="49" y="18"/>
                        <a:pt x="29" y="7"/>
                      </a:cubicBezTo>
                      <a:cubicBezTo>
                        <a:pt x="14" y="12"/>
                        <a:pt x="16" y="14"/>
                        <a:pt x="25"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77" name="Freeform 99"/>
                <p:cNvSpPr>
                  <a:spLocks noChangeAspect="1"/>
                </p:cNvSpPr>
                <p:nvPr/>
              </p:nvSpPr>
              <p:spPr bwMode="auto">
                <a:xfrm>
                  <a:off x="4916" y="13594"/>
                  <a:ext cx="44" cy="34"/>
                </a:xfrm>
                <a:custGeom>
                  <a:avLst/>
                  <a:gdLst/>
                  <a:ahLst/>
                  <a:cxnLst>
                    <a:cxn ang="0">
                      <a:pos x="38" y="34"/>
                    </a:cxn>
                    <a:cxn ang="0">
                      <a:pos x="23" y="0"/>
                    </a:cxn>
                    <a:cxn ang="0">
                      <a:pos x="15" y="26"/>
                    </a:cxn>
                    <a:cxn ang="0">
                      <a:pos x="38" y="34"/>
                    </a:cxn>
                  </a:cxnLst>
                  <a:rect l="0" t="0" r="r" b="b"/>
                  <a:pathLst>
                    <a:path w="44" h="34">
                      <a:moveTo>
                        <a:pt x="38" y="34"/>
                      </a:moveTo>
                      <a:cubicBezTo>
                        <a:pt x="44" y="16"/>
                        <a:pt x="38" y="10"/>
                        <a:pt x="23" y="0"/>
                      </a:cubicBezTo>
                      <a:cubicBezTo>
                        <a:pt x="14" y="5"/>
                        <a:pt x="0" y="10"/>
                        <a:pt x="15" y="26"/>
                      </a:cubicBezTo>
                      <a:cubicBezTo>
                        <a:pt x="21" y="32"/>
                        <a:pt x="38" y="34"/>
                        <a:pt x="38" y="34"/>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30720" name="Group 100"/>
              <p:cNvGrpSpPr>
                <a:grpSpLocks noChangeAspect="1"/>
              </p:cNvGrpSpPr>
              <p:nvPr/>
            </p:nvGrpSpPr>
            <p:grpSpPr bwMode="auto">
              <a:xfrm>
                <a:off x="7540659" y="6816700"/>
                <a:ext cx="2467962" cy="3063097"/>
                <a:chOff x="6593" y="5965"/>
                <a:chExt cx="1766" cy="2192"/>
              </a:xfrm>
              <a:grpFill/>
            </p:grpSpPr>
            <p:sp>
              <p:nvSpPr>
                <p:cNvPr id="47" name="Freeform 101"/>
                <p:cNvSpPr>
                  <a:spLocks noChangeAspect="1"/>
                </p:cNvSpPr>
                <p:nvPr/>
              </p:nvSpPr>
              <p:spPr bwMode="auto">
                <a:xfrm>
                  <a:off x="6593" y="5965"/>
                  <a:ext cx="1526" cy="1525"/>
                </a:xfrm>
                <a:custGeom>
                  <a:avLst/>
                  <a:gdLst/>
                  <a:ahLst/>
                  <a:cxnLst>
                    <a:cxn ang="0">
                      <a:pos x="392" y="300"/>
                    </a:cxn>
                    <a:cxn ang="0">
                      <a:pos x="272" y="450"/>
                    </a:cxn>
                    <a:cxn ang="0">
                      <a:pos x="402" y="580"/>
                    </a:cxn>
                    <a:cxn ang="0">
                      <a:pos x="442" y="630"/>
                    </a:cxn>
                    <a:cxn ang="0">
                      <a:pos x="537" y="685"/>
                    </a:cxn>
                    <a:cxn ang="0">
                      <a:pos x="597" y="685"/>
                    </a:cxn>
                    <a:cxn ang="0">
                      <a:pos x="677" y="745"/>
                    </a:cxn>
                    <a:cxn ang="0">
                      <a:pos x="792" y="920"/>
                    </a:cxn>
                    <a:cxn ang="0">
                      <a:pos x="797" y="1055"/>
                    </a:cxn>
                    <a:cxn ang="0">
                      <a:pos x="892" y="1085"/>
                    </a:cxn>
                    <a:cxn ang="0">
                      <a:pos x="1027" y="1185"/>
                    </a:cxn>
                    <a:cxn ang="0">
                      <a:pos x="1087" y="1195"/>
                    </a:cxn>
                    <a:cxn ang="0">
                      <a:pos x="1187" y="1265"/>
                    </a:cxn>
                    <a:cxn ang="0">
                      <a:pos x="1392" y="1175"/>
                    </a:cxn>
                    <a:cxn ang="0">
                      <a:pos x="1292" y="1240"/>
                    </a:cxn>
                    <a:cxn ang="0">
                      <a:pos x="1257" y="1400"/>
                    </a:cxn>
                    <a:cxn ang="0">
                      <a:pos x="1317" y="1460"/>
                    </a:cxn>
                    <a:cxn ang="0">
                      <a:pos x="1382" y="1525"/>
                    </a:cxn>
                    <a:cxn ang="0">
                      <a:pos x="1492" y="1390"/>
                    </a:cxn>
                    <a:cxn ang="0">
                      <a:pos x="1497" y="1280"/>
                    </a:cxn>
                    <a:cxn ang="0">
                      <a:pos x="1481" y="1040"/>
                    </a:cxn>
                    <a:cxn ang="0">
                      <a:pos x="1427" y="1105"/>
                    </a:cxn>
                    <a:cxn ang="0">
                      <a:pos x="1382" y="1045"/>
                    </a:cxn>
                    <a:cxn ang="0">
                      <a:pos x="1237" y="1025"/>
                    </a:cxn>
                    <a:cxn ang="0">
                      <a:pos x="1172" y="995"/>
                    </a:cxn>
                    <a:cxn ang="0">
                      <a:pos x="1222" y="940"/>
                    </a:cxn>
                    <a:cxn ang="0">
                      <a:pos x="1292" y="915"/>
                    </a:cxn>
                    <a:cxn ang="0">
                      <a:pos x="1317" y="860"/>
                    </a:cxn>
                    <a:cxn ang="0">
                      <a:pos x="1157" y="785"/>
                    </a:cxn>
                    <a:cxn ang="0">
                      <a:pos x="1110" y="714"/>
                    </a:cxn>
                    <a:cxn ang="0">
                      <a:pos x="1008" y="598"/>
                    </a:cxn>
                    <a:cxn ang="0">
                      <a:pos x="1132" y="535"/>
                    </a:cxn>
                    <a:cxn ang="0">
                      <a:pos x="1212" y="545"/>
                    </a:cxn>
                    <a:cxn ang="0">
                      <a:pos x="1352" y="510"/>
                    </a:cxn>
                    <a:cxn ang="0">
                      <a:pos x="1290" y="444"/>
                    </a:cxn>
                    <a:cxn ang="0">
                      <a:pos x="1127" y="335"/>
                    </a:cxn>
                    <a:cxn ang="0">
                      <a:pos x="1016" y="350"/>
                    </a:cxn>
                    <a:cxn ang="0">
                      <a:pos x="897" y="305"/>
                    </a:cxn>
                    <a:cxn ang="0">
                      <a:pos x="837" y="255"/>
                    </a:cxn>
                    <a:cxn ang="0">
                      <a:pos x="757" y="245"/>
                    </a:cxn>
                    <a:cxn ang="0">
                      <a:pos x="762" y="320"/>
                    </a:cxn>
                    <a:cxn ang="0">
                      <a:pos x="792" y="355"/>
                    </a:cxn>
                    <a:cxn ang="0">
                      <a:pos x="797" y="445"/>
                    </a:cxn>
                    <a:cxn ang="0">
                      <a:pos x="652" y="505"/>
                    </a:cxn>
                    <a:cxn ang="0">
                      <a:pos x="587" y="460"/>
                    </a:cxn>
                    <a:cxn ang="0">
                      <a:pos x="615" y="298"/>
                    </a:cxn>
                    <a:cxn ang="0">
                      <a:pos x="547" y="181"/>
                    </a:cxn>
                    <a:cxn ang="0">
                      <a:pos x="452" y="85"/>
                    </a:cxn>
                    <a:cxn ang="0">
                      <a:pos x="362" y="25"/>
                    </a:cxn>
                    <a:cxn ang="0">
                      <a:pos x="72" y="30"/>
                    </a:cxn>
                    <a:cxn ang="0">
                      <a:pos x="17" y="115"/>
                    </a:cxn>
                    <a:cxn ang="0">
                      <a:pos x="27" y="230"/>
                    </a:cxn>
                  </a:cxnLst>
                  <a:rect l="0" t="0" r="r" b="b"/>
                  <a:pathLst>
                    <a:path w="1526" h="1525">
                      <a:moveTo>
                        <a:pt x="27" y="230"/>
                      </a:moveTo>
                      <a:lnTo>
                        <a:pt x="122" y="175"/>
                      </a:lnTo>
                      <a:lnTo>
                        <a:pt x="392" y="300"/>
                      </a:lnTo>
                      <a:lnTo>
                        <a:pt x="177" y="370"/>
                      </a:lnTo>
                      <a:cubicBezTo>
                        <a:pt x="195" y="382"/>
                        <a:pt x="213" y="385"/>
                        <a:pt x="232" y="395"/>
                      </a:cubicBezTo>
                      <a:cubicBezTo>
                        <a:pt x="244" y="414"/>
                        <a:pt x="254" y="438"/>
                        <a:pt x="272" y="450"/>
                      </a:cubicBezTo>
                      <a:cubicBezTo>
                        <a:pt x="294" y="445"/>
                        <a:pt x="306" y="433"/>
                        <a:pt x="327" y="440"/>
                      </a:cubicBezTo>
                      <a:cubicBezTo>
                        <a:pt x="359" y="472"/>
                        <a:pt x="342" y="480"/>
                        <a:pt x="387" y="495"/>
                      </a:cubicBezTo>
                      <a:cubicBezTo>
                        <a:pt x="417" y="540"/>
                        <a:pt x="408" y="513"/>
                        <a:pt x="402" y="580"/>
                      </a:cubicBezTo>
                      <a:cubicBezTo>
                        <a:pt x="415" y="630"/>
                        <a:pt x="396" y="579"/>
                        <a:pt x="422" y="605"/>
                      </a:cubicBezTo>
                      <a:cubicBezTo>
                        <a:pt x="426" y="609"/>
                        <a:pt x="424" y="616"/>
                        <a:pt x="427" y="620"/>
                      </a:cubicBezTo>
                      <a:cubicBezTo>
                        <a:pt x="431" y="625"/>
                        <a:pt x="437" y="627"/>
                        <a:pt x="442" y="630"/>
                      </a:cubicBezTo>
                      <a:cubicBezTo>
                        <a:pt x="451" y="657"/>
                        <a:pt x="472" y="659"/>
                        <a:pt x="497" y="665"/>
                      </a:cubicBezTo>
                      <a:cubicBezTo>
                        <a:pt x="499" y="670"/>
                        <a:pt x="497" y="678"/>
                        <a:pt x="502" y="680"/>
                      </a:cubicBezTo>
                      <a:cubicBezTo>
                        <a:pt x="513" y="685"/>
                        <a:pt x="526" y="682"/>
                        <a:pt x="537" y="685"/>
                      </a:cubicBezTo>
                      <a:cubicBezTo>
                        <a:pt x="557" y="690"/>
                        <a:pt x="562" y="695"/>
                        <a:pt x="577" y="705"/>
                      </a:cubicBezTo>
                      <a:cubicBezTo>
                        <a:pt x="582" y="703"/>
                        <a:pt x="588" y="704"/>
                        <a:pt x="592" y="700"/>
                      </a:cubicBezTo>
                      <a:cubicBezTo>
                        <a:pt x="596" y="696"/>
                        <a:pt x="592" y="683"/>
                        <a:pt x="597" y="685"/>
                      </a:cubicBezTo>
                      <a:cubicBezTo>
                        <a:pt x="607" y="690"/>
                        <a:pt x="595" y="720"/>
                        <a:pt x="622" y="730"/>
                      </a:cubicBezTo>
                      <a:cubicBezTo>
                        <a:pt x="630" y="733"/>
                        <a:pt x="639" y="733"/>
                        <a:pt x="647" y="735"/>
                      </a:cubicBezTo>
                      <a:cubicBezTo>
                        <a:pt x="657" y="738"/>
                        <a:pt x="677" y="745"/>
                        <a:pt x="677" y="745"/>
                      </a:cubicBezTo>
                      <a:cubicBezTo>
                        <a:pt x="696" y="773"/>
                        <a:pt x="692" y="810"/>
                        <a:pt x="722" y="830"/>
                      </a:cubicBezTo>
                      <a:cubicBezTo>
                        <a:pt x="737" y="852"/>
                        <a:pt x="725" y="888"/>
                        <a:pt x="742" y="905"/>
                      </a:cubicBezTo>
                      <a:cubicBezTo>
                        <a:pt x="751" y="914"/>
                        <a:pt x="779" y="916"/>
                        <a:pt x="792" y="920"/>
                      </a:cubicBezTo>
                      <a:cubicBezTo>
                        <a:pt x="778" y="941"/>
                        <a:pt x="783" y="950"/>
                        <a:pt x="797" y="970"/>
                      </a:cubicBezTo>
                      <a:cubicBezTo>
                        <a:pt x="790" y="990"/>
                        <a:pt x="784" y="998"/>
                        <a:pt x="767" y="1010"/>
                      </a:cubicBezTo>
                      <a:cubicBezTo>
                        <a:pt x="773" y="1034"/>
                        <a:pt x="784" y="1035"/>
                        <a:pt x="797" y="1055"/>
                      </a:cubicBezTo>
                      <a:cubicBezTo>
                        <a:pt x="769" y="1097"/>
                        <a:pt x="810" y="1096"/>
                        <a:pt x="837" y="1110"/>
                      </a:cubicBezTo>
                      <a:cubicBezTo>
                        <a:pt x="843" y="1093"/>
                        <a:pt x="837" y="1095"/>
                        <a:pt x="847" y="1095"/>
                      </a:cubicBezTo>
                      <a:cubicBezTo>
                        <a:pt x="862" y="1092"/>
                        <a:pt x="877" y="1086"/>
                        <a:pt x="892" y="1085"/>
                      </a:cubicBezTo>
                      <a:cubicBezTo>
                        <a:pt x="910" y="1083"/>
                        <a:pt x="933" y="1146"/>
                        <a:pt x="947" y="1160"/>
                      </a:cubicBezTo>
                      <a:cubicBezTo>
                        <a:pt x="955" y="1168"/>
                        <a:pt x="966" y="1173"/>
                        <a:pt x="977" y="1175"/>
                      </a:cubicBezTo>
                      <a:cubicBezTo>
                        <a:pt x="994" y="1179"/>
                        <a:pt x="1027" y="1185"/>
                        <a:pt x="1027" y="1185"/>
                      </a:cubicBezTo>
                      <a:cubicBezTo>
                        <a:pt x="1033" y="1198"/>
                        <a:pt x="1033" y="1214"/>
                        <a:pt x="1042" y="1225"/>
                      </a:cubicBezTo>
                      <a:cubicBezTo>
                        <a:pt x="1049" y="1234"/>
                        <a:pt x="1063" y="1234"/>
                        <a:pt x="1072" y="1240"/>
                      </a:cubicBezTo>
                      <a:cubicBezTo>
                        <a:pt x="1113" y="1232"/>
                        <a:pt x="1099" y="1230"/>
                        <a:pt x="1087" y="1195"/>
                      </a:cubicBezTo>
                      <a:cubicBezTo>
                        <a:pt x="1107" y="1188"/>
                        <a:pt x="1111" y="1178"/>
                        <a:pt x="1132" y="1185"/>
                      </a:cubicBezTo>
                      <a:cubicBezTo>
                        <a:pt x="1122" y="1216"/>
                        <a:pt x="1087" y="1231"/>
                        <a:pt x="1142" y="1245"/>
                      </a:cubicBezTo>
                      <a:cubicBezTo>
                        <a:pt x="1157" y="1267"/>
                        <a:pt x="1161" y="1272"/>
                        <a:pt x="1187" y="1265"/>
                      </a:cubicBezTo>
                      <a:cubicBezTo>
                        <a:pt x="1201" y="1237"/>
                        <a:pt x="1221" y="1232"/>
                        <a:pt x="1247" y="1215"/>
                      </a:cubicBezTo>
                      <a:cubicBezTo>
                        <a:pt x="1282" y="1162"/>
                        <a:pt x="1274" y="1193"/>
                        <a:pt x="1342" y="1170"/>
                      </a:cubicBezTo>
                      <a:cubicBezTo>
                        <a:pt x="1353" y="1136"/>
                        <a:pt x="1374" y="1161"/>
                        <a:pt x="1392" y="1175"/>
                      </a:cubicBezTo>
                      <a:cubicBezTo>
                        <a:pt x="1385" y="1197"/>
                        <a:pt x="1369" y="1193"/>
                        <a:pt x="1362" y="1215"/>
                      </a:cubicBezTo>
                      <a:cubicBezTo>
                        <a:pt x="1335" y="1206"/>
                        <a:pt x="1324" y="1201"/>
                        <a:pt x="1332" y="1235"/>
                      </a:cubicBezTo>
                      <a:cubicBezTo>
                        <a:pt x="1315" y="1269"/>
                        <a:pt x="1323" y="1250"/>
                        <a:pt x="1292" y="1240"/>
                      </a:cubicBezTo>
                      <a:cubicBezTo>
                        <a:pt x="1241" y="1249"/>
                        <a:pt x="1231" y="1238"/>
                        <a:pt x="1257" y="1290"/>
                      </a:cubicBezTo>
                      <a:cubicBezTo>
                        <a:pt x="1251" y="1312"/>
                        <a:pt x="1250" y="1327"/>
                        <a:pt x="1227" y="1335"/>
                      </a:cubicBezTo>
                      <a:cubicBezTo>
                        <a:pt x="1215" y="1370"/>
                        <a:pt x="1224" y="1389"/>
                        <a:pt x="1257" y="1400"/>
                      </a:cubicBezTo>
                      <a:cubicBezTo>
                        <a:pt x="1267" y="1421"/>
                        <a:pt x="1265" y="1438"/>
                        <a:pt x="1287" y="1445"/>
                      </a:cubicBezTo>
                      <a:cubicBezTo>
                        <a:pt x="1281" y="1445"/>
                        <a:pt x="1271" y="1458"/>
                        <a:pt x="1277" y="1460"/>
                      </a:cubicBezTo>
                      <a:cubicBezTo>
                        <a:pt x="1289" y="1465"/>
                        <a:pt x="1304" y="1460"/>
                        <a:pt x="1317" y="1460"/>
                      </a:cubicBezTo>
                      <a:cubicBezTo>
                        <a:pt x="1320" y="1465"/>
                        <a:pt x="1325" y="1470"/>
                        <a:pt x="1327" y="1475"/>
                      </a:cubicBezTo>
                      <a:cubicBezTo>
                        <a:pt x="1331" y="1485"/>
                        <a:pt x="1327" y="1502"/>
                        <a:pt x="1337" y="1505"/>
                      </a:cubicBezTo>
                      <a:cubicBezTo>
                        <a:pt x="1373" y="1517"/>
                        <a:pt x="1358" y="1509"/>
                        <a:pt x="1382" y="1525"/>
                      </a:cubicBezTo>
                      <a:cubicBezTo>
                        <a:pt x="1415" y="1515"/>
                        <a:pt x="1437" y="1505"/>
                        <a:pt x="1467" y="1490"/>
                      </a:cubicBezTo>
                      <a:cubicBezTo>
                        <a:pt x="1479" y="1453"/>
                        <a:pt x="1487" y="1464"/>
                        <a:pt x="1472" y="1420"/>
                      </a:cubicBezTo>
                      <a:cubicBezTo>
                        <a:pt x="1479" y="1410"/>
                        <a:pt x="1485" y="1400"/>
                        <a:pt x="1492" y="1390"/>
                      </a:cubicBezTo>
                      <a:cubicBezTo>
                        <a:pt x="1496" y="1384"/>
                        <a:pt x="1485" y="1377"/>
                        <a:pt x="1482" y="1370"/>
                      </a:cubicBezTo>
                      <a:cubicBezTo>
                        <a:pt x="1478" y="1360"/>
                        <a:pt x="1472" y="1340"/>
                        <a:pt x="1472" y="1340"/>
                      </a:cubicBezTo>
                      <a:cubicBezTo>
                        <a:pt x="1483" y="1307"/>
                        <a:pt x="1490" y="1322"/>
                        <a:pt x="1497" y="1280"/>
                      </a:cubicBezTo>
                      <a:cubicBezTo>
                        <a:pt x="1490" y="1240"/>
                        <a:pt x="1473" y="1213"/>
                        <a:pt x="1507" y="1190"/>
                      </a:cubicBezTo>
                      <a:cubicBezTo>
                        <a:pt x="1512" y="1111"/>
                        <a:pt x="1510" y="1118"/>
                        <a:pt x="1526" y="1070"/>
                      </a:cubicBezTo>
                      <a:cubicBezTo>
                        <a:pt x="1523" y="1048"/>
                        <a:pt x="1491" y="1042"/>
                        <a:pt x="1481" y="1040"/>
                      </a:cubicBezTo>
                      <a:cubicBezTo>
                        <a:pt x="1471" y="1038"/>
                        <a:pt x="1473" y="1052"/>
                        <a:pt x="1467" y="1055"/>
                      </a:cubicBezTo>
                      <a:cubicBezTo>
                        <a:pt x="1460" y="1057"/>
                        <a:pt x="1452" y="1056"/>
                        <a:pt x="1447" y="1060"/>
                      </a:cubicBezTo>
                      <a:cubicBezTo>
                        <a:pt x="1445" y="1062"/>
                        <a:pt x="1429" y="1100"/>
                        <a:pt x="1427" y="1105"/>
                      </a:cubicBezTo>
                      <a:cubicBezTo>
                        <a:pt x="1425" y="1092"/>
                        <a:pt x="1432" y="1078"/>
                        <a:pt x="1425" y="1066"/>
                      </a:cubicBezTo>
                      <a:cubicBezTo>
                        <a:pt x="1422" y="1060"/>
                        <a:pt x="1419" y="1051"/>
                        <a:pt x="1413" y="1048"/>
                      </a:cubicBezTo>
                      <a:cubicBezTo>
                        <a:pt x="1406" y="1044"/>
                        <a:pt x="1388" y="1051"/>
                        <a:pt x="1382" y="1045"/>
                      </a:cubicBezTo>
                      <a:cubicBezTo>
                        <a:pt x="1378" y="1041"/>
                        <a:pt x="1377" y="1033"/>
                        <a:pt x="1372" y="1030"/>
                      </a:cubicBezTo>
                      <a:cubicBezTo>
                        <a:pt x="1347" y="1013"/>
                        <a:pt x="1298" y="1010"/>
                        <a:pt x="1267" y="995"/>
                      </a:cubicBezTo>
                      <a:cubicBezTo>
                        <a:pt x="1237" y="1002"/>
                        <a:pt x="1229" y="993"/>
                        <a:pt x="1237" y="1025"/>
                      </a:cubicBezTo>
                      <a:cubicBezTo>
                        <a:pt x="1222" y="1047"/>
                        <a:pt x="1208" y="1039"/>
                        <a:pt x="1217" y="1065"/>
                      </a:cubicBezTo>
                      <a:cubicBezTo>
                        <a:pt x="1194" y="1073"/>
                        <a:pt x="1183" y="1072"/>
                        <a:pt x="1192" y="1045"/>
                      </a:cubicBezTo>
                      <a:cubicBezTo>
                        <a:pt x="1186" y="1028"/>
                        <a:pt x="1178" y="1012"/>
                        <a:pt x="1172" y="995"/>
                      </a:cubicBezTo>
                      <a:cubicBezTo>
                        <a:pt x="1179" y="985"/>
                        <a:pt x="1185" y="975"/>
                        <a:pt x="1192" y="965"/>
                      </a:cubicBezTo>
                      <a:cubicBezTo>
                        <a:pt x="1196" y="959"/>
                        <a:pt x="1196" y="950"/>
                        <a:pt x="1202" y="945"/>
                      </a:cubicBezTo>
                      <a:cubicBezTo>
                        <a:pt x="1207" y="941"/>
                        <a:pt x="1215" y="942"/>
                        <a:pt x="1222" y="940"/>
                      </a:cubicBezTo>
                      <a:cubicBezTo>
                        <a:pt x="1237" y="942"/>
                        <a:pt x="1252" y="948"/>
                        <a:pt x="1267" y="945"/>
                      </a:cubicBezTo>
                      <a:cubicBezTo>
                        <a:pt x="1309" y="937"/>
                        <a:pt x="1232" y="917"/>
                        <a:pt x="1287" y="935"/>
                      </a:cubicBezTo>
                      <a:cubicBezTo>
                        <a:pt x="1289" y="928"/>
                        <a:pt x="1294" y="922"/>
                        <a:pt x="1292" y="915"/>
                      </a:cubicBezTo>
                      <a:cubicBezTo>
                        <a:pt x="1290" y="909"/>
                        <a:pt x="1278" y="911"/>
                        <a:pt x="1277" y="905"/>
                      </a:cubicBezTo>
                      <a:cubicBezTo>
                        <a:pt x="1276" y="899"/>
                        <a:pt x="1283" y="894"/>
                        <a:pt x="1287" y="890"/>
                      </a:cubicBezTo>
                      <a:cubicBezTo>
                        <a:pt x="1296" y="879"/>
                        <a:pt x="1317" y="860"/>
                        <a:pt x="1317" y="860"/>
                      </a:cubicBezTo>
                      <a:cubicBezTo>
                        <a:pt x="1297" y="830"/>
                        <a:pt x="1278" y="834"/>
                        <a:pt x="1242" y="830"/>
                      </a:cubicBezTo>
                      <a:cubicBezTo>
                        <a:pt x="1223" y="822"/>
                        <a:pt x="1217" y="807"/>
                        <a:pt x="1203" y="800"/>
                      </a:cubicBezTo>
                      <a:cubicBezTo>
                        <a:pt x="1189" y="793"/>
                        <a:pt x="1167" y="789"/>
                        <a:pt x="1157" y="785"/>
                      </a:cubicBezTo>
                      <a:cubicBezTo>
                        <a:pt x="1147" y="778"/>
                        <a:pt x="1143" y="774"/>
                        <a:pt x="1143" y="774"/>
                      </a:cubicBezTo>
                      <a:cubicBezTo>
                        <a:pt x="1140" y="769"/>
                        <a:pt x="1132" y="744"/>
                        <a:pt x="1128" y="740"/>
                      </a:cubicBezTo>
                      <a:cubicBezTo>
                        <a:pt x="1124" y="736"/>
                        <a:pt x="1114" y="719"/>
                        <a:pt x="1110" y="714"/>
                      </a:cubicBezTo>
                      <a:cubicBezTo>
                        <a:pt x="1088" y="687"/>
                        <a:pt x="1092" y="718"/>
                        <a:pt x="1057" y="700"/>
                      </a:cubicBezTo>
                      <a:cubicBezTo>
                        <a:pt x="1048" y="673"/>
                        <a:pt x="1034" y="659"/>
                        <a:pt x="1007" y="650"/>
                      </a:cubicBezTo>
                      <a:cubicBezTo>
                        <a:pt x="997" y="633"/>
                        <a:pt x="1008" y="615"/>
                        <a:pt x="1008" y="598"/>
                      </a:cubicBezTo>
                      <a:cubicBezTo>
                        <a:pt x="1008" y="581"/>
                        <a:pt x="1001" y="561"/>
                        <a:pt x="1007" y="550"/>
                      </a:cubicBezTo>
                      <a:cubicBezTo>
                        <a:pt x="1016" y="540"/>
                        <a:pt x="1031" y="537"/>
                        <a:pt x="1042" y="530"/>
                      </a:cubicBezTo>
                      <a:cubicBezTo>
                        <a:pt x="1083" y="540"/>
                        <a:pt x="1083" y="535"/>
                        <a:pt x="1132" y="535"/>
                      </a:cubicBezTo>
                      <a:cubicBezTo>
                        <a:pt x="1144" y="537"/>
                        <a:pt x="1155" y="540"/>
                        <a:pt x="1167" y="540"/>
                      </a:cubicBezTo>
                      <a:cubicBezTo>
                        <a:pt x="1172" y="540"/>
                        <a:pt x="1177" y="534"/>
                        <a:pt x="1182" y="535"/>
                      </a:cubicBezTo>
                      <a:cubicBezTo>
                        <a:pt x="1192" y="536"/>
                        <a:pt x="1202" y="542"/>
                        <a:pt x="1212" y="545"/>
                      </a:cubicBezTo>
                      <a:cubicBezTo>
                        <a:pt x="1217" y="547"/>
                        <a:pt x="1227" y="550"/>
                        <a:pt x="1227" y="550"/>
                      </a:cubicBezTo>
                      <a:cubicBezTo>
                        <a:pt x="1248" y="543"/>
                        <a:pt x="1256" y="526"/>
                        <a:pt x="1272" y="510"/>
                      </a:cubicBezTo>
                      <a:cubicBezTo>
                        <a:pt x="1284" y="512"/>
                        <a:pt x="1336" y="531"/>
                        <a:pt x="1352" y="510"/>
                      </a:cubicBezTo>
                      <a:cubicBezTo>
                        <a:pt x="1356" y="505"/>
                        <a:pt x="1362" y="496"/>
                        <a:pt x="1357" y="493"/>
                      </a:cubicBezTo>
                      <a:cubicBezTo>
                        <a:pt x="1351" y="487"/>
                        <a:pt x="1334" y="467"/>
                        <a:pt x="1323" y="459"/>
                      </a:cubicBezTo>
                      <a:cubicBezTo>
                        <a:pt x="1312" y="451"/>
                        <a:pt x="1304" y="450"/>
                        <a:pt x="1290" y="444"/>
                      </a:cubicBezTo>
                      <a:cubicBezTo>
                        <a:pt x="1276" y="438"/>
                        <a:pt x="1257" y="436"/>
                        <a:pt x="1237" y="425"/>
                      </a:cubicBezTo>
                      <a:cubicBezTo>
                        <a:pt x="1210" y="411"/>
                        <a:pt x="1198" y="388"/>
                        <a:pt x="1167" y="380"/>
                      </a:cubicBezTo>
                      <a:cubicBezTo>
                        <a:pt x="1144" y="357"/>
                        <a:pt x="1157" y="350"/>
                        <a:pt x="1127" y="335"/>
                      </a:cubicBezTo>
                      <a:cubicBezTo>
                        <a:pt x="1117" y="355"/>
                        <a:pt x="1109" y="355"/>
                        <a:pt x="1102" y="376"/>
                      </a:cubicBezTo>
                      <a:cubicBezTo>
                        <a:pt x="1089" y="382"/>
                        <a:pt x="1080" y="364"/>
                        <a:pt x="1065" y="361"/>
                      </a:cubicBezTo>
                      <a:cubicBezTo>
                        <a:pt x="1051" y="357"/>
                        <a:pt x="1030" y="353"/>
                        <a:pt x="1016" y="350"/>
                      </a:cubicBezTo>
                      <a:cubicBezTo>
                        <a:pt x="1006" y="343"/>
                        <a:pt x="993" y="344"/>
                        <a:pt x="982" y="340"/>
                      </a:cubicBezTo>
                      <a:cubicBezTo>
                        <a:pt x="972" y="337"/>
                        <a:pt x="961" y="336"/>
                        <a:pt x="952" y="330"/>
                      </a:cubicBezTo>
                      <a:cubicBezTo>
                        <a:pt x="915" y="305"/>
                        <a:pt x="934" y="312"/>
                        <a:pt x="897" y="305"/>
                      </a:cubicBezTo>
                      <a:cubicBezTo>
                        <a:pt x="894" y="297"/>
                        <a:pt x="890" y="280"/>
                        <a:pt x="882" y="275"/>
                      </a:cubicBezTo>
                      <a:cubicBezTo>
                        <a:pt x="873" y="269"/>
                        <a:pt x="852" y="265"/>
                        <a:pt x="852" y="265"/>
                      </a:cubicBezTo>
                      <a:cubicBezTo>
                        <a:pt x="841" y="269"/>
                        <a:pt x="800" y="280"/>
                        <a:pt x="837" y="255"/>
                      </a:cubicBezTo>
                      <a:cubicBezTo>
                        <a:pt x="850" y="236"/>
                        <a:pt x="851" y="201"/>
                        <a:pt x="828" y="193"/>
                      </a:cubicBezTo>
                      <a:cubicBezTo>
                        <a:pt x="796" y="161"/>
                        <a:pt x="802" y="223"/>
                        <a:pt x="777" y="240"/>
                      </a:cubicBezTo>
                      <a:cubicBezTo>
                        <a:pt x="766" y="229"/>
                        <a:pt x="731" y="206"/>
                        <a:pt x="757" y="245"/>
                      </a:cubicBezTo>
                      <a:cubicBezTo>
                        <a:pt x="744" y="285"/>
                        <a:pt x="764" y="238"/>
                        <a:pt x="737" y="265"/>
                      </a:cubicBezTo>
                      <a:cubicBezTo>
                        <a:pt x="727" y="275"/>
                        <a:pt x="724" y="289"/>
                        <a:pt x="717" y="300"/>
                      </a:cubicBezTo>
                      <a:cubicBezTo>
                        <a:pt x="738" y="331"/>
                        <a:pt x="730" y="297"/>
                        <a:pt x="762" y="320"/>
                      </a:cubicBezTo>
                      <a:cubicBezTo>
                        <a:pt x="795" y="343"/>
                        <a:pt x="760" y="329"/>
                        <a:pt x="792" y="340"/>
                      </a:cubicBezTo>
                      <a:cubicBezTo>
                        <a:pt x="803" y="307"/>
                        <a:pt x="773" y="306"/>
                        <a:pt x="817" y="315"/>
                      </a:cubicBezTo>
                      <a:cubicBezTo>
                        <a:pt x="811" y="331"/>
                        <a:pt x="808" y="346"/>
                        <a:pt x="792" y="355"/>
                      </a:cubicBezTo>
                      <a:cubicBezTo>
                        <a:pt x="783" y="360"/>
                        <a:pt x="762" y="365"/>
                        <a:pt x="762" y="365"/>
                      </a:cubicBezTo>
                      <a:cubicBezTo>
                        <a:pt x="747" y="411"/>
                        <a:pt x="792" y="354"/>
                        <a:pt x="777" y="400"/>
                      </a:cubicBezTo>
                      <a:cubicBezTo>
                        <a:pt x="782" y="416"/>
                        <a:pt x="792" y="429"/>
                        <a:pt x="797" y="445"/>
                      </a:cubicBezTo>
                      <a:cubicBezTo>
                        <a:pt x="787" y="455"/>
                        <a:pt x="771" y="459"/>
                        <a:pt x="762" y="470"/>
                      </a:cubicBezTo>
                      <a:cubicBezTo>
                        <a:pt x="733" y="504"/>
                        <a:pt x="799" y="484"/>
                        <a:pt x="722" y="495"/>
                      </a:cubicBezTo>
                      <a:cubicBezTo>
                        <a:pt x="696" y="486"/>
                        <a:pt x="676" y="493"/>
                        <a:pt x="652" y="505"/>
                      </a:cubicBezTo>
                      <a:cubicBezTo>
                        <a:pt x="617" y="496"/>
                        <a:pt x="642" y="490"/>
                        <a:pt x="612" y="480"/>
                      </a:cubicBezTo>
                      <a:cubicBezTo>
                        <a:pt x="609" y="475"/>
                        <a:pt x="607" y="469"/>
                        <a:pt x="602" y="465"/>
                      </a:cubicBezTo>
                      <a:cubicBezTo>
                        <a:pt x="598" y="462"/>
                        <a:pt x="588" y="465"/>
                        <a:pt x="587" y="460"/>
                      </a:cubicBezTo>
                      <a:cubicBezTo>
                        <a:pt x="587" y="452"/>
                        <a:pt x="602" y="440"/>
                        <a:pt x="607" y="429"/>
                      </a:cubicBezTo>
                      <a:cubicBezTo>
                        <a:pt x="612" y="418"/>
                        <a:pt x="616" y="417"/>
                        <a:pt x="617" y="395"/>
                      </a:cubicBezTo>
                      <a:cubicBezTo>
                        <a:pt x="620" y="373"/>
                        <a:pt x="620" y="316"/>
                        <a:pt x="615" y="298"/>
                      </a:cubicBezTo>
                      <a:cubicBezTo>
                        <a:pt x="610" y="277"/>
                        <a:pt x="589" y="287"/>
                        <a:pt x="585" y="271"/>
                      </a:cubicBezTo>
                      <a:cubicBezTo>
                        <a:pt x="579" y="255"/>
                        <a:pt x="594" y="213"/>
                        <a:pt x="588" y="200"/>
                      </a:cubicBezTo>
                      <a:cubicBezTo>
                        <a:pt x="582" y="185"/>
                        <a:pt x="561" y="192"/>
                        <a:pt x="547" y="181"/>
                      </a:cubicBezTo>
                      <a:cubicBezTo>
                        <a:pt x="536" y="159"/>
                        <a:pt x="527" y="148"/>
                        <a:pt x="507" y="135"/>
                      </a:cubicBezTo>
                      <a:cubicBezTo>
                        <a:pt x="480" y="95"/>
                        <a:pt x="520" y="147"/>
                        <a:pt x="472" y="115"/>
                      </a:cubicBezTo>
                      <a:cubicBezTo>
                        <a:pt x="462" y="108"/>
                        <a:pt x="462" y="92"/>
                        <a:pt x="452" y="85"/>
                      </a:cubicBezTo>
                      <a:cubicBezTo>
                        <a:pt x="445" y="78"/>
                        <a:pt x="437" y="60"/>
                        <a:pt x="427" y="54"/>
                      </a:cubicBezTo>
                      <a:cubicBezTo>
                        <a:pt x="417" y="48"/>
                        <a:pt x="403" y="55"/>
                        <a:pt x="392" y="50"/>
                      </a:cubicBezTo>
                      <a:cubicBezTo>
                        <a:pt x="386" y="46"/>
                        <a:pt x="371" y="26"/>
                        <a:pt x="362" y="25"/>
                      </a:cubicBezTo>
                      <a:cubicBezTo>
                        <a:pt x="324" y="21"/>
                        <a:pt x="285" y="22"/>
                        <a:pt x="247" y="20"/>
                      </a:cubicBezTo>
                      <a:cubicBezTo>
                        <a:pt x="207" y="0"/>
                        <a:pt x="207" y="5"/>
                        <a:pt x="152" y="10"/>
                      </a:cubicBezTo>
                      <a:cubicBezTo>
                        <a:pt x="106" y="25"/>
                        <a:pt x="132" y="18"/>
                        <a:pt x="72" y="30"/>
                      </a:cubicBezTo>
                      <a:cubicBezTo>
                        <a:pt x="64" y="60"/>
                        <a:pt x="74" y="48"/>
                        <a:pt x="37" y="60"/>
                      </a:cubicBezTo>
                      <a:cubicBezTo>
                        <a:pt x="27" y="63"/>
                        <a:pt x="7" y="70"/>
                        <a:pt x="7" y="70"/>
                      </a:cubicBezTo>
                      <a:cubicBezTo>
                        <a:pt x="12" y="92"/>
                        <a:pt x="55" y="140"/>
                        <a:pt x="17" y="115"/>
                      </a:cubicBezTo>
                      <a:cubicBezTo>
                        <a:pt x="19" y="128"/>
                        <a:pt x="0" y="153"/>
                        <a:pt x="2" y="165"/>
                      </a:cubicBezTo>
                      <a:cubicBezTo>
                        <a:pt x="4" y="177"/>
                        <a:pt x="23" y="174"/>
                        <a:pt x="27" y="185"/>
                      </a:cubicBezTo>
                      <a:cubicBezTo>
                        <a:pt x="31" y="196"/>
                        <a:pt x="27" y="221"/>
                        <a:pt x="27" y="23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48" name="Freeform 102"/>
                <p:cNvSpPr>
                  <a:spLocks noChangeAspect="1"/>
                </p:cNvSpPr>
                <p:nvPr/>
              </p:nvSpPr>
              <p:spPr bwMode="auto">
                <a:xfrm>
                  <a:off x="7992" y="6154"/>
                  <a:ext cx="367" cy="487"/>
                </a:xfrm>
                <a:custGeom>
                  <a:avLst/>
                  <a:gdLst/>
                  <a:ahLst/>
                  <a:cxnLst>
                    <a:cxn ang="0">
                      <a:pos x="117" y="215"/>
                    </a:cxn>
                    <a:cxn ang="0">
                      <a:pos x="137" y="145"/>
                    </a:cxn>
                    <a:cxn ang="0">
                      <a:pos x="107" y="70"/>
                    </a:cxn>
                    <a:cxn ang="0">
                      <a:pos x="142" y="25"/>
                    </a:cxn>
                    <a:cxn ang="0">
                      <a:pos x="177" y="0"/>
                    </a:cxn>
                    <a:cxn ang="0">
                      <a:pos x="192" y="10"/>
                    </a:cxn>
                    <a:cxn ang="0">
                      <a:pos x="202" y="25"/>
                    </a:cxn>
                    <a:cxn ang="0">
                      <a:pos x="222" y="35"/>
                    </a:cxn>
                    <a:cxn ang="0">
                      <a:pos x="237" y="50"/>
                    </a:cxn>
                    <a:cxn ang="0">
                      <a:pos x="257" y="80"/>
                    </a:cxn>
                    <a:cxn ang="0">
                      <a:pos x="262" y="100"/>
                    </a:cxn>
                    <a:cxn ang="0">
                      <a:pos x="278" y="95"/>
                    </a:cxn>
                    <a:cxn ang="0">
                      <a:pos x="307" y="155"/>
                    </a:cxn>
                    <a:cxn ang="0">
                      <a:pos x="367" y="190"/>
                    </a:cxn>
                    <a:cxn ang="0">
                      <a:pos x="362" y="220"/>
                    </a:cxn>
                    <a:cxn ang="0">
                      <a:pos x="352" y="235"/>
                    </a:cxn>
                    <a:cxn ang="0">
                      <a:pos x="353" y="298"/>
                    </a:cxn>
                    <a:cxn ang="0">
                      <a:pos x="327" y="300"/>
                    </a:cxn>
                    <a:cxn ang="0">
                      <a:pos x="332" y="315"/>
                    </a:cxn>
                    <a:cxn ang="0">
                      <a:pos x="347" y="325"/>
                    </a:cxn>
                    <a:cxn ang="0">
                      <a:pos x="357" y="355"/>
                    </a:cxn>
                    <a:cxn ang="0">
                      <a:pos x="337" y="375"/>
                    </a:cxn>
                    <a:cxn ang="0">
                      <a:pos x="307" y="405"/>
                    </a:cxn>
                    <a:cxn ang="0">
                      <a:pos x="305" y="448"/>
                    </a:cxn>
                    <a:cxn ang="0">
                      <a:pos x="267" y="435"/>
                    </a:cxn>
                    <a:cxn ang="0">
                      <a:pos x="237" y="435"/>
                    </a:cxn>
                    <a:cxn ang="0">
                      <a:pos x="217" y="440"/>
                    </a:cxn>
                    <a:cxn ang="0">
                      <a:pos x="192" y="485"/>
                    </a:cxn>
                    <a:cxn ang="0">
                      <a:pos x="162" y="480"/>
                    </a:cxn>
                    <a:cxn ang="0">
                      <a:pos x="127" y="425"/>
                    </a:cxn>
                    <a:cxn ang="0">
                      <a:pos x="91" y="421"/>
                    </a:cxn>
                    <a:cxn ang="0">
                      <a:pos x="62" y="405"/>
                    </a:cxn>
                    <a:cxn ang="0">
                      <a:pos x="7" y="365"/>
                    </a:cxn>
                    <a:cxn ang="0">
                      <a:pos x="2" y="350"/>
                    </a:cxn>
                    <a:cxn ang="0">
                      <a:pos x="52" y="320"/>
                    </a:cxn>
                    <a:cxn ang="0">
                      <a:pos x="87" y="298"/>
                    </a:cxn>
                    <a:cxn ang="0">
                      <a:pos x="121" y="256"/>
                    </a:cxn>
                    <a:cxn ang="0">
                      <a:pos x="117" y="205"/>
                    </a:cxn>
                    <a:cxn ang="0">
                      <a:pos x="117" y="215"/>
                    </a:cxn>
                  </a:cxnLst>
                  <a:rect l="0" t="0" r="r" b="b"/>
                  <a:pathLst>
                    <a:path w="367" h="487">
                      <a:moveTo>
                        <a:pt x="117" y="215"/>
                      </a:moveTo>
                      <a:cubicBezTo>
                        <a:pt x="121" y="185"/>
                        <a:pt x="130" y="172"/>
                        <a:pt x="137" y="145"/>
                      </a:cubicBezTo>
                      <a:cubicBezTo>
                        <a:pt x="124" y="119"/>
                        <a:pt x="116" y="98"/>
                        <a:pt x="107" y="70"/>
                      </a:cubicBezTo>
                      <a:cubicBezTo>
                        <a:pt x="115" y="47"/>
                        <a:pt x="122" y="40"/>
                        <a:pt x="142" y="25"/>
                      </a:cubicBezTo>
                      <a:cubicBezTo>
                        <a:pt x="169" y="34"/>
                        <a:pt x="171" y="28"/>
                        <a:pt x="177" y="0"/>
                      </a:cubicBezTo>
                      <a:cubicBezTo>
                        <a:pt x="182" y="3"/>
                        <a:pt x="188" y="6"/>
                        <a:pt x="192" y="10"/>
                      </a:cubicBezTo>
                      <a:cubicBezTo>
                        <a:pt x="196" y="14"/>
                        <a:pt x="197" y="21"/>
                        <a:pt x="202" y="25"/>
                      </a:cubicBezTo>
                      <a:cubicBezTo>
                        <a:pt x="208" y="30"/>
                        <a:pt x="216" y="31"/>
                        <a:pt x="222" y="35"/>
                      </a:cubicBezTo>
                      <a:cubicBezTo>
                        <a:pt x="228" y="39"/>
                        <a:pt x="232" y="45"/>
                        <a:pt x="237" y="50"/>
                      </a:cubicBezTo>
                      <a:cubicBezTo>
                        <a:pt x="251" y="107"/>
                        <a:pt x="229" y="39"/>
                        <a:pt x="257" y="80"/>
                      </a:cubicBezTo>
                      <a:cubicBezTo>
                        <a:pt x="261" y="86"/>
                        <a:pt x="258" y="95"/>
                        <a:pt x="262" y="100"/>
                      </a:cubicBezTo>
                      <a:cubicBezTo>
                        <a:pt x="270" y="109"/>
                        <a:pt x="266" y="92"/>
                        <a:pt x="278" y="95"/>
                      </a:cubicBezTo>
                      <a:cubicBezTo>
                        <a:pt x="303" y="112"/>
                        <a:pt x="326" y="129"/>
                        <a:pt x="307" y="155"/>
                      </a:cubicBezTo>
                      <a:cubicBezTo>
                        <a:pt x="328" y="169"/>
                        <a:pt x="347" y="177"/>
                        <a:pt x="367" y="190"/>
                      </a:cubicBezTo>
                      <a:cubicBezTo>
                        <a:pt x="365" y="200"/>
                        <a:pt x="365" y="210"/>
                        <a:pt x="362" y="220"/>
                      </a:cubicBezTo>
                      <a:cubicBezTo>
                        <a:pt x="360" y="226"/>
                        <a:pt x="354" y="229"/>
                        <a:pt x="352" y="235"/>
                      </a:cubicBezTo>
                      <a:cubicBezTo>
                        <a:pt x="349" y="245"/>
                        <a:pt x="357" y="287"/>
                        <a:pt x="353" y="298"/>
                      </a:cubicBezTo>
                      <a:cubicBezTo>
                        <a:pt x="349" y="309"/>
                        <a:pt x="330" y="297"/>
                        <a:pt x="327" y="300"/>
                      </a:cubicBezTo>
                      <a:cubicBezTo>
                        <a:pt x="329" y="305"/>
                        <a:pt x="329" y="311"/>
                        <a:pt x="332" y="315"/>
                      </a:cubicBezTo>
                      <a:cubicBezTo>
                        <a:pt x="336" y="320"/>
                        <a:pt x="344" y="320"/>
                        <a:pt x="347" y="325"/>
                      </a:cubicBezTo>
                      <a:cubicBezTo>
                        <a:pt x="353" y="334"/>
                        <a:pt x="357" y="355"/>
                        <a:pt x="357" y="355"/>
                      </a:cubicBezTo>
                      <a:cubicBezTo>
                        <a:pt x="346" y="387"/>
                        <a:pt x="361" y="356"/>
                        <a:pt x="337" y="375"/>
                      </a:cubicBezTo>
                      <a:cubicBezTo>
                        <a:pt x="326" y="384"/>
                        <a:pt x="307" y="405"/>
                        <a:pt x="307" y="405"/>
                      </a:cubicBezTo>
                      <a:cubicBezTo>
                        <a:pt x="299" y="416"/>
                        <a:pt x="312" y="443"/>
                        <a:pt x="305" y="448"/>
                      </a:cubicBezTo>
                      <a:cubicBezTo>
                        <a:pt x="298" y="453"/>
                        <a:pt x="278" y="437"/>
                        <a:pt x="267" y="435"/>
                      </a:cubicBezTo>
                      <a:cubicBezTo>
                        <a:pt x="241" y="400"/>
                        <a:pt x="263" y="416"/>
                        <a:pt x="237" y="435"/>
                      </a:cubicBezTo>
                      <a:cubicBezTo>
                        <a:pt x="231" y="439"/>
                        <a:pt x="224" y="438"/>
                        <a:pt x="217" y="440"/>
                      </a:cubicBezTo>
                      <a:cubicBezTo>
                        <a:pt x="207" y="455"/>
                        <a:pt x="202" y="470"/>
                        <a:pt x="192" y="485"/>
                      </a:cubicBezTo>
                      <a:cubicBezTo>
                        <a:pt x="182" y="483"/>
                        <a:pt x="170" y="487"/>
                        <a:pt x="162" y="480"/>
                      </a:cubicBezTo>
                      <a:cubicBezTo>
                        <a:pt x="107" y="430"/>
                        <a:pt x="168" y="452"/>
                        <a:pt x="127" y="425"/>
                      </a:cubicBezTo>
                      <a:cubicBezTo>
                        <a:pt x="117" y="414"/>
                        <a:pt x="102" y="424"/>
                        <a:pt x="91" y="421"/>
                      </a:cubicBezTo>
                      <a:cubicBezTo>
                        <a:pt x="80" y="418"/>
                        <a:pt x="76" y="414"/>
                        <a:pt x="62" y="405"/>
                      </a:cubicBezTo>
                      <a:cubicBezTo>
                        <a:pt x="35" y="365"/>
                        <a:pt x="54" y="378"/>
                        <a:pt x="7" y="365"/>
                      </a:cubicBezTo>
                      <a:cubicBezTo>
                        <a:pt x="5" y="360"/>
                        <a:pt x="0" y="355"/>
                        <a:pt x="2" y="350"/>
                      </a:cubicBezTo>
                      <a:cubicBezTo>
                        <a:pt x="5" y="342"/>
                        <a:pt x="43" y="323"/>
                        <a:pt x="52" y="320"/>
                      </a:cubicBezTo>
                      <a:cubicBezTo>
                        <a:pt x="65" y="315"/>
                        <a:pt x="87" y="298"/>
                        <a:pt x="87" y="298"/>
                      </a:cubicBezTo>
                      <a:cubicBezTo>
                        <a:pt x="103" y="282"/>
                        <a:pt x="105" y="272"/>
                        <a:pt x="121" y="256"/>
                      </a:cubicBezTo>
                      <a:cubicBezTo>
                        <a:pt x="120" y="252"/>
                        <a:pt x="132" y="213"/>
                        <a:pt x="117" y="205"/>
                      </a:cubicBezTo>
                      <a:cubicBezTo>
                        <a:pt x="114" y="204"/>
                        <a:pt x="117" y="212"/>
                        <a:pt x="117" y="21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49" name="Freeform 103"/>
                <p:cNvSpPr>
                  <a:spLocks noChangeAspect="1"/>
                </p:cNvSpPr>
                <p:nvPr/>
              </p:nvSpPr>
              <p:spPr bwMode="auto">
                <a:xfrm>
                  <a:off x="7901" y="6840"/>
                  <a:ext cx="148" cy="90"/>
                </a:xfrm>
                <a:custGeom>
                  <a:avLst/>
                  <a:gdLst/>
                  <a:ahLst/>
                  <a:cxnLst>
                    <a:cxn ang="0">
                      <a:pos x="14" y="0"/>
                    </a:cxn>
                    <a:cxn ang="0">
                      <a:pos x="54" y="30"/>
                    </a:cxn>
                    <a:cxn ang="0">
                      <a:pos x="119" y="25"/>
                    </a:cxn>
                    <a:cxn ang="0">
                      <a:pos x="94" y="55"/>
                    </a:cxn>
                    <a:cxn ang="0">
                      <a:pos x="74" y="90"/>
                    </a:cxn>
                    <a:cxn ang="0">
                      <a:pos x="59" y="70"/>
                    </a:cxn>
                    <a:cxn ang="0">
                      <a:pos x="19" y="55"/>
                    </a:cxn>
                    <a:cxn ang="0">
                      <a:pos x="14" y="0"/>
                    </a:cxn>
                  </a:cxnLst>
                  <a:rect l="0" t="0" r="r" b="b"/>
                  <a:pathLst>
                    <a:path w="148" h="90">
                      <a:moveTo>
                        <a:pt x="14" y="0"/>
                      </a:moveTo>
                      <a:cubicBezTo>
                        <a:pt x="34" y="7"/>
                        <a:pt x="42" y="13"/>
                        <a:pt x="54" y="30"/>
                      </a:cubicBezTo>
                      <a:cubicBezTo>
                        <a:pt x="81" y="26"/>
                        <a:pt x="94" y="19"/>
                        <a:pt x="119" y="25"/>
                      </a:cubicBezTo>
                      <a:cubicBezTo>
                        <a:pt x="148" y="54"/>
                        <a:pt x="122" y="49"/>
                        <a:pt x="94" y="55"/>
                      </a:cubicBezTo>
                      <a:cubicBezTo>
                        <a:pt x="87" y="66"/>
                        <a:pt x="87" y="90"/>
                        <a:pt x="74" y="90"/>
                      </a:cubicBezTo>
                      <a:cubicBezTo>
                        <a:pt x="66" y="90"/>
                        <a:pt x="65" y="75"/>
                        <a:pt x="59" y="70"/>
                      </a:cubicBezTo>
                      <a:cubicBezTo>
                        <a:pt x="48" y="61"/>
                        <a:pt x="32" y="58"/>
                        <a:pt x="19" y="55"/>
                      </a:cubicBezTo>
                      <a:cubicBezTo>
                        <a:pt x="0" y="26"/>
                        <a:pt x="27" y="26"/>
                        <a:pt x="14"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0" name="Freeform 104"/>
                <p:cNvSpPr>
                  <a:spLocks noChangeAspect="1"/>
                </p:cNvSpPr>
                <p:nvPr/>
              </p:nvSpPr>
              <p:spPr bwMode="auto">
                <a:xfrm>
                  <a:off x="8000" y="6874"/>
                  <a:ext cx="148" cy="91"/>
                </a:xfrm>
                <a:custGeom>
                  <a:avLst/>
                  <a:gdLst/>
                  <a:ahLst/>
                  <a:cxnLst>
                    <a:cxn ang="0">
                      <a:pos x="15" y="25"/>
                    </a:cxn>
                    <a:cxn ang="0">
                      <a:pos x="80" y="10"/>
                    </a:cxn>
                    <a:cxn ang="0">
                      <a:pos x="130" y="35"/>
                    </a:cxn>
                    <a:cxn ang="0">
                      <a:pos x="110" y="55"/>
                    </a:cxn>
                    <a:cxn ang="0">
                      <a:pos x="80" y="60"/>
                    </a:cxn>
                    <a:cxn ang="0">
                      <a:pos x="55" y="70"/>
                    </a:cxn>
                    <a:cxn ang="0">
                      <a:pos x="10" y="30"/>
                    </a:cxn>
                    <a:cxn ang="0">
                      <a:pos x="15" y="25"/>
                    </a:cxn>
                  </a:cxnLst>
                  <a:rect l="0" t="0" r="r" b="b"/>
                  <a:pathLst>
                    <a:path w="148" h="91">
                      <a:moveTo>
                        <a:pt x="15" y="25"/>
                      </a:moveTo>
                      <a:cubicBezTo>
                        <a:pt x="81" y="14"/>
                        <a:pt x="17" y="0"/>
                        <a:pt x="80" y="10"/>
                      </a:cubicBezTo>
                      <a:cubicBezTo>
                        <a:pt x="94" y="31"/>
                        <a:pt x="104" y="30"/>
                        <a:pt x="130" y="35"/>
                      </a:cubicBezTo>
                      <a:cubicBezTo>
                        <a:pt x="148" y="62"/>
                        <a:pt x="133" y="63"/>
                        <a:pt x="110" y="55"/>
                      </a:cubicBezTo>
                      <a:cubicBezTo>
                        <a:pt x="100" y="57"/>
                        <a:pt x="89" y="55"/>
                        <a:pt x="80" y="60"/>
                      </a:cubicBezTo>
                      <a:cubicBezTo>
                        <a:pt x="54" y="76"/>
                        <a:pt x="87" y="91"/>
                        <a:pt x="55" y="70"/>
                      </a:cubicBezTo>
                      <a:cubicBezTo>
                        <a:pt x="10" y="76"/>
                        <a:pt x="0" y="78"/>
                        <a:pt x="10" y="30"/>
                      </a:cubicBezTo>
                      <a:cubicBezTo>
                        <a:pt x="30" y="43"/>
                        <a:pt x="28" y="45"/>
                        <a:pt x="15" y="25"/>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1" name="Freeform 105"/>
                <p:cNvSpPr>
                  <a:spLocks noChangeAspect="1"/>
                </p:cNvSpPr>
                <p:nvPr/>
              </p:nvSpPr>
              <p:spPr bwMode="auto">
                <a:xfrm>
                  <a:off x="7090" y="6950"/>
                  <a:ext cx="398" cy="417"/>
                </a:xfrm>
                <a:custGeom>
                  <a:avLst/>
                  <a:gdLst/>
                  <a:ahLst/>
                  <a:cxnLst>
                    <a:cxn ang="0">
                      <a:pos x="30" y="30"/>
                    </a:cxn>
                    <a:cxn ang="0">
                      <a:pos x="0" y="80"/>
                    </a:cxn>
                    <a:cxn ang="0">
                      <a:pos x="30" y="100"/>
                    </a:cxn>
                    <a:cxn ang="0">
                      <a:pos x="35" y="115"/>
                    </a:cxn>
                    <a:cxn ang="0">
                      <a:pos x="70" y="125"/>
                    </a:cxn>
                    <a:cxn ang="0">
                      <a:pos x="115" y="155"/>
                    </a:cxn>
                    <a:cxn ang="0">
                      <a:pos x="145" y="200"/>
                    </a:cxn>
                    <a:cxn ang="0">
                      <a:pos x="200" y="235"/>
                    </a:cxn>
                    <a:cxn ang="0">
                      <a:pos x="210" y="265"/>
                    </a:cxn>
                    <a:cxn ang="0">
                      <a:pos x="215" y="280"/>
                    </a:cxn>
                    <a:cxn ang="0">
                      <a:pos x="270" y="305"/>
                    </a:cxn>
                    <a:cxn ang="0">
                      <a:pos x="310" y="335"/>
                    </a:cxn>
                    <a:cxn ang="0">
                      <a:pos x="355" y="405"/>
                    </a:cxn>
                    <a:cxn ang="0">
                      <a:pos x="376" y="415"/>
                    </a:cxn>
                    <a:cxn ang="0">
                      <a:pos x="385" y="395"/>
                    </a:cxn>
                    <a:cxn ang="0">
                      <a:pos x="345" y="350"/>
                    </a:cxn>
                    <a:cxn ang="0">
                      <a:pos x="335" y="315"/>
                    </a:cxn>
                    <a:cxn ang="0">
                      <a:pos x="300" y="290"/>
                    </a:cxn>
                    <a:cxn ang="0">
                      <a:pos x="290" y="255"/>
                    </a:cxn>
                    <a:cxn ang="0">
                      <a:pos x="268" y="216"/>
                    </a:cxn>
                    <a:cxn ang="0">
                      <a:pos x="215" y="220"/>
                    </a:cxn>
                    <a:cxn ang="0">
                      <a:pos x="200" y="180"/>
                    </a:cxn>
                    <a:cxn ang="0">
                      <a:pos x="165" y="160"/>
                    </a:cxn>
                    <a:cxn ang="0">
                      <a:pos x="166" y="123"/>
                    </a:cxn>
                    <a:cxn ang="0">
                      <a:pos x="125" y="70"/>
                    </a:cxn>
                    <a:cxn ang="0">
                      <a:pos x="118" y="44"/>
                    </a:cxn>
                    <a:cxn ang="0">
                      <a:pos x="100" y="20"/>
                    </a:cxn>
                    <a:cxn ang="0">
                      <a:pos x="65" y="0"/>
                    </a:cxn>
                    <a:cxn ang="0">
                      <a:pos x="45" y="5"/>
                    </a:cxn>
                    <a:cxn ang="0">
                      <a:pos x="30" y="30"/>
                    </a:cxn>
                  </a:cxnLst>
                  <a:rect l="0" t="0" r="r" b="b"/>
                  <a:pathLst>
                    <a:path w="398" h="417">
                      <a:moveTo>
                        <a:pt x="30" y="30"/>
                      </a:moveTo>
                      <a:cubicBezTo>
                        <a:pt x="19" y="53"/>
                        <a:pt x="6" y="55"/>
                        <a:pt x="0" y="80"/>
                      </a:cubicBezTo>
                      <a:cubicBezTo>
                        <a:pt x="10" y="87"/>
                        <a:pt x="26" y="89"/>
                        <a:pt x="30" y="100"/>
                      </a:cubicBezTo>
                      <a:cubicBezTo>
                        <a:pt x="32" y="105"/>
                        <a:pt x="31" y="111"/>
                        <a:pt x="35" y="115"/>
                      </a:cubicBezTo>
                      <a:cubicBezTo>
                        <a:pt x="37" y="117"/>
                        <a:pt x="70" y="125"/>
                        <a:pt x="70" y="125"/>
                      </a:cubicBezTo>
                      <a:cubicBezTo>
                        <a:pt x="83" y="144"/>
                        <a:pt x="96" y="142"/>
                        <a:pt x="115" y="155"/>
                      </a:cubicBezTo>
                      <a:cubicBezTo>
                        <a:pt x="108" y="189"/>
                        <a:pt x="111" y="193"/>
                        <a:pt x="145" y="200"/>
                      </a:cubicBezTo>
                      <a:cubicBezTo>
                        <a:pt x="162" y="226"/>
                        <a:pt x="167" y="230"/>
                        <a:pt x="200" y="235"/>
                      </a:cubicBezTo>
                      <a:cubicBezTo>
                        <a:pt x="203" y="245"/>
                        <a:pt x="207" y="255"/>
                        <a:pt x="210" y="265"/>
                      </a:cubicBezTo>
                      <a:cubicBezTo>
                        <a:pt x="212" y="270"/>
                        <a:pt x="210" y="279"/>
                        <a:pt x="215" y="280"/>
                      </a:cubicBezTo>
                      <a:cubicBezTo>
                        <a:pt x="236" y="285"/>
                        <a:pt x="252" y="293"/>
                        <a:pt x="270" y="305"/>
                      </a:cubicBezTo>
                      <a:cubicBezTo>
                        <a:pt x="278" y="328"/>
                        <a:pt x="287" y="329"/>
                        <a:pt x="310" y="335"/>
                      </a:cubicBezTo>
                      <a:cubicBezTo>
                        <a:pt x="326" y="383"/>
                        <a:pt x="309" y="382"/>
                        <a:pt x="355" y="405"/>
                      </a:cubicBezTo>
                      <a:cubicBezTo>
                        <a:pt x="365" y="416"/>
                        <a:pt x="371" y="417"/>
                        <a:pt x="376" y="415"/>
                      </a:cubicBezTo>
                      <a:cubicBezTo>
                        <a:pt x="381" y="413"/>
                        <a:pt x="390" y="406"/>
                        <a:pt x="385" y="395"/>
                      </a:cubicBezTo>
                      <a:cubicBezTo>
                        <a:pt x="398" y="368"/>
                        <a:pt x="358" y="358"/>
                        <a:pt x="345" y="350"/>
                      </a:cubicBezTo>
                      <a:cubicBezTo>
                        <a:pt x="341" y="338"/>
                        <a:pt x="343" y="324"/>
                        <a:pt x="335" y="315"/>
                      </a:cubicBezTo>
                      <a:cubicBezTo>
                        <a:pt x="326" y="304"/>
                        <a:pt x="310" y="300"/>
                        <a:pt x="300" y="290"/>
                      </a:cubicBezTo>
                      <a:cubicBezTo>
                        <a:pt x="296" y="278"/>
                        <a:pt x="297" y="265"/>
                        <a:pt x="290" y="255"/>
                      </a:cubicBezTo>
                      <a:cubicBezTo>
                        <a:pt x="282" y="245"/>
                        <a:pt x="280" y="222"/>
                        <a:pt x="268" y="216"/>
                      </a:cubicBezTo>
                      <a:cubicBezTo>
                        <a:pt x="256" y="210"/>
                        <a:pt x="226" y="226"/>
                        <a:pt x="215" y="220"/>
                      </a:cubicBezTo>
                      <a:cubicBezTo>
                        <a:pt x="207" y="208"/>
                        <a:pt x="208" y="192"/>
                        <a:pt x="200" y="180"/>
                      </a:cubicBezTo>
                      <a:cubicBezTo>
                        <a:pt x="192" y="169"/>
                        <a:pt x="176" y="167"/>
                        <a:pt x="165" y="160"/>
                      </a:cubicBezTo>
                      <a:cubicBezTo>
                        <a:pt x="158" y="150"/>
                        <a:pt x="173" y="138"/>
                        <a:pt x="166" y="123"/>
                      </a:cubicBezTo>
                      <a:cubicBezTo>
                        <a:pt x="159" y="108"/>
                        <a:pt x="133" y="83"/>
                        <a:pt x="125" y="70"/>
                      </a:cubicBezTo>
                      <a:cubicBezTo>
                        <a:pt x="112" y="55"/>
                        <a:pt x="122" y="52"/>
                        <a:pt x="118" y="44"/>
                      </a:cubicBezTo>
                      <a:cubicBezTo>
                        <a:pt x="121" y="39"/>
                        <a:pt x="102" y="26"/>
                        <a:pt x="100" y="20"/>
                      </a:cubicBezTo>
                      <a:cubicBezTo>
                        <a:pt x="95" y="8"/>
                        <a:pt x="76" y="7"/>
                        <a:pt x="65" y="0"/>
                      </a:cubicBezTo>
                      <a:cubicBezTo>
                        <a:pt x="58" y="2"/>
                        <a:pt x="51" y="1"/>
                        <a:pt x="45" y="5"/>
                      </a:cubicBezTo>
                      <a:cubicBezTo>
                        <a:pt x="39" y="9"/>
                        <a:pt x="30" y="42"/>
                        <a:pt x="30" y="3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2" name="Freeform 106"/>
                <p:cNvSpPr>
                  <a:spLocks noChangeAspect="1"/>
                </p:cNvSpPr>
                <p:nvPr/>
              </p:nvSpPr>
              <p:spPr bwMode="auto">
                <a:xfrm>
                  <a:off x="7577" y="7330"/>
                  <a:ext cx="292" cy="308"/>
                </a:xfrm>
                <a:custGeom>
                  <a:avLst/>
                  <a:gdLst/>
                  <a:ahLst/>
                  <a:cxnLst>
                    <a:cxn ang="0">
                      <a:pos x="73" y="0"/>
                    </a:cxn>
                    <a:cxn ang="0">
                      <a:pos x="118" y="10"/>
                    </a:cxn>
                    <a:cxn ang="0">
                      <a:pos x="148" y="30"/>
                    </a:cxn>
                    <a:cxn ang="0">
                      <a:pos x="188" y="90"/>
                    </a:cxn>
                    <a:cxn ang="0">
                      <a:pos x="203" y="195"/>
                    </a:cxn>
                    <a:cxn ang="0">
                      <a:pos x="228" y="240"/>
                    </a:cxn>
                    <a:cxn ang="0">
                      <a:pos x="233" y="260"/>
                    </a:cxn>
                    <a:cxn ang="0">
                      <a:pos x="253" y="300"/>
                    </a:cxn>
                    <a:cxn ang="0">
                      <a:pos x="218" y="295"/>
                    </a:cxn>
                    <a:cxn ang="0">
                      <a:pos x="203" y="275"/>
                    </a:cxn>
                    <a:cxn ang="0">
                      <a:pos x="173" y="255"/>
                    </a:cxn>
                    <a:cxn ang="0">
                      <a:pos x="144" y="200"/>
                    </a:cxn>
                    <a:cxn ang="0">
                      <a:pos x="128" y="185"/>
                    </a:cxn>
                    <a:cxn ang="0">
                      <a:pos x="98" y="165"/>
                    </a:cxn>
                    <a:cxn ang="0">
                      <a:pos x="28" y="100"/>
                    </a:cxn>
                    <a:cxn ang="0">
                      <a:pos x="8" y="55"/>
                    </a:cxn>
                    <a:cxn ang="0">
                      <a:pos x="53" y="60"/>
                    </a:cxn>
                    <a:cxn ang="0">
                      <a:pos x="28" y="25"/>
                    </a:cxn>
                    <a:cxn ang="0">
                      <a:pos x="23" y="5"/>
                    </a:cxn>
                    <a:cxn ang="0">
                      <a:pos x="43" y="10"/>
                    </a:cxn>
                    <a:cxn ang="0">
                      <a:pos x="73" y="0"/>
                    </a:cxn>
                  </a:cxnLst>
                  <a:rect l="0" t="0" r="r" b="b"/>
                  <a:pathLst>
                    <a:path w="292" h="308">
                      <a:moveTo>
                        <a:pt x="73" y="0"/>
                      </a:moveTo>
                      <a:cubicBezTo>
                        <a:pt x="88" y="4"/>
                        <a:pt x="104" y="4"/>
                        <a:pt x="118" y="10"/>
                      </a:cubicBezTo>
                      <a:cubicBezTo>
                        <a:pt x="129" y="15"/>
                        <a:pt x="148" y="30"/>
                        <a:pt x="148" y="30"/>
                      </a:cubicBezTo>
                      <a:cubicBezTo>
                        <a:pt x="159" y="62"/>
                        <a:pt x="161" y="69"/>
                        <a:pt x="188" y="90"/>
                      </a:cubicBezTo>
                      <a:cubicBezTo>
                        <a:pt x="214" y="142"/>
                        <a:pt x="186" y="78"/>
                        <a:pt x="203" y="195"/>
                      </a:cubicBezTo>
                      <a:cubicBezTo>
                        <a:pt x="205" y="206"/>
                        <a:pt x="222" y="231"/>
                        <a:pt x="228" y="240"/>
                      </a:cubicBezTo>
                      <a:cubicBezTo>
                        <a:pt x="230" y="247"/>
                        <a:pt x="229" y="255"/>
                        <a:pt x="233" y="260"/>
                      </a:cubicBezTo>
                      <a:cubicBezTo>
                        <a:pt x="239" y="268"/>
                        <a:pt x="292" y="261"/>
                        <a:pt x="253" y="300"/>
                      </a:cubicBezTo>
                      <a:cubicBezTo>
                        <a:pt x="245" y="308"/>
                        <a:pt x="230" y="297"/>
                        <a:pt x="218" y="295"/>
                      </a:cubicBezTo>
                      <a:cubicBezTo>
                        <a:pt x="213" y="288"/>
                        <a:pt x="209" y="281"/>
                        <a:pt x="203" y="275"/>
                      </a:cubicBezTo>
                      <a:cubicBezTo>
                        <a:pt x="194" y="267"/>
                        <a:pt x="173" y="255"/>
                        <a:pt x="173" y="255"/>
                      </a:cubicBezTo>
                      <a:cubicBezTo>
                        <a:pt x="170" y="247"/>
                        <a:pt x="151" y="207"/>
                        <a:pt x="144" y="200"/>
                      </a:cubicBezTo>
                      <a:cubicBezTo>
                        <a:pt x="139" y="195"/>
                        <a:pt x="134" y="189"/>
                        <a:pt x="128" y="185"/>
                      </a:cubicBezTo>
                      <a:cubicBezTo>
                        <a:pt x="118" y="179"/>
                        <a:pt x="98" y="165"/>
                        <a:pt x="98" y="165"/>
                      </a:cubicBezTo>
                      <a:cubicBezTo>
                        <a:pt x="84" y="138"/>
                        <a:pt x="58" y="110"/>
                        <a:pt x="28" y="100"/>
                      </a:cubicBezTo>
                      <a:cubicBezTo>
                        <a:pt x="10" y="74"/>
                        <a:pt x="0" y="88"/>
                        <a:pt x="8" y="55"/>
                      </a:cubicBezTo>
                      <a:cubicBezTo>
                        <a:pt x="23" y="57"/>
                        <a:pt x="38" y="63"/>
                        <a:pt x="53" y="60"/>
                      </a:cubicBezTo>
                      <a:cubicBezTo>
                        <a:pt x="101" y="51"/>
                        <a:pt x="33" y="26"/>
                        <a:pt x="28" y="25"/>
                      </a:cubicBezTo>
                      <a:cubicBezTo>
                        <a:pt x="26" y="18"/>
                        <a:pt x="18" y="10"/>
                        <a:pt x="23" y="5"/>
                      </a:cubicBezTo>
                      <a:cubicBezTo>
                        <a:pt x="28" y="0"/>
                        <a:pt x="36" y="10"/>
                        <a:pt x="43" y="10"/>
                      </a:cubicBezTo>
                      <a:cubicBezTo>
                        <a:pt x="54" y="10"/>
                        <a:pt x="63" y="3"/>
                        <a:pt x="73" y="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53" name="Freeform 107"/>
                <p:cNvSpPr>
                  <a:spLocks noChangeAspect="1"/>
                </p:cNvSpPr>
                <p:nvPr/>
              </p:nvSpPr>
              <p:spPr bwMode="auto">
                <a:xfrm>
                  <a:off x="7252" y="7400"/>
                  <a:ext cx="794" cy="757"/>
                </a:xfrm>
                <a:custGeom>
                  <a:avLst/>
                  <a:gdLst/>
                  <a:ahLst/>
                  <a:cxnLst>
                    <a:cxn ang="0">
                      <a:pos x="73" y="305"/>
                    </a:cxn>
                    <a:cxn ang="0">
                      <a:pos x="138" y="365"/>
                    </a:cxn>
                    <a:cxn ang="0">
                      <a:pos x="68" y="405"/>
                    </a:cxn>
                    <a:cxn ang="0">
                      <a:pos x="13" y="530"/>
                    </a:cxn>
                    <a:cxn ang="0">
                      <a:pos x="103" y="545"/>
                    </a:cxn>
                    <a:cxn ang="0">
                      <a:pos x="147" y="460"/>
                    </a:cxn>
                    <a:cxn ang="0">
                      <a:pos x="203" y="420"/>
                    </a:cxn>
                    <a:cxn ang="0">
                      <a:pos x="328" y="340"/>
                    </a:cxn>
                    <a:cxn ang="0">
                      <a:pos x="403" y="455"/>
                    </a:cxn>
                    <a:cxn ang="0">
                      <a:pos x="538" y="515"/>
                    </a:cxn>
                    <a:cxn ang="0">
                      <a:pos x="478" y="535"/>
                    </a:cxn>
                    <a:cxn ang="0">
                      <a:pos x="488" y="560"/>
                    </a:cxn>
                    <a:cxn ang="0">
                      <a:pos x="523" y="595"/>
                    </a:cxn>
                    <a:cxn ang="0">
                      <a:pos x="543" y="570"/>
                    </a:cxn>
                    <a:cxn ang="0">
                      <a:pos x="603" y="585"/>
                    </a:cxn>
                    <a:cxn ang="0">
                      <a:pos x="658" y="610"/>
                    </a:cxn>
                    <a:cxn ang="0">
                      <a:pos x="673" y="655"/>
                    </a:cxn>
                    <a:cxn ang="0">
                      <a:pos x="723" y="705"/>
                    </a:cxn>
                    <a:cxn ang="0">
                      <a:pos x="778" y="730"/>
                    </a:cxn>
                    <a:cxn ang="0">
                      <a:pos x="778" y="655"/>
                    </a:cxn>
                    <a:cxn ang="0">
                      <a:pos x="747" y="603"/>
                    </a:cxn>
                    <a:cxn ang="0">
                      <a:pos x="703" y="520"/>
                    </a:cxn>
                    <a:cxn ang="0">
                      <a:pos x="721" y="468"/>
                    </a:cxn>
                    <a:cxn ang="0">
                      <a:pos x="691" y="419"/>
                    </a:cxn>
                    <a:cxn ang="0">
                      <a:pos x="638" y="365"/>
                    </a:cxn>
                    <a:cxn ang="0">
                      <a:pos x="618" y="320"/>
                    </a:cxn>
                    <a:cxn ang="0">
                      <a:pos x="548" y="315"/>
                    </a:cxn>
                    <a:cxn ang="0">
                      <a:pos x="493" y="265"/>
                    </a:cxn>
                    <a:cxn ang="0">
                      <a:pos x="378" y="255"/>
                    </a:cxn>
                    <a:cxn ang="0">
                      <a:pos x="388" y="200"/>
                    </a:cxn>
                    <a:cxn ang="0">
                      <a:pos x="368" y="150"/>
                    </a:cxn>
                    <a:cxn ang="0">
                      <a:pos x="258" y="85"/>
                    </a:cxn>
                    <a:cxn ang="0">
                      <a:pos x="168" y="25"/>
                    </a:cxn>
                    <a:cxn ang="0">
                      <a:pos x="88" y="50"/>
                    </a:cxn>
                    <a:cxn ang="0">
                      <a:pos x="113" y="135"/>
                    </a:cxn>
                    <a:cxn ang="0">
                      <a:pos x="123" y="170"/>
                    </a:cxn>
                  </a:cxnLst>
                  <a:rect l="0" t="0" r="r" b="b"/>
                  <a:pathLst>
                    <a:path w="794" h="757">
                      <a:moveTo>
                        <a:pt x="123" y="170"/>
                      </a:moveTo>
                      <a:cubicBezTo>
                        <a:pt x="108" y="216"/>
                        <a:pt x="100" y="264"/>
                        <a:pt x="73" y="305"/>
                      </a:cubicBezTo>
                      <a:cubicBezTo>
                        <a:pt x="87" y="347"/>
                        <a:pt x="105" y="324"/>
                        <a:pt x="133" y="315"/>
                      </a:cubicBezTo>
                      <a:cubicBezTo>
                        <a:pt x="138" y="336"/>
                        <a:pt x="132" y="346"/>
                        <a:pt x="138" y="365"/>
                      </a:cubicBezTo>
                      <a:cubicBezTo>
                        <a:pt x="137" y="378"/>
                        <a:pt x="129" y="386"/>
                        <a:pt x="117" y="393"/>
                      </a:cubicBezTo>
                      <a:cubicBezTo>
                        <a:pt x="105" y="400"/>
                        <a:pt x="81" y="389"/>
                        <a:pt x="68" y="405"/>
                      </a:cubicBezTo>
                      <a:cubicBezTo>
                        <a:pt x="44" y="429"/>
                        <a:pt x="48" y="459"/>
                        <a:pt x="38" y="490"/>
                      </a:cubicBezTo>
                      <a:cubicBezTo>
                        <a:pt x="49" y="524"/>
                        <a:pt x="24" y="496"/>
                        <a:pt x="13" y="530"/>
                      </a:cubicBezTo>
                      <a:cubicBezTo>
                        <a:pt x="36" y="564"/>
                        <a:pt x="0" y="604"/>
                        <a:pt x="48" y="580"/>
                      </a:cubicBezTo>
                      <a:cubicBezTo>
                        <a:pt x="65" y="555"/>
                        <a:pt x="86" y="570"/>
                        <a:pt x="103" y="545"/>
                      </a:cubicBezTo>
                      <a:cubicBezTo>
                        <a:pt x="109" y="521"/>
                        <a:pt x="117" y="514"/>
                        <a:pt x="138" y="500"/>
                      </a:cubicBezTo>
                      <a:cubicBezTo>
                        <a:pt x="144" y="486"/>
                        <a:pt x="144" y="470"/>
                        <a:pt x="147" y="460"/>
                      </a:cubicBezTo>
                      <a:cubicBezTo>
                        <a:pt x="150" y="450"/>
                        <a:pt x="149" y="445"/>
                        <a:pt x="158" y="438"/>
                      </a:cubicBezTo>
                      <a:cubicBezTo>
                        <a:pt x="178" y="433"/>
                        <a:pt x="184" y="429"/>
                        <a:pt x="203" y="420"/>
                      </a:cubicBezTo>
                      <a:cubicBezTo>
                        <a:pt x="216" y="381"/>
                        <a:pt x="203" y="394"/>
                        <a:pt x="238" y="380"/>
                      </a:cubicBezTo>
                      <a:cubicBezTo>
                        <a:pt x="263" y="342"/>
                        <a:pt x="283" y="345"/>
                        <a:pt x="328" y="340"/>
                      </a:cubicBezTo>
                      <a:cubicBezTo>
                        <a:pt x="341" y="365"/>
                        <a:pt x="357" y="376"/>
                        <a:pt x="383" y="385"/>
                      </a:cubicBezTo>
                      <a:cubicBezTo>
                        <a:pt x="376" y="418"/>
                        <a:pt x="362" y="445"/>
                        <a:pt x="403" y="455"/>
                      </a:cubicBezTo>
                      <a:cubicBezTo>
                        <a:pt x="443" y="445"/>
                        <a:pt x="412" y="460"/>
                        <a:pt x="443" y="480"/>
                      </a:cubicBezTo>
                      <a:cubicBezTo>
                        <a:pt x="470" y="498"/>
                        <a:pt x="506" y="507"/>
                        <a:pt x="538" y="515"/>
                      </a:cubicBezTo>
                      <a:cubicBezTo>
                        <a:pt x="547" y="523"/>
                        <a:pt x="502" y="521"/>
                        <a:pt x="492" y="524"/>
                      </a:cubicBezTo>
                      <a:cubicBezTo>
                        <a:pt x="482" y="527"/>
                        <a:pt x="482" y="530"/>
                        <a:pt x="478" y="535"/>
                      </a:cubicBezTo>
                      <a:cubicBezTo>
                        <a:pt x="475" y="542"/>
                        <a:pt x="465" y="548"/>
                        <a:pt x="468" y="555"/>
                      </a:cubicBezTo>
                      <a:cubicBezTo>
                        <a:pt x="471" y="561"/>
                        <a:pt x="483" y="556"/>
                        <a:pt x="488" y="560"/>
                      </a:cubicBezTo>
                      <a:cubicBezTo>
                        <a:pt x="492" y="563"/>
                        <a:pt x="490" y="571"/>
                        <a:pt x="493" y="575"/>
                      </a:cubicBezTo>
                      <a:cubicBezTo>
                        <a:pt x="504" y="591"/>
                        <a:pt x="507" y="590"/>
                        <a:pt x="523" y="595"/>
                      </a:cubicBezTo>
                      <a:cubicBezTo>
                        <a:pt x="528" y="592"/>
                        <a:pt x="534" y="590"/>
                        <a:pt x="538" y="585"/>
                      </a:cubicBezTo>
                      <a:cubicBezTo>
                        <a:pt x="541" y="581"/>
                        <a:pt x="538" y="571"/>
                        <a:pt x="543" y="570"/>
                      </a:cubicBezTo>
                      <a:cubicBezTo>
                        <a:pt x="553" y="567"/>
                        <a:pt x="563" y="573"/>
                        <a:pt x="573" y="575"/>
                      </a:cubicBezTo>
                      <a:cubicBezTo>
                        <a:pt x="583" y="578"/>
                        <a:pt x="603" y="585"/>
                        <a:pt x="603" y="585"/>
                      </a:cubicBezTo>
                      <a:cubicBezTo>
                        <a:pt x="608" y="590"/>
                        <a:pt x="612" y="597"/>
                        <a:pt x="618" y="600"/>
                      </a:cubicBezTo>
                      <a:cubicBezTo>
                        <a:pt x="631" y="606"/>
                        <a:pt x="658" y="610"/>
                        <a:pt x="658" y="610"/>
                      </a:cubicBezTo>
                      <a:cubicBezTo>
                        <a:pt x="660" y="620"/>
                        <a:pt x="660" y="630"/>
                        <a:pt x="663" y="640"/>
                      </a:cubicBezTo>
                      <a:cubicBezTo>
                        <a:pt x="665" y="646"/>
                        <a:pt x="671" y="649"/>
                        <a:pt x="673" y="655"/>
                      </a:cubicBezTo>
                      <a:cubicBezTo>
                        <a:pt x="676" y="665"/>
                        <a:pt x="671" y="677"/>
                        <a:pt x="678" y="685"/>
                      </a:cubicBezTo>
                      <a:cubicBezTo>
                        <a:pt x="689" y="697"/>
                        <a:pt x="709" y="696"/>
                        <a:pt x="723" y="705"/>
                      </a:cubicBezTo>
                      <a:cubicBezTo>
                        <a:pt x="739" y="728"/>
                        <a:pt x="743" y="747"/>
                        <a:pt x="768" y="755"/>
                      </a:cubicBezTo>
                      <a:cubicBezTo>
                        <a:pt x="794" y="746"/>
                        <a:pt x="778" y="757"/>
                        <a:pt x="778" y="730"/>
                      </a:cubicBezTo>
                      <a:cubicBezTo>
                        <a:pt x="778" y="722"/>
                        <a:pt x="781" y="713"/>
                        <a:pt x="783" y="705"/>
                      </a:cubicBezTo>
                      <a:cubicBezTo>
                        <a:pt x="781" y="688"/>
                        <a:pt x="783" y="671"/>
                        <a:pt x="778" y="655"/>
                      </a:cubicBezTo>
                      <a:cubicBezTo>
                        <a:pt x="773" y="638"/>
                        <a:pt x="753" y="606"/>
                        <a:pt x="743" y="591"/>
                      </a:cubicBezTo>
                      <a:cubicBezTo>
                        <a:pt x="740" y="587"/>
                        <a:pt x="751" y="607"/>
                        <a:pt x="747" y="603"/>
                      </a:cubicBezTo>
                      <a:cubicBezTo>
                        <a:pt x="742" y="598"/>
                        <a:pt x="735" y="572"/>
                        <a:pt x="728" y="569"/>
                      </a:cubicBezTo>
                      <a:cubicBezTo>
                        <a:pt x="734" y="540"/>
                        <a:pt x="729" y="537"/>
                        <a:pt x="703" y="520"/>
                      </a:cubicBezTo>
                      <a:cubicBezTo>
                        <a:pt x="728" y="512"/>
                        <a:pt x="725" y="528"/>
                        <a:pt x="753" y="535"/>
                      </a:cubicBezTo>
                      <a:cubicBezTo>
                        <a:pt x="745" y="510"/>
                        <a:pt x="747" y="477"/>
                        <a:pt x="721" y="468"/>
                      </a:cubicBezTo>
                      <a:cubicBezTo>
                        <a:pt x="718" y="463"/>
                        <a:pt x="721" y="442"/>
                        <a:pt x="717" y="438"/>
                      </a:cubicBezTo>
                      <a:cubicBezTo>
                        <a:pt x="713" y="434"/>
                        <a:pt x="694" y="424"/>
                        <a:pt x="691" y="419"/>
                      </a:cubicBezTo>
                      <a:cubicBezTo>
                        <a:pt x="673" y="393"/>
                        <a:pt x="685" y="400"/>
                        <a:pt x="657" y="381"/>
                      </a:cubicBezTo>
                      <a:cubicBezTo>
                        <a:pt x="654" y="374"/>
                        <a:pt x="643" y="370"/>
                        <a:pt x="638" y="365"/>
                      </a:cubicBezTo>
                      <a:cubicBezTo>
                        <a:pt x="634" y="361"/>
                        <a:pt x="627" y="364"/>
                        <a:pt x="623" y="360"/>
                      </a:cubicBezTo>
                      <a:cubicBezTo>
                        <a:pt x="615" y="352"/>
                        <a:pt x="625" y="330"/>
                        <a:pt x="618" y="320"/>
                      </a:cubicBezTo>
                      <a:cubicBezTo>
                        <a:pt x="611" y="310"/>
                        <a:pt x="583" y="300"/>
                        <a:pt x="583" y="300"/>
                      </a:cubicBezTo>
                      <a:cubicBezTo>
                        <a:pt x="574" y="303"/>
                        <a:pt x="554" y="309"/>
                        <a:pt x="548" y="315"/>
                      </a:cubicBezTo>
                      <a:cubicBezTo>
                        <a:pt x="540" y="323"/>
                        <a:pt x="513" y="310"/>
                        <a:pt x="513" y="310"/>
                      </a:cubicBezTo>
                      <a:cubicBezTo>
                        <a:pt x="478" y="284"/>
                        <a:pt x="508" y="299"/>
                        <a:pt x="493" y="265"/>
                      </a:cubicBezTo>
                      <a:cubicBezTo>
                        <a:pt x="485" y="246"/>
                        <a:pt x="467" y="229"/>
                        <a:pt x="453" y="215"/>
                      </a:cubicBezTo>
                      <a:cubicBezTo>
                        <a:pt x="399" y="223"/>
                        <a:pt x="416" y="230"/>
                        <a:pt x="378" y="255"/>
                      </a:cubicBezTo>
                      <a:cubicBezTo>
                        <a:pt x="347" y="245"/>
                        <a:pt x="359" y="228"/>
                        <a:pt x="383" y="220"/>
                      </a:cubicBezTo>
                      <a:cubicBezTo>
                        <a:pt x="385" y="213"/>
                        <a:pt x="385" y="206"/>
                        <a:pt x="388" y="200"/>
                      </a:cubicBezTo>
                      <a:cubicBezTo>
                        <a:pt x="392" y="194"/>
                        <a:pt x="401" y="192"/>
                        <a:pt x="403" y="185"/>
                      </a:cubicBezTo>
                      <a:cubicBezTo>
                        <a:pt x="409" y="168"/>
                        <a:pt x="370" y="150"/>
                        <a:pt x="368" y="150"/>
                      </a:cubicBezTo>
                      <a:cubicBezTo>
                        <a:pt x="340" y="143"/>
                        <a:pt x="319" y="136"/>
                        <a:pt x="298" y="115"/>
                      </a:cubicBezTo>
                      <a:cubicBezTo>
                        <a:pt x="290" y="84"/>
                        <a:pt x="291" y="78"/>
                        <a:pt x="258" y="85"/>
                      </a:cubicBezTo>
                      <a:cubicBezTo>
                        <a:pt x="182" y="80"/>
                        <a:pt x="165" y="79"/>
                        <a:pt x="223" y="65"/>
                      </a:cubicBezTo>
                      <a:cubicBezTo>
                        <a:pt x="208" y="43"/>
                        <a:pt x="187" y="44"/>
                        <a:pt x="168" y="25"/>
                      </a:cubicBezTo>
                      <a:cubicBezTo>
                        <a:pt x="121" y="37"/>
                        <a:pt x="125" y="11"/>
                        <a:pt x="93" y="0"/>
                      </a:cubicBezTo>
                      <a:cubicBezTo>
                        <a:pt x="74" y="28"/>
                        <a:pt x="98" y="20"/>
                        <a:pt x="88" y="50"/>
                      </a:cubicBezTo>
                      <a:cubicBezTo>
                        <a:pt x="112" y="86"/>
                        <a:pt x="115" y="64"/>
                        <a:pt x="108" y="115"/>
                      </a:cubicBezTo>
                      <a:cubicBezTo>
                        <a:pt x="110" y="122"/>
                        <a:pt x="111" y="128"/>
                        <a:pt x="113" y="135"/>
                      </a:cubicBezTo>
                      <a:cubicBezTo>
                        <a:pt x="114" y="140"/>
                        <a:pt x="117" y="145"/>
                        <a:pt x="118" y="150"/>
                      </a:cubicBezTo>
                      <a:cubicBezTo>
                        <a:pt x="120" y="157"/>
                        <a:pt x="123" y="170"/>
                        <a:pt x="123" y="170"/>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grpSp>
            <p:nvGrpSpPr>
              <p:cNvPr id="30721" name="Group 108"/>
              <p:cNvGrpSpPr>
                <a:grpSpLocks noChangeAspect="1"/>
              </p:cNvGrpSpPr>
              <p:nvPr/>
            </p:nvGrpSpPr>
            <p:grpSpPr bwMode="auto">
              <a:xfrm>
                <a:off x="10739973" y="14151369"/>
                <a:ext cx="1756827" cy="3038649"/>
                <a:chOff x="8884" y="11216"/>
                <a:chExt cx="1256" cy="2175"/>
              </a:xfrm>
              <a:grpFill/>
            </p:grpSpPr>
            <p:sp>
              <p:nvSpPr>
                <p:cNvPr id="43" name="Freeform 109"/>
                <p:cNvSpPr>
                  <a:spLocks noChangeAspect="1"/>
                </p:cNvSpPr>
                <p:nvPr/>
              </p:nvSpPr>
              <p:spPr bwMode="auto">
                <a:xfrm>
                  <a:off x="8884" y="11216"/>
                  <a:ext cx="1256" cy="2029"/>
                </a:xfrm>
                <a:custGeom>
                  <a:avLst/>
                  <a:gdLst/>
                  <a:ahLst/>
                  <a:cxnLst>
                    <a:cxn ang="0">
                      <a:pos x="1076" y="27"/>
                    </a:cxn>
                    <a:cxn ang="0">
                      <a:pos x="1046" y="139"/>
                    </a:cxn>
                    <a:cxn ang="0">
                      <a:pos x="1132" y="207"/>
                    </a:cxn>
                    <a:cxn ang="0">
                      <a:pos x="1215" y="300"/>
                    </a:cxn>
                    <a:cxn ang="0">
                      <a:pos x="1185" y="398"/>
                    </a:cxn>
                    <a:cxn ang="0">
                      <a:pos x="1245" y="462"/>
                    </a:cxn>
                    <a:cxn ang="0">
                      <a:pos x="1211" y="574"/>
                    </a:cxn>
                    <a:cxn ang="0">
                      <a:pos x="1226" y="649"/>
                    </a:cxn>
                    <a:cxn ang="0">
                      <a:pos x="1125" y="799"/>
                    </a:cxn>
                    <a:cxn ang="0">
                      <a:pos x="1042" y="837"/>
                    </a:cxn>
                    <a:cxn ang="0">
                      <a:pos x="994" y="919"/>
                    </a:cxn>
                    <a:cxn ang="0">
                      <a:pos x="1024" y="1009"/>
                    </a:cxn>
                    <a:cxn ang="0">
                      <a:pos x="952" y="900"/>
                    </a:cxn>
                    <a:cxn ang="0">
                      <a:pos x="900" y="994"/>
                    </a:cxn>
                    <a:cxn ang="0">
                      <a:pos x="930" y="1110"/>
                    </a:cxn>
                    <a:cxn ang="0">
                      <a:pos x="922" y="1227"/>
                    </a:cxn>
                    <a:cxn ang="0">
                      <a:pos x="900" y="1358"/>
                    </a:cxn>
                    <a:cxn ang="0">
                      <a:pos x="877" y="1418"/>
                    </a:cxn>
                    <a:cxn ang="0">
                      <a:pos x="840" y="1309"/>
                    </a:cxn>
                    <a:cxn ang="0">
                      <a:pos x="810" y="1133"/>
                    </a:cxn>
                    <a:cxn ang="0">
                      <a:pos x="735" y="938"/>
                    </a:cxn>
                    <a:cxn ang="0">
                      <a:pos x="652" y="780"/>
                    </a:cxn>
                    <a:cxn ang="0">
                      <a:pos x="604" y="660"/>
                    </a:cxn>
                    <a:cxn ang="0">
                      <a:pos x="589" y="524"/>
                    </a:cxn>
                    <a:cxn ang="0">
                      <a:pos x="484" y="623"/>
                    </a:cxn>
                    <a:cxn ang="0">
                      <a:pos x="457" y="758"/>
                    </a:cxn>
                    <a:cxn ang="0">
                      <a:pos x="349" y="818"/>
                    </a:cxn>
                    <a:cxn ang="0">
                      <a:pos x="251" y="994"/>
                    </a:cxn>
                    <a:cxn ang="0">
                      <a:pos x="236" y="1185"/>
                    </a:cxn>
                    <a:cxn ang="0">
                      <a:pos x="300" y="1159"/>
                    </a:cxn>
                    <a:cxn ang="0">
                      <a:pos x="345" y="1219"/>
                    </a:cxn>
                    <a:cxn ang="0">
                      <a:pos x="430" y="1287"/>
                    </a:cxn>
                    <a:cxn ang="0">
                      <a:pos x="502" y="1470"/>
                    </a:cxn>
                    <a:cxn ang="0">
                      <a:pos x="401" y="1800"/>
                    </a:cxn>
                    <a:cxn ang="0">
                      <a:pos x="232" y="2029"/>
                    </a:cxn>
                    <a:cxn ang="0">
                      <a:pos x="285" y="1752"/>
                    </a:cxn>
                    <a:cxn ang="0">
                      <a:pos x="341" y="1470"/>
                    </a:cxn>
                    <a:cxn ang="0">
                      <a:pos x="191" y="1407"/>
                    </a:cxn>
                    <a:cxn ang="0">
                      <a:pos x="37" y="1362"/>
                    </a:cxn>
                    <a:cxn ang="0">
                      <a:pos x="71" y="1257"/>
                    </a:cxn>
                    <a:cxn ang="0">
                      <a:pos x="116" y="927"/>
                    </a:cxn>
                    <a:cxn ang="0">
                      <a:pos x="165" y="765"/>
                    </a:cxn>
                    <a:cxn ang="0">
                      <a:pos x="135" y="514"/>
                    </a:cxn>
                    <a:cxn ang="0">
                      <a:pos x="184" y="158"/>
                    </a:cxn>
                  </a:cxnLst>
                  <a:rect l="0" t="0" r="r" b="b"/>
                  <a:pathLst>
                    <a:path w="1256" h="2029">
                      <a:moveTo>
                        <a:pt x="187" y="8"/>
                      </a:moveTo>
                      <a:lnTo>
                        <a:pt x="1080" y="0"/>
                      </a:lnTo>
                      <a:lnTo>
                        <a:pt x="1076" y="27"/>
                      </a:lnTo>
                      <a:lnTo>
                        <a:pt x="1046" y="64"/>
                      </a:lnTo>
                      <a:lnTo>
                        <a:pt x="1039" y="98"/>
                      </a:lnTo>
                      <a:lnTo>
                        <a:pt x="1046" y="139"/>
                      </a:lnTo>
                      <a:lnTo>
                        <a:pt x="1091" y="150"/>
                      </a:lnTo>
                      <a:lnTo>
                        <a:pt x="1106" y="158"/>
                      </a:lnTo>
                      <a:lnTo>
                        <a:pt x="1132" y="207"/>
                      </a:lnTo>
                      <a:lnTo>
                        <a:pt x="1170" y="229"/>
                      </a:lnTo>
                      <a:lnTo>
                        <a:pt x="1215" y="240"/>
                      </a:lnTo>
                      <a:lnTo>
                        <a:pt x="1215" y="300"/>
                      </a:lnTo>
                      <a:lnTo>
                        <a:pt x="1219" y="342"/>
                      </a:lnTo>
                      <a:lnTo>
                        <a:pt x="1185" y="372"/>
                      </a:lnTo>
                      <a:lnTo>
                        <a:pt x="1185" y="398"/>
                      </a:lnTo>
                      <a:lnTo>
                        <a:pt x="1234" y="394"/>
                      </a:lnTo>
                      <a:lnTo>
                        <a:pt x="1249" y="420"/>
                      </a:lnTo>
                      <a:lnTo>
                        <a:pt x="1245" y="462"/>
                      </a:lnTo>
                      <a:lnTo>
                        <a:pt x="1192" y="480"/>
                      </a:lnTo>
                      <a:lnTo>
                        <a:pt x="1219" y="507"/>
                      </a:lnTo>
                      <a:lnTo>
                        <a:pt x="1211" y="574"/>
                      </a:lnTo>
                      <a:lnTo>
                        <a:pt x="1252" y="597"/>
                      </a:lnTo>
                      <a:lnTo>
                        <a:pt x="1256" y="612"/>
                      </a:lnTo>
                      <a:lnTo>
                        <a:pt x="1226" y="649"/>
                      </a:lnTo>
                      <a:lnTo>
                        <a:pt x="1170" y="705"/>
                      </a:lnTo>
                      <a:lnTo>
                        <a:pt x="1147" y="762"/>
                      </a:lnTo>
                      <a:lnTo>
                        <a:pt x="1125" y="799"/>
                      </a:lnTo>
                      <a:lnTo>
                        <a:pt x="1121" y="844"/>
                      </a:lnTo>
                      <a:lnTo>
                        <a:pt x="1087" y="855"/>
                      </a:lnTo>
                      <a:lnTo>
                        <a:pt x="1042" y="837"/>
                      </a:lnTo>
                      <a:lnTo>
                        <a:pt x="1012" y="855"/>
                      </a:lnTo>
                      <a:lnTo>
                        <a:pt x="1016" y="900"/>
                      </a:lnTo>
                      <a:lnTo>
                        <a:pt x="994" y="919"/>
                      </a:lnTo>
                      <a:lnTo>
                        <a:pt x="1027" y="957"/>
                      </a:lnTo>
                      <a:lnTo>
                        <a:pt x="1050" y="994"/>
                      </a:lnTo>
                      <a:lnTo>
                        <a:pt x="1024" y="1009"/>
                      </a:lnTo>
                      <a:lnTo>
                        <a:pt x="982" y="994"/>
                      </a:lnTo>
                      <a:lnTo>
                        <a:pt x="990" y="945"/>
                      </a:lnTo>
                      <a:lnTo>
                        <a:pt x="952" y="900"/>
                      </a:lnTo>
                      <a:lnTo>
                        <a:pt x="907" y="885"/>
                      </a:lnTo>
                      <a:lnTo>
                        <a:pt x="885" y="908"/>
                      </a:lnTo>
                      <a:lnTo>
                        <a:pt x="900" y="994"/>
                      </a:lnTo>
                      <a:lnTo>
                        <a:pt x="945" y="1024"/>
                      </a:lnTo>
                      <a:lnTo>
                        <a:pt x="952" y="1050"/>
                      </a:lnTo>
                      <a:lnTo>
                        <a:pt x="930" y="1110"/>
                      </a:lnTo>
                      <a:lnTo>
                        <a:pt x="911" y="1144"/>
                      </a:lnTo>
                      <a:lnTo>
                        <a:pt x="926" y="1197"/>
                      </a:lnTo>
                      <a:lnTo>
                        <a:pt x="922" y="1227"/>
                      </a:lnTo>
                      <a:lnTo>
                        <a:pt x="907" y="1272"/>
                      </a:lnTo>
                      <a:lnTo>
                        <a:pt x="911" y="1317"/>
                      </a:lnTo>
                      <a:lnTo>
                        <a:pt x="900" y="1358"/>
                      </a:lnTo>
                      <a:lnTo>
                        <a:pt x="907" y="1429"/>
                      </a:lnTo>
                      <a:lnTo>
                        <a:pt x="892" y="1455"/>
                      </a:lnTo>
                      <a:lnTo>
                        <a:pt x="877" y="1418"/>
                      </a:lnTo>
                      <a:lnTo>
                        <a:pt x="866" y="1365"/>
                      </a:lnTo>
                      <a:lnTo>
                        <a:pt x="851" y="1350"/>
                      </a:lnTo>
                      <a:lnTo>
                        <a:pt x="840" y="1309"/>
                      </a:lnTo>
                      <a:lnTo>
                        <a:pt x="799" y="1264"/>
                      </a:lnTo>
                      <a:lnTo>
                        <a:pt x="806" y="1193"/>
                      </a:lnTo>
                      <a:lnTo>
                        <a:pt x="810" y="1133"/>
                      </a:lnTo>
                      <a:lnTo>
                        <a:pt x="806" y="1050"/>
                      </a:lnTo>
                      <a:lnTo>
                        <a:pt x="814" y="998"/>
                      </a:lnTo>
                      <a:lnTo>
                        <a:pt x="735" y="938"/>
                      </a:lnTo>
                      <a:lnTo>
                        <a:pt x="724" y="855"/>
                      </a:lnTo>
                      <a:lnTo>
                        <a:pt x="690" y="788"/>
                      </a:lnTo>
                      <a:lnTo>
                        <a:pt x="652" y="780"/>
                      </a:lnTo>
                      <a:lnTo>
                        <a:pt x="641" y="754"/>
                      </a:lnTo>
                      <a:lnTo>
                        <a:pt x="637" y="694"/>
                      </a:lnTo>
                      <a:lnTo>
                        <a:pt x="604" y="660"/>
                      </a:lnTo>
                      <a:lnTo>
                        <a:pt x="592" y="593"/>
                      </a:lnTo>
                      <a:lnTo>
                        <a:pt x="607" y="540"/>
                      </a:lnTo>
                      <a:lnTo>
                        <a:pt x="589" y="524"/>
                      </a:lnTo>
                      <a:lnTo>
                        <a:pt x="559" y="563"/>
                      </a:lnTo>
                      <a:lnTo>
                        <a:pt x="506" y="589"/>
                      </a:lnTo>
                      <a:lnTo>
                        <a:pt x="484" y="623"/>
                      </a:lnTo>
                      <a:lnTo>
                        <a:pt x="461" y="687"/>
                      </a:lnTo>
                      <a:lnTo>
                        <a:pt x="469" y="735"/>
                      </a:lnTo>
                      <a:lnTo>
                        <a:pt x="457" y="758"/>
                      </a:lnTo>
                      <a:lnTo>
                        <a:pt x="430" y="788"/>
                      </a:lnTo>
                      <a:lnTo>
                        <a:pt x="401" y="814"/>
                      </a:lnTo>
                      <a:lnTo>
                        <a:pt x="349" y="818"/>
                      </a:lnTo>
                      <a:lnTo>
                        <a:pt x="315" y="852"/>
                      </a:lnTo>
                      <a:lnTo>
                        <a:pt x="326" y="915"/>
                      </a:lnTo>
                      <a:lnTo>
                        <a:pt x="251" y="994"/>
                      </a:lnTo>
                      <a:lnTo>
                        <a:pt x="240" y="1080"/>
                      </a:lnTo>
                      <a:lnTo>
                        <a:pt x="232" y="1140"/>
                      </a:lnTo>
                      <a:lnTo>
                        <a:pt x="236" y="1185"/>
                      </a:lnTo>
                      <a:lnTo>
                        <a:pt x="274" y="1204"/>
                      </a:lnTo>
                      <a:lnTo>
                        <a:pt x="274" y="1159"/>
                      </a:lnTo>
                      <a:lnTo>
                        <a:pt x="300" y="1159"/>
                      </a:lnTo>
                      <a:lnTo>
                        <a:pt x="304" y="1182"/>
                      </a:lnTo>
                      <a:lnTo>
                        <a:pt x="330" y="1189"/>
                      </a:lnTo>
                      <a:lnTo>
                        <a:pt x="345" y="1219"/>
                      </a:lnTo>
                      <a:lnTo>
                        <a:pt x="367" y="1230"/>
                      </a:lnTo>
                      <a:lnTo>
                        <a:pt x="394" y="1238"/>
                      </a:lnTo>
                      <a:lnTo>
                        <a:pt x="430" y="1287"/>
                      </a:lnTo>
                      <a:lnTo>
                        <a:pt x="439" y="1343"/>
                      </a:lnTo>
                      <a:lnTo>
                        <a:pt x="469" y="1410"/>
                      </a:lnTo>
                      <a:lnTo>
                        <a:pt x="502" y="1470"/>
                      </a:lnTo>
                      <a:lnTo>
                        <a:pt x="514" y="1581"/>
                      </a:lnTo>
                      <a:lnTo>
                        <a:pt x="476" y="1733"/>
                      </a:lnTo>
                      <a:lnTo>
                        <a:pt x="401" y="1800"/>
                      </a:lnTo>
                      <a:lnTo>
                        <a:pt x="326" y="1920"/>
                      </a:lnTo>
                      <a:lnTo>
                        <a:pt x="296" y="1999"/>
                      </a:lnTo>
                      <a:lnTo>
                        <a:pt x="232" y="2029"/>
                      </a:lnTo>
                      <a:lnTo>
                        <a:pt x="191" y="2007"/>
                      </a:lnTo>
                      <a:lnTo>
                        <a:pt x="296" y="1808"/>
                      </a:lnTo>
                      <a:lnTo>
                        <a:pt x="285" y="1752"/>
                      </a:lnTo>
                      <a:lnTo>
                        <a:pt x="322" y="1589"/>
                      </a:lnTo>
                      <a:lnTo>
                        <a:pt x="341" y="1549"/>
                      </a:lnTo>
                      <a:lnTo>
                        <a:pt x="341" y="1470"/>
                      </a:lnTo>
                      <a:lnTo>
                        <a:pt x="296" y="1377"/>
                      </a:lnTo>
                      <a:lnTo>
                        <a:pt x="247" y="1377"/>
                      </a:lnTo>
                      <a:lnTo>
                        <a:pt x="191" y="1407"/>
                      </a:lnTo>
                      <a:lnTo>
                        <a:pt x="157" y="1414"/>
                      </a:lnTo>
                      <a:lnTo>
                        <a:pt x="109" y="1395"/>
                      </a:lnTo>
                      <a:lnTo>
                        <a:pt x="37" y="1362"/>
                      </a:lnTo>
                      <a:lnTo>
                        <a:pt x="1" y="1354"/>
                      </a:lnTo>
                      <a:lnTo>
                        <a:pt x="0" y="1320"/>
                      </a:lnTo>
                      <a:lnTo>
                        <a:pt x="71" y="1257"/>
                      </a:lnTo>
                      <a:lnTo>
                        <a:pt x="79" y="1095"/>
                      </a:lnTo>
                      <a:lnTo>
                        <a:pt x="127" y="1020"/>
                      </a:lnTo>
                      <a:lnTo>
                        <a:pt x="116" y="927"/>
                      </a:lnTo>
                      <a:lnTo>
                        <a:pt x="146" y="874"/>
                      </a:lnTo>
                      <a:lnTo>
                        <a:pt x="142" y="818"/>
                      </a:lnTo>
                      <a:lnTo>
                        <a:pt x="165" y="765"/>
                      </a:lnTo>
                      <a:lnTo>
                        <a:pt x="160" y="645"/>
                      </a:lnTo>
                      <a:lnTo>
                        <a:pt x="86" y="514"/>
                      </a:lnTo>
                      <a:lnTo>
                        <a:pt x="135" y="514"/>
                      </a:lnTo>
                      <a:lnTo>
                        <a:pt x="120" y="424"/>
                      </a:lnTo>
                      <a:lnTo>
                        <a:pt x="120" y="345"/>
                      </a:lnTo>
                      <a:lnTo>
                        <a:pt x="184" y="158"/>
                      </a:lnTo>
                      <a:lnTo>
                        <a:pt x="187" y="8"/>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44" name="Freeform 110"/>
                <p:cNvSpPr>
                  <a:spLocks noChangeAspect="1"/>
                </p:cNvSpPr>
                <p:nvPr/>
              </p:nvSpPr>
              <p:spPr bwMode="auto">
                <a:xfrm>
                  <a:off x="9334" y="11906"/>
                  <a:ext cx="128" cy="269"/>
                </a:xfrm>
                <a:custGeom>
                  <a:avLst/>
                  <a:gdLst/>
                  <a:ahLst/>
                  <a:cxnLst>
                    <a:cxn ang="0">
                      <a:pos x="37" y="12"/>
                    </a:cxn>
                    <a:cxn ang="0">
                      <a:pos x="37" y="53"/>
                    </a:cxn>
                    <a:cxn ang="0">
                      <a:pos x="15" y="75"/>
                    </a:cxn>
                    <a:cxn ang="0">
                      <a:pos x="49" y="109"/>
                    </a:cxn>
                    <a:cxn ang="0">
                      <a:pos x="45" y="195"/>
                    </a:cxn>
                    <a:cxn ang="0">
                      <a:pos x="7" y="195"/>
                    </a:cxn>
                    <a:cxn ang="0">
                      <a:pos x="26" y="237"/>
                    </a:cxn>
                    <a:cxn ang="0">
                      <a:pos x="49" y="263"/>
                    </a:cxn>
                    <a:cxn ang="0">
                      <a:pos x="60" y="244"/>
                    </a:cxn>
                    <a:cxn ang="0">
                      <a:pos x="56" y="195"/>
                    </a:cxn>
                    <a:cxn ang="0">
                      <a:pos x="94" y="248"/>
                    </a:cxn>
                    <a:cxn ang="0">
                      <a:pos x="112" y="240"/>
                    </a:cxn>
                    <a:cxn ang="0">
                      <a:pos x="127" y="192"/>
                    </a:cxn>
                    <a:cxn ang="0">
                      <a:pos x="105" y="147"/>
                    </a:cxn>
                    <a:cxn ang="0">
                      <a:pos x="127" y="87"/>
                    </a:cxn>
                    <a:cxn ang="0">
                      <a:pos x="56" y="0"/>
                    </a:cxn>
                    <a:cxn ang="0">
                      <a:pos x="37" y="12"/>
                    </a:cxn>
                  </a:cxnLst>
                  <a:rect l="0" t="0" r="r" b="b"/>
                  <a:pathLst>
                    <a:path w="128" h="269">
                      <a:moveTo>
                        <a:pt x="37" y="12"/>
                      </a:moveTo>
                      <a:cubicBezTo>
                        <a:pt x="40" y="26"/>
                        <a:pt x="45" y="39"/>
                        <a:pt x="37" y="53"/>
                      </a:cubicBezTo>
                      <a:cubicBezTo>
                        <a:pt x="32" y="62"/>
                        <a:pt x="15" y="75"/>
                        <a:pt x="15" y="75"/>
                      </a:cubicBezTo>
                      <a:cubicBezTo>
                        <a:pt x="7" y="104"/>
                        <a:pt x="27" y="102"/>
                        <a:pt x="49" y="109"/>
                      </a:cubicBezTo>
                      <a:cubicBezTo>
                        <a:pt x="58" y="143"/>
                        <a:pt x="52" y="163"/>
                        <a:pt x="45" y="195"/>
                      </a:cubicBezTo>
                      <a:cubicBezTo>
                        <a:pt x="25" y="191"/>
                        <a:pt x="22" y="181"/>
                        <a:pt x="7" y="195"/>
                      </a:cubicBezTo>
                      <a:cubicBezTo>
                        <a:pt x="34" y="213"/>
                        <a:pt x="0" y="218"/>
                        <a:pt x="26" y="237"/>
                      </a:cubicBezTo>
                      <a:cubicBezTo>
                        <a:pt x="31" y="258"/>
                        <a:pt x="26" y="269"/>
                        <a:pt x="49" y="263"/>
                      </a:cubicBezTo>
                      <a:cubicBezTo>
                        <a:pt x="52" y="262"/>
                        <a:pt x="59" y="255"/>
                        <a:pt x="60" y="244"/>
                      </a:cubicBezTo>
                      <a:cubicBezTo>
                        <a:pt x="61" y="233"/>
                        <a:pt x="50" y="194"/>
                        <a:pt x="56" y="195"/>
                      </a:cubicBezTo>
                      <a:cubicBezTo>
                        <a:pt x="106" y="206"/>
                        <a:pt x="50" y="236"/>
                        <a:pt x="94" y="248"/>
                      </a:cubicBezTo>
                      <a:cubicBezTo>
                        <a:pt x="103" y="253"/>
                        <a:pt x="107" y="249"/>
                        <a:pt x="112" y="240"/>
                      </a:cubicBezTo>
                      <a:cubicBezTo>
                        <a:pt x="117" y="231"/>
                        <a:pt x="128" y="207"/>
                        <a:pt x="127" y="192"/>
                      </a:cubicBezTo>
                      <a:cubicBezTo>
                        <a:pt x="124" y="170"/>
                        <a:pt x="124" y="159"/>
                        <a:pt x="105" y="147"/>
                      </a:cubicBezTo>
                      <a:cubicBezTo>
                        <a:pt x="109" y="113"/>
                        <a:pt x="102" y="105"/>
                        <a:pt x="127" y="87"/>
                      </a:cubicBezTo>
                      <a:cubicBezTo>
                        <a:pt x="122" y="39"/>
                        <a:pt x="103" y="13"/>
                        <a:pt x="56" y="0"/>
                      </a:cubicBezTo>
                      <a:cubicBezTo>
                        <a:pt x="56" y="0"/>
                        <a:pt x="27" y="34"/>
                        <a:pt x="37" y="12"/>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45" name="Freeform 111"/>
                <p:cNvSpPr>
                  <a:spLocks noChangeAspect="1"/>
                </p:cNvSpPr>
                <p:nvPr/>
              </p:nvSpPr>
              <p:spPr bwMode="auto">
                <a:xfrm>
                  <a:off x="9108" y="13328"/>
                  <a:ext cx="74" cy="63"/>
                </a:xfrm>
                <a:custGeom>
                  <a:avLst/>
                  <a:gdLst/>
                  <a:ahLst/>
                  <a:cxnLst>
                    <a:cxn ang="0">
                      <a:pos x="1" y="22"/>
                    </a:cxn>
                    <a:cxn ang="0">
                      <a:pos x="5" y="48"/>
                    </a:cxn>
                    <a:cxn ang="0">
                      <a:pos x="38" y="63"/>
                    </a:cxn>
                    <a:cxn ang="0">
                      <a:pos x="23" y="0"/>
                    </a:cxn>
                    <a:cxn ang="0">
                      <a:pos x="1" y="22"/>
                    </a:cxn>
                  </a:cxnLst>
                  <a:rect l="0" t="0" r="r" b="b"/>
                  <a:pathLst>
                    <a:path w="74" h="63">
                      <a:moveTo>
                        <a:pt x="1" y="22"/>
                      </a:moveTo>
                      <a:cubicBezTo>
                        <a:pt x="2" y="31"/>
                        <a:pt x="0" y="41"/>
                        <a:pt x="5" y="48"/>
                      </a:cubicBezTo>
                      <a:cubicBezTo>
                        <a:pt x="12" y="58"/>
                        <a:pt x="28" y="57"/>
                        <a:pt x="38" y="63"/>
                      </a:cubicBezTo>
                      <a:cubicBezTo>
                        <a:pt x="74" y="46"/>
                        <a:pt x="41" y="17"/>
                        <a:pt x="23" y="0"/>
                      </a:cubicBezTo>
                      <a:cubicBezTo>
                        <a:pt x="12" y="7"/>
                        <a:pt x="10" y="13"/>
                        <a:pt x="1" y="22"/>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sp>
              <p:nvSpPr>
                <p:cNvPr id="46" name="Freeform 112"/>
                <p:cNvSpPr>
                  <a:spLocks noChangeAspect="1"/>
                </p:cNvSpPr>
                <p:nvPr/>
              </p:nvSpPr>
              <p:spPr bwMode="auto">
                <a:xfrm>
                  <a:off x="9177" y="13292"/>
                  <a:ext cx="57" cy="92"/>
                </a:xfrm>
                <a:custGeom>
                  <a:avLst/>
                  <a:gdLst/>
                  <a:ahLst/>
                  <a:cxnLst>
                    <a:cxn ang="0">
                      <a:pos x="11" y="17"/>
                    </a:cxn>
                    <a:cxn ang="0">
                      <a:pos x="33" y="92"/>
                    </a:cxn>
                    <a:cxn ang="0">
                      <a:pos x="41" y="51"/>
                    </a:cxn>
                    <a:cxn ang="0">
                      <a:pos x="33" y="2"/>
                    </a:cxn>
                    <a:cxn ang="0">
                      <a:pos x="11" y="21"/>
                    </a:cxn>
                    <a:cxn ang="0">
                      <a:pos x="11" y="17"/>
                    </a:cxn>
                  </a:cxnLst>
                  <a:rect l="0" t="0" r="r" b="b"/>
                  <a:pathLst>
                    <a:path w="57" h="92">
                      <a:moveTo>
                        <a:pt x="11" y="17"/>
                      </a:moveTo>
                      <a:cubicBezTo>
                        <a:pt x="13" y="52"/>
                        <a:pt x="0" y="80"/>
                        <a:pt x="33" y="92"/>
                      </a:cubicBezTo>
                      <a:cubicBezTo>
                        <a:pt x="43" y="78"/>
                        <a:pt x="46" y="68"/>
                        <a:pt x="41" y="51"/>
                      </a:cubicBezTo>
                      <a:cubicBezTo>
                        <a:pt x="46" y="32"/>
                        <a:pt x="57" y="11"/>
                        <a:pt x="33" y="2"/>
                      </a:cubicBezTo>
                      <a:cubicBezTo>
                        <a:pt x="9" y="8"/>
                        <a:pt x="24" y="0"/>
                        <a:pt x="11" y="21"/>
                      </a:cubicBezTo>
                      <a:cubicBezTo>
                        <a:pt x="10" y="22"/>
                        <a:pt x="11" y="18"/>
                        <a:pt x="11" y="17"/>
                      </a:cubicBez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sp>
            <p:nvSpPr>
              <p:cNvPr id="42" name="Freeform 113"/>
              <p:cNvSpPr>
                <a:spLocks noChangeAspect="1"/>
              </p:cNvSpPr>
              <p:nvPr/>
            </p:nvSpPr>
            <p:spPr bwMode="auto">
              <a:xfrm>
                <a:off x="9502775" y="14563959"/>
                <a:ext cx="1716088" cy="2381293"/>
              </a:xfrm>
              <a:custGeom>
                <a:avLst/>
                <a:gdLst/>
                <a:ahLst/>
                <a:cxnLst>
                  <a:cxn ang="0">
                    <a:pos x="399" y="786"/>
                  </a:cxn>
                  <a:cxn ang="0">
                    <a:pos x="456" y="729"/>
                  </a:cxn>
                  <a:cxn ang="0">
                    <a:pos x="519" y="684"/>
                  </a:cxn>
                  <a:cxn ang="0">
                    <a:pos x="498" y="744"/>
                  </a:cxn>
                  <a:cxn ang="0">
                    <a:pos x="591" y="855"/>
                  </a:cxn>
                  <a:cxn ang="0">
                    <a:pos x="642" y="867"/>
                  </a:cxn>
                  <a:cxn ang="0">
                    <a:pos x="723" y="747"/>
                  </a:cxn>
                  <a:cxn ang="0">
                    <a:pos x="669" y="591"/>
                  </a:cxn>
                  <a:cxn ang="0">
                    <a:pos x="639" y="507"/>
                  </a:cxn>
                  <a:cxn ang="0">
                    <a:pos x="558" y="417"/>
                  </a:cxn>
                  <a:cxn ang="0">
                    <a:pos x="564" y="498"/>
                  </a:cxn>
                  <a:cxn ang="0">
                    <a:pos x="546" y="603"/>
                  </a:cxn>
                  <a:cxn ang="0">
                    <a:pos x="336" y="471"/>
                  </a:cxn>
                  <a:cxn ang="0">
                    <a:pos x="339" y="393"/>
                  </a:cxn>
                  <a:cxn ang="0">
                    <a:pos x="255" y="420"/>
                  </a:cxn>
                  <a:cxn ang="0">
                    <a:pos x="375" y="270"/>
                  </a:cxn>
                  <a:cxn ang="0">
                    <a:pos x="342" y="147"/>
                  </a:cxn>
                  <a:cxn ang="0">
                    <a:pos x="369" y="63"/>
                  </a:cxn>
                  <a:cxn ang="0">
                    <a:pos x="399" y="0"/>
                  </a:cxn>
                  <a:cxn ang="0">
                    <a:pos x="481" y="65"/>
                  </a:cxn>
                  <a:cxn ang="0">
                    <a:pos x="672" y="54"/>
                  </a:cxn>
                  <a:cxn ang="0">
                    <a:pos x="690" y="189"/>
                  </a:cxn>
                  <a:cxn ang="0">
                    <a:pos x="750" y="195"/>
                  </a:cxn>
                  <a:cxn ang="0">
                    <a:pos x="822" y="183"/>
                  </a:cxn>
                  <a:cxn ang="0">
                    <a:pos x="918" y="93"/>
                  </a:cxn>
                  <a:cxn ang="0">
                    <a:pos x="936" y="51"/>
                  </a:cxn>
                  <a:cxn ang="0">
                    <a:pos x="999" y="105"/>
                  </a:cxn>
                  <a:cxn ang="0">
                    <a:pos x="975" y="222"/>
                  </a:cxn>
                  <a:cxn ang="0">
                    <a:pos x="1053" y="474"/>
                  </a:cxn>
                  <a:cxn ang="0">
                    <a:pos x="1032" y="576"/>
                  </a:cxn>
                  <a:cxn ang="0">
                    <a:pos x="1011" y="726"/>
                  </a:cxn>
                  <a:cxn ang="0">
                    <a:pos x="960" y="963"/>
                  </a:cxn>
                  <a:cxn ang="0">
                    <a:pos x="888" y="1065"/>
                  </a:cxn>
                  <a:cxn ang="0">
                    <a:pos x="1047" y="1122"/>
                  </a:cxn>
                  <a:cxn ang="0">
                    <a:pos x="1134" y="1083"/>
                  </a:cxn>
                  <a:cxn ang="0">
                    <a:pos x="1227" y="1179"/>
                  </a:cxn>
                  <a:cxn ang="0">
                    <a:pos x="1212" y="1293"/>
                  </a:cxn>
                  <a:cxn ang="0">
                    <a:pos x="1185" y="1515"/>
                  </a:cxn>
                  <a:cxn ang="0">
                    <a:pos x="1071" y="1659"/>
                  </a:cxn>
                  <a:cxn ang="0">
                    <a:pos x="1035" y="1626"/>
                  </a:cxn>
                  <a:cxn ang="0">
                    <a:pos x="1002" y="1590"/>
                  </a:cxn>
                  <a:cxn ang="0">
                    <a:pos x="966" y="1551"/>
                  </a:cxn>
                  <a:cxn ang="0">
                    <a:pos x="993" y="1494"/>
                  </a:cxn>
                  <a:cxn ang="0">
                    <a:pos x="1005" y="1446"/>
                  </a:cxn>
                  <a:cxn ang="0">
                    <a:pos x="1047" y="1389"/>
                  </a:cxn>
                  <a:cxn ang="0">
                    <a:pos x="1041" y="1341"/>
                  </a:cxn>
                  <a:cxn ang="0">
                    <a:pos x="1011" y="1293"/>
                  </a:cxn>
                  <a:cxn ang="0">
                    <a:pos x="960" y="1293"/>
                  </a:cxn>
                  <a:cxn ang="0">
                    <a:pos x="927" y="1356"/>
                  </a:cxn>
                  <a:cxn ang="0">
                    <a:pos x="873" y="1437"/>
                  </a:cxn>
                  <a:cxn ang="0">
                    <a:pos x="855" y="1497"/>
                  </a:cxn>
                  <a:cxn ang="0">
                    <a:pos x="735" y="1491"/>
                  </a:cxn>
                  <a:cxn ang="0">
                    <a:pos x="660" y="1470"/>
                  </a:cxn>
                  <a:cxn ang="0">
                    <a:pos x="573" y="1416"/>
                  </a:cxn>
                  <a:cxn ang="0">
                    <a:pos x="477" y="1380"/>
                  </a:cxn>
                  <a:cxn ang="0">
                    <a:pos x="324" y="1311"/>
                  </a:cxn>
                  <a:cxn ang="0">
                    <a:pos x="135" y="1200"/>
                  </a:cxn>
                  <a:cxn ang="0">
                    <a:pos x="93" y="1155"/>
                  </a:cxn>
                  <a:cxn ang="0">
                    <a:pos x="60" y="1083"/>
                  </a:cxn>
                  <a:cxn ang="0">
                    <a:pos x="12" y="939"/>
                  </a:cxn>
                  <a:cxn ang="0">
                    <a:pos x="27" y="864"/>
                  </a:cxn>
                  <a:cxn ang="0">
                    <a:pos x="0" y="786"/>
                  </a:cxn>
                </a:cxnLst>
                <a:rect l="0" t="0" r="r" b="b"/>
                <a:pathLst>
                  <a:path w="1227" h="1704">
                    <a:moveTo>
                      <a:pt x="0" y="786"/>
                    </a:moveTo>
                    <a:lnTo>
                      <a:pt x="399" y="786"/>
                    </a:lnTo>
                    <a:lnTo>
                      <a:pt x="426" y="735"/>
                    </a:lnTo>
                    <a:lnTo>
                      <a:pt x="456" y="729"/>
                    </a:lnTo>
                    <a:lnTo>
                      <a:pt x="495" y="678"/>
                    </a:lnTo>
                    <a:lnTo>
                      <a:pt x="519" y="684"/>
                    </a:lnTo>
                    <a:lnTo>
                      <a:pt x="549" y="699"/>
                    </a:lnTo>
                    <a:lnTo>
                      <a:pt x="498" y="744"/>
                    </a:lnTo>
                    <a:lnTo>
                      <a:pt x="549" y="765"/>
                    </a:lnTo>
                    <a:lnTo>
                      <a:pt x="591" y="855"/>
                    </a:lnTo>
                    <a:lnTo>
                      <a:pt x="621" y="846"/>
                    </a:lnTo>
                    <a:lnTo>
                      <a:pt x="642" y="867"/>
                    </a:lnTo>
                    <a:lnTo>
                      <a:pt x="708" y="837"/>
                    </a:lnTo>
                    <a:lnTo>
                      <a:pt x="723" y="747"/>
                    </a:lnTo>
                    <a:lnTo>
                      <a:pt x="666" y="759"/>
                    </a:lnTo>
                    <a:lnTo>
                      <a:pt x="669" y="591"/>
                    </a:lnTo>
                    <a:lnTo>
                      <a:pt x="645" y="555"/>
                    </a:lnTo>
                    <a:lnTo>
                      <a:pt x="639" y="507"/>
                    </a:lnTo>
                    <a:lnTo>
                      <a:pt x="606" y="450"/>
                    </a:lnTo>
                    <a:lnTo>
                      <a:pt x="558" y="417"/>
                    </a:lnTo>
                    <a:lnTo>
                      <a:pt x="528" y="456"/>
                    </a:lnTo>
                    <a:lnTo>
                      <a:pt x="564" y="498"/>
                    </a:lnTo>
                    <a:lnTo>
                      <a:pt x="540" y="528"/>
                    </a:lnTo>
                    <a:lnTo>
                      <a:pt x="546" y="603"/>
                    </a:lnTo>
                    <a:lnTo>
                      <a:pt x="483" y="615"/>
                    </a:lnTo>
                    <a:lnTo>
                      <a:pt x="336" y="471"/>
                    </a:lnTo>
                    <a:lnTo>
                      <a:pt x="354" y="411"/>
                    </a:lnTo>
                    <a:lnTo>
                      <a:pt x="339" y="393"/>
                    </a:lnTo>
                    <a:lnTo>
                      <a:pt x="279" y="432"/>
                    </a:lnTo>
                    <a:lnTo>
                      <a:pt x="255" y="420"/>
                    </a:lnTo>
                    <a:lnTo>
                      <a:pt x="309" y="378"/>
                    </a:lnTo>
                    <a:lnTo>
                      <a:pt x="375" y="270"/>
                    </a:lnTo>
                    <a:lnTo>
                      <a:pt x="372" y="195"/>
                    </a:lnTo>
                    <a:lnTo>
                      <a:pt x="342" y="147"/>
                    </a:lnTo>
                    <a:lnTo>
                      <a:pt x="366" y="126"/>
                    </a:lnTo>
                    <a:lnTo>
                      <a:pt x="369" y="63"/>
                    </a:lnTo>
                    <a:lnTo>
                      <a:pt x="345" y="30"/>
                    </a:lnTo>
                    <a:lnTo>
                      <a:pt x="399" y="0"/>
                    </a:lnTo>
                    <a:lnTo>
                      <a:pt x="450" y="0"/>
                    </a:lnTo>
                    <a:lnTo>
                      <a:pt x="481" y="65"/>
                    </a:lnTo>
                    <a:lnTo>
                      <a:pt x="631" y="69"/>
                    </a:lnTo>
                    <a:lnTo>
                      <a:pt x="672" y="54"/>
                    </a:lnTo>
                    <a:lnTo>
                      <a:pt x="690" y="126"/>
                    </a:lnTo>
                    <a:lnTo>
                      <a:pt x="690" y="189"/>
                    </a:lnTo>
                    <a:lnTo>
                      <a:pt x="711" y="231"/>
                    </a:lnTo>
                    <a:lnTo>
                      <a:pt x="750" y="195"/>
                    </a:lnTo>
                    <a:lnTo>
                      <a:pt x="801" y="177"/>
                    </a:lnTo>
                    <a:lnTo>
                      <a:pt x="822" y="183"/>
                    </a:lnTo>
                    <a:lnTo>
                      <a:pt x="915" y="162"/>
                    </a:lnTo>
                    <a:lnTo>
                      <a:pt x="918" y="93"/>
                    </a:lnTo>
                    <a:lnTo>
                      <a:pt x="897" y="63"/>
                    </a:lnTo>
                    <a:lnTo>
                      <a:pt x="936" y="51"/>
                    </a:lnTo>
                    <a:lnTo>
                      <a:pt x="1002" y="54"/>
                    </a:lnTo>
                    <a:lnTo>
                      <a:pt x="999" y="105"/>
                    </a:lnTo>
                    <a:lnTo>
                      <a:pt x="1023" y="216"/>
                    </a:lnTo>
                    <a:lnTo>
                      <a:pt x="975" y="222"/>
                    </a:lnTo>
                    <a:lnTo>
                      <a:pt x="1041" y="351"/>
                    </a:lnTo>
                    <a:lnTo>
                      <a:pt x="1053" y="474"/>
                    </a:lnTo>
                    <a:lnTo>
                      <a:pt x="1029" y="519"/>
                    </a:lnTo>
                    <a:lnTo>
                      <a:pt x="1032" y="576"/>
                    </a:lnTo>
                    <a:lnTo>
                      <a:pt x="1002" y="630"/>
                    </a:lnTo>
                    <a:lnTo>
                      <a:pt x="1011" y="726"/>
                    </a:lnTo>
                    <a:lnTo>
                      <a:pt x="960" y="801"/>
                    </a:lnTo>
                    <a:lnTo>
                      <a:pt x="960" y="963"/>
                    </a:lnTo>
                    <a:lnTo>
                      <a:pt x="879" y="1026"/>
                    </a:lnTo>
                    <a:lnTo>
                      <a:pt x="888" y="1065"/>
                    </a:lnTo>
                    <a:lnTo>
                      <a:pt x="912" y="1062"/>
                    </a:lnTo>
                    <a:lnTo>
                      <a:pt x="1047" y="1122"/>
                    </a:lnTo>
                    <a:lnTo>
                      <a:pt x="1086" y="1113"/>
                    </a:lnTo>
                    <a:lnTo>
                      <a:pt x="1134" y="1083"/>
                    </a:lnTo>
                    <a:lnTo>
                      <a:pt x="1182" y="1089"/>
                    </a:lnTo>
                    <a:lnTo>
                      <a:pt x="1227" y="1179"/>
                    </a:lnTo>
                    <a:lnTo>
                      <a:pt x="1227" y="1254"/>
                    </a:lnTo>
                    <a:lnTo>
                      <a:pt x="1212" y="1293"/>
                    </a:lnTo>
                    <a:lnTo>
                      <a:pt x="1170" y="1440"/>
                    </a:lnTo>
                    <a:lnTo>
                      <a:pt x="1185" y="1515"/>
                    </a:lnTo>
                    <a:lnTo>
                      <a:pt x="1074" y="1704"/>
                    </a:lnTo>
                    <a:lnTo>
                      <a:pt x="1071" y="1659"/>
                    </a:lnTo>
                    <a:lnTo>
                      <a:pt x="1053" y="1629"/>
                    </a:lnTo>
                    <a:lnTo>
                      <a:pt x="1035" y="1626"/>
                    </a:lnTo>
                    <a:lnTo>
                      <a:pt x="1014" y="1617"/>
                    </a:lnTo>
                    <a:lnTo>
                      <a:pt x="1002" y="1590"/>
                    </a:lnTo>
                    <a:lnTo>
                      <a:pt x="990" y="1566"/>
                    </a:lnTo>
                    <a:lnTo>
                      <a:pt x="966" y="1551"/>
                    </a:lnTo>
                    <a:lnTo>
                      <a:pt x="975" y="1503"/>
                    </a:lnTo>
                    <a:lnTo>
                      <a:pt x="993" y="1494"/>
                    </a:lnTo>
                    <a:lnTo>
                      <a:pt x="993" y="1470"/>
                    </a:lnTo>
                    <a:lnTo>
                      <a:pt x="1005" y="1446"/>
                    </a:lnTo>
                    <a:lnTo>
                      <a:pt x="1038" y="1443"/>
                    </a:lnTo>
                    <a:lnTo>
                      <a:pt x="1047" y="1389"/>
                    </a:lnTo>
                    <a:lnTo>
                      <a:pt x="1035" y="1359"/>
                    </a:lnTo>
                    <a:lnTo>
                      <a:pt x="1041" y="1341"/>
                    </a:lnTo>
                    <a:lnTo>
                      <a:pt x="1044" y="1311"/>
                    </a:lnTo>
                    <a:lnTo>
                      <a:pt x="1011" y="1293"/>
                    </a:lnTo>
                    <a:lnTo>
                      <a:pt x="975" y="1302"/>
                    </a:lnTo>
                    <a:lnTo>
                      <a:pt x="960" y="1293"/>
                    </a:lnTo>
                    <a:lnTo>
                      <a:pt x="933" y="1296"/>
                    </a:lnTo>
                    <a:lnTo>
                      <a:pt x="927" y="1356"/>
                    </a:lnTo>
                    <a:lnTo>
                      <a:pt x="918" y="1389"/>
                    </a:lnTo>
                    <a:lnTo>
                      <a:pt x="873" y="1437"/>
                    </a:lnTo>
                    <a:lnTo>
                      <a:pt x="870" y="1488"/>
                    </a:lnTo>
                    <a:lnTo>
                      <a:pt x="855" y="1497"/>
                    </a:lnTo>
                    <a:lnTo>
                      <a:pt x="777" y="1500"/>
                    </a:lnTo>
                    <a:lnTo>
                      <a:pt x="735" y="1491"/>
                    </a:lnTo>
                    <a:lnTo>
                      <a:pt x="702" y="1470"/>
                    </a:lnTo>
                    <a:lnTo>
                      <a:pt x="660" y="1470"/>
                    </a:lnTo>
                    <a:lnTo>
                      <a:pt x="618" y="1437"/>
                    </a:lnTo>
                    <a:lnTo>
                      <a:pt x="573" y="1416"/>
                    </a:lnTo>
                    <a:lnTo>
                      <a:pt x="528" y="1407"/>
                    </a:lnTo>
                    <a:lnTo>
                      <a:pt x="477" y="1380"/>
                    </a:lnTo>
                    <a:lnTo>
                      <a:pt x="378" y="1347"/>
                    </a:lnTo>
                    <a:lnTo>
                      <a:pt x="324" y="1311"/>
                    </a:lnTo>
                    <a:lnTo>
                      <a:pt x="189" y="1263"/>
                    </a:lnTo>
                    <a:lnTo>
                      <a:pt x="135" y="1200"/>
                    </a:lnTo>
                    <a:lnTo>
                      <a:pt x="129" y="1173"/>
                    </a:lnTo>
                    <a:lnTo>
                      <a:pt x="93" y="1155"/>
                    </a:lnTo>
                    <a:lnTo>
                      <a:pt x="69" y="1116"/>
                    </a:lnTo>
                    <a:lnTo>
                      <a:pt x="60" y="1083"/>
                    </a:lnTo>
                    <a:lnTo>
                      <a:pt x="21" y="1059"/>
                    </a:lnTo>
                    <a:lnTo>
                      <a:pt x="12" y="939"/>
                    </a:lnTo>
                    <a:lnTo>
                      <a:pt x="30" y="921"/>
                    </a:lnTo>
                    <a:lnTo>
                      <a:pt x="27" y="864"/>
                    </a:lnTo>
                    <a:lnTo>
                      <a:pt x="6" y="849"/>
                    </a:lnTo>
                    <a:lnTo>
                      <a:pt x="0" y="786"/>
                    </a:lnTo>
                    <a:close/>
                  </a:path>
                </a:pathLst>
              </a:custGeom>
              <a:grpFill/>
              <a:ln w="3175" cmpd="sng">
                <a:solidFill>
                  <a:schemeClr val="accent1">
                    <a:lumMod val="60000"/>
                    <a:lumOff val="40000"/>
                  </a:schemeClr>
                </a:solidFill>
                <a:round/>
                <a:headEnd/>
                <a:tailEnd/>
              </a:ln>
            </p:spPr>
            <p:txBody>
              <a:bodyPr/>
              <a:lstStyle/>
              <a:p>
                <a:pPr defTabSz="4178636" fontAlgn="auto">
                  <a:spcBef>
                    <a:spcPts val="0"/>
                  </a:spcBef>
                  <a:spcAft>
                    <a:spcPts val="0"/>
                  </a:spcAft>
                  <a:defRPr/>
                </a:pPr>
                <a:endParaRPr lang="en-PH" sz="1800">
                  <a:latin typeface="+mn-lt"/>
                  <a:cs typeface="+mn-cs"/>
                </a:endParaRPr>
              </a:p>
            </p:txBody>
          </p:sp>
        </p:grpSp>
        <p:sp>
          <p:nvSpPr>
            <p:cNvPr id="25" name="Oval 24"/>
            <p:cNvSpPr/>
            <p:nvPr/>
          </p:nvSpPr>
          <p:spPr>
            <a:xfrm>
              <a:off x="1924914" y="2392681"/>
              <a:ext cx="153726" cy="138424"/>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6" name="Oval 25"/>
            <p:cNvSpPr/>
            <p:nvPr/>
          </p:nvSpPr>
          <p:spPr>
            <a:xfrm>
              <a:off x="3737876" y="3668274"/>
              <a:ext cx="153726" cy="138425"/>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7" name="Oval 26"/>
            <p:cNvSpPr/>
            <p:nvPr/>
          </p:nvSpPr>
          <p:spPr>
            <a:xfrm>
              <a:off x="3460502" y="5527335"/>
              <a:ext cx="277375" cy="470347"/>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8" name="Oval 27"/>
            <p:cNvSpPr/>
            <p:nvPr/>
          </p:nvSpPr>
          <p:spPr>
            <a:xfrm>
              <a:off x="3276699" y="5277277"/>
              <a:ext cx="1074409" cy="415274"/>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29" name="Oval 28"/>
            <p:cNvSpPr/>
            <p:nvPr/>
          </p:nvSpPr>
          <p:spPr>
            <a:xfrm>
              <a:off x="3338523" y="5692551"/>
              <a:ext cx="429430" cy="333410"/>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sp>
          <p:nvSpPr>
            <p:cNvPr id="11" name="Oval 10"/>
            <p:cNvSpPr/>
            <p:nvPr/>
          </p:nvSpPr>
          <p:spPr>
            <a:xfrm>
              <a:off x="1894837" y="1088808"/>
              <a:ext cx="245628" cy="1082095"/>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636" fontAlgn="auto">
                <a:spcBef>
                  <a:spcPts val="0"/>
                </a:spcBef>
                <a:spcAft>
                  <a:spcPts val="0"/>
                </a:spcAft>
                <a:defRPr/>
              </a:pPr>
              <a:endParaRPr lang="en-PH" sz="1800"/>
            </a:p>
          </p:txBody>
        </p:sp>
      </p:grpSp>
      <p:sp>
        <p:nvSpPr>
          <p:cNvPr id="130073" name="Title 4"/>
          <p:cNvSpPr>
            <a:spLocks/>
          </p:cNvSpPr>
          <p:nvPr/>
        </p:nvSpPr>
        <p:spPr bwMode="auto">
          <a:xfrm>
            <a:off x="2590800" y="25908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r" eaLnBrk="1" hangingPunct="1"/>
            <a:r>
              <a:rPr lang="en-US" altLang="en-US" sz="4800">
                <a:solidFill>
                  <a:srgbClr val="A116E0"/>
                </a:solidFill>
                <a:latin typeface="Calibri" panose="020F0502020204030204" pitchFamily="34" charset="0"/>
              </a:rPr>
              <a:t>How can we make </a:t>
            </a:r>
          </a:p>
          <a:p>
            <a:pPr algn="r" eaLnBrk="1" hangingPunct="1"/>
            <a:r>
              <a:rPr lang="en-US" altLang="en-US" sz="4800">
                <a:solidFill>
                  <a:srgbClr val="A116E0"/>
                </a:solidFill>
                <a:latin typeface="Calibri" panose="020F0502020204030204" pitchFamily="34" charset="0"/>
              </a:rPr>
              <a:t>this happen in the Philippines?</a:t>
            </a:r>
          </a:p>
          <a:p>
            <a:pPr algn="r" eaLnBrk="1" hangingPunct="1"/>
            <a:endParaRPr lang="en-US" altLang="en-US" sz="4800">
              <a:solidFill>
                <a:srgbClr val="A116E0"/>
              </a:solidFill>
              <a:latin typeface="Calibri" panose="020F0502020204030204" pitchFamily="34" charset="0"/>
            </a:endParaRPr>
          </a:p>
          <a:p>
            <a:pPr algn="r" eaLnBrk="1" hangingPunct="1"/>
            <a:r>
              <a:rPr lang="en-US" altLang="en-US" sz="4800">
                <a:solidFill>
                  <a:schemeClr val="accent2"/>
                </a:solidFill>
                <a:latin typeface="Calibri" panose="020F0502020204030204" pitchFamily="34" charset="0"/>
              </a:rPr>
              <a:t>We all hold the key.</a:t>
            </a:r>
          </a:p>
        </p:txBody>
      </p:sp>
      <p:pic>
        <p:nvPicPr>
          <p:cNvPr id="30724" name="Picture 4" descr="C:\Users\Susan J. Lucero\AppData\Local\Microsoft\Windows\Temporary Internet Files\Content.IE5\5OBX8569\MC9000853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0584">
            <a:off x="4724400" y="4792663"/>
            <a:ext cx="1624013"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19292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8.72741E-7 -4.86111E-7 L -0.1101 -4.86111E-7 " pathEditMode="relative" rAng="0" ptsTypes="AA">
                                      <p:cBhvr>
                                        <p:cTn id="6" dur="500" fill="hold"/>
                                        <p:tgtEl>
                                          <p:spTgt spid="2"/>
                                        </p:tgtEl>
                                        <p:attrNameLst>
                                          <p:attrName>ppt_x</p:attrName>
                                          <p:attrName>ppt_y</p:attrName>
                                        </p:attrNameLst>
                                      </p:cBhvr>
                                      <p:rCtr x="-5514" y="0"/>
                                    </p:animMotion>
                                  </p:childTnLst>
                                </p:cTn>
                              </p:par>
                            </p:childTnLst>
                          </p:cTn>
                        </p:par>
                        <p:par>
                          <p:cTn id="7" fill="hold" nodeType="afterGroup">
                            <p:stCondLst>
                              <p:cond delay="500"/>
                            </p:stCondLst>
                            <p:childTnLst>
                              <p:par>
                                <p:cTn id="8" presetID="2" presetClass="entr" presetSubtype="4" fill="hold" grpId="0" nodeType="afterEffect">
                                  <p:stCondLst>
                                    <p:cond delay="0"/>
                                  </p:stCondLst>
                                  <p:childTnLst>
                                    <p:set>
                                      <p:cBhvr>
                                        <p:cTn id="9" dur="1" fill="hold">
                                          <p:stCondLst>
                                            <p:cond delay="0"/>
                                          </p:stCondLst>
                                        </p:cTn>
                                        <p:tgtEl>
                                          <p:spTgt spid="130073">
                                            <p:txEl>
                                              <p:pRg st="0" end="0"/>
                                            </p:txEl>
                                          </p:spTgt>
                                        </p:tgtEl>
                                        <p:attrNameLst>
                                          <p:attrName>style.visibility</p:attrName>
                                        </p:attrNameLst>
                                      </p:cBhvr>
                                      <p:to>
                                        <p:strVal val="visible"/>
                                      </p:to>
                                    </p:set>
                                    <p:anim calcmode="lin" valueType="num">
                                      <p:cBhvr additive="base">
                                        <p:cTn id="10" dur="500" fill="hold"/>
                                        <p:tgtEl>
                                          <p:spTgt spid="13007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3007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30073">
                                            <p:txEl>
                                              <p:pRg st="1" end="1"/>
                                            </p:txEl>
                                          </p:spTgt>
                                        </p:tgtEl>
                                        <p:attrNameLst>
                                          <p:attrName>style.visibility</p:attrName>
                                        </p:attrNameLst>
                                      </p:cBhvr>
                                      <p:to>
                                        <p:strVal val="visible"/>
                                      </p:to>
                                    </p:set>
                                    <p:anim calcmode="lin" valueType="num">
                                      <p:cBhvr additive="base">
                                        <p:cTn id="14" dur="500" fill="hold"/>
                                        <p:tgtEl>
                                          <p:spTgt spid="13007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00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0073">
                                            <p:txEl>
                                              <p:pRg st="3" end="3"/>
                                            </p:txEl>
                                          </p:spTgt>
                                        </p:tgtEl>
                                        <p:attrNameLst>
                                          <p:attrName>style.visibility</p:attrName>
                                        </p:attrNameLst>
                                      </p:cBhvr>
                                      <p:to>
                                        <p:strVal val="visible"/>
                                      </p:to>
                                    </p:set>
                                    <p:anim calcmode="lin" valueType="num">
                                      <p:cBhvr additive="base">
                                        <p:cTn id="20" dur="500" fill="hold"/>
                                        <p:tgtEl>
                                          <p:spTgt spid="13007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0073">
                                            <p:txEl>
                                              <p:pRg st="3" end="3"/>
                                            </p:txEl>
                                          </p:spTgt>
                                        </p:tgtEl>
                                        <p:attrNameLst>
                                          <p:attrName>ppt_y</p:attrName>
                                        </p:attrNameLst>
                                      </p:cBhvr>
                                      <p:tavLst>
                                        <p:tav tm="0">
                                          <p:val>
                                            <p:strVal val="1+#ppt_h/2"/>
                                          </p:val>
                                        </p:tav>
                                        <p:tav tm="100000">
                                          <p:val>
                                            <p:strVal val="#ppt_y"/>
                                          </p:val>
                                        </p:tav>
                                      </p:tavLst>
                                    </p:anim>
                                  </p:childTnLst>
                                </p:cTn>
                              </p:par>
                              <p:par>
                                <p:cTn id="22" presetID="23" presetClass="entr" presetSubtype="16" fill="hold" nodeType="withEffect">
                                  <p:stCondLst>
                                    <p:cond delay="0"/>
                                  </p:stCondLst>
                                  <p:childTnLst>
                                    <p:set>
                                      <p:cBhvr>
                                        <p:cTn id="23" dur="1" fill="hold">
                                          <p:stCondLst>
                                            <p:cond delay="0"/>
                                          </p:stCondLst>
                                        </p:cTn>
                                        <p:tgtEl>
                                          <p:spTgt spid="30724"/>
                                        </p:tgtEl>
                                        <p:attrNameLst>
                                          <p:attrName>style.visibility</p:attrName>
                                        </p:attrNameLst>
                                      </p:cBhvr>
                                      <p:to>
                                        <p:strVal val="visible"/>
                                      </p:to>
                                    </p:set>
                                    <p:anim calcmode="lin" valueType="num">
                                      <p:cBhvr>
                                        <p:cTn id="24" dur="500" fill="hold"/>
                                        <p:tgtEl>
                                          <p:spTgt spid="30724"/>
                                        </p:tgtEl>
                                        <p:attrNameLst>
                                          <p:attrName>ppt_w</p:attrName>
                                        </p:attrNameLst>
                                      </p:cBhvr>
                                      <p:tavLst>
                                        <p:tav tm="0">
                                          <p:val>
                                            <p:fltVal val="0"/>
                                          </p:val>
                                        </p:tav>
                                        <p:tav tm="100000">
                                          <p:val>
                                            <p:strVal val="#ppt_w"/>
                                          </p:val>
                                        </p:tav>
                                      </p:tavLst>
                                    </p:anim>
                                    <p:anim calcmode="lin" valueType="num">
                                      <p:cBhvr>
                                        <p:cTn id="25" dur="500" fill="hold"/>
                                        <p:tgtEl>
                                          <p:spTgt spid="30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7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6" name="Picture 9" descr="woman.jpg"/>
          <p:cNvPicPr>
            <a:picLocks noChangeAspect="1"/>
          </p:cNvPicPr>
          <p:nvPr/>
        </p:nvPicPr>
        <p:blipFill>
          <a:blip r:embed="rId3">
            <a:extLst>
              <a:ext uri="{28A0092B-C50C-407E-A947-70E740481C1C}">
                <a14:useLocalDpi xmlns:a14="http://schemas.microsoft.com/office/drawing/2010/main" val="0"/>
              </a:ext>
            </a:extLst>
          </a:blip>
          <a:srcRect l="11929"/>
          <a:stretch>
            <a:fillRect/>
          </a:stretch>
        </p:blipFill>
        <p:spPr bwMode="auto">
          <a:xfrm>
            <a:off x="0" y="-413084"/>
            <a:ext cx="11905488" cy="920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72" name="Rectangle 3"/>
          <p:cNvSpPr>
            <a:spLocks noChangeArrowheads="1"/>
          </p:cNvSpPr>
          <p:nvPr/>
        </p:nvSpPr>
        <p:spPr bwMode="auto">
          <a:xfrm>
            <a:off x="990600" y="1752600"/>
            <a:ext cx="5257800" cy="4800600"/>
          </a:xfrm>
          <a:prstGeom prst="rect">
            <a:avLst/>
          </a:prstGeom>
          <a:noFill/>
          <a:ln w="9525">
            <a:noFill/>
            <a:miter lim="800000"/>
            <a:headEnd/>
            <a:tailEnd/>
          </a:ln>
        </p:spPr>
        <p:txBody>
          <a:bodyPr/>
          <a:lstStyle/>
          <a:p>
            <a:pPr marL="795326" indent="-514350">
              <a:spcBef>
                <a:spcPct val="20000"/>
              </a:spcBef>
              <a:buClr>
                <a:schemeClr val="accent2"/>
              </a:buClr>
              <a:buFont typeface="+mj-lt"/>
              <a:buAutoNum type="romanUcPeriod"/>
              <a:defRPr/>
            </a:pPr>
            <a:r>
              <a:rPr lang="en-US" sz="2000" dirty="0" smtClean="0">
                <a:latin typeface="+mn-lt"/>
                <a:cs typeface="Arial" charset="0"/>
              </a:rPr>
              <a:t>The Policy Context: International and National Laws and Mandates on Women</a:t>
            </a:r>
          </a:p>
          <a:p>
            <a:pPr marL="795326" indent="-514350">
              <a:spcBef>
                <a:spcPct val="20000"/>
              </a:spcBef>
              <a:buClr>
                <a:schemeClr val="accent2"/>
              </a:buClr>
              <a:buFont typeface="+mj-lt"/>
              <a:buAutoNum type="romanUcPeriod"/>
              <a:defRPr/>
            </a:pPr>
            <a:r>
              <a:rPr lang="en-US" sz="2000" dirty="0" smtClean="0">
                <a:latin typeface="+mn-lt"/>
                <a:cs typeface="Arial" charset="0"/>
              </a:rPr>
              <a:t>Rights of Women under the Magna Carta of Women (general Rights and Rights of the Marginalized Women)</a:t>
            </a:r>
          </a:p>
          <a:p>
            <a:pPr marL="795326" indent="-514350">
              <a:spcBef>
                <a:spcPct val="20000"/>
              </a:spcBef>
              <a:buClr>
                <a:schemeClr val="accent2"/>
              </a:buClr>
              <a:buFont typeface="+mj-lt"/>
              <a:buAutoNum type="romanUcPeriod"/>
              <a:defRPr/>
            </a:pPr>
            <a:r>
              <a:rPr lang="en-US" sz="2000" dirty="0" smtClean="0">
                <a:latin typeface="+mn-lt"/>
                <a:cs typeface="Arial" charset="0"/>
              </a:rPr>
              <a:t>Institutional Mechanisms for the Implementation of the Magana Carta of Women</a:t>
            </a:r>
          </a:p>
          <a:p>
            <a:pPr marL="795326" indent="-514350">
              <a:spcBef>
                <a:spcPct val="20000"/>
              </a:spcBef>
              <a:buClr>
                <a:schemeClr val="accent2"/>
              </a:buClr>
              <a:buFont typeface="+mj-lt"/>
              <a:buAutoNum type="romanUcPeriod"/>
              <a:defRPr/>
            </a:pPr>
            <a:r>
              <a:rPr lang="en-US" sz="2000" dirty="0" smtClean="0">
                <a:latin typeface="+mn-lt"/>
                <a:cs typeface="Arial" charset="0"/>
              </a:rPr>
              <a:t>Monitoring the Progress of Implementation</a:t>
            </a:r>
          </a:p>
          <a:p>
            <a:pPr marL="795326" indent="-514350">
              <a:spcBef>
                <a:spcPct val="20000"/>
              </a:spcBef>
              <a:buClr>
                <a:schemeClr val="accent2"/>
              </a:buClr>
              <a:buFont typeface="+mj-lt"/>
              <a:buAutoNum type="romanUcPeriod"/>
              <a:defRPr/>
            </a:pPr>
            <a:r>
              <a:rPr lang="en-US" sz="2000" dirty="0" smtClean="0">
                <a:latin typeface="+mn-lt"/>
                <a:cs typeface="Arial" charset="0"/>
              </a:rPr>
              <a:t>Penalties</a:t>
            </a:r>
          </a:p>
          <a:p>
            <a:pPr marL="795326" indent="-514350">
              <a:spcBef>
                <a:spcPct val="20000"/>
              </a:spcBef>
              <a:buClr>
                <a:schemeClr val="accent2"/>
              </a:buClr>
              <a:buFont typeface="+mj-lt"/>
              <a:buAutoNum type="romanUcPeriod"/>
              <a:defRPr/>
            </a:pPr>
            <a:r>
              <a:rPr lang="en-US" sz="2000" dirty="0" smtClean="0">
                <a:latin typeface="+mn-lt"/>
                <a:cs typeface="Arial" charset="0"/>
              </a:rPr>
              <a:t>Open Forum</a:t>
            </a:r>
            <a:endParaRPr lang="en-US" sz="2000" dirty="0">
              <a:latin typeface="+mn-lt"/>
              <a:cs typeface="Arial" charset="0"/>
            </a:endParaRPr>
          </a:p>
        </p:txBody>
      </p:sp>
      <p:sp>
        <p:nvSpPr>
          <p:cNvPr id="130073" name="Title 4"/>
          <p:cNvSpPr>
            <a:spLocks/>
          </p:cNvSpPr>
          <p:nvPr/>
        </p:nvSpPr>
        <p:spPr bwMode="auto">
          <a:xfrm>
            <a:off x="-762000" y="609600"/>
            <a:ext cx="5410200" cy="1143000"/>
          </a:xfrm>
          <a:prstGeom prst="rect">
            <a:avLst/>
          </a:prstGeom>
          <a:noFill/>
          <a:ln w="9525">
            <a:noFill/>
            <a:miter lim="800000"/>
            <a:headEnd/>
            <a:tailEnd/>
          </a:ln>
        </p:spPr>
        <p:txBody>
          <a:bodyPr anchor="ctr"/>
          <a:lstStyle/>
          <a:p>
            <a:pPr algn="r">
              <a:defRPr/>
            </a:pPr>
            <a:r>
              <a:rPr lang="en-US" sz="4400" dirty="0" smtClean="0">
                <a:solidFill>
                  <a:srgbClr val="A116E0"/>
                </a:solidFill>
                <a:cs typeface="Arial" charset="0"/>
              </a:rPr>
              <a:t>Plan of Talk</a:t>
            </a:r>
            <a:endParaRPr lang="en-US" sz="4400" dirty="0">
              <a:solidFill>
                <a:srgbClr val="A116E0"/>
              </a:solidFill>
              <a:cs typeface="Arial" charset="0"/>
            </a:endParaRPr>
          </a:p>
        </p:txBody>
      </p:sp>
    </p:spTree>
    <p:extLst>
      <p:ext uri="{BB962C8B-B14F-4D97-AF65-F5344CB8AC3E}">
        <p14:creationId xmlns:p14="http://schemas.microsoft.com/office/powerpoint/2010/main" val="320795944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0072"/>
                                        </p:tgtEl>
                                        <p:attrNameLst>
                                          <p:attrName>style.visibility</p:attrName>
                                        </p:attrNameLst>
                                      </p:cBhvr>
                                      <p:to>
                                        <p:strVal val="visible"/>
                                      </p:to>
                                    </p:set>
                                    <p:anim calcmode="lin" valueType="num">
                                      <p:cBhvr additive="base">
                                        <p:cTn id="7" dur="500" fill="hold"/>
                                        <p:tgtEl>
                                          <p:spTgt spid="130072"/>
                                        </p:tgtEl>
                                        <p:attrNameLst>
                                          <p:attrName>ppt_x</p:attrName>
                                        </p:attrNameLst>
                                      </p:cBhvr>
                                      <p:tavLst>
                                        <p:tav tm="0">
                                          <p:val>
                                            <p:strVal val="#ppt_x"/>
                                          </p:val>
                                        </p:tav>
                                        <p:tav tm="100000">
                                          <p:val>
                                            <p:strVal val="#ppt_x"/>
                                          </p:val>
                                        </p:tav>
                                      </p:tavLst>
                                    </p:anim>
                                    <p:anim calcmode="lin" valueType="num">
                                      <p:cBhvr additive="base">
                                        <p:cTn id="8" dur="500" fill="hold"/>
                                        <p:tgtEl>
                                          <p:spTgt spid="1300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0073"/>
                                        </p:tgtEl>
                                        <p:attrNameLst>
                                          <p:attrName>style.visibility</p:attrName>
                                        </p:attrNameLst>
                                      </p:cBhvr>
                                      <p:to>
                                        <p:strVal val="visible"/>
                                      </p:to>
                                    </p:set>
                                    <p:anim calcmode="lin" valueType="num">
                                      <p:cBhvr additive="base">
                                        <p:cTn id="11" dur="500" fill="hold"/>
                                        <p:tgtEl>
                                          <p:spTgt spid="130073"/>
                                        </p:tgtEl>
                                        <p:attrNameLst>
                                          <p:attrName>ppt_x</p:attrName>
                                        </p:attrNameLst>
                                      </p:cBhvr>
                                      <p:tavLst>
                                        <p:tav tm="0">
                                          <p:val>
                                            <p:strVal val="#ppt_x"/>
                                          </p:val>
                                        </p:tav>
                                        <p:tav tm="100000">
                                          <p:val>
                                            <p:strVal val="#ppt_x"/>
                                          </p:val>
                                        </p:tav>
                                      </p:tavLst>
                                    </p:anim>
                                    <p:anim calcmode="lin" valueType="num">
                                      <p:cBhvr additive="base">
                                        <p:cTn id="12" dur="500" fill="hold"/>
                                        <p:tgtEl>
                                          <p:spTgt spid="130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72" grpId="0"/>
      <p:bldP spid="1300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18" y="973011"/>
            <a:ext cx="7886700" cy="1325563"/>
          </a:xfrm>
        </p:spPr>
        <p:txBody>
          <a:bodyPr>
            <a:noAutofit/>
          </a:bodyPr>
          <a:lstStyle/>
          <a:p>
            <a:r>
              <a:rPr lang="en-PH" sz="3600" b="1" dirty="0">
                <a:solidFill>
                  <a:schemeClr val="accent2"/>
                </a:solidFill>
                <a:latin typeface="+mn-lt"/>
              </a:rPr>
              <a:t>The Convention on the Elimination of All Forms of Discrimination against </a:t>
            </a:r>
            <a:r>
              <a:rPr lang="en-PH" sz="3600" b="1" dirty="0" smtClean="0">
                <a:solidFill>
                  <a:schemeClr val="accent2"/>
                </a:solidFill>
                <a:latin typeface="+mn-lt"/>
              </a:rPr>
              <a:t>Women </a:t>
            </a:r>
            <a:r>
              <a:rPr lang="en-PH" b="1" dirty="0" smtClean="0">
                <a:solidFill>
                  <a:schemeClr val="accent2"/>
                </a:solidFill>
                <a:latin typeface="+mn-lt"/>
              </a:rPr>
              <a:t>(CEDAW)</a:t>
            </a:r>
            <a:endParaRPr lang="en-GB" b="1" dirty="0">
              <a:solidFill>
                <a:schemeClr val="accent2"/>
              </a:solidFill>
              <a:latin typeface="+mn-lt"/>
            </a:endParaRPr>
          </a:p>
        </p:txBody>
      </p:sp>
      <p:sp>
        <p:nvSpPr>
          <p:cNvPr id="3" name="Content Placeholder 2"/>
          <p:cNvSpPr>
            <a:spLocks noGrp="1"/>
          </p:cNvSpPr>
          <p:nvPr>
            <p:ph idx="1"/>
          </p:nvPr>
        </p:nvSpPr>
        <p:spPr>
          <a:xfrm>
            <a:off x="896112" y="2506662"/>
            <a:ext cx="7893558" cy="4351338"/>
          </a:xfrm>
        </p:spPr>
        <p:txBody>
          <a:bodyPr>
            <a:normAutofit/>
          </a:bodyPr>
          <a:lstStyle/>
          <a:p>
            <a:r>
              <a:rPr lang="en-PH" sz="2400" dirty="0"/>
              <a:t>adopted in 1979 by the UN General </a:t>
            </a:r>
            <a:r>
              <a:rPr lang="en-PH" sz="2400" dirty="0" smtClean="0"/>
              <a:t>Assembly</a:t>
            </a:r>
          </a:p>
          <a:p>
            <a:r>
              <a:rPr lang="en-PH" sz="2400" dirty="0" smtClean="0"/>
              <a:t>often </a:t>
            </a:r>
            <a:r>
              <a:rPr lang="en-PH" sz="2400" dirty="0"/>
              <a:t>described as an international bill of rights for </a:t>
            </a:r>
            <a:r>
              <a:rPr lang="en-PH" sz="2400" dirty="0" smtClean="0"/>
              <a:t>women, consisting </a:t>
            </a:r>
            <a:r>
              <a:rPr lang="en-PH" sz="2400" dirty="0"/>
              <a:t>of a preamble and 30 </a:t>
            </a:r>
            <a:r>
              <a:rPr lang="en-PH" sz="2400" dirty="0" smtClean="0"/>
              <a:t>articles</a:t>
            </a:r>
          </a:p>
          <a:p>
            <a:r>
              <a:rPr lang="en-PH" sz="2400" dirty="0" smtClean="0"/>
              <a:t>defines </a:t>
            </a:r>
            <a:r>
              <a:rPr lang="en-PH" sz="2400" dirty="0"/>
              <a:t>what constitutes discrimination against women </a:t>
            </a:r>
            <a:endParaRPr lang="en-PH" sz="2400" dirty="0" smtClean="0"/>
          </a:p>
          <a:p>
            <a:r>
              <a:rPr lang="en-PH" sz="2400" dirty="0" smtClean="0"/>
              <a:t>sets </a:t>
            </a:r>
            <a:r>
              <a:rPr lang="en-PH" sz="2400" dirty="0"/>
              <a:t>up an agenda for national action to end such discrimination.</a:t>
            </a:r>
            <a:endParaRPr lang="en-GB" sz="2400" dirty="0"/>
          </a:p>
        </p:txBody>
      </p:sp>
    </p:spTree>
    <p:extLst>
      <p:ext uri="{BB962C8B-B14F-4D97-AF65-F5344CB8AC3E}">
        <p14:creationId xmlns:p14="http://schemas.microsoft.com/office/powerpoint/2010/main" val="4092491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18" y="973011"/>
            <a:ext cx="7886700" cy="1325563"/>
          </a:xfrm>
        </p:spPr>
        <p:txBody>
          <a:bodyPr>
            <a:noAutofit/>
          </a:bodyPr>
          <a:lstStyle/>
          <a:p>
            <a:r>
              <a:rPr lang="en-PH" sz="3600" b="1" dirty="0">
                <a:solidFill>
                  <a:schemeClr val="accent2"/>
                </a:solidFill>
                <a:latin typeface="+mn-lt"/>
              </a:rPr>
              <a:t>The Convention on the Elimination of All Forms of Discrimination against </a:t>
            </a:r>
            <a:r>
              <a:rPr lang="en-PH" sz="3600" b="1" dirty="0" smtClean="0">
                <a:solidFill>
                  <a:schemeClr val="accent2"/>
                </a:solidFill>
                <a:latin typeface="+mn-lt"/>
              </a:rPr>
              <a:t>Women </a:t>
            </a:r>
            <a:r>
              <a:rPr lang="en-PH" b="1" dirty="0" smtClean="0">
                <a:solidFill>
                  <a:schemeClr val="accent2"/>
                </a:solidFill>
                <a:latin typeface="+mn-lt"/>
              </a:rPr>
              <a:t>(CEDAW)</a:t>
            </a:r>
            <a:endParaRPr lang="en-GB" b="1" dirty="0">
              <a:solidFill>
                <a:schemeClr val="accent2"/>
              </a:solidFill>
              <a:latin typeface="+mn-lt"/>
            </a:endParaRPr>
          </a:p>
        </p:txBody>
      </p:sp>
      <p:sp>
        <p:nvSpPr>
          <p:cNvPr id="3" name="Content Placeholder 2"/>
          <p:cNvSpPr>
            <a:spLocks noGrp="1"/>
          </p:cNvSpPr>
          <p:nvPr>
            <p:ph idx="1"/>
          </p:nvPr>
        </p:nvSpPr>
        <p:spPr>
          <a:xfrm>
            <a:off x="896112" y="2506662"/>
            <a:ext cx="7893558" cy="4351338"/>
          </a:xfrm>
        </p:spPr>
        <p:txBody>
          <a:bodyPr>
            <a:normAutofit/>
          </a:bodyPr>
          <a:lstStyle/>
          <a:p>
            <a:r>
              <a:rPr lang="en-PH" sz="2400" dirty="0"/>
              <a:t>discrimination against women </a:t>
            </a:r>
            <a:r>
              <a:rPr lang="en-PH" sz="2400" dirty="0" smtClean="0"/>
              <a:t>is </a:t>
            </a:r>
            <a:r>
              <a:rPr lang="en-PH" sz="2400" dirty="0"/>
              <a:t>"...any distinction, exclusion or restriction made on the basis of sex which has the effect or purpose of impairing or nullifying the recognition, enjoyment or exercise by women, irrespective of their marital status, on a basis of equality of men and women, of human rights and fundamental freedoms in the political, economic, social, cultural, civil or any other field."</a:t>
            </a:r>
          </a:p>
        </p:txBody>
      </p:sp>
    </p:spTree>
    <p:extLst>
      <p:ext uri="{BB962C8B-B14F-4D97-AF65-F5344CB8AC3E}">
        <p14:creationId xmlns:p14="http://schemas.microsoft.com/office/powerpoint/2010/main" val="154796121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06" y="599949"/>
            <a:ext cx="7886700" cy="1325563"/>
          </a:xfrm>
        </p:spPr>
        <p:txBody>
          <a:bodyPr>
            <a:noAutofit/>
          </a:bodyPr>
          <a:lstStyle/>
          <a:p>
            <a:r>
              <a:rPr lang="en-PH" sz="3600" b="1" dirty="0">
                <a:solidFill>
                  <a:schemeClr val="accent2"/>
                </a:solidFill>
                <a:latin typeface="+mn-lt"/>
              </a:rPr>
              <a:t>The Convention on the Elimination of All Forms of Discrimination against </a:t>
            </a:r>
            <a:r>
              <a:rPr lang="en-PH" sz="3600" b="1" dirty="0" smtClean="0">
                <a:solidFill>
                  <a:schemeClr val="accent2"/>
                </a:solidFill>
                <a:latin typeface="+mn-lt"/>
              </a:rPr>
              <a:t>Women </a:t>
            </a:r>
            <a:r>
              <a:rPr lang="en-PH" b="1" dirty="0" smtClean="0">
                <a:solidFill>
                  <a:schemeClr val="accent2"/>
                </a:solidFill>
                <a:latin typeface="+mn-lt"/>
              </a:rPr>
              <a:t>(CEDAW)</a:t>
            </a:r>
            <a:endParaRPr lang="en-GB" b="1" dirty="0">
              <a:solidFill>
                <a:schemeClr val="accent2"/>
              </a:solidFill>
              <a:latin typeface="+mn-lt"/>
            </a:endParaRPr>
          </a:p>
        </p:txBody>
      </p:sp>
      <p:sp>
        <p:nvSpPr>
          <p:cNvPr id="3" name="Content Placeholder 2"/>
          <p:cNvSpPr>
            <a:spLocks noGrp="1"/>
          </p:cNvSpPr>
          <p:nvPr>
            <p:ph idx="1"/>
          </p:nvPr>
        </p:nvSpPr>
        <p:spPr>
          <a:xfrm>
            <a:off x="914400" y="2133600"/>
            <a:ext cx="7893558" cy="4351338"/>
          </a:xfrm>
        </p:spPr>
        <p:txBody>
          <a:bodyPr>
            <a:normAutofit/>
          </a:bodyPr>
          <a:lstStyle/>
          <a:p>
            <a:pPr marL="0" indent="0">
              <a:buNone/>
            </a:pPr>
            <a:r>
              <a:rPr lang="en-PH" sz="2400" dirty="0" smtClean="0"/>
              <a:t>States </a:t>
            </a:r>
            <a:r>
              <a:rPr lang="en-PH" sz="2400" dirty="0"/>
              <a:t>commit </a:t>
            </a:r>
            <a:r>
              <a:rPr lang="en-PH" sz="2400" dirty="0" smtClean="0"/>
              <a:t>themselves…</a:t>
            </a:r>
            <a:endParaRPr lang="en-PH" sz="2400" dirty="0"/>
          </a:p>
          <a:p>
            <a:pPr marL="514350" indent="-514350">
              <a:buFont typeface="+mj-lt"/>
              <a:buAutoNum type="arabicPeriod"/>
            </a:pPr>
            <a:r>
              <a:rPr lang="en-PH" sz="2400" dirty="0"/>
              <a:t>to incorporate the principle of equality of men and women in their legal system, abolish all discriminatory laws and adopt appropriate ones prohibiting discrimination against women;</a:t>
            </a:r>
          </a:p>
          <a:p>
            <a:pPr marL="514350" indent="-514350">
              <a:buFont typeface="+mj-lt"/>
              <a:buAutoNum type="arabicPeriod"/>
            </a:pPr>
            <a:r>
              <a:rPr lang="en-PH" sz="2400" dirty="0"/>
              <a:t>to establish tribunals and other public institutions to ensure the effective protection of women against discrimination; and</a:t>
            </a:r>
          </a:p>
          <a:p>
            <a:pPr marL="514350" indent="-514350">
              <a:buFont typeface="+mj-lt"/>
              <a:buAutoNum type="arabicPeriod"/>
            </a:pPr>
            <a:r>
              <a:rPr lang="en-PH" sz="2400" dirty="0"/>
              <a:t>to ensure elimination of all acts of discrimination against women by persons, organizations or enterprises.</a:t>
            </a:r>
          </a:p>
        </p:txBody>
      </p:sp>
    </p:spTree>
    <p:extLst>
      <p:ext uri="{BB962C8B-B14F-4D97-AF65-F5344CB8AC3E}">
        <p14:creationId xmlns:p14="http://schemas.microsoft.com/office/powerpoint/2010/main" val="255529538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70" y="838200"/>
            <a:ext cx="7886700" cy="1325563"/>
          </a:xfrm>
        </p:spPr>
        <p:txBody>
          <a:bodyPr>
            <a:noAutofit/>
          </a:bodyPr>
          <a:lstStyle/>
          <a:p>
            <a:r>
              <a:rPr lang="en-PH" sz="3600" b="1" dirty="0">
                <a:solidFill>
                  <a:schemeClr val="accent2"/>
                </a:solidFill>
                <a:latin typeface="+mn-lt"/>
              </a:rPr>
              <a:t>The Convention on the Elimination of All Forms of Discrimination against </a:t>
            </a:r>
            <a:r>
              <a:rPr lang="en-PH" sz="3600" b="1" dirty="0" smtClean="0">
                <a:solidFill>
                  <a:schemeClr val="accent2"/>
                </a:solidFill>
                <a:latin typeface="+mn-lt"/>
              </a:rPr>
              <a:t>Women </a:t>
            </a:r>
            <a:r>
              <a:rPr lang="en-PH" b="1" dirty="0" smtClean="0">
                <a:solidFill>
                  <a:schemeClr val="accent2"/>
                </a:solidFill>
                <a:latin typeface="+mn-lt"/>
              </a:rPr>
              <a:t>(CEDAW)</a:t>
            </a:r>
            <a:endParaRPr lang="en-GB" b="1" dirty="0">
              <a:solidFill>
                <a:schemeClr val="accent2"/>
              </a:solidFill>
              <a:latin typeface="+mn-lt"/>
            </a:endParaRPr>
          </a:p>
        </p:txBody>
      </p:sp>
      <p:sp>
        <p:nvSpPr>
          <p:cNvPr id="3" name="Content Placeholder 2"/>
          <p:cNvSpPr>
            <a:spLocks noGrp="1"/>
          </p:cNvSpPr>
          <p:nvPr>
            <p:ph idx="1"/>
          </p:nvPr>
        </p:nvSpPr>
        <p:spPr>
          <a:xfrm>
            <a:off x="3429000" y="2590800"/>
            <a:ext cx="5360670" cy="4351338"/>
          </a:xfrm>
        </p:spPr>
        <p:txBody>
          <a:bodyPr>
            <a:normAutofit/>
          </a:bodyPr>
          <a:lstStyle/>
          <a:p>
            <a:r>
              <a:rPr lang="en-PH" sz="2400" dirty="0" smtClean="0"/>
              <a:t>the </a:t>
            </a:r>
            <a:r>
              <a:rPr lang="en-PH" sz="2400" dirty="0"/>
              <a:t>only human rights treaty which affirms the reproductive rights of </a:t>
            </a:r>
            <a:r>
              <a:rPr lang="en-PH" sz="2400" dirty="0" smtClean="0"/>
              <a:t>women</a:t>
            </a:r>
          </a:p>
          <a:p>
            <a:r>
              <a:rPr lang="en-PH" sz="2400" dirty="0" smtClean="0"/>
              <a:t>targets </a:t>
            </a:r>
            <a:r>
              <a:rPr lang="en-PH" sz="2400" dirty="0"/>
              <a:t>culture and tradition as influential forces shaping gender roles and family relations.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90800"/>
            <a:ext cx="2209800" cy="2209800"/>
          </a:xfrm>
          <a:prstGeom prst="rect">
            <a:avLst/>
          </a:prstGeom>
        </p:spPr>
      </p:pic>
    </p:spTree>
    <p:extLst>
      <p:ext uri="{BB962C8B-B14F-4D97-AF65-F5344CB8AC3E}">
        <p14:creationId xmlns:p14="http://schemas.microsoft.com/office/powerpoint/2010/main" val="48779494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7" name="Picture 15" descr="Image result for beijing platform for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893" y="304800"/>
            <a:ext cx="2078182" cy="2078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79108" y="3942640"/>
            <a:ext cx="3124200" cy="617101"/>
          </a:xfrm>
          <a:noFill/>
        </p:spPr>
        <p:txBody>
          <a:bodyPr>
            <a:noAutofit/>
          </a:bodyPr>
          <a:lstStyle/>
          <a:p>
            <a:r>
              <a:rPr lang="en-US" sz="3200" b="1" dirty="0" smtClean="0">
                <a:solidFill>
                  <a:schemeClr val="accent2"/>
                </a:solidFill>
                <a:latin typeface="+mn-lt"/>
              </a:rPr>
              <a:t>Beijing Platform for Action</a:t>
            </a:r>
            <a:r>
              <a:rPr lang="en-US" sz="2800" b="1" dirty="0">
                <a:solidFill>
                  <a:schemeClr val="accent2"/>
                </a:solidFill>
                <a:latin typeface="+mn-lt"/>
              </a:rPr>
              <a:t/>
            </a:r>
            <a:br>
              <a:rPr lang="en-US" sz="2800" b="1" dirty="0">
                <a:solidFill>
                  <a:schemeClr val="accent2"/>
                </a:solidFill>
                <a:latin typeface="+mn-lt"/>
              </a:rPr>
            </a:br>
            <a:r>
              <a:rPr lang="en-PH" sz="2400" dirty="0" smtClean="0">
                <a:latin typeface="+mn-lt"/>
                <a:cs typeface="Arial" charset="0"/>
              </a:rPr>
              <a:t>a framework for change to advance the human rights of women following the Fourth </a:t>
            </a:r>
            <a:r>
              <a:rPr lang="en-PH" sz="2400" dirty="0">
                <a:latin typeface="+mn-lt"/>
                <a:cs typeface="Arial" charset="0"/>
              </a:rPr>
              <a:t>World Conference on Women in September 1995</a:t>
            </a:r>
            <a:r>
              <a:rPr lang="en-PH" sz="2800" dirty="0">
                <a:latin typeface="+mn-lt"/>
                <a:cs typeface="Arial" charset="0"/>
              </a:rPr>
              <a:t>.</a:t>
            </a:r>
            <a:r>
              <a:rPr lang="en-GB" sz="2800" dirty="0">
                <a:latin typeface="+mn-lt"/>
              </a:rPr>
              <a:t/>
            </a:r>
            <a:br>
              <a:rPr lang="en-GB" sz="2800" dirty="0">
                <a:latin typeface="+mn-lt"/>
              </a:rPr>
            </a:br>
            <a:endParaRPr lang="en-US" sz="2800" b="1" dirty="0">
              <a:solidFill>
                <a:schemeClr val="accent2"/>
              </a:solidFill>
              <a:latin typeface="+mn-lt"/>
            </a:endParaRPr>
          </a:p>
        </p:txBody>
      </p:sp>
      <p:sp>
        <p:nvSpPr>
          <p:cNvPr id="3" name="Rectangle 1"/>
          <p:cNvSpPr>
            <a:spLocks noChangeArrowheads="1"/>
          </p:cNvSpPr>
          <p:nvPr/>
        </p:nvSpPr>
        <p:spPr bwMode="auto">
          <a:xfrm>
            <a:off x="4360015" y="685800"/>
            <a:ext cx="4577019" cy="55399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7013" lvl="0" indent="-227013">
              <a:buFontTx/>
              <a:buChar char="•"/>
            </a:pPr>
            <a:r>
              <a:rPr lang="en-US" altLang="en-US" sz="2400" dirty="0">
                <a:solidFill>
                  <a:srgbClr val="595A5C"/>
                </a:solidFill>
                <a:latin typeface="+mn-lt"/>
              </a:rPr>
              <a:t>Women and the economy </a:t>
            </a:r>
          </a:p>
          <a:p>
            <a:pPr marL="227013" lvl="0" indent="-227013">
              <a:buFontTx/>
              <a:buChar char="•"/>
            </a:pPr>
            <a:r>
              <a:rPr lang="en-US" altLang="en-US" sz="2400" dirty="0">
                <a:solidFill>
                  <a:srgbClr val="595A5C"/>
                </a:solidFill>
                <a:latin typeface="+mn-lt"/>
              </a:rPr>
              <a:t>Women and poverty </a:t>
            </a:r>
          </a:p>
          <a:p>
            <a:pPr marL="227013" lvl="0" indent="-227013">
              <a:buFontTx/>
              <a:buChar char="•"/>
            </a:pPr>
            <a:r>
              <a:rPr lang="en-US" altLang="en-US" sz="2400" dirty="0">
                <a:solidFill>
                  <a:srgbClr val="595A5C"/>
                </a:solidFill>
                <a:latin typeface="+mn-lt"/>
              </a:rPr>
              <a:t>Education and training of women</a:t>
            </a:r>
          </a:p>
          <a:p>
            <a:pPr marL="227013" lvl="0" indent="-227013">
              <a:buFontTx/>
              <a:buChar char="•"/>
            </a:pPr>
            <a:r>
              <a:rPr lang="en-US" altLang="en-US" sz="2400" dirty="0">
                <a:solidFill>
                  <a:srgbClr val="595A5C"/>
                </a:solidFill>
                <a:latin typeface="+mn-lt"/>
              </a:rPr>
              <a:t>Women and health</a:t>
            </a:r>
          </a:p>
          <a:p>
            <a:pPr marL="227013" indent="-227013">
              <a:buFontTx/>
              <a:buChar char="•"/>
            </a:pPr>
            <a:r>
              <a:rPr lang="en-US" altLang="en-US" sz="2400" dirty="0" smtClean="0">
                <a:solidFill>
                  <a:srgbClr val="595A5C"/>
                </a:solidFill>
                <a:latin typeface="+mn-lt"/>
              </a:rPr>
              <a:t>Human </a:t>
            </a:r>
            <a:r>
              <a:rPr lang="en-US" altLang="en-US" sz="2400" dirty="0">
                <a:solidFill>
                  <a:srgbClr val="595A5C"/>
                </a:solidFill>
                <a:latin typeface="+mn-lt"/>
              </a:rPr>
              <a:t>rights of women</a:t>
            </a:r>
          </a:p>
          <a:p>
            <a:pPr marL="227013" marR="0" lvl="0" indent="-227013"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595A5C"/>
                </a:solidFill>
                <a:effectLst/>
                <a:latin typeface="+mn-lt"/>
              </a:rPr>
              <a:t>Violence against women</a:t>
            </a:r>
          </a:p>
          <a:p>
            <a:pPr marL="227013" indent="-227013">
              <a:buFontTx/>
              <a:buChar char="•"/>
            </a:pPr>
            <a:r>
              <a:rPr lang="en-US" altLang="en-US" sz="2400" dirty="0">
                <a:solidFill>
                  <a:srgbClr val="595A5C"/>
                </a:solidFill>
                <a:latin typeface="+mn-lt"/>
              </a:rPr>
              <a:t>The girl </a:t>
            </a:r>
            <a:r>
              <a:rPr lang="en-US" altLang="en-US" sz="2400" dirty="0" smtClean="0">
                <a:solidFill>
                  <a:srgbClr val="595A5C"/>
                </a:solidFill>
                <a:latin typeface="+mn-lt"/>
              </a:rPr>
              <a:t>child</a:t>
            </a:r>
          </a:p>
          <a:p>
            <a:pPr marL="227013" indent="-227013">
              <a:buFontTx/>
              <a:buChar char="•"/>
            </a:pPr>
            <a:r>
              <a:rPr lang="en-US" altLang="en-US" sz="2400" dirty="0">
                <a:solidFill>
                  <a:srgbClr val="595A5C"/>
                </a:solidFill>
                <a:latin typeface="+mn-lt"/>
              </a:rPr>
              <a:t>Women in power and decision-making</a:t>
            </a:r>
          </a:p>
          <a:p>
            <a:pPr marL="227013" marR="0" lvl="0" indent="-227013"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595A5C"/>
                </a:solidFill>
                <a:effectLst/>
                <a:latin typeface="+mn-lt"/>
              </a:rPr>
              <a:t>Women and the media</a:t>
            </a:r>
          </a:p>
          <a:p>
            <a:pPr marL="227013" marR="0" lvl="0" indent="-227013"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595A5C"/>
                </a:solidFill>
                <a:effectLst/>
                <a:latin typeface="+mn-lt"/>
              </a:rPr>
              <a:t>Women and armed conflict</a:t>
            </a:r>
          </a:p>
          <a:p>
            <a:pPr marL="227013" indent="-227013">
              <a:buFontTx/>
              <a:buChar char="•"/>
            </a:pPr>
            <a:r>
              <a:rPr lang="en-US" altLang="en-US" sz="2400" dirty="0">
                <a:solidFill>
                  <a:srgbClr val="595A5C"/>
                </a:solidFill>
                <a:latin typeface="+mn-lt"/>
              </a:rPr>
              <a:t>Women and the environment</a:t>
            </a:r>
          </a:p>
          <a:p>
            <a:pPr marL="227013" indent="-227013">
              <a:buFontTx/>
              <a:buChar char="•"/>
            </a:pPr>
            <a:r>
              <a:rPr lang="en-US" altLang="en-US" sz="2400" dirty="0" smtClean="0">
                <a:solidFill>
                  <a:srgbClr val="595A5C"/>
                </a:solidFill>
                <a:latin typeface="+mn-lt"/>
              </a:rPr>
              <a:t>Institutional </a:t>
            </a:r>
            <a:r>
              <a:rPr lang="en-US" altLang="en-US" sz="2400" dirty="0">
                <a:solidFill>
                  <a:srgbClr val="595A5C"/>
                </a:solidFill>
                <a:latin typeface="+mn-lt"/>
              </a:rPr>
              <a:t>mechanisms for the advancement of women</a:t>
            </a:r>
          </a:p>
          <a:p>
            <a:pPr marL="227013" marR="0" lvl="0" indent="-227013"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100423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219200" y="304800"/>
            <a:ext cx="8610600" cy="992187"/>
          </a:xfrm>
        </p:spPr>
        <p:txBody>
          <a:bodyPr anchor="ctr">
            <a:normAutofit/>
          </a:bodyPr>
          <a:lstStyle/>
          <a:p>
            <a:pPr eaLnBrk="1" hangingPunct="1"/>
            <a:r>
              <a:rPr lang="en-US" altLang="en-US" sz="3200" b="1" dirty="0">
                <a:solidFill>
                  <a:schemeClr val="accent2"/>
                </a:solidFill>
              </a:rPr>
              <a:t>M</a:t>
            </a:r>
            <a:r>
              <a:rPr lang="en-US" altLang="en-US" sz="3200" b="1" dirty="0" smtClean="0">
                <a:solidFill>
                  <a:schemeClr val="accent2"/>
                </a:solidFill>
              </a:rPr>
              <a:t>illennium Development Goals </a:t>
            </a:r>
            <a:r>
              <a:rPr lang="en-US" altLang="en-US" sz="2400" dirty="0">
                <a:solidFill>
                  <a:schemeClr val="accent2"/>
                </a:solidFill>
              </a:rPr>
              <a:t>(2000-2015)</a:t>
            </a:r>
            <a:endParaRPr lang="en-GB" altLang="en-US" sz="3200" b="1" dirty="0" smtClean="0">
              <a:solidFill>
                <a:schemeClr val="accent2"/>
              </a:solidFill>
            </a:endParaRPr>
          </a:p>
        </p:txBody>
      </p:sp>
      <p:pic>
        <p:nvPicPr>
          <p:cNvPr id="5" name="Picture 6" descr="fig01_03a"/>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3054" r="56640" b="9580"/>
          <a:stretch/>
        </p:blipFill>
        <p:spPr bwMode="auto">
          <a:xfrm>
            <a:off x="1219200" y="1143000"/>
            <a:ext cx="72390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986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471055" y="311728"/>
            <a:ext cx="8312727" cy="623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pic>
        <p:nvPicPr>
          <p:cNvPr id="8" name="Picture 2" descr="http://3.bp.blogspot.com/-zDSp6O1hZ5M/UMSvTXsAs8I/AAAAAAAAAp4/zLKKl74y-uk/s1600/Human+Rights+Day+Enablist.png"/>
          <p:cNvPicPr>
            <a:picLocks noChangeAspect="1" noChangeArrowheads="1"/>
          </p:cNvPicPr>
          <p:nvPr/>
        </p:nvPicPr>
        <p:blipFill>
          <a:blip r:embed="rId2"/>
          <a:srcRect l="40420" t="31691" b="19015"/>
          <a:stretch>
            <a:fillRect/>
          </a:stretch>
        </p:blipFill>
        <p:spPr bwMode="auto">
          <a:xfrm>
            <a:off x="-13855" y="1548631"/>
            <a:ext cx="9157855" cy="5275410"/>
          </a:xfrm>
          <a:prstGeom prst="rect">
            <a:avLst/>
          </a:prstGeom>
          <a:noFill/>
        </p:spPr>
      </p:pic>
      <p:sp>
        <p:nvSpPr>
          <p:cNvPr id="9" name="TextBox 8"/>
          <p:cNvSpPr txBox="1"/>
          <p:nvPr/>
        </p:nvSpPr>
        <p:spPr>
          <a:xfrm>
            <a:off x="471055" y="424783"/>
            <a:ext cx="8312727" cy="1211550"/>
          </a:xfrm>
          <a:prstGeom prst="rect">
            <a:avLst/>
          </a:prstGeom>
          <a:noFill/>
        </p:spPr>
        <p:txBody>
          <a:bodyPr wrap="square" rtlCol="0">
            <a:spAutoFit/>
          </a:bodyPr>
          <a:lstStyle/>
          <a:p>
            <a:pPr algn="ctr"/>
            <a:r>
              <a:rPr lang="en-US" sz="7273" spc="1091" dirty="0">
                <a:solidFill>
                  <a:schemeClr val="bg2"/>
                </a:solidFill>
                <a:latin typeface="+mj-lt"/>
                <a:cs typeface="Aharoni" pitchFamily="2" charset="-79"/>
              </a:rPr>
              <a:t>HUMAN RIGHTS</a:t>
            </a:r>
          </a:p>
        </p:txBody>
      </p:sp>
      <p:sp>
        <p:nvSpPr>
          <p:cNvPr id="10" name="TextBox 9"/>
          <p:cNvSpPr txBox="1"/>
          <p:nvPr/>
        </p:nvSpPr>
        <p:spPr>
          <a:xfrm>
            <a:off x="193964" y="702551"/>
            <a:ext cx="8797636" cy="1141531"/>
          </a:xfrm>
          <a:prstGeom prst="rect">
            <a:avLst/>
          </a:prstGeom>
          <a:noFill/>
        </p:spPr>
        <p:txBody>
          <a:bodyPr wrap="square" rtlCol="0">
            <a:spAutoFit/>
          </a:bodyPr>
          <a:lstStyle/>
          <a:p>
            <a:pPr algn="ctr"/>
            <a:r>
              <a:rPr lang="en-US" sz="6818" spc="-136" dirty="0">
                <a:solidFill>
                  <a:schemeClr val="bg2"/>
                </a:solidFill>
                <a:latin typeface="+mj-lt"/>
                <a:cs typeface="Aharoni" pitchFamily="2" charset="-79"/>
              </a:rPr>
              <a:t>WOMEN’S RIGHTS ARE</a:t>
            </a:r>
          </a:p>
        </p:txBody>
      </p:sp>
      <p:sp>
        <p:nvSpPr>
          <p:cNvPr id="11" name="TextBox 10"/>
          <p:cNvSpPr txBox="1"/>
          <p:nvPr/>
        </p:nvSpPr>
        <p:spPr>
          <a:xfrm rot="5400000">
            <a:off x="6593681" y="6915061"/>
            <a:ext cx="4294909" cy="232243"/>
          </a:xfrm>
          <a:prstGeom prst="rect">
            <a:avLst/>
          </a:prstGeom>
          <a:noFill/>
        </p:spPr>
        <p:txBody>
          <a:bodyPr wrap="square" rtlCol="0">
            <a:spAutoFit/>
          </a:bodyPr>
          <a:lstStyle/>
          <a:p>
            <a:r>
              <a:rPr lang="en-US" sz="909" dirty="0">
                <a:solidFill>
                  <a:schemeClr val="bg1"/>
                </a:solidFill>
                <a:latin typeface="+mj-lt"/>
              </a:rPr>
              <a:t>Image sourced from google.com .</a:t>
            </a:r>
          </a:p>
        </p:txBody>
      </p:sp>
    </p:spTree>
    <p:extLst>
      <p:ext uri="{BB962C8B-B14F-4D97-AF65-F5344CB8AC3E}">
        <p14:creationId xmlns:p14="http://schemas.microsoft.com/office/powerpoint/2010/main" val="2914644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8"/>
                                        </p:tgtEl>
                                      </p:cBhvr>
                                      <p:by x="100000" y="80000"/>
                                    </p:animScale>
                                  </p:childTnLst>
                                </p:cTn>
                              </p:par>
                              <p:par>
                                <p:cTn id="7" presetID="42" presetClass="path" presetSubtype="0" accel="50000" decel="50000" fill="hold" grpId="0" nodeType="withEffect">
                                  <p:stCondLst>
                                    <p:cond delay="0"/>
                                  </p:stCondLst>
                                  <p:childTnLst>
                                    <p:animMotion origin="layout" path="M 0 2.6642E-6 L 0 0.17414 " pathEditMode="relative" rAng="0" ptsTypes="AA">
                                      <p:cBhvr>
                                        <p:cTn id="8" dur="500" fill="hold"/>
                                        <p:tgtEl>
                                          <p:spTgt spid="9"/>
                                        </p:tgtEl>
                                        <p:attrNameLst>
                                          <p:attrName>ppt_x</p:attrName>
                                          <p:attrName>ppt_y</p:attrName>
                                        </p:attrNameLst>
                                      </p:cBhvr>
                                      <p:rCtr x="0" y="87"/>
                                    </p:animMotion>
                                  </p:childTnLst>
                                </p:cTn>
                              </p:par>
                              <p:par>
                                <p:cTn id="9" presetID="42" presetClass="path" presetSubtype="0" accel="50000" decel="50000" fill="hold" nodeType="withEffect">
                                  <p:stCondLst>
                                    <p:cond delay="0"/>
                                  </p:stCondLst>
                                  <p:childTnLst>
                                    <p:animMotion origin="layout" path="M 0 -4.07407E-6 L 0.00417 0.12315 " pathEditMode="relative" rAng="0" ptsTypes="AA">
                                      <p:cBhvr>
                                        <p:cTn id="10" dur="500" fill="hold"/>
                                        <p:tgtEl>
                                          <p:spTgt spid="8"/>
                                        </p:tgtEl>
                                        <p:attrNameLst>
                                          <p:attrName>ppt_x</p:attrName>
                                          <p:attrName>ppt_y</p:attrName>
                                        </p:attrNameLst>
                                      </p:cBhvr>
                                      <p:rCtr x="2" y="62"/>
                                    </p:animMotion>
                                  </p:childTnLst>
                                </p:cTn>
                              </p:par>
                              <p:par>
                                <p:cTn id="11" presetID="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txBox="1">
            <a:spLocks noChangeArrowheads="1"/>
          </p:cNvSpPr>
          <p:nvPr/>
        </p:nvSpPr>
        <p:spPr>
          <a:xfrm>
            <a:off x="3048000" y="1261353"/>
            <a:ext cx="5541818" cy="4114512"/>
          </a:xfrm>
          <a:prstGeom prst="rect">
            <a:avLst/>
          </a:prstGeom>
        </p:spPr>
        <p:txBody>
          <a:bodyPr vert="horz" lIns="83127" tIns="41564" rIns="83127" bIns="41564" rtlCol="0">
            <a:normAutofit/>
          </a:bodyPr>
          <a:lstStyle/>
          <a:p>
            <a:pPr indent="470495" defTabSz="831305">
              <a:spcBef>
                <a:spcPct val="20000"/>
              </a:spcBef>
              <a:defRPr/>
            </a:pPr>
            <a:r>
              <a:rPr lang="en-US" sz="2800" b="1" dirty="0"/>
              <a:t>1987 Philippine </a:t>
            </a:r>
            <a:r>
              <a:rPr lang="en-US" sz="2800" b="1" dirty="0" smtClean="0"/>
              <a:t>Constitution</a:t>
            </a:r>
            <a:r>
              <a:rPr lang="en-US" sz="2400" dirty="0" smtClean="0"/>
              <a:t> </a:t>
            </a:r>
            <a:endParaRPr lang="en-US" sz="2400" dirty="0"/>
          </a:p>
          <a:p>
            <a:pPr indent="470495" defTabSz="831305">
              <a:spcBef>
                <a:spcPct val="20000"/>
              </a:spcBef>
              <a:defRPr/>
            </a:pPr>
            <a:r>
              <a:rPr lang="en-US" sz="2400" i="1" dirty="0">
                <a:solidFill>
                  <a:schemeClr val="tx1">
                    <a:lumMod val="65000"/>
                    <a:lumOff val="35000"/>
                  </a:schemeClr>
                </a:solidFill>
              </a:rPr>
              <a:t>(Art. II, Sec. 14)</a:t>
            </a:r>
          </a:p>
          <a:p>
            <a:pPr defTabSz="831305">
              <a:spcBef>
                <a:spcPct val="20000"/>
              </a:spcBef>
              <a:defRPr/>
            </a:pPr>
            <a:endParaRPr lang="en-US" sz="1000" i="1" dirty="0">
              <a:solidFill>
                <a:schemeClr val="tx1">
                  <a:tint val="75000"/>
                </a:schemeClr>
              </a:solidFill>
            </a:endParaRPr>
          </a:p>
          <a:p>
            <a:pPr marL="415651" defTabSz="831305">
              <a:spcBef>
                <a:spcPct val="20000"/>
              </a:spcBef>
              <a:defRPr/>
            </a:pPr>
            <a:r>
              <a:rPr lang="en-US" sz="2800" i="1" dirty="0">
                <a:solidFill>
                  <a:schemeClr val="tx1">
                    <a:lumMod val="65000"/>
                    <a:lumOff val="35000"/>
                  </a:schemeClr>
                </a:solidFill>
              </a:rPr>
              <a:t>“The State recognizes the role of women in nation-building and shall ensure the fundamental equality before the law of women and men.”</a:t>
            </a:r>
            <a:endParaRPr lang="en-US" sz="2800" dirty="0">
              <a:solidFill>
                <a:schemeClr val="tx1">
                  <a:lumMod val="65000"/>
                  <a:lumOff val="35000"/>
                </a:schemeClr>
              </a:solidFill>
            </a:endParaRPr>
          </a:p>
        </p:txBody>
      </p:sp>
      <p:pic>
        <p:nvPicPr>
          <p:cNvPr id="138242" name="Picture 2" descr="http://ecx.images-amazon.com/images/I/41jbK4DgDiL._AA278_PIkin4,BottomRight,-46,22_AA300_SH20_OU15_.jpg"/>
          <p:cNvPicPr>
            <a:picLocks noChangeAspect="1" noChangeArrowheads="1"/>
          </p:cNvPicPr>
          <p:nvPr/>
        </p:nvPicPr>
        <p:blipFill>
          <a:blip r:embed="rId3"/>
          <a:srcRect l="16000" r="16000" b="6400"/>
          <a:stretch>
            <a:fillRect/>
          </a:stretch>
        </p:blipFill>
        <p:spPr bwMode="auto">
          <a:xfrm>
            <a:off x="990600" y="1295400"/>
            <a:ext cx="2325077" cy="3200400"/>
          </a:xfrm>
          <a:prstGeom prst="rect">
            <a:avLst/>
          </a:prstGeom>
          <a:noFill/>
        </p:spPr>
      </p:pic>
    </p:spTree>
    <p:extLst>
      <p:ext uri="{BB962C8B-B14F-4D97-AF65-F5344CB8AC3E}">
        <p14:creationId xmlns:p14="http://schemas.microsoft.com/office/powerpoint/2010/main" val="168162120"/>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1261121" y="1829703"/>
            <a:ext cx="7342909" cy="831273"/>
          </a:xfrm>
          <a:prstGeom prst="rect">
            <a:avLst/>
          </a:prstGeom>
          <a:noFill/>
          <a:ln w="9525">
            <a:noFill/>
            <a:miter lim="800000"/>
            <a:headEnd/>
            <a:tailEnd/>
          </a:ln>
        </p:spPr>
        <p:txBody>
          <a:bodyPr/>
          <a:lstStyle/>
          <a:p>
            <a:pPr marL="311730" indent="-311730">
              <a:spcBef>
                <a:spcPct val="20000"/>
              </a:spcBef>
              <a:buClr>
                <a:schemeClr val="accent2"/>
              </a:buClr>
              <a:buFont typeface="Arial" panose="020B0604020202020204" pitchFamily="34" charset="0"/>
              <a:buChar char="•"/>
              <a:defRPr/>
            </a:pPr>
            <a:r>
              <a:rPr lang="en-US" sz="2400" dirty="0">
                <a:effectLst>
                  <a:outerShdw blurRad="38100" dist="38100" dir="2700000" algn="tl">
                    <a:srgbClr val="000000">
                      <a:alpha val="43137"/>
                    </a:srgbClr>
                  </a:outerShdw>
                </a:effectLst>
                <a:latin typeface="+mn-lt"/>
                <a:cs typeface="Arial" charset="0"/>
              </a:rPr>
              <a:t>RA 7192 Women in Nation-Building Act of 1991</a:t>
            </a:r>
          </a:p>
          <a:p>
            <a:pPr marL="311730" indent="-311730">
              <a:spcBef>
                <a:spcPct val="20000"/>
              </a:spcBef>
              <a:buClr>
                <a:schemeClr val="accent2"/>
              </a:buClr>
              <a:buFont typeface="Arial" panose="020B0604020202020204" pitchFamily="34" charset="0"/>
              <a:buChar char="•"/>
              <a:defRPr/>
            </a:pPr>
            <a:r>
              <a:rPr lang="en-US" sz="2400" dirty="0">
                <a:effectLst>
                  <a:outerShdw blurRad="38100" dist="38100" dir="2700000" algn="tl">
                    <a:srgbClr val="000000">
                      <a:alpha val="43137"/>
                    </a:srgbClr>
                  </a:outerShdw>
                </a:effectLst>
                <a:latin typeface="+mn-lt"/>
                <a:cs typeface="Arial" charset="0"/>
              </a:rPr>
              <a:t>RA 7877 Anti-Sexual Harassment Act  of 1995 </a:t>
            </a:r>
          </a:p>
          <a:p>
            <a:pPr marL="311730" indent="-311730">
              <a:spcBef>
                <a:spcPct val="20000"/>
              </a:spcBef>
              <a:buClr>
                <a:schemeClr val="accent2"/>
              </a:buClr>
              <a:buFont typeface="Arial" panose="020B0604020202020204" pitchFamily="34" charset="0"/>
              <a:buChar char="•"/>
              <a:defRPr/>
            </a:pPr>
            <a:r>
              <a:rPr lang="en-US" sz="2400" dirty="0">
                <a:effectLst>
                  <a:outerShdw blurRad="38100" dist="38100" dir="2700000" algn="tl">
                    <a:srgbClr val="000000">
                      <a:alpha val="43137"/>
                    </a:srgbClr>
                  </a:outerShdw>
                </a:effectLst>
                <a:latin typeface="+mn-lt"/>
                <a:cs typeface="Arial" charset="0"/>
              </a:rPr>
              <a:t>RA 8353 Anti-Rape Act of 1997</a:t>
            </a:r>
          </a:p>
          <a:p>
            <a:pPr marL="311730" indent="-311730">
              <a:spcBef>
                <a:spcPct val="20000"/>
              </a:spcBef>
              <a:buClr>
                <a:schemeClr val="accent2"/>
              </a:buClr>
              <a:buFont typeface="Arial" panose="020B0604020202020204" pitchFamily="34" charset="0"/>
              <a:buChar char="•"/>
              <a:defRPr/>
            </a:pPr>
            <a:r>
              <a:rPr lang="en-US" sz="2400" dirty="0">
                <a:effectLst>
                  <a:outerShdw blurRad="38100" dist="38100" dir="2700000" algn="tl">
                    <a:srgbClr val="000000">
                      <a:alpha val="43137"/>
                    </a:srgbClr>
                  </a:outerShdw>
                </a:effectLst>
                <a:latin typeface="+mn-lt"/>
                <a:cs typeface="Arial" charset="0"/>
              </a:rPr>
              <a:t>RA 8505 Rape Victims Assistance Act of 1998</a:t>
            </a:r>
          </a:p>
          <a:p>
            <a:pPr marL="311730" indent="-311730">
              <a:spcBef>
                <a:spcPct val="20000"/>
              </a:spcBef>
              <a:buClr>
                <a:schemeClr val="accent2"/>
              </a:buClr>
              <a:buFont typeface="Arial" panose="020B0604020202020204" pitchFamily="34" charset="0"/>
              <a:buChar char="•"/>
              <a:defRPr/>
            </a:pPr>
            <a:r>
              <a:rPr lang="en-US" sz="2400" dirty="0">
                <a:effectLst>
                  <a:outerShdw blurRad="38100" dist="38100" dir="2700000" algn="tl">
                    <a:srgbClr val="000000">
                      <a:alpha val="43137"/>
                    </a:srgbClr>
                  </a:outerShdw>
                </a:effectLst>
                <a:latin typeface="+mn-lt"/>
                <a:cs typeface="Arial" charset="0"/>
              </a:rPr>
              <a:t>RA 9208 Anti-Trafficking in Persons Act of 2003</a:t>
            </a:r>
          </a:p>
          <a:p>
            <a:pPr marL="311730" indent="-311730">
              <a:spcBef>
                <a:spcPct val="20000"/>
              </a:spcBef>
              <a:buClr>
                <a:schemeClr val="accent2"/>
              </a:buClr>
              <a:buFont typeface="Arial" panose="020B0604020202020204" pitchFamily="34" charset="0"/>
              <a:buChar char="•"/>
              <a:defRPr/>
            </a:pPr>
            <a:r>
              <a:rPr lang="en-US" sz="2400" dirty="0">
                <a:effectLst>
                  <a:outerShdw blurRad="38100" dist="38100" dir="2700000" algn="tl">
                    <a:srgbClr val="000000">
                      <a:alpha val="43137"/>
                    </a:srgbClr>
                  </a:outerShdw>
                </a:effectLst>
                <a:latin typeface="+mn-lt"/>
                <a:cs typeface="Arial" charset="0"/>
              </a:rPr>
              <a:t>RA 9262 Anti-Violence against Women and Their Children Act of 2004</a:t>
            </a:r>
          </a:p>
          <a:p>
            <a:pPr marL="311730" indent="-311730">
              <a:spcBef>
                <a:spcPct val="20000"/>
              </a:spcBef>
              <a:buClr>
                <a:schemeClr val="accent2"/>
              </a:buClr>
              <a:buFont typeface="Arial" panose="020B0604020202020204" pitchFamily="34" charset="0"/>
              <a:buChar char="•"/>
              <a:defRPr/>
            </a:pPr>
            <a:r>
              <a:rPr lang="en-US" sz="2400" dirty="0" smtClean="0">
                <a:effectLst>
                  <a:outerShdw blurRad="38100" dist="38100" dir="2700000" algn="tl">
                    <a:srgbClr val="000000">
                      <a:alpha val="43137"/>
                    </a:srgbClr>
                  </a:outerShdw>
                </a:effectLst>
                <a:latin typeface="+mn-lt"/>
                <a:cs typeface="Arial" charset="0"/>
              </a:rPr>
              <a:t>Annual General Appropriations Act</a:t>
            </a:r>
          </a:p>
          <a:p>
            <a:pPr marL="311730" indent="-311730">
              <a:spcBef>
                <a:spcPct val="20000"/>
              </a:spcBef>
              <a:buClr>
                <a:schemeClr val="accent2"/>
              </a:buClr>
              <a:buFont typeface="Arial" panose="020B0604020202020204" pitchFamily="34" charset="0"/>
              <a:buChar char="•"/>
              <a:defRPr/>
            </a:pPr>
            <a:r>
              <a:rPr lang="en-US" sz="2400" dirty="0" smtClean="0">
                <a:effectLst>
                  <a:outerShdw blurRad="38100" dist="38100" dir="2700000" algn="tl">
                    <a:srgbClr val="000000">
                      <a:alpha val="43137"/>
                    </a:srgbClr>
                  </a:outerShdw>
                </a:effectLst>
                <a:latin typeface="+mn-lt"/>
                <a:cs typeface="Arial" charset="0"/>
              </a:rPr>
              <a:t>RA 9710 Magna Carta of Women of 2009</a:t>
            </a:r>
          </a:p>
          <a:p>
            <a:pPr marL="311730" indent="-311730">
              <a:spcBef>
                <a:spcPct val="20000"/>
              </a:spcBef>
              <a:buClr>
                <a:schemeClr val="accent2"/>
              </a:buClr>
              <a:buFont typeface="Arial" panose="020B0604020202020204" pitchFamily="34" charset="0"/>
              <a:buChar char="•"/>
              <a:defRPr/>
            </a:pPr>
            <a:r>
              <a:rPr lang="en-US" sz="2400" dirty="0" smtClean="0">
                <a:effectLst>
                  <a:outerShdw blurRad="38100" dist="38100" dir="2700000" algn="tl">
                    <a:srgbClr val="000000">
                      <a:alpha val="43137"/>
                    </a:srgbClr>
                  </a:outerShdw>
                </a:effectLst>
                <a:latin typeface="+mn-lt"/>
                <a:cs typeface="Arial" charset="0"/>
              </a:rPr>
              <a:t>RA 10354 Reproductive Health Law of 2012</a:t>
            </a:r>
          </a:p>
          <a:p>
            <a:pPr marL="773575" indent="-773575">
              <a:lnSpc>
                <a:spcPct val="80000"/>
              </a:lnSpc>
              <a:defRPr/>
            </a:pPr>
            <a:endParaRPr lang="en-US" sz="2400" dirty="0">
              <a:effectLst>
                <a:outerShdw blurRad="38100" dist="38100" dir="2700000" algn="tl">
                  <a:srgbClr val="000000">
                    <a:alpha val="43137"/>
                  </a:srgbClr>
                </a:outerShdw>
              </a:effectLst>
              <a:latin typeface="+mn-lt"/>
              <a:cs typeface="Arial" charset="0"/>
            </a:endParaRPr>
          </a:p>
        </p:txBody>
      </p:sp>
      <p:sp>
        <p:nvSpPr>
          <p:cNvPr id="24" name="TextBox 23"/>
          <p:cNvSpPr txBox="1"/>
          <p:nvPr/>
        </p:nvSpPr>
        <p:spPr>
          <a:xfrm>
            <a:off x="1261122" y="654215"/>
            <a:ext cx="7188066" cy="887487"/>
          </a:xfrm>
          <a:prstGeom prst="rect">
            <a:avLst/>
          </a:prstGeom>
          <a:noFill/>
        </p:spPr>
        <p:txBody>
          <a:bodyPr wrap="square" rtlCol="0">
            <a:spAutoFit/>
          </a:bodyPr>
          <a:lstStyle/>
          <a:p>
            <a:pPr>
              <a:lnSpc>
                <a:spcPts val="3000"/>
              </a:lnSpc>
            </a:pPr>
            <a:r>
              <a:rPr lang="en-US" sz="3600" b="1" dirty="0" smtClean="0">
                <a:solidFill>
                  <a:schemeClr val="accent2"/>
                </a:solidFill>
                <a:latin typeface="+mn-lt"/>
              </a:rPr>
              <a:t>Philippine Laws on Women before the Magna Carta</a:t>
            </a:r>
            <a:endParaRPr lang="en-US" sz="3200" b="1" dirty="0">
              <a:solidFill>
                <a:schemeClr val="accent2"/>
              </a:solidFill>
              <a:latin typeface="+mn-lt"/>
            </a:endParaRPr>
          </a:p>
        </p:txBody>
      </p:sp>
      <p:sp>
        <p:nvSpPr>
          <p:cNvPr id="2" name="Rectangle 1"/>
          <p:cNvSpPr/>
          <p:nvPr/>
        </p:nvSpPr>
        <p:spPr>
          <a:xfrm>
            <a:off x="1261121" y="4800600"/>
            <a:ext cx="6206479"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486644"/>
      </p:ext>
    </p:extLst>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p:nvPr/>
        </p:nvGrpSpPr>
        <p:grpSpPr bwMode="auto">
          <a:xfrm>
            <a:off x="944564" y="1295453"/>
            <a:ext cx="350534" cy="389483"/>
            <a:chOff x="1676400" y="1295400"/>
            <a:chExt cx="342900" cy="381000"/>
          </a:xfrm>
          <a:solidFill>
            <a:schemeClr val="accent2">
              <a:lumMod val="40000"/>
              <a:lumOff val="60000"/>
            </a:schemeClr>
          </a:solidFill>
        </p:grpSpPr>
        <p:sp>
          <p:nvSpPr>
            <p:cNvPr id="9" name="Oval 8"/>
            <p:cNvSpPr/>
            <p:nvPr/>
          </p:nvSpPr>
          <p:spPr>
            <a:xfrm>
              <a:off x="1676400" y="1447800"/>
              <a:ext cx="228600" cy="228600"/>
            </a:xfrm>
            <a:prstGeom prst="ellipse">
              <a:avLst/>
            </a:prstGeom>
            <a:grp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sp>
          <p:nvSpPr>
            <p:cNvPr id="10" name="Oval 9"/>
            <p:cNvSpPr/>
            <p:nvPr/>
          </p:nvSpPr>
          <p:spPr>
            <a:xfrm>
              <a:off x="1962150" y="1295400"/>
              <a:ext cx="57150" cy="57150"/>
            </a:xfrm>
            <a:prstGeom prst="ellipse">
              <a:avLst/>
            </a:prstGeom>
            <a:grp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grpSp>
      <p:sp>
        <p:nvSpPr>
          <p:cNvPr id="48130" name="Rectangle 2"/>
          <p:cNvSpPr>
            <a:spLocks noGrp="1" noChangeArrowheads="1"/>
          </p:cNvSpPr>
          <p:nvPr>
            <p:ph type="title" idx="4294967295"/>
          </p:nvPr>
        </p:nvSpPr>
        <p:spPr>
          <a:xfrm>
            <a:off x="990600" y="981577"/>
            <a:ext cx="7497762" cy="1143000"/>
          </a:xfrm>
        </p:spPr>
        <p:txBody>
          <a:bodyPr/>
          <a:lstStyle/>
          <a:p>
            <a:pPr algn="ctr" eaLnBrk="1" fontAlgn="auto" hangingPunct="1">
              <a:spcAft>
                <a:spcPts val="0"/>
              </a:spcAft>
              <a:defRPr/>
            </a:pPr>
            <a:r>
              <a:rPr lang="en-US" sz="4400" b="1" dirty="0" smtClean="0">
                <a:solidFill>
                  <a:schemeClr val="accent2"/>
                </a:solidFill>
              </a:rPr>
              <a:t>The Magna </a:t>
            </a:r>
            <a:r>
              <a:rPr lang="en-US" sz="4400" b="1" dirty="0" err="1">
                <a:solidFill>
                  <a:schemeClr val="accent2"/>
                </a:solidFill>
              </a:rPr>
              <a:t>Carta</a:t>
            </a:r>
            <a:r>
              <a:rPr lang="en-US" sz="4400" b="1" dirty="0">
                <a:solidFill>
                  <a:schemeClr val="accent2"/>
                </a:solidFill>
              </a:rPr>
              <a:t> of </a:t>
            </a:r>
            <a:r>
              <a:rPr lang="en-US" sz="4400" b="1" dirty="0" smtClean="0">
                <a:solidFill>
                  <a:schemeClr val="accent2"/>
                </a:solidFill>
              </a:rPr>
              <a:t>Women</a:t>
            </a:r>
            <a:endParaRPr lang="en-US" sz="4400" b="1" dirty="0">
              <a:solidFill>
                <a:schemeClr val="accent2"/>
              </a:solidFill>
            </a:endParaRPr>
          </a:p>
        </p:txBody>
      </p:sp>
      <p:sp>
        <p:nvSpPr>
          <p:cNvPr id="15364" name="Rectangle 3"/>
          <p:cNvSpPr>
            <a:spLocks noGrp="1" noChangeArrowheads="1"/>
          </p:cNvSpPr>
          <p:nvPr>
            <p:ph idx="4294967295"/>
          </p:nvPr>
        </p:nvSpPr>
        <p:spPr>
          <a:xfrm>
            <a:off x="1570831" y="2276977"/>
            <a:ext cx="6430169" cy="4800600"/>
          </a:xfrm>
        </p:spPr>
        <p:txBody>
          <a:bodyPr>
            <a:normAutofit/>
          </a:bodyPr>
          <a:lstStyle/>
          <a:p>
            <a:pPr indent="-22225" eaLnBrk="1" hangingPunct="1">
              <a:buFont typeface="Wingdings 2" panose="05020102010507070707" pitchFamily="18" charset="2"/>
              <a:buNone/>
            </a:pPr>
            <a:r>
              <a:rPr lang="en-US" altLang="en-US" sz="2800" dirty="0" smtClean="0"/>
              <a:t>a comprehensive law that seeks to </a:t>
            </a:r>
            <a:r>
              <a:rPr lang="en-US" altLang="en-US" sz="2800" b="1" dirty="0" smtClean="0">
                <a:solidFill>
                  <a:schemeClr val="accent5"/>
                </a:solidFill>
              </a:rPr>
              <a:t>eliminate discrimination </a:t>
            </a:r>
            <a:r>
              <a:rPr lang="en-US" altLang="en-US" sz="2800" dirty="0" smtClean="0"/>
              <a:t>against women by recognizing, protecting, fulfilling and promoting the rights of Filipino women, especially those in the </a:t>
            </a:r>
            <a:r>
              <a:rPr lang="en-US" altLang="en-US" sz="2800" i="1" dirty="0" smtClean="0"/>
              <a:t>marginalized sectors.</a:t>
            </a:r>
          </a:p>
        </p:txBody>
      </p:sp>
      <p:sp>
        <p:nvSpPr>
          <p:cNvPr id="16" name="Rectangle 5"/>
          <p:cNvSpPr>
            <a:spLocks noChangeArrowheads="1"/>
          </p:cNvSpPr>
          <p:nvPr/>
        </p:nvSpPr>
        <p:spPr bwMode="auto">
          <a:xfrm>
            <a:off x="1676400" y="48006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sz="3200" b="1" dirty="0" smtClean="0">
                <a:solidFill>
                  <a:schemeClr val="folHlink"/>
                </a:solidFill>
                <a:latin typeface="+mn-lt"/>
              </a:rPr>
              <a:t>It took </a:t>
            </a:r>
            <a:r>
              <a:rPr lang="en-US" altLang="en-US" sz="3200" b="1" dirty="0">
                <a:solidFill>
                  <a:schemeClr val="folHlink"/>
                </a:solidFill>
                <a:latin typeface="+mn-lt"/>
              </a:rPr>
              <a:t>effect </a:t>
            </a:r>
            <a:r>
              <a:rPr lang="en-US" altLang="en-US" sz="3200" b="1" dirty="0" smtClean="0">
                <a:solidFill>
                  <a:schemeClr val="folHlink"/>
                </a:solidFill>
                <a:latin typeface="+mn-lt"/>
              </a:rPr>
              <a:t>on 15 </a:t>
            </a:r>
            <a:r>
              <a:rPr lang="en-US" altLang="en-US" sz="3200" b="1" dirty="0">
                <a:solidFill>
                  <a:schemeClr val="folHlink"/>
                </a:solidFill>
                <a:latin typeface="+mn-lt"/>
              </a:rPr>
              <a:t>September </a:t>
            </a:r>
            <a:r>
              <a:rPr lang="en-US" altLang="en-US" sz="3200" b="1" dirty="0" smtClean="0">
                <a:solidFill>
                  <a:schemeClr val="folHlink"/>
                </a:solidFill>
                <a:latin typeface="+mn-lt"/>
              </a:rPr>
              <a:t>2009.</a:t>
            </a:r>
            <a:endParaRPr lang="en-US" altLang="en-US" sz="3200" b="1" i="1" dirty="0">
              <a:solidFill>
                <a:schemeClr val="folHlink"/>
              </a:solidFill>
              <a:latin typeface="+mn-lt"/>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990600" y="381000"/>
            <a:ext cx="7499350" cy="1143000"/>
          </a:xfrm>
        </p:spPr>
        <p:txBody>
          <a:bodyPr/>
          <a:lstStyle/>
          <a:p>
            <a:pPr algn="ctr" eaLnBrk="1" fontAlgn="auto" hangingPunct="1">
              <a:spcAft>
                <a:spcPts val="0"/>
              </a:spcAft>
              <a:defRPr/>
            </a:pPr>
            <a:r>
              <a:rPr lang="en-US" sz="3400" b="1" dirty="0" smtClean="0">
                <a:solidFill>
                  <a:schemeClr val="accent2"/>
                </a:solidFill>
                <a:latin typeface="+mn-lt"/>
              </a:rPr>
              <a:t>Discrimination </a:t>
            </a:r>
            <a:r>
              <a:rPr lang="en-US" sz="3400" b="1" dirty="0">
                <a:solidFill>
                  <a:schemeClr val="accent2"/>
                </a:solidFill>
                <a:latin typeface="+mn-lt"/>
              </a:rPr>
              <a:t>Against </a:t>
            </a:r>
            <a:r>
              <a:rPr lang="en-US" sz="3400" b="1" dirty="0" smtClean="0">
                <a:solidFill>
                  <a:schemeClr val="accent2"/>
                </a:solidFill>
                <a:latin typeface="+mn-lt"/>
              </a:rPr>
              <a:t>Women</a:t>
            </a:r>
            <a:endParaRPr lang="en-US" sz="3400" b="1" dirty="0">
              <a:solidFill>
                <a:schemeClr val="accent2"/>
              </a:solidFill>
              <a:latin typeface="+mn-lt"/>
            </a:endParaRPr>
          </a:p>
        </p:txBody>
      </p:sp>
      <p:sp>
        <p:nvSpPr>
          <p:cNvPr id="47108" name="Rectangle 3"/>
          <p:cNvSpPr>
            <a:spLocks noGrp="1" noChangeArrowheads="1"/>
          </p:cNvSpPr>
          <p:nvPr>
            <p:ph idx="4294967295"/>
          </p:nvPr>
        </p:nvSpPr>
        <p:spPr>
          <a:xfrm>
            <a:off x="533400" y="838200"/>
            <a:ext cx="8229600" cy="5486400"/>
          </a:xfrm>
        </p:spPr>
        <p:txBody>
          <a:bodyPr>
            <a:noAutofit/>
          </a:bodyPr>
          <a:lstStyle/>
          <a:p>
            <a:pPr marL="365760" indent="-283464" eaLnBrk="1" fontAlgn="auto" hangingPunct="1">
              <a:spcBef>
                <a:spcPts val="1200"/>
              </a:spcBef>
              <a:spcAft>
                <a:spcPts val="0"/>
              </a:spcAft>
              <a:buFont typeface="Arial" pitchFamily="34" charset="0"/>
              <a:buChar char="•"/>
              <a:defRPr/>
            </a:pPr>
            <a:endParaRPr lang="en-US" sz="2400" dirty="0"/>
          </a:p>
          <a:p>
            <a:pPr marL="640080" lvl="1" indent="-237744" eaLnBrk="1" fontAlgn="auto" hangingPunct="1">
              <a:spcBef>
                <a:spcPts val="1200"/>
              </a:spcBef>
              <a:spcAft>
                <a:spcPts val="0"/>
              </a:spcAft>
              <a:buFont typeface="Arial" pitchFamily="34" charset="0"/>
              <a:buChar char="•"/>
              <a:defRPr/>
            </a:pPr>
            <a:r>
              <a:rPr lang="en-US" sz="2400" dirty="0"/>
              <a:t>any gender-based </a:t>
            </a:r>
            <a:r>
              <a:rPr lang="en-US" sz="2400" b="1" dirty="0"/>
              <a:t>distinction, exclusion, or restriction</a:t>
            </a:r>
            <a:r>
              <a:rPr lang="en-US" sz="2400" dirty="0"/>
              <a:t> which has the effect or purpose of impairing or nullifying the recognition, enjoyment, or exercise by </a:t>
            </a:r>
            <a:r>
              <a:rPr lang="en-US" sz="2400" dirty="0" smtClean="0"/>
              <a:t>women of human rights and fundamental freedoms in the </a:t>
            </a:r>
            <a:r>
              <a:rPr lang="en-US" sz="2400" b="1" dirty="0" smtClean="0"/>
              <a:t>political, economic, social, cultural, civil or any other field irrespective </a:t>
            </a:r>
            <a:r>
              <a:rPr lang="en-US" sz="2400" b="1" dirty="0"/>
              <a:t>of their marital status</a:t>
            </a:r>
            <a:r>
              <a:rPr lang="en-US" sz="2400" dirty="0"/>
              <a:t>, on a basis of equality of men and </a:t>
            </a:r>
            <a:r>
              <a:rPr lang="en-US" sz="2400" dirty="0" smtClean="0"/>
              <a:t>women;</a:t>
            </a:r>
            <a:endParaRPr lang="en-US" sz="2400" b="1" dirty="0"/>
          </a:p>
          <a:p>
            <a:pPr marL="640080" lvl="1" indent="-237744" eaLnBrk="1" fontAlgn="auto" hangingPunct="1">
              <a:spcBef>
                <a:spcPts val="1200"/>
              </a:spcBef>
              <a:spcAft>
                <a:spcPts val="0"/>
              </a:spcAft>
              <a:buFont typeface="Arial" pitchFamily="34" charset="0"/>
              <a:buChar char="•"/>
              <a:defRPr/>
            </a:pPr>
            <a:r>
              <a:rPr lang="en-US" sz="2400" dirty="0" smtClean="0"/>
              <a:t>any </a:t>
            </a:r>
            <a:r>
              <a:rPr lang="en-US" sz="2400" dirty="0"/>
              <a:t>act or </a:t>
            </a:r>
            <a:r>
              <a:rPr lang="en-US" sz="2400" b="1" dirty="0"/>
              <a:t>omission</a:t>
            </a:r>
            <a:r>
              <a:rPr lang="en-US" sz="2400" dirty="0"/>
              <a:t>, including by law, policy, administrative measure, or practice, that directly or indirectly </a:t>
            </a:r>
            <a:r>
              <a:rPr lang="en-US" sz="2400" b="1" dirty="0"/>
              <a:t>excludes or restricts women</a:t>
            </a:r>
            <a:r>
              <a:rPr lang="en-US" sz="2400" dirty="0"/>
              <a:t> in the recognition and promotion of their rights and their access to and enjoyment of opportunities, benefits, or privileges</a:t>
            </a:r>
            <a:r>
              <a:rPr lang="en-US" sz="2400" dirty="0" smtClean="0"/>
              <a:t>; </a:t>
            </a:r>
            <a:endParaRPr lang="en-US" sz="2400" b="1" dirty="0" smtClean="0"/>
          </a:p>
        </p:txBody>
      </p:sp>
    </p:spTree>
    <p:extLst>
      <p:ext uri="{BB962C8B-B14F-4D97-AF65-F5344CB8AC3E}">
        <p14:creationId xmlns:p14="http://schemas.microsoft.com/office/powerpoint/2010/main" val="98044308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8">
                                            <p:txEl>
                                              <p:pRg st="2" end="2"/>
                                            </p:txEl>
                                          </p:spTgt>
                                        </p:tgtEl>
                                        <p:attrNameLst>
                                          <p:attrName>style.visibility</p:attrName>
                                        </p:attrNameLst>
                                      </p:cBhvr>
                                      <p:to>
                                        <p:strVal val="visible"/>
                                      </p:to>
                                    </p:set>
                                    <p:animEffect transition="in" filter="wipe(left)">
                                      <p:cBhvr>
                                        <p:cTn id="7" dur="5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990600" y="381000"/>
            <a:ext cx="7499350" cy="1143000"/>
          </a:xfrm>
        </p:spPr>
        <p:txBody>
          <a:bodyPr/>
          <a:lstStyle/>
          <a:p>
            <a:pPr algn="ctr" eaLnBrk="1" fontAlgn="auto" hangingPunct="1">
              <a:spcAft>
                <a:spcPts val="0"/>
              </a:spcAft>
              <a:defRPr/>
            </a:pPr>
            <a:r>
              <a:rPr lang="en-US" sz="3400" b="1" dirty="0" smtClean="0">
                <a:solidFill>
                  <a:schemeClr val="accent2"/>
                </a:solidFill>
                <a:latin typeface="+mn-lt"/>
              </a:rPr>
              <a:t>Discrimination </a:t>
            </a:r>
            <a:r>
              <a:rPr lang="en-US" sz="3400" b="1" dirty="0">
                <a:solidFill>
                  <a:schemeClr val="accent2"/>
                </a:solidFill>
                <a:latin typeface="+mn-lt"/>
              </a:rPr>
              <a:t>Against </a:t>
            </a:r>
            <a:r>
              <a:rPr lang="en-US" sz="3400" b="1" dirty="0" smtClean="0">
                <a:solidFill>
                  <a:schemeClr val="accent2"/>
                </a:solidFill>
                <a:latin typeface="+mn-lt"/>
              </a:rPr>
              <a:t>Women</a:t>
            </a:r>
            <a:endParaRPr lang="en-US" sz="3400" b="1" dirty="0">
              <a:solidFill>
                <a:schemeClr val="accent2"/>
              </a:solidFill>
              <a:latin typeface="+mn-lt"/>
            </a:endParaRPr>
          </a:p>
        </p:txBody>
      </p:sp>
      <p:sp>
        <p:nvSpPr>
          <p:cNvPr id="47108" name="Rectangle 3"/>
          <p:cNvSpPr>
            <a:spLocks noGrp="1" noChangeArrowheads="1"/>
          </p:cNvSpPr>
          <p:nvPr>
            <p:ph idx="4294967295"/>
          </p:nvPr>
        </p:nvSpPr>
        <p:spPr>
          <a:xfrm>
            <a:off x="533400" y="838200"/>
            <a:ext cx="8229600" cy="5486400"/>
          </a:xfrm>
        </p:spPr>
        <p:txBody>
          <a:bodyPr>
            <a:noAutofit/>
          </a:bodyPr>
          <a:lstStyle/>
          <a:p>
            <a:pPr marL="365760" indent="-283464" eaLnBrk="1" fontAlgn="auto" hangingPunct="1">
              <a:spcBef>
                <a:spcPts val="1200"/>
              </a:spcBef>
              <a:spcAft>
                <a:spcPts val="0"/>
              </a:spcAft>
              <a:buFont typeface="Arial" pitchFamily="34" charset="0"/>
              <a:buChar char="•"/>
              <a:defRPr/>
            </a:pPr>
            <a:endParaRPr lang="en-US" sz="2400" dirty="0"/>
          </a:p>
          <a:p>
            <a:pPr marL="640080" lvl="1" indent="-237744">
              <a:spcBef>
                <a:spcPts val="1200"/>
              </a:spcBef>
              <a:defRPr/>
            </a:pPr>
            <a:r>
              <a:rPr lang="en-US" sz="2400" dirty="0" smtClean="0"/>
              <a:t>a measure or practice of general application that fails to provide for </a:t>
            </a:r>
            <a:r>
              <a:rPr lang="en-US" sz="2400" b="1" dirty="0" smtClean="0"/>
              <a:t>mechanisms to offset or address sex or gender-based disadvantages or limitations of women; </a:t>
            </a:r>
            <a:r>
              <a:rPr lang="en-US" sz="2400" dirty="0" smtClean="0"/>
              <a:t>and </a:t>
            </a:r>
          </a:p>
          <a:p>
            <a:pPr marL="640080" lvl="1" indent="-237744">
              <a:spcBef>
                <a:spcPts val="1200"/>
              </a:spcBef>
              <a:defRPr/>
            </a:pPr>
            <a:r>
              <a:rPr lang="en-US" sz="2400" dirty="0" smtClean="0"/>
              <a:t>discrimination </a:t>
            </a:r>
            <a:r>
              <a:rPr lang="en-US" sz="2400" b="1" dirty="0"/>
              <a:t>compounded by or intersecting </a:t>
            </a:r>
            <a:r>
              <a:rPr lang="en-US" sz="2400" dirty="0"/>
              <a:t>with other grounds, status, or condition, such as ethnicity, age, poverty, or religion</a:t>
            </a:r>
            <a:r>
              <a:rPr lang="en-US" sz="2400" dirty="0" smtClean="0"/>
              <a:t>.</a:t>
            </a:r>
            <a:endParaRPr lang="en-US" sz="2400" b="1"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animEffect transition="in" filter="wipe(left)">
                                      <p:cBhvr>
                                        <p:cTn id="7" dur="500"/>
                                        <p:tgtEl>
                                          <p:spTgt spid="471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8">
                                            <p:txEl>
                                              <p:pRg st="2" end="2"/>
                                            </p:txEl>
                                          </p:spTgt>
                                        </p:tgtEl>
                                        <p:attrNameLst>
                                          <p:attrName>style.visibility</p:attrName>
                                        </p:attrNameLst>
                                      </p:cBhvr>
                                      <p:to>
                                        <p:strVal val="visible"/>
                                      </p:to>
                                    </p:set>
                                    <p:animEffect transition="in" filter="wipe(left)">
                                      <p:cBhvr>
                                        <p:cTn id="12" dur="5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6 Bani Tres Marias "/>
          <p:cNvPicPr>
            <a:picLocks noChangeAspect="1" noChangeArrowheads="1"/>
          </p:cNvPicPr>
          <p:nvPr/>
        </p:nvPicPr>
        <p:blipFill>
          <a:blip r:embed="rId2">
            <a:lum bright="50000" contrast="-52000"/>
            <a:grayscl/>
            <a:extLst>
              <a:ext uri="{28A0092B-C50C-407E-A947-70E740481C1C}">
                <a14:useLocalDpi xmlns:a14="http://schemas.microsoft.com/office/drawing/2010/main" val="0"/>
              </a:ext>
            </a:extLst>
          </a:blip>
          <a:srcRect/>
          <a:stretch>
            <a:fillRect/>
          </a:stretch>
        </p:blipFill>
        <p:spPr bwMode="auto">
          <a:xfrm>
            <a:off x="1254385" y="1554126"/>
            <a:ext cx="343483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Grp="1" noChangeArrowheads="1"/>
          </p:cNvSpPr>
          <p:nvPr>
            <p:ph type="title" idx="4294967295"/>
          </p:nvPr>
        </p:nvSpPr>
        <p:spPr>
          <a:xfrm>
            <a:off x="2209800" y="533400"/>
            <a:ext cx="6477000" cy="1143000"/>
          </a:xfrm>
        </p:spPr>
        <p:txBody>
          <a:bodyPr/>
          <a:lstStyle/>
          <a:p>
            <a:pPr eaLnBrk="1" fontAlgn="auto" hangingPunct="1">
              <a:spcAft>
                <a:spcPts val="0"/>
              </a:spcAft>
              <a:defRPr/>
            </a:pPr>
            <a:r>
              <a:rPr lang="en-US" b="1" dirty="0">
                <a:solidFill>
                  <a:srgbClr val="A116E0"/>
                </a:solidFill>
                <a:latin typeface="+mn-lt"/>
              </a:rPr>
              <a:t>Women’s Rights in the MCW</a:t>
            </a:r>
          </a:p>
        </p:txBody>
      </p:sp>
      <p:sp>
        <p:nvSpPr>
          <p:cNvPr id="14340" name="Rectangle 3"/>
          <p:cNvSpPr>
            <a:spLocks noGrp="1" noChangeArrowheads="1"/>
          </p:cNvSpPr>
          <p:nvPr>
            <p:ph idx="4294967295"/>
          </p:nvPr>
        </p:nvSpPr>
        <p:spPr>
          <a:xfrm>
            <a:off x="4876800" y="1554126"/>
            <a:ext cx="3505200" cy="4530725"/>
          </a:xfrm>
        </p:spPr>
        <p:txBody>
          <a:bodyPr>
            <a:noAutofit/>
          </a:bodyPr>
          <a:lstStyle/>
          <a:p>
            <a:pPr marL="55563" indent="0" eaLnBrk="1" hangingPunct="1">
              <a:spcAft>
                <a:spcPct val="10000"/>
              </a:spcAft>
              <a:buFont typeface="Wingdings 2" panose="05020102010507070707" pitchFamily="18" charset="2"/>
              <a:buNone/>
              <a:defRPr/>
            </a:pPr>
            <a:r>
              <a:rPr lang="en-US" sz="2400" dirty="0">
                <a:solidFill>
                  <a:schemeClr val="tx2"/>
                </a:solidFill>
              </a:rPr>
              <a:t>Human Rights of Women include all rights in the Constitution and those rights recognized under international instruments duly signed and ratified by the Philippines, in consonance with Philippine law, which shall be enjoyed  without discrimination.</a:t>
            </a:r>
          </a:p>
          <a:p>
            <a:pPr marL="55563" indent="0" eaLnBrk="1" hangingPunct="1">
              <a:buClr>
                <a:schemeClr val="accent2"/>
              </a:buClr>
              <a:defRPr/>
            </a:pPr>
            <a:endParaRPr lang="en-US" sz="2400" dirty="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bwMode="auto">
          <a:xfrm>
            <a:off x="1066800" y="374073"/>
            <a:ext cx="7239000" cy="944563"/>
          </a:xfrm>
        </p:spPr>
        <p:txBody>
          <a:bodyPr vert="horz" wrap="square" lIns="91440" tIns="45720" rIns="91440" bIns="45720" numCol="1" anchorCtr="1" compatLnSpc="1">
            <a:prstTxWarp prst="textNoShape">
              <a:avLst/>
            </a:prstTxWarp>
            <a:normAutofit/>
          </a:bodyPr>
          <a:lstStyle/>
          <a:p>
            <a:pPr algn="ctr" eaLnBrk="1" hangingPunct="1">
              <a:defRPr/>
            </a:pPr>
            <a:r>
              <a:rPr lang="en-US" sz="3000" b="1" dirty="0" smtClean="0">
                <a:solidFill>
                  <a:schemeClr val="accent5"/>
                </a:solidFill>
                <a:effectLst/>
                <a:latin typeface="+mn-lt"/>
              </a:rPr>
              <a:t>The Magna Carta of Women (MCW) has 6 Chapters and 47 Sections</a:t>
            </a:r>
          </a:p>
        </p:txBody>
      </p:sp>
      <p:graphicFrame>
        <p:nvGraphicFramePr>
          <p:cNvPr id="2050" name="Object 2"/>
          <p:cNvGraphicFramePr>
            <a:graphicFrameLocks noChangeAspect="1"/>
          </p:cNvGraphicFramePr>
          <p:nvPr/>
        </p:nvGraphicFramePr>
        <p:xfrm>
          <a:off x="1371600" y="1600200"/>
          <a:ext cx="7162800" cy="4953000"/>
        </p:xfrm>
        <a:graphic>
          <a:graphicData uri="http://schemas.openxmlformats.org/presentationml/2006/ole">
            <mc:AlternateContent xmlns:mc="http://schemas.openxmlformats.org/markup-compatibility/2006">
              <mc:Choice xmlns:v="urn:schemas-microsoft-com:vml" Requires="v">
                <p:oleObj spid="_x0000_s2112" name="Clip" r:id="rId4" imgW="3192120" imgH="3749400" progId="MS_ClipArt_Gallery.2">
                  <p:embed/>
                </p:oleObj>
              </mc:Choice>
              <mc:Fallback>
                <p:oleObj name="Clip" r:id="rId4" imgW="3192120" imgH="37494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00200"/>
                        <a:ext cx="71628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Content Placeholder 2"/>
          <p:cNvSpPr>
            <a:spLocks/>
          </p:cNvSpPr>
          <p:nvPr/>
        </p:nvSpPr>
        <p:spPr bwMode="auto">
          <a:xfrm>
            <a:off x="2819400" y="2228850"/>
            <a:ext cx="44958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tx1"/>
              </a:buClr>
              <a:buSzPct val="80000"/>
              <a:buFont typeface="Arial" panose="020B0604020202020204" pitchFamily="34" charset="0"/>
              <a:buNone/>
            </a:pPr>
            <a:r>
              <a:rPr lang="en-US" altLang="en-US" sz="2400"/>
              <a:t>I. General Provisions</a:t>
            </a:r>
          </a:p>
          <a:p>
            <a:pPr eaLnBrk="1" hangingPunct="1">
              <a:spcBef>
                <a:spcPts val="600"/>
              </a:spcBef>
              <a:buClr>
                <a:schemeClr val="tx1"/>
              </a:buClr>
              <a:buSzPct val="80000"/>
              <a:buFont typeface="Arial" panose="020B0604020202020204" pitchFamily="34" charset="0"/>
              <a:buNone/>
            </a:pPr>
            <a:r>
              <a:rPr lang="en-US" altLang="en-US" sz="2400"/>
              <a:t>II. Definition of Terms</a:t>
            </a:r>
          </a:p>
          <a:p>
            <a:pPr eaLnBrk="1" hangingPunct="1">
              <a:spcBef>
                <a:spcPts val="600"/>
              </a:spcBef>
              <a:buClr>
                <a:schemeClr val="tx1"/>
              </a:buClr>
              <a:buSzPct val="80000"/>
              <a:buFont typeface="Arial" panose="020B0604020202020204" pitchFamily="34" charset="0"/>
              <a:buNone/>
            </a:pPr>
            <a:r>
              <a:rPr lang="en-US" altLang="en-US" sz="2400"/>
              <a:t>III. Duties Related to the Human Rights of Women</a:t>
            </a:r>
          </a:p>
          <a:p>
            <a:pPr eaLnBrk="1" hangingPunct="1">
              <a:spcBef>
                <a:spcPts val="600"/>
              </a:spcBef>
              <a:buClr>
                <a:schemeClr val="tx1"/>
              </a:buClr>
              <a:buSzPct val="80000"/>
              <a:buFont typeface="Arial" panose="020B0604020202020204" pitchFamily="34" charset="0"/>
              <a:buNone/>
            </a:pPr>
            <a:r>
              <a:rPr lang="en-US" altLang="en-US" sz="2400"/>
              <a:t>IV. Rights and Empowerment</a:t>
            </a:r>
          </a:p>
          <a:p>
            <a:pPr eaLnBrk="1" hangingPunct="1">
              <a:spcBef>
                <a:spcPts val="600"/>
              </a:spcBef>
              <a:buClr>
                <a:schemeClr val="tx1"/>
              </a:buClr>
              <a:buSzPct val="80000"/>
              <a:buFont typeface="Arial" panose="020B0604020202020204" pitchFamily="34" charset="0"/>
              <a:buNone/>
            </a:pPr>
            <a:r>
              <a:rPr lang="en-US" altLang="en-US" sz="2400"/>
              <a:t>V. Rights and Empowerment of Marginalized Sectors</a:t>
            </a:r>
          </a:p>
          <a:p>
            <a:pPr eaLnBrk="1" hangingPunct="1">
              <a:spcBef>
                <a:spcPts val="600"/>
              </a:spcBef>
              <a:buClr>
                <a:schemeClr val="tx1"/>
              </a:buClr>
              <a:buSzPct val="80000"/>
              <a:buFont typeface="Arial" panose="020B0604020202020204" pitchFamily="34" charset="0"/>
              <a:buNone/>
            </a:pPr>
            <a:r>
              <a:rPr lang="en-US" altLang="en-US" sz="2400"/>
              <a:t>VI. Institutional Mechanisms</a:t>
            </a: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62000" y="228600"/>
            <a:ext cx="8229600" cy="1143000"/>
          </a:xfrm>
          <a:prstGeom prst="rect">
            <a:avLst/>
          </a:prstGeom>
          <a:noFill/>
          <a:ln w="9525">
            <a:noFill/>
            <a:round/>
            <a:headEnd/>
            <a:tailEnd/>
          </a:ln>
          <a:effectLst/>
        </p:spPr>
        <p:txBody>
          <a:bodyPr anchor="ctr"/>
          <a:lstStyle/>
          <a:p>
            <a:pPr algn="ctr" eaLnBrk="0" hangingPunct="0">
              <a:defRPr/>
            </a:pPr>
            <a:r>
              <a:rPr lang="fr-CA" sz="4800" dirty="0" err="1">
                <a:solidFill>
                  <a:srgbClr val="A116E0"/>
                </a:solidFill>
                <a:effectLst>
                  <a:outerShdw blurRad="38100" dist="38100" dir="2700000" algn="tl">
                    <a:srgbClr val="C0C0C0"/>
                  </a:outerShdw>
                </a:effectLst>
                <a:latin typeface="Gill Sans MT" pitchFamily="34" charset="0"/>
                <a:cs typeface="Arial" charset="0"/>
              </a:rPr>
              <a:t>Coverage</a:t>
            </a:r>
            <a:r>
              <a:rPr lang="fr-CA" sz="4800" dirty="0">
                <a:solidFill>
                  <a:srgbClr val="A116E0"/>
                </a:solidFill>
                <a:effectLst>
                  <a:outerShdw blurRad="38100" dist="38100" dir="2700000" algn="tl">
                    <a:srgbClr val="C0C0C0"/>
                  </a:outerShdw>
                </a:effectLst>
                <a:latin typeface="Gill Sans MT" pitchFamily="34" charset="0"/>
                <a:cs typeface="Arial" charset="0"/>
              </a:rPr>
              <a:t> of the IRR</a:t>
            </a:r>
            <a:endParaRPr lang="fr-CA" sz="2400" dirty="0">
              <a:solidFill>
                <a:srgbClr val="A116E0"/>
              </a:solidFill>
              <a:effectLst>
                <a:outerShdw blurRad="38100" dist="38100" dir="2700000" algn="tl">
                  <a:srgbClr val="C0C0C0"/>
                </a:outerShdw>
              </a:effectLst>
              <a:latin typeface="Gill Sans MT" pitchFamily="34" charset="0"/>
              <a:cs typeface="Arial" charset="0"/>
            </a:endParaRPr>
          </a:p>
        </p:txBody>
      </p:sp>
      <p:sp>
        <p:nvSpPr>
          <p:cNvPr id="19459" name="Text Box 2"/>
          <p:cNvSpPr txBox="1">
            <a:spLocks noChangeArrowheads="1"/>
          </p:cNvSpPr>
          <p:nvPr/>
        </p:nvSpPr>
        <p:spPr bwMode="auto">
          <a:xfrm>
            <a:off x="1447800" y="1371600"/>
            <a:ext cx="7315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hlink"/>
              </a:buClr>
              <a:buSzPct val="75000"/>
              <a:buFont typeface="Wingdings" panose="05000000000000000000" pitchFamily="2" charset="2"/>
              <a:buChar char="l"/>
            </a:pPr>
            <a:r>
              <a:rPr lang="en-US" altLang="en-US" sz="2400" dirty="0"/>
              <a:t>National Government Agencies</a:t>
            </a:r>
          </a:p>
          <a:p>
            <a:pPr eaLnBrk="1" hangingPunct="1">
              <a:spcBef>
                <a:spcPct val="20000"/>
              </a:spcBef>
              <a:buClr>
                <a:schemeClr val="hlink"/>
              </a:buClr>
              <a:buSzPct val="75000"/>
              <a:buFont typeface="Wingdings" panose="05000000000000000000" pitchFamily="2" charset="2"/>
              <a:buChar char="l"/>
            </a:pPr>
            <a:r>
              <a:rPr lang="en-US" altLang="en-US" sz="2400" dirty="0"/>
              <a:t>Government bodies, instrumentalities, including Government-Owned and Controlled Corporations</a:t>
            </a:r>
          </a:p>
          <a:p>
            <a:pPr eaLnBrk="1" hangingPunct="1">
              <a:spcBef>
                <a:spcPct val="20000"/>
              </a:spcBef>
              <a:buClr>
                <a:schemeClr val="hlink"/>
              </a:buClr>
              <a:buSzPct val="75000"/>
              <a:buFont typeface="Wingdings" panose="05000000000000000000" pitchFamily="2" charset="2"/>
              <a:buChar char="l"/>
            </a:pPr>
            <a:r>
              <a:rPr lang="en-US" altLang="en-US" sz="2400" dirty="0"/>
              <a:t>Local Government Units</a:t>
            </a:r>
          </a:p>
          <a:p>
            <a:pPr marL="346075" indent="-346075" eaLnBrk="1" hangingPunct="1">
              <a:spcBef>
                <a:spcPct val="20000"/>
              </a:spcBef>
              <a:buClr>
                <a:schemeClr val="hlink"/>
              </a:buClr>
              <a:buSzPct val="75000"/>
              <a:buFont typeface="Wingdings" panose="05000000000000000000" pitchFamily="2" charset="2"/>
              <a:buChar char="l"/>
            </a:pPr>
            <a:r>
              <a:rPr lang="en-US" altLang="en-US" sz="2400" dirty="0"/>
              <a:t>Private and State Universities </a:t>
            </a:r>
            <a:r>
              <a:rPr lang="en-US" altLang="en-US" sz="2400" dirty="0" smtClean="0"/>
              <a:t>                                                   and </a:t>
            </a:r>
            <a:r>
              <a:rPr lang="en-US" altLang="en-US" sz="2400" dirty="0"/>
              <a:t>Colleges</a:t>
            </a:r>
          </a:p>
          <a:p>
            <a:pPr marL="346075" lvl="4" indent="-346075" eaLnBrk="1" hangingPunct="1">
              <a:spcBef>
                <a:spcPct val="20000"/>
              </a:spcBef>
              <a:buClr>
                <a:schemeClr val="hlink"/>
              </a:buClr>
              <a:buSzPct val="75000"/>
              <a:buFont typeface="Wingdings" panose="05000000000000000000" pitchFamily="2" charset="2"/>
              <a:buChar char="l"/>
            </a:pPr>
            <a:r>
              <a:rPr lang="en-US" altLang="en-US" sz="2400" dirty="0"/>
              <a:t>Private and Public Schools</a:t>
            </a:r>
          </a:p>
          <a:p>
            <a:pPr marL="346075" lvl="4" indent="-346075" eaLnBrk="1" hangingPunct="1">
              <a:spcBef>
                <a:spcPct val="20000"/>
              </a:spcBef>
              <a:buClr>
                <a:schemeClr val="hlink"/>
              </a:buClr>
              <a:buSzPct val="75000"/>
              <a:buFont typeface="Wingdings" panose="05000000000000000000" pitchFamily="2" charset="2"/>
              <a:buChar char="l"/>
            </a:pPr>
            <a:r>
              <a:rPr lang="en-US" altLang="en-US" sz="2400" dirty="0"/>
              <a:t>Equivalent units in the </a:t>
            </a:r>
            <a:r>
              <a:rPr lang="en-US" altLang="en-US" sz="2400" dirty="0" smtClean="0"/>
              <a:t>                                                                   autonomous </a:t>
            </a:r>
            <a:r>
              <a:rPr lang="en-US" altLang="en-US" sz="2400" dirty="0"/>
              <a:t>regions</a:t>
            </a:r>
          </a:p>
          <a:p>
            <a:pPr marL="346075" lvl="4" indent="-346075" eaLnBrk="1" hangingPunct="1">
              <a:spcBef>
                <a:spcPct val="20000"/>
              </a:spcBef>
              <a:buClr>
                <a:schemeClr val="hlink"/>
              </a:buClr>
              <a:buSzPct val="75000"/>
              <a:buFont typeface="Wingdings" panose="05000000000000000000" pitchFamily="2" charset="2"/>
              <a:buChar char="l"/>
            </a:pPr>
            <a:r>
              <a:rPr lang="en-US" altLang="en-US" sz="2400" dirty="0"/>
              <a:t>Private entities</a:t>
            </a:r>
          </a:p>
        </p:txBody>
      </p:sp>
      <p:pic>
        <p:nvPicPr>
          <p:cNvPr id="94214" name="Picture 6" descr="magnify"/>
          <p:cNvPicPr>
            <a:picLocks noChangeAspect="1" noChangeArrowheads="1"/>
          </p:cNvPicPr>
          <p:nvPr/>
        </p:nvPicPr>
        <p:blipFill>
          <a:blip r:embed="rId3">
            <a:clrChange>
              <a:clrFrom>
                <a:srgbClr val="F4FD04"/>
              </a:clrFrom>
              <a:clrTo>
                <a:srgbClr val="F4FD04">
                  <a:alpha val="0"/>
                </a:srgbClr>
              </a:clrTo>
            </a:clrChange>
            <a:extLst>
              <a:ext uri="{28A0092B-C50C-407E-A947-70E740481C1C}">
                <a14:useLocalDpi xmlns:a14="http://schemas.microsoft.com/office/drawing/2010/main" val="0"/>
              </a:ext>
            </a:extLst>
          </a:blip>
          <a:srcRect/>
          <a:stretch>
            <a:fillRect/>
          </a:stretch>
        </p:blipFill>
        <p:spPr bwMode="auto">
          <a:xfrm>
            <a:off x="5715000" y="2743200"/>
            <a:ext cx="41910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with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p:cTn id="7" dur="500" fill="hold"/>
                                        <p:tgtEl>
                                          <p:spTgt spid="94214"/>
                                        </p:tgtEl>
                                        <p:attrNameLst>
                                          <p:attrName>ppt_w</p:attrName>
                                        </p:attrNameLst>
                                      </p:cBhvr>
                                      <p:tavLst>
                                        <p:tav tm="0">
                                          <p:val>
                                            <p:strVal val="4/3*#ppt_w"/>
                                          </p:val>
                                        </p:tav>
                                        <p:tav tm="100000">
                                          <p:val>
                                            <p:strVal val="#ppt_w"/>
                                          </p:val>
                                        </p:tav>
                                      </p:tavLst>
                                    </p:anim>
                                    <p:anim calcmode="lin" valueType="num">
                                      <p:cBhvr>
                                        <p:cTn id="8" dur="500" fill="hold"/>
                                        <p:tgtEl>
                                          <p:spTgt spid="942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149352" cy="1325563"/>
          </a:xfrm>
        </p:spPr>
        <p:txBody>
          <a:bodyPr>
            <a:normAutofit fontScale="90000"/>
          </a:bodyPr>
          <a:lstStyle/>
          <a:p>
            <a:r>
              <a:rPr lang="en-US" sz="3600" b="1" dirty="0" smtClean="0">
                <a:solidFill>
                  <a:schemeClr val="accent5"/>
                </a:solidFill>
                <a:latin typeface="+mn-lt"/>
              </a:rPr>
              <a:t>The Magna </a:t>
            </a:r>
            <a:r>
              <a:rPr lang="en-US" sz="3600" b="1" dirty="0">
                <a:solidFill>
                  <a:schemeClr val="accent5"/>
                </a:solidFill>
                <a:latin typeface="+mn-lt"/>
              </a:rPr>
              <a:t>Carta of Women </a:t>
            </a:r>
            <a:r>
              <a:rPr lang="en-US" sz="3600" b="1" dirty="0" smtClean="0">
                <a:solidFill>
                  <a:schemeClr val="accent5"/>
                </a:solidFill>
                <a:latin typeface="+mn-lt"/>
              </a:rPr>
              <a:t>spells </a:t>
            </a:r>
            <a:r>
              <a:rPr lang="en-US" sz="3600" b="1" dirty="0">
                <a:solidFill>
                  <a:schemeClr val="accent5"/>
                </a:solidFill>
                <a:latin typeface="+mn-lt"/>
              </a:rPr>
              <a:t>out every woman's right to: </a:t>
            </a:r>
            <a:endParaRPr lang="en-GB" dirty="0">
              <a:solidFill>
                <a:schemeClr val="accent5"/>
              </a:solidFill>
              <a:latin typeface="+mn-lt"/>
            </a:endParaRPr>
          </a:p>
        </p:txBody>
      </p:sp>
      <p:sp>
        <p:nvSpPr>
          <p:cNvPr id="3" name="Content Placeholder 2"/>
          <p:cNvSpPr>
            <a:spLocks noGrp="1"/>
          </p:cNvSpPr>
          <p:nvPr>
            <p:ph idx="1"/>
          </p:nvPr>
        </p:nvSpPr>
        <p:spPr/>
        <p:txBody>
          <a:bodyPr>
            <a:normAutofit/>
          </a:bodyPr>
          <a:lstStyle/>
          <a:p>
            <a:r>
              <a:rPr lang="en-US" sz="2400" b="1" dirty="0"/>
              <a:t>Protection from all forms of violence</a:t>
            </a:r>
            <a:r>
              <a:rPr lang="en-US" sz="2400" dirty="0"/>
              <a:t>, including those committed by the </a:t>
            </a:r>
            <a:r>
              <a:rPr lang="en-US" sz="2400" dirty="0" smtClean="0"/>
              <a:t>State.</a:t>
            </a:r>
          </a:p>
          <a:p>
            <a:r>
              <a:rPr lang="en-US" sz="2400" dirty="0" smtClean="0"/>
              <a:t>Calls for </a:t>
            </a:r>
            <a:r>
              <a:rPr lang="en-US" sz="2400" b="1" dirty="0"/>
              <a:t>incremental increase in the recruitment and training of women in government services that cater to women victims of gender-related offense</a:t>
            </a:r>
            <a:r>
              <a:rPr lang="en-US" sz="2400" dirty="0"/>
              <a:t>s. </a:t>
            </a:r>
            <a:endParaRPr lang="en-US" sz="2400" dirty="0" smtClean="0"/>
          </a:p>
          <a:p>
            <a:r>
              <a:rPr lang="en-US" sz="2400" dirty="0" smtClean="0"/>
              <a:t>ensures</a:t>
            </a:r>
            <a:r>
              <a:rPr lang="en-US" sz="2400" dirty="0"/>
              <a:t> </a:t>
            </a:r>
            <a:r>
              <a:rPr lang="en-US" sz="2400" b="1" dirty="0"/>
              <a:t>mandatory training on human rights and gender sensitivity to all government personnel involved in  the protection and defense of women </a:t>
            </a:r>
            <a:r>
              <a:rPr lang="en-US" sz="2400" dirty="0"/>
              <a:t>against gender-based violence, and mandates local government units to establish a Violence Against Women Desk in every barangay to address violence against women cases;</a:t>
            </a:r>
            <a:endParaRPr lang="en-GB" sz="2400" dirty="0"/>
          </a:p>
          <a:p>
            <a:endParaRPr lang="en-GB" sz="2400" dirty="0"/>
          </a:p>
        </p:txBody>
      </p:sp>
      <p:pic>
        <p:nvPicPr>
          <p:cNvPr id="7" name="Picture 5" descr="C:\Users\astreral\Desktop\beijing20-icon-100x100-vaw.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7972" y="366157"/>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027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48" y="228600"/>
            <a:ext cx="7040904" cy="1325563"/>
          </a:xfrm>
        </p:spPr>
        <p:txBody>
          <a:bodyPr>
            <a:normAutofit/>
          </a:bodyPr>
          <a:lstStyle/>
          <a:p>
            <a:r>
              <a:rPr lang="en-US" sz="3600" b="1" dirty="0" smtClean="0">
                <a:solidFill>
                  <a:schemeClr val="accent5"/>
                </a:solidFill>
                <a:latin typeface="+mn-lt"/>
              </a:rPr>
              <a:t>The Magna </a:t>
            </a:r>
            <a:r>
              <a:rPr lang="en-US" sz="3600" b="1" dirty="0">
                <a:solidFill>
                  <a:schemeClr val="accent5"/>
                </a:solidFill>
                <a:latin typeface="+mn-lt"/>
              </a:rPr>
              <a:t>Carta of Women </a:t>
            </a:r>
            <a:r>
              <a:rPr lang="en-US" sz="3600" b="1" dirty="0" smtClean="0">
                <a:solidFill>
                  <a:schemeClr val="accent5"/>
                </a:solidFill>
                <a:latin typeface="+mn-lt"/>
              </a:rPr>
              <a:t>spells </a:t>
            </a:r>
            <a:r>
              <a:rPr lang="en-US" sz="3600" b="1" dirty="0">
                <a:solidFill>
                  <a:schemeClr val="accent5"/>
                </a:solidFill>
                <a:latin typeface="+mn-lt"/>
              </a:rPr>
              <a:t>out every woman's right to: </a:t>
            </a:r>
            <a:endParaRPr lang="en-GB" dirty="0">
              <a:solidFill>
                <a:schemeClr val="accent5"/>
              </a:solidFill>
              <a:latin typeface="+mn-lt"/>
            </a:endParaRPr>
          </a:p>
        </p:txBody>
      </p:sp>
      <p:sp>
        <p:nvSpPr>
          <p:cNvPr id="3" name="Content Placeholder 2"/>
          <p:cNvSpPr>
            <a:spLocks noGrp="1"/>
          </p:cNvSpPr>
          <p:nvPr>
            <p:ph idx="1"/>
          </p:nvPr>
        </p:nvSpPr>
        <p:spPr>
          <a:xfrm>
            <a:off x="1007169" y="1554163"/>
            <a:ext cx="6848756" cy="4351338"/>
          </a:xfrm>
        </p:spPr>
        <p:txBody>
          <a:bodyPr>
            <a:normAutofit lnSpcReduction="10000"/>
          </a:bodyPr>
          <a:lstStyle/>
          <a:p>
            <a:r>
              <a:rPr lang="en-US" sz="2400" b="1" dirty="0"/>
              <a:t>Protection and security in times of disaster, calamities and other crisis situations</a:t>
            </a:r>
            <a:r>
              <a:rPr lang="en-US" sz="2400" dirty="0"/>
              <a:t>, especially </a:t>
            </a:r>
            <a:r>
              <a:rPr lang="en-US" sz="2400" dirty="0" smtClean="0"/>
              <a:t>                          in </a:t>
            </a:r>
            <a:r>
              <a:rPr lang="en-US" sz="2400" dirty="0"/>
              <a:t>all phases of relief, recovery, rehabilitation and construction efforts, including protection </a:t>
            </a:r>
            <a:r>
              <a:rPr lang="en-US" sz="2400" dirty="0" smtClean="0"/>
              <a:t>from sexual </a:t>
            </a:r>
            <a:r>
              <a:rPr lang="en-US" sz="2400" dirty="0"/>
              <a:t>exploitation and other sexual and gender-based </a:t>
            </a:r>
            <a:r>
              <a:rPr lang="en-US" sz="2400" dirty="0" smtClean="0"/>
              <a:t>violence.</a:t>
            </a:r>
          </a:p>
          <a:p>
            <a:r>
              <a:rPr lang="en-US" sz="2400" b="1" dirty="0" smtClean="0"/>
              <a:t>Participation </a:t>
            </a:r>
            <a:r>
              <a:rPr lang="en-US" sz="2400" b="1" dirty="0"/>
              <a:t>and representation</a:t>
            </a:r>
            <a:r>
              <a:rPr lang="en-US" sz="2400" dirty="0"/>
              <a:t>, including undertaking temporary special measures and affirmative actions to accelerate and ensure women's equitable participation and representation in the third level civil service, development councils and planning bodies, as well as political parties and international bodies, including the private sector. </a:t>
            </a:r>
            <a:endParaRPr lang="en-GB" sz="2400" dirty="0"/>
          </a:p>
          <a:p>
            <a:endParaRPr lang="en-GB" sz="2400" dirty="0"/>
          </a:p>
          <a:p>
            <a:endParaRPr lang="en-GB" sz="2400" dirty="0"/>
          </a:p>
        </p:txBody>
      </p:sp>
      <p:pic>
        <p:nvPicPr>
          <p:cNvPr id="4" name="Picture 2" descr="C:\Users\astreral\Desktop\beijing20-icon-100x100-decision-making.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53633" y="3657600"/>
            <a:ext cx="1050447" cy="1050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streral\Desktop\beijing20-icon-100x100-vaw.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53633" y="1752600"/>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364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 descr="https://thumbs.dreamstime.com/t/unbalanced-scale-man-woman-old-fashioned-pan-showing-inequality-sexes-female-having-heavier-371222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00" y="3222467"/>
            <a:ext cx="3166346" cy="237847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267200" y="896447"/>
            <a:ext cx="3850371" cy="4800593"/>
            <a:chOff x="1175657" y="305807"/>
            <a:chExt cx="4883731" cy="6174952"/>
          </a:xfrm>
        </p:grpSpPr>
        <p:sp>
          <p:nvSpPr>
            <p:cNvPr id="2" name="Oval 1"/>
            <p:cNvSpPr/>
            <p:nvPr/>
          </p:nvSpPr>
          <p:spPr>
            <a:xfrm>
              <a:off x="1175657" y="305807"/>
              <a:ext cx="4883731" cy="49196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a:solidFill>
                  <a:prstClr val="white"/>
                </a:solidFill>
              </a:endParaRPr>
            </a:p>
          </p:txBody>
        </p:sp>
        <p:sp>
          <p:nvSpPr>
            <p:cNvPr id="3" name="Plus 2"/>
            <p:cNvSpPr/>
            <p:nvPr/>
          </p:nvSpPr>
          <p:spPr>
            <a:xfrm>
              <a:off x="2697277" y="4923529"/>
              <a:ext cx="1773082" cy="155723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5">
                <a:solidFill>
                  <a:prstClr val="white"/>
                </a:solidFill>
              </a:endParaRPr>
            </a:p>
          </p:txBody>
        </p:sp>
      </p:grpSp>
      <p:grpSp>
        <p:nvGrpSpPr>
          <p:cNvPr id="29" name="Group 28"/>
          <p:cNvGrpSpPr/>
          <p:nvPr/>
        </p:nvGrpSpPr>
        <p:grpSpPr>
          <a:xfrm rot="5400000">
            <a:off x="4523040" y="1191318"/>
            <a:ext cx="3504880" cy="3321445"/>
            <a:chOff x="3085431" y="1677732"/>
            <a:chExt cx="3733800" cy="3538386"/>
          </a:xfrm>
        </p:grpSpPr>
        <p:sp>
          <p:nvSpPr>
            <p:cNvPr id="30" name="Block Arc 29"/>
            <p:cNvSpPr/>
            <p:nvPr/>
          </p:nvSpPr>
          <p:spPr>
            <a:xfrm>
              <a:off x="3085431" y="1677732"/>
              <a:ext cx="3733800" cy="3318933"/>
            </a:xfrm>
            <a:prstGeom prst="blockArc">
              <a:avLst>
                <a:gd name="adj1" fmla="val 10840213"/>
                <a:gd name="adj2" fmla="val 16147382"/>
                <a:gd name="adj3" fmla="val 24997"/>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834" dirty="0">
                <a:solidFill>
                  <a:prstClr val="black"/>
                </a:solidFill>
              </a:endParaRPr>
            </a:p>
          </p:txBody>
        </p:sp>
        <p:sp>
          <p:nvSpPr>
            <p:cNvPr id="31" name="TextBox 30"/>
            <p:cNvSpPr txBox="1"/>
            <p:nvPr/>
          </p:nvSpPr>
          <p:spPr>
            <a:xfrm rot="19503642">
              <a:off x="3365795" y="2396718"/>
              <a:ext cx="2895599" cy="2819400"/>
            </a:xfrm>
            <a:prstGeom prst="rect">
              <a:avLst/>
            </a:prstGeom>
            <a:noFill/>
          </p:spPr>
          <p:txBody>
            <a:bodyPr wrap="square" rtlCol="0">
              <a:prstTxWarp prst="textArchUp">
                <a:avLst>
                  <a:gd name="adj" fmla="val 11640155"/>
                </a:avLst>
              </a:prstTxWarp>
              <a:spAutoFit/>
            </a:bodyPr>
            <a:lstStyle/>
            <a:p>
              <a:pPr algn="ctr">
                <a:lnSpc>
                  <a:spcPct val="90000"/>
                </a:lnSpc>
              </a:pPr>
              <a:r>
                <a:rPr lang="en-GB" sz="2445" dirty="0">
                  <a:solidFill>
                    <a:prstClr val="black"/>
                  </a:solidFill>
                </a:rPr>
                <a:t>Multiple </a:t>
              </a:r>
            </a:p>
            <a:p>
              <a:pPr algn="ctr">
                <a:lnSpc>
                  <a:spcPct val="90000"/>
                </a:lnSpc>
              </a:pPr>
              <a:r>
                <a:rPr lang="en-GB" sz="2445" dirty="0">
                  <a:solidFill>
                    <a:prstClr val="black"/>
                  </a:solidFill>
                </a:rPr>
                <a:t>Burden</a:t>
              </a:r>
            </a:p>
          </p:txBody>
        </p:sp>
      </p:grpSp>
      <p:grpSp>
        <p:nvGrpSpPr>
          <p:cNvPr id="36" name="Group 35"/>
          <p:cNvGrpSpPr/>
          <p:nvPr/>
        </p:nvGrpSpPr>
        <p:grpSpPr>
          <a:xfrm rot="5400000">
            <a:off x="4237566" y="1192888"/>
            <a:ext cx="3504880" cy="3115448"/>
            <a:chOff x="3352800" y="2337126"/>
            <a:chExt cx="3733800" cy="3318933"/>
          </a:xfrm>
        </p:grpSpPr>
        <p:sp>
          <p:nvSpPr>
            <p:cNvPr id="37" name="Block Arc 36"/>
            <p:cNvSpPr/>
            <p:nvPr/>
          </p:nvSpPr>
          <p:spPr>
            <a:xfrm rot="10800000">
              <a:off x="3352800" y="2337126"/>
              <a:ext cx="3733800" cy="3318933"/>
            </a:xfrm>
            <a:prstGeom prst="blockArc">
              <a:avLst>
                <a:gd name="adj1" fmla="val 10800000"/>
                <a:gd name="adj2" fmla="val 16200000"/>
                <a:gd name="adj3" fmla="val 25000"/>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lnSpc>
                  <a:spcPct val="90000"/>
                </a:lnSpc>
              </a:pPr>
              <a:endParaRPr lang="en-GB" sz="1834" dirty="0">
                <a:solidFill>
                  <a:prstClr val="black"/>
                </a:solidFill>
              </a:endParaRPr>
            </a:p>
          </p:txBody>
        </p:sp>
        <p:sp>
          <p:nvSpPr>
            <p:cNvPr id="38" name="TextBox 37"/>
            <p:cNvSpPr txBox="1"/>
            <p:nvPr/>
          </p:nvSpPr>
          <p:spPr>
            <a:xfrm rot="8569068" flipH="1" flipV="1">
              <a:off x="3938158" y="2434473"/>
              <a:ext cx="2895599" cy="2819400"/>
            </a:xfrm>
            <a:prstGeom prst="rect">
              <a:avLst/>
            </a:prstGeom>
            <a:noFill/>
          </p:spPr>
          <p:txBody>
            <a:bodyPr wrap="square" rtlCol="0">
              <a:prstTxWarp prst="textArchDown">
                <a:avLst/>
              </a:prstTxWarp>
              <a:spAutoFit/>
            </a:bodyPr>
            <a:lstStyle/>
            <a:p>
              <a:pPr algn="ctr">
                <a:lnSpc>
                  <a:spcPct val="90000"/>
                </a:lnSpc>
              </a:pPr>
              <a:r>
                <a:rPr lang="en-GB" sz="2445" dirty="0">
                  <a:solidFill>
                    <a:prstClr val="black"/>
                  </a:solidFill>
                </a:rPr>
                <a:t>Subordination</a:t>
              </a:r>
            </a:p>
          </p:txBody>
        </p:sp>
      </p:grpSp>
      <p:sp>
        <p:nvSpPr>
          <p:cNvPr id="16" name="Text Box 2"/>
          <p:cNvSpPr txBox="1">
            <a:spLocks noChangeArrowheads="1"/>
          </p:cNvSpPr>
          <p:nvPr/>
        </p:nvSpPr>
        <p:spPr>
          <a:xfrm>
            <a:off x="1057547" y="1371600"/>
            <a:ext cx="2991908" cy="698500"/>
          </a:xfrm>
          <a:prstGeom prst="rect">
            <a:avLst/>
          </a:prstGeom>
          <a:noFill/>
          <a:ln/>
        </p:spPr>
        <p:txBody>
          <a:bodyPr>
            <a:noAutofit/>
          </a:bodyPr>
          <a:lstStyle/>
          <a:p>
            <a:pPr algn="ctr" eaLnBrk="0" hangingPunct="0">
              <a:lnSpc>
                <a:spcPct val="90000"/>
              </a:lnSpc>
              <a:defRPr/>
            </a:pPr>
            <a:r>
              <a:rPr lang="en-US" sz="2800" b="1" dirty="0" smtClean="0">
                <a:solidFill>
                  <a:prstClr val="black"/>
                </a:solidFill>
                <a:latin typeface="Calibri Light" panose="020F0302020204030204"/>
              </a:rPr>
              <a:t>There is </a:t>
            </a:r>
            <a:r>
              <a:rPr lang="en-US" sz="2800" b="1" dirty="0">
                <a:solidFill>
                  <a:prstClr val="black"/>
                </a:solidFill>
                <a:latin typeface="Calibri Light" panose="020F0302020204030204"/>
              </a:rPr>
              <a:t>unequal </a:t>
            </a:r>
            <a:r>
              <a:rPr lang="en-US" sz="2800" b="1" dirty="0" smtClean="0">
                <a:solidFill>
                  <a:prstClr val="black"/>
                </a:solidFill>
                <a:latin typeface="Calibri Light" panose="020F0302020204030204"/>
              </a:rPr>
              <a:t>gender relations between women and men in society. </a:t>
            </a:r>
            <a:endParaRPr lang="en-US" sz="2800" dirty="0">
              <a:solidFill>
                <a:prstClr val="black"/>
              </a:solidFill>
              <a:latin typeface="Calibri Light" panose="020F0302020204030204"/>
            </a:endParaRPr>
          </a:p>
        </p:txBody>
      </p:sp>
      <p:grpSp>
        <p:nvGrpSpPr>
          <p:cNvPr id="26" name="Group 25"/>
          <p:cNvGrpSpPr/>
          <p:nvPr/>
        </p:nvGrpSpPr>
        <p:grpSpPr>
          <a:xfrm>
            <a:off x="4464296" y="1070437"/>
            <a:ext cx="3504880" cy="3115448"/>
            <a:chOff x="3048000" y="1752600"/>
            <a:chExt cx="3733800" cy="3318933"/>
          </a:xfrm>
        </p:grpSpPr>
        <p:sp>
          <p:nvSpPr>
            <p:cNvPr id="27" name="Block Arc 26"/>
            <p:cNvSpPr/>
            <p:nvPr/>
          </p:nvSpPr>
          <p:spPr>
            <a:xfrm>
              <a:off x="3048000" y="1752600"/>
              <a:ext cx="3733800" cy="3318933"/>
            </a:xfrm>
            <a:prstGeom prst="blockArc">
              <a:avLst>
                <a:gd name="adj1" fmla="val 10800000"/>
                <a:gd name="adj2" fmla="val 16200000"/>
                <a:gd name="adj3" fmla="val 25000"/>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834" dirty="0">
                <a:solidFill>
                  <a:prstClr val="black"/>
                </a:solidFill>
              </a:endParaRPr>
            </a:p>
          </p:txBody>
        </p:sp>
        <p:sp>
          <p:nvSpPr>
            <p:cNvPr id="28" name="TextBox 27"/>
            <p:cNvSpPr txBox="1"/>
            <p:nvPr/>
          </p:nvSpPr>
          <p:spPr>
            <a:xfrm rot="19036240">
              <a:off x="3542562" y="2242922"/>
              <a:ext cx="2895599" cy="2819400"/>
            </a:xfrm>
            <a:prstGeom prst="rect">
              <a:avLst/>
            </a:prstGeom>
            <a:noFill/>
          </p:spPr>
          <p:txBody>
            <a:bodyPr wrap="square" rtlCol="0">
              <a:prstTxWarp prst="textArchUp">
                <a:avLst>
                  <a:gd name="adj" fmla="val 11640155"/>
                </a:avLst>
              </a:prstTxWarp>
              <a:spAutoFit/>
            </a:bodyPr>
            <a:lstStyle/>
            <a:p>
              <a:pPr algn="ctr">
                <a:lnSpc>
                  <a:spcPct val="90000"/>
                </a:lnSpc>
              </a:pPr>
              <a:r>
                <a:rPr lang="en-GB" sz="2445" dirty="0">
                  <a:solidFill>
                    <a:prstClr val="black"/>
                  </a:solidFill>
                </a:rPr>
                <a:t>Gender </a:t>
              </a:r>
            </a:p>
            <a:p>
              <a:pPr algn="ctr">
                <a:lnSpc>
                  <a:spcPct val="90000"/>
                </a:lnSpc>
              </a:pPr>
              <a:r>
                <a:rPr lang="en-GB" sz="2445" dirty="0">
                  <a:solidFill>
                    <a:prstClr val="black"/>
                  </a:solidFill>
                </a:rPr>
                <a:t>Stereotyping</a:t>
              </a:r>
            </a:p>
          </p:txBody>
        </p:sp>
      </p:grpSp>
      <p:grpSp>
        <p:nvGrpSpPr>
          <p:cNvPr id="35" name="Group 34"/>
          <p:cNvGrpSpPr/>
          <p:nvPr/>
        </p:nvGrpSpPr>
        <p:grpSpPr>
          <a:xfrm>
            <a:off x="4407284" y="1374639"/>
            <a:ext cx="3504880" cy="3115448"/>
            <a:chOff x="3352800" y="2337126"/>
            <a:chExt cx="3733800" cy="3318933"/>
          </a:xfrm>
        </p:grpSpPr>
        <p:sp>
          <p:nvSpPr>
            <p:cNvPr id="33" name="Block Arc 32"/>
            <p:cNvSpPr/>
            <p:nvPr/>
          </p:nvSpPr>
          <p:spPr>
            <a:xfrm rot="10800000">
              <a:off x="3352800" y="2337126"/>
              <a:ext cx="3733800" cy="3318933"/>
            </a:xfrm>
            <a:prstGeom prst="blockArc">
              <a:avLst>
                <a:gd name="adj1" fmla="val 10800000"/>
                <a:gd name="adj2" fmla="val 16200000"/>
                <a:gd name="adj3" fmla="val 25000"/>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lnSpc>
                  <a:spcPct val="90000"/>
                </a:lnSpc>
              </a:pPr>
              <a:endParaRPr lang="en-GB" sz="1834" dirty="0">
                <a:solidFill>
                  <a:prstClr val="black"/>
                </a:solidFill>
              </a:endParaRPr>
            </a:p>
          </p:txBody>
        </p:sp>
        <p:sp>
          <p:nvSpPr>
            <p:cNvPr id="34" name="TextBox 33"/>
            <p:cNvSpPr txBox="1"/>
            <p:nvPr/>
          </p:nvSpPr>
          <p:spPr>
            <a:xfrm rot="8061081" flipH="1" flipV="1">
              <a:off x="3772724" y="2513167"/>
              <a:ext cx="2895599" cy="2819400"/>
            </a:xfrm>
            <a:prstGeom prst="rect">
              <a:avLst/>
            </a:prstGeom>
            <a:noFill/>
          </p:spPr>
          <p:txBody>
            <a:bodyPr wrap="square" rtlCol="0">
              <a:prstTxWarp prst="textArchDown">
                <a:avLst/>
              </a:prstTxWarp>
              <a:spAutoFit/>
            </a:bodyPr>
            <a:lstStyle/>
            <a:p>
              <a:pPr algn="ctr">
                <a:lnSpc>
                  <a:spcPct val="90000"/>
                </a:lnSpc>
              </a:pPr>
              <a:r>
                <a:rPr lang="en-GB" sz="2445" dirty="0">
                  <a:solidFill>
                    <a:prstClr val="black"/>
                  </a:solidFill>
                </a:rPr>
                <a:t>Marginalization</a:t>
              </a:r>
            </a:p>
          </p:txBody>
        </p:sp>
      </p:grpSp>
      <p:grpSp>
        <p:nvGrpSpPr>
          <p:cNvPr id="43" name="Group 42"/>
          <p:cNvGrpSpPr/>
          <p:nvPr/>
        </p:nvGrpSpPr>
        <p:grpSpPr>
          <a:xfrm rot="21323448">
            <a:off x="5122566" y="1812131"/>
            <a:ext cx="2074316" cy="2079819"/>
            <a:chOff x="3733800" y="2438400"/>
            <a:chExt cx="2209800" cy="2215662"/>
          </a:xfrm>
        </p:grpSpPr>
        <p:sp>
          <p:nvSpPr>
            <p:cNvPr id="41" name="Donut 40"/>
            <p:cNvSpPr/>
            <p:nvPr/>
          </p:nvSpPr>
          <p:spPr>
            <a:xfrm>
              <a:off x="3733800" y="2438400"/>
              <a:ext cx="2209800" cy="2215662"/>
            </a:xfrm>
            <a:prstGeom prst="donut">
              <a:avLst>
                <a:gd name="adj" fmla="val 18262"/>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445" b="1" dirty="0">
                <a:solidFill>
                  <a:prstClr val="white"/>
                </a:solidFill>
              </a:endParaRPr>
            </a:p>
          </p:txBody>
        </p:sp>
        <p:sp>
          <p:nvSpPr>
            <p:cNvPr id="42" name="TextBox 41"/>
            <p:cNvSpPr txBox="1"/>
            <p:nvPr/>
          </p:nvSpPr>
          <p:spPr>
            <a:xfrm rot="8300814">
              <a:off x="3980676" y="2681775"/>
              <a:ext cx="1752600" cy="1752600"/>
            </a:xfrm>
            <a:prstGeom prst="rect">
              <a:avLst/>
            </a:prstGeom>
            <a:noFill/>
          </p:spPr>
          <p:txBody>
            <a:bodyPr wrap="square" rtlCol="0">
              <a:prstTxWarp prst="textCircle">
                <a:avLst>
                  <a:gd name="adj" fmla="val 309712"/>
                </a:avLst>
              </a:prstTxWarp>
              <a:spAutoFit/>
            </a:bodyPr>
            <a:lstStyle/>
            <a:p>
              <a:pPr>
                <a:lnSpc>
                  <a:spcPct val="90000"/>
                </a:lnSpc>
              </a:pPr>
              <a:r>
                <a:rPr lang="en-GB" sz="2445" b="1" spc="345" dirty="0">
                  <a:solidFill>
                    <a:prstClr val="white"/>
                  </a:solidFill>
                </a:rPr>
                <a:t>Gender-Based Violence</a:t>
              </a:r>
            </a:p>
          </p:txBody>
        </p:sp>
      </p:grpSp>
      <p:grpSp>
        <p:nvGrpSpPr>
          <p:cNvPr id="44" name="Group 43"/>
          <p:cNvGrpSpPr/>
          <p:nvPr/>
        </p:nvGrpSpPr>
        <p:grpSpPr>
          <a:xfrm>
            <a:off x="5365162" y="2176720"/>
            <a:ext cx="1594604" cy="1350434"/>
            <a:chOff x="4074966" y="2895600"/>
            <a:chExt cx="1500346" cy="1295400"/>
          </a:xfrm>
          <a:solidFill>
            <a:schemeClr val="tx1">
              <a:lumMod val="50000"/>
              <a:lumOff val="50000"/>
            </a:schemeClr>
          </a:solidFill>
        </p:grpSpPr>
        <p:sp>
          <p:nvSpPr>
            <p:cNvPr id="39" name="Oval 38"/>
            <p:cNvSpPr/>
            <p:nvPr/>
          </p:nvSpPr>
          <p:spPr>
            <a:xfrm>
              <a:off x="4191000" y="2895600"/>
              <a:ext cx="1295400" cy="12954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834" dirty="0">
                <a:solidFill>
                  <a:prstClr val="white"/>
                </a:solidFill>
              </a:endParaRPr>
            </a:p>
          </p:txBody>
        </p:sp>
        <p:sp>
          <p:nvSpPr>
            <p:cNvPr id="40" name="Rectangle 39"/>
            <p:cNvSpPr/>
            <p:nvPr/>
          </p:nvSpPr>
          <p:spPr>
            <a:xfrm>
              <a:off x="4074966" y="3248526"/>
              <a:ext cx="1500346" cy="575952"/>
            </a:xfrm>
            <a:prstGeom prst="rect">
              <a:avLst/>
            </a:prstGeom>
            <a:noFill/>
          </p:spPr>
          <p:txBody>
            <a:bodyPr wrap="none">
              <a:spAutoFit/>
            </a:bodyPr>
            <a:lstStyle/>
            <a:p>
              <a:pPr algn="ctr">
                <a:lnSpc>
                  <a:spcPct val="90000"/>
                </a:lnSpc>
              </a:pPr>
              <a:r>
                <a:rPr lang="en-GB" sz="1834" b="1" dirty="0">
                  <a:solidFill>
                    <a:prstClr val="white"/>
                  </a:solidFill>
                </a:rPr>
                <a:t>DIMINISHED</a:t>
              </a:r>
            </a:p>
            <a:p>
              <a:pPr algn="ctr">
                <a:lnSpc>
                  <a:spcPct val="90000"/>
                </a:lnSpc>
              </a:pPr>
              <a:r>
                <a:rPr lang="en-GB" sz="1834" b="1" dirty="0">
                  <a:solidFill>
                    <a:prstClr val="white"/>
                  </a:solidFill>
                </a:rPr>
                <a:t>PERSONHOOD</a:t>
              </a:r>
            </a:p>
          </p:txBody>
        </p:sp>
      </p:grpSp>
    </p:spTree>
    <p:extLst>
      <p:ext uri="{BB962C8B-B14F-4D97-AF65-F5344CB8AC3E}">
        <p14:creationId xmlns:p14="http://schemas.microsoft.com/office/powerpoint/2010/main" val="2662814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strVal val="2/3*#ppt_w"/>
                                          </p:val>
                                        </p:tav>
                                        <p:tav tm="100000">
                                          <p:val>
                                            <p:strVal val="#ppt_w"/>
                                          </p:val>
                                        </p:tav>
                                      </p:tavLst>
                                    </p:anim>
                                    <p:anim calcmode="lin" valueType="num">
                                      <p:cBhvr>
                                        <p:cTn id="13" dur="500" fill="hold"/>
                                        <p:tgtEl>
                                          <p:spTgt spid="2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strVal val="2/3*#ppt_w"/>
                                          </p:val>
                                        </p:tav>
                                        <p:tav tm="100000">
                                          <p:val>
                                            <p:strVal val="#ppt_w"/>
                                          </p:val>
                                        </p:tav>
                                      </p:tavLst>
                                    </p:anim>
                                    <p:anim calcmode="lin" valueType="num">
                                      <p:cBhvr>
                                        <p:cTn id="19" dur="500" fill="hold"/>
                                        <p:tgtEl>
                                          <p:spTgt spid="29"/>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strVal val="2/3*#ppt_w"/>
                                          </p:val>
                                        </p:tav>
                                        <p:tav tm="100000">
                                          <p:val>
                                            <p:strVal val="#ppt_w"/>
                                          </p:val>
                                        </p:tav>
                                      </p:tavLst>
                                    </p:anim>
                                    <p:anim calcmode="lin" valueType="num">
                                      <p:cBhvr>
                                        <p:cTn id="25" dur="500" fill="hold"/>
                                        <p:tgtEl>
                                          <p:spTgt spid="36"/>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72"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strVal val="2/3*#ppt_w"/>
                                          </p:val>
                                        </p:tav>
                                        <p:tav tm="100000">
                                          <p:val>
                                            <p:strVal val="#ppt_w"/>
                                          </p:val>
                                        </p:tav>
                                      </p:tavLst>
                                    </p:anim>
                                    <p:anim calcmode="lin" valueType="num">
                                      <p:cBhvr>
                                        <p:cTn id="31" dur="500" fill="hold"/>
                                        <p:tgtEl>
                                          <p:spTgt spid="35"/>
                                        </p:tgtEl>
                                        <p:attrNameLst>
                                          <p:attrName>ppt_h</p:attrName>
                                        </p:attrNameLst>
                                      </p:cBhvr>
                                      <p:tavLst>
                                        <p:tav tm="0">
                                          <p:val>
                                            <p:strVal val="2/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7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strVal val="2/3*#ppt_w"/>
                                          </p:val>
                                        </p:tav>
                                        <p:tav tm="100000">
                                          <p:val>
                                            <p:strVal val="#ppt_w"/>
                                          </p:val>
                                        </p:tav>
                                      </p:tavLst>
                                    </p:anim>
                                    <p:anim calcmode="lin" valueType="num">
                                      <p:cBhvr>
                                        <p:cTn id="37" dur="500" fill="hold"/>
                                        <p:tgtEl>
                                          <p:spTgt spid="43"/>
                                        </p:tgtEl>
                                        <p:attrNameLst>
                                          <p:attrName>ppt_h</p:attrName>
                                        </p:attrNameLst>
                                      </p:cBhvr>
                                      <p:tavLst>
                                        <p:tav tm="0">
                                          <p:val>
                                            <p:strVal val="2/3*#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272"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strVal val="2/3*#ppt_w"/>
                                          </p:val>
                                        </p:tav>
                                        <p:tav tm="100000">
                                          <p:val>
                                            <p:strVal val="#ppt_w"/>
                                          </p:val>
                                        </p:tav>
                                      </p:tavLst>
                                    </p:anim>
                                    <p:anim calcmode="lin" valueType="num">
                                      <p:cBhvr>
                                        <p:cTn id="43" dur="500" fill="hold"/>
                                        <p:tgtEl>
                                          <p:spTgt spid="44"/>
                                        </p:tgtEl>
                                        <p:attrNameLst>
                                          <p:attrName>ppt_h</p:attrName>
                                        </p:attrNameLst>
                                      </p:cBhvr>
                                      <p:tavLst>
                                        <p:tav tm="0">
                                          <p:val>
                                            <p:strVal val="2/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149352" cy="1325563"/>
          </a:xfrm>
        </p:spPr>
        <p:txBody>
          <a:bodyPr>
            <a:normAutofit fontScale="90000"/>
          </a:bodyPr>
          <a:lstStyle/>
          <a:p>
            <a:r>
              <a:rPr lang="en-US" sz="3600" b="1" dirty="0" smtClean="0">
                <a:solidFill>
                  <a:schemeClr val="accent5"/>
                </a:solidFill>
                <a:latin typeface="+mn-lt"/>
              </a:rPr>
              <a:t>The Magna </a:t>
            </a:r>
            <a:r>
              <a:rPr lang="en-US" sz="3600" b="1" dirty="0">
                <a:solidFill>
                  <a:schemeClr val="accent5"/>
                </a:solidFill>
                <a:latin typeface="+mn-lt"/>
              </a:rPr>
              <a:t>Carta of Women </a:t>
            </a:r>
            <a:r>
              <a:rPr lang="en-US" sz="3600" b="1" dirty="0" smtClean="0">
                <a:solidFill>
                  <a:schemeClr val="accent5"/>
                </a:solidFill>
                <a:latin typeface="+mn-lt"/>
              </a:rPr>
              <a:t>spells </a:t>
            </a:r>
            <a:r>
              <a:rPr lang="en-US" sz="3600" b="1" dirty="0">
                <a:solidFill>
                  <a:schemeClr val="accent5"/>
                </a:solidFill>
                <a:latin typeface="+mn-lt"/>
              </a:rPr>
              <a:t>out every woman's right to: </a:t>
            </a:r>
            <a:endParaRPr lang="en-GB" dirty="0">
              <a:solidFill>
                <a:schemeClr val="accent5"/>
              </a:solidFill>
              <a:latin typeface="+mn-lt"/>
            </a:endParaRPr>
          </a:p>
        </p:txBody>
      </p:sp>
      <p:sp>
        <p:nvSpPr>
          <p:cNvPr id="3" name="Content Placeholder 2"/>
          <p:cNvSpPr>
            <a:spLocks noGrp="1"/>
          </p:cNvSpPr>
          <p:nvPr>
            <p:ph idx="1"/>
          </p:nvPr>
        </p:nvSpPr>
        <p:spPr/>
        <p:txBody>
          <a:bodyPr>
            <a:normAutofit/>
          </a:bodyPr>
          <a:lstStyle/>
          <a:p>
            <a:r>
              <a:rPr lang="en-US" sz="2400" b="1" dirty="0"/>
              <a:t>Non-discrimination in employment in the field of military, police and other similar services</a:t>
            </a:r>
            <a:r>
              <a:rPr lang="en-US" sz="2400" dirty="0"/>
              <a:t>. This includes according the same promotional privileges and opportunities as their men counterpart, including pay increases, additional benefits, and awards, based on competency and quality of performance. The dignity of women in the military, police and other similar services shall always be respected, they shall be accorded with the same capacity as men to act in and enter into contracts, including marriage, as well as be entitled to leave benefits for women such as maternity leave, as provided for in existing laws;</a:t>
            </a:r>
            <a:endParaRPr lang="en-GB" sz="2400" dirty="0"/>
          </a:p>
          <a:p>
            <a:endParaRPr lang="en-GB" sz="2400" dirty="0"/>
          </a:p>
        </p:txBody>
      </p:sp>
      <p:pic>
        <p:nvPicPr>
          <p:cNvPr id="7" name="Picture 5" descr="C:\Users\astreral\Desktop\beijing20-icon-100x100-vaw.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7972" y="366157"/>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165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48" y="228600"/>
            <a:ext cx="7040904" cy="1325563"/>
          </a:xfrm>
        </p:spPr>
        <p:txBody>
          <a:bodyPr>
            <a:normAutofit/>
          </a:bodyPr>
          <a:lstStyle/>
          <a:p>
            <a:r>
              <a:rPr lang="en-US" sz="3600" b="1" dirty="0" smtClean="0">
                <a:solidFill>
                  <a:schemeClr val="accent5"/>
                </a:solidFill>
                <a:latin typeface="+mn-lt"/>
              </a:rPr>
              <a:t>The Magna </a:t>
            </a:r>
            <a:r>
              <a:rPr lang="en-US" sz="3600" b="1" dirty="0">
                <a:solidFill>
                  <a:schemeClr val="accent5"/>
                </a:solidFill>
                <a:latin typeface="+mn-lt"/>
              </a:rPr>
              <a:t>Carta of Women </a:t>
            </a:r>
            <a:r>
              <a:rPr lang="en-US" sz="3600" b="1" dirty="0" smtClean="0">
                <a:solidFill>
                  <a:schemeClr val="accent5"/>
                </a:solidFill>
                <a:latin typeface="+mn-lt"/>
              </a:rPr>
              <a:t>spells </a:t>
            </a:r>
            <a:r>
              <a:rPr lang="en-US" sz="3600" b="1" dirty="0">
                <a:solidFill>
                  <a:schemeClr val="accent5"/>
                </a:solidFill>
                <a:latin typeface="+mn-lt"/>
              </a:rPr>
              <a:t>out every woman's right to: </a:t>
            </a:r>
            <a:endParaRPr lang="en-GB" dirty="0">
              <a:solidFill>
                <a:schemeClr val="accent5"/>
              </a:solidFill>
              <a:latin typeface="+mn-lt"/>
            </a:endParaRPr>
          </a:p>
        </p:txBody>
      </p:sp>
      <p:sp>
        <p:nvSpPr>
          <p:cNvPr id="3" name="Content Placeholder 2"/>
          <p:cNvSpPr>
            <a:spLocks noGrp="1"/>
          </p:cNvSpPr>
          <p:nvPr>
            <p:ph idx="1"/>
          </p:nvPr>
        </p:nvSpPr>
        <p:spPr>
          <a:xfrm>
            <a:off x="1007169" y="1554162"/>
            <a:ext cx="6848756" cy="4846637"/>
          </a:xfrm>
        </p:spPr>
        <p:txBody>
          <a:bodyPr>
            <a:normAutofit/>
          </a:bodyPr>
          <a:lstStyle/>
          <a:p>
            <a:r>
              <a:rPr lang="en-US" sz="2400" b="1" dirty="0"/>
              <a:t>Equal treatment before the law, </a:t>
            </a:r>
            <a:r>
              <a:rPr lang="en-US" sz="2400" dirty="0"/>
              <a:t>including the State's review and when necessary amendment or repeal of existing laws that are discriminatory to women; </a:t>
            </a:r>
            <a:endParaRPr lang="en-GB" sz="2400" dirty="0"/>
          </a:p>
          <a:p>
            <a:r>
              <a:rPr lang="en-US" sz="2400" b="1" dirty="0"/>
              <a:t> </a:t>
            </a:r>
            <a:r>
              <a:rPr lang="en-US" sz="2400" b="1" dirty="0" smtClean="0"/>
              <a:t>Equal </a:t>
            </a:r>
            <a:r>
              <a:rPr lang="en-US" sz="2400" b="1" dirty="0"/>
              <a:t>access and elimination of discrimination against women in education, scholarships and training</a:t>
            </a:r>
            <a:r>
              <a:rPr lang="en-US" sz="2400" dirty="0"/>
              <a:t>. This includes </a:t>
            </a:r>
            <a:r>
              <a:rPr lang="en-US" sz="2400" b="1" dirty="0"/>
              <a:t>revising educational materials and curricula</a:t>
            </a:r>
            <a:r>
              <a:rPr lang="en-US" sz="2400" dirty="0"/>
              <a:t> to remove gender stereotypes and images, and outlawing the expulsion, non-readmission, prohibiting enrollment and other related discrimination against women students and faculty due to pregnancy outside of marriage; </a:t>
            </a:r>
            <a:endParaRPr lang="en-GB" sz="2400" dirty="0"/>
          </a:p>
          <a:p>
            <a:endParaRPr lang="en-GB" sz="2400" dirty="0"/>
          </a:p>
        </p:txBody>
      </p:sp>
      <p:pic>
        <p:nvPicPr>
          <p:cNvPr id="9" name="Picture 7" descr="C:\Users\astreral\Desktop\beijing20-icon-100x100-education.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93946" y="3641218"/>
            <a:ext cx="1050447" cy="1050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792164" y="1817907"/>
            <a:ext cx="705551" cy="681875"/>
          </a:xfrm>
          <a:prstGeom prst="rect">
            <a:avLst/>
          </a:prstGeom>
        </p:spPr>
      </p:pic>
      <p:sp>
        <p:nvSpPr>
          <p:cNvPr id="17" name="Oval 16"/>
          <p:cNvSpPr/>
          <p:nvPr/>
        </p:nvSpPr>
        <p:spPr>
          <a:xfrm>
            <a:off x="7528745" y="1602426"/>
            <a:ext cx="1112838" cy="111283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51240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3371" y="1732840"/>
            <a:ext cx="914400" cy="914400"/>
          </a:xfrm>
          <a:prstGeom prst="rect">
            <a:avLst/>
          </a:prstGeom>
        </p:spPr>
      </p:pic>
      <p:sp>
        <p:nvSpPr>
          <p:cNvPr id="2" name="Title 1"/>
          <p:cNvSpPr>
            <a:spLocks noGrp="1"/>
          </p:cNvSpPr>
          <p:nvPr>
            <p:ph type="title"/>
          </p:nvPr>
        </p:nvSpPr>
        <p:spPr>
          <a:xfrm>
            <a:off x="1013448" y="228600"/>
            <a:ext cx="7040904" cy="1325563"/>
          </a:xfrm>
        </p:spPr>
        <p:txBody>
          <a:bodyPr>
            <a:normAutofit/>
          </a:bodyPr>
          <a:lstStyle/>
          <a:p>
            <a:r>
              <a:rPr lang="en-US" sz="3600" b="1" dirty="0" smtClean="0">
                <a:solidFill>
                  <a:schemeClr val="accent5"/>
                </a:solidFill>
                <a:latin typeface="+mn-lt"/>
              </a:rPr>
              <a:t>The Magna </a:t>
            </a:r>
            <a:r>
              <a:rPr lang="en-US" sz="3600" b="1" dirty="0">
                <a:solidFill>
                  <a:schemeClr val="accent5"/>
                </a:solidFill>
                <a:latin typeface="+mn-lt"/>
              </a:rPr>
              <a:t>Carta of Women </a:t>
            </a:r>
            <a:r>
              <a:rPr lang="en-US" sz="3600" b="1" dirty="0" smtClean="0">
                <a:solidFill>
                  <a:schemeClr val="accent5"/>
                </a:solidFill>
                <a:latin typeface="+mn-lt"/>
              </a:rPr>
              <a:t>spells </a:t>
            </a:r>
            <a:r>
              <a:rPr lang="en-US" sz="3600" b="1" dirty="0">
                <a:solidFill>
                  <a:schemeClr val="accent5"/>
                </a:solidFill>
                <a:latin typeface="+mn-lt"/>
              </a:rPr>
              <a:t>out every woman's right to: </a:t>
            </a:r>
            <a:endParaRPr lang="en-GB" dirty="0">
              <a:solidFill>
                <a:schemeClr val="accent5"/>
              </a:solidFill>
              <a:latin typeface="+mn-lt"/>
            </a:endParaRPr>
          </a:p>
        </p:txBody>
      </p:sp>
      <p:sp>
        <p:nvSpPr>
          <p:cNvPr id="3" name="Content Placeholder 2"/>
          <p:cNvSpPr>
            <a:spLocks noGrp="1"/>
          </p:cNvSpPr>
          <p:nvPr>
            <p:ph idx="1"/>
          </p:nvPr>
        </p:nvSpPr>
        <p:spPr>
          <a:xfrm>
            <a:off x="1007169" y="1554162"/>
            <a:ext cx="6848756" cy="4846637"/>
          </a:xfrm>
        </p:spPr>
        <p:txBody>
          <a:bodyPr>
            <a:normAutofit/>
          </a:bodyPr>
          <a:lstStyle/>
          <a:p>
            <a:r>
              <a:rPr lang="en-US" sz="2400" b="1" dirty="0" smtClean="0"/>
              <a:t>Equal </a:t>
            </a:r>
            <a:r>
              <a:rPr lang="en-US" sz="2400" b="1" dirty="0"/>
              <a:t>participation in sports.</a:t>
            </a:r>
            <a:r>
              <a:rPr lang="en-US" sz="2400" dirty="0"/>
              <a:t> This includes measures to ensure that gender-based discrimination in competitive and non-competitive sports is removed so that women and girls can benefit from sports development; </a:t>
            </a:r>
            <a:endParaRPr lang="en-GB" sz="2400" dirty="0"/>
          </a:p>
          <a:p>
            <a:r>
              <a:rPr lang="en-US" sz="2400" b="1" dirty="0" smtClean="0"/>
              <a:t>Non-discriminatory </a:t>
            </a:r>
            <a:r>
              <a:rPr lang="en-US" sz="2400" b="1" dirty="0"/>
              <a:t>and non-derogatory portrayal of women in media and film</a:t>
            </a:r>
            <a:r>
              <a:rPr lang="en-US" sz="2400" dirty="0"/>
              <a:t> to raise the consciousness of the general public in recognizing the dignity of women and the role and contribution of women in family, community, and the society through the strategic use of mass media; </a:t>
            </a:r>
            <a:endParaRPr lang="en-GB" sz="2400" dirty="0"/>
          </a:p>
          <a:p>
            <a:endParaRPr lang="en-GB" sz="2400" dirty="0"/>
          </a:p>
        </p:txBody>
      </p:sp>
      <p:pic>
        <p:nvPicPr>
          <p:cNvPr id="12" name="Picture 10" descr="C:\Users\astreral\Desktop\beijing20-icon-100x100-media.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41201" y="3739591"/>
            <a:ext cx="1050447" cy="1050447"/>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7528745" y="1602426"/>
            <a:ext cx="1112838" cy="111283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09378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149352" cy="1325563"/>
          </a:xfrm>
        </p:spPr>
        <p:txBody>
          <a:bodyPr>
            <a:normAutofit fontScale="90000"/>
          </a:bodyPr>
          <a:lstStyle/>
          <a:p>
            <a:r>
              <a:rPr lang="en-US" sz="3600" b="1" dirty="0" smtClean="0">
                <a:solidFill>
                  <a:schemeClr val="accent5"/>
                </a:solidFill>
                <a:latin typeface="+mn-lt"/>
              </a:rPr>
              <a:t>The Magna </a:t>
            </a:r>
            <a:r>
              <a:rPr lang="en-US" sz="3600" b="1" dirty="0">
                <a:solidFill>
                  <a:schemeClr val="accent5"/>
                </a:solidFill>
                <a:latin typeface="+mn-lt"/>
              </a:rPr>
              <a:t>Carta of Women </a:t>
            </a:r>
            <a:r>
              <a:rPr lang="en-US" sz="3600" b="1" dirty="0" smtClean="0">
                <a:solidFill>
                  <a:schemeClr val="accent5"/>
                </a:solidFill>
                <a:latin typeface="+mn-lt"/>
              </a:rPr>
              <a:t>spells </a:t>
            </a:r>
            <a:r>
              <a:rPr lang="en-US" sz="3600" b="1" dirty="0">
                <a:solidFill>
                  <a:schemeClr val="accent5"/>
                </a:solidFill>
                <a:latin typeface="+mn-lt"/>
              </a:rPr>
              <a:t>out every woman's right to: </a:t>
            </a:r>
            <a:endParaRPr lang="en-GB" dirty="0">
              <a:solidFill>
                <a:schemeClr val="accent5"/>
              </a:solidFill>
              <a:latin typeface="+mn-lt"/>
            </a:endParaRPr>
          </a:p>
        </p:txBody>
      </p:sp>
      <p:sp>
        <p:nvSpPr>
          <p:cNvPr id="3" name="Content Placeholder 2"/>
          <p:cNvSpPr>
            <a:spLocks noGrp="1"/>
          </p:cNvSpPr>
          <p:nvPr>
            <p:ph idx="1"/>
          </p:nvPr>
        </p:nvSpPr>
        <p:spPr/>
        <p:txBody>
          <a:bodyPr>
            <a:normAutofit lnSpcReduction="10000"/>
          </a:bodyPr>
          <a:lstStyle/>
          <a:p>
            <a:r>
              <a:rPr lang="en-US" sz="2400" b="1" dirty="0" smtClean="0"/>
              <a:t>Comprehensive </a:t>
            </a:r>
            <a:r>
              <a:rPr lang="en-US" sz="2400" b="1" dirty="0"/>
              <a:t>health services and health information and education covering all stages of  a woman's life cycle</a:t>
            </a:r>
            <a:r>
              <a:rPr lang="en-US" sz="2400" dirty="0"/>
              <a:t>, and which addresses the major causes of women's mortality and morbidity, including access to among others,  maternal care, responsible, ethical, legal, safe and effective methods of family planning, and </a:t>
            </a:r>
            <a:r>
              <a:rPr lang="en-US" sz="2400" dirty="0" smtClean="0"/>
              <a:t>encouraging </a:t>
            </a:r>
            <a:r>
              <a:rPr lang="en-US" sz="2400" dirty="0"/>
              <a:t>healthy lifestyle activities to prevent diseases; </a:t>
            </a:r>
            <a:endParaRPr lang="en-GB" sz="2400" dirty="0"/>
          </a:p>
          <a:p>
            <a:r>
              <a:rPr lang="en-US" sz="2400" b="1" dirty="0" smtClean="0"/>
              <a:t>Leave </a:t>
            </a:r>
            <a:r>
              <a:rPr lang="en-US" sz="2400" b="1" dirty="0"/>
              <a:t>benefits of two (2) months with full pay based on gross monthly compensation, for women employees who undergo surgery caused by gynecological disorders</a:t>
            </a:r>
            <a:r>
              <a:rPr lang="en-US" sz="2400" dirty="0"/>
              <a:t>, provided that they have rendered continuous aggregate employment service of at least six (6) months for the last twelve (12) months; </a:t>
            </a:r>
            <a:endParaRPr lang="en-GB" sz="2400" dirty="0"/>
          </a:p>
        </p:txBody>
      </p:sp>
      <p:pic>
        <p:nvPicPr>
          <p:cNvPr id="8" name="Picture 6" descr="C:\Users\astreral\Desktop\beijing20-icon-100x100-health.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54553" y="366157"/>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809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149352" cy="1325563"/>
          </a:xfrm>
        </p:spPr>
        <p:txBody>
          <a:bodyPr>
            <a:normAutofit fontScale="90000"/>
          </a:bodyPr>
          <a:lstStyle/>
          <a:p>
            <a:r>
              <a:rPr lang="en-US" sz="3600" b="1" dirty="0" smtClean="0">
                <a:solidFill>
                  <a:schemeClr val="accent5"/>
                </a:solidFill>
                <a:latin typeface="+mn-lt"/>
              </a:rPr>
              <a:t>The Magna </a:t>
            </a:r>
            <a:r>
              <a:rPr lang="en-US" sz="3600" b="1" dirty="0">
                <a:solidFill>
                  <a:schemeClr val="accent5"/>
                </a:solidFill>
                <a:latin typeface="+mn-lt"/>
              </a:rPr>
              <a:t>Carta of Women </a:t>
            </a:r>
            <a:r>
              <a:rPr lang="en-US" sz="3600" b="1" dirty="0" smtClean="0">
                <a:solidFill>
                  <a:schemeClr val="accent5"/>
                </a:solidFill>
                <a:latin typeface="+mn-lt"/>
              </a:rPr>
              <a:t>spells </a:t>
            </a:r>
            <a:r>
              <a:rPr lang="en-US" sz="3600" b="1" dirty="0">
                <a:solidFill>
                  <a:schemeClr val="accent5"/>
                </a:solidFill>
                <a:latin typeface="+mn-lt"/>
              </a:rPr>
              <a:t>out every woman's right to: </a:t>
            </a:r>
            <a:endParaRPr lang="en-GB" dirty="0">
              <a:solidFill>
                <a:schemeClr val="accent5"/>
              </a:solidFill>
              <a:latin typeface="+mn-lt"/>
            </a:endParaRPr>
          </a:p>
        </p:txBody>
      </p:sp>
      <p:sp>
        <p:nvSpPr>
          <p:cNvPr id="3" name="Content Placeholder 2"/>
          <p:cNvSpPr>
            <a:spLocks noGrp="1"/>
          </p:cNvSpPr>
          <p:nvPr>
            <p:ph idx="1"/>
          </p:nvPr>
        </p:nvSpPr>
        <p:spPr/>
        <p:txBody>
          <a:bodyPr>
            <a:noAutofit/>
          </a:bodyPr>
          <a:lstStyle/>
          <a:p>
            <a:r>
              <a:rPr lang="en-US" sz="2400" b="1" dirty="0"/>
              <a:t>Equal rights in all matters relating to marriage and family relations</a:t>
            </a:r>
            <a:r>
              <a:rPr lang="en-US" sz="2400" dirty="0"/>
              <a:t>. The State shall ensure the same rights of women and men to: </a:t>
            </a:r>
            <a:endParaRPr lang="en-US" sz="2400" dirty="0" smtClean="0"/>
          </a:p>
          <a:p>
            <a:pPr lvl="1">
              <a:buFont typeface="Wingdings" panose="05000000000000000000" pitchFamily="2" charset="2"/>
              <a:buChar char="ü"/>
            </a:pPr>
            <a:r>
              <a:rPr lang="en-US" sz="2000" dirty="0"/>
              <a:t>enter into and leave marriages, freely choose a spouse, </a:t>
            </a:r>
          </a:p>
          <a:p>
            <a:pPr lvl="1">
              <a:buFont typeface="Wingdings" panose="05000000000000000000" pitchFamily="2" charset="2"/>
              <a:buChar char="ü"/>
            </a:pPr>
            <a:r>
              <a:rPr lang="en-US" sz="2000" dirty="0"/>
              <a:t>decide on the number and spacing of their children, </a:t>
            </a:r>
          </a:p>
          <a:p>
            <a:pPr lvl="1">
              <a:buFont typeface="Wingdings" panose="05000000000000000000" pitchFamily="2" charset="2"/>
              <a:buChar char="ü"/>
            </a:pPr>
            <a:r>
              <a:rPr lang="en-US" sz="2000" dirty="0"/>
              <a:t>enjoy personal rights including the choice of a profession, </a:t>
            </a:r>
          </a:p>
          <a:p>
            <a:pPr lvl="1">
              <a:buFont typeface="Wingdings" panose="05000000000000000000" pitchFamily="2" charset="2"/>
              <a:buChar char="ü"/>
            </a:pPr>
            <a:r>
              <a:rPr lang="en-US" sz="2000" dirty="0"/>
              <a:t>own, acquire, and administer their property, and </a:t>
            </a:r>
          </a:p>
          <a:p>
            <a:pPr lvl="1">
              <a:buFont typeface="Wingdings" panose="05000000000000000000" pitchFamily="2" charset="2"/>
              <a:buChar char="ü"/>
            </a:pPr>
            <a:r>
              <a:rPr lang="en-US" sz="2000" dirty="0"/>
              <a:t>acquire, change, or retain their nationality. </a:t>
            </a:r>
          </a:p>
          <a:p>
            <a:r>
              <a:rPr lang="en-US" sz="2400" dirty="0" smtClean="0"/>
              <a:t>It</a:t>
            </a:r>
            <a:r>
              <a:rPr lang="en-US" sz="2400" dirty="0"/>
              <a:t> also states that the </a:t>
            </a:r>
            <a:r>
              <a:rPr lang="en-US" sz="2400" b="1" dirty="0"/>
              <a:t>betrothal and marriage of a child shall have no legal effect</a:t>
            </a:r>
            <a:r>
              <a:rPr lang="en-US" sz="2400" dirty="0"/>
              <a:t>. </a:t>
            </a:r>
            <a:endParaRPr lang="en-US" sz="2400" dirty="0" smtClean="0"/>
          </a:p>
          <a:p>
            <a:pPr>
              <a:buFont typeface="Wingdings" panose="05000000000000000000" pitchFamily="2" charset="2"/>
              <a:buChar char="ü"/>
            </a:pPr>
            <a:endParaRPr lang="en-GB" sz="2000" dirty="0"/>
          </a:p>
        </p:txBody>
      </p:sp>
      <p:pic>
        <p:nvPicPr>
          <p:cNvPr id="10" name="Picture 8" descr="C:\Users\astreral\Desktop\beijing20-icon-100x100-poverty.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54553" y="366157"/>
            <a:ext cx="1050447" cy="1050447"/>
          </a:xfrm>
          <a:prstGeom prst="rect">
            <a:avLst/>
          </a:prstGeom>
          <a:noFill/>
          <a:extLst>
            <a:ext uri="{909E8E84-426E-40DD-AFC4-6F175D3DCCD1}">
              <a14:hiddenFill xmlns:a14="http://schemas.microsoft.com/office/drawing/2010/main">
                <a:solidFill>
                  <a:srgbClr val="FFFFFF"/>
                </a:solidFill>
              </a14:hiddenFill>
            </a:ext>
          </a:extLst>
        </p:spPr>
      </p:pic>
      <p:sp>
        <p:nvSpPr>
          <p:cNvPr id="16" name="Heart 15"/>
          <p:cNvSpPr/>
          <p:nvPr/>
        </p:nvSpPr>
        <p:spPr>
          <a:xfrm>
            <a:off x="1219200" y="762000"/>
            <a:ext cx="296624" cy="33330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30467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photo_0394"/>
          <p:cNvPicPr>
            <a:picLocks noChangeAspect="1" noChangeArrowheads="1"/>
          </p:cNvPicPr>
          <p:nvPr/>
        </p:nvPicPr>
        <p:blipFill>
          <a:blip r:embed="rId3">
            <a:lum bright="70000" contrast="-60000"/>
            <a:grayscl/>
            <a:extLst>
              <a:ext uri="{28A0092B-C50C-407E-A947-70E740481C1C}">
                <a14:useLocalDpi xmlns:a14="http://schemas.microsoft.com/office/drawing/2010/main" val="0"/>
              </a:ext>
            </a:extLst>
          </a:blip>
          <a:srcRect/>
          <a:stretch>
            <a:fillRect/>
          </a:stretch>
        </p:blipFill>
        <p:spPr bwMode="auto">
          <a:xfrm>
            <a:off x="657666"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4474" y="1287968"/>
            <a:ext cx="8073326" cy="1325563"/>
          </a:xfrm>
        </p:spPr>
        <p:txBody>
          <a:bodyPr>
            <a:normAutofit fontScale="90000"/>
          </a:bodyPr>
          <a:lstStyle/>
          <a:p>
            <a:r>
              <a:rPr lang="en-US" sz="3600" b="1" dirty="0">
                <a:solidFill>
                  <a:schemeClr val="accent5"/>
                </a:solidFill>
                <a:latin typeface="+mn-lt"/>
              </a:rPr>
              <a:t>The Magna Carta of Women also guarantees the civil, political and economic rights of women in the marginalized </a:t>
            </a:r>
            <a:r>
              <a:rPr lang="en-US" sz="3600" b="1" dirty="0" smtClean="0">
                <a:solidFill>
                  <a:schemeClr val="accent5"/>
                </a:solidFill>
                <a:latin typeface="+mn-lt"/>
              </a:rPr>
              <a:t>sectors, who include but not limited to:</a:t>
            </a:r>
            <a:endParaRPr lang="en-GB" dirty="0">
              <a:solidFill>
                <a:schemeClr val="accent5"/>
              </a:solidFill>
              <a:latin typeface="+mn-lt"/>
            </a:endParaRPr>
          </a:p>
        </p:txBody>
      </p:sp>
      <p:sp>
        <p:nvSpPr>
          <p:cNvPr id="3" name="Content Placeholder 2"/>
          <p:cNvSpPr>
            <a:spLocks noGrp="1"/>
          </p:cNvSpPr>
          <p:nvPr>
            <p:ph idx="1"/>
          </p:nvPr>
        </p:nvSpPr>
        <p:spPr>
          <a:xfrm>
            <a:off x="917166" y="3096502"/>
            <a:ext cx="7477053" cy="3124199"/>
          </a:xfrm>
        </p:spPr>
        <p:txBody>
          <a:bodyPr>
            <a:normAutofit/>
          </a:bodyPr>
          <a:lstStyle/>
          <a:p>
            <a:r>
              <a:rPr lang="en-US" sz="2800" dirty="0"/>
              <a:t>Small farmers and rural workers, Fisherfolk, Urban poor, Workers in the formal economy, Workers in the informal economy, Migrant workers, Indigenous Peoples, Moro, Children, Senior citizens, Persons with disabilities, and Solo parents. </a:t>
            </a:r>
            <a:endParaRPr lang="en-GB" sz="28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2" y="5713496"/>
            <a:ext cx="880949" cy="1066800"/>
          </a:xfrm>
          <a:prstGeom prst="rect">
            <a:avLst/>
          </a:prstGeom>
        </p:spPr>
      </p:pic>
      <p:pic>
        <p:nvPicPr>
          <p:cNvPr id="21" name="Picture 20"/>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b="16250"/>
          <a:stretch/>
        </p:blipFill>
        <p:spPr>
          <a:xfrm>
            <a:off x="-22861" y="4156"/>
            <a:ext cx="976506" cy="5821174"/>
          </a:xfrm>
          <a:prstGeom prst="rect">
            <a:avLst/>
          </a:prstGeom>
        </p:spPr>
      </p:pic>
      <p:sp>
        <p:nvSpPr>
          <p:cNvPr id="22" name="Rectangle 20"/>
          <p:cNvSpPr txBox="1">
            <a:spLocks/>
          </p:cNvSpPr>
          <p:nvPr/>
        </p:nvSpPr>
        <p:spPr>
          <a:xfrm rot="16200000">
            <a:off x="-2527387" y="2695314"/>
            <a:ext cx="5867398" cy="303978"/>
          </a:xfrm>
          <a:prstGeom prst="rect">
            <a:avLst/>
          </a:prstGeom>
          <a:noFill/>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b="1" spc="150" dirty="0" smtClean="0">
              <a:solidFill>
                <a:schemeClr val="bg1"/>
              </a:solidFill>
            </a:endParaRPr>
          </a:p>
        </p:txBody>
      </p:sp>
      <p:sp>
        <p:nvSpPr>
          <p:cNvPr id="23" name="TextBox 22"/>
          <p:cNvSpPr txBox="1"/>
          <p:nvPr/>
        </p:nvSpPr>
        <p:spPr>
          <a:xfrm>
            <a:off x="840243" y="6094785"/>
            <a:ext cx="3268980" cy="297517"/>
          </a:xfrm>
          <a:prstGeom prst="rect">
            <a:avLst/>
          </a:prstGeom>
          <a:noFill/>
        </p:spPr>
        <p:txBody>
          <a:bodyPr wrap="square" rtlCol="0">
            <a:spAutoFit/>
          </a:bodyPr>
          <a:lstStyle/>
          <a:p>
            <a:pPr>
              <a:lnSpc>
                <a:spcPts val="844"/>
              </a:lnSpc>
            </a:pPr>
            <a:r>
              <a:rPr lang="en-PH" sz="788" b="1" dirty="0" smtClean="0">
                <a:solidFill>
                  <a:schemeClr val="tx1">
                    <a:lumMod val="65000"/>
                    <a:lumOff val="35000"/>
                  </a:schemeClr>
                </a:solidFill>
              </a:rPr>
              <a:t>National GAD Resource Program</a:t>
            </a:r>
          </a:p>
          <a:p>
            <a:pPr>
              <a:lnSpc>
                <a:spcPts val="844"/>
              </a:lnSpc>
            </a:pPr>
            <a:r>
              <a:rPr lang="en-PH" sz="788" b="1" dirty="0" smtClean="0">
                <a:solidFill>
                  <a:schemeClr val="tx1">
                    <a:lumMod val="65000"/>
                    <a:lumOff val="35000"/>
                  </a:schemeClr>
                </a:solidFill>
              </a:rPr>
              <a:t>Philippine Commission on Women</a:t>
            </a:r>
            <a:endParaRPr lang="en-PH" sz="788" b="1" dirty="0">
              <a:solidFill>
                <a:schemeClr val="tx1">
                  <a:lumMod val="65000"/>
                  <a:lumOff val="35000"/>
                </a:schemeClr>
              </a:solidFill>
            </a:endParaRPr>
          </a:p>
        </p:txBody>
      </p:sp>
    </p:spTree>
    <p:extLst>
      <p:ext uri="{BB962C8B-B14F-4D97-AF65-F5344CB8AC3E}">
        <p14:creationId xmlns:p14="http://schemas.microsoft.com/office/powerpoint/2010/main" val="2369096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22" y="434483"/>
            <a:ext cx="8073326" cy="1325563"/>
          </a:xfrm>
        </p:spPr>
        <p:txBody>
          <a:bodyPr>
            <a:normAutofit fontScale="90000"/>
          </a:bodyPr>
          <a:lstStyle/>
          <a:p>
            <a:r>
              <a:rPr lang="en-US" sz="3600" b="1" dirty="0">
                <a:solidFill>
                  <a:schemeClr val="accent5"/>
                </a:solidFill>
                <a:latin typeface="+mn-lt"/>
              </a:rPr>
              <a:t>The Magna Carta of Women </a:t>
            </a:r>
            <a:r>
              <a:rPr lang="en-US" sz="3600" b="1" dirty="0" smtClean="0">
                <a:solidFill>
                  <a:schemeClr val="accent5"/>
                </a:solidFill>
                <a:latin typeface="+mn-lt"/>
              </a:rPr>
              <a:t>guarantees </a:t>
            </a:r>
            <a:r>
              <a:rPr lang="en-US" sz="3600" b="1" dirty="0">
                <a:solidFill>
                  <a:schemeClr val="accent5"/>
                </a:solidFill>
                <a:latin typeface="+mn-lt"/>
              </a:rPr>
              <a:t>the </a:t>
            </a:r>
            <a:r>
              <a:rPr lang="en-US" sz="3600" b="1" dirty="0" smtClean="0">
                <a:solidFill>
                  <a:schemeClr val="accent5"/>
                </a:solidFill>
                <a:latin typeface="+mn-lt"/>
              </a:rPr>
              <a:t>rights </a:t>
            </a:r>
            <a:r>
              <a:rPr lang="en-US" sz="3600" b="1" dirty="0">
                <a:solidFill>
                  <a:schemeClr val="accent5"/>
                </a:solidFill>
                <a:latin typeface="+mn-lt"/>
              </a:rPr>
              <a:t>of women in the marginalized </a:t>
            </a:r>
            <a:r>
              <a:rPr lang="en-US" sz="3600" b="1" dirty="0" smtClean="0">
                <a:solidFill>
                  <a:schemeClr val="accent5"/>
                </a:solidFill>
                <a:latin typeface="+mn-lt"/>
              </a:rPr>
              <a:t>sectors, particularly their right to:</a:t>
            </a:r>
            <a:endParaRPr lang="en-GB" dirty="0">
              <a:solidFill>
                <a:schemeClr val="accent5"/>
              </a:solidFill>
              <a:latin typeface="+mn-lt"/>
            </a:endParaRPr>
          </a:p>
        </p:txBody>
      </p:sp>
      <p:sp>
        <p:nvSpPr>
          <p:cNvPr id="3" name="Content Placeholder 2"/>
          <p:cNvSpPr>
            <a:spLocks noGrp="1"/>
          </p:cNvSpPr>
          <p:nvPr>
            <p:ph idx="1"/>
          </p:nvPr>
        </p:nvSpPr>
        <p:spPr>
          <a:xfrm>
            <a:off x="873932" y="1963710"/>
            <a:ext cx="7477053" cy="3124199"/>
          </a:xfrm>
        </p:spPr>
        <p:txBody>
          <a:bodyPr>
            <a:noAutofit/>
          </a:bodyPr>
          <a:lstStyle/>
          <a:p>
            <a:r>
              <a:rPr lang="en-US" sz="2800" dirty="0"/>
              <a:t> </a:t>
            </a:r>
            <a:r>
              <a:rPr lang="en-US" sz="2800" b="1" dirty="0"/>
              <a:t>Food security and resources for food production</a:t>
            </a:r>
            <a:r>
              <a:rPr lang="en-US" sz="2800" dirty="0"/>
              <a:t>, including equal rights in the titling of the land and issuance of stewardship contracts and patents; </a:t>
            </a:r>
            <a:endParaRPr lang="en-GB" sz="2800" dirty="0"/>
          </a:p>
          <a:p>
            <a:r>
              <a:rPr lang="en-US" sz="2800" b="1" dirty="0" smtClean="0"/>
              <a:t>Localized</a:t>
            </a:r>
            <a:r>
              <a:rPr lang="en-US" sz="2800" b="1" dirty="0"/>
              <a:t>, accessible, secure </a:t>
            </a:r>
            <a:r>
              <a:rPr lang="en-US" sz="2800" b="1" dirty="0" smtClean="0"/>
              <a:t>                                                         and </a:t>
            </a:r>
            <a:r>
              <a:rPr lang="en-US" sz="2800" b="1" dirty="0"/>
              <a:t>affordable housing; </a:t>
            </a:r>
            <a:endParaRPr lang="en-GB" sz="2800" b="1" dirty="0"/>
          </a:p>
          <a:p>
            <a:r>
              <a:rPr lang="en-US" sz="2800" b="1" dirty="0" smtClean="0"/>
              <a:t>Employment</a:t>
            </a:r>
            <a:r>
              <a:rPr lang="en-US" sz="2800" b="1" dirty="0"/>
              <a:t>, livelihood, credit, </a:t>
            </a:r>
            <a:r>
              <a:rPr lang="en-US" sz="2800" b="1" dirty="0" smtClean="0"/>
              <a:t>                                       capital </a:t>
            </a:r>
            <a:r>
              <a:rPr lang="en-US" sz="2800" b="1" dirty="0"/>
              <a:t>and technology; </a:t>
            </a:r>
            <a:endParaRPr lang="en-US" sz="2800" b="1" dirty="0" smtClean="0"/>
          </a:p>
          <a:p>
            <a:r>
              <a:rPr lang="en-US" sz="2800" b="1" dirty="0" smtClean="0"/>
              <a:t>Social protection</a:t>
            </a:r>
            <a:r>
              <a:rPr lang="en-US" sz="2800" dirty="0" smtClean="0"/>
              <a:t>;</a:t>
            </a:r>
            <a:endParaRPr lang="en-GB" sz="2800" dirty="0"/>
          </a:p>
        </p:txBody>
      </p:sp>
      <p:pic>
        <p:nvPicPr>
          <p:cNvPr id="10" name="Picture 8" descr="C:\Users\astreral\Desktop\beijing20-icon-100x100-poverty.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221516" y="3525809"/>
            <a:ext cx="1050447" cy="1050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streral\Desktop\beijing20-icon-100x100-economy.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82368" y="3501251"/>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7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22" y="434483"/>
            <a:ext cx="8073326" cy="1325563"/>
          </a:xfrm>
        </p:spPr>
        <p:txBody>
          <a:bodyPr>
            <a:normAutofit fontScale="90000"/>
          </a:bodyPr>
          <a:lstStyle/>
          <a:p>
            <a:r>
              <a:rPr lang="en-US" sz="3600" b="1" dirty="0">
                <a:solidFill>
                  <a:schemeClr val="accent5"/>
                </a:solidFill>
                <a:latin typeface="+mn-lt"/>
              </a:rPr>
              <a:t>The Magna Carta of Women </a:t>
            </a:r>
            <a:r>
              <a:rPr lang="en-US" sz="3600" b="1" dirty="0" smtClean="0">
                <a:solidFill>
                  <a:schemeClr val="accent5"/>
                </a:solidFill>
                <a:latin typeface="+mn-lt"/>
              </a:rPr>
              <a:t>guarantees </a:t>
            </a:r>
            <a:r>
              <a:rPr lang="en-US" sz="3600" b="1" dirty="0">
                <a:solidFill>
                  <a:schemeClr val="accent5"/>
                </a:solidFill>
                <a:latin typeface="+mn-lt"/>
              </a:rPr>
              <a:t>the </a:t>
            </a:r>
            <a:r>
              <a:rPr lang="en-US" sz="3600" b="1" dirty="0" smtClean="0">
                <a:solidFill>
                  <a:schemeClr val="accent5"/>
                </a:solidFill>
                <a:latin typeface="+mn-lt"/>
              </a:rPr>
              <a:t>rights </a:t>
            </a:r>
            <a:r>
              <a:rPr lang="en-US" sz="3600" b="1" dirty="0">
                <a:solidFill>
                  <a:schemeClr val="accent5"/>
                </a:solidFill>
                <a:latin typeface="+mn-lt"/>
              </a:rPr>
              <a:t>of women in the marginalized </a:t>
            </a:r>
            <a:r>
              <a:rPr lang="en-US" sz="3600" b="1" dirty="0" smtClean="0">
                <a:solidFill>
                  <a:schemeClr val="accent5"/>
                </a:solidFill>
                <a:latin typeface="+mn-lt"/>
              </a:rPr>
              <a:t>sectors, particularly their right to:</a:t>
            </a:r>
            <a:endParaRPr lang="en-GB" dirty="0">
              <a:solidFill>
                <a:schemeClr val="accent5"/>
              </a:solidFill>
              <a:latin typeface="+mn-lt"/>
            </a:endParaRPr>
          </a:p>
        </p:txBody>
      </p:sp>
      <p:sp>
        <p:nvSpPr>
          <p:cNvPr id="3" name="Content Placeholder 2"/>
          <p:cNvSpPr>
            <a:spLocks noGrp="1"/>
          </p:cNvSpPr>
          <p:nvPr>
            <p:ph idx="1"/>
          </p:nvPr>
        </p:nvSpPr>
        <p:spPr>
          <a:xfrm>
            <a:off x="1161228" y="2110419"/>
            <a:ext cx="6398031" cy="3124199"/>
          </a:xfrm>
        </p:spPr>
        <p:txBody>
          <a:bodyPr>
            <a:noAutofit/>
          </a:bodyPr>
          <a:lstStyle/>
          <a:p>
            <a:r>
              <a:rPr lang="en-US" sz="2800" dirty="0"/>
              <a:t> </a:t>
            </a:r>
            <a:r>
              <a:rPr lang="en-US" sz="2800" b="1" dirty="0" smtClean="0"/>
              <a:t>Skills </a:t>
            </a:r>
            <a:r>
              <a:rPr lang="en-US" sz="2800" b="1" dirty="0"/>
              <a:t>training, scholarships,</a:t>
            </a:r>
            <a:r>
              <a:rPr lang="en-US" sz="2800" dirty="0"/>
              <a:t> especially in research and development aimed towards women friendly farm technology; </a:t>
            </a:r>
            <a:endParaRPr lang="en-GB" sz="2800" dirty="0"/>
          </a:p>
          <a:p>
            <a:r>
              <a:rPr lang="en-US" sz="2800" b="1" dirty="0" smtClean="0"/>
              <a:t>Access </a:t>
            </a:r>
            <a:r>
              <a:rPr lang="en-US" sz="2800" b="1" dirty="0"/>
              <a:t>to information regarding policies on women</a:t>
            </a:r>
            <a:r>
              <a:rPr lang="en-US" sz="2800" dirty="0"/>
              <a:t>, including programs, projects and funding outlays that affect them; </a:t>
            </a:r>
            <a:endParaRPr lang="en-GB" sz="2800" dirty="0"/>
          </a:p>
          <a:p>
            <a:pPr marL="0" indent="0">
              <a:buNone/>
            </a:pPr>
            <a:r>
              <a:rPr lang="en-US" sz="2800" dirty="0"/>
              <a:t> </a:t>
            </a:r>
            <a:endParaRPr lang="en-GB" sz="2800" dirty="0"/>
          </a:p>
        </p:txBody>
      </p:sp>
      <p:pic>
        <p:nvPicPr>
          <p:cNvPr id="9" name="Picture 7" descr="C:\Users\astreral\Desktop\beijing20-icon-100x100-education.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41158" y="3791545"/>
            <a:ext cx="1050447" cy="1050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streral\Desktop\beijing20-icon-100x100-environment.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30556" y="2218615"/>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821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22" y="434483"/>
            <a:ext cx="8073326" cy="1325563"/>
          </a:xfrm>
        </p:spPr>
        <p:txBody>
          <a:bodyPr>
            <a:normAutofit fontScale="90000"/>
          </a:bodyPr>
          <a:lstStyle/>
          <a:p>
            <a:r>
              <a:rPr lang="en-US" sz="3600" b="1" dirty="0">
                <a:solidFill>
                  <a:schemeClr val="accent5"/>
                </a:solidFill>
                <a:latin typeface="+mn-lt"/>
              </a:rPr>
              <a:t>The Magna Carta of Women </a:t>
            </a:r>
            <a:r>
              <a:rPr lang="en-US" sz="3600" b="1" dirty="0" smtClean="0">
                <a:solidFill>
                  <a:schemeClr val="accent5"/>
                </a:solidFill>
                <a:latin typeface="+mn-lt"/>
              </a:rPr>
              <a:t>guarantees </a:t>
            </a:r>
            <a:r>
              <a:rPr lang="en-US" sz="3600" b="1" dirty="0">
                <a:solidFill>
                  <a:schemeClr val="accent5"/>
                </a:solidFill>
                <a:latin typeface="+mn-lt"/>
              </a:rPr>
              <a:t>the </a:t>
            </a:r>
            <a:r>
              <a:rPr lang="en-US" sz="3600" b="1" dirty="0" smtClean="0">
                <a:solidFill>
                  <a:schemeClr val="accent5"/>
                </a:solidFill>
                <a:latin typeface="+mn-lt"/>
              </a:rPr>
              <a:t>rights </a:t>
            </a:r>
            <a:r>
              <a:rPr lang="en-US" sz="3600" b="1" dirty="0">
                <a:solidFill>
                  <a:schemeClr val="accent5"/>
                </a:solidFill>
                <a:latin typeface="+mn-lt"/>
              </a:rPr>
              <a:t>of women in the marginalized </a:t>
            </a:r>
            <a:r>
              <a:rPr lang="en-US" sz="3600" b="1" dirty="0" smtClean="0">
                <a:solidFill>
                  <a:schemeClr val="accent5"/>
                </a:solidFill>
                <a:latin typeface="+mn-lt"/>
              </a:rPr>
              <a:t>sectors, particularly their right to:</a:t>
            </a:r>
            <a:endParaRPr lang="en-GB" dirty="0">
              <a:solidFill>
                <a:schemeClr val="accent5"/>
              </a:solidFill>
              <a:latin typeface="+mn-lt"/>
            </a:endParaRPr>
          </a:p>
        </p:txBody>
      </p:sp>
      <p:sp>
        <p:nvSpPr>
          <p:cNvPr id="3" name="Content Placeholder 2"/>
          <p:cNvSpPr>
            <a:spLocks noGrp="1"/>
          </p:cNvSpPr>
          <p:nvPr>
            <p:ph idx="1"/>
          </p:nvPr>
        </p:nvSpPr>
        <p:spPr>
          <a:xfrm>
            <a:off x="873933" y="1963710"/>
            <a:ext cx="7203268" cy="3124199"/>
          </a:xfrm>
        </p:spPr>
        <p:txBody>
          <a:bodyPr>
            <a:noAutofit/>
          </a:bodyPr>
          <a:lstStyle/>
          <a:p>
            <a:r>
              <a:rPr lang="en-US" sz="2800" b="1" dirty="0"/>
              <a:t>Representation and participation in policy-making or decision-making bodies </a:t>
            </a:r>
            <a:r>
              <a:rPr lang="en-US" sz="2800" dirty="0"/>
              <a:t>in the regional, national, and international levels; </a:t>
            </a:r>
            <a:endParaRPr lang="en-GB" sz="2800" dirty="0"/>
          </a:p>
          <a:p>
            <a:r>
              <a:rPr lang="en-US" sz="2800" b="1" dirty="0"/>
              <a:t>Inclusion in discussions on peace and development</a:t>
            </a:r>
            <a:r>
              <a:rPr lang="en-US" sz="2800" dirty="0"/>
              <a:t>;</a:t>
            </a:r>
            <a:endParaRPr lang="en-GB" sz="2800" dirty="0"/>
          </a:p>
          <a:p>
            <a:r>
              <a:rPr lang="en-US" sz="2800" b="1" dirty="0" smtClean="0"/>
              <a:t>Recognition </a:t>
            </a:r>
            <a:r>
              <a:rPr lang="en-US" sz="2800" b="1" dirty="0"/>
              <a:t>and preservation of cultural identity and integrity</a:t>
            </a:r>
            <a:r>
              <a:rPr lang="en-US" sz="2800" dirty="0"/>
              <a:t> provided that these cultural systems and practices are not discriminatory to women; </a:t>
            </a:r>
            <a:endParaRPr lang="en-GB" sz="2800" dirty="0"/>
          </a:p>
        </p:txBody>
      </p:sp>
      <p:pic>
        <p:nvPicPr>
          <p:cNvPr id="4" name="Picture 2" descr="C:\Users\astreral\Desktop\beijing20-icon-100x100-decision-making.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522661" y="2475363"/>
            <a:ext cx="1050447" cy="1050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streral\Desktop\beijing20-icon-100x100-environment.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522661" y="3617411"/>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8280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22" y="434483"/>
            <a:ext cx="8073326" cy="1325563"/>
          </a:xfrm>
        </p:spPr>
        <p:txBody>
          <a:bodyPr>
            <a:normAutofit fontScale="90000"/>
          </a:bodyPr>
          <a:lstStyle/>
          <a:p>
            <a:r>
              <a:rPr lang="en-US" sz="3600" b="1" dirty="0">
                <a:solidFill>
                  <a:schemeClr val="accent5"/>
                </a:solidFill>
                <a:latin typeface="+mn-lt"/>
              </a:rPr>
              <a:t>The Magna Carta of Women </a:t>
            </a:r>
            <a:r>
              <a:rPr lang="en-US" sz="3600" b="1" dirty="0" smtClean="0">
                <a:solidFill>
                  <a:schemeClr val="accent5"/>
                </a:solidFill>
                <a:latin typeface="+mn-lt"/>
              </a:rPr>
              <a:t>guarantees </a:t>
            </a:r>
            <a:r>
              <a:rPr lang="en-US" sz="3600" b="1" dirty="0">
                <a:solidFill>
                  <a:schemeClr val="accent5"/>
                </a:solidFill>
                <a:latin typeface="+mn-lt"/>
              </a:rPr>
              <a:t>the </a:t>
            </a:r>
            <a:r>
              <a:rPr lang="en-US" sz="3600" b="1" dirty="0" smtClean="0">
                <a:solidFill>
                  <a:schemeClr val="accent5"/>
                </a:solidFill>
                <a:latin typeface="+mn-lt"/>
              </a:rPr>
              <a:t>rights </a:t>
            </a:r>
            <a:r>
              <a:rPr lang="en-US" sz="3600" b="1" dirty="0">
                <a:solidFill>
                  <a:schemeClr val="accent5"/>
                </a:solidFill>
                <a:latin typeface="+mn-lt"/>
              </a:rPr>
              <a:t>of women in the marginalized </a:t>
            </a:r>
            <a:r>
              <a:rPr lang="en-US" sz="3600" b="1" dirty="0" smtClean="0">
                <a:solidFill>
                  <a:schemeClr val="accent5"/>
                </a:solidFill>
                <a:latin typeface="+mn-lt"/>
              </a:rPr>
              <a:t>sectors, particularly their right to:</a:t>
            </a:r>
            <a:endParaRPr lang="en-GB" dirty="0">
              <a:solidFill>
                <a:schemeClr val="accent5"/>
              </a:solidFill>
              <a:latin typeface="+mn-lt"/>
            </a:endParaRPr>
          </a:p>
        </p:txBody>
      </p:sp>
      <p:sp>
        <p:nvSpPr>
          <p:cNvPr id="3" name="Content Placeholder 2"/>
          <p:cNvSpPr>
            <a:spLocks noGrp="1"/>
          </p:cNvSpPr>
          <p:nvPr>
            <p:ph idx="1"/>
          </p:nvPr>
        </p:nvSpPr>
        <p:spPr>
          <a:xfrm>
            <a:off x="1189073" y="1950140"/>
            <a:ext cx="6093814" cy="3124199"/>
          </a:xfrm>
        </p:spPr>
        <p:txBody>
          <a:bodyPr>
            <a:noAutofit/>
          </a:bodyPr>
          <a:lstStyle/>
          <a:p>
            <a:r>
              <a:rPr lang="en-US" sz="2800" b="1" dirty="0" smtClean="0"/>
              <a:t>Services </a:t>
            </a:r>
            <a:r>
              <a:rPr lang="en-US" sz="2800" b="1" dirty="0"/>
              <a:t>and interventions for women in especially difficult circumstances </a:t>
            </a:r>
            <a:r>
              <a:rPr lang="en-US" sz="2800" dirty="0"/>
              <a:t>or WEDC; </a:t>
            </a:r>
            <a:endParaRPr lang="en-GB" sz="2800" dirty="0"/>
          </a:p>
          <a:p>
            <a:r>
              <a:rPr lang="en-US" sz="2800" b="1" dirty="0" smtClean="0"/>
              <a:t>Protection </a:t>
            </a:r>
            <a:r>
              <a:rPr lang="en-US" sz="2800" b="1" dirty="0"/>
              <a:t>of girl-children </a:t>
            </a:r>
            <a:r>
              <a:rPr lang="en-US" sz="2800" dirty="0"/>
              <a:t>against all forms of discrimination in education, health and nutrition, and skills development; and </a:t>
            </a:r>
            <a:endParaRPr lang="en-GB" sz="2800" dirty="0"/>
          </a:p>
          <a:p>
            <a:r>
              <a:rPr lang="en-US" sz="2800" b="1" dirty="0" smtClean="0"/>
              <a:t>Protection </a:t>
            </a:r>
            <a:r>
              <a:rPr lang="en-US" sz="2800" b="1" dirty="0"/>
              <a:t>of women senior citizens</a:t>
            </a:r>
            <a:r>
              <a:rPr lang="en-US" sz="2800" dirty="0"/>
              <a:t>. </a:t>
            </a:r>
            <a:endParaRPr lang="en-GB" sz="2800" dirty="0"/>
          </a:p>
        </p:txBody>
      </p:sp>
      <p:pic>
        <p:nvPicPr>
          <p:cNvPr id="7" name="Picture 5" descr="C:\Users\astreral\Desktop\beijing20-icon-100x100-vaw.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43852" y="1950140"/>
            <a:ext cx="1050447" cy="1050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astreral\Desktop\beijing20-icon-100x100-education.png"/>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43730" y="3079158"/>
            <a:ext cx="1050447" cy="1050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Users\astreral\Desktop\beijing20-icon-100x100-girl-child.png"/>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528749" y="4236240"/>
            <a:ext cx="1050447" cy="10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72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2" descr="http://cdn.grid.fotosearch.com/CSP/CSP106/k28210365.jpg"/>
          <p:cNvPicPr>
            <a:picLocks noChangeAspect="1" noChangeArrowheads="1"/>
          </p:cNvPicPr>
          <p:nvPr/>
        </p:nvPicPr>
        <p:blipFill rotWithShape="1">
          <a:blip r:embed="rId2">
            <a:extLst>
              <a:ext uri="{28A0092B-C50C-407E-A947-70E740481C1C}">
                <a14:useLocalDpi xmlns:a14="http://schemas.microsoft.com/office/drawing/2010/main" val="0"/>
              </a:ext>
            </a:extLst>
          </a:blip>
          <a:srcRect r="74455" b="1408"/>
          <a:stretch/>
        </p:blipFill>
        <p:spPr bwMode="auto">
          <a:xfrm>
            <a:off x="7375230" y="2134141"/>
            <a:ext cx="1006896" cy="2866803"/>
          </a:xfrm>
          <a:prstGeom prst="rect">
            <a:avLst/>
          </a:prstGeom>
          <a:noFill/>
          <a:extLst>
            <a:ext uri="{909E8E84-426E-40DD-AFC4-6F175D3DCCD1}">
              <a14:hiddenFill xmlns:a14="http://schemas.microsoft.com/office/drawing/2010/main">
                <a:solidFill>
                  <a:srgbClr val="FFFFFF"/>
                </a:solidFill>
              </a14:hiddenFill>
            </a:ext>
          </a:extLst>
        </p:spPr>
      </p:pic>
      <p:sp>
        <p:nvSpPr>
          <p:cNvPr id="25" name="Right Brace 24"/>
          <p:cNvSpPr/>
          <p:nvPr/>
        </p:nvSpPr>
        <p:spPr>
          <a:xfrm>
            <a:off x="6757225" y="2174745"/>
            <a:ext cx="797872" cy="2879632"/>
          </a:xfrm>
          <a:prstGeom prst="rightBrace">
            <a:avLst>
              <a:gd name="adj1" fmla="val 42659"/>
              <a:gd name="adj2" fmla="val 50000"/>
            </a:avLst>
          </a:prstGeom>
          <a:solidFill>
            <a:schemeClr val="bg1">
              <a:lumMod val="6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64"/>
          </a:p>
        </p:txBody>
      </p:sp>
      <p:sp>
        <p:nvSpPr>
          <p:cNvPr id="24" name="Rounded Rectangle 23"/>
          <p:cNvSpPr/>
          <p:nvPr/>
        </p:nvSpPr>
        <p:spPr>
          <a:xfrm>
            <a:off x="4779441" y="2174745"/>
            <a:ext cx="2370545" cy="287963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64"/>
          </a:p>
        </p:txBody>
      </p:sp>
      <p:grpSp>
        <p:nvGrpSpPr>
          <p:cNvPr id="4" name="Group 3"/>
          <p:cNvGrpSpPr/>
          <p:nvPr/>
        </p:nvGrpSpPr>
        <p:grpSpPr>
          <a:xfrm>
            <a:off x="2083024" y="2002413"/>
            <a:ext cx="2775656" cy="3237124"/>
            <a:chOff x="933093" y="1545906"/>
            <a:chExt cx="3663867" cy="4273003"/>
          </a:xfrm>
          <a:solidFill>
            <a:schemeClr val="tx1">
              <a:lumMod val="50000"/>
              <a:lumOff val="50000"/>
            </a:schemeClr>
          </a:solidFill>
        </p:grpSpPr>
        <p:sp>
          <p:nvSpPr>
            <p:cNvPr id="2" name="Right Brace 1"/>
            <p:cNvSpPr/>
            <p:nvPr/>
          </p:nvSpPr>
          <p:spPr>
            <a:xfrm>
              <a:off x="3543769" y="1545906"/>
              <a:ext cx="1053191" cy="4273003"/>
            </a:xfrm>
            <a:prstGeom prst="rightBrace">
              <a:avLst>
                <a:gd name="adj1" fmla="val 42659"/>
                <a:gd name="adj2" fmla="val 5000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64"/>
            </a:p>
          </p:txBody>
        </p:sp>
        <p:sp>
          <p:nvSpPr>
            <p:cNvPr id="3" name="Rounded Rectangle 2"/>
            <p:cNvSpPr/>
            <p:nvPr/>
          </p:nvSpPr>
          <p:spPr>
            <a:xfrm>
              <a:off x="933093" y="1545906"/>
              <a:ext cx="3129118" cy="42730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64"/>
            </a:p>
          </p:txBody>
        </p:sp>
      </p:grpSp>
      <p:sp>
        <p:nvSpPr>
          <p:cNvPr id="9" name="Freeform 8"/>
          <p:cNvSpPr/>
          <p:nvPr/>
        </p:nvSpPr>
        <p:spPr>
          <a:xfrm>
            <a:off x="2212822" y="2251092"/>
            <a:ext cx="2100342" cy="806779"/>
          </a:xfrm>
          <a:custGeom>
            <a:avLst/>
            <a:gdLst>
              <a:gd name="connsiteX0" fmla="*/ 0 w 1769516"/>
              <a:gd name="connsiteY0" fmla="*/ 0 h 707806"/>
              <a:gd name="connsiteX1" fmla="*/ 1415613 w 1769516"/>
              <a:gd name="connsiteY1" fmla="*/ 0 h 707806"/>
              <a:gd name="connsiteX2" fmla="*/ 1769516 w 1769516"/>
              <a:gd name="connsiteY2" fmla="*/ 353903 h 707806"/>
              <a:gd name="connsiteX3" fmla="*/ 1415613 w 1769516"/>
              <a:gd name="connsiteY3" fmla="*/ 707806 h 707806"/>
              <a:gd name="connsiteX4" fmla="*/ 0 w 1769516"/>
              <a:gd name="connsiteY4" fmla="*/ 707806 h 707806"/>
              <a:gd name="connsiteX5" fmla="*/ 353903 w 1769516"/>
              <a:gd name="connsiteY5" fmla="*/ 353903 h 707806"/>
              <a:gd name="connsiteX6" fmla="*/ 0 w 1769516"/>
              <a:gd name="connsiteY6" fmla="*/ 0 h 70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516" h="707806">
                <a:moveTo>
                  <a:pt x="0" y="0"/>
                </a:moveTo>
                <a:lnTo>
                  <a:pt x="1415613" y="0"/>
                </a:lnTo>
                <a:lnTo>
                  <a:pt x="1769516" y="353903"/>
                </a:lnTo>
                <a:lnTo>
                  <a:pt x="1415613" y="707806"/>
                </a:lnTo>
                <a:lnTo>
                  <a:pt x="0" y="707806"/>
                </a:lnTo>
                <a:lnTo>
                  <a:pt x="353903" y="3539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01783" tIns="16837" rIns="268108" bIns="16837" numCol="1" spcCol="1270" anchor="ctr" anchorCtr="0">
            <a:noAutofit/>
          </a:bodyPr>
          <a:lstStyle/>
          <a:p>
            <a:pPr algn="ctr" defTabSz="1178698">
              <a:lnSpc>
                <a:spcPct val="90000"/>
              </a:lnSpc>
              <a:spcBef>
                <a:spcPct val="0"/>
              </a:spcBef>
              <a:spcAft>
                <a:spcPct val="35000"/>
              </a:spcAft>
            </a:pPr>
            <a:r>
              <a:rPr lang="en-PH" sz="1818" dirty="0"/>
              <a:t>Gender Stereotypes</a:t>
            </a:r>
            <a:endParaRPr lang="en-GB" sz="1818" dirty="0"/>
          </a:p>
        </p:txBody>
      </p:sp>
      <p:sp>
        <p:nvSpPr>
          <p:cNvPr id="12" name="Freeform 11"/>
          <p:cNvSpPr/>
          <p:nvPr/>
        </p:nvSpPr>
        <p:spPr>
          <a:xfrm>
            <a:off x="2212823" y="3213486"/>
            <a:ext cx="2100342" cy="806779"/>
          </a:xfrm>
          <a:custGeom>
            <a:avLst/>
            <a:gdLst>
              <a:gd name="connsiteX0" fmla="*/ 0 w 1769516"/>
              <a:gd name="connsiteY0" fmla="*/ 0 h 707806"/>
              <a:gd name="connsiteX1" fmla="*/ 1415613 w 1769516"/>
              <a:gd name="connsiteY1" fmla="*/ 0 h 707806"/>
              <a:gd name="connsiteX2" fmla="*/ 1769516 w 1769516"/>
              <a:gd name="connsiteY2" fmla="*/ 353903 h 707806"/>
              <a:gd name="connsiteX3" fmla="*/ 1415613 w 1769516"/>
              <a:gd name="connsiteY3" fmla="*/ 707806 h 707806"/>
              <a:gd name="connsiteX4" fmla="*/ 0 w 1769516"/>
              <a:gd name="connsiteY4" fmla="*/ 707806 h 707806"/>
              <a:gd name="connsiteX5" fmla="*/ 353903 w 1769516"/>
              <a:gd name="connsiteY5" fmla="*/ 353903 h 707806"/>
              <a:gd name="connsiteX6" fmla="*/ 0 w 1769516"/>
              <a:gd name="connsiteY6" fmla="*/ 0 h 70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516" h="707806">
                <a:moveTo>
                  <a:pt x="0" y="0"/>
                </a:moveTo>
                <a:lnTo>
                  <a:pt x="1415613" y="0"/>
                </a:lnTo>
                <a:lnTo>
                  <a:pt x="1769516" y="353903"/>
                </a:lnTo>
                <a:lnTo>
                  <a:pt x="1415613" y="707806"/>
                </a:lnTo>
                <a:lnTo>
                  <a:pt x="0" y="707806"/>
                </a:lnTo>
                <a:lnTo>
                  <a:pt x="353903" y="3539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460881"/>
              <a:satOff val="-8998"/>
              <a:lumOff val="196"/>
              <a:alphaOff val="0"/>
            </a:schemeClr>
          </a:fillRef>
          <a:effectRef idx="2">
            <a:schemeClr val="accent5">
              <a:hueOff val="460881"/>
              <a:satOff val="-8998"/>
              <a:lumOff val="196"/>
              <a:alphaOff val="0"/>
            </a:schemeClr>
          </a:effectRef>
          <a:fontRef idx="minor">
            <a:schemeClr val="lt1"/>
          </a:fontRef>
        </p:style>
        <p:txBody>
          <a:bodyPr spcFirstLastPara="0" vert="horz" wrap="square" lIns="301783" tIns="16837" rIns="268108" bIns="16837" numCol="1" spcCol="1270" anchor="ctr" anchorCtr="0">
            <a:noAutofit/>
          </a:bodyPr>
          <a:lstStyle/>
          <a:p>
            <a:pPr algn="ctr" defTabSz="1178698">
              <a:lnSpc>
                <a:spcPct val="90000"/>
              </a:lnSpc>
              <a:spcBef>
                <a:spcPct val="0"/>
              </a:spcBef>
              <a:spcAft>
                <a:spcPct val="35000"/>
              </a:spcAft>
            </a:pPr>
            <a:r>
              <a:rPr lang="en-PH" sz="1818" dirty="0"/>
              <a:t>Multiple  Burden</a:t>
            </a:r>
            <a:endParaRPr lang="en-GB" sz="1818" dirty="0"/>
          </a:p>
        </p:txBody>
      </p:sp>
      <p:sp>
        <p:nvSpPr>
          <p:cNvPr id="15" name="Freeform 14"/>
          <p:cNvSpPr/>
          <p:nvPr/>
        </p:nvSpPr>
        <p:spPr>
          <a:xfrm>
            <a:off x="2212821" y="4175880"/>
            <a:ext cx="2100342" cy="806779"/>
          </a:xfrm>
          <a:custGeom>
            <a:avLst/>
            <a:gdLst>
              <a:gd name="connsiteX0" fmla="*/ 0 w 1769516"/>
              <a:gd name="connsiteY0" fmla="*/ 0 h 707806"/>
              <a:gd name="connsiteX1" fmla="*/ 1415613 w 1769516"/>
              <a:gd name="connsiteY1" fmla="*/ 0 h 707806"/>
              <a:gd name="connsiteX2" fmla="*/ 1769516 w 1769516"/>
              <a:gd name="connsiteY2" fmla="*/ 353903 h 707806"/>
              <a:gd name="connsiteX3" fmla="*/ 1415613 w 1769516"/>
              <a:gd name="connsiteY3" fmla="*/ 707806 h 707806"/>
              <a:gd name="connsiteX4" fmla="*/ 0 w 1769516"/>
              <a:gd name="connsiteY4" fmla="*/ 707806 h 707806"/>
              <a:gd name="connsiteX5" fmla="*/ 353903 w 1769516"/>
              <a:gd name="connsiteY5" fmla="*/ 353903 h 707806"/>
              <a:gd name="connsiteX6" fmla="*/ 0 w 1769516"/>
              <a:gd name="connsiteY6" fmla="*/ 0 h 70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516" h="707806">
                <a:moveTo>
                  <a:pt x="0" y="0"/>
                </a:moveTo>
                <a:lnTo>
                  <a:pt x="1415613" y="0"/>
                </a:lnTo>
                <a:lnTo>
                  <a:pt x="1769516" y="353903"/>
                </a:lnTo>
                <a:lnTo>
                  <a:pt x="1415613" y="707806"/>
                </a:lnTo>
                <a:lnTo>
                  <a:pt x="0" y="707806"/>
                </a:lnTo>
                <a:lnTo>
                  <a:pt x="353903" y="3539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21761"/>
              <a:satOff val="-17996"/>
              <a:lumOff val="392"/>
              <a:alphaOff val="0"/>
            </a:schemeClr>
          </a:fillRef>
          <a:effectRef idx="2">
            <a:schemeClr val="accent5">
              <a:hueOff val="921761"/>
              <a:satOff val="-17996"/>
              <a:lumOff val="392"/>
              <a:alphaOff val="0"/>
            </a:schemeClr>
          </a:effectRef>
          <a:fontRef idx="minor">
            <a:schemeClr val="lt1"/>
          </a:fontRef>
        </p:style>
        <p:txBody>
          <a:bodyPr spcFirstLastPara="0" vert="horz" wrap="square" lIns="301783" tIns="16837" rIns="268108" bIns="16837" numCol="1" spcCol="1270" anchor="ctr" anchorCtr="0">
            <a:noAutofit/>
          </a:bodyPr>
          <a:lstStyle/>
          <a:p>
            <a:pPr algn="ctr" defTabSz="1178698">
              <a:lnSpc>
                <a:spcPct val="90000"/>
              </a:lnSpc>
              <a:spcBef>
                <a:spcPct val="0"/>
              </a:spcBef>
              <a:spcAft>
                <a:spcPct val="35000"/>
              </a:spcAft>
            </a:pPr>
            <a:r>
              <a:rPr lang="en-PH" sz="1818" dirty="0"/>
              <a:t>Violence    against Women</a:t>
            </a:r>
            <a:endParaRPr lang="en-GB" sz="1818" dirty="0"/>
          </a:p>
        </p:txBody>
      </p:sp>
      <p:sp>
        <p:nvSpPr>
          <p:cNvPr id="19" name="Freeform 18"/>
          <p:cNvSpPr/>
          <p:nvPr/>
        </p:nvSpPr>
        <p:spPr>
          <a:xfrm>
            <a:off x="4850806" y="2421062"/>
            <a:ext cx="2242069" cy="1014754"/>
          </a:xfrm>
          <a:custGeom>
            <a:avLst/>
            <a:gdLst>
              <a:gd name="connsiteX0" fmla="*/ 0 w 1769516"/>
              <a:gd name="connsiteY0" fmla="*/ 0 h 707806"/>
              <a:gd name="connsiteX1" fmla="*/ 1415613 w 1769516"/>
              <a:gd name="connsiteY1" fmla="*/ 0 h 707806"/>
              <a:gd name="connsiteX2" fmla="*/ 1769516 w 1769516"/>
              <a:gd name="connsiteY2" fmla="*/ 353903 h 707806"/>
              <a:gd name="connsiteX3" fmla="*/ 1415613 w 1769516"/>
              <a:gd name="connsiteY3" fmla="*/ 707806 h 707806"/>
              <a:gd name="connsiteX4" fmla="*/ 0 w 1769516"/>
              <a:gd name="connsiteY4" fmla="*/ 707806 h 707806"/>
              <a:gd name="connsiteX5" fmla="*/ 353903 w 1769516"/>
              <a:gd name="connsiteY5" fmla="*/ 353903 h 707806"/>
              <a:gd name="connsiteX6" fmla="*/ 0 w 1769516"/>
              <a:gd name="connsiteY6" fmla="*/ 0 h 70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516" h="707806">
                <a:moveTo>
                  <a:pt x="0" y="0"/>
                </a:moveTo>
                <a:lnTo>
                  <a:pt x="1415613" y="0"/>
                </a:lnTo>
                <a:lnTo>
                  <a:pt x="1769516" y="353903"/>
                </a:lnTo>
                <a:lnTo>
                  <a:pt x="1415613" y="707806"/>
                </a:lnTo>
                <a:lnTo>
                  <a:pt x="0" y="707806"/>
                </a:lnTo>
                <a:lnTo>
                  <a:pt x="353903" y="3539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1783" tIns="16837" rIns="268108" bIns="16837" numCol="1" spcCol="1270" anchor="ctr" anchorCtr="0">
            <a:noAutofit/>
          </a:bodyPr>
          <a:lstStyle/>
          <a:p>
            <a:pPr algn="ctr" defTabSz="1178698">
              <a:lnSpc>
                <a:spcPct val="90000"/>
              </a:lnSpc>
              <a:spcBef>
                <a:spcPct val="0"/>
              </a:spcBef>
              <a:spcAft>
                <a:spcPct val="35000"/>
              </a:spcAft>
            </a:pPr>
            <a:r>
              <a:rPr lang="en-PH" sz="1818" dirty="0"/>
              <a:t>Economic Marginalization</a:t>
            </a:r>
            <a:endParaRPr lang="en-GB" sz="1818" dirty="0"/>
          </a:p>
        </p:txBody>
      </p:sp>
      <p:sp>
        <p:nvSpPr>
          <p:cNvPr id="32" name="Freeform 31"/>
          <p:cNvSpPr/>
          <p:nvPr/>
        </p:nvSpPr>
        <p:spPr>
          <a:xfrm>
            <a:off x="4877795" y="3823743"/>
            <a:ext cx="2242069" cy="1010495"/>
          </a:xfrm>
          <a:custGeom>
            <a:avLst/>
            <a:gdLst>
              <a:gd name="connsiteX0" fmla="*/ 0 w 1769516"/>
              <a:gd name="connsiteY0" fmla="*/ 0 h 707806"/>
              <a:gd name="connsiteX1" fmla="*/ 1415613 w 1769516"/>
              <a:gd name="connsiteY1" fmla="*/ 0 h 707806"/>
              <a:gd name="connsiteX2" fmla="*/ 1769516 w 1769516"/>
              <a:gd name="connsiteY2" fmla="*/ 353903 h 707806"/>
              <a:gd name="connsiteX3" fmla="*/ 1415613 w 1769516"/>
              <a:gd name="connsiteY3" fmla="*/ 707806 h 707806"/>
              <a:gd name="connsiteX4" fmla="*/ 0 w 1769516"/>
              <a:gd name="connsiteY4" fmla="*/ 707806 h 707806"/>
              <a:gd name="connsiteX5" fmla="*/ 353903 w 1769516"/>
              <a:gd name="connsiteY5" fmla="*/ 353903 h 707806"/>
              <a:gd name="connsiteX6" fmla="*/ 0 w 1769516"/>
              <a:gd name="connsiteY6" fmla="*/ 0 h 70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516" h="707806">
                <a:moveTo>
                  <a:pt x="0" y="0"/>
                </a:moveTo>
                <a:lnTo>
                  <a:pt x="1415613" y="0"/>
                </a:lnTo>
                <a:lnTo>
                  <a:pt x="1769516" y="353903"/>
                </a:lnTo>
                <a:lnTo>
                  <a:pt x="1415613" y="707806"/>
                </a:lnTo>
                <a:lnTo>
                  <a:pt x="0" y="707806"/>
                </a:lnTo>
                <a:lnTo>
                  <a:pt x="353903" y="3539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38687"/>
              <a:satOff val="1755"/>
              <a:lumOff val="1176"/>
              <a:alphaOff val="0"/>
            </a:schemeClr>
          </a:fillRef>
          <a:effectRef idx="2">
            <a:schemeClr val="accent2">
              <a:hueOff val="-638687"/>
              <a:satOff val="1755"/>
              <a:lumOff val="1176"/>
              <a:alphaOff val="0"/>
            </a:schemeClr>
          </a:effectRef>
          <a:fontRef idx="minor">
            <a:schemeClr val="lt1"/>
          </a:fontRef>
        </p:style>
        <p:txBody>
          <a:bodyPr spcFirstLastPara="0" vert="horz" wrap="square" lIns="301783" tIns="16837" rIns="268108" bIns="16837" numCol="1" spcCol="1270" anchor="ctr" anchorCtr="0">
            <a:noAutofit/>
          </a:bodyPr>
          <a:lstStyle/>
          <a:p>
            <a:pPr algn="ctr" defTabSz="1178698">
              <a:lnSpc>
                <a:spcPct val="90000"/>
              </a:lnSpc>
              <a:spcBef>
                <a:spcPct val="0"/>
              </a:spcBef>
              <a:spcAft>
                <a:spcPct val="35000"/>
              </a:spcAft>
            </a:pPr>
            <a:r>
              <a:rPr lang="en-PH" sz="1818" dirty="0"/>
              <a:t>Political Subordination</a:t>
            </a:r>
            <a:endParaRPr lang="en-GB" sz="1818" dirty="0"/>
          </a:p>
        </p:txBody>
      </p:sp>
      <p:sp>
        <p:nvSpPr>
          <p:cNvPr id="10" name="Title 1"/>
          <p:cNvSpPr>
            <a:spLocks noGrp="1"/>
          </p:cNvSpPr>
          <p:nvPr>
            <p:ph type="title"/>
          </p:nvPr>
        </p:nvSpPr>
        <p:spPr>
          <a:xfrm>
            <a:off x="1118134" y="895638"/>
            <a:ext cx="7497842" cy="865909"/>
          </a:xfrm>
        </p:spPr>
        <p:txBody>
          <a:bodyPr>
            <a:normAutofit fontScale="90000"/>
          </a:bodyPr>
          <a:lstStyle/>
          <a:p>
            <a:r>
              <a:rPr lang="en-US" b="1" dirty="0" smtClean="0">
                <a:solidFill>
                  <a:schemeClr val="accent6">
                    <a:lumMod val="75000"/>
                  </a:schemeClr>
                </a:solidFill>
                <a:latin typeface="+mn-lt"/>
              </a:rPr>
              <a:t/>
            </a:r>
            <a:br>
              <a:rPr lang="en-US" b="1" dirty="0" smtClean="0">
                <a:solidFill>
                  <a:schemeClr val="accent6">
                    <a:lumMod val="75000"/>
                  </a:schemeClr>
                </a:solidFill>
                <a:latin typeface="+mn-lt"/>
              </a:rPr>
            </a:br>
            <a:r>
              <a:rPr lang="en-US" b="1" dirty="0">
                <a:solidFill>
                  <a:schemeClr val="accent6">
                    <a:lumMod val="75000"/>
                  </a:schemeClr>
                </a:solidFill>
                <a:latin typeface="+mn-lt"/>
              </a:rPr>
              <a:t/>
            </a:r>
            <a:br>
              <a:rPr lang="en-US" b="1" dirty="0">
                <a:solidFill>
                  <a:schemeClr val="accent6">
                    <a:lumMod val="75000"/>
                  </a:schemeClr>
                </a:solidFill>
                <a:latin typeface="+mn-lt"/>
              </a:rPr>
            </a:br>
            <a:r>
              <a:rPr lang="en-PH" b="1" dirty="0">
                <a:solidFill>
                  <a:schemeClr val="accent6">
                    <a:lumMod val="75000"/>
                  </a:schemeClr>
                </a:solidFill>
                <a:latin typeface="+mn-lt"/>
              </a:rPr>
              <a:t>From gender issues to GAD Issues</a:t>
            </a:r>
            <a:r>
              <a:rPr lang="en-CA" b="1" dirty="0">
                <a:solidFill>
                  <a:schemeClr val="accent6">
                    <a:lumMod val="75000"/>
                  </a:schemeClr>
                </a:solidFill>
                <a:latin typeface="+mn-lt"/>
              </a:rPr>
              <a:t/>
            </a:r>
            <a:br>
              <a:rPr lang="en-CA" b="1" dirty="0">
                <a:solidFill>
                  <a:schemeClr val="accent6">
                    <a:lumMod val="75000"/>
                  </a:schemeClr>
                </a:solidFill>
                <a:latin typeface="+mn-lt"/>
              </a:rPr>
            </a:br>
            <a:r>
              <a:rPr lang="en-US" b="1" dirty="0">
                <a:solidFill>
                  <a:schemeClr val="accent6">
                    <a:lumMod val="75000"/>
                  </a:schemeClr>
                </a:solidFill>
                <a:latin typeface="+mn-lt"/>
              </a:rPr>
              <a:t> </a:t>
            </a:r>
            <a:r>
              <a:rPr lang="en-CA" b="1" dirty="0">
                <a:solidFill>
                  <a:schemeClr val="accent6">
                    <a:lumMod val="75000"/>
                  </a:schemeClr>
                </a:solidFill>
                <a:latin typeface="+mn-lt"/>
              </a:rPr>
              <a:t/>
            </a:r>
            <a:br>
              <a:rPr lang="en-CA" b="1" dirty="0">
                <a:solidFill>
                  <a:schemeClr val="accent6">
                    <a:lumMod val="75000"/>
                  </a:schemeClr>
                </a:solidFill>
                <a:latin typeface="+mn-lt"/>
              </a:rPr>
            </a:br>
            <a:endParaRPr lang="en-CA" b="1" dirty="0">
              <a:solidFill>
                <a:schemeClr val="accent6">
                  <a:lumMod val="75000"/>
                </a:schemeClr>
              </a:solidFill>
              <a:latin typeface="+mn-lt"/>
            </a:endParaRPr>
          </a:p>
        </p:txBody>
      </p:sp>
      <p:sp>
        <p:nvSpPr>
          <p:cNvPr id="5" name="Rectangle 4"/>
          <p:cNvSpPr/>
          <p:nvPr/>
        </p:nvSpPr>
        <p:spPr>
          <a:xfrm>
            <a:off x="4779442" y="1150893"/>
            <a:ext cx="3270406" cy="373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64"/>
          </a:p>
        </p:txBody>
      </p:sp>
      <p:grpSp>
        <p:nvGrpSpPr>
          <p:cNvPr id="16" name="Group 15"/>
          <p:cNvGrpSpPr/>
          <p:nvPr/>
        </p:nvGrpSpPr>
        <p:grpSpPr>
          <a:xfrm>
            <a:off x="819728" y="2002412"/>
            <a:ext cx="1413347" cy="3237126"/>
            <a:chOff x="526472" y="1717094"/>
            <a:chExt cx="1696017" cy="3884550"/>
          </a:xfrm>
          <a:solidFill>
            <a:schemeClr val="tx1">
              <a:lumMod val="65000"/>
              <a:lumOff val="35000"/>
            </a:schemeClr>
          </a:solidFill>
        </p:grpSpPr>
        <p:sp>
          <p:nvSpPr>
            <p:cNvPr id="17" name="Rounded Rectangle 16"/>
            <p:cNvSpPr/>
            <p:nvPr/>
          </p:nvSpPr>
          <p:spPr>
            <a:xfrm>
              <a:off x="526472" y="1717097"/>
              <a:ext cx="1227091" cy="38845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64"/>
            </a:p>
          </p:txBody>
        </p:sp>
        <p:sp>
          <p:nvSpPr>
            <p:cNvPr id="18" name="Right Brace 17"/>
            <p:cNvSpPr/>
            <p:nvPr/>
          </p:nvSpPr>
          <p:spPr>
            <a:xfrm>
              <a:off x="1265043" y="1867470"/>
              <a:ext cx="957446" cy="3455558"/>
            </a:xfrm>
            <a:prstGeom prst="rightBrace">
              <a:avLst>
                <a:gd name="adj1" fmla="val 42659"/>
                <a:gd name="adj2" fmla="val 5000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64"/>
            </a:p>
          </p:txBody>
        </p:sp>
        <p:sp>
          <p:nvSpPr>
            <p:cNvPr id="21" name="TextBox 20"/>
            <p:cNvSpPr txBox="1"/>
            <p:nvPr/>
          </p:nvSpPr>
          <p:spPr>
            <a:xfrm rot="16200000">
              <a:off x="-802255" y="3357824"/>
              <a:ext cx="3884547" cy="603088"/>
            </a:xfrm>
            <a:prstGeom prst="rect">
              <a:avLst/>
            </a:prstGeom>
            <a:grpFill/>
          </p:spPr>
          <p:txBody>
            <a:bodyPr wrap="square" rtlCol="0">
              <a:spAutoFit/>
            </a:bodyPr>
            <a:lstStyle/>
            <a:p>
              <a:pPr algn="ctr"/>
              <a:r>
                <a:rPr lang="en-PH" sz="2666" b="1" dirty="0">
                  <a:solidFill>
                    <a:schemeClr val="bg1"/>
                  </a:solidFill>
                </a:rPr>
                <a:t>GENDER ROLES</a:t>
              </a:r>
              <a:endParaRPr lang="en-GB" sz="2666" b="1" dirty="0">
                <a:solidFill>
                  <a:schemeClr val="bg1"/>
                </a:solidFill>
              </a:endParaRPr>
            </a:p>
          </p:txBody>
        </p:sp>
      </p:grpSp>
    </p:spTree>
    <p:extLst>
      <p:ext uri="{BB962C8B-B14F-4D97-AF65-F5344CB8AC3E}">
        <p14:creationId xmlns:p14="http://schemas.microsoft.com/office/powerpoint/2010/main" val="26796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xit" presetSubtype="4" fill="hold" grpId="0" nodeType="with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9" grpId="0" animBg="1"/>
      <p:bldP spid="12" grpId="0" animBg="1"/>
      <p:bldP spid="15" grpId="0" animBg="1"/>
      <p:bldP spid="19" grpId="0" animBg="1"/>
      <p:bldP spid="32"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9" descr="woman.jpg"/>
          <p:cNvPicPr>
            <a:picLocks noChangeAspect="1"/>
          </p:cNvPicPr>
          <p:nvPr/>
        </p:nvPicPr>
        <p:blipFill>
          <a:blip r:embed="rId3">
            <a:extLst>
              <a:ext uri="{28A0092B-C50C-407E-A947-70E740481C1C}">
                <a14:useLocalDpi xmlns:a14="http://schemas.microsoft.com/office/drawing/2010/main" val="0"/>
              </a:ext>
            </a:extLst>
          </a:blip>
          <a:srcRect l="11929"/>
          <a:stretch>
            <a:fillRect/>
          </a:stretch>
        </p:blipFill>
        <p:spPr bwMode="auto">
          <a:xfrm>
            <a:off x="-685800" y="9525"/>
            <a:ext cx="98298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4"/>
          <p:cNvSpPr>
            <a:spLocks noGrp="1" noChangeArrowheads="1"/>
          </p:cNvSpPr>
          <p:nvPr>
            <p:ph type="ctrTitle"/>
          </p:nvPr>
        </p:nvSpPr>
        <p:spPr bwMode="auto">
          <a:xfrm>
            <a:off x="1219200" y="3024188"/>
            <a:ext cx="7407275" cy="1471612"/>
          </a:xfrm>
          <a:effectLst>
            <a:outerShdw dist="35921" dir="2700000" algn="ctr" rotWithShape="0">
              <a:schemeClr val="tx1"/>
            </a:outerShdw>
          </a:effectLst>
        </p:spPr>
        <p:txBody>
          <a:bodyPr vert="horz" wrap="square" lIns="91440" tIns="45720" rIns="91440" bIns="45720" numCol="1" anchorCtr="0" compatLnSpc="1">
            <a:prstTxWarp prst="textNoShape">
              <a:avLst/>
            </a:prstTxWarp>
            <a:normAutofit fontScale="90000"/>
          </a:bodyPr>
          <a:lstStyle/>
          <a:p>
            <a:pPr algn="ctr" eaLnBrk="1" hangingPunct="1">
              <a:defRPr/>
            </a:pPr>
            <a:r>
              <a:rPr lang="en-US" sz="3200" b="1" i="1" dirty="0" smtClean="0">
                <a:solidFill>
                  <a:srgbClr val="A116E0"/>
                </a:solidFill>
                <a:effectLst/>
              </a:rPr>
              <a:t>Making MCW Real in Women’s Lives:</a:t>
            </a:r>
            <a:r>
              <a:rPr lang="en-US" sz="3600" i="1" dirty="0" smtClean="0">
                <a:solidFill>
                  <a:srgbClr val="A116E0"/>
                </a:solidFill>
                <a:effectLst/>
              </a:rPr>
              <a:t> </a:t>
            </a:r>
            <a:br>
              <a:rPr lang="en-US" sz="3600" i="1" dirty="0" smtClean="0">
                <a:solidFill>
                  <a:srgbClr val="A116E0"/>
                </a:solidFill>
                <a:effectLst/>
              </a:rPr>
            </a:br>
            <a:r>
              <a:rPr lang="en-US" sz="500" i="1" dirty="0" smtClean="0">
                <a:solidFill>
                  <a:srgbClr val="A116E0"/>
                </a:solidFill>
                <a:effectLst/>
              </a:rPr>
              <a:t/>
            </a:r>
            <a:br>
              <a:rPr lang="en-US" sz="500" i="1" dirty="0" smtClean="0">
                <a:solidFill>
                  <a:srgbClr val="A116E0"/>
                </a:solidFill>
                <a:effectLst/>
              </a:rPr>
            </a:br>
            <a:r>
              <a:rPr lang="en-US" sz="500" i="1" dirty="0" smtClean="0">
                <a:solidFill>
                  <a:srgbClr val="A116E0"/>
                </a:solidFill>
                <a:effectLst/>
              </a:rPr>
              <a:t> </a:t>
            </a:r>
            <a:r>
              <a:rPr lang="en-US" sz="3900" dirty="0" smtClean="0">
                <a:solidFill>
                  <a:srgbClr val="FF0066"/>
                </a:solidFill>
                <a:effectLst>
                  <a:outerShdw blurRad="38100" dist="38100" dir="2700000" algn="tl">
                    <a:srgbClr val="C0C0C0"/>
                  </a:outerShdw>
                </a:effectLst>
              </a:rPr>
              <a:t>Institutional Mechanisms for the Implementation of the  Magna Carta of Women</a:t>
            </a:r>
          </a:p>
        </p:txBody>
      </p:sp>
    </p:spTree>
    <p:extLst>
      <p:ext uri="{BB962C8B-B14F-4D97-AF65-F5344CB8AC3E}">
        <p14:creationId xmlns:p14="http://schemas.microsoft.com/office/powerpoint/2010/main" val="834619465"/>
      </p:ext>
    </p:extLst>
  </p:cSld>
  <p:clrMapOvr>
    <a:masterClrMapping/>
  </p:clrMapOvr>
  <p:transition spd="slow">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15"/>
          <p:cNvPicPr>
            <a:picLocks noChangeAspect="1" noChangeArrowheads="1"/>
          </p:cNvPicPr>
          <p:nvPr/>
        </p:nvPicPr>
        <p:blipFill>
          <a:blip r:embed="rId2">
            <a:lum bright="64000" contrast="-72000"/>
            <a:extLst>
              <a:ext uri="{28A0092B-C50C-407E-A947-70E740481C1C}">
                <a14:useLocalDpi xmlns:a14="http://schemas.microsoft.com/office/drawing/2010/main" val="0"/>
              </a:ext>
            </a:extLst>
          </a:blip>
          <a:srcRect/>
          <a:stretch>
            <a:fillRect/>
          </a:stretch>
        </p:blipFill>
        <p:spPr bwMode="auto">
          <a:xfrm>
            <a:off x="-80900" y="0"/>
            <a:ext cx="922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p:cNvSpPr>
            <a:spLocks noGrp="1" noChangeArrowheads="1"/>
          </p:cNvSpPr>
          <p:nvPr>
            <p:ph type="title"/>
          </p:nvPr>
        </p:nvSpPr>
        <p:spPr>
          <a:xfrm>
            <a:off x="1295400" y="503238"/>
            <a:ext cx="7772400" cy="1143000"/>
          </a:xfrm>
        </p:spPr>
        <p:txBody>
          <a:bodyPr vert="horz" wrap="square" lIns="91440" tIns="45720" rIns="91440" bIns="45720" numCol="1" anchorCtr="0" compatLnSpc="1">
            <a:prstTxWarp prst="textNoShape">
              <a:avLst/>
            </a:prstTxWarp>
            <a:noAutofit/>
          </a:bodyPr>
          <a:lstStyle/>
          <a:p>
            <a:pPr eaLnBrk="1" hangingPunct="1">
              <a:defRPr/>
            </a:pPr>
            <a:r>
              <a:rPr lang="en-US" sz="2400" b="1" u="sng" dirty="0" smtClean="0">
                <a:solidFill>
                  <a:schemeClr val="accent1"/>
                </a:solidFill>
                <a:effectLst>
                  <a:outerShdw blurRad="38100" dist="38100" dir="2700000" algn="tl">
                    <a:srgbClr val="C0C0C0"/>
                  </a:outerShdw>
                </a:effectLst>
                <a:latin typeface="+mn-lt"/>
                <a:sym typeface="Wingdings" pitchFamily="2" charset="2"/>
              </a:rPr>
              <a:t/>
            </a:r>
            <a:br>
              <a:rPr lang="en-US" sz="2400" b="1" u="sng" dirty="0" smtClean="0">
                <a:solidFill>
                  <a:schemeClr val="accent1"/>
                </a:solidFill>
                <a:effectLst>
                  <a:outerShdw blurRad="38100" dist="38100" dir="2700000" algn="tl">
                    <a:srgbClr val="C0C0C0"/>
                  </a:outerShdw>
                </a:effectLst>
                <a:latin typeface="+mn-lt"/>
                <a:sym typeface="Wingdings" pitchFamily="2" charset="2"/>
              </a:rPr>
            </a:br>
            <a:r>
              <a:rPr lang="en-US" sz="2800" b="1" dirty="0" smtClean="0">
                <a:solidFill>
                  <a:schemeClr val="accent1"/>
                </a:solidFill>
                <a:effectLst>
                  <a:outerShdw blurRad="38100" dist="38100" dir="2700000" algn="tl">
                    <a:srgbClr val="C0C0C0"/>
                  </a:outerShdw>
                </a:effectLst>
                <a:latin typeface="+mn-lt"/>
                <a:sym typeface="Wingdings" pitchFamily="2" charset="2"/>
              </a:rPr>
              <a:t>Sec. 37: Gender Mainstreaming as a Strategy for Implementing the Magna Carta of Women</a:t>
            </a:r>
          </a:p>
        </p:txBody>
      </p:sp>
      <p:sp>
        <p:nvSpPr>
          <p:cNvPr id="34820" name="Rectangle 3"/>
          <p:cNvSpPr>
            <a:spLocks noGrp="1" noChangeArrowheads="1"/>
          </p:cNvSpPr>
          <p:nvPr>
            <p:ph idx="1"/>
          </p:nvPr>
        </p:nvSpPr>
        <p:spPr>
          <a:xfrm>
            <a:off x="1339850" y="2057400"/>
            <a:ext cx="7270750" cy="4800600"/>
          </a:xfrm>
        </p:spPr>
        <p:txBody>
          <a:bodyPr/>
          <a:lstStyle/>
          <a:p>
            <a:pPr>
              <a:buFont typeface="Wingdings 2" panose="05020102010507070707" pitchFamily="18" charset="2"/>
              <a:buNone/>
            </a:pPr>
            <a:r>
              <a:rPr lang="en-US" altLang="en-US" sz="2800" smtClean="0"/>
              <a:t>All government agencies , offices , bureaus, instrumentalities, SUCs, GOCCs and LGUs shall pursue the adoption of </a:t>
            </a:r>
            <a:r>
              <a:rPr lang="en-US" altLang="en-US" sz="2800" u="sng" smtClean="0"/>
              <a:t>gender mainstreaming</a:t>
            </a:r>
            <a:r>
              <a:rPr lang="en-US" altLang="en-US" sz="2800" smtClean="0"/>
              <a:t> as a a strategy to promote and fulfill women’s human rights and eliminate gender discrimination in their systems, structure, policies, programs, processes and procedures.</a:t>
            </a:r>
          </a:p>
        </p:txBody>
      </p:sp>
    </p:spTree>
    <p:extLst>
      <p:ext uri="{BB962C8B-B14F-4D97-AF65-F5344CB8AC3E}">
        <p14:creationId xmlns:p14="http://schemas.microsoft.com/office/powerpoint/2010/main" val="1634173815"/>
      </p:ext>
    </p:extLst>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339850" y="391152"/>
            <a:ext cx="7499350" cy="1143000"/>
          </a:xfrm>
        </p:spPr>
        <p:txBody>
          <a:bodyPr vert="horz" wrap="square" lIns="91440" tIns="45720" rIns="91440" bIns="45720" numCol="1" anchorCtr="0" compatLnSpc="1">
            <a:prstTxWarp prst="textNoShape">
              <a:avLst/>
            </a:prstTxWarp>
            <a:normAutofit/>
          </a:bodyPr>
          <a:lstStyle/>
          <a:p>
            <a:pPr eaLnBrk="1" hangingPunct="1">
              <a:defRPr/>
            </a:pPr>
            <a:r>
              <a:rPr lang="en-US" sz="3500" b="1" dirty="0" smtClean="0">
                <a:solidFill>
                  <a:schemeClr val="accent1"/>
                </a:solidFill>
                <a:effectLst>
                  <a:outerShdw blurRad="38100" dist="38100" dir="2700000" algn="tl">
                    <a:srgbClr val="C0C0C0"/>
                  </a:outerShdw>
                </a:effectLst>
              </a:rPr>
              <a:t>Creation and /or Strengthening of the GAD Focal Points (GFPs)</a:t>
            </a:r>
          </a:p>
        </p:txBody>
      </p:sp>
      <p:sp>
        <p:nvSpPr>
          <p:cNvPr id="35843" name="Rectangle 3"/>
          <p:cNvSpPr>
            <a:spLocks noGrp="1" noChangeArrowheads="1"/>
          </p:cNvSpPr>
          <p:nvPr>
            <p:ph idx="4294967295"/>
          </p:nvPr>
        </p:nvSpPr>
        <p:spPr>
          <a:xfrm>
            <a:off x="1143000" y="1529389"/>
            <a:ext cx="7696200" cy="4530725"/>
          </a:xfrm>
        </p:spPr>
        <p:txBody>
          <a:bodyPr/>
          <a:lstStyle/>
          <a:p>
            <a:pPr eaLnBrk="1" hangingPunct="1"/>
            <a:r>
              <a:rPr lang="en-PH" altLang="en-US" sz="2400" dirty="0" smtClean="0">
                <a:latin typeface="Calibri" panose="020F0502020204030204" pitchFamily="34" charset="0"/>
              </a:rPr>
              <a:t>All government department including their attached agencies, offices, bureaus, SUCs, GOCCs, LGUs and other government instrumentalities shall establish or strengthen their GFP System or a similar GAD mechanisms to catalyze and accelerate gender mainstreaming within the agency;</a:t>
            </a:r>
          </a:p>
          <a:p>
            <a:pPr eaLnBrk="1" hangingPunct="1"/>
            <a:r>
              <a:rPr lang="en-PH" altLang="en-US" sz="2400" dirty="0" smtClean="0">
                <a:latin typeface="Calibri" panose="020F0502020204030204" pitchFamily="34" charset="0"/>
              </a:rPr>
              <a:t>The head of agencies shall sign appropriate issuances to institutionalize the creation of he GFP in their respective agencies.</a:t>
            </a:r>
          </a:p>
          <a:p>
            <a:pPr eaLnBrk="1" hangingPunct="1"/>
            <a:r>
              <a:rPr lang="en-PH" altLang="en-US" sz="2400" dirty="0" smtClean="0">
                <a:latin typeface="Calibri" panose="020F0502020204030204" pitchFamily="34" charset="0"/>
              </a:rPr>
              <a:t>The tasks and functions of the members of the GFP shall form part of their regular key result areas and shall be given due consideration in their performance evaluation. </a:t>
            </a: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1485900" y="2286000"/>
            <a:ext cx="6057900" cy="685800"/>
          </a:xfrm>
          <a:prstGeom prst="rect">
            <a:avLst/>
          </a:prstGeom>
          <a:noFill/>
          <a:ln w="9525">
            <a:noFill/>
            <a:miter lim="800000"/>
            <a:headEnd/>
            <a:tailEnd/>
          </a:ln>
        </p:spPr>
        <p:txBody>
          <a:bodyPr/>
          <a:lstStyle/>
          <a:p>
            <a:pPr marL="638182" indent="-638182">
              <a:lnSpc>
                <a:spcPct val="80000"/>
              </a:lnSpc>
              <a:defRPr/>
            </a:pPr>
            <a:endParaRPr lang="en-US" sz="2100" dirty="0">
              <a:effectLst>
                <a:outerShdw blurRad="38100" dist="38100" dir="2700000" algn="tl">
                  <a:srgbClr val="000000">
                    <a:alpha val="43137"/>
                  </a:srgbClr>
                </a:outerShdw>
              </a:effectLst>
              <a:cs typeface="Arial" charset="0"/>
            </a:endParaRPr>
          </a:p>
        </p:txBody>
      </p:sp>
      <p:sp>
        <p:nvSpPr>
          <p:cNvPr id="17" name="Rectangle 3"/>
          <p:cNvSpPr txBox="1">
            <a:spLocks noChangeArrowheads="1"/>
          </p:cNvSpPr>
          <p:nvPr/>
        </p:nvSpPr>
        <p:spPr>
          <a:xfrm>
            <a:off x="4514850" y="2109493"/>
            <a:ext cx="3966075" cy="3371850"/>
          </a:xfrm>
          <a:prstGeom prst="rect">
            <a:avLst/>
          </a:prstGeom>
        </p:spPr>
        <p:txBody>
          <a:bodyPr vert="horz" lIns="68580" tIns="34290" rIns="68580" bIns="34290" rtlCol="0">
            <a:noAutofit/>
          </a:bodyPr>
          <a:lstStyle/>
          <a:p>
            <a:pPr marL="216696" indent="-216696">
              <a:spcBef>
                <a:spcPct val="20000"/>
              </a:spcBef>
              <a:buFont typeface="Arial" pitchFamily="34" charset="0"/>
              <a:buChar char="•"/>
              <a:defRPr/>
            </a:pPr>
            <a:r>
              <a:rPr lang="en-PH" sz="2182" dirty="0">
                <a:solidFill>
                  <a:schemeClr val="tx1">
                    <a:lumMod val="65000"/>
                    <a:lumOff val="35000"/>
                  </a:schemeClr>
                </a:solidFill>
              </a:rPr>
              <a:t>“GAD programs addressing gender issues and concerns shall be designed and implemented based on the mandate of government agencies… Republic Act No. 7192, gender equality agenda of the government and other GAD-related legislation, policies, and commitments (Section 36a). </a:t>
            </a:r>
          </a:p>
        </p:txBody>
      </p:sp>
      <p:pic>
        <p:nvPicPr>
          <p:cNvPr id="5" name="Picture 4"/>
          <p:cNvPicPr>
            <a:picLocks noChangeAspect="1"/>
          </p:cNvPicPr>
          <p:nvPr/>
        </p:nvPicPr>
        <p:blipFill rotWithShape="1">
          <a:blip r:embed="rId3"/>
          <a:srcRect l="36484" t="16753" r="33516" b="4451"/>
          <a:stretch/>
        </p:blipFill>
        <p:spPr>
          <a:xfrm>
            <a:off x="1238865" y="1357643"/>
            <a:ext cx="2721077" cy="4020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1"/>
          <p:cNvSpPr txBox="1">
            <a:spLocks/>
          </p:cNvSpPr>
          <p:nvPr/>
        </p:nvSpPr>
        <p:spPr>
          <a:xfrm>
            <a:off x="4637371" y="898545"/>
            <a:ext cx="3721032" cy="918195"/>
          </a:xfrm>
          <a:prstGeom prst="rect">
            <a:avLst/>
          </a:prstGeom>
        </p:spPr>
        <p:style>
          <a:lnRef idx="3">
            <a:schemeClr val="lt1"/>
          </a:lnRef>
          <a:fillRef idx="1">
            <a:schemeClr val="accent5"/>
          </a:fillRef>
          <a:effectRef idx="1">
            <a:schemeClr val="accent5"/>
          </a:effectRef>
          <a:fontRef idx="minor">
            <a:schemeClr val="lt1"/>
          </a:fontRef>
        </p:style>
        <p:txBody>
          <a:bodyPr vert="horz" lIns="83127" tIns="41564" rIns="83127" bIns="41564" rtlCol="0" anchor="b">
            <a:noAutofit/>
          </a:bodyPr>
          <a:lstStyle>
            <a:lvl1pPr algn="ctr" defTabSz="914426"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indent="313174"/>
            <a:r>
              <a:rPr lang="en-PH" sz="2909" b="1">
                <a:solidFill>
                  <a:schemeClr val="bg1"/>
                </a:solidFill>
              </a:rPr>
              <a:t>GAD Planning and Budgeting</a:t>
            </a:r>
            <a:endParaRPr lang="en-GB" sz="2909" b="1" dirty="0">
              <a:solidFill>
                <a:schemeClr val="bg1"/>
              </a:solidFill>
            </a:endParaRPr>
          </a:p>
        </p:txBody>
      </p:sp>
    </p:spTree>
    <p:extLst>
      <p:ext uri="{BB962C8B-B14F-4D97-AF65-F5344CB8AC3E}">
        <p14:creationId xmlns:p14="http://schemas.microsoft.com/office/powerpoint/2010/main" val="42721566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311" y="1728265"/>
            <a:ext cx="1948295" cy="1948295"/>
          </a:xfrm>
          <a:prstGeom prst="rect">
            <a:avLst/>
          </a:prstGeom>
        </p:spPr>
      </p:pic>
      <p:sp>
        <p:nvSpPr>
          <p:cNvPr id="2" name="Title 1"/>
          <p:cNvSpPr>
            <a:spLocks noGrp="1"/>
          </p:cNvSpPr>
          <p:nvPr>
            <p:ph type="title"/>
          </p:nvPr>
        </p:nvSpPr>
        <p:spPr>
          <a:xfrm>
            <a:off x="923091" y="167921"/>
            <a:ext cx="7722145" cy="2993947"/>
          </a:xfrm>
        </p:spPr>
        <p:txBody>
          <a:bodyPr>
            <a:normAutofit/>
          </a:bodyPr>
          <a:lstStyle/>
          <a:p>
            <a:r>
              <a:rPr lang="en-PH" sz="2909" dirty="0" smtClean="0">
                <a:latin typeface="+mn-lt"/>
              </a:rPr>
              <a:t>The </a:t>
            </a:r>
            <a:r>
              <a:rPr lang="en-PH" sz="2909" dirty="0">
                <a:latin typeface="+mn-lt"/>
              </a:rPr>
              <a:t>agency priority gender issues may be derived from:</a:t>
            </a:r>
            <a:endParaRPr lang="en-US" sz="2909" dirty="0">
              <a:latin typeface="+mn-lt"/>
            </a:endParaRPr>
          </a:p>
        </p:txBody>
      </p:sp>
      <p:sp>
        <p:nvSpPr>
          <p:cNvPr id="3" name="Title 1"/>
          <p:cNvSpPr txBox="1">
            <a:spLocks/>
          </p:cNvSpPr>
          <p:nvPr/>
        </p:nvSpPr>
        <p:spPr>
          <a:xfrm>
            <a:off x="989147" y="2475714"/>
            <a:ext cx="7590032" cy="2993947"/>
          </a:xfrm>
          <a:prstGeom prst="rect">
            <a:avLst/>
          </a:prstGeom>
        </p:spPr>
        <p:txBody>
          <a:bodyPr vert="horz" lIns="83127" tIns="41564" rIns="83127" bIns="41564" rtlCol="0" anchor="ctr">
            <a:noAutofit/>
          </a:bodyPr>
          <a:lstStyle>
            <a:lvl1pPr algn="l" defTabSz="914426" rtl="0" eaLnBrk="1" latinLnBrk="0" hangingPunct="1">
              <a:lnSpc>
                <a:spcPct val="90000"/>
              </a:lnSpc>
              <a:spcBef>
                <a:spcPct val="0"/>
              </a:spcBef>
              <a:buNone/>
              <a:defRPr sz="4400" kern="1200">
                <a:solidFill>
                  <a:schemeClr val="tx1"/>
                </a:solidFill>
                <a:latin typeface="+mj-lt"/>
                <a:ea typeface="+mj-ea"/>
                <a:cs typeface="+mj-cs"/>
              </a:defRPr>
            </a:lvl1pPr>
          </a:lstStyle>
          <a:p>
            <a:pPr marL="467596" indent="-467596">
              <a:spcBef>
                <a:spcPts val="545"/>
              </a:spcBef>
              <a:buFont typeface="Arial" panose="020B0604020202020204" pitchFamily="34" charset="0"/>
              <a:buChar char="•"/>
            </a:pPr>
            <a:r>
              <a:rPr lang="en-PH" sz="2182" dirty="0"/>
              <a:t>a review of national GAD-related policies                                                             and plans; </a:t>
            </a:r>
          </a:p>
          <a:p>
            <a:pPr marL="467596" indent="-467596">
              <a:spcBef>
                <a:spcPts val="545"/>
              </a:spcBef>
              <a:buFont typeface="Arial" panose="020B0604020202020204" pitchFamily="34" charset="0"/>
              <a:buChar char="•"/>
            </a:pPr>
            <a:r>
              <a:rPr lang="en-PH" sz="2182" dirty="0"/>
              <a:t>the result of gender analysis using                                                  sex-disaggregated data or information                                            from major programs or services of the agency for its clients and gender gaps or issues faced by their women </a:t>
            </a:r>
            <a:r>
              <a:rPr lang="en-GB" sz="2182" dirty="0"/>
              <a:t>and men employees;</a:t>
            </a:r>
          </a:p>
          <a:p>
            <a:pPr marL="467596" indent="-467596">
              <a:spcBef>
                <a:spcPts val="545"/>
              </a:spcBef>
              <a:buFont typeface="Arial" panose="020B0604020202020204" pitchFamily="34" charset="0"/>
              <a:buChar char="•"/>
            </a:pPr>
            <a:r>
              <a:rPr lang="en-PH" sz="2182" dirty="0"/>
              <a:t>the results of programs, projects and evaluation findings; and</a:t>
            </a:r>
          </a:p>
          <a:p>
            <a:pPr marL="467596" indent="-467596">
              <a:spcBef>
                <a:spcPts val="545"/>
              </a:spcBef>
              <a:buFont typeface="Arial" panose="020B0604020202020204" pitchFamily="34" charset="0"/>
              <a:buChar char="•"/>
            </a:pPr>
            <a:r>
              <a:rPr lang="en-PH" sz="2182" dirty="0"/>
              <a:t>a review of the agency GAD funds audit results and previous year’s GPBs and GAD Accomplishment Reports</a:t>
            </a:r>
            <a:endParaRPr lang="en-GB" sz="2182" dirty="0"/>
          </a:p>
        </p:txBody>
      </p:sp>
      <p:sp>
        <p:nvSpPr>
          <p:cNvPr id="6" name="Title 1"/>
          <p:cNvSpPr txBox="1">
            <a:spLocks/>
          </p:cNvSpPr>
          <p:nvPr/>
        </p:nvSpPr>
        <p:spPr>
          <a:xfrm>
            <a:off x="6966609" y="1295296"/>
            <a:ext cx="6995160" cy="2993947"/>
          </a:xfrm>
          <a:prstGeom prst="rect">
            <a:avLst/>
          </a:prstGeom>
        </p:spPr>
        <p:txBody>
          <a:bodyPr vert="horz" lIns="83127" tIns="41564" rIns="83127" bIns="41564" rtlCol="0" anchor="ctr">
            <a:normAutofit/>
          </a:bodyPr>
          <a:lstStyle>
            <a:lvl1pPr algn="l" defTabSz="914426"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545" dirty="0"/>
          </a:p>
        </p:txBody>
      </p:sp>
      <p:sp>
        <p:nvSpPr>
          <p:cNvPr id="4" name="TextBox 3"/>
          <p:cNvSpPr txBox="1"/>
          <p:nvPr/>
        </p:nvSpPr>
        <p:spPr>
          <a:xfrm>
            <a:off x="10246709" y="1762214"/>
            <a:ext cx="1959428" cy="316240"/>
          </a:xfrm>
          <a:prstGeom prst="rect">
            <a:avLst/>
          </a:prstGeom>
          <a:noFill/>
        </p:spPr>
        <p:txBody>
          <a:bodyPr wrap="square" rtlCol="0">
            <a:spAutoFit/>
          </a:bodyPr>
          <a:lstStyle/>
          <a:p>
            <a:r>
              <a:rPr lang="en-PH" sz="1455" dirty="0"/>
              <a:t>1</a:t>
            </a:r>
            <a:endParaRPr lang="en-GB" sz="1455" dirty="0"/>
          </a:p>
        </p:txBody>
      </p:sp>
      <p:sp>
        <p:nvSpPr>
          <p:cNvPr id="7" name="Title 1"/>
          <p:cNvSpPr txBox="1">
            <a:spLocks/>
          </p:cNvSpPr>
          <p:nvPr/>
        </p:nvSpPr>
        <p:spPr>
          <a:xfrm>
            <a:off x="861593" y="609600"/>
            <a:ext cx="7906994" cy="994172"/>
          </a:xfrm>
          <a:prstGeom prst="rect">
            <a:avLst/>
          </a:prstGeom>
        </p:spPr>
        <p:txBody>
          <a:bodyPr>
            <a:normAutofit fontScale="97500"/>
          </a:bodyPr>
          <a:lstStyle>
            <a:lvl1pPr algn="l" defTabSz="914426" rtl="0" eaLnBrk="1" latinLnBrk="0" hangingPunct="1">
              <a:lnSpc>
                <a:spcPct val="90000"/>
              </a:lnSpc>
              <a:spcBef>
                <a:spcPct val="0"/>
              </a:spcBef>
              <a:buNone/>
              <a:defRPr sz="4400" kern="1200">
                <a:solidFill>
                  <a:schemeClr val="tx1"/>
                </a:solidFill>
                <a:latin typeface="+mj-lt"/>
                <a:ea typeface="+mj-ea"/>
                <a:cs typeface="+mj-cs"/>
              </a:defRPr>
            </a:lvl1pPr>
          </a:lstStyle>
          <a:p>
            <a:r>
              <a:rPr lang="en-PH" sz="3200" b="1" dirty="0" smtClean="0">
                <a:solidFill>
                  <a:schemeClr val="accent3">
                    <a:lumMod val="40000"/>
                    <a:lumOff val="60000"/>
                  </a:schemeClr>
                </a:solidFill>
                <a:latin typeface="+mn-lt"/>
              </a:rPr>
              <a:t>Formulating </a:t>
            </a:r>
            <a:r>
              <a:rPr lang="en-PH" sz="3200" b="1" dirty="0">
                <a:solidFill>
                  <a:schemeClr val="accent3">
                    <a:lumMod val="40000"/>
                    <a:lumOff val="60000"/>
                  </a:schemeClr>
                </a:solidFill>
                <a:latin typeface="+mn-lt"/>
              </a:rPr>
              <a:t>the GAD Plan and Budget</a:t>
            </a:r>
            <a:endParaRPr lang="en-US" sz="3200" b="1" dirty="0">
              <a:solidFill>
                <a:schemeClr val="accent3">
                  <a:lumMod val="40000"/>
                  <a:lumOff val="60000"/>
                </a:schemeClr>
              </a:solidFill>
              <a:latin typeface="+mn-lt"/>
            </a:endParaRPr>
          </a:p>
        </p:txBody>
      </p:sp>
    </p:spTree>
    <p:extLst>
      <p:ext uri="{BB962C8B-B14F-4D97-AF65-F5344CB8AC3E}">
        <p14:creationId xmlns:p14="http://schemas.microsoft.com/office/powerpoint/2010/main" val="2915938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7" y="570646"/>
            <a:ext cx="7886700" cy="1205057"/>
          </a:xfrm>
        </p:spPr>
        <p:txBody>
          <a:bodyPr/>
          <a:lstStyle/>
          <a:p>
            <a:r>
              <a:rPr lang="en-PH" sz="3273" b="1" dirty="0">
                <a:solidFill>
                  <a:schemeClr val="accent1"/>
                </a:solidFill>
                <a:latin typeface="+mn-lt"/>
              </a:rPr>
              <a:t>What can be charged to the GAD Budget? </a:t>
            </a:r>
            <a:endParaRPr lang="en-US" sz="2909" dirty="0"/>
          </a:p>
        </p:txBody>
      </p:sp>
      <p:sp>
        <p:nvSpPr>
          <p:cNvPr id="3" name="Content Placeholder 2"/>
          <p:cNvSpPr>
            <a:spLocks noGrp="1"/>
          </p:cNvSpPr>
          <p:nvPr>
            <p:ph idx="1"/>
          </p:nvPr>
        </p:nvSpPr>
        <p:spPr>
          <a:xfrm>
            <a:off x="833871" y="1904352"/>
            <a:ext cx="7983855" cy="3151346"/>
          </a:xfrm>
        </p:spPr>
        <p:txBody>
          <a:bodyPr>
            <a:noAutofit/>
          </a:bodyPr>
          <a:lstStyle/>
          <a:p>
            <a:pPr marL="883247" lvl="1" indent="-467596">
              <a:buFont typeface="+mj-lt"/>
              <a:buAutoNum type="arabicPeriod"/>
            </a:pPr>
            <a:r>
              <a:rPr lang="en-GB" sz="2545" dirty="0">
                <a:solidFill>
                  <a:schemeClr val="accent3"/>
                </a:solidFill>
              </a:rPr>
              <a:t>Approved PPAs </a:t>
            </a:r>
            <a:r>
              <a:rPr lang="en-GB" sz="2545" dirty="0"/>
              <a:t>included in the PCW-endorsed GAD Plan with detailed budgetary expenditure requirements</a:t>
            </a:r>
          </a:p>
          <a:p>
            <a:pPr marL="883247" lvl="1" indent="-467596">
              <a:buFont typeface="+mj-lt"/>
              <a:buAutoNum type="arabicPeriod"/>
            </a:pPr>
            <a:r>
              <a:rPr lang="en-GB" sz="2545" dirty="0">
                <a:solidFill>
                  <a:schemeClr val="accent3"/>
                </a:solidFill>
              </a:rPr>
              <a:t>Capacity Development on GAD</a:t>
            </a:r>
          </a:p>
          <a:p>
            <a:pPr marL="883247" lvl="1" indent="-467596">
              <a:buFont typeface="+mj-lt"/>
              <a:buAutoNum type="arabicPeriod"/>
            </a:pPr>
            <a:r>
              <a:rPr lang="en-GB" sz="2545" dirty="0">
                <a:solidFill>
                  <a:schemeClr val="accent3"/>
                </a:solidFill>
              </a:rPr>
              <a:t>Activities related to the establishment of enabling mechanisms </a:t>
            </a:r>
            <a:r>
              <a:rPr lang="en-GB" sz="2545" dirty="0"/>
              <a:t>which support GAD efforts of agencies (e.g. creation and strengthening the GAD Focal Point System, setting-up and maintenance of GAD database)</a:t>
            </a:r>
          </a:p>
        </p:txBody>
      </p:sp>
    </p:spTree>
    <p:extLst>
      <p:ext uri="{BB962C8B-B14F-4D97-AF65-F5344CB8AC3E}">
        <p14:creationId xmlns:p14="http://schemas.microsoft.com/office/powerpoint/2010/main" val="2921200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10406" y="4052232"/>
            <a:ext cx="7935618" cy="3151346"/>
          </a:xfrm>
          <a:prstGeom prst="rect">
            <a:avLst/>
          </a:prstGeom>
        </p:spPr>
        <p:txBody>
          <a:bodyPr vert="horz" lIns="83127" tIns="41564" rIns="83127" bIns="41564" rtlCol="0">
            <a:noAutofit/>
          </a:bodyPr>
          <a:lstStyle>
            <a:lvl1pPr marL="228607" indent="-228607" algn="l" defTabSz="914426"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819" indent="-228607" algn="l" defTabSz="9144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2" indent="-228607" algn="l" defTabSz="9144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5" indent="-228607"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8" indent="-228607"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0" indent="-228607"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4" indent="-228607"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96" indent="-228607"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09" indent="-228607" algn="l" defTabSz="9144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1281" lvl="1" indent="-415641">
              <a:lnSpc>
                <a:spcPct val="100000"/>
              </a:lnSpc>
              <a:buNone/>
            </a:pPr>
            <a:r>
              <a:rPr lang="en-GB" sz="2364" dirty="0"/>
              <a:t>	Overtime work rendered in doing                                            GAD PAPs may be compensated                                                   through a </a:t>
            </a:r>
            <a:r>
              <a:rPr lang="en-GB" sz="2364" dirty="0">
                <a:solidFill>
                  <a:schemeClr val="accent3"/>
                </a:solidFill>
              </a:rPr>
              <a:t>compensatory time off</a:t>
            </a:r>
            <a:r>
              <a:rPr lang="en-GB" sz="2364" dirty="0"/>
              <a:t>, following                                      the government accounting rules and regulations.</a:t>
            </a:r>
          </a:p>
        </p:txBody>
      </p:sp>
      <p:sp>
        <p:nvSpPr>
          <p:cNvPr id="4" name="Rectangle 3"/>
          <p:cNvSpPr/>
          <p:nvPr/>
        </p:nvSpPr>
        <p:spPr>
          <a:xfrm>
            <a:off x="1414915" y="3872995"/>
            <a:ext cx="7317253" cy="175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5"/>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398" b="14937"/>
          <a:stretch/>
        </p:blipFill>
        <p:spPr>
          <a:xfrm>
            <a:off x="6216944" y="3016755"/>
            <a:ext cx="2090682" cy="1813654"/>
          </a:xfrm>
          <a:prstGeom prst="rect">
            <a:avLst/>
          </a:prstGeom>
        </p:spPr>
      </p:pic>
      <p:sp>
        <p:nvSpPr>
          <p:cNvPr id="2" name="Title 1"/>
          <p:cNvSpPr>
            <a:spLocks noGrp="1"/>
          </p:cNvSpPr>
          <p:nvPr>
            <p:ph type="title"/>
          </p:nvPr>
        </p:nvSpPr>
        <p:spPr>
          <a:xfrm>
            <a:off x="882447" y="570646"/>
            <a:ext cx="7886700" cy="1205057"/>
          </a:xfrm>
        </p:spPr>
        <p:txBody>
          <a:bodyPr/>
          <a:lstStyle/>
          <a:p>
            <a:r>
              <a:rPr lang="en-PH" sz="3273" b="1" dirty="0">
                <a:solidFill>
                  <a:schemeClr val="accent1"/>
                </a:solidFill>
                <a:latin typeface="+mn-lt"/>
              </a:rPr>
              <a:t>What can be charged to the GAD Budget? </a:t>
            </a:r>
            <a:endParaRPr lang="en-US" sz="2909" dirty="0"/>
          </a:p>
        </p:txBody>
      </p:sp>
      <p:sp>
        <p:nvSpPr>
          <p:cNvPr id="3" name="Content Placeholder 2"/>
          <p:cNvSpPr>
            <a:spLocks noGrp="1"/>
          </p:cNvSpPr>
          <p:nvPr>
            <p:ph idx="1"/>
          </p:nvPr>
        </p:nvSpPr>
        <p:spPr>
          <a:xfrm>
            <a:off x="574707" y="1904352"/>
            <a:ext cx="7935618" cy="3151346"/>
          </a:xfrm>
        </p:spPr>
        <p:txBody>
          <a:bodyPr>
            <a:noAutofit/>
          </a:bodyPr>
          <a:lstStyle/>
          <a:p>
            <a:pPr marL="883247" lvl="1" indent="-467596">
              <a:spcAft>
                <a:spcPts val="1091"/>
              </a:spcAft>
              <a:buFont typeface="+mj-lt"/>
              <a:buAutoNum type="arabicPeriod" startAt="4"/>
            </a:pPr>
            <a:r>
              <a:rPr lang="en-GB" sz="2364" dirty="0">
                <a:solidFill>
                  <a:schemeClr val="accent3"/>
                </a:solidFill>
              </a:rPr>
              <a:t>Salaries of agency personnel assigned to plan, implement and monitor GAD PAPs on a full time basis</a:t>
            </a:r>
            <a:r>
              <a:rPr lang="en-GB" sz="2364" dirty="0"/>
              <a:t>, following the rules in hiring and creating positions. This provision does not apply to those who were given extra                                                            assignment on GAD and are                                                               already regular employees.</a:t>
            </a:r>
          </a:p>
        </p:txBody>
      </p:sp>
    </p:spTree>
    <p:extLst>
      <p:ext uri="{BB962C8B-B14F-4D97-AF65-F5344CB8AC3E}">
        <p14:creationId xmlns:p14="http://schemas.microsoft.com/office/powerpoint/2010/main" val="40214899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7" y="570646"/>
            <a:ext cx="7886700" cy="1205057"/>
          </a:xfrm>
        </p:spPr>
        <p:txBody>
          <a:bodyPr/>
          <a:lstStyle/>
          <a:p>
            <a:r>
              <a:rPr lang="en-PH" sz="3273" b="1" dirty="0">
                <a:solidFill>
                  <a:schemeClr val="accent1"/>
                </a:solidFill>
                <a:latin typeface="+mn-lt"/>
              </a:rPr>
              <a:t>What can be charged to the GAD Budget? </a:t>
            </a:r>
            <a:endParaRPr lang="en-US" sz="2909" dirty="0"/>
          </a:p>
        </p:txBody>
      </p:sp>
      <p:sp>
        <p:nvSpPr>
          <p:cNvPr id="3" name="Content Placeholder 2"/>
          <p:cNvSpPr>
            <a:spLocks noGrp="1"/>
          </p:cNvSpPr>
          <p:nvPr>
            <p:ph idx="1"/>
          </p:nvPr>
        </p:nvSpPr>
        <p:spPr>
          <a:xfrm>
            <a:off x="833871" y="1707770"/>
            <a:ext cx="7396756" cy="3151346"/>
          </a:xfrm>
        </p:spPr>
        <p:txBody>
          <a:bodyPr>
            <a:noAutofit/>
          </a:bodyPr>
          <a:lstStyle/>
          <a:p>
            <a:pPr marL="883247" lvl="1" indent="-467596">
              <a:buFont typeface="+mj-lt"/>
              <a:buAutoNum type="arabicPeriod" startAt="5"/>
            </a:pPr>
            <a:r>
              <a:rPr lang="en-GB" dirty="0" smtClean="0">
                <a:solidFill>
                  <a:schemeClr val="accent3"/>
                </a:solidFill>
              </a:rPr>
              <a:t>Programs to address women’s practical and strategic needs</a:t>
            </a:r>
            <a:r>
              <a:rPr lang="en-GB" dirty="0" smtClean="0"/>
              <a:t>, (</a:t>
            </a:r>
            <a:r>
              <a:rPr lang="en-PH" dirty="0" smtClean="0"/>
              <a:t>e.g</a:t>
            </a:r>
            <a:r>
              <a:rPr lang="en-PH" dirty="0"/>
              <a:t>. daycare center, breastfeeding </a:t>
            </a:r>
            <a:r>
              <a:rPr lang="en-PH" dirty="0" smtClean="0"/>
              <a:t>rooms, etc.) </a:t>
            </a:r>
            <a:r>
              <a:rPr lang="en-GB" dirty="0" smtClean="0">
                <a:solidFill>
                  <a:schemeClr val="accent3"/>
                </a:solidFill>
              </a:rPr>
              <a:t>provided these have been previously approved </a:t>
            </a:r>
            <a:r>
              <a:rPr lang="en-GB" dirty="0" smtClean="0"/>
              <a:t>by the Philippine Commission on   Women (PCW) and are </a:t>
            </a:r>
            <a:r>
              <a:rPr lang="en-GB" dirty="0" err="1" smtClean="0"/>
              <a:t>clearlyreflected</a:t>
            </a:r>
            <a:r>
              <a:rPr lang="en-GB" dirty="0" smtClean="0"/>
              <a:t> in the annual GAD Plan                                              and Budget</a:t>
            </a:r>
          </a:p>
          <a:p>
            <a:pPr marL="883247" lvl="1" indent="-467596">
              <a:buFont typeface="+mj-lt"/>
              <a:buAutoNum type="arabicPeriod" startAt="5"/>
            </a:pPr>
            <a:r>
              <a:rPr lang="en-GB" dirty="0" smtClean="0">
                <a:solidFill>
                  <a:schemeClr val="accent3"/>
                </a:solidFill>
              </a:rPr>
              <a:t>Consultation </a:t>
            </a:r>
            <a:r>
              <a:rPr lang="en-GB" dirty="0">
                <a:solidFill>
                  <a:schemeClr val="accent3"/>
                </a:solidFill>
              </a:rPr>
              <a:t>workshops to </a:t>
            </a:r>
            <a:r>
              <a:rPr lang="en-GB" dirty="0" smtClean="0">
                <a:solidFill>
                  <a:schemeClr val="accent3"/>
                </a:solidFill>
              </a:rPr>
              <a:t>gather                                                    </a:t>
            </a:r>
            <a:r>
              <a:rPr lang="en-GB" dirty="0">
                <a:solidFill>
                  <a:schemeClr val="accent3"/>
                </a:solidFill>
              </a:rPr>
              <a:t>inputs</a:t>
            </a:r>
            <a:r>
              <a:rPr lang="en-GB" dirty="0"/>
              <a:t> for GAD Plan and other GAD </a:t>
            </a:r>
            <a:r>
              <a:rPr lang="en-GB" dirty="0" smtClean="0"/>
              <a:t>                                  mechanisms </a:t>
            </a:r>
            <a:r>
              <a:rPr lang="en-GB" dirty="0"/>
              <a:t>and </a:t>
            </a:r>
            <a:r>
              <a:rPr lang="en-GB" dirty="0" smtClean="0"/>
              <a:t>processes, including                                                      conduct of gender audit.</a:t>
            </a:r>
          </a:p>
        </p:txBody>
      </p:sp>
      <p:sp>
        <p:nvSpPr>
          <p:cNvPr id="4" name="Rectangle 3"/>
          <p:cNvSpPr/>
          <p:nvPr/>
        </p:nvSpPr>
        <p:spPr>
          <a:xfrm>
            <a:off x="882447" y="3552571"/>
            <a:ext cx="6290989" cy="1326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5"/>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813" t="10598" r="9032" b="17414"/>
          <a:stretch/>
        </p:blipFill>
        <p:spPr>
          <a:xfrm>
            <a:off x="6383724" y="3552570"/>
            <a:ext cx="1948997" cy="1758029"/>
          </a:xfrm>
          <a:prstGeom prst="rect">
            <a:avLst/>
          </a:prstGeom>
        </p:spPr>
      </p:pic>
    </p:spTree>
    <p:extLst>
      <p:ext uri="{BB962C8B-B14F-4D97-AF65-F5344CB8AC3E}">
        <p14:creationId xmlns:p14="http://schemas.microsoft.com/office/powerpoint/2010/main" val="85347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7" y="570646"/>
            <a:ext cx="7886700" cy="1205057"/>
          </a:xfrm>
        </p:spPr>
        <p:txBody>
          <a:bodyPr/>
          <a:lstStyle/>
          <a:p>
            <a:r>
              <a:rPr lang="en-PH" sz="3273" b="1" dirty="0">
                <a:solidFill>
                  <a:schemeClr val="accent1"/>
                </a:solidFill>
                <a:latin typeface="+mn-lt"/>
              </a:rPr>
              <a:t>What can be charged to the GAD Budget? </a:t>
            </a:r>
            <a:endParaRPr lang="en-US" sz="2909" dirty="0"/>
          </a:p>
        </p:txBody>
      </p:sp>
      <p:sp>
        <p:nvSpPr>
          <p:cNvPr id="3" name="Content Placeholder 2"/>
          <p:cNvSpPr>
            <a:spLocks noGrp="1"/>
          </p:cNvSpPr>
          <p:nvPr>
            <p:ph idx="1"/>
          </p:nvPr>
        </p:nvSpPr>
        <p:spPr>
          <a:xfrm>
            <a:off x="833871" y="1518834"/>
            <a:ext cx="7324918" cy="3151346"/>
          </a:xfrm>
        </p:spPr>
        <p:txBody>
          <a:bodyPr>
            <a:noAutofit/>
          </a:bodyPr>
          <a:lstStyle/>
          <a:p>
            <a:pPr marL="883247" lvl="1" indent="-467596">
              <a:buFont typeface="+mj-lt"/>
              <a:buAutoNum type="arabicPeriod" startAt="7"/>
            </a:pPr>
            <a:r>
              <a:rPr lang="en-GB" sz="2364" dirty="0">
                <a:solidFill>
                  <a:schemeClr val="accent3"/>
                </a:solidFill>
              </a:rPr>
              <a:t>Professional fees and honoraria of external GAD experts </a:t>
            </a:r>
            <a:r>
              <a:rPr lang="en-GB" sz="2364" dirty="0"/>
              <a:t>for trainings and related activities</a:t>
            </a:r>
          </a:p>
          <a:p>
            <a:pPr marL="883247" lvl="1" indent="-467596">
              <a:buFont typeface="+mj-lt"/>
              <a:buAutoNum type="arabicPeriod" startAt="7"/>
            </a:pPr>
            <a:r>
              <a:rPr lang="en-GB" sz="2364" dirty="0">
                <a:solidFill>
                  <a:schemeClr val="accent3"/>
                </a:solidFill>
              </a:rPr>
              <a:t>Development, printing and dissemination of information and education campaign                                  materials </a:t>
            </a:r>
            <a:r>
              <a:rPr lang="en-GB" sz="2364" dirty="0"/>
              <a:t>which support GAD PAPs</a:t>
            </a:r>
          </a:p>
          <a:p>
            <a:pPr marL="883247" lvl="1" indent="-467596">
              <a:buFont typeface="+mj-lt"/>
              <a:buAutoNum type="arabicPeriod" startAt="7"/>
            </a:pPr>
            <a:r>
              <a:rPr lang="en-GB" sz="2364" dirty="0">
                <a:solidFill>
                  <a:schemeClr val="accent3"/>
                </a:solidFill>
              </a:rPr>
              <a:t>Women’s Month activities which are                                                     clearly aligned to the yearly theme                                         </a:t>
            </a:r>
            <a:r>
              <a:rPr lang="en-GB" sz="2364" dirty="0"/>
              <a:t>determined by the PCW Board and                                                    GAD advocacy</a:t>
            </a:r>
          </a:p>
          <a:p>
            <a:pPr marL="883247" lvl="1" indent="-467596">
              <a:buFont typeface="+mj-lt"/>
              <a:buAutoNum type="arabicPeriod" startAt="7"/>
            </a:pPr>
            <a:r>
              <a:rPr lang="en-PH" sz="2545" dirty="0">
                <a:solidFill>
                  <a:schemeClr val="accent3"/>
                </a:solidFill>
              </a:rPr>
              <a:t>IEC activities</a:t>
            </a:r>
            <a:r>
              <a:rPr lang="en-PH" sz="2545" dirty="0"/>
              <a:t> (development, printing and dissemination) that support the GAD PAPs and objectives of the agency.</a:t>
            </a:r>
            <a:endParaRPr lang="en-GB" sz="5455" dirty="0"/>
          </a:p>
        </p:txBody>
      </p:sp>
      <p:sp>
        <p:nvSpPr>
          <p:cNvPr id="5" name="Rectangle 4"/>
          <p:cNvSpPr/>
          <p:nvPr/>
        </p:nvSpPr>
        <p:spPr>
          <a:xfrm>
            <a:off x="1028998" y="2255380"/>
            <a:ext cx="7740150" cy="101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5"/>
          </a:p>
        </p:txBody>
      </p:sp>
      <p:sp>
        <p:nvSpPr>
          <p:cNvPr id="6" name="Rectangle 5"/>
          <p:cNvSpPr/>
          <p:nvPr/>
        </p:nvSpPr>
        <p:spPr>
          <a:xfrm>
            <a:off x="1028998" y="3299297"/>
            <a:ext cx="7740150" cy="125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5"/>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918" y="2569024"/>
            <a:ext cx="2315967" cy="2442129"/>
          </a:xfrm>
          <a:prstGeom prst="rect">
            <a:avLst/>
          </a:prstGeom>
        </p:spPr>
      </p:pic>
      <p:sp>
        <p:nvSpPr>
          <p:cNvPr id="7" name="Rectangle 6"/>
          <p:cNvSpPr/>
          <p:nvPr/>
        </p:nvSpPr>
        <p:spPr>
          <a:xfrm>
            <a:off x="1155496" y="4668304"/>
            <a:ext cx="6843998" cy="1254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5"/>
          </a:p>
        </p:txBody>
      </p:sp>
    </p:spTree>
    <p:extLst>
      <p:ext uri="{BB962C8B-B14F-4D97-AF65-F5344CB8AC3E}">
        <p14:creationId xmlns:p14="http://schemas.microsoft.com/office/powerpoint/2010/main" val="41649275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870" y="609963"/>
            <a:ext cx="7886700" cy="1205057"/>
          </a:xfrm>
        </p:spPr>
        <p:txBody>
          <a:bodyPr>
            <a:normAutofit/>
          </a:bodyPr>
          <a:lstStyle/>
          <a:p>
            <a:r>
              <a:rPr lang="en-PH" sz="3636" b="1" dirty="0">
                <a:solidFill>
                  <a:schemeClr val="accent1"/>
                </a:solidFill>
                <a:latin typeface="+mn-lt"/>
              </a:rPr>
              <a:t>What cannot be charged to the GAD Budget?</a:t>
            </a:r>
            <a:endParaRPr lang="en-US" sz="3636" b="1" dirty="0">
              <a:solidFill>
                <a:schemeClr val="accent1"/>
              </a:solidFill>
              <a:latin typeface="+mn-lt"/>
            </a:endParaRPr>
          </a:p>
        </p:txBody>
      </p:sp>
      <p:sp>
        <p:nvSpPr>
          <p:cNvPr id="3" name="Content Placeholder 2"/>
          <p:cNvSpPr>
            <a:spLocks noGrp="1"/>
          </p:cNvSpPr>
          <p:nvPr>
            <p:ph idx="1"/>
          </p:nvPr>
        </p:nvSpPr>
        <p:spPr>
          <a:xfrm>
            <a:off x="833871" y="2048029"/>
            <a:ext cx="7983855" cy="3151346"/>
          </a:xfrm>
        </p:spPr>
        <p:txBody>
          <a:bodyPr>
            <a:noAutofit/>
          </a:bodyPr>
          <a:lstStyle/>
          <a:p>
            <a:pPr marL="342903" indent="-342903">
              <a:buFont typeface="+mj-lt"/>
              <a:buAutoNum type="arabicPeriod"/>
            </a:pPr>
            <a:r>
              <a:rPr lang="en-PH" sz="2182" dirty="0">
                <a:solidFill>
                  <a:schemeClr val="accent3"/>
                </a:solidFill>
              </a:rPr>
              <a:t>PPAs which are not in the GAD Plan and not endorsed by </a:t>
            </a:r>
            <a:r>
              <a:rPr lang="en-US" sz="2182" dirty="0">
                <a:solidFill>
                  <a:schemeClr val="accent3"/>
                </a:solidFill>
              </a:rPr>
              <a:t>PCW</a:t>
            </a:r>
          </a:p>
          <a:p>
            <a:pPr marL="342903" indent="-342903">
              <a:buFont typeface="+mj-lt"/>
              <a:buAutoNum type="arabicPeriod"/>
            </a:pPr>
            <a:r>
              <a:rPr lang="en-PH" sz="2182" dirty="0">
                <a:solidFill>
                  <a:schemeClr val="accent3"/>
                </a:solidFill>
              </a:rPr>
              <a:t>Personal services and honoraria </a:t>
            </a:r>
            <a:r>
              <a:rPr lang="en-PH" sz="2182" dirty="0"/>
              <a:t>of GAD Focal Point System members and other GAD employees assigned to do </a:t>
            </a:r>
            <a:r>
              <a:rPr lang="en-US" sz="2182" dirty="0"/>
              <a:t>GAD work</a:t>
            </a:r>
          </a:p>
          <a:p>
            <a:pPr marL="342903" indent="-342903">
              <a:buFont typeface="+mj-lt"/>
              <a:buAutoNum type="arabicPeriod"/>
            </a:pPr>
            <a:r>
              <a:rPr lang="en-PH" sz="2182" dirty="0">
                <a:solidFill>
                  <a:schemeClr val="accent3"/>
                </a:solidFill>
              </a:rPr>
              <a:t>Physical, mental and health fitness including purchase of equipment, recreation and social activities, religious and cultural projects, construction expense, supplies and materials for general use, study tour, Christmas and yearend celebrations and meetings, </a:t>
            </a:r>
            <a:r>
              <a:rPr lang="en-PH" sz="2182" dirty="0"/>
              <a:t>except</a:t>
            </a:r>
            <a:r>
              <a:rPr lang="en-PH" sz="2182" dirty="0">
                <a:solidFill>
                  <a:schemeClr val="accent3"/>
                </a:solidFill>
              </a:rPr>
              <a:t> if these can be justified as clearly addressing specific gender issues.</a:t>
            </a:r>
            <a:endParaRPr lang="en-US" sz="2182" dirty="0">
              <a:solidFill>
                <a:schemeClr val="accent3"/>
              </a:solidFill>
            </a:endParaRPr>
          </a:p>
        </p:txBody>
      </p:sp>
    </p:spTree>
    <p:extLst>
      <p:ext uri="{BB962C8B-B14F-4D97-AF65-F5344CB8AC3E}">
        <p14:creationId xmlns:p14="http://schemas.microsoft.com/office/powerpoint/2010/main" val="32383581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990600" y="1042893"/>
            <a:ext cx="4114800" cy="4038600"/>
          </a:xfrm>
        </p:spPr>
        <p:txBody>
          <a:bodyPr rtlCol="0">
            <a:noAutofit/>
          </a:bodyPr>
          <a:lstStyle/>
          <a:p>
            <a:pPr marL="0" indent="0">
              <a:buNone/>
              <a:defRPr/>
            </a:pPr>
            <a:endParaRPr lang="en-US" sz="2800" dirty="0">
              <a:cs typeface="Calibri" pitchFamily="34" charset="0"/>
            </a:endParaRPr>
          </a:p>
          <a:p>
            <a:pPr>
              <a:spcBef>
                <a:spcPts val="458"/>
              </a:spcBef>
            </a:pPr>
            <a:r>
              <a:rPr lang="en-PH" sz="2800" dirty="0" smtClean="0"/>
              <a:t>Traditional gender </a:t>
            </a:r>
            <a:r>
              <a:rPr lang="en-PH" sz="2800" dirty="0"/>
              <a:t>roles result</a:t>
            </a:r>
            <a:r>
              <a:rPr lang="en-CA" sz="2800" dirty="0"/>
              <a:t> in women and girls having less access to and control over resources and decision-making processes, compared to men and boys. </a:t>
            </a:r>
          </a:p>
          <a:p>
            <a:pPr>
              <a:spcBef>
                <a:spcPts val="458"/>
              </a:spcBef>
            </a:pPr>
            <a:r>
              <a:rPr lang="en-CA" sz="2800" dirty="0" smtClean="0"/>
              <a:t>Have </a:t>
            </a:r>
            <a:r>
              <a:rPr lang="en-CA" sz="2800" dirty="0"/>
              <a:t>implications for life choices and chances.</a:t>
            </a:r>
            <a:endParaRPr lang="en-US" sz="2800" dirty="0">
              <a:cs typeface="Calibri" pitchFamily="34" charset="0"/>
            </a:endParaRPr>
          </a:p>
        </p:txBody>
      </p:sp>
      <p:pic>
        <p:nvPicPr>
          <p:cNvPr id="1026" name="Picture 2" descr="http://www.clipartkid.com/images/38/stuff-by-cher-they-are-pestilent-fellowes-they-speake-nothing-TNPY8Z-cli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2451014" cy="343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95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wipe(left)">
                                      <p:cBhvr>
                                        <p:cTn id="7" dur="500"/>
                                        <p:tgtEl>
                                          <p:spTgt spid="26627">
                                            <p:txEl>
                                              <p:pRg st="2" end="2"/>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3965" y="941143"/>
            <a:ext cx="7886700" cy="1205057"/>
          </a:xfrm>
          <a:prstGeom prst="rect">
            <a:avLst/>
          </a:prstGeom>
        </p:spPr>
        <p:txBody>
          <a:bodyPr vert="horz" wrap="square" lIns="0" tIns="377536" rIns="0" bIns="0" rtlCol="0" anchor="ctr">
            <a:noAutofit/>
          </a:bodyPr>
          <a:lstStyle/>
          <a:p>
            <a:pPr marL="45605">
              <a:lnSpc>
                <a:spcPct val="100000"/>
              </a:lnSpc>
            </a:pPr>
            <a:r>
              <a:rPr lang="en-PH" sz="3273" b="1" dirty="0">
                <a:solidFill>
                  <a:schemeClr val="accent2"/>
                </a:solidFill>
                <a:latin typeface="+mn-lt"/>
                <a:cs typeface="Arial"/>
              </a:rPr>
              <a:t>Monitoring the GAD Plan and Budget</a:t>
            </a:r>
            <a:endParaRPr sz="3273" b="1" dirty="0">
              <a:solidFill>
                <a:schemeClr val="accent2"/>
              </a:solidFill>
              <a:latin typeface="+mn-lt"/>
              <a:cs typeface="Arial"/>
            </a:endParaRPr>
          </a:p>
        </p:txBody>
      </p:sp>
      <p:sp>
        <p:nvSpPr>
          <p:cNvPr id="3" name="object 3"/>
          <p:cNvSpPr txBox="1"/>
          <p:nvPr/>
        </p:nvSpPr>
        <p:spPr>
          <a:xfrm>
            <a:off x="2308587" y="2313198"/>
            <a:ext cx="6145481" cy="4621645"/>
          </a:xfrm>
          <a:prstGeom prst="rect">
            <a:avLst/>
          </a:prstGeom>
        </p:spPr>
        <p:txBody>
          <a:bodyPr vert="horz" wrap="square" lIns="0" tIns="0" rIns="0" bIns="0" rtlCol="0">
            <a:noAutofit/>
          </a:bodyPr>
          <a:lstStyle/>
          <a:p>
            <a:pPr marL="11546">
              <a:lnSpc>
                <a:spcPct val="95000"/>
              </a:lnSpc>
            </a:pPr>
            <a:r>
              <a:rPr sz="2545" b="1" dirty="0">
                <a:solidFill>
                  <a:srgbClr val="FFFFFF"/>
                </a:solidFill>
                <a:cs typeface="Arial"/>
              </a:rPr>
              <a:t>16</a:t>
            </a:r>
            <a:endParaRPr sz="2545" dirty="0"/>
          </a:p>
          <a:p>
            <a:pPr marL="484337" marR="38678">
              <a:lnSpc>
                <a:spcPct val="95000"/>
              </a:lnSpc>
              <a:buClr>
                <a:srgbClr val="DD8046"/>
              </a:buClr>
              <a:buSzPct val="60000"/>
              <a:tabLst>
                <a:tab pos="647129" algn="l"/>
              </a:tabLst>
            </a:pPr>
            <a:r>
              <a:rPr sz="2545" dirty="0">
                <a:cs typeface="Arial"/>
              </a:rPr>
              <a:t>The </a:t>
            </a:r>
            <a:r>
              <a:rPr lang="en-US" sz="2545" dirty="0">
                <a:cs typeface="Arial"/>
              </a:rPr>
              <a:t>agency</a:t>
            </a:r>
            <a:r>
              <a:rPr sz="2545" dirty="0">
                <a:cs typeface="Arial"/>
              </a:rPr>
              <a:t> GFPS shall annually monitor and evaluate the utilization and outcome of the GAD budget in terms of its success in influencing the gender- responsive implementation of PPAs funded by the remaining 95% of the </a:t>
            </a:r>
            <a:r>
              <a:rPr lang="en-US" sz="2545" dirty="0">
                <a:cs typeface="Arial"/>
              </a:rPr>
              <a:t>agency</a:t>
            </a:r>
            <a:r>
              <a:rPr sz="2545" dirty="0">
                <a:cs typeface="Arial"/>
              </a:rPr>
              <a:t> budget</a:t>
            </a:r>
          </a:p>
          <a:p>
            <a:pPr>
              <a:lnSpc>
                <a:spcPct val="95000"/>
              </a:lnSpc>
              <a:spcBef>
                <a:spcPts val="26"/>
              </a:spcBef>
              <a:buClr>
                <a:srgbClr val="DD8046"/>
              </a:buClr>
              <a:buFont typeface="Wingdings"/>
              <a:buChar char=""/>
            </a:pPr>
            <a:endParaRPr sz="2545" dirty="0"/>
          </a:p>
        </p:txBody>
      </p:sp>
      <p:pic>
        <p:nvPicPr>
          <p:cNvPr id="4" name="Picture 2" descr="http://thumbs.dreamstime.com/z/d-white-people-measuring-tape-background-image-366045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27" t="5292" r="14495" b="2030"/>
          <a:stretch/>
        </p:blipFill>
        <p:spPr bwMode="auto">
          <a:xfrm>
            <a:off x="1112312" y="2201866"/>
            <a:ext cx="1196275" cy="301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04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58" y="524971"/>
            <a:ext cx="7886700" cy="1205057"/>
          </a:xfrm>
        </p:spPr>
        <p:txBody>
          <a:bodyPr/>
          <a:lstStyle/>
          <a:p>
            <a:r>
              <a:rPr lang="en-PH" b="1" dirty="0" smtClean="0">
                <a:solidFill>
                  <a:schemeClr val="accent5">
                    <a:lumMod val="75000"/>
                  </a:schemeClr>
                </a:solidFill>
                <a:latin typeface="+mn-lt"/>
              </a:rPr>
              <a:t>COA Guidelines</a:t>
            </a:r>
            <a:endParaRPr lang="en-US" b="1" dirty="0">
              <a:solidFill>
                <a:schemeClr val="accent5">
                  <a:lumMod val="75000"/>
                </a:schemeClr>
              </a:solidFill>
              <a:latin typeface="+mn-lt"/>
            </a:endParaRPr>
          </a:p>
        </p:txBody>
      </p:sp>
      <p:sp>
        <p:nvSpPr>
          <p:cNvPr id="3" name="Content Placeholder 2"/>
          <p:cNvSpPr>
            <a:spLocks noGrp="1"/>
          </p:cNvSpPr>
          <p:nvPr>
            <p:ph idx="1"/>
          </p:nvPr>
        </p:nvSpPr>
        <p:spPr>
          <a:xfrm>
            <a:off x="850197" y="1423410"/>
            <a:ext cx="7886700" cy="3955762"/>
          </a:xfrm>
        </p:spPr>
        <p:txBody>
          <a:bodyPr>
            <a:noAutofit/>
          </a:bodyPr>
          <a:lstStyle/>
          <a:p>
            <a:pPr>
              <a:spcBef>
                <a:spcPts val="545"/>
              </a:spcBef>
            </a:pPr>
            <a:r>
              <a:rPr lang="en-PH" sz="2364" dirty="0">
                <a:solidFill>
                  <a:schemeClr val="accent2"/>
                </a:solidFill>
              </a:rPr>
              <a:t>Compliance with existing laws and regulations on gender and development </a:t>
            </a:r>
            <a:r>
              <a:rPr lang="en-PH" sz="2364" dirty="0"/>
              <a:t>particularly on the</a:t>
            </a:r>
            <a:r>
              <a:rPr lang="en-PH" sz="2364" dirty="0">
                <a:solidFill>
                  <a:schemeClr val="accent2"/>
                </a:solidFill>
              </a:rPr>
              <a:t> setting aside of at least five per cent (5%) of their total budget appropriations </a:t>
            </a:r>
            <a:r>
              <a:rPr lang="en-PH" sz="2364" dirty="0"/>
              <a:t>to cover the implementation of, among others, the preparation of GAD plan, submission of required reports, and the like;</a:t>
            </a:r>
          </a:p>
          <a:p>
            <a:pPr>
              <a:spcBef>
                <a:spcPts val="545"/>
              </a:spcBef>
            </a:pPr>
            <a:r>
              <a:rPr lang="en-PH" sz="2364" dirty="0">
                <a:solidFill>
                  <a:schemeClr val="accent2"/>
                </a:solidFill>
              </a:rPr>
              <a:t>Seeing to it that the agency' s plans, programs, projects and activities on GAD are aligned to the agency's mandate</a:t>
            </a:r>
            <a:r>
              <a:rPr lang="en-PH" sz="2364" dirty="0"/>
              <a:t>, the PPGD for 1995-2025 and </a:t>
            </a:r>
            <a:r>
              <a:rPr lang="en-US" sz="2364" dirty="0"/>
              <a:t>other laws on GAD;</a:t>
            </a:r>
          </a:p>
          <a:p>
            <a:pPr>
              <a:spcBef>
                <a:spcPts val="545"/>
              </a:spcBef>
            </a:pPr>
            <a:r>
              <a:rPr lang="en-PH" sz="2364" dirty="0">
                <a:solidFill>
                  <a:schemeClr val="accent2"/>
                </a:solidFill>
              </a:rPr>
              <a:t>Monitoring the use of GAD funds for the purpose </a:t>
            </a:r>
            <a:r>
              <a:rPr lang="en-PH" sz="2364" dirty="0"/>
              <a:t>for which they have been </a:t>
            </a:r>
            <a:r>
              <a:rPr lang="en-US" sz="2364" dirty="0"/>
              <a:t>appropriated; and</a:t>
            </a:r>
          </a:p>
          <a:p>
            <a:pPr>
              <a:spcBef>
                <a:spcPts val="545"/>
              </a:spcBef>
            </a:pPr>
            <a:r>
              <a:rPr lang="en-PH" sz="2364" dirty="0">
                <a:solidFill>
                  <a:schemeClr val="accent2"/>
                </a:solidFill>
              </a:rPr>
              <a:t>Determining whether gender issues are effectively addressed </a:t>
            </a:r>
            <a:r>
              <a:rPr lang="en-PH" sz="2364" dirty="0"/>
              <a:t>by GAD interventions in the agency.</a:t>
            </a:r>
            <a:endParaRPr lang="en-US" sz="2364" dirty="0"/>
          </a:p>
        </p:txBody>
      </p:sp>
    </p:spTree>
    <p:extLst>
      <p:ext uri="{BB962C8B-B14F-4D97-AF65-F5344CB8AC3E}">
        <p14:creationId xmlns:p14="http://schemas.microsoft.com/office/powerpoint/2010/main" val="19481199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357" y="1721346"/>
            <a:ext cx="3364057" cy="3364057"/>
          </a:xfrm>
          <a:prstGeom prst="rect">
            <a:avLst/>
          </a:prstGeom>
        </p:spPr>
      </p:pic>
      <p:sp>
        <p:nvSpPr>
          <p:cNvPr id="5" name="Title 1"/>
          <p:cNvSpPr txBox="1">
            <a:spLocks/>
          </p:cNvSpPr>
          <p:nvPr/>
        </p:nvSpPr>
        <p:spPr>
          <a:xfrm>
            <a:off x="1555420" y="1043420"/>
            <a:ext cx="7886700" cy="1205057"/>
          </a:xfrm>
          <a:prstGeom prst="rect">
            <a:avLst/>
          </a:prstGeom>
        </p:spPr>
        <p:txBody>
          <a:bodyPr vert="horz" lIns="83127" tIns="41564" rIns="83127" bIns="41564" rtlCol="0" anchor="ctr">
            <a:normAutofit/>
          </a:bodyPr>
          <a:lstStyle>
            <a:lvl1pPr algn="l" defTabSz="914426" rtl="0" eaLnBrk="1" latinLnBrk="0" hangingPunct="1">
              <a:lnSpc>
                <a:spcPct val="90000"/>
              </a:lnSpc>
              <a:spcBef>
                <a:spcPct val="0"/>
              </a:spcBef>
              <a:buNone/>
              <a:defRPr sz="4400" kern="1200">
                <a:solidFill>
                  <a:schemeClr val="tx1"/>
                </a:solidFill>
                <a:latin typeface="+mj-lt"/>
                <a:ea typeface="+mj-ea"/>
                <a:cs typeface="+mj-cs"/>
              </a:defRPr>
            </a:lvl1pPr>
          </a:lstStyle>
          <a:p>
            <a:r>
              <a:rPr lang="en-PH" sz="4000" b="1" dirty="0">
                <a:solidFill>
                  <a:schemeClr val="accent5">
                    <a:lumMod val="75000"/>
                  </a:schemeClr>
                </a:solidFill>
                <a:latin typeface="+mn-lt"/>
              </a:rPr>
              <a:t>COA Guidelines: </a:t>
            </a:r>
            <a:r>
              <a:rPr lang="en-US" altLang="en-US" sz="4000" b="1" dirty="0">
                <a:solidFill>
                  <a:schemeClr val="accent1"/>
                </a:solidFill>
                <a:latin typeface="+mn-lt"/>
              </a:rPr>
              <a:t>I </a:t>
            </a:r>
            <a:r>
              <a:rPr lang="en-US" altLang="en-US" sz="4000" b="1" dirty="0" err="1">
                <a:solidFill>
                  <a:schemeClr val="accent1"/>
                </a:solidFill>
                <a:latin typeface="+mn-lt"/>
              </a:rPr>
              <a:t>I</a:t>
            </a:r>
            <a:r>
              <a:rPr lang="en-US" altLang="en-US" sz="4000" b="1" dirty="0">
                <a:solidFill>
                  <a:schemeClr val="accent1"/>
                </a:solidFill>
                <a:latin typeface="+mn-lt"/>
              </a:rPr>
              <a:t> E </a:t>
            </a:r>
            <a:r>
              <a:rPr lang="en-US" altLang="en-US" sz="4000" b="1" dirty="0" err="1">
                <a:solidFill>
                  <a:schemeClr val="accent1"/>
                </a:solidFill>
                <a:latin typeface="+mn-lt"/>
              </a:rPr>
              <a:t>E</a:t>
            </a:r>
            <a:r>
              <a:rPr lang="en-US" altLang="en-US" sz="4000" b="1" dirty="0">
                <a:solidFill>
                  <a:schemeClr val="accent1"/>
                </a:solidFill>
                <a:latin typeface="+mn-lt"/>
              </a:rPr>
              <a:t> U </a:t>
            </a:r>
            <a:r>
              <a:rPr lang="en-US" altLang="en-US" sz="4000" b="1" dirty="0" err="1">
                <a:solidFill>
                  <a:schemeClr val="accent1"/>
                </a:solidFill>
                <a:latin typeface="+mn-lt"/>
              </a:rPr>
              <a:t>U</a:t>
            </a:r>
            <a:endParaRPr lang="en-US" altLang="en-US" sz="4000" b="1" dirty="0">
              <a:solidFill>
                <a:schemeClr val="accent1"/>
              </a:solidFill>
              <a:latin typeface="+mn-lt"/>
            </a:endParaRPr>
          </a:p>
          <a:p>
            <a:endParaRPr lang="en-US" sz="4000" b="1" dirty="0">
              <a:solidFill>
                <a:schemeClr val="accent5">
                  <a:lumMod val="75000"/>
                </a:schemeClr>
              </a:solidFill>
              <a:latin typeface="+mn-lt"/>
            </a:endParaRPr>
          </a:p>
        </p:txBody>
      </p:sp>
      <p:sp>
        <p:nvSpPr>
          <p:cNvPr id="36867" name="Rectangle 3"/>
          <p:cNvSpPr>
            <a:spLocks noGrp="1"/>
          </p:cNvSpPr>
          <p:nvPr>
            <p:ph type="body" idx="1"/>
          </p:nvPr>
        </p:nvSpPr>
        <p:spPr>
          <a:xfrm>
            <a:off x="1879510" y="1835727"/>
            <a:ext cx="7399812" cy="4294909"/>
          </a:xfrm>
        </p:spPr>
        <p:txBody>
          <a:bodyPr/>
          <a:lstStyle/>
          <a:p>
            <a:pPr eaLnBrk="1" hangingPunct="1">
              <a:buFont typeface="Arial" pitchFamily="34" charset="0"/>
              <a:buNone/>
            </a:pPr>
            <a:endParaRPr lang="en-US" altLang="en-US" sz="1636" dirty="0"/>
          </a:p>
          <a:p>
            <a:pPr eaLnBrk="1" hangingPunct="1">
              <a:buFont typeface="Arial" pitchFamily="34" charset="0"/>
              <a:buNone/>
            </a:pPr>
            <a:r>
              <a:rPr lang="en-US" altLang="en-US" sz="2545" b="1" dirty="0">
                <a:solidFill>
                  <a:schemeClr val="accent1"/>
                </a:solidFill>
              </a:rPr>
              <a:t>I </a:t>
            </a:r>
            <a:r>
              <a:rPr lang="en-US" altLang="en-US" sz="2545" dirty="0"/>
              <a:t> = Illegal</a:t>
            </a:r>
            <a:endParaRPr lang="en-US" altLang="en-US" dirty="0" smtClean="0"/>
          </a:p>
          <a:p>
            <a:pPr eaLnBrk="1" hangingPunct="1">
              <a:buFont typeface="Arial" pitchFamily="34" charset="0"/>
              <a:buNone/>
            </a:pPr>
            <a:r>
              <a:rPr lang="en-US" altLang="en-US" b="1" dirty="0" smtClean="0">
                <a:solidFill>
                  <a:schemeClr val="accent1"/>
                </a:solidFill>
              </a:rPr>
              <a:t>I  </a:t>
            </a:r>
            <a:r>
              <a:rPr lang="en-US" altLang="en-US" dirty="0" smtClean="0"/>
              <a:t>= Irregular</a:t>
            </a:r>
          </a:p>
          <a:p>
            <a:pPr eaLnBrk="1" hangingPunct="1">
              <a:buFont typeface="Arial" pitchFamily="34" charset="0"/>
              <a:buNone/>
            </a:pPr>
            <a:r>
              <a:rPr lang="en-US" altLang="en-US" b="1" dirty="0" smtClean="0">
                <a:solidFill>
                  <a:schemeClr val="accent1"/>
                </a:solidFill>
              </a:rPr>
              <a:t>E</a:t>
            </a:r>
            <a:r>
              <a:rPr lang="en-US" altLang="en-US" dirty="0" smtClean="0"/>
              <a:t>  = Extravagant</a:t>
            </a:r>
          </a:p>
          <a:p>
            <a:pPr eaLnBrk="1" hangingPunct="1">
              <a:buFont typeface="Arial" pitchFamily="34" charset="0"/>
              <a:buNone/>
            </a:pPr>
            <a:r>
              <a:rPr lang="en-US" altLang="en-US" b="1" dirty="0" smtClean="0">
                <a:solidFill>
                  <a:schemeClr val="accent1"/>
                </a:solidFill>
              </a:rPr>
              <a:t>E</a:t>
            </a:r>
            <a:r>
              <a:rPr lang="en-US" altLang="en-US" dirty="0" smtClean="0"/>
              <a:t>  = Excessive</a:t>
            </a:r>
          </a:p>
          <a:p>
            <a:pPr eaLnBrk="1" hangingPunct="1">
              <a:buFont typeface="Arial" pitchFamily="34" charset="0"/>
              <a:buNone/>
            </a:pPr>
            <a:r>
              <a:rPr lang="en-US" altLang="en-US" b="1" dirty="0" smtClean="0">
                <a:solidFill>
                  <a:schemeClr val="accent1"/>
                </a:solidFill>
              </a:rPr>
              <a:t>U</a:t>
            </a:r>
            <a:r>
              <a:rPr lang="en-US" altLang="en-US" dirty="0" smtClean="0"/>
              <a:t>  = Unnecessary</a:t>
            </a:r>
          </a:p>
          <a:p>
            <a:pPr eaLnBrk="1" hangingPunct="1">
              <a:buFont typeface="Arial" pitchFamily="34" charset="0"/>
              <a:buNone/>
            </a:pPr>
            <a:r>
              <a:rPr lang="en-US" altLang="en-US" b="1" dirty="0" smtClean="0">
                <a:solidFill>
                  <a:schemeClr val="accent1"/>
                </a:solidFill>
              </a:rPr>
              <a:t>U </a:t>
            </a:r>
            <a:r>
              <a:rPr lang="en-US" altLang="en-US" dirty="0" smtClean="0"/>
              <a:t> = </a:t>
            </a:r>
            <a:r>
              <a:rPr lang="en-US" altLang="en-US" dirty="0" err="1" smtClean="0"/>
              <a:t>Unconsciounable</a:t>
            </a:r>
            <a:endParaRPr lang="en-US" altLang="en-US" sz="2545" dirty="0"/>
          </a:p>
        </p:txBody>
      </p:sp>
    </p:spTree>
    <p:extLst>
      <p:ext uri="{BB962C8B-B14F-4D97-AF65-F5344CB8AC3E}">
        <p14:creationId xmlns:p14="http://schemas.microsoft.com/office/powerpoint/2010/main" val="121040663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317625" y="609600"/>
            <a:ext cx="7499350" cy="1143000"/>
          </a:xfrm>
        </p:spPr>
        <p:txBody>
          <a:bodyPr vert="horz" wrap="square" lIns="91440" tIns="45720" rIns="91440" bIns="45720" numCol="1" anchorCtr="0" compatLnSpc="1">
            <a:prstTxWarp prst="textNoShape">
              <a:avLst/>
            </a:prstTxWarp>
          </a:bodyPr>
          <a:lstStyle/>
          <a:p>
            <a:pPr eaLnBrk="1" hangingPunct="1">
              <a:defRPr/>
            </a:pPr>
            <a:r>
              <a:rPr lang="en-US" sz="3100" b="1" dirty="0" smtClean="0">
                <a:solidFill>
                  <a:schemeClr val="accent1"/>
                </a:solidFill>
                <a:effectLst>
                  <a:outerShdw blurRad="38100" dist="38100" dir="2700000" algn="tl">
                    <a:srgbClr val="C0C0C0"/>
                  </a:outerShdw>
                </a:effectLst>
                <a:latin typeface="+mn-lt"/>
              </a:rPr>
              <a:t>Monitoring Progress and Implementation and Impact of the Act </a:t>
            </a:r>
          </a:p>
        </p:txBody>
      </p:sp>
      <p:sp>
        <p:nvSpPr>
          <p:cNvPr id="39939" name="Rectangle 3"/>
          <p:cNvSpPr>
            <a:spLocks noGrp="1" noChangeArrowheads="1"/>
          </p:cNvSpPr>
          <p:nvPr>
            <p:ph idx="4294967295"/>
          </p:nvPr>
        </p:nvSpPr>
        <p:spPr>
          <a:xfrm>
            <a:off x="1317625" y="2082800"/>
            <a:ext cx="7499350" cy="4800600"/>
          </a:xfrm>
        </p:spPr>
        <p:txBody>
          <a:bodyPr/>
          <a:lstStyle/>
          <a:p>
            <a:pPr eaLnBrk="1" hangingPunct="1"/>
            <a:r>
              <a:rPr lang="en-US" altLang="en-US" sz="2800" dirty="0" smtClean="0"/>
              <a:t>National agencies to submit progress report to the PCW </a:t>
            </a:r>
          </a:p>
          <a:p>
            <a:pPr eaLnBrk="1" hangingPunct="1"/>
            <a:r>
              <a:rPr lang="en-PH" altLang="en-US" sz="2800" dirty="0" smtClean="0"/>
              <a:t>All agencies shall conduct their own monitoring of the effectiveness of their programs</a:t>
            </a:r>
          </a:p>
          <a:p>
            <a:pPr eaLnBrk="1" hangingPunct="1"/>
            <a:r>
              <a:rPr lang="en-PH" altLang="en-US" sz="2800" dirty="0" smtClean="0"/>
              <a:t>At the Regional/Local levels, the existing mechanisms like the regional/local development councils are engaged  for the implementation and monitoring of this act.</a:t>
            </a:r>
            <a:endParaRPr lang="en-US" altLang="en-US" sz="2800" dirty="0" smtClean="0"/>
          </a:p>
        </p:txBody>
      </p:sp>
    </p:spTree>
  </p:cSld>
  <p:clrMapOvr>
    <a:masterClrMapping/>
  </p:clrMapOvr>
  <p:transition>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4294967295"/>
          </p:nvPr>
        </p:nvSpPr>
        <p:spPr>
          <a:xfrm>
            <a:off x="1143000" y="762000"/>
            <a:ext cx="7315200" cy="5181600"/>
          </a:xfrm>
        </p:spPr>
        <p:txBody>
          <a:bodyPr/>
          <a:lstStyle/>
          <a:p>
            <a:pPr eaLnBrk="1" hangingPunct="1">
              <a:lnSpc>
                <a:spcPct val="90000"/>
              </a:lnSpc>
              <a:buFont typeface="Wingdings 2" panose="05020102010507070707" pitchFamily="18" charset="2"/>
              <a:buNone/>
            </a:pPr>
            <a:r>
              <a:rPr lang="en-US" altLang="en-US" sz="3200" b="1" dirty="0" smtClean="0">
                <a:solidFill>
                  <a:schemeClr val="accent1"/>
                </a:solidFill>
              </a:rPr>
              <a:t>Penalties</a:t>
            </a:r>
          </a:p>
          <a:p>
            <a:pPr eaLnBrk="1" hangingPunct="1">
              <a:lnSpc>
                <a:spcPct val="90000"/>
              </a:lnSpc>
              <a:buFont typeface="Wingdings 2" panose="05020102010507070707" pitchFamily="18" charset="2"/>
              <a:buNone/>
            </a:pPr>
            <a:r>
              <a:rPr lang="en-US" altLang="en-US" sz="2800" b="1" dirty="0" smtClean="0">
                <a:solidFill>
                  <a:schemeClr val="folHlink"/>
                </a:solidFill>
              </a:rPr>
              <a:t>	</a:t>
            </a:r>
            <a:r>
              <a:rPr lang="en-US" altLang="en-US" sz="2400" dirty="0" smtClean="0"/>
              <a:t>If the violation is committed by a </a:t>
            </a:r>
            <a:r>
              <a:rPr lang="en-US" altLang="en-US" sz="2400" b="1" dirty="0" smtClean="0"/>
              <a:t>government </a:t>
            </a:r>
            <a:r>
              <a:rPr lang="en-US" altLang="en-US" sz="2400" dirty="0" smtClean="0"/>
              <a:t>agency or any government office, including government-owned and controlled corporations and local government units, the person directly responsible for the violation, as well as the </a:t>
            </a:r>
            <a:r>
              <a:rPr lang="en-US" altLang="en-US" sz="2400" b="1" dirty="0" smtClean="0"/>
              <a:t>head of the agency or shall be held liable</a:t>
            </a:r>
            <a:r>
              <a:rPr lang="en-US" altLang="en-US" sz="2400" dirty="0" smtClean="0"/>
              <a:t> under the Magna Carta of Women. The sanctions under </a:t>
            </a:r>
            <a:r>
              <a:rPr lang="en-US" altLang="en-US" sz="2400" b="1" dirty="0" smtClean="0"/>
              <a:t>administrative law, civil service or other appropriate laws</a:t>
            </a:r>
            <a:r>
              <a:rPr lang="en-US" altLang="en-US" sz="2400" dirty="0" smtClean="0"/>
              <a:t> shall be </a:t>
            </a:r>
            <a:r>
              <a:rPr lang="en-US" altLang="en-US" sz="2400" b="1" dirty="0" smtClean="0"/>
              <a:t>recommended by the Commission on Human Rights to the Civil Service Commission and the Department of the Interior and Local Government.</a:t>
            </a:r>
            <a:r>
              <a:rPr lang="en-US" altLang="en-US" sz="2400" dirty="0" smtClean="0"/>
              <a:t>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additive="base">
                                        <p:cTn id="7"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anim calcmode="lin" valueType="num">
                                      <p:cBhvr additive="base">
                                        <p:cTn id="11" dur="5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81600" y="990600"/>
            <a:ext cx="2995935" cy="4203297"/>
          </a:xfrm>
          <a:prstGeom prst="rect">
            <a:avLst/>
          </a:prstGeom>
        </p:spPr>
      </p:pic>
      <p:sp>
        <p:nvSpPr>
          <p:cNvPr id="5123" name="Rectangle 2"/>
          <p:cNvSpPr>
            <a:spLocks noGrp="1" noChangeArrowheads="1"/>
          </p:cNvSpPr>
          <p:nvPr>
            <p:ph type="title" idx="4294967295"/>
          </p:nvPr>
        </p:nvSpPr>
        <p:spPr>
          <a:xfrm>
            <a:off x="914400" y="3657600"/>
            <a:ext cx="4800600" cy="533400"/>
          </a:xfrm>
        </p:spPr>
        <p:txBody>
          <a:bodyPr anchor="b">
            <a:noAutofit/>
          </a:bodyPr>
          <a:lstStyle/>
          <a:p>
            <a:pPr eaLnBrk="1" hangingPunct="1">
              <a:defRPr/>
            </a:pPr>
            <a:r>
              <a:rPr lang="en-US" sz="4400" b="1" dirty="0">
                <a:solidFill>
                  <a:schemeClr val="accent5"/>
                </a:solidFill>
                <a:latin typeface="Arial Black" panose="020B0A04020102020204" pitchFamily="34" charset="0"/>
              </a:rPr>
              <a:t>DELIBERATE </a:t>
            </a:r>
            <a:r>
              <a:rPr lang="en-US" sz="4400" b="1" spc="545" dirty="0">
                <a:solidFill>
                  <a:schemeClr val="accent5"/>
                </a:solidFill>
                <a:latin typeface="Arial Black" panose="020B0A04020102020204" pitchFamily="34" charset="0"/>
              </a:rPr>
              <a:t>PUBLIC ACTION </a:t>
            </a:r>
            <a:r>
              <a:rPr lang="en-US" sz="4400" b="1" dirty="0">
                <a:solidFill>
                  <a:schemeClr val="accent5"/>
                </a:solidFill>
                <a:latin typeface="Arial Black" panose="020B0A04020102020204" pitchFamily="34" charset="0"/>
              </a:rPr>
              <a:t>IS </a:t>
            </a:r>
            <a:r>
              <a:rPr lang="en-US" sz="4400" b="1" dirty="0" smtClean="0">
                <a:solidFill>
                  <a:schemeClr val="accent5"/>
                </a:solidFill>
                <a:latin typeface="Arial Black" panose="020B0A04020102020204" pitchFamily="34" charset="0"/>
              </a:rPr>
              <a:t>NEEDED.</a:t>
            </a:r>
            <a:endParaRPr lang="en-US" sz="3200" b="1" u="sng" dirty="0">
              <a:solidFill>
                <a:schemeClr val="accent5"/>
              </a:solidFill>
              <a:latin typeface="Arial Black" panose="020B0A040201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895600"/>
            <a:ext cx="533400" cy="533400"/>
          </a:xfrm>
          <a:prstGeom prst="rect">
            <a:avLst/>
          </a:prstGeom>
        </p:spPr>
      </p:pic>
    </p:spTree>
    <p:extLst>
      <p:ext uri="{BB962C8B-B14F-4D97-AF65-F5344CB8AC3E}">
        <p14:creationId xmlns:p14="http://schemas.microsoft.com/office/powerpoint/2010/main" val="241503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750" fill="hold"/>
                                        <p:tgtEl>
                                          <p:spTgt spid="6"/>
                                        </p:tgtEl>
                                      </p:cBhvr>
                                      <p:by x="75000" y="75000"/>
                                    </p:animScale>
                                  </p:childTnLst>
                                </p:cTn>
                              </p:par>
                            </p:childTnLst>
                          </p:cTn>
                        </p:par>
                        <p:par>
                          <p:cTn id="7" fill="hold">
                            <p:stCondLst>
                              <p:cond delay="750"/>
                            </p:stCondLst>
                            <p:childTnLst>
                              <p:par>
                                <p:cTn id="8" presetID="26"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80">
                                          <p:stCondLst>
                                            <p:cond delay="0"/>
                                          </p:stCondLst>
                                        </p:cTn>
                                        <p:tgtEl>
                                          <p:spTgt spid="2"/>
                                        </p:tgtEl>
                                      </p:cBhvr>
                                    </p:animEffect>
                                    <p:anim calcmode="lin" valueType="num">
                                      <p:cBhvr>
                                        <p:cTn id="1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6" dur="26">
                                          <p:stCondLst>
                                            <p:cond delay="650"/>
                                          </p:stCondLst>
                                        </p:cTn>
                                        <p:tgtEl>
                                          <p:spTgt spid="2"/>
                                        </p:tgtEl>
                                      </p:cBhvr>
                                      <p:to x="100000" y="60000"/>
                                    </p:animScale>
                                    <p:animScale>
                                      <p:cBhvr>
                                        <p:cTn id="17" dur="166" decel="50000">
                                          <p:stCondLst>
                                            <p:cond delay="676"/>
                                          </p:stCondLst>
                                        </p:cTn>
                                        <p:tgtEl>
                                          <p:spTgt spid="2"/>
                                        </p:tgtEl>
                                      </p:cBhvr>
                                      <p:to x="100000" y="100000"/>
                                    </p:animScale>
                                    <p:animScale>
                                      <p:cBhvr>
                                        <p:cTn id="18" dur="26">
                                          <p:stCondLst>
                                            <p:cond delay="1312"/>
                                          </p:stCondLst>
                                        </p:cTn>
                                        <p:tgtEl>
                                          <p:spTgt spid="2"/>
                                        </p:tgtEl>
                                      </p:cBhvr>
                                      <p:to x="100000" y="80000"/>
                                    </p:animScale>
                                    <p:animScale>
                                      <p:cBhvr>
                                        <p:cTn id="19" dur="166" decel="50000">
                                          <p:stCondLst>
                                            <p:cond delay="1338"/>
                                          </p:stCondLst>
                                        </p:cTn>
                                        <p:tgtEl>
                                          <p:spTgt spid="2"/>
                                        </p:tgtEl>
                                      </p:cBhvr>
                                      <p:to x="100000" y="100000"/>
                                    </p:animScale>
                                    <p:animScale>
                                      <p:cBhvr>
                                        <p:cTn id="20" dur="26">
                                          <p:stCondLst>
                                            <p:cond delay="1642"/>
                                          </p:stCondLst>
                                        </p:cTn>
                                        <p:tgtEl>
                                          <p:spTgt spid="2"/>
                                        </p:tgtEl>
                                      </p:cBhvr>
                                      <p:to x="100000" y="90000"/>
                                    </p:animScale>
                                    <p:animScale>
                                      <p:cBhvr>
                                        <p:cTn id="21" dur="166" decel="50000">
                                          <p:stCondLst>
                                            <p:cond delay="1668"/>
                                          </p:stCondLst>
                                        </p:cTn>
                                        <p:tgtEl>
                                          <p:spTgt spid="2"/>
                                        </p:tgtEl>
                                      </p:cBhvr>
                                      <p:to x="100000" y="100000"/>
                                    </p:animScale>
                                    <p:animScale>
                                      <p:cBhvr>
                                        <p:cTn id="22" dur="26">
                                          <p:stCondLst>
                                            <p:cond delay="1808"/>
                                          </p:stCondLst>
                                        </p:cTn>
                                        <p:tgtEl>
                                          <p:spTgt spid="2"/>
                                        </p:tgtEl>
                                      </p:cBhvr>
                                      <p:to x="100000" y="95000"/>
                                    </p:animScale>
                                    <p:animScale>
                                      <p:cBhvr>
                                        <p:cTn id="2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3848"/>
            <a:ext cx="9144000" cy="68246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1433023"/>
            <a:ext cx="9144000" cy="3450304"/>
          </a:xfrm>
          <a:prstGeom prst="rect">
            <a:avLst/>
          </a:prstGeom>
          <a:noFill/>
        </p:spPr>
        <p:txBody>
          <a:bodyPr wrap="square" rtlCol="0">
            <a:spAutoFit/>
          </a:bodyPr>
          <a:lstStyle/>
          <a:p>
            <a:pPr algn="ctr"/>
            <a:r>
              <a:rPr lang="en-PH" sz="4364" spc="225" dirty="0">
                <a:solidFill>
                  <a:schemeClr val="bg1"/>
                </a:solidFill>
              </a:rPr>
              <a:t>THE                                                    </a:t>
            </a:r>
            <a:r>
              <a:rPr lang="en-PH" sz="4364" spc="225" dirty="0">
                <a:solidFill>
                  <a:schemeClr val="accent5">
                    <a:lumMod val="40000"/>
                    <a:lumOff val="60000"/>
                  </a:schemeClr>
                </a:solidFill>
              </a:rPr>
              <a:t>EDUCATION SYSTEM                                              </a:t>
            </a:r>
            <a:r>
              <a:rPr lang="en-PH" sz="4364" spc="225" dirty="0">
                <a:solidFill>
                  <a:schemeClr val="bg1"/>
                </a:solidFill>
              </a:rPr>
              <a:t>IS </a:t>
            </a:r>
            <a:r>
              <a:rPr lang="en-PH" sz="4364" spc="225" dirty="0">
                <a:solidFill>
                  <a:schemeClr val="accent5">
                    <a:lumMod val="40000"/>
                    <a:lumOff val="60000"/>
                  </a:schemeClr>
                </a:solidFill>
              </a:rPr>
              <a:t>CRUCIAL</a:t>
            </a:r>
            <a:r>
              <a:rPr lang="en-PH" sz="4364" spc="225" dirty="0">
                <a:solidFill>
                  <a:schemeClr val="bg1"/>
                </a:solidFill>
              </a:rPr>
              <a:t> IN                                  ACHIEVING                                             </a:t>
            </a:r>
            <a:r>
              <a:rPr lang="en-PH" sz="4364" spc="225" dirty="0">
                <a:solidFill>
                  <a:schemeClr val="accent5">
                    <a:lumMod val="40000"/>
                    <a:lumOff val="60000"/>
                  </a:schemeClr>
                </a:solidFill>
              </a:rPr>
              <a:t>GENDER EQUALITY</a:t>
            </a:r>
            <a:r>
              <a:rPr lang="en-PH" sz="4364" spc="225" dirty="0">
                <a:solidFill>
                  <a:schemeClr val="bg1"/>
                </a:solidFill>
              </a:rPr>
              <a:t>.</a:t>
            </a:r>
            <a:endParaRPr lang="en-US" sz="4364" spc="225" dirty="0">
              <a:solidFill>
                <a:schemeClr val="bg1"/>
              </a:solidFill>
            </a:endParaRPr>
          </a:p>
        </p:txBody>
      </p:sp>
    </p:spTree>
    <p:extLst>
      <p:ext uri="{BB962C8B-B14F-4D97-AF65-F5344CB8AC3E}">
        <p14:creationId xmlns:p14="http://schemas.microsoft.com/office/powerpoint/2010/main" val="253552077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5" name="Straight Connector 114"/>
          <p:cNvCxnSpPr/>
          <p:nvPr/>
        </p:nvCxnSpPr>
        <p:spPr>
          <a:xfrm flipV="1">
            <a:off x="4085768" y="4059447"/>
            <a:ext cx="2231192" cy="43984"/>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134182" y="4480906"/>
            <a:ext cx="1180922" cy="638247"/>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2897413" y="5574443"/>
            <a:ext cx="1833203" cy="5327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349021" y="5106303"/>
            <a:ext cx="3455979" cy="200611"/>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00281" y="1482512"/>
            <a:ext cx="1921170" cy="2163562"/>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48520" y="2973803"/>
            <a:ext cx="1541441" cy="958645"/>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012554" y="4307327"/>
            <a:ext cx="1180922" cy="638247"/>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464007" y="5072575"/>
            <a:ext cx="1856468" cy="28601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4968145" y="4269761"/>
            <a:ext cx="1072860" cy="872895"/>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01364" y="450000"/>
            <a:ext cx="3908722" cy="1246239"/>
          </a:xfrm>
          <a:prstGeom prst="rect">
            <a:avLst/>
          </a:prstGeom>
        </p:spPr>
        <p:txBody>
          <a:bodyPr wrap="square">
            <a:spAutoFit/>
          </a:bodyPr>
          <a:lstStyle/>
          <a:p>
            <a:pPr algn="ctr">
              <a:lnSpc>
                <a:spcPct val="90000"/>
              </a:lnSpc>
            </a:pPr>
            <a:r>
              <a:rPr lang="en-PH" sz="3000" b="1" i="1" dirty="0"/>
              <a:t>OUR COMMITMENTS                           </a:t>
            </a:r>
            <a:r>
              <a:rPr lang="en-PH" sz="2666" b="1" i="1" dirty="0"/>
              <a:t>to Gender Equality </a:t>
            </a:r>
          </a:p>
          <a:p>
            <a:pPr algn="ctr">
              <a:lnSpc>
                <a:spcPct val="90000"/>
              </a:lnSpc>
            </a:pPr>
            <a:r>
              <a:rPr lang="en-PH" sz="2666" b="1" i="1" dirty="0"/>
              <a:t>in Education</a:t>
            </a:r>
          </a:p>
        </p:txBody>
      </p:sp>
      <p:sp>
        <p:nvSpPr>
          <p:cNvPr id="46" name="TextBox 45"/>
          <p:cNvSpPr txBox="1"/>
          <p:nvPr/>
        </p:nvSpPr>
        <p:spPr>
          <a:xfrm>
            <a:off x="5507207" y="2115734"/>
            <a:ext cx="3236795" cy="1061829"/>
          </a:xfrm>
          <a:prstGeom prst="rect">
            <a:avLst/>
          </a:prstGeom>
          <a:noFill/>
          <a:ln>
            <a:noFill/>
          </a:ln>
        </p:spPr>
        <p:txBody>
          <a:bodyPr wrap="square" rtlCol="0">
            <a:spAutoFit/>
          </a:bodyPr>
          <a:lstStyle/>
          <a:p>
            <a:pPr algn="ctr">
              <a:lnSpc>
                <a:spcPct val="70000"/>
              </a:lnSpc>
            </a:pPr>
            <a:r>
              <a:rPr lang="en-PH" sz="4500" b="1" dirty="0">
                <a:ln w="12700">
                  <a:solidFill>
                    <a:srgbClr val="EAB200"/>
                  </a:solidFill>
                  <a:prstDash val="solid"/>
                </a:ln>
                <a:solidFill>
                  <a:srgbClr val="FFC000"/>
                </a:solidFill>
                <a:effectLst>
                  <a:outerShdw dist="38100" dir="2640000" algn="bl" rotWithShape="0">
                    <a:schemeClr val="accent1"/>
                  </a:outerShdw>
                </a:effectLst>
              </a:rPr>
              <a:t>Education for all!</a:t>
            </a:r>
          </a:p>
        </p:txBody>
      </p:sp>
      <p:grpSp>
        <p:nvGrpSpPr>
          <p:cNvPr id="43" name="Group 42"/>
          <p:cNvGrpSpPr/>
          <p:nvPr/>
        </p:nvGrpSpPr>
        <p:grpSpPr>
          <a:xfrm>
            <a:off x="4372706" y="4722110"/>
            <a:ext cx="1519395" cy="1519396"/>
            <a:chOff x="3775828" y="2084177"/>
            <a:chExt cx="2431033" cy="2431033"/>
          </a:xfrm>
        </p:grpSpPr>
        <p:sp>
          <p:nvSpPr>
            <p:cNvPr id="47" name="Oval 46"/>
            <p:cNvSpPr/>
            <p:nvPr/>
          </p:nvSpPr>
          <p:spPr>
            <a:xfrm>
              <a:off x="3775828" y="2084177"/>
              <a:ext cx="2431033" cy="2431033"/>
            </a:xfrm>
            <a:prstGeom prst="ellipse">
              <a:avLst/>
            </a:prstGeom>
            <a:solidFill>
              <a:schemeClr val="accent5">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8" name="Rectangle 47"/>
            <p:cNvSpPr/>
            <p:nvPr/>
          </p:nvSpPr>
          <p:spPr>
            <a:xfrm>
              <a:off x="3819950" y="2554847"/>
              <a:ext cx="2349635" cy="1526571"/>
            </a:xfrm>
            <a:prstGeom prst="rect">
              <a:avLst/>
            </a:prstGeom>
          </p:spPr>
          <p:txBody>
            <a:bodyPr wrap="square">
              <a:spAutoFit/>
            </a:bodyPr>
            <a:lstStyle/>
            <a:p>
              <a:pPr algn="ctr">
                <a:lnSpc>
                  <a:spcPct val="80000"/>
                </a:lnSpc>
              </a:pPr>
              <a:r>
                <a:rPr lang="en-PH" sz="1750" b="1" dirty="0">
                  <a:solidFill>
                    <a:schemeClr val="bg1"/>
                  </a:solidFill>
                  <a:effectLst>
                    <a:outerShdw blurRad="38100" dist="38100" dir="2700000" algn="tl">
                      <a:srgbClr val="000000">
                        <a:alpha val="43137"/>
                      </a:srgbClr>
                    </a:outerShdw>
                  </a:effectLst>
                </a:rPr>
                <a:t>RA 9710 Magna Carta of Women, 2009</a:t>
              </a:r>
              <a:endParaRPr lang="en-US" sz="1750" dirty="0">
                <a:solidFill>
                  <a:schemeClr val="bg1"/>
                </a:solidFill>
                <a:effectLst>
                  <a:outerShdw blurRad="38100" dist="38100" dir="2700000" algn="tl">
                    <a:srgbClr val="000000">
                      <a:alpha val="43137"/>
                    </a:srgbClr>
                  </a:outerShdw>
                </a:effectLst>
              </a:endParaRPr>
            </a:p>
          </p:txBody>
        </p:sp>
      </p:grpSp>
      <p:grpSp>
        <p:nvGrpSpPr>
          <p:cNvPr id="49" name="Group 48"/>
          <p:cNvGrpSpPr/>
          <p:nvPr/>
        </p:nvGrpSpPr>
        <p:grpSpPr>
          <a:xfrm>
            <a:off x="5324211" y="3189742"/>
            <a:ext cx="1544531" cy="1540028"/>
            <a:chOff x="8079061" y="491398"/>
            <a:chExt cx="2217883" cy="2211416"/>
          </a:xfrm>
        </p:grpSpPr>
        <p:sp>
          <p:nvSpPr>
            <p:cNvPr id="50" name="Freeform 49"/>
            <p:cNvSpPr/>
            <p:nvPr/>
          </p:nvSpPr>
          <p:spPr>
            <a:xfrm>
              <a:off x="8079061" y="491398"/>
              <a:ext cx="2211416" cy="2211416"/>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89555" tIns="89555" rIns="89555" bIns="89555" numCol="1" spcCol="1270" anchor="ctr" anchorCtr="0">
              <a:noAutofit/>
            </a:bodyPr>
            <a:lstStyle/>
            <a:p>
              <a:pPr algn="ctr" defTabSz="1027929">
                <a:lnSpc>
                  <a:spcPct val="90000"/>
                </a:lnSpc>
                <a:spcBef>
                  <a:spcPct val="0"/>
                </a:spcBef>
                <a:spcAft>
                  <a:spcPct val="35000"/>
                </a:spcAft>
              </a:pPr>
              <a:endParaRPr lang="en-US" sz="2313"/>
            </a:p>
          </p:txBody>
        </p:sp>
        <p:sp>
          <p:nvSpPr>
            <p:cNvPr id="54" name="TextBox 53"/>
            <p:cNvSpPr txBox="1"/>
            <p:nvPr/>
          </p:nvSpPr>
          <p:spPr>
            <a:xfrm>
              <a:off x="8079061" y="855291"/>
              <a:ext cx="2217883" cy="1447400"/>
            </a:xfrm>
            <a:prstGeom prst="rect">
              <a:avLst/>
            </a:prstGeom>
            <a:noFill/>
          </p:spPr>
          <p:txBody>
            <a:bodyPr wrap="square" rtlCol="0">
              <a:spAutoFit/>
            </a:bodyPr>
            <a:lstStyle/>
            <a:p>
              <a:pPr algn="ctr">
                <a:lnSpc>
                  <a:spcPct val="85000"/>
                </a:lnSpc>
              </a:pPr>
              <a:r>
                <a:rPr lang="en-PH" sz="1750" b="1" dirty="0">
                  <a:solidFill>
                    <a:schemeClr val="bg1"/>
                  </a:solidFill>
                  <a:effectLst>
                    <a:outerShdw blurRad="38100" dist="38100" dir="2700000" algn="tl">
                      <a:srgbClr val="000000">
                        <a:alpha val="43137"/>
                      </a:srgbClr>
                    </a:outerShdw>
                  </a:effectLst>
                </a:rPr>
                <a:t>Governance    of Basic Education Act, 2001</a:t>
              </a:r>
              <a:endParaRPr lang="en-US" sz="1750" dirty="0">
                <a:solidFill>
                  <a:schemeClr val="bg1"/>
                </a:solidFill>
                <a:effectLst>
                  <a:outerShdw blurRad="38100" dist="38100" dir="2700000" algn="tl">
                    <a:srgbClr val="000000">
                      <a:alpha val="43137"/>
                    </a:srgbClr>
                  </a:outerShdw>
                </a:effectLst>
              </a:endParaRPr>
            </a:p>
          </p:txBody>
        </p:sp>
      </p:grpSp>
      <p:grpSp>
        <p:nvGrpSpPr>
          <p:cNvPr id="60" name="Group 59"/>
          <p:cNvGrpSpPr/>
          <p:nvPr/>
        </p:nvGrpSpPr>
        <p:grpSpPr>
          <a:xfrm>
            <a:off x="6321453" y="4651540"/>
            <a:ext cx="1519395" cy="1519396"/>
            <a:chOff x="3775828" y="2084177"/>
            <a:chExt cx="2431033" cy="2431033"/>
          </a:xfrm>
        </p:grpSpPr>
        <p:sp>
          <p:nvSpPr>
            <p:cNvPr id="61" name="Oval 60"/>
            <p:cNvSpPr/>
            <p:nvPr/>
          </p:nvSpPr>
          <p:spPr>
            <a:xfrm>
              <a:off x="3775828" y="2084177"/>
              <a:ext cx="2431033" cy="2431033"/>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2" name="Rectangle 61"/>
            <p:cNvSpPr/>
            <p:nvPr/>
          </p:nvSpPr>
          <p:spPr>
            <a:xfrm>
              <a:off x="3819950" y="2554847"/>
              <a:ext cx="2349635" cy="1526571"/>
            </a:xfrm>
            <a:prstGeom prst="rect">
              <a:avLst/>
            </a:prstGeom>
          </p:spPr>
          <p:txBody>
            <a:bodyPr wrap="square">
              <a:spAutoFit/>
            </a:bodyPr>
            <a:lstStyle/>
            <a:p>
              <a:pPr algn="ctr">
                <a:lnSpc>
                  <a:spcPct val="80000"/>
                </a:lnSpc>
              </a:pPr>
              <a:r>
                <a:rPr lang="en-PH" sz="1750" b="1" dirty="0">
                  <a:solidFill>
                    <a:schemeClr val="bg1"/>
                  </a:solidFill>
                  <a:effectLst>
                    <a:outerShdw blurRad="38100" dist="38100" dir="2700000" algn="tl">
                      <a:srgbClr val="000000">
                        <a:alpha val="43137"/>
                      </a:srgbClr>
                    </a:outerShdw>
                  </a:effectLst>
                </a:rPr>
                <a:t>Others relevant mandates and  policies</a:t>
              </a:r>
              <a:endParaRPr lang="en-US" sz="1750" dirty="0">
                <a:solidFill>
                  <a:schemeClr val="bg1"/>
                </a:solidFill>
                <a:effectLst>
                  <a:outerShdw blurRad="38100" dist="38100" dir="2700000" algn="tl">
                    <a:srgbClr val="000000">
                      <a:alpha val="43137"/>
                    </a:srgbClr>
                  </a:outerShdw>
                </a:effectLst>
              </a:endParaRPr>
            </a:p>
          </p:txBody>
        </p:sp>
      </p:grpSp>
      <p:cxnSp>
        <p:nvCxnSpPr>
          <p:cNvPr id="64" name="Straight Connector 63"/>
          <p:cNvCxnSpPr/>
          <p:nvPr/>
        </p:nvCxnSpPr>
        <p:spPr>
          <a:xfrm flipV="1">
            <a:off x="1030117" y="1716569"/>
            <a:ext cx="259068" cy="959575"/>
          </a:xfrm>
          <a:prstGeom prst="line">
            <a:avLst/>
          </a:prstGeom>
          <a:ln w="571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09" idx="2"/>
          </p:cNvCxnSpPr>
          <p:nvPr/>
        </p:nvCxnSpPr>
        <p:spPr>
          <a:xfrm flipH="1">
            <a:off x="854699" y="2924739"/>
            <a:ext cx="1865300" cy="3510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15176" y="1329054"/>
            <a:ext cx="1074635" cy="1408355"/>
          </a:xfrm>
          <a:prstGeom prst="line">
            <a:avLst/>
          </a:prstGeom>
          <a:ln w="571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81907" y="4120249"/>
            <a:ext cx="1353916" cy="906849"/>
          </a:xfrm>
          <a:prstGeom prst="line">
            <a:avLst/>
          </a:prstGeom>
          <a:ln w="571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1125112" y="2915398"/>
            <a:ext cx="177105" cy="1108515"/>
          </a:xfrm>
          <a:prstGeom prst="line">
            <a:avLst/>
          </a:prstGeom>
          <a:ln w="571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706941" y="4364135"/>
            <a:ext cx="1236415" cy="783380"/>
          </a:xfrm>
          <a:prstGeom prst="line">
            <a:avLst/>
          </a:prstGeom>
          <a:ln w="571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108754" y="3101235"/>
            <a:ext cx="583452" cy="939598"/>
          </a:xfrm>
          <a:prstGeom prst="line">
            <a:avLst/>
          </a:prstGeom>
          <a:ln w="571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667393" y="1404901"/>
            <a:ext cx="2194139" cy="5549"/>
          </a:xfrm>
          <a:prstGeom prst="line">
            <a:avLst/>
          </a:prstGeom>
          <a:ln w="571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80254" y="4328798"/>
            <a:ext cx="1524453" cy="602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cxnSp>
        <p:nvCxnSpPr>
          <p:cNvPr id="78" name="Straight Connector 77"/>
          <p:cNvCxnSpPr/>
          <p:nvPr/>
        </p:nvCxnSpPr>
        <p:spPr>
          <a:xfrm flipV="1">
            <a:off x="2585500" y="1413113"/>
            <a:ext cx="1276031" cy="12343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784764" y="2747536"/>
            <a:ext cx="787006" cy="13018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735991" y="2696595"/>
            <a:ext cx="2219928" cy="1804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194768" y="2728737"/>
            <a:ext cx="1508194" cy="13904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85" idx="1"/>
          </p:cNvCxnSpPr>
          <p:nvPr/>
        </p:nvCxnSpPr>
        <p:spPr>
          <a:xfrm flipH="1">
            <a:off x="2584041" y="2647488"/>
            <a:ext cx="228019" cy="20536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1506802" y="1285202"/>
            <a:ext cx="1305262" cy="1404027"/>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1867718" y="4701165"/>
            <a:ext cx="1436865" cy="1314859"/>
            <a:chOff x="4811913" y="4534842"/>
            <a:chExt cx="2298983" cy="2103774"/>
          </a:xfrm>
        </p:grpSpPr>
        <p:sp>
          <p:nvSpPr>
            <p:cNvPr id="85" name="Freeform 84"/>
            <p:cNvSpPr/>
            <p:nvPr/>
          </p:nvSpPr>
          <p:spPr>
            <a:xfrm>
              <a:off x="4906140" y="4534842"/>
              <a:ext cx="2103774" cy="2103774"/>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82410" tIns="82410" rIns="82410" bIns="82410" numCol="1" spcCol="1270" anchor="ctr" anchorCtr="0">
              <a:noAutofit/>
            </a:bodyPr>
            <a:lstStyle/>
            <a:p>
              <a:pPr algn="ctr" defTabSz="527856">
                <a:lnSpc>
                  <a:spcPct val="90000"/>
                </a:lnSpc>
                <a:spcBef>
                  <a:spcPct val="0"/>
                </a:spcBef>
                <a:spcAft>
                  <a:spcPct val="35000"/>
                </a:spcAft>
              </a:pPr>
              <a:endParaRPr lang="en-US" sz="1187"/>
            </a:p>
          </p:txBody>
        </p:sp>
        <p:sp>
          <p:nvSpPr>
            <p:cNvPr id="86" name="Rectangle 85"/>
            <p:cNvSpPr/>
            <p:nvPr/>
          </p:nvSpPr>
          <p:spPr>
            <a:xfrm>
              <a:off x="4811913" y="4704568"/>
              <a:ext cx="2298983" cy="1871281"/>
            </a:xfrm>
            <a:prstGeom prst="rect">
              <a:avLst/>
            </a:prstGeom>
          </p:spPr>
          <p:txBody>
            <a:bodyPr wrap="square">
              <a:spAutoFit/>
            </a:bodyPr>
            <a:lstStyle/>
            <a:p>
              <a:pPr algn="ctr">
                <a:lnSpc>
                  <a:spcPct val="80000"/>
                </a:lnSpc>
              </a:pPr>
              <a:r>
                <a:rPr lang="en-PH" sz="1750" b="1" dirty="0">
                  <a:solidFill>
                    <a:schemeClr val="bg1"/>
                  </a:solidFill>
                  <a:effectLst>
                    <a:outerShdw blurRad="38100" dist="38100" dir="2700000" algn="tl">
                      <a:srgbClr val="000000">
                        <a:alpha val="43137"/>
                      </a:srgbClr>
                    </a:outerShdw>
                  </a:effectLst>
                </a:rPr>
                <a:t>Beijing Declaration and Platform for Action, 1995</a:t>
              </a:r>
              <a:endParaRPr lang="en-US" sz="1750" dirty="0">
                <a:solidFill>
                  <a:schemeClr val="bg1"/>
                </a:solidFill>
                <a:effectLst>
                  <a:outerShdw blurRad="38100" dist="38100" dir="2700000" algn="tl">
                    <a:srgbClr val="000000">
                      <a:alpha val="43137"/>
                    </a:srgbClr>
                  </a:outerShdw>
                </a:effectLst>
              </a:endParaRPr>
            </a:p>
          </p:txBody>
        </p:sp>
      </p:grpSp>
      <p:grpSp>
        <p:nvGrpSpPr>
          <p:cNvPr id="87" name="Group 86"/>
          <p:cNvGrpSpPr/>
          <p:nvPr/>
        </p:nvGrpSpPr>
        <p:grpSpPr>
          <a:xfrm>
            <a:off x="146207" y="3541955"/>
            <a:ext cx="1877250" cy="1845165"/>
            <a:chOff x="1227239" y="3999777"/>
            <a:chExt cx="3003600" cy="2952263"/>
          </a:xfrm>
        </p:grpSpPr>
        <p:sp>
          <p:nvSpPr>
            <p:cNvPr id="90" name="Freeform 89"/>
            <p:cNvSpPr/>
            <p:nvPr/>
          </p:nvSpPr>
          <p:spPr>
            <a:xfrm>
              <a:off x="1254141" y="3999777"/>
              <a:ext cx="2949217" cy="2778275"/>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82410" tIns="82410" rIns="82410" bIns="82410" numCol="1" spcCol="1270" anchor="ctr" anchorCtr="0">
              <a:noAutofit/>
            </a:bodyPr>
            <a:lstStyle/>
            <a:p>
              <a:pPr algn="ctr" defTabSz="527856">
                <a:lnSpc>
                  <a:spcPct val="90000"/>
                </a:lnSpc>
                <a:spcBef>
                  <a:spcPct val="0"/>
                </a:spcBef>
                <a:spcAft>
                  <a:spcPct val="35000"/>
                </a:spcAft>
              </a:pPr>
              <a:endParaRPr lang="en-US" sz="1187"/>
            </a:p>
          </p:txBody>
        </p:sp>
        <p:sp>
          <p:nvSpPr>
            <p:cNvPr id="91" name="Rectangle 90"/>
            <p:cNvSpPr/>
            <p:nvPr/>
          </p:nvSpPr>
          <p:spPr>
            <a:xfrm>
              <a:off x="1227239" y="4391339"/>
              <a:ext cx="3003600" cy="2560701"/>
            </a:xfrm>
            <a:prstGeom prst="rect">
              <a:avLst/>
            </a:prstGeom>
          </p:spPr>
          <p:txBody>
            <a:bodyPr wrap="square">
              <a:spAutoFit/>
            </a:bodyPr>
            <a:lstStyle/>
            <a:p>
              <a:pPr algn="ctr">
                <a:lnSpc>
                  <a:spcPct val="80000"/>
                </a:lnSpc>
              </a:pPr>
              <a:r>
                <a:rPr lang="en-PH" sz="1750" b="1" dirty="0">
                  <a:solidFill>
                    <a:schemeClr val="bg1"/>
                  </a:solidFill>
                  <a:effectLst>
                    <a:outerShdw blurRad="38100" dist="38100" dir="2700000" algn="tl">
                      <a:srgbClr val="000000">
                        <a:alpha val="43137"/>
                      </a:srgbClr>
                    </a:outerShdw>
                  </a:effectLst>
                </a:rPr>
                <a:t>Convention                on the Elimination of All Forms of Discrimination</a:t>
              </a:r>
            </a:p>
            <a:p>
              <a:pPr algn="ctr">
                <a:lnSpc>
                  <a:spcPct val="80000"/>
                </a:lnSpc>
              </a:pPr>
              <a:r>
                <a:rPr lang="en-US" sz="1750" b="1" dirty="0">
                  <a:solidFill>
                    <a:schemeClr val="bg1"/>
                  </a:solidFill>
                  <a:effectLst>
                    <a:outerShdw blurRad="38100" dist="38100" dir="2700000" algn="tl">
                      <a:srgbClr val="000000">
                        <a:alpha val="43137"/>
                      </a:srgbClr>
                    </a:outerShdw>
                  </a:effectLst>
                </a:rPr>
                <a:t>Against Women, 1979</a:t>
              </a:r>
              <a:endParaRPr lang="en-US" sz="1750" dirty="0">
                <a:solidFill>
                  <a:schemeClr val="bg1"/>
                </a:solidFill>
                <a:effectLst>
                  <a:outerShdw blurRad="38100" dist="38100" dir="2700000" algn="tl">
                    <a:srgbClr val="000000">
                      <a:alpha val="43137"/>
                    </a:srgbClr>
                  </a:outerShdw>
                </a:effectLst>
              </a:endParaRPr>
            </a:p>
          </p:txBody>
        </p:sp>
      </p:grpSp>
      <p:grpSp>
        <p:nvGrpSpPr>
          <p:cNvPr id="92" name="Group 91"/>
          <p:cNvGrpSpPr/>
          <p:nvPr/>
        </p:nvGrpSpPr>
        <p:grpSpPr>
          <a:xfrm>
            <a:off x="940823" y="664767"/>
            <a:ext cx="1643215" cy="1546113"/>
            <a:chOff x="1785057" y="46304"/>
            <a:chExt cx="2629145" cy="2473780"/>
          </a:xfrm>
        </p:grpSpPr>
        <p:sp>
          <p:nvSpPr>
            <p:cNvPr id="93" name="Freeform 92"/>
            <p:cNvSpPr/>
            <p:nvPr/>
          </p:nvSpPr>
          <p:spPr>
            <a:xfrm>
              <a:off x="1785057" y="46304"/>
              <a:ext cx="2548953" cy="2473780"/>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82410" tIns="82410" rIns="82410" bIns="82410" numCol="1" spcCol="1270" anchor="ctr" anchorCtr="0">
              <a:noAutofit/>
            </a:bodyPr>
            <a:lstStyle/>
            <a:p>
              <a:pPr algn="ctr" defTabSz="527856">
                <a:lnSpc>
                  <a:spcPct val="90000"/>
                </a:lnSpc>
                <a:spcBef>
                  <a:spcPct val="0"/>
                </a:spcBef>
                <a:spcAft>
                  <a:spcPct val="35000"/>
                </a:spcAft>
              </a:pPr>
              <a:endParaRPr lang="en-US" sz="1187"/>
            </a:p>
          </p:txBody>
        </p:sp>
        <p:sp>
          <p:nvSpPr>
            <p:cNvPr id="94" name="Rectangle 93"/>
            <p:cNvSpPr/>
            <p:nvPr/>
          </p:nvSpPr>
          <p:spPr>
            <a:xfrm>
              <a:off x="1831777" y="234179"/>
              <a:ext cx="2582425" cy="2215991"/>
            </a:xfrm>
            <a:prstGeom prst="rect">
              <a:avLst/>
            </a:prstGeom>
          </p:spPr>
          <p:txBody>
            <a:bodyPr wrap="square">
              <a:spAutoFit/>
            </a:bodyPr>
            <a:lstStyle/>
            <a:p>
              <a:pPr algn="ctr">
                <a:lnSpc>
                  <a:spcPct val="80000"/>
                </a:lnSpc>
              </a:pPr>
              <a:r>
                <a:rPr lang="en-US" sz="1750" b="1" dirty="0">
                  <a:solidFill>
                    <a:schemeClr val="bg1"/>
                  </a:solidFill>
                  <a:effectLst>
                    <a:outerShdw blurRad="38100" dist="38100" dir="2700000" algn="tl">
                      <a:srgbClr val="000000">
                        <a:alpha val="43137"/>
                      </a:srgbClr>
                    </a:outerShdw>
                  </a:effectLst>
                </a:rPr>
                <a:t>UNESCO Convention against Discrimination in Education, 1960</a:t>
              </a:r>
              <a:endParaRPr lang="en-US" sz="1750" dirty="0">
                <a:solidFill>
                  <a:schemeClr val="bg1"/>
                </a:solidFill>
                <a:effectLst>
                  <a:outerShdw blurRad="38100" dist="38100" dir="2700000" algn="tl">
                    <a:srgbClr val="000000">
                      <a:alpha val="43137"/>
                    </a:srgbClr>
                  </a:outerShdw>
                </a:effectLst>
              </a:endParaRPr>
            </a:p>
          </p:txBody>
        </p:sp>
      </p:grpSp>
      <p:grpSp>
        <p:nvGrpSpPr>
          <p:cNvPr id="95" name="Group 94"/>
          <p:cNvGrpSpPr/>
          <p:nvPr/>
        </p:nvGrpSpPr>
        <p:grpSpPr>
          <a:xfrm>
            <a:off x="1996519" y="1958450"/>
            <a:ext cx="1519395" cy="1519396"/>
            <a:chOff x="3775828" y="2084177"/>
            <a:chExt cx="2431033" cy="2431033"/>
          </a:xfrm>
        </p:grpSpPr>
        <p:sp>
          <p:nvSpPr>
            <p:cNvPr id="96" name="Oval 95"/>
            <p:cNvSpPr/>
            <p:nvPr/>
          </p:nvSpPr>
          <p:spPr>
            <a:xfrm>
              <a:off x="3775828" y="2084177"/>
              <a:ext cx="2431033" cy="243103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7" name="Rectangle 96"/>
            <p:cNvSpPr/>
            <p:nvPr/>
          </p:nvSpPr>
          <p:spPr>
            <a:xfrm>
              <a:off x="3819950" y="2554847"/>
              <a:ext cx="2349635" cy="1526571"/>
            </a:xfrm>
            <a:prstGeom prst="rect">
              <a:avLst/>
            </a:prstGeom>
          </p:spPr>
          <p:txBody>
            <a:bodyPr wrap="square">
              <a:spAutoFit/>
            </a:bodyPr>
            <a:lstStyle/>
            <a:p>
              <a:pPr algn="ctr">
                <a:lnSpc>
                  <a:spcPct val="80000"/>
                </a:lnSpc>
              </a:pPr>
              <a:r>
                <a:rPr lang="en-PH" sz="1750" b="1" dirty="0">
                  <a:solidFill>
                    <a:schemeClr val="bg1"/>
                  </a:solidFill>
                  <a:effectLst>
                    <a:outerShdw blurRad="38100" dist="38100" dir="2700000" algn="tl">
                      <a:srgbClr val="000000">
                        <a:alpha val="43137"/>
                      </a:srgbClr>
                    </a:outerShdw>
                  </a:effectLst>
                </a:rPr>
                <a:t>Universal Declaration of Human Rights, 1948</a:t>
              </a:r>
              <a:endParaRPr lang="en-US" sz="1750" dirty="0">
                <a:solidFill>
                  <a:schemeClr val="bg1"/>
                </a:solidFill>
                <a:effectLst>
                  <a:outerShdw blurRad="38100" dist="38100" dir="2700000" algn="tl">
                    <a:srgbClr val="000000">
                      <a:alpha val="43137"/>
                    </a:srgbClr>
                  </a:outerShdw>
                </a:effectLst>
              </a:endParaRPr>
            </a:p>
          </p:txBody>
        </p:sp>
      </p:grpSp>
      <p:grpSp>
        <p:nvGrpSpPr>
          <p:cNvPr id="98" name="Group 97"/>
          <p:cNvGrpSpPr/>
          <p:nvPr/>
        </p:nvGrpSpPr>
        <p:grpSpPr>
          <a:xfrm>
            <a:off x="3389318" y="837392"/>
            <a:ext cx="1375326" cy="1521743"/>
            <a:chOff x="5533055" y="231400"/>
            <a:chExt cx="2200522" cy="2434789"/>
          </a:xfrm>
        </p:grpSpPr>
        <p:sp>
          <p:nvSpPr>
            <p:cNvPr id="99" name="Freeform 98"/>
            <p:cNvSpPr/>
            <p:nvPr/>
          </p:nvSpPr>
          <p:spPr>
            <a:xfrm>
              <a:off x="5590013" y="231400"/>
              <a:ext cx="2086606" cy="2086606"/>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89555" tIns="89555" rIns="89555" bIns="89555" numCol="1" spcCol="1270" anchor="ctr" anchorCtr="0">
              <a:noAutofit/>
            </a:bodyPr>
            <a:lstStyle/>
            <a:p>
              <a:pPr algn="ctr" defTabSz="1027929">
                <a:lnSpc>
                  <a:spcPct val="90000"/>
                </a:lnSpc>
                <a:spcBef>
                  <a:spcPct val="0"/>
                </a:spcBef>
                <a:spcAft>
                  <a:spcPct val="35000"/>
                </a:spcAft>
              </a:pPr>
              <a:endParaRPr lang="en-US" sz="2313"/>
            </a:p>
          </p:txBody>
        </p:sp>
        <p:sp>
          <p:nvSpPr>
            <p:cNvPr id="100" name="Rectangle 99"/>
            <p:cNvSpPr/>
            <p:nvPr/>
          </p:nvSpPr>
          <p:spPr>
            <a:xfrm>
              <a:off x="5533055" y="450197"/>
              <a:ext cx="2200522" cy="2215992"/>
            </a:xfrm>
            <a:prstGeom prst="rect">
              <a:avLst/>
            </a:prstGeom>
          </p:spPr>
          <p:txBody>
            <a:bodyPr wrap="square">
              <a:spAutoFit/>
            </a:bodyPr>
            <a:lstStyle/>
            <a:p>
              <a:pPr algn="ctr">
                <a:lnSpc>
                  <a:spcPct val="80000"/>
                </a:lnSpc>
              </a:pPr>
              <a:r>
                <a:rPr lang="en-PH" sz="1750" b="1" dirty="0">
                  <a:solidFill>
                    <a:schemeClr val="bg1"/>
                  </a:solidFill>
                  <a:effectLst>
                    <a:outerShdw blurRad="38100" dist="38100" dir="2700000" algn="tl">
                      <a:srgbClr val="000000">
                        <a:alpha val="43137"/>
                      </a:srgbClr>
                    </a:outerShdw>
                  </a:effectLst>
                </a:rPr>
                <a:t>World Declaration on Education for All,                   1990</a:t>
              </a:r>
              <a:endParaRPr lang="en-US" sz="1750" dirty="0">
                <a:solidFill>
                  <a:schemeClr val="bg1"/>
                </a:solidFill>
                <a:effectLst>
                  <a:outerShdw blurRad="38100" dist="38100" dir="2700000" algn="tl">
                    <a:srgbClr val="000000">
                      <a:alpha val="43137"/>
                    </a:srgbClr>
                  </a:outerShdw>
                </a:effectLst>
              </a:endParaRPr>
            </a:p>
          </p:txBody>
        </p:sp>
      </p:grpSp>
      <p:grpSp>
        <p:nvGrpSpPr>
          <p:cNvPr id="101" name="Group 100"/>
          <p:cNvGrpSpPr/>
          <p:nvPr/>
        </p:nvGrpSpPr>
        <p:grpSpPr>
          <a:xfrm>
            <a:off x="3984258" y="2196357"/>
            <a:ext cx="1386176" cy="1284096"/>
            <a:chOff x="9803030" y="1986936"/>
            <a:chExt cx="2217883" cy="2054554"/>
          </a:xfrm>
        </p:grpSpPr>
        <p:sp>
          <p:nvSpPr>
            <p:cNvPr id="102" name="Freeform 101"/>
            <p:cNvSpPr/>
            <p:nvPr/>
          </p:nvSpPr>
          <p:spPr>
            <a:xfrm>
              <a:off x="9892401" y="1986936"/>
              <a:ext cx="2054554" cy="2054554"/>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89555" tIns="89555" rIns="89555" bIns="89555" numCol="1" spcCol="1270" anchor="ctr" anchorCtr="0">
              <a:noAutofit/>
            </a:bodyPr>
            <a:lstStyle/>
            <a:p>
              <a:pPr algn="ctr" defTabSz="1027929">
                <a:lnSpc>
                  <a:spcPct val="90000"/>
                </a:lnSpc>
                <a:spcBef>
                  <a:spcPct val="0"/>
                </a:spcBef>
                <a:spcAft>
                  <a:spcPct val="35000"/>
                </a:spcAft>
              </a:pPr>
              <a:endParaRPr lang="en-US" sz="2313" dirty="0"/>
            </a:p>
          </p:txBody>
        </p:sp>
        <p:sp>
          <p:nvSpPr>
            <p:cNvPr id="103" name="TextBox 102"/>
            <p:cNvSpPr txBox="1"/>
            <p:nvPr/>
          </p:nvSpPr>
          <p:spPr>
            <a:xfrm>
              <a:off x="9803030" y="2242042"/>
              <a:ext cx="2217883" cy="1612749"/>
            </a:xfrm>
            <a:prstGeom prst="rect">
              <a:avLst/>
            </a:prstGeom>
            <a:noFill/>
          </p:spPr>
          <p:txBody>
            <a:bodyPr wrap="square" rtlCol="0">
              <a:spAutoFit/>
            </a:bodyPr>
            <a:lstStyle/>
            <a:p>
              <a:pPr algn="ctr">
                <a:lnSpc>
                  <a:spcPct val="85000"/>
                </a:lnSpc>
              </a:pPr>
              <a:r>
                <a:rPr lang="en-PH" sz="1750" b="1" dirty="0">
                  <a:solidFill>
                    <a:schemeClr val="bg1"/>
                  </a:solidFill>
                  <a:effectLst>
                    <a:outerShdw blurRad="38100" dist="38100" dir="2700000" algn="tl">
                      <a:srgbClr val="000000">
                        <a:alpha val="43137"/>
                      </a:srgbClr>
                    </a:outerShdw>
                  </a:effectLst>
                </a:rPr>
                <a:t>Dakar Framework for Action, 2000</a:t>
              </a:r>
              <a:endParaRPr lang="en-US" sz="1750" dirty="0">
                <a:solidFill>
                  <a:schemeClr val="bg1"/>
                </a:solidFill>
                <a:effectLst>
                  <a:outerShdw blurRad="38100" dist="38100" dir="2700000" algn="tl">
                    <a:srgbClr val="000000">
                      <a:alpha val="43137"/>
                    </a:srgbClr>
                  </a:outerShdw>
                </a:effectLst>
              </a:endParaRPr>
            </a:p>
          </p:txBody>
        </p:sp>
      </p:grpSp>
      <p:grpSp>
        <p:nvGrpSpPr>
          <p:cNvPr id="104" name="Group 103"/>
          <p:cNvGrpSpPr/>
          <p:nvPr/>
        </p:nvGrpSpPr>
        <p:grpSpPr>
          <a:xfrm>
            <a:off x="3184438" y="3675350"/>
            <a:ext cx="1498661" cy="1479485"/>
            <a:chOff x="8050399" y="491398"/>
            <a:chExt cx="2240078" cy="2211416"/>
          </a:xfrm>
        </p:grpSpPr>
        <p:sp>
          <p:nvSpPr>
            <p:cNvPr id="105" name="Freeform 104"/>
            <p:cNvSpPr/>
            <p:nvPr/>
          </p:nvSpPr>
          <p:spPr>
            <a:xfrm>
              <a:off x="8079061" y="491398"/>
              <a:ext cx="2211416" cy="2211416"/>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a:solidFill>
              <a:schemeClr val="accent6"/>
            </a:solidFill>
          </p:spPr>
          <p:style>
            <a:lnRef idx="1">
              <a:schemeClr val="accent5"/>
            </a:lnRef>
            <a:fillRef idx="2">
              <a:schemeClr val="accent5"/>
            </a:fillRef>
            <a:effectRef idx="1">
              <a:schemeClr val="accent5"/>
            </a:effectRef>
            <a:fontRef idx="minor">
              <a:schemeClr val="dk1"/>
            </a:fontRef>
          </p:style>
          <p:txBody>
            <a:bodyPr spcFirstLastPara="0" vert="horz" wrap="square" lIns="89555" tIns="89555" rIns="89555" bIns="89555" numCol="1" spcCol="1270" anchor="ctr" anchorCtr="0">
              <a:noAutofit/>
            </a:bodyPr>
            <a:lstStyle/>
            <a:p>
              <a:pPr algn="ctr" defTabSz="1027929">
                <a:lnSpc>
                  <a:spcPct val="90000"/>
                </a:lnSpc>
                <a:spcBef>
                  <a:spcPct val="0"/>
                </a:spcBef>
                <a:spcAft>
                  <a:spcPct val="35000"/>
                </a:spcAft>
              </a:pPr>
              <a:endParaRPr lang="en-US" sz="2313"/>
            </a:p>
          </p:txBody>
        </p:sp>
        <p:sp>
          <p:nvSpPr>
            <p:cNvPr id="106" name="TextBox 105"/>
            <p:cNvSpPr txBox="1"/>
            <p:nvPr/>
          </p:nvSpPr>
          <p:spPr>
            <a:xfrm>
              <a:off x="8050399" y="740004"/>
              <a:ext cx="2217883" cy="1506630"/>
            </a:xfrm>
            <a:prstGeom prst="rect">
              <a:avLst/>
            </a:prstGeom>
            <a:noFill/>
          </p:spPr>
          <p:txBody>
            <a:bodyPr wrap="square" rtlCol="0">
              <a:spAutoFit/>
            </a:bodyPr>
            <a:lstStyle/>
            <a:p>
              <a:pPr algn="ctr">
                <a:lnSpc>
                  <a:spcPct val="85000"/>
                </a:lnSpc>
              </a:pPr>
              <a:r>
                <a:rPr lang="en-PH" sz="1750" b="1" dirty="0">
                  <a:solidFill>
                    <a:schemeClr val="bg1"/>
                  </a:solidFill>
                  <a:effectLst>
                    <a:outerShdw blurRad="38100" dist="38100" dir="2700000" algn="tl">
                      <a:srgbClr val="000000">
                        <a:alpha val="43137"/>
                      </a:srgbClr>
                    </a:outerShdw>
                  </a:effectLst>
                </a:rPr>
                <a:t>UN </a:t>
              </a:r>
            </a:p>
            <a:p>
              <a:pPr algn="ctr">
                <a:lnSpc>
                  <a:spcPct val="85000"/>
                </a:lnSpc>
              </a:pPr>
              <a:r>
                <a:rPr lang="en-PH" sz="1750" b="1" dirty="0">
                  <a:solidFill>
                    <a:schemeClr val="bg1"/>
                  </a:solidFill>
                  <a:effectLst>
                    <a:outerShdw blurRad="38100" dist="38100" dir="2700000" algn="tl">
                      <a:srgbClr val="000000">
                        <a:alpha val="43137"/>
                      </a:srgbClr>
                    </a:outerShdw>
                  </a:effectLst>
                </a:rPr>
                <a:t>Sustainable  Development Goals, 2015</a:t>
              </a:r>
              <a:endParaRPr lang="en-US" sz="1750" dirty="0">
                <a:solidFill>
                  <a:schemeClr val="bg1"/>
                </a:solidFill>
                <a:effectLst>
                  <a:outerShdw blurRad="38100" dist="38100" dir="2700000" algn="tl">
                    <a:srgbClr val="000000">
                      <a:alpha val="43137"/>
                    </a:srgbClr>
                  </a:outerShdw>
                </a:effectLst>
              </a:endParaRPr>
            </a:p>
          </p:txBody>
        </p:sp>
      </p:grpSp>
      <p:grpSp>
        <p:nvGrpSpPr>
          <p:cNvPr id="107" name="Group 106"/>
          <p:cNvGrpSpPr/>
          <p:nvPr/>
        </p:nvGrpSpPr>
        <p:grpSpPr>
          <a:xfrm>
            <a:off x="105743" y="2077210"/>
            <a:ext cx="1497912" cy="1385541"/>
            <a:chOff x="1227239" y="3999777"/>
            <a:chExt cx="3003600" cy="2778275"/>
          </a:xfrm>
        </p:grpSpPr>
        <p:sp>
          <p:nvSpPr>
            <p:cNvPr id="108" name="Freeform 107"/>
            <p:cNvSpPr/>
            <p:nvPr/>
          </p:nvSpPr>
          <p:spPr>
            <a:xfrm>
              <a:off x="1254141" y="3999777"/>
              <a:ext cx="2949217" cy="2778275"/>
            </a:xfrm>
            <a:custGeom>
              <a:avLst/>
              <a:gdLst>
                <a:gd name="connsiteX0" fmla="*/ 0 w 817985"/>
                <a:gd name="connsiteY0" fmla="*/ 408993 h 817985"/>
                <a:gd name="connsiteX1" fmla="*/ 408993 w 817985"/>
                <a:gd name="connsiteY1" fmla="*/ 0 h 817985"/>
                <a:gd name="connsiteX2" fmla="*/ 817986 w 817985"/>
                <a:gd name="connsiteY2" fmla="*/ 408993 h 817985"/>
                <a:gd name="connsiteX3" fmla="*/ 408993 w 817985"/>
                <a:gd name="connsiteY3" fmla="*/ 817986 h 817985"/>
                <a:gd name="connsiteX4" fmla="*/ 0 w 817985"/>
                <a:gd name="connsiteY4" fmla="*/ 408993 h 81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985" h="817985">
                  <a:moveTo>
                    <a:pt x="0" y="408993"/>
                  </a:moveTo>
                  <a:cubicBezTo>
                    <a:pt x="0" y="183112"/>
                    <a:pt x="183112" y="0"/>
                    <a:pt x="408993" y="0"/>
                  </a:cubicBezTo>
                  <a:cubicBezTo>
                    <a:pt x="634874" y="0"/>
                    <a:pt x="817986" y="183112"/>
                    <a:pt x="817986" y="408993"/>
                  </a:cubicBezTo>
                  <a:cubicBezTo>
                    <a:pt x="817986" y="634874"/>
                    <a:pt x="634874" y="817986"/>
                    <a:pt x="408993" y="817986"/>
                  </a:cubicBezTo>
                  <a:cubicBezTo>
                    <a:pt x="183112" y="817986"/>
                    <a:pt x="0" y="634874"/>
                    <a:pt x="0" y="408993"/>
                  </a:cubicBezTo>
                  <a:close/>
                </a:path>
              </a:pathLst>
            </a:cu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spcFirstLastPara="0" vert="horz" wrap="square" lIns="82410" tIns="82410" rIns="82410" bIns="82410" numCol="1" spcCol="1270" anchor="ctr" anchorCtr="0">
              <a:noAutofit/>
            </a:bodyPr>
            <a:lstStyle/>
            <a:p>
              <a:pPr algn="ctr" defTabSz="527856">
                <a:lnSpc>
                  <a:spcPct val="90000"/>
                </a:lnSpc>
                <a:spcBef>
                  <a:spcPct val="0"/>
                </a:spcBef>
                <a:spcAft>
                  <a:spcPct val="35000"/>
                </a:spcAft>
              </a:pPr>
              <a:endParaRPr lang="en-US" sz="1187"/>
            </a:p>
          </p:txBody>
        </p:sp>
        <p:sp>
          <p:nvSpPr>
            <p:cNvPr id="109" name="Rectangle 108"/>
            <p:cNvSpPr/>
            <p:nvPr/>
          </p:nvSpPr>
          <p:spPr>
            <a:xfrm>
              <a:off x="1227239" y="4489914"/>
              <a:ext cx="3003600" cy="1913167"/>
            </a:xfrm>
            <a:prstGeom prst="rect">
              <a:avLst/>
            </a:prstGeom>
          </p:spPr>
          <p:txBody>
            <a:bodyPr wrap="square">
              <a:spAutoFit/>
            </a:bodyPr>
            <a:lstStyle/>
            <a:p>
              <a:pPr algn="ctr">
                <a:lnSpc>
                  <a:spcPct val="80000"/>
                </a:lnSpc>
              </a:pPr>
              <a:r>
                <a:rPr lang="en-PH" sz="1750" b="1" dirty="0">
                  <a:solidFill>
                    <a:schemeClr val="bg1"/>
                  </a:solidFill>
                  <a:effectLst>
                    <a:outerShdw blurRad="38100" dist="38100" dir="2700000" algn="tl">
                      <a:srgbClr val="000000">
                        <a:alpha val="43137"/>
                      </a:srgbClr>
                    </a:outerShdw>
                  </a:effectLst>
                </a:rPr>
                <a:t>Convention                on the Rights of the Child</a:t>
              </a:r>
              <a:r>
                <a:rPr lang="en-US" sz="1750" b="1" dirty="0">
                  <a:solidFill>
                    <a:schemeClr val="bg1"/>
                  </a:solidFill>
                  <a:effectLst>
                    <a:outerShdw blurRad="38100" dist="38100" dir="2700000" algn="tl">
                      <a:srgbClr val="000000">
                        <a:alpha val="43137"/>
                      </a:srgbClr>
                    </a:outerShdw>
                  </a:effectLst>
                </a:rPr>
                <a:t>, 1989</a:t>
              </a:r>
              <a:endParaRPr lang="en-US" sz="175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1803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143000"/>
            <a:ext cx="9235440" cy="883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6" name="TextBox 5"/>
          <p:cNvSpPr txBox="1"/>
          <p:nvPr/>
        </p:nvSpPr>
        <p:spPr>
          <a:xfrm>
            <a:off x="1513436" y="2269717"/>
            <a:ext cx="6208568" cy="1770869"/>
          </a:xfrm>
          <a:prstGeom prst="rect">
            <a:avLst/>
          </a:prstGeom>
          <a:noFill/>
        </p:spPr>
        <p:txBody>
          <a:bodyPr wrap="square" rtlCol="0">
            <a:spAutoFit/>
          </a:bodyPr>
          <a:lstStyle/>
          <a:p>
            <a:pPr algn="ctr"/>
            <a:r>
              <a:rPr lang="en-PH" sz="3636" spc="187" dirty="0">
                <a:solidFill>
                  <a:schemeClr val="bg1"/>
                </a:solidFill>
              </a:rPr>
              <a:t>THE SCHOOLS ARE POWERFUL AGENTS OF GENDER SOCIALIZATION.</a:t>
            </a:r>
            <a:endParaRPr lang="en-US" sz="3636" spc="187" dirty="0">
              <a:solidFill>
                <a:schemeClr val="bg1"/>
              </a:solidFill>
            </a:endParaRPr>
          </a:p>
        </p:txBody>
      </p:sp>
      <p:sp>
        <p:nvSpPr>
          <p:cNvPr id="7" name="Date Placeholder 8"/>
          <p:cNvSpPr txBox="1">
            <a:spLocks/>
          </p:cNvSpPr>
          <p:nvPr/>
        </p:nvSpPr>
        <p:spPr bwMode="auto">
          <a:xfrm>
            <a:off x="8339343" y="5601593"/>
            <a:ext cx="391845" cy="385675"/>
          </a:xfrm>
          <a:prstGeom prst="rect">
            <a:avLst/>
          </a:prstGeom>
          <a:ln>
            <a:miter lim="800000"/>
            <a:headEnd/>
            <a:tailEnd/>
          </a:ln>
        </p:spPr>
        <p:txBody>
          <a:bodyPr>
            <a:prstTxWarp prst="textCircle">
              <a:avLst>
                <a:gd name="adj" fmla="val 257645"/>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834"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834"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Lorelie</a:t>
            </a:r>
            <a:r>
              <a:rPr lang="en-US" sz="834"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S. Astrera 2016</a:t>
            </a:r>
            <a:endParaRPr lang="en-US" altLang="en-US" sz="834"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4362883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2184" y="1125565"/>
            <a:ext cx="4317563" cy="994172"/>
          </a:xfrm>
        </p:spPr>
        <p:txBody>
          <a:bodyPr>
            <a:normAutofit fontScale="90000"/>
          </a:bodyPr>
          <a:lstStyle/>
          <a:p>
            <a:r>
              <a:rPr lang="en-PH" dirty="0" smtClean="0"/>
              <a:t>The Magna Carta of Women (RA 9710)</a:t>
            </a:r>
            <a:endParaRPr lang="en-US" dirty="0"/>
          </a:p>
        </p:txBody>
      </p:sp>
      <p:sp>
        <p:nvSpPr>
          <p:cNvPr id="3" name="Content Placeholder 2"/>
          <p:cNvSpPr>
            <a:spLocks noGrp="1"/>
          </p:cNvSpPr>
          <p:nvPr>
            <p:ph idx="1"/>
          </p:nvPr>
        </p:nvSpPr>
        <p:spPr>
          <a:xfrm>
            <a:off x="4375846" y="2226469"/>
            <a:ext cx="4430969" cy="3151346"/>
          </a:xfrm>
        </p:spPr>
        <p:txBody>
          <a:bodyPr>
            <a:noAutofit/>
          </a:bodyPr>
          <a:lstStyle/>
          <a:p>
            <a:r>
              <a:rPr lang="en-PH" dirty="0" smtClean="0"/>
              <a:t>equal access </a:t>
            </a:r>
            <a:r>
              <a:rPr lang="en-PH" dirty="0"/>
              <a:t>to and elimination of discrimination </a:t>
            </a:r>
            <a:r>
              <a:rPr lang="en-PH" dirty="0" smtClean="0"/>
              <a:t>in education</a:t>
            </a:r>
            <a:r>
              <a:rPr lang="en-PH" dirty="0"/>
              <a:t>, scholarships, and training. </a:t>
            </a:r>
            <a:endParaRPr lang="en-PH" dirty="0" smtClean="0"/>
          </a:p>
          <a:p>
            <a:r>
              <a:rPr lang="en-PH" dirty="0" smtClean="0"/>
              <a:t>ensure </a:t>
            </a:r>
            <a:r>
              <a:rPr lang="en-PH" dirty="0"/>
              <a:t>gender </a:t>
            </a:r>
            <a:r>
              <a:rPr lang="en-PH" dirty="0" smtClean="0"/>
              <a:t>stereotypes and </a:t>
            </a:r>
            <a:r>
              <a:rPr lang="en-PH" dirty="0"/>
              <a:t>images in educational materials and </a:t>
            </a:r>
            <a:r>
              <a:rPr lang="en-PH" dirty="0" smtClean="0"/>
              <a:t>curricula are </a:t>
            </a:r>
            <a:r>
              <a:rPr lang="en-PH" dirty="0"/>
              <a:t>adequately and appropriately revised </a:t>
            </a:r>
            <a:r>
              <a:rPr lang="en-PH" dirty="0" smtClean="0"/>
              <a:t>and gender-sensitive </a:t>
            </a:r>
            <a:r>
              <a:rPr lang="en-PH" dirty="0"/>
              <a:t>language is used at all times</a:t>
            </a:r>
            <a:r>
              <a:rPr lang="en-PH" dirty="0" smtClean="0"/>
              <a:t>.</a:t>
            </a:r>
            <a:endParaRPr lang="en-PH" dirty="0"/>
          </a:p>
        </p:txBody>
      </p:sp>
      <p:pic>
        <p:nvPicPr>
          <p:cNvPr id="4" name="Picture 3"/>
          <p:cNvPicPr>
            <a:picLocks noChangeAspect="1"/>
          </p:cNvPicPr>
          <p:nvPr/>
        </p:nvPicPr>
        <p:blipFill rotWithShape="1">
          <a:blip r:embed="rId2"/>
          <a:srcRect l="36484" t="16753" r="33516" b="4451"/>
          <a:stretch/>
        </p:blipFill>
        <p:spPr>
          <a:xfrm>
            <a:off x="1238865" y="1357642"/>
            <a:ext cx="2721077" cy="4020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92047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668" name="Picture 92" descr="MC90044068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19400"/>
            <a:ext cx="2139696" cy="1868700"/>
          </a:xfrm>
          <a:prstGeom prst="rect">
            <a:avLst/>
          </a:prstGeom>
          <a:noFill/>
          <a:extLst>
            <a:ext uri="{909E8E84-426E-40DD-AFC4-6F175D3DCCD1}">
              <a14:hiddenFill xmlns:a14="http://schemas.microsoft.com/office/drawing/2010/main">
                <a:solidFill>
                  <a:srgbClr val="FFFFFF"/>
                </a:solidFill>
              </a14:hiddenFill>
            </a:ext>
          </a:extLst>
        </p:spPr>
      </p:pic>
      <p:sp>
        <p:nvSpPr>
          <p:cNvPr id="24578" name="Text Box 2"/>
          <p:cNvSpPr txBox="1">
            <a:spLocks noChangeArrowheads="1"/>
          </p:cNvSpPr>
          <p:nvPr/>
        </p:nvSpPr>
        <p:spPr bwMode="auto">
          <a:xfrm>
            <a:off x="1371600" y="649406"/>
            <a:ext cx="6883535" cy="584775"/>
          </a:xfrm>
          <a:prstGeom prst="rect">
            <a:avLst/>
          </a:prstGeom>
          <a:noFill/>
          <a:ln>
            <a:noFill/>
          </a:ln>
          <a:effectLst/>
        </p:spPr>
        <p:txBody>
          <a:bodyPr wrap="square">
            <a:spAutoFit/>
          </a:bodyPr>
          <a:lstStyle/>
          <a:p>
            <a:pPr algn="ctr" eaLnBrk="0" hangingPunct="0"/>
            <a:r>
              <a:rPr lang="en-US" altLang="en-US" sz="3200" b="1" dirty="0" smtClean="0">
                <a:solidFill>
                  <a:schemeClr val="accent6"/>
                </a:solidFill>
                <a:effectLst>
                  <a:outerShdw blurRad="38100" dist="38100" dir="2700000" algn="tl">
                    <a:srgbClr val="C0C0C0"/>
                  </a:outerShdw>
                </a:effectLst>
              </a:rPr>
              <a:t>Intersectionality  of Discrimination</a:t>
            </a:r>
            <a:endParaRPr lang="en-US" altLang="en-US" sz="3200" b="1" dirty="0">
              <a:solidFill>
                <a:schemeClr val="accent6"/>
              </a:solidFill>
              <a:effectLst>
                <a:outerShdw blurRad="38100" dist="38100" dir="2700000" algn="tl">
                  <a:srgbClr val="C0C0C0"/>
                </a:outerShdw>
              </a:effectLst>
            </a:endParaRPr>
          </a:p>
        </p:txBody>
      </p:sp>
      <p:grpSp>
        <p:nvGrpSpPr>
          <p:cNvPr id="24586" name="Group 10"/>
          <p:cNvGrpSpPr>
            <a:grpSpLocks/>
          </p:cNvGrpSpPr>
          <p:nvPr/>
        </p:nvGrpSpPr>
        <p:grpSpPr bwMode="auto">
          <a:xfrm rot="16200000">
            <a:off x="3143132" y="5014935"/>
            <a:ext cx="1733141" cy="837839"/>
            <a:chOff x="960" y="1680"/>
            <a:chExt cx="1248" cy="480"/>
          </a:xfrm>
          <a:solidFill>
            <a:schemeClr val="accent2">
              <a:lumMod val="40000"/>
              <a:lumOff val="60000"/>
            </a:schemeClr>
          </a:solidFill>
        </p:grpSpPr>
        <p:sp>
          <p:nvSpPr>
            <p:cNvPr id="24587" name="AutoShape 11"/>
            <p:cNvSpPr>
              <a:spLocks noChangeArrowheads="1"/>
            </p:cNvSpPr>
            <p:nvPr/>
          </p:nvSpPr>
          <p:spPr bwMode="auto">
            <a:xfrm>
              <a:off x="960" y="1680"/>
              <a:ext cx="1248" cy="480"/>
            </a:xfrm>
            <a:prstGeom prst="rightArrow">
              <a:avLst>
                <a:gd name="adj1" fmla="val 50000"/>
                <a:gd name="adj2" fmla="val 65000"/>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588" name="Text Box 12"/>
            <p:cNvSpPr txBox="1">
              <a:spLocks noChangeArrowheads="1"/>
            </p:cNvSpPr>
            <p:nvPr/>
          </p:nvSpPr>
          <p:spPr bwMode="auto">
            <a:xfrm>
              <a:off x="1011" y="1779"/>
              <a:ext cx="912" cy="336"/>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Poor</a:t>
              </a:r>
              <a:endParaRPr lang="en-US" altLang="en-US" sz="2400" dirty="0">
                <a:latin typeface="+mn-lt"/>
              </a:endParaRPr>
            </a:p>
          </p:txBody>
        </p:sp>
      </p:grpSp>
      <p:grpSp>
        <p:nvGrpSpPr>
          <p:cNvPr id="24589" name="Group 13"/>
          <p:cNvGrpSpPr>
            <a:grpSpLocks/>
          </p:cNvGrpSpPr>
          <p:nvPr/>
        </p:nvGrpSpPr>
        <p:grpSpPr bwMode="auto">
          <a:xfrm>
            <a:off x="3555219" y="1371057"/>
            <a:ext cx="837837" cy="1510220"/>
            <a:chOff x="2039" y="960"/>
            <a:chExt cx="480" cy="962"/>
          </a:xfrm>
          <a:solidFill>
            <a:schemeClr val="accent2">
              <a:lumMod val="40000"/>
              <a:lumOff val="60000"/>
            </a:schemeClr>
          </a:solidFill>
        </p:grpSpPr>
        <p:sp>
          <p:nvSpPr>
            <p:cNvPr id="24590" name="AutoShape 14"/>
            <p:cNvSpPr>
              <a:spLocks noChangeArrowheads="1"/>
            </p:cNvSpPr>
            <p:nvPr/>
          </p:nvSpPr>
          <p:spPr bwMode="auto">
            <a:xfrm rot="5400000">
              <a:off x="1798" y="1201"/>
              <a:ext cx="962" cy="480"/>
            </a:xfrm>
            <a:prstGeom prst="rightArrow">
              <a:avLst>
                <a:gd name="adj1" fmla="val 50000"/>
                <a:gd name="adj2" fmla="val 50104"/>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591" name="Text Box 15"/>
            <p:cNvSpPr txBox="1">
              <a:spLocks noChangeArrowheads="1"/>
            </p:cNvSpPr>
            <p:nvPr/>
          </p:nvSpPr>
          <p:spPr bwMode="auto">
            <a:xfrm rot="5400000">
              <a:off x="1910" y="1241"/>
              <a:ext cx="673" cy="336"/>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Old</a:t>
              </a:r>
            </a:p>
          </p:txBody>
        </p:sp>
      </p:grpSp>
      <p:grpSp>
        <p:nvGrpSpPr>
          <p:cNvPr id="24592" name="Group 16"/>
          <p:cNvGrpSpPr>
            <a:grpSpLocks/>
          </p:cNvGrpSpPr>
          <p:nvPr/>
        </p:nvGrpSpPr>
        <p:grpSpPr bwMode="auto">
          <a:xfrm>
            <a:off x="307780" y="3772079"/>
            <a:ext cx="3038007" cy="1237843"/>
            <a:chOff x="960" y="1680"/>
            <a:chExt cx="1248" cy="739"/>
          </a:xfrm>
          <a:solidFill>
            <a:schemeClr val="accent2">
              <a:lumMod val="40000"/>
              <a:lumOff val="60000"/>
            </a:schemeClr>
          </a:solidFill>
        </p:grpSpPr>
        <p:sp>
          <p:nvSpPr>
            <p:cNvPr id="24593" name="AutoShape 17"/>
            <p:cNvSpPr>
              <a:spLocks noChangeArrowheads="1"/>
            </p:cNvSpPr>
            <p:nvPr/>
          </p:nvSpPr>
          <p:spPr bwMode="auto">
            <a:xfrm>
              <a:off x="960" y="1680"/>
              <a:ext cx="1248" cy="480"/>
            </a:xfrm>
            <a:prstGeom prst="rightArrow">
              <a:avLst>
                <a:gd name="adj1" fmla="val 50000"/>
                <a:gd name="adj2" fmla="val 65000"/>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594" name="Text Box 18"/>
            <p:cNvSpPr txBox="1">
              <a:spLocks noChangeArrowheads="1"/>
            </p:cNvSpPr>
            <p:nvPr/>
          </p:nvSpPr>
          <p:spPr bwMode="auto">
            <a:xfrm>
              <a:off x="1008" y="1824"/>
              <a:ext cx="912"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Non-literate</a:t>
              </a:r>
              <a:endParaRPr lang="en-US" altLang="en-US" sz="2400" dirty="0">
                <a:latin typeface="+mn-lt"/>
              </a:endParaRPr>
            </a:p>
          </p:txBody>
        </p:sp>
      </p:grpSp>
      <p:grpSp>
        <p:nvGrpSpPr>
          <p:cNvPr id="24595" name="Group 19"/>
          <p:cNvGrpSpPr>
            <a:grpSpLocks/>
          </p:cNvGrpSpPr>
          <p:nvPr/>
        </p:nvGrpSpPr>
        <p:grpSpPr bwMode="auto">
          <a:xfrm rot="16200000">
            <a:off x="4123414" y="4819444"/>
            <a:ext cx="1759828" cy="1210852"/>
            <a:chOff x="976" y="1658"/>
            <a:chExt cx="1248" cy="769"/>
          </a:xfrm>
          <a:solidFill>
            <a:schemeClr val="accent2">
              <a:lumMod val="40000"/>
              <a:lumOff val="60000"/>
            </a:schemeClr>
          </a:solidFill>
        </p:grpSpPr>
        <p:sp>
          <p:nvSpPr>
            <p:cNvPr id="24596" name="AutoShape 20"/>
            <p:cNvSpPr>
              <a:spLocks noChangeArrowheads="1"/>
            </p:cNvSpPr>
            <p:nvPr/>
          </p:nvSpPr>
          <p:spPr bwMode="auto">
            <a:xfrm>
              <a:off x="976" y="1658"/>
              <a:ext cx="1248" cy="480"/>
            </a:xfrm>
            <a:prstGeom prst="rightArrow">
              <a:avLst>
                <a:gd name="adj1" fmla="val 50000"/>
                <a:gd name="adj2" fmla="val 65000"/>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597" name="Text Box 21"/>
            <p:cNvSpPr txBox="1">
              <a:spLocks noChangeArrowheads="1"/>
            </p:cNvSpPr>
            <p:nvPr/>
          </p:nvSpPr>
          <p:spPr bwMode="auto">
            <a:xfrm>
              <a:off x="1029" y="1768"/>
              <a:ext cx="805" cy="659"/>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Migrant</a:t>
              </a:r>
            </a:p>
          </p:txBody>
        </p:sp>
      </p:grpSp>
      <p:grpSp>
        <p:nvGrpSpPr>
          <p:cNvPr id="24598" name="Group 22"/>
          <p:cNvGrpSpPr>
            <a:grpSpLocks/>
          </p:cNvGrpSpPr>
          <p:nvPr/>
        </p:nvGrpSpPr>
        <p:grpSpPr bwMode="auto">
          <a:xfrm rot="16200000">
            <a:off x="4877486" y="4833385"/>
            <a:ext cx="1733141" cy="1234062"/>
            <a:chOff x="960" y="1680"/>
            <a:chExt cx="1248" cy="707"/>
          </a:xfrm>
          <a:solidFill>
            <a:schemeClr val="accent2">
              <a:lumMod val="40000"/>
              <a:lumOff val="60000"/>
            </a:schemeClr>
          </a:solidFill>
        </p:grpSpPr>
        <p:sp>
          <p:nvSpPr>
            <p:cNvPr id="24599" name="AutoShape 23"/>
            <p:cNvSpPr>
              <a:spLocks noChangeArrowheads="1"/>
            </p:cNvSpPr>
            <p:nvPr/>
          </p:nvSpPr>
          <p:spPr bwMode="auto">
            <a:xfrm>
              <a:off x="960" y="1680"/>
              <a:ext cx="1248" cy="480"/>
            </a:xfrm>
            <a:prstGeom prst="rightArrow">
              <a:avLst>
                <a:gd name="adj1" fmla="val 50000"/>
                <a:gd name="adj2" fmla="val 65000"/>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00" name="Text Box 24"/>
            <p:cNvSpPr txBox="1">
              <a:spLocks noChangeArrowheads="1"/>
            </p:cNvSpPr>
            <p:nvPr/>
          </p:nvSpPr>
          <p:spPr bwMode="auto">
            <a:xfrm>
              <a:off x="973" y="1792"/>
              <a:ext cx="912"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Disabled</a:t>
              </a:r>
              <a:endParaRPr lang="en-US" altLang="en-US" sz="2400" dirty="0">
                <a:latin typeface="+mn-lt"/>
              </a:endParaRPr>
            </a:p>
          </p:txBody>
        </p:sp>
      </p:grpSp>
      <p:grpSp>
        <p:nvGrpSpPr>
          <p:cNvPr id="24673" name="Group 97"/>
          <p:cNvGrpSpPr>
            <a:grpSpLocks/>
          </p:cNvGrpSpPr>
          <p:nvPr/>
        </p:nvGrpSpPr>
        <p:grpSpPr bwMode="auto">
          <a:xfrm>
            <a:off x="5825506" y="3104199"/>
            <a:ext cx="3431182" cy="1206018"/>
            <a:chOff x="3792" y="1506"/>
            <a:chExt cx="1789" cy="720"/>
          </a:xfrm>
          <a:solidFill>
            <a:schemeClr val="accent2">
              <a:lumMod val="40000"/>
              <a:lumOff val="60000"/>
            </a:schemeClr>
          </a:solidFill>
        </p:grpSpPr>
        <p:sp>
          <p:nvSpPr>
            <p:cNvPr id="24602" name="AutoShape 26"/>
            <p:cNvSpPr>
              <a:spLocks noChangeArrowheads="1"/>
            </p:cNvSpPr>
            <p:nvPr/>
          </p:nvSpPr>
          <p:spPr bwMode="auto">
            <a:xfrm rot="10800000" flipV="1">
              <a:off x="3792" y="1506"/>
              <a:ext cx="1536" cy="526"/>
            </a:xfrm>
            <a:prstGeom prst="rightArrow">
              <a:avLst>
                <a:gd name="adj1" fmla="val 50000"/>
                <a:gd name="adj2" fmla="val 73004"/>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03" name="Text Box 27"/>
            <p:cNvSpPr txBox="1">
              <a:spLocks noChangeArrowheads="1"/>
            </p:cNvSpPr>
            <p:nvPr/>
          </p:nvSpPr>
          <p:spPr bwMode="auto">
            <a:xfrm rot="10800000" flipV="1">
              <a:off x="4116" y="1631"/>
              <a:ext cx="1465"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Language limitation</a:t>
              </a:r>
              <a:endParaRPr lang="en-US" altLang="en-US" sz="2400" dirty="0">
                <a:latin typeface="+mn-lt"/>
              </a:endParaRPr>
            </a:p>
          </p:txBody>
        </p:sp>
      </p:grpSp>
      <p:grpSp>
        <p:nvGrpSpPr>
          <p:cNvPr id="24670" name="Group 94"/>
          <p:cNvGrpSpPr>
            <a:grpSpLocks/>
          </p:cNvGrpSpPr>
          <p:nvPr/>
        </p:nvGrpSpPr>
        <p:grpSpPr bwMode="auto">
          <a:xfrm>
            <a:off x="5825505" y="3713799"/>
            <a:ext cx="3415840" cy="1271344"/>
            <a:chOff x="3792" y="1917"/>
            <a:chExt cx="1781" cy="759"/>
          </a:xfrm>
          <a:solidFill>
            <a:schemeClr val="accent2">
              <a:lumMod val="40000"/>
              <a:lumOff val="60000"/>
            </a:schemeClr>
          </a:solidFill>
        </p:grpSpPr>
        <p:sp>
          <p:nvSpPr>
            <p:cNvPr id="24605" name="AutoShape 29"/>
            <p:cNvSpPr>
              <a:spLocks noChangeArrowheads="1"/>
            </p:cNvSpPr>
            <p:nvPr/>
          </p:nvSpPr>
          <p:spPr bwMode="auto">
            <a:xfrm rot="10800000" flipV="1">
              <a:off x="3792" y="1917"/>
              <a:ext cx="1536" cy="582"/>
            </a:xfrm>
            <a:prstGeom prst="rightArrow">
              <a:avLst>
                <a:gd name="adj1" fmla="val 50000"/>
                <a:gd name="adj2" fmla="val 65979"/>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06" name="Text Box 30"/>
            <p:cNvSpPr txBox="1">
              <a:spLocks noChangeArrowheads="1"/>
            </p:cNvSpPr>
            <p:nvPr/>
          </p:nvSpPr>
          <p:spPr bwMode="auto">
            <a:xfrm rot="10800000" flipV="1">
              <a:off x="4201" y="2081"/>
              <a:ext cx="1372"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Minority Religion</a:t>
              </a:r>
              <a:endParaRPr lang="en-US" altLang="en-US" sz="2400" dirty="0">
                <a:latin typeface="+mn-lt"/>
              </a:endParaRPr>
            </a:p>
          </p:txBody>
        </p:sp>
      </p:grpSp>
      <p:grpSp>
        <p:nvGrpSpPr>
          <p:cNvPr id="24671" name="Group 95"/>
          <p:cNvGrpSpPr>
            <a:grpSpLocks/>
          </p:cNvGrpSpPr>
          <p:nvPr/>
        </p:nvGrpSpPr>
        <p:grpSpPr bwMode="auto">
          <a:xfrm>
            <a:off x="5839274" y="2440465"/>
            <a:ext cx="3337204" cy="1190944"/>
            <a:chOff x="3792" y="1058"/>
            <a:chExt cx="1740" cy="711"/>
          </a:xfrm>
          <a:solidFill>
            <a:schemeClr val="accent2">
              <a:lumMod val="40000"/>
              <a:lumOff val="60000"/>
            </a:schemeClr>
          </a:solidFill>
        </p:grpSpPr>
        <p:sp>
          <p:nvSpPr>
            <p:cNvPr id="24608" name="AutoShape 32"/>
            <p:cNvSpPr>
              <a:spLocks noChangeArrowheads="1"/>
            </p:cNvSpPr>
            <p:nvPr/>
          </p:nvSpPr>
          <p:spPr bwMode="auto">
            <a:xfrm rot="10800000" flipV="1">
              <a:off x="3792" y="1058"/>
              <a:ext cx="1536" cy="478"/>
            </a:xfrm>
            <a:prstGeom prst="rightArrow">
              <a:avLst>
                <a:gd name="adj1" fmla="val 50000"/>
                <a:gd name="adj2" fmla="val 80335"/>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09" name="Text Box 33"/>
            <p:cNvSpPr txBox="1">
              <a:spLocks noChangeArrowheads="1"/>
            </p:cNvSpPr>
            <p:nvPr/>
          </p:nvSpPr>
          <p:spPr bwMode="auto">
            <a:xfrm rot="10800000" flipV="1">
              <a:off x="4111" y="1174"/>
              <a:ext cx="1421"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Indigenous people</a:t>
              </a:r>
              <a:endParaRPr lang="en-US" altLang="en-US" sz="2400" dirty="0">
                <a:latin typeface="+mn-lt"/>
              </a:endParaRPr>
            </a:p>
          </p:txBody>
        </p:sp>
      </p:grpSp>
      <p:grpSp>
        <p:nvGrpSpPr>
          <p:cNvPr id="24672" name="Group 96"/>
          <p:cNvGrpSpPr>
            <a:grpSpLocks/>
          </p:cNvGrpSpPr>
          <p:nvPr/>
        </p:nvGrpSpPr>
        <p:grpSpPr bwMode="auto">
          <a:xfrm>
            <a:off x="319560" y="2456804"/>
            <a:ext cx="3222128" cy="1221092"/>
            <a:chOff x="336" y="1104"/>
            <a:chExt cx="1680" cy="729"/>
          </a:xfrm>
          <a:solidFill>
            <a:schemeClr val="accent2">
              <a:lumMod val="40000"/>
              <a:lumOff val="60000"/>
            </a:schemeClr>
          </a:solidFill>
        </p:grpSpPr>
        <p:sp>
          <p:nvSpPr>
            <p:cNvPr id="24611" name="AutoShape 35"/>
            <p:cNvSpPr>
              <a:spLocks noChangeArrowheads="1"/>
            </p:cNvSpPr>
            <p:nvPr/>
          </p:nvSpPr>
          <p:spPr bwMode="auto">
            <a:xfrm>
              <a:off x="336" y="1104"/>
              <a:ext cx="1584" cy="480"/>
            </a:xfrm>
            <a:prstGeom prst="rightArrow">
              <a:avLst>
                <a:gd name="adj1" fmla="val 50000"/>
                <a:gd name="adj2" fmla="val 82500"/>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12" name="Text Box 36"/>
            <p:cNvSpPr txBox="1">
              <a:spLocks noChangeArrowheads="1"/>
            </p:cNvSpPr>
            <p:nvPr/>
          </p:nvSpPr>
          <p:spPr bwMode="auto">
            <a:xfrm>
              <a:off x="397" y="1238"/>
              <a:ext cx="1619"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Internally-displaced</a:t>
              </a:r>
              <a:endParaRPr lang="en-US" altLang="en-US" sz="2400" dirty="0">
                <a:latin typeface="+mn-lt"/>
              </a:endParaRPr>
            </a:p>
          </p:txBody>
        </p:sp>
      </p:grpSp>
      <p:grpSp>
        <p:nvGrpSpPr>
          <p:cNvPr id="24675" name="Group 99"/>
          <p:cNvGrpSpPr>
            <a:grpSpLocks/>
          </p:cNvGrpSpPr>
          <p:nvPr/>
        </p:nvGrpSpPr>
        <p:grpSpPr bwMode="auto">
          <a:xfrm>
            <a:off x="308051" y="3137793"/>
            <a:ext cx="3130068" cy="1157442"/>
            <a:chOff x="336" y="1488"/>
            <a:chExt cx="1632" cy="691"/>
          </a:xfrm>
          <a:solidFill>
            <a:schemeClr val="accent2">
              <a:lumMod val="40000"/>
              <a:lumOff val="60000"/>
            </a:schemeClr>
          </a:solidFill>
        </p:grpSpPr>
        <p:sp>
          <p:nvSpPr>
            <p:cNvPr id="24617" name="AutoShape 41"/>
            <p:cNvSpPr>
              <a:spLocks noChangeArrowheads="1"/>
            </p:cNvSpPr>
            <p:nvPr/>
          </p:nvSpPr>
          <p:spPr bwMode="auto">
            <a:xfrm>
              <a:off x="336" y="1488"/>
              <a:ext cx="1584" cy="480"/>
            </a:xfrm>
            <a:prstGeom prst="rightArrow">
              <a:avLst>
                <a:gd name="adj1" fmla="val 50000"/>
                <a:gd name="adj2" fmla="val 82500"/>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18" name="Text Box 42"/>
            <p:cNvSpPr txBox="1">
              <a:spLocks noChangeArrowheads="1"/>
            </p:cNvSpPr>
            <p:nvPr/>
          </p:nvSpPr>
          <p:spPr bwMode="auto">
            <a:xfrm>
              <a:off x="397" y="1584"/>
              <a:ext cx="1571"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Physical attributes</a:t>
              </a:r>
              <a:endParaRPr lang="en-US" altLang="en-US" sz="2400" dirty="0">
                <a:latin typeface="+mn-lt"/>
              </a:endParaRPr>
            </a:p>
          </p:txBody>
        </p:sp>
      </p:grpSp>
      <p:grpSp>
        <p:nvGrpSpPr>
          <p:cNvPr id="24621" name="Group 45"/>
          <p:cNvGrpSpPr>
            <a:grpSpLocks/>
          </p:cNvGrpSpPr>
          <p:nvPr/>
        </p:nvGrpSpPr>
        <p:grpSpPr bwMode="auto">
          <a:xfrm>
            <a:off x="4370472" y="1350160"/>
            <a:ext cx="837837" cy="1508649"/>
            <a:chOff x="2553" y="960"/>
            <a:chExt cx="480" cy="961"/>
          </a:xfrm>
          <a:solidFill>
            <a:schemeClr val="accent2">
              <a:lumMod val="40000"/>
              <a:lumOff val="60000"/>
            </a:schemeClr>
          </a:solidFill>
        </p:grpSpPr>
        <p:sp>
          <p:nvSpPr>
            <p:cNvPr id="24622" name="AutoShape 46"/>
            <p:cNvSpPr>
              <a:spLocks noChangeArrowheads="1"/>
            </p:cNvSpPr>
            <p:nvPr/>
          </p:nvSpPr>
          <p:spPr bwMode="auto">
            <a:xfrm rot="5400000">
              <a:off x="2312" y="1201"/>
              <a:ext cx="961" cy="480"/>
            </a:xfrm>
            <a:prstGeom prst="rightArrow">
              <a:avLst>
                <a:gd name="adj1" fmla="val 50000"/>
                <a:gd name="adj2" fmla="val 50052"/>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23" name="Text Box 47"/>
            <p:cNvSpPr txBox="1">
              <a:spLocks noChangeArrowheads="1"/>
            </p:cNvSpPr>
            <p:nvPr/>
          </p:nvSpPr>
          <p:spPr bwMode="auto">
            <a:xfrm rot="5400000">
              <a:off x="2428" y="1226"/>
              <a:ext cx="672" cy="336"/>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Child</a:t>
              </a:r>
            </a:p>
          </p:txBody>
        </p:sp>
      </p:grpSp>
      <p:grpSp>
        <p:nvGrpSpPr>
          <p:cNvPr id="24674" name="Group 98"/>
          <p:cNvGrpSpPr>
            <a:grpSpLocks/>
          </p:cNvGrpSpPr>
          <p:nvPr/>
        </p:nvGrpSpPr>
        <p:grpSpPr bwMode="auto">
          <a:xfrm>
            <a:off x="4615929" y="1376626"/>
            <a:ext cx="1287959" cy="1547896"/>
            <a:chOff x="2844" y="48"/>
            <a:chExt cx="664" cy="986"/>
          </a:xfrm>
          <a:solidFill>
            <a:schemeClr val="accent2">
              <a:lumMod val="40000"/>
              <a:lumOff val="60000"/>
            </a:schemeClr>
          </a:solidFill>
        </p:grpSpPr>
        <p:sp>
          <p:nvSpPr>
            <p:cNvPr id="24625" name="AutoShape 49"/>
            <p:cNvSpPr>
              <a:spLocks noChangeArrowheads="1"/>
            </p:cNvSpPr>
            <p:nvPr/>
          </p:nvSpPr>
          <p:spPr bwMode="auto">
            <a:xfrm rot="5400000">
              <a:off x="2843" y="343"/>
              <a:ext cx="960" cy="370"/>
            </a:xfrm>
            <a:prstGeom prst="rightArrow">
              <a:avLst>
                <a:gd name="adj1" fmla="val 50000"/>
                <a:gd name="adj2" fmla="val 64865"/>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sz="1800">
                <a:latin typeface="+mn-lt"/>
              </a:endParaRPr>
            </a:p>
          </p:txBody>
        </p:sp>
        <p:sp>
          <p:nvSpPr>
            <p:cNvPr id="24626" name="Text Box 50"/>
            <p:cNvSpPr txBox="1">
              <a:spLocks noChangeArrowheads="1"/>
            </p:cNvSpPr>
            <p:nvPr/>
          </p:nvSpPr>
          <p:spPr bwMode="auto">
            <a:xfrm rot="5400000">
              <a:off x="2670" y="264"/>
              <a:ext cx="944" cy="595"/>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dirty="0">
                  <a:latin typeface="+mn-lt"/>
                </a:rPr>
                <a:t>Trafficked</a:t>
              </a:r>
              <a:endParaRPr lang="en-US" altLang="en-US" sz="2400" dirty="0">
                <a:latin typeface="+mn-lt"/>
              </a:endParaRPr>
            </a:p>
          </p:txBody>
        </p:sp>
      </p:grpSp>
    </p:spTree>
    <p:extLst>
      <p:ext uri="{BB962C8B-B14F-4D97-AF65-F5344CB8AC3E}">
        <p14:creationId xmlns:p14="http://schemas.microsoft.com/office/powerpoint/2010/main" val="3970745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Horizontal)">
                                      <p:cBhvr>
                                        <p:cTn id="7" dur="500"/>
                                        <p:tgtEl>
                                          <p:spTgt spid="2457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621"/>
                                        </p:tgtEl>
                                        <p:attrNameLst>
                                          <p:attrName>style.visibility</p:attrName>
                                        </p:attrNameLst>
                                      </p:cBhvr>
                                      <p:to>
                                        <p:strVal val="visible"/>
                                      </p:to>
                                    </p:set>
                                    <p:animEffect transition="in" filter="wipe(up)">
                                      <p:cBhvr>
                                        <p:cTn id="11" dur="500"/>
                                        <p:tgtEl>
                                          <p:spTgt spid="24621"/>
                                        </p:tgtEl>
                                      </p:cBhvr>
                                    </p:animEffect>
                                  </p:childTnLst>
                                </p:cTn>
                              </p:par>
                              <p:par>
                                <p:cTn id="12" presetID="22" presetClass="entr" presetSubtype="2" fill="hold" nodeType="withEffect">
                                  <p:stCondLst>
                                    <p:cond delay="0"/>
                                  </p:stCondLst>
                                  <p:childTnLst>
                                    <p:set>
                                      <p:cBhvr>
                                        <p:cTn id="13" dur="1" fill="hold">
                                          <p:stCondLst>
                                            <p:cond delay="0"/>
                                          </p:stCondLst>
                                        </p:cTn>
                                        <p:tgtEl>
                                          <p:spTgt spid="24670"/>
                                        </p:tgtEl>
                                        <p:attrNameLst>
                                          <p:attrName>style.visibility</p:attrName>
                                        </p:attrNameLst>
                                      </p:cBhvr>
                                      <p:to>
                                        <p:strVal val="visible"/>
                                      </p:to>
                                    </p:set>
                                    <p:animEffect transition="in" filter="wipe(right)">
                                      <p:cBhvr>
                                        <p:cTn id="14" dur="500"/>
                                        <p:tgtEl>
                                          <p:spTgt spid="24670"/>
                                        </p:tgtEl>
                                      </p:cBhvr>
                                    </p:animEffect>
                                  </p:childTnLst>
                                </p:cTn>
                              </p:par>
                              <p:par>
                                <p:cTn id="15" presetID="22" presetClass="entr" presetSubtype="1" fill="hold" nodeType="withEffect">
                                  <p:stCondLst>
                                    <p:cond delay="0"/>
                                  </p:stCondLst>
                                  <p:childTnLst>
                                    <p:set>
                                      <p:cBhvr>
                                        <p:cTn id="16" dur="1" fill="hold">
                                          <p:stCondLst>
                                            <p:cond delay="0"/>
                                          </p:stCondLst>
                                        </p:cTn>
                                        <p:tgtEl>
                                          <p:spTgt spid="24589"/>
                                        </p:tgtEl>
                                        <p:attrNameLst>
                                          <p:attrName>style.visibility</p:attrName>
                                        </p:attrNameLst>
                                      </p:cBhvr>
                                      <p:to>
                                        <p:strVal val="visible"/>
                                      </p:to>
                                    </p:set>
                                    <p:animEffect transition="in" filter="wipe(up)">
                                      <p:cBhvr>
                                        <p:cTn id="17" dur="500"/>
                                        <p:tgtEl>
                                          <p:spTgt spid="24589"/>
                                        </p:tgtEl>
                                      </p:cBhvr>
                                    </p:animEffect>
                                  </p:childTnLst>
                                </p:cTn>
                              </p:par>
                              <p:par>
                                <p:cTn id="18" presetID="22" presetClass="entr" presetSubtype="8" fill="hold" nodeType="withEffect">
                                  <p:stCondLst>
                                    <p:cond delay="0"/>
                                  </p:stCondLst>
                                  <p:childTnLst>
                                    <p:set>
                                      <p:cBhvr>
                                        <p:cTn id="19" dur="1" fill="hold">
                                          <p:stCondLst>
                                            <p:cond delay="0"/>
                                          </p:stCondLst>
                                        </p:cTn>
                                        <p:tgtEl>
                                          <p:spTgt spid="24592"/>
                                        </p:tgtEl>
                                        <p:attrNameLst>
                                          <p:attrName>style.visibility</p:attrName>
                                        </p:attrNameLst>
                                      </p:cBhvr>
                                      <p:to>
                                        <p:strVal val="visible"/>
                                      </p:to>
                                    </p:set>
                                    <p:animEffect transition="in" filter="wipe(left)">
                                      <p:cBhvr>
                                        <p:cTn id="20" dur="500"/>
                                        <p:tgtEl>
                                          <p:spTgt spid="24592"/>
                                        </p:tgtEl>
                                      </p:cBhvr>
                                    </p:animEffect>
                                  </p:childTnLst>
                                </p:cTn>
                              </p:par>
                              <p:par>
                                <p:cTn id="21" presetID="22" presetClass="entr" presetSubtype="4" fill="hold" nodeType="withEffect">
                                  <p:stCondLst>
                                    <p:cond delay="0"/>
                                  </p:stCondLst>
                                  <p:childTnLst>
                                    <p:set>
                                      <p:cBhvr>
                                        <p:cTn id="22" dur="1" fill="hold">
                                          <p:stCondLst>
                                            <p:cond delay="0"/>
                                          </p:stCondLst>
                                        </p:cTn>
                                        <p:tgtEl>
                                          <p:spTgt spid="24586"/>
                                        </p:tgtEl>
                                        <p:attrNameLst>
                                          <p:attrName>style.visibility</p:attrName>
                                        </p:attrNameLst>
                                      </p:cBhvr>
                                      <p:to>
                                        <p:strVal val="visible"/>
                                      </p:to>
                                    </p:set>
                                    <p:animEffect transition="in" filter="wipe(down)">
                                      <p:cBhvr>
                                        <p:cTn id="23" dur="500"/>
                                        <p:tgtEl>
                                          <p:spTgt spid="24586"/>
                                        </p:tgtEl>
                                      </p:cBhvr>
                                    </p:animEffect>
                                  </p:childTnLst>
                                </p:cTn>
                              </p:par>
                              <p:par>
                                <p:cTn id="24" presetID="22" presetClass="entr" presetSubtype="4" fill="hold" nodeType="withEffect">
                                  <p:stCondLst>
                                    <p:cond delay="0"/>
                                  </p:stCondLst>
                                  <p:childTnLst>
                                    <p:set>
                                      <p:cBhvr>
                                        <p:cTn id="25" dur="1" fill="hold">
                                          <p:stCondLst>
                                            <p:cond delay="0"/>
                                          </p:stCondLst>
                                        </p:cTn>
                                        <p:tgtEl>
                                          <p:spTgt spid="24595"/>
                                        </p:tgtEl>
                                        <p:attrNameLst>
                                          <p:attrName>style.visibility</p:attrName>
                                        </p:attrNameLst>
                                      </p:cBhvr>
                                      <p:to>
                                        <p:strVal val="visible"/>
                                      </p:to>
                                    </p:set>
                                    <p:animEffect transition="in" filter="wipe(down)">
                                      <p:cBhvr>
                                        <p:cTn id="26" dur="500"/>
                                        <p:tgtEl>
                                          <p:spTgt spid="24595"/>
                                        </p:tgtEl>
                                      </p:cBhvr>
                                    </p:animEffect>
                                  </p:childTnLst>
                                </p:cTn>
                              </p:par>
                              <p:par>
                                <p:cTn id="27" presetID="22" presetClass="entr" presetSubtype="4" fill="hold" nodeType="withEffect">
                                  <p:stCondLst>
                                    <p:cond delay="0"/>
                                  </p:stCondLst>
                                  <p:childTnLst>
                                    <p:set>
                                      <p:cBhvr>
                                        <p:cTn id="28" dur="1" fill="hold">
                                          <p:stCondLst>
                                            <p:cond delay="0"/>
                                          </p:stCondLst>
                                        </p:cTn>
                                        <p:tgtEl>
                                          <p:spTgt spid="24598"/>
                                        </p:tgtEl>
                                        <p:attrNameLst>
                                          <p:attrName>style.visibility</p:attrName>
                                        </p:attrNameLst>
                                      </p:cBhvr>
                                      <p:to>
                                        <p:strVal val="visible"/>
                                      </p:to>
                                    </p:set>
                                    <p:animEffect transition="in" filter="wipe(down)">
                                      <p:cBhvr>
                                        <p:cTn id="29" dur="500"/>
                                        <p:tgtEl>
                                          <p:spTgt spid="24598"/>
                                        </p:tgtEl>
                                      </p:cBhvr>
                                    </p:animEffect>
                                  </p:childTnLst>
                                </p:cTn>
                              </p:par>
                              <p:par>
                                <p:cTn id="30" presetID="22" presetClass="entr" presetSubtype="2" fill="hold" nodeType="withEffect">
                                  <p:stCondLst>
                                    <p:cond delay="0"/>
                                  </p:stCondLst>
                                  <p:childTnLst>
                                    <p:set>
                                      <p:cBhvr>
                                        <p:cTn id="31" dur="1" fill="hold">
                                          <p:stCondLst>
                                            <p:cond delay="0"/>
                                          </p:stCondLst>
                                        </p:cTn>
                                        <p:tgtEl>
                                          <p:spTgt spid="24671"/>
                                        </p:tgtEl>
                                        <p:attrNameLst>
                                          <p:attrName>style.visibility</p:attrName>
                                        </p:attrNameLst>
                                      </p:cBhvr>
                                      <p:to>
                                        <p:strVal val="visible"/>
                                      </p:to>
                                    </p:set>
                                    <p:animEffect transition="in" filter="wipe(right)">
                                      <p:cBhvr>
                                        <p:cTn id="32" dur="500"/>
                                        <p:tgtEl>
                                          <p:spTgt spid="24671"/>
                                        </p:tgtEl>
                                      </p:cBhvr>
                                    </p:animEffect>
                                  </p:childTnLst>
                                </p:cTn>
                              </p:par>
                              <p:par>
                                <p:cTn id="33" presetID="22" presetClass="entr" presetSubtype="2" fill="hold" nodeType="withEffect">
                                  <p:stCondLst>
                                    <p:cond delay="0"/>
                                  </p:stCondLst>
                                  <p:childTnLst>
                                    <p:set>
                                      <p:cBhvr>
                                        <p:cTn id="34" dur="1" fill="hold">
                                          <p:stCondLst>
                                            <p:cond delay="0"/>
                                          </p:stCondLst>
                                        </p:cTn>
                                        <p:tgtEl>
                                          <p:spTgt spid="24673"/>
                                        </p:tgtEl>
                                        <p:attrNameLst>
                                          <p:attrName>style.visibility</p:attrName>
                                        </p:attrNameLst>
                                      </p:cBhvr>
                                      <p:to>
                                        <p:strVal val="visible"/>
                                      </p:to>
                                    </p:set>
                                    <p:animEffect transition="in" filter="wipe(right)">
                                      <p:cBhvr>
                                        <p:cTn id="35" dur="500"/>
                                        <p:tgtEl>
                                          <p:spTgt spid="24673"/>
                                        </p:tgtEl>
                                      </p:cBhvr>
                                    </p:animEffect>
                                  </p:childTnLst>
                                </p:cTn>
                              </p:par>
                              <p:par>
                                <p:cTn id="36" presetID="22" presetClass="entr" presetSubtype="8" fill="hold" nodeType="withEffect">
                                  <p:stCondLst>
                                    <p:cond delay="0"/>
                                  </p:stCondLst>
                                  <p:childTnLst>
                                    <p:set>
                                      <p:cBhvr>
                                        <p:cTn id="37" dur="1" fill="hold">
                                          <p:stCondLst>
                                            <p:cond delay="0"/>
                                          </p:stCondLst>
                                        </p:cTn>
                                        <p:tgtEl>
                                          <p:spTgt spid="24675"/>
                                        </p:tgtEl>
                                        <p:attrNameLst>
                                          <p:attrName>style.visibility</p:attrName>
                                        </p:attrNameLst>
                                      </p:cBhvr>
                                      <p:to>
                                        <p:strVal val="visible"/>
                                      </p:to>
                                    </p:set>
                                    <p:animEffect transition="in" filter="wipe(left)">
                                      <p:cBhvr>
                                        <p:cTn id="38" dur="500"/>
                                        <p:tgtEl>
                                          <p:spTgt spid="24675"/>
                                        </p:tgtEl>
                                      </p:cBhvr>
                                    </p:animEffect>
                                  </p:childTnLst>
                                </p:cTn>
                              </p:par>
                              <p:par>
                                <p:cTn id="39" presetID="22" presetClass="entr" presetSubtype="1" fill="hold" nodeType="withEffect">
                                  <p:stCondLst>
                                    <p:cond delay="0"/>
                                  </p:stCondLst>
                                  <p:childTnLst>
                                    <p:set>
                                      <p:cBhvr>
                                        <p:cTn id="40" dur="1" fill="hold">
                                          <p:stCondLst>
                                            <p:cond delay="0"/>
                                          </p:stCondLst>
                                        </p:cTn>
                                        <p:tgtEl>
                                          <p:spTgt spid="24674"/>
                                        </p:tgtEl>
                                        <p:attrNameLst>
                                          <p:attrName>style.visibility</p:attrName>
                                        </p:attrNameLst>
                                      </p:cBhvr>
                                      <p:to>
                                        <p:strVal val="visible"/>
                                      </p:to>
                                    </p:set>
                                    <p:animEffect transition="in" filter="wipe(up)">
                                      <p:cBhvr>
                                        <p:cTn id="41" dur="500"/>
                                        <p:tgtEl>
                                          <p:spTgt spid="24674"/>
                                        </p:tgtEl>
                                      </p:cBhvr>
                                    </p:animEffect>
                                  </p:childTnLst>
                                </p:cTn>
                              </p:par>
                              <p:par>
                                <p:cTn id="42" presetID="22" presetClass="entr" presetSubtype="8" fill="hold" nodeType="withEffect">
                                  <p:stCondLst>
                                    <p:cond delay="0"/>
                                  </p:stCondLst>
                                  <p:childTnLst>
                                    <p:set>
                                      <p:cBhvr>
                                        <p:cTn id="43" dur="1" fill="hold">
                                          <p:stCondLst>
                                            <p:cond delay="0"/>
                                          </p:stCondLst>
                                        </p:cTn>
                                        <p:tgtEl>
                                          <p:spTgt spid="24672"/>
                                        </p:tgtEl>
                                        <p:attrNameLst>
                                          <p:attrName>style.visibility</p:attrName>
                                        </p:attrNameLst>
                                      </p:cBhvr>
                                      <p:to>
                                        <p:strVal val="visible"/>
                                      </p:to>
                                    </p:set>
                                    <p:animEffect transition="in" filter="wipe(left)">
                                      <p:cBhvr>
                                        <p:cTn id="44" dur="500"/>
                                        <p:tgtEl>
                                          <p:spTgt spid="24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2184" y="1125565"/>
            <a:ext cx="4317563" cy="994172"/>
          </a:xfrm>
        </p:spPr>
        <p:txBody>
          <a:bodyPr>
            <a:normAutofit fontScale="90000"/>
          </a:bodyPr>
          <a:lstStyle/>
          <a:p>
            <a:r>
              <a:rPr lang="en-PH" dirty="0" smtClean="0"/>
              <a:t>The Magna Carta of Women (RA 9710)</a:t>
            </a:r>
            <a:endParaRPr lang="en-US" dirty="0"/>
          </a:p>
        </p:txBody>
      </p:sp>
      <p:sp>
        <p:nvSpPr>
          <p:cNvPr id="3" name="Content Placeholder 2"/>
          <p:cNvSpPr>
            <a:spLocks noGrp="1"/>
          </p:cNvSpPr>
          <p:nvPr>
            <p:ph idx="1"/>
          </p:nvPr>
        </p:nvSpPr>
        <p:spPr>
          <a:xfrm>
            <a:off x="4375846" y="2226469"/>
            <a:ext cx="4430969" cy="3151346"/>
          </a:xfrm>
        </p:spPr>
        <p:txBody>
          <a:bodyPr>
            <a:noAutofit/>
          </a:bodyPr>
          <a:lstStyle/>
          <a:p>
            <a:r>
              <a:rPr lang="en-PH" dirty="0" smtClean="0"/>
              <a:t>implementation of capacity-building </a:t>
            </a:r>
            <a:r>
              <a:rPr lang="en-PH" dirty="0"/>
              <a:t>programs on GAD, peace </a:t>
            </a:r>
            <a:r>
              <a:rPr lang="en-PH" dirty="0" smtClean="0"/>
              <a:t>and human </a:t>
            </a:r>
            <a:r>
              <a:rPr lang="en-PH" dirty="0"/>
              <a:t>rights, and education for teachers and </a:t>
            </a:r>
            <a:r>
              <a:rPr lang="en-PH" dirty="0" smtClean="0"/>
              <a:t>all those </a:t>
            </a:r>
            <a:r>
              <a:rPr lang="en-PH" dirty="0"/>
              <a:t>involved in the education </a:t>
            </a:r>
            <a:r>
              <a:rPr lang="en-PH" dirty="0" smtClean="0"/>
              <a:t>sector</a:t>
            </a:r>
          </a:p>
          <a:p>
            <a:r>
              <a:rPr lang="en-PH" dirty="0" smtClean="0"/>
              <a:t>establishment </a:t>
            </a:r>
            <a:r>
              <a:rPr lang="en-PH" dirty="0"/>
              <a:t>of linkages and </a:t>
            </a:r>
            <a:r>
              <a:rPr lang="en-PH" dirty="0" smtClean="0"/>
              <a:t>partnerships between </a:t>
            </a:r>
            <a:r>
              <a:rPr lang="en-PH" dirty="0"/>
              <a:t>and among stakeholders of the </a:t>
            </a:r>
            <a:r>
              <a:rPr lang="en-PH" dirty="0" smtClean="0"/>
              <a:t>education sector</a:t>
            </a:r>
            <a:r>
              <a:rPr lang="en-PH" dirty="0"/>
              <a:t>, including the private sector, churches</a:t>
            </a:r>
            <a:r>
              <a:rPr lang="en-PH" dirty="0" smtClean="0"/>
              <a:t>, and </a:t>
            </a:r>
            <a:r>
              <a:rPr lang="en-PH" dirty="0"/>
              <a:t>faith-based organizations. </a:t>
            </a:r>
            <a:endParaRPr lang="en-PH" dirty="0" smtClean="0"/>
          </a:p>
        </p:txBody>
      </p:sp>
      <p:pic>
        <p:nvPicPr>
          <p:cNvPr id="4" name="Picture 3"/>
          <p:cNvPicPr>
            <a:picLocks noChangeAspect="1"/>
          </p:cNvPicPr>
          <p:nvPr/>
        </p:nvPicPr>
        <p:blipFill rotWithShape="1">
          <a:blip r:embed="rId2"/>
          <a:srcRect l="36484" t="16753" r="33516" b="4451"/>
          <a:stretch/>
        </p:blipFill>
        <p:spPr>
          <a:xfrm>
            <a:off x="1238865" y="1357642"/>
            <a:ext cx="2721077" cy="4020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47267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2184" y="1125565"/>
            <a:ext cx="4317563" cy="994172"/>
          </a:xfrm>
        </p:spPr>
        <p:txBody>
          <a:bodyPr>
            <a:normAutofit fontScale="90000"/>
          </a:bodyPr>
          <a:lstStyle/>
          <a:p>
            <a:r>
              <a:rPr lang="en-PH" dirty="0" smtClean="0"/>
              <a:t>The Magna Carta of Women (RA 9710)</a:t>
            </a:r>
            <a:endParaRPr lang="en-US" dirty="0"/>
          </a:p>
        </p:txBody>
      </p:sp>
      <p:sp>
        <p:nvSpPr>
          <p:cNvPr id="3" name="Content Placeholder 2"/>
          <p:cNvSpPr>
            <a:spLocks noGrp="1"/>
          </p:cNvSpPr>
          <p:nvPr>
            <p:ph idx="1"/>
          </p:nvPr>
        </p:nvSpPr>
        <p:spPr>
          <a:xfrm>
            <a:off x="4375846" y="2226469"/>
            <a:ext cx="4430969" cy="3151346"/>
          </a:xfrm>
        </p:spPr>
        <p:txBody>
          <a:bodyPr>
            <a:noAutofit/>
          </a:bodyPr>
          <a:lstStyle/>
          <a:p>
            <a:r>
              <a:rPr lang="en-PH" dirty="0" smtClean="0"/>
              <a:t>enrollment </a:t>
            </a:r>
            <a:r>
              <a:rPr lang="en-PH" dirty="0"/>
              <a:t>of women in nontraditional </a:t>
            </a:r>
            <a:r>
              <a:rPr lang="en-PH" dirty="0" smtClean="0"/>
              <a:t>skills </a:t>
            </a:r>
            <a:r>
              <a:rPr lang="en-PH" dirty="0"/>
              <a:t>training at the vocational and tertiary levels. </a:t>
            </a:r>
            <a:endParaRPr lang="en-PH" dirty="0" smtClean="0"/>
          </a:p>
          <a:p>
            <a:r>
              <a:rPr lang="en-PH" dirty="0" smtClean="0"/>
              <a:t>proscribes </a:t>
            </a:r>
            <a:r>
              <a:rPr lang="en-PH" dirty="0"/>
              <a:t>the expulsion and non-admission </a:t>
            </a:r>
            <a:r>
              <a:rPr lang="en-PH" dirty="0" smtClean="0"/>
              <a:t>of female </a:t>
            </a:r>
            <a:r>
              <a:rPr lang="en-PH" dirty="0"/>
              <a:t>students and faculty due to </a:t>
            </a:r>
            <a:r>
              <a:rPr lang="en-PH" dirty="0" smtClean="0"/>
              <a:t>pregnancy </a:t>
            </a:r>
            <a:r>
              <a:rPr lang="en-US" dirty="0" smtClean="0"/>
              <a:t>outside </a:t>
            </a:r>
            <a:r>
              <a:rPr lang="en-US" dirty="0"/>
              <a:t>of marriage.</a:t>
            </a:r>
          </a:p>
        </p:txBody>
      </p:sp>
      <p:pic>
        <p:nvPicPr>
          <p:cNvPr id="4" name="Picture 3"/>
          <p:cNvPicPr>
            <a:picLocks noChangeAspect="1"/>
          </p:cNvPicPr>
          <p:nvPr/>
        </p:nvPicPr>
        <p:blipFill rotWithShape="1">
          <a:blip r:embed="rId2"/>
          <a:srcRect l="36484" t="16753" r="33516" b="4451"/>
          <a:stretch/>
        </p:blipFill>
        <p:spPr>
          <a:xfrm>
            <a:off x="1216743" y="1213846"/>
            <a:ext cx="2721077" cy="4020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7590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73" y="96590"/>
            <a:ext cx="8675370" cy="2615009"/>
          </a:xfrm>
        </p:spPr>
        <p:txBody>
          <a:bodyPr>
            <a:normAutofit/>
          </a:bodyPr>
          <a:lstStyle/>
          <a:p>
            <a:pPr algn="ctr"/>
            <a:r>
              <a:rPr lang="en-PH" sz="3300" dirty="0">
                <a:solidFill>
                  <a:schemeClr val="accent5"/>
                </a:solidFill>
              </a:rPr>
              <a:t>Any questions?</a:t>
            </a:r>
            <a:r>
              <a:rPr lang="en-GB" sz="3300" dirty="0">
                <a:solidFill>
                  <a:schemeClr val="accent5"/>
                </a:solidFill>
              </a:rPr>
              <a:t/>
            </a:r>
            <a:br>
              <a:rPr lang="en-GB" sz="3300" dirty="0">
                <a:solidFill>
                  <a:schemeClr val="accent5"/>
                </a:solidFill>
              </a:rPr>
            </a:br>
            <a:endParaRPr lang="en-GB" sz="2842" dirty="0">
              <a:solidFill>
                <a:schemeClr val="accent5"/>
              </a:solidFill>
            </a:endParaRPr>
          </a:p>
        </p:txBody>
      </p:sp>
      <p:sp>
        <p:nvSpPr>
          <p:cNvPr id="3" name="Title 1"/>
          <p:cNvSpPr txBox="1">
            <a:spLocks/>
          </p:cNvSpPr>
          <p:nvPr/>
        </p:nvSpPr>
        <p:spPr>
          <a:xfrm>
            <a:off x="2672674" y="2501438"/>
            <a:ext cx="3883891" cy="2615009"/>
          </a:xfrm>
          <a:prstGeom prst="rect">
            <a:avLst/>
          </a:prstGeom>
        </p:spPr>
        <p:txBody>
          <a:bodyPr vert="horz" lIns="83820" tIns="41910" rIns="83820" bIns="41910" rtlCol="0" anchor="b">
            <a:normAutofit fontScale="97500"/>
          </a:bodyPr>
          <a:lstStyle>
            <a:lvl1pPr algn="l" defTabSz="82296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PH" sz="1832" dirty="0"/>
              <a:t>Images sourced from www.google.com unless otherwise indicated.</a:t>
            </a:r>
            <a:endParaRPr lang="en-GB" sz="1832" dirty="0"/>
          </a:p>
        </p:txBody>
      </p:sp>
      <p:sp>
        <p:nvSpPr>
          <p:cNvPr id="4" name="Title 1"/>
          <p:cNvSpPr txBox="1">
            <a:spLocks/>
          </p:cNvSpPr>
          <p:nvPr/>
        </p:nvSpPr>
        <p:spPr>
          <a:xfrm>
            <a:off x="410841" y="1818299"/>
            <a:ext cx="8675370" cy="2615009"/>
          </a:xfrm>
          <a:prstGeom prst="rect">
            <a:avLst/>
          </a:prstGeom>
        </p:spPr>
        <p:txBody>
          <a:bodyPr vert="horz" lIns="91440" tIns="45720" rIns="91440" bIns="45720" rtlCol="0" anchor="b">
            <a:normAutofit fontScale="97500" lnSpcReduction="10000"/>
          </a:bodyPr>
          <a:lstStyle>
            <a:lvl1pPr algn="l" defTabSz="914426"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3300" dirty="0">
                <a:solidFill>
                  <a:schemeClr val="accent5"/>
                </a:solidFill>
              </a:rPr>
              <a:t/>
            </a:r>
            <a:br>
              <a:rPr lang="en-GB" sz="3300" dirty="0">
                <a:solidFill>
                  <a:schemeClr val="accent5"/>
                </a:solidFill>
              </a:rPr>
            </a:br>
            <a:r>
              <a:rPr lang="en-GB" sz="3300" dirty="0">
                <a:solidFill>
                  <a:schemeClr val="accent5"/>
                </a:solidFill>
              </a:rPr>
              <a:t/>
            </a:r>
            <a:br>
              <a:rPr lang="en-GB" sz="3300" dirty="0">
                <a:solidFill>
                  <a:schemeClr val="accent5"/>
                </a:solidFill>
              </a:rPr>
            </a:br>
            <a:r>
              <a:rPr lang="en-GB" sz="3300" dirty="0">
                <a:solidFill>
                  <a:schemeClr val="accent5"/>
                </a:solidFill>
              </a:rPr>
              <a:t/>
            </a:r>
            <a:br>
              <a:rPr lang="en-GB" sz="3300" dirty="0">
                <a:solidFill>
                  <a:schemeClr val="accent5"/>
                </a:solidFill>
              </a:rPr>
            </a:br>
            <a:r>
              <a:rPr lang="en-GB" sz="3300" b="1" dirty="0">
                <a:solidFill>
                  <a:schemeClr val="accent5"/>
                </a:solidFill>
                <a:latin typeface="+mn-lt"/>
              </a:rPr>
              <a:t>THANK YOU FOR LISTENING!</a:t>
            </a:r>
            <a:br>
              <a:rPr lang="en-GB" sz="3300" b="1" dirty="0">
                <a:solidFill>
                  <a:schemeClr val="accent5"/>
                </a:solidFill>
                <a:latin typeface="+mn-lt"/>
              </a:rPr>
            </a:br>
            <a:r>
              <a:rPr lang="en-GB" sz="3300" dirty="0">
                <a:solidFill>
                  <a:schemeClr val="accent5"/>
                </a:solidFill>
              </a:rPr>
              <a:t/>
            </a:r>
            <a:br>
              <a:rPr lang="en-GB" sz="3300" dirty="0">
                <a:solidFill>
                  <a:schemeClr val="accent5"/>
                </a:solidFill>
              </a:rPr>
            </a:br>
            <a:endParaRPr lang="en-GB" sz="2842" dirty="0">
              <a:solidFill>
                <a:schemeClr val="accent5"/>
              </a:solidFill>
            </a:endParaRPr>
          </a:p>
        </p:txBody>
      </p:sp>
    </p:spTree>
    <p:extLst>
      <p:ext uri="{BB962C8B-B14F-4D97-AF65-F5344CB8AC3E}">
        <p14:creationId xmlns:p14="http://schemas.microsoft.com/office/powerpoint/2010/main" val="25173634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descr="http://cdn.grid.fotosearch.com/CSP/CSP106/k28210365.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2261" b="1408"/>
          <a:stretch/>
        </p:blipFill>
        <p:spPr bwMode="auto">
          <a:xfrm>
            <a:off x="1540624" y="2054116"/>
            <a:ext cx="5619275" cy="26731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5356798" y="1507766"/>
            <a:ext cx="2396393" cy="4094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64" dirty="0"/>
          </a:p>
        </p:txBody>
      </p:sp>
      <p:sp>
        <p:nvSpPr>
          <p:cNvPr id="23" name="Rectangle 22"/>
          <p:cNvSpPr/>
          <p:nvPr/>
        </p:nvSpPr>
        <p:spPr>
          <a:xfrm>
            <a:off x="2974728" y="1066800"/>
            <a:ext cx="2537229" cy="4094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64" dirty="0"/>
          </a:p>
        </p:txBody>
      </p:sp>
      <p:grpSp>
        <p:nvGrpSpPr>
          <p:cNvPr id="8" name="Group 7"/>
          <p:cNvGrpSpPr/>
          <p:nvPr/>
        </p:nvGrpSpPr>
        <p:grpSpPr>
          <a:xfrm>
            <a:off x="1905000" y="4549057"/>
            <a:ext cx="4534277" cy="2327993"/>
            <a:chOff x="3647539" y="4557257"/>
            <a:chExt cx="2983748" cy="1338239"/>
          </a:xfrm>
        </p:grpSpPr>
        <p:sp>
          <p:nvSpPr>
            <p:cNvPr id="14" name="Notched Right Arrow 13"/>
            <p:cNvSpPr/>
            <p:nvPr/>
          </p:nvSpPr>
          <p:spPr>
            <a:xfrm rot="16200000">
              <a:off x="4497196" y="3858237"/>
              <a:ext cx="1338239" cy="2736280"/>
            </a:xfrm>
            <a:prstGeom prst="notchedRightArrow">
              <a:avLst>
                <a:gd name="adj1" fmla="val 24686"/>
                <a:gd name="adj2" fmla="val 70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45" dirty="0"/>
            </a:p>
          </p:txBody>
        </p:sp>
        <p:sp>
          <p:nvSpPr>
            <p:cNvPr id="16" name="TextBox 15"/>
            <p:cNvSpPr txBox="1"/>
            <p:nvPr/>
          </p:nvSpPr>
          <p:spPr>
            <a:xfrm>
              <a:off x="3647539" y="4984482"/>
              <a:ext cx="2983748" cy="300771"/>
            </a:xfrm>
            <a:prstGeom prst="rect">
              <a:avLst/>
            </a:prstGeom>
            <a:noFill/>
          </p:spPr>
          <p:txBody>
            <a:bodyPr wrap="square" rtlCol="0">
              <a:spAutoFit/>
            </a:bodyPr>
            <a:lstStyle/>
            <a:p>
              <a:pPr algn="ctr"/>
              <a:r>
                <a:rPr lang="en-PH" sz="2800" b="1" dirty="0" smtClean="0">
                  <a:solidFill>
                    <a:schemeClr val="bg1"/>
                  </a:solidFill>
                </a:rPr>
                <a:t>Resources</a:t>
              </a:r>
              <a:endParaRPr lang="en-US" sz="2800" b="1" dirty="0">
                <a:solidFill>
                  <a:schemeClr val="bg1"/>
                </a:solidFill>
              </a:endParaRPr>
            </a:p>
          </p:txBody>
        </p:sp>
      </p:grpSp>
      <p:grpSp>
        <p:nvGrpSpPr>
          <p:cNvPr id="7" name="Group 6"/>
          <p:cNvGrpSpPr/>
          <p:nvPr/>
        </p:nvGrpSpPr>
        <p:grpSpPr>
          <a:xfrm>
            <a:off x="2176776" y="-28575"/>
            <a:ext cx="3990723" cy="2362200"/>
            <a:chOff x="3576599" y="213097"/>
            <a:chExt cx="3404247" cy="1458162"/>
          </a:xfrm>
        </p:grpSpPr>
        <p:sp>
          <p:nvSpPr>
            <p:cNvPr id="17" name="Notched Right Arrow 16"/>
            <p:cNvSpPr/>
            <p:nvPr/>
          </p:nvSpPr>
          <p:spPr>
            <a:xfrm rot="16200000" flipH="1" flipV="1">
              <a:off x="4549642" y="-759946"/>
              <a:ext cx="1458162" cy="3404247"/>
            </a:xfrm>
            <a:prstGeom prst="notchedRightArrow">
              <a:avLst>
                <a:gd name="adj1" fmla="val 26471"/>
                <a:gd name="adj2" fmla="val 69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45" dirty="0"/>
            </a:p>
          </p:txBody>
        </p:sp>
        <p:sp>
          <p:nvSpPr>
            <p:cNvPr id="18" name="TextBox 17"/>
            <p:cNvSpPr txBox="1"/>
            <p:nvPr/>
          </p:nvSpPr>
          <p:spPr>
            <a:xfrm>
              <a:off x="4257284" y="753898"/>
              <a:ext cx="2164358" cy="482568"/>
            </a:xfrm>
            <a:prstGeom prst="rect">
              <a:avLst/>
            </a:prstGeom>
            <a:noFill/>
          </p:spPr>
          <p:txBody>
            <a:bodyPr wrap="square" rtlCol="0">
              <a:spAutoFit/>
            </a:bodyPr>
            <a:lstStyle/>
            <a:p>
              <a:pPr algn="ctr">
                <a:lnSpc>
                  <a:spcPct val="80000"/>
                </a:lnSpc>
                <a:spcBef>
                  <a:spcPts val="455"/>
                </a:spcBef>
              </a:pPr>
              <a:r>
                <a:rPr lang="en-PH" sz="2800" b="1" dirty="0" smtClean="0">
                  <a:solidFill>
                    <a:schemeClr val="bg1"/>
                  </a:solidFill>
                </a:rPr>
                <a:t>Norms &amp;     Institutions</a:t>
              </a:r>
              <a:endParaRPr lang="en-US" sz="2800" b="1" dirty="0">
                <a:solidFill>
                  <a:schemeClr val="bg1"/>
                </a:solidFill>
              </a:endParaRPr>
            </a:p>
          </p:txBody>
        </p:sp>
      </p:grpSp>
    </p:spTree>
    <p:extLst>
      <p:ext uri="{BB962C8B-B14F-4D97-AF65-F5344CB8AC3E}">
        <p14:creationId xmlns:p14="http://schemas.microsoft.com/office/powerpoint/2010/main" val="2543741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 y="0"/>
            <a:ext cx="9141905" cy="7010400"/>
          </a:xfrm>
          <a:prstGeom prst="rect">
            <a:avLst/>
          </a:prstGeom>
        </p:spPr>
      </p:pic>
      <p:grpSp>
        <p:nvGrpSpPr>
          <p:cNvPr id="6" name="Group 5"/>
          <p:cNvGrpSpPr/>
          <p:nvPr/>
        </p:nvGrpSpPr>
        <p:grpSpPr>
          <a:xfrm>
            <a:off x="133951" y="304800"/>
            <a:ext cx="8324249" cy="6248400"/>
            <a:chOff x="-282109" y="-295444"/>
            <a:chExt cx="9393688" cy="7017996"/>
          </a:xfrm>
        </p:grpSpPr>
        <p:sp>
          <p:nvSpPr>
            <p:cNvPr id="4" name="Rounded Rectangular Callout 3"/>
            <p:cNvSpPr/>
            <p:nvPr/>
          </p:nvSpPr>
          <p:spPr>
            <a:xfrm>
              <a:off x="3006316" y="-209858"/>
              <a:ext cx="6105263" cy="6932410"/>
            </a:xfrm>
            <a:prstGeom prst="wedgeRoundRectCallout">
              <a:avLst>
                <a:gd name="adj1" fmla="val -43946"/>
                <a:gd name="adj2" fmla="val -200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31935" r="13328" b="62805"/>
            <a:stretch/>
          </p:blipFill>
          <p:spPr>
            <a:xfrm>
              <a:off x="-282109" y="-295444"/>
              <a:ext cx="5439733" cy="2698472"/>
            </a:xfrm>
            <a:prstGeom prst="rect">
              <a:avLst/>
            </a:prstGeom>
            <a:effectLst>
              <a:outerShdw blurRad="63500" sx="102000" sy="102000" algn="ctr" rotWithShape="0">
                <a:prstClr val="black">
                  <a:alpha val="40000"/>
                </a:prstClr>
              </a:outerShdw>
            </a:effectLst>
          </p:spPr>
        </p:pic>
      </p:grpSp>
      <p:sp>
        <p:nvSpPr>
          <p:cNvPr id="37" name="Freeform 6"/>
          <p:cNvSpPr>
            <a:spLocks noEditPoints="1"/>
          </p:cNvSpPr>
          <p:nvPr/>
        </p:nvSpPr>
        <p:spPr bwMode="auto">
          <a:xfrm>
            <a:off x="5384762" y="2013557"/>
            <a:ext cx="1315917" cy="1263609"/>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solidFill>
            <a:srgbClr val="FF9999"/>
          </a:solidFill>
          <a:ln w="9525" algn="ctr">
            <a:noFill/>
            <a:round/>
            <a:headEnd/>
            <a:tailEnd/>
          </a:ln>
          <a:effectLst>
            <a:outerShdw blurRad="63500" sx="102000" sy="102000" algn="ctr" rotWithShape="0">
              <a:prstClr val="black">
                <a:alpha val="40000"/>
              </a:prstClr>
            </a:outerShdw>
          </a:effectLst>
        </p:spPr>
        <p:txBody>
          <a:bodyPr/>
          <a:lstStyle/>
          <a:p>
            <a:endParaRPr lang="en-US" sz="1500" dirty="0">
              <a:solidFill>
                <a:schemeClr val="accent3">
                  <a:lumMod val="60000"/>
                  <a:lumOff val="40000"/>
                </a:schemeClr>
              </a:solidFill>
              <a:ea typeface="MS PGothic" pitchFamily="34" charset="-128"/>
            </a:endParaRPr>
          </a:p>
        </p:txBody>
      </p:sp>
      <p:sp>
        <p:nvSpPr>
          <p:cNvPr id="47" name="Freeform 7"/>
          <p:cNvSpPr>
            <a:spLocks noEditPoints="1"/>
          </p:cNvSpPr>
          <p:nvPr/>
        </p:nvSpPr>
        <p:spPr bwMode="auto">
          <a:xfrm>
            <a:off x="3559448" y="1720507"/>
            <a:ext cx="1592435" cy="1590275"/>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rgbClr val="FFC000"/>
          </a:solidFill>
          <a:ln w="9525">
            <a:noFill/>
            <a:round/>
            <a:headEnd/>
            <a:tailEnd/>
          </a:ln>
          <a:effectLst>
            <a:outerShdw blurRad="63500" sx="102000" sy="102000" algn="ctr" rotWithShape="0">
              <a:prstClr val="black">
                <a:alpha val="40000"/>
              </a:prstClr>
            </a:outerShdw>
          </a:effectLst>
        </p:spPr>
        <p:txBody>
          <a:bodyPr/>
          <a:lstStyle/>
          <a:p>
            <a:endParaRPr lang="en-US" sz="1500">
              <a:ea typeface="MS PGothic" pitchFamily="34" charset="-128"/>
            </a:endParaRPr>
          </a:p>
        </p:txBody>
      </p:sp>
      <p:sp>
        <p:nvSpPr>
          <p:cNvPr id="48" name="Freeform 8"/>
          <p:cNvSpPr>
            <a:spLocks noEditPoints="1"/>
          </p:cNvSpPr>
          <p:nvPr/>
        </p:nvSpPr>
        <p:spPr bwMode="auto">
          <a:xfrm>
            <a:off x="4776444" y="796221"/>
            <a:ext cx="1329373" cy="1283273"/>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rgbClr val="FFCC99"/>
          </a:solidFill>
          <a:ln w="9525">
            <a:noFill/>
            <a:round/>
            <a:headEnd/>
            <a:tailEnd/>
          </a:ln>
          <a:effectLst>
            <a:outerShdw blurRad="63500" sx="102000" sy="102000" algn="ctr" rotWithShape="0">
              <a:prstClr val="black">
                <a:alpha val="40000"/>
              </a:prstClr>
            </a:outerShdw>
          </a:effectLst>
        </p:spPr>
        <p:txBody>
          <a:bodyPr/>
          <a:lstStyle/>
          <a:p>
            <a:endParaRPr lang="en-US" sz="1500">
              <a:ea typeface="MS PGothic" pitchFamily="34" charset="-128"/>
            </a:endParaRPr>
          </a:p>
        </p:txBody>
      </p:sp>
      <p:sp>
        <p:nvSpPr>
          <p:cNvPr id="49" name="Freeform 8"/>
          <p:cNvSpPr>
            <a:spLocks/>
          </p:cNvSpPr>
          <p:nvPr/>
        </p:nvSpPr>
        <p:spPr bwMode="auto">
          <a:xfrm rot="14033508">
            <a:off x="3594483" y="3179631"/>
            <a:ext cx="530635" cy="268015"/>
          </a:xfrm>
          <a:custGeom>
            <a:avLst/>
            <a:gdLst/>
            <a:ahLst/>
            <a:cxnLst>
              <a:cxn ang="0">
                <a:pos x="0" y="586"/>
              </a:cxn>
              <a:cxn ang="0">
                <a:pos x="328" y="189"/>
              </a:cxn>
              <a:cxn ang="0">
                <a:pos x="824" y="0"/>
              </a:cxn>
            </a:cxnLst>
            <a:rect l="0" t="0" r="r" b="b"/>
            <a:pathLst>
              <a:path w="824" h="586">
                <a:moveTo>
                  <a:pt x="0" y="586"/>
                </a:moveTo>
                <a:cubicBezTo>
                  <a:pt x="35" y="511"/>
                  <a:pt x="164" y="308"/>
                  <a:pt x="328" y="189"/>
                </a:cubicBezTo>
                <a:cubicBezTo>
                  <a:pt x="492" y="70"/>
                  <a:pt x="661" y="40"/>
                  <a:pt x="824" y="0"/>
                </a:cubicBezTo>
              </a:path>
            </a:pathLst>
          </a:custGeom>
          <a:noFill/>
          <a:ln w="57150" cmpd="sng">
            <a:solidFill>
              <a:schemeClr val="tx1">
                <a:lumMod val="50000"/>
                <a:lumOff val="50000"/>
              </a:schemeClr>
            </a:solidFill>
            <a:round/>
            <a:headEnd type="none" w="med" len="med"/>
            <a:tailEnd type="triangle" w="med" len="med"/>
          </a:ln>
          <a:effectLst/>
        </p:spPr>
        <p:txBody>
          <a:bodyPr/>
          <a:lstStyle/>
          <a:p>
            <a:endParaRPr lang="en-US" sz="1500"/>
          </a:p>
        </p:txBody>
      </p:sp>
      <p:sp>
        <p:nvSpPr>
          <p:cNvPr id="50" name="Freeform 9"/>
          <p:cNvSpPr>
            <a:spLocks/>
          </p:cNvSpPr>
          <p:nvPr/>
        </p:nvSpPr>
        <p:spPr bwMode="auto">
          <a:xfrm rot="16661588" flipH="1">
            <a:off x="4465282" y="965088"/>
            <a:ext cx="556036" cy="251296"/>
          </a:xfrm>
          <a:custGeom>
            <a:avLst/>
            <a:gdLst/>
            <a:ahLst/>
            <a:cxnLst>
              <a:cxn ang="0">
                <a:pos x="0" y="586"/>
              </a:cxn>
              <a:cxn ang="0">
                <a:pos x="328" y="189"/>
              </a:cxn>
              <a:cxn ang="0">
                <a:pos x="824" y="0"/>
              </a:cxn>
            </a:cxnLst>
            <a:rect l="0" t="0" r="r" b="b"/>
            <a:pathLst>
              <a:path w="824" h="586">
                <a:moveTo>
                  <a:pt x="0" y="586"/>
                </a:moveTo>
                <a:cubicBezTo>
                  <a:pt x="35" y="511"/>
                  <a:pt x="164" y="308"/>
                  <a:pt x="328" y="189"/>
                </a:cubicBezTo>
                <a:cubicBezTo>
                  <a:pt x="492" y="70"/>
                  <a:pt x="661" y="40"/>
                  <a:pt x="824" y="0"/>
                </a:cubicBezTo>
              </a:path>
            </a:pathLst>
          </a:custGeom>
          <a:noFill/>
          <a:ln w="57150" cmpd="sng">
            <a:solidFill>
              <a:schemeClr val="tx1">
                <a:lumMod val="50000"/>
                <a:lumOff val="50000"/>
              </a:schemeClr>
            </a:solidFill>
            <a:round/>
            <a:headEnd type="none" w="med" len="med"/>
            <a:tailEnd type="triangle" w="med" len="med"/>
          </a:ln>
          <a:effectLst/>
        </p:spPr>
        <p:txBody>
          <a:bodyPr/>
          <a:lstStyle/>
          <a:p>
            <a:endParaRPr lang="en-US" sz="1500"/>
          </a:p>
        </p:txBody>
      </p:sp>
      <p:sp>
        <p:nvSpPr>
          <p:cNvPr id="51" name="Freeform 10"/>
          <p:cNvSpPr>
            <a:spLocks/>
          </p:cNvSpPr>
          <p:nvPr/>
        </p:nvSpPr>
        <p:spPr bwMode="auto">
          <a:xfrm rot="13891469" flipH="1" flipV="1">
            <a:off x="6125791" y="1866367"/>
            <a:ext cx="409605" cy="121589"/>
          </a:xfrm>
          <a:custGeom>
            <a:avLst/>
            <a:gdLst/>
            <a:ahLst/>
            <a:cxnLst>
              <a:cxn ang="0">
                <a:pos x="0" y="586"/>
              </a:cxn>
              <a:cxn ang="0">
                <a:pos x="328" y="189"/>
              </a:cxn>
              <a:cxn ang="0">
                <a:pos x="824" y="0"/>
              </a:cxn>
            </a:cxnLst>
            <a:rect l="0" t="0" r="r" b="b"/>
            <a:pathLst>
              <a:path w="824" h="586">
                <a:moveTo>
                  <a:pt x="0" y="586"/>
                </a:moveTo>
                <a:cubicBezTo>
                  <a:pt x="35" y="511"/>
                  <a:pt x="164" y="308"/>
                  <a:pt x="328" y="189"/>
                </a:cubicBezTo>
                <a:cubicBezTo>
                  <a:pt x="492" y="70"/>
                  <a:pt x="661" y="40"/>
                  <a:pt x="824" y="0"/>
                </a:cubicBezTo>
              </a:path>
            </a:pathLst>
          </a:custGeom>
          <a:noFill/>
          <a:ln w="57150" cmpd="sng">
            <a:solidFill>
              <a:schemeClr val="tx1">
                <a:lumMod val="50000"/>
                <a:lumOff val="50000"/>
              </a:schemeClr>
            </a:solidFill>
            <a:round/>
            <a:headEnd type="none" w="med" len="med"/>
            <a:tailEnd type="triangle" w="med" len="med"/>
          </a:ln>
          <a:effectLst/>
        </p:spPr>
        <p:txBody>
          <a:bodyPr/>
          <a:lstStyle/>
          <a:p>
            <a:endParaRPr lang="en-US" sz="1500"/>
          </a:p>
        </p:txBody>
      </p:sp>
      <p:sp>
        <p:nvSpPr>
          <p:cNvPr id="52" name="TextBox 51"/>
          <p:cNvSpPr txBox="1"/>
          <p:nvPr/>
        </p:nvSpPr>
        <p:spPr>
          <a:xfrm>
            <a:off x="3505075" y="2368129"/>
            <a:ext cx="1701183" cy="369332"/>
          </a:xfrm>
          <a:prstGeom prst="rect">
            <a:avLst/>
          </a:prstGeom>
          <a:noFill/>
          <a:effectLst>
            <a:outerShdw blurRad="50800" dist="50800" dir="5400000" algn="ctr" rotWithShape="0">
              <a:schemeClr val="bg2"/>
            </a:outerShdw>
          </a:effectLst>
        </p:spPr>
        <p:txBody>
          <a:bodyPr wrap="square" rtlCol="0">
            <a:spAutoFit/>
          </a:bodyPr>
          <a:lstStyle/>
          <a:p>
            <a:pPr algn="ctr">
              <a:lnSpc>
                <a:spcPct val="90000"/>
              </a:lnSpc>
            </a:pPr>
            <a:r>
              <a:rPr lang="en-US" sz="2000" b="1" dirty="0">
                <a:effectLst>
                  <a:outerShdw blurRad="38100" dist="38100" dir="2700000" algn="tl">
                    <a:srgbClr val="000000">
                      <a:alpha val="43137"/>
                    </a:srgbClr>
                  </a:outerShdw>
                </a:effectLst>
                <a:latin typeface="Arial Black" panose="020B0A04020102020204" pitchFamily="34" charset="0"/>
              </a:rPr>
              <a:t>Family</a:t>
            </a:r>
            <a:endParaRPr lang="en-US" sz="1500" b="1" dirty="0">
              <a:effectLst>
                <a:outerShdw blurRad="38100" dist="38100" dir="2700000" algn="tl">
                  <a:srgbClr val="000000">
                    <a:alpha val="43137"/>
                  </a:srgbClr>
                </a:outerShdw>
              </a:effectLst>
              <a:latin typeface="Arial Black" panose="020B0A04020102020204" pitchFamily="34" charset="0"/>
            </a:endParaRPr>
          </a:p>
        </p:txBody>
      </p:sp>
      <p:sp>
        <p:nvSpPr>
          <p:cNvPr id="53" name="TextBox 52"/>
          <p:cNvSpPr txBox="1"/>
          <p:nvPr/>
        </p:nvSpPr>
        <p:spPr>
          <a:xfrm>
            <a:off x="4511339" y="1286597"/>
            <a:ext cx="1905000" cy="369332"/>
          </a:xfrm>
          <a:prstGeom prst="rect">
            <a:avLst/>
          </a:prstGeom>
          <a:noFill/>
          <a:effectLst>
            <a:outerShdw blurRad="50800" dist="50800" dir="5400000" algn="ctr" rotWithShape="0">
              <a:schemeClr val="bg2"/>
            </a:outerShdw>
          </a:effectLst>
        </p:spPr>
        <p:txBody>
          <a:bodyPr wrap="square" rtlCol="0">
            <a:spAutoFit/>
          </a:bodyPr>
          <a:lstStyle/>
          <a:p>
            <a:pPr algn="ctr">
              <a:lnSpc>
                <a:spcPct val="90000"/>
              </a:lnSpc>
            </a:pPr>
            <a:r>
              <a:rPr lang="en-US" sz="2000" b="1" dirty="0">
                <a:effectLst>
                  <a:outerShdw blurRad="38100" dist="38100" dir="2700000" algn="tl">
                    <a:srgbClr val="000000">
                      <a:alpha val="43137"/>
                    </a:srgbClr>
                  </a:outerShdw>
                </a:effectLst>
                <a:latin typeface="Arial Black" panose="020B0A04020102020204" pitchFamily="34" charset="0"/>
              </a:rPr>
              <a:t>School</a:t>
            </a:r>
            <a:endParaRPr lang="en-US" sz="1500" b="1" dirty="0">
              <a:effectLst>
                <a:outerShdw blurRad="38100" dist="38100" dir="2700000" algn="tl">
                  <a:srgbClr val="000000">
                    <a:alpha val="43137"/>
                  </a:srgbClr>
                </a:outerShdw>
              </a:effectLst>
              <a:latin typeface="Arial Black" panose="020B0A04020102020204" pitchFamily="34" charset="0"/>
            </a:endParaRPr>
          </a:p>
        </p:txBody>
      </p:sp>
      <p:sp>
        <p:nvSpPr>
          <p:cNvPr id="54" name="TextBox 53"/>
          <p:cNvSpPr txBox="1"/>
          <p:nvPr/>
        </p:nvSpPr>
        <p:spPr>
          <a:xfrm>
            <a:off x="5056446" y="2488679"/>
            <a:ext cx="2054025" cy="369332"/>
          </a:xfrm>
          <a:prstGeom prst="rect">
            <a:avLst/>
          </a:prstGeom>
          <a:noFill/>
          <a:effectLst>
            <a:outerShdw blurRad="50800" dist="50800" dir="5400000" algn="ctr" rotWithShape="0">
              <a:schemeClr val="bg2"/>
            </a:outerShdw>
          </a:effectLst>
        </p:spPr>
        <p:txBody>
          <a:bodyPr wrap="square" rtlCol="0">
            <a:spAutoFit/>
          </a:bodyPr>
          <a:lstStyle/>
          <a:p>
            <a:pPr algn="ctr">
              <a:lnSpc>
                <a:spcPct val="90000"/>
              </a:lnSpc>
            </a:pPr>
            <a:r>
              <a:rPr lang="en-US" sz="2000" b="1" dirty="0">
                <a:effectLst>
                  <a:outerShdw blurRad="38100" dist="38100" dir="2700000" algn="tl">
                    <a:srgbClr val="000000">
                      <a:alpha val="43137"/>
                    </a:srgbClr>
                  </a:outerShdw>
                </a:effectLst>
                <a:latin typeface="Arial Black" panose="020B0A04020102020204" pitchFamily="34" charset="0"/>
              </a:rPr>
              <a:t>Government</a:t>
            </a:r>
            <a:endParaRPr lang="en-US" sz="1166" b="1" dirty="0">
              <a:effectLst>
                <a:outerShdw blurRad="38100" dist="38100" dir="2700000" algn="tl">
                  <a:srgbClr val="000000">
                    <a:alpha val="43137"/>
                  </a:srgbClr>
                </a:outerShdw>
              </a:effectLst>
              <a:latin typeface="Arial Black" panose="020B0A04020102020204" pitchFamily="34" charset="0"/>
            </a:endParaRPr>
          </a:p>
        </p:txBody>
      </p:sp>
      <p:sp>
        <p:nvSpPr>
          <p:cNvPr id="55" name="Freeform 8"/>
          <p:cNvSpPr>
            <a:spLocks noEditPoints="1"/>
          </p:cNvSpPr>
          <p:nvPr/>
        </p:nvSpPr>
        <p:spPr bwMode="auto">
          <a:xfrm>
            <a:off x="6575930" y="1156729"/>
            <a:ext cx="1416921" cy="1350366"/>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chemeClr val="accent5">
              <a:lumMod val="60000"/>
              <a:lumOff val="40000"/>
            </a:schemeClr>
          </a:solidFill>
          <a:ln w="9525">
            <a:noFill/>
            <a:round/>
            <a:headEnd/>
            <a:tailEnd/>
          </a:ln>
          <a:effectLst>
            <a:outerShdw blurRad="63500" sx="102000" sy="102000" algn="ctr" rotWithShape="0">
              <a:prstClr val="black">
                <a:alpha val="40000"/>
              </a:prstClr>
            </a:outerShdw>
          </a:effectLst>
        </p:spPr>
        <p:txBody>
          <a:bodyPr/>
          <a:lstStyle/>
          <a:p>
            <a:endParaRPr lang="en-US" sz="1500">
              <a:ea typeface="MS PGothic" pitchFamily="34" charset="-128"/>
            </a:endParaRPr>
          </a:p>
        </p:txBody>
      </p:sp>
      <p:sp>
        <p:nvSpPr>
          <p:cNvPr id="56" name="TextBox 55"/>
          <p:cNvSpPr txBox="1"/>
          <p:nvPr/>
        </p:nvSpPr>
        <p:spPr>
          <a:xfrm>
            <a:off x="6162876" y="1654939"/>
            <a:ext cx="2164102" cy="369332"/>
          </a:xfrm>
          <a:prstGeom prst="rect">
            <a:avLst/>
          </a:prstGeom>
          <a:noFill/>
          <a:effectLst>
            <a:outerShdw blurRad="50800" dist="50800" dir="5400000" algn="ctr" rotWithShape="0">
              <a:schemeClr val="bg2"/>
            </a:outerShdw>
          </a:effectLst>
        </p:spPr>
        <p:txBody>
          <a:bodyPr wrap="square" rtlCol="0">
            <a:spAutoFit/>
          </a:bodyPr>
          <a:lstStyle/>
          <a:p>
            <a:pPr algn="ctr">
              <a:lnSpc>
                <a:spcPct val="90000"/>
              </a:lnSpc>
            </a:pPr>
            <a:r>
              <a:rPr lang="en-US" sz="2000" b="1" dirty="0">
                <a:solidFill>
                  <a:schemeClr val="accent1">
                    <a:lumMod val="50000"/>
                  </a:schemeClr>
                </a:solidFill>
                <a:effectLst>
                  <a:outerShdw blurRad="38100" dist="38100" dir="2700000" algn="tl">
                    <a:srgbClr val="000000">
                      <a:alpha val="43137"/>
                    </a:srgbClr>
                  </a:outerShdw>
                </a:effectLst>
                <a:latin typeface="Arial Black" panose="020B0A04020102020204" pitchFamily="34" charset="0"/>
              </a:rPr>
              <a:t>Church</a:t>
            </a:r>
          </a:p>
        </p:txBody>
      </p:sp>
      <p:sp>
        <p:nvSpPr>
          <p:cNvPr id="57" name="Freeform 9"/>
          <p:cNvSpPr>
            <a:spLocks/>
          </p:cNvSpPr>
          <p:nvPr/>
        </p:nvSpPr>
        <p:spPr bwMode="auto">
          <a:xfrm rot="18916774" flipH="1">
            <a:off x="6644160" y="1043874"/>
            <a:ext cx="486065" cy="174315"/>
          </a:xfrm>
          <a:custGeom>
            <a:avLst/>
            <a:gdLst/>
            <a:ahLst/>
            <a:cxnLst>
              <a:cxn ang="0">
                <a:pos x="0" y="586"/>
              </a:cxn>
              <a:cxn ang="0">
                <a:pos x="328" y="189"/>
              </a:cxn>
              <a:cxn ang="0">
                <a:pos x="824" y="0"/>
              </a:cxn>
            </a:cxnLst>
            <a:rect l="0" t="0" r="r" b="b"/>
            <a:pathLst>
              <a:path w="824" h="586">
                <a:moveTo>
                  <a:pt x="0" y="586"/>
                </a:moveTo>
                <a:cubicBezTo>
                  <a:pt x="35" y="511"/>
                  <a:pt x="164" y="308"/>
                  <a:pt x="328" y="189"/>
                </a:cubicBezTo>
                <a:cubicBezTo>
                  <a:pt x="492" y="70"/>
                  <a:pt x="661" y="40"/>
                  <a:pt x="824" y="0"/>
                </a:cubicBezTo>
              </a:path>
            </a:pathLst>
          </a:custGeom>
          <a:noFill/>
          <a:ln w="57150" cmpd="sng">
            <a:solidFill>
              <a:schemeClr val="tx1">
                <a:lumMod val="50000"/>
                <a:lumOff val="50000"/>
              </a:schemeClr>
            </a:solidFill>
            <a:round/>
            <a:headEnd type="none" w="med" len="med"/>
            <a:tailEnd type="triangle" w="med" len="med"/>
          </a:ln>
          <a:effectLst/>
        </p:spPr>
        <p:txBody>
          <a:bodyPr/>
          <a:lstStyle/>
          <a:p>
            <a:endParaRPr lang="en-US" sz="1500"/>
          </a:p>
        </p:txBody>
      </p:sp>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8545" y="5485614"/>
            <a:ext cx="462320" cy="457240"/>
          </a:xfrm>
          <a:prstGeom prst="rect">
            <a:avLst/>
          </a:prstGeom>
        </p:spPr>
      </p:pic>
      <p:sp>
        <p:nvSpPr>
          <p:cNvPr id="21" name="Freeform 6"/>
          <p:cNvSpPr>
            <a:spLocks noEditPoints="1"/>
          </p:cNvSpPr>
          <p:nvPr/>
        </p:nvSpPr>
        <p:spPr bwMode="auto">
          <a:xfrm>
            <a:off x="4720729" y="3102494"/>
            <a:ext cx="1272443" cy="1221863"/>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solidFill>
            <a:schemeClr val="accent6">
              <a:lumMod val="60000"/>
              <a:lumOff val="40000"/>
            </a:schemeClr>
          </a:solidFill>
          <a:ln w="9525" algn="ctr">
            <a:noFill/>
            <a:round/>
            <a:headEnd/>
            <a:tailEnd/>
          </a:ln>
          <a:effectLst>
            <a:outerShdw blurRad="63500" sx="102000" sy="102000" algn="ctr" rotWithShape="0">
              <a:prstClr val="black">
                <a:alpha val="40000"/>
              </a:prstClr>
            </a:outerShdw>
          </a:effectLst>
        </p:spPr>
        <p:txBody>
          <a:bodyPr/>
          <a:lstStyle/>
          <a:p>
            <a:endParaRPr lang="en-US" sz="1500" dirty="0">
              <a:solidFill>
                <a:schemeClr val="accent3">
                  <a:lumMod val="60000"/>
                  <a:lumOff val="40000"/>
                </a:schemeClr>
              </a:solidFill>
              <a:ea typeface="MS PGothic" pitchFamily="34" charset="-128"/>
            </a:endParaRPr>
          </a:p>
        </p:txBody>
      </p:sp>
      <p:sp>
        <p:nvSpPr>
          <p:cNvPr id="22" name="Freeform 10"/>
          <p:cNvSpPr>
            <a:spLocks/>
          </p:cNvSpPr>
          <p:nvPr/>
        </p:nvSpPr>
        <p:spPr bwMode="auto">
          <a:xfrm rot="1589676" flipV="1">
            <a:off x="4510237" y="4060810"/>
            <a:ext cx="409605" cy="121589"/>
          </a:xfrm>
          <a:custGeom>
            <a:avLst/>
            <a:gdLst/>
            <a:ahLst/>
            <a:cxnLst>
              <a:cxn ang="0">
                <a:pos x="0" y="586"/>
              </a:cxn>
              <a:cxn ang="0">
                <a:pos x="328" y="189"/>
              </a:cxn>
              <a:cxn ang="0">
                <a:pos x="824" y="0"/>
              </a:cxn>
            </a:cxnLst>
            <a:rect l="0" t="0" r="r" b="b"/>
            <a:pathLst>
              <a:path w="824" h="586">
                <a:moveTo>
                  <a:pt x="0" y="586"/>
                </a:moveTo>
                <a:cubicBezTo>
                  <a:pt x="35" y="511"/>
                  <a:pt x="164" y="308"/>
                  <a:pt x="328" y="189"/>
                </a:cubicBezTo>
                <a:cubicBezTo>
                  <a:pt x="492" y="70"/>
                  <a:pt x="661" y="40"/>
                  <a:pt x="824" y="0"/>
                </a:cubicBezTo>
              </a:path>
            </a:pathLst>
          </a:custGeom>
          <a:noFill/>
          <a:ln w="57150" cmpd="sng">
            <a:solidFill>
              <a:schemeClr val="tx1">
                <a:lumMod val="50000"/>
                <a:lumOff val="50000"/>
              </a:schemeClr>
            </a:solidFill>
            <a:round/>
            <a:headEnd type="none" w="med" len="med"/>
            <a:tailEnd type="triangle" w="med" len="med"/>
          </a:ln>
          <a:effectLst/>
        </p:spPr>
        <p:txBody>
          <a:bodyPr/>
          <a:lstStyle/>
          <a:p>
            <a:endParaRPr lang="en-US" sz="1500"/>
          </a:p>
        </p:txBody>
      </p:sp>
      <p:sp>
        <p:nvSpPr>
          <p:cNvPr id="23" name="TextBox 22"/>
          <p:cNvSpPr txBox="1"/>
          <p:nvPr/>
        </p:nvSpPr>
        <p:spPr>
          <a:xfrm>
            <a:off x="4193095" y="3559857"/>
            <a:ext cx="2375233" cy="369332"/>
          </a:xfrm>
          <a:prstGeom prst="rect">
            <a:avLst/>
          </a:prstGeom>
          <a:noFill/>
          <a:effectLst>
            <a:outerShdw blurRad="50800" dist="50800" dir="5400000" algn="ctr" rotWithShape="0">
              <a:schemeClr val="bg2"/>
            </a:outerShdw>
          </a:effectLst>
        </p:spPr>
        <p:txBody>
          <a:bodyPr wrap="square" rtlCol="0">
            <a:spAutoFit/>
          </a:bodyPr>
          <a:lstStyle/>
          <a:p>
            <a:pPr algn="ctr">
              <a:lnSpc>
                <a:spcPct val="90000"/>
              </a:lnSpc>
            </a:pPr>
            <a:r>
              <a:rPr lang="en-US" sz="2000" b="1" dirty="0">
                <a:effectLst>
                  <a:outerShdw blurRad="38100" dist="38100" dir="2700000" algn="tl">
                    <a:srgbClr val="000000">
                      <a:alpha val="43137"/>
                    </a:srgbClr>
                  </a:outerShdw>
                </a:effectLst>
                <a:latin typeface="Arial Black" panose="020B0A04020102020204" pitchFamily="34" charset="0"/>
              </a:rPr>
              <a:t>Mass Media</a:t>
            </a:r>
            <a:endParaRPr lang="en-US" sz="1166" b="1" dirty="0">
              <a:effectLst>
                <a:outerShdw blurRad="38100" dist="38100" dir="2700000" algn="tl">
                  <a:srgbClr val="000000">
                    <a:alpha val="43137"/>
                  </a:srgbClr>
                </a:outerShdw>
              </a:effectLst>
              <a:latin typeface="Arial Black" panose="020B0A04020102020204" pitchFamily="34" charset="0"/>
            </a:endParaRPr>
          </a:p>
        </p:txBody>
      </p:sp>
      <p:sp>
        <p:nvSpPr>
          <p:cNvPr id="24" name="Freeform 8"/>
          <p:cNvSpPr>
            <a:spLocks noEditPoints="1"/>
          </p:cNvSpPr>
          <p:nvPr/>
        </p:nvSpPr>
        <p:spPr bwMode="auto">
          <a:xfrm>
            <a:off x="6606318" y="2765733"/>
            <a:ext cx="1242769" cy="1148067"/>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solidFill>
            <a:schemeClr val="accent2">
              <a:lumMod val="40000"/>
              <a:lumOff val="60000"/>
            </a:schemeClr>
          </a:solidFill>
          <a:ln w="9525">
            <a:noFill/>
            <a:round/>
            <a:headEnd/>
            <a:tailEnd/>
          </a:ln>
          <a:effectLst>
            <a:outerShdw blurRad="63500" sx="102000" sy="102000" algn="ctr" rotWithShape="0">
              <a:prstClr val="black">
                <a:alpha val="40000"/>
              </a:prstClr>
            </a:outerShdw>
          </a:effectLst>
        </p:spPr>
        <p:txBody>
          <a:bodyPr/>
          <a:lstStyle/>
          <a:p>
            <a:endParaRPr lang="en-US" sz="1500">
              <a:ea typeface="MS PGothic" pitchFamily="34" charset="-128"/>
            </a:endParaRPr>
          </a:p>
        </p:txBody>
      </p:sp>
      <p:sp>
        <p:nvSpPr>
          <p:cNvPr id="25" name="Freeform 9"/>
          <p:cNvSpPr>
            <a:spLocks/>
          </p:cNvSpPr>
          <p:nvPr/>
        </p:nvSpPr>
        <p:spPr bwMode="auto">
          <a:xfrm rot="7131285" flipH="1">
            <a:off x="7429077" y="3738149"/>
            <a:ext cx="556036" cy="219705"/>
          </a:xfrm>
          <a:custGeom>
            <a:avLst/>
            <a:gdLst/>
            <a:ahLst/>
            <a:cxnLst>
              <a:cxn ang="0">
                <a:pos x="0" y="586"/>
              </a:cxn>
              <a:cxn ang="0">
                <a:pos x="328" y="189"/>
              </a:cxn>
              <a:cxn ang="0">
                <a:pos x="824" y="0"/>
              </a:cxn>
            </a:cxnLst>
            <a:rect l="0" t="0" r="r" b="b"/>
            <a:pathLst>
              <a:path w="824" h="586">
                <a:moveTo>
                  <a:pt x="0" y="586"/>
                </a:moveTo>
                <a:cubicBezTo>
                  <a:pt x="35" y="511"/>
                  <a:pt x="164" y="308"/>
                  <a:pt x="328" y="189"/>
                </a:cubicBezTo>
                <a:cubicBezTo>
                  <a:pt x="492" y="70"/>
                  <a:pt x="661" y="40"/>
                  <a:pt x="824" y="0"/>
                </a:cubicBezTo>
              </a:path>
            </a:pathLst>
          </a:custGeom>
          <a:noFill/>
          <a:ln w="57150" cmpd="sng">
            <a:solidFill>
              <a:schemeClr val="tx1">
                <a:lumMod val="50000"/>
                <a:lumOff val="50000"/>
              </a:schemeClr>
            </a:solidFill>
            <a:round/>
            <a:headEnd type="none" w="med" len="med"/>
            <a:tailEnd type="triangle" w="med" len="med"/>
          </a:ln>
          <a:effectLst/>
        </p:spPr>
        <p:txBody>
          <a:bodyPr/>
          <a:lstStyle/>
          <a:p>
            <a:endParaRPr lang="en-US" sz="1500"/>
          </a:p>
        </p:txBody>
      </p:sp>
      <p:sp>
        <p:nvSpPr>
          <p:cNvPr id="26" name="TextBox 25"/>
          <p:cNvSpPr txBox="1"/>
          <p:nvPr/>
        </p:nvSpPr>
        <p:spPr>
          <a:xfrm>
            <a:off x="6174162" y="3067552"/>
            <a:ext cx="1905000" cy="369332"/>
          </a:xfrm>
          <a:prstGeom prst="rect">
            <a:avLst/>
          </a:prstGeom>
          <a:noFill/>
          <a:effectLst>
            <a:outerShdw blurRad="50800" dist="50800" dir="5400000" algn="ctr" rotWithShape="0">
              <a:schemeClr val="bg2"/>
            </a:outerShdw>
          </a:effectLst>
        </p:spPr>
        <p:txBody>
          <a:bodyPr wrap="square" rtlCol="0">
            <a:spAutoFit/>
          </a:bodyPr>
          <a:lstStyle/>
          <a:p>
            <a:pPr algn="ctr">
              <a:lnSpc>
                <a:spcPct val="90000"/>
              </a:lnSpc>
            </a:pPr>
            <a:r>
              <a:rPr lang="en-US" sz="2000" b="1" dirty="0">
                <a:effectLst>
                  <a:outerShdw blurRad="38100" dist="38100" dir="2700000" algn="tl">
                    <a:srgbClr val="000000">
                      <a:alpha val="43137"/>
                    </a:srgbClr>
                  </a:outerShdw>
                </a:effectLst>
                <a:latin typeface="Arial Black" panose="020B0A04020102020204" pitchFamily="34" charset="0"/>
              </a:rPr>
              <a:t>Workplace</a:t>
            </a:r>
            <a:endParaRPr lang="en-US" sz="1500" b="1" dirty="0">
              <a:effectLst>
                <a:outerShdw blurRad="38100" dist="38100" dir="2700000" algn="tl">
                  <a:srgbClr val="000000">
                    <a:alpha val="43137"/>
                  </a:srgbClr>
                </a:outerShdw>
              </a:effectLst>
              <a:latin typeface="Arial Black" panose="020B0A04020102020204" pitchFamily="34" charset="0"/>
            </a:endParaRPr>
          </a:p>
        </p:txBody>
      </p:sp>
      <p:sp>
        <p:nvSpPr>
          <p:cNvPr id="27" name="Title 1"/>
          <p:cNvSpPr txBox="1">
            <a:spLocks/>
          </p:cNvSpPr>
          <p:nvPr/>
        </p:nvSpPr>
        <p:spPr bwMode="auto">
          <a:xfrm>
            <a:off x="3483205" y="4499658"/>
            <a:ext cx="4509645" cy="453342"/>
          </a:xfrm>
          <a:prstGeom prst="rect">
            <a:avLst/>
          </a:prstGeom>
          <a:noFill/>
          <a:ln>
            <a:noFill/>
          </a:ln>
          <a:effectLst>
            <a:outerShdw blurRad="50800" dist="38100" dir="5400000" algn="t" rotWithShape="0">
              <a:schemeClr val="tx1">
                <a:alpha val="8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2387" tIns="26195" rIns="52387" bIns="26195" numCol="1" anchor="t" anchorCtr="0" compatLnSpc="1">
            <a:prstTxWarp prst="textNoShape">
              <a:avLst/>
            </a:prstTxWarp>
          </a:bodyPr>
          <a:lst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700">
                <a:solidFill>
                  <a:schemeClr val="tx1"/>
                </a:solidFill>
                <a:latin typeface="Arial" pitchFamily="34" charset="0"/>
              </a:defRPr>
            </a:lvl2pPr>
            <a:lvl3pPr algn="l" rtl="0" eaLnBrk="0" fontAlgn="base" hangingPunct="0">
              <a:spcBef>
                <a:spcPct val="0"/>
              </a:spcBef>
              <a:spcAft>
                <a:spcPct val="0"/>
              </a:spcAft>
              <a:defRPr sz="2700">
                <a:solidFill>
                  <a:schemeClr val="tx1"/>
                </a:solidFill>
                <a:latin typeface="Arial" pitchFamily="34" charset="0"/>
              </a:defRPr>
            </a:lvl3pPr>
            <a:lvl4pPr algn="l" rtl="0" eaLnBrk="0" fontAlgn="base" hangingPunct="0">
              <a:spcBef>
                <a:spcPct val="0"/>
              </a:spcBef>
              <a:spcAft>
                <a:spcPct val="0"/>
              </a:spcAft>
              <a:defRPr sz="2700">
                <a:solidFill>
                  <a:schemeClr val="tx1"/>
                </a:solidFill>
                <a:latin typeface="Arial" pitchFamily="34" charset="0"/>
              </a:defRPr>
            </a:lvl4pPr>
            <a:lvl5pPr algn="l" rtl="0" eaLnBrk="0" fontAlgn="base" hangingPunct="0">
              <a:spcBef>
                <a:spcPct val="0"/>
              </a:spcBef>
              <a:spcAft>
                <a:spcPct val="0"/>
              </a:spcAft>
              <a:defRPr sz="2700">
                <a:solidFill>
                  <a:schemeClr val="tx1"/>
                </a:solidFill>
                <a:latin typeface="Arial" pitchFamily="34" charset="0"/>
              </a:defRPr>
            </a:lvl5pPr>
            <a:lvl6pPr marL="342900" algn="l" rtl="0" fontAlgn="base">
              <a:spcBef>
                <a:spcPct val="0"/>
              </a:spcBef>
              <a:spcAft>
                <a:spcPct val="0"/>
              </a:spcAft>
              <a:defRPr sz="2700">
                <a:solidFill>
                  <a:schemeClr val="tx1"/>
                </a:solidFill>
                <a:latin typeface="Arial" pitchFamily="34" charset="0"/>
              </a:defRPr>
            </a:lvl6pPr>
            <a:lvl7pPr marL="685800" algn="l" rtl="0" fontAlgn="base">
              <a:spcBef>
                <a:spcPct val="0"/>
              </a:spcBef>
              <a:spcAft>
                <a:spcPct val="0"/>
              </a:spcAft>
              <a:defRPr sz="2700">
                <a:solidFill>
                  <a:schemeClr val="tx1"/>
                </a:solidFill>
                <a:latin typeface="Arial" pitchFamily="34" charset="0"/>
              </a:defRPr>
            </a:lvl7pPr>
            <a:lvl8pPr marL="1028700" algn="l" rtl="0" fontAlgn="base">
              <a:spcBef>
                <a:spcPct val="0"/>
              </a:spcBef>
              <a:spcAft>
                <a:spcPct val="0"/>
              </a:spcAft>
              <a:defRPr sz="2700">
                <a:solidFill>
                  <a:schemeClr val="tx1"/>
                </a:solidFill>
                <a:latin typeface="Arial" pitchFamily="34" charset="0"/>
              </a:defRPr>
            </a:lvl8pPr>
            <a:lvl9pPr marL="1371600" algn="l" rtl="0" fontAlgn="base">
              <a:spcBef>
                <a:spcPct val="0"/>
              </a:spcBef>
              <a:spcAft>
                <a:spcPct val="0"/>
              </a:spcAft>
              <a:defRPr sz="2700">
                <a:solidFill>
                  <a:schemeClr val="tx1"/>
                </a:solidFill>
                <a:latin typeface="Arial" pitchFamily="34" charset="0"/>
              </a:defRPr>
            </a:lvl9pPr>
          </a:lstStyle>
          <a:p>
            <a:pPr algn="ctr">
              <a:lnSpc>
                <a:spcPct val="90000"/>
              </a:lnSpc>
            </a:pPr>
            <a:r>
              <a:rPr lang="en-PH" kern="0" dirty="0">
                <a:latin typeface="+mn-lt"/>
              </a:rPr>
              <a:t>Gender roles are </a:t>
            </a:r>
            <a:r>
              <a:rPr lang="en-US" dirty="0">
                <a:latin typeface="+mn-lt"/>
              </a:rPr>
              <a:t> learned  beginning in childhood through socialization.  They are sanctioned, maintained and reinforced by social institutions.                       </a:t>
            </a:r>
            <a:endParaRPr lang="en-PH" kern="0" dirty="0">
              <a:latin typeface="+mn-lt"/>
            </a:endParaRPr>
          </a:p>
        </p:txBody>
      </p:sp>
    </p:spTree>
    <p:extLst>
      <p:ext uri="{BB962C8B-B14F-4D97-AF65-F5344CB8AC3E}">
        <p14:creationId xmlns:p14="http://schemas.microsoft.com/office/powerpoint/2010/main" val="3444718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woman.jpg"/>
          <p:cNvPicPr>
            <a:picLocks noChangeAspect="1"/>
          </p:cNvPicPr>
          <p:nvPr/>
        </p:nvPicPr>
        <p:blipFill>
          <a:blip r:embed="rId3">
            <a:extLst>
              <a:ext uri="{28A0092B-C50C-407E-A947-70E740481C1C}">
                <a14:useLocalDpi xmlns:a14="http://schemas.microsoft.com/office/drawing/2010/main" val="0"/>
              </a:ext>
            </a:extLst>
          </a:blip>
          <a:srcRect l="11929"/>
          <a:stretch>
            <a:fillRect/>
          </a:stretch>
        </p:blipFill>
        <p:spPr bwMode="auto">
          <a:xfrm>
            <a:off x="0" y="-413084"/>
            <a:ext cx="11905488" cy="920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91"/>
          <p:cNvGrpSpPr>
            <a:grpSpLocks/>
          </p:cNvGrpSpPr>
          <p:nvPr/>
        </p:nvGrpSpPr>
        <p:grpSpPr bwMode="auto">
          <a:xfrm>
            <a:off x="834832" y="-381000"/>
            <a:ext cx="4651576" cy="7026010"/>
            <a:chOff x="0" y="-79617"/>
            <a:chExt cx="4474757" cy="6937617"/>
          </a:xfrm>
          <a:solidFill>
            <a:schemeClr val="accent6">
              <a:lumMod val="60000"/>
              <a:lumOff val="40000"/>
            </a:schemeClr>
          </a:solidFill>
          <a:effectLst>
            <a:outerShdw blurRad="63500" sx="102000" sy="102000" algn="ctr" rotWithShape="0">
              <a:prstClr val="black">
                <a:alpha val="31000"/>
              </a:prstClr>
            </a:outerShdw>
          </a:effectLst>
        </p:grpSpPr>
        <p:sp>
          <p:nvSpPr>
            <p:cNvPr id="10" name="Freeform 9"/>
            <p:cNvSpPr/>
            <p:nvPr/>
          </p:nvSpPr>
          <p:spPr>
            <a:xfrm>
              <a:off x="2260772" y="547016"/>
              <a:ext cx="70179" cy="50607"/>
            </a:xfrm>
            <a:custGeom>
              <a:avLst/>
              <a:gdLst>
                <a:gd name="connsiteX0" fmla="*/ 36700 w 96768"/>
                <a:gd name="connsiteY0" fmla="*/ 10084 h 76759"/>
                <a:gd name="connsiteX1" fmla="*/ 22412 w 96768"/>
                <a:gd name="connsiteY1" fmla="*/ 19609 h 76759"/>
                <a:gd name="connsiteX2" fmla="*/ 3362 w 96768"/>
                <a:gd name="connsiteY2" fmla="*/ 29134 h 76759"/>
                <a:gd name="connsiteX3" fmla="*/ 8125 w 96768"/>
                <a:gd name="connsiteY3" fmla="*/ 48184 h 76759"/>
                <a:gd name="connsiteX4" fmla="*/ 31937 w 96768"/>
                <a:gd name="connsiteY4" fmla="*/ 76759 h 76759"/>
                <a:gd name="connsiteX5" fmla="*/ 50987 w 96768"/>
                <a:gd name="connsiteY5" fmla="*/ 71997 h 76759"/>
                <a:gd name="connsiteX6" fmla="*/ 60512 w 96768"/>
                <a:gd name="connsiteY6" fmla="*/ 57709 h 76759"/>
                <a:gd name="connsiteX7" fmla="*/ 89087 w 96768"/>
                <a:gd name="connsiteY7" fmla="*/ 33897 h 76759"/>
                <a:gd name="connsiteX8" fmla="*/ 93850 w 96768"/>
                <a:gd name="connsiteY8" fmla="*/ 19609 h 76759"/>
                <a:gd name="connsiteX9" fmla="*/ 65275 w 96768"/>
                <a:gd name="connsiteY9" fmla="*/ 559 h 76759"/>
                <a:gd name="connsiteX10" fmla="*/ 36700 w 96768"/>
                <a:gd name="connsiteY10" fmla="*/ 10084 h 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68" h="76759">
                  <a:moveTo>
                    <a:pt x="36700" y="10084"/>
                  </a:moveTo>
                  <a:cubicBezTo>
                    <a:pt x="29556" y="13259"/>
                    <a:pt x="28058" y="18668"/>
                    <a:pt x="22412" y="19609"/>
                  </a:cubicBezTo>
                  <a:cubicBezTo>
                    <a:pt x="0" y="23345"/>
                    <a:pt x="13075" y="0"/>
                    <a:pt x="3362" y="29134"/>
                  </a:cubicBezTo>
                  <a:cubicBezTo>
                    <a:pt x="4950" y="35484"/>
                    <a:pt x="5547" y="42168"/>
                    <a:pt x="8125" y="48184"/>
                  </a:cubicBezTo>
                  <a:cubicBezTo>
                    <a:pt x="13098" y="59789"/>
                    <a:pt x="23354" y="68176"/>
                    <a:pt x="31937" y="76759"/>
                  </a:cubicBezTo>
                  <a:cubicBezTo>
                    <a:pt x="38287" y="75172"/>
                    <a:pt x="45541" y="75628"/>
                    <a:pt x="50987" y="71997"/>
                  </a:cubicBezTo>
                  <a:cubicBezTo>
                    <a:pt x="55750" y="68822"/>
                    <a:pt x="56848" y="62106"/>
                    <a:pt x="60512" y="57709"/>
                  </a:cubicBezTo>
                  <a:cubicBezTo>
                    <a:pt x="71969" y="43960"/>
                    <a:pt x="75041" y="43261"/>
                    <a:pt x="89087" y="33897"/>
                  </a:cubicBezTo>
                  <a:cubicBezTo>
                    <a:pt x="90675" y="29134"/>
                    <a:pt x="96768" y="23694"/>
                    <a:pt x="93850" y="19609"/>
                  </a:cubicBezTo>
                  <a:cubicBezTo>
                    <a:pt x="87196" y="10294"/>
                    <a:pt x="65275" y="559"/>
                    <a:pt x="65275" y="559"/>
                  </a:cubicBezTo>
                  <a:cubicBezTo>
                    <a:pt x="46469" y="6828"/>
                    <a:pt x="43844" y="6909"/>
                    <a:pt x="36700" y="10084"/>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13" name="Freeform 12"/>
            <p:cNvSpPr/>
            <p:nvPr/>
          </p:nvSpPr>
          <p:spPr>
            <a:xfrm>
              <a:off x="2242391" y="780701"/>
              <a:ext cx="65167" cy="92283"/>
            </a:xfrm>
            <a:custGeom>
              <a:avLst/>
              <a:gdLst>
                <a:gd name="connsiteX0" fmla="*/ 28575 w 90458"/>
                <a:gd name="connsiteY0" fmla="*/ 136747 h 140716"/>
                <a:gd name="connsiteX1" fmla="*/ 33338 w 90458"/>
                <a:gd name="connsiteY1" fmla="*/ 98647 h 140716"/>
                <a:gd name="connsiteX2" fmla="*/ 47625 w 90458"/>
                <a:gd name="connsiteY2" fmla="*/ 93884 h 140716"/>
                <a:gd name="connsiteX3" fmla="*/ 61913 w 90458"/>
                <a:gd name="connsiteY3" fmla="*/ 84359 h 140716"/>
                <a:gd name="connsiteX4" fmla="*/ 66675 w 90458"/>
                <a:gd name="connsiteY4" fmla="*/ 70072 h 140716"/>
                <a:gd name="connsiteX5" fmla="*/ 85725 w 90458"/>
                <a:gd name="connsiteY5" fmla="*/ 41497 h 140716"/>
                <a:gd name="connsiteX6" fmla="*/ 80963 w 90458"/>
                <a:gd name="connsiteY6" fmla="*/ 17684 h 140716"/>
                <a:gd name="connsiteX7" fmla="*/ 33338 w 90458"/>
                <a:gd name="connsiteY7" fmla="*/ 12922 h 140716"/>
                <a:gd name="connsiteX8" fmla="*/ 4763 w 90458"/>
                <a:gd name="connsiteY8" fmla="*/ 27209 h 140716"/>
                <a:gd name="connsiteX9" fmla="*/ 14288 w 90458"/>
                <a:gd name="connsiteY9" fmla="*/ 70072 h 140716"/>
                <a:gd name="connsiteX10" fmla="*/ 9525 w 90458"/>
                <a:gd name="connsiteY10" fmla="*/ 93884 h 140716"/>
                <a:gd name="connsiteX11" fmla="*/ 0 w 90458"/>
                <a:gd name="connsiteY11" fmla="*/ 122459 h 140716"/>
                <a:gd name="connsiteX12" fmla="*/ 28575 w 90458"/>
                <a:gd name="connsiteY12" fmla="*/ 136747 h 1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58" h="140716">
                  <a:moveTo>
                    <a:pt x="28575" y="136747"/>
                  </a:moveTo>
                  <a:cubicBezTo>
                    <a:pt x="34131" y="132778"/>
                    <a:pt x="28140" y="110343"/>
                    <a:pt x="33338" y="98647"/>
                  </a:cubicBezTo>
                  <a:cubicBezTo>
                    <a:pt x="35377" y="94060"/>
                    <a:pt x="43135" y="96129"/>
                    <a:pt x="47625" y="93884"/>
                  </a:cubicBezTo>
                  <a:cubicBezTo>
                    <a:pt x="52745" y="91324"/>
                    <a:pt x="57150" y="87534"/>
                    <a:pt x="61913" y="84359"/>
                  </a:cubicBezTo>
                  <a:cubicBezTo>
                    <a:pt x="63500" y="79597"/>
                    <a:pt x="63890" y="74249"/>
                    <a:pt x="66675" y="70072"/>
                  </a:cubicBezTo>
                  <a:cubicBezTo>
                    <a:pt x="90458" y="34398"/>
                    <a:pt x="74402" y="75467"/>
                    <a:pt x="85725" y="41497"/>
                  </a:cubicBezTo>
                  <a:cubicBezTo>
                    <a:pt x="84138" y="33559"/>
                    <a:pt x="84979" y="24712"/>
                    <a:pt x="80963" y="17684"/>
                  </a:cubicBezTo>
                  <a:cubicBezTo>
                    <a:pt x="70858" y="0"/>
                    <a:pt x="45821" y="11138"/>
                    <a:pt x="33338" y="12922"/>
                  </a:cubicBezTo>
                  <a:cubicBezTo>
                    <a:pt x="28342" y="14587"/>
                    <a:pt x="6442" y="20493"/>
                    <a:pt x="4763" y="27209"/>
                  </a:cubicBezTo>
                  <a:cubicBezTo>
                    <a:pt x="2368" y="36790"/>
                    <a:pt x="10621" y="59073"/>
                    <a:pt x="14288" y="70072"/>
                  </a:cubicBezTo>
                  <a:cubicBezTo>
                    <a:pt x="12700" y="78009"/>
                    <a:pt x="11655" y="86075"/>
                    <a:pt x="9525" y="93884"/>
                  </a:cubicBezTo>
                  <a:cubicBezTo>
                    <a:pt x="6883" y="103570"/>
                    <a:pt x="0" y="122459"/>
                    <a:pt x="0" y="122459"/>
                  </a:cubicBezTo>
                  <a:cubicBezTo>
                    <a:pt x="16930" y="133745"/>
                    <a:pt x="23019" y="140716"/>
                    <a:pt x="28575" y="136747"/>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14" name="Freeform 13"/>
            <p:cNvSpPr/>
            <p:nvPr/>
          </p:nvSpPr>
          <p:spPr>
            <a:xfrm>
              <a:off x="2006790" y="625903"/>
              <a:ext cx="91901" cy="84842"/>
            </a:xfrm>
            <a:custGeom>
              <a:avLst/>
              <a:gdLst>
                <a:gd name="connsiteX0" fmla="*/ 115806 w 126086"/>
                <a:gd name="connsiteY0" fmla="*/ 14287 h 128587"/>
                <a:gd name="connsiteX1" fmla="*/ 115806 w 126086"/>
                <a:gd name="connsiteY1" fmla="*/ 104775 h 128587"/>
                <a:gd name="connsiteX2" fmla="*/ 96756 w 126086"/>
                <a:gd name="connsiteY2" fmla="*/ 114300 h 128587"/>
                <a:gd name="connsiteX3" fmla="*/ 82469 w 126086"/>
                <a:gd name="connsiteY3" fmla="*/ 128587 h 128587"/>
                <a:gd name="connsiteX4" fmla="*/ 68181 w 126086"/>
                <a:gd name="connsiteY4" fmla="*/ 123825 h 128587"/>
                <a:gd name="connsiteX5" fmla="*/ 53894 w 126086"/>
                <a:gd name="connsiteY5" fmla="*/ 85725 h 128587"/>
                <a:gd name="connsiteX6" fmla="*/ 49131 w 126086"/>
                <a:gd name="connsiteY6" fmla="*/ 71437 h 128587"/>
                <a:gd name="connsiteX7" fmla="*/ 34844 w 126086"/>
                <a:gd name="connsiteY7" fmla="*/ 66675 h 128587"/>
                <a:gd name="connsiteX8" fmla="*/ 11031 w 126086"/>
                <a:gd name="connsiteY8" fmla="*/ 28575 h 128587"/>
                <a:gd name="connsiteX9" fmla="*/ 6269 w 126086"/>
                <a:gd name="connsiteY9" fmla="*/ 9525 h 128587"/>
                <a:gd name="connsiteX10" fmla="*/ 58656 w 126086"/>
                <a:gd name="connsiteY10" fmla="*/ 14287 h 128587"/>
                <a:gd name="connsiteX11" fmla="*/ 72944 w 126086"/>
                <a:gd name="connsiteY11" fmla="*/ 19050 h 128587"/>
                <a:gd name="connsiteX12" fmla="*/ 115806 w 126086"/>
                <a:gd name="connsiteY12" fmla="*/ 14287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86" h="128587">
                  <a:moveTo>
                    <a:pt x="115806" y="14287"/>
                  </a:moveTo>
                  <a:cubicBezTo>
                    <a:pt x="122950" y="28574"/>
                    <a:pt x="126086" y="86271"/>
                    <a:pt x="115806" y="104775"/>
                  </a:cubicBezTo>
                  <a:cubicBezTo>
                    <a:pt x="112358" y="110981"/>
                    <a:pt x="102533" y="110174"/>
                    <a:pt x="96756" y="114300"/>
                  </a:cubicBezTo>
                  <a:cubicBezTo>
                    <a:pt x="91276" y="118215"/>
                    <a:pt x="87231" y="123825"/>
                    <a:pt x="82469" y="128587"/>
                  </a:cubicBezTo>
                  <a:cubicBezTo>
                    <a:pt x="77706" y="127000"/>
                    <a:pt x="72101" y="126961"/>
                    <a:pt x="68181" y="123825"/>
                  </a:cubicBezTo>
                  <a:cubicBezTo>
                    <a:pt x="55931" y="114025"/>
                    <a:pt x="57282" y="99278"/>
                    <a:pt x="53894" y="85725"/>
                  </a:cubicBezTo>
                  <a:cubicBezTo>
                    <a:pt x="52676" y="80855"/>
                    <a:pt x="52681" y="74987"/>
                    <a:pt x="49131" y="71437"/>
                  </a:cubicBezTo>
                  <a:cubicBezTo>
                    <a:pt x="45581" y="67887"/>
                    <a:pt x="39606" y="68262"/>
                    <a:pt x="34844" y="66675"/>
                  </a:cubicBezTo>
                  <a:cubicBezTo>
                    <a:pt x="14141" y="52874"/>
                    <a:pt x="18965" y="60313"/>
                    <a:pt x="11031" y="28575"/>
                  </a:cubicBezTo>
                  <a:cubicBezTo>
                    <a:pt x="9444" y="22225"/>
                    <a:pt x="0" y="11406"/>
                    <a:pt x="6269" y="9525"/>
                  </a:cubicBezTo>
                  <a:cubicBezTo>
                    <a:pt x="23064" y="4486"/>
                    <a:pt x="41194" y="12700"/>
                    <a:pt x="58656" y="14287"/>
                  </a:cubicBezTo>
                  <a:cubicBezTo>
                    <a:pt x="63419" y="15875"/>
                    <a:pt x="68074" y="17832"/>
                    <a:pt x="72944" y="19050"/>
                  </a:cubicBezTo>
                  <a:cubicBezTo>
                    <a:pt x="100693" y="25987"/>
                    <a:pt x="108662" y="0"/>
                    <a:pt x="115806" y="14287"/>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15" name="Freeform 14"/>
            <p:cNvSpPr/>
            <p:nvPr/>
          </p:nvSpPr>
          <p:spPr>
            <a:xfrm>
              <a:off x="1980055" y="826843"/>
              <a:ext cx="103598" cy="47630"/>
            </a:xfrm>
            <a:custGeom>
              <a:avLst/>
              <a:gdLst>
                <a:gd name="connsiteX0" fmla="*/ 794 w 143669"/>
                <a:gd name="connsiteY0" fmla="*/ 33337 h 72252"/>
                <a:gd name="connsiteX1" fmla="*/ 5557 w 143669"/>
                <a:gd name="connsiteY1" fmla="*/ 47625 h 72252"/>
                <a:gd name="connsiteX2" fmla="*/ 96044 w 143669"/>
                <a:gd name="connsiteY2" fmla="*/ 52387 h 72252"/>
                <a:gd name="connsiteX3" fmla="*/ 124619 w 143669"/>
                <a:gd name="connsiteY3" fmla="*/ 47625 h 72252"/>
                <a:gd name="connsiteX4" fmla="*/ 138907 w 143669"/>
                <a:gd name="connsiteY4" fmla="*/ 42862 h 72252"/>
                <a:gd name="connsiteX5" fmla="*/ 143669 w 143669"/>
                <a:gd name="connsiteY5" fmla="*/ 28575 h 72252"/>
                <a:gd name="connsiteX6" fmla="*/ 138907 w 143669"/>
                <a:gd name="connsiteY6" fmla="*/ 14287 h 72252"/>
                <a:gd name="connsiteX7" fmla="*/ 110332 w 143669"/>
                <a:gd name="connsiteY7" fmla="*/ 0 h 72252"/>
                <a:gd name="connsiteX8" fmla="*/ 72232 w 143669"/>
                <a:gd name="connsiteY8" fmla="*/ 4762 h 72252"/>
                <a:gd name="connsiteX9" fmla="*/ 43657 w 143669"/>
                <a:gd name="connsiteY9" fmla="*/ 14287 h 72252"/>
                <a:gd name="connsiteX10" fmla="*/ 24607 w 143669"/>
                <a:gd name="connsiteY10" fmla="*/ 19050 h 72252"/>
                <a:gd name="connsiteX11" fmla="*/ 10319 w 143669"/>
                <a:gd name="connsiteY11" fmla="*/ 28575 h 72252"/>
                <a:gd name="connsiteX12" fmla="*/ 794 w 143669"/>
                <a:gd name="connsiteY12" fmla="*/ 33337 h 7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69" h="72252">
                  <a:moveTo>
                    <a:pt x="794" y="33337"/>
                  </a:moveTo>
                  <a:cubicBezTo>
                    <a:pt x="0" y="36512"/>
                    <a:pt x="2421" y="43705"/>
                    <a:pt x="5557" y="47625"/>
                  </a:cubicBezTo>
                  <a:cubicBezTo>
                    <a:pt x="25258" y="72252"/>
                    <a:pt x="84209" y="53127"/>
                    <a:pt x="96044" y="52387"/>
                  </a:cubicBezTo>
                  <a:cubicBezTo>
                    <a:pt x="105569" y="50800"/>
                    <a:pt x="115193" y="49720"/>
                    <a:pt x="124619" y="47625"/>
                  </a:cubicBezTo>
                  <a:cubicBezTo>
                    <a:pt x="129520" y="46536"/>
                    <a:pt x="135357" y="46412"/>
                    <a:pt x="138907" y="42862"/>
                  </a:cubicBezTo>
                  <a:cubicBezTo>
                    <a:pt x="142457" y="39312"/>
                    <a:pt x="142082" y="33337"/>
                    <a:pt x="143669" y="28575"/>
                  </a:cubicBezTo>
                  <a:cubicBezTo>
                    <a:pt x="142082" y="23812"/>
                    <a:pt x="142043" y="18207"/>
                    <a:pt x="138907" y="14287"/>
                  </a:cubicBezTo>
                  <a:cubicBezTo>
                    <a:pt x="132193" y="5894"/>
                    <a:pt x="119744" y="3137"/>
                    <a:pt x="110332" y="0"/>
                  </a:cubicBezTo>
                  <a:cubicBezTo>
                    <a:pt x="97632" y="1587"/>
                    <a:pt x="84747" y="2080"/>
                    <a:pt x="72232" y="4762"/>
                  </a:cubicBezTo>
                  <a:cubicBezTo>
                    <a:pt x="62415" y="6866"/>
                    <a:pt x="53397" y="11852"/>
                    <a:pt x="43657" y="14287"/>
                  </a:cubicBezTo>
                  <a:lnTo>
                    <a:pt x="24607" y="19050"/>
                  </a:lnTo>
                  <a:cubicBezTo>
                    <a:pt x="19844" y="22225"/>
                    <a:pt x="13895" y="24105"/>
                    <a:pt x="10319" y="28575"/>
                  </a:cubicBezTo>
                  <a:cubicBezTo>
                    <a:pt x="7183" y="32495"/>
                    <a:pt x="1588" y="30162"/>
                    <a:pt x="794" y="33337"/>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16" name="Freeform 15"/>
            <p:cNvSpPr/>
            <p:nvPr/>
          </p:nvSpPr>
          <p:spPr>
            <a:xfrm>
              <a:off x="1931598" y="722652"/>
              <a:ext cx="45116" cy="89306"/>
            </a:xfrm>
            <a:custGeom>
              <a:avLst/>
              <a:gdLst>
                <a:gd name="connsiteX0" fmla="*/ 6269 w 61935"/>
                <a:gd name="connsiteY0" fmla="*/ 44595 h 135872"/>
                <a:gd name="connsiteX1" fmla="*/ 15794 w 61935"/>
                <a:gd name="connsiteY1" fmla="*/ 16020 h 135872"/>
                <a:gd name="connsiteX2" fmla="*/ 20556 w 61935"/>
                <a:gd name="connsiteY2" fmla="*/ 1732 h 135872"/>
                <a:gd name="connsiteX3" fmla="*/ 39606 w 61935"/>
                <a:gd name="connsiteY3" fmla="*/ 6495 h 135872"/>
                <a:gd name="connsiteX4" fmla="*/ 20556 w 61935"/>
                <a:gd name="connsiteY4" fmla="*/ 106507 h 135872"/>
                <a:gd name="connsiteX5" fmla="*/ 6269 w 61935"/>
                <a:gd name="connsiteY5" fmla="*/ 63645 h 135872"/>
                <a:gd name="connsiteX6" fmla="*/ 6269 w 61935"/>
                <a:gd name="connsiteY6" fmla="*/ 44595 h 13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35" h="135872">
                  <a:moveTo>
                    <a:pt x="6269" y="44595"/>
                  </a:moveTo>
                  <a:lnTo>
                    <a:pt x="15794" y="16020"/>
                  </a:lnTo>
                  <a:lnTo>
                    <a:pt x="20556" y="1732"/>
                  </a:lnTo>
                  <a:cubicBezTo>
                    <a:pt x="26906" y="3320"/>
                    <a:pt x="38794" y="0"/>
                    <a:pt x="39606" y="6495"/>
                  </a:cubicBezTo>
                  <a:cubicBezTo>
                    <a:pt x="55779" y="135872"/>
                    <a:pt x="61935" y="134092"/>
                    <a:pt x="20556" y="106507"/>
                  </a:cubicBezTo>
                  <a:cubicBezTo>
                    <a:pt x="3984" y="81649"/>
                    <a:pt x="14824" y="102144"/>
                    <a:pt x="6269" y="63645"/>
                  </a:cubicBezTo>
                  <a:cubicBezTo>
                    <a:pt x="0" y="35434"/>
                    <a:pt x="1506" y="63299"/>
                    <a:pt x="6269" y="44595"/>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17" name="Freeform 16"/>
            <p:cNvSpPr/>
            <p:nvPr/>
          </p:nvSpPr>
          <p:spPr>
            <a:xfrm>
              <a:off x="2225682" y="244863"/>
              <a:ext cx="26735" cy="40187"/>
            </a:xfrm>
            <a:custGeom>
              <a:avLst/>
              <a:gdLst>
                <a:gd name="connsiteX0" fmla="*/ 28833 w 38358"/>
                <a:gd name="connsiteY0" fmla="*/ 31708 h 61387"/>
                <a:gd name="connsiteX1" fmla="*/ 9783 w 38358"/>
                <a:gd name="connsiteY1" fmla="*/ 3133 h 61387"/>
                <a:gd name="connsiteX2" fmla="*/ 258 w 38358"/>
                <a:gd name="connsiteY2" fmla="*/ 17421 h 61387"/>
                <a:gd name="connsiteX3" fmla="*/ 5020 w 38358"/>
                <a:gd name="connsiteY3" fmla="*/ 50758 h 61387"/>
                <a:gd name="connsiteX4" fmla="*/ 38358 w 38358"/>
                <a:gd name="connsiteY4" fmla="*/ 50758 h 61387"/>
                <a:gd name="connsiteX5" fmla="*/ 28833 w 38358"/>
                <a:gd name="connsiteY5" fmla="*/ 36471 h 61387"/>
                <a:gd name="connsiteX6" fmla="*/ 28833 w 38358"/>
                <a:gd name="connsiteY6" fmla="*/ 31708 h 6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58" h="61387">
                  <a:moveTo>
                    <a:pt x="28833" y="31708"/>
                  </a:moveTo>
                  <a:cubicBezTo>
                    <a:pt x="25658" y="26152"/>
                    <a:pt x="25444" y="0"/>
                    <a:pt x="9783" y="3133"/>
                  </a:cubicBezTo>
                  <a:cubicBezTo>
                    <a:pt x="4170" y="4256"/>
                    <a:pt x="3433" y="12658"/>
                    <a:pt x="258" y="17421"/>
                  </a:cubicBezTo>
                  <a:cubicBezTo>
                    <a:pt x="1845" y="28533"/>
                    <a:pt x="0" y="40718"/>
                    <a:pt x="5020" y="50758"/>
                  </a:cubicBezTo>
                  <a:cubicBezTo>
                    <a:pt x="10335" y="61387"/>
                    <a:pt x="34233" y="51789"/>
                    <a:pt x="38358" y="50758"/>
                  </a:cubicBezTo>
                  <a:cubicBezTo>
                    <a:pt x="35183" y="45996"/>
                    <a:pt x="31393" y="41590"/>
                    <a:pt x="28833" y="36471"/>
                  </a:cubicBezTo>
                  <a:cubicBezTo>
                    <a:pt x="17888" y="14581"/>
                    <a:pt x="32008" y="37264"/>
                    <a:pt x="28833" y="31708"/>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18" name="Freeform 17"/>
            <p:cNvSpPr/>
            <p:nvPr/>
          </p:nvSpPr>
          <p:spPr>
            <a:xfrm>
              <a:off x="2264114" y="183836"/>
              <a:ext cx="58482" cy="58050"/>
            </a:xfrm>
            <a:custGeom>
              <a:avLst/>
              <a:gdLst>
                <a:gd name="connsiteX0" fmla="*/ 27308 w 80028"/>
                <a:gd name="connsiteY0" fmla="*/ 81989 h 89133"/>
                <a:gd name="connsiteX1" fmla="*/ 13021 w 80028"/>
                <a:gd name="connsiteY1" fmla="*/ 77226 h 89133"/>
                <a:gd name="connsiteX2" fmla="*/ 8258 w 80028"/>
                <a:gd name="connsiteY2" fmla="*/ 43889 h 89133"/>
                <a:gd name="connsiteX3" fmla="*/ 22546 w 80028"/>
                <a:gd name="connsiteY3" fmla="*/ 34364 h 89133"/>
                <a:gd name="connsiteX4" fmla="*/ 27308 w 80028"/>
                <a:gd name="connsiteY4" fmla="*/ 10551 h 89133"/>
                <a:gd name="connsiteX5" fmla="*/ 70171 w 80028"/>
                <a:gd name="connsiteY5" fmla="*/ 10551 h 89133"/>
                <a:gd name="connsiteX6" fmla="*/ 60646 w 80028"/>
                <a:gd name="connsiteY6" fmla="*/ 34364 h 89133"/>
                <a:gd name="connsiteX7" fmla="*/ 27308 w 80028"/>
                <a:gd name="connsiteY7" fmla="*/ 81989 h 8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28" h="89133">
                  <a:moveTo>
                    <a:pt x="27308" y="81989"/>
                  </a:moveTo>
                  <a:cubicBezTo>
                    <a:pt x="19371" y="89133"/>
                    <a:pt x="16941" y="80362"/>
                    <a:pt x="13021" y="77226"/>
                  </a:cubicBezTo>
                  <a:cubicBezTo>
                    <a:pt x="1708" y="68176"/>
                    <a:pt x="0" y="56276"/>
                    <a:pt x="8258" y="43889"/>
                  </a:cubicBezTo>
                  <a:cubicBezTo>
                    <a:pt x="11433" y="39126"/>
                    <a:pt x="17783" y="37539"/>
                    <a:pt x="22546" y="34364"/>
                  </a:cubicBezTo>
                  <a:cubicBezTo>
                    <a:pt x="24133" y="26426"/>
                    <a:pt x="22818" y="17286"/>
                    <a:pt x="27308" y="10551"/>
                  </a:cubicBezTo>
                  <a:cubicBezTo>
                    <a:pt x="34342" y="0"/>
                    <a:pt x="68218" y="10226"/>
                    <a:pt x="70171" y="10551"/>
                  </a:cubicBezTo>
                  <a:cubicBezTo>
                    <a:pt x="80028" y="40127"/>
                    <a:pt x="75364" y="10815"/>
                    <a:pt x="60646" y="34364"/>
                  </a:cubicBezTo>
                  <a:cubicBezTo>
                    <a:pt x="40904" y="65951"/>
                    <a:pt x="35245" y="74845"/>
                    <a:pt x="27308" y="81989"/>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19" name="Freeform 18"/>
            <p:cNvSpPr/>
            <p:nvPr/>
          </p:nvSpPr>
          <p:spPr>
            <a:xfrm>
              <a:off x="2202289" y="30528"/>
              <a:ext cx="55141" cy="74422"/>
            </a:xfrm>
            <a:custGeom>
              <a:avLst/>
              <a:gdLst>
                <a:gd name="connsiteX0" fmla="*/ 16917 w 76424"/>
                <a:gd name="connsiteY0" fmla="*/ 70476 h 112935"/>
                <a:gd name="connsiteX1" fmla="*/ 21680 w 76424"/>
                <a:gd name="connsiteY1" fmla="*/ 108576 h 112935"/>
                <a:gd name="connsiteX2" fmla="*/ 35967 w 76424"/>
                <a:gd name="connsiteY2" fmla="*/ 103814 h 112935"/>
                <a:gd name="connsiteX3" fmla="*/ 50255 w 76424"/>
                <a:gd name="connsiteY3" fmla="*/ 46664 h 112935"/>
                <a:gd name="connsiteX4" fmla="*/ 7392 w 76424"/>
                <a:gd name="connsiteY4" fmla="*/ 37139 h 112935"/>
                <a:gd name="connsiteX5" fmla="*/ 12155 w 76424"/>
                <a:gd name="connsiteY5" fmla="*/ 70476 h 112935"/>
                <a:gd name="connsiteX6" fmla="*/ 16917 w 76424"/>
                <a:gd name="connsiteY6" fmla="*/ 70476 h 11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424" h="112935">
                  <a:moveTo>
                    <a:pt x="16917" y="70476"/>
                  </a:moveTo>
                  <a:cubicBezTo>
                    <a:pt x="18505" y="76826"/>
                    <a:pt x="15330" y="97463"/>
                    <a:pt x="21680" y="108576"/>
                  </a:cubicBezTo>
                  <a:cubicBezTo>
                    <a:pt x="24171" y="112935"/>
                    <a:pt x="34103" y="108475"/>
                    <a:pt x="35967" y="103814"/>
                  </a:cubicBezTo>
                  <a:cubicBezTo>
                    <a:pt x="76424" y="2671"/>
                    <a:pt x="18796" y="93851"/>
                    <a:pt x="50255" y="46664"/>
                  </a:cubicBezTo>
                  <a:cubicBezTo>
                    <a:pt x="45596" y="32689"/>
                    <a:pt x="39888" y="0"/>
                    <a:pt x="7392" y="37139"/>
                  </a:cubicBezTo>
                  <a:cubicBezTo>
                    <a:pt x="0" y="45587"/>
                    <a:pt x="11038" y="59307"/>
                    <a:pt x="12155" y="70476"/>
                  </a:cubicBezTo>
                  <a:cubicBezTo>
                    <a:pt x="12629" y="75215"/>
                    <a:pt x="15330" y="64126"/>
                    <a:pt x="16917" y="70476"/>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0" name="Freeform 19"/>
            <p:cNvSpPr/>
            <p:nvPr/>
          </p:nvSpPr>
          <p:spPr>
            <a:xfrm>
              <a:off x="2255759" y="85599"/>
              <a:ext cx="8355" cy="20838"/>
            </a:xfrm>
            <a:custGeom>
              <a:avLst/>
              <a:gdLst>
                <a:gd name="connsiteX0" fmla="*/ 794 w 10577"/>
                <a:gd name="connsiteY0" fmla="*/ 17299 h 31587"/>
                <a:gd name="connsiteX1" fmla="*/ 5557 w 10577"/>
                <a:gd name="connsiteY1" fmla="*/ 31587 h 31587"/>
                <a:gd name="connsiteX2" fmla="*/ 10319 w 10577"/>
                <a:gd name="connsiteY2" fmla="*/ 17299 h 31587"/>
                <a:gd name="connsiteX3" fmla="*/ 794 w 10577"/>
                <a:gd name="connsiteY3" fmla="*/ 17299 h 31587"/>
              </a:gdLst>
              <a:ahLst/>
              <a:cxnLst>
                <a:cxn ang="0">
                  <a:pos x="connsiteX0" y="connsiteY0"/>
                </a:cxn>
                <a:cxn ang="0">
                  <a:pos x="connsiteX1" y="connsiteY1"/>
                </a:cxn>
                <a:cxn ang="0">
                  <a:pos x="connsiteX2" y="connsiteY2"/>
                </a:cxn>
                <a:cxn ang="0">
                  <a:pos x="connsiteX3" y="connsiteY3"/>
                </a:cxn>
              </a:cxnLst>
              <a:rect l="l" t="t" r="r" b="b"/>
              <a:pathLst>
                <a:path w="10577" h="31587">
                  <a:moveTo>
                    <a:pt x="794" y="17299"/>
                  </a:moveTo>
                  <a:cubicBezTo>
                    <a:pt x="0" y="19680"/>
                    <a:pt x="537" y="31587"/>
                    <a:pt x="5557" y="31587"/>
                  </a:cubicBezTo>
                  <a:cubicBezTo>
                    <a:pt x="10577" y="31587"/>
                    <a:pt x="10319" y="22319"/>
                    <a:pt x="10319" y="17299"/>
                  </a:cubicBezTo>
                  <a:cubicBezTo>
                    <a:pt x="10319" y="0"/>
                    <a:pt x="1588" y="14918"/>
                    <a:pt x="794" y="17299"/>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1" name="Freeform 20"/>
            <p:cNvSpPr/>
            <p:nvPr/>
          </p:nvSpPr>
          <p:spPr>
            <a:xfrm>
              <a:off x="2249075" y="-3707"/>
              <a:ext cx="26735" cy="35723"/>
            </a:xfrm>
            <a:custGeom>
              <a:avLst/>
              <a:gdLst>
                <a:gd name="connsiteX0" fmla="*/ 14288 w 36161"/>
                <a:gd name="connsiteY0" fmla="*/ 46909 h 53259"/>
                <a:gd name="connsiteX1" fmla="*/ 19050 w 36161"/>
                <a:gd name="connsiteY1" fmla="*/ 4047 h 53259"/>
                <a:gd name="connsiteX2" fmla="*/ 4763 w 36161"/>
                <a:gd name="connsiteY2" fmla="*/ 13572 h 53259"/>
                <a:gd name="connsiteX3" fmla="*/ 0 w 36161"/>
                <a:gd name="connsiteY3" fmla="*/ 27859 h 53259"/>
                <a:gd name="connsiteX4" fmla="*/ 4763 w 36161"/>
                <a:gd name="connsiteY4" fmla="*/ 42147 h 53259"/>
                <a:gd name="connsiteX5" fmla="*/ 14288 w 36161"/>
                <a:gd name="connsiteY5" fmla="*/ 46909 h 5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1" h="53259">
                  <a:moveTo>
                    <a:pt x="14288" y="46909"/>
                  </a:moveTo>
                  <a:cubicBezTo>
                    <a:pt x="16669" y="40559"/>
                    <a:pt x="36161" y="21158"/>
                    <a:pt x="19050" y="4047"/>
                  </a:cubicBezTo>
                  <a:cubicBezTo>
                    <a:pt x="15003" y="0"/>
                    <a:pt x="9525" y="10397"/>
                    <a:pt x="4763" y="13572"/>
                  </a:cubicBezTo>
                  <a:cubicBezTo>
                    <a:pt x="3175" y="18334"/>
                    <a:pt x="0" y="22839"/>
                    <a:pt x="0" y="27859"/>
                  </a:cubicBezTo>
                  <a:cubicBezTo>
                    <a:pt x="0" y="32879"/>
                    <a:pt x="3778" y="37224"/>
                    <a:pt x="4763" y="42147"/>
                  </a:cubicBezTo>
                  <a:cubicBezTo>
                    <a:pt x="5386" y="45260"/>
                    <a:pt x="11907" y="53259"/>
                    <a:pt x="14288" y="46909"/>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2" name="Freeform 21"/>
            <p:cNvSpPr/>
            <p:nvPr/>
          </p:nvSpPr>
          <p:spPr>
            <a:xfrm>
              <a:off x="2250746" y="-79617"/>
              <a:ext cx="33419" cy="28280"/>
            </a:xfrm>
            <a:custGeom>
              <a:avLst/>
              <a:gdLst>
                <a:gd name="connsiteX0" fmla="*/ 35696 w 45221"/>
                <a:gd name="connsiteY0" fmla="*/ 794 h 43922"/>
                <a:gd name="connsiteX1" fmla="*/ 26171 w 45221"/>
                <a:gd name="connsiteY1" fmla="*/ 38894 h 43922"/>
                <a:gd name="connsiteX2" fmla="*/ 45221 w 45221"/>
                <a:gd name="connsiteY2" fmla="*/ 34132 h 43922"/>
                <a:gd name="connsiteX3" fmla="*/ 35696 w 45221"/>
                <a:gd name="connsiteY3" fmla="*/ 794 h 43922"/>
              </a:gdLst>
              <a:ahLst/>
              <a:cxnLst>
                <a:cxn ang="0">
                  <a:pos x="connsiteX0" y="connsiteY0"/>
                </a:cxn>
                <a:cxn ang="0">
                  <a:pos x="connsiteX1" y="connsiteY1"/>
                </a:cxn>
                <a:cxn ang="0">
                  <a:pos x="connsiteX2" y="connsiteY2"/>
                </a:cxn>
                <a:cxn ang="0">
                  <a:pos x="connsiteX3" y="connsiteY3"/>
                </a:cxn>
              </a:cxnLst>
              <a:rect l="l" t="t" r="r" b="b"/>
              <a:pathLst>
                <a:path w="45221" h="43922">
                  <a:moveTo>
                    <a:pt x="35696" y="794"/>
                  </a:moveTo>
                  <a:cubicBezTo>
                    <a:pt x="32521" y="1588"/>
                    <a:pt x="0" y="7488"/>
                    <a:pt x="26171" y="38894"/>
                  </a:cubicBezTo>
                  <a:cubicBezTo>
                    <a:pt x="30361" y="43922"/>
                    <a:pt x="38871" y="35719"/>
                    <a:pt x="45221" y="34132"/>
                  </a:cubicBezTo>
                  <a:cubicBezTo>
                    <a:pt x="33727" y="16890"/>
                    <a:pt x="38871" y="0"/>
                    <a:pt x="35696" y="794"/>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3" name="Freeform 22"/>
            <p:cNvSpPr/>
            <p:nvPr/>
          </p:nvSpPr>
          <p:spPr>
            <a:xfrm>
              <a:off x="2076970" y="572320"/>
              <a:ext cx="8354" cy="20838"/>
            </a:xfrm>
            <a:custGeom>
              <a:avLst/>
              <a:gdLst>
                <a:gd name="connsiteX0" fmla="*/ 794 w 10577"/>
                <a:gd name="connsiteY0" fmla="*/ 17299 h 31587"/>
                <a:gd name="connsiteX1" fmla="*/ 5557 w 10577"/>
                <a:gd name="connsiteY1" fmla="*/ 31587 h 31587"/>
                <a:gd name="connsiteX2" fmla="*/ 10319 w 10577"/>
                <a:gd name="connsiteY2" fmla="*/ 17299 h 31587"/>
                <a:gd name="connsiteX3" fmla="*/ 794 w 10577"/>
                <a:gd name="connsiteY3" fmla="*/ 17299 h 31587"/>
              </a:gdLst>
              <a:ahLst/>
              <a:cxnLst>
                <a:cxn ang="0">
                  <a:pos x="connsiteX0" y="connsiteY0"/>
                </a:cxn>
                <a:cxn ang="0">
                  <a:pos x="connsiteX1" y="connsiteY1"/>
                </a:cxn>
                <a:cxn ang="0">
                  <a:pos x="connsiteX2" y="connsiteY2"/>
                </a:cxn>
                <a:cxn ang="0">
                  <a:pos x="connsiteX3" y="connsiteY3"/>
                </a:cxn>
              </a:cxnLst>
              <a:rect l="l" t="t" r="r" b="b"/>
              <a:pathLst>
                <a:path w="10577" h="31587">
                  <a:moveTo>
                    <a:pt x="794" y="17299"/>
                  </a:moveTo>
                  <a:cubicBezTo>
                    <a:pt x="0" y="19680"/>
                    <a:pt x="537" y="31587"/>
                    <a:pt x="5557" y="31587"/>
                  </a:cubicBezTo>
                  <a:cubicBezTo>
                    <a:pt x="10577" y="31587"/>
                    <a:pt x="10319" y="22319"/>
                    <a:pt x="10319" y="17299"/>
                  </a:cubicBezTo>
                  <a:cubicBezTo>
                    <a:pt x="10319" y="0"/>
                    <a:pt x="1588" y="14918"/>
                    <a:pt x="794" y="17299"/>
                  </a:cubicBezTo>
                  <a:close/>
                </a:path>
              </a:pathLst>
            </a:cu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grpSp>
          <p:nvGrpSpPr>
            <p:cNvPr id="24" name="Group 119"/>
            <p:cNvGrpSpPr>
              <a:grpSpLocks/>
            </p:cNvGrpSpPr>
            <p:nvPr/>
          </p:nvGrpSpPr>
          <p:grpSpPr bwMode="auto">
            <a:xfrm>
              <a:off x="0" y="913641"/>
              <a:ext cx="4474757" cy="5944359"/>
              <a:chOff x="1397003" y="1676399"/>
              <a:chExt cx="11099797" cy="16330917"/>
            </a:xfrm>
            <a:grpFill/>
          </p:grpSpPr>
          <p:grpSp>
            <p:nvGrpSpPr>
              <p:cNvPr id="31" name="Group 114"/>
              <p:cNvGrpSpPr/>
              <p:nvPr/>
            </p:nvGrpSpPr>
            <p:grpSpPr>
              <a:xfrm>
                <a:off x="4648196" y="1676399"/>
                <a:ext cx="3124200" cy="5105398"/>
                <a:chOff x="2514600" y="-7391400"/>
                <a:chExt cx="8717091" cy="14415187"/>
              </a:xfrm>
              <a:grpFill/>
            </p:grpSpPr>
            <p:sp>
              <p:nvSpPr>
                <p:cNvPr id="141" name="Freeform 12"/>
                <p:cNvSpPr>
                  <a:spLocks noChangeAspect="1"/>
                </p:cNvSpPr>
                <p:nvPr/>
              </p:nvSpPr>
              <p:spPr bwMode="auto">
                <a:xfrm>
                  <a:off x="4513933" y="-6971541"/>
                  <a:ext cx="3978674" cy="7917358"/>
                </a:xfrm>
                <a:custGeom>
                  <a:avLst/>
                  <a:gdLst/>
                  <a:ahLst/>
                  <a:cxnLst>
                    <a:cxn ang="0">
                      <a:pos x="415" y="65"/>
                    </a:cxn>
                    <a:cxn ang="0">
                      <a:pos x="390" y="210"/>
                    </a:cxn>
                    <a:cxn ang="0">
                      <a:pos x="425" y="265"/>
                    </a:cxn>
                    <a:cxn ang="0">
                      <a:pos x="400" y="345"/>
                    </a:cxn>
                    <a:cxn ang="0">
                      <a:pos x="405" y="450"/>
                    </a:cxn>
                    <a:cxn ang="0">
                      <a:pos x="330" y="460"/>
                    </a:cxn>
                    <a:cxn ang="0">
                      <a:pos x="255" y="515"/>
                    </a:cxn>
                    <a:cxn ang="0">
                      <a:pos x="135" y="570"/>
                    </a:cxn>
                    <a:cxn ang="0">
                      <a:pos x="55" y="725"/>
                    </a:cxn>
                    <a:cxn ang="0">
                      <a:pos x="20" y="875"/>
                    </a:cxn>
                    <a:cxn ang="0">
                      <a:pos x="65" y="835"/>
                    </a:cxn>
                    <a:cxn ang="0">
                      <a:pos x="105" y="850"/>
                    </a:cxn>
                    <a:cxn ang="0">
                      <a:pos x="90" y="925"/>
                    </a:cxn>
                    <a:cxn ang="0">
                      <a:pos x="80" y="1010"/>
                    </a:cxn>
                    <a:cxn ang="0">
                      <a:pos x="150" y="1040"/>
                    </a:cxn>
                    <a:cxn ang="0">
                      <a:pos x="180" y="1110"/>
                    </a:cxn>
                    <a:cxn ang="0">
                      <a:pos x="240" y="1160"/>
                    </a:cxn>
                    <a:cxn ang="0">
                      <a:pos x="305" y="1110"/>
                    </a:cxn>
                    <a:cxn ang="0">
                      <a:pos x="270" y="1170"/>
                    </a:cxn>
                    <a:cxn ang="0">
                      <a:pos x="260" y="1340"/>
                    </a:cxn>
                    <a:cxn ang="0">
                      <a:pos x="150" y="1355"/>
                    </a:cxn>
                    <a:cxn ang="0">
                      <a:pos x="105" y="1580"/>
                    </a:cxn>
                    <a:cxn ang="0">
                      <a:pos x="0" y="1705"/>
                    </a:cxn>
                    <a:cxn ang="0">
                      <a:pos x="35" y="1865"/>
                    </a:cxn>
                    <a:cxn ang="0">
                      <a:pos x="70" y="1955"/>
                    </a:cxn>
                    <a:cxn ang="0">
                      <a:pos x="230" y="1965"/>
                    </a:cxn>
                    <a:cxn ang="0">
                      <a:pos x="305" y="1840"/>
                    </a:cxn>
                    <a:cxn ang="0">
                      <a:pos x="350" y="1630"/>
                    </a:cxn>
                    <a:cxn ang="0">
                      <a:pos x="685" y="1550"/>
                    </a:cxn>
                    <a:cxn ang="0">
                      <a:pos x="785" y="1440"/>
                    </a:cxn>
                    <a:cxn ang="0">
                      <a:pos x="920" y="1370"/>
                    </a:cxn>
                    <a:cxn ang="0">
                      <a:pos x="915" y="1040"/>
                    </a:cxn>
                    <a:cxn ang="0">
                      <a:pos x="995" y="735"/>
                    </a:cxn>
                    <a:cxn ang="0">
                      <a:pos x="890" y="695"/>
                    </a:cxn>
                    <a:cxn ang="0">
                      <a:pos x="700" y="595"/>
                    </a:cxn>
                    <a:cxn ang="0">
                      <a:pos x="830" y="395"/>
                    </a:cxn>
                    <a:cxn ang="0">
                      <a:pos x="790" y="170"/>
                    </a:cxn>
                    <a:cxn ang="0">
                      <a:pos x="590" y="55"/>
                    </a:cxn>
                    <a:cxn ang="0">
                      <a:pos x="465" y="25"/>
                    </a:cxn>
                  </a:cxnLst>
                  <a:rect l="0" t="0" r="r" b="b"/>
                  <a:pathLst>
                    <a:path w="995" h="1980">
                      <a:moveTo>
                        <a:pt x="445" y="40"/>
                      </a:moveTo>
                      <a:lnTo>
                        <a:pt x="415" y="65"/>
                      </a:lnTo>
                      <a:lnTo>
                        <a:pt x="425" y="160"/>
                      </a:lnTo>
                      <a:lnTo>
                        <a:pt x="390" y="210"/>
                      </a:lnTo>
                      <a:lnTo>
                        <a:pt x="385" y="245"/>
                      </a:lnTo>
                      <a:lnTo>
                        <a:pt x="425" y="265"/>
                      </a:lnTo>
                      <a:lnTo>
                        <a:pt x="425" y="305"/>
                      </a:lnTo>
                      <a:lnTo>
                        <a:pt x="400" y="345"/>
                      </a:lnTo>
                      <a:lnTo>
                        <a:pt x="400" y="420"/>
                      </a:lnTo>
                      <a:lnTo>
                        <a:pt x="405" y="450"/>
                      </a:lnTo>
                      <a:lnTo>
                        <a:pt x="375" y="475"/>
                      </a:lnTo>
                      <a:lnTo>
                        <a:pt x="330" y="460"/>
                      </a:lnTo>
                      <a:lnTo>
                        <a:pt x="285" y="505"/>
                      </a:lnTo>
                      <a:lnTo>
                        <a:pt x="255" y="515"/>
                      </a:lnTo>
                      <a:lnTo>
                        <a:pt x="195" y="560"/>
                      </a:lnTo>
                      <a:lnTo>
                        <a:pt x="135" y="570"/>
                      </a:lnTo>
                      <a:lnTo>
                        <a:pt x="90" y="650"/>
                      </a:lnTo>
                      <a:lnTo>
                        <a:pt x="55" y="725"/>
                      </a:lnTo>
                      <a:lnTo>
                        <a:pt x="15" y="830"/>
                      </a:lnTo>
                      <a:lnTo>
                        <a:pt x="20" y="875"/>
                      </a:lnTo>
                      <a:lnTo>
                        <a:pt x="50" y="855"/>
                      </a:lnTo>
                      <a:lnTo>
                        <a:pt x="65" y="835"/>
                      </a:lnTo>
                      <a:lnTo>
                        <a:pt x="80" y="870"/>
                      </a:lnTo>
                      <a:lnTo>
                        <a:pt x="105" y="850"/>
                      </a:lnTo>
                      <a:lnTo>
                        <a:pt x="125" y="880"/>
                      </a:lnTo>
                      <a:lnTo>
                        <a:pt x="90" y="925"/>
                      </a:lnTo>
                      <a:lnTo>
                        <a:pt x="65" y="960"/>
                      </a:lnTo>
                      <a:lnTo>
                        <a:pt x="80" y="1010"/>
                      </a:lnTo>
                      <a:lnTo>
                        <a:pt x="120" y="1015"/>
                      </a:lnTo>
                      <a:lnTo>
                        <a:pt x="150" y="1040"/>
                      </a:lnTo>
                      <a:lnTo>
                        <a:pt x="185" y="1065"/>
                      </a:lnTo>
                      <a:lnTo>
                        <a:pt x="180" y="1110"/>
                      </a:lnTo>
                      <a:lnTo>
                        <a:pt x="215" y="1125"/>
                      </a:lnTo>
                      <a:lnTo>
                        <a:pt x="240" y="1160"/>
                      </a:lnTo>
                      <a:lnTo>
                        <a:pt x="270" y="1120"/>
                      </a:lnTo>
                      <a:lnTo>
                        <a:pt x="305" y="1110"/>
                      </a:lnTo>
                      <a:lnTo>
                        <a:pt x="315" y="1135"/>
                      </a:lnTo>
                      <a:lnTo>
                        <a:pt x="270" y="1170"/>
                      </a:lnTo>
                      <a:lnTo>
                        <a:pt x="265" y="1290"/>
                      </a:lnTo>
                      <a:lnTo>
                        <a:pt x="260" y="1340"/>
                      </a:lnTo>
                      <a:lnTo>
                        <a:pt x="230" y="1365"/>
                      </a:lnTo>
                      <a:lnTo>
                        <a:pt x="150" y="1355"/>
                      </a:lnTo>
                      <a:lnTo>
                        <a:pt x="135" y="1490"/>
                      </a:lnTo>
                      <a:lnTo>
                        <a:pt x="105" y="1580"/>
                      </a:lnTo>
                      <a:lnTo>
                        <a:pt x="20" y="1665"/>
                      </a:lnTo>
                      <a:lnTo>
                        <a:pt x="0" y="1705"/>
                      </a:lnTo>
                      <a:lnTo>
                        <a:pt x="5" y="1830"/>
                      </a:lnTo>
                      <a:lnTo>
                        <a:pt x="35" y="1865"/>
                      </a:lnTo>
                      <a:lnTo>
                        <a:pt x="30" y="1905"/>
                      </a:lnTo>
                      <a:lnTo>
                        <a:pt x="70" y="1955"/>
                      </a:lnTo>
                      <a:lnTo>
                        <a:pt x="175" y="1980"/>
                      </a:lnTo>
                      <a:lnTo>
                        <a:pt x="230" y="1965"/>
                      </a:lnTo>
                      <a:lnTo>
                        <a:pt x="255" y="1860"/>
                      </a:lnTo>
                      <a:lnTo>
                        <a:pt x="305" y="1840"/>
                      </a:lnTo>
                      <a:lnTo>
                        <a:pt x="360" y="1750"/>
                      </a:lnTo>
                      <a:lnTo>
                        <a:pt x="350" y="1630"/>
                      </a:lnTo>
                      <a:lnTo>
                        <a:pt x="660" y="1575"/>
                      </a:lnTo>
                      <a:lnTo>
                        <a:pt x="685" y="1550"/>
                      </a:lnTo>
                      <a:lnTo>
                        <a:pt x="730" y="1470"/>
                      </a:lnTo>
                      <a:lnTo>
                        <a:pt x="785" y="1440"/>
                      </a:lnTo>
                      <a:lnTo>
                        <a:pt x="865" y="1430"/>
                      </a:lnTo>
                      <a:lnTo>
                        <a:pt x="920" y="1370"/>
                      </a:lnTo>
                      <a:lnTo>
                        <a:pt x="915" y="1210"/>
                      </a:lnTo>
                      <a:lnTo>
                        <a:pt x="915" y="1040"/>
                      </a:lnTo>
                      <a:lnTo>
                        <a:pt x="995" y="890"/>
                      </a:lnTo>
                      <a:lnTo>
                        <a:pt x="995" y="735"/>
                      </a:lnTo>
                      <a:lnTo>
                        <a:pt x="900" y="725"/>
                      </a:lnTo>
                      <a:lnTo>
                        <a:pt x="890" y="695"/>
                      </a:lnTo>
                      <a:lnTo>
                        <a:pt x="770" y="620"/>
                      </a:lnTo>
                      <a:lnTo>
                        <a:pt x="700" y="595"/>
                      </a:lnTo>
                      <a:lnTo>
                        <a:pt x="760" y="475"/>
                      </a:lnTo>
                      <a:lnTo>
                        <a:pt x="830" y="395"/>
                      </a:lnTo>
                      <a:lnTo>
                        <a:pt x="855" y="260"/>
                      </a:lnTo>
                      <a:lnTo>
                        <a:pt x="790" y="170"/>
                      </a:lnTo>
                      <a:lnTo>
                        <a:pt x="715" y="95"/>
                      </a:lnTo>
                      <a:lnTo>
                        <a:pt x="590" y="55"/>
                      </a:lnTo>
                      <a:lnTo>
                        <a:pt x="520" y="0"/>
                      </a:lnTo>
                      <a:lnTo>
                        <a:pt x="465" y="25"/>
                      </a:lnTo>
                      <a:lnTo>
                        <a:pt x="445" y="40"/>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42" name="Freeform 13"/>
                <p:cNvSpPr>
                  <a:spLocks noChangeAspect="1"/>
                </p:cNvSpPr>
                <p:nvPr/>
              </p:nvSpPr>
              <p:spPr bwMode="auto">
                <a:xfrm>
                  <a:off x="5433625" y="-7391400"/>
                  <a:ext cx="5798066" cy="9756745"/>
                </a:xfrm>
                <a:custGeom>
                  <a:avLst/>
                  <a:gdLst/>
                  <a:ahLst/>
                  <a:cxnLst>
                    <a:cxn ang="0">
                      <a:pos x="850" y="282"/>
                    </a:cxn>
                    <a:cxn ang="0">
                      <a:pos x="1050" y="264"/>
                    </a:cxn>
                    <a:cxn ang="0">
                      <a:pos x="1120" y="165"/>
                    </a:cxn>
                    <a:cxn ang="0">
                      <a:pos x="1143" y="94"/>
                    </a:cxn>
                    <a:cxn ang="0">
                      <a:pos x="1250" y="184"/>
                    </a:cxn>
                    <a:cxn ang="0">
                      <a:pos x="1300" y="304"/>
                    </a:cxn>
                    <a:cxn ang="0">
                      <a:pos x="1240" y="424"/>
                    </a:cxn>
                    <a:cxn ang="0">
                      <a:pos x="1180" y="509"/>
                    </a:cxn>
                    <a:cxn ang="0">
                      <a:pos x="1140" y="729"/>
                    </a:cxn>
                    <a:cxn ang="0">
                      <a:pos x="1205" y="999"/>
                    </a:cxn>
                    <a:cxn ang="0">
                      <a:pos x="1270" y="1118"/>
                    </a:cxn>
                    <a:cxn ang="0">
                      <a:pos x="1360" y="1110"/>
                    </a:cxn>
                    <a:cxn ang="0">
                      <a:pos x="1360" y="1227"/>
                    </a:cxn>
                    <a:cxn ang="0">
                      <a:pos x="1425" y="1274"/>
                    </a:cxn>
                    <a:cxn ang="0">
                      <a:pos x="1405" y="1389"/>
                    </a:cxn>
                    <a:cxn ang="0">
                      <a:pos x="1370" y="1574"/>
                    </a:cxn>
                    <a:cxn ang="0">
                      <a:pos x="1295" y="1714"/>
                    </a:cxn>
                    <a:cxn ang="0">
                      <a:pos x="1220" y="1804"/>
                    </a:cxn>
                    <a:cxn ang="0">
                      <a:pos x="890" y="2059"/>
                    </a:cxn>
                    <a:cxn ang="0">
                      <a:pos x="355" y="2314"/>
                    </a:cxn>
                    <a:cxn ang="0">
                      <a:pos x="325" y="2154"/>
                    </a:cxn>
                    <a:cxn ang="0">
                      <a:pos x="140" y="2124"/>
                    </a:cxn>
                    <a:cxn ang="0">
                      <a:pos x="5" y="2064"/>
                    </a:cxn>
                    <a:cxn ang="0">
                      <a:pos x="25" y="1964"/>
                    </a:cxn>
                    <a:cxn ang="0">
                      <a:pos x="130" y="1854"/>
                    </a:cxn>
                    <a:cxn ang="0">
                      <a:pos x="430" y="1679"/>
                    </a:cxn>
                    <a:cxn ang="0">
                      <a:pos x="500" y="1574"/>
                    </a:cxn>
                    <a:cxn ang="0">
                      <a:pos x="635" y="1534"/>
                    </a:cxn>
                    <a:cxn ang="0">
                      <a:pos x="685" y="1314"/>
                    </a:cxn>
                    <a:cxn ang="0">
                      <a:pos x="765" y="994"/>
                    </a:cxn>
                    <a:cxn ang="0">
                      <a:pos x="670" y="829"/>
                    </a:cxn>
                    <a:cxn ang="0">
                      <a:pos x="540" y="724"/>
                    </a:cxn>
                    <a:cxn ang="0">
                      <a:pos x="530" y="579"/>
                    </a:cxn>
                    <a:cxn ang="0">
                      <a:pos x="625" y="364"/>
                    </a:cxn>
                    <a:cxn ang="0">
                      <a:pos x="485" y="199"/>
                    </a:cxn>
                    <a:cxn ang="0">
                      <a:pos x="290" y="104"/>
                    </a:cxn>
                    <a:cxn ang="0">
                      <a:pos x="205" y="14"/>
                    </a:cxn>
                    <a:cxn ang="0">
                      <a:pos x="299" y="0"/>
                    </a:cxn>
                    <a:cxn ang="0">
                      <a:pos x="378" y="12"/>
                    </a:cxn>
                    <a:cxn ang="0">
                      <a:pos x="475" y="83"/>
                    </a:cxn>
                    <a:cxn ang="0">
                      <a:pos x="576" y="158"/>
                    </a:cxn>
                    <a:cxn ang="0">
                      <a:pos x="630" y="209"/>
                    </a:cxn>
                    <a:cxn ang="0">
                      <a:pos x="708" y="233"/>
                    </a:cxn>
                    <a:cxn ang="0">
                      <a:pos x="764" y="244"/>
                    </a:cxn>
                  </a:cxnLst>
                  <a:rect l="0" t="0" r="r" b="b"/>
                  <a:pathLst>
                    <a:path w="1450" h="2439">
                      <a:moveTo>
                        <a:pt x="764" y="244"/>
                      </a:moveTo>
                      <a:lnTo>
                        <a:pt x="850" y="282"/>
                      </a:lnTo>
                      <a:lnTo>
                        <a:pt x="995" y="304"/>
                      </a:lnTo>
                      <a:lnTo>
                        <a:pt x="1050" y="264"/>
                      </a:lnTo>
                      <a:lnTo>
                        <a:pt x="1105" y="214"/>
                      </a:lnTo>
                      <a:lnTo>
                        <a:pt x="1120" y="165"/>
                      </a:lnTo>
                      <a:lnTo>
                        <a:pt x="1145" y="134"/>
                      </a:lnTo>
                      <a:lnTo>
                        <a:pt x="1143" y="94"/>
                      </a:lnTo>
                      <a:lnTo>
                        <a:pt x="1210" y="99"/>
                      </a:lnTo>
                      <a:lnTo>
                        <a:pt x="1250" y="184"/>
                      </a:lnTo>
                      <a:lnTo>
                        <a:pt x="1285" y="199"/>
                      </a:lnTo>
                      <a:lnTo>
                        <a:pt x="1300" y="304"/>
                      </a:lnTo>
                      <a:lnTo>
                        <a:pt x="1280" y="359"/>
                      </a:lnTo>
                      <a:lnTo>
                        <a:pt x="1240" y="424"/>
                      </a:lnTo>
                      <a:lnTo>
                        <a:pt x="1175" y="439"/>
                      </a:lnTo>
                      <a:lnTo>
                        <a:pt x="1180" y="509"/>
                      </a:lnTo>
                      <a:lnTo>
                        <a:pt x="1180" y="604"/>
                      </a:lnTo>
                      <a:lnTo>
                        <a:pt x="1140" y="729"/>
                      </a:lnTo>
                      <a:lnTo>
                        <a:pt x="1160" y="809"/>
                      </a:lnTo>
                      <a:lnTo>
                        <a:pt x="1205" y="999"/>
                      </a:lnTo>
                      <a:lnTo>
                        <a:pt x="1220" y="1054"/>
                      </a:lnTo>
                      <a:lnTo>
                        <a:pt x="1270" y="1118"/>
                      </a:lnTo>
                      <a:lnTo>
                        <a:pt x="1326" y="1099"/>
                      </a:lnTo>
                      <a:lnTo>
                        <a:pt x="1360" y="1110"/>
                      </a:lnTo>
                      <a:lnTo>
                        <a:pt x="1370" y="1144"/>
                      </a:lnTo>
                      <a:lnTo>
                        <a:pt x="1360" y="1227"/>
                      </a:lnTo>
                      <a:lnTo>
                        <a:pt x="1375" y="1299"/>
                      </a:lnTo>
                      <a:lnTo>
                        <a:pt x="1425" y="1274"/>
                      </a:lnTo>
                      <a:lnTo>
                        <a:pt x="1450" y="1314"/>
                      </a:lnTo>
                      <a:lnTo>
                        <a:pt x="1405" y="1389"/>
                      </a:lnTo>
                      <a:lnTo>
                        <a:pt x="1395" y="1484"/>
                      </a:lnTo>
                      <a:lnTo>
                        <a:pt x="1370" y="1574"/>
                      </a:lnTo>
                      <a:lnTo>
                        <a:pt x="1338" y="1647"/>
                      </a:lnTo>
                      <a:lnTo>
                        <a:pt x="1295" y="1714"/>
                      </a:lnTo>
                      <a:lnTo>
                        <a:pt x="1280" y="1784"/>
                      </a:lnTo>
                      <a:lnTo>
                        <a:pt x="1220" y="1804"/>
                      </a:lnTo>
                      <a:lnTo>
                        <a:pt x="1075" y="1809"/>
                      </a:lnTo>
                      <a:lnTo>
                        <a:pt x="890" y="2059"/>
                      </a:lnTo>
                      <a:lnTo>
                        <a:pt x="435" y="2439"/>
                      </a:lnTo>
                      <a:lnTo>
                        <a:pt x="355" y="2314"/>
                      </a:lnTo>
                      <a:lnTo>
                        <a:pt x="360" y="2234"/>
                      </a:lnTo>
                      <a:lnTo>
                        <a:pt x="325" y="2154"/>
                      </a:lnTo>
                      <a:lnTo>
                        <a:pt x="240" y="2124"/>
                      </a:lnTo>
                      <a:lnTo>
                        <a:pt x="140" y="2124"/>
                      </a:lnTo>
                      <a:lnTo>
                        <a:pt x="90" y="2109"/>
                      </a:lnTo>
                      <a:lnTo>
                        <a:pt x="5" y="2064"/>
                      </a:lnTo>
                      <a:lnTo>
                        <a:pt x="0" y="2069"/>
                      </a:lnTo>
                      <a:lnTo>
                        <a:pt x="25" y="1964"/>
                      </a:lnTo>
                      <a:lnTo>
                        <a:pt x="75" y="1944"/>
                      </a:lnTo>
                      <a:lnTo>
                        <a:pt x="130" y="1854"/>
                      </a:lnTo>
                      <a:lnTo>
                        <a:pt x="120" y="1734"/>
                      </a:lnTo>
                      <a:lnTo>
                        <a:pt x="430" y="1679"/>
                      </a:lnTo>
                      <a:lnTo>
                        <a:pt x="455" y="1654"/>
                      </a:lnTo>
                      <a:lnTo>
                        <a:pt x="500" y="1574"/>
                      </a:lnTo>
                      <a:lnTo>
                        <a:pt x="555" y="1544"/>
                      </a:lnTo>
                      <a:lnTo>
                        <a:pt x="635" y="1534"/>
                      </a:lnTo>
                      <a:lnTo>
                        <a:pt x="690" y="1474"/>
                      </a:lnTo>
                      <a:lnTo>
                        <a:pt x="685" y="1314"/>
                      </a:lnTo>
                      <a:lnTo>
                        <a:pt x="685" y="1144"/>
                      </a:lnTo>
                      <a:lnTo>
                        <a:pt x="765" y="994"/>
                      </a:lnTo>
                      <a:lnTo>
                        <a:pt x="765" y="839"/>
                      </a:lnTo>
                      <a:lnTo>
                        <a:pt x="670" y="829"/>
                      </a:lnTo>
                      <a:lnTo>
                        <a:pt x="660" y="799"/>
                      </a:lnTo>
                      <a:lnTo>
                        <a:pt x="540" y="724"/>
                      </a:lnTo>
                      <a:lnTo>
                        <a:pt x="470" y="699"/>
                      </a:lnTo>
                      <a:lnTo>
                        <a:pt x="530" y="579"/>
                      </a:lnTo>
                      <a:lnTo>
                        <a:pt x="600" y="499"/>
                      </a:lnTo>
                      <a:lnTo>
                        <a:pt x="625" y="364"/>
                      </a:lnTo>
                      <a:lnTo>
                        <a:pt x="560" y="274"/>
                      </a:lnTo>
                      <a:lnTo>
                        <a:pt x="485" y="199"/>
                      </a:lnTo>
                      <a:lnTo>
                        <a:pt x="360" y="159"/>
                      </a:lnTo>
                      <a:lnTo>
                        <a:pt x="290" y="104"/>
                      </a:lnTo>
                      <a:lnTo>
                        <a:pt x="210" y="134"/>
                      </a:lnTo>
                      <a:lnTo>
                        <a:pt x="205" y="14"/>
                      </a:lnTo>
                      <a:lnTo>
                        <a:pt x="270" y="19"/>
                      </a:lnTo>
                      <a:lnTo>
                        <a:pt x="299" y="0"/>
                      </a:lnTo>
                      <a:lnTo>
                        <a:pt x="335" y="9"/>
                      </a:lnTo>
                      <a:lnTo>
                        <a:pt x="378" y="12"/>
                      </a:lnTo>
                      <a:lnTo>
                        <a:pt x="405" y="69"/>
                      </a:lnTo>
                      <a:lnTo>
                        <a:pt x="475" y="83"/>
                      </a:lnTo>
                      <a:lnTo>
                        <a:pt x="550" y="149"/>
                      </a:lnTo>
                      <a:lnTo>
                        <a:pt x="576" y="158"/>
                      </a:lnTo>
                      <a:lnTo>
                        <a:pt x="621" y="195"/>
                      </a:lnTo>
                      <a:lnTo>
                        <a:pt x="630" y="209"/>
                      </a:lnTo>
                      <a:lnTo>
                        <a:pt x="678" y="218"/>
                      </a:lnTo>
                      <a:lnTo>
                        <a:pt x="708" y="233"/>
                      </a:lnTo>
                      <a:lnTo>
                        <a:pt x="730" y="254"/>
                      </a:lnTo>
                      <a:lnTo>
                        <a:pt x="764" y="244"/>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43" name="Freeform 14"/>
                <p:cNvSpPr>
                  <a:spLocks noChangeAspect="1"/>
                </p:cNvSpPr>
                <p:nvPr/>
              </p:nvSpPr>
              <p:spPr bwMode="auto">
                <a:xfrm>
                  <a:off x="2514600" y="-193803"/>
                  <a:ext cx="7897365" cy="7217590"/>
                </a:xfrm>
                <a:custGeom>
                  <a:avLst/>
                  <a:gdLst>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5 w 1975"/>
                    <a:gd name="connsiteY7" fmla="*/ 730 h 1805"/>
                    <a:gd name="connsiteX8" fmla="*/ 388 w 1975"/>
                    <a:gd name="connsiteY8" fmla="*/ 806 h 1805"/>
                    <a:gd name="connsiteX9" fmla="*/ 400 w 1975"/>
                    <a:gd name="connsiteY9" fmla="*/ 640 h 1805"/>
                    <a:gd name="connsiteX10" fmla="*/ 500 w 1975"/>
                    <a:gd name="connsiteY10" fmla="*/ 690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5 w 1975"/>
                    <a:gd name="connsiteY7" fmla="*/ 730 h 1805"/>
                    <a:gd name="connsiteX8" fmla="*/ 381 w 1975"/>
                    <a:gd name="connsiteY8" fmla="*/ 789 h 1805"/>
                    <a:gd name="connsiteX9" fmla="*/ 388 w 1975"/>
                    <a:gd name="connsiteY9" fmla="*/ 806 h 1805"/>
                    <a:gd name="connsiteX10" fmla="*/ 400 w 1975"/>
                    <a:gd name="connsiteY10" fmla="*/ 640 h 1805"/>
                    <a:gd name="connsiteX11" fmla="*/ 500 w 1975"/>
                    <a:gd name="connsiteY11" fmla="*/ 690 h 1805"/>
                    <a:gd name="connsiteX12" fmla="*/ 570 w 1975"/>
                    <a:gd name="connsiteY12" fmla="*/ 640 h 1805"/>
                    <a:gd name="connsiteX13" fmla="*/ 605 w 1975"/>
                    <a:gd name="connsiteY13" fmla="*/ 555 h 1805"/>
                    <a:gd name="connsiteX14" fmla="*/ 660 w 1975"/>
                    <a:gd name="connsiteY14" fmla="*/ 580 h 1805"/>
                    <a:gd name="connsiteX15" fmla="*/ 730 w 1975"/>
                    <a:gd name="connsiteY15" fmla="*/ 560 h 1805"/>
                    <a:gd name="connsiteX16" fmla="*/ 790 w 1975"/>
                    <a:gd name="connsiteY16" fmla="*/ 640 h 1805"/>
                    <a:gd name="connsiteX17" fmla="*/ 805 w 1975"/>
                    <a:gd name="connsiteY17" fmla="*/ 590 h 1805"/>
                    <a:gd name="connsiteX18" fmla="*/ 810 w 1975"/>
                    <a:gd name="connsiteY18" fmla="*/ 545 h 1805"/>
                    <a:gd name="connsiteX19" fmla="*/ 840 w 1975"/>
                    <a:gd name="connsiteY19" fmla="*/ 535 h 1805"/>
                    <a:gd name="connsiteX20" fmla="*/ 855 w 1975"/>
                    <a:gd name="connsiteY20" fmla="*/ 450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00 w 1975"/>
                    <a:gd name="connsiteY9" fmla="*/ 640 h 1805"/>
                    <a:gd name="connsiteX10" fmla="*/ 500 w 1975"/>
                    <a:gd name="connsiteY10" fmla="*/ 690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00 w 1975"/>
                    <a:gd name="connsiteY9" fmla="*/ 640 h 1805"/>
                    <a:gd name="connsiteX10" fmla="*/ 479 w 1975"/>
                    <a:gd name="connsiteY10" fmla="*/ 815 h 1805"/>
                    <a:gd name="connsiteX11" fmla="*/ 500 w 1975"/>
                    <a:gd name="connsiteY11" fmla="*/ 690 h 1805"/>
                    <a:gd name="connsiteX12" fmla="*/ 570 w 1975"/>
                    <a:gd name="connsiteY12" fmla="*/ 640 h 1805"/>
                    <a:gd name="connsiteX13" fmla="*/ 605 w 1975"/>
                    <a:gd name="connsiteY13" fmla="*/ 555 h 1805"/>
                    <a:gd name="connsiteX14" fmla="*/ 660 w 1975"/>
                    <a:gd name="connsiteY14" fmla="*/ 580 h 1805"/>
                    <a:gd name="connsiteX15" fmla="*/ 730 w 1975"/>
                    <a:gd name="connsiteY15" fmla="*/ 560 h 1805"/>
                    <a:gd name="connsiteX16" fmla="*/ 790 w 1975"/>
                    <a:gd name="connsiteY16" fmla="*/ 640 h 1805"/>
                    <a:gd name="connsiteX17" fmla="*/ 805 w 1975"/>
                    <a:gd name="connsiteY17" fmla="*/ 590 h 1805"/>
                    <a:gd name="connsiteX18" fmla="*/ 810 w 1975"/>
                    <a:gd name="connsiteY18" fmla="*/ 545 h 1805"/>
                    <a:gd name="connsiteX19" fmla="*/ 840 w 1975"/>
                    <a:gd name="connsiteY19" fmla="*/ 535 h 1805"/>
                    <a:gd name="connsiteX20" fmla="*/ 855 w 1975"/>
                    <a:gd name="connsiteY20" fmla="*/ 450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00 w 1975"/>
                    <a:gd name="connsiteY10" fmla="*/ 690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570 w 1975"/>
                    <a:gd name="connsiteY11" fmla="*/ 640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660 w 1975"/>
                    <a:gd name="connsiteY13" fmla="*/ 580 h 1805"/>
                    <a:gd name="connsiteX14" fmla="*/ 730 w 1975"/>
                    <a:gd name="connsiteY14" fmla="*/ 560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660 w 1975"/>
                    <a:gd name="connsiteY13" fmla="*/ 580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586 w 1975"/>
                    <a:gd name="connsiteY20" fmla="*/ 275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855 w 1975"/>
                    <a:gd name="connsiteY19" fmla="*/ 450 h 1805"/>
                    <a:gd name="connsiteX20" fmla="*/ 545 w 1975"/>
                    <a:gd name="connsiteY20" fmla="*/ 313 h 1805"/>
                    <a:gd name="connsiteX21" fmla="*/ 586 w 1975"/>
                    <a:gd name="connsiteY21" fmla="*/ 275 h 1805"/>
                    <a:gd name="connsiteX22" fmla="*/ 835 w 1975"/>
                    <a:gd name="connsiteY22" fmla="*/ 315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790 w 1975"/>
                    <a:gd name="connsiteY15" fmla="*/ 640 h 1805"/>
                    <a:gd name="connsiteX16" fmla="*/ 805 w 1975"/>
                    <a:gd name="connsiteY16" fmla="*/ 590 h 1805"/>
                    <a:gd name="connsiteX17" fmla="*/ 810 w 1975"/>
                    <a:gd name="connsiteY17" fmla="*/ 545 h 1805"/>
                    <a:gd name="connsiteX18" fmla="*/ 840 w 1975"/>
                    <a:gd name="connsiteY18" fmla="*/ 535 h 1805"/>
                    <a:gd name="connsiteX19" fmla="*/ 550 w 1975"/>
                    <a:gd name="connsiteY19" fmla="*/ 336 h 1805"/>
                    <a:gd name="connsiteX20" fmla="*/ 545 w 1975"/>
                    <a:gd name="connsiteY20" fmla="*/ 313 h 1805"/>
                    <a:gd name="connsiteX21" fmla="*/ 586 w 1975"/>
                    <a:gd name="connsiteY21" fmla="*/ 275 h 1805"/>
                    <a:gd name="connsiteX22" fmla="*/ 835 w 1975"/>
                    <a:gd name="connsiteY22" fmla="*/ 315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810 w 1975"/>
                    <a:gd name="connsiteY16" fmla="*/ 545 h 1805"/>
                    <a:gd name="connsiteX17" fmla="*/ 840 w 1975"/>
                    <a:gd name="connsiteY17" fmla="*/ 535 h 1805"/>
                    <a:gd name="connsiteX18" fmla="*/ 550 w 1975"/>
                    <a:gd name="connsiteY18" fmla="*/ 336 h 1805"/>
                    <a:gd name="connsiteX19" fmla="*/ 545 w 1975"/>
                    <a:gd name="connsiteY19" fmla="*/ 313 h 1805"/>
                    <a:gd name="connsiteX20" fmla="*/ 586 w 1975"/>
                    <a:gd name="connsiteY20" fmla="*/ 275 h 1805"/>
                    <a:gd name="connsiteX21" fmla="*/ 835 w 1975"/>
                    <a:gd name="connsiteY21" fmla="*/ 315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810 w 1975"/>
                    <a:gd name="connsiteY16" fmla="*/ 545 h 1805"/>
                    <a:gd name="connsiteX17" fmla="*/ 550 w 1975"/>
                    <a:gd name="connsiteY17" fmla="*/ 336 h 1805"/>
                    <a:gd name="connsiteX18" fmla="*/ 545 w 1975"/>
                    <a:gd name="connsiteY18" fmla="*/ 313 h 1805"/>
                    <a:gd name="connsiteX19" fmla="*/ 586 w 1975"/>
                    <a:gd name="connsiteY19" fmla="*/ 275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880 w 1975"/>
                    <a:gd name="connsiteY20" fmla="*/ 330 h 1805"/>
                    <a:gd name="connsiteX21" fmla="*/ 945 w 1975"/>
                    <a:gd name="connsiteY21" fmla="*/ 325 h 1805"/>
                    <a:gd name="connsiteX22" fmla="*/ 1000 w 1975"/>
                    <a:gd name="connsiteY22" fmla="*/ 330 h 1805"/>
                    <a:gd name="connsiteX23" fmla="*/ 1050 w 1975"/>
                    <a:gd name="connsiteY23" fmla="*/ 360 h 1805"/>
                    <a:gd name="connsiteX24" fmla="*/ 1090 w 1975"/>
                    <a:gd name="connsiteY24" fmla="*/ 415 h 1805"/>
                    <a:gd name="connsiteX25" fmla="*/ 1090 w 1975"/>
                    <a:gd name="connsiteY25" fmla="*/ 510 h 1805"/>
                    <a:gd name="connsiteX26" fmla="*/ 1160 w 1975"/>
                    <a:gd name="connsiteY26" fmla="*/ 640 h 1805"/>
                    <a:gd name="connsiteX27" fmla="*/ 1625 w 1975"/>
                    <a:gd name="connsiteY27" fmla="*/ 250 h 1805"/>
                    <a:gd name="connsiteX28" fmla="*/ 1810 w 1975"/>
                    <a:gd name="connsiteY28" fmla="*/ 10 h 1805"/>
                    <a:gd name="connsiteX29" fmla="*/ 1975 w 1975"/>
                    <a:gd name="connsiteY29" fmla="*/ 0 h 1805"/>
                    <a:gd name="connsiteX30" fmla="*/ 1940 w 1975"/>
                    <a:gd name="connsiteY30" fmla="*/ 25 h 1805"/>
                    <a:gd name="connsiteX31" fmla="*/ 1945 w 1975"/>
                    <a:gd name="connsiteY31" fmla="*/ 80 h 1805"/>
                    <a:gd name="connsiteX32" fmla="*/ 1920 w 1975"/>
                    <a:gd name="connsiteY32" fmla="*/ 105 h 1805"/>
                    <a:gd name="connsiteX33" fmla="*/ 1940 w 1975"/>
                    <a:gd name="connsiteY33" fmla="*/ 140 h 1805"/>
                    <a:gd name="connsiteX34" fmla="*/ 1915 w 1975"/>
                    <a:gd name="connsiteY34" fmla="*/ 170 h 1805"/>
                    <a:gd name="connsiteX35" fmla="*/ 1920 w 1975"/>
                    <a:gd name="connsiteY35" fmla="*/ 235 h 1805"/>
                    <a:gd name="connsiteX36" fmla="*/ 1875 w 1975"/>
                    <a:gd name="connsiteY36" fmla="*/ 285 h 1805"/>
                    <a:gd name="connsiteX37" fmla="*/ 1855 w 1975"/>
                    <a:gd name="connsiteY37" fmla="*/ 330 h 1805"/>
                    <a:gd name="connsiteX38" fmla="*/ 1800 w 1975"/>
                    <a:gd name="connsiteY38" fmla="*/ 370 h 1805"/>
                    <a:gd name="connsiteX39" fmla="*/ 1765 w 1975"/>
                    <a:gd name="connsiteY39" fmla="*/ 440 h 1805"/>
                    <a:gd name="connsiteX40" fmla="*/ 1735 w 1975"/>
                    <a:gd name="connsiteY40" fmla="*/ 445 h 1805"/>
                    <a:gd name="connsiteX41" fmla="*/ 1760 w 1975"/>
                    <a:gd name="connsiteY41" fmla="*/ 400 h 1805"/>
                    <a:gd name="connsiteX42" fmla="*/ 1785 w 1975"/>
                    <a:gd name="connsiteY42" fmla="*/ 355 h 1805"/>
                    <a:gd name="connsiteX43" fmla="*/ 1825 w 1975"/>
                    <a:gd name="connsiteY43" fmla="*/ 325 h 1805"/>
                    <a:gd name="connsiteX44" fmla="*/ 1830 w 1975"/>
                    <a:gd name="connsiteY44" fmla="*/ 285 h 1805"/>
                    <a:gd name="connsiteX45" fmla="*/ 1850 w 1975"/>
                    <a:gd name="connsiteY45" fmla="*/ 230 h 1805"/>
                    <a:gd name="connsiteX46" fmla="*/ 1815 w 1975"/>
                    <a:gd name="connsiteY46" fmla="*/ 250 h 1805"/>
                    <a:gd name="connsiteX47" fmla="*/ 1810 w 1975"/>
                    <a:gd name="connsiteY47" fmla="*/ 285 h 1805"/>
                    <a:gd name="connsiteX48" fmla="*/ 1760 w 1975"/>
                    <a:gd name="connsiteY48" fmla="*/ 315 h 1805"/>
                    <a:gd name="connsiteX49" fmla="*/ 1710 w 1975"/>
                    <a:gd name="connsiteY49" fmla="*/ 340 h 1805"/>
                    <a:gd name="connsiteX50" fmla="*/ 1670 w 1975"/>
                    <a:gd name="connsiteY50" fmla="*/ 345 h 1805"/>
                    <a:gd name="connsiteX51" fmla="*/ 1635 w 1975"/>
                    <a:gd name="connsiteY51" fmla="*/ 370 h 1805"/>
                    <a:gd name="connsiteX52" fmla="*/ 1595 w 1975"/>
                    <a:gd name="connsiteY52" fmla="*/ 400 h 1805"/>
                    <a:gd name="connsiteX53" fmla="*/ 1555 w 1975"/>
                    <a:gd name="connsiteY53" fmla="*/ 395 h 1805"/>
                    <a:gd name="connsiteX54" fmla="*/ 1495 w 1975"/>
                    <a:gd name="connsiteY54" fmla="*/ 450 h 1805"/>
                    <a:gd name="connsiteX55" fmla="*/ 1460 w 1975"/>
                    <a:gd name="connsiteY55" fmla="*/ 470 h 1805"/>
                    <a:gd name="connsiteX56" fmla="*/ 1400 w 1975"/>
                    <a:gd name="connsiteY56" fmla="*/ 510 h 1805"/>
                    <a:gd name="connsiteX57" fmla="*/ 1395 w 1975"/>
                    <a:gd name="connsiteY57" fmla="*/ 565 h 1805"/>
                    <a:gd name="connsiteX58" fmla="*/ 1390 w 1975"/>
                    <a:gd name="connsiteY58" fmla="*/ 640 h 1805"/>
                    <a:gd name="connsiteX59" fmla="*/ 1405 w 1975"/>
                    <a:gd name="connsiteY59" fmla="*/ 670 h 1805"/>
                    <a:gd name="connsiteX60" fmla="*/ 1430 w 1975"/>
                    <a:gd name="connsiteY60" fmla="*/ 640 h 1805"/>
                    <a:gd name="connsiteX61" fmla="*/ 1460 w 1975"/>
                    <a:gd name="connsiteY61" fmla="*/ 640 h 1805"/>
                    <a:gd name="connsiteX62" fmla="*/ 1465 w 1975"/>
                    <a:gd name="connsiteY62" fmla="*/ 695 h 1805"/>
                    <a:gd name="connsiteX63" fmla="*/ 1450 w 1975"/>
                    <a:gd name="connsiteY63" fmla="*/ 745 h 1805"/>
                    <a:gd name="connsiteX64" fmla="*/ 1375 w 1975"/>
                    <a:gd name="connsiteY64" fmla="*/ 850 h 1805"/>
                    <a:gd name="connsiteX65" fmla="*/ 1310 w 1975"/>
                    <a:gd name="connsiteY65" fmla="*/ 1005 h 1805"/>
                    <a:gd name="connsiteX66" fmla="*/ 1265 w 1975"/>
                    <a:gd name="connsiteY66" fmla="*/ 985 h 1805"/>
                    <a:gd name="connsiteX67" fmla="*/ 1255 w 1975"/>
                    <a:gd name="connsiteY67" fmla="*/ 1030 h 1805"/>
                    <a:gd name="connsiteX68" fmla="*/ 1190 w 1975"/>
                    <a:gd name="connsiteY68" fmla="*/ 1015 h 1805"/>
                    <a:gd name="connsiteX69" fmla="*/ 1180 w 1975"/>
                    <a:gd name="connsiteY69" fmla="*/ 1230 h 1805"/>
                    <a:gd name="connsiteX70" fmla="*/ 1225 w 1975"/>
                    <a:gd name="connsiteY70" fmla="*/ 1295 h 1805"/>
                    <a:gd name="connsiteX71" fmla="*/ 1195 w 1975"/>
                    <a:gd name="connsiteY71" fmla="*/ 1405 h 1805"/>
                    <a:gd name="connsiteX72" fmla="*/ 1160 w 1975"/>
                    <a:gd name="connsiteY72" fmla="*/ 1405 h 1805"/>
                    <a:gd name="connsiteX73" fmla="*/ 1120 w 1975"/>
                    <a:gd name="connsiteY73" fmla="*/ 1445 h 1805"/>
                    <a:gd name="connsiteX74" fmla="*/ 1040 w 1975"/>
                    <a:gd name="connsiteY74" fmla="*/ 1455 h 1805"/>
                    <a:gd name="connsiteX75" fmla="*/ 1015 w 1975"/>
                    <a:gd name="connsiteY75" fmla="*/ 1505 h 1805"/>
                    <a:gd name="connsiteX76" fmla="*/ 945 w 1975"/>
                    <a:gd name="connsiteY76" fmla="*/ 1515 h 1805"/>
                    <a:gd name="connsiteX77" fmla="*/ 915 w 1975"/>
                    <a:gd name="connsiteY77" fmla="*/ 1605 h 1805"/>
                    <a:gd name="connsiteX78" fmla="*/ 865 w 1975"/>
                    <a:gd name="connsiteY78" fmla="*/ 1595 h 1805"/>
                    <a:gd name="connsiteX79" fmla="*/ 845 w 1975"/>
                    <a:gd name="connsiteY79" fmla="*/ 1540 h 1805"/>
                    <a:gd name="connsiteX80" fmla="*/ 780 w 1975"/>
                    <a:gd name="connsiteY80" fmla="*/ 1530 h 1805"/>
                    <a:gd name="connsiteX81" fmla="*/ 730 w 1975"/>
                    <a:gd name="connsiteY81" fmla="*/ 1535 h 1805"/>
                    <a:gd name="connsiteX82" fmla="*/ 675 w 1975"/>
                    <a:gd name="connsiteY82" fmla="*/ 1520 h 1805"/>
                    <a:gd name="connsiteX83" fmla="*/ 635 w 1975"/>
                    <a:gd name="connsiteY83" fmla="*/ 1520 h 1805"/>
                    <a:gd name="connsiteX84" fmla="*/ 600 w 1975"/>
                    <a:gd name="connsiteY84" fmla="*/ 1485 h 1805"/>
                    <a:gd name="connsiteX85" fmla="*/ 570 w 1975"/>
                    <a:gd name="connsiteY85" fmla="*/ 1465 h 1805"/>
                    <a:gd name="connsiteX86" fmla="*/ 545 w 1975"/>
                    <a:gd name="connsiteY86" fmla="*/ 1505 h 1805"/>
                    <a:gd name="connsiteX87" fmla="*/ 555 w 1975"/>
                    <a:gd name="connsiteY87" fmla="*/ 1585 h 1805"/>
                    <a:gd name="connsiteX88" fmla="*/ 615 w 1975"/>
                    <a:gd name="connsiteY88" fmla="*/ 1610 h 1805"/>
                    <a:gd name="connsiteX89" fmla="*/ 615 w 1975"/>
                    <a:gd name="connsiteY89" fmla="*/ 1715 h 1805"/>
                    <a:gd name="connsiteX90" fmla="*/ 595 w 1975"/>
                    <a:gd name="connsiteY90" fmla="*/ 1795 h 1805"/>
                    <a:gd name="connsiteX91" fmla="*/ 500 w 1975"/>
                    <a:gd name="connsiteY91" fmla="*/ 1805 h 1805"/>
                    <a:gd name="connsiteX92" fmla="*/ 420 w 1975"/>
                    <a:gd name="connsiteY92" fmla="*/ 1745 h 1805"/>
                    <a:gd name="connsiteX93" fmla="*/ 410 w 1975"/>
                    <a:gd name="connsiteY93" fmla="*/ 1645 h 1805"/>
                    <a:gd name="connsiteX94" fmla="*/ 310 w 1975"/>
                    <a:gd name="connsiteY94" fmla="*/ 1590 h 1805"/>
                    <a:gd name="connsiteX95" fmla="*/ 320 w 1975"/>
                    <a:gd name="connsiteY95" fmla="*/ 1525 h 1805"/>
                    <a:gd name="connsiteX96" fmla="*/ 360 w 1975"/>
                    <a:gd name="connsiteY96" fmla="*/ 1470 h 1805"/>
                    <a:gd name="connsiteX97" fmla="*/ 325 w 1975"/>
                    <a:gd name="connsiteY97" fmla="*/ 1460 h 1805"/>
                    <a:gd name="connsiteX98" fmla="*/ 300 w 1975"/>
                    <a:gd name="connsiteY98" fmla="*/ 1440 h 1805"/>
                    <a:gd name="connsiteX99" fmla="*/ 295 w 1975"/>
                    <a:gd name="connsiteY99" fmla="*/ 1490 h 1805"/>
                    <a:gd name="connsiteX100" fmla="*/ 265 w 1975"/>
                    <a:gd name="connsiteY100" fmla="*/ 1525 h 1805"/>
                    <a:gd name="connsiteX101" fmla="*/ 205 w 1975"/>
                    <a:gd name="connsiteY101" fmla="*/ 1515 h 1805"/>
                    <a:gd name="connsiteX102" fmla="*/ 170 w 1975"/>
                    <a:gd name="connsiteY102" fmla="*/ 1465 h 1805"/>
                    <a:gd name="connsiteX103" fmla="*/ 160 w 1975"/>
                    <a:gd name="connsiteY103" fmla="*/ 1370 h 1805"/>
                    <a:gd name="connsiteX104" fmla="*/ 170 w 1975"/>
                    <a:gd name="connsiteY104" fmla="*/ 1300 h 1805"/>
                    <a:gd name="connsiteX105" fmla="*/ 140 w 1975"/>
                    <a:gd name="connsiteY105" fmla="*/ 1190 h 1805"/>
                    <a:gd name="connsiteX106" fmla="*/ 115 w 1975"/>
                    <a:gd name="connsiteY106" fmla="*/ 1125 h 1805"/>
                    <a:gd name="connsiteX107" fmla="*/ 85 w 1975"/>
                    <a:gd name="connsiteY107" fmla="*/ 1110 h 1805"/>
                    <a:gd name="connsiteX108" fmla="*/ 70 w 1975"/>
                    <a:gd name="connsiteY108" fmla="*/ 1005 h 1805"/>
                    <a:gd name="connsiteX109" fmla="*/ 40 w 1975"/>
                    <a:gd name="connsiteY109" fmla="*/ 985 h 1805"/>
                    <a:gd name="connsiteX110" fmla="*/ 20 w 1975"/>
                    <a:gd name="connsiteY110" fmla="*/ 895 h 1805"/>
                    <a:gd name="connsiteX111" fmla="*/ 40 w 1975"/>
                    <a:gd name="connsiteY111" fmla="*/ 865 h 1805"/>
                    <a:gd name="connsiteX112" fmla="*/ 25 w 1975"/>
                    <a:gd name="connsiteY112" fmla="*/ 820 h 1805"/>
                    <a:gd name="connsiteX113" fmla="*/ 50 w 1975"/>
                    <a:gd name="connsiteY113" fmla="*/ 730 h 1805"/>
                    <a:gd name="connsiteX114" fmla="*/ 0 w 1975"/>
                    <a:gd name="connsiteY114" fmla="*/ 690 h 1805"/>
                    <a:gd name="connsiteX115" fmla="*/ 25 w 1975"/>
                    <a:gd name="connsiteY115"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805 w 1975"/>
                    <a:gd name="connsiteY15" fmla="*/ 590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835 w 1975"/>
                    <a:gd name="connsiteY20" fmla="*/ 315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880 w 1975"/>
                    <a:gd name="connsiteY20" fmla="*/ 330 h 1805"/>
                    <a:gd name="connsiteX21" fmla="*/ 945 w 1975"/>
                    <a:gd name="connsiteY21" fmla="*/ 325 h 1805"/>
                    <a:gd name="connsiteX22" fmla="*/ 1000 w 1975"/>
                    <a:gd name="connsiteY22" fmla="*/ 330 h 1805"/>
                    <a:gd name="connsiteX23" fmla="*/ 1050 w 1975"/>
                    <a:gd name="connsiteY23" fmla="*/ 360 h 1805"/>
                    <a:gd name="connsiteX24" fmla="*/ 1090 w 1975"/>
                    <a:gd name="connsiteY24" fmla="*/ 415 h 1805"/>
                    <a:gd name="connsiteX25" fmla="*/ 1090 w 1975"/>
                    <a:gd name="connsiteY25" fmla="*/ 510 h 1805"/>
                    <a:gd name="connsiteX26" fmla="*/ 1160 w 1975"/>
                    <a:gd name="connsiteY26" fmla="*/ 640 h 1805"/>
                    <a:gd name="connsiteX27" fmla="*/ 1625 w 1975"/>
                    <a:gd name="connsiteY27" fmla="*/ 250 h 1805"/>
                    <a:gd name="connsiteX28" fmla="*/ 1810 w 1975"/>
                    <a:gd name="connsiteY28" fmla="*/ 10 h 1805"/>
                    <a:gd name="connsiteX29" fmla="*/ 1975 w 1975"/>
                    <a:gd name="connsiteY29" fmla="*/ 0 h 1805"/>
                    <a:gd name="connsiteX30" fmla="*/ 1940 w 1975"/>
                    <a:gd name="connsiteY30" fmla="*/ 25 h 1805"/>
                    <a:gd name="connsiteX31" fmla="*/ 1945 w 1975"/>
                    <a:gd name="connsiteY31" fmla="*/ 80 h 1805"/>
                    <a:gd name="connsiteX32" fmla="*/ 1920 w 1975"/>
                    <a:gd name="connsiteY32" fmla="*/ 105 h 1805"/>
                    <a:gd name="connsiteX33" fmla="*/ 1940 w 1975"/>
                    <a:gd name="connsiteY33" fmla="*/ 140 h 1805"/>
                    <a:gd name="connsiteX34" fmla="*/ 1915 w 1975"/>
                    <a:gd name="connsiteY34" fmla="*/ 170 h 1805"/>
                    <a:gd name="connsiteX35" fmla="*/ 1920 w 1975"/>
                    <a:gd name="connsiteY35" fmla="*/ 235 h 1805"/>
                    <a:gd name="connsiteX36" fmla="*/ 1875 w 1975"/>
                    <a:gd name="connsiteY36" fmla="*/ 285 h 1805"/>
                    <a:gd name="connsiteX37" fmla="*/ 1855 w 1975"/>
                    <a:gd name="connsiteY37" fmla="*/ 330 h 1805"/>
                    <a:gd name="connsiteX38" fmla="*/ 1800 w 1975"/>
                    <a:gd name="connsiteY38" fmla="*/ 370 h 1805"/>
                    <a:gd name="connsiteX39" fmla="*/ 1765 w 1975"/>
                    <a:gd name="connsiteY39" fmla="*/ 440 h 1805"/>
                    <a:gd name="connsiteX40" fmla="*/ 1735 w 1975"/>
                    <a:gd name="connsiteY40" fmla="*/ 445 h 1805"/>
                    <a:gd name="connsiteX41" fmla="*/ 1760 w 1975"/>
                    <a:gd name="connsiteY41" fmla="*/ 400 h 1805"/>
                    <a:gd name="connsiteX42" fmla="*/ 1785 w 1975"/>
                    <a:gd name="connsiteY42" fmla="*/ 355 h 1805"/>
                    <a:gd name="connsiteX43" fmla="*/ 1825 w 1975"/>
                    <a:gd name="connsiteY43" fmla="*/ 325 h 1805"/>
                    <a:gd name="connsiteX44" fmla="*/ 1830 w 1975"/>
                    <a:gd name="connsiteY44" fmla="*/ 285 h 1805"/>
                    <a:gd name="connsiteX45" fmla="*/ 1850 w 1975"/>
                    <a:gd name="connsiteY45" fmla="*/ 230 h 1805"/>
                    <a:gd name="connsiteX46" fmla="*/ 1815 w 1975"/>
                    <a:gd name="connsiteY46" fmla="*/ 250 h 1805"/>
                    <a:gd name="connsiteX47" fmla="*/ 1810 w 1975"/>
                    <a:gd name="connsiteY47" fmla="*/ 285 h 1805"/>
                    <a:gd name="connsiteX48" fmla="*/ 1760 w 1975"/>
                    <a:gd name="connsiteY48" fmla="*/ 315 h 1805"/>
                    <a:gd name="connsiteX49" fmla="*/ 1710 w 1975"/>
                    <a:gd name="connsiteY49" fmla="*/ 340 h 1805"/>
                    <a:gd name="connsiteX50" fmla="*/ 1670 w 1975"/>
                    <a:gd name="connsiteY50" fmla="*/ 345 h 1805"/>
                    <a:gd name="connsiteX51" fmla="*/ 1635 w 1975"/>
                    <a:gd name="connsiteY51" fmla="*/ 370 h 1805"/>
                    <a:gd name="connsiteX52" fmla="*/ 1595 w 1975"/>
                    <a:gd name="connsiteY52" fmla="*/ 400 h 1805"/>
                    <a:gd name="connsiteX53" fmla="*/ 1555 w 1975"/>
                    <a:gd name="connsiteY53" fmla="*/ 395 h 1805"/>
                    <a:gd name="connsiteX54" fmla="*/ 1495 w 1975"/>
                    <a:gd name="connsiteY54" fmla="*/ 450 h 1805"/>
                    <a:gd name="connsiteX55" fmla="*/ 1460 w 1975"/>
                    <a:gd name="connsiteY55" fmla="*/ 470 h 1805"/>
                    <a:gd name="connsiteX56" fmla="*/ 1400 w 1975"/>
                    <a:gd name="connsiteY56" fmla="*/ 510 h 1805"/>
                    <a:gd name="connsiteX57" fmla="*/ 1395 w 1975"/>
                    <a:gd name="connsiteY57" fmla="*/ 565 h 1805"/>
                    <a:gd name="connsiteX58" fmla="*/ 1390 w 1975"/>
                    <a:gd name="connsiteY58" fmla="*/ 640 h 1805"/>
                    <a:gd name="connsiteX59" fmla="*/ 1405 w 1975"/>
                    <a:gd name="connsiteY59" fmla="*/ 670 h 1805"/>
                    <a:gd name="connsiteX60" fmla="*/ 1430 w 1975"/>
                    <a:gd name="connsiteY60" fmla="*/ 640 h 1805"/>
                    <a:gd name="connsiteX61" fmla="*/ 1460 w 1975"/>
                    <a:gd name="connsiteY61" fmla="*/ 640 h 1805"/>
                    <a:gd name="connsiteX62" fmla="*/ 1465 w 1975"/>
                    <a:gd name="connsiteY62" fmla="*/ 695 h 1805"/>
                    <a:gd name="connsiteX63" fmla="*/ 1450 w 1975"/>
                    <a:gd name="connsiteY63" fmla="*/ 745 h 1805"/>
                    <a:gd name="connsiteX64" fmla="*/ 1375 w 1975"/>
                    <a:gd name="connsiteY64" fmla="*/ 850 h 1805"/>
                    <a:gd name="connsiteX65" fmla="*/ 1310 w 1975"/>
                    <a:gd name="connsiteY65" fmla="*/ 1005 h 1805"/>
                    <a:gd name="connsiteX66" fmla="*/ 1265 w 1975"/>
                    <a:gd name="connsiteY66" fmla="*/ 985 h 1805"/>
                    <a:gd name="connsiteX67" fmla="*/ 1255 w 1975"/>
                    <a:gd name="connsiteY67" fmla="*/ 1030 h 1805"/>
                    <a:gd name="connsiteX68" fmla="*/ 1190 w 1975"/>
                    <a:gd name="connsiteY68" fmla="*/ 1015 h 1805"/>
                    <a:gd name="connsiteX69" fmla="*/ 1180 w 1975"/>
                    <a:gd name="connsiteY69" fmla="*/ 1230 h 1805"/>
                    <a:gd name="connsiteX70" fmla="*/ 1225 w 1975"/>
                    <a:gd name="connsiteY70" fmla="*/ 1295 h 1805"/>
                    <a:gd name="connsiteX71" fmla="*/ 1195 w 1975"/>
                    <a:gd name="connsiteY71" fmla="*/ 1405 h 1805"/>
                    <a:gd name="connsiteX72" fmla="*/ 1160 w 1975"/>
                    <a:gd name="connsiteY72" fmla="*/ 1405 h 1805"/>
                    <a:gd name="connsiteX73" fmla="*/ 1120 w 1975"/>
                    <a:gd name="connsiteY73" fmla="*/ 1445 h 1805"/>
                    <a:gd name="connsiteX74" fmla="*/ 1040 w 1975"/>
                    <a:gd name="connsiteY74" fmla="*/ 1455 h 1805"/>
                    <a:gd name="connsiteX75" fmla="*/ 1015 w 1975"/>
                    <a:gd name="connsiteY75" fmla="*/ 1505 h 1805"/>
                    <a:gd name="connsiteX76" fmla="*/ 945 w 1975"/>
                    <a:gd name="connsiteY76" fmla="*/ 1515 h 1805"/>
                    <a:gd name="connsiteX77" fmla="*/ 915 w 1975"/>
                    <a:gd name="connsiteY77" fmla="*/ 1605 h 1805"/>
                    <a:gd name="connsiteX78" fmla="*/ 865 w 1975"/>
                    <a:gd name="connsiteY78" fmla="*/ 1595 h 1805"/>
                    <a:gd name="connsiteX79" fmla="*/ 845 w 1975"/>
                    <a:gd name="connsiteY79" fmla="*/ 1540 h 1805"/>
                    <a:gd name="connsiteX80" fmla="*/ 780 w 1975"/>
                    <a:gd name="connsiteY80" fmla="*/ 1530 h 1805"/>
                    <a:gd name="connsiteX81" fmla="*/ 730 w 1975"/>
                    <a:gd name="connsiteY81" fmla="*/ 1535 h 1805"/>
                    <a:gd name="connsiteX82" fmla="*/ 675 w 1975"/>
                    <a:gd name="connsiteY82" fmla="*/ 1520 h 1805"/>
                    <a:gd name="connsiteX83" fmla="*/ 635 w 1975"/>
                    <a:gd name="connsiteY83" fmla="*/ 1520 h 1805"/>
                    <a:gd name="connsiteX84" fmla="*/ 600 w 1975"/>
                    <a:gd name="connsiteY84" fmla="*/ 1485 h 1805"/>
                    <a:gd name="connsiteX85" fmla="*/ 570 w 1975"/>
                    <a:gd name="connsiteY85" fmla="*/ 1465 h 1805"/>
                    <a:gd name="connsiteX86" fmla="*/ 545 w 1975"/>
                    <a:gd name="connsiteY86" fmla="*/ 1505 h 1805"/>
                    <a:gd name="connsiteX87" fmla="*/ 555 w 1975"/>
                    <a:gd name="connsiteY87" fmla="*/ 1585 h 1805"/>
                    <a:gd name="connsiteX88" fmla="*/ 615 w 1975"/>
                    <a:gd name="connsiteY88" fmla="*/ 1610 h 1805"/>
                    <a:gd name="connsiteX89" fmla="*/ 615 w 1975"/>
                    <a:gd name="connsiteY89" fmla="*/ 1715 h 1805"/>
                    <a:gd name="connsiteX90" fmla="*/ 595 w 1975"/>
                    <a:gd name="connsiteY90" fmla="*/ 1795 h 1805"/>
                    <a:gd name="connsiteX91" fmla="*/ 500 w 1975"/>
                    <a:gd name="connsiteY91" fmla="*/ 1805 h 1805"/>
                    <a:gd name="connsiteX92" fmla="*/ 420 w 1975"/>
                    <a:gd name="connsiteY92" fmla="*/ 1745 h 1805"/>
                    <a:gd name="connsiteX93" fmla="*/ 410 w 1975"/>
                    <a:gd name="connsiteY93" fmla="*/ 1645 h 1805"/>
                    <a:gd name="connsiteX94" fmla="*/ 310 w 1975"/>
                    <a:gd name="connsiteY94" fmla="*/ 1590 h 1805"/>
                    <a:gd name="connsiteX95" fmla="*/ 320 w 1975"/>
                    <a:gd name="connsiteY95" fmla="*/ 1525 h 1805"/>
                    <a:gd name="connsiteX96" fmla="*/ 360 w 1975"/>
                    <a:gd name="connsiteY96" fmla="*/ 1470 h 1805"/>
                    <a:gd name="connsiteX97" fmla="*/ 325 w 1975"/>
                    <a:gd name="connsiteY97" fmla="*/ 1460 h 1805"/>
                    <a:gd name="connsiteX98" fmla="*/ 300 w 1975"/>
                    <a:gd name="connsiteY98" fmla="*/ 1440 h 1805"/>
                    <a:gd name="connsiteX99" fmla="*/ 295 w 1975"/>
                    <a:gd name="connsiteY99" fmla="*/ 1490 h 1805"/>
                    <a:gd name="connsiteX100" fmla="*/ 265 w 1975"/>
                    <a:gd name="connsiteY100" fmla="*/ 1525 h 1805"/>
                    <a:gd name="connsiteX101" fmla="*/ 205 w 1975"/>
                    <a:gd name="connsiteY101" fmla="*/ 1515 h 1805"/>
                    <a:gd name="connsiteX102" fmla="*/ 170 w 1975"/>
                    <a:gd name="connsiteY102" fmla="*/ 1465 h 1805"/>
                    <a:gd name="connsiteX103" fmla="*/ 160 w 1975"/>
                    <a:gd name="connsiteY103" fmla="*/ 1370 h 1805"/>
                    <a:gd name="connsiteX104" fmla="*/ 170 w 1975"/>
                    <a:gd name="connsiteY104" fmla="*/ 1300 h 1805"/>
                    <a:gd name="connsiteX105" fmla="*/ 140 w 1975"/>
                    <a:gd name="connsiteY105" fmla="*/ 1190 h 1805"/>
                    <a:gd name="connsiteX106" fmla="*/ 115 w 1975"/>
                    <a:gd name="connsiteY106" fmla="*/ 1125 h 1805"/>
                    <a:gd name="connsiteX107" fmla="*/ 85 w 1975"/>
                    <a:gd name="connsiteY107" fmla="*/ 1110 h 1805"/>
                    <a:gd name="connsiteX108" fmla="*/ 70 w 1975"/>
                    <a:gd name="connsiteY108" fmla="*/ 1005 h 1805"/>
                    <a:gd name="connsiteX109" fmla="*/ 40 w 1975"/>
                    <a:gd name="connsiteY109" fmla="*/ 985 h 1805"/>
                    <a:gd name="connsiteX110" fmla="*/ 20 w 1975"/>
                    <a:gd name="connsiteY110" fmla="*/ 895 h 1805"/>
                    <a:gd name="connsiteX111" fmla="*/ 40 w 1975"/>
                    <a:gd name="connsiteY111" fmla="*/ 865 h 1805"/>
                    <a:gd name="connsiteX112" fmla="*/ 25 w 1975"/>
                    <a:gd name="connsiteY112" fmla="*/ 820 h 1805"/>
                    <a:gd name="connsiteX113" fmla="*/ 50 w 1975"/>
                    <a:gd name="connsiteY113" fmla="*/ 730 h 1805"/>
                    <a:gd name="connsiteX114" fmla="*/ 0 w 1975"/>
                    <a:gd name="connsiteY114" fmla="*/ 690 h 1805"/>
                    <a:gd name="connsiteX115" fmla="*/ 25 w 1975"/>
                    <a:gd name="connsiteY115"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762 w 1975"/>
                    <a:gd name="connsiteY20" fmla="*/ 258 h 1805"/>
                    <a:gd name="connsiteX21" fmla="*/ 880 w 1975"/>
                    <a:gd name="connsiteY21" fmla="*/ 330 h 1805"/>
                    <a:gd name="connsiteX22" fmla="*/ 945 w 1975"/>
                    <a:gd name="connsiteY22" fmla="*/ 325 h 1805"/>
                    <a:gd name="connsiteX23" fmla="*/ 1000 w 1975"/>
                    <a:gd name="connsiteY23" fmla="*/ 330 h 1805"/>
                    <a:gd name="connsiteX24" fmla="*/ 1050 w 1975"/>
                    <a:gd name="connsiteY24" fmla="*/ 360 h 1805"/>
                    <a:gd name="connsiteX25" fmla="*/ 1090 w 1975"/>
                    <a:gd name="connsiteY25" fmla="*/ 415 h 1805"/>
                    <a:gd name="connsiteX26" fmla="*/ 1090 w 1975"/>
                    <a:gd name="connsiteY26" fmla="*/ 510 h 1805"/>
                    <a:gd name="connsiteX27" fmla="*/ 1160 w 1975"/>
                    <a:gd name="connsiteY27" fmla="*/ 640 h 1805"/>
                    <a:gd name="connsiteX28" fmla="*/ 1625 w 1975"/>
                    <a:gd name="connsiteY28" fmla="*/ 250 h 1805"/>
                    <a:gd name="connsiteX29" fmla="*/ 1810 w 1975"/>
                    <a:gd name="connsiteY29" fmla="*/ 10 h 1805"/>
                    <a:gd name="connsiteX30" fmla="*/ 1975 w 1975"/>
                    <a:gd name="connsiteY30" fmla="*/ 0 h 1805"/>
                    <a:gd name="connsiteX31" fmla="*/ 1940 w 1975"/>
                    <a:gd name="connsiteY31" fmla="*/ 25 h 1805"/>
                    <a:gd name="connsiteX32" fmla="*/ 1945 w 1975"/>
                    <a:gd name="connsiteY32" fmla="*/ 80 h 1805"/>
                    <a:gd name="connsiteX33" fmla="*/ 1920 w 1975"/>
                    <a:gd name="connsiteY33" fmla="*/ 105 h 1805"/>
                    <a:gd name="connsiteX34" fmla="*/ 1940 w 1975"/>
                    <a:gd name="connsiteY34" fmla="*/ 140 h 1805"/>
                    <a:gd name="connsiteX35" fmla="*/ 1915 w 1975"/>
                    <a:gd name="connsiteY35" fmla="*/ 170 h 1805"/>
                    <a:gd name="connsiteX36" fmla="*/ 1920 w 1975"/>
                    <a:gd name="connsiteY36" fmla="*/ 235 h 1805"/>
                    <a:gd name="connsiteX37" fmla="*/ 1875 w 1975"/>
                    <a:gd name="connsiteY37" fmla="*/ 285 h 1805"/>
                    <a:gd name="connsiteX38" fmla="*/ 1855 w 1975"/>
                    <a:gd name="connsiteY38" fmla="*/ 330 h 1805"/>
                    <a:gd name="connsiteX39" fmla="*/ 1800 w 1975"/>
                    <a:gd name="connsiteY39" fmla="*/ 370 h 1805"/>
                    <a:gd name="connsiteX40" fmla="*/ 1765 w 1975"/>
                    <a:gd name="connsiteY40" fmla="*/ 440 h 1805"/>
                    <a:gd name="connsiteX41" fmla="*/ 1735 w 1975"/>
                    <a:gd name="connsiteY41" fmla="*/ 445 h 1805"/>
                    <a:gd name="connsiteX42" fmla="*/ 1760 w 1975"/>
                    <a:gd name="connsiteY42" fmla="*/ 400 h 1805"/>
                    <a:gd name="connsiteX43" fmla="*/ 1785 w 1975"/>
                    <a:gd name="connsiteY43" fmla="*/ 355 h 1805"/>
                    <a:gd name="connsiteX44" fmla="*/ 1825 w 1975"/>
                    <a:gd name="connsiteY44" fmla="*/ 325 h 1805"/>
                    <a:gd name="connsiteX45" fmla="*/ 1830 w 1975"/>
                    <a:gd name="connsiteY45" fmla="*/ 285 h 1805"/>
                    <a:gd name="connsiteX46" fmla="*/ 1850 w 1975"/>
                    <a:gd name="connsiteY46" fmla="*/ 230 h 1805"/>
                    <a:gd name="connsiteX47" fmla="*/ 1815 w 1975"/>
                    <a:gd name="connsiteY47" fmla="*/ 250 h 1805"/>
                    <a:gd name="connsiteX48" fmla="*/ 1810 w 1975"/>
                    <a:gd name="connsiteY48" fmla="*/ 285 h 1805"/>
                    <a:gd name="connsiteX49" fmla="*/ 1760 w 1975"/>
                    <a:gd name="connsiteY49" fmla="*/ 315 h 1805"/>
                    <a:gd name="connsiteX50" fmla="*/ 1710 w 1975"/>
                    <a:gd name="connsiteY50" fmla="*/ 340 h 1805"/>
                    <a:gd name="connsiteX51" fmla="*/ 1670 w 1975"/>
                    <a:gd name="connsiteY51" fmla="*/ 345 h 1805"/>
                    <a:gd name="connsiteX52" fmla="*/ 1635 w 1975"/>
                    <a:gd name="connsiteY52" fmla="*/ 370 h 1805"/>
                    <a:gd name="connsiteX53" fmla="*/ 1595 w 1975"/>
                    <a:gd name="connsiteY53" fmla="*/ 400 h 1805"/>
                    <a:gd name="connsiteX54" fmla="*/ 1555 w 1975"/>
                    <a:gd name="connsiteY54" fmla="*/ 395 h 1805"/>
                    <a:gd name="connsiteX55" fmla="*/ 1495 w 1975"/>
                    <a:gd name="connsiteY55" fmla="*/ 450 h 1805"/>
                    <a:gd name="connsiteX56" fmla="*/ 1460 w 1975"/>
                    <a:gd name="connsiteY56" fmla="*/ 470 h 1805"/>
                    <a:gd name="connsiteX57" fmla="*/ 1400 w 1975"/>
                    <a:gd name="connsiteY57" fmla="*/ 510 h 1805"/>
                    <a:gd name="connsiteX58" fmla="*/ 1395 w 1975"/>
                    <a:gd name="connsiteY58" fmla="*/ 565 h 1805"/>
                    <a:gd name="connsiteX59" fmla="*/ 1390 w 1975"/>
                    <a:gd name="connsiteY59" fmla="*/ 640 h 1805"/>
                    <a:gd name="connsiteX60" fmla="*/ 1405 w 1975"/>
                    <a:gd name="connsiteY60" fmla="*/ 670 h 1805"/>
                    <a:gd name="connsiteX61" fmla="*/ 1430 w 1975"/>
                    <a:gd name="connsiteY61" fmla="*/ 640 h 1805"/>
                    <a:gd name="connsiteX62" fmla="*/ 1460 w 1975"/>
                    <a:gd name="connsiteY62" fmla="*/ 640 h 1805"/>
                    <a:gd name="connsiteX63" fmla="*/ 1465 w 1975"/>
                    <a:gd name="connsiteY63" fmla="*/ 695 h 1805"/>
                    <a:gd name="connsiteX64" fmla="*/ 1450 w 1975"/>
                    <a:gd name="connsiteY64" fmla="*/ 745 h 1805"/>
                    <a:gd name="connsiteX65" fmla="*/ 1375 w 1975"/>
                    <a:gd name="connsiteY65" fmla="*/ 850 h 1805"/>
                    <a:gd name="connsiteX66" fmla="*/ 1310 w 1975"/>
                    <a:gd name="connsiteY66" fmla="*/ 1005 h 1805"/>
                    <a:gd name="connsiteX67" fmla="*/ 1265 w 1975"/>
                    <a:gd name="connsiteY67" fmla="*/ 985 h 1805"/>
                    <a:gd name="connsiteX68" fmla="*/ 1255 w 1975"/>
                    <a:gd name="connsiteY68" fmla="*/ 1030 h 1805"/>
                    <a:gd name="connsiteX69" fmla="*/ 1190 w 1975"/>
                    <a:gd name="connsiteY69" fmla="*/ 1015 h 1805"/>
                    <a:gd name="connsiteX70" fmla="*/ 1180 w 1975"/>
                    <a:gd name="connsiteY70" fmla="*/ 1230 h 1805"/>
                    <a:gd name="connsiteX71" fmla="*/ 1225 w 1975"/>
                    <a:gd name="connsiteY71" fmla="*/ 1295 h 1805"/>
                    <a:gd name="connsiteX72" fmla="*/ 1195 w 1975"/>
                    <a:gd name="connsiteY72" fmla="*/ 1405 h 1805"/>
                    <a:gd name="connsiteX73" fmla="*/ 1160 w 1975"/>
                    <a:gd name="connsiteY73" fmla="*/ 1405 h 1805"/>
                    <a:gd name="connsiteX74" fmla="*/ 1120 w 1975"/>
                    <a:gd name="connsiteY74" fmla="*/ 1445 h 1805"/>
                    <a:gd name="connsiteX75" fmla="*/ 1040 w 1975"/>
                    <a:gd name="connsiteY75" fmla="*/ 1455 h 1805"/>
                    <a:gd name="connsiteX76" fmla="*/ 1015 w 1975"/>
                    <a:gd name="connsiteY76" fmla="*/ 1505 h 1805"/>
                    <a:gd name="connsiteX77" fmla="*/ 945 w 1975"/>
                    <a:gd name="connsiteY77" fmla="*/ 1515 h 1805"/>
                    <a:gd name="connsiteX78" fmla="*/ 915 w 1975"/>
                    <a:gd name="connsiteY78" fmla="*/ 1605 h 1805"/>
                    <a:gd name="connsiteX79" fmla="*/ 865 w 1975"/>
                    <a:gd name="connsiteY79" fmla="*/ 1595 h 1805"/>
                    <a:gd name="connsiteX80" fmla="*/ 845 w 1975"/>
                    <a:gd name="connsiteY80" fmla="*/ 1540 h 1805"/>
                    <a:gd name="connsiteX81" fmla="*/ 780 w 1975"/>
                    <a:gd name="connsiteY81" fmla="*/ 1530 h 1805"/>
                    <a:gd name="connsiteX82" fmla="*/ 730 w 1975"/>
                    <a:gd name="connsiteY82" fmla="*/ 1535 h 1805"/>
                    <a:gd name="connsiteX83" fmla="*/ 675 w 1975"/>
                    <a:gd name="connsiteY83" fmla="*/ 1520 h 1805"/>
                    <a:gd name="connsiteX84" fmla="*/ 635 w 1975"/>
                    <a:gd name="connsiteY84" fmla="*/ 1520 h 1805"/>
                    <a:gd name="connsiteX85" fmla="*/ 600 w 1975"/>
                    <a:gd name="connsiteY85" fmla="*/ 1485 h 1805"/>
                    <a:gd name="connsiteX86" fmla="*/ 570 w 1975"/>
                    <a:gd name="connsiteY86" fmla="*/ 1465 h 1805"/>
                    <a:gd name="connsiteX87" fmla="*/ 545 w 1975"/>
                    <a:gd name="connsiteY87" fmla="*/ 1505 h 1805"/>
                    <a:gd name="connsiteX88" fmla="*/ 555 w 1975"/>
                    <a:gd name="connsiteY88" fmla="*/ 1585 h 1805"/>
                    <a:gd name="connsiteX89" fmla="*/ 615 w 1975"/>
                    <a:gd name="connsiteY89" fmla="*/ 1610 h 1805"/>
                    <a:gd name="connsiteX90" fmla="*/ 615 w 1975"/>
                    <a:gd name="connsiteY90" fmla="*/ 1715 h 1805"/>
                    <a:gd name="connsiteX91" fmla="*/ 595 w 1975"/>
                    <a:gd name="connsiteY91" fmla="*/ 1795 h 1805"/>
                    <a:gd name="connsiteX92" fmla="*/ 500 w 1975"/>
                    <a:gd name="connsiteY92" fmla="*/ 1805 h 1805"/>
                    <a:gd name="connsiteX93" fmla="*/ 420 w 1975"/>
                    <a:gd name="connsiteY93" fmla="*/ 1745 h 1805"/>
                    <a:gd name="connsiteX94" fmla="*/ 410 w 1975"/>
                    <a:gd name="connsiteY94" fmla="*/ 1645 h 1805"/>
                    <a:gd name="connsiteX95" fmla="*/ 310 w 1975"/>
                    <a:gd name="connsiteY95" fmla="*/ 1590 h 1805"/>
                    <a:gd name="connsiteX96" fmla="*/ 320 w 1975"/>
                    <a:gd name="connsiteY96" fmla="*/ 1525 h 1805"/>
                    <a:gd name="connsiteX97" fmla="*/ 360 w 1975"/>
                    <a:gd name="connsiteY97" fmla="*/ 1470 h 1805"/>
                    <a:gd name="connsiteX98" fmla="*/ 325 w 1975"/>
                    <a:gd name="connsiteY98" fmla="*/ 1460 h 1805"/>
                    <a:gd name="connsiteX99" fmla="*/ 300 w 1975"/>
                    <a:gd name="connsiteY99" fmla="*/ 1440 h 1805"/>
                    <a:gd name="connsiteX100" fmla="*/ 295 w 1975"/>
                    <a:gd name="connsiteY100" fmla="*/ 1490 h 1805"/>
                    <a:gd name="connsiteX101" fmla="*/ 265 w 1975"/>
                    <a:gd name="connsiteY101" fmla="*/ 1525 h 1805"/>
                    <a:gd name="connsiteX102" fmla="*/ 205 w 1975"/>
                    <a:gd name="connsiteY102" fmla="*/ 1515 h 1805"/>
                    <a:gd name="connsiteX103" fmla="*/ 170 w 1975"/>
                    <a:gd name="connsiteY103" fmla="*/ 1465 h 1805"/>
                    <a:gd name="connsiteX104" fmla="*/ 160 w 1975"/>
                    <a:gd name="connsiteY104" fmla="*/ 1370 h 1805"/>
                    <a:gd name="connsiteX105" fmla="*/ 170 w 1975"/>
                    <a:gd name="connsiteY105" fmla="*/ 1300 h 1805"/>
                    <a:gd name="connsiteX106" fmla="*/ 140 w 1975"/>
                    <a:gd name="connsiteY106" fmla="*/ 1190 h 1805"/>
                    <a:gd name="connsiteX107" fmla="*/ 115 w 1975"/>
                    <a:gd name="connsiteY107" fmla="*/ 1125 h 1805"/>
                    <a:gd name="connsiteX108" fmla="*/ 85 w 1975"/>
                    <a:gd name="connsiteY108" fmla="*/ 1110 h 1805"/>
                    <a:gd name="connsiteX109" fmla="*/ 70 w 1975"/>
                    <a:gd name="connsiteY109" fmla="*/ 1005 h 1805"/>
                    <a:gd name="connsiteX110" fmla="*/ 40 w 1975"/>
                    <a:gd name="connsiteY110" fmla="*/ 985 h 1805"/>
                    <a:gd name="connsiteX111" fmla="*/ 20 w 1975"/>
                    <a:gd name="connsiteY111" fmla="*/ 895 h 1805"/>
                    <a:gd name="connsiteX112" fmla="*/ 40 w 1975"/>
                    <a:gd name="connsiteY112" fmla="*/ 865 h 1805"/>
                    <a:gd name="connsiteX113" fmla="*/ 25 w 1975"/>
                    <a:gd name="connsiteY113" fmla="*/ 820 h 1805"/>
                    <a:gd name="connsiteX114" fmla="*/ 50 w 1975"/>
                    <a:gd name="connsiteY114" fmla="*/ 730 h 1805"/>
                    <a:gd name="connsiteX115" fmla="*/ 0 w 1975"/>
                    <a:gd name="connsiteY115" fmla="*/ 690 h 1805"/>
                    <a:gd name="connsiteX116" fmla="*/ 25 w 1975"/>
                    <a:gd name="connsiteY116"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835 w 1975"/>
                    <a:gd name="connsiteY19" fmla="*/ 315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286 w 1975"/>
                    <a:gd name="connsiteY6" fmla="*/ 649 h 1805"/>
                    <a:gd name="connsiteX7" fmla="*/ 305 w 1975"/>
                    <a:gd name="connsiteY7" fmla="*/ 780 h 1805"/>
                    <a:gd name="connsiteX8" fmla="*/ 381 w 1975"/>
                    <a:gd name="connsiteY8" fmla="*/ 789 h 1805"/>
                    <a:gd name="connsiteX9" fmla="*/ 388 w 1975"/>
                    <a:gd name="connsiteY9" fmla="*/ 806 h 1805"/>
                    <a:gd name="connsiteX10" fmla="*/ 479 w 1975"/>
                    <a:gd name="connsiteY10" fmla="*/ 815 h 1805"/>
                    <a:gd name="connsiteX11" fmla="*/ 576 w 1975"/>
                    <a:gd name="connsiteY11" fmla="*/ 766 h 1805"/>
                    <a:gd name="connsiteX12" fmla="*/ 627 w 1975"/>
                    <a:gd name="connsiteY12" fmla="*/ 678 h 1805"/>
                    <a:gd name="connsiteX13" fmla="*/ 605 w 1975"/>
                    <a:gd name="connsiteY13" fmla="*/ 555 h 1805"/>
                    <a:gd name="connsiteX14" fmla="*/ 565 w 1975"/>
                    <a:gd name="connsiteY14" fmla="*/ 504 h 1805"/>
                    <a:gd name="connsiteX15" fmla="*/ 597 w 1975"/>
                    <a:gd name="connsiteY15" fmla="*/ 408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683 w 1975"/>
                    <a:gd name="connsiteY20" fmla="*/ 258 h 1805"/>
                    <a:gd name="connsiteX21" fmla="*/ 700 w 1975"/>
                    <a:gd name="connsiteY21" fmla="*/ 256 h 1805"/>
                    <a:gd name="connsiteX22" fmla="*/ 762 w 1975"/>
                    <a:gd name="connsiteY22" fmla="*/ 258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80 w 1975"/>
                    <a:gd name="connsiteY1" fmla="*/ 605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40 w 1975"/>
                    <a:gd name="connsiteY2" fmla="*/ 550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02 w 1975"/>
                    <a:gd name="connsiteY2" fmla="*/ 455 h 1805"/>
                    <a:gd name="connsiteX3" fmla="*/ 175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02 w 1975"/>
                    <a:gd name="connsiteY2" fmla="*/ 455 h 1805"/>
                    <a:gd name="connsiteX3" fmla="*/ 156 w 1975"/>
                    <a:gd name="connsiteY3" fmla="*/ 590 h 1805"/>
                    <a:gd name="connsiteX4" fmla="*/ 205 w 1975"/>
                    <a:gd name="connsiteY4" fmla="*/ 580 h 1805"/>
                    <a:gd name="connsiteX5" fmla="*/ 285 w 1975"/>
                    <a:gd name="connsiteY5" fmla="*/ 685 h 1805"/>
                    <a:gd name="connsiteX6" fmla="*/ 305 w 1975"/>
                    <a:gd name="connsiteY6" fmla="*/ 780 h 1805"/>
                    <a:gd name="connsiteX7" fmla="*/ 381 w 1975"/>
                    <a:gd name="connsiteY7" fmla="*/ 789 h 1805"/>
                    <a:gd name="connsiteX8" fmla="*/ 388 w 1975"/>
                    <a:gd name="connsiteY8" fmla="*/ 806 h 1805"/>
                    <a:gd name="connsiteX9" fmla="*/ 479 w 1975"/>
                    <a:gd name="connsiteY9" fmla="*/ 815 h 1805"/>
                    <a:gd name="connsiteX10" fmla="*/ 576 w 1975"/>
                    <a:gd name="connsiteY10" fmla="*/ 766 h 1805"/>
                    <a:gd name="connsiteX11" fmla="*/ 627 w 1975"/>
                    <a:gd name="connsiteY11" fmla="*/ 678 h 1805"/>
                    <a:gd name="connsiteX12" fmla="*/ 605 w 1975"/>
                    <a:gd name="connsiteY12" fmla="*/ 555 h 1805"/>
                    <a:gd name="connsiteX13" fmla="*/ 565 w 1975"/>
                    <a:gd name="connsiteY13" fmla="*/ 504 h 1805"/>
                    <a:gd name="connsiteX14" fmla="*/ 597 w 1975"/>
                    <a:gd name="connsiteY14" fmla="*/ 408 h 1805"/>
                    <a:gd name="connsiteX15" fmla="*/ 572 w 1975"/>
                    <a:gd name="connsiteY15" fmla="*/ 375 h 1805"/>
                    <a:gd name="connsiteX16" fmla="*/ 550 w 1975"/>
                    <a:gd name="connsiteY16" fmla="*/ 336 h 1805"/>
                    <a:gd name="connsiteX17" fmla="*/ 545 w 1975"/>
                    <a:gd name="connsiteY17" fmla="*/ 313 h 1805"/>
                    <a:gd name="connsiteX18" fmla="*/ 586 w 1975"/>
                    <a:gd name="connsiteY18" fmla="*/ 275 h 1805"/>
                    <a:gd name="connsiteX19" fmla="*/ 683 w 1975"/>
                    <a:gd name="connsiteY19" fmla="*/ 258 h 1805"/>
                    <a:gd name="connsiteX20" fmla="*/ 700 w 1975"/>
                    <a:gd name="connsiteY20" fmla="*/ 256 h 1805"/>
                    <a:gd name="connsiteX21" fmla="*/ 762 w 1975"/>
                    <a:gd name="connsiteY21" fmla="*/ 258 h 1805"/>
                    <a:gd name="connsiteX22" fmla="*/ 880 w 1975"/>
                    <a:gd name="connsiteY22" fmla="*/ 330 h 1805"/>
                    <a:gd name="connsiteX23" fmla="*/ 945 w 1975"/>
                    <a:gd name="connsiteY23" fmla="*/ 325 h 1805"/>
                    <a:gd name="connsiteX24" fmla="*/ 1000 w 1975"/>
                    <a:gd name="connsiteY24" fmla="*/ 330 h 1805"/>
                    <a:gd name="connsiteX25" fmla="*/ 1050 w 1975"/>
                    <a:gd name="connsiteY25" fmla="*/ 360 h 1805"/>
                    <a:gd name="connsiteX26" fmla="*/ 1090 w 1975"/>
                    <a:gd name="connsiteY26" fmla="*/ 415 h 1805"/>
                    <a:gd name="connsiteX27" fmla="*/ 1090 w 1975"/>
                    <a:gd name="connsiteY27" fmla="*/ 510 h 1805"/>
                    <a:gd name="connsiteX28" fmla="*/ 1160 w 1975"/>
                    <a:gd name="connsiteY28" fmla="*/ 640 h 1805"/>
                    <a:gd name="connsiteX29" fmla="*/ 1625 w 1975"/>
                    <a:gd name="connsiteY29" fmla="*/ 250 h 1805"/>
                    <a:gd name="connsiteX30" fmla="*/ 1810 w 1975"/>
                    <a:gd name="connsiteY30" fmla="*/ 10 h 1805"/>
                    <a:gd name="connsiteX31" fmla="*/ 1975 w 1975"/>
                    <a:gd name="connsiteY31" fmla="*/ 0 h 1805"/>
                    <a:gd name="connsiteX32" fmla="*/ 1940 w 1975"/>
                    <a:gd name="connsiteY32" fmla="*/ 25 h 1805"/>
                    <a:gd name="connsiteX33" fmla="*/ 1945 w 1975"/>
                    <a:gd name="connsiteY33" fmla="*/ 80 h 1805"/>
                    <a:gd name="connsiteX34" fmla="*/ 1920 w 1975"/>
                    <a:gd name="connsiteY34" fmla="*/ 105 h 1805"/>
                    <a:gd name="connsiteX35" fmla="*/ 1940 w 1975"/>
                    <a:gd name="connsiteY35" fmla="*/ 140 h 1805"/>
                    <a:gd name="connsiteX36" fmla="*/ 1915 w 1975"/>
                    <a:gd name="connsiteY36" fmla="*/ 170 h 1805"/>
                    <a:gd name="connsiteX37" fmla="*/ 1920 w 1975"/>
                    <a:gd name="connsiteY37" fmla="*/ 235 h 1805"/>
                    <a:gd name="connsiteX38" fmla="*/ 1875 w 1975"/>
                    <a:gd name="connsiteY38" fmla="*/ 285 h 1805"/>
                    <a:gd name="connsiteX39" fmla="*/ 1855 w 1975"/>
                    <a:gd name="connsiteY39" fmla="*/ 330 h 1805"/>
                    <a:gd name="connsiteX40" fmla="*/ 1800 w 1975"/>
                    <a:gd name="connsiteY40" fmla="*/ 370 h 1805"/>
                    <a:gd name="connsiteX41" fmla="*/ 1765 w 1975"/>
                    <a:gd name="connsiteY41" fmla="*/ 440 h 1805"/>
                    <a:gd name="connsiteX42" fmla="*/ 1735 w 1975"/>
                    <a:gd name="connsiteY42" fmla="*/ 445 h 1805"/>
                    <a:gd name="connsiteX43" fmla="*/ 1760 w 1975"/>
                    <a:gd name="connsiteY43" fmla="*/ 400 h 1805"/>
                    <a:gd name="connsiteX44" fmla="*/ 1785 w 1975"/>
                    <a:gd name="connsiteY44" fmla="*/ 355 h 1805"/>
                    <a:gd name="connsiteX45" fmla="*/ 1825 w 1975"/>
                    <a:gd name="connsiteY45" fmla="*/ 325 h 1805"/>
                    <a:gd name="connsiteX46" fmla="*/ 1830 w 1975"/>
                    <a:gd name="connsiteY46" fmla="*/ 285 h 1805"/>
                    <a:gd name="connsiteX47" fmla="*/ 1850 w 1975"/>
                    <a:gd name="connsiteY47" fmla="*/ 230 h 1805"/>
                    <a:gd name="connsiteX48" fmla="*/ 1815 w 1975"/>
                    <a:gd name="connsiteY48" fmla="*/ 250 h 1805"/>
                    <a:gd name="connsiteX49" fmla="*/ 1810 w 1975"/>
                    <a:gd name="connsiteY49" fmla="*/ 285 h 1805"/>
                    <a:gd name="connsiteX50" fmla="*/ 1760 w 1975"/>
                    <a:gd name="connsiteY50" fmla="*/ 315 h 1805"/>
                    <a:gd name="connsiteX51" fmla="*/ 1710 w 1975"/>
                    <a:gd name="connsiteY51" fmla="*/ 340 h 1805"/>
                    <a:gd name="connsiteX52" fmla="*/ 1670 w 1975"/>
                    <a:gd name="connsiteY52" fmla="*/ 345 h 1805"/>
                    <a:gd name="connsiteX53" fmla="*/ 1635 w 1975"/>
                    <a:gd name="connsiteY53" fmla="*/ 370 h 1805"/>
                    <a:gd name="connsiteX54" fmla="*/ 1595 w 1975"/>
                    <a:gd name="connsiteY54" fmla="*/ 400 h 1805"/>
                    <a:gd name="connsiteX55" fmla="*/ 1555 w 1975"/>
                    <a:gd name="connsiteY55" fmla="*/ 395 h 1805"/>
                    <a:gd name="connsiteX56" fmla="*/ 1495 w 1975"/>
                    <a:gd name="connsiteY56" fmla="*/ 450 h 1805"/>
                    <a:gd name="connsiteX57" fmla="*/ 1460 w 1975"/>
                    <a:gd name="connsiteY57" fmla="*/ 470 h 1805"/>
                    <a:gd name="connsiteX58" fmla="*/ 1400 w 1975"/>
                    <a:gd name="connsiteY58" fmla="*/ 510 h 1805"/>
                    <a:gd name="connsiteX59" fmla="*/ 1395 w 1975"/>
                    <a:gd name="connsiteY59" fmla="*/ 565 h 1805"/>
                    <a:gd name="connsiteX60" fmla="*/ 1390 w 1975"/>
                    <a:gd name="connsiteY60" fmla="*/ 640 h 1805"/>
                    <a:gd name="connsiteX61" fmla="*/ 1405 w 1975"/>
                    <a:gd name="connsiteY61" fmla="*/ 670 h 1805"/>
                    <a:gd name="connsiteX62" fmla="*/ 1430 w 1975"/>
                    <a:gd name="connsiteY62" fmla="*/ 640 h 1805"/>
                    <a:gd name="connsiteX63" fmla="*/ 1460 w 1975"/>
                    <a:gd name="connsiteY63" fmla="*/ 640 h 1805"/>
                    <a:gd name="connsiteX64" fmla="*/ 1465 w 1975"/>
                    <a:gd name="connsiteY64" fmla="*/ 695 h 1805"/>
                    <a:gd name="connsiteX65" fmla="*/ 1450 w 1975"/>
                    <a:gd name="connsiteY65" fmla="*/ 745 h 1805"/>
                    <a:gd name="connsiteX66" fmla="*/ 1375 w 1975"/>
                    <a:gd name="connsiteY66" fmla="*/ 850 h 1805"/>
                    <a:gd name="connsiteX67" fmla="*/ 1310 w 1975"/>
                    <a:gd name="connsiteY67" fmla="*/ 1005 h 1805"/>
                    <a:gd name="connsiteX68" fmla="*/ 1265 w 1975"/>
                    <a:gd name="connsiteY68" fmla="*/ 985 h 1805"/>
                    <a:gd name="connsiteX69" fmla="*/ 1255 w 1975"/>
                    <a:gd name="connsiteY69" fmla="*/ 1030 h 1805"/>
                    <a:gd name="connsiteX70" fmla="*/ 1190 w 1975"/>
                    <a:gd name="connsiteY70" fmla="*/ 1015 h 1805"/>
                    <a:gd name="connsiteX71" fmla="*/ 1180 w 1975"/>
                    <a:gd name="connsiteY71" fmla="*/ 1230 h 1805"/>
                    <a:gd name="connsiteX72" fmla="*/ 1225 w 1975"/>
                    <a:gd name="connsiteY72" fmla="*/ 1295 h 1805"/>
                    <a:gd name="connsiteX73" fmla="*/ 1195 w 1975"/>
                    <a:gd name="connsiteY73" fmla="*/ 1405 h 1805"/>
                    <a:gd name="connsiteX74" fmla="*/ 1160 w 1975"/>
                    <a:gd name="connsiteY74" fmla="*/ 1405 h 1805"/>
                    <a:gd name="connsiteX75" fmla="*/ 1120 w 1975"/>
                    <a:gd name="connsiteY75" fmla="*/ 1445 h 1805"/>
                    <a:gd name="connsiteX76" fmla="*/ 1040 w 1975"/>
                    <a:gd name="connsiteY76" fmla="*/ 1455 h 1805"/>
                    <a:gd name="connsiteX77" fmla="*/ 1015 w 1975"/>
                    <a:gd name="connsiteY77" fmla="*/ 1505 h 1805"/>
                    <a:gd name="connsiteX78" fmla="*/ 945 w 1975"/>
                    <a:gd name="connsiteY78" fmla="*/ 1515 h 1805"/>
                    <a:gd name="connsiteX79" fmla="*/ 915 w 1975"/>
                    <a:gd name="connsiteY79" fmla="*/ 1605 h 1805"/>
                    <a:gd name="connsiteX80" fmla="*/ 865 w 1975"/>
                    <a:gd name="connsiteY80" fmla="*/ 1595 h 1805"/>
                    <a:gd name="connsiteX81" fmla="*/ 845 w 1975"/>
                    <a:gd name="connsiteY81" fmla="*/ 1540 h 1805"/>
                    <a:gd name="connsiteX82" fmla="*/ 780 w 1975"/>
                    <a:gd name="connsiteY82" fmla="*/ 1530 h 1805"/>
                    <a:gd name="connsiteX83" fmla="*/ 730 w 1975"/>
                    <a:gd name="connsiteY83" fmla="*/ 1535 h 1805"/>
                    <a:gd name="connsiteX84" fmla="*/ 675 w 1975"/>
                    <a:gd name="connsiteY84" fmla="*/ 1520 h 1805"/>
                    <a:gd name="connsiteX85" fmla="*/ 635 w 1975"/>
                    <a:gd name="connsiteY85" fmla="*/ 1520 h 1805"/>
                    <a:gd name="connsiteX86" fmla="*/ 600 w 1975"/>
                    <a:gd name="connsiteY86" fmla="*/ 1485 h 1805"/>
                    <a:gd name="connsiteX87" fmla="*/ 570 w 1975"/>
                    <a:gd name="connsiteY87" fmla="*/ 1465 h 1805"/>
                    <a:gd name="connsiteX88" fmla="*/ 545 w 1975"/>
                    <a:gd name="connsiteY88" fmla="*/ 1505 h 1805"/>
                    <a:gd name="connsiteX89" fmla="*/ 555 w 1975"/>
                    <a:gd name="connsiteY89" fmla="*/ 1585 h 1805"/>
                    <a:gd name="connsiteX90" fmla="*/ 615 w 1975"/>
                    <a:gd name="connsiteY90" fmla="*/ 1610 h 1805"/>
                    <a:gd name="connsiteX91" fmla="*/ 615 w 1975"/>
                    <a:gd name="connsiteY91" fmla="*/ 1715 h 1805"/>
                    <a:gd name="connsiteX92" fmla="*/ 595 w 1975"/>
                    <a:gd name="connsiteY92" fmla="*/ 1795 h 1805"/>
                    <a:gd name="connsiteX93" fmla="*/ 500 w 1975"/>
                    <a:gd name="connsiteY93" fmla="*/ 1805 h 1805"/>
                    <a:gd name="connsiteX94" fmla="*/ 420 w 1975"/>
                    <a:gd name="connsiteY94" fmla="*/ 1745 h 1805"/>
                    <a:gd name="connsiteX95" fmla="*/ 410 w 1975"/>
                    <a:gd name="connsiteY95" fmla="*/ 1645 h 1805"/>
                    <a:gd name="connsiteX96" fmla="*/ 310 w 1975"/>
                    <a:gd name="connsiteY96" fmla="*/ 1590 h 1805"/>
                    <a:gd name="connsiteX97" fmla="*/ 320 w 1975"/>
                    <a:gd name="connsiteY97" fmla="*/ 1525 h 1805"/>
                    <a:gd name="connsiteX98" fmla="*/ 360 w 1975"/>
                    <a:gd name="connsiteY98" fmla="*/ 1470 h 1805"/>
                    <a:gd name="connsiteX99" fmla="*/ 325 w 1975"/>
                    <a:gd name="connsiteY99" fmla="*/ 1460 h 1805"/>
                    <a:gd name="connsiteX100" fmla="*/ 300 w 1975"/>
                    <a:gd name="connsiteY100" fmla="*/ 1440 h 1805"/>
                    <a:gd name="connsiteX101" fmla="*/ 295 w 1975"/>
                    <a:gd name="connsiteY101" fmla="*/ 1490 h 1805"/>
                    <a:gd name="connsiteX102" fmla="*/ 265 w 1975"/>
                    <a:gd name="connsiteY102" fmla="*/ 1525 h 1805"/>
                    <a:gd name="connsiteX103" fmla="*/ 205 w 1975"/>
                    <a:gd name="connsiteY103" fmla="*/ 1515 h 1805"/>
                    <a:gd name="connsiteX104" fmla="*/ 170 w 1975"/>
                    <a:gd name="connsiteY104" fmla="*/ 1465 h 1805"/>
                    <a:gd name="connsiteX105" fmla="*/ 160 w 1975"/>
                    <a:gd name="connsiteY105" fmla="*/ 1370 h 1805"/>
                    <a:gd name="connsiteX106" fmla="*/ 170 w 1975"/>
                    <a:gd name="connsiteY106" fmla="*/ 1300 h 1805"/>
                    <a:gd name="connsiteX107" fmla="*/ 140 w 1975"/>
                    <a:gd name="connsiteY107" fmla="*/ 1190 h 1805"/>
                    <a:gd name="connsiteX108" fmla="*/ 115 w 1975"/>
                    <a:gd name="connsiteY108" fmla="*/ 1125 h 1805"/>
                    <a:gd name="connsiteX109" fmla="*/ 85 w 1975"/>
                    <a:gd name="connsiteY109" fmla="*/ 1110 h 1805"/>
                    <a:gd name="connsiteX110" fmla="*/ 70 w 1975"/>
                    <a:gd name="connsiteY110" fmla="*/ 1005 h 1805"/>
                    <a:gd name="connsiteX111" fmla="*/ 40 w 1975"/>
                    <a:gd name="connsiteY111" fmla="*/ 985 h 1805"/>
                    <a:gd name="connsiteX112" fmla="*/ 20 w 1975"/>
                    <a:gd name="connsiteY112" fmla="*/ 895 h 1805"/>
                    <a:gd name="connsiteX113" fmla="*/ 40 w 1975"/>
                    <a:gd name="connsiteY113" fmla="*/ 865 h 1805"/>
                    <a:gd name="connsiteX114" fmla="*/ 25 w 1975"/>
                    <a:gd name="connsiteY114" fmla="*/ 820 h 1805"/>
                    <a:gd name="connsiteX115" fmla="*/ 50 w 1975"/>
                    <a:gd name="connsiteY115" fmla="*/ 730 h 1805"/>
                    <a:gd name="connsiteX116" fmla="*/ 0 w 1975"/>
                    <a:gd name="connsiteY116" fmla="*/ 690 h 1805"/>
                    <a:gd name="connsiteX117" fmla="*/ 25 w 1975"/>
                    <a:gd name="connsiteY117" fmla="*/ 595 h 1805"/>
                    <a:gd name="connsiteX0" fmla="*/ 25 w 1975"/>
                    <a:gd name="connsiteY0" fmla="*/ 595 h 1805"/>
                    <a:gd name="connsiteX1" fmla="*/ 42 w 1975"/>
                    <a:gd name="connsiteY1" fmla="*/ 491 h 1805"/>
                    <a:gd name="connsiteX2" fmla="*/ 102 w 1975"/>
                    <a:gd name="connsiteY2" fmla="*/ 455 h 1805"/>
                    <a:gd name="connsiteX3" fmla="*/ 105 w 1975"/>
                    <a:gd name="connsiteY3" fmla="*/ 458 h 1805"/>
                    <a:gd name="connsiteX4" fmla="*/ 156 w 1975"/>
                    <a:gd name="connsiteY4" fmla="*/ 590 h 1805"/>
                    <a:gd name="connsiteX5" fmla="*/ 205 w 1975"/>
                    <a:gd name="connsiteY5" fmla="*/ 580 h 1805"/>
                    <a:gd name="connsiteX6" fmla="*/ 285 w 1975"/>
                    <a:gd name="connsiteY6" fmla="*/ 685 h 1805"/>
                    <a:gd name="connsiteX7" fmla="*/ 305 w 1975"/>
                    <a:gd name="connsiteY7" fmla="*/ 780 h 1805"/>
                    <a:gd name="connsiteX8" fmla="*/ 381 w 1975"/>
                    <a:gd name="connsiteY8" fmla="*/ 789 h 1805"/>
                    <a:gd name="connsiteX9" fmla="*/ 388 w 1975"/>
                    <a:gd name="connsiteY9" fmla="*/ 806 h 1805"/>
                    <a:gd name="connsiteX10" fmla="*/ 479 w 1975"/>
                    <a:gd name="connsiteY10" fmla="*/ 815 h 1805"/>
                    <a:gd name="connsiteX11" fmla="*/ 576 w 1975"/>
                    <a:gd name="connsiteY11" fmla="*/ 766 h 1805"/>
                    <a:gd name="connsiteX12" fmla="*/ 627 w 1975"/>
                    <a:gd name="connsiteY12" fmla="*/ 678 h 1805"/>
                    <a:gd name="connsiteX13" fmla="*/ 605 w 1975"/>
                    <a:gd name="connsiteY13" fmla="*/ 555 h 1805"/>
                    <a:gd name="connsiteX14" fmla="*/ 565 w 1975"/>
                    <a:gd name="connsiteY14" fmla="*/ 504 h 1805"/>
                    <a:gd name="connsiteX15" fmla="*/ 597 w 1975"/>
                    <a:gd name="connsiteY15" fmla="*/ 408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683 w 1975"/>
                    <a:gd name="connsiteY20" fmla="*/ 258 h 1805"/>
                    <a:gd name="connsiteX21" fmla="*/ 700 w 1975"/>
                    <a:gd name="connsiteY21" fmla="*/ 256 h 1805"/>
                    <a:gd name="connsiteX22" fmla="*/ 762 w 1975"/>
                    <a:gd name="connsiteY22" fmla="*/ 258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42 w 1975"/>
                    <a:gd name="connsiteY1" fmla="*/ 491 h 1805"/>
                    <a:gd name="connsiteX2" fmla="*/ 102 w 1975"/>
                    <a:gd name="connsiteY2" fmla="*/ 455 h 1805"/>
                    <a:gd name="connsiteX3" fmla="*/ 181 w 1975"/>
                    <a:gd name="connsiteY3" fmla="*/ 420 h 1805"/>
                    <a:gd name="connsiteX4" fmla="*/ 156 w 1975"/>
                    <a:gd name="connsiteY4" fmla="*/ 590 h 1805"/>
                    <a:gd name="connsiteX5" fmla="*/ 205 w 1975"/>
                    <a:gd name="connsiteY5" fmla="*/ 580 h 1805"/>
                    <a:gd name="connsiteX6" fmla="*/ 285 w 1975"/>
                    <a:gd name="connsiteY6" fmla="*/ 685 h 1805"/>
                    <a:gd name="connsiteX7" fmla="*/ 305 w 1975"/>
                    <a:gd name="connsiteY7" fmla="*/ 780 h 1805"/>
                    <a:gd name="connsiteX8" fmla="*/ 381 w 1975"/>
                    <a:gd name="connsiteY8" fmla="*/ 789 h 1805"/>
                    <a:gd name="connsiteX9" fmla="*/ 388 w 1975"/>
                    <a:gd name="connsiteY9" fmla="*/ 806 h 1805"/>
                    <a:gd name="connsiteX10" fmla="*/ 479 w 1975"/>
                    <a:gd name="connsiteY10" fmla="*/ 815 h 1805"/>
                    <a:gd name="connsiteX11" fmla="*/ 576 w 1975"/>
                    <a:gd name="connsiteY11" fmla="*/ 766 h 1805"/>
                    <a:gd name="connsiteX12" fmla="*/ 627 w 1975"/>
                    <a:gd name="connsiteY12" fmla="*/ 678 h 1805"/>
                    <a:gd name="connsiteX13" fmla="*/ 605 w 1975"/>
                    <a:gd name="connsiteY13" fmla="*/ 555 h 1805"/>
                    <a:gd name="connsiteX14" fmla="*/ 565 w 1975"/>
                    <a:gd name="connsiteY14" fmla="*/ 504 h 1805"/>
                    <a:gd name="connsiteX15" fmla="*/ 597 w 1975"/>
                    <a:gd name="connsiteY15" fmla="*/ 408 h 1805"/>
                    <a:gd name="connsiteX16" fmla="*/ 572 w 1975"/>
                    <a:gd name="connsiteY16" fmla="*/ 375 h 1805"/>
                    <a:gd name="connsiteX17" fmla="*/ 550 w 1975"/>
                    <a:gd name="connsiteY17" fmla="*/ 336 h 1805"/>
                    <a:gd name="connsiteX18" fmla="*/ 545 w 1975"/>
                    <a:gd name="connsiteY18" fmla="*/ 313 h 1805"/>
                    <a:gd name="connsiteX19" fmla="*/ 586 w 1975"/>
                    <a:gd name="connsiteY19" fmla="*/ 275 h 1805"/>
                    <a:gd name="connsiteX20" fmla="*/ 683 w 1975"/>
                    <a:gd name="connsiteY20" fmla="*/ 258 h 1805"/>
                    <a:gd name="connsiteX21" fmla="*/ 700 w 1975"/>
                    <a:gd name="connsiteY21" fmla="*/ 256 h 1805"/>
                    <a:gd name="connsiteX22" fmla="*/ 762 w 1975"/>
                    <a:gd name="connsiteY22" fmla="*/ 258 h 1805"/>
                    <a:gd name="connsiteX23" fmla="*/ 880 w 1975"/>
                    <a:gd name="connsiteY23" fmla="*/ 330 h 1805"/>
                    <a:gd name="connsiteX24" fmla="*/ 945 w 1975"/>
                    <a:gd name="connsiteY24" fmla="*/ 325 h 1805"/>
                    <a:gd name="connsiteX25" fmla="*/ 1000 w 1975"/>
                    <a:gd name="connsiteY25" fmla="*/ 330 h 1805"/>
                    <a:gd name="connsiteX26" fmla="*/ 1050 w 1975"/>
                    <a:gd name="connsiteY26" fmla="*/ 360 h 1805"/>
                    <a:gd name="connsiteX27" fmla="*/ 1090 w 1975"/>
                    <a:gd name="connsiteY27" fmla="*/ 415 h 1805"/>
                    <a:gd name="connsiteX28" fmla="*/ 1090 w 1975"/>
                    <a:gd name="connsiteY28" fmla="*/ 510 h 1805"/>
                    <a:gd name="connsiteX29" fmla="*/ 1160 w 1975"/>
                    <a:gd name="connsiteY29" fmla="*/ 640 h 1805"/>
                    <a:gd name="connsiteX30" fmla="*/ 1625 w 1975"/>
                    <a:gd name="connsiteY30" fmla="*/ 250 h 1805"/>
                    <a:gd name="connsiteX31" fmla="*/ 1810 w 1975"/>
                    <a:gd name="connsiteY31" fmla="*/ 10 h 1805"/>
                    <a:gd name="connsiteX32" fmla="*/ 1975 w 1975"/>
                    <a:gd name="connsiteY32" fmla="*/ 0 h 1805"/>
                    <a:gd name="connsiteX33" fmla="*/ 1940 w 1975"/>
                    <a:gd name="connsiteY33" fmla="*/ 25 h 1805"/>
                    <a:gd name="connsiteX34" fmla="*/ 1945 w 1975"/>
                    <a:gd name="connsiteY34" fmla="*/ 80 h 1805"/>
                    <a:gd name="connsiteX35" fmla="*/ 1920 w 1975"/>
                    <a:gd name="connsiteY35" fmla="*/ 105 h 1805"/>
                    <a:gd name="connsiteX36" fmla="*/ 1940 w 1975"/>
                    <a:gd name="connsiteY36" fmla="*/ 140 h 1805"/>
                    <a:gd name="connsiteX37" fmla="*/ 1915 w 1975"/>
                    <a:gd name="connsiteY37" fmla="*/ 170 h 1805"/>
                    <a:gd name="connsiteX38" fmla="*/ 1920 w 1975"/>
                    <a:gd name="connsiteY38" fmla="*/ 235 h 1805"/>
                    <a:gd name="connsiteX39" fmla="*/ 1875 w 1975"/>
                    <a:gd name="connsiteY39" fmla="*/ 285 h 1805"/>
                    <a:gd name="connsiteX40" fmla="*/ 1855 w 1975"/>
                    <a:gd name="connsiteY40" fmla="*/ 330 h 1805"/>
                    <a:gd name="connsiteX41" fmla="*/ 1800 w 1975"/>
                    <a:gd name="connsiteY41" fmla="*/ 370 h 1805"/>
                    <a:gd name="connsiteX42" fmla="*/ 1765 w 1975"/>
                    <a:gd name="connsiteY42" fmla="*/ 440 h 1805"/>
                    <a:gd name="connsiteX43" fmla="*/ 1735 w 1975"/>
                    <a:gd name="connsiteY43" fmla="*/ 445 h 1805"/>
                    <a:gd name="connsiteX44" fmla="*/ 1760 w 1975"/>
                    <a:gd name="connsiteY44" fmla="*/ 400 h 1805"/>
                    <a:gd name="connsiteX45" fmla="*/ 1785 w 1975"/>
                    <a:gd name="connsiteY45" fmla="*/ 355 h 1805"/>
                    <a:gd name="connsiteX46" fmla="*/ 1825 w 1975"/>
                    <a:gd name="connsiteY46" fmla="*/ 325 h 1805"/>
                    <a:gd name="connsiteX47" fmla="*/ 1830 w 1975"/>
                    <a:gd name="connsiteY47" fmla="*/ 285 h 1805"/>
                    <a:gd name="connsiteX48" fmla="*/ 1850 w 1975"/>
                    <a:gd name="connsiteY48" fmla="*/ 230 h 1805"/>
                    <a:gd name="connsiteX49" fmla="*/ 1815 w 1975"/>
                    <a:gd name="connsiteY49" fmla="*/ 250 h 1805"/>
                    <a:gd name="connsiteX50" fmla="*/ 1810 w 1975"/>
                    <a:gd name="connsiteY50" fmla="*/ 285 h 1805"/>
                    <a:gd name="connsiteX51" fmla="*/ 1760 w 1975"/>
                    <a:gd name="connsiteY51" fmla="*/ 315 h 1805"/>
                    <a:gd name="connsiteX52" fmla="*/ 1710 w 1975"/>
                    <a:gd name="connsiteY52" fmla="*/ 340 h 1805"/>
                    <a:gd name="connsiteX53" fmla="*/ 1670 w 1975"/>
                    <a:gd name="connsiteY53" fmla="*/ 345 h 1805"/>
                    <a:gd name="connsiteX54" fmla="*/ 1635 w 1975"/>
                    <a:gd name="connsiteY54" fmla="*/ 370 h 1805"/>
                    <a:gd name="connsiteX55" fmla="*/ 1595 w 1975"/>
                    <a:gd name="connsiteY55" fmla="*/ 400 h 1805"/>
                    <a:gd name="connsiteX56" fmla="*/ 1555 w 1975"/>
                    <a:gd name="connsiteY56" fmla="*/ 395 h 1805"/>
                    <a:gd name="connsiteX57" fmla="*/ 1495 w 1975"/>
                    <a:gd name="connsiteY57" fmla="*/ 450 h 1805"/>
                    <a:gd name="connsiteX58" fmla="*/ 1460 w 1975"/>
                    <a:gd name="connsiteY58" fmla="*/ 470 h 1805"/>
                    <a:gd name="connsiteX59" fmla="*/ 1400 w 1975"/>
                    <a:gd name="connsiteY59" fmla="*/ 510 h 1805"/>
                    <a:gd name="connsiteX60" fmla="*/ 1395 w 1975"/>
                    <a:gd name="connsiteY60" fmla="*/ 565 h 1805"/>
                    <a:gd name="connsiteX61" fmla="*/ 1390 w 1975"/>
                    <a:gd name="connsiteY61" fmla="*/ 640 h 1805"/>
                    <a:gd name="connsiteX62" fmla="*/ 1405 w 1975"/>
                    <a:gd name="connsiteY62" fmla="*/ 670 h 1805"/>
                    <a:gd name="connsiteX63" fmla="*/ 1430 w 1975"/>
                    <a:gd name="connsiteY63" fmla="*/ 640 h 1805"/>
                    <a:gd name="connsiteX64" fmla="*/ 1460 w 1975"/>
                    <a:gd name="connsiteY64" fmla="*/ 640 h 1805"/>
                    <a:gd name="connsiteX65" fmla="*/ 1465 w 1975"/>
                    <a:gd name="connsiteY65" fmla="*/ 695 h 1805"/>
                    <a:gd name="connsiteX66" fmla="*/ 1450 w 1975"/>
                    <a:gd name="connsiteY66" fmla="*/ 745 h 1805"/>
                    <a:gd name="connsiteX67" fmla="*/ 1375 w 1975"/>
                    <a:gd name="connsiteY67" fmla="*/ 850 h 1805"/>
                    <a:gd name="connsiteX68" fmla="*/ 1310 w 1975"/>
                    <a:gd name="connsiteY68" fmla="*/ 1005 h 1805"/>
                    <a:gd name="connsiteX69" fmla="*/ 1265 w 1975"/>
                    <a:gd name="connsiteY69" fmla="*/ 985 h 1805"/>
                    <a:gd name="connsiteX70" fmla="*/ 1255 w 1975"/>
                    <a:gd name="connsiteY70" fmla="*/ 1030 h 1805"/>
                    <a:gd name="connsiteX71" fmla="*/ 1190 w 1975"/>
                    <a:gd name="connsiteY71" fmla="*/ 1015 h 1805"/>
                    <a:gd name="connsiteX72" fmla="*/ 1180 w 1975"/>
                    <a:gd name="connsiteY72" fmla="*/ 1230 h 1805"/>
                    <a:gd name="connsiteX73" fmla="*/ 1225 w 1975"/>
                    <a:gd name="connsiteY73" fmla="*/ 1295 h 1805"/>
                    <a:gd name="connsiteX74" fmla="*/ 1195 w 1975"/>
                    <a:gd name="connsiteY74" fmla="*/ 1405 h 1805"/>
                    <a:gd name="connsiteX75" fmla="*/ 1160 w 1975"/>
                    <a:gd name="connsiteY75" fmla="*/ 1405 h 1805"/>
                    <a:gd name="connsiteX76" fmla="*/ 1120 w 1975"/>
                    <a:gd name="connsiteY76" fmla="*/ 1445 h 1805"/>
                    <a:gd name="connsiteX77" fmla="*/ 1040 w 1975"/>
                    <a:gd name="connsiteY77" fmla="*/ 1455 h 1805"/>
                    <a:gd name="connsiteX78" fmla="*/ 1015 w 1975"/>
                    <a:gd name="connsiteY78" fmla="*/ 1505 h 1805"/>
                    <a:gd name="connsiteX79" fmla="*/ 945 w 1975"/>
                    <a:gd name="connsiteY79" fmla="*/ 1515 h 1805"/>
                    <a:gd name="connsiteX80" fmla="*/ 915 w 1975"/>
                    <a:gd name="connsiteY80" fmla="*/ 1605 h 1805"/>
                    <a:gd name="connsiteX81" fmla="*/ 865 w 1975"/>
                    <a:gd name="connsiteY81" fmla="*/ 1595 h 1805"/>
                    <a:gd name="connsiteX82" fmla="*/ 845 w 1975"/>
                    <a:gd name="connsiteY82" fmla="*/ 1540 h 1805"/>
                    <a:gd name="connsiteX83" fmla="*/ 780 w 1975"/>
                    <a:gd name="connsiteY83" fmla="*/ 1530 h 1805"/>
                    <a:gd name="connsiteX84" fmla="*/ 730 w 1975"/>
                    <a:gd name="connsiteY84" fmla="*/ 1535 h 1805"/>
                    <a:gd name="connsiteX85" fmla="*/ 675 w 1975"/>
                    <a:gd name="connsiteY85" fmla="*/ 1520 h 1805"/>
                    <a:gd name="connsiteX86" fmla="*/ 635 w 1975"/>
                    <a:gd name="connsiteY86" fmla="*/ 1520 h 1805"/>
                    <a:gd name="connsiteX87" fmla="*/ 600 w 1975"/>
                    <a:gd name="connsiteY87" fmla="*/ 1485 h 1805"/>
                    <a:gd name="connsiteX88" fmla="*/ 570 w 1975"/>
                    <a:gd name="connsiteY88" fmla="*/ 1465 h 1805"/>
                    <a:gd name="connsiteX89" fmla="*/ 545 w 1975"/>
                    <a:gd name="connsiteY89" fmla="*/ 1505 h 1805"/>
                    <a:gd name="connsiteX90" fmla="*/ 555 w 1975"/>
                    <a:gd name="connsiteY90" fmla="*/ 1585 h 1805"/>
                    <a:gd name="connsiteX91" fmla="*/ 615 w 1975"/>
                    <a:gd name="connsiteY91" fmla="*/ 1610 h 1805"/>
                    <a:gd name="connsiteX92" fmla="*/ 615 w 1975"/>
                    <a:gd name="connsiteY92" fmla="*/ 1715 h 1805"/>
                    <a:gd name="connsiteX93" fmla="*/ 595 w 1975"/>
                    <a:gd name="connsiteY93" fmla="*/ 1795 h 1805"/>
                    <a:gd name="connsiteX94" fmla="*/ 500 w 1975"/>
                    <a:gd name="connsiteY94" fmla="*/ 1805 h 1805"/>
                    <a:gd name="connsiteX95" fmla="*/ 420 w 1975"/>
                    <a:gd name="connsiteY95" fmla="*/ 1745 h 1805"/>
                    <a:gd name="connsiteX96" fmla="*/ 410 w 1975"/>
                    <a:gd name="connsiteY96" fmla="*/ 1645 h 1805"/>
                    <a:gd name="connsiteX97" fmla="*/ 310 w 1975"/>
                    <a:gd name="connsiteY97" fmla="*/ 1590 h 1805"/>
                    <a:gd name="connsiteX98" fmla="*/ 320 w 1975"/>
                    <a:gd name="connsiteY98" fmla="*/ 1525 h 1805"/>
                    <a:gd name="connsiteX99" fmla="*/ 360 w 1975"/>
                    <a:gd name="connsiteY99" fmla="*/ 1470 h 1805"/>
                    <a:gd name="connsiteX100" fmla="*/ 325 w 1975"/>
                    <a:gd name="connsiteY100" fmla="*/ 1460 h 1805"/>
                    <a:gd name="connsiteX101" fmla="*/ 300 w 1975"/>
                    <a:gd name="connsiteY101" fmla="*/ 1440 h 1805"/>
                    <a:gd name="connsiteX102" fmla="*/ 295 w 1975"/>
                    <a:gd name="connsiteY102" fmla="*/ 1490 h 1805"/>
                    <a:gd name="connsiteX103" fmla="*/ 265 w 1975"/>
                    <a:gd name="connsiteY103" fmla="*/ 1525 h 1805"/>
                    <a:gd name="connsiteX104" fmla="*/ 205 w 1975"/>
                    <a:gd name="connsiteY104" fmla="*/ 1515 h 1805"/>
                    <a:gd name="connsiteX105" fmla="*/ 170 w 1975"/>
                    <a:gd name="connsiteY105" fmla="*/ 1465 h 1805"/>
                    <a:gd name="connsiteX106" fmla="*/ 160 w 1975"/>
                    <a:gd name="connsiteY106" fmla="*/ 1370 h 1805"/>
                    <a:gd name="connsiteX107" fmla="*/ 170 w 1975"/>
                    <a:gd name="connsiteY107" fmla="*/ 1300 h 1805"/>
                    <a:gd name="connsiteX108" fmla="*/ 140 w 1975"/>
                    <a:gd name="connsiteY108" fmla="*/ 1190 h 1805"/>
                    <a:gd name="connsiteX109" fmla="*/ 115 w 1975"/>
                    <a:gd name="connsiteY109" fmla="*/ 1125 h 1805"/>
                    <a:gd name="connsiteX110" fmla="*/ 85 w 1975"/>
                    <a:gd name="connsiteY110" fmla="*/ 1110 h 1805"/>
                    <a:gd name="connsiteX111" fmla="*/ 70 w 1975"/>
                    <a:gd name="connsiteY111" fmla="*/ 1005 h 1805"/>
                    <a:gd name="connsiteX112" fmla="*/ 40 w 1975"/>
                    <a:gd name="connsiteY112" fmla="*/ 985 h 1805"/>
                    <a:gd name="connsiteX113" fmla="*/ 20 w 1975"/>
                    <a:gd name="connsiteY113" fmla="*/ 895 h 1805"/>
                    <a:gd name="connsiteX114" fmla="*/ 40 w 1975"/>
                    <a:gd name="connsiteY114" fmla="*/ 865 h 1805"/>
                    <a:gd name="connsiteX115" fmla="*/ 25 w 1975"/>
                    <a:gd name="connsiteY115" fmla="*/ 820 h 1805"/>
                    <a:gd name="connsiteX116" fmla="*/ 50 w 1975"/>
                    <a:gd name="connsiteY116" fmla="*/ 730 h 1805"/>
                    <a:gd name="connsiteX117" fmla="*/ 0 w 1975"/>
                    <a:gd name="connsiteY117" fmla="*/ 690 h 1805"/>
                    <a:gd name="connsiteX118" fmla="*/ 25 w 1975"/>
                    <a:gd name="connsiteY118" fmla="*/ 595 h 1805"/>
                    <a:gd name="connsiteX0" fmla="*/ 25 w 1975"/>
                    <a:gd name="connsiteY0" fmla="*/ 595 h 1805"/>
                    <a:gd name="connsiteX1" fmla="*/ 42 w 1975"/>
                    <a:gd name="connsiteY1" fmla="*/ 491 h 1805"/>
                    <a:gd name="connsiteX2" fmla="*/ 102 w 1975"/>
                    <a:gd name="connsiteY2" fmla="*/ 455 h 1805"/>
                    <a:gd name="connsiteX3" fmla="*/ 181 w 1975"/>
                    <a:gd name="connsiteY3" fmla="*/ 420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70 w 1975"/>
                    <a:gd name="connsiteY112" fmla="*/ 1005 h 1805"/>
                    <a:gd name="connsiteX113" fmla="*/ 40 w 1975"/>
                    <a:gd name="connsiteY113" fmla="*/ 985 h 1805"/>
                    <a:gd name="connsiteX114" fmla="*/ 20 w 1975"/>
                    <a:gd name="connsiteY114" fmla="*/ 895 h 1805"/>
                    <a:gd name="connsiteX115" fmla="*/ 40 w 1975"/>
                    <a:gd name="connsiteY115" fmla="*/ 865 h 1805"/>
                    <a:gd name="connsiteX116" fmla="*/ 25 w 1975"/>
                    <a:gd name="connsiteY116" fmla="*/ 820 h 1805"/>
                    <a:gd name="connsiteX117" fmla="*/ 50 w 1975"/>
                    <a:gd name="connsiteY117" fmla="*/ 730 h 1805"/>
                    <a:gd name="connsiteX118" fmla="*/ 0 w 1975"/>
                    <a:gd name="connsiteY118" fmla="*/ 690 h 1805"/>
                    <a:gd name="connsiteX119" fmla="*/ 25 w 1975"/>
                    <a:gd name="connsiteY119"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70 w 1975"/>
                    <a:gd name="connsiteY112" fmla="*/ 1005 h 1805"/>
                    <a:gd name="connsiteX113" fmla="*/ 40 w 1975"/>
                    <a:gd name="connsiteY113" fmla="*/ 985 h 1805"/>
                    <a:gd name="connsiteX114" fmla="*/ 20 w 1975"/>
                    <a:gd name="connsiteY114" fmla="*/ 895 h 1805"/>
                    <a:gd name="connsiteX115" fmla="*/ 40 w 1975"/>
                    <a:gd name="connsiteY115" fmla="*/ 865 h 1805"/>
                    <a:gd name="connsiteX116" fmla="*/ 25 w 1975"/>
                    <a:gd name="connsiteY116" fmla="*/ 820 h 1805"/>
                    <a:gd name="connsiteX117" fmla="*/ 50 w 1975"/>
                    <a:gd name="connsiteY117" fmla="*/ 730 h 1805"/>
                    <a:gd name="connsiteX118" fmla="*/ 0 w 1975"/>
                    <a:gd name="connsiteY118" fmla="*/ 690 h 1805"/>
                    <a:gd name="connsiteX119" fmla="*/ 25 w 1975"/>
                    <a:gd name="connsiteY119"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108 w 1975"/>
                    <a:gd name="connsiteY112" fmla="*/ 929 h 1805"/>
                    <a:gd name="connsiteX113" fmla="*/ 40 w 1975"/>
                    <a:gd name="connsiteY113" fmla="*/ 985 h 1805"/>
                    <a:gd name="connsiteX114" fmla="*/ 20 w 1975"/>
                    <a:gd name="connsiteY114" fmla="*/ 895 h 1805"/>
                    <a:gd name="connsiteX115" fmla="*/ 40 w 1975"/>
                    <a:gd name="connsiteY115" fmla="*/ 865 h 1805"/>
                    <a:gd name="connsiteX116" fmla="*/ 25 w 1975"/>
                    <a:gd name="connsiteY116" fmla="*/ 820 h 1805"/>
                    <a:gd name="connsiteX117" fmla="*/ 50 w 1975"/>
                    <a:gd name="connsiteY117" fmla="*/ 730 h 1805"/>
                    <a:gd name="connsiteX118" fmla="*/ 0 w 1975"/>
                    <a:gd name="connsiteY118" fmla="*/ 690 h 1805"/>
                    <a:gd name="connsiteX119" fmla="*/ 25 w 1975"/>
                    <a:gd name="connsiteY119"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126 w 1975"/>
                    <a:gd name="connsiteY112" fmla="*/ 1049 h 1805"/>
                    <a:gd name="connsiteX113" fmla="*/ 108 w 1975"/>
                    <a:gd name="connsiteY113" fmla="*/ 929 h 1805"/>
                    <a:gd name="connsiteX114" fmla="*/ 40 w 1975"/>
                    <a:gd name="connsiteY114" fmla="*/ 985 h 1805"/>
                    <a:gd name="connsiteX115" fmla="*/ 20 w 1975"/>
                    <a:gd name="connsiteY115" fmla="*/ 895 h 1805"/>
                    <a:gd name="connsiteX116" fmla="*/ 40 w 1975"/>
                    <a:gd name="connsiteY116" fmla="*/ 865 h 1805"/>
                    <a:gd name="connsiteX117" fmla="*/ 25 w 1975"/>
                    <a:gd name="connsiteY117" fmla="*/ 820 h 1805"/>
                    <a:gd name="connsiteX118" fmla="*/ 50 w 1975"/>
                    <a:gd name="connsiteY118" fmla="*/ 730 h 1805"/>
                    <a:gd name="connsiteX119" fmla="*/ 0 w 1975"/>
                    <a:gd name="connsiteY119" fmla="*/ 690 h 1805"/>
                    <a:gd name="connsiteX120" fmla="*/ 25 w 1975"/>
                    <a:gd name="connsiteY120"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85 w 1975"/>
                    <a:gd name="connsiteY111" fmla="*/ 1110 h 1805"/>
                    <a:gd name="connsiteX112" fmla="*/ 126 w 1975"/>
                    <a:gd name="connsiteY112" fmla="*/ 1111 h 1805"/>
                    <a:gd name="connsiteX113" fmla="*/ 126 w 1975"/>
                    <a:gd name="connsiteY113" fmla="*/ 1049 h 1805"/>
                    <a:gd name="connsiteX114" fmla="*/ 108 w 1975"/>
                    <a:gd name="connsiteY114" fmla="*/ 929 h 1805"/>
                    <a:gd name="connsiteX115" fmla="*/ 40 w 1975"/>
                    <a:gd name="connsiteY115" fmla="*/ 985 h 1805"/>
                    <a:gd name="connsiteX116" fmla="*/ 20 w 1975"/>
                    <a:gd name="connsiteY116" fmla="*/ 895 h 1805"/>
                    <a:gd name="connsiteX117" fmla="*/ 40 w 1975"/>
                    <a:gd name="connsiteY117" fmla="*/ 865 h 1805"/>
                    <a:gd name="connsiteX118" fmla="*/ 25 w 1975"/>
                    <a:gd name="connsiteY118" fmla="*/ 820 h 1805"/>
                    <a:gd name="connsiteX119" fmla="*/ 50 w 1975"/>
                    <a:gd name="connsiteY119" fmla="*/ 730 h 1805"/>
                    <a:gd name="connsiteX120" fmla="*/ 0 w 1975"/>
                    <a:gd name="connsiteY120" fmla="*/ 690 h 1805"/>
                    <a:gd name="connsiteX121" fmla="*/ 25 w 1975"/>
                    <a:gd name="connsiteY121" fmla="*/ 595 h 1805"/>
                    <a:gd name="connsiteX0" fmla="*/ 25 w 1975"/>
                    <a:gd name="connsiteY0" fmla="*/ 595 h 1805"/>
                    <a:gd name="connsiteX1" fmla="*/ 42 w 1975"/>
                    <a:gd name="connsiteY1" fmla="*/ 491 h 1805"/>
                    <a:gd name="connsiteX2" fmla="*/ 102 w 1975"/>
                    <a:gd name="connsiteY2" fmla="*/ 455 h 1805"/>
                    <a:gd name="connsiteX3" fmla="*/ 143 w 1975"/>
                    <a:gd name="connsiteY3" fmla="*/ 458 h 1805"/>
                    <a:gd name="connsiteX4" fmla="*/ 162 w 1975"/>
                    <a:gd name="connsiteY4" fmla="*/ 463 h 1805"/>
                    <a:gd name="connsiteX5" fmla="*/ 156 w 1975"/>
                    <a:gd name="connsiteY5" fmla="*/ 590 h 1805"/>
                    <a:gd name="connsiteX6" fmla="*/ 205 w 1975"/>
                    <a:gd name="connsiteY6" fmla="*/ 580 h 1805"/>
                    <a:gd name="connsiteX7" fmla="*/ 285 w 1975"/>
                    <a:gd name="connsiteY7" fmla="*/ 685 h 1805"/>
                    <a:gd name="connsiteX8" fmla="*/ 305 w 1975"/>
                    <a:gd name="connsiteY8" fmla="*/ 780 h 1805"/>
                    <a:gd name="connsiteX9" fmla="*/ 381 w 1975"/>
                    <a:gd name="connsiteY9" fmla="*/ 789 h 1805"/>
                    <a:gd name="connsiteX10" fmla="*/ 388 w 1975"/>
                    <a:gd name="connsiteY10" fmla="*/ 806 h 1805"/>
                    <a:gd name="connsiteX11" fmla="*/ 479 w 1975"/>
                    <a:gd name="connsiteY11" fmla="*/ 815 h 1805"/>
                    <a:gd name="connsiteX12" fmla="*/ 576 w 1975"/>
                    <a:gd name="connsiteY12" fmla="*/ 766 h 1805"/>
                    <a:gd name="connsiteX13" fmla="*/ 627 w 1975"/>
                    <a:gd name="connsiteY13" fmla="*/ 678 h 1805"/>
                    <a:gd name="connsiteX14" fmla="*/ 605 w 1975"/>
                    <a:gd name="connsiteY14" fmla="*/ 555 h 1805"/>
                    <a:gd name="connsiteX15" fmla="*/ 565 w 1975"/>
                    <a:gd name="connsiteY15" fmla="*/ 504 h 1805"/>
                    <a:gd name="connsiteX16" fmla="*/ 597 w 1975"/>
                    <a:gd name="connsiteY16" fmla="*/ 408 h 1805"/>
                    <a:gd name="connsiteX17" fmla="*/ 572 w 1975"/>
                    <a:gd name="connsiteY17" fmla="*/ 375 h 1805"/>
                    <a:gd name="connsiteX18" fmla="*/ 550 w 1975"/>
                    <a:gd name="connsiteY18" fmla="*/ 336 h 1805"/>
                    <a:gd name="connsiteX19" fmla="*/ 545 w 1975"/>
                    <a:gd name="connsiteY19" fmla="*/ 313 h 1805"/>
                    <a:gd name="connsiteX20" fmla="*/ 586 w 1975"/>
                    <a:gd name="connsiteY20" fmla="*/ 275 h 1805"/>
                    <a:gd name="connsiteX21" fmla="*/ 683 w 1975"/>
                    <a:gd name="connsiteY21" fmla="*/ 258 h 1805"/>
                    <a:gd name="connsiteX22" fmla="*/ 700 w 1975"/>
                    <a:gd name="connsiteY22" fmla="*/ 256 h 1805"/>
                    <a:gd name="connsiteX23" fmla="*/ 762 w 1975"/>
                    <a:gd name="connsiteY23" fmla="*/ 258 h 1805"/>
                    <a:gd name="connsiteX24" fmla="*/ 880 w 1975"/>
                    <a:gd name="connsiteY24" fmla="*/ 330 h 1805"/>
                    <a:gd name="connsiteX25" fmla="*/ 945 w 1975"/>
                    <a:gd name="connsiteY25" fmla="*/ 325 h 1805"/>
                    <a:gd name="connsiteX26" fmla="*/ 1000 w 1975"/>
                    <a:gd name="connsiteY26" fmla="*/ 330 h 1805"/>
                    <a:gd name="connsiteX27" fmla="*/ 1050 w 1975"/>
                    <a:gd name="connsiteY27" fmla="*/ 360 h 1805"/>
                    <a:gd name="connsiteX28" fmla="*/ 1090 w 1975"/>
                    <a:gd name="connsiteY28" fmla="*/ 415 h 1805"/>
                    <a:gd name="connsiteX29" fmla="*/ 1090 w 1975"/>
                    <a:gd name="connsiteY29" fmla="*/ 510 h 1805"/>
                    <a:gd name="connsiteX30" fmla="*/ 1160 w 1975"/>
                    <a:gd name="connsiteY30" fmla="*/ 640 h 1805"/>
                    <a:gd name="connsiteX31" fmla="*/ 1625 w 1975"/>
                    <a:gd name="connsiteY31" fmla="*/ 250 h 1805"/>
                    <a:gd name="connsiteX32" fmla="*/ 1810 w 1975"/>
                    <a:gd name="connsiteY32" fmla="*/ 10 h 1805"/>
                    <a:gd name="connsiteX33" fmla="*/ 1975 w 1975"/>
                    <a:gd name="connsiteY33" fmla="*/ 0 h 1805"/>
                    <a:gd name="connsiteX34" fmla="*/ 1940 w 1975"/>
                    <a:gd name="connsiteY34" fmla="*/ 25 h 1805"/>
                    <a:gd name="connsiteX35" fmla="*/ 1945 w 1975"/>
                    <a:gd name="connsiteY35" fmla="*/ 80 h 1805"/>
                    <a:gd name="connsiteX36" fmla="*/ 1920 w 1975"/>
                    <a:gd name="connsiteY36" fmla="*/ 105 h 1805"/>
                    <a:gd name="connsiteX37" fmla="*/ 1940 w 1975"/>
                    <a:gd name="connsiteY37" fmla="*/ 140 h 1805"/>
                    <a:gd name="connsiteX38" fmla="*/ 1915 w 1975"/>
                    <a:gd name="connsiteY38" fmla="*/ 170 h 1805"/>
                    <a:gd name="connsiteX39" fmla="*/ 1920 w 1975"/>
                    <a:gd name="connsiteY39" fmla="*/ 235 h 1805"/>
                    <a:gd name="connsiteX40" fmla="*/ 1875 w 1975"/>
                    <a:gd name="connsiteY40" fmla="*/ 285 h 1805"/>
                    <a:gd name="connsiteX41" fmla="*/ 1855 w 1975"/>
                    <a:gd name="connsiteY41" fmla="*/ 330 h 1805"/>
                    <a:gd name="connsiteX42" fmla="*/ 1800 w 1975"/>
                    <a:gd name="connsiteY42" fmla="*/ 370 h 1805"/>
                    <a:gd name="connsiteX43" fmla="*/ 1765 w 1975"/>
                    <a:gd name="connsiteY43" fmla="*/ 440 h 1805"/>
                    <a:gd name="connsiteX44" fmla="*/ 1735 w 1975"/>
                    <a:gd name="connsiteY44" fmla="*/ 445 h 1805"/>
                    <a:gd name="connsiteX45" fmla="*/ 1760 w 1975"/>
                    <a:gd name="connsiteY45" fmla="*/ 400 h 1805"/>
                    <a:gd name="connsiteX46" fmla="*/ 1785 w 1975"/>
                    <a:gd name="connsiteY46" fmla="*/ 355 h 1805"/>
                    <a:gd name="connsiteX47" fmla="*/ 1825 w 1975"/>
                    <a:gd name="connsiteY47" fmla="*/ 325 h 1805"/>
                    <a:gd name="connsiteX48" fmla="*/ 1830 w 1975"/>
                    <a:gd name="connsiteY48" fmla="*/ 285 h 1805"/>
                    <a:gd name="connsiteX49" fmla="*/ 1850 w 1975"/>
                    <a:gd name="connsiteY49" fmla="*/ 230 h 1805"/>
                    <a:gd name="connsiteX50" fmla="*/ 1815 w 1975"/>
                    <a:gd name="connsiteY50" fmla="*/ 250 h 1805"/>
                    <a:gd name="connsiteX51" fmla="*/ 1810 w 1975"/>
                    <a:gd name="connsiteY51" fmla="*/ 285 h 1805"/>
                    <a:gd name="connsiteX52" fmla="*/ 1760 w 1975"/>
                    <a:gd name="connsiteY52" fmla="*/ 315 h 1805"/>
                    <a:gd name="connsiteX53" fmla="*/ 1710 w 1975"/>
                    <a:gd name="connsiteY53" fmla="*/ 340 h 1805"/>
                    <a:gd name="connsiteX54" fmla="*/ 1670 w 1975"/>
                    <a:gd name="connsiteY54" fmla="*/ 345 h 1805"/>
                    <a:gd name="connsiteX55" fmla="*/ 1635 w 1975"/>
                    <a:gd name="connsiteY55" fmla="*/ 370 h 1805"/>
                    <a:gd name="connsiteX56" fmla="*/ 1595 w 1975"/>
                    <a:gd name="connsiteY56" fmla="*/ 400 h 1805"/>
                    <a:gd name="connsiteX57" fmla="*/ 1555 w 1975"/>
                    <a:gd name="connsiteY57" fmla="*/ 395 h 1805"/>
                    <a:gd name="connsiteX58" fmla="*/ 1495 w 1975"/>
                    <a:gd name="connsiteY58" fmla="*/ 450 h 1805"/>
                    <a:gd name="connsiteX59" fmla="*/ 1460 w 1975"/>
                    <a:gd name="connsiteY59" fmla="*/ 470 h 1805"/>
                    <a:gd name="connsiteX60" fmla="*/ 1400 w 1975"/>
                    <a:gd name="connsiteY60" fmla="*/ 510 h 1805"/>
                    <a:gd name="connsiteX61" fmla="*/ 1395 w 1975"/>
                    <a:gd name="connsiteY61" fmla="*/ 565 h 1805"/>
                    <a:gd name="connsiteX62" fmla="*/ 1390 w 1975"/>
                    <a:gd name="connsiteY62" fmla="*/ 640 h 1805"/>
                    <a:gd name="connsiteX63" fmla="*/ 1405 w 1975"/>
                    <a:gd name="connsiteY63" fmla="*/ 670 h 1805"/>
                    <a:gd name="connsiteX64" fmla="*/ 1430 w 1975"/>
                    <a:gd name="connsiteY64" fmla="*/ 640 h 1805"/>
                    <a:gd name="connsiteX65" fmla="*/ 1460 w 1975"/>
                    <a:gd name="connsiteY65" fmla="*/ 640 h 1805"/>
                    <a:gd name="connsiteX66" fmla="*/ 1465 w 1975"/>
                    <a:gd name="connsiteY66" fmla="*/ 695 h 1805"/>
                    <a:gd name="connsiteX67" fmla="*/ 1450 w 1975"/>
                    <a:gd name="connsiteY67" fmla="*/ 745 h 1805"/>
                    <a:gd name="connsiteX68" fmla="*/ 1375 w 1975"/>
                    <a:gd name="connsiteY68" fmla="*/ 850 h 1805"/>
                    <a:gd name="connsiteX69" fmla="*/ 1310 w 1975"/>
                    <a:gd name="connsiteY69" fmla="*/ 1005 h 1805"/>
                    <a:gd name="connsiteX70" fmla="*/ 1265 w 1975"/>
                    <a:gd name="connsiteY70" fmla="*/ 985 h 1805"/>
                    <a:gd name="connsiteX71" fmla="*/ 1255 w 1975"/>
                    <a:gd name="connsiteY71" fmla="*/ 1030 h 1805"/>
                    <a:gd name="connsiteX72" fmla="*/ 1190 w 1975"/>
                    <a:gd name="connsiteY72" fmla="*/ 1015 h 1805"/>
                    <a:gd name="connsiteX73" fmla="*/ 1180 w 1975"/>
                    <a:gd name="connsiteY73" fmla="*/ 1230 h 1805"/>
                    <a:gd name="connsiteX74" fmla="*/ 1225 w 1975"/>
                    <a:gd name="connsiteY74" fmla="*/ 1295 h 1805"/>
                    <a:gd name="connsiteX75" fmla="*/ 1195 w 1975"/>
                    <a:gd name="connsiteY75" fmla="*/ 1405 h 1805"/>
                    <a:gd name="connsiteX76" fmla="*/ 1160 w 1975"/>
                    <a:gd name="connsiteY76" fmla="*/ 1405 h 1805"/>
                    <a:gd name="connsiteX77" fmla="*/ 1120 w 1975"/>
                    <a:gd name="connsiteY77" fmla="*/ 1445 h 1805"/>
                    <a:gd name="connsiteX78" fmla="*/ 1040 w 1975"/>
                    <a:gd name="connsiteY78" fmla="*/ 1455 h 1805"/>
                    <a:gd name="connsiteX79" fmla="*/ 1015 w 1975"/>
                    <a:gd name="connsiteY79" fmla="*/ 1505 h 1805"/>
                    <a:gd name="connsiteX80" fmla="*/ 945 w 1975"/>
                    <a:gd name="connsiteY80" fmla="*/ 1515 h 1805"/>
                    <a:gd name="connsiteX81" fmla="*/ 915 w 1975"/>
                    <a:gd name="connsiteY81" fmla="*/ 1605 h 1805"/>
                    <a:gd name="connsiteX82" fmla="*/ 865 w 1975"/>
                    <a:gd name="connsiteY82" fmla="*/ 1595 h 1805"/>
                    <a:gd name="connsiteX83" fmla="*/ 845 w 1975"/>
                    <a:gd name="connsiteY83" fmla="*/ 1540 h 1805"/>
                    <a:gd name="connsiteX84" fmla="*/ 780 w 1975"/>
                    <a:gd name="connsiteY84" fmla="*/ 1530 h 1805"/>
                    <a:gd name="connsiteX85" fmla="*/ 730 w 1975"/>
                    <a:gd name="connsiteY85" fmla="*/ 1535 h 1805"/>
                    <a:gd name="connsiteX86" fmla="*/ 675 w 1975"/>
                    <a:gd name="connsiteY86" fmla="*/ 1520 h 1805"/>
                    <a:gd name="connsiteX87" fmla="*/ 635 w 1975"/>
                    <a:gd name="connsiteY87" fmla="*/ 1520 h 1805"/>
                    <a:gd name="connsiteX88" fmla="*/ 600 w 1975"/>
                    <a:gd name="connsiteY88" fmla="*/ 1485 h 1805"/>
                    <a:gd name="connsiteX89" fmla="*/ 570 w 1975"/>
                    <a:gd name="connsiteY89" fmla="*/ 1465 h 1805"/>
                    <a:gd name="connsiteX90" fmla="*/ 545 w 1975"/>
                    <a:gd name="connsiteY90" fmla="*/ 1505 h 1805"/>
                    <a:gd name="connsiteX91" fmla="*/ 555 w 1975"/>
                    <a:gd name="connsiteY91" fmla="*/ 1585 h 1805"/>
                    <a:gd name="connsiteX92" fmla="*/ 615 w 1975"/>
                    <a:gd name="connsiteY92" fmla="*/ 1610 h 1805"/>
                    <a:gd name="connsiteX93" fmla="*/ 615 w 1975"/>
                    <a:gd name="connsiteY93" fmla="*/ 1715 h 1805"/>
                    <a:gd name="connsiteX94" fmla="*/ 595 w 1975"/>
                    <a:gd name="connsiteY94" fmla="*/ 1795 h 1805"/>
                    <a:gd name="connsiteX95" fmla="*/ 500 w 1975"/>
                    <a:gd name="connsiteY95" fmla="*/ 1805 h 1805"/>
                    <a:gd name="connsiteX96" fmla="*/ 420 w 1975"/>
                    <a:gd name="connsiteY96" fmla="*/ 1745 h 1805"/>
                    <a:gd name="connsiteX97" fmla="*/ 410 w 1975"/>
                    <a:gd name="connsiteY97" fmla="*/ 1645 h 1805"/>
                    <a:gd name="connsiteX98" fmla="*/ 310 w 1975"/>
                    <a:gd name="connsiteY98" fmla="*/ 1590 h 1805"/>
                    <a:gd name="connsiteX99" fmla="*/ 320 w 1975"/>
                    <a:gd name="connsiteY99" fmla="*/ 1525 h 1805"/>
                    <a:gd name="connsiteX100" fmla="*/ 360 w 1975"/>
                    <a:gd name="connsiteY100" fmla="*/ 1470 h 1805"/>
                    <a:gd name="connsiteX101" fmla="*/ 325 w 1975"/>
                    <a:gd name="connsiteY101" fmla="*/ 1460 h 1805"/>
                    <a:gd name="connsiteX102" fmla="*/ 300 w 1975"/>
                    <a:gd name="connsiteY102" fmla="*/ 1440 h 1805"/>
                    <a:gd name="connsiteX103" fmla="*/ 295 w 1975"/>
                    <a:gd name="connsiteY103" fmla="*/ 1490 h 1805"/>
                    <a:gd name="connsiteX104" fmla="*/ 265 w 1975"/>
                    <a:gd name="connsiteY104" fmla="*/ 1525 h 1805"/>
                    <a:gd name="connsiteX105" fmla="*/ 205 w 1975"/>
                    <a:gd name="connsiteY105" fmla="*/ 1515 h 1805"/>
                    <a:gd name="connsiteX106" fmla="*/ 170 w 1975"/>
                    <a:gd name="connsiteY106" fmla="*/ 1465 h 1805"/>
                    <a:gd name="connsiteX107" fmla="*/ 160 w 1975"/>
                    <a:gd name="connsiteY107" fmla="*/ 1370 h 1805"/>
                    <a:gd name="connsiteX108" fmla="*/ 170 w 1975"/>
                    <a:gd name="connsiteY108" fmla="*/ 1300 h 1805"/>
                    <a:gd name="connsiteX109" fmla="*/ 140 w 1975"/>
                    <a:gd name="connsiteY109" fmla="*/ 1190 h 1805"/>
                    <a:gd name="connsiteX110" fmla="*/ 115 w 1975"/>
                    <a:gd name="connsiteY110" fmla="*/ 1125 h 1805"/>
                    <a:gd name="connsiteX111" fmla="*/ 126 w 1975"/>
                    <a:gd name="connsiteY111" fmla="*/ 1111 h 1805"/>
                    <a:gd name="connsiteX112" fmla="*/ 126 w 1975"/>
                    <a:gd name="connsiteY112" fmla="*/ 1049 h 1805"/>
                    <a:gd name="connsiteX113" fmla="*/ 108 w 1975"/>
                    <a:gd name="connsiteY113" fmla="*/ 929 h 1805"/>
                    <a:gd name="connsiteX114" fmla="*/ 40 w 1975"/>
                    <a:gd name="connsiteY114" fmla="*/ 985 h 1805"/>
                    <a:gd name="connsiteX115" fmla="*/ 20 w 1975"/>
                    <a:gd name="connsiteY115" fmla="*/ 895 h 1805"/>
                    <a:gd name="connsiteX116" fmla="*/ 40 w 1975"/>
                    <a:gd name="connsiteY116" fmla="*/ 865 h 1805"/>
                    <a:gd name="connsiteX117" fmla="*/ 25 w 1975"/>
                    <a:gd name="connsiteY117" fmla="*/ 820 h 1805"/>
                    <a:gd name="connsiteX118" fmla="*/ 50 w 1975"/>
                    <a:gd name="connsiteY118" fmla="*/ 730 h 1805"/>
                    <a:gd name="connsiteX119" fmla="*/ 0 w 1975"/>
                    <a:gd name="connsiteY119" fmla="*/ 690 h 1805"/>
                    <a:gd name="connsiteX120" fmla="*/ 25 w 1975"/>
                    <a:gd name="connsiteY120" fmla="*/ 595 h 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75" h="1805">
                      <a:moveTo>
                        <a:pt x="25" y="595"/>
                      </a:moveTo>
                      <a:cubicBezTo>
                        <a:pt x="43" y="598"/>
                        <a:pt x="24" y="488"/>
                        <a:pt x="42" y="491"/>
                      </a:cubicBezTo>
                      <a:cubicBezTo>
                        <a:pt x="62" y="473"/>
                        <a:pt x="82" y="473"/>
                        <a:pt x="102" y="455"/>
                      </a:cubicBezTo>
                      <a:cubicBezTo>
                        <a:pt x="112" y="450"/>
                        <a:pt x="134" y="436"/>
                        <a:pt x="143" y="458"/>
                      </a:cubicBezTo>
                      <a:cubicBezTo>
                        <a:pt x="156" y="453"/>
                        <a:pt x="160" y="441"/>
                        <a:pt x="162" y="463"/>
                      </a:cubicBezTo>
                      <a:cubicBezTo>
                        <a:pt x="164" y="485"/>
                        <a:pt x="152" y="564"/>
                        <a:pt x="156" y="590"/>
                      </a:cubicBezTo>
                      <a:cubicBezTo>
                        <a:pt x="166" y="587"/>
                        <a:pt x="195" y="583"/>
                        <a:pt x="205" y="580"/>
                      </a:cubicBezTo>
                      <a:cubicBezTo>
                        <a:pt x="232" y="615"/>
                        <a:pt x="258" y="650"/>
                        <a:pt x="285" y="685"/>
                      </a:cubicBezTo>
                      <a:cubicBezTo>
                        <a:pt x="302" y="718"/>
                        <a:pt x="289" y="763"/>
                        <a:pt x="305" y="780"/>
                      </a:cubicBezTo>
                      <a:lnTo>
                        <a:pt x="381" y="789"/>
                      </a:lnTo>
                      <a:cubicBezTo>
                        <a:pt x="382" y="802"/>
                        <a:pt x="385" y="821"/>
                        <a:pt x="388" y="806"/>
                      </a:cubicBezTo>
                      <a:cubicBezTo>
                        <a:pt x="404" y="810"/>
                        <a:pt x="460" y="834"/>
                        <a:pt x="479" y="815"/>
                      </a:cubicBezTo>
                      <a:cubicBezTo>
                        <a:pt x="496" y="823"/>
                        <a:pt x="548" y="767"/>
                        <a:pt x="576" y="766"/>
                      </a:cubicBezTo>
                      <a:cubicBezTo>
                        <a:pt x="599" y="749"/>
                        <a:pt x="604" y="695"/>
                        <a:pt x="627" y="678"/>
                      </a:cubicBezTo>
                      <a:cubicBezTo>
                        <a:pt x="639" y="650"/>
                        <a:pt x="593" y="583"/>
                        <a:pt x="605" y="555"/>
                      </a:cubicBezTo>
                      <a:cubicBezTo>
                        <a:pt x="623" y="563"/>
                        <a:pt x="547" y="496"/>
                        <a:pt x="565" y="504"/>
                      </a:cubicBezTo>
                      <a:cubicBezTo>
                        <a:pt x="588" y="497"/>
                        <a:pt x="574" y="415"/>
                        <a:pt x="597" y="408"/>
                      </a:cubicBezTo>
                      <a:cubicBezTo>
                        <a:pt x="598" y="387"/>
                        <a:pt x="580" y="387"/>
                        <a:pt x="572" y="375"/>
                      </a:cubicBezTo>
                      <a:cubicBezTo>
                        <a:pt x="530" y="333"/>
                        <a:pt x="555" y="346"/>
                        <a:pt x="550" y="336"/>
                      </a:cubicBezTo>
                      <a:cubicBezTo>
                        <a:pt x="546" y="326"/>
                        <a:pt x="539" y="323"/>
                        <a:pt x="545" y="313"/>
                      </a:cubicBezTo>
                      <a:cubicBezTo>
                        <a:pt x="551" y="303"/>
                        <a:pt x="589" y="297"/>
                        <a:pt x="586" y="275"/>
                      </a:cubicBezTo>
                      <a:cubicBezTo>
                        <a:pt x="584" y="253"/>
                        <a:pt x="679" y="277"/>
                        <a:pt x="683" y="258"/>
                      </a:cubicBezTo>
                      <a:cubicBezTo>
                        <a:pt x="724" y="264"/>
                        <a:pt x="687" y="256"/>
                        <a:pt x="700" y="256"/>
                      </a:cubicBezTo>
                      <a:cubicBezTo>
                        <a:pt x="713" y="256"/>
                        <a:pt x="754" y="255"/>
                        <a:pt x="762" y="258"/>
                      </a:cubicBezTo>
                      <a:lnTo>
                        <a:pt x="880" y="330"/>
                      </a:lnTo>
                      <a:cubicBezTo>
                        <a:pt x="902" y="328"/>
                        <a:pt x="923" y="327"/>
                        <a:pt x="945" y="325"/>
                      </a:cubicBezTo>
                      <a:cubicBezTo>
                        <a:pt x="963" y="327"/>
                        <a:pt x="982" y="328"/>
                        <a:pt x="1000" y="330"/>
                      </a:cubicBezTo>
                      <a:cubicBezTo>
                        <a:pt x="1017" y="340"/>
                        <a:pt x="1033" y="350"/>
                        <a:pt x="1050" y="360"/>
                      </a:cubicBezTo>
                      <a:lnTo>
                        <a:pt x="1090" y="415"/>
                      </a:lnTo>
                      <a:lnTo>
                        <a:pt x="1090" y="510"/>
                      </a:lnTo>
                      <a:cubicBezTo>
                        <a:pt x="1113" y="553"/>
                        <a:pt x="1137" y="597"/>
                        <a:pt x="1160" y="640"/>
                      </a:cubicBezTo>
                      <a:lnTo>
                        <a:pt x="1625" y="250"/>
                      </a:lnTo>
                      <a:lnTo>
                        <a:pt x="1810" y="10"/>
                      </a:lnTo>
                      <a:lnTo>
                        <a:pt x="1975" y="0"/>
                      </a:lnTo>
                      <a:cubicBezTo>
                        <a:pt x="1963" y="8"/>
                        <a:pt x="1952" y="17"/>
                        <a:pt x="1940" y="25"/>
                      </a:cubicBezTo>
                      <a:cubicBezTo>
                        <a:pt x="1942" y="43"/>
                        <a:pt x="1943" y="62"/>
                        <a:pt x="1945" y="80"/>
                      </a:cubicBezTo>
                      <a:lnTo>
                        <a:pt x="1920" y="105"/>
                      </a:lnTo>
                      <a:cubicBezTo>
                        <a:pt x="1927" y="117"/>
                        <a:pt x="1933" y="128"/>
                        <a:pt x="1940" y="140"/>
                      </a:cubicBezTo>
                      <a:cubicBezTo>
                        <a:pt x="1932" y="150"/>
                        <a:pt x="1923" y="160"/>
                        <a:pt x="1915" y="170"/>
                      </a:cubicBezTo>
                      <a:cubicBezTo>
                        <a:pt x="1917" y="192"/>
                        <a:pt x="1918" y="213"/>
                        <a:pt x="1920" y="235"/>
                      </a:cubicBezTo>
                      <a:cubicBezTo>
                        <a:pt x="1905" y="252"/>
                        <a:pt x="1890" y="268"/>
                        <a:pt x="1875" y="285"/>
                      </a:cubicBezTo>
                      <a:cubicBezTo>
                        <a:pt x="1868" y="300"/>
                        <a:pt x="1862" y="315"/>
                        <a:pt x="1855" y="330"/>
                      </a:cubicBezTo>
                      <a:lnTo>
                        <a:pt x="1800" y="370"/>
                      </a:lnTo>
                      <a:cubicBezTo>
                        <a:pt x="1788" y="393"/>
                        <a:pt x="1777" y="417"/>
                        <a:pt x="1765" y="440"/>
                      </a:cubicBezTo>
                      <a:cubicBezTo>
                        <a:pt x="1755" y="442"/>
                        <a:pt x="1745" y="443"/>
                        <a:pt x="1735" y="445"/>
                      </a:cubicBezTo>
                      <a:cubicBezTo>
                        <a:pt x="1743" y="430"/>
                        <a:pt x="1752" y="415"/>
                        <a:pt x="1760" y="400"/>
                      </a:cubicBezTo>
                      <a:cubicBezTo>
                        <a:pt x="1768" y="385"/>
                        <a:pt x="1777" y="370"/>
                        <a:pt x="1785" y="355"/>
                      </a:cubicBezTo>
                      <a:cubicBezTo>
                        <a:pt x="1798" y="345"/>
                        <a:pt x="1812" y="335"/>
                        <a:pt x="1825" y="325"/>
                      </a:cubicBezTo>
                      <a:cubicBezTo>
                        <a:pt x="1827" y="312"/>
                        <a:pt x="1828" y="298"/>
                        <a:pt x="1830" y="285"/>
                      </a:cubicBezTo>
                      <a:cubicBezTo>
                        <a:pt x="1837" y="267"/>
                        <a:pt x="1843" y="248"/>
                        <a:pt x="1850" y="230"/>
                      </a:cubicBezTo>
                      <a:cubicBezTo>
                        <a:pt x="1838" y="237"/>
                        <a:pt x="1827" y="243"/>
                        <a:pt x="1815" y="250"/>
                      </a:cubicBezTo>
                      <a:cubicBezTo>
                        <a:pt x="1813" y="262"/>
                        <a:pt x="1812" y="273"/>
                        <a:pt x="1810" y="285"/>
                      </a:cubicBezTo>
                      <a:cubicBezTo>
                        <a:pt x="1793" y="295"/>
                        <a:pt x="1777" y="305"/>
                        <a:pt x="1760" y="315"/>
                      </a:cubicBezTo>
                      <a:cubicBezTo>
                        <a:pt x="1743" y="323"/>
                        <a:pt x="1727" y="332"/>
                        <a:pt x="1710" y="340"/>
                      </a:cubicBezTo>
                      <a:cubicBezTo>
                        <a:pt x="1697" y="342"/>
                        <a:pt x="1683" y="343"/>
                        <a:pt x="1670" y="345"/>
                      </a:cubicBezTo>
                      <a:cubicBezTo>
                        <a:pt x="1658" y="353"/>
                        <a:pt x="1647" y="362"/>
                        <a:pt x="1635" y="370"/>
                      </a:cubicBezTo>
                      <a:cubicBezTo>
                        <a:pt x="1622" y="380"/>
                        <a:pt x="1608" y="390"/>
                        <a:pt x="1595" y="400"/>
                      </a:cubicBezTo>
                      <a:cubicBezTo>
                        <a:pt x="1582" y="398"/>
                        <a:pt x="1568" y="397"/>
                        <a:pt x="1555" y="395"/>
                      </a:cubicBezTo>
                      <a:cubicBezTo>
                        <a:pt x="1535" y="413"/>
                        <a:pt x="1515" y="432"/>
                        <a:pt x="1495" y="450"/>
                      </a:cubicBezTo>
                      <a:cubicBezTo>
                        <a:pt x="1483" y="457"/>
                        <a:pt x="1472" y="463"/>
                        <a:pt x="1460" y="470"/>
                      </a:cubicBezTo>
                      <a:cubicBezTo>
                        <a:pt x="1440" y="483"/>
                        <a:pt x="1420" y="497"/>
                        <a:pt x="1400" y="510"/>
                      </a:cubicBezTo>
                      <a:cubicBezTo>
                        <a:pt x="1398" y="528"/>
                        <a:pt x="1397" y="547"/>
                        <a:pt x="1395" y="565"/>
                      </a:cubicBezTo>
                      <a:cubicBezTo>
                        <a:pt x="1393" y="590"/>
                        <a:pt x="1392" y="615"/>
                        <a:pt x="1390" y="640"/>
                      </a:cubicBezTo>
                      <a:lnTo>
                        <a:pt x="1405" y="670"/>
                      </a:lnTo>
                      <a:cubicBezTo>
                        <a:pt x="1413" y="660"/>
                        <a:pt x="1422" y="650"/>
                        <a:pt x="1430" y="640"/>
                      </a:cubicBezTo>
                      <a:lnTo>
                        <a:pt x="1460" y="640"/>
                      </a:lnTo>
                      <a:cubicBezTo>
                        <a:pt x="1462" y="658"/>
                        <a:pt x="1463" y="677"/>
                        <a:pt x="1465" y="695"/>
                      </a:cubicBezTo>
                      <a:cubicBezTo>
                        <a:pt x="1460" y="712"/>
                        <a:pt x="1455" y="728"/>
                        <a:pt x="1450" y="745"/>
                      </a:cubicBezTo>
                      <a:lnTo>
                        <a:pt x="1375" y="850"/>
                      </a:lnTo>
                      <a:cubicBezTo>
                        <a:pt x="1353" y="902"/>
                        <a:pt x="1332" y="953"/>
                        <a:pt x="1310" y="1005"/>
                      </a:cubicBezTo>
                      <a:cubicBezTo>
                        <a:pt x="1295" y="998"/>
                        <a:pt x="1280" y="992"/>
                        <a:pt x="1265" y="985"/>
                      </a:cubicBezTo>
                      <a:cubicBezTo>
                        <a:pt x="1262" y="1000"/>
                        <a:pt x="1258" y="1015"/>
                        <a:pt x="1255" y="1030"/>
                      </a:cubicBezTo>
                      <a:lnTo>
                        <a:pt x="1190" y="1015"/>
                      </a:lnTo>
                      <a:cubicBezTo>
                        <a:pt x="1187" y="1087"/>
                        <a:pt x="1183" y="1158"/>
                        <a:pt x="1180" y="1230"/>
                      </a:cubicBezTo>
                      <a:cubicBezTo>
                        <a:pt x="1195" y="1252"/>
                        <a:pt x="1210" y="1273"/>
                        <a:pt x="1225" y="1295"/>
                      </a:cubicBezTo>
                      <a:cubicBezTo>
                        <a:pt x="1215" y="1332"/>
                        <a:pt x="1205" y="1368"/>
                        <a:pt x="1195" y="1405"/>
                      </a:cubicBezTo>
                      <a:lnTo>
                        <a:pt x="1160" y="1405"/>
                      </a:lnTo>
                      <a:lnTo>
                        <a:pt x="1120" y="1445"/>
                      </a:lnTo>
                      <a:cubicBezTo>
                        <a:pt x="1093" y="1448"/>
                        <a:pt x="1067" y="1452"/>
                        <a:pt x="1040" y="1455"/>
                      </a:cubicBezTo>
                      <a:cubicBezTo>
                        <a:pt x="1032" y="1472"/>
                        <a:pt x="1023" y="1488"/>
                        <a:pt x="1015" y="1505"/>
                      </a:cubicBezTo>
                      <a:cubicBezTo>
                        <a:pt x="992" y="1508"/>
                        <a:pt x="968" y="1512"/>
                        <a:pt x="945" y="1515"/>
                      </a:cubicBezTo>
                      <a:lnTo>
                        <a:pt x="915" y="1605"/>
                      </a:lnTo>
                      <a:cubicBezTo>
                        <a:pt x="898" y="1602"/>
                        <a:pt x="882" y="1598"/>
                        <a:pt x="865" y="1595"/>
                      </a:cubicBezTo>
                      <a:cubicBezTo>
                        <a:pt x="858" y="1577"/>
                        <a:pt x="852" y="1558"/>
                        <a:pt x="845" y="1540"/>
                      </a:cubicBezTo>
                      <a:cubicBezTo>
                        <a:pt x="823" y="1537"/>
                        <a:pt x="802" y="1533"/>
                        <a:pt x="780" y="1530"/>
                      </a:cubicBezTo>
                      <a:cubicBezTo>
                        <a:pt x="763" y="1532"/>
                        <a:pt x="747" y="1533"/>
                        <a:pt x="730" y="1535"/>
                      </a:cubicBezTo>
                      <a:lnTo>
                        <a:pt x="675" y="1520"/>
                      </a:lnTo>
                      <a:lnTo>
                        <a:pt x="635" y="1520"/>
                      </a:lnTo>
                      <a:lnTo>
                        <a:pt x="600" y="1485"/>
                      </a:lnTo>
                      <a:cubicBezTo>
                        <a:pt x="590" y="1478"/>
                        <a:pt x="580" y="1472"/>
                        <a:pt x="570" y="1465"/>
                      </a:cubicBezTo>
                      <a:cubicBezTo>
                        <a:pt x="562" y="1478"/>
                        <a:pt x="553" y="1492"/>
                        <a:pt x="545" y="1505"/>
                      </a:cubicBezTo>
                      <a:cubicBezTo>
                        <a:pt x="548" y="1532"/>
                        <a:pt x="552" y="1558"/>
                        <a:pt x="555" y="1585"/>
                      </a:cubicBezTo>
                      <a:cubicBezTo>
                        <a:pt x="575" y="1593"/>
                        <a:pt x="595" y="1602"/>
                        <a:pt x="615" y="1610"/>
                      </a:cubicBezTo>
                      <a:lnTo>
                        <a:pt x="615" y="1715"/>
                      </a:lnTo>
                      <a:cubicBezTo>
                        <a:pt x="608" y="1742"/>
                        <a:pt x="602" y="1768"/>
                        <a:pt x="595" y="1795"/>
                      </a:cubicBezTo>
                      <a:cubicBezTo>
                        <a:pt x="563" y="1798"/>
                        <a:pt x="532" y="1802"/>
                        <a:pt x="500" y="1805"/>
                      </a:cubicBezTo>
                      <a:lnTo>
                        <a:pt x="420" y="1745"/>
                      </a:lnTo>
                      <a:cubicBezTo>
                        <a:pt x="417" y="1712"/>
                        <a:pt x="413" y="1678"/>
                        <a:pt x="410" y="1645"/>
                      </a:cubicBezTo>
                      <a:lnTo>
                        <a:pt x="310" y="1590"/>
                      </a:lnTo>
                      <a:cubicBezTo>
                        <a:pt x="313" y="1568"/>
                        <a:pt x="317" y="1547"/>
                        <a:pt x="320" y="1525"/>
                      </a:cubicBezTo>
                      <a:lnTo>
                        <a:pt x="360" y="1470"/>
                      </a:lnTo>
                      <a:cubicBezTo>
                        <a:pt x="348" y="1467"/>
                        <a:pt x="337" y="1463"/>
                        <a:pt x="325" y="1460"/>
                      </a:cubicBezTo>
                      <a:cubicBezTo>
                        <a:pt x="317" y="1453"/>
                        <a:pt x="308" y="1447"/>
                        <a:pt x="300" y="1440"/>
                      </a:cubicBezTo>
                      <a:cubicBezTo>
                        <a:pt x="298" y="1457"/>
                        <a:pt x="297" y="1473"/>
                        <a:pt x="295" y="1490"/>
                      </a:cubicBezTo>
                      <a:cubicBezTo>
                        <a:pt x="285" y="1502"/>
                        <a:pt x="275" y="1513"/>
                        <a:pt x="265" y="1525"/>
                      </a:cubicBezTo>
                      <a:cubicBezTo>
                        <a:pt x="245" y="1522"/>
                        <a:pt x="225" y="1518"/>
                        <a:pt x="205" y="1515"/>
                      </a:cubicBezTo>
                      <a:cubicBezTo>
                        <a:pt x="193" y="1498"/>
                        <a:pt x="182" y="1482"/>
                        <a:pt x="170" y="1465"/>
                      </a:cubicBezTo>
                      <a:cubicBezTo>
                        <a:pt x="167" y="1433"/>
                        <a:pt x="163" y="1402"/>
                        <a:pt x="160" y="1370"/>
                      </a:cubicBezTo>
                      <a:cubicBezTo>
                        <a:pt x="163" y="1347"/>
                        <a:pt x="167" y="1323"/>
                        <a:pt x="170" y="1300"/>
                      </a:cubicBezTo>
                      <a:cubicBezTo>
                        <a:pt x="160" y="1263"/>
                        <a:pt x="150" y="1227"/>
                        <a:pt x="140" y="1190"/>
                      </a:cubicBezTo>
                      <a:cubicBezTo>
                        <a:pt x="132" y="1168"/>
                        <a:pt x="123" y="1147"/>
                        <a:pt x="115" y="1125"/>
                      </a:cubicBezTo>
                      <a:cubicBezTo>
                        <a:pt x="119" y="1120"/>
                        <a:pt x="122" y="1116"/>
                        <a:pt x="126" y="1111"/>
                      </a:cubicBezTo>
                      <a:cubicBezTo>
                        <a:pt x="133" y="1101"/>
                        <a:pt x="129" y="1079"/>
                        <a:pt x="126" y="1049"/>
                      </a:cubicBezTo>
                      <a:cubicBezTo>
                        <a:pt x="123" y="1019"/>
                        <a:pt x="116" y="949"/>
                        <a:pt x="108" y="929"/>
                      </a:cubicBezTo>
                      <a:cubicBezTo>
                        <a:pt x="98" y="922"/>
                        <a:pt x="50" y="992"/>
                        <a:pt x="40" y="985"/>
                      </a:cubicBezTo>
                      <a:cubicBezTo>
                        <a:pt x="33" y="955"/>
                        <a:pt x="27" y="925"/>
                        <a:pt x="20" y="895"/>
                      </a:cubicBezTo>
                      <a:cubicBezTo>
                        <a:pt x="27" y="885"/>
                        <a:pt x="33" y="875"/>
                        <a:pt x="40" y="865"/>
                      </a:cubicBezTo>
                      <a:lnTo>
                        <a:pt x="25" y="820"/>
                      </a:lnTo>
                      <a:cubicBezTo>
                        <a:pt x="33" y="790"/>
                        <a:pt x="42" y="760"/>
                        <a:pt x="50" y="730"/>
                      </a:cubicBezTo>
                      <a:cubicBezTo>
                        <a:pt x="33" y="717"/>
                        <a:pt x="17" y="703"/>
                        <a:pt x="0" y="690"/>
                      </a:cubicBezTo>
                      <a:cubicBezTo>
                        <a:pt x="8" y="658"/>
                        <a:pt x="17" y="627"/>
                        <a:pt x="25" y="59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cxnSp>
              <p:nvCxnSpPr>
                <p:cNvPr id="144" name="AutoShape 20"/>
                <p:cNvCxnSpPr>
                  <a:cxnSpLocks noChangeAspect="1" noChangeShapeType="1"/>
                </p:cNvCxnSpPr>
                <p:nvPr/>
              </p:nvCxnSpPr>
              <p:spPr bwMode="auto">
                <a:xfrm>
                  <a:off x="5466009" y="1098868"/>
                  <a:ext cx="0" cy="62222"/>
                </a:xfrm>
                <a:prstGeom prst="straightConnector1">
                  <a:avLst/>
                </a:prstGeom>
                <a:grpFill/>
                <a:ln w="9525">
                  <a:solidFill>
                    <a:schemeClr val="accent6">
                      <a:lumMod val="60000"/>
                      <a:lumOff val="40000"/>
                    </a:schemeClr>
                  </a:solidFill>
                  <a:round/>
                  <a:headEnd/>
                  <a:tailEnd/>
                </a:ln>
              </p:spPr>
            </p:cxnSp>
          </p:grpSp>
          <p:grpSp>
            <p:nvGrpSpPr>
              <p:cNvPr id="32" name="Group 2"/>
              <p:cNvGrpSpPr>
                <a:grpSpLocks noChangeAspect="1"/>
              </p:cNvGrpSpPr>
              <p:nvPr/>
            </p:nvGrpSpPr>
            <p:grpSpPr bwMode="auto">
              <a:xfrm>
                <a:off x="5539342" y="5636167"/>
                <a:ext cx="2535700" cy="2577613"/>
                <a:chOff x="5160" y="5120"/>
                <a:chExt cx="1815" cy="1845"/>
              </a:xfrm>
              <a:grpFill/>
            </p:grpSpPr>
            <p:sp>
              <p:nvSpPr>
                <p:cNvPr id="135" name="Freeform 3"/>
                <p:cNvSpPr>
                  <a:spLocks noChangeAspect="1"/>
                </p:cNvSpPr>
                <p:nvPr/>
              </p:nvSpPr>
              <p:spPr bwMode="auto">
                <a:xfrm>
                  <a:off x="5160" y="5120"/>
                  <a:ext cx="1815" cy="1845"/>
                </a:xfrm>
                <a:custGeom>
                  <a:avLst/>
                  <a:gdLst/>
                  <a:ahLst/>
                  <a:cxnLst>
                    <a:cxn ang="0">
                      <a:pos x="1301" y="996"/>
                    </a:cxn>
                    <a:cxn ang="0">
                      <a:pos x="1400" y="1095"/>
                    </a:cxn>
                    <a:cxn ang="0">
                      <a:pos x="1335" y="1140"/>
                    </a:cxn>
                    <a:cxn ang="0">
                      <a:pos x="1345" y="1225"/>
                    </a:cxn>
                    <a:cxn ang="0">
                      <a:pos x="1120" y="1145"/>
                    </a:cxn>
                    <a:cxn ang="0">
                      <a:pos x="935" y="935"/>
                    </a:cxn>
                    <a:cxn ang="0">
                      <a:pos x="890" y="810"/>
                    </a:cxn>
                    <a:cxn ang="0">
                      <a:pos x="825" y="565"/>
                    </a:cxn>
                    <a:cxn ang="0">
                      <a:pos x="910" y="540"/>
                    </a:cxn>
                    <a:cxn ang="0">
                      <a:pos x="818" y="385"/>
                    </a:cxn>
                    <a:cxn ang="0">
                      <a:pos x="725" y="135"/>
                    </a:cxn>
                    <a:cxn ang="0">
                      <a:pos x="675" y="81"/>
                    </a:cxn>
                    <a:cxn ang="0">
                      <a:pos x="575" y="215"/>
                    </a:cxn>
                    <a:cxn ang="0">
                      <a:pos x="555" y="390"/>
                    </a:cxn>
                    <a:cxn ang="0">
                      <a:pos x="415" y="500"/>
                    </a:cxn>
                    <a:cxn ang="0">
                      <a:pos x="515" y="535"/>
                    </a:cxn>
                    <a:cxn ang="0">
                      <a:pos x="585" y="689"/>
                    </a:cxn>
                    <a:cxn ang="0">
                      <a:pos x="585" y="753"/>
                    </a:cxn>
                    <a:cxn ang="0">
                      <a:pos x="585" y="910"/>
                    </a:cxn>
                    <a:cxn ang="0">
                      <a:pos x="690" y="805"/>
                    </a:cxn>
                    <a:cxn ang="0">
                      <a:pos x="695" y="845"/>
                    </a:cxn>
                    <a:cxn ang="0">
                      <a:pos x="560" y="975"/>
                    </a:cxn>
                    <a:cxn ang="0">
                      <a:pos x="409" y="846"/>
                    </a:cxn>
                    <a:cxn ang="0">
                      <a:pos x="305" y="765"/>
                    </a:cxn>
                    <a:cxn ang="0">
                      <a:pos x="244" y="749"/>
                    </a:cxn>
                    <a:cxn ang="0">
                      <a:pos x="221" y="790"/>
                    </a:cxn>
                    <a:cxn ang="0">
                      <a:pos x="100" y="905"/>
                    </a:cxn>
                    <a:cxn ang="0">
                      <a:pos x="0" y="996"/>
                    </a:cxn>
                    <a:cxn ang="0">
                      <a:pos x="20" y="1200"/>
                    </a:cxn>
                    <a:cxn ang="0">
                      <a:pos x="65" y="1265"/>
                    </a:cxn>
                    <a:cxn ang="0">
                      <a:pos x="195" y="1190"/>
                    </a:cxn>
                    <a:cxn ang="0">
                      <a:pos x="265" y="1340"/>
                    </a:cxn>
                    <a:cxn ang="0">
                      <a:pos x="218" y="1439"/>
                    </a:cxn>
                    <a:cxn ang="0">
                      <a:pos x="280" y="1355"/>
                    </a:cxn>
                    <a:cxn ang="0">
                      <a:pos x="380" y="1445"/>
                    </a:cxn>
                    <a:cxn ang="0">
                      <a:pos x="530" y="1445"/>
                    </a:cxn>
                    <a:cxn ang="0">
                      <a:pos x="680" y="1415"/>
                    </a:cxn>
                    <a:cxn ang="0">
                      <a:pos x="710" y="1280"/>
                    </a:cxn>
                    <a:cxn ang="0">
                      <a:pos x="915" y="1210"/>
                    </a:cxn>
                    <a:cxn ang="0">
                      <a:pos x="986" y="1154"/>
                    </a:cxn>
                    <a:cxn ang="0">
                      <a:pos x="1145" y="1290"/>
                    </a:cxn>
                    <a:cxn ang="0">
                      <a:pos x="1335" y="1475"/>
                    </a:cxn>
                    <a:cxn ang="0">
                      <a:pos x="1489" y="1559"/>
                    </a:cxn>
                    <a:cxn ang="0">
                      <a:pos x="1580" y="1790"/>
                    </a:cxn>
                    <a:cxn ang="0">
                      <a:pos x="1745" y="1775"/>
                    </a:cxn>
                    <a:cxn ang="0">
                      <a:pos x="1695" y="1615"/>
                    </a:cxn>
                    <a:cxn ang="0">
                      <a:pos x="1545" y="1395"/>
                    </a:cxn>
                    <a:cxn ang="0">
                      <a:pos x="1545" y="1230"/>
                    </a:cxn>
                    <a:cxn ang="0">
                      <a:pos x="1815" y="1145"/>
                    </a:cxn>
                    <a:cxn ang="0">
                      <a:pos x="1451" y="1053"/>
                    </a:cxn>
                    <a:cxn ang="0">
                      <a:pos x="1339" y="963"/>
                    </a:cxn>
                  </a:cxnLst>
                  <a:rect l="0" t="0" r="r" b="b"/>
                  <a:pathLst>
                    <a:path w="1815" h="1845">
                      <a:moveTo>
                        <a:pt x="1339" y="963"/>
                      </a:moveTo>
                      <a:lnTo>
                        <a:pt x="1324" y="993"/>
                      </a:lnTo>
                      <a:lnTo>
                        <a:pt x="1301" y="996"/>
                      </a:lnTo>
                      <a:lnTo>
                        <a:pt x="1295" y="1020"/>
                      </a:lnTo>
                      <a:lnTo>
                        <a:pt x="1310" y="1075"/>
                      </a:lnTo>
                      <a:lnTo>
                        <a:pt x="1400" y="1095"/>
                      </a:lnTo>
                      <a:lnTo>
                        <a:pt x="1410" y="1125"/>
                      </a:lnTo>
                      <a:lnTo>
                        <a:pt x="1385" y="1160"/>
                      </a:lnTo>
                      <a:lnTo>
                        <a:pt x="1335" y="1140"/>
                      </a:lnTo>
                      <a:lnTo>
                        <a:pt x="1315" y="1165"/>
                      </a:lnTo>
                      <a:lnTo>
                        <a:pt x="1355" y="1190"/>
                      </a:lnTo>
                      <a:lnTo>
                        <a:pt x="1345" y="1225"/>
                      </a:lnTo>
                      <a:lnTo>
                        <a:pt x="1300" y="1205"/>
                      </a:lnTo>
                      <a:lnTo>
                        <a:pt x="1255" y="1195"/>
                      </a:lnTo>
                      <a:lnTo>
                        <a:pt x="1120" y="1145"/>
                      </a:lnTo>
                      <a:lnTo>
                        <a:pt x="1050" y="1075"/>
                      </a:lnTo>
                      <a:lnTo>
                        <a:pt x="950" y="1010"/>
                      </a:lnTo>
                      <a:lnTo>
                        <a:pt x="935" y="935"/>
                      </a:lnTo>
                      <a:lnTo>
                        <a:pt x="940" y="885"/>
                      </a:lnTo>
                      <a:lnTo>
                        <a:pt x="919" y="843"/>
                      </a:lnTo>
                      <a:lnTo>
                        <a:pt x="890" y="810"/>
                      </a:lnTo>
                      <a:lnTo>
                        <a:pt x="860" y="730"/>
                      </a:lnTo>
                      <a:lnTo>
                        <a:pt x="835" y="645"/>
                      </a:lnTo>
                      <a:lnTo>
                        <a:pt x="825" y="565"/>
                      </a:lnTo>
                      <a:lnTo>
                        <a:pt x="850" y="545"/>
                      </a:lnTo>
                      <a:lnTo>
                        <a:pt x="895" y="575"/>
                      </a:lnTo>
                      <a:lnTo>
                        <a:pt x="910" y="540"/>
                      </a:lnTo>
                      <a:lnTo>
                        <a:pt x="860" y="505"/>
                      </a:lnTo>
                      <a:lnTo>
                        <a:pt x="835" y="425"/>
                      </a:lnTo>
                      <a:lnTo>
                        <a:pt x="818" y="385"/>
                      </a:lnTo>
                      <a:lnTo>
                        <a:pt x="806" y="310"/>
                      </a:lnTo>
                      <a:lnTo>
                        <a:pt x="765" y="235"/>
                      </a:lnTo>
                      <a:lnTo>
                        <a:pt x="725" y="135"/>
                      </a:lnTo>
                      <a:lnTo>
                        <a:pt x="713" y="111"/>
                      </a:lnTo>
                      <a:lnTo>
                        <a:pt x="679" y="108"/>
                      </a:lnTo>
                      <a:lnTo>
                        <a:pt x="675" y="81"/>
                      </a:lnTo>
                      <a:lnTo>
                        <a:pt x="650" y="15"/>
                      </a:lnTo>
                      <a:lnTo>
                        <a:pt x="585" y="0"/>
                      </a:lnTo>
                      <a:lnTo>
                        <a:pt x="575" y="215"/>
                      </a:lnTo>
                      <a:lnTo>
                        <a:pt x="620" y="280"/>
                      </a:lnTo>
                      <a:lnTo>
                        <a:pt x="590" y="390"/>
                      </a:lnTo>
                      <a:lnTo>
                        <a:pt x="555" y="390"/>
                      </a:lnTo>
                      <a:lnTo>
                        <a:pt x="515" y="430"/>
                      </a:lnTo>
                      <a:lnTo>
                        <a:pt x="435" y="440"/>
                      </a:lnTo>
                      <a:lnTo>
                        <a:pt x="415" y="500"/>
                      </a:lnTo>
                      <a:lnTo>
                        <a:pt x="360" y="505"/>
                      </a:lnTo>
                      <a:lnTo>
                        <a:pt x="425" y="555"/>
                      </a:lnTo>
                      <a:lnTo>
                        <a:pt x="515" y="535"/>
                      </a:lnTo>
                      <a:lnTo>
                        <a:pt x="565" y="580"/>
                      </a:lnTo>
                      <a:lnTo>
                        <a:pt x="580" y="645"/>
                      </a:lnTo>
                      <a:lnTo>
                        <a:pt x="585" y="689"/>
                      </a:lnTo>
                      <a:lnTo>
                        <a:pt x="551" y="708"/>
                      </a:lnTo>
                      <a:lnTo>
                        <a:pt x="563" y="730"/>
                      </a:lnTo>
                      <a:lnTo>
                        <a:pt x="585" y="753"/>
                      </a:lnTo>
                      <a:lnTo>
                        <a:pt x="600" y="815"/>
                      </a:lnTo>
                      <a:lnTo>
                        <a:pt x="590" y="880"/>
                      </a:lnTo>
                      <a:lnTo>
                        <a:pt x="585" y="910"/>
                      </a:lnTo>
                      <a:lnTo>
                        <a:pt x="640" y="845"/>
                      </a:lnTo>
                      <a:lnTo>
                        <a:pt x="664" y="839"/>
                      </a:lnTo>
                      <a:lnTo>
                        <a:pt x="690" y="805"/>
                      </a:lnTo>
                      <a:lnTo>
                        <a:pt x="715" y="825"/>
                      </a:lnTo>
                      <a:lnTo>
                        <a:pt x="735" y="845"/>
                      </a:lnTo>
                      <a:lnTo>
                        <a:pt x="695" y="845"/>
                      </a:lnTo>
                      <a:lnTo>
                        <a:pt x="634" y="914"/>
                      </a:lnTo>
                      <a:lnTo>
                        <a:pt x="608" y="948"/>
                      </a:lnTo>
                      <a:lnTo>
                        <a:pt x="560" y="975"/>
                      </a:lnTo>
                      <a:lnTo>
                        <a:pt x="495" y="975"/>
                      </a:lnTo>
                      <a:lnTo>
                        <a:pt x="435" y="885"/>
                      </a:lnTo>
                      <a:lnTo>
                        <a:pt x="409" y="846"/>
                      </a:lnTo>
                      <a:lnTo>
                        <a:pt x="385" y="845"/>
                      </a:lnTo>
                      <a:lnTo>
                        <a:pt x="370" y="760"/>
                      </a:lnTo>
                      <a:lnTo>
                        <a:pt x="305" y="765"/>
                      </a:lnTo>
                      <a:lnTo>
                        <a:pt x="270" y="764"/>
                      </a:lnTo>
                      <a:lnTo>
                        <a:pt x="236" y="783"/>
                      </a:lnTo>
                      <a:lnTo>
                        <a:pt x="244" y="749"/>
                      </a:lnTo>
                      <a:lnTo>
                        <a:pt x="240" y="738"/>
                      </a:lnTo>
                      <a:lnTo>
                        <a:pt x="218" y="749"/>
                      </a:lnTo>
                      <a:lnTo>
                        <a:pt x="221" y="790"/>
                      </a:lnTo>
                      <a:lnTo>
                        <a:pt x="203" y="805"/>
                      </a:lnTo>
                      <a:lnTo>
                        <a:pt x="135" y="885"/>
                      </a:lnTo>
                      <a:lnTo>
                        <a:pt x="100" y="905"/>
                      </a:lnTo>
                      <a:lnTo>
                        <a:pt x="45" y="915"/>
                      </a:lnTo>
                      <a:lnTo>
                        <a:pt x="11" y="948"/>
                      </a:lnTo>
                      <a:lnTo>
                        <a:pt x="0" y="996"/>
                      </a:lnTo>
                      <a:lnTo>
                        <a:pt x="15" y="1040"/>
                      </a:lnTo>
                      <a:lnTo>
                        <a:pt x="15" y="1120"/>
                      </a:lnTo>
                      <a:lnTo>
                        <a:pt x="20" y="1200"/>
                      </a:lnTo>
                      <a:lnTo>
                        <a:pt x="30" y="1275"/>
                      </a:lnTo>
                      <a:lnTo>
                        <a:pt x="55" y="1315"/>
                      </a:lnTo>
                      <a:lnTo>
                        <a:pt x="65" y="1265"/>
                      </a:lnTo>
                      <a:lnTo>
                        <a:pt x="100" y="1245"/>
                      </a:lnTo>
                      <a:lnTo>
                        <a:pt x="110" y="1170"/>
                      </a:lnTo>
                      <a:lnTo>
                        <a:pt x="195" y="1190"/>
                      </a:lnTo>
                      <a:lnTo>
                        <a:pt x="270" y="1255"/>
                      </a:lnTo>
                      <a:lnTo>
                        <a:pt x="255" y="1310"/>
                      </a:lnTo>
                      <a:lnTo>
                        <a:pt x="265" y="1340"/>
                      </a:lnTo>
                      <a:lnTo>
                        <a:pt x="230" y="1360"/>
                      </a:lnTo>
                      <a:lnTo>
                        <a:pt x="235" y="1400"/>
                      </a:lnTo>
                      <a:lnTo>
                        <a:pt x="218" y="1439"/>
                      </a:lnTo>
                      <a:lnTo>
                        <a:pt x="240" y="1445"/>
                      </a:lnTo>
                      <a:lnTo>
                        <a:pt x="289" y="1450"/>
                      </a:lnTo>
                      <a:lnTo>
                        <a:pt x="280" y="1355"/>
                      </a:lnTo>
                      <a:lnTo>
                        <a:pt x="335" y="1340"/>
                      </a:lnTo>
                      <a:lnTo>
                        <a:pt x="365" y="1375"/>
                      </a:lnTo>
                      <a:lnTo>
                        <a:pt x="380" y="1445"/>
                      </a:lnTo>
                      <a:lnTo>
                        <a:pt x="415" y="1455"/>
                      </a:lnTo>
                      <a:lnTo>
                        <a:pt x="465" y="1440"/>
                      </a:lnTo>
                      <a:lnTo>
                        <a:pt x="530" y="1445"/>
                      </a:lnTo>
                      <a:lnTo>
                        <a:pt x="570" y="1480"/>
                      </a:lnTo>
                      <a:lnTo>
                        <a:pt x="650" y="1410"/>
                      </a:lnTo>
                      <a:lnTo>
                        <a:pt x="680" y="1415"/>
                      </a:lnTo>
                      <a:lnTo>
                        <a:pt x="720" y="1395"/>
                      </a:lnTo>
                      <a:lnTo>
                        <a:pt x="685" y="1360"/>
                      </a:lnTo>
                      <a:lnTo>
                        <a:pt x="710" y="1280"/>
                      </a:lnTo>
                      <a:lnTo>
                        <a:pt x="790" y="1250"/>
                      </a:lnTo>
                      <a:lnTo>
                        <a:pt x="835" y="1230"/>
                      </a:lnTo>
                      <a:lnTo>
                        <a:pt x="915" y="1210"/>
                      </a:lnTo>
                      <a:lnTo>
                        <a:pt x="930" y="1175"/>
                      </a:lnTo>
                      <a:lnTo>
                        <a:pt x="938" y="1158"/>
                      </a:lnTo>
                      <a:lnTo>
                        <a:pt x="986" y="1154"/>
                      </a:lnTo>
                      <a:lnTo>
                        <a:pt x="1010" y="1175"/>
                      </a:lnTo>
                      <a:lnTo>
                        <a:pt x="1060" y="1225"/>
                      </a:lnTo>
                      <a:lnTo>
                        <a:pt x="1145" y="1290"/>
                      </a:lnTo>
                      <a:lnTo>
                        <a:pt x="1255" y="1330"/>
                      </a:lnTo>
                      <a:lnTo>
                        <a:pt x="1300" y="1375"/>
                      </a:lnTo>
                      <a:lnTo>
                        <a:pt x="1335" y="1475"/>
                      </a:lnTo>
                      <a:lnTo>
                        <a:pt x="1395" y="1495"/>
                      </a:lnTo>
                      <a:lnTo>
                        <a:pt x="1480" y="1510"/>
                      </a:lnTo>
                      <a:lnTo>
                        <a:pt x="1489" y="1559"/>
                      </a:lnTo>
                      <a:lnTo>
                        <a:pt x="1530" y="1615"/>
                      </a:lnTo>
                      <a:lnTo>
                        <a:pt x="1575" y="1690"/>
                      </a:lnTo>
                      <a:lnTo>
                        <a:pt x="1580" y="1790"/>
                      </a:lnTo>
                      <a:lnTo>
                        <a:pt x="1655" y="1845"/>
                      </a:lnTo>
                      <a:lnTo>
                        <a:pt x="1700" y="1800"/>
                      </a:lnTo>
                      <a:lnTo>
                        <a:pt x="1745" y="1775"/>
                      </a:lnTo>
                      <a:lnTo>
                        <a:pt x="1735" y="1720"/>
                      </a:lnTo>
                      <a:lnTo>
                        <a:pt x="1729" y="1645"/>
                      </a:lnTo>
                      <a:lnTo>
                        <a:pt x="1695" y="1615"/>
                      </a:lnTo>
                      <a:lnTo>
                        <a:pt x="1685" y="1525"/>
                      </a:lnTo>
                      <a:lnTo>
                        <a:pt x="1585" y="1410"/>
                      </a:lnTo>
                      <a:lnTo>
                        <a:pt x="1545" y="1395"/>
                      </a:lnTo>
                      <a:lnTo>
                        <a:pt x="1580" y="1350"/>
                      </a:lnTo>
                      <a:lnTo>
                        <a:pt x="1575" y="1270"/>
                      </a:lnTo>
                      <a:lnTo>
                        <a:pt x="1545" y="1230"/>
                      </a:lnTo>
                      <a:lnTo>
                        <a:pt x="1560" y="1205"/>
                      </a:lnTo>
                      <a:lnTo>
                        <a:pt x="1610" y="1210"/>
                      </a:lnTo>
                      <a:lnTo>
                        <a:pt x="1815" y="1145"/>
                      </a:lnTo>
                      <a:lnTo>
                        <a:pt x="1560" y="1020"/>
                      </a:lnTo>
                      <a:lnTo>
                        <a:pt x="1475" y="1065"/>
                      </a:lnTo>
                      <a:lnTo>
                        <a:pt x="1451" y="1053"/>
                      </a:lnTo>
                      <a:lnTo>
                        <a:pt x="1399" y="1038"/>
                      </a:lnTo>
                      <a:lnTo>
                        <a:pt x="1369" y="981"/>
                      </a:lnTo>
                      <a:lnTo>
                        <a:pt x="1339" y="963"/>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6" name="Freeform 4"/>
                <p:cNvSpPr>
                  <a:spLocks noChangeAspect="1"/>
                </p:cNvSpPr>
                <p:nvPr/>
              </p:nvSpPr>
              <p:spPr bwMode="auto">
                <a:xfrm>
                  <a:off x="6155" y="5363"/>
                  <a:ext cx="220" cy="387"/>
                </a:xfrm>
                <a:custGeom>
                  <a:avLst/>
                  <a:gdLst/>
                  <a:ahLst/>
                  <a:cxnLst>
                    <a:cxn ang="0">
                      <a:pos x="10" y="27"/>
                    </a:cxn>
                    <a:cxn ang="0">
                      <a:pos x="0" y="97"/>
                    </a:cxn>
                    <a:cxn ang="0">
                      <a:pos x="50" y="137"/>
                    </a:cxn>
                    <a:cxn ang="0">
                      <a:pos x="59" y="191"/>
                    </a:cxn>
                    <a:cxn ang="0">
                      <a:pos x="70" y="197"/>
                    </a:cxn>
                    <a:cxn ang="0">
                      <a:pos x="85" y="237"/>
                    </a:cxn>
                    <a:cxn ang="0">
                      <a:pos x="81" y="262"/>
                    </a:cxn>
                    <a:cxn ang="0">
                      <a:pos x="105" y="297"/>
                    </a:cxn>
                    <a:cxn ang="0">
                      <a:pos x="75" y="312"/>
                    </a:cxn>
                    <a:cxn ang="0">
                      <a:pos x="81" y="360"/>
                    </a:cxn>
                    <a:cxn ang="0">
                      <a:pos x="105" y="387"/>
                    </a:cxn>
                    <a:cxn ang="0">
                      <a:pos x="126" y="386"/>
                    </a:cxn>
                    <a:cxn ang="0">
                      <a:pos x="141" y="356"/>
                    </a:cxn>
                    <a:cxn ang="0">
                      <a:pos x="186" y="322"/>
                    </a:cxn>
                    <a:cxn ang="0">
                      <a:pos x="190" y="302"/>
                    </a:cxn>
                    <a:cxn ang="0">
                      <a:pos x="190" y="266"/>
                    </a:cxn>
                    <a:cxn ang="0">
                      <a:pos x="175" y="212"/>
                    </a:cxn>
                    <a:cxn ang="0">
                      <a:pos x="140" y="167"/>
                    </a:cxn>
                    <a:cxn ang="0">
                      <a:pos x="179" y="161"/>
                    </a:cxn>
                    <a:cxn ang="0">
                      <a:pos x="220" y="112"/>
                    </a:cxn>
                    <a:cxn ang="0">
                      <a:pos x="213" y="45"/>
                    </a:cxn>
                    <a:cxn ang="0">
                      <a:pos x="175" y="22"/>
                    </a:cxn>
                    <a:cxn ang="0">
                      <a:pos x="130" y="0"/>
                    </a:cxn>
                    <a:cxn ang="0">
                      <a:pos x="100" y="7"/>
                    </a:cxn>
                    <a:cxn ang="0">
                      <a:pos x="60" y="32"/>
                    </a:cxn>
                    <a:cxn ang="0">
                      <a:pos x="33" y="22"/>
                    </a:cxn>
                    <a:cxn ang="0">
                      <a:pos x="10" y="27"/>
                    </a:cxn>
                  </a:cxnLst>
                  <a:rect l="0" t="0" r="r" b="b"/>
                  <a:pathLst>
                    <a:path w="220" h="387">
                      <a:moveTo>
                        <a:pt x="10" y="27"/>
                      </a:moveTo>
                      <a:lnTo>
                        <a:pt x="0" y="97"/>
                      </a:lnTo>
                      <a:lnTo>
                        <a:pt x="50" y="137"/>
                      </a:lnTo>
                      <a:lnTo>
                        <a:pt x="59" y="191"/>
                      </a:lnTo>
                      <a:lnTo>
                        <a:pt x="70" y="197"/>
                      </a:lnTo>
                      <a:lnTo>
                        <a:pt x="85" y="237"/>
                      </a:lnTo>
                      <a:lnTo>
                        <a:pt x="81" y="262"/>
                      </a:lnTo>
                      <a:lnTo>
                        <a:pt x="105" y="297"/>
                      </a:lnTo>
                      <a:lnTo>
                        <a:pt x="75" y="312"/>
                      </a:lnTo>
                      <a:lnTo>
                        <a:pt x="81" y="360"/>
                      </a:lnTo>
                      <a:lnTo>
                        <a:pt x="105" y="387"/>
                      </a:lnTo>
                      <a:lnTo>
                        <a:pt x="126" y="386"/>
                      </a:lnTo>
                      <a:lnTo>
                        <a:pt x="141" y="356"/>
                      </a:lnTo>
                      <a:lnTo>
                        <a:pt x="186" y="322"/>
                      </a:lnTo>
                      <a:lnTo>
                        <a:pt x="190" y="302"/>
                      </a:lnTo>
                      <a:lnTo>
                        <a:pt x="190" y="266"/>
                      </a:lnTo>
                      <a:lnTo>
                        <a:pt x="175" y="212"/>
                      </a:lnTo>
                      <a:lnTo>
                        <a:pt x="140" y="167"/>
                      </a:lnTo>
                      <a:lnTo>
                        <a:pt x="179" y="161"/>
                      </a:lnTo>
                      <a:lnTo>
                        <a:pt x="220" y="112"/>
                      </a:lnTo>
                      <a:lnTo>
                        <a:pt x="213" y="45"/>
                      </a:lnTo>
                      <a:lnTo>
                        <a:pt x="175" y="22"/>
                      </a:lnTo>
                      <a:lnTo>
                        <a:pt x="130" y="0"/>
                      </a:lnTo>
                      <a:lnTo>
                        <a:pt x="100" y="7"/>
                      </a:lnTo>
                      <a:lnTo>
                        <a:pt x="60" y="32"/>
                      </a:lnTo>
                      <a:lnTo>
                        <a:pt x="33" y="22"/>
                      </a:lnTo>
                      <a:lnTo>
                        <a:pt x="10" y="27"/>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7" name="Freeform 5"/>
                <p:cNvSpPr>
                  <a:spLocks noChangeAspect="1"/>
                </p:cNvSpPr>
                <p:nvPr/>
              </p:nvSpPr>
              <p:spPr bwMode="auto">
                <a:xfrm>
                  <a:off x="6092" y="6285"/>
                  <a:ext cx="84" cy="101"/>
                </a:xfrm>
                <a:custGeom>
                  <a:avLst/>
                  <a:gdLst/>
                  <a:ahLst/>
                  <a:cxnLst>
                    <a:cxn ang="0">
                      <a:pos x="13" y="26"/>
                    </a:cxn>
                    <a:cxn ang="0">
                      <a:pos x="2" y="64"/>
                    </a:cxn>
                    <a:cxn ang="0">
                      <a:pos x="39" y="101"/>
                    </a:cxn>
                    <a:cxn ang="0">
                      <a:pos x="69" y="68"/>
                    </a:cxn>
                    <a:cxn ang="0">
                      <a:pos x="24" y="0"/>
                    </a:cxn>
                    <a:cxn ang="0">
                      <a:pos x="13" y="26"/>
                    </a:cxn>
                  </a:cxnLst>
                  <a:rect l="0" t="0" r="r" b="b"/>
                  <a:pathLst>
                    <a:path w="84" h="101">
                      <a:moveTo>
                        <a:pt x="13" y="26"/>
                      </a:moveTo>
                      <a:cubicBezTo>
                        <a:pt x="10" y="39"/>
                        <a:pt x="0" y="51"/>
                        <a:pt x="2" y="64"/>
                      </a:cubicBezTo>
                      <a:cubicBezTo>
                        <a:pt x="4" y="81"/>
                        <a:pt x="25" y="98"/>
                        <a:pt x="39" y="101"/>
                      </a:cubicBezTo>
                      <a:cubicBezTo>
                        <a:pt x="52" y="89"/>
                        <a:pt x="55" y="77"/>
                        <a:pt x="69" y="68"/>
                      </a:cubicBezTo>
                      <a:cubicBezTo>
                        <a:pt x="84" y="24"/>
                        <a:pt x="65" y="11"/>
                        <a:pt x="24" y="0"/>
                      </a:cubicBezTo>
                      <a:cubicBezTo>
                        <a:pt x="15" y="19"/>
                        <a:pt x="19" y="10"/>
                        <a:pt x="13" y="2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8" name="Freeform 6"/>
                <p:cNvSpPr>
                  <a:spLocks noChangeAspect="1"/>
                </p:cNvSpPr>
                <p:nvPr/>
              </p:nvSpPr>
              <p:spPr bwMode="auto">
                <a:xfrm>
                  <a:off x="6245" y="6049"/>
                  <a:ext cx="243" cy="195"/>
                </a:xfrm>
                <a:custGeom>
                  <a:avLst/>
                  <a:gdLst/>
                  <a:ahLst/>
                  <a:cxnLst>
                    <a:cxn ang="0">
                      <a:pos x="224" y="172"/>
                    </a:cxn>
                    <a:cxn ang="0">
                      <a:pos x="183" y="146"/>
                    </a:cxn>
                    <a:cxn ang="0">
                      <a:pos x="168" y="127"/>
                    </a:cxn>
                    <a:cxn ang="0">
                      <a:pos x="126" y="82"/>
                    </a:cxn>
                    <a:cxn ang="0">
                      <a:pos x="85" y="71"/>
                    </a:cxn>
                    <a:cxn ang="0">
                      <a:pos x="66" y="49"/>
                    </a:cxn>
                    <a:cxn ang="0">
                      <a:pos x="48" y="15"/>
                    </a:cxn>
                    <a:cxn ang="0">
                      <a:pos x="25" y="0"/>
                    </a:cxn>
                    <a:cxn ang="0">
                      <a:pos x="6" y="7"/>
                    </a:cxn>
                    <a:cxn ang="0">
                      <a:pos x="10" y="45"/>
                    </a:cxn>
                    <a:cxn ang="0">
                      <a:pos x="33" y="56"/>
                    </a:cxn>
                    <a:cxn ang="0">
                      <a:pos x="66" y="120"/>
                    </a:cxn>
                    <a:cxn ang="0">
                      <a:pos x="104" y="116"/>
                    </a:cxn>
                    <a:cxn ang="0">
                      <a:pos x="160" y="154"/>
                    </a:cxn>
                    <a:cxn ang="0">
                      <a:pos x="201" y="195"/>
                    </a:cxn>
                    <a:cxn ang="0">
                      <a:pos x="243" y="187"/>
                    </a:cxn>
                    <a:cxn ang="0">
                      <a:pos x="224" y="172"/>
                    </a:cxn>
                  </a:cxnLst>
                  <a:rect l="0" t="0" r="r" b="b"/>
                  <a:pathLst>
                    <a:path w="243" h="195">
                      <a:moveTo>
                        <a:pt x="224" y="172"/>
                      </a:moveTo>
                      <a:cubicBezTo>
                        <a:pt x="203" y="169"/>
                        <a:pt x="200" y="159"/>
                        <a:pt x="183" y="146"/>
                      </a:cubicBezTo>
                      <a:cubicBezTo>
                        <a:pt x="178" y="138"/>
                        <a:pt x="173" y="135"/>
                        <a:pt x="168" y="127"/>
                      </a:cubicBezTo>
                      <a:cubicBezTo>
                        <a:pt x="161" y="117"/>
                        <a:pt x="138" y="86"/>
                        <a:pt x="126" y="82"/>
                      </a:cubicBezTo>
                      <a:cubicBezTo>
                        <a:pt x="114" y="71"/>
                        <a:pt x="85" y="71"/>
                        <a:pt x="85" y="71"/>
                      </a:cubicBezTo>
                      <a:cubicBezTo>
                        <a:pt x="65" y="40"/>
                        <a:pt x="94" y="82"/>
                        <a:pt x="66" y="49"/>
                      </a:cubicBezTo>
                      <a:cubicBezTo>
                        <a:pt x="58" y="39"/>
                        <a:pt x="58" y="23"/>
                        <a:pt x="48" y="15"/>
                      </a:cubicBezTo>
                      <a:cubicBezTo>
                        <a:pt x="41" y="9"/>
                        <a:pt x="25" y="0"/>
                        <a:pt x="25" y="0"/>
                      </a:cubicBezTo>
                      <a:cubicBezTo>
                        <a:pt x="19" y="2"/>
                        <a:pt x="11" y="2"/>
                        <a:pt x="6" y="7"/>
                      </a:cubicBezTo>
                      <a:cubicBezTo>
                        <a:pt x="0" y="13"/>
                        <a:pt x="4" y="39"/>
                        <a:pt x="10" y="45"/>
                      </a:cubicBezTo>
                      <a:cubicBezTo>
                        <a:pt x="16" y="51"/>
                        <a:pt x="26" y="52"/>
                        <a:pt x="33" y="56"/>
                      </a:cubicBezTo>
                      <a:cubicBezTo>
                        <a:pt x="42" y="66"/>
                        <a:pt x="54" y="110"/>
                        <a:pt x="66" y="120"/>
                      </a:cubicBezTo>
                      <a:cubicBezTo>
                        <a:pt x="78" y="130"/>
                        <a:pt x="88" y="110"/>
                        <a:pt x="104" y="116"/>
                      </a:cubicBezTo>
                      <a:cubicBezTo>
                        <a:pt x="111" y="141"/>
                        <a:pt x="138" y="138"/>
                        <a:pt x="160" y="154"/>
                      </a:cubicBezTo>
                      <a:cubicBezTo>
                        <a:pt x="166" y="193"/>
                        <a:pt x="168" y="183"/>
                        <a:pt x="201" y="195"/>
                      </a:cubicBezTo>
                      <a:cubicBezTo>
                        <a:pt x="215" y="192"/>
                        <a:pt x="230" y="193"/>
                        <a:pt x="243" y="187"/>
                      </a:cubicBezTo>
                      <a:cubicBezTo>
                        <a:pt x="243" y="187"/>
                        <a:pt x="215" y="181"/>
                        <a:pt x="224" y="172"/>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9" name="Freeform 7"/>
                <p:cNvSpPr>
                  <a:spLocks noChangeAspect="1"/>
                </p:cNvSpPr>
                <p:nvPr/>
              </p:nvSpPr>
              <p:spPr bwMode="auto">
                <a:xfrm>
                  <a:off x="6383" y="5546"/>
                  <a:ext cx="154" cy="113"/>
                </a:xfrm>
                <a:custGeom>
                  <a:avLst/>
                  <a:gdLst/>
                  <a:ahLst/>
                  <a:cxnLst>
                    <a:cxn ang="0">
                      <a:pos x="41" y="19"/>
                    </a:cxn>
                    <a:cxn ang="0">
                      <a:pos x="90" y="0"/>
                    </a:cxn>
                    <a:cxn ang="0">
                      <a:pos x="90" y="34"/>
                    </a:cxn>
                    <a:cxn ang="0">
                      <a:pos x="131" y="49"/>
                    </a:cxn>
                    <a:cxn ang="0">
                      <a:pos x="150" y="83"/>
                    </a:cxn>
                    <a:cxn ang="0">
                      <a:pos x="135" y="113"/>
                    </a:cxn>
                    <a:cxn ang="0">
                      <a:pos x="120" y="105"/>
                    </a:cxn>
                    <a:cxn ang="0">
                      <a:pos x="116" y="83"/>
                    </a:cxn>
                    <a:cxn ang="0">
                      <a:pos x="86" y="79"/>
                    </a:cxn>
                    <a:cxn ang="0">
                      <a:pos x="75" y="72"/>
                    </a:cxn>
                    <a:cxn ang="0">
                      <a:pos x="67" y="57"/>
                    </a:cxn>
                    <a:cxn ang="0">
                      <a:pos x="15" y="45"/>
                    </a:cxn>
                    <a:cxn ang="0">
                      <a:pos x="41" y="19"/>
                    </a:cxn>
                  </a:cxnLst>
                  <a:rect l="0" t="0" r="r" b="b"/>
                  <a:pathLst>
                    <a:path w="154" h="113">
                      <a:moveTo>
                        <a:pt x="41" y="19"/>
                      </a:moveTo>
                      <a:cubicBezTo>
                        <a:pt x="59" y="13"/>
                        <a:pt x="71" y="6"/>
                        <a:pt x="90" y="0"/>
                      </a:cubicBezTo>
                      <a:cubicBezTo>
                        <a:pt x="115" y="7"/>
                        <a:pt x="117" y="27"/>
                        <a:pt x="90" y="34"/>
                      </a:cubicBezTo>
                      <a:cubicBezTo>
                        <a:pt x="104" y="41"/>
                        <a:pt x="116" y="44"/>
                        <a:pt x="131" y="49"/>
                      </a:cubicBezTo>
                      <a:cubicBezTo>
                        <a:pt x="139" y="80"/>
                        <a:pt x="131" y="70"/>
                        <a:pt x="150" y="83"/>
                      </a:cubicBezTo>
                      <a:cubicBezTo>
                        <a:pt x="154" y="99"/>
                        <a:pt x="151" y="107"/>
                        <a:pt x="135" y="113"/>
                      </a:cubicBezTo>
                      <a:cubicBezTo>
                        <a:pt x="130" y="110"/>
                        <a:pt x="123" y="110"/>
                        <a:pt x="120" y="105"/>
                      </a:cubicBezTo>
                      <a:cubicBezTo>
                        <a:pt x="116" y="99"/>
                        <a:pt x="122" y="88"/>
                        <a:pt x="116" y="83"/>
                      </a:cubicBezTo>
                      <a:cubicBezTo>
                        <a:pt x="108" y="77"/>
                        <a:pt x="96" y="80"/>
                        <a:pt x="86" y="79"/>
                      </a:cubicBezTo>
                      <a:cubicBezTo>
                        <a:pt x="82" y="77"/>
                        <a:pt x="78" y="75"/>
                        <a:pt x="75" y="72"/>
                      </a:cubicBezTo>
                      <a:cubicBezTo>
                        <a:pt x="71" y="68"/>
                        <a:pt x="71" y="60"/>
                        <a:pt x="67" y="57"/>
                      </a:cubicBezTo>
                      <a:cubicBezTo>
                        <a:pt x="56" y="48"/>
                        <a:pt x="27" y="47"/>
                        <a:pt x="15" y="45"/>
                      </a:cubicBezTo>
                      <a:cubicBezTo>
                        <a:pt x="0" y="17"/>
                        <a:pt x="17" y="13"/>
                        <a:pt x="41" y="19"/>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40" name="Freeform 8"/>
                <p:cNvSpPr>
                  <a:spLocks noChangeAspect="1"/>
                </p:cNvSpPr>
                <p:nvPr/>
              </p:nvSpPr>
              <p:spPr bwMode="auto">
                <a:xfrm>
                  <a:off x="6546" y="5644"/>
                  <a:ext cx="148" cy="68"/>
                </a:xfrm>
                <a:custGeom>
                  <a:avLst/>
                  <a:gdLst/>
                  <a:ahLst/>
                  <a:cxnLst>
                    <a:cxn ang="0">
                      <a:pos x="9" y="49"/>
                    </a:cxn>
                    <a:cxn ang="0">
                      <a:pos x="73" y="11"/>
                    </a:cxn>
                    <a:cxn ang="0">
                      <a:pos x="125" y="15"/>
                    </a:cxn>
                    <a:cxn ang="0">
                      <a:pos x="107" y="52"/>
                    </a:cxn>
                    <a:cxn ang="0">
                      <a:pos x="73" y="49"/>
                    </a:cxn>
                    <a:cxn ang="0">
                      <a:pos x="62" y="45"/>
                    </a:cxn>
                    <a:cxn ang="0">
                      <a:pos x="54" y="56"/>
                    </a:cxn>
                    <a:cxn ang="0">
                      <a:pos x="13" y="67"/>
                    </a:cxn>
                    <a:cxn ang="0">
                      <a:pos x="2" y="64"/>
                    </a:cxn>
                    <a:cxn ang="0">
                      <a:pos x="5" y="45"/>
                    </a:cxn>
                    <a:cxn ang="0">
                      <a:pos x="9" y="49"/>
                    </a:cxn>
                  </a:cxnLst>
                  <a:rect l="0" t="0" r="r" b="b"/>
                  <a:pathLst>
                    <a:path w="148" h="68">
                      <a:moveTo>
                        <a:pt x="9" y="49"/>
                      </a:moveTo>
                      <a:cubicBezTo>
                        <a:pt x="30" y="17"/>
                        <a:pt x="33" y="20"/>
                        <a:pt x="73" y="11"/>
                      </a:cubicBezTo>
                      <a:cubicBezTo>
                        <a:pt x="90" y="0"/>
                        <a:pt x="107" y="8"/>
                        <a:pt x="125" y="15"/>
                      </a:cubicBezTo>
                      <a:cubicBezTo>
                        <a:pt x="136" y="45"/>
                        <a:pt x="148" y="44"/>
                        <a:pt x="107" y="52"/>
                      </a:cubicBezTo>
                      <a:cubicBezTo>
                        <a:pt x="96" y="51"/>
                        <a:pt x="84" y="51"/>
                        <a:pt x="73" y="49"/>
                      </a:cubicBezTo>
                      <a:cubicBezTo>
                        <a:pt x="69" y="48"/>
                        <a:pt x="66" y="44"/>
                        <a:pt x="62" y="45"/>
                      </a:cubicBezTo>
                      <a:cubicBezTo>
                        <a:pt x="58" y="47"/>
                        <a:pt x="58" y="54"/>
                        <a:pt x="54" y="56"/>
                      </a:cubicBezTo>
                      <a:cubicBezTo>
                        <a:pt x="45" y="62"/>
                        <a:pt x="23" y="65"/>
                        <a:pt x="13" y="67"/>
                      </a:cubicBezTo>
                      <a:cubicBezTo>
                        <a:pt x="9" y="66"/>
                        <a:pt x="3" y="68"/>
                        <a:pt x="2" y="64"/>
                      </a:cubicBezTo>
                      <a:cubicBezTo>
                        <a:pt x="0" y="58"/>
                        <a:pt x="2" y="51"/>
                        <a:pt x="5" y="45"/>
                      </a:cubicBezTo>
                      <a:cubicBezTo>
                        <a:pt x="6" y="43"/>
                        <a:pt x="8" y="48"/>
                        <a:pt x="9" y="49"/>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33" name="Group 9"/>
              <p:cNvGrpSpPr>
                <a:grpSpLocks noChangeAspect="1"/>
              </p:cNvGrpSpPr>
              <p:nvPr/>
            </p:nvGrpSpPr>
            <p:grpSpPr bwMode="auto">
              <a:xfrm>
                <a:off x="8944725" y="12701904"/>
                <a:ext cx="2057199" cy="2256285"/>
                <a:chOff x="7598" y="10179"/>
                <a:chExt cx="1473" cy="1614"/>
              </a:xfrm>
              <a:grpFill/>
            </p:grpSpPr>
            <p:sp>
              <p:nvSpPr>
                <p:cNvPr id="133" name="Freeform 10"/>
                <p:cNvSpPr>
                  <a:spLocks noChangeAspect="1"/>
                </p:cNvSpPr>
                <p:nvPr/>
              </p:nvSpPr>
              <p:spPr bwMode="auto">
                <a:xfrm>
                  <a:off x="7598" y="10372"/>
                  <a:ext cx="1473" cy="1421"/>
                </a:xfrm>
                <a:custGeom>
                  <a:avLst/>
                  <a:gdLst>
                    <a:gd name="connsiteX0" fmla="*/ 1473 w 1473"/>
                    <a:gd name="connsiteY0" fmla="*/ 848 h 1421"/>
                    <a:gd name="connsiteX1" fmla="*/ 1425 w 1473"/>
                    <a:gd name="connsiteY1" fmla="*/ 739 h 1421"/>
                    <a:gd name="connsiteX2" fmla="*/ 1428 w 1473"/>
                    <a:gd name="connsiteY2" fmla="*/ 514 h 1421"/>
                    <a:gd name="connsiteX3" fmla="*/ 1440 w 1473"/>
                    <a:gd name="connsiteY3" fmla="*/ 469 h 1421"/>
                    <a:gd name="connsiteX4" fmla="*/ 1417 w 1473"/>
                    <a:gd name="connsiteY4" fmla="*/ 428 h 1421"/>
                    <a:gd name="connsiteX5" fmla="*/ 1413 w 1473"/>
                    <a:gd name="connsiteY5" fmla="*/ 379 h 1421"/>
                    <a:gd name="connsiteX6" fmla="*/ 1440 w 1473"/>
                    <a:gd name="connsiteY6" fmla="*/ 334 h 1421"/>
                    <a:gd name="connsiteX7" fmla="*/ 1447 w 1473"/>
                    <a:gd name="connsiteY7" fmla="*/ 308 h 1421"/>
                    <a:gd name="connsiteX8" fmla="*/ 1425 w 1473"/>
                    <a:gd name="connsiteY8" fmla="*/ 267 h 1421"/>
                    <a:gd name="connsiteX9" fmla="*/ 1413 w 1473"/>
                    <a:gd name="connsiteY9" fmla="*/ 210 h 1421"/>
                    <a:gd name="connsiteX10" fmla="*/ 1391 w 1473"/>
                    <a:gd name="connsiteY10" fmla="*/ 105 h 1421"/>
                    <a:gd name="connsiteX11" fmla="*/ 1380 w 1473"/>
                    <a:gd name="connsiteY11" fmla="*/ 49 h 1421"/>
                    <a:gd name="connsiteX12" fmla="*/ 1346 w 1473"/>
                    <a:gd name="connsiteY12" fmla="*/ 0 h 1421"/>
                    <a:gd name="connsiteX13" fmla="*/ 1335 w 1473"/>
                    <a:gd name="connsiteY13" fmla="*/ 42 h 1421"/>
                    <a:gd name="connsiteX14" fmla="*/ 1365 w 1473"/>
                    <a:gd name="connsiteY14" fmla="*/ 98 h 1421"/>
                    <a:gd name="connsiteX15" fmla="*/ 1350 w 1473"/>
                    <a:gd name="connsiteY15" fmla="*/ 136 h 1421"/>
                    <a:gd name="connsiteX16" fmla="*/ 1312 w 1473"/>
                    <a:gd name="connsiteY16" fmla="*/ 143 h 1421"/>
                    <a:gd name="connsiteX17" fmla="*/ 1293 w 1473"/>
                    <a:gd name="connsiteY17" fmla="*/ 162 h 1421"/>
                    <a:gd name="connsiteX18" fmla="*/ 1263 w 1473"/>
                    <a:gd name="connsiteY18" fmla="*/ 166 h 1421"/>
                    <a:gd name="connsiteX19" fmla="*/ 1237 w 1473"/>
                    <a:gd name="connsiteY19" fmla="*/ 117 h 1421"/>
                    <a:gd name="connsiteX20" fmla="*/ 1203 w 1473"/>
                    <a:gd name="connsiteY20" fmla="*/ 87 h 1421"/>
                    <a:gd name="connsiteX21" fmla="*/ 1177 w 1473"/>
                    <a:gd name="connsiteY21" fmla="*/ 61 h 1421"/>
                    <a:gd name="connsiteX22" fmla="*/ 1140 w 1473"/>
                    <a:gd name="connsiteY22" fmla="*/ 61 h 1421"/>
                    <a:gd name="connsiteX23" fmla="*/ 1136 w 1473"/>
                    <a:gd name="connsiteY23" fmla="*/ 27 h 1421"/>
                    <a:gd name="connsiteX24" fmla="*/ 1087 w 1473"/>
                    <a:gd name="connsiteY24" fmla="*/ 16 h 1421"/>
                    <a:gd name="connsiteX25" fmla="*/ 1012 w 1473"/>
                    <a:gd name="connsiteY25" fmla="*/ 61 h 1421"/>
                    <a:gd name="connsiteX26" fmla="*/ 1012 w 1473"/>
                    <a:gd name="connsiteY26" fmla="*/ 94 h 1421"/>
                    <a:gd name="connsiteX27" fmla="*/ 1038 w 1473"/>
                    <a:gd name="connsiteY27" fmla="*/ 121 h 1421"/>
                    <a:gd name="connsiteX28" fmla="*/ 1038 w 1473"/>
                    <a:gd name="connsiteY28" fmla="*/ 244 h 1421"/>
                    <a:gd name="connsiteX29" fmla="*/ 1005 w 1473"/>
                    <a:gd name="connsiteY29" fmla="*/ 263 h 1421"/>
                    <a:gd name="connsiteX30" fmla="*/ 978 w 1473"/>
                    <a:gd name="connsiteY30" fmla="*/ 271 h 1421"/>
                    <a:gd name="connsiteX31" fmla="*/ 975 w 1473"/>
                    <a:gd name="connsiteY31" fmla="*/ 316 h 1421"/>
                    <a:gd name="connsiteX32" fmla="*/ 1001 w 1473"/>
                    <a:gd name="connsiteY32" fmla="*/ 338 h 1421"/>
                    <a:gd name="connsiteX33" fmla="*/ 993 w 1473"/>
                    <a:gd name="connsiteY33" fmla="*/ 398 h 1421"/>
                    <a:gd name="connsiteX34" fmla="*/ 997 w 1473"/>
                    <a:gd name="connsiteY34" fmla="*/ 436 h 1421"/>
                    <a:gd name="connsiteX35" fmla="*/ 982 w 1473"/>
                    <a:gd name="connsiteY35" fmla="*/ 458 h 1421"/>
                    <a:gd name="connsiteX36" fmla="*/ 945 w 1473"/>
                    <a:gd name="connsiteY36" fmla="*/ 473 h 1421"/>
                    <a:gd name="connsiteX37" fmla="*/ 915 w 1473"/>
                    <a:gd name="connsiteY37" fmla="*/ 432 h 1421"/>
                    <a:gd name="connsiteX38" fmla="*/ 817 w 1473"/>
                    <a:gd name="connsiteY38" fmla="*/ 398 h 1421"/>
                    <a:gd name="connsiteX39" fmla="*/ 795 w 1473"/>
                    <a:gd name="connsiteY39" fmla="*/ 364 h 1421"/>
                    <a:gd name="connsiteX40" fmla="*/ 761 w 1473"/>
                    <a:gd name="connsiteY40" fmla="*/ 346 h 1421"/>
                    <a:gd name="connsiteX41" fmla="*/ 716 w 1473"/>
                    <a:gd name="connsiteY41" fmla="*/ 357 h 1421"/>
                    <a:gd name="connsiteX42" fmla="*/ 652 w 1473"/>
                    <a:gd name="connsiteY42" fmla="*/ 387 h 1421"/>
                    <a:gd name="connsiteX43" fmla="*/ 648 w 1473"/>
                    <a:gd name="connsiteY43" fmla="*/ 424 h 1421"/>
                    <a:gd name="connsiteX44" fmla="*/ 622 w 1473"/>
                    <a:gd name="connsiteY44" fmla="*/ 473 h 1421"/>
                    <a:gd name="connsiteX45" fmla="*/ 611 w 1473"/>
                    <a:gd name="connsiteY45" fmla="*/ 533 h 1421"/>
                    <a:gd name="connsiteX46" fmla="*/ 588 w 1473"/>
                    <a:gd name="connsiteY46" fmla="*/ 556 h 1421"/>
                    <a:gd name="connsiteX47" fmla="*/ 581 w 1473"/>
                    <a:gd name="connsiteY47" fmla="*/ 612 h 1421"/>
                    <a:gd name="connsiteX48" fmla="*/ 585 w 1473"/>
                    <a:gd name="connsiteY48" fmla="*/ 649 h 1421"/>
                    <a:gd name="connsiteX49" fmla="*/ 562 w 1473"/>
                    <a:gd name="connsiteY49" fmla="*/ 683 h 1421"/>
                    <a:gd name="connsiteX50" fmla="*/ 510 w 1473"/>
                    <a:gd name="connsiteY50" fmla="*/ 702 h 1421"/>
                    <a:gd name="connsiteX51" fmla="*/ 453 w 1473"/>
                    <a:gd name="connsiteY51" fmla="*/ 698 h 1421"/>
                    <a:gd name="connsiteX52" fmla="*/ 401 w 1473"/>
                    <a:gd name="connsiteY52" fmla="*/ 683 h 1421"/>
                    <a:gd name="connsiteX53" fmla="*/ 360 w 1473"/>
                    <a:gd name="connsiteY53" fmla="*/ 713 h 1421"/>
                    <a:gd name="connsiteX54" fmla="*/ 322 w 1473"/>
                    <a:gd name="connsiteY54" fmla="*/ 724 h 1421"/>
                    <a:gd name="connsiteX55" fmla="*/ 292 w 1473"/>
                    <a:gd name="connsiteY55" fmla="*/ 773 h 1421"/>
                    <a:gd name="connsiteX56" fmla="*/ 221 w 1473"/>
                    <a:gd name="connsiteY56" fmla="*/ 784 h 1421"/>
                    <a:gd name="connsiteX57" fmla="*/ 187 w 1473"/>
                    <a:gd name="connsiteY57" fmla="*/ 841 h 1421"/>
                    <a:gd name="connsiteX58" fmla="*/ 161 w 1473"/>
                    <a:gd name="connsiteY58" fmla="*/ 856 h 1421"/>
                    <a:gd name="connsiteX59" fmla="*/ 146 w 1473"/>
                    <a:gd name="connsiteY59" fmla="*/ 874 h 1421"/>
                    <a:gd name="connsiteX60" fmla="*/ 131 w 1473"/>
                    <a:gd name="connsiteY60" fmla="*/ 889 h 1421"/>
                    <a:gd name="connsiteX61" fmla="*/ 112 w 1473"/>
                    <a:gd name="connsiteY61" fmla="*/ 852 h 1421"/>
                    <a:gd name="connsiteX62" fmla="*/ 131 w 1473"/>
                    <a:gd name="connsiteY62" fmla="*/ 814 h 1421"/>
                    <a:gd name="connsiteX63" fmla="*/ 168 w 1473"/>
                    <a:gd name="connsiteY63" fmla="*/ 807 h 1421"/>
                    <a:gd name="connsiteX64" fmla="*/ 198 w 1473"/>
                    <a:gd name="connsiteY64" fmla="*/ 796 h 1421"/>
                    <a:gd name="connsiteX65" fmla="*/ 262 w 1473"/>
                    <a:gd name="connsiteY65" fmla="*/ 743 h 1421"/>
                    <a:gd name="connsiteX66" fmla="*/ 288 w 1473"/>
                    <a:gd name="connsiteY66" fmla="*/ 717 h 1421"/>
                    <a:gd name="connsiteX67" fmla="*/ 288 w 1473"/>
                    <a:gd name="connsiteY67" fmla="*/ 694 h 1421"/>
                    <a:gd name="connsiteX68" fmla="*/ 270 w 1473"/>
                    <a:gd name="connsiteY68" fmla="*/ 661 h 1421"/>
                    <a:gd name="connsiteX69" fmla="*/ 270 w 1473"/>
                    <a:gd name="connsiteY69" fmla="*/ 578 h 1421"/>
                    <a:gd name="connsiteX70" fmla="*/ 266 w 1473"/>
                    <a:gd name="connsiteY70" fmla="*/ 533 h 1421"/>
                    <a:gd name="connsiteX71" fmla="*/ 228 w 1473"/>
                    <a:gd name="connsiteY71" fmla="*/ 481 h 1421"/>
                    <a:gd name="connsiteX72" fmla="*/ 191 w 1473"/>
                    <a:gd name="connsiteY72" fmla="*/ 372 h 1421"/>
                    <a:gd name="connsiteX73" fmla="*/ 116 w 1473"/>
                    <a:gd name="connsiteY73" fmla="*/ 342 h 1421"/>
                    <a:gd name="connsiteX74" fmla="*/ 75 w 1473"/>
                    <a:gd name="connsiteY74" fmla="*/ 312 h 1421"/>
                    <a:gd name="connsiteX75" fmla="*/ 41 w 1473"/>
                    <a:gd name="connsiteY75" fmla="*/ 304 h 1421"/>
                    <a:gd name="connsiteX76" fmla="*/ 18 w 1473"/>
                    <a:gd name="connsiteY76" fmla="*/ 327 h 1421"/>
                    <a:gd name="connsiteX77" fmla="*/ 0 w 1473"/>
                    <a:gd name="connsiteY77" fmla="*/ 361 h 1421"/>
                    <a:gd name="connsiteX78" fmla="*/ 26 w 1473"/>
                    <a:gd name="connsiteY78" fmla="*/ 372 h 1421"/>
                    <a:gd name="connsiteX79" fmla="*/ 15 w 1473"/>
                    <a:gd name="connsiteY79" fmla="*/ 601 h 1421"/>
                    <a:gd name="connsiteX80" fmla="*/ 18 w 1473"/>
                    <a:gd name="connsiteY80" fmla="*/ 811 h 1421"/>
                    <a:gd name="connsiteX81" fmla="*/ 45 w 1473"/>
                    <a:gd name="connsiteY81" fmla="*/ 833 h 1421"/>
                    <a:gd name="connsiteX82" fmla="*/ 33 w 1473"/>
                    <a:gd name="connsiteY82" fmla="*/ 863 h 1421"/>
                    <a:gd name="connsiteX83" fmla="*/ 71 w 1473"/>
                    <a:gd name="connsiteY83" fmla="*/ 893 h 1421"/>
                    <a:gd name="connsiteX84" fmla="*/ 116 w 1473"/>
                    <a:gd name="connsiteY84" fmla="*/ 904 h 1421"/>
                    <a:gd name="connsiteX85" fmla="*/ 105 w 1473"/>
                    <a:gd name="connsiteY85" fmla="*/ 946 h 1421"/>
                    <a:gd name="connsiteX86" fmla="*/ 97 w 1473"/>
                    <a:gd name="connsiteY86" fmla="*/ 1032 h 1421"/>
                    <a:gd name="connsiteX87" fmla="*/ 273 w 1473"/>
                    <a:gd name="connsiteY87" fmla="*/ 1212 h 1421"/>
                    <a:gd name="connsiteX88" fmla="*/ 360 w 1473"/>
                    <a:gd name="connsiteY88" fmla="*/ 1141 h 1421"/>
                    <a:gd name="connsiteX89" fmla="*/ 393 w 1473"/>
                    <a:gd name="connsiteY89" fmla="*/ 1103 h 1421"/>
                    <a:gd name="connsiteX90" fmla="*/ 378 w 1473"/>
                    <a:gd name="connsiteY90" fmla="*/ 1047 h 1421"/>
                    <a:gd name="connsiteX91" fmla="*/ 397 w 1473"/>
                    <a:gd name="connsiteY91" fmla="*/ 957 h 1421"/>
                    <a:gd name="connsiteX92" fmla="*/ 420 w 1473"/>
                    <a:gd name="connsiteY92" fmla="*/ 923 h 1421"/>
                    <a:gd name="connsiteX93" fmla="*/ 465 w 1473"/>
                    <a:gd name="connsiteY93" fmla="*/ 893 h 1421"/>
                    <a:gd name="connsiteX94" fmla="*/ 480 w 1473"/>
                    <a:gd name="connsiteY94" fmla="*/ 841 h 1421"/>
                    <a:gd name="connsiteX95" fmla="*/ 573 w 1473"/>
                    <a:gd name="connsiteY95" fmla="*/ 811 h 1421"/>
                    <a:gd name="connsiteX96" fmla="*/ 600 w 1473"/>
                    <a:gd name="connsiteY96" fmla="*/ 769 h 1421"/>
                    <a:gd name="connsiteX97" fmla="*/ 603 w 1473"/>
                    <a:gd name="connsiteY97" fmla="*/ 713 h 1421"/>
                    <a:gd name="connsiteX98" fmla="*/ 622 w 1473"/>
                    <a:gd name="connsiteY98" fmla="*/ 679 h 1421"/>
                    <a:gd name="connsiteX99" fmla="*/ 656 w 1473"/>
                    <a:gd name="connsiteY99" fmla="*/ 687 h 1421"/>
                    <a:gd name="connsiteX100" fmla="*/ 705 w 1473"/>
                    <a:gd name="connsiteY100" fmla="*/ 706 h 1421"/>
                    <a:gd name="connsiteX101" fmla="*/ 746 w 1473"/>
                    <a:gd name="connsiteY101" fmla="*/ 739 h 1421"/>
                    <a:gd name="connsiteX102" fmla="*/ 768 w 1473"/>
                    <a:gd name="connsiteY102" fmla="*/ 769 h 1421"/>
                    <a:gd name="connsiteX103" fmla="*/ 795 w 1473"/>
                    <a:gd name="connsiteY103" fmla="*/ 799 h 1421"/>
                    <a:gd name="connsiteX104" fmla="*/ 836 w 1473"/>
                    <a:gd name="connsiteY104" fmla="*/ 814 h 1421"/>
                    <a:gd name="connsiteX105" fmla="*/ 840 w 1473"/>
                    <a:gd name="connsiteY105" fmla="*/ 829 h 1421"/>
                    <a:gd name="connsiteX106" fmla="*/ 877 w 1473"/>
                    <a:gd name="connsiteY106" fmla="*/ 844 h 1421"/>
                    <a:gd name="connsiteX107" fmla="*/ 903 w 1473"/>
                    <a:gd name="connsiteY107" fmla="*/ 901 h 1421"/>
                    <a:gd name="connsiteX108" fmla="*/ 903 w 1473"/>
                    <a:gd name="connsiteY108" fmla="*/ 953 h 1421"/>
                    <a:gd name="connsiteX109" fmla="*/ 915 w 1473"/>
                    <a:gd name="connsiteY109" fmla="*/ 1002 h 1421"/>
                    <a:gd name="connsiteX110" fmla="*/ 945 w 1473"/>
                    <a:gd name="connsiteY110" fmla="*/ 1039 h 1421"/>
                    <a:gd name="connsiteX111" fmla="*/ 975 w 1473"/>
                    <a:gd name="connsiteY111" fmla="*/ 1062 h 1421"/>
                    <a:gd name="connsiteX112" fmla="*/ 990 w 1473"/>
                    <a:gd name="connsiteY112" fmla="*/ 1099 h 1421"/>
                    <a:gd name="connsiteX113" fmla="*/ 1053 w 1473"/>
                    <a:gd name="connsiteY113" fmla="*/ 1122 h 1421"/>
                    <a:gd name="connsiteX114" fmla="*/ 1068 w 1473"/>
                    <a:gd name="connsiteY114" fmla="*/ 1193 h 1421"/>
                    <a:gd name="connsiteX115" fmla="*/ 1091 w 1473"/>
                    <a:gd name="connsiteY115" fmla="*/ 1257 h 1421"/>
                    <a:gd name="connsiteX116" fmla="*/ 1095 w 1473"/>
                    <a:gd name="connsiteY116" fmla="*/ 1332 h 1421"/>
                    <a:gd name="connsiteX117" fmla="*/ 1117 w 1473"/>
                    <a:gd name="connsiteY117" fmla="*/ 1373 h 1421"/>
                    <a:gd name="connsiteX118" fmla="*/ 1143 w 1473"/>
                    <a:gd name="connsiteY118" fmla="*/ 1343 h 1421"/>
                    <a:gd name="connsiteX119" fmla="*/ 1192 w 1473"/>
                    <a:gd name="connsiteY119" fmla="*/ 1321 h 1421"/>
                    <a:gd name="connsiteX120" fmla="*/ 1237 w 1473"/>
                    <a:gd name="connsiteY120" fmla="*/ 1324 h 1421"/>
                    <a:gd name="connsiteX121" fmla="*/ 1308 w 1473"/>
                    <a:gd name="connsiteY121" fmla="*/ 1306 h 1421"/>
                    <a:gd name="connsiteX122" fmla="*/ 1320 w 1473"/>
                    <a:gd name="connsiteY122" fmla="*/ 1249 h 1421"/>
                    <a:gd name="connsiteX123" fmla="*/ 1301 w 1473"/>
                    <a:gd name="connsiteY123" fmla="*/ 1204 h 1421"/>
                    <a:gd name="connsiteX124" fmla="*/ 1338 w 1473"/>
                    <a:gd name="connsiteY124" fmla="*/ 1189 h 1421"/>
                    <a:gd name="connsiteX125" fmla="*/ 1410 w 1473"/>
                    <a:gd name="connsiteY125" fmla="*/ 1197 h 1421"/>
                    <a:gd name="connsiteX126" fmla="*/ 1470 w 1473"/>
                    <a:gd name="connsiteY126" fmla="*/ 1009 h 1421"/>
                    <a:gd name="connsiteX127" fmla="*/ 1473 w 1473"/>
                    <a:gd name="connsiteY127" fmla="*/ 848 h 1421"/>
                    <a:gd name="connsiteX0" fmla="*/ 1473 w 1473"/>
                    <a:gd name="connsiteY0" fmla="*/ 848 h 1421"/>
                    <a:gd name="connsiteX1" fmla="*/ 1425 w 1473"/>
                    <a:gd name="connsiteY1" fmla="*/ 739 h 1421"/>
                    <a:gd name="connsiteX2" fmla="*/ 1428 w 1473"/>
                    <a:gd name="connsiteY2" fmla="*/ 514 h 1421"/>
                    <a:gd name="connsiteX3" fmla="*/ 1440 w 1473"/>
                    <a:gd name="connsiteY3" fmla="*/ 469 h 1421"/>
                    <a:gd name="connsiteX4" fmla="*/ 1417 w 1473"/>
                    <a:gd name="connsiteY4" fmla="*/ 428 h 1421"/>
                    <a:gd name="connsiteX5" fmla="*/ 1413 w 1473"/>
                    <a:gd name="connsiteY5" fmla="*/ 379 h 1421"/>
                    <a:gd name="connsiteX6" fmla="*/ 1440 w 1473"/>
                    <a:gd name="connsiteY6" fmla="*/ 334 h 1421"/>
                    <a:gd name="connsiteX7" fmla="*/ 1447 w 1473"/>
                    <a:gd name="connsiteY7" fmla="*/ 308 h 1421"/>
                    <a:gd name="connsiteX8" fmla="*/ 1425 w 1473"/>
                    <a:gd name="connsiteY8" fmla="*/ 267 h 1421"/>
                    <a:gd name="connsiteX9" fmla="*/ 1413 w 1473"/>
                    <a:gd name="connsiteY9" fmla="*/ 210 h 1421"/>
                    <a:gd name="connsiteX10" fmla="*/ 1391 w 1473"/>
                    <a:gd name="connsiteY10" fmla="*/ 105 h 1421"/>
                    <a:gd name="connsiteX11" fmla="*/ 1380 w 1473"/>
                    <a:gd name="connsiteY11" fmla="*/ 49 h 1421"/>
                    <a:gd name="connsiteX12" fmla="*/ 1346 w 1473"/>
                    <a:gd name="connsiteY12" fmla="*/ 0 h 1421"/>
                    <a:gd name="connsiteX13" fmla="*/ 1335 w 1473"/>
                    <a:gd name="connsiteY13" fmla="*/ 42 h 1421"/>
                    <a:gd name="connsiteX14" fmla="*/ 1365 w 1473"/>
                    <a:gd name="connsiteY14" fmla="*/ 98 h 1421"/>
                    <a:gd name="connsiteX15" fmla="*/ 1350 w 1473"/>
                    <a:gd name="connsiteY15" fmla="*/ 136 h 1421"/>
                    <a:gd name="connsiteX16" fmla="*/ 1312 w 1473"/>
                    <a:gd name="connsiteY16" fmla="*/ 143 h 1421"/>
                    <a:gd name="connsiteX17" fmla="*/ 1293 w 1473"/>
                    <a:gd name="connsiteY17" fmla="*/ 162 h 1421"/>
                    <a:gd name="connsiteX18" fmla="*/ 1263 w 1473"/>
                    <a:gd name="connsiteY18" fmla="*/ 166 h 1421"/>
                    <a:gd name="connsiteX19" fmla="*/ 1237 w 1473"/>
                    <a:gd name="connsiteY19" fmla="*/ 117 h 1421"/>
                    <a:gd name="connsiteX20" fmla="*/ 1203 w 1473"/>
                    <a:gd name="connsiteY20" fmla="*/ 87 h 1421"/>
                    <a:gd name="connsiteX21" fmla="*/ 1177 w 1473"/>
                    <a:gd name="connsiteY21" fmla="*/ 61 h 1421"/>
                    <a:gd name="connsiteX22" fmla="*/ 1140 w 1473"/>
                    <a:gd name="connsiteY22" fmla="*/ 61 h 1421"/>
                    <a:gd name="connsiteX23" fmla="*/ 1136 w 1473"/>
                    <a:gd name="connsiteY23" fmla="*/ 27 h 1421"/>
                    <a:gd name="connsiteX24" fmla="*/ 1087 w 1473"/>
                    <a:gd name="connsiteY24" fmla="*/ 16 h 1421"/>
                    <a:gd name="connsiteX25" fmla="*/ 1012 w 1473"/>
                    <a:gd name="connsiteY25" fmla="*/ 61 h 1421"/>
                    <a:gd name="connsiteX26" fmla="*/ 1012 w 1473"/>
                    <a:gd name="connsiteY26" fmla="*/ 94 h 1421"/>
                    <a:gd name="connsiteX27" fmla="*/ 1038 w 1473"/>
                    <a:gd name="connsiteY27" fmla="*/ 121 h 1421"/>
                    <a:gd name="connsiteX28" fmla="*/ 1038 w 1473"/>
                    <a:gd name="connsiteY28" fmla="*/ 244 h 1421"/>
                    <a:gd name="connsiteX29" fmla="*/ 1005 w 1473"/>
                    <a:gd name="connsiteY29" fmla="*/ 263 h 1421"/>
                    <a:gd name="connsiteX30" fmla="*/ 978 w 1473"/>
                    <a:gd name="connsiteY30" fmla="*/ 271 h 1421"/>
                    <a:gd name="connsiteX31" fmla="*/ 975 w 1473"/>
                    <a:gd name="connsiteY31" fmla="*/ 316 h 1421"/>
                    <a:gd name="connsiteX32" fmla="*/ 1001 w 1473"/>
                    <a:gd name="connsiteY32" fmla="*/ 338 h 1421"/>
                    <a:gd name="connsiteX33" fmla="*/ 993 w 1473"/>
                    <a:gd name="connsiteY33" fmla="*/ 398 h 1421"/>
                    <a:gd name="connsiteX34" fmla="*/ 997 w 1473"/>
                    <a:gd name="connsiteY34" fmla="*/ 436 h 1421"/>
                    <a:gd name="connsiteX35" fmla="*/ 982 w 1473"/>
                    <a:gd name="connsiteY35" fmla="*/ 458 h 1421"/>
                    <a:gd name="connsiteX36" fmla="*/ 945 w 1473"/>
                    <a:gd name="connsiteY36" fmla="*/ 473 h 1421"/>
                    <a:gd name="connsiteX37" fmla="*/ 915 w 1473"/>
                    <a:gd name="connsiteY37" fmla="*/ 432 h 1421"/>
                    <a:gd name="connsiteX38" fmla="*/ 817 w 1473"/>
                    <a:gd name="connsiteY38" fmla="*/ 398 h 1421"/>
                    <a:gd name="connsiteX39" fmla="*/ 795 w 1473"/>
                    <a:gd name="connsiteY39" fmla="*/ 364 h 1421"/>
                    <a:gd name="connsiteX40" fmla="*/ 761 w 1473"/>
                    <a:gd name="connsiteY40" fmla="*/ 346 h 1421"/>
                    <a:gd name="connsiteX41" fmla="*/ 716 w 1473"/>
                    <a:gd name="connsiteY41" fmla="*/ 357 h 1421"/>
                    <a:gd name="connsiteX42" fmla="*/ 652 w 1473"/>
                    <a:gd name="connsiteY42" fmla="*/ 387 h 1421"/>
                    <a:gd name="connsiteX43" fmla="*/ 648 w 1473"/>
                    <a:gd name="connsiteY43" fmla="*/ 424 h 1421"/>
                    <a:gd name="connsiteX44" fmla="*/ 622 w 1473"/>
                    <a:gd name="connsiteY44" fmla="*/ 473 h 1421"/>
                    <a:gd name="connsiteX45" fmla="*/ 611 w 1473"/>
                    <a:gd name="connsiteY45" fmla="*/ 533 h 1421"/>
                    <a:gd name="connsiteX46" fmla="*/ 588 w 1473"/>
                    <a:gd name="connsiteY46" fmla="*/ 556 h 1421"/>
                    <a:gd name="connsiteX47" fmla="*/ 581 w 1473"/>
                    <a:gd name="connsiteY47" fmla="*/ 612 h 1421"/>
                    <a:gd name="connsiteX48" fmla="*/ 585 w 1473"/>
                    <a:gd name="connsiteY48" fmla="*/ 649 h 1421"/>
                    <a:gd name="connsiteX49" fmla="*/ 562 w 1473"/>
                    <a:gd name="connsiteY49" fmla="*/ 683 h 1421"/>
                    <a:gd name="connsiteX50" fmla="*/ 510 w 1473"/>
                    <a:gd name="connsiteY50" fmla="*/ 702 h 1421"/>
                    <a:gd name="connsiteX51" fmla="*/ 453 w 1473"/>
                    <a:gd name="connsiteY51" fmla="*/ 698 h 1421"/>
                    <a:gd name="connsiteX52" fmla="*/ 401 w 1473"/>
                    <a:gd name="connsiteY52" fmla="*/ 683 h 1421"/>
                    <a:gd name="connsiteX53" fmla="*/ 360 w 1473"/>
                    <a:gd name="connsiteY53" fmla="*/ 713 h 1421"/>
                    <a:gd name="connsiteX54" fmla="*/ 322 w 1473"/>
                    <a:gd name="connsiteY54" fmla="*/ 724 h 1421"/>
                    <a:gd name="connsiteX55" fmla="*/ 292 w 1473"/>
                    <a:gd name="connsiteY55" fmla="*/ 773 h 1421"/>
                    <a:gd name="connsiteX56" fmla="*/ 221 w 1473"/>
                    <a:gd name="connsiteY56" fmla="*/ 784 h 1421"/>
                    <a:gd name="connsiteX57" fmla="*/ 187 w 1473"/>
                    <a:gd name="connsiteY57" fmla="*/ 841 h 1421"/>
                    <a:gd name="connsiteX58" fmla="*/ 161 w 1473"/>
                    <a:gd name="connsiteY58" fmla="*/ 856 h 1421"/>
                    <a:gd name="connsiteX59" fmla="*/ 146 w 1473"/>
                    <a:gd name="connsiteY59" fmla="*/ 874 h 1421"/>
                    <a:gd name="connsiteX60" fmla="*/ 131 w 1473"/>
                    <a:gd name="connsiteY60" fmla="*/ 889 h 1421"/>
                    <a:gd name="connsiteX61" fmla="*/ 112 w 1473"/>
                    <a:gd name="connsiteY61" fmla="*/ 852 h 1421"/>
                    <a:gd name="connsiteX62" fmla="*/ 131 w 1473"/>
                    <a:gd name="connsiteY62" fmla="*/ 814 h 1421"/>
                    <a:gd name="connsiteX63" fmla="*/ 168 w 1473"/>
                    <a:gd name="connsiteY63" fmla="*/ 807 h 1421"/>
                    <a:gd name="connsiteX64" fmla="*/ 198 w 1473"/>
                    <a:gd name="connsiteY64" fmla="*/ 796 h 1421"/>
                    <a:gd name="connsiteX65" fmla="*/ 262 w 1473"/>
                    <a:gd name="connsiteY65" fmla="*/ 743 h 1421"/>
                    <a:gd name="connsiteX66" fmla="*/ 288 w 1473"/>
                    <a:gd name="connsiteY66" fmla="*/ 717 h 1421"/>
                    <a:gd name="connsiteX67" fmla="*/ 288 w 1473"/>
                    <a:gd name="connsiteY67" fmla="*/ 694 h 1421"/>
                    <a:gd name="connsiteX68" fmla="*/ 270 w 1473"/>
                    <a:gd name="connsiteY68" fmla="*/ 661 h 1421"/>
                    <a:gd name="connsiteX69" fmla="*/ 270 w 1473"/>
                    <a:gd name="connsiteY69" fmla="*/ 578 h 1421"/>
                    <a:gd name="connsiteX70" fmla="*/ 266 w 1473"/>
                    <a:gd name="connsiteY70" fmla="*/ 533 h 1421"/>
                    <a:gd name="connsiteX71" fmla="*/ 228 w 1473"/>
                    <a:gd name="connsiteY71" fmla="*/ 481 h 1421"/>
                    <a:gd name="connsiteX72" fmla="*/ 191 w 1473"/>
                    <a:gd name="connsiteY72" fmla="*/ 372 h 1421"/>
                    <a:gd name="connsiteX73" fmla="*/ 116 w 1473"/>
                    <a:gd name="connsiteY73" fmla="*/ 342 h 1421"/>
                    <a:gd name="connsiteX74" fmla="*/ 75 w 1473"/>
                    <a:gd name="connsiteY74" fmla="*/ 312 h 1421"/>
                    <a:gd name="connsiteX75" fmla="*/ 41 w 1473"/>
                    <a:gd name="connsiteY75" fmla="*/ 304 h 1421"/>
                    <a:gd name="connsiteX76" fmla="*/ 18 w 1473"/>
                    <a:gd name="connsiteY76" fmla="*/ 327 h 1421"/>
                    <a:gd name="connsiteX77" fmla="*/ 0 w 1473"/>
                    <a:gd name="connsiteY77" fmla="*/ 361 h 1421"/>
                    <a:gd name="connsiteX78" fmla="*/ 26 w 1473"/>
                    <a:gd name="connsiteY78" fmla="*/ 372 h 1421"/>
                    <a:gd name="connsiteX79" fmla="*/ 15 w 1473"/>
                    <a:gd name="connsiteY79" fmla="*/ 601 h 1421"/>
                    <a:gd name="connsiteX80" fmla="*/ 18 w 1473"/>
                    <a:gd name="connsiteY80" fmla="*/ 811 h 1421"/>
                    <a:gd name="connsiteX81" fmla="*/ 45 w 1473"/>
                    <a:gd name="connsiteY81" fmla="*/ 833 h 1421"/>
                    <a:gd name="connsiteX82" fmla="*/ 33 w 1473"/>
                    <a:gd name="connsiteY82" fmla="*/ 863 h 1421"/>
                    <a:gd name="connsiteX83" fmla="*/ 71 w 1473"/>
                    <a:gd name="connsiteY83" fmla="*/ 893 h 1421"/>
                    <a:gd name="connsiteX84" fmla="*/ 116 w 1473"/>
                    <a:gd name="connsiteY84" fmla="*/ 904 h 1421"/>
                    <a:gd name="connsiteX85" fmla="*/ 105 w 1473"/>
                    <a:gd name="connsiteY85" fmla="*/ 946 h 1421"/>
                    <a:gd name="connsiteX86" fmla="*/ 97 w 1473"/>
                    <a:gd name="connsiteY86" fmla="*/ 1032 h 1421"/>
                    <a:gd name="connsiteX87" fmla="*/ 273 w 1473"/>
                    <a:gd name="connsiteY87" fmla="*/ 1157 h 1421"/>
                    <a:gd name="connsiteX88" fmla="*/ 360 w 1473"/>
                    <a:gd name="connsiteY88" fmla="*/ 1141 h 1421"/>
                    <a:gd name="connsiteX89" fmla="*/ 393 w 1473"/>
                    <a:gd name="connsiteY89" fmla="*/ 1103 h 1421"/>
                    <a:gd name="connsiteX90" fmla="*/ 378 w 1473"/>
                    <a:gd name="connsiteY90" fmla="*/ 1047 h 1421"/>
                    <a:gd name="connsiteX91" fmla="*/ 397 w 1473"/>
                    <a:gd name="connsiteY91" fmla="*/ 957 h 1421"/>
                    <a:gd name="connsiteX92" fmla="*/ 420 w 1473"/>
                    <a:gd name="connsiteY92" fmla="*/ 923 h 1421"/>
                    <a:gd name="connsiteX93" fmla="*/ 465 w 1473"/>
                    <a:gd name="connsiteY93" fmla="*/ 893 h 1421"/>
                    <a:gd name="connsiteX94" fmla="*/ 480 w 1473"/>
                    <a:gd name="connsiteY94" fmla="*/ 841 h 1421"/>
                    <a:gd name="connsiteX95" fmla="*/ 573 w 1473"/>
                    <a:gd name="connsiteY95" fmla="*/ 811 h 1421"/>
                    <a:gd name="connsiteX96" fmla="*/ 600 w 1473"/>
                    <a:gd name="connsiteY96" fmla="*/ 769 h 1421"/>
                    <a:gd name="connsiteX97" fmla="*/ 603 w 1473"/>
                    <a:gd name="connsiteY97" fmla="*/ 713 h 1421"/>
                    <a:gd name="connsiteX98" fmla="*/ 622 w 1473"/>
                    <a:gd name="connsiteY98" fmla="*/ 679 h 1421"/>
                    <a:gd name="connsiteX99" fmla="*/ 656 w 1473"/>
                    <a:gd name="connsiteY99" fmla="*/ 687 h 1421"/>
                    <a:gd name="connsiteX100" fmla="*/ 705 w 1473"/>
                    <a:gd name="connsiteY100" fmla="*/ 706 h 1421"/>
                    <a:gd name="connsiteX101" fmla="*/ 746 w 1473"/>
                    <a:gd name="connsiteY101" fmla="*/ 739 h 1421"/>
                    <a:gd name="connsiteX102" fmla="*/ 768 w 1473"/>
                    <a:gd name="connsiteY102" fmla="*/ 769 h 1421"/>
                    <a:gd name="connsiteX103" fmla="*/ 795 w 1473"/>
                    <a:gd name="connsiteY103" fmla="*/ 799 h 1421"/>
                    <a:gd name="connsiteX104" fmla="*/ 836 w 1473"/>
                    <a:gd name="connsiteY104" fmla="*/ 814 h 1421"/>
                    <a:gd name="connsiteX105" fmla="*/ 840 w 1473"/>
                    <a:gd name="connsiteY105" fmla="*/ 829 h 1421"/>
                    <a:gd name="connsiteX106" fmla="*/ 877 w 1473"/>
                    <a:gd name="connsiteY106" fmla="*/ 844 h 1421"/>
                    <a:gd name="connsiteX107" fmla="*/ 903 w 1473"/>
                    <a:gd name="connsiteY107" fmla="*/ 901 h 1421"/>
                    <a:gd name="connsiteX108" fmla="*/ 903 w 1473"/>
                    <a:gd name="connsiteY108" fmla="*/ 953 h 1421"/>
                    <a:gd name="connsiteX109" fmla="*/ 915 w 1473"/>
                    <a:gd name="connsiteY109" fmla="*/ 1002 h 1421"/>
                    <a:gd name="connsiteX110" fmla="*/ 945 w 1473"/>
                    <a:gd name="connsiteY110" fmla="*/ 1039 h 1421"/>
                    <a:gd name="connsiteX111" fmla="*/ 975 w 1473"/>
                    <a:gd name="connsiteY111" fmla="*/ 1062 h 1421"/>
                    <a:gd name="connsiteX112" fmla="*/ 990 w 1473"/>
                    <a:gd name="connsiteY112" fmla="*/ 1099 h 1421"/>
                    <a:gd name="connsiteX113" fmla="*/ 1053 w 1473"/>
                    <a:gd name="connsiteY113" fmla="*/ 1122 h 1421"/>
                    <a:gd name="connsiteX114" fmla="*/ 1068 w 1473"/>
                    <a:gd name="connsiteY114" fmla="*/ 1193 h 1421"/>
                    <a:gd name="connsiteX115" fmla="*/ 1091 w 1473"/>
                    <a:gd name="connsiteY115" fmla="*/ 1257 h 1421"/>
                    <a:gd name="connsiteX116" fmla="*/ 1095 w 1473"/>
                    <a:gd name="connsiteY116" fmla="*/ 1332 h 1421"/>
                    <a:gd name="connsiteX117" fmla="*/ 1117 w 1473"/>
                    <a:gd name="connsiteY117" fmla="*/ 1373 h 1421"/>
                    <a:gd name="connsiteX118" fmla="*/ 1143 w 1473"/>
                    <a:gd name="connsiteY118" fmla="*/ 1343 h 1421"/>
                    <a:gd name="connsiteX119" fmla="*/ 1192 w 1473"/>
                    <a:gd name="connsiteY119" fmla="*/ 1321 h 1421"/>
                    <a:gd name="connsiteX120" fmla="*/ 1237 w 1473"/>
                    <a:gd name="connsiteY120" fmla="*/ 1324 h 1421"/>
                    <a:gd name="connsiteX121" fmla="*/ 1308 w 1473"/>
                    <a:gd name="connsiteY121" fmla="*/ 1306 h 1421"/>
                    <a:gd name="connsiteX122" fmla="*/ 1320 w 1473"/>
                    <a:gd name="connsiteY122" fmla="*/ 1249 h 1421"/>
                    <a:gd name="connsiteX123" fmla="*/ 1301 w 1473"/>
                    <a:gd name="connsiteY123" fmla="*/ 1204 h 1421"/>
                    <a:gd name="connsiteX124" fmla="*/ 1338 w 1473"/>
                    <a:gd name="connsiteY124" fmla="*/ 1189 h 1421"/>
                    <a:gd name="connsiteX125" fmla="*/ 1410 w 1473"/>
                    <a:gd name="connsiteY125" fmla="*/ 1197 h 1421"/>
                    <a:gd name="connsiteX126" fmla="*/ 1470 w 1473"/>
                    <a:gd name="connsiteY126" fmla="*/ 1009 h 1421"/>
                    <a:gd name="connsiteX127" fmla="*/ 1473 w 1473"/>
                    <a:gd name="connsiteY127" fmla="*/ 848 h 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473" h="1421">
                      <a:moveTo>
                        <a:pt x="1473" y="848"/>
                      </a:moveTo>
                      <a:cubicBezTo>
                        <a:pt x="1457" y="812"/>
                        <a:pt x="1441" y="775"/>
                        <a:pt x="1425" y="739"/>
                      </a:cubicBezTo>
                      <a:cubicBezTo>
                        <a:pt x="1426" y="664"/>
                        <a:pt x="1425" y="589"/>
                        <a:pt x="1428" y="514"/>
                      </a:cubicBezTo>
                      <a:cubicBezTo>
                        <a:pt x="1429" y="498"/>
                        <a:pt x="1440" y="469"/>
                        <a:pt x="1440" y="469"/>
                      </a:cubicBezTo>
                      <a:cubicBezTo>
                        <a:pt x="1440" y="454"/>
                        <a:pt x="1422" y="443"/>
                        <a:pt x="1417" y="428"/>
                      </a:cubicBezTo>
                      <a:cubicBezTo>
                        <a:pt x="1412" y="413"/>
                        <a:pt x="1409" y="395"/>
                        <a:pt x="1413" y="379"/>
                      </a:cubicBezTo>
                      <a:cubicBezTo>
                        <a:pt x="1430" y="364"/>
                        <a:pt x="1432" y="356"/>
                        <a:pt x="1440" y="334"/>
                      </a:cubicBezTo>
                      <a:cubicBezTo>
                        <a:pt x="1443" y="326"/>
                        <a:pt x="1447" y="308"/>
                        <a:pt x="1447" y="308"/>
                      </a:cubicBezTo>
                      <a:cubicBezTo>
                        <a:pt x="1441" y="291"/>
                        <a:pt x="1441" y="277"/>
                        <a:pt x="1425" y="267"/>
                      </a:cubicBezTo>
                      <a:cubicBezTo>
                        <a:pt x="1419" y="244"/>
                        <a:pt x="1409" y="236"/>
                        <a:pt x="1413" y="210"/>
                      </a:cubicBezTo>
                      <a:cubicBezTo>
                        <a:pt x="1408" y="168"/>
                        <a:pt x="1434" y="128"/>
                        <a:pt x="1391" y="105"/>
                      </a:cubicBezTo>
                      <a:cubicBezTo>
                        <a:pt x="1387" y="86"/>
                        <a:pt x="1384" y="68"/>
                        <a:pt x="1380" y="49"/>
                      </a:cubicBezTo>
                      <a:cubicBezTo>
                        <a:pt x="1369" y="33"/>
                        <a:pt x="1357" y="16"/>
                        <a:pt x="1346" y="0"/>
                      </a:cubicBezTo>
                      <a:cubicBezTo>
                        <a:pt x="1337" y="9"/>
                        <a:pt x="1349" y="15"/>
                        <a:pt x="1335" y="42"/>
                      </a:cubicBezTo>
                      <a:cubicBezTo>
                        <a:pt x="1345" y="61"/>
                        <a:pt x="1355" y="79"/>
                        <a:pt x="1365" y="98"/>
                      </a:cubicBezTo>
                      <a:cubicBezTo>
                        <a:pt x="1360" y="111"/>
                        <a:pt x="1355" y="123"/>
                        <a:pt x="1350" y="136"/>
                      </a:cubicBezTo>
                      <a:cubicBezTo>
                        <a:pt x="1337" y="138"/>
                        <a:pt x="1325" y="141"/>
                        <a:pt x="1312" y="143"/>
                      </a:cubicBezTo>
                      <a:lnTo>
                        <a:pt x="1293" y="162"/>
                      </a:lnTo>
                      <a:cubicBezTo>
                        <a:pt x="1283" y="163"/>
                        <a:pt x="1273" y="165"/>
                        <a:pt x="1263" y="166"/>
                      </a:cubicBezTo>
                      <a:cubicBezTo>
                        <a:pt x="1254" y="150"/>
                        <a:pt x="1246" y="133"/>
                        <a:pt x="1237" y="117"/>
                      </a:cubicBezTo>
                      <a:cubicBezTo>
                        <a:pt x="1226" y="107"/>
                        <a:pt x="1214" y="97"/>
                        <a:pt x="1203" y="87"/>
                      </a:cubicBezTo>
                      <a:lnTo>
                        <a:pt x="1177" y="61"/>
                      </a:lnTo>
                      <a:lnTo>
                        <a:pt x="1140" y="61"/>
                      </a:lnTo>
                      <a:cubicBezTo>
                        <a:pt x="1139" y="50"/>
                        <a:pt x="1137" y="38"/>
                        <a:pt x="1136" y="27"/>
                      </a:cubicBezTo>
                      <a:cubicBezTo>
                        <a:pt x="1120" y="23"/>
                        <a:pt x="1103" y="20"/>
                        <a:pt x="1087" y="16"/>
                      </a:cubicBezTo>
                      <a:lnTo>
                        <a:pt x="1012" y="61"/>
                      </a:lnTo>
                      <a:lnTo>
                        <a:pt x="1012" y="94"/>
                      </a:lnTo>
                      <a:cubicBezTo>
                        <a:pt x="1021" y="103"/>
                        <a:pt x="1029" y="112"/>
                        <a:pt x="1038" y="121"/>
                      </a:cubicBezTo>
                      <a:lnTo>
                        <a:pt x="1038" y="244"/>
                      </a:lnTo>
                      <a:cubicBezTo>
                        <a:pt x="1027" y="250"/>
                        <a:pt x="1016" y="257"/>
                        <a:pt x="1005" y="263"/>
                      </a:cubicBezTo>
                      <a:cubicBezTo>
                        <a:pt x="996" y="266"/>
                        <a:pt x="987" y="268"/>
                        <a:pt x="978" y="271"/>
                      </a:cubicBezTo>
                      <a:lnTo>
                        <a:pt x="975" y="316"/>
                      </a:lnTo>
                      <a:cubicBezTo>
                        <a:pt x="984" y="323"/>
                        <a:pt x="992" y="331"/>
                        <a:pt x="1001" y="338"/>
                      </a:cubicBezTo>
                      <a:cubicBezTo>
                        <a:pt x="998" y="358"/>
                        <a:pt x="996" y="378"/>
                        <a:pt x="993" y="398"/>
                      </a:cubicBezTo>
                      <a:cubicBezTo>
                        <a:pt x="994" y="411"/>
                        <a:pt x="996" y="423"/>
                        <a:pt x="997" y="436"/>
                      </a:cubicBezTo>
                      <a:cubicBezTo>
                        <a:pt x="992" y="443"/>
                        <a:pt x="987" y="451"/>
                        <a:pt x="982" y="458"/>
                      </a:cubicBezTo>
                      <a:cubicBezTo>
                        <a:pt x="970" y="463"/>
                        <a:pt x="957" y="468"/>
                        <a:pt x="945" y="473"/>
                      </a:cubicBezTo>
                      <a:cubicBezTo>
                        <a:pt x="935" y="459"/>
                        <a:pt x="925" y="446"/>
                        <a:pt x="915" y="432"/>
                      </a:cubicBezTo>
                      <a:cubicBezTo>
                        <a:pt x="882" y="421"/>
                        <a:pt x="850" y="409"/>
                        <a:pt x="817" y="398"/>
                      </a:cubicBezTo>
                      <a:cubicBezTo>
                        <a:pt x="810" y="387"/>
                        <a:pt x="802" y="375"/>
                        <a:pt x="795" y="364"/>
                      </a:cubicBezTo>
                      <a:cubicBezTo>
                        <a:pt x="784" y="358"/>
                        <a:pt x="772" y="352"/>
                        <a:pt x="761" y="346"/>
                      </a:cubicBezTo>
                      <a:cubicBezTo>
                        <a:pt x="746" y="350"/>
                        <a:pt x="731" y="353"/>
                        <a:pt x="716" y="357"/>
                      </a:cubicBezTo>
                      <a:lnTo>
                        <a:pt x="652" y="387"/>
                      </a:lnTo>
                      <a:cubicBezTo>
                        <a:pt x="651" y="399"/>
                        <a:pt x="649" y="412"/>
                        <a:pt x="648" y="424"/>
                      </a:cubicBezTo>
                      <a:cubicBezTo>
                        <a:pt x="639" y="440"/>
                        <a:pt x="631" y="457"/>
                        <a:pt x="622" y="473"/>
                      </a:cubicBezTo>
                      <a:cubicBezTo>
                        <a:pt x="618" y="493"/>
                        <a:pt x="615" y="513"/>
                        <a:pt x="611" y="533"/>
                      </a:cubicBezTo>
                      <a:lnTo>
                        <a:pt x="588" y="556"/>
                      </a:lnTo>
                      <a:cubicBezTo>
                        <a:pt x="586" y="575"/>
                        <a:pt x="583" y="593"/>
                        <a:pt x="581" y="612"/>
                      </a:cubicBezTo>
                      <a:cubicBezTo>
                        <a:pt x="582" y="624"/>
                        <a:pt x="584" y="637"/>
                        <a:pt x="585" y="649"/>
                      </a:cubicBezTo>
                      <a:cubicBezTo>
                        <a:pt x="577" y="660"/>
                        <a:pt x="570" y="672"/>
                        <a:pt x="562" y="683"/>
                      </a:cubicBezTo>
                      <a:cubicBezTo>
                        <a:pt x="545" y="689"/>
                        <a:pt x="527" y="696"/>
                        <a:pt x="510" y="702"/>
                      </a:cubicBezTo>
                      <a:cubicBezTo>
                        <a:pt x="491" y="701"/>
                        <a:pt x="472" y="699"/>
                        <a:pt x="453" y="698"/>
                      </a:cubicBezTo>
                      <a:lnTo>
                        <a:pt x="401" y="683"/>
                      </a:lnTo>
                      <a:cubicBezTo>
                        <a:pt x="387" y="693"/>
                        <a:pt x="374" y="703"/>
                        <a:pt x="360" y="713"/>
                      </a:cubicBezTo>
                      <a:cubicBezTo>
                        <a:pt x="347" y="717"/>
                        <a:pt x="335" y="720"/>
                        <a:pt x="322" y="724"/>
                      </a:cubicBezTo>
                      <a:cubicBezTo>
                        <a:pt x="312" y="740"/>
                        <a:pt x="302" y="757"/>
                        <a:pt x="292" y="773"/>
                      </a:cubicBezTo>
                      <a:cubicBezTo>
                        <a:pt x="268" y="777"/>
                        <a:pt x="245" y="780"/>
                        <a:pt x="221" y="784"/>
                      </a:cubicBezTo>
                      <a:cubicBezTo>
                        <a:pt x="210" y="803"/>
                        <a:pt x="198" y="822"/>
                        <a:pt x="187" y="841"/>
                      </a:cubicBezTo>
                      <a:cubicBezTo>
                        <a:pt x="178" y="846"/>
                        <a:pt x="170" y="851"/>
                        <a:pt x="161" y="856"/>
                      </a:cubicBezTo>
                      <a:lnTo>
                        <a:pt x="146" y="874"/>
                      </a:lnTo>
                      <a:lnTo>
                        <a:pt x="131" y="889"/>
                      </a:lnTo>
                      <a:cubicBezTo>
                        <a:pt x="125" y="877"/>
                        <a:pt x="118" y="864"/>
                        <a:pt x="112" y="852"/>
                      </a:cubicBezTo>
                      <a:cubicBezTo>
                        <a:pt x="118" y="839"/>
                        <a:pt x="125" y="827"/>
                        <a:pt x="131" y="814"/>
                      </a:cubicBezTo>
                      <a:cubicBezTo>
                        <a:pt x="143" y="812"/>
                        <a:pt x="156" y="809"/>
                        <a:pt x="168" y="807"/>
                      </a:cubicBezTo>
                      <a:cubicBezTo>
                        <a:pt x="178" y="803"/>
                        <a:pt x="188" y="800"/>
                        <a:pt x="198" y="796"/>
                      </a:cubicBezTo>
                      <a:cubicBezTo>
                        <a:pt x="219" y="778"/>
                        <a:pt x="241" y="761"/>
                        <a:pt x="262" y="743"/>
                      </a:cubicBezTo>
                      <a:lnTo>
                        <a:pt x="288" y="717"/>
                      </a:lnTo>
                      <a:lnTo>
                        <a:pt x="288" y="694"/>
                      </a:lnTo>
                      <a:lnTo>
                        <a:pt x="270" y="661"/>
                      </a:lnTo>
                      <a:lnTo>
                        <a:pt x="270" y="578"/>
                      </a:lnTo>
                      <a:cubicBezTo>
                        <a:pt x="269" y="563"/>
                        <a:pt x="267" y="548"/>
                        <a:pt x="266" y="533"/>
                      </a:cubicBezTo>
                      <a:cubicBezTo>
                        <a:pt x="253" y="516"/>
                        <a:pt x="241" y="498"/>
                        <a:pt x="228" y="481"/>
                      </a:cubicBezTo>
                      <a:cubicBezTo>
                        <a:pt x="216" y="445"/>
                        <a:pt x="203" y="408"/>
                        <a:pt x="191" y="372"/>
                      </a:cubicBezTo>
                      <a:lnTo>
                        <a:pt x="116" y="342"/>
                      </a:lnTo>
                      <a:cubicBezTo>
                        <a:pt x="102" y="332"/>
                        <a:pt x="89" y="322"/>
                        <a:pt x="75" y="312"/>
                      </a:cubicBezTo>
                      <a:cubicBezTo>
                        <a:pt x="64" y="309"/>
                        <a:pt x="52" y="307"/>
                        <a:pt x="41" y="304"/>
                      </a:cubicBezTo>
                      <a:lnTo>
                        <a:pt x="18" y="327"/>
                      </a:lnTo>
                      <a:cubicBezTo>
                        <a:pt x="12" y="338"/>
                        <a:pt x="6" y="350"/>
                        <a:pt x="0" y="361"/>
                      </a:cubicBezTo>
                      <a:cubicBezTo>
                        <a:pt x="9" y="365"/>
                        <a:pt x="17" y="368"/>
                        <a:pt x="26" y="372"/>
                      </a:cubicBezTo>
                      <a:cubicBezTo>
                        <a:pt x="22" y="448"/>
                        <a:pt x="19" y="525"/>
                        <a:pt x="15" y="601"/>
                      </a:cubicBezTo>
                      <a:lnTo>
                        <a:pt x="18" y="811"/>
                      </a:lnTo>
                      <a:cubicBezTo>
                        <a:pt x="27" y="818"/>
                        <a:pt x="36" y="826"/>
                        <a:pt x="45" y="833"/>
                      </a:cubicBezTo>
                      <a:lnTo>
                        <a:pt x="33" y="863"/>
                      </a:lnTo>
                      <a:cubicBezTo>
                        <a:pt x="46" y="873"/>
                        <a:pt x="58" y="883"/>
                        <a:pt x="71" y="893"/>
                      </a:cubicBezTo>
                      <a:cubicBezTo>
                        <a:pt x="86" y="897"/>
                        <a:pt x="101" y="900"/>
                        <a:pt x="116" y="904"/>
                      </a:cubicBezTo>
                      <a:cubicBezTo>
                        <a:pt x="112" y="918"/>
                        <a:pt x="109" y="932"/>
                        <a:pt x="105" y="946"/>
                      </a:cubicBezTo>
                      <a:cubicBezTo>
                        <a:pt x="102" y="975"/>
                        <a:pt x="100" y="1003"/>
                        <a:pt x="97" y="1032"/>
                      </a:cubicBezTo>
                      <a:lnTo>
                        <a:pt x="273" y="1157"/>
                      </a:lnTo>
                      <a:cubicBezTo>
                        <a:pt x="302" y="1133"/>
                        <a:pt x="331" y="1165"/>
                        <a:pt x="360" y="1141"/>
                      </a:cubicBezTo>
                      <a:cubicBezTo>
                        <a:pt x="371" y="1128"/>
                        <a:pt x="382" y="1116"/>
                        <a:pt x="393" y="1103"/>
                      </a:cubicBezTo>
                      <a:cubicBezTo>
                        <a:pt x="388" y="1084"/>
                        <a:pt x="383" y="1066"/>
                        <a:pt x="378" y="1047"/>
                      </a:cubicBezTo>
                      <a:cubicBezTo>
                        <a:pt x="384" y="1017"/>
                        <a:pt x="391" y="987"/>
                        <a:pt x="397" y="957"/>
                      </a:cubicBezTo>
                      <a:cubicBezTo>
                        <a:pt x="405" y="946"/>
                        <a:pt x="412" y="934"/>
                        <a:pt x="420" y="923"/>
                      </a:cubicBezTo>
                      <a:lnTo>
                        <a:pt x="465" y="893"/>
                      </a:lnTo>
                      <a:cubicBezTo>
                        <a:pt x="470" y="876"/>
                        <a:pt x="475" y="858"/>
                        <a:pt x="480" y="841"/>
                      </a:cubicBezTo>
                      <a:lnTo>
                        <a:pt x="573" y="811"/>
                      </a:lnTo>
                      <a:lnTo>
                        <a:pt x="600" y="769"/>
                      </a:lnTo>
                      <a:cubicBezTo>
                        <a:pt x="601" y="750"/>
                        <a:pt x="602" y="732"/>
                        <a:pt x="603" y="713"/>
                      </a:cubicBezTo>
                      <a:cubicBezTo>
                        <a:pt x="609" y="702"/>
                        <a:pt x="616" y="690"/>
                        <a:pt x="622" y="679"/>
                      </a:cubicBezTo>
                      <a:cubicBezTo>
                        <a:pt x="633" y="682"/>
                        <a:pt x="645" y="684"/>
                        <a:pt x="656" y="687"/>
                      </a:cubicBezTo>
                      <a:cubicBezTo>
                        <a:pt x="672" y="693"/>
                        <a:pt x="689" y="700"/>
                        <a:pt x="705" y="706"/>
                      </a:cubicBezTo>
                      <a:cubicBezTo>
                        <a:pt x="719" y="717"/>
                        <a:pt x="732" y="728"/>
                        <a:pt x="746" y="739"/>
                      </a:cubicBezTo>
                      <a:cubicBezTo>
                        <a:pt x="753" y="749"/>
                        <a:pt x="761" y="759"/>
                        <a:pt x="768" y="769"/>
                      </a:cubicBezTo>
                      <a:lnTo>
                        <a:pt x="795" y="799"/>
                      </a:lnTo>
                      <a:lnTo>
                        <a:pt x="836" y="814"/>
                      </a:lnTo>
                      <a:cubicBezTo>
                        <a:pt x="837" y="819"/>
                        <a:pt x="839" y="824"/>
                        <a:pt x="840" y="829"/>
                      </a:cubicBezTo>
                      <a:cubicBezTo>
                        <a:pt x="852" y="834"/>
                        <a:pt x="865" y="839"/>
                        <a:pt x="877" y="844"/>
                      </a:cubicBezTo>
                      <a:cubicBezTo>
                        <a:pt x="886" y="863"/>
                        <a:pt x="894" y="882"/>
                        <a:pt x="903" y="901"/>
                      </a:cubicBezTo>
                      <a:lnTo>
                        <a:pt x="903" y="953"/>
                      </a:lnTo>
                      <a:cubicBezTo>
                        <a:pt x="907" y="969"/>
                        <a:pt x="911" y="986"/>
                        <a:pt x="915" y="1002"/>
                      </a:cubicBezTo>
                      <a:cubicBezTo>
                        <a:pt x="925" y="1014"/>
                        <a:pt x="935" y="1027"/>
                        <a:pt x="945" y="1039"/>
                      </a:cubicBezTo>
                      <a:cubicBezTo>
                        <a:pt x="955" y="1047"/>
                        <a:pt x="965" y="1054"/>
                        <a:pt x="975" y="1062"/>
                      </a:cubicBezTo>
                      <a:cubicBezTo>
                        <a:pt x="980" y="1074"/>
                        <a:pt x="985" y="1087"/>
                        <a:pt x="990" y="1099"/>
                      </a:cubicBezTo>
                      <a:cubicBezTo>
                        <a:pt x="1011" y="1107"/>
                        <a:pt x="1032" y="1114"/>
                        <a:pt x="1053" y="1122"/>
                      </a:cubicBezTo>
                      <a:cubicBezTo>
                        <a:pt x="1058" y="1146"/>
                        <a:pt x="1063" y="1169"/>
                        <a:pt x="1068" y="1193"/>
                      </a:cubicBezTo>
                      <a:cubicBezTo>
                        <a:pt x="1076" y="1214"/>
                        <a:pt x="1083" y="1236"/>
                        <a:pt x="1091" y="1257"/>
                      </a:cubicBezTo>
                      <a:cubicBezTo>
                        <a:pt x="1092" y="1282"/>
                        <a:pt x="1094" y="1307"/>
                        <a:pt x="1095" y="1332"/>
                      </a:cubicBezTo>
                      <a:cubicBezTo>
                        <a:pt x="1102" y="1346"/>
                        <a:pt x="1110" y="1359"/>
                        <a:pt x="1117" y="1373"/>
                      </a:cubicBezTo>
                      <a:cubicBezTo>
                        <a:pt x="1102" y="1421"/>
                        <a:pt x="1092" y="1374"/>
                        <a:pt x="1143" y="1343"/>
                      </a:cubicBezTo>
                      <a:cubicBezTo>
                        <a:pt x="1155" y="1334"/>
                        <a:pt x="1176" y="1324"/>
                        <a:pt x="1192" y="1321"/>
                      </a:cubicBezTo>
                      <a:cubicBezTo>
                        <a:pt x="1208" y="1318"/>
                        <a:pt x="1218" y="1326"/>
                        <a:pt x="1237" y="1324"/>
                      </a:cubicBezTo>
                      <a:lnTo>
                        <a:pt x="1308" y="1306"/>
                      </a:lnTo>
                      <a:lnTo>
                        <a:pt x="1320" y="1249"/>
                      </a:lnTo>
                      <a:cubicBezTo>
                        <a:pt x="1314" y="1234"/>
                        <a:pt x="1307" y="1219"/>
                        <a:pt x="1301" y="1204"/>
                      </a:cubicBezTo>
                      <a:cubicBezTo>
                        <a:pt x="1313" y="1199"/>
                        <a:pt x="1326" y="1194"/>
                        <a:pt x="1338" y="1189"/>
                      </a:cubicBezTo>
                      <a:cubicBezTo>
                        <a:pt x="1362" y="1192"/>
                        <a:pt x="1386" y="1194"/>
                        <a:pt x="1410" y="1197"/>
                      </a:cubicBezTo>
                      <a:cubicBezTo>
                        <a:pt x="1430" y="1134"/>
                        <a:pt x="1450" y="1072"/>
                        <a:pt x="1470" y="1009"/>
                      </a:cubicBezTo>
                      <a:cubicBezTo>
                        <a:pt x="1471" y="955"/>
                        <a:pt x="1472" y="902"/>
                        <a:pt x="1473" y="84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4" name="Freeform 11"/>
                <p:cNvSpPr>
                  <a:spLocks noChangeAspect="1"/>
                </p:cNvSpPr>
                <p:nvPr/>
              </p:nvSpPr>
              <p:spPr bwMode="auto">
                <a:xfrm>
                  <a:off x="8466" y="10179"/>
                  <a:ext cx="170" cy="165"/>
                </a:xfrm>
                <a:custGeom>
                  <a:avLst/>
                  <a:gdLst/>
                  <a:ahLst/>
                  <a:cxnLst>
                    <a:cxn ang="0">
                      <a:pos x="24" y="40"/>
                    </a:cxn>
                    <a:cxn ang="0">
                      <a:pos x="50" y="122"/>
                    </a:cxn>
                    <a:cxn ang="0">
                      <a:pos x="125" y="160"/>
                    </a:cxn>
                    <a:cxn ang="0">
                      <a:pos x="148" y="152"/>
                    </a:cxn>
                    <a:cxn ang="0">
                      <a:pos x="159" y="122"/>
                    </a:cxn>
                    <a:cxn ang="0">
                      <a:pos x="148" y="66"/>
                    </a:cxn>
                    <a:cxn ang="0">
                      <a:pos x="118" y="36"/>
                    </a:cxn>
                    <a:cxn ang="0">
                      <a:pos x="103" y="17"/>
                    </a:cxn>
                    <a:cxn ang="0">
                      <a:pos x="80" y="2"/>
                    </a:cxn>
                    <a:cxn ang="0">
                      <a:pos x="39" y="17"/>
                    </a:cxn>
                    <a:cxn ang="0">
                      <a:pos x="24" y="40"/>
                    </a:cxn>
                  </a:cxnLst>
                  <a:rect l="0" t="0" r="r" b="b"/>
                  <a:pathLst>
                    <a:path w="170" h="165">
                      <a:moveTo>
                        <a:pt x="24" y="40"/>
                      </a:moveTo>
                      <a:cubicBezTo>
                        <a:pt x="19" y="76"/>
                        <a:pt x="0" y="108"/>
                        <a:pt x="50" y="122"/>
                      </a:cubicBezTo>
                      <a:cubicBezTo>
                        <a:pt x="65" y="139"/>
                        <a:pt x="109" y="155"/>
                        <a:pt x="125" y="160"/>
                      </a:cubicBezTo>
                      <a:cubicBezTo>
                        <a:pt x="141" y="165"/>
                        <a:pt x="142" y="158"/>
                        <a:pt x="148" y="152"/>
                      </a:cubicBezTo>
                      <a:cubicBezTo>
                        <a:pt x="167" y="147"/>
                        <a:pt x="170" y="138"/>
                        <a:pt x="159" y="122"/>
                      </a:cubicBezTo>
                      <a:cubicBezTo>
                        <a:pt x="159" y="110"/>
                        <a:pt x="155" y="80"/>
                        <a:pt x="148" y="66"/>
                      </a:cubicBezTo>
                      <a:cubicBezTo>
                        <a:pt x="141" y="52"/>
                        <a:pt x="126" y="44"/>
                        <a:pt x="118" y="36"/>
                      </a:cubicBezTo>
                      <a:cubicBezTo>
                        <a:pt x="113" y="22"/>
                        <a:pt x="117" y="26"/>
                        <a:pt x="103" y="17"/>
                      </a:cubicBezTo>
                      <a:cubicBezTo>
                        <a:pt x="95" y="12"/>
                        <a:pt x="80" y="2"/>
                        <a:pt x="80" y="2"/>
                      </a:cubicBezTo>
                      <a:cubicBezTo>
                        <a:pt x="64" y="29"/>
                        <a:pt x="86" y="0"/>
                        <a:pt x="39" y="17"/>
                      </a:cubicBezTo>
                      <a:cubicBezTo>
                        <a:pt x="27" y="21"/>
                        <a:pt x="37" y="40"/>
                        <a:pt x="24" y="4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34" name="Group 15"/>
              <p:cNvGrpSpPr>
                <a:grpSpLocks noChangeAspect="1"/>
              </p:cNvGrpSpPr>
              <p:nvPr/>
            </p:nvGrpSpPr>
            <p:grpSpPr bwMode="auto">
              <a:xfrm>
                <a:off x="1397003" y="7375557"/>
                <a:ext cx="6587239" cy="7051773"/>
                <a:chOff x="2195" y="6365"/>
                <a:chExt cx="4715" cy="5047"/>
              </a:xfrm>
              <a:grpFill/>
            </p:grpSpPr>
            <p:sp>
              <p:nvSpPr>
                <p:cNvPr id="108" name="Freeform 16"/>
                <p:cNvSpPr>
                  <a:spLocks noChangeAspect="1"/>
                </p:cNvSpPr>
                <p:nvPr/>
              </p:nvSpPr>
              <p:spPr bwMode="auto">
                <a:xfrm>
                  <a:off x="6663" y="7487"/>
                  <a:ext cx="247" cy="223"/>
                </a:xfrm>
                <a:custGeom>
                  <a:avLst/>
                  <a:gdLst/>
                  <a:ahLst/>
                  <a:cxnLst>
                    <a:cxn ang="0">
                      <a:pos x="72" y="18"/>
                    </a:cxn>
                    <a:cxn ang="0">
                      <a:pos x="207" y="33"/>
                    </a:cxn>
                    <a:cxn ang="0">
                      <a:pos x="247" y="103"/>
                    </a:cxn>
                    <a:cxn ang="0">
                      <a:pos x="207" y="178"/>
                    </a:cxn>
                    <a:cxn ang="0">
                      <a:pos x="212" y="198"/>
                    </a:cxn>
                    <a:cxn ang="0">
                      <a:pos x="187" y="223"/>
                    </a:cxn>
                    <a:cxn ang="0">
                      <a:pos x="127" y="188"/>
                    </a:cxn>
                    <a:cxn ang="0">
                      <a:pos x="92" y="148"/>
                    </a:cxn>
                    <a:cxn ang="0">
                      <a:pos x="47" y="108"/>
                    </a:cxn>
                    <a:cxn ang="0">
                      <a:pos x="7" y="83"/>
                    </a:cxn>
                    <a:cxn ang="0">
                      <a:pos x="2" y="68"/>
                    </a:cxn>
                    <a:cxn ang="0">
                      <a:pos x="17" y="63"/>
                    </a:cxn>
                    <a:cxn ang="0">
                      <a:pos x="47" y="43"/>
                    </a:cxn>
                    <a:cxn ang="0">
                      <a:pos x="72" y="18"/>
                    </a:cxn>
                  </a:cxnLst>
                  <a:rect l="0" t="0" r="r" b="b"/>
                  <a:pathLst>
                    <a:path w="247" h="223">
                      <a:moveTo>
                        <a:pt x="72" y="18"/>
                      </a:moveTo>
                      <a:lnTo>
                        <a:pt x="207" y="33"/>
                      </a:lnTo>
                      <a:lnTo>
                        <a:pt x="247" y="103"/>
                      </a:lnTo>
                      <a:cubicBezTo>
                        <a:pt x="234" y="128"/>
                        <a:pt x="217" y="151"/>
                        <a:pt x="207" y="178"/>
                      </a:cubicBezTo>
                      <a:cubicBezTo>
                        <a:pt x="205" y="184"/>
                        <a:pt x="213" y="191"/>
                        <a:pt x="212" y="198"/>
                      </a:cubicBezTo>
                      <a:cubicBezTo>
                        <a:pt x="210" y="210"/>
                        <a:pt x="195" y="217"/>
                        <a:pt x="187" y="223"/>
                      </a:cubicBezTo>
                      <a:cubicBezTo>
                        <a:pt x="140" y="191"/>
                        <a:pt x="202" y="197"/>
                        <a:pt x="127" y="188"/>
                      </a:cubicBezTo>
                      <a:cubicBezTo>
                        <a:pt x="110" y="162"/>
                        <a:pt x="125" y="156"/>
                        <a:pt x="92" y="148"/>
                      </a:cubicBezTo>
                      <a:cubicBezTo>
                        <a:pt x="75" y="131"/>
                        <a:pt x="69" y="119"/>
                        <a:pt x="47" y="108"/>
                      </a:cubicBezTo>
                      <a:cubicBezTo>
                        <a:pt x="14" y="130"/>
                        <a:pt x="40" y="105"/>
                        <a:pt x="7" y="83"/>
                      </a:cubicBezTo>
                      <a:cubicBezTo>
                        <a:pt x="5" y="78"/>
                        <a:pt x="0" y="73"/>
                        <a:pt x="2" y="68"/>
                      </a:cubicBezTo>
                      <a:cubicBezTo>
                        <a:pt x="4" y="63"/>
                        <a:pt x="12" y="66"/>
                        <a:pt x="17" y="63"/>
                      </a:cubicBezTo>
                      <a:cubicBezTo>
                        <a:pt x="28" y="57"/>
                        <a:pt x="47" y="43"/>
                        <a:pt x="47" y="43"/>
                      </a:cubicBezTo>
                      <a:cubicBezTo>
                        <a:pt x="53" y="17"/>
                        <a:pt x="45" y="0"/>
                        <a:pt x="72" y="1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9" name="Freeform 17"/>
                <p:cNvSpPr>
                  <a:spLocks noChangeAspect="1"/>
                </p:cNvSpPr>
                <p:nvPr/>
              </p:nvSpPr>
              <p:spPr bwMode="auto">
                <a:xfrm>
                  <a:off x="4939" y="6525"/>
                  <a:ext cx="111" cy="72"/>
                </a:xfrm>
                <a:custGeom>
                  <a:avLst/>
                  <a:gdLst/>
                  <a:ahLst/>
                  <a:cxnLst>
                    <a:cxn ang="0">
                      <a:pos x="61" y="15"/>
                    </a:cxn>
                    <a:cxn ang="0">
                      <a:pos x="111" y="40"/>
                    </a:cxn>
                    <a:cxn ang="0">
                      <a:pos x="101" y="65"/>
                    </a:cxn>
                    <a:cxn ang="0">
                      <a:pos x="51" y="25"/>
                    </a:cxn>
                    <a:cxn ang="0">
                      <a:pos x="11" y="0"/>
                    </a:cxn>
                    <a:cxn ang="0">
                      <a:pos x="61" y="15"/>
                    </a:cxn>
                  </a:cxnLst>
                  <a:rect l="0" t="0" r="r" b="b"/>
                  <a:pathLst>
                    <a:path w="111" h="72">
                      <a:moveTo>
                        <a:pt x="61" y="15"/>
                      </a:moveTo>
                      <a:cubicBezTo>
                        <a:pt x="84" y="23"/>
                        <a:pt x="103" y="15"/>
                        <a:pt x="111" y="40"/>
                      </a:cubicBezTo>
                      <a:cubicBezTo>
                        <a:pt x="108" y="48"/>
                        <a:pt x="109" y="61"/>
                        <a:pt x="101" y="65"/>
                      </a:cubicBezTo>
                      <a:cubicBezTo>
                        <a:pt x="87" y="72"/>
                        <a:pt x="56" y="31"/>
                        <a:pt x="51" y="25"/>
                      </a:cubicBezTo>
                      <a:cubicBezTo>
                        <a:pt x="18" y="36"/>
                        <a:pt x="0" y="44"/>
                        <a:pt x="11" y="0"/>
                      </a:cubicBezTo>
                      <a:cubicBezTo>
                        <a:pt x="27" y="3"/>
                        <a:pt x="49" y="3"/>
                        <a:pt x="61" y="1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0" name="Freeform 18"/>
                <p:cNvSpPr>
                  <a:spLocks noChangeAspect="1"/>
                </p:cNvSpPr>
                <p:nvPr/>
              </p:nvSpPr>
              <p:spPr bwMode="auto">
                <a:xfrm>
                  <a:off x="4920" y="6390"/>
                  <a:ext cx="50" cy="59"/>
                </a:xfrm>
                <a:custGeom>
                  <a:avLst/>
                  <a:gdLst/>
                  <a:ahLst/>
                  <a:cxnLst>
                    <a:cxn ang="0">
                      <a:pos x="0" y="0"/>
                    </a:cxn>
                    <a:cxn ang="0">
                      <a:pos x="50" y="30"/>
                    </a:cxn>
                    <a:cxn ang="0">
                      <a:pos x="0" y="50"/>
                    </a:cxn>
                    <a:cxn ang="0">
                      <a:pos x="0" y="0"/>
                    </a:cxn>
                  </a:cxnLst>
                  <a:rect l="0" t="0" r="r" b="b"/>
                  <a:pathLst>
                    <a:path w="50" h="59">
                      <a:moveTo>
                        <a:pt x="0" y="0"/>
                      </a:moveTo>
                      <a:cubicBezTo>
                        <a:pt x="35" y="9"/>
                        <a:pt x="15" y="21"/>
                        <a:pt x="50" y="30"/>
                      </a:cubicBezTo>
                      <a:cubicBezTo>
                        <a:pt x="36" y="59"/>
                        <a:pt x="31" y="56"/>
                        <a:pt x="0" y="50"/>
                      </a:cubicBezTo>
                      <a:cubicBezTo>
                        <a:pt x="7" y="17"/>
                        <a:pt x="7" y="33"/>
                        <a:pt x="0"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1" name="Freeform 19"/>
                <p:cNvSpPr>
                  <a:spLocks noChangeAspect="1"/>
                </p:cNvSpPr>
                <p:nvPr/>
              </p:nvSpPr>
              <p:spPr bwMode="auto">
                <a:xfrm>
                  <a:off x="4927" y="6654"/>
                  <a:ext cx="1043" cy="1086"/>
                </a:xfrm>
                <a:custGeom>
                  <a:avLst/>
                  <a:gdLst/>
                  <a:ahLst/>
                  <a:cxnLst>
                    <a:cxn ang="0">
                      <a:pos x="373" y="21"/>
                    </a:cxn>
                    <a:cxn ang="0">
                      <a:pos x="393" y="41"/>
                    </a:cxn>
                    <a:cxn ang="0">
                      <a:pos x="498" y="26"/>
                    </a:cxn>
                    <a:cxn ang="0">
                      <a:pos x="613" y="76"/>
                    </a:cxn>
                    <a:cxn ang="0">
                      <a:pos x="753" y="86"/>
                    </a:cxn>
                    <a:cxn ang="0">
                      <a:pos x="863" y="186"/>
                    </a:cxn>
                    <a:cxn ang="0">
                      <a:pos x="958" y="236"/>
                    </a:cxn>
                    <a:cxn ang="0">
                      <a:pos x="923" y="276"/>
                    </a:cxn>
                    <a:cxn ang="0">
                      <a:pos x="943" y="336"/>
                    </a:cxn>
                    <a:cxn ang="0">
                      <a:pos x="973" y="326"/>
                    </a:cxn>
                    <a:cxn ang="0">
                      <a:pos x="988" y="311"/>
                    </a:cxn>
                    <a:cxn ang="0">
                      <a:pos x="1023" y="361"/>
                    </a:cxn>
                    <a:cxn ang="0">
                      <a:pos x="973" y="476"/>
                    </a:cxn>
                    <a:cxn ang="0">
                      <a:pos x="988" y="581"/>
                    </a:cxn>
                    <a:cxn ang="0">
                      <a:pos x="1043" y="736"/>
                    </a:cxn>
                    <a:cxn ang="0">
                      <a:pos x="968" y="821"/>
                    </a:cxn>
                    <a:cxn ang="0">
                      <a:pos x="943" y="871"/>
                    </a:cxn>
                    <a:cxn ang="0">
                      <a:pos x="893" y="976"/>
                    </a:cxn>
                    <a:cxn ang="0">
                      <a:pos x="828" y="1031"/>
                    </a:cxn>
                    <a:cxn ang="0">
                      <a:pos x="748" y="1071"/>
                    </a:cxn>
                    <a:cxn ang="0">
                      <a:pos x="643" y="996"/>
                    </a:cxn>
                    <a:cxn ang="0">
                      <a:pos x="548" y="886"/>
                    </a:cxn>
                    <a:cxn ang="0">
                      <a:pos x="548" y="791"/>
                    </a:cxn>
                    <a:cxn ang="0">
                      <a:pos x="493" y="721"/>
                    </a:cxn>
                    <a:cxn ang="0">
                      <a:pos x="428" y="666"/>
                    </a:cxn>
                    <a:cxn ang="0">
                      <a:pos x="383" y="476"/>
                    </a:cxn>
                    <a:cxn ang="0">
                      <a:pos x="323" y="326"/>
                    </a:cxn>
                    <a:cxn ang="0">
                      <a:pos x="193" y="211"/>
                    </a:cxn>
                    <a:cxn ang="0">
                      <a:pos x="183" y="221"/>
                    </a:cxn>
                    <a:cxn ang="0">
                      <a:pos x="128" y="81"/>
                    </a:cxn>
                    <a:cxn ang="0">
                      <a:pos x="8" y="86"/>
                    </a:cxn>
                    <a:cxn ang="0">
                      <a:pos x="68" y="1"/>
                    </a:cxn>
                    <a:cxn ang="0">
                      <a:pos x="203" y="21"/>
                    </a:cxn>
                    <a:cxn ang="0">
                      <a:pos x="278" y="31"/>
                    </a:cxn>
                  </a:cxnLst>
                  <a:rect l="0" t="0" r="r" b="b"/>
                  <a:pathLst>
                    <a:path w="1043" h="1086">
                      <a:moveTo>
                        <a:pt x="278" y="31"/>
                      </a:moveTo>
                      <a:cubicBezTo>
                        <a:pt x="310" y="42"/>
                        <a:pt x="344" y="40"/>
                        <a:pt x="373" y="21"/>
                      </a:cubicBezTo>
                      <a:cubicBezTo>
                        <a:pt x="378" y="23"/>
                        <a:pt x="384" y="22"/>
                        <a:pt x="388" y="26"/>
                      </a:cubicBezTo>
                      <a:cubicBezTo>
                        <a:pt x="392" y="30"/>
                        <a:pt x="388" y="40"/>
                        <a:pt x="393" y="41"/>
                      </a:cubicBezTo>
                      <a:cubicBezTo>
                        <a:pt x="403" y="42"/>
                        <a:pt x="413" y="32"/>
                        <a:pt x="423" y="31"/>
                      </a:cubicBezTo>
                      <a:cubicBezTo>
                        <a:pt x="448" y="27"/>
                        <a:pt x="473" y="28"/>
                        <a:pt x="498" y="26"/>
                      </a:cubicBezTo>
                      <a:cubicBezTo>
                        <a:pt x="522" y="14"/>
                        <a:pt x="533" y="18"/>
                        <a:pt x="558" y="26"/>
                      </a:cubicBezTo>
                      <a:cubicBezTo>
                        <a:pt x="576" y="53"/>
                        <a:pt x="579" y="68"/>
                        <a:pt x="613" y="76"/>
                      </a:cubicBezTo>
                      <a:cubicBezTo>
                        <a:pt x="647" y="98"/>
                        <a:pt x="654" y="90"/>
                        <a:pt x="703" y="86"/>
                      </a:cubicBezTo>
                      <a:cubicBezTo>
                        <a:pt x="723" y="73"/>
                        <a:pt x="731" y="79"/>
                        <a:pt x="753" y="86"/>
                      </a:cubicBezTo>
                      <a:cubicBezTo>
                        <a:pt x="772" y="154"/>
                        <a:pt x="768" y="139"/>
                        <a:pt x="838" y="156"/>
                      </a:cubicBezTo>
                      <a:cubicBezTo>
                        <a:pt x="843" y="164"/>
                        <a:pt x="854" y="182"/>
                        <a:pt x="863" y="186"/>
                      </a:cubicBezTo>
                      <a:cubicBezTo>
                        <a:pt x="876" y="192"/>
                        <a:pt x="903" y="196"/>
                        <a:pt x="903" y="196"/>
                      </a:cubicBezTo>
                      <a:cubicBezTo>
                        <a:pt x="916" y="234"/>
                        <a:pt x="923" y="224"/>
                        <a:pt x="958" y="236"/>
                      </a:cubicBezTo>
                      <a:cubicBezTo>
                        <a:pt x="955" y="246"/>
                        <a:pt x="955" y="258"/>
                        <a:pt x="948" y="266"/>
                      </a:cubicBezTo>
                      <a:cubicBezTo>
                        <a:pt x="942" y="273"/>
                        <a:pt x="927" y="268"/>
                        <a:pt x="923" y="276"/>
                      </a:cubicBezTo>
                      <a:cubicBezTo>
                        <a:pt x="920" y="283"/>
                        <a:pt x="930" y="289"/>
                        <a:pt x="933" y="296"/>
                      </a:cubicBezTo>
                      <a:cubicBezTo>
                        <a:pt x="938" y="309"/>
                        <a:pt x="935" y="325"/>
                        <a:pt x="943" y="336"/>
                      </a:cubicBezTo>
                      <a:cubicBezTo>
                        <a:pt x="946" y="340"/>
                        <a:pt x="953" y="339"/>
                        <a:pt x="958" y="341"/>
                      </a:cubicBezTo>
                      <a:cubicBezTo>
                        <a:pt x="963" y="336"/>
                        <a:pt x="973" y="333"/>
                        <a:pt x="973" y="326"/>
                      </a:cubicBezTo>
                      <a:cubicBezTo>
                        <a:pt x="973" y="320"/>
                        <a:pt x="954" y="320"/>
                        <a:pt x="958" y="316"/>
                      </a:cubicBezTo>
                      <a:cubicBezTo>
                        <a:pt x="965" y="309"/>
                        <a:pt x="978" y="313"/>
                        <a:pt x="988" y="311"/>
                      </a:cubicBezTo>
                      <a:cubicBezTo>
                        <a:pt x="998" y="308"/>
                        <a:pt x="1018" y="301"/>
                        <a:pt x="1018" y="301"/>
                      </a:cubicBezTo>
                      <a:cubicBezTo>
                        <a:pt x="1024" y="319"/>
                        <a:pt x="1035" y="342"/>
                        <a:pt x="1023" y="361"/>
                      </a:cubicBezTo>
                      <a:cubicBezTo>
                        <a:pt x="1015" y="373"/>
                        <a:pt x="996" y="371"/>
                        <a:pt x="983" y="376"/>
                      </a:cubicBezTo>
                      <a:cubicBezTo>
                        <a:pt x="980" y="409"/>
                        <a:pt x="970" y="443"/>
                        <a:pt x="973" y="476"/>
                      </a:cubicBezTo>
                      <a:cubicBezTo>
                        <a:pt x="974" y="488"/>
                        <a:pt x="993" y="506"/>
                        <a:pt x="993" y="506"/>
                      </a:cubicBezTo>
                      <a:cubicBezTo>
                        <a:pt x="1000" y="560"/>
                        <a:pt x="988" y="541"/>
                        <a:pt x="988" y="581"/>
                      </a:cubicBezTo>
                      <a:cubicBezTo>
                        <a:pt x="982" y="644"/>
                        <a:pt x="962" y="658"/>
                        <a:pt x="1028" y="666"/>
                      </a:cubicBezTo>
                      <a:cubicBezTo>
                        <a:pt x="1022" y="702"/>
                        <a:pt x="994" y="724"/>
                        <a:pt x="1043" y="736"/>
                      </a:cubicBezTo>
                      <a:cubicBezTo>
                        <a:pt x="1034" y="772"/>
                        <a:pt x="1038" y="787"/>
                        <a:pt x="1003" y="796"/>
                      </a:cubicBezTo>
                      <a:cubicBezTo>
                        <a:pt x="992" y="805"/>
                        <a:pt x="976" y="809"/>
                        <a:pt x="968" y="821"/>
                      </a:cubicBezTo>
                      <a:cubicBezTo>
                        <a:pt x="961" y="831"/>
                        <a:pt x="965" y="846"/>
                        <a:pt x="958" y="856"/>
                      </a:cubicBezTo>
                      <a:cubicBezTo>
                        <a:pt x="954" y="862"/>
                        <a:pt x="947" y="865"/>
                        <a:pt x="943" y="871"/>
                      </a:cubicBezTo>
                      <a:cubicBezTo>
                        <a:pt x="935" y="884"/>
                        <a:pt x="923" y="911"/>
                        <a:pt x="923" y="911"/>
                      </a:cubicBezTo>
                      <a:cubicBezTo>
                        <a:pt x="933" y="951"/>
                        <a:pt x="938" y="961"/>
                        <a:pt x="893" y="976"/>
                      </a:cubicBezTo>
                      <a:cubicBezTo>
                        <a:pt x="885" y="999"/>
                        <a:pt x="882" y="1011"/>
                        <a:pt x="858" y="1021"/>
                      </a:cubicBezTo>
                      <a:cubicBezTo>
                        <a:pt x="848" y="1025"/>
                        <a:pt x="828" y="1031"/>
                        <a:pt x="828" y="1031"/>
                      </a:cubicBezTo>
                      <a:cubicBezTo>
                        <a:pt x="817" y="1053"/>
                        <a:pt x="804" y="1063"/>
                        <a:pt x="798" y="1086"/>
                      </a:cubicBezTo>
                      <a:cubicBezTo>
                        <a:pt x="781" y="1082"/>
                        <a:pt x="748" y="1071"/>
                        <a:pt x="748" y="1071"/>
                      </a:cubicBezTo>
                      <a:cubicBezTo>
                        <a:pt x="713" y="1036"/>
                        <a:pt x="757" y="1074"/>
                        <a:pt x="678" y="1046"/>
                      </a:cubicBezTo>
                      <a:cubicBezTo>
                        <a:pt x="659" y="1039"/>
                        <a:pt x="654" y="1009"/>
                        <a:pt x="643" y="996"/>
                      </a:cubicBezTo>
                      <a:cubicBezTo>
                        <a:pt x="632" y="983"/>
                        <a:pt x="608" y="976"/>
                        <a:pt x="593" y="966"/>
                      </a:cubicBezTo>
                      <a:cubicBezTo>
                        <a:pt x="584" y="939"/>
                        <a:pt x="564" y="910"/>
                        <a:pt x="548" y="886"/>
                      </a:cubicBezTo>
                      <a:cubicBezTo>
                        <a:pt x="544" y="869"/>
                        <a:pt x="541" y="854"/>
                        <a:pt x="528" y="841"/>
                      </a:cubicBezTo>
                      <a:cubicBezTo>
                        <a:pt x="519" y="797"/>
                        <a:pt x="529" y="829"/>
                        <a:pt x="548" y="791"/>
                      </a:cubicBezTo>
                      <a:cubicBezTo>
                        <a:pt x="526" y="746"/>
                        <a:pt x="542" y="756"/>
                        <a:pt x="513" y="746"/>
                      </a:cubicBezTo>
                      <a:cubicBezTo>
                        <a:pt x="500" y="708"/>
                        <a:pt x="519" y="753"/>
                        <a:pt x="493" y="721"/>
                      </a:cubicBezTo>
                      <a:cubicBezTo>
                        <a:pt x="482" y="707"/>
                        <a:pt x="483" y="686"/>
                        <a:pt x="463" y="676"/>
                      </a:cubicBezTo>
                      <a:cubicBezTo>
                        <a:pt x="452" y="671"/>
                        <a:pt x="440" y="669"/>
                        <a:pt x="428" y="666"/>
                      </a:cubicBezTo>
                      <a:cubicBezTo>
                        <a:pt x="390" y="610"/>
                        <a:pt x="402" y="659"/>
                        <a:pt x="408" y="541"/>
                      </a:cubicBezTo>
                      <a:cubicBezTo>
                        <a:pt x="399" y="515"/>
                        <a:pt x="403" y="496"/>
                        <a:pt x="383" y="476"/>
                      </a:cubicBezTo>
                      <a:cubicBezTo>
                        <a:pt x="378" y="450"/>
                        <a:pt x="373" y="423"/>
                        <a:pt x="358" y="401"/>
                      </a:cubicBezTo>
                      <a:cubicBezTo>
                        <a:pt x="350" y="360"/>
                        <a:pt x="355" y="347"/>
                        <a:pt x="323" y="326"/>
                      </a:cubicBezTo>
                      <a:cubicBezTo>
                        <a:pt x="308" y="281"/>
                        <a:pt x="266" y="246"/>
                        <a:pt x="218" y="246"/>
                      </a:cubicBezTo>
                      <a:cubicBezTo>
                        <a:pt x="196" y="235"/>
                        <a:pt x="193" y="240"/>
                        <a:pt x="193" y="211"/>
                      </a:cubicBezTo>
                      <a:cubicBezTo>
                        <a:pt x="193" y="204"/>
                        <a:pt x="203" y="226"/>
                        <a:pt x="198" y="231"/>
                      </a:cubicBezTo>
                      <a:cubicBezTo>
                        <a:pt x="194" y="235"/>
                        <a:pt x="188" y="224"/>
                        <a:pt x="183" y="221"/>
                      </a:cubicBezTo>
                      <a:cubicBezTo>
                        <a:pt x="159" y="185"/>
                        <a:pt x="171" y="199"/>
                        <a:pt x="148" y="176"/>
                      </a:cubicBezTo>
                      <a:cubicBezTo>
                        <a:pt x="144" y="128"/>
                        <a:pt x="146" y="117"/>
                        <a:pt x="128" y="81"/>
                      </a:cubicBezTo>
                      <a:cubicBezTo>
                        <a:pt x="96" y="89"/>
                        <a:pt x="98" y="99"/>
                        <a:pt x="93" y="131"/>
                      </a:cubicBezTo>
                      <a:cubicBezTo>
                        <a:pt x="62" y="119"/>
                        <a:pt x="39" y="96"/>
                        <a:pt x="8" y="86"/>
                      </a:cubicBezTo>
                      <a:cubicBezTo>
                        <a:pt x="0" y="63"/>
                        <a:pt x="4" y="39"/>
                        <a:pt x="28" y="31"/>
                      </a:cubicBezTo>
                      <a:cubicBezTo>
                        <a:pt x="40" y="13"/>
                        <a:pt x="50" y="13"/>
                        <a:pt x="68" y="1"/>
                      </a:cubicBezTo>
                      <a:cubicBezTo>
                        <a:pt x="183" y="12"/>
                        <a:pt x="140" y="0"/>
                        <a:pt x="203" y="21"/>
                      </a:cubicBezTo>
                      <a:lnTo>
                        <a:pt x="203" y="21"/>
                      </a:lnTo>
                      <a:cubicBezTo>
                        <a:pt x="215" y="23"/>
                        <a:pt x="226" y="24"/>
                        <a:pt x="238" y="26"/>
                      </a:cubicBezTo>
                      <a:cubicBezTo>
                        <a:pt x="251" y="28"/>
                        <a:pt x="278" y="31"/>
                        <a:pt x="278" y="31"/>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2" name="Freeform 20"/>
                <p:cNvSpPr>
                  <a:spLocks noChangeAspect="1"/>
                </p:cNvSpPr>
                <p:nvPr/>
              </p:nvSpPr>
              <p:spPr bwMode="auto">
                <a:xfrm>
                  <a:off x="4709" y="6365"/>
                  <a:ext cx="224" cy="183"/>
                </a:xfrm>
                <a:custGeom>
                  <a:avLst/>
                  <a:gdLst/>
                  <a:ahLst/>
                  <a:cxnLst>
                    <a:cxn ang="0">
                      <a:pos x="41" y="0"/>
                    </a:cxn>
                    <a:cxn ang="0">
                      <a:pos x="56" y="5"/>
                    </a:cxn>
                    <a:cxn ang="0">
                      <a:pos x="116" y="15"/>
                    </a:cxn>
                    <a:cxn ang="0">
                      <a:pos x="181" y="60"/>
                    </a:cxn>
                    <a:cxn ang="0">
                      <a:pos x="216" y="120"/>
                    </a:cxn>
                    <a:cxn ang="0">
                      <a:pos x="221" y="140"/>
                    </a:cxn>
                    <a:cxn ang="0">
                      <a:pos x="201" y="150"/>
                    </a:cxn>
                    <a:cxn ang="0">
                      <a:pos x="201" y="155"/>
                    </a:cxn>
                    <a:cxn ang="0">
                      <a:pos x="156" y="170"/>
                    </a:cxn>
                    <a:cxn ang="0">
                      <a:pos x="21" y="75"/>
                    </a:cxn>
                    <a:cxn ang="0">
                      <a:pos x="6" y="60"/>
                    </a:cxn>
                    <a:cxn ang="0">
                      <a:pos x="41" y="0"/>
                    </a:cxn>
                  </a:cxnLst>
                  <a:rect l="0" t="0" r="r" b="b"/>
                  <a:pathLst>
                    <a:path w="224" h="183">
                      <a:moveTo>
                        <a:pt x="41" y="0"/>
                      </a:moveTo>
                      <a:cubicBezTo>
                        <a:pt x="46" y="2"/>
                        <a:pt x="51" y="4"/>
                        <a:pt x="56" y="5"/>
                      </a:cubicBezTo>
                      <a:cubicBezTo>
                        <a:pt x="76" y="9"/>
                        <a:pt x="96" y="10"/>
                        <a:pt x="116" y="15"/>
                      </a:cubicBezTo>
                      <a:cubicBezTo>
                        <a:pt x="132" y="19"/>
                        <a:pt x="162" y="50"/>
                        <a:pt x="181" y="60"/>
                      </a:cubicBezTo>
                      <a:cubicBezTo>
                        <a:pt x="195" y="81"/>
                        <a:pt x="203" y="100"/>
                        <a:pt x="216" y="120"/>
                      </a:cubicBezTo>
                      <a:cubicBezTo>
                        <a:pt x="218" y="127"/>
                        <a:pt x="224" y="134"/>
                        <a:pt x="221" y="140"/>
                      </a:cubicBezTo>
                      <a:cubicBezTo>
                        <a:pt x="218" y="147"/>
                        <a:pt x="207" y="146"/>
                        <a:pt x="201" y="150"/>
                      </a:cubicBezTo>
                      <a:cubicBezTo>
                        <a:pt x="200" y="151"/>
                        <a:pt x="201" y="153"/>
                        <a:pt x="201" y="155"/>
                      </a:cubicBezTo>
                      <a:cubicBezTo>
                        <a:pt x="185" y="178"/>
                        <a:pt x="182" y="183"/>
                        <a:pt x="156" y="170"/>
                      </a:cubicBezTo>
                      <a:cubicBezTo>
                        <a:pt x="137" y="112"/>
                        <a:pt x="80" y="83"/>
                        <a:pt x="21" y="75"/>
                      </a:cubicBezTo>
                      <a:cubicBezTo>
                        <a:pt x="16" y="70"/>
                        <a:pt x="8" y="67"/>
                        <a:pt x="6" y="60"/>
                      </a:cubicBezTo>
                      <a:cubicBezTo>
                        <a:pt x="0" y="37"/>
                        <a:pt x="22" y="10"/>
                        <a:pt x="41"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3" name="Freeform 21"/>
                <p:cNvSpPr>
                  <a:spLocks noChangeAspect="1"/>
                </p:cNvSpPr>
                <p:nvPr/>
              </p:nvSpPr>
              <p:spPr bwMode="auto">
                <a:xfrm>
                  <a:off x="6155" y="6586"/>
                  <a:ext cx="317" cy="334"/>
                </a:xfrm>
                <a:custGeom>
                  <a:avLst/>
                  <a:gdLst/>
                  <a:ahLst/>
                  <a:cxnLst>
                    <a:cxn ang="0">
                      <a:pos x="50" y="29"/>
                    </a:cxn>
                    <a:cxn ang="0">
                      <a:pos x="115" y="64"/>
                    </a:cxn>
                    <a:cxn ang="0">
                      <a:pos x="125" y="49"/>
                    </a:cxn>
                    <a:cxn ang="0">
                      <a:pos x="155" y="59"/>
                    </a:cxn>
                    <a:cxn ang="0">
                      <a:pos x="170" y="64"/>
                    </a:cxn>
                    <a:cxn ang="0">
                      <a:pos x="170" y="34"/>
                    </a:cxn>
                    <a:cxn ang="0">
                      <a:pos x="200" y="44"/>
                    </a:cxn>
                    <a:cxn ang="0">
                      <a:pos x="225" y="89"/>
                    </a:cxn>
                    <a:cxn ang="0">
                      <a:pos x="270" y="89"/>
                    </a:cxn>
                    <a:cxn ang="0">
                      <a:pos x="310" y="144"/>
                    </a:cxn>
                    <a:cxn ang="0">
                      <a:pos x="290" y="179"/>
                    </a:cxn>
                    <a:cxn ang="0">
                      <a:pos x="245" y="219"/>
                    </a:cxn>
                    <a:cxn ang="0">
                      <a:pos x="215" y="269"/>
                    </a:cxn>
                    <a:cxn ang="0">
                      <a:pos x="180" y="334"/>
                    </a:cxn>
                    <a:cxn ang="0">
                      <a:pos x="80" y="269"/>
                    </a:cxn>
                    <a:cxn ang="0">
                      <a:pos x="35" y="234"/>
                    </a:cxn>
                    <a:cxn ang="0">
                      <a:pos x="0" y="159"/>
                    </a:cxn>
                    <a:cxn ang="0">
                      <a:pos x="25" y="129"/>
                    </a:cxn>
                    <a:cxn ang="0">
                      <a:pos x="50" y="99"/>
                    </a:cxn>
                    <a:cxn ang="0">
                      <a:pos x="60" y="84"/>
                    </a:cxn>
                    <a:cxn ang="0">
                      <a:pos x="50" y="29"/>
                    </a:cxn>
                  </a:cxnLst>
                  <a:rect l="0" t="0" r="r" b="b"/>
                  <a:pathLst>
                    <a:path w="317" h="334">
                      <a:moveTo>
                        <a:pt x="50" y="29"/>
                      </a:moveTo>
                      <a:cubicBezTo>
                        <a:pt x="93" y="0"/>
                        <a:pt x="88" y="46"/>
                        <a:pt x="115" y="64"/>
                      </a:cubicBezTo>
                      <a:cubicBezTo>
                        <a:pt x="118" y="59"/>
                        <a:pt x="119" y="50"/>
                        <a:pt x="125" y="49"/>
                      </a:cubicBezTo>
                      <a:cubicBezTo>
                        <a:pt x="135" y="48"/>
                        <a:pt x="145" y="56"/>
                        <a:pt x="155" y="59"/>
                      </a:cubicBezTo>
                      <a:cubicBezTo>
                        <a:pt x="160" y="61"/>
                        <a:pt x="170" y="64"/>
                        <a:pt x="170" y="64"/>
                      </a:cubicBezTo>
                      <a:cubicBezTo>
                        <a:pt x="169" y="62"/>
                        <a:pt x="157" y="36"/>
                        <a:pt x="170" y="34"/>
                      </a:cubicBezTo>
                      <a:cubicBezTo>
                        <a:pt x="180" y="33"/>
                        <a:pt x="200" y="44"/>
                        <a:pt x="200" y="44"/>
                      </a:cubicBezTo>
                      <a:cubicBezTo>
                        <a:pt x="223" y="78"/>
                        <a:pt x="216" y="63"/>
                        <a:pt x="225" y="89"/>
                      </a:cubicBezTo>
                      <a:cubicBezTo>
                        <a:pt x="242" y="63"/>
                        <a:pt x="248" y="74"/>
                        <a:pt x="270" y="89"/>
                      </a:cubicBezTo>
                      <a:cubicBezTo>
                        <a:pt x="287" y="122"/>
                        <a:pt x="274" y="135"/>
                        <a:pt x="310" y="144"/>
                      </a:cubicBezTo>
                      <a:cubicBezTo>
                        <a:pt x="317" y="166"/>
                        <a:pt x="311" y="172"/>
                        <a:pt x="290" y="179"/>
                      </a:cubicBezTo>
                      <a:cubicBezTo>
                        <a:pt x="281" y="215"/>
                        <a:pt x="288" y="213"/>
                        <a:pt x="245" y="219"/>
                      </a:cubicBezTo>
                      <a:cubicBezTo>
                        <a:pt x="228" y="236"/>
                        <a:pt x="228" y="250"/>
                        <a:pt x="215" y="269"/>
                      </a:cubicBezTo>
                      <a:cubicBezTo>
                        <a:pt x="211" y="294"/>
                        <a:pt x="206" y="325"/>
                        <a:pt x="180" y="334"/>
                      </a:cubicBezTo>
                      <a:cubicBezTo>
                        <a:pt x="138" y="313"/>
                        <a:pt x="135" y="283"/>
                        <a:pt x="80" y="269"/>
                      </a:cubicBezTo>
                      <a:cubicBezTo>
                        <a:pt x="68" y="251"/>
                        <a:pt x="53" y="246"/>
                        <a:pt x="35" y="234"/>
                      </a:cubicBezTo>
                      <a:cubicBezTo>
                        <a:pt x="23" y="209"/>
                        <a:pt x="15" y="182"/>
                        <a:pt x="0" y="159"/>
                      </a:cubicBezTo>
                      <a:cubicBezTo>
                        <a:pt x="7" y="148"/>
                        <a:pt x="19" y="140"/>
                        <a:pt x="25" y="129"/>
                      </a:cubicBezTo>
                      <a:cubicBezTo>
                        <a:pt x="44" y="96"/>
                        <a:pt x="11" y="119"/>
                        <a:pt x="50" y="99"/>
                      </a:cubicBezTo>
                      <a:cubicBezTo>
                        <a:pt x="53" y="94"/>
                        <a:pt x="60" y="90"/>
                        <a:pt x="60" y="84"/>
                      </a:cubicBezTo>
                      <a:cubicBezTo>
                        <a:pt x="60" y="73"/>
                        <a:pt x="39" y="40"/>
                        <a:pt x="50" y="29"/>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4" name="Freeform 22"/>
                <p:cNvSpPr>
                  <a:spLocks noChangeAspect="1"/>
                </p:cNvSpPr>
                <p:nvPr/>
              </p:nvSpPr>
              <p:spPr bwMode="auto">
                <a:xfrm>
                  <a:off x="6252" y="7355"/>
                  <a:ext cx="223" cy="475"/>
                </a:xfrm>
                <a:custGeom>
                  <a:avLst/>
                  <a:gdLst/>
                  <a:ahLst/>
                  <a:cxnLst>
                    <a:cxn ang="0">
                      <a:pos x="138" y="35"/>
                    </a:cxn>
                    <a:cxn ang="0">
                      <a:pos x="173" y="0"/>
                    </a:cxn>
                    <a:cxn ang="0">
                      <a:pos x="223" y="30"/>
                    </a:cxn>
                    <a:cxn ang="0">
                      <a:pos x="183" y="60"/>
                    </a:cxn>
                    <a:cxn ang="0">
                      <a:pos x="208" y="120"/>
                    </a:cxn>
                    <a:cxn ang="0">
                      <a:pos x="168" y="200"/>
                    </a:cxn>
                    <a:cxn ang="0">
                      <a:pos x="148" y="300"/>
                    </a:cxn>
                    <a:cxn ang="0">
                      <a:pos x="123" y="355"/>
                    </a:cxn>
                    <a:cxn ang="0">
                      <a:pos x="128" y="375"/>
                    </a:cxn>
                    <a:cxn ang="0">
                      <a:pos x="143" y="380"/>
                    </a:cxn>
                    <a:cxn ang="0">
                      <a:pos x="123" y="435"/>
                    </a:cxn>
                    <a:cxn ang="0">
                      <a:pos x="108" y="440"/>
                    </a:cxn>
                    <a:cxn ang="0">
                      <a:pos x="98" y="425"/>
                    </a:cxn>
                    <a:cxn ang="0">
                      <a:pos x="98" y="475"/>
                    </a:cxn>
                    <a:cxn ang="0">
                      <a:pos x="38" y="420"/>
                    </a:cxn>
                    <a:cxn ang="0">
                      <a:pos x="63" y="375"/>
                    </a:cxn>
                    <a:cxn ang="0">
                      <a:pos x="73" y="355"/>
                    </a:cxn>
                    <a:cxn ang="0">
                      <a:pos x="38" y="330"/>
                    </a:cxn>
                    <a:cxn ang="0">
                      <a:pos x="33" y="315"/>
                    </a:cxn>
                    <a:cxn ang="0">
                      <a:pos x="13" y="305"/>
                    </a:cxn>
                    <a:cxn ang="0">
                      <a:pos x="23" y="270"/>
                    </a:cxn>
                    <a:cxn ang="0">
                      <a:pos x="38" y="235"/>
                    </a:cxn>
                    <a:cxn ang="0">
                      <a:pos x="73" y="210"/>
                    </a:cxn>
                    <a:cxn ang="0">
                      <a:pos x="68" y="170"/>
                    </a:cxn>
                    <a:cxn ang="0">
                      <a:pos x="53" y="95"/>
                    </a:cxn>
                    <a:cxn ang="0">
                      <a:pos x="88" y="65"/>
                    </a:cxn>
                    <a:cxn ang="0">
                      <a:pos x="133" y="55"/>
                    </a:cxn>
                    <a:cxn ang="0">
                      <a:pos x="138" y="35"/>
                    </a:cxn>
                  </a:cxnLst>
                  <a:rect l="0" t="0" r="r" b="b"/>
                  <a:pathLst>
                    <a:path w="223" h="475">
                      <a:moveTo>
                        <a:pt x="138" y="35"/>
                      </a:moveTo>
                      <a:cubicBezTo>
                        <a:pt x="170" y="43"/>
                        <a:pt x="161" y="31"/>
                        <a:pt x="173" y="0"/>
                      </a:cubicBezTo>
                      <a:cubicBezTo>
                        <a:pt x="182" y="27"/>
                        <a:pt x="195" y="25"/>
                        <a:pt x="223" y="30"/>
                      </a:cubicBezTo>
                      <a:cubicBezTo>
                        <a:pt x="215" y="53"/>
                        <a:pt x="206" y="54"/>
                        <a:pt x="183" y="60"/>
                      </a:cubicBezTo>
                      <a:cubicBezTo>
                        <a:pt x="189" y="83"/>
                        <a:pt x="202" y="97"/>
                        <a:pt x="208" y="120"/>
                      </a:cubicBezTo>
                      <a:cubicBezTo>
                        <a:pt x="177" y="141"/>
                        <a:pt x="184" y="168"/>
                        <a:pt x="168" y="200"/>
                      </a:cubicBezTo>
                      <a:cubicBezTo>
                        <a:pt x="162" y="236"/>
                        <a:pt x="159" y="266"/>
                        <a:pt x="148" y="300"/>
                      </a:cubicBezTo>
                      <a:cubicBezTo>
                        <a:pt x="156" y="324"/>
                        <a:pt x="148" y="347"/>
                        <a:pt x="123" y="355"/>
                      </a:cubicBezTo>
                      <a:cubicBezTo>
                        <a:pt x="125" y="362"/>
                        <a:pt x="124" y="370"/>
                        <a:pt x="128" y="375"/>
                      </a:cubicBezTo>
                      <a:cubicBezTo>
                        <a:pt x="131" y="379"/>
                        <a:pt x="141" y="375"/>
                        <a:pt x="143" y="380"/>
                      </a:cubicBezTo>
                      <a:cubicBezTo>
                        <a:pt x="145" y="385"/>
                        <a:pt x="128" y="430"/>
                        <a:pt x="123" y="435"/>
                      </a:cubicBezTo>
                      <a:cubicBezTo>
                        <a:pt x="119" y="439"/>
                        <a:pt x="113" y="438"/>
                        <a:pt x="108" y="440"/>
                      </a:cubicBezTo>
                      <a:cubicBezTo>
                        <a:pt x="105" y="435"/>
                        <a:pt x="92" y="425"/>
                        <a:pt x="98" y="425"/>
                      </a:cubicBezTo>
                      <a:cubicBezTo>
                        <a:pt x="141" y="425"/>
                        <a:pt x="107" y="466"/>
                        <a:pt x="98" y="475"/>
                      </a:cubicBezTo>
                      <a:cubicBezTo>
                        <a:pt x="74" y="457"/>
                        <a:pt x="59" y="441"/>
                        <a:pt x="38" y="420"/>
                      </a:cubicBezTo>
                      <a:cubicBezTo>
                        <a:pt x="25" y="381"/>
                        <a:pt x="18" y="386"/>
                        <a:pt x="63" y="375"/>
                      </a:cubicBezTo>
                      <a:cubicBezTo>
                        <a:pt x="88" y="383"/>
                        <a:pt x="100" y="373"/>
                        <a:pt x="73" y="355"/>
                      </a:cubicBezTo>
                      <a:cubicBezTo>
                        <a:pt x="45" y="313"/>
                        <a:pt x="88" y="372"/>
                        <a:pt x="38" y="330"/>
                      </a:cubicBezTo>
                      <a:cubicBezTo>
                        <a:pt x="34" y="327"/>
                        <a:pt x="37" y="319"/>
                        <a:pt x="33" y="315"/>
                      </a:cubicBezTo>
                      <a:cubicBezTo>
                        <a:pt x="28" y="310"/>
                        <a:pt x="20" y="308"/>
                        <a:pt x="13" y="305"/>
                      </a:cubicBezTo>
                      <a:cubicBezTo>
                        <a:pt x="0" y="286"/>
                        <a:pt x="0" y="278"/>
                        <a:pt x="23" y="270"/>
                      </a:cubicBezTo>
                      <a:cubicBezTo>
                        <a:pt x="32" y="243"/>
                        <a:pt x="10" y="244"/>
                        <a:pt x="38" y="235"/>
                      </a:cubicBezTo>
                      <a:cubicBezTo>
                        <a:pt x="63" y="243"/>
                        <a:pt x="67" y="234"/>
                        <a:pt x="73" y="210"/>
                      </a:cubicBezTo>
                      <a:cubicBezTo>
                        <a:pt x="50" y="195"/>
                        <a:pt x="42" y="188"/>
                        <a:pt x="68" y="170"/>
                      </a:cubicBezTo>
                      <a:cubicBezTo>
                        <a:pt x="85" y="135"/>
                        <a:pt x="63" y="126"/>
                        <a:pt x="53" y="95"/>
                      </a:cubicBezTo>
                      <a:cubicBezTo>
                        <a:pt x="65" y="86"/>
                        <a:pt x="75" y="74"/>
                        <a:pt x="88" y="65"/>
                      </a:cubicBezTo>
                      <a:cubicBezTo>
                        <a:pt x="101" y="56"/>
                        <a:pt x="120" y="64"/>
                        <a:pt x="133" y="55"/>
                      </a:cubicBezTo>
                      <a:cubicBezTo>
                        <a:pt x="139" y="51"/>
                        <a:pt x="136" y="42"/>
                        <a:pt x="138" y="3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5" name="Freeform 23"/>
                <p:cNvSpPr>
                  <a:spLocks noChangeAspect="1"/>
                </p:cNvSpPr>
                <p:nvPr/>
              </p:nvSpPr>
              <p:spPr bwMode="auto">
                <a:xfrm>
                  <a:off x="6520" y="7409"/>
                  <a:ext cx="137" cy="186"/>
                </a:xfrm>
                <a:custGeom>
                  <a:avLst/>
                  <a:gdLst/>
                  <a:ahLst/>
                  <a:cxnLst>
                    <a:cxn ang="0">
                      <a:pos x="10" y="46"/>
                    </a:cxn>
                    <a:cxn ang="0">
                      <a:pos x="60" y="26"/>
                    </a:cxn>
                    <a:cxn ang="0">
                      <a:pos x="70" y="66"/>
                    </a:cxn>
                    <a:cxn ang="0">
                      <a:pos x="100" y="86"/>
                    </a:cxn>
                    <a:cxn ang="0">
                      <a:pos x="125" y="146"/>
                    </a:cxn>
                    <a:cxn ang="0">
                      <a:pos x="80" y="181"/>
                    </a:cxn>
                    <a:cxn ang="0">
                      <a:pos x="45" y="136"/>
                    </a:cxn>
                    <a:cxn ang="0">
                      <a:pos x="0" y="81"/>
                    </a:cxn>
                    <a:cxn ang="0">
                      <a:pos x="10" y="46"/>
                    </a:cxn>
                  </a:cxnLst>
                  <a:rect l="0" t="0" r="r" b="b"/>
                  <a:pathLst>
                    <a:path w="137" h="186">
                      <a:moveTo>
                        <a:pt x="10" y="46"/>
                      </a:moveTo>
                      <a:cubicBezTo>
                        <a:pt x="18" y="0"/>
                        <a:pt x="14" y="18"/>
                        <a:pt x="60" y="26"/>
                      </a:cubicBezTo>
                      <a:cubicBezTo>
                        <a:pt x="64" y="39"/>
                        <a:pt x="62" y="55"/>
                        <a:pt x="70" y="66"/>
                      </a:cubicBezTo>
                      <a:cubicBezTo>
                        <a:pt x="77" y="75"/>
                        <a:pt x="100" y="86"/>
                        <a:pt x="100" y="86"/>
                      </a:cubicBezTo>
                      <a:cubicBezTo>
                        <a:pt x="108" y="110"/>
                        <a:pt x="106" y="127"/>
                        <a:pt x="125" y="146"/>
                      </a:cubicBezTo>
                      <a:cubicBezTo>
                        <a:pt x="137" y="181"/>
                        <a:pt x="111" y="177"/>
                        <a:pt x="80" y="181"/>
                      </a:cubicBezTo>
                      <a:cubicBezTo>
                        <a:pt x="12" y="175"/>
                        <a:pt x="11" y="186"/>
                        <a:pt x="45" y="136"/>
                      </a:cubicBezTo>
                      <a:cubicBezTo>
                        <a:pt x="55" y="98"/>
                        <a:pt x="27" y="99"/>
                        <a:pt x="0" y="81"/>
                      </a:cubicBezTo>
                      <a:cubicBezTo>
                        <a:pt x="2" y="72"/>
                        <a:pt x="25" y="31"/>
                        <a:pt x="10" y="4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6" name="Freeform 24"/>
                <p:cNvSpPr>
                  <a:spLocks noChangeAspect="1"/>
                </p:cNvSpPr>
                <p:nvPr/>
              </p:nvSpPr>
              <p:spPr bwMode="auto">
                <a:xfrm>
                  <a:off x="6065" y="7112"/>
                  <a:ext cx="60" cy="73"/>
                </a:xfrm>
                <a:custGeom>
                  <a:avLst/>
                  <a:gdLst/>
                  <a:ahLst/>
                  <a:cxnLst>
                    <a:cxn ang="0">
                      <a:pos x="15" y="8"/>
                    </a:cxn>
                    <a:cxn ang="0">
                      <a:pos x="60" y="23"/>
                    </a:cxn>
                    <a:cxn ang="0">
                      <a:pos x="15" y="63"/>
                    </a:cxn>
                    <a:cxn ang="0">
                      <a:pos x="0" y="33"/>
                    </a:cxn>
                    <a:cxn ang="0">
                      <a:pos x="15" y="8"/>
                    </a:cxn>
                  </a:cxnLst>
                  <a:rect l="0" t="0" r="r" b="b"/>
                  <a:pathLst>
                    <a:path w="60" h="73">
                      <a:moveTo>
                        <a:pt x="15" y="8"/>
                      </a:moveTo>
                      <a:cubicBezTo>
                        <a:pt x="38" y="0"/>
                        <a:pt x="43" y="6"/>
                        <a:pt x="60" y="23"/>
                      </a:cubicBezTo>
                      <a:cubicBezTo>
                        <a:pt x="55" y="60"/>
                        <a:pt x="53" y="73"/>
                        <a:pt x="15" y="63"/>
                      </a:cubicBezTo>
                      <a:cubicBezTo>
                        <a:pt x="11" y="52"/>
                        <a:pt x="0" y="44"/>
                        <a:pt x="0" y="33"/>
                      </a:cubicBezTo>
                      <a:cubicBezTo>
                        <a:pt x="0" y="6"/>
                        <a:pt x="41" y="8"/>
                        <a:pt x="15" y="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7" name="Freeform 25"/>
                <p:cNvSpPr>
                  <a:spLocks noChangeAspect="1"/>
                </p:cNvSpPr>
                <p:nvPr/>
              </p:nvSpPr>
              <p:spPr bwMode="auto">
                <a:xfrm>
                  <a:off x="6340" y="7100"/>
                  <a:ext cx="84" cy="60"/>
                </a:xfrm>
                <a:custGeom>
                  <a:avLst/>
                  <a:gdLst/>
                  <a:ahLst/>
                  <a:cxnLst>
                    <a:cxn ang="0">
                      <a:pos x="0" y="0"/>
                    </a:cxn>
                    <a:cxn ang="0">
                      <a:pos x="65" y="10"/>
                    </a:cxn>
                    <a:cxn ang="0">
                      <a:pos x="70" y="40"/>
                    </a:cxn>
                    <a:cxn ang="0">
                      <a:pos x="30" y="60"/>
                    </a:cxn>
                    <a:cxn ang="0">
                      <a:pos x="0" y="0"/>
                    </a:cxn>
                  </a:cxnLst>
                  <a:rect l="0" t="0" r="r" b="b"/>
                  <a:pathLst>
                    <a:path w="84" h="60">
                      <a:moveTo>
                        <a:pt x="0" y="0"/>
                      </a:moveTo>
                      <a:cubicBezTo>
                        <a:pt x="25" y="12"/>
                        <a:pt x="39" y="3"/>
                        <a:pt x="65" y="10"/>
                      </a:cubicBezTo>
                      <a:cubicBezTo>
                        <a:pt x="70" y="18"/>
                        <a:pt x="84" y="29"/>
                        <a:pt x="70" y="40"/>
                      </a:cubicBezTo>
                      <a:cubicBezTo>
                        <a:pt x="58" y="49"/>
                        <a:pt x="30" y="60"/>
                        <a:pt x="30" y="60"/>
                      </a:cubicBezTo>
                      <a:cubicBezTo>
                        <a:pt x="20" y="29"/>
                        <a:pt x="0" y="39"/>
                        <a:pt x="0"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8" name="Freeform 26"/>
                <p:cNvSpPr>
                  <a:spLocks noChangeAspect="1"/>
                </p:cNvSpPr>
                <p:nvPr/>
              </p:nvSpPr>
              <p:spPr bwMode="auto">
                <a:xfrm>
                  <a:off x="6326" y="7206"/>
                  <a:ext cx="74" cy="74"/>
                </a:xfrm>
                <a:custGeom>
                  <a:avLst/>
                  <a:gdLst/>
                  <a:ahLst/>
                  <a:cxnLst>
                    <a:cxn ang="0">
                      <a:pos x="19" y="29"/>
                    </a:cxn>
                    <a:cxn ang="0">
                      <a:pos x="64" y="19"/>
                    </a:cxn>
                    <a:cxn ang="0">
                      <a:pos x="34" y="74"/>
                    </a:cxn>
                    <a:cxn ang="0">
                      <a:pos x="19" y="34"/>
                    </a:cxn>
                    <a:cxn ang="0">
                      <a:pos x="34" y="24"/>
                    </a:cxn>
                    <a:cxn ang="0">
                      <a:pos x="19" y="29"/>
                    </a:cxn>
                  </a:cxnLst>
                  <a:rect l="0" t="0" r="r" b="b"/>
                  <a:pathLst>
                    <a:path w="74" h="74">
                      <a:moveTo>
                        <a:pt x="19" y="29"/>
                      </a:moveTo>
                      <a:cubicBezTo>
                        <a:pt x="48" y="19"/>
                        <a:pt x="36" y="0"/>
                        <a:pt x="64" y="19"/>
                      </a:cubicBezTo>
                      <a:cubicBezTo>
                        <a:pt x="74" y="49"/>
                        <a:pt x="54" y="54"/>
                        <a:pt x="34" y="74"/>
                      </a:cubicBezTo>
                      <a:cubicBezTo>
                        <a:pt x="13" y="67"/>
                        <a:pt x="0" y="56"/>
                        <a:pt x="19" y="34"/>
                      </a:cubicBezTo>
                      <a:cubicBezTo>
                        <a:pt x="23" y="29"/>
                        <a:pt x="34" y="30"/>
                        <a:pt x="34" y="24"/>
                      </a:cubicBezTo>
                      <a:cubicBezTo>
                        <a:pt x="34" y="19"/>
                        <a:pt x="24" y="27"/>
                        <a:pt x="19" y="29"/>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19" name="Freeform 27"/>
                <p:cNvSpPr>
                  <a:spLocks noChangeAspect="1"/>
                </p:cNvSpPr>
                <p:nvPr/>
              </p:nvSpPr>
              <p:spPr bwMode="auto">
                <a:xfrm>
                  <a:off x="5517" y="7679"/>
                  <a:ext cx="141" cy="146"/>
                </a:xfrm>
                <a:custGeom>
                  <a:avLst/>
                  <a:gdLst/>
                  <a:ahLst/>
                  <a:cxnLst>
                    <a:cxn ang="0">
                      <a:pos x="13" y="1"/>
                    </a:cxn>
                    <a:cxn ang="0">
                      <a:pos x="43" y="6"/>
                    </a:cxn>
                    <a:cxn ang="0">
                      <a:pos x="48" y="26"/>
                    </a:cxn>
                    <a:cxn ang="0">
                      <a:pos x="73" y="46"/>
                    </a:cxn>
                    <a:cxn ang="0">
                      <a:pos x="108" y="81"/>
                    </a:cxn>
                    <a:cxn ang="0">
                      <a:pos x="53" y="86"/>
                    </a:cxn>
                    <a:cxn ang="0">
                      <a:pos x="13" y="1"/>
                    </a:cxn>
                  </a:cxnLst>
                  <a:rect l="0" t="0" r="r" b="b"/>
                  <a:pathLst>
                    <a:path w="141" h="146">
                      <a:moveTo>
                        <a:pt x="13" y="1"/>
                      </a:moveTo>
                      <a:cubicBezTo>
                        <a:pt x="23" y="3"/>
                        <a:pt x="35" y="0"/>
                        <a:pt x="43" y="6"/>
                      </a:cubicBezTo>
                      <a:cubicBezTo>
                        <a:pt x="49" y="10"/>
                        <a:pt x="45" y="20"/>
                        <a:pt x="48" y="26"/>
                      </a:cubicBezTo>
                      <a:cubicBezTo>
                        <a:pt x="56" y="44"/>
                        <a:pt x="57" y="41"/>
                        <a:pt x="73" y="46"/>
                      </a:cubicBezTo>
                      <a:cubicBezTo>
                        <a:pt x="96" y="80"/>
                        <a:pt x="82" y="72"/>
                        <a:pt x="108" y="81"/>
                      </a:cubicBezTo>
                      <a:cubicBezTo>
                        <a:pt x="141" y="146"/>
                        <a:pt x="73" y="99"/>
                        <a:pt x="53" y="86"/>
                      </a:cubicBezTo>
                      <a:cubicBezTo>
                        <a:pt x="0" y="7"/>
                        <a:pt x="24" y="139"/>
                        <a:pt x="13" y="1"/>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0" name="Freeform 28"/>
                <p:cNvSpPr>
                  <a:spLocks noChangeAspect="1"/>
                </p:cNvSpPr>
                <p:nvPr/>
              </p:nvSpPr>
              <p:spPr bwMode="auto">
                <a:xfrm>
                  <a:off x="5768" y="7775"/>
                  <a:ext cx="92" cy="150"/>
                </a:xfrm>
                <a:custGeom>
                  <a:avLst/>
                  <a:gdLst/>
                  <a:ahLst/>
                  <a:cxnLst>
                    <a:cxn ang="0">
                      <a:pos x="2" y="10"/>
                    </a:cxn>
                    <a:cxn ang="0">
                      <a:pos x="27" y="60"/>
                    </a:cxn>
                    <a:cxn ang="0">
                      <a:pos x="37" y="90"/>
                    </a:cxn>
                    <a:cxn ang="0">
                      <a:pos x="42" y="150"/>
                    </a:cxn>
                    <a:cxn ang="0">
                      <a:pos x="92" y="125"/>
                    </a:cxn>
                    <a:cxn ang="0">
                      <a:pos x="82" y="110"/>
                    </a:cxn>
                    <a:cxn ang="0">
                      <a:pos x="17" y="0"/>
                    </a:cxn>
                    <a:cxn ang="0">
                      <a:pos x="2" y="10"/>
                    </a:cxn>
                  </a:cxnLst>
                  <a:rect l="0" t="0" r="r" b="b"/>
                  <a:pathLst>
                    <a:path w="92" h="150">
                      <a:moveTo>
                        <a:pt x="2" y="10"/>
                      </a:moveTo>
                      <a:cubicBezTo>
                        <a:pt x="10" y="26"/>
                        <a:pt x="20" y="44"/>
                        <a:pt x="27" y="60"/>
                      </a:cubicBezTo>
                      <a:cubicBezTo>
                        <a:pt x="31" y="70"/>
                        <a:pt x="37" y="90"/>
                        <a:pt x="37" y="90"/>
                      </a:cubicBezTo>
                      <a:cubicBezTo>
                        <a:pt x="22" y="113"/>
                        <a:pt x="28" y="128"/>
                        <a:pt x="42" y="150"/>
                      </a:cubicBezTo>
                      <a:cubicBezTo>
                        <a:pt x="48" y="149"/>
                        <a:pt x="92" y="147"/>
                        <a:pt x="92" y="125"/>
                      </a:cubicBezTo>
                      <a:cubicBezTo>
                        <a:pt x="92" y="119"/>
                        <a:pt x="84" y="115"/>
                        <a:pt x="82" y="110"/>
                      </a:cubicBezTo>
                      <a:cubicBezTo>
                        <a:pt x="65" y="72"/>
                        <a:pt x="47" y="30"/>
                        <a:pt x="17" y="0"/>
                      </a:cubicBezTo>
                      <a:cubicBezTo>
                        <a:pt x="0" y="6"/>
                        <a:pt x="2" y="0"/>
                        <a:pt x="2" y="1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1" name="Freeform 29"/>
                <p:cNvSpPr>
                  <a:spLocks noChangeAspect="1"/>
                </p:cNvSpPr>
                <p:nvPr/>
              </p:nvSpPr>
              <p:spPr bwMode="auto">
                <a:xfrm>
                  <a:off x="6229" y="7815"/>
                  <a:ext cx="79" cy="89"/>
                </a:xfrm>
                <a:custGeom>
                  <a:avLst/>
                  <a:gdLst/>
                  <a:ahLst/>
                  <a:cxnLst>
                    <a:cxn ang="0">
                      <a:pos x="46" y="0"/>
                    </a:cxn>
                    <a:cxn ang="0">
                      <a:pos x="66" y="5"/>
                    </a:cxn>
                    <a:cxn ang="0">
                      <a:pos x="76" y="35"/>
                    </a:cxn>
                    <a:cxn ang="0">
                      <a:pos x="26" y="60"/>
                    </a:cxn>
                    <a:cxn ang="0">
                      <a:pos x="31" y="20"/>
                    </a:cxn>
                    <a:cxn ang="0">
                      <a:pos x="46" y="0"/>
                    </a:cxn>
                  </a:cxnLst>
                  <a:rect l="0" t="0" r="r" b="b"/>
                  <a:pathLst>
                    <a:path w="79" h="89">
                      <a:moveTo>
                        <a:pt x="46" y="0"/>
                      </a:moveTo>
                      <a:cubicBezTo>
                        <a:pt x="53" y="2"/>
                        <a:pt x="62" y="0"/>
                        <a:pt x="66" y="5"/>
                      </a:cubicBezTo>
                      <a:cubicBezTo>
                        <a:pt x="73" y="13"/>
                        <a:pt x="76" y="35"/>
                        <a:pt x="76" y="35"/>
                      </a:cubicBezTo>
                      <a:cubicBezTo>
                        <a:pt x="58" y="89"/>
                        <a:pt x="79" y="49"/>
                        <a:pt x="26" y="60"/>
                      </a:cubicBezTo>
                      <a:cubicBezTo>
                        <a:pt x="0" y="42"/>
                        <a:pt x="8" y="35"/>
                        <a:pt x="31" y="20"/>
                      </a:cubicBezTo>
                      <a:cubicBezTo>
                        <a:pt x="42" y="3"/>
                        <a:pt x="37" y="9"/>
                        <a:pt x="46"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2" name="Freeform 30"/>
                <p:cNvSpPr>
                  <a:spLocks noChangeAspect="1"/>
                </p:cNvSpPr>
                <p:nvPr/>
              </p:nvSpPr>
              <p:spPr bwMode="auto">
                <a:xfrm>
                  <a:off x="4546" y="7624"/>
                  <a:ext cx="419" cy="331"/>
                </a:xfrm>
                <a:custGeom>
                  <a:avLst/>
                  <a:gdLst/>
                  <a:ahLst/>
                  <a:cxnLst>
                    <a:cxn ang="0">
                      <a:pos x="44" y="11"/>
                    </a:cxn>
                    <a:cxn ang="0">
                      <a:pos x="79" y="11"/>
                    </a:cxn>
                    <a:cxn ang="0">
                      <a:pos x="84" y="31"/>
                    </a:cxn>
                    <a:cxn ang="0">
                      <a:pos x="119" y="41"/>
                    </a:cxn>
                    <a:cxn ang="0">
                      <a:pos x="154" y="76"/>
                    </a:cxn>
                    <a:cxn ang="0">
                      <a:pos x="209" y="151"/>
                    </a:cxn>
                    <a:cxn ang="0">
                      <a:pos x="274" y="171"/>
                    </a:cxn>
                    <a:cxn ang="0">
                      <a:pos x="304" y="196"/>
                    </a:cxn>
                    <a:cxn ang="0">
                      <a:pos x="314" y="181"/>
                    </a:cxn>
                    <a:cxn ang="0">
                      <a:pos x="329" y="176"/>
                    </a:cxn>
                    <a:cxn ang="0">
                      <a:pos x="394" y="181"/>
                    </a:cxn>
                    <a:cxn ang="0">
                      <a:pos x="389" y="211"/>
                    </a:cxn>
                    <a:cxn ang="0">
                      <a:pos x="384" y="226"/>
                    </a:cxn>
                    <a:cxn ang="0">
                      <a:pos x="399" y="231"/>
                    </a:cxn>
                    <a:cxn ang="0">
                      <a:pos x="419" y="241"/>
                    </a:cxn>
                    <a:cxn ang="0">
                      <a:pos x="379" y="286"/>
                    </a:cxn>
                    <a:cxn ang="0">
                      <a:pos x="329" y="286"/>
                    </a:cxn>
                    <a:cxn ang="0">
                      <a:pos x="249" y="271"/>
                    </a:cxn>
                    <a:cxn ang="0">
                      <a:pos x="249" y="301"/>
                    </a:cxn>
                    <a:cxn ang="0">
                      <a:pos x="209" y="331"/>
                    </a:cxn>
                    <a:cxn ang="0">
                      <a:pos x="169" y="291"/>
                    </a:cxn>
                    <a:cxn ang="0">
                      <a:pos x="84" y="251"/>
                    </a:cxn>
                    <a:cxn ang="0">
                      <a:pos x="54" y="176"/>
                    </a:cxn>
                    <a:cxn ang="0">
                      <a:pos x="64" y="141"/>
                    </a:cxn>
                    <a:cxn ang="0">
                      <a:pos x="49" y="136"/>
                    </a:cxn>
                    <a:cxn ang="0">
                      <a:pos x="44" y="151"/>
                    </a:cxn>
                    <a:cxn ang="0">
                      <a:pos x="9" y="186"/>
                    </a:cxn>
                    <a:cxn ang="0">
                      <a:pos x="44" y="126"/>
                    </a:cxn>
                    <a:cxn ang="0">
                      <a:pos x="19" y="96"/>
                    </a:cxn>
                    <a:cxn ang="0">
                      <a:pos x="29" y="56"/>
                    </a:cxn>
                    <a:cxn ang="0">
                      <a:pos x="29" y="26"/>
                    </a:cxn>
                    <a:cxn ang="0">
                      <a:pos x="44" y="11"/>
                    </a:cxn>
                  </a:cxnLst>
                  <a:rect l="0" t="0" r="r" b="b"/>
                  <a:pathLst>
                    <a:path w="419" h="331">
                      <a:moveTo>
                        <a:pt x="44" y="11"/>
                      </a:moveTo>
                      <a:cubicBezTo>
                        <a:pt x="55" y="7"/>
                        <a:pt x="68" y="0"/>
                        <a:pt x="79" y="11"/>
                      </a:cubicBezTo>
                      <a:cubicBezTo>
                        <a:pt x="84" y="16"/>
                        <a:pt x="79" y="26"/>
                        <a:pt x="84" y="31"/>
                      </a:cubicBezTo>
                      <a:cubicBezTo>
                        <a:pt x="93" y="40"/>
                        <a:pt x="107" y="37"/>
                        <a:pt x="119" y="41"/>
                      </a:cubicBezTo>
                      <a:cubicBezTo>
                        <a:pt x="127" y="64"/>
                        <a:pt x="130" y="70"/>
                        <a:pt x="154" y="76"/>
                      </a:cubicBezTo>
                      <a:cubicBezTo>
                        <a:pt x="213" y="56"/>
                        <a:pt x="183" y="112"/>
                        <a:pt x="209" y="151"/>
                      </a:cubicBezTo>
                      <a:cubicBezTo>
                        <a:pt x="254" y="140"/>
                        <a:pt x="241" y="160"/>
                        <a:pt x="274" y="171"/>
                      </a:cubicBezTo>
                      <a:cubicBezTo>
                        <a:pt x="276" y="173"/>
                        <a:pt x="298" y="197"/>
                        <a:pt x="304" y="196"/>
                      </a:cubicBezTo>
                      <a:cubicBezTo>
                        <a:pt x="310" y="195"/>
                        <a:pt x="309" y="185"/>
                        <a:pt x="314" y="181"/>
                      </a:cubicBezTo>
                      <a:cubicBezTo>
                        <a:pt x="318" y="178"/>
                        <a:pt x="324" y="178"/>
                        <a:pt x="329" y="176"/>
                      </a:cubicBezTo>
                      <a:cubicBezTo>
                        <a:pt x="361" y="192"/>
                        <a:pt x="357" y="174"/>
                        <a:pt x="394" y="181"/>
                      </a:cubicBezTo>
                      <a:cubicBezTo>
                        <a:pt x="392" y="191"/>
                        <a:pt x="391" y="201"/>
                        <a:pt x="389" y="211"/>
                      </a:cubicBezTo>
                      <a:cubicBezTo>
                        <a:pt x="388" y="216"/>
                        <a:pt x="382" y="221"/>
                        <a:pt x="384" y="226"/>
                      </a:cubicBezTo>
                      <a:cubicBezTo>
                        <a:pt x="386" y="231"/>
                        <a:pt x="394" y="229"/>
                        <a:pt x="399" y="231"/>
                      </a:cubicBezTo>
                      <a:cubicBezTo>
                        <a:pt x="406" y="234"/>
                        <a:pt x="412" y="238"/>
                        <a:pt x="419" y="241"/>
                      </a:cubicBezTo>
                      <a:cubicBezTo>
                        <a:pt x="411" y="271"/>
                        <a:pt x="413" y="297"/>
                        <a:pt x="379" y="286"/>
                      </a:cubicBezTo>
                      <a:cubicBezTo>
                        <a:pt x="354" y="261"/>
                        <a:pt x="359" y="276"/>
                        <a:pt x="329" y="286"/>
                      </a:cubicBezTo>
                      <a:cubicBezTo>
                        <a:pt x="295" y="277"/>
                        <a:pt x="281" y="265"/>
                        <a:pt x="249" y="271"/>
                      </a:cubicBezTo>
                      <a:cubicBezTo>
                        <a:pt x="222" y="311"/>
                        <a:pt x="249" y="261"/>
                        <a:pt x="249" y="301"/>
                      </a:cubicBezTo>
                      <a:cubicBezTo>
                        <a:pt x="249" y="317"/>
                        <a:pt x="219" y="324"/>
                        <a:pt x="209" y="331"/>
                      </a:cubicBezTo>
                      <a:cubicBezTo>
                        <a:pt x="195" y="309"/>
                        <a:pt x="196" y="298"/>
                        <a:pt x="169" y="291"/>
                      </a:cubicBezTo>
                      <a:cubicBezTo>
                        <a:pt x="155" y="250"/>
                        <a:pt x="124" y="255"/>
                        <a:pt x="84" y="251"/>
                      </a:cubicBezTo>
                      <a:cubicBezTo>
                        <a:pt x="71" y="226"/>
                        <a:pt x="70" y="199"/>
                        <a:pt x="54" y="176"/>
                      </a:cubicBezTo>
                      <a:cubicBezTo>
                        <a:pt x="57" y="164"/>
                        <a:pt x="66" y="153"/>
                        <a:pt x="64" y="141"/>
                      </a:cubicBezTo>
                      <a:cubicBezTo>
                        <a:pt x="63" y="136"/>
                        <a:pt x="54" y="134"/>
                        <a:pt x="49" y="136"/>
                      </a:cubicBezTo>
                      <a:cubicBezTo>
                        <a:pt x="44" y="138"/>
                        <a:pt x="47" y="146"/>
                        <a:pt x="44" y="151"/>
                      </a:cubicBezTo>
                      <a:cubicBezTo>
                        <a:pt x="26" y="184"/>
                        <a:pt x="33" y="178"/>
                        <a:pt x="9" y="186"/>
                      </a:cubicBezTo>
                      <a:cubicBezTo>
                        <a:pt x="0" y="149"/>
                        <a:pt x="20" y="150"/>
                        <a:pt x="44" y="126"/>
                      </a:cubicBezTo>
                      <a:cubicBezTo>
                        <a:pt x="34" y="119"/>
                        <a:pt x="18" y="112"/>
                        <a:pt x="19" y="96"/>
                      </a:cubicBezTo>
                      <a:cubicBezTo>
                        <a:pt x="20" y="82"/>
                        <a:pt x="29" y="56"/>
                        <a:pt x="29" y="56"/>
                      </a:cubicBezTo>
                      <a:cubicBezTo>
                        <a:pt x="25" y="44"/>
                        <a:pt x="20" y="38"/>
                        <a:pt x="29" y="26"/>
                      </a:cubicBezTo>
                      <a:cubicBezTo>
                        <a:pt x="45" y="6"/>
                        <a:pt x="44" y="25"/>
                        <a:pt x="44" y="11"/>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3" name="Freeform 31"/>
                <p:cNvSpPr>
                  <a:spLocks noChangeAspect="1"/>
                </p:cNvSpPr>
                <p:nvPr/>
              </p:nvSpPr>
              <p:spPr bwMode="auto">
                <a:xfrm>
                  <a:off x="4840" y="7907"/>
                  <a:ext cx="90" cy="158"/>
                </a:xfrm>
                <a:custGeom>
                  <a:avLst/>
                  <a:gdLst/>
                  <a:ahLst/>
                  <a:cxnLst>
                    <a:cxn ang="0">
                      <a:pos x="40" y="23"/>
                    </a:cxn>
                    <a:cxn ang="0">
                      <a:pos x="90" y="43"/>
                    </a:cxn>
                    <a:cxn ang="0">
                      <a:pos x="65" y="88"/>
                    </a:cxn>
                    <a:cxn ang="0">
                      <a:pos x="55" y="118"/>
                    </a:cxn>
                    <a:cxn ang="0">
                      <a:pos x="45" y="148"/>
                    </a:cxn>
                    <a:cxn ang="0">
                      <a:pos x="30" y="133"/>
                    </a:cxn>
                    <a:cxn ang="0">
                      <a:pos x="20" y="98"/>
                    </a:cxn>
                    <a:cxn ang="0">
                      <a:pos x="0" y="53"/>
                    </a:cxn>
                    <a:cxn ang="0">
                      <a:pos x="30" y="38"/>
                    </a:cxn>
                    <a:cxn ang="0">
                      <a:pos x="40" y="23"/>
                    </a:cxn>
                  </a:cxnLst>
                  <a:rect l="0" t="0" r="r" b="b"/>
                  <a:pathLst>
                    <a:path w="90" h="158">
                      <a:moveTo>
                        <a:pt x="40" y="23"/>
                      </a:moveTo>
                      <a:cubicBezTo>
                        <a:pt x="74" y="0"/>
                        <a:pt x="65" y="27"/>
                        <a:pt x="90" y="43"/>
                      </a:cubicBezTo>
                      <a:cubicBezTo>
                        <a:pt x="71" y="72"/>
                        <a:pt x="56" y="51"/>
                        <a:pt x="65" y="88"/>
                      </a:cubicBezTo>
                      <a:cubicBezTo>
                        <a:pt x="62" y="98"/>
                        <a:pt x="55" y="107"/>
                        <a:pt x="55" y="118"/>
                      </a:cubicBezTo>
                      <a:cubicBezTo>
                        <a:pt x="55" y="157"/>
                        <a:pt x="84" y="158"/>
                        <a:pt x="45" y="148"/>
                      </a:cubicBezTo>
                      <a:cubicBezTo>
                        <a:pt x="40" y="143"/>
                        <a:pt x="32" y="140"/>
                        <a:pt x="30" y="133"/>
                      </a:cubicBezTo>
                      <a:cubicBezTo>
                        <a:pt x="19" y="91"/>
                        <a:pt x="54" y="121"/>
                        <a:pt x="20" y="98"/>
                      </a:cubicBezTo>
                      <a:cubicBezTo>
                        <a:pt x="8" y="62"/>
                        <a:pt x="16" y="77"/>
                        <a:pt x="0" y="53"/>
                      </a:cubicBezTo>
                      <a:cubicBezTo>
                        <a:pt x="9" y="47"/>
                        <a:pt x="22" y="46"/>
                        <a:pt x="30" y="38"/>
                      </a:cubicBezTo>
                      <a:cubicBezTo>
                        <a:pt x="47" y="21"/>
                        <a:pt x="26" y="23"/>
                        <a:pt x="40" y="23"/>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4" name="Freeform 32"/>
                <p:cNvSpPr>
                  <a:spLocks noChangeAspect="1"/>
                </p:cNvSpPr>
                <p:nvPr/>
              </p:nvSpPr>
              <p:spPr bwMode="auto">
                <a:xfrm>
                  <a:off x="4538" y="7908"/>
                  <a:ext cx="202" cy="300"/>
                </a:xfrm>
                <a:custGeom>
                  <a:avLst/>
                  <a:gdLst/>
                  <a:ahLst/>
                  <a:cxnLst>
                    <a:cxn ang="0">
                      <a:pos x="7" y="27"/>
                    </a:cxn>
                    <a:cxn ang="0">
                      <a:pos x="122" y="47"/>
                    </a:cxn>
                    <a:cxn ang="0">
                      <a:pos x="132" y="77"/>
                    </a:cxn>
                    <a:cxn ang="0">
                      <a:pos x="162" y="87"/>
                    </a:cxn>
                    <a:cxn ang="0">
                      <a:pos x="177" y="122"/>
                    </a:cxn>
                    <a:cxn ang="0">
                      <a:pos x="202" y="177"/>
                    </a:cxn>
                    <a:cxn ang="0">
                      <a:pos x="137" y="272"/>
                    </a:cxn>
                    <a:cxn ang="0">
                      <a:pos x="112" y="292"/>
                    </a:cxn>
                    <a:cxn ang="0">
                      <a:pos x="92" y="262"/>
                    </a:cxn>
                    <a:cxn ang="0">
                      <a:pos x="112" y="237"/>
                    </a:cxn>
                    <a:cxn ang="0">
                      <a:pos x="132" y="207"/>
                    </a:cxn>
                    <a:cxn ang="0">
                      <a:pos x="97" y="217"/>
                    </a:cxn>
                    <a:cxn ang="0">
                      <a:pos x="62" y="142"/>
                    </a:cxn>
                    <a:cxn ang="0">
                      <a:pos x="32" y="67"/>
                    </a:cxn>
                    <a:cxn ang="0">
                      <a:pos x="2" y="42"/>
                    </a:cxn>
                    <a:cxn ang="0">
                      <a:pos x="7" y="27"/>
                    </a:cxn>
                  </a:cxnLst>
                  <a:rect l="0" t="0" r="r" b="b"/>
                  <a:pathLst>
                    <a:path w="202" h="300">
                      <a:moveTo>
                        <a:pt x="7" y="27"/>
                      </a:moveTo>
                      <a:cubicBezTo>
                        <a:pt x="47" y="0"/>
                        <a:pt x="86" y="29"/>
                        <a:pt x="122" y="47"/>
                      </a:cubicBezTo>
                      <a:cubicBezTo>
                        <a:pt x="125" y="57"/>
                        <a:pt x="129" y="67"/>
                        <a:pt x="132" y="77"/>
                      </a:cubicBezTo>
                      <a:cubicBezTo>
                        <a:pt x="135" y="87"/>
                        <a:pt x="162" y="87"/>
                        <a:pt x="162" y="87"/>
                      </a:cubicBezTo>
                      <a:cubicBezTo>
                        <a:pt x="166" y="99"/>
                        <a:pt x="174" y="110"/>
                        <a:pt x="177" y="122"/>
                      </a:cubicBezTo>
                      <a:cubicBezTo>
                        <a:pt x="190" y="181"/>
                        <a:pt x="163" y="167"/>
                        <a:pt x="202" y="177"/>
                      </a:cubicBezTo>
                      <a:cubicBezTo>
                        <a:pt x="177" y="227"/>
                        <a:pt x="196" y="252"/>
                        <a:pt x="137" y="272"/>
                      </a:cubicBezTo>
                      <a:cubicBezTo>
                        <a:pt x="135" y="275"/>
                        <a:pt x="123" y="300"/>
                        <a:pt x="112" y="292"/>
                      </a:cubicBezTo>
                      <a:cubicBezTo>
                        <a:pt x="102" y="285"/>
                        <a:pt x="92" y="262"/>
                        <a:pt x="92" y="262"/>
                      </a:cubicBezTo>
                      <a:cubicBezTo>
                        <a:pt x="103" y="228"/>
                        <a:pt x="88" y="265"/>
                        <a:pt x="112" y="237"/>
                      </a:cubicBezTo>
                      <a:cubicBezTo>
                        <a:pt x="120" y="228"/>
                        <a:pt x="132" y="207"/>
                        <a:pt x="132" y="207"/>
                      </a:cubicBezTo>
                      <a:cubicBezTo>
                        <a:pt x="122" y="177"/>
                        <a:pt x="117" y="204"/>
                        <a:pt x="97" y="217"/>
                      </a:cubicBezTo>
                      <a:cubicBezTo>
                        <a:pt x="83" y="189"/>
                        <a:pt x="84" y="164"/>
                        <a:pt x="62" y="142"/>
                      </a:cubicBezTo>
                      <a:cubicBezTo>
                        <a:pt x="48" y="93"/>
                        <a:pt x="57" y="118"/>
                        <a:pt x="32" y="67"/>
                      </a:cubicBezTo>
                      <a:cubicBezTo>
                        <a:pt x="26" y="55"/>
                        <a:pt x="7" y="54"/>
                        <a:pt x="2" y="42"/>
                      </a:cubicBezTo>
                      <a:cubicBezTo>
                        <a:pt x="0" y="37"/>
                        <a:pt x="5" y="32"/>
                        <a:pt x="7" y="27"/>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5" name="Freeform 33"/>
                <p:cNvSpPr>
                  <a:spLocks noChangeAspect="1"/>
                </p:cNvSpPr>
                <p:nvPr/>
              </p:nvSpPr>
              <p:spPr bwMode="auto">
                <a:xfrm>
                  <a:off x="4455" y="8296"/>
                  <a:ext cx="142" cy="145"/>
                </a:xfrm>
                <a:custGeom>
                  <a:avLst/>
                  <a:gdLst/>
                  <a:ahLst/>
                  <a:cxnLst>
                    <a:cxn ang="0">
                      <a:pos x="65" y="69"/>
                    </a:cxn>
                    <a:cxn ang="0">
                      <a:pos x="90" y="44"/>
                    </a:cxn>
                    <a:cxn ang="0">
                      <a:pos x="125" y="19"/>
                    </a:cxn>
                    <a:cxn ang="0">
                      <a:pos x="125" y="84"/>
                    </a:cxn>
                    <a:cxn ang="0">
                      <a:pos x="70" y="144"/>
                    </a:cxn>
                    <a:cxn ang="0">
                      <a:pos x="60" y="89"/>
                    </a:cxn>
                    <a:cxn ang="0">
                      <a:pos x="45" y="129"/>
                    </a:cxn>
                    <a:cxn ang="0">
                      <a:pos x="30" y="144"/>
                    </a:cxn>
                    <a:cxn ang="0">
                      <a:pos x="0" y="74"/>
                    </a:cxn>
                    <a:cxn ang="0">
                      <a:pos x="40" y="79"/>
                    </a:cxn>
                    <a:cxn ang="0">
                      <a:pos x="65" y="69"/>
                    </a:cxn>
                  </a:cxnLst>
                  <a:rect l="0" t="0" r="r" b="b"/>
                  <a:pathLst>
                    <a:path w="142" h="145">
                      <a:moveTo>
                        <a:pt x="65" y="69"/>
                      </a:moveTo>
                      <a:cubicBezTo>
                        <a:pt x="90" y="61"/>
                        <a:pt x="109" y="73"/>
                        <a:pt x="90" y="44"/>
                      </a:cubicBezTo>
                      <a:cubicBezTo>
                        <a:pt x="95" y="13"/>
                        <a:pt x="97" y="0"/>
                        <a:pt x="125" y="19"/>
                      </a:cubicBezTo>
                      <a:cubicBezTo>
                        <a:pt x="142" y="45"/>
                        <a:pt x="142" y="58"/>
                        <a:pt x="125" y="84"/>
                      </a:cubicBezTo>
                      <a:cubicBezTo>
                        <a:pt x="119" y="128"/>
                        <a:pt x="111" y="130"/>
                        <a:pt x="70" y="144"/>
                      </a:cubicBezTo>
                      <a:cubicBezTo>
                        <a:pt x="94" y="108"/>
                        <a:pt x="104" y="111"/>
                        <a:pt x="60" y="89"/>
                      </a:cubicBezTo>
                      <a:cubicBezTo>
                        <a:pt x="36" y="97"/>
                        <a:pt x="39" y="106"/>
                        <a:pt x="45" y="129"/>
                      </a:cubicBezTo>
                      <a:cubicBezTo>
                        <a:pt x="40" y="134"/>
                        <a:pt x="37" y="145"/>
                        <a:pt x="30" y="144"/>
                      </a:cubicBezTo>
                      <a:cubicBezTo>
                        <a:pt x="13" y="141"/>
                        <a:pt x="5" y="86"/>
                        <a:pt x="0" y="74"/>
                      </a:cubicBezTo>
                      <a:cubicBezTo>
                        <a:pt x="10" y="36"/>
                        <a:pt x="7" y="62"/>
                        <a:pt x="40" y="79"/>
                      </a:cubicBezTo>
                      <a:cubicBezTo>
                        <a:pt x="67" y="74"/>
                        <a:pt x="65" y="82"/>
                        <a:pt x="65" y="69"/>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6" name="Freeform 34"/>
                <p:cNvSpPr>
                  <a:spLocks noChangeAspect="1"/>
                </p:cNvSpPr>
                <p:nvPr/>
              </p:nvSpPr>
              <p:spPr bwMode="auto">
                <a:xfrm>
                  <a:off x="2385" y="8375"/>
                  <a:ext cx="2072" cy="2587"/>
                </a:xfrm>
                <a:custGeom>
                  <a:avLst/>
                  <a:gdLst/>
                  <a:ahLst/>
                  <a:cxnLst>
                    <a:cxn ang="0">
                      <a:pos x="1920" y="60"/>
                    </a:cxn>
                    <a:cxn ang="0">
                      <a:pos x="1930" y="225"/>
                    </a:cxn>
                    <a:cxn ang="0">
                      <a:pos x="1920" y="245"/>
                    </a:cxn>
                    <a:cxn ang="0">
                      <a:pos x="1935" y="380"/>
                    </a:cxn>
                    <a:cxn ang="0">
                      <a:pos x="1895" y="385"/>
                    </a:cxn>
                    <a:cxn ang="0">
                      <a:pos x="1965" y="545"/>
                    </a:cxn>
                    <a:cxn ang="0">
                      <a:pos x="1980" y="660"/>
                    </a:cxn>
                    <a:cxn ang="0">
                      <a:pos x="2065" y="770"/>
                    </a:cxn>
                    <a:cxn ang="0">
                      <a:pos x="2010" y="855"/>
                    </a:cxn>
                    <a:cxn ang="0">
                      <a:pos x="1945" y="920"/>
                    </a:cxn>
                    <a:cxn ang="0">
                      <a:pos x="1745" y="960"/>
                    </a:cxn>
                    <a:cxn ang="0">
                      <a:pos x="1700" y="1050"/>
                    </a:cxn>
                    <a:cxn ang="0">
                      <a:pos x="1640" y="1185"/>
                    </a:cxn>
                    <a:cxn ang="0">
                      <a:pos x="1315" y="1285"/>
                    </a:cxn>
                    <a:cxn ang="0">
                      <a:pos x="1310" y="1455"/>
                    </a:cxn>
                    <a:cxn ang="0">
                      <a:pos x="1290" y="1510"/>
                    </a:cxn>
                    <a:cxn ang="0">
                      <a:pos x="1255" y="1580"/>
                    </a:cxn>
                    <a:cxn ang="0">
                      <a:pos x="1110" y="1740"/>
                    </a:cxn>
                    <a:cxn ang="0">
                      <a:pos x="1015" y="1850"/>
                    </a:cxn>
                    <a:cxn ang="0">
                      <a:pos x="970" y="1920"/>
                    </a:cxn>
                    <a:cxn ang="0">
                      <a:pos x="815" y="1915"/>
                    </a:cxn>
                    <a:cxn ang="0">
                      <a:pos x="715" y="2090"/>
                    </a:cxn>
                    <a:cxn ang="0">
                      <a:pos x="570" y="2220"/>
                    </a:cxn>
                    <a:cxn ang="0">
                      <a:pos x="475" y="2305"/>
                    </a:cxn>
                    <a:cxn ang="0">
                      <a:pos x="305" y="2350"/>
                    </a:cxn>
                    <a:cxn ang="0">
                      <a:pos x="265" y="2455"/>
                    </a:cxn>
                    <a:cxn ang="0">
                      <a:pos x="50" y="2555"/>
                    </a:cxn>
                    <a:cxn ang="0">
                      <a:pos x="30" y="2480"/>
                    </a:cxn>
                    <a:cxn ang="0">
                      <a:pos x="115" y="2355"/>
                    </a:cxn>
                    <a:cxn ang="0">
                      <a:pos x="255" y="2155"/>
                    </a:cxn>
                    <a:cxn ang="0">
                      <a:pos x="295" y="2105"/>
                    </a:cxn>
                    <a:cxn ang="0">
                      <a:pos x="375" y="2055"/>
                    </a:cxn>
                    <a:cxn ang="0">
                      <a:pos x="475" y="1975"/>
                    </a:cxn>
                    <a:cxn ang="0">
                      <a:pos x="645" y="1830"/>
                    </a:cxn>
                    <a:cxn ang="0">
                      <a:pos x="835" y="1710"/>
                    </a:cxn>
                    <a:cxn ang="0">
                      <a:pos x="920" y="1595"/>
                    </a:cxn>
                    <a:cxn ang="0">
                      <a:pos x="1015" y="1520"/>
                    </a:cxn>
                    <a:cxn ang="0">
                      <a:pos x="1150" y="1360"/>
                    </a:cxn>
                    <a:cxn ang="0">
                      <a:pos x="1235" y="1190"/>
                    </a:cxn>
                    <a:cxn ang="0">
                      <a:pos x="1285" y="1115"/>
                    </a:cxn>
                    <a:cxn ang="0">
                      <a:pos x="1340" y="1170"/>
                    </a:cxn>
                    <a:cxn ang="0">
                      <a:pos x="1360" y="1075"/>
                    </a:cxn>
                    <a:cxn ang="0">
                      <a:pos x="1540" y="925"/>
                    </a:cxn>
                    <a:cxn ang="0">
                      <a:pos x="1575" y="810"/>
                    </a:cxn>
                    <a:cxn ang="0">
                      <a:pos x="1615" y="945"/>
                    </a:cxn>
                    <a:cxn ang="0">
                      <a:pos x="1680" y="815"/>
                    </a:cxn>
                    <a:cxn ang="0">
                      <a:pos x="1770" y="725"/>
                    </a:cxn>
                    <a:cxn ang="0">
                      <a:pos x="1675" y="520"/>
                    </a:cxn>
                    <a:cxn ang="0">
                      <a:pos x="1750" y="530"/>
                    </a:cxn>
                    <a:cxn ang="0">
                      <a:pos x="1835" y="635"/>
                    </a:cxn>
                    <a:cxn ang="0">
                      <a:pos x="1805" y="520"/>
                    </a:cxn>
                    <a:cxn ang="0">
                      <a:pos x="1765" y="375"/>
                    </a:cxn>
                    <a:cxn ang="0">
                      <a:pos x="1790" y="365"/>
                    </a:cxn>
                    <a:cxn ang="0">
                      <a:pos x="1770" y="305"/>
                    </a:cxn>
                    <a:cxn ang="0">
                      <a:pos x="1855" y="290"/>
                    </a:cxn>
                    <a:cxn ang="0">
                      <a:pos x="1820" y="220"/>
                    </a:cxn>
                    <a:cxn ang="0">
                      <a:pos x="1850" y="105"/>
                    </a:cxn>
                  </a:cxnLst>
                  <a:rect l="0" t="0" r="r" b="b"/>
                  <a:pathLst>
                    <a:path w="2072" h="2587">
                      <a:moveTo>
                        <a:pt x="1885" y="0"/>
                      </a:moveTo>
                      <a:cubicBezTo>
                        <a:pt x="1913" y="14"/>
                        <a:pt x="1902" y="2"/>
                        <a:pt x="1910" y="30"/>
                      </a:cubicBezTo>
                      <a:cubicBezTo>
                        <a:pt x="1913" y="40"/>
                        <a:pt x="1920" y="60"/>
                        <a:pt x="1920" y="60"/>
                      </a:cubicBezTo>
                      <a:cubicBezTo>
                        <a:pt x="1915" y="103"/>
                        <a:pt x="1910" y="110"/>
                        <a:pt x="1950" y="100"/>
                      </a:cubicBezTo>
                      <a:cubicBezTo>
                        <a:pt x="1977" y="118"/>
                        <a:pt x="1972" y="135"/>
                        <a:pt x="1955" y="160"/>
                      </a:cubicBezTo>
                      <a:cubicBezTo>
                        <a:pt x="1949" y="184"/>
                        <a:pt x="1944" y="205"/>
                        <a:pt x="1930" y="225"/>
                      </a:cubicBezTo>
                      <a:cubicBezTo>
                        <a:pt x="1949" y="254"/>
                        <a:pt x="1940" y="230"/>
                        <a:pt x="1910" y="245"/>
                      </a:cubicBezTo>
                      <a:cubicBezTo>
                        <a:pt x="1905" y="248"/>
                        <a:pt x="1894" y="260"/>
                        <a:pt x="1900" y="260"/>
                      </a:cubicBezTo>
                      <a:cubicBezTo>
                        <a:pt x="1908" y="260"/>
                        <a:pt x="1912" y="245"/>
                        <a:pt x="1920" y="245"/>
                      </a:cubicBezTo>
                      <a:cubicBezTo>
                        <a:pt x="1913" y="255"/>
                        <a:pt x="1900" y="263"/>
                        <a:pt x="1900" y="275"/>
                      </a:cubicBezTo>
                      <a:cubicBezTo>
                        <a:pt x="1900" y="287"/>
                        <a:pt x="1926" y="311"/>
                        <a:pt x="1935" y="320"/>
                      </a:cubicBezTo>
                      <a:cubicBezTo>
                        <a:pt x="1948" y="360"/>
                        <a:pt x="1948" y="340"/>
                        <a:pt x="1935" y="380"/>
                      </a:cubicBezTo>
                      <a:cubicBezTo>
                        <a:pt x="1930" y="377"/>
                        <a:pt x="1924" y="374"/>
                        <a:pt x="1920" y="370"/>
                      </a:cubicBezTo>
                      <a:cubicBezTo>
                        <a:pt x="1916" y="366"/>
                        <a:pt x="1916" y="355"/>
                        <a:pt x="1910" y="355"/>
                      </a:cubicBezTo>
                      <a:cubicBezTo>
                        <a:pt x="1904" y="355"/>
                        <a:pt x="1896" y="381"/>
                        <a:pt x="1895" y="385"/>
                      </a:cubicBezTo>
                      <a:cubicBezTo>
                        <a:pt x="1903" y="415"/>
                        <a:pt x="1891" y="438"/>
                        <a:pt x="1885" y="470"/>
                      </a:cubicBezTo>
                      <a:cubicBezTo>
                        <a:pt x="1893" y="516"/>
                        <a:pt x="1903" y="495"/>
                        <a:pt x="1910" y="545"/>
                      </a:cubicBezTo>
                      <a:cubicBezTo>
                        <a:pt x="1944" y="538"/>
                        <a:pt x="1941" y="521"/>
                        <a:pt x="1965" y="545"/>
                      </a:cubicBezTo>
                      <a:cubicBezTo>
                        <a:pt x="1976" y="578"/>
                        <a:pt x="1978" y="581"/>
                        <a:pt x="1950" y="600"/>
                      </a:cubicBezTo>
                      <a:cubicBezTo>
                        <a:pt x="1937" y="620"/>
                        <a:pt x="1946" y="627"/>
                        <a:pt x="1940" y="650"/>
                      </a:cubicBezTo>
                      <a:cubicBezTo>
                        <a:pt x="1948" y="690"/>
                        <a:pt x="1951" y="679"/>
                        <a:pt x="1980" y="660"/>
                      </a:cubicBezTo>
                      <a:cubicBezTo>
                        <a:pt x="2023" y="667"/>
                        <a:pt x="2017" y="666"/>
                        <a:pt x="1995" y="700"/>
                      </a:cubicBezTo>
                      <a:cubicBezTo>
                        <a:pt x="2002" y="720"/>
                        <a:pt x="2005" y="728"/>
                        <a:pt x="2025" y="735"/>
                      </a:cubicBezTo>
                      <a:cubicBezTo>
                        <a:pt x="2038" y="775"/>
                        <a:pt x="2025" y="763"/>
                        <a:pt x="2065" y="770"/>
                      </a:cubicBezTo>
                      <a:cubicBezTo>
                        <a:pt x="2072" y="807"/>
                        <a:pt x="2067" y="809"/>
                        <a:pt x="2030" y="815"/>
                      </a:cubicBezTo>
                      <a:cubicBezTo>
                        <a:pt x="2028" y="827"/>
                        <a:pt x="2030" y="839"/>
                        <a:pt x="2025" y="850"/>
                      </a:cubicBezTo>
                      <a:cubicBezTo>
                        <a:pt x="2023" y="855"/>
                        <a:pt x="2015" y="853"/>
                        <a:pt x="2010" y="855"/>
                      </a:cubicBezTo>
                      <a:cubicBezTo>
                        <a:pt x="2005" y="858"/>
                        <a:pt x="2000" y="863"/>
                        <a:pt x="1995" y="865"/>
                      </a:cubicBezTo>
                      <a:cubicBezTo>
                        <a:pt x="1985" y="869"/>
                        <a:pt x="1965" y="875"/>
                        <a:pt x="1965" y="875"/>
                      </a:cubicBezTo>
                      <a:cubicBezTo>
                        <a:pt x="1963" y="880"/>
                        <a:pt x="1947" y="918"/>
                        <a:pt x="1945" y="920"/>
                      </a:cubicBezTo>
                      <a:cubicBezTo>
                        <a:pt x="1940" y="924"/>
                        <a:pt x="1932" y="923"/>
                        <a:pt x="1925" y="925"/>
                      </a:cubicBezTo>
                      <a:cubicBezTo>
                        <a:pt x="1897" y="944"/>
                        <a:pt x="1893" y="924"/>
                        <a:pt x="1865" y="915"/>
                      </a:cubicBezTo>
                      <a:cubicBezTo>
                        <a:pt x="1825" y="945"/>
                        <a:pt x="1791" y="945"/>
                        <a:pt x="1745" y="960"/>
                      </a:cubicBezTo>
                      <a:cubicBezTo>
                        <a:pt x="1748" y="965"/>
                        <a:pt x="1754" y="969"/>
                        <a:pt x="1755" y="975"/>
                      </a:cubicBezTo>
                      <a:cubicBezTo>
                        <a:pt x="1756" y="983"/>
                        <a:pt x="1750" y="1008"/>
                        <a:pt x="1750" y="1000"/>
                      </a:cubicBezTo>
                      <a:cubicBezTo>
                        <a:pt x="1742" y="1063"/>
                        <a:pt x="1751" y="1033"/>
                        <a:pt x="1700" y="1050"/>
                      </a:cubicBezTo>
                      <a:cubicBezTo>
                        <a:pt x="1678" y="1083"/>
                        <a:pt x="1680" y="1090"/>
                        <a:pt x="1690" y="1130"/>
                      </a:cubicBezTo>
                      <a:cubicBezTo>
                        <a:pt x="1674" y="1154"/>
                        <a:pt x="1682" y="1139"/>
                        <a:pt x="1670" y="1175"/>
                      </a:cubicBezTo>
                      <a:cubicBezTo>
                        <a:pt x="1667" y="1185"/>
                        <a:pt x="1650" y="1182"/>
                        <a:pt x="1640" y="1185"/>
                      </a:cubicBezTo>
                      <a:cubicBezTo>
                        <a:pt x="1616" y="1193"/>
                        <a:pt x="1601" y="1196"/>
                        <a:pt x="1575" y="1200"/>
                      </a:cubicBezTo>
                      <a:cubicBezTo>
                        <a:pt x="1534" y="1228"/>
                        <a:pt x="1493" y="1230"/>
                        <a:pt x="1445" y="1240"/>
                      </a:cubicBezTo>
                      <a:cubicBezTo>
                        <a:pt x="1404" y="1248"/>
                        <a:pt x="1353" y="1266"/>
                        <a:pt x="1315" y="1285"/>
                      </a:cubicBezTo>
                      <a:cubicBezTo>
                        <a:pt x="1297" y="1312"/>
                        <a:pt x="1285" y="1290"/>
                        <a:pt x="1275" y="1320"/>
                      </a:cubicBezTo>
                      <a:cubicBezTo>
                        <a:pt x="1281" y="1345"/>
                        <a:pt x="1294" y="1347"/>
                        <a:pt x="1305" y="1370"/>
                      </a:cubicBezTo>
                      <a:cubicBezTo>
                        <a:pt x="1311" y="1408"/>
                        <a:pt x="1315" y="1415"/>
                        <a:pt x="1310" y="1455"/>
                      </a:cubicBezTo>
                      <a:cubicBezTo>
                        <a:pt x="1273" y="1440"/>
                        <a:pt x="1293" y="1439"/>
                        <a:pt x="1265" y="1420"/>
                      </a:cubicBezTo>
                      <a:cubicBezTo>
                        <a:pt x="1228" y="1445"/>
                        <a:pt x="1250" y="1475"/>
                        <a:pt x="1280" y="1495"/>
                      </a:cubicBezTo>
                      <a:cubicBezTo>
                        <a:pt x="1283" y="1500"/>
                        <a:pt x="1293" y="1505"/>
                        <a:pt x="1290" y="1510"/>
                      </a:cubicBezTo>
                      <a:cubicBezTo>
                        <a:pt x="1287" y="1516"/>
                        <a:pt x="1275" y="1510"/>
                        <a:pt x="1270" y="1515"/>
                      </a:cubicBezTo>
                      <a:cubicBezTo>
                        <a:pt x="1254" y="1529"/>
                        <a:pt x="1251" y="1542"/>
                        <a:pt x="1245" y="1560"/>
                      </a:cubicBezTo>
                      <a:cubicBezTo>
                        <a:pt x="1248" y="1567"/>
                        <a:pt x="1256" y="1573"/>
                        <a:pt x="1255" y="1580"/>
                      </a:cubicBezTo>
                      <a:cubicBezTo>
                        <a:pt x="1253" y="1592"/>
                        <a:pt x="1214" y="1597"/>
                        <a:pt x="1205" y="1600"/>
                      </a:cubicBezTo>
                      <a:cubicBezTo>
                        <a:pt x="1187" y="1654"/>
                        <a:pt x="1193" y="1637"/>
                        <a:pt x="1160" y="1670"/>
                      </a:cubicBezTo>
                      <a:cubicBezTo>
                        <a:pt x="1151" y="1698"/>
                        <a:pt x="1134" y="1724"/>
                        <a:pt x="1110" y="1740"/>
                      </a:cubicBezTo>
                      <a:cubicBezTo>
                        <a:pt x="1115" y="1718"/>
                        <a:pt x="1108" y="1720"/>
                        <a:pt x="1120" y="1720"/>
                      </a:cubicBezTo>
                      <a:cubicBezTo>
                        <a:pt x="1086" y="1802"/>
                        <a:pt x="1103" y="1820"/>
                        <a:pt x="1030" y="1835"/>
                      </a:cubicBezTo>
                      <a:cubicBezTo>
                        <a:pt x="1025" y="1840"/>
                        <a:pt x="1021" y="1846"/>
                        <a:pt x="1015" y="1850"/>
                      </a:cubicBezTo>
                      <a:cubicBezTo>
                        <a:pt x="1009" y="1854"/>
                        <a:pt x="999" y="1854"/>
                        <a:pt x="995" y="1860"/>
                      </a:cubicBezTo>
                      <a:cubicBezTo>
                        <a:pt x="987" y="1873"/>
                        <a:pt x="989" y="1892"/>
                        <a:pt x="980" y="1905"/>
                      </a:cubicBezTo>
                      <a:cubicBezTo>
                        <a:pt x="977" y="1910"/>
                        <a:pt x="973" y="1915"/>
                        <a:pt x="970" y="1920"/>
                      </a:cubicBezTo>
                      <a:cubicBezTo>
                        <a:pt x="929" y="1913"/>
                        <a:pt x="946" y="1912"/>
                        <a:pt x="900" y="1925"/>
                      </a:cubicBezTo>
                      <a:cubicBezTo>
                        <a:pt x="890" y="1928"/>
                        <a:pt x="870" y="1935"/>
                        <a:pt x="870" y="1935"/>
                      </a:cubicBezTo>
                      <a:cubicBezTo>
                        <a:pt x="851" y="1929"/>
                        <a:pt x="835" y="1920"/>
                        <a:pt x="815" y="1915"/>
                      </a:cubicBezTo>
                      <a:cubicBezTo>
                        <a:pt x="789" y="1954"/>
                        <a:pt x="793" y="1996"/>
                        <a:pt x="755" y="2025"/>
                      </a:cubicBezTo>
                      <a:cubicBezTo>
                        <a:pt x="755" y="2026"/>
                        <a:pt x="748" y="2057"/>
                        <a:pt x="745" y="2060"/>
                      </a:cubicBezTo>
                      <a:cubicBezTo>
                        <a:pt x="736" y="2071"/>
                        <a:pt x="715" y="2090"/>
                        <a:pt x="715" y="2090"/>
                      </a:cubicBezTo>
                      <a:cubicBezTo>
                        <a:pt x="703" y="2127"/>
                        <a:pt x="714" y="2115"/>
                        <a:pt x="685" y="2130"/>
                      </a:cubicBezTo>
                      <a:cubicBezTo>
                        <a:pt x="664" y="2171"/>
                        <a:pt x="642" y="2170"/>
                        <a:pt x="600" y="2175"/>
                      </a:cubicBezTo>
                      <a:cubicBezTo>
                        <a:pt x="566" y="2192"/>
                        <a:pt x="586" y="2193"/>
                        <a:pt x="570" y="2220"/>
                      </a:cubicBezTo>
                      <a:cubicBezTo>
                        <a:pt x="554" y="2248"/>
                        <a:pt x="534" y="2254"/>
                        <a:pt x="510" y="2270"/>
                      </a:cubicBezTo>
                      <a:cubicBezTo>
                        <a:pt x="481" y="2313"/>
                        <a:pt x="520" y="2262"/>
                        <a:pt x="485" y="2290"/>
                      </a:cubicBezTo>
                      <a:cubicBezTo>
                        <a:pt x="480" y="2294"/>
                        <a:pt x="480" y="2302"/>
                        <a:pt x="475" y="2305"/>
                      </a:cubicBezTo>
                      <a:cubicBezTo>
                        <a:pt x="472" y="2307"/>
                        <a:pt x="431" y="2315"/>
                        <a:pt x="430" y="2315"/>
                      </a:cubicBezTo>
                      <a:cubicBezTo>
                        <a:pt x="398" y="2336"/>
                        <a:pt x="382" y="2334"/>
                        <a:pt x="345" y="2325"/>
                      </a:cubicBezTo>
                      <a:cubicBezTo>
                        <a:pt x="326" y="2331"/>
                        <a:pt x="324" y="2344"/>
                        <a:pt x="305" y="2350"/>
                      </a:cubicBezTo>
                      <a:cubicBezTo>
                        <a:pt x="298" y="2371"/>
                        <a:pt x="310" y="2383"/>
                        <a:pt x="315" y="2405"/>
                      </a:cubicBezTo>
                      <a:cubicBezTo>
                        <a:pt x="306" y="2424"/>
                        <a:pt x="305" y="2438"/>
                        <a:pt x="275" y="2430"/>
                      </a:cubicBezTo>
                      <a:cubicBezTo>
                        <a:pt x="269" y="2429"/>
                        <a:pt x="265" y="2455"/>
                        <a:pt x="265" y="2455"/>
                      </a:cubicBezTo>
                      <a:cubicBezTo>
                        <a:pt x="257" y="2456"/>
                        <a:pt x="234" y="2460"/>
                        <a:pt x="215" y="2465"/>
                      </a:cubicBezTo>
                      <a:cubicBezTo>
                        <a:pt x="196" y="2470"/>
                        <a:pt x="177" y="2470"/>
                        <a:pt x="150" y="2485"/>
                      </a:cubicBezTo>
                      <a:cubicBezTo>
                        <a:pt x="123" y="2500"/>
                        <a:pt x="74" y="2539"/>
                        <a:pt x="50" y="2555"/>
                      </a:cubicBezTo>
                      <a:cubicBezTo>
                        <a:pt x="26" y="2571"/>
                        <a:pt x="10" y="2587"/>
                        <a:pt x="5" y="2580"/>
                      </a:cubicBezTo>
                      <a:cubicBezTo>
                        <a:pt x="0" y="2573"/>
                        <a:pt x="16" y="2532"/>
                        <a:pt x="20" y="2515"/>
                      </a:cubicBezTo>
                      <a:cubicBezTo>
                        <a:pt x="24" y="2498"/>
                        <a:pt x="22" y="2498"/>
                        <a:pt x="30" y="2480"/>
                      </a:cubicBezTo>
                      <a:cubicBezTo>
                        <a:pt x="38" y="2462"/>
                        <a:pt x="58" y="2426"/>
                        <a:pt x="65" y="2410"/>
                      </a:cubicBezTo>
                      <a:cubicBezTo>
                        <a:pt x="57" y="2409"/>
                        <a:pt x="65" y="2392"/>
                        <a:pt x="70" y="2385"/>
                      </a:cubicBezTo>
                      <a:cubicBezTo>
                        <a:pt x="81" y="2371"/>
                        <a:pt x="115" y="2355"/>
                        <a:pt x="115" y="2355"/>
                      </a:cubicBezTo>
                      <a:cubicBezTo>
                        <a:pt x="134" y="2298"/>
                        <a:pt x="153" y="2264"/>
                        <a:pt x="210" y="2235"/>
                      </a:cubicBezTo>
                      <a:cubicBezTo>
                        <a:pt x="222" y="2211"/>
                        <a:pt x="223" y="2185"/>
                        <a:pt x="245" y="2170"/>
                      </a:cubicBezTo>
                      <a:cubicBezTo>
                        <a:pt x="248" y="2165"/>
                        <a:pt x="250" y="2159"/>
                        <a:pt x="255" y="2155"/>
                      </a:cubicBezTo>
                      <a:cubicBezTo>
                        <a:pt x="259" y="2152"/>
                        <a:pt x="267" y="2154"/>
                        <a:pt x="270" y="2150"/>
                      </a:cubicBezTo>
                      <a:cubicBezTo>
                        <a:pt x="276" y="2141"/>
                        <a:pt x="277" y="2130"/>
                        <a:pt x="280" y="2120"/>
                      </a:cubicBezTo>
                      <a:cubicBezTo>
                        <a:pt x="282" y="2113"/>
                        <a:pt x="290" y="2110"/>
                        <a:pt x="295" y="2105"/>
                      </a:cubicBezTo>
                      <a:cubicBezTo>
                        <a:pt x="297" y="2100"/>
                        <a:pt x="296" y="2093"/>
                        <a:pt x="300" y="2090"/>
                      </a:cubicBezTo>
                      <a:cubicBezTo>
                        <a:pt x="305" y="2086"/>
                        <a:pt x="314" y="2088"/>
                        <a:pt x="320" y="2085"/>
                      </a:cubicBezTo>
                      <a:cubicBezTo>
                        <a:pt x="350" y="2072"/>
                        <a:pt x="354" y="2069"/>
                        <a:pt x="375" y="2055"/>
                      </a:cubicBezTo>
                      <a:cubicBezTo>
                        <a:pt x="378" y="2038"/>
                        <a:pt x="382" y="2022"/>
                        <a:pt x="385" y="2005"/>
                      </a:cubicBezTo>
                      <a:cubicBezTo>
                        <a:pt x="388" y="1992"/>
                        <a:pt x="425" y="1995"/>
                        <a:pt x="425" y="1995"/>
                      </a:cubicBezTo>
                      <a:cubicBezTo>
                        <a:pt x="440" y="1985"/>
                        <a:pt x="462" y="1987"/>
                        <a:pt x="475" y="1975"/>
                      </a:cubicBezTo>
                      <a:cubicBezTo>
                        <a:pt x="483" y="1968"/>
                        <a:pt x="482" y="1955"/>
                        <a:pt x="485" y="1945"/>
                      </a:cubicBezTo>
                      <a:cubicBezTo>
                        <a:pt x="491" y="1926"/>
                        <a:pt x="514" y="1870"/>
                        <a:pt x="540" y="1865"/>
                      </a:cubicBezTo>
                      <a:cubicBezTo>
                        <a:pt x="578" y="1857"/>
                        <a:pt x="608" y="1839"/>
                        <a:pt x="645" y="1830"/>
                      </a:cubicBezTo>
                      <a:cubicBezTo>
                        <a:pt x="697" y="1836"/>
                        <a:pt x="675" y="1835"/>
                        <a:pt x="710" y="1835"/>
                      </a:cubicBezTo>
                      <a:cubicBezTo>
                        <a:pt x="736" y="1787"/>
                        <a:pt x="739" y="1763"/>
                        <a:pt x="790" y="1750"/>
                      </a:cubicBezTo>
                      <a:cubicBezTo>
                        <a:pt x="808" y="1737"/>
                        <a:pt x="817" y="1722"/>
                        <a:pt x="835" y="1710"/>
                      </a:cubicBezTo>
                      <a:cubicBezTo>
                        <a:pt x="837" y="1697"/>
                        <a:pt x="840" y="1666"/>
                        <a:pt x="850" y="1655"/>
                      </a:cubicBezTo>
                      <a:cubicBezTo>
                        <a:pt x="858" y="1646"/>
                        <a:pt x="880" y="1635"/>
                        <a:pt x="880" y="1635"/>
                      </a:cubicBezTo>
                      <a:cubicBezTo>
                        <a:pt x="887" y="1614"/>
                        <a:pt x="902" y="1609"/>
                        <a:pt x="920" y="1595"/>
                      </a:cubicBezTo>
                      <a:cubicBezTo>
                        <a:pt x="931" y="1552"/>
                        <a:pt x="914" y="1596"/>
                        <a:pt x="945" y="1565"/>
                      </a:cubicBezTo>
                      <a:cubicBezTo>
                        <a:pt x="954" y="1556"/>
                        <a:pt x="951" y="1539"/>
                        <a:pt x="960" y="1530"/>
                      </a:cubicBezTo>
                      <a:cubicBezTo>
                        <a:pt x="973" y="1517"/>
                        <a:pt x="997" y="1522"/>
                        <a:pt x="1015" y="1520"/>
                      </a:cubicBezTo>
                      <a:cubicBezTo>
                        <a:pt x="1036" y="1489"/>
                        <a:pt x="1064" y="1456"/>
                        <a:pt x="1095" y="1435"/>
                      </a:cubicBezTo>
                      <a:cubicBezTo>
                        <a:pt x="1095" y="1435"/>
                        <a:pt x="1103" y="1402"/>
                        <a:pt x="1105" y="1400"/>
                      </a:cubicBezTo>
                      <a:cubicBezTo>
                        <a:pt x="1120" y="1385"/>
                        <a:pt x="1140" y="1383"/>
                        <a:pt x="1150" y="1360"/>
                      </a:cubicBezTo>
                      <a:cubicBezTo>
                        <a:pt x="1156" y="1346"/>
                        <a:pt x="1156" y="1328"/>
                        <a:pt x="1165" y="1315"/>
                      </a:cubicBezTo>
                      <a:cubicBezTo>
                        <a:pt x="1175" y="1300"/>
                        <a:pt x="1189" y="1287"/>
                        <a:pt x="1195" y="1270"/>
                      </a:cubicBezTo>
                      <a:cubicBezTo>
                        <a:pt x="1207" y="1235"/>
                        <a:pt x="1200" y="1207"/>
                        <a:pt x="1235" y="1190"/>
                      </a:cubicBezTo>
                      <a:cubicBezTo>
                        <a:pt x="1237" y="1185"/>
                        <a:pt x="1236" y="1179"/>
                        <a:pt x="1240" y="1175"/>
                      </a:cubicBezTo>
                      <a:cubicBezTo>
                        <a:pt x="1244" y="1171"/>
                        <a:pt x="1252" y="1174"/>
                        <a:pt x="1255" y="1170"/>
                      </a:cubicBezTo>
                      <a:cubicBezTo>
                        <a:pt x="1268" y="1154"/>
                        <a:pt x="1273" y="1132"/>
                        <a:pt x="1285" y="1115"/>
                      </a:cubicBezTo>
                      <a:cubicBezTo>
                        <a:pt x="1288" y="1122"/>
                        <a:pt x="1294" y="1128"/>
                        <a:pt x="1295" y="1135"/>
                      </a:cubicBezTo>
                      <a:cubicBezTo>
                        <a:pt x="1298" y="1159"/>
                        <a:pt x="1280" y="1165"/>
                        <a:pt x="1310" y="1175"/>
                      </a:cubicBezTo>
                      <a:cubicBezTo>
                        <a:pt x="1321" y="1209"/>
                        <a:pt x="1331" y="1188"/>
                        <a:pt x="1340" y="1170"/>
                      </a:cubicBezTo>
                      <a:cubicBezTo>
                        <a:pt x="1343" y="1165"/>
                        <a:pt x="1347" y="1160"/>
                        <a:pt x="1350" y="1155"/>
                      </a:cubicBezTo>
                      <a:cubicBezTo>
                        <a:pt x="1344" y="1126"/>
                        <a:pt x="1335" y="1099"/>
                        <a:pt x="1330" y="1070"/>
                      </a:cubicBezTo>
                      <a:cubicBezTo>
                        <a:pt x="1340" y="1041"/>
                        <a:pt x="1345" y="1060"/>
                        <a:pt x="1360" y="1075"/>
                      </a:cubicBezTo>
                      <a:cubicBezTo>
                        <a:pt x="1406" y="1058"/>
                        <a:pt x="1448" y="1051"/>
                        <a:pt x="1465" y="1000"/>
                      </a:cubicBezTo>
                      <a:cubicBezTo>
                        <a:pt x="1466" y="983"/>
                        <a:pt x="1459" y="904"/>
                        <a:pt x="1475" y="880"/>
                      </a:cubicBezTo>
                      <a:cubicBezTo>
                        <a:pt x="1522" y="889"/>
                        <a:pt x="1507" y="903"/>
                        <a:pt x="1540" y="925"/>
                      </a:cubicBezTo>
                      <a:cubicBezTo>
                        <a:pt x="1570" y="880"/>
                        <a:pt x="1525" y="952"/>
                        <a:pt x="1555" y="880"/>
                      </a:cubicBezTo>
                      <a:cubicBezTo>
                        <a:pt x="1560" y="869"/>
                        <a:pt x="1575" y="850"/>
                        <a:pt x="1575" y="850"/>
                      </a:cubicBezTo>
                      <a:cubicBezTo>
                        <a:pt x="1571" y="831"/>
                        <a:pt x="1565" y="810"/>
                        <a:pt x="1575" y="810"/>
                      </a:cubicBezTo>
                      <a:cubicBezTo>
                        <a:pt x="1580" y="810"/>
                        <a:pt x="1578" y="820"/>
                        <a:pt x="1580" y="825"/>
                      </a:cubicBezTo>
                      <a:cubicBezTo>
                        <a:pt x="1596" y="861"/>
                        <a:pt x="1594" y="857"/>
                        <a:pt x="1610" y="880"/>
                      </a:cubicBezTo>
                      <a:cubicBezTo>
                        <a:pt x="1600" y="909"/>
                        <a:pt x="1578" y="921"/>
                        <a:pt x="1615" y="945"/>
                      </a:cubicBezTo>
                      <a:cubicBezTo>
                        <a:pt x="1618" y="932"/>
                        <a:pt x="1620" y="910"/>
                        <a:pt x="1630" y="900"/>
                      </a:cubicBezTo>
                      <a:cubicBezTo>
                        <a:pt x="1638" y="892"/>
                        <a:pt x="1660" y="880"/>
                        <a:pt x="1660" y="880"/>
                      </a:cubicBezTo>
                      <a:cubicBezTo>
                        <a:pt x="1674" y="859"/>
                        <a:pt x="1672" y="838"/>
                        <a:pt x="1680" y="815"/>
                      </a:cubicBezTo>
                      <a:cubicBezTo>
                        <a:pt x="1684" y="783"/>
                        <a:pt x="1675" y="745"/>
                        <a:pt x="1705" y="775"/>
                      </a:cubicBezTo>
                      <a:cubicBezTo>
                        <a:pt x="1727" y="771"/>
                        <a:pt x="1734" y="773"/>
                        <a:pt x="1750" y="755"/>
                      </a:cubicBezTo>
                      <a:cubicBezTo>
                        <a:pt x="1758" y="746"/>
                        <a:pt x="1770" y="725"/>
                        <a:pt x="1770" y="725"/>
                      </a:cubicBezTo>
                      <a:cubicBezTo>
                        <a:pt x="1755" y="687"/>
                        <a:pt x="1782" y="620"/>
                        <a:pt x="1760" y="590"/>
                      </a:cubicBezTo>
                      <a:cubicBezTo>
                        <a:pt x="1747" y="573"/>
                        <a:pt x="1717" y="587"/>
                        <a:pt x="1695" y="585"/>
                      </a:cubicBezTo>
                      <a:cubicBezTo>
                        <a:pt x="1707" y="550"/>
                        <a:pt x="1716" y="540"/>
                        <a:pt x="1675" y="520"/>
                      </a:cubicBezTo>
                      <a:cubicBezTo>
                        <a:pt x="1682" y="517"/>
                        <a:pt x="1691" y="516"/>
                        <a:pt x="1695" y="510"/>
                      </a:cubicBezTo>
                      <a:cubicBezTo>
                        <a:pt x="1701" y="502"/>
                        <a:pt x="1705" y="480"/>
                        <a:pt x="1705" y="480"/>
                      </a:cubicBezTo>
                      <a:cubicBezTo>
                        <a:pt x="1717" y="517"/>
                        <a:pt x="1721" y="511"/>
                        <a:pt x="1750" y="530"/>
                      </a:cubicBezTo>
                      <a:cubicBezTo>
                        <a:pt x="1757" y="541"/>
                        <a:pt x="1759" y="557"/>
                        <a:pt x="1770" y="565"/>
                      </a:cubicBezTo>
                      <a:cubicBezTo>
                        <a:pt x="1778" y="571"/>
                        <a:pt x="1800" y="575"/>
                        <a:pt x="1800" y="575"/>
                      </a:cubicBezTo>
                      <a:cubicBezTo>
                        <a:pt x="1814" y="596"/>
                        <a:pt x="1827" y="612"/>
                        <a:pt x="1835" y="635"/>
                      </a:cubicBezTo>
                      <a:cubicBezTo>
                        <a:pt x="1853" y="608"/>
                        <a:pt x="1847" y="581"/>
                        <a:pt x="1830" y="555"/>
                      </a:cubicBezTo>
                      <a:cubicBezTo>
                        <a:pt x="1835" y="554"/>
                        <a:pt x="1868" y="555"/>
                        <a:pt x="1860" y="535"/>
                      </a:cubicBezTo>
                      <a:cubicBezTo>
                        <a:pt x="1854" y="520"/>
                        <a:pt x="1806" y="520"/>
                        <a:pt x="1805" y="520"/>
                      </a:cubicBezTo>
                      <a:cubicBezTo>
                        <a:pt x="1798" y="499"/>
                        <a:pt x="1787" y="503"/>
                        <a:pt x="1775" y="485"/>
                      </a:cubicBezTo>
                      <a:cubicBezTo>
                        <a:pt x="1785" y="456"/>
                        <a:pt x="1768" y="442"/>
                        <a:pt x="1745" y="425"/>
                      </a:cubicBezTo>
                      <a:cubicBezTo>
                        <a:pt x="1757" y="388"/>
                        <a:pt x="1750" y="404"/>
                        <a:pt x="1765" y="375"/>
                      </a:cubicBezTo>
                      <a:cubicBezTo>
                        <a:pt x="1775" y="405"/>
                        <a:pt x="1783" y="407"/>
                        <a:pt x="1805" y="385"/>
                      </a:cubicBezTo>
                      <a:cubicBezTo>
                        <a:pt x="1807" y="380"/>
                        <a:pt x="1813" y="374"/>
                        <a:pt x="1810" y="370"/>
                      </a:cubicBezTo>
                      <a:cubicBezTo>
                        <a:pt x="1806" y="365"/>
                        <a:pt x="1796" y="369"/>
                        <a:pt x="1790" y="365"/>
                      </a:cubicBezTo>
                      <a:cubicBezTo>
                        <a:pt x="1779" y="358"/>
                        <a:pt x="1774" y="344"/>
                        <a:pt x="1765" y="335"/>
                      </a:cubicBezTo>
                      <a:cubicBezTo>
                        <a:pt x="1760" y="320"/>
                        <a:pt x="1753" y="308"/>
                        <a:pt x="1765" y="290"/>
                      </a:cubicBezTo>
                      <a:cubicBezTo>
                        <a:pt x="1768" y="286"/>
                        <a:pt x="1767" y="301"/>
                        <a:pt x="1770" y="305"/>
                      </a:cubicBezTo>
                      <a:cubicBezTo>
                        <a:pt x="1779" y="316"/>
                        <a:pt x="1797" y="324"/>
                        <a:pt x="1810" y="330"/>
                      </a:cubicBezTo>
                      <a:cubicBezTo>
                        <a:pt x="1799" y="364"/>
                        <a:pt x="1823" y="349"/>
                        <a:pt x="1840" y="340"/>
                      </a:cubicBezTo>
                      <a:cubicBezTo>
                        <a:pt x="1826" y="312"/>
                        <a:pt x="1827" y="304"/>
                        <a:pt x="1855" y="290"/>
                      </a:cubicBezTo>
                      <a:cubicBezTo>
                        <a:pt x="1845" y="269"/>
                        <a:pt x="1827" y="247"/>
                        <a:pt x="1805" y="240"/>
                      </a:cubicBezTo>
                      <a:cubicBezTo>
                        <a:pt x="1780" y="215"/>
                        <a:pt x="1800" y="221"/>
                        <a:pt x="1800" y="185"/>
                      </a:cubicBezTo>
                      <a:cubicBezTo>
                        <a:pt x="1807" y="197"/>
                        <a:pt x="1808" y="214"/>
                        <a:pt x="1820" y="220"/>
                      </a:cubicBezTo>
                      <a:cubicBezTo>
                        <a:pt x="1827" y="223"/>
                        <a:pt x="1829" y="207"/>
                        <a:pt x="1830" y="200"/>
                      </a:cubicBezTo>
                      <a:cubicBezTo>
                        <a:pt x="1834" y="180"/>
                        <a:pt x="1832" y="160"/>
                        <a:pt x="1835" y="140"/>
                      </a:cubicBezTo>
                      <a:cubicBezTo>
                        <a:pt x="1836" y="133"/>
                        <a:pt x="1847" y="108"/>
                        <a:pt x="1850" y="105"/>
                      </a:cubicBezTo>
                      <a:cubicBezTo>
                        <a:pt x="1858" y="97"/>
                        <a:pt x="1880" y="85"/>
                        <a:pt x="1880" y="85"/>
                      </a:cubicBezTo>
                      <a:cubicBezTo>
                        <a:pt x="1875" y="52"/>
                        <a:pt x="1885" y="31"/>
                        <a:pt x="1885"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7" name="Freeform 35"/>
                <p:cNvSpPr>
                  <a:spLocks noChangeAspect="1"/>
                </p:cNvSpPr>
                <p:nvPr/>
              </p:nvSpPr>
              <p:spPr bwMode="auto">
                <a:xfrm>
                  <a:off x="4485" y="9054"/>
                  <a:ext cx="214" cy="183"/>
                </a:xfrm>
                <a:custGeom>
                  <a:avLst/>
                  <a:gdLst/>
                  <a:ahLst/>
                  <a:cxnLst>
                    <a:cxn ang="0">
                      <a:pos x="35" y="71"/>
                    </a:cxn>
                    <a:cxn ang="0">
                      <a:pos x="75" y="36"/>
                    </a:cxn>
                    <a:cxn ang="0">
                      <a:pos x="105" y="6"/>
                    </a:cxn>
                    <a:cxn ang="0">
                      <a:pos x="120" y="16"/>
                    </a:cxn>
                    <a:cxn ang="0">
                      <a:pos x="200" y="51"/>
                    </a:cxn>
                    <a:cxn ang="0">
                      <a:pos x="185" y="86"/>
                    </a:cxn>
                    <a:cxn ang="0">
                      <a:pos x="125" y="86"/>
                    </a:cxn>
                    <a:cxn ang="0">
                      <a:pos x="105" y="106"/>
                    </a:cxn>
                    <a:cxn ang="0">
                      <a:pos x="135" y="116"/>
                    </a:cxn>
                    <a:cxn ang="0">
                      <a:pos x="150" y="126"/>
                    </a:cxn>
                    <a:cxn ang="0">
                      <a:pos x="100" y="131"/>
                    </a:cxn>
                    <a:cxn ang="0">
                      <a:pos x="85" y="141"/>
                    </a:cxn>
                    <a:cxn ang="0">
                      <a:pos x="75" y="176"/>
                    </a:cxn>
                    <a:cxn ang="0">
                      <a:pos x="35" y="171"/>
                    </a:cxn>
                    <a:cxn ang="0">
                      <a:pos x="15" y="161"/>
                    </a:cxn>
                    <a:cxn ang="0">
                      <a:pos x="20" y="146"/>
                    </a:cxn>
                    <a:cxn ang="0">
                      <a:pos x="0" y="96"/>
                    </a:cxn>
                    <a:cxn ang="0">
                      <a:pos x="35" y="71"/>
                    </a:cxn>
                  </a:cxnLst>
                  <a:rect l="0" t="0" r="r" b="b"/>
                  <a:pathLst>
                    <a:path w="214" h="183">
                      <a:moveTo>
                        <a:pt x="35" y="71"/>
                      </a:moveTo>
                      <a:cubicBezTo>
                        <a:pt x="47" y="53"/>
                        <a:pt x="59" y="52"/>
                        <a:pt x="75" y="36"/>
                      </a:cubicBezTo>
                      <a:cubicBezTo>
                        <a:pt x="66" y="2"/>
                        <a:pt x="68" y="0"/>
                        <a:pt x="105" y="6"/>
                      </a:cubicBezTo>
                      <a:cubicBezTo>
                        <a:pt x="110" y="9"/>
                        <a:pt x="117" y="11"/>
                        <a:pt x="120" y="16"/>
                      </a:cubicBezTo>
                      <a:cubicBezTo>
                        <a:pt x="153" y="69"/>
                        <a:pt x="84" y="43"/>
                        <a:pt x="200" y="51"/>
                      </a:cubicBezTo>
                      <a:cubicBezTo>
                        <a:pt x="214" y="72"/>
                        <a:pt x="208" y="78"/>
                        <a:pt x="185" y="86"/>
                      </a:cubicBezTo>
                      <a:cubicBezTo>
                        <a:pt x="166" y="123"/>
                        <a:pt x="150" y="111"/>
                        <a:pt x="125" y="86"/>
                      </a:cubicBezTo>
                      <a:cubicBezTo>
                        <a:pt x="125" y="86"/>
                        <a:pt x="92" y="93"/>
                        <a:pt x="105" y="106"/>
                      </a:cubicBezTo>
                      <a:cubicBezTo>
                        <a:pt x="112" y="113"/>
                        <a:pt x="126" y="110"/>
                        <a:pt x="135" y="116"/>
                      </a:cubicBezTo>
                      <a:cubicBezTo>
                        <a:pt x="140" y="119"/>
                        <a:pt x="145" y="123"/>
                        <a:pt x="150" y="126"/>
                      </a:cubicBezTo>
                      <a:cubicBezTo>
                        <a:pt x="134" y="159"/>
                        <a:pt x="127" y="149"/>
                        <a:pt x="100" y="131"/>
                      </a:cubicBezTo>
                      <a:cubicBezTo>
                        <a:pt x="95" y="134"/>
                        <a:pt x="88" y="136"/>
                        <a:pt x="85" y="141"/>
                      </a:cubicBezTo>
                      <a:cubicBezTo>
                        <a:pt x="79" y="152"/>
                        <a:pt x="85" y="170"/>
                        <a:pt x="75" y="176"/>
                      </a:cubicBezTo>
                      <a:cubicBezTo>
                        <a:pt x="63" y="183"/>
                        <a:pt x="48" y="173"/>
                        <a:pt x="35" y="171"/>
                      </a:cubicBezTo>
                      <a:cubicBezTo>
                        <a:pt x="28" y="168"/>
                        <a:pt x="19" y="167"/>
                        <a:pt x="15" y="161"/>
                      </a:cubicBezTo>
                      <a:cubicBezTo>
                        <a:pt x="12" y="156"/>
                        <a:pt x="20" y="151"/>
                        <a:pt x="20" y="146"/>
                      </a:cubicBezTo>
                      <a:cubicBezTo>
                        <a:pt x="20" y="110"/>
                        <a:pt x="20" y="116"/>
                        <a:pt x="0" y="96"/>
                      </a:cubicBezTo>
                      <a:cubicBezTo>
                        <a:pt x="6" y="71"/>
                        <a:pt x="7" y="71"/>
                        <a:pt x="35" y="71"/>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8" name="Freeform 36"/>
                <p:cNvSpPr>
                  <a:spLocks noChangeAspect="1"/>
                </p:cNvSpPr>
                <p:nvPr/>
              </p:nvSpPr>
              <p:spPr bwMode="auto">
                <a:xfrm>
                  <a:off x="4329" y="8589"/>
                  <a:ext cx="101" cy="69"/>
                </a:xfrm>
                <a:custGeom>
                  <a:avLst/>
                  <a:gdLst/>
                  <a:ahLst/>
                  <a:cxnLst>
                    <a:cxn ang="0">
                      <a:pos x="26" y="11"/>
                    </a:cxn>
                    <a:cxn ang="0">
                      <a:pos x="61" y="1"/>
                    </a:cxn>
                    <a:cxn ang="0">
                      <a:pos x="91" y="11"/>
                    </a:cxn>
                    <a:cxn ang="0">
                      <a:pos x="41" y="36"/>
                    </a:cxn>
                    <a:cxn ang="0">
                      <a:pos x="6" y="41"/>
                    </a:cxn>
                    <a:cxn ang="0">
                      <a:pos x="26" y="11"/>
                    </a:cxn>
                  </a:cxnLst>
                  <a:rect l="0" t="0" r="r" b="b"/>
                  <a:pathLst>
                    <a:path w="101" h="69">
                      <a:moveTo>
                        <a:pt x="26" y="11"/>
                      </a:moveTo>
                      <a:cubicBezTo>
                        <a:pt x="72" y="26"/>
                        <a:pt x="0" y="7"/>
                        <a:pt x="61" y="1"/>
                      </a:cubicBezTo>
                      <a:cubicBezTo>
                        <a:pt x="71" y="0"/>
                        <a:pt x="81" y="8"/>
                        <a:pt x="91" y="11"/>
                      </a:cubicBezTo>
                      <a:cubicBezTo>
                        <a:pt x="101" y="42"/>
                        <a:pt x="66" y="31"/>
                        <a:pt x="41" y="36"/>
                      </a:cubicBezTo>
                      <a:cubicBezTo>
                        <a:pt x="33" y="69"/>
                        <a:pt x="30" y="57"/>
                        <a:pt x="6" y="41"/>
                      </a:cubicBezTo>
                      <a:cubicBezTo>
                        <a:pt x="16" y="11"/>
                        <a:pt x="26" y="34"/>
                        <a:pt x="26" y="11"/>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29" name="Freeform 37"/>
                <p:cNvSpPr>
                  <a:spLocks noChangeAspect="1"/>
                </p:cNvSpPr>
                <p:nvPr/>
              </p:nvSpPr>
              <p:spPr bwMode="auto">
                <a:xfrm>
                  <a:off x="4338" y="8660"/>
                  <a:ext cx="77" cy="111"/>
                </a:xfrm>
                <a:custGeom>
                  <a:avLst/>
                  <a:gdLst/>
                  <a:ahLst/>
                  <a:cxnLst>
                    <a:cxn ang="0">
                      <a:pos x="17" y="0"/>
                    </a:cxn>
                    <a:cxn ang="0">
                      <a:pos x="32" y="55"/>
                    </a:cxn>
                    <a:cxn ang="0">
                      <a:pos x="77" y="65"/>
                    </a:cxn>
                    <a:cxn ang="0">
                      <a:pos x="32" y="95"/>
                    </a:cxn>
                    <a:cxn ang="0">
                      <a:pos x="17" y="0"/>
                    </a:cxn>
                  </a:cxnLst>
                  <a:rect l="0" t="0" r="r" b="b"/>
                  <a:pathLst>
                    <a:path w="77" h="111">
                      <a:moveTo>
                        <a:pt x="17" y="0"/>
                      </a:moveTo>
                      <a:cubicBezTo>
                        <a:pt x="20" y="11"/>
                        <a:pt x="25" y="46"/>
                        <a:pt x="32" y="55"/>
                      </a:cubicBezTo>
                      <a:cubicBezTo>
                        <a:pt x="42" y="67"/>
                        <a:pt x="62" y="62"/>
                        <a:pt x="77" y="65"/>
                      </a:cubicBezTo>
                      <a:cubicBezTo>
                        <a:pt x="66" y="98"/>
                        <a:pt x="65" y="111"/>
                        <a:pt x="32" y="95"/>
                      </a:cubicBezTo>
                      <a:cubicBezTo>
                        <a:pt x="18" y="54"/>
                        <a:pt x="0" y="42"/>
                        <a:pt x="17"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0" name="Freeform 38"/>
                <p:cNvSpPr>
                  <a:spLocks noChangeAspect="1"/>
                </p:cNvSpPr>
                <p:nvPr/>
              </p:nvSpPr>
              <p:spPr bwMode="auto">
                <a:xfrm>
                  <a:off x="4400" y="8464"/>
                  <a:ext cx="89" cy="76"/>
                </a:xfrm>
                <a:custGeom>
                  <a:avLst/>
                  <a:gdLst/>
                  <a:ahLst/>
                  <a:cxnLst>
                    <a:cxn ang="0">
                      <a:pos x="20" y="36"/>
                    </a:cxn>
                    <a:cxn ang="0">
                      <a:pos x="65" y="16"/>
                    </a:cxn>
                    <a:cxn ang="0">
                      <a:pos x="15" y="76"/>
                    </a:cxn>
                    <a:cxn ang="0">
                      <a:pos x="20" y="36"/>
                    </a:cxn>
                  </a:cxnLst>
                  <a:rect l="0" t="0" r="r" b="b"/>
                  <a:pathLst>
                    <a:path w="89" h="76">
                      <a:moveTo>
                        <a:pt x="20" y="36"/>
                      </a:moveTo>
                      <a:cubicBezTo>
                        <a:pt x="48" y="8"/>
                        <a:pt x="24" y="0"/>
                        <a:pt x="65" y="16"/>
                      </a:cubicBezTo>
                      <a:cubicBezTo>
                        <a:pt x="89" y="52"/>
                        <a:pt x="43" y="67"/>
                        <a:pt x="15" y="76"/>
                      </a:cubicBezTo>
                      <a:cubicBezTo>
                        <a:pt x="12" y="68"/>
                        <a:pt x="0" y="16"/>
                        <a:pt x="20" y="3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1" name="Freeform 39"/>
                <p:cNvSpPr>
                  <a:spLocks noChangeAspect="1"/>
                </p:cNvSpPr>
                <p:nvPr/>
              </p:nvSpPr>
              <p:spPr bwMode="auto">
                <a:xfrm>
                  <a:off x="2455" y="10980"/>
                  <a:ext cx="87" cy="135"/>
                </a:xfrm>
                <a:custGeom>
                  <a:avLst/>
                  <a:gdLst/>
                  <a:ahLst/>
                  <a:cxnLst>
                    <a:cxn ang="0">
                      <a:pos x="55" y="95"/>
                    </a:cxn>
                    <a:cxn ang="0">
                      <a:pos x="75" y="85"/>
                    </a:cxn>
                    <a:cxn ang="0">
                      <a:pos x="85" y="55"/>
                    </a:cxn>
                    <a:cxn ang="0">
                      <a:pos x="80" y="20"/>
                    </a:cxn>
                    <a:cxn ang="0">
                      <a:pos x="35" y="0"/>
                    </a:cxn>
                    <a:cxn ang="0">
                      <a:pos x="20" y="20"/>
                    </a:cxn>
                    <a:cxn ang="0">
                      <a:pos x="0" y="50"/>
                    </a:cxn>
                    <a:cxn ang="0">
                      <a:pos x="5" y="70"/>
                    </a:cxn>
                    <a:cxn ang="0">
                      <a:pos x="15" y="85"/>
                    </a:cxn>
                    <a:cxn ang="0">
                      <a:pos x="20" y="120"/>
                    </a:cxn>
                    <a:cxn ang="0">
                      <a:pos x="25" y="135"/>
                    </a:cxn>
                    <a:cxn ang="0">
                      <a:pos x="55" y="95"/>
                    </a:cxn>
                  </a:cxnLst>
                  <a:rect l="0" t="0" r="r" b="b"/>
                  <a:pathLst>
                    <a:path w="87" h="135">
                      <a:moveTo>
                        <a:pt x="55" y="95"/>
                      </a:moveTo>
                      <a:cubicBezTo>
                        <a:pt x="62" y="92"/>
                        <a:pt x="71" y="91"/>
                        <a:pt x="75" y="85"/>
                      </a:cubicBezTo>
                      <a:cubicBezTo>
                        <a:pt x="81" y="77"/>
                        <a:pt x="85" y="55"/>
                        <a:pt x="85" y="55"/>
                      </a:cubicBezTo>
                      <a:cubicBezTo>
                        <a:pt x="83" y="43"/>
                        <a:pt x="87" y="29"/>
                        <a:pt x="80" y="20"/>
                      </a:cubicBezTo>
                      <a:cubicBezTo>
                        <a:pt x="70" y="7"/>
                        <a:pt x="49" y="9"/>
                        <a:pt x="35" y="0"/>
                      </a:cubicBezTo>
                      <a:cubicBezTo>
                        <a:pt x="30" y="7"/>
                        <a:pt x="25" y="13"/>
                        <a:pt x="20" y="20"/>
                      </a:cubicBezTo>
                      <a:cubicBezTo>
                        <a:pt x="13" y="30"/>
                        <a:pt x="0" y="50"/>
                        <a:pt x="0" y="50"/>
                      </a:cubicBezTo>
                      <a:cubicBezTo>
                        <a:pt x="2" y="57"/>
                        <a:pt x="2" y="64"/>
                        <a:pt x="5" y="70"/>
                      </a:cubicBezTo>
                      <a:cubicBezTo>
                        <a:pt x="7" y="76"/>
                        <a:pt x="13" y="79"/>
                        <a:pt x="15" y="85"/>
                      </a:cubicBezTo>
                      <a:cubicBezTo>
                        <a:pt x="18" y="96"/>
                        <a:pt x="18" y="108"/>
                        <a:pt x="20" y="120"/>
                      </a:cubicBezTo>
                      <a:cubicBezTo>
                        <a:pt x="21" y="125"/>
                        <a:pt x="23" y="130"/>
                        <a:pt x="25" y="135"/>
                      </a:cubicBezTo>
                      <a:cubicBezTo>
                        <a:pt x="39" y="121"/>
                        <a:pt x="42" y="108"/>
                        <a:pt x="55" y="9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32" name="Freeform 40"/>
                <p:cNvSpPr>
                  <a:spLocks noChangeAspect="1"/>
                </p:cNvSpPr>
                <p:nvPr/>
              </p:nvSpPr>
              <p:spPr bwMode="auto">
                <a:xfrm>
                  <a:off x="2195" y="11187"/>
                  <a:ext cx="144" cy="225"/>
                </a:xfrm>
                <a:custGeom>
                  <a:avLst/>
                  <a:gdLst/>
                  <a:ahLst/>
                  <a:cxnLst>
                    <a:cxn ang="0">
                      <a:pos x="10" y="108"/>
                    </a:cxn>
                    <a:cxn ang="0">
                      <a:pos x="45" y="38"/>
                    </a:cxn>
                    <a:cxn ang="0">
                      <a:pos x="105" y="3"/>
                    </a:cxn>
                    <a:cxn ang="0">
                      <a:pos x="110" y="43"/>
                    </a:cxn>
                    <a:cxn ang="0">
                      <a:pos x="130" y="113"/>
                    </a:cxn>
                    <a:cxn ang="0">
                      <a:pos x="120" y="143"/>
                    </a:cxn>
                    <a:cxn ang="0">
                      <a:pos x="90" y="193"/>
                    </a:cxn>
                    <a:cxn ang="0">
                      <a:pos x="65" y="218"/>
                    </a:cxn>
                    <a:cxn ang="0">
                      <a:pos x="60" y="198"/>
                    </a:cxn>
                    <a:cxn ang="0">
                      <a:pos x="35" y="168"/>
                    </a:cxn>
                    <a:cxn ang="0">
                      <a:pos x="0" y="123"/>
                    </a:cxn>
                    <a:cxn ang="0">
                      <a:pos x="10" y="108"/>
                    </a:cxn>
                  </a:cxnLst>
                  <a:rect l="0" t="0" r="r" b="b"/>
                  <a:pathLst>
                    <a:path w="144" h="225">
                      <a:moveTo>
                        <a:pt x="10" y="108"/>
                      </a:moveTo>
                      <a:cubicBezTo>
                        <a:pt x="26" y="84"/>
                        <a:pt x="24" y="59"/>
                        <a:pt x="45" y="38"/>
                      </a:cubicBezTo>
                      <a:cubicBezTo>
                        <a:pt x="55" y="8"/>
                        <a:pt x="74" y="11"/>
                        <a:pt x="105" y="3"/>
                      </a:cubicBezTo>
                      <a:cubicBezTo>
                        <a:pt x="135" y="13"/>
                        <a:pt x="113" y="0"/>
                        <a:pt x="110" y="43"/>
                      </a:cubicBezTo>
                      <a:cubicBezTo>
                        <a:pt x="107" y="90"/>
                        <a:pt x="109" y="85"/>
                        <a:pt x="130" y="113"/>
                      </a:cubicBezTo>
                      <a:cubicBezTo>
                        <a:pt x="127" y="123"/>
                        <a:pt x="121" y="132"/>
                        <a:pt x="120" y="143"/>
                      </a:cubicBezTo>
                      <a:cubicBezTo>
                        <a:pt x="117" y="188"/>
                        <a:pt x="144" y="180"/>
                        <a:pt x="90" y="193"/>
                      </a:cubicBezTo>
                      <a:cubicBezTo>
                        <a:pt x="87" y="201"/>
                        <a:pt x="83" y="225"/>
                        <a:pt x="65" y="218"/>
                      </a:cubicBezTo>
                      <a:cubicBezTo>
                        <a:pt x="59" y="215"/>
                        <a:pt x="62" y="204"/>
                        <a:pt x="60" y="198"/>
                      </a:cubicBezTo>
                      <a:cubicBezTo>
                        <a:pt x="52" y="175"/>
                        <a:pt x="53" y="180"/>
                        <a:pt x="35" y="168"/>
                      </a:cubicBezTo>
                      <a:cubicBezTo>
                        <a:pt x="18" y="143"/>
                        <a:pt x="8" y="155"/>
                        <a:pt x="0" y="123"/>
                      </a:cubicBezTo>
                      <a:cubicBezTo>
                        <a:pt x="17" y="112"/>
                        <a:pt x="19" y="117"/>
                        <a:pt x="10" y="10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35" name="Group 41"/>
              <p:cNvGrpSpPr>
                <a:grpSpLocks noChangeAspect="1"/>
              </p:cNvGrpSpPr>
              <p:nvPr/>
            </p:nvGrpSpPr>
            <p:grpSpPr bwMode="auto">
              <a:xfrm>
                <a:off x="6978330" y="9600380"/>
                <a:ext cx="2008302" cy="2965303"/>
                <a:chOff x="6190" y="7957"/>
                <a:chExt cx="1439" cy="2123"/>
              </a:xfrm>
              <a:grpFill/>
            </p:grpSpPr>
            <p:sp>
              <p:nvSpPr>
                <p:cNvPr id="105" name="Freeform 42"/>
                <p:cNvSpPr>
                  <a:spLocks noChangeAspect="1"/>
                </p:cNvSpPr>
                <p:nvPr/>
              </p:nvSpPr>
              <p:spPr bwMode="auto">
                <a:xfrm>
                  <a:off x="6190" y="7957"/>
                  <a:ext cx="1116" cy="1307"/>
                </a:xfrm>
                <a:custGeom>
                  <a:avLst/>
                  <a:gdLst/>
                  <a:ahLst/>
                  <a:cxnLst>
                    <a:cxn ang="0">
                      <a:pos x="69" y="154"/>
                    </a:cxn>
                    <a:cxn ang="0">
                      <a:pos x="103" y="162"/>
                    </a:cxn>
                    <a:cxn ang="0">
                      <a:pos x="190" y="183"/>
                    </a:cxn>
                    <a:cxn ang="0">
                      <a:pos x="200" y="293"/>
                    </a:cxn>
                    <a:cxn ang="0">
                      <a:pos x="210" y="388"/>
                    </a:cxn>
                    <a:cxn ang="0">
                      <a:pos x="185" y="433"/>
                    </a:cxn>
                    <a:cxn ang="0">
                      <a:pos x="185" y="513"/>
                    </a:cxn>
                    <a:cxn ang="0">
                      <a:pos x="190" y="578"/>
                    </a:cxn>
                    <a:cxn ang="0">
                      <a:pos x="160" y="673"/>
                    </a:cxn>
                    <a:cxn ang="0">
                      <a:pos x="175" y="748"/>
                    </a:cxn>
                    <a:cxn ang="0">
                      <a:pos x="135" y="843"/>
                    </a:cxn>
                    <a:cxn ang="0">
                      <a:pos x="100" y="928"/>
                    </a:cxn>
                    <a:cxn ang="0">
                      <a:pos x="165" y="983"/>
                    </a:cxn>
                    <a:cxn ang="0">
                      <a:pos x="130" y="973"/>
                    </a:cxn>
                    <a:cxn ang="0">
                      <a:pos x="120" y="1088"/>
                    </a:cxn>
                    <a:cxn ang="0">
                      <a:pos x="85" y="1233"/>
                    </a:cxn>
                    <a:cxn ang="0">
                      <a:pos x="95" y="1298"/>
                    </a:cxn>
                    <a:cxn ang="0">
                      <a:pos x="175" y="1273"/>
                    </a:cxn>
                    <a:cxn ang="0">
                      <a:pos x="215" y="1233"/>
                    </a:cxn>
                    <a:cxn ang="0">
                      <a:pos x="250" y="1178"/>
                    </a:cxn>
                    <a:cxn ang="0">
                      <a:pos x="370" y="1123"/>
                    </a:cxn>
                    <a:cxn ang="0">
                      <a:pos x="555" y="1078"/>
                    </a:cxn>
                    <a:cxn ang="0">
                      <a:pos x="640" y="1028"/>
                    </a:cxn>
                    <a:cxn ang="0">
                      <a:pos x="695" y="993"/>
                    </a:cxn>
                    <a:cxn ang="0">
                      <a:pos x="735" y="988"/>
                    </a:cxn>
                    <a:cxn ang="0">
                      <a:pos x="770" y="963"/>
                    </a:cxn>
                    <a:cxn ang="0">
                      <a:pos x="750" y="843"/>
                    </a:cxn>
                    <a:cxn ang="0">
                      <a:pos x="865" y="788"/>
                    </a:cxn>
                    <a:cxn ang="0">
                      <a:pos x="970" y="738"/>
                    </a:cxn>
                    <a:cxn ang="0">
                      <a:pos x="1025" y="663"/>
                    </a:cxn>
                    <a:cxn ang="0">
                      <a:pos x="1070" y="653"/>
                    </a:cxn>
                    <a:cxn ang="0">
                      <a:pos x="1081" y="627"/>
                    </a:cxn>
                    <a:cxn ang="0">
                      <a:pos x="1036" y="586"/>
                    </a:cxn>
                    <a:cxn ang="0">
                      <a:pos x="1060" y="513"/>
                    </a:cxn>
                    <a:cxn ang="0">
                      <a:pos x="1093" y="469"/>
                    </a:cxn>
                    <a:cxn ang="0">
                      <a:pos x="1105" y="413"/>
                    </a:cxn>
                    <a:cxn ang="0">
                      <a:pos x="1090" y="373"/>
                    </a:cxn>
                    <a:cxn ang="0">
                      <a:pos x="1100" y="327"/>
                    </a:cxn>
                    <a:cxn ang="0">
                      <a:pos x="1060" y="308"/>
                    </a:cxn>
                    <a:cxn ang="0">
                      <a:pos x="901" y="413"/>
                    </a:cxn>
                    <a:cxn ang="0">
                      <a:pos x="830" y="408"/>
                    </a:cxn>
                    <a:cxn ang="0">
                      <a:pos x="910" y="383"/>
                    </a:cxn>
                    <a:cxn ang="0">
                      <a:pos x="850" y="333"/>
                    </a:cxn>
                    <a:cxn ang="0">
                      <a:pos x="835" y="298"/>
                    </a:cxn>
                    <a:cxn ang="0">
                      <a:pos x="790" y="283"/>
                    </a:cxn>
                    <a:cxn ang="0">
                      <a:pos x="710" y="346"/>
                    </a:cxn>
                    <a:cxn ang="0">
                      <a:pos x="650" y="364"/>
                    </a:cxn>
                    <a:cxn ang="0">
                      <a:pos x="624" y="323"/>
                    </a:cxn>
                    <a:cxn ang="0">
                      <a:pos x="570" y="298"/>
                    </a:cxn>
                    <a:cxn ang="0">
                      <a:pos x="520" y="253"/>
                    </a:cxn>
                    <a:cxn ang="0">
                      <a:pos x="440" y="147"/>
                    </a:cxn>
                    <a:cxn ang="0">
                      <a:pos x="388" y="147"/>
                    </a:cxn>
                    <a:cxn ang="0">
                      <a:pos x="310" y="108"/>
                    </a:cxn>
                    <a:cxn ang="0">
                      <a:pos x="270" y="88"/>
                    </a:cxn>
                    <a:cxn ang="0">
                      <a:pos x="140" y="16"/>
                    </a:cxn>
                    <a:cxn ang="0">
                      <a:pos x="95" y="23"/>
                    </a:cxn>
                    <a:cxn ang="0">
                      <a:pos x="15" y="118"/>
                    </a:cxn>
                    <a:cxn ang="0">
                      <a:pos x="40" y="158"/>
                    </a:cxn>
                  </a:cxnLst>
                  <a:rect l="0" t="0" r="r" b="b"/>
                  <a:pathLst>
                    <a:path w="1116" h="1307">
                      <a:moveTo>
                        <a:pt x="40" y="158"/>
                      </a:moveTo>
                      <a:cubicBezTo>
                        <a:pt x="46" y="152"/>
                        <a:pt x="59" y="153"/>
                        <a:pt x="69" y="154"/>
                      </a:cubicBezTo>
                      <a:cubicBezTo>
                        <a:pt x="76" y="153"/>
                        <a:pt x="78" y="150"/>
                        <a:pt x="84" y="151"/>
                      </a:cubicBezTo>
                      <a:cubicBezTo>
                        <a:pt x="90" y="152"/>
                        <a:pt x="96" y="158"/>
                        <a:pt x="103" y="162"/>
                      </a:cubicBezTo>
                      <a:cubicBezTo>
                        <a:pt x="110" y="166"/>
                        <a:pt x="116" y="170"/>
                        <a:pt x="130" y="173"/>
                      </a:cubicBezTo>
                      <a:cubicBezTo>
                        <a:pt x="163" y="166"/>
                        <a:pt x="155" y="177"/>
                        <a:pt x="190" y="183"/>
                      </a:cubicBezTo>
                      <a:cubicBezTo>
                        <a:pt x="205" y="198"/>
                        <a:pt x="208" y="211"/>
                        <a:pt x="220" y="228"/>
                      </a:cubicBezTo>
                      <a:cubicBezTo>
                        <a:pt x="203" y="280"/>
                        <a:pt x="209" y="258"/>
                        <a:pt x="200" y="293"/>
                      </a:cubicBezTo>
                      <a:cubicBezTo>
                        <a:pt x="207" y="314"/>
                        <a:pt x="195" y="322"/>
                        <a:pt x="190" y="343"/>
                      </a:cubicBezTo>
                      <a:cubicBezTo>
                        <a:pt x="202" y="379"/>
                        <a:pt x="194" y="364"/>
                        <a:pt x="210" y="388"/>
                      </a:cubicBezTo>
                      <a:cubicBezTo>
                        <a:pt x="211" y="399"/>
                        <a:pt x="193" y="399"/>
                        <a:pt x="189" y="406"/>
                      </a:cubicBezTo>
                      <a:cubicBezTo>
                        <a:pt x="185" y="413"/>
                        <a:pt x="186" y="423"/>
                        <a:pt x="185" y="433"/>
                      </a:cubicBezTo>
                      <a:cubicBezTo>
                        <a:pt x="182" y="447"/>
                        <a:pt x="181" y="453"/>
                        <a:pt x="181" y="466"/>
                      </a:cubicBezTo>
                      <a:cubicBezTo>
                        <a:pt x="181" y="479"/>
                        <a:pt x="189" y="502"/>
                        <a:pt x="185" y="513"/>
                      </a:cubicBezTo>
                      <a:cubicBezTo>
                        <a:pt x="177" y="522"/>
                        <a:pt x="155" y="533"/>
                        <a:pt x="155" y="533"/>
                      </a:cubicBezTo>
                      <a:cubicBezTo>
                        <a:pt x="161" y="558"/>
                        <a:pt x="172" y="560"/>
                        <a:pt x="190" y="578"/>
                      </a:cubicBezTo>
                      <a:cubicBezTo>
                        <a:pt x="201" y="610"/>
                        <a:pt x="194" y="576"/>
                        <a:pt x="180" y="608"/>
                      </a:cubicBezTo>
                      <a:cubicBezTo>
                        <a:pt x="169" y="632"/>
                        <a:pt x="175" y="651"/>
                        <a:pt x="160" y="673"/>
                      </a:cubicBezTo>
                      <a:cubicBezTo>
                        <a:pt x="162" y="688"/>
                        <a:pt x="162" y="703"/>
                        <a:pt x="165" y="718"/>
                      </a:cubicBezTo>
                      <a:cubicBezTo>
                        <a:pt x="167" y="728"/>
                        <a:pt x="175" y="748"/>
                        <a:pt x="175" y="748"/>
                      </a:cubicBezTo>
                      <a:cubicBezTo>
                        <a:pt x="171" y="782"/>
                        <a:pt x="178" y="802"/>
                        <a:pt x="145" y="813"/>
                      </a:cubicBezTo>
                      <a:cubicBezTo>
                        <a:pt x="142" y="823"/>
                        <a:pt x="138" y="833"/>
                        <a:pt x="135" y="843"/>
                      </a:cubicBezTo>
                      <a:cubicBezTo>
                        <a:pt x="133" y="848"/>
                        <a:pt x="130" y="858"/>
                        <a:pt x="130" y="858"/>
                      </a:cubicBezTo>
                      <a:cubicBezTo>
                        <a:pt x="125" y="898"/>
                        <a:pt x="126" y="902"/>
                        <a:pt x="100" y="928"/>
                      </a:cubicBezTo>
                      <a:cubicBezTo>
                        <a:pt x="121" y="942"/>
                        <a:pt x="134" y="944"/>
                        <a:pt x="160" y="948"/>
                      </a:cubicBezTo>
                      <a:cubicBezTo>
                        <a:pt x="166" y="956"/>
                        <a:pt x="181" y="971"/>
                        <a:pt x="165" y="983"/>
                      </a:cubicBezTo>
                      <a:cubicBezTo>
                        <a:pt x="161" y="986"/>
                        <a:pt x="155" y="979"/>
                        <a:pt x="150" y="978"/>
                      </a:cubicBezTo>
                      <a:cubicBezTo>
                        <a:pt x="143" y="976"/>
                        <a:pt x="137" y="975"/>
                        <a:pt x="130" y="973"/>
                      </a:cubicBezTo>
                      <a:cubicBezTo>
                        <a:pt x="83" y="982"/>
                        <a:pt x="108" y="1000"/>
                        <a:pt x="80" y="1038"/>
                      </a:cubicBezTo>
                      <a:cubicBezTo>
                        <a:pt x="87" y="1071"/>
                        <a:pt x="86" y="1081"/>
                        <a:pt x="120" y="1088"/>
                      </a:cubicBezTo>
                      <a:cubicBezTo>
                        <a:pt x="130" y="1118"/>
                        <a:pt x="123" y="1088"/>
                        <a:pt x="120" y="1118"/>
                      </a:cubicBezTo>
                      <a:cubicBezTo>
                        <a:pt x="110" y="1210"/>
                        <a:pt x="124" y="1181"/>
                        <a:pt x="85" y="1233"/>
                      </a:cubicBezTo>
                      <a:cubicBezTo>
                        <a:pt x="82" y="1243"/>
                        <a:pt x="65" y="1260"/>
                        <a:pt x="75" y="1263"/>
                      </a:cubicBezTo>
                      <a:cubicBezTo>
                        <a:pt x="79" y="1271"/>
                        <a:pt x="85" y="1291"/>
                        <a:pt x="95" y="1298"/>
                      </a:cubicBezTo>
                      <a:cubicBezTo>
                        <a:pt x="105" y="1305"/>
                        <a:pt x="122" y="1307"/>
                        <a:pt x="135" y="1303"/>
                      </a:cubicBezTo>
                      <a:cubicBezTo>
                        <a:pt x="152" y="1292"/>
                        <a:pt x="156" y="1279"/>
                        <a:pt x="175" y="1273"/>
                      </a:cubicBezTo>
                      <a:cubicBezTo>
                        <a:pt x="178" y="1266"/>
                        <a:pt x="179" y="1258"/>
                        <a:pt x="185" y="1253"/>
                      </a:cubicBezTo>
                      <a:cubicBezTo>
                        <a:pt x="213" y="1230"/>
                        <a:pt x="199" y="1269"/>
                        <a:pt x="215" y="1233"/>
                      </a:cubicBezTo>
                      <a:cubicBezTo>
                        <a:pt x="219" y="1223"/>
                        <a:pt x="225" y="1203"/>
                        <a:pt x="225" y="1203"/>
                      </a:cubicBezTo>
                      <a:cubicBezTo>
                        <a:pt x="215" y="1174"/>
                        <a:pt x="222" y="1171"/>
                        <a:pt x="250" y="1178"/>
                      </a:cubicBezTo>
                      <a:cubicBezTo>
                        <a:pt x="296" y="1167"/>
                        <a:pt x="249" y="1183"/>
                        <a:pt x="280" y="1158"/>
                      </a:cubicBezTo>
                      <a:cubicBezTo>
                        <a:pt x="303" y="1139"/>
                        <a:pt x="342" y="1133"/>
                        <a:pt x="370" y="1123"/>
                      </a:cubicBezTo>
                      <a:cubicBezTo>
                        <a:pt x="388" y="1116"/>
                        <a:pt x="420" y="1093"/>
                        <a:pt x="420" y="1093"/>
                      </a:cubicBezTo>
                      <a:cubicBezTo>
                        <a:pt x="456" y="1105"/>
                        <a:pt x="516" y="1082"/>
                        <a:pt x="555" y="1078"/>
                      </a:cubicBezTo>
                      <a:cubicBezTo>
                        <a:pt x="576" y="1064"/>
                        <a:pt x="628" y="1066"/>
                        <a:pt x="610" y="1048"/>
                      </a:cubicBezTo>
                      <a:cubicBezTo>
                        <a:pt x="620" y="1041"/>
                        <a:pt x="632" y="1037"/>
                        <a:pt x="640" y="1028"/>
                      </a:cubicBezTo>
                      <a:cubicBezTo>
                        <a:pt x="655" y="1011"/>
                        <a:pt x="639" y="1004"/>
                        <a:pt x="670" y="983"/>
                      </a:cubicBezTo>
                      <a:cubicBezTo>
                        <a:pt x="678" y="986"/>
                        <a:pt x="688" y="988"/>
                        <a:pt x="695" y="993"/>
                      </a:cubicBezTo>
                      <a:cubicBezTo>
                        <a:pt x="723" y="1014"/>
                        <a:pt x="696" y="1018"/>
                        <a:pt x="725" y="1008"/>
                      </a:cubicBezTo>
                      <a:cubicBezTo>
                        <a:pt x="728" y="1001"/>
                        <a:pt x="732" y="995"/>
                        <a:pt x="735" y="988"/>
                      </a:cubicBezTo>
                      <a:cubicBezTo>
                        <a:pt x="737" y="983"/>
                        <a:pt x="736" y="976"/>
                        <a:pt x="740" y="973"/>
                      </a:cubicBezTo>
                      <a:cubicBezTo>
                        <a:pt x="749" y="967"/>
                        <a:pt x="770" y="963"/>
                        <a:pt x="770" y="963"/>
                      </a:cubicBezTo>
                      <a:cubicBezTo>
                        <a:pt x="763" y="936"/>
                        <a:pt x="754" y="934"/>
                        <a:pt x="775" y="913"/>
                      </a:cubicBezTo>
                      <a:cubicBezTo>
                        <a:pt x="786" y="881"/>
                        <a:pt x="779" y="858"/>
                        <a:pt x="750" y="843"/>
                      </a:cubicBezTo>
                      <a:cubicBezTo>
                        <a:pt x="773" y="820"/>
                        <a:pt x="779" y="820"/>
                        <a:pt x="805" y="803"/>
                      </a:cubicBezTo>
                      <a:cubicBezTo>
                        <a:pt x="859" y="814"/>
                        <a:pt x="835" y="807"/>
                        <a:pt x="865" y="788"/>
                      </a:cubicBezTo>
                      <a:cubicBezTo>
                        <a:pt x="877" y="780"/>
                        <a:pt x="932" y="770"/>
                        <a:pt x="940" y="768"/>
                      </a:cubicBezTo>
                      <a:cubicBezTo>
                        <a:pt x="955" y="745"/>
                        <a:pt x="950" y="718"/>
                        <a:pt x="970" y="738"/>
                      </a:cubicBezTo>
                      <a:cubicBezTo>
                        <a:pt x="1010" y="728"/>
                        <a:pt x="1011" y="719"/>
                        <a:pt x="980" y="698"/>
                      </a:cubicBezTo>
                      <a:cubicBezTo>
                        <a:pt x="993" y="665"/>
                        <a:pt x="990" y="646"/>
                        <a:pt x="1025" y="663"/>
                      </a:cubicBezTo>
                      <a:cubicBezTo>
                        <a:pt x="1041" y="687"/>
                        <a:pt x="1035" y="689"/>
                        <a:pt x="1065" y="683"/>
                      </a:cubicBezTo>
                      <a:cubicBezTo>
                        <a:pt x="1067" y="673"/>
                        <a:pt x="1065" y="662"/>
                        <a:pt x="1070" y="653"/>
                      </a:cubicBezTo>
                      <a:cubicBezTo>
                        <a:pt x="1073" y="648"/>
                        <a:pt x="1084" y="653"/>
                        <a:pt x="1085" y="648"/>
                      </a:cubicBezTo>
                      <a:cubicBezTo>
                        <a:pt x="1086" y="644"/>
                        <a:pt x="1085" y="631"/>
                        <a:pt x="1081" y="627"/>
                      </a:cubicBezTo>
                      <a:cubicBezTo>
                        <a:pt x="1077" y="623"/>
                        <a:pt x="1067" y="630"/>
                        <a:pt x="1060" y="623"/>
                      </a:cubicBezTo>
                      <a:cubicBezTo>
                        <a:pt x="1050" y="603"/>
                        <a:pt x="1048" y="604"/>
                        <a:pt x="1036" y="586"/>
                      </a:cubicBezTo>
                      <a:cubicBezTo>
                        <a:pt x="1056" y="579"/>
                        <a:pt x="1048" y="558"/>
                        <a:pt x="1055" y="538"/>
                      </a:cubicBezTo>
                      <a:cubicBezTo>
                        <a:pt x="1059" y="526"/>
                        <a:pt x="1056" y="519"/>
                        <a:pt x="1060" y="513"/>
                      </a:cubicBezTo>
                      <a:cubicBezTo>
                        <a:pt x="1066" y="510"/>
                        <a:pt x="1076" y="506"/>
                        <a:pt x="1081" y="499"/>
                      </a:cubicBezTo>
                      <a:cubicBezTo>
                        <a:pt x="1086" y="492"/>
                        <a:pt x="1096" y="477"/>
                        <a:pt x="1093" y="469"/>
                      </a:cubicBezTo>
                      <a:cubicBezTo>
                        <a:pt x="1087" y="450"/>
                        <a:pt x="1071" y="467"/>
                        <a:pt x="1065" y="448"/>
                      </a:cubicBezTo>
                      <a:cubicBezTo>
                        <a:pt x="1081" y="437"/>
                        <a:pt x="1089" y="424"/>
                        <a:pt x="1105" y="413"/>
                      </a:cubicBezTo>
                      <a:cubicBezTo>
                        <a:pt x="1116" y="379"/>
                        <a:pt x="1093" y="388"/>
                        <a:pt x="1070" y="393"/>
                      </a:cubicBezTo>
                      <a:cubicBezTo>
                        <a:pt x="1050" y="363"/>
                        <a:pt x="1061" y="390"/>
                        <a:pt x="1090" y="373"/>
                      </a:cubicBezTo>
                      <a:cubicBezTo>
                        <a:pt x="1095" y="370"/>
                        <a:pt x="1093" y="363"/>
                        <a:pt x="1095" y="358"/>
                      </a:cubicBezTo>
                      <a:cubicBezTo>
                        <a:pt x="1095" y="351"/>
                        <a:pt x="1102" y="337"/>
                        <a:pt x="1100" y="327"/>
                      </a:cubicBezTo>
                      <a:cubicBezTo>
                        <a:pt x="1098" y="317"/>
                        <a:pt x="1092" y="300"/>
                        <a:pt x="1085" y="297"/>
                      </a:cubicBezTo>
                      <a:cubicBezTo>
                        <a:pt x="1078" y="294"/>
                        <a:pt x="1078" y="298"/>
                        <a:pt x="1060" y="308"/>
                      </a:cubicBezTo>
                      <a:cubicBezTo>
                        <a:pt x="1040" y="349"/>
                        <a:pt x="1017" y="344"/>
                        <a:pt x="975" y="358"/>
                      </a:cubicBezTo>
                      <a:cubicBezTo>
                        <a:pt x="957" y="385"/>
                        <a:pt x="931" y="387"/>
                        <a:pt x="901" y="413"/>
                      </a:cubicBezTo>
                      <a:cubicBezTo>
                        <a:pt x="878" y="448"/>
                        <a:pt x="900" y="416"/>
                        <a:pt x="875" y="433"/>
                      </a:cubicBezTo>
                      <a:cubicBezTo>
                        <a:pt x="852" y="427"/>
                        <a:pt x="843" y="428"/>
                        <a:pt x="830" y="408"/>
                      </a:cubicBezTo>
                      <a:cubicBezTo>
                        <a:pt x="829" y="400"/>
                        <a:pt x="858" y="398"/>
                        <a:pt x="871" y="394"/>
                      </a:cubicBezTo>
                      <a:cubicBezTo>
                        <a:pt x="884" y="390"/>
                        <a:pt x="904" y="388"/>
                        <a:pt x="910" y="383"/>
                      </a:cubicBezTo>
                      <a:cubicBezTo>
                        <a:pt x="921" y="375"/>
                        <a:pt x="919" y="372"/>
                        <a:pt x="909" y="364"/>
                      </a:cubicBezTo>
                      <a:cubicBezTo>
                        <a:pt x="899" y="356"/>
                        <a:pt x="862" y="341"/>
                        <a:pt x="850" y="333"/>
                      </a:cubicBezTo>
                      <a:cubicBezTo>
                        <a:pt x="847" y="326"/>
                        <a:pt x="843" y="320"/>
                        <a:pt x="840" y="313"/>
                      </a:cubicBezTo>
                      <a:cubicBezTo>
                        <a:pt x="838" y="308"/>
                        <a:pt x="839" y="301"/>
                        <a:pt x="835" y="298"/>
                      </a:cubicBezTo>
                      <a:cubicBezTo>
                        <a:pt x="826" y="292"/>
                        <a:pt x="815" y="291"/>
                        <a:pt x="805" y="288"/>
                      </a:cubicBezTo>
                      <a:cubicBezTo>
                        <a:pt x="800" y="286"/>
                        <a:pt x="790" y="283"/>
                        <a:pt x="790" y="283"/>
                      </a:cubicBezTo>
                      <a:cubicBezTo>
                        <a:pt x="770" y="285"/>
                        <a:pt x="742" y="272"/>
                        <a:pt x="730" y="288"/>
                      </a:cubicBezTo>
                      <a:cubicBezTo>
                        <a:pt x="680" y="358"/>
                        <a:pt x="767" y="375"/>
                        <a:pt x="710" y="346"/>
                      </a:cubicBezTo>
                      <a:cubicBezTo>
                        <a:pt x="698" y="328"/>
                        <a:pt x="693" y="335"/>
                        <a:pt x="675" y="323"/>
                      </a:cubicBezTo>
                      <a:cubicBezTo>
                        <a:pt x="667" y="324"/>
                        <a:pt x="658" y="357"/>
                        <a:pt x="650" y="364"/>
                      </a:cubicBezTo>
                      <a:cubicBezTo>
                        <a:pt x="642" y="371"/>
                        <a:pt x="628" y="371"/>
                        <a:pt x="624" y="364"/>
                      </a:cubicBezTo>
                      <a:cubicBezTo>
                        <a:pt x="616" y="359"/>
                        <a:pt x="627" y="331"/>
                        <a:pt x="624" y="323"/>
                      </a:cubicBezTo>
                      <a:cubicBezTo>
                        <a:pt x="620" y="315"/>
                        <a:pt x="610" y="316"/>
                        <a:pt x="601" y="312"/>
                      </a:cubicBezTo>
                      <a:cubicBezTo>
                        <a:pt x="592" y="302"/>
                        <a:pt x="581" y="305"/>
                        <a:pt x="570" y="298"/>
                      </a:cubicBezTo>
                      <a:cubicBezTo>
                        <a:pt x="561" y="292"/>
                        <a:pt x="553" y="279"/>
                        <a:pt x="545" y="271"/>
                      </a:cubicBezTo>
                      <a:cubicBezTo>
                        <a:pt x="537" y="263"/>
                        <a:pt x="535" y="265"/>
                        <a:pt x="520" y="253"/>
                      </a:cubicBezTo>
                      <a:cubicBezTo>
                        <a:pt x="508" y="218"/>
                        <a:pt x="489" y="207"/>
                        <a:pt x="455" y="198"/>
                      </a:cubicBezTo>
                      <a:cubicBezTo>
                        <a:pt x="443" y="184"/>
                        <a:pt x="447" y="159"/>
                        <a:pt x="440" y="147"/>
                      </a:cubicBezTo>
                      <a:cubicBezTo>
                        <a:pt x="433" y="135"/>
                        <a:pt x="424" y="128"/>
                        <a:pt x="415" y="128"/>
                      </a:cubicBezTo>
                      <a:cubicBezTo>
                        <a:pt x="407" y="132"/>
                        <a:pt x="384" y="131"/>
                        <a:pt x="388" y="147"/>
                      </a:cubicBezTo>
                      <a:cubicBezTo>
                        <a:pt x="377" y="147"/>
                        <a:pt x="363" y="136"/>
                        <a:pt x="350" y="128"/>
                      </a:cubicBezTo>
                      <a:cubicBezTo>
                        <a:pt x="337" y="121"/>
                        <a:pt x="310" y="108"/>
                        <a:pt x="310" y="108"/>
                      </a:cubicBezTo>
                      <a:cubicBezTo>
                        <a:pt x="308" y="103"/>
                        <a:pt x="310" y="95"/>
                        <a:pt x="305" y="93"/>
                      </a:cubicBezTo>
                      <a:cubicBezTo>
                        <a:pt x="294" y="88"/>
                        <a:pt x="282" y="90"/>
                        <a:pt x="270" y="88"/>
                      </a:cubicBezTo>
                      <a:cubicBezTo>
                        <a:pt x="239" y="82"/>
                        <a:pt x="209" y="75"/>
                        <a:pt x="180" y="63"/>
                      </a:cubicBezTo>
                      <a:cubicBezTo>
                        <a:pt x="159" y="53"/>
                        <a:pt x="154" y="23"/>
                        <a:pt x="140" y="16"/>
                      </a:cubicBezTo>
                      <a:cubicBezTo>
                        <a:pt x="128" y="6"/>
                        <a:pt x="117" y="0"/>
                        <a:pt x="110" y="1"/>
                      </a:cubicBezTo>
                      <a:cubicBezTo>
                        <a:pt x="103" y="2"/>
                        <a:pt x="105" y="17"/>
                        <a:pt x="95" y="23"/>
                      </a:cubicBezTo>
                      <a:cubicBezTo>
                        <a:pt x="53" y="33"/>
                        <a:pt x="92" y="28"/>
                        <a:pt x="50" y="38"/>
                      </a:cubicBezTo>
                      <a:cubicBezTo>
                        <a:pt x="9" y="65"/>
                        <a:pt x="71" y="99"/>
                        <a:pt x="15" y="118"/>
                      </a:cubicBezTo>
                      <a:cubicBezTo>
                        <a:pt x="2" y="143"/>
                        <a:pt x="0" y="161"/>
                        <a:pt x="25" y="178"/>
                      </a:cubicBezTo>
                      <a:cubicBezTo>
                        <a:pt x="61" y="166"/>
                        <a:pt x="64" y="174"/>
                        <a:pt x="40" y="15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6" name="Freeform 43"/>
                <p:cNvSpPr>
                  <a:spLocks noChangeAspect="1"/>
                </p:cNvSpPr>
                <p:nvPr/>
              </p:nvSpPr>
              <p:spPr bwMode="auto">
                <a:xfrm>
                  <a:off x="6719" y="8980"/>
                  <a:ext cx="226" cy="285"/>
                </a:xfrm>
                <a:custGeom>
                  <a:avLst/>
                  <a:gdLst/>
                  <a:ahLst/>
                  <a:cxnLst>
                    <a:cxn ang="0">
                      <a:pos x="76" y="105"/>
                    </a:cxn>
                    <a:cxn ang="0">
                      <a:pos x="96" y="55"/>
                    </a:cxn>
                    <a:cxn ang="0">
                      <a:pos x="116" y="45"/>
                    </a:cxn>
                    <a:cxn ang="0">
                      <a:pos x="146" y="0"/>
                    </a:cxn>
                    <a:cxn ang="0">
                      <a:pos x="201" y="30"/>
                    </a:cxn>
                    <a:cxn ang="0">
                      <a:pos x="226" y="105"/>
                    </a:cxn>
                    <a:cxn ang="0">
                      <a:pos x="191" y="120"/>
                    </a:cxn>
                    <a:cxn ang="0">
                      <a:pos x="166" y="230"/>
                    </a:cxn>
                    <a:cxn ang="0">
                      <a:pos x="121" y="255"/>
                    </a:cxn>
                    <a:cxn ang="0">
                      <a:pos x="41" y="285"/>
                    </a:cxn>
                    <a:cxn ang="0">
                      <a:pos x="11" y="215"/>
                    </a:cxn>
                    <a:cxn ang="0">
                      <a:pos x="66" y="180"/>
                    </a:cxn>
                    <a:cxn ang="0">
                      <a:pos x="51" y="145"/>
                    </a:cxn>
                    <a:cxn ang="0">
                      <a:pos x="41" y="115"/>
                    </a:cxn>
                    <a:cxn ang="0">
                      <a:pos x="71" y="105"/>
                    </a:cxn>
                    <a:cxn ang="0">
                      <a:pos x="86" y="100"/>
                    </a:cxn>
                    <a:cxn ang="0">
                      <a:pos x="76" y="105"/>
                    </a:cxn>
                  </a:cxnLst>
                  <a:rect l="0" t="0" r="r" b="b"/>
                  <a:pathLst>
                    <a:path w="226" h="285">
                      <a:moveTo>
                        <a:pt x="76" y="105"/>
                      </a:moveTo>
                      <a:cubicBezTo>
                        <a:pt x="91" y="76"/>
                        <a:pt x="84" y="92"/>
                        <a:pt x="96" y="55"/>
                      </a:cubicBezTo>
                      <a:cubicBezTo>
                        <a:pt x="98" y="48"/>
                        <a:pt x="110" y="49"/>
                        <a:pt x="116" y="45"/>
                      </a:cubicBezTo>
                      <a:cubicBezTo>
                        <a:pt x="132" y="34"/>
                        <a:pt x="140" y="18"/>
                        <a:pt x="146" y="0"/>
                      </a:cubicBezTo>
                      <a:cubicBezTo>
                        <a:pt x="174" y="6"/>
                        <a:pt x="179" y="15"/>
                        <a:pt x="201" y="30"/>
                      </a:cubicBezTo>
                      <a:cubicBezTo>
                        <a:pt x="213" y="54"/>
                        <a:pt x="219" y="79"/>
                        <a:pt x="226" y="105"/>
                      </a:cubicBezTo>
                      <a:cubicBezTo>
                        <a:pt x="215" y="112"/>
                        <a:pt x="200" y="111"/>
                        <a:pt x="191" y="120"/>
                      </a:cubicBezTo>
                      <a:cubicBezTo>
                        <a:pt x="177" y="134"/>
                        <a:pt x="173" y="217"/>
                        <a:pt x="166" y="230"/>
                      </a:cubicBezTo>
                      <a:cubicBezTo>
                        <a:pt x="159" y="244"/>
                        <a:pt x="136" y="250"/>
                        <a:pt x="121" y="255"/>
                      </a:cubicBezTo>
                      <a:cubicBezTo>
                        <a:pt x="86" y="243"/>
                        <a:pt x="72" y="275"/>
                        <a:pt x="41" y="285"/>
                      </a:cubicBezTo>
                      <a:cubicBezTo>
                        <a:pt x="0" y="275"/>
                        <a:pt x="20" y="250"/>
                        <a:pt x="11" y="215"/>
                      </a:cubicBezTo>
                      <a:cubicBezTo>
                        <a:pt x="22" y="183"/>
                        <a:pt x="33" y="185"/>
                        <a:pt x="66" y="180"/>
                      </a:cubicBezTo>
                      <a:cubicBezTo>
                        <a:pt x="53" y="127"/>
                        <a:pt x="71" y="189"/>
                        <a:pt x="51" y="145"/>
                      </a:cubicBezTo>
                      <a:cubicBezTo>
                        <a:pt x="47" y="135"/>
                        <a:pt x="41" y="115"/>
                        <a:pt x="41" y="115"/>
                      </a:cubicBezTo>
                      <a:cubicBezTo>
                        <a:pt x="51" y="112"/>
                        <a:pt x="61" y="108"/>
                        <a:pt x="71" y="105"/>
                      </a:cubicBezTo>
                      <a:cubicBezTo>
                        <a:pt x="76" y="103"/>
                        <a:pt x="91" y="98"/>
                        <a:pt x="86" y="100"/>
                      </a:cubicBezTo>
                      <a:cubicBezTo>
                        <a:pt x="83" y="102"/>
                        <a:pt x="79" y="103"/>
                        <a:pt x="76" y="10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7" name="Freeform 44"/>
                <p:cNvSpPr>
                  <a:spLocks noChangeAspect="1"/>
                </p:cNvSpPr>
                <p:nvPr/>
              </p:nvSpPr>
              <p:spPr bwMode="auto">
                <a:xfrm>
                  <a:off x="6647" y="8725"/>
                  <a:ext cx="982" cy="1355"/>
                </a:xfrm>
                <a:custGeom>
                  <a:avLst/>
                  <a:gdLst/>
                  <a:ahLst/>
                  <a:cxnLst>
                    <a:cxn ang="0">
                      <a:pos x="193" y="1355"/>
                    </a:cxn>
                    <a:cxn ang="0">
                      <a:pos x="178" y="1325"/>
                    </a:cxn>
                    <a:cxn ang="0">
                      <a:pos x="148" y="1310"/>
                    </a:cxn>
                    <a:cxn ang="0">
                      <a:pos x="73" y="1220"/>
                    </a:cxn>
                    <a:cxn ang="0">
                      <a:pos x="33" y="1150"/>
                    </a:cxn>
                    <a:cxn ang="0">
                      <a:pos x="33" y="1080"/>
                    </a:cxn>
                    <a:cxn ang="0">
                      <a:pos x="13" y="1020"/>
                    </a:cxn>
                    <a:cxn ang="0">
                      <a:pos x="9" y="969"/>
                    </a:cxn>
                    <a:cxn ang="0">
                      <a:pos x="53" y="935"/>
                    </a:cxn>
                    <a:cxn ang="0">
                      <a:pos x="68" y="865"/>
                    </a:cxn>
                    <a:cxn ang="0">
                      <a:pos x="219" y="886"/>
                    </a:cxn>
                    <a:cxn ang="0">
                      <a:pos x="272" y="853"/>
                    </a:cxn>
                    <a:cxn ang="0">
                      <a:pos x="306" y="834"/>
                    </a:cxn>
                    <a:cxn ang="0">
                      <a:pos x="336" y="800"/>
                    </a:cxn>
                    <a:cxn ang="0">
                      <a:pos x="388" y="805"/>
                    </a:cxn>
                    <a:cxn ang="0">
                      <a:pos x="373" y="735"/>
                    </a:cxn>
                    <a:cxn ang="0">
                      <a:pos x="373" y="680"/>
                    </a:cxn>
                    <a:cxn ang="0">
                      <a:pos x="363" y="625"/>
                    </a:cxn>
                    <a:cxn ang="0">
                      <a:pos x="378" y="610"/>
                    </a:cxn>
                    <a:cxn ang="0">
                      <a:pos x="393" y="570"/>
                    </a:cxn>
                    <a:cxn ang="0">
                      <a:pos x="353" y="510"/>
                    </a:cxn>
                    <a:cxn ang="0">
                      <a:pos x="333" y="480"/>
                    </a:cxn>
                    <a:cxn ang="0">
                      <a:pos x="343" y="440"/>
                    </a:cxn>
                    <a:cxn ang="0">
                      <a:pos x="353" y="420"/>
                    </a:cxn>
                    <a:cxn ang="0">
                      <a:pos x="388" y="405"/>
                    </a:cxn>
                    <a:cxn ang="0">
                      <a:pos x="414" y="373"/>
                    </a:cxn>
                    <a:cxn ang="0">
                      <a:pos x="459" y="316"/>
                    </a:cxn>
                    <a:cxn ang="0">
                      <a:pos x="471" y="283"/>
                    </a:cxn>
                    <a:cxn ang="0">
                      <a:pos x="468" y="140"/>
                    </a:cxn>
                    <a:cxn ang="0">
                      <a:pos x="473" y="115"/>
                    </a:cxn>
                    <a:cxn ang="0">
                      <a:pos x="538" y="73"/>
                    </a:cxn>
                    <a:cxn ang="0">
                      <a:pos x="583" y="75"/>
                    </a:cxn>
                    <a:cxn ang="0">
                      <a:pos x="618" y="50"/>
                    </a:cxn>
                    <a:cxn ang="0">
                      <a:pos x="638" y="40"/>
                    </a:cxn>
                    <a:cxn ang="0">
                      <a:pos x="643" y="25"/>
                    </a:cxn>
                    <a:cxn ang="0">
                      <a:pos x="703" y="35"/>
                    </a:cxn>
                    <a:cxn ang="0">
                      <a:pos x="738" y="65"/>
                    </a:cxn>
                    <a:cxn ang="0">
                      <a:pos x="718" y="80"/>
                    </a:cxn>
                    <a:cxn ang="0">
                      <a:pos x="753" y="70"/>
                    </a:cxn>
                    <a:cxn ang="0">
                      <a:pos x="778" y="65"/>
                    </a:cxn>
                    <a:cxn ang="0">
                      <a:pos x="834" y="58"/>
                    </a:cxn>
                    <a:cxn ang="0">
                      <a:pos x="872" y="69"/>
                    </a:cxn>
                    <a:cxn ang="0">
                      <a:pos x="908" y="95"/>
                    </a:cxn>
                    <a:cxn ang="0">
                      <a:pos x="928" y="70"/>
                    </a:cxn>
                    <a:cxn ang="0">
                      <a:pos x="939" y="91"/>
                    </a:cxn>
                    <a:cxn ang="0">
                      <a:pos x="933" y="150"/>
                    </a:cxn>
                    <a:cxn ang="0">
                      <a:pos x="968" y="165"/>
                    </a:cxn>
                    <a:cxn ang="0">
                      <a:pos x="953" y="250"/>
                    </a:cxn>
                    <a:cxn ang="0">
                      <a:pos x="923" y="290"/>
                    </a:cxn>
                    <a:cxn ang="0">
                      <a:pos x="913" y="420"/>
                    </a:cxn>
                    <a:cxn ang="0">
                      <a:pos x="903" y="455"/>
                    </a:cxn>
                    <a:cxn ang="0">
                      <a:pos x="893" y="485"/>
                    </a:cxn>
                    <a:cxn ang="0">
                      <a:pos x="843" y="490"/>
                    </a:cxn>
                    <a:cxn ang="0">
                      <a:pos x="803" y="540"/>
                    </a:cxn>
                    <a:cxn ang="0">
                      <a:pos x="743" y="540"/>
                    </a:cxn>
                    <a:cxn ang="0">
                      <a:pos x="659" y="512"/>
                    </a:cxn>
                    <a:cxn ang="0">
                      <a:pos x="633" y="540"/>
                    </a:cxn>
                    <a:cxn ang="0">
                      <a:pos x="659" y="595"/>
                    </a:cxn>
                    <a:cxn ang="0">
                      <a:pos x="659" y="650"/>
                    </a:cxn>
                    <a:cxn ang="0">
                      <a:pos x="528" y="835"/>
                    </a:cxn>
                    <a:cxn ang="0">
                      <a:pos x="498" y="950"/>
                    </a:cxn>
                    <a:cxn ang="0">
                      <a:pos x="203" y="1295"/>
                    </a:cxn>
                    <a:cxn ang="0">
                      <a:pos x="193" y="1355"/>
                    </a:cxn>
                  </a:cxnLst>
                  <a:rect l="0" t="0" r="r" b="b"/>
                  <a:pathLst>
                    <a:path w="982" h="1355">
                      <a:moveTo>
                        <a:pt x="193" y="1355"/>
                      </a:moveTo>
                      <a:cubicBezTo>
                        <a:pt x="187" y="1346"/>
                        <a:pt x="186" y="1333"/>
                        <a:pt x="178" y="1325"/>
                      </a:cubicBezTo>
                      <a:cubicBezTo>
                        <a:pt x="170" y="1317"/>
                        <a:pt x="157" y="1316"/>
                        <a:pt x="148" y="1310"/>
                      </a:cubicBezTo>
                      <a:cubicBezTo>
                        <a:pt x="126" y="1277"/>
                        <a:pt x="107" y="1243"/>
                        <a:pt x="73" y="1220"/>
                      </a:cubicBezTo>
                      <a:cubicBezTo>
                        <a:pt x="60" y="1194"/>
                        <a:pt x="63" y="1160"/>
                        <a:pt x="33" y="1150"/>
                      </a:cubicBezTo>
                      <a:cubicBezTo>
                        <a:pt x="5" y="1122"/>
                        <a:pt x="0" y="1105"/>
                        <a:pt x="33" y="1080"/>
                      </a:cubicBezTo>
                      <a:cubicBezTo>
                        <a:pt x="28" y="1059"/>
                        <a:pt x="18" y="1041"/>
                        <a:pt x="13" y="1020"/>
                      </a:cubicBezTo>
                      <a:cubicBezTo>
                        <a:pt x="12" y="1002"/>
                        <a:pt x="2" y="983"/>
                        <a:pt x="9" y="969"/>
                      </a:cubicBezTo>
                      <a:cubicBezTo>
                        <a:pt x="16" y="955"/>
                        <a:pt x="43" y="952"/>
                        <a:pt x="53" y="935"/>
                      </a:cubicBezTo>
                      <a:cubicBezTo>
                        <a:pt x="59" y="911"/>
                        <a:pt x="64" y="890"/>
                        <a:pt x="68" y="865"/>
                      </a:cubicBezTo>
                      <a:cubicBezTo>
                        <a:pt x="117" y="872"/>
                        <a:pt x="178" y="868"/>
                        <a:pt x="219" y="886"/>
                      </a:cubicBezTo>
                      <a:cubicBezTo>
                        <a:pt x="238" y="871"/>
                        <a:pt x="242" y="868"/>
                        <a:pt x="272" y="853"/>
                      </a:cubicBezTo>
                      <a:cubicBezTo>
                        <a:pt x="285" y="847"/>
                        <a:pt x="306" y="834"/>
                        <a:pt x="306" y="834"/>
                      </a:cubicBezTo>
                      <a:cubicBezTo>
                        <a:pt x="317" y="826"/>
                        <a:pt x="322" y="805"/>
                        <a:pt x="336" y="800"/>
                      </a:cubicBezTo>
                      <a:cubicBezTo>
                        <a:pt x="350" y="795"/>
                        <a:pt x="382" y="816"/>
                        <a:pt x="388" y="805"/>
                      </a:cubicBezTo>
                      <a:cubicBezTo>
                        <a:pt x="397" y="777"/>
                        <a:pt x="394" y="756"/>
                        <a:pt x="373" y="735"/>
                      </a:cubicBezTo>
                      <a:cubicBezTo>
                        <a:pt x="365" y="711"/>
                        <a:pt x="361" y="704"/>
                        <a:pt x="373" y="680"/>
                      </a:cubicBezTo>
                      <a:cubicBezTo>
                        <a:pt x="370" y="662"/>
                        <a:pt x="362" y="644"/>
                        <a:pt x="363" y="625"/>
                      </a:cubicBezTo>
                      <a:cubicBezTo>
                        <a:pt x="364" y="618"/>
                        <a:pt x="374" y="616"/>
                        <a:pt x="378" y="610"/>
                      </a:cubicBezTo>
                      <a:cubicBezTo>
                        <a:pt x="388" y="596"/>
                        <a:pt x="389" y="586"/>
                        <a:pt x="393" y="570"/>
                      </a:cubicBezTo>
                      <a:cubicBezTo>
                        <a:pt x="382" y="548"/>
                        <a:pt x="373" y="523"/>
                        <a:pt x="353" y="510"/>
                      </a:cubicBezTo>
                      <a:cubicBezTo>
                        <a:pt x="346" y="500"/>
                        <a:pt x="340" y="490"/>
                        <a:pt x="333" y="480"/>
                      </a:cubicBezTo>
                      <a:cubicBezTo>
                        <a:pt x="325" y="469"/>
                        <a:pt x="337" y="452"/>
                        <a:pt x="343" y="440"/>
                      </a:cubicBezTo>
                      <a:cubicBezTo>
                        <a:pt x="346" y="433"/>
                        <a:pt x="348" y="425"/>
                        <a:pt x="353" y="420"/>
                      </a:cubicBezTo>
                      <a:cubicBezTo>
                        <a:pt x="363" y="410"/>
                        <a:pt x="376" y="411"/>
                        <a:pt x="388" y="405"/>
                      </a:cubicBezTo>
                      <a:cubicBezTo>
                        <a:pt x="408" y="395"/>
                        <a:pt x="394" y="383"/>
                        <a:pt x="414" y="373"/>
                      </a:cubicBezTo>
                      <a:cubicBezTo>
                        <a:pt x="418" y="362"/>
                        <a:pt x="456" y="328"/>
                        <a:pt x="459" y="316"/>
                      </a:cubicBezTo>
                      <a:cubicBezTo>
                        <a:pt x="479" y="245"/>
                        <a:pt x="436" y="306"/>
                        <a:pt x="471" y="283"/>
                      </a:cubicBezTo>
                      <a:cubicBezTo>
                        <a:pt x="467" y="208"/>
                        <a:pt x="481" y="193"/>
                        <a:pt x="468" y="140"/>
                      </a:cubicBezTo>
                      <a:cubicBezTo>
                        <a:pt x="470" y="132"/>
                        <a:pt x="469" y="122"/>
                        <a:pt x="473" y="115"/>
                      </a:cubicBezTo>
                      <a:cubicBezTo>
                        <a:pt x="485" y="106"/>
                        <a:pt x="520" y="80"/>
                        <a:pt x="538" y="73"/>
                      </a:cubicBezTo>
                      <a:cubicBezTo>
                        <a:pt x="556" y="66"/>
                        <a:pt x="570" y="79"/>
                        <a:pt x="583" y="75"/>
                      </a:cubicBezTo>
                      <a:cubicBezTo>
                        <a:pt x="590" y="54"/>
                        <a:pt x="595" y="42"/>
                        <a:pt x="618" y="50"/>
                      </a:cubicBezTo>
                      <a:cubicBezTo>
                        <a:pt x="625" y="47"/>
                        <a:pt x="633" y="45"/>
                        <a:pt x="638" y="40"/>
                      </a:cubicBezTo>
                      <a:cubicBezTo>
                        <a:pt x="642" y="36"/>
                        <a:pt x="638" y="25"/>
                        <a:pt x="643" y="25"/>
                      </a:cubicBezTo>
                      <a:cubicBezTo>
                        <a:pt x="663" y="23"/>
                        <a:pt x="703" y="35"/>
                        <a:pt x="703" y="35"/>
                      </a:cubicBezTo>
                      <a:cubicBezTo>
                        <a:pt x="721" y="47"/>
                        <a:pt x="731" y="45"/>
                        <a:pt x="738" y="65"/>
                      </a:cubicBezTo>
                      <a:cubicBezTo>
                        <a:pt x="721" y="76"/>
                        <a:pt x="727" y="71"/>
                        <a:pt x="718" y="80"/>
                      </a:cubicBezTo>
                      <a:cubicBezTo>
                        <a:pt x="789" y="0"/>
                        <a:pt x="726" y="53"/>
                        <a:pt x="753" y="70"/>
                      </a:cubicBezTo>
                      <a:cubicBezTo>
                        <a:pt x="760" y="75"/>
                        <a:pt x="770" y="67"/>
                        <a:pt x="778" y="65"/>
                      </a:cubicBezTo>
                      <a:cubicBezTo>
                        <a:pt x="790" y="64"/>
                        <a:pt x="818" y="57"/>
                        <a:pt x="834" y="58"/>
                      </a:cubicBezTo>
                      <a:cubicBezTo>
                        <a:pt x="850" y="59"/>
                        <a:pt x="860" y="63"/>
                        <a:pt x="872" y="69"/>
                      </a:cubicBezTo>
                      <a:cubicBezTo>
                        <a:pt x="884" y="75"/>
                        <a:pt x="899" y="95"/>
                        <a:pt x="908" y="95"/>
                      </a:cubicBezTo>
                      <a:cubicBezTo>
                        <a:pt x="909" y="89"/>
                        <a:pt x="919" y="38"/>
                        <a:pt x="928" y="70"/>
                      </a:cubicBezTo>
                      <a:cubicBezTo>
                        <a:pt x="932" y="72"/>
                        <a:pt x="938" y="78"/>
                        <a:pt x="939" y="91"/>
                      </a:cubicBezTo>
                      <a:cubicBezTo>
                        <a:pt x="940" y="104"/>
                        <a:pt x="928" y="138"/>
                        <a:pt x="933" y="150"/>
                      </a:cubicBezTo>
                      <a:cubicBezTo>
                        <a:pt x="935" y="159"/>
                        <a:pt x="964" y="164"/>
                        <a:pt x="968" y="165"/>
                      </a:cubicBezTo>
                      <a:cubicBezTo>
                        <a:pt x="978" y="196"/>
                        <a:pt x="982" y="230"/>
                        <a:pt x="953" y="250"/>
                      </a:cubicBezTo>
                      <a:cubicBezTo>
                        <a:pt x="947" y="269"/>
                        <a:pt x="934" y="273"/>
                        <a:pt x="923" y="290"/>
                      </a:cubicBezTo>
                      <a:cubicBezTo>
                        <a:pt x="922" y="312"/>
                        <a:pt x="920" y="386"/>
                        <a:pt x="913" y="420"/>
                      </a:cubicBezTo>
                      <a:cubicBezTo>
                        <a:pt x="911" y="432"/>
                        <a:pt x="907" y="443"/>
                        <a:pt x="903" y="455"/>
                      </a:cubicBezTo>
                      <a:cubicBezTo>
                        <a:pt x="900" y="465"/>
                        <a:pt x="903" y="484"/>
                        <a:pt x="893" y="485"/>
                      </a:cubicBezTo>
                      <a:cubicBezTo>
                        <a:pt x="876" y="487"/>
                        <a:pt x="860" y="488"/>
                        <a:pt x="843" y="490"/>
                      </a:cubicBezTo>
                      <a:cubicBezTo>
                        <a:pt x="816" y="503"/>
                        <a:pt x="815" y="515"/>
                        <a:pt x="803" y="540"/>
                      </a:cubicBezTo>
                      <a:lnTo>
                        <a:pt x="743" y="540"/>
                      </a:lnTo>
                      <a:lnTo>
                        <a:pt x="659" y="512"/>
                      </a:lnTo>
                      <a:lnTo>
                        <a:pt x="633" y="540"/>
                      </a:lnTo>
                      <a:lnTo>
                        <a:pt x="659" y="595"/>
                      </a:lnTo>
                      <a:lnTo>
                        <a:pt x="659" y="650"/>
                      </a:lnTo>
                      <a:lnTo>
                        <a:pt x="528" y="835"/>
                      </a:lnTo>
                      <a:lnTo>
                        <a:pt x="498" y="950"/>
                      </a:lnTo>
                      <a:lnTo>
                        <a:pt x="203" y="1295"/>
                      </a:lnTo>
                      <a:lnTo>
                        <a:pt x="193" y="1355"/>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36" name="Group 45"/>
              <p:cNvGrpSpPr>
                <a:grpSpLocks noChangeAspect="1"/>
              </p:cNvGrpSpPr>
              <p:nvPr/>
            </p:nvGrpSpPr>
            <p:grpSpPr bwMode="auto">
              <a:xfrm>
                <a:off x="9751538" y="8842469"/>
                <a:ext cx="1868595" cy="3164387"/>
                <a:chOff x="8177" y="7416"/>
                <a:chExt cx="1336" cy="2264"/>
              </a:xfrm>
              <a:grpFill/>
            </p:grpSpPr>
            <p:sp>
              <p:nvSpPr>
                <p:cNvPr id="94" name="Freeform 46"/>
                <p:cNvSpPr>
                  <a:spLocks noChangeAspect="1"/>
                </p:cNvSpPr>
                <p:nvPr/>
              </p:nvSpPr>
              <p:spPr bwMode="auto">
                <a:xfrm>
                  <a:off x="8177" y="7416"/>
                  <a:ext cx="1336" cy="1390"/>
                </a:xfrm>
                <a:custGeom>
                  <a:avLst/>
                  <a:gdLst/>
                  <a:ahLst/>
                  <a:cxnLst>
                    <a:cxn ang="0">
                      <a:pos x="268" y="54"/>
                    </a:cxn>
                    <a:cxn ang="0">
                      <a:pos x="393" y="69"/>
                    </a:cxn>
                    <a:cxn ang="0">
                      <a:pos x="444" y="62"/>
                    </a:cxn>
                    <a:cxn ang="0">
                      <a:pos x="493" y="17"/>
                    </a:cxn>
                    <a:cxn ang="0">
                      <a:pos x="572" y="32"/>
                    </a:cxn>
                    <a:cxn ang="0">
                      <a:pos x="618" y="49"/>
                    </a:cxn>
                    <a:cxn ang="0">
                      <a:pos x="673" y="17"/>
                    </a:cxn>
                    <a:cxn ang="0">
                      <a:pos x="793" y="54"/>
                    </a:cxn>
                    <a:cxn ang="0">
                      <a:pos x="873" y="154"/>
                    </a:cxn>
                    <a:cxn ang="0">
                      <a:pos x="853" y="229"/>
                    </a:cxn>
                    <a:cxn ang="0">
                      <a:pos x="898" y="254"/>
                    </a:cxn>
                    <a:cxn ang="0">
                      <a:pos x="973" y="274"/>
                    </a:cxn>
                    <a:cxn ang="0">
                      <a:pos x="988" y="339"/>
                    </a:cxn>
                    <a:cxn ang="0">
                      <a:pos x="999" y="425"/>
                    </a:cxn>
                    <a:cxn ang="0">
                      <a:pos x="983" y="494"/>
                    </a:cxn>
                    <a:cxn ang="0">
                      <a:pos x="969" y="605"/>
                    </a:cxn>
                    <a:cxn ang="0">
                      <a:pos x="984" y="665"/>
                    </a:cxn>
                    <a:cxn ang="0">
                      <a:pos x="1026" y="759"/>
                    </a:cxn>
                    <a:cxn ang="0">
                      <a:pos x="1007" y="879"/>
                    </a:cxn>
                    <a:cxn ang="0">
                      <a:pos x="1073" y="994"/>
                    </a:cxn>
                    <a:cxn ang="0">
                      <a:pos x="1128" y="1054"/>
                    </a:cxn>
                    <a:cxn ang="0">
                      <a:pos x="1063" y="1144"/>
                    </a:cxn>
                    <a:cxn ang="0">
                      <a:pos x="1104" y="1138"/>
                    </a:cxn>
                    <a:cxn ang="0">
                      <a:pos x="1163" y="1179"/>
                    </a:cxn>
                    <a:cxn ang="0">
                      <a:pos x="1153" y="1189"/>
                    </a:cxn>
                    <a:cxn ang="0">
                      <a:pos x="1248" y="1254"/>
                    </a:cxn>
                    <a:cxn ang="0">
                      <a:pos x="1313" y="1364"/>
                    </a:cxn>
                    <a:cxn ang="0">
                      <a:pos x="1326" y="1389"/>
                    </a:cxn>
                    <a:cxn ang="0">
                      <a:pos x="1243" y="1325"/>
                    </a:cxn>
                    <a:cxn ang="0">
                      <a:pos x="1191" y="1265"/>
                    </a:cxn>
                    <a:cxn ang="0">
                      <a:pos x="1134" y="1209"/>
                    </a:cxn>
                    <a:cxn ang="0">
                      <a:pos x="1073" y="1239"/>
                    </a:cxn>
                    <a:cxn ang="0">
                      <a:pos x="1037" y="1254"/>
                    </a:cxn>
                    <a:cxn ang="0">
                      <a:pos x="963" y="1269"/>
                    </a:cxn>
                    <a:cxn ang="0">
                      <a:pos x="812" y="1202"/>
                    </a:cxn>
                    <a:cxn ang="0">
                      <a:pos x="763" y="1194"/>
                    </a:cxn>
                    <a:cxn ang="0">
                      <a:pos x="741" y="1127"/>
                    </a:cxn>
                    <a:cxn ang="0">
                      <a:pos x="663" y="1109"/>
                    </a:cxn>
                    <a:cxn ang="0">
                      <a:pos x="587" y="1085"/>
                    </a:cxn>
                    <a:cxn ang="0">
                      <a:pos x="553" y="958"/>
                    </a:cxn>
                    <a:cxn ang="0">
                      <a:pos x="501" y="935"/>
                    </a:cxn>
                    <a:cxn ang="0">
                      <a:pos x="508" y="883"/>
                    </a:cxn>
                    <a:cxn ang="0">
                      <a:pos x="588" y="844"/>
                    </a:cxn>
                    <a:cxn ang="0">
                      <a:pos x="623" y="749"/>
                    </a:cxn>
                    <a:cxn ang="0">
                      <a:pos x="594" y="692"/>
                    </a:cxn>
                    <a:cxn ang="0">
                      <a:pos x="459" y="650"/>
                    </a:cxn>
                    <a:cxn ang="0">
                      <a:pos x="392" y="538"/>
                    </a:cxn>
                    <a:cxn ang="0">
                      <a:pos x="261" y="437"/>
                    </a:cxn>
                    <a:cxn ang="0">
                      <a:pos x="183" y="414"/>
                    </a:cxn>
                    <a:cxn ang="0">
                      <a:pos x="103" y="302"/>
                    </a:cxn>
                    <a:cxn ang="0">
                      <a:pos x="53" y="194"/>
                    </a:cxn>
                    <a:cxn ang="0">
                      <a:pos x="21" y="73"/>
                    </a:cxn>
                    <a:cxn ang="0">
                      <a:pos x="28" y="9"/>
                    </a:cxn>
                    <a:cxn ang="0">
                      <a:pos x="107" y="32"/>
                    </a:cxn>
                    <a:cxn ang="0">
                      <a:pos x="213" y="64"/>
                    </a:cxn>
                  </a:cxnLst>
                  <a:rect l="0" t="0" r="r" b="b"/>
                  <a:pathLst>
                    <a:path w="1336" h="1390">
                      <a:moveTo>
                        <a:pt x="228" y="74"/>
                      </a:moveTo>
                      <a:cubicBezTo>
                        <a:pt x="236" y="71"/>
                        <a:pt x="245" y="68"/>
                        <a:pt x="253" y="64"/>
                      </a:cubicBezTo>
                      <a:cubicBezTo>
                        <a:pt x="258" y="61"/>
                        <a:pt x="262" y="54"/>
                        <a:pt x="268" y="54"/>
                      </a:cubicBezTo>
                      <a:cubicBezTo>
                        <a:pt x="279" y="54"/>
                        <a:pt x="298" y="64"/>
                        <a:pt x="298" y="64"/>
                      </a:cubicBezTo>
                      <a:cubicBezTo>
                        <a:pt x="303" y="71"/>
                        <a:pt x="305" y="81"/>
                        <a:pt x="313" y="84"/>
                      </a:cubicBezTo>
                      <a:cubicBezTo>
                        <a:pt x="321" y="87"/>
                        <a:pt x="380" y="72"/>
                        <a:pt x="393" y="69"/>
                      </a:cubicBezTo>
                      <a:cubicBezTo>
                        <a:pt x="409" y="64"/>
                        <a:pt x="412" y="63"/>
                        <a:pt x="418" y="58"/>
                      </a:cubicBezTo>
                      <a:cubicBezTo>
                        <a:pt x="424" y="53"/>
                        <a:pt x="425" y="38"/>
                        <a:pt x="429" y="39"/>
                      </a:cubicBezTo>
                      <a:cubicBezTo>
                        <a:pt x="433" y="40"/>
                        <a:pt x="437" y="58"/>
                        <a:pt x="444" y="62"/>
                      </a:cubicBezTo>
                      <a:cubicBezTo>
                        <a:pt x="451" y="66"/>
                        <a:pt x="459" y="67"/>
                        <a:pt x="468" y="64"/>
                      </a:cubicBezTo>
                      <a:cubicBezTo>
                        <a:pt x="479" y="67"/>
                        <a:pt x="497" y="51"/>
                        <a:pt x="501" y="43"/>
                      </a:cubicBezTo>
                      <a:cubicBezTo>
                        <a:pt x="505" y="35"/>
                        <a:pt x="486" y="20"/>
                        <a:pt x="493" y="17"/>
                      </a:cubicBezTo>
                      <a:cubicBezTo>
                        <a:pt x="518" y="0"/>
                        <a:pt x="517" y="15"/>
                        <a:pt x="543" y="24"/>
                      </a:cubicBezTo>
                      <a:cubicBezTo>
                        <a:pt x="556" y="23"/>
                        <a:pt x="551" y="5"/>
                        <a:pt x="557" y="9"/>
                      </a:cubicBezTo>
                      <a:cubicBezTo>
                        <a:pt x="562" y="10"/>
                        <a:pt x="568" y="25"/>
                        <a:pt x="572" y="32"/>
                      </a:cubicBezTo>
                      <a:cubicBezTo>
                        <a:pt x="576" y="39"/>
                        <a:pt x="575" y="47"/>
                        <a:pt x="578" y="49"/>
                      </a:cubicBezTo>
                      <a:cubicBezTo>
                        <a:pt x="583" y="47"/>
                        <a:pt x="588" y="43"/>
                        <a:pt x="593" y="44"/>
                      </a:cubicBezTo>
                      <a:cubicBezTo>
                        <a:pt x="617" y="47"/>
                        <a:pt x="632" y="63"/>
                        <a:pt x="618" y="49"/>
                      </a:cubicBezTo>
                      <a:cubicBezTo>
                        <a:pt x="626" y="55"/>
                        <a:pt x="635" y="72"/>
                        <a:pt x="643" y="66"/>
                      </a:cubicBezTo>
                      <a:cubicBezTo>
                        <a:pt x="649" y="65"/>
                        <a:pt x="630" y="53"/>
                        <a:pt x="636" y="43"/>
                      </a:cubicBezTo>
                      <a:cubicBezTo>
                        <a:pt x="641" y="35"/>
                        <a:pt x="664" y="18"/>
                        <a:pt x="673" y="17"/>
                      </a:cubicBezTo>
                      <a:cubicBezTo>
                        <a:pt x="682" y="16"/>
                        <a:pt x="684" y="34"/>
                        <a:pt x="692" y="35"/>
                      </a:cubicBezTo>
                      <a:cubicBezTo>
                        <a:pt x="705" y="54"/>
                        <a:pt x="700" y="32"/>
                        <a:pt x="723" y="24"/>
                      </a:cubicBezTo>
                      <a:cubicBezTo>
                        <a:pt x="749" y="31"/>
                        <a:pt x="767" y="47"/>
                        <a:pt x="793" y="54"/>
                      </a:cubicBezTo>
                      <a:cubicBezTo>
                        <a:pt x="808" y="68"/>
                        <a:pt x="807" y="92"/>
                        <a:pt x="819" y="103"/>
                      </a:cubicBezTo>
                      <a:cubicBezTo>
                        <a:pt x="828" y="116"/>
                        <a:pt x="840" y="125"/>
                        <a:pt x="849" y="133"/>
                      </a:cubicBezTo>
                      <a:cubicBezTo>
                        <a:pt x="859" y="149"/>
                        <a:pt x="873" y="143"/>
                        <a:pt x="873" y="154"/>
                      </a:cubicBezTo>
                      <a:cubicBezTo>
                        <a:pt x="872" y="167"/>
                        <a:pt x="846" y="208"/>
                        <a:pt x="842" y="212"/>
                      </a:cubicBezTo>
                      <a:cubicBezTo>
                        <a:pt x="837" y="214"/>
                        <a:pt x="850" y="174"/>
                        <a:pt x="848" y="179"/>
                      </a:cubicBezTo>
                      <a:cubicBezTo>
                        <a:pt x="851" y="183"/>
                        <a:pt x="848" y="218"/>
                        <a:pt x="853" y="229"/>
                      </a:cubicBezTo>
                      <a:cubicBezTo>
                        <a:pt x="858" y="240"/>
                        <a:pt x="873" y="238"/>
                        <a:pt x="878" y="244"/>
                      </a:cubicBezTo>
                      <a:cubicBezTo>
                        <a:pt x="880" y="251"/>
                        <a:pt x="877" y="261"/>
                        <a:pt x="883" y="264"/>
                      </a:cubicBezTo>
                      <a:cubicBezTo>
                        <a:pt x="888" y="267"/>
                        <a:pt x="893" y="257"/>
                        <a:pt x="898" y="254"/>
                      </a:cubicBezTo>
                      <a:cubicBezTo>
                        <a:pt x="909" y="248"/>
                        <a:pt x="922" y="245"/>
                        <a:pt x="933" y="239"/>
                      </a:cubicBezTo>
                      <a:cubicBezTo>
                        <a:pt x="940" y="241"/>
                        <a:pt x="948" y="239"/>
                        <a:pt x="953" y="244"/>
                      </a:cubicBezTo>
                      <a:cubicBezTo>
                        <a:pt x="962" y="252"/>
                        <a:pt x="973" y="274"/>
                        <a:pt x="973" y="274"/>
                      </a:cubicBezTo>
                      <a:cubicBezTo>
                        <a:pt x="994" y="287"/>
                        <a:pt x="992" y="302"/>
                        <a:pt x="1014" y="309"/>
                      </a:cubicBezTo>
                      <a:cubicBezTo>
                        <a:pt x="1011" y="314"/>
                        <a:pt x="1019" y="332"/>
                        <a:pt x="1014" y="335"/>
                      </a:cubicBezTo>
                      <a:cubicBezTo>
                        <a:pt x="1005" y="341"/>
                        <a:pt x="988" y="339"/>
                        <a:pt x="988" y="339"/>
                      </a:cubicBezTo>
                      <a:cubicBezTo>
                        <a:pt x="952" y="327"/>
                        <a:pt x="996" y="352"/>
                        <a:pt x="1003" y="359"/>
                      </a:cubicBezTo>
                      <a:cubicBezTo>
                        <a:pt x="1003" y="369"/>
                        <a:pt x="1002" y="369"/>
                        <a:pt x="999" y="380"/>
                      </a:cubicBezTo>
                      <a:cubicBezTo>
                        <a:pt x="998" y="391"/>
                        <a:pt x="997" y="414"/>
                        <a:pt x="999" y="425"/>
                      </a:cubicBezTo>
                      <a:cubicBezTo>
                        <a:pt x="1001" y="436"/>
                        <a:pt x="1011" y="438"/>
                        <a:pt x="1011" y="444"/>
                      </a:cubicBezTo>
                      <a:cubicBezTo>
                        <a:pt x="1012" y="450"/>
                        <a:pt x="1004" y="451"/>
                        <a:pt x="999" y="459"/>
                      </a:cubicBezTo>
                      <a:cubicBezTo>
                        <a:pt x="994" y="467"/>
                        <a:pt x="990" y="478"/>
                        <a:pt x="983" y="494"/>
                      </a:cubicBezTo>
                      <a:cubicBezTo>
                        <a:pt x="980" y="510"/>
                        <a:pt x="959" y="541"/>
                        <a:pt x="954" y="557"/>
                      </a:cubicBezTo>
                      <a:cubicBezTo>
                        <a:pt x="949" y="573"/>
                        <a:pt x="951" y="581"/>
                        <a:pt x="953" y="589"/>
                      </a:cubicBezTo>
                      <a:cubicBezTo>
                        <a:pt x="955" y="595"/>
                        <a:pt x="960" y="603"/>
                        <a:pt x="969" y="605"/>
                      </a:cubicBezTo>
                      <a:cubicBezTo>
                        <a:pt x="978" y="607"/>
                        <a:pt x="1005" y="600"/>
                        <a:pt x="1008" y="604"/>
                      </a:cubicBezTo>
                      <a:cubicBezTo>
                        <a:pt x="1029" y="619"/>
                        <a:pt x="996" y="626"/>
                        <a:pt x="988" y="629"/>
                      </a:cubicBezTo>
                      <a:cubicBezTo>
                        <a:pt x="983" y="639"/>
                        <a:pt x="982" y="651"/>
                        <a:pt x="984" y="665"/>
                      </a:cubicBezTo>
                      <a:cubicBezTo>
                        <a:pt x="986" y="679"/>
                        <a:pt x="999" y="700"/>
                        <a:pt x="1003" y="714"/>
                      </a:cubicBezTo>
                      <a:cubicBezTo>
                        <a:pt x="1008" y="727"/>
                        <a:pt x="1003" y="744"/>
                        <a:pt x="1007" y="752"/>
                      </a:cubicBezTo>
                      <a:cubicBezTo>
                        <a:pt x="1011" y="760"/>
                        <a:pt x="1027" y="755"/>
                        <a:pt x="1026" y="759"/>
                      </a:cubicBezTo>
                      <a:cubicBezTo>
                        <a:pt x="1025" y="769"/>
                        <a:pt x="1002" y="758"/>
                        <a:pt x="998" y="774"/>
                      </a:cubicBezTo>
                      <a:cubicBezTo>
                        <a:pt x="980" y="800"/>
                        <a:pt x="946" y="827"/>
                        <a:pt x="992" y="838"/>
                      </a:cubicBezTo>
                      <a:cubicBezTo>
                        <a:pt x="1007" y="860"/>
                        <a:pt x="976" y="879"/>
                        <a:pt x="1007" y="879"/>
                      </a:cubicBezTo>
                      <a:cubicBezTo>
                        <a:pt x="1002" y="894"/>
                        <a:pt x="1034" y="898"/>
                        <a:pt x="1033" y="914"/>
                      </a:cubicBezTo>
                      <a:cubicBezTo>
                        <a:pt x="1033" y="920"/>
                        <a:pt x="1041" y="924"/>
                        <a:pt x="1043" y="929"/>
                      </a:cubicBezTo>
                      <a:cubicBezTo>
                        <a:pt x="1049" y="942"/>
                        <a:pt x="1059" y="986"/>
                        <a:pt x="1073" y="994"/>
                      </a:cubicBezTo>
                      <a:cubicBezTo>
                        <a:pt x="1085" y="1001"/>
                        <a:pt x="1113" y="1004"/>
                        <a:pt x="1113" y="1004"/>
                      </a:cubicBezTo>
                      <a:cubicBezTo>
                        <a:pt x="1120" y="1014"/>
                        <a:pt x="1126" y="1024"/>
                        <a:pt x="1133" y="1034"/>
                      </a:cubicBezTo>
                      <a:cubicBezTo>
                        <a:pt x="1137" y="1040"/>
                        <a:pt x="1131" y="1048"/>
                        <a:pt x="1128" y="1054"/>
                      </a:cubicBezTo>
                      <a:cubicBezTo>
                        <a:pt x="1123" y="1062"/>
                        <a:pt x="1117" y="1081"/>
                        <a:pt x="1108" y="1089"/>
                      </a:cubicBezTo>
                      <a:cubicBezTo>
                        <a:pt x="1099" y="1097"/>
                        <a:pt x="1082" y="1095"/>
                        <a:pt x="1074" y="1104"/>
                      </a:cubicBezTo>
                      <a:cubicBezTo>
                        <a:pt x="1067" y="1125"/>
                        <a:pt x="1070" y="1123"/>
                        <a:pt x="1063" y="1144"/>
                      </a:cubicBezTo>
                      <a:cubicBezTo>
                        <a:pt x="1075" y="1180"/>
                        <a:pt x="1075" y="1177"/>
                        <a:pt x="1108" y="1194"/>
                      </a:cubicBezTo>
                      <a:cubicBezTo>
                        <a:pt x="1112" y="1196"/>
                        <a:pt x="1109" y="1181"/>
                        <a:pt x="1108" y="1172"/>
                      </a:cubicBezTo>
                      <a:cubicBezTo>
                        <a:pt x="1107" y="1163"/>
                        <a:pt x="1098" y="1142"/>
                        <a:pt x="1104" y="1138"/>
                      </a:cubicBezTo>
                      <a:cubicBezTo>
                        <a:pt x="1107" y="1145"/>
                        <a:pt x="1138" y="1143"/>
                        <a:pt x="1143" y="1149"/>
                      </a:cubicBezTo>
                      <a:cubicBezTo>
                        <a:pt x="1147" y="1154"/>
                        <a:pt x="1155" y="1154"/>
                        <a:pt x="1158" y="1159"/>
                      </a:cubicBezTo>
                      <a:cubicBezTo>
                        <a:pt x="1162" y="1165"/>
                        <a:pt x="1159" y="1174"/>
                        <a:pt x="1163" y="1179"/>
                      </a:cubicBezTo>
                      <a:cubicBezTo>
                        <a:pt x="1166" y="1183"/>
                        <a:pt x="1178" y="1189"/>
                        <a:pt x="1178" y="1184"/>
                      </a:cubicBezTo>
                      <a:cubicBezTo>
                        <a:pt x="1178" y="1178"/>
                        <a:pt x="1168" y="1177"/>
                        <a:pt x="1163" y="1174"/>
                      </a:cubicBezTo>
                      <a:cubicBezTo>
                        <a:pt x="1160" y="1179"/>
                        <a:pt x="1150" y="1184"/>
                        <a:pt x="1153" y="1189"/>
                      </a:cubicBezTo>
                      <a:cubicBezTo>
                        <a:pt x="1155" y="1194"/>
                        <a:pt x="1163" y="1182"/>
                        <a:pt x="1168" y="1184"/>
                      </a:cubicBezTo>
                      <a:cubicBezTo>
                        <a:pt x="1187" y="1192"/>
                        <a:pt x="1179" y="1230"/>
                        <a:pt x="1198" y="1239"/>
                      </a:cubicBezTo>
                      <a:cubicBezTo>
                        <a:pt x="1227" y="1254"/>
                        <a:pt x="1211" y="1248"/>
                        <a:pt x="1248" y="1254"/>
                      </a:cubicBezTo>
                      <a:cubicBezTo>
                        <a:pt x="1252" y="1284"/>
                        <a:pt x="1249" y="1299"/>
                        <a:pt x="1278" y="1309"/>
                      </a:cubicBezTo>
                      <a:cubicBezTo>
                        <a:pt x="1287" y="1324"/>
                        <a:pt x="1286" y="1339"/>
                        <a:pt x="1292" y="1348"/>
                      </a:cubicBezTo>
                      <a:cubicBezTo>
                        <a:pt x="1298" y="1357"/>
                        <a:pt x="1309" y="1364"/>
                        <a:pt x="1313" y="1364"/>
                      </a:cubicBezTo>
                      <a:cubicBezTo>
                        <a:pt x="1315" y="1359"/>
                        <a:pt x="1314" y="1345"/>
                        <a:pt x="1318" y="1349"/>
                      </a:cubicBezTo>
                      <a:cubicBezTo>
                        <a:pt x="1325" y="1356"/>
                        <a:pt x="1328" y="1379"/>
                        <a:pt x="1328" y="1379"/>
                      </a:cubicBezTo>
                      <a:cubicBezTo>
                        <a:pt x="1326" y="1384"/>
                        <a:pt x="1336" y="1390"/>
                        <a:pt x="1326" y="1389"/>
                      </a:cubicBezTo>
                      <a:cubicBezTo>
                        <a:pt x="1316" y="1388"/>
                        <a:pt x="1280" y="1381"/>
                        <a:pt x="1269" y="1374"/>
                      </a:cubicBezTo>
                      <a:cubicBezTo>
                        <a:pt x="1258" y="1367"/>
                        <a:pt x="1262" y="1356"/>
                        <a:pt x="1258" y="1348"/>
                      </a:cubicBezTo>
                      <a:cubicBezTo>
                        <a:pt x="1254" y="1340"/>
                        <a:pt x="1252" y="1332"/>
                        <a:pt x="1243" y="1325"/>
                      </a:cubicBezTo>
                      <a:cubicBezTo>
                        <a:pt x="1235" y="1301"/>
                        <a:pt x="1226" y="1318"/>
                        <a:pt x="1203" y="1309"/>
                      </a:cubicBezTo>
                      <a:cubicBezTo>
                        <a:pt x="1195" y="1301"/>
                        <a:pt x="1214" y="1293"/>
                        <a:pt x="1213" y="1288"/>
                      </a:cubicBezTo>
                      <a:cubicBezTo>
                        <a:pt x="1211" y="1281"/>
                        <a:pt x="1196" y="1266"/>
                        <a:pt x="1191" y="1265"/>
                      </a:cubicBezTo>
                      <a:cubicBezTo>
                        <a:pt x="1186" y="1264"/>
                        <a:pt x="1188" y="1280"/>
                        <a:pt x="1183" y="1284"/>
                      </a:cubicBezTo>
                      <a:cubicBezTo>
                        <a:pt x="1194" y="1316"/>
                        <a:pt x="1176" y="1308"/>
                        <a:pt x="1163" y="1289"/>
                      </a:cubicBezTo>
                      <a:cubicBezTo>
                        <a:pt x="1169" y="1258"/>
                        <a:pt x="1156" y="1231"/>
                        <a:pt x="1134" y="1209"/>
                      </a:cubicBezTo>
                      <a:cubicBezTo>
                        <a:pt x="1126" y="1200"/>
                        <a:pt x="1119" y="1217"/>
                        <a:pt x="1112" y="1224"/>
                      </a:cubicBezTo>
                      <a:cubicBezTo>
                        <a:pt x="1105" y="1231"/>
                        <a:pt x="1099" y="1247"/>
                        <a:pt x="1093" y="1249"/>
                      </a:cubicBezTo>
                      <a:cubicBezTo>
                        <a:pt x="1086" y="1246"/>
                        <a:pt x="1078" y="1245"/>
                        <a:pt x="1073" y="1239"/>
                      </a:cubicBezTo>
                      <a:cubicBezTo>
                        <a:pt x="1056" y="1218"/>
                        <a:pt x="1084" y="1211"/>
                        <a:pt x="1048" y="1199"/>
                      </a:cubicBezTo>
                      <a:cubicBezTo>
                        <a:pt x="1043" y="1195"/>
                        <a:pt x="1028" y="1208"/>
                        <a:pt x="1026" y="1217"/>
                      </a:cubicBezTo>
                      <a:cubicBezTo>
                        <a:pt x="1024" y="1226"/>
                        <a:pt x="1037" y="1243"/>
                        <a:pt x="1037" y="1254"/>
                      </a:cubicBezTo>
                      <a:cubicBezTo>
                        <a:pt x="1037" y="1265"/>
                        <a:pt x="1030" y="1284"/>
                        <a:pt x="1026" y="1284"/>
                      </a:cubicBezTo>
                      <a:cubicBezTo>
                        <a:pt x="1022" y="1284"/>
                        <a:pt x="1023" y="1256"/>
                        <a:pt x="1013" y="1254"/>
                      </a:cubicBezTo>
                      <a:cubicBezTo>
                        <a:pt x="983" y="1194"/>
                        <a:pt x="981" y="1245"/>
                        <a:pt x="963" y="1269"/>
                      </a:cubicBezTo>
                      <a:cubicBezTo>
                        <a:pt x="911" y="1264"/>
                        <a:pt x="911" y="1265"/>
                        <a:pt x="878" y="1239"/>
                      </a:cubicBezTo>
                      <a:cubicBezTo>
                        <a:pt x="867" y="1230"/>
                        <a:pt x="848" y="1209"/>
                        <a:pt x="848" y="1209"/>
                      </a:cubicBezTo>
                      <a:cubicBezTo>
                        <a:pt x="838" y="1206"/>
                        <a:pt x="820" y="1195"/>
                        <a:pt x="812" y="1202"/>
                      </a:cubicBezTo>
                      <a:cubicBezTo>
                        <a:pt x="804" y="1209"/>
                        <a:pt x="804" y="1246"/>
                        <a:pt x="798" y="1249"/>
                      </a:cubicBezTo>
                      <a:cubicBezTo>
                        <a:pt x="792" y="1253"/>
                        <a:pt x="784" y="1229"/>
                        <a:pt x="778" y="1220"/>
                      </a:cubicBezTo>
                      <a:cubicBezTo>
                        <a:pt x="772" y="1211"/>
                        <a:pt x="765" y="1202"/>
                        <a:pt x="763" y="1194"/>
                      </a:cubicBezTo>
                      <a:cubicBezTo>
                        <a:pt x="765" y="1186"/>
                        <a:pt x="769" y="1177"/>
                        <a:pt x="768" y="1169"/>
                      </a:cubicBezTo>
                      <a:cubicBezTo>
                        <a:pt x="767" y="1162"/>
                        <a:pt x="761" y="1156"/>
                        <a:pt x="758" y="1149"/>
                      </a:cubicBezTo>
                      <a:cubicBezTo>
                        <a:pt x="754" y="1139"/>
                        <a:pt x="751" y="1130"/>
                        <a:pt x="741" y="1127"/>
                      </a:cubicBezTo>
                      <a:cubicBezTo>
                        <a:pt x="736" y="1121"/>
                        <a:pt x="731" y="1101"/>
                        <a:pt x="726" y="1097"/>
                      </a:cubicBezTo>
                      <a:cubicBezTo>
                        <a:pt x="721" y="1093"/>
                        <a:pt x="723" y="1102"/>
                        <a:pt x="713" y="1104"/>
                      </a:cubicBezTo>
                      <a:cubicBezTo>
                        <a:pt x="693" y="1109"/>
                        <a:pt x="683" y="1116"/>
                        <a:pt x="663" y="1109"/>
                      </a:cubicBezTo>
                      <a:cubicBezTo>
                        <a:pt x="647" y="1110"/>
                        <a:pt x="629" y="1133"/>
                        <a:pt x="618" y="1124"/>
                      </a:cubicBezTo>
                      <a:cubicBezTo>
                        <a:pt x="607" y="1123"/>
                        <a:pt x="611" y="1110"/>
                        <a:pt x="606" y="1104"/>
                      </a:cubicBezTo>
                      <a:cubicBezTo>
                        <a:pt x="601" y="1098"/>
                        <a:pt x="588" y="1093"/>
                        <a:pt x="587" y="1085"/>
                      </a:cubicBezTo>
                      <a:cubicBezTo>
                        <a:pt x="586" y="1077"/>
                        <a:pt x="595" y="1071"/>
                        <a:pt x="598" y="1054"/>
                      </a:cubicBezTo>
                      <a:cubicBezTo>
                        <a:pt x="583" y="1024"/>
                        <a:pt x="596" y="1013"/>
                        <a:pt x="603" y="984"/>
                      </a:cubicBezTo>
                      <a:cubicBezTo>
                        <a:pt x="597" y="954"/>
                        <a:pt x="579" y="958"/>
                        <a:pt x="553" y="958"/>
                      </a:cubicBezTo>
                      <a:cubicBezTo>
                        <a:pt x="544" y="950"/>
                        <a:pt x="540" y="936"/>
                        <a:pt x="534" y="932"/>
                      </a:cubicBezTo>
                      <a:cubicBezTo>
                        <a:pt x="528" y="928"/>
                        <a:pt x="521" y="935"/>
                        <a:pt x="516" y="935"/>
                      </a:cubicBezTo>
                      <a:cubicBezTo>
                        <a:pt x="511" y="935"/>
                        <a:pt x="509" y="934"/>
                        <a:pt x="501" y="935"/>
                      </a:cubicBezTo>
                      <a:cubicBezTo>
                        <a:pt x="477" y="951"/>
                        <a:pt x="497" y="945"/>
                        <a:pt x="468" y="939"/>
                      </a:cubicBezTo>
                      <a:cubicBezTo>
                        <a:pt x="458" y="910"/>
                        <a:pt x="455" y="912"/>
                        <a:pt x="482" y="890"/>
                      </a:cubicBezTo>
                      <a:cubicBezTo>
                        <a:pt x="487" y="883"/>
                        <a:pt x="503" y="888"/>
                        <a:pt x="508" y="883"/>
                      </a:cubicBezTo>
                      <a:cubicBezTo>
                        <a:pt x="513" y="878"/>
                        <a:pt x="505" y="864"/>
                        <a:pt x="512" y="860"/>
                      </a:cubicBezTo>
                      <a:cubicBezTo>
                        <a:pt x="520" y="852"/>
                        <a:pt x="540" y="863"/>
                        <a:pt x="553" y="860"/>
                      </a:cubicBezTo>
                      <a:cubicBezTo>
                        <a:pt x="566" y="857"/>
                        <a:pt x="581" y="855"/>
                        <a:pt x="588" y="844"/>
                      </a:cubicBezTo>
                      <a:cubicBezTo>
                        <a:pt x="590" y="827"/>
                        <a:pt x="588" y="810"/>
                        <a:pt x="593" y="794"/>
                      </a:cubicBezTo>
                      <a:cubicBezTo>
                        <a:pt x="595" y="788"/>
                        <a:pt x="598" y="772"/>
                        <a:pt x="602" y="767"/>
                      </a:cubicBezTo>
                      <a:cubicBezTo>
                        <a:pt x="610" y="757"/>
                        <a:pt x="617" y="760"/>
                        <a:pt x="623" y="749"/>
                      </a:cubicBezTo>
                      <a:cubicBezTo>
                        <a:pt x="626" y="739"/>
                        <a:pt x="617" y="746"/>
                        <a:pt x="617" y="737"/>
                      </a:cubicBezTo>
                      <a:cubicBezTo>
                        <a:pt x="617" y="728"/>
                        <a:pt x="625" y="702"/>
                        <a:pt x="621" y="695"/>
                      </a:cubicBezTo>
                      <a:cubicBezTo>
                        <a:pt x="617" y="688"/>
                        <a:pt x="604" y="694"/>
                        <a:pt x="594" y="692"/>
                      </a:cubicBezTo>
                      <a:cubicBezTo>
                        <a:pt x="584" y="690"/>
                        <a:pt x="577" y="684"/>
                        <a:pt x="563" y="684"/>
                      </a:cubicBezTo>
                      <a:cubicBezTo>
                        <a:pt x="544" y="674"/>
                        <a:pt x="525" y="695"/>
                        <a:pt x="508" y="689"/>
                      </a:cubicBezTo>
                      <a:cubicBezTo>
                        <a:pt x="502" y="666"/>
                        <a:pt x="479" y="663"/>
                        <a:pt x="459" y="650"/>
                      </a:cubicBezTo>
                      <a:cubicBezTo>
                        <a:pt x="441" y="623"/>
                        <a:pt x="467" y="643"/>
                        <a:pt x="433" y="609"/>
                      </a:cubicBezTo>
                      <a:cubicBezTo>
                        <a:pt x="428" y="604"/>
                        <a:pt x="423" y="584"/>
                        <a:pt x="423" y="584"/>
                      </a:cubicBezTo>
                      <a:cubicBezTo>
                        <a:pt x="417" y="573"/>
                        <a:pt x="399" y="550"/>
                        <a:pt x="392" y="538"/>
                      </a:cubicBezTo>
                      <a:cubicBezTo>
                        <a:pt x="385" y="526"/>
                        <a:pt x="393" y="530"/>
                        <a:pt x="378" y="514"/>
                      </a:cubicBezTo>
                      <a:cubicBezTo>
                        <a:pt x="369" y="477"/>
                        <a:pt x="340" y="453"/>
                        <a:pt x="303" y="444"/>
                      </a:cubicBezTo>
                      <a:cubicBezTo>
                        <a:pt x="285" y="429"/>
                        <a:pt x="274" y="436"/>
                        <a:pt x="261" y="437"/>
                      </a:cubicBezTo>
                      <a:cubicBezTo>
                        <a:pt x="248" y="438"/>
                        <a:pt x="235" y="449"/>
                        <a:pt x="227" y="448"/>
                      </a:cubicBezTo>
                      <a:cubicBezTo>
                        <a:pt x="211" y="447"/>
                        <a:pt x="219" y="439"/>
                        <a:pt x="212" y="433"/>
                      </a:cubicBezTo>
                      <a:cubicBezTo>
                        <a:pt x="205" y="427"/>
                        <a:pt x="195" y="427"/>
                        <a:pt x="183" y="414"/>
                      </a:cubicBezTo>
                      <a:cubicBezTo>
                        <a:pt x="166" y="393"/>
                        <a:pt x="161" y="372"/>
                        <a:pt x="143" y="354"/>
                      </a:cubicBezTo>
                      <a:cubicBezTo>
                        <a:pt x="132" y="322"/>
                        <a:pt x="141" y="365"/>
                        <a:pt x="118" y="332"/>
                      </a:cubicBezTo>
                      <a:cubicBezTo>
                        <a:pt x="113" y="322"/>
                        <a:pt x="107" y="311"/>
                        <a:pt x="103" y="302"/>
                      </a:cubicBezTo>
                      <a:cubicBezTo>
                        <a:pt x="99" y="293"/>
                        <a:pt x="101" y="290"/>
                        <a:pt x="93" y="279"/>
                      </a:cubicBezTo>
                      <a:cubicBezTo>
                        <a:pt x="84" y="264"/>
                        <a:pt x="65" y="248"/>
                        <a:pt x="58" y="234"/>
                      </a:cubicBezTo>
                      <a:cubicBezTo>
                        <a:pt x="51" y="220"/>
                        <a:pt x="58" y="213"/>
                        <a:pt x="53" y="194"/>
                      </a:cubicBezTo>
                      <a:cubicBezTo>
                        <a:pt x="46" y="162"/>
                        <a:pt x="45" y="144"/>
                        <a:pt x="28" y="119"/>
                      </a:cubicBezTo>
                      <a:cubicBezTo>
                        <a:pt x="23" y="102"/>
                        <a:pt x="25" y="110"/>
                        <a:pt x="21" y="99"/>
                      </a:cubicBezTo>
                      <a:cubicBezTo>
                        <a:pt x="20" y="91"/>
                        <a:pt x="24" y="80"/>
                        <a:pt x="21" y="73"/>
                      </a:cubicBezTo>
                      <a:cubicBezTo>
                        <a:pt x="18" y="66"/>
                        <a:pt x="6" y="64"/>
                        <a:pt x="3" y="54"/>
                      </a:cubicBezTo>
                      <a:cubicBezTo>
                        <a:pt x="0" y="39"/>
                        <a:pt x="2" y="20"/>
                        <a:pt x="6" y="13"/>
                      </a:cubicBezTo>
                      <a:cubicBezTo>
                        <a:pt x="10" y="6"/>
                        <a:pt x="24" y="6"/>
                        <a:pt x="28" y="9"/>
                      </a:cubicBezTo>
                      <a:cubicBezTo>
                        <a:pt x="34" y="11"/>
                        <a:pt x="25" y="26"/>
                        <a:pt x="32" y="32"/>
                      </a:cubicBezTo>
                      <a:cubicBezTo>
                        <a:pt x="39" y="39"/>
                        <a:pt x="61" y="50"/>
                        <a:pt x="73" y="50"/>
                      </a:cubicBezTo>
                      <a:cubicBezTo>
                        <a:pt x="84" y="46"/>
                        <a:pt x="96" y="34"/>
                        <a:pt x="107" y="32"/>
                      </a:cubicBezTo>
                      <a:cubicBezTo>
                        <a:pt x="115" y="31"/>
                        <a:pt x="136" y="52"/>
                        <a:pt x="144" y="54"/>
                      </a:cubicBezTo>
                      <a:cubicBezTo>
                        <a:pt x="157" y="56"/>
                        <a:pt x="154" y="56"/>
                        <a:pt x="167" y="58"/>
                      </a:cubicBezTo>
                      <a:cubicBezTo>
                        <a:pt x="195" y="86"/>
                        <a:pt x="172" y="49"/>
                        <a:pt x="213" y="64"/>
                      </a:cubicBezTo>
                      <a:cubicBezTo>
                        <a:pt x="219" y="66"/>
                        <a:pt x="228" y="74"/>
                        <a:pt x="228" y="74"/>
                      </a:cubicBezTo>
                      <a:close/>
                    </a:path>
                  </a:pathLst>
                </a:custGeom>
                <a:grpFill/>
                <a:ln w="3175" cmpd="sng">
                  <a:solidFill>
                    <a:schemeClr val="accent6">
                      <a:lumMod val="60000"/>
                      <a:lumOff val="40000"/>
                    </a:schemeClr>
                  </a:solidFill>
                  <a:prstDash val="solid"/>
                  <a:round/>
                  <a:headEnd/>
                  <a:tailEnd/>
                </a:ln>
                <a:effectLst/>
              </p:spPr>
              <p:txBody>
                <a:bodyPr/>
                <a:lstStyle/>
                <a:p>
                  <a:pPr defTabSz="4178468">
                    <a:defRPr/>
                  </a:pPr>
                  <a:endParaRPr lang="en-PH">
                    <a:latin typeface="Arial" charset="0"/>
                    <a:cs typeface="Arial" charset="0"/>
                  </a:endParaRPr>
                </a:p>
              </p:txBody>
            </p:sp>
            <p:sp>
              <p:nvSpPr>
                <p:cNvPr id="95" name="Freeform 47"/>
                <p:cNvSpPr>
                  <a:spLocks noChangeAspect="1"/>
                </p:cNvSpPr>
                <p:nvPr/>
              </p:nvSpPr>
              <p:spPr bwMode="auto">
                <a:xfrm>
                  <a:off x="8294" y="7924"/>
                  <a:ext cx="69" cy="86"/>
                </a:xfrm>
                <a:custGeom>
                  <a:avLst/>
                  <a:gdLst/>
                  <a:ahLst/>
                  <a:cxnLst>
                    <a:cxn ang="0">
                      <a:pos x="20" y="34"/>
                    </a:cxn>
                    <a:cxn ang="0">
                      <a:pos x="39" y="0"/>
                    </a:cxn>
                    <a:cxn ang="0">
                      <a:pos x="50" y="30"/>
                    </a:cxn>
                    <a:cxn ang="0">
                      <a:pos x="9" y="86"/>
                    </a:cxn>
                    <a:cxn ang="0">
                      <a:pos x="1" y="75"/>
                    </a:cxn>
                    <a:cxn ang="0">
                      <a:pos x="12" y="34"/>
                    </a:cxn>
                    <a:cxn ang="0">
                      <a:pos x="20" y="34"/>
                    </a:cxn>
                  </a:cxnLst>
                  <a:rect l="0" t="0" r="r" b="b"/>
                  <a:pathLst>
                    <a:path w="69" h="86">
                      <a:moveTo>
                        <a:pt x="20" y="34"/>
                      </a:moveTo>
                      <a:cubicBezTo>
                        <a:pt x="27" y="22"/>
                        <a:pt x="34" y="13"/>
                        <a:pt x="39" y="0"/>
                      </a:cubicBezTo>
                      <a:cubicBezTo>
                        <a:pt x="61" y="6"/>
                        <a:pt x="59" y="10"/>
                        <a:pt x="50" y="30"/>
                      </a:cubicBezTo>
                      <a:cubicBezTo>
                        <a:pt x="69" y="81"/>
                        <a:pt x="45" y="76"/>
                        <a:pt x="9" y="86"/>
                      </a:cubicBezTo>
                      <a:cubicBezTo>
                        <a:pt x="6" y="82"/>
                        <a:pt x="2" y="79"/>
                        <a:pt x="1" y="75"/>
                      </a:cubicBezTo>
                      <a:cubicBezTo>
                        <a:pt x="0" y="72"/>
                        <a:pt x="10" y="37"/>
                        <a:pt x="12" y="34"/>
                      </a:cubicBezTo>
                      <a:cubicBezTo>
                        <a:pt x="14" y="32"/>
                        <a:pt x="17" y="34"/>
                        <a:pt x="20" y="3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6" name="Freeform 48"/>
                <p:cNvSpPr>
                  <a:spLocks noChangeAspect="1"/>
                </p:cNvSpPr>
                <p:nvPr/>
              </p:nvSpPr>
              <p:spPr bwMode="auto">
                <a:xfrm>
                  <a:off x="8632" y="8130"/>
                  <a:ext cx="65" cy="101"/>
                </a:xfrm>
                <a:custGeom>
                  <a:avLst/>
                  <a:gdLst/>
                  <a:ahLst/>
                  <a:cxnLst>
                    <a:cxn ang="0">
                      <a:pos x="23" y="68"/>
                    </a:cxn>
                    <a:cxn ang="0">
                      <a:pos x="8" y="49"/>
                    </a:cxn>
                    <a:cxn ang="0">
                      <a:pos x="1" y="23"/>
                    </a:cxn>
                    <a:cxn ang="0">
                      <a:pos x="27" y="11"/>
                    </a:cxn>
                    <a:cxn ang="0">
                      <a:pos x="61" y="56"/>
                    </a:cxn>
                    <a:cxn ang="0">
                      <a:pos x="42" y="101"/>
                    </a:cxn>
                    <a:cxn ang="0">
                      <a:pos x="23" y="68"/>
                    </a:cxn>
                  </a:cxnLst>
                  <a:rect l="0" t="0" r="r" b="b"/>
                  <a:pathLst>
                    <a:path w="65" h="101">
                      <a:moveTo>
                        <a:pt x="23" y="68"/>
                      </a:moveTo>
                      <a:cubicBezTo>
                        <a:pt x="10" y="59"/>
                        <a:pt x="12" y="63"/>
                        <a:pt x="8" y="49"/>
                      </a:cubicBezTo>
                      <a:cubicBezTo>
                        <a:pt x="5" y="40"/>
                        <a:pt x="1" y="23"/>
                        <a:pt x="1" y="23"/>
                      </a:cubicBezTo>
                      <a:cubicBezTo>
                        <a:pt x="5" y="4"/>
                        <a:pt x="10" y="0"/>
                        <a:pt x="27" y="11"/>
                      </a:cubicBezTo>
                      <a:cubicBezTo>
                        <a:pt x="38" y="54"/>
                        <a:pt x="30" y="28"/>
                        <a:pt x="61" y="56"/>
                      </a:cubicBezTo>
                      <a:cubicBezTo>
                        <a:pt x="65" y="76"/>
                        <a:pt x="65" y="95"/>
                        <a:pt x="42" y="101"/>
                      </a:cubicBezTo>
                      <a:cubicBezTo>
                        <a:pt x="37" y="97"/>
                        <a:pt x="0" y="68"/>
                        <a:pt x="23" y="6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7" name="Freeform 49"/>
                <p:cNvSpPr>
                  <a:spLocks noChangeAspect="1"/>
                </p:cNvSpPr>
                <p:nvPr/>
              </p:nvSpPr>
              <p:spPr bwMode="auto">
                <a:xfrm>
                  <a:off x="8546" y="8136"/>
                  <a:ext cx="126" cy="175"/>
                </a:xfrm>
                <a:custGeom>
                  <a:avLst/>
                  <a:gdLst/>
                  <a:ahLst/>
                  <a:cxnLst>
                    <a:cxn ang="0">
                      <a:pos x="15" y="24"/>
                    </a:cxn>
                    <a:cxn ang="0">
                      <a:pos x="45" y="17"/>
                    </a:cxn>
                    <a:cxn ang="0">
                      <a:pos x="75" y="54"/>
                    </a:cxn>
                    <a:cxn ang="0">
                      <a:pos x="83" y="65"/>
                    </a:cxn>
                    <a:cxn ang="0">
                      <a:pos x="90" y="99"/>
                    </a:cxn>
                    <a:cxn ang="0">
                      <a:pos x="113" y="114"/>
                    </a:cxn>
                    <a:cxn ang="0">
                      <a:pos x="102" y="148"/>
                    </a:cxn>
                    <a:cxn ang="0">
                      <a:pos x="72" y="163"/>
                    </a:cxn>
                    <a:cxn ang="0">
                      <a:pos x="45" y="144"/>
                    </a:cxn>
                    <a:cxn ang="0">
                      <a:pos x="15" y="92"/>
                    </a:cxn>
                    <a:cxn ang="0">
                      <a:pos x="0" y="54"/>
                    </a:cxn>
                    <a:cxn ang="0">
                      <a:pos x="8" y="24"/>
                    </a:cxn>
                    <a:cxn ang="0">
                      <a:pos x="23" y="17"/>
                    </a:cxn>
                    <a:cxn ang="0">
                      <a:pos x="15" y="24"/>
                    </a:cxn>
                  </a:cxnLst>
                  <a:rect l="0" t="0" r="r" b="b"/>
                  <a:pathLst>
                    <a:path w="126" h="175">
                      <a:moveTo>
                        <a:pt x="15" y="24"/>
                      </a:moveTo>
                      <a:cubicBezTo>
                        <a:pt x="27" y="7"/>
                        <a:pt x="29" y="0"/>
                        <a:pt x="45" y="17"/>
                      </a:cubicBezTo>
                      <a:cubicBezTo>
                        <a:pt x="51" y="33"/>
                        <a:pt x="59" y="48"/>
                        <a:pt x="75" y="54"/>
                      </a:cubicBezTo>
                      <a:cubicBezTo>
                        <a:pt x="78" y="58"/>
                        <a:pt x="82" y="61"/>
                        <a:pt x="83" y="65"/>
                      </a:cubicBezTo>
                      <a:cubicBezTo>
                        <a:pt x="87" y="76"/>
                        <a:pt x="84" y="89"/>
                        <a:pt x="90" y="99"/>
                      </a:cubicBezTo>
                      <a:cubicBezTo>
                        <a:pt x="95" y="107"/>
                        <a:pt x="113" y="114"/>
                        <a:pt x="113" y="114"/>
                      </a:cubicBezTo>
                      <a:cubicBezTo>
                        <a:pt x="126" y="135"/>
                        <a:pt x="126" y="139"/>
                        <a:pt x="102" y="148"/>
                      </a:cubicBezTo>
                      <a:cubicBezTo>
                        <a:pt x="93" y="168"/>
                        <a:pt x="91" y="175"/>
                        <a:pt x="72" y="163"/>
                      </a:cubicBezTo>
                      <a:cubicBezTo>
                        <a:pt x="67" y="141"/>
                        <a:pt x="66" y="137"/>
                        <a:pt x="45" y="144"/>
                      </a:cubicBezTo>
                      <a:cubicBezTo>
                        <a:pt x="40" y="119"/>
                        <a:pt x="36" y="108"/>
                        <a:pt x="15" y="92"/>
                      </a:cubicBezTo>
                      <a:cubicBezTo>
                        <a:pt x="12" y="78"/>
                        <a:pt x="5" y="67"/>
                        <a:pt x="0" y="54"/>
                      </a:cubicBezTo>
                      <a:cubicBezTo>
                        <a:pt x="2" y="44"/>
                        <a:pt x="0" y="31"/>
                        <a:pt x="8" y="24"/>
                      </a:cubicBezTo>
                      <a:cubicBezTo>
                        <a:pt x="12" y="20"/>
                        <a:pt x="17" y="17"/>
                        <a:pt x="23" y="17"/>
                      </a:cubicBezTo>
                      <a:cubicBezTo>
                        <a:pt x="27" y="17"/>
                        <a:pt x="18" y="22"/>
                        <a:pt x="15" y="2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8" name="Freeform 50"/>
                <p:cNvSpPr>
                  <a:spLocks noChangeAspect="1"/>
                </p:cNvSpPr>
                <p:nvPr/>
              </p:nvSpPr>
              <p:spPr bwMode="auto">
                <a:xfrm>
                  <a:off x="8198" y="8047"/>
                  <a:ext cx="63" cy="76"/>
                </a:xfrm>
                <a:custGeom>
                  <a:avLst/>
                  <a:gdLst/>
                  <a:ahLst/>
                  <a:cxnLst>
                    <a:cxn ang="0">
                      <a:pos x="11" y="12"/>
                    </a:cxn>
                    <a:cxn ang="0">
                      <a:pos x="48" y="4"/>
                    </a:cxn>
                    <a:cxn ang="0">
                      <a:pos x="63" y="38"/>
                    </a:cxn>
                    <a:cxn ang="0">
                      <a:pos x="45" y="76"/>
                    </a:cxn>
                    <a:cxn ang="0">
                      <a:pos x="0" y="34"/>
                    </a:cxn>
                    <a:cxn ang="0">
                      <a:pos x="11" y="12"/>
                    </a:cxn>
                  </a:cxnLst>
                  <a:rect l="0" t="0" r="r" b="b"/>
                  <a:pathLst>
                    <a:path w="63" h="76">
                      <a:moveTo>
                        <a:pt x="11" y="12"/>
                      </a:moveTo>
                      <a:cubicBezTo>
                        <a:pt x="26" y="1"/>
                        <a:pt x="30" y="0"/>
                        <a:pt x="48" y="4"/>
                      </a:cubicBezTo>
                      <a:cubicBezTo>
                        <a:pt x="56" y="16"/>
                        <a:pt x="59" y="25"/>
                        <a:pt x="63" y="38"/>
                      </a:cubicBezTo>
                      <a:cubicBezTo>
                        <a:pt x="59" y="56"/>
                        <a:pt x="60" y="65"/>
                        <a:pt x="45" y="76"/>
                      </a:cubicBezTo>
                      <a:cubicBezTo>
                        <a:pt x="24" y="70"/>
                        <a:pt x="11" y="53"/>
                        <a:pt x="0" y="34"/>
                      </a:cubicBezTo>
                      <a:cubicBezTo>
                        <a:pt x="4" y="19"/>
                        <a:pt x="1" y="26"/>
                        <a:pt x="11" y="12"/>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9" name="Freeform 51"/>
                <p:cNvSpPr>
                  <a:spLocks noChangeAspect="1"/>
                </p:cNvSpPr>
                <p:nvPr/>
              </p:nvSpPr>
              <p:spPr bwMode="auto">
                <a:xfrm>
                  <a:off x="8250" y="8153"/>
                  <a:ext cx="241" cy="210"/>
                </a:xfrm>
                <a:custGeom>
                  <a:avLst/>
                  <a:gdLst/>
                  <a:ahLst/>
                  <a:cxnLst>
                    <a:cxn ang="0">
                      <a:pos x="11" y="18"/>
                    </a:cxn>
                    <a:cxn ang="0">
                      <a:pos x="56" y="0"/>
                    </a:cxn>
                    <a:cxn ang="0">
                      <a:pos x="146" y="11"/>
                    </a:cxn>
                    <a:cxn ang="0">
                      <a:pos x="173" y="45"/>
                    </a:cxn>
                    <a:cxn ang="0">
                      <a:pos x="221" y="138"/>
                    </a:cxn>
                    <a:cxn ang="0">
                      <a:pos x="173" y="198"/>
                    </a:cxn>
                    <a:cxn ang="0">
                      <a:pos x="109" y="210"/>
                    </a:cxn>
                    <a:cxn ang="0">
                      <a:pos x="94" y="198"/>
                    </a:cxn>
                    <a:cxn ang="0">
                      <a:pos x="60" y="172"/>
                    </a:cxn>
                    <a:cxn ang="0">
                      <a:pos x="38" y="142"/>
                    </a:cxn>
                    <a:cxn ang="0">
                      <a:pos x="41" y="120"/>
                    </a:cxn>
                    <a:cxn ang="0">
                      <a:pos x="4" y="37"/>
                    </a:cxn>
                    <a:cxn ang="0">
                      <a:pos x="11" y="18"/>
                    </a:cxn>
                  </a:cxnLst>
                  <a:rect l="0" t="0" r="r" b="b"/>
                  <a:pathLst>
                    <a:path w="241" h="210">
                      <a:moveTo>
                        <a:pt x="11" y="18"/>
                      </a:moveTo>
                      <a:cubicBezTo>
                        <a:pt x="28" y="14"/>
                        <a:pt x="40" y="4"/>
                        <a:pt x="56" y="0"/>
                      </a:cubicBezTo>
                      <a:cubicBezTo>
                        <a:pt x="86" y="3"/>
                        <a:pt x="117" y="3"/>
                        <a:pt x="146" y="11"/>
                      </a:cubicBezTo>
                      <a:cubicBezTo>
                        <a:pt x="151" y="31"/>
                        <a:pt x="152" y="39"/>
                        <a:pt x="173" y="45"/>
                      </a:cubicBezTo>
                      <a:cubicBezTo>
                        <a:pt x="208" y="67"/>
                        <a:pt x="184" y="121"/>
                        <a:pt x="221" y="138"/>
                      </a:cubicBezTo>
                      <a:cubicBezTo>
                        <a:pt x="241" y="194"/>
                        <a:pt x="230" y="194"/>
                        <a:pt x="173" y="198"/>
                      </a:cubicBezTo>
                      <a:cubicBezTo>
                        <a:pt x="157" y="209"/>
                        <a:pt x="122" y="210"/>
                        <a:pt x="109" y="210"/>
                      </a:cubicBezTo>
                      <a:cubicBezTo>
                        <a:pt x="96" y="210"/>
                        <a:pt x="102" y="204"/>
                        <a:pt x="94" y="198"/>
                      </a:cubicBezTo>
                      <a:cubicBezTo>
                        <a:pt x="83" y="187"/>
                        <a:pt x="72" y="181"/>
                        <a:pt x="60" y="172"/>
                      </a:cubicBezTo>
                      <a:cubicBezTo>
                        <a:pt x="53" y="162"/>
                        <a:pt x="41" y="151"/>
                        <a:pt x="38" y="142"/>
                      </a:cubicBezTo>
                      <a:cubicBezTo>
                        <a:pt x="35" y="133"/>
                        <a:pt x="47" y="137"/>
                        <a:pt x="41" y="120"/>
                      </a:cubicBezTo>
                      <a:cubicBezTo>
                        <a:pt x="36" y="74"/>
                        <a:pt x="0" y="67"/>
                        <a:pt x="4" y="37"/>
                      </a:cubicBezTo>
                      <a:cubicBezTo>
                        <a:pt x="11" y="13"/>
                        <a:pt x="14" y="18"/>
                        <a:pt x="11" y="1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0" name="Freeform 52"/>
                <p:cNvSpPr>
                  <a:spLocks noChangeAspect="1"/>
                </p:cNvSpPr>
                <p:nvPr/>
              </p:nvSpPr>
              <p:spPr bwMode="auto">
                <a:xfrm>
                  <a:off x="9264" y="8730"/>
                  <a:ext cx="70" cy="44"/>
                </a:xfrm>
                <a:custGeom>
                  <a:avLst/>
                  <a:gdLst/>
                  <a:ahLst/>
                  <a:cxnLst>
                    <a:cxn ang="0">
                      <a:pos x="25" y="15"/>
                    </a:cxn>
                    <a:cxn ang="0">
                      <a:pos x="40" y="41"/>
                    </a:cxn>
                    <a:cxn ang="0">
                      <a:pos x="70" y="30"/>
                    </a:cxn>
                    <a:cxn ang="0">
                      <a:pos x="40" y="0"/>
                    </a:cxn>
                    <a:cxn ang="0">
                      <a:pos x="25" y="15"/>
                    </a:cxn>
                  </a:cxnLst>
                  <a:rect l="0" t="0" r="r" b="b"/>
                  <a:pathLst>
                    <a:path w="70" h="44">
                      <a:moveTo>
                        <a:pt x="25" y="15"/>
                      </a:moveTo>
                      <a:cubicBezTo>
                        <a:pt x="27" y="25"/>
                        <a:pt x="23" y="44"/>
                        <a:pt x="40" y="41"/>
                      </a:cubicBezTo>
                      <a:cubicBezTo>
                        <a:pt x="50" y="39"/>
                        <a:pt x="70" y="30"/>
                        <a:pt x="70" y="30"/>
                      </a:cubicBezTo>
                      <a:cubicBezTo>
                        <a:pt x="65" y="10"/>
                        <a:pt x="56" y="12"/>
                        <a:pt x="40" y="0"/>
                      </a:cubicBezTo>
                      <a:cubicBezTo>
                        <a:pt x="37" y="1"/>
                        <a:pt x="0" y="15"/>
                        <a:pt x="25" y="1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1" name="Freeform 53"/>
                <p:cNvSpPr>
                  <a:spLocks noChangeAspect="1"/>
                </p:cNvSpPr>
                <p:nvPr/>
              </p:nvSpPr>
              <p:spPr bwMode="auto">
                <a:xfrm>
                  <a:off x="9314" y="8909"/>
                  <a:ext cx="159" cy="102"/>
                </a:xfrm>
                <a:custGeom>
                  <a:avLst/>
                  <a:gdLst/>
                  <a:ahLst/>
                  <a:cxnLst>
                    <a:cxn ang="0">
                      <a:pos x="9" y="16"/>
                    </a:cxn>
                    <a:cxn ang="0">
                      <a:pos x="35" y="1"/>
                    </a:cxn>
                    <a:cxn ang="0">
                      <a:pos x="65" y="12"/>
                    </a:cxn>
                    <a:cxn ang="0">
                      <a:pos x="69" y="27"/>
                    </a:cxn>
                    <a:cxn ang="0">
                      <a:pos x="57" y="35"/>
                    </a:cxn>
                    <a:cxn ang="0">
                      <a:pos x="87" y="69"/>
                    </a:cxn>
                    <a:cxn ang="0">
                      <a:pos x="136" y="57"/>
                    </a:cxn>
                    <a:cxn ang="0">
                      <a:pos x="159" y="87"/>
                    </a:cxn>
                    <a:cxn ang="0">
                      <a:pos x="117" y="102"/>
                    </a:cxn>
                    <a:cxn ang="0">
                      <a:pos x="5" y="57"/>
                    </a:cxn>
                    <a:cxn ang="0">
                      <a:pos x="1" y="42"/>
                    </a:cxn>
                    <a:cxn ang="0">
                      <a:pos x="9" y="16"/>
                    </a:cxn>
                  </a:cxnLst>
                  <a:rect l="0" t="0" r="r" b="b"/>
                  <a:pathLst>
                    <a:path w="159" h="102">
                      <a:moveTo>
                        <a:pt x="9" y="16"/>
                      </a:moveTo>
                      <a:cubicBezTo>
                        <a:pt x="18" y="12"/>
                        <a:pt x="25" y="0"/>
                        <a:pt x="35" y="1"/>
                      </a:cubicBezTo>
                      <a:cubicBezTo>
                        <a:pt x="46" y="2"/>
                        <a:pt x="65" y="12"/>
                        <a:pt x="65" y="12"/>
                      </a:cubicBezTo>
                      <a:cubicBezTo>
                        <a:pt x="66" y="17"/>
                        <a:pt x="71" y="22"/>
                        <a:pt x="69" y="27"/>
                      </a:cubicBezTo>
                      <a:cubicBezTo>
                        <a:pt x="67" y="32"/>
                        <a:pt x="58" y="30"/>
                        <a:pt x="57" y="35"/>
                      </a:cubicBezTo>
                      <a:cubicBezTo>
                        <a:pt x="54" y="55"/>
                        <a:pt x="73" y="64"/>
                        <a:pt x="87" y="69"/>
                      </a:cubicBezTo>
                      <a:cubicBezTo>
                        <a:pt x="109" y="47"/>
                        <a:pt x="111" y="66"/>
                        <a:pt x="136" y="57"/>
                      </a:cubicBezTo>
                      <a:cubicBezTo>
                        <a:pt x="149" y="66"/>
                        <a:pt x="150" y="75"/>
                        <a:pt x="159" y="87"/>
                      </a:cubicBezTo>
                      <a:cubicBezTo>
                        <a:pt x="146" y="94"/>
                        <a:pt x="117" y="102"/>
                        <a:pt x="117" y="102"/>
                      </a:cubicBezTo>
                      <a:cubicBezTo>
                        <a:pt x="74" y="97"/>
                        <a:pt x="45" y="68"/>
                        <a:pt x="5" y="57"/>
                      </a:cubicBezTo>
                      <a:cubicBezTo>
                        <a:pt x="4" y="52"/>
                        <a:pt x="0" y="47"/>
                        <a:pt x="1" y="42"/>
                      </a:cubicBezTo>
                      <a:cubicBezTo>
                        <a:pt x="2" y="33"/>
                        <a:pt x="9" y="16"/>
                        <a:pt x="9" y="1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2" name="Freeform 54"/>
                <p:cNvSpPr>
                  <a:spLocks noChangeAspect="1"/>
                </p:cNvSpPr>
                <p:nvPr/>
              </p:nvSpPr>
              <p:spPr bwMode="auto">
                <a:xfrm>
                  <a:off x="8184" y="8268"/>
                  <a:ext cx="860" cy="1385"/>
                </a:xfrm>
                <a:custGeom>
                  <a:avLst/>
                  <a:gdLst/>
                  <a:ahLst/>
                  <a:cxnLst>
                    <a:cxn ang="0">
                      <a:pos x="224" y="166"/>
                    </a:cxn>
                    <a:cxn ang="0">
                      <a:pos x="291" y="237"/>
                    </a:cxn>
                    <a:cxn ang="0">
                      <a:pos x="377" y="230"/>
                    </a:cxn>
                    <a:cxn ang="0">
                      <a:pos x="426" y="162"/>
                    </a:cxn>
                    <a:cxn ang="0">
                      <a:pos x="486" y="128"/>
                    </a:cxn>
                    <a:cxn ang="0">
                      <a:pos x="565" y="132"/>
                    </a:cxn>
                    <a:cxn ang="0">
                      <a:pos x="561" y="230"/>
                    </a:cxn>
                    <a:cxn ang="0">
                      <a:pos x="602" y="286"/>
                    </a:cxn>
                    <a:cxn ang="0">
                      <a:pos x="632" y="301"/>
                    </a:cxn>
                    <a:cxn ang="0">
                      <a:pos x="640" y="376"/>
                    </a:cxn>
                    <a:cxn ang="0">
                      <a:pos x="651" y="496"/>
                    </a:cxn>
                    <a:cxn ang="0">
                      <a:pos x="614" y="597"/>
                    </a:cxn>
                    <a:cxn ang="0">
                      <a:pos x="681" y="732"/>
                    </a:cxn>
                    <a:cxn ang="0">
                      <a:pos x="730" y="800"/>
                    </a:cxn>
                    <a:cxn ang="0">
                      <a:pos x="749" y="852"/>
                    </a:cxn>
                    <a:cxn ang="0">
                      <a:pos x="805" y="991"/>
                    </a:cxn>
                    <a:cxn ang="0">
                      <a:pos x="812" y="1092"/>
                    </a:cxn>
                    <a:cxn ang="0">
                      <a:pos x="726" y="1115"/>
                    </a:cxn>
                    <a:cxn ang="0">
                      <a:pos x="726" y="1160"/>
                    </a:cxn>
                    <a:cxn ang="0">
                      <a:pos x="779" y="1216"/>
                    </a:cxn>
                    <a:cxn ang="0">
                      <a:pos x="801" y="1246"/>
                    </a:cxn>
                    <a:cxn ang="0">
                      <a:pos x="842" y="1306"/>
                    </a:cxn>
                    <a:cxn ang="0">
                      <a:pos x="801" y="1340"/>
                    </a:cxn>
                    <a:cxn ang="0">
                      <a:pos x="779" y="1328"/>
                    </a:cxn>
                    <a:cxn ang="0">
                      <a:pos x="715" y="1265"/>
                    </a:cxn>
                    <a:cxn ang="0">
                      <a:pos x="711" y="1190"/>
                    </a:cxn>
                    <a:cxn ang="0">
                      <a:pos x="659" y="1088"/>
                    </a:cxn>
                    <a:cxn ang="0">
                      <a:pos x="606" y="1043"/>
                    </a:cxn>
                    <a:cxn ang="0">
                      <a:pos x="602" y="1186"/>
                    </a:cxn>
                    <a:cxn ang="0">
                      <a:pos x="625" y="1306"/>
                    </a:cxn>
                    <a:cxn ang="0">
                      <a:pos x="569" y="1268"/>
                    </a:cxn>
                    <a:cxn ang="0">
                      <a:pos x="520" y="1235"/>
                    </a:cxn>
                    <a:cxn ang="0">
                      <a:pos x="430" y="1205"/>
                    </a:cxn>
                    <a:cxn ang="0">
                      <a:pos x="419" y="1130"/>
                    </a:cxn>
                    <a:cxn ang="0">
                      <a:pos x="407" y="1040"/>
                    </a:cxn>
                    <a:cxn ang="0">
                      <a:pos x="381" y="927"/>
                    </a:cxn>
                    <a:cxn ang="0">
                      <a:pos x="404" y="848"/>
                    </a:cxn>
                    <a:cxn ang="0">
                      <a:pos x="419" y="766"/>
                    </a:cxn>
                    <a:cxn ang="0">
                      <a:pos x="381" y="627"/>
                    </a:cxn>
                    <a:cxn ang="0">
                      <a:pos x="336" y="556"/>
                    </a:cxn>
                    <a:cxn ang="0">
                      <a:pos x="265" y="481"/>
                    </a:cxn>
                    <a:cxn ang="0">
                      <a:pos x="239" y="492"/>
                    </a:cxn>
                    <a:cxn ang="0">
                      <a:pos x="224" y="560"/>
                    </a:cxn>
                    <a:cxn ang="0">
                      <a:pos x="149" y="582"/>
                    </a:cxn>
                    <a:cxn ang="0">
                      <a:pos x="115" y="575"/>
                    </a:cxn>
                    <a:cxn ang="0">
                      <a:pos x="115" y="410"/>
                    </a:cxn>
                    <a:cxn ang="0">
                      <a:pos x="77" y="237"/>
                    </a:cxn>
                    <a:cxn ang="0">
                      <a:pos x="47" y="140"/>
                    </a:cxn>
                    <a:cxn ang="0">
                      <a:pos x="10" y="80"/>
                    </a:cxn>
                    <a:cxn ang="0">
                      <a:pos x="40" y="5"/>
                    </a:cxn>
                    <a:cxn ang="0">
                      <a:pos x="107" y="80"/>
                    </a:cxn>
                    <a:cxn ang="0">
                      <a:pos x="156" y="151"/>
                    </a:cxn>
                    <a:cxn ang="0">
                      <a:pos x="190" y="188"/>
                    </a:cxn>
                    <a:cxn ang="0">
                      <a:pos x="171" y="121"/>
                    </a:cxn>
                    <a:cxn ang="0">
                      <a:pos x="190" y="125"/>
                    </a:cxn>
                  </a:cxnLst>
                  <a:rect l="0" t="0" r="r" b="b"/>
                  <a:pathLst>
                    <a:path w="860" h="1385">
                      <a:moveTo>
                        <a:pt x="227" y="132"/>
                      </a:moveTo>
                      <a:cubicBezTo>
                        <a:pt x="246" y="145"/>
                        <a:pt x="238" y="152"/>
                        <a:pt x="224" y="166"/>
                      </a:cubicBezTo>
                      <a:cubicBezTo>
                        <a:pt x="214" y="195"/>
                        <a:pt x="255" y="204"/>
                        <a:pt x="276" y="215"/>
                      </a:cubicBezTo>
                      <a:cubicBezTo>
                        <a:pt x="281" y="222"/>
                        <a:pt x="282" y="238"/>
                        <a:pt x="291" y="237"/>
                      </a:cubicBezTo>
                      <a:cubicBezTo>
                        <a:pt x="304" y="235"/>
                        <a:pt x="313" y="222"/>
                        <a:pt x="325" y="218"/>
                      </a:cubicBezTo>
                      <a:cubicBezTo>
                        <a:pt x="356" y="242"/>
                        <a:pt x="349" y="248"/>
                        <a:pt x="377" y="230"/>
                      </a:cubicBezTo>
                      <a:cubicBezTo>
                        <a:pt x="386" y="217"/>
                        <a:pt x="392" y="209"/>
                        <a:pt x="407" y="203"/>
                      </a:cubicBezTo>
                      <a:cubicBezTo>
                        <a:pt x="412" y="186"/>
                        <a:pt x="408" y="169"/>
                        <a:pt x="426" y="162"/>
                      </a:cubicBezTo>
                      <a:cubicBezTo>
                        <a:pt x="431" y="148"/>
                        <a:pt x="455" y="135"/>
                        <a:pt x="460" y="121"/>
                      </a:cubicBezTo>
                      <a:cubicBezTo>
                        <a:pt x="479" y="125"/>
                        <a:pt x="470" y="139"/>
                        <a:pt x="486" y="128"/>
                      </a:cubicBezTo>
                      <a:cubicBezTo>
                        <a:pt x="514" y="131"/>
                        <a:pt x="524" y="135"/>
                        <a:pt x="546" y="121"/>
                      </a:cubicBezTo>
                      <a:cubicBezTo>
                        <a:pt x="559" y="125"/>
                        <a:pt x="563" y="124"/>
                        <a:pt x="565" y="132"/>
                      </a:cubicBezTo>
                      <a:cubicBezTo>
                        <a:pt x="567" y="140"/>
                        <a:pt x="558" y="154"/>
                        <a:pt x="557" y="170"/>
                      </a:cubicBezTo>
                      <a:cubicBezTo>
                        <a:pt x="560" y="193"/>
                        <a:pt x="557" y="208"/>
                        <a:pt x="561" y="230"/>
                      </a:cubicBezTo>
                      <a:cubicBezTo>
                        <a:pt x="564" y="247"/>
                        <a:pt x="569" y="266"/>
                        <a:pt x="576" y="275"/>
                      </a:cubicBezTo>
                      <a:cubicBezTo>
                        <a:pt x="583" y="284"/>
                        <a:pt x="596" y="282"/>
                        <a:pt x="602" y="286"/>
                      </a:cubicBezTo>
                      <a:cubicBezTo>
                        <a:pt x="606" y="290"/>
                        <a:pt x="609" y="295"/>
                        <a:pt x="614" y="297"/>
                      </a:cubicBezTo>
                      <a:cubicBezTo>
                        <a:pt x="619" y="300"/>
                        <a:pt x="628" y="296"/>
                        <a:pt x="632" y="301"/>
                      </a:cubicBezTo>
                      <a:cubicBezTo>
                        <a:pt x="638" y="308"/>
                        <a:pt x="620" y="340"/>
                        <a:pt x="617" y="346"/>
                      </a:cubicBezTo>
                      <a:cubicBezTo>
                        <a:pt x="622" y="360"/>
                        <a:pt x="628" y="367"/>
                        <a:pt x="640" y="376"/>
                      </a:cubicBezTo>
                      <a:cubicBezTo>
                        <a:pt x="618" y="406"/>
                        <a:pt x="629" y="385"/>
                        <a:pt x="640" y="458"/>
                      </a:cubicBezTo>
                      <a:cubicBezTo>
                        <a:pt x="642" y="471"/>
                        <a:pt x="651" y="496"/>
                        <a:pt x="651" y="496"/>
                      </a:cubicBezTo>
                      <a:cubicBezTo>
                        <a:pt x="648" y="506"/>
                        <a:pt x="642" y="516"/>
                        <a:pt x="640" y="526"/>
                      </a:cubicBezTo>
                      <a:cubicBezTo>
                        <a:pt x="635" y="550"/>
                        <a:pt x="637" y="582"/>
                        <a:pt x="614" y="597"/>
                      </a:cubicBezTo>
                      <a:cubicBezTo>
                        <a:pt x="604" y="615"/>
                        <a:pt x="606" y="606"/>
                        <a:pt x="606" y="623"/>
                      </a:cubicBezTo>
                      <a:cubicBezTo>
                        <a:pt x="615" y="694"/>
                        <a:pt x="608" y="724"/>
                        <a:pt x="681" y="732"/>
                      </a:cubicBezTo>
                      <a:cubicBezTo>
                        <a:pt x="696" y="737"/>
                        <a:pt x="695" y="745"/>
                        <a:pt x="704" y="758"/>
                      </a:cubicBezTo>
                      <a:cubicBezTo>
                        <a:pt x="697" y="779"/>
                        <a:pt x="712" y="791"/>
                        <a:pt x="730" y="800"/>
                      </a:cubicBezTo>
                      <a:cubicBezTo>
                        <a:pt x="741" y="818"/>
                        <a:pt x="742" y="821"/>
                        <a:pt x="764" y="826"/>
                      </a:cubicBezTo>
                      <a:cubicBezTo>
                        <a:pt x="775" y="843"/>
                        <a:pt x="764" y="843"/>
                        <a:pt x="749" y="852"/>
                      </a:cubicBezTo>
                      <a:cubicBezTo>
                        <a:pt x="752" y="873"/>
                        <a:pt x="757" y="896"/>
                        <a:pt x="764" y="916"/>
                      </a:cubicBezTo>
                      <a:cubicBezTo>
                        <a:pt x="767" y="978"/>
                        <a:pt x="758" y="978"/>
                        <a:pt x="805" y="991"/>
                      </a:cubicBezTo>
                      <a:cubicBezTo>
                        <a:pt x="809" y="998"/>
                        <a:pt x="820" y="1030"/>
                        <a:pt x="827" y="1021"/>
                      </a:cubicBezTo>
                      <a:cubicBezTo>
                        <a:pt x="825" y="1050"/>
                        <a:pt x="835" y="1075"/>
                        <a:pt x="812" y="1092"/>
                      </a:cubicBezTo>
                      <a:cubicBezTo>
                        <a:pt x="794" y="1120"/>
                        <a:pt x="772" y="1109"/>
                        <a:pt x="749" y="1092"/>
                      </a:cubicBezTo>
                      <a:cubicBezTo>
                        <a:pt x="734" y="1097"/>
                        <a:pt x="731" y="1098"/>
                        <a:pt x="726" y="1115"/>
                      </a:cubicBezTo>
                      <a:cubicBezTo>
                        <a:pt x="737" y="1132"/>
                        <a:pt x="727" y="1117"/>
                        <a:pt x="719" y="1137"/>
                      </a:cubicBezTo>
                      <a:cubicBezTo>
                        <a:pt x="726" y="1145"/>
                        <a:pt x="726" y="1160"/>
                        <a:pt x="726" y="1160"/>
                      </a:cubicBezTo>
                      <a:cubicBezTo>
                        <a:pt x="763" y="1170"/>
                        <a:pt x="722" y="1162"/>
                        <a:pt x="737" y="1208"/>
                      </a:cubicBezTo>
                      <a:cubicBezTo>
                        <a:pt x="738" y="1212"/>
                        <a:pt x="769" y="1215"/>
                        <a:pt x="779" y="1216"/>
                      </a:cubicBezTo>
                      <a:cubicBezTo>
                        <a:pt x="783" y="1223"/>
                        <a:pt x="785" y="1232"/>
                        <a:pt x="790" y="1238"/>
                      </a:cubicBezTo>
                      <a:cubicBezTo>
                        <a:pt x="793" y="1242"/>
                        <a:pt x="798" y="1243"/>
                        <a:pt x="801" y="1246"/>
                      </a:cubicBezTo>
                      <a:cubicBezTo>
                        <a:pt x="804" y="1249"/>
                        <a:pt x="806" y="1253"/>
                        <a:pt x="809" y="1257"/>
                      </a:cubicBezTo>
                      <a:cubicBezTo>
                        <a:pt x="813" y="1273"/>
                        <a:pt x="826" y="1300"/>
                        <a:pt x="842" y="1306"/>
                      </a:cubicBezTo>
                      <a:cubicBezTo>
                        <a:pt x="857" y="1333"/>
                        <a:pt x="860" y="1374"/>
                        <a:pt x="827" y="1385"/>
                      </a:cubicBezTo>
                      <a:cubicBezTo>
                        <a:pt x="814" y="1375"/>
                        <a:pt x="814" y="1349"/>
                        <a:pt x="801" y="1340"/>
                      </a:cubicBezTo>
                      <a:cubicBezTo>
                        <a:pt x="798" y="1338"/>
                        <a:pt x="793" y="1338"/>
                        <a:pt x="790" y="1336"/>
                      </a:cubicBezTo>
                      <a:cubicBezTo>
                        <a:pt x="786" y="1334"/>
                        <a:pt x="783" y="1331"/>
                        <a:pt x="779" y="1328"/>
                      </a:cubicBezTo>
                      <a:cubicBezTo>
                        <a:pt x="770" y="1312"/>
                        <a:pt x="768" y="1300"/>
                        <a:pt x="752" y="1291"/>
                      </a:cubicBezTo>
                      <a:cubicBezTo>
                        <a:pt x="741" y="1275"/>
                        <a:pt x="733" y="1270"/>
                        <a:pt x="715" y="1265"/>
                      </a:cubicBezTo>
                      <a:cubicBezTo>
                        <a:pt x="705" y="1250"/>
                        <a:pt x="697" y="1249"/>
                        <a:pt x="692" y="1231"/>
                      </a:cubicBezTo>
                      <a:cubicBezTo>
                        <a:pt x="701" y="1196"/>
                        <a:pt x="693" y="1208"/>
                        <a:pt x="711" y="1190"/>
                      </a:cubicBezTo>
                      <a:cubicBezTo>
                        <a:pt x="695" y="1173"/>
                        <a:pt x="685" y="1157"/>
                        <a:pt x="681" y="1133"/>
                      </a:cubicBezTo>
                      <a:cubicBezTo>
                        <a:pt x="673" y="1090"/>
                        <a:pt x="685" y="1102"/>
                        <a:pt x="659" y="1088"/>
                      </a:cubicBezTo>
                      <a:cubicBezTo>
                        <a:pt x="650" y="1062"/>
                        <a:pt x="655" y="1073"/>
                        <a:pt x="644" y="1055"/>
                      </a:cubicBezTo>
                      <a:cubicBezTo>
                        <a:pt x="637" y="1029"/>
                        <a:pt x="627" y="1030"/>
                        <a:pt x="606" y="1043"/>
                      </a:cubicBezTo>
                      <a:cubicBezTo>
                        <a:pt x="592" y="1066"/>
                        <a:pt x="604" y="1105"/>
                        <a:pt x="606" y="1130"/>
                      </a:cubicBezTo>
                      <a:cubicBezTo>
                        <a:pt x="599" y="1149"/>
                        <a:pt x="609" y="1167"/>
                        <a:pt x="602" y="1186"/>
                      </a:cubicBezTo>
                      <a:cubicBezTo>
                        <a:pt x="611" y="1198"/>
                        <a:pt x="632" y="1220"/>
                        <a:pt x="632" y="1220"/>
                      </a:cubicBezTo>
                      <a:cubicBezTo>
                        <a:pt x="634" y="1237"/>
                        <a:pt x="630" y="1292"/>
                        <a:pt x="625" y="1306"/>
                      </a:cubicBezTo>
                      <a:cubicBezTo>
                        <a:pt x="620" y="1320"/>
                        <a:pt x="608" y="1308"/>
                        <a:pt x="599" y="1302"/>
                      </a:cubicBezTo>
                      <a:cubicBezTo>
                        <a:pt x="588" y="1292"/>
                        <a:pt x="581" y="1277"/>
                        <a:pt x="569" y="1268"/>
                      </a:cubicBezTo>
                      <a:cubicBezTo>
                        <a:pt x="561" y="1262"/>
                        <a:pt x="551" y="1259"/>
                        <a:pt x="542" y="1253"/>
                      </a:cubicBezTo>
                      <a:cubicBezTo>
                        <a:pt x="527" y="1230"/>
                        <a:pt x="545" y="1253"/>
                        <a:pt x="520" y="1235"/>
                      </a:cubicBezTo>
                      <a:cubicBezTo>
                        <a:pt x="508" y="1228"/>
                        <a:pt x="478" y="1228"/>
                        <a:pt x="464" y="1223"/>
                      </a:cubicBezTo>
                      <a:cubicBezTo>
                        <a:pt x="449" y="1218"/>
                        <a:pt x="441" y="1214"/>
                        <a:pt x="430" y="1205"/>
                      </a:cubicBezTo>
                      <a:cubicBezTo>
                        <a:pt x="396" y="1194"/>
                        <a:pt x="416" y="1196"/>
                        <a:pt x="400" y="1171"/>
                      </a:cubicBezTo>
                      <a:cubicBezTo>
                        <a:pt x="404" y="1150"/>
                        <a:pt x="404" y="1144"/>
                        <a:pt x="419" y="1130"/>
                      </a:cubicBezTo>
                      <a:cubicBezTo>
                        <a:pt x="407" y="1111"/>
                        <a:pt x="413" y="1095"/>
                        <a:pt x="434" y="1088"/>
                      </a:cubicBezTo>
                      <a:cubicBezTo>
                        <a:pt x="439" y="1063"/>
                        <a:pt x="430" y="1051"/>
                        <a:pt x="407" y="1040"/>
                      </a:cubicBezTo>
                      <a:cubicBezTo>
                        <a:pt x="395" y="1027"/>
                        <a:pt x="390" y="1008"/>
                        <a:pt x="374" y="1002"/>
                      </a:cubicBezTo>
                      <a:cubicBezTo>
                        <a:pt x="364" y="975"/>
                        <a:pt x="365" y="952"/>
                        <a:pt x="381" y="927"/>
                      </a:cubicBezTo>
                      <a:cubicBezTo>
                        <a:pt x="373" y="904"/>
                        <a:pt x="378" y="928"/>
                        <a:pt x="389" y="905"/>
                      </a:cubicBezTo>
                      <a:cubicBezTo>
                        <a:pt x="397" y="889"/>
                        <a:pt x="394" y="863"/>
                        <a:pt x="404" y="848"/>
                      </a:cubicBezTo>
                      <a:cubicBezTo>
                        <a:pt x="414" y="832"/>
                        <a:pt x="409" y="841"/>
                        <a:pt x="419" y="822"/>
                      </a:cubicBezTo>
                      <a:cubicBezTo>
                        <a:pt x="424" y="798"/>
                        <a:pt x="425" y="800"/>
                        <a:pt x="419" y="766"/>
                      </a:cubicBezTo>
                      <a:cubicBezTo>
                        <a:pt x="418" y="758"/>
                        <a:pt x="411" y="743"/>
                        <a:pt x="411" y="743"/>
                      </a:cubicBezTo>
                      <a:cubicBezTo>
                        <a:pt x="409" y="707"/>
                        <a:pt x="409" y="655"/>
                        <a:pt x="381" y="627"/>
                      </a:cubicBezTo>
                      <a:cubicBezTo>
                        <a:pt x="373" y="602"/>
                        <a:pt x="370" y="613"/>
                        <a:pt x="362" y="601"/>
                      </a:cubicBezTo>
                      <a:cubicBezTo>
                        <a:pt x="354" y="589"/>
                        <a:pt x="348" y="574"/>
                        <a:pt x="336" y="556"/>
                      </a:cubicBezTo>
                      <a:cubicBezTo>
                        <a:pt x="322" y="534"/>
                        <a:pt x="308" y="508"/>
                        <a:pt x="287" y="492"/>
                      </a:cubicBezTo>
                      <a:cubicBezTo>
                        <a:pt x="281" y="487"/>
                        <a:pt x="272" y="485"/>
                        <a:pt x="265" y="481"/>
                      </a:cubicBezTo>
                      <a:cubicBezTo>
                        <a:pt x="258" y="451"/>
                        <a:pt x="255" y="422"/>
                        <a:pt x="235" y="466"/>
                      </a:cubicBezTo>
                      <a:cubicBezTo>
                        <a:pt x="236" y="475"/>
                        <a:pt x="236" y="484"/>
                        <a:pt x="239" y="492"/>
                      </a:cubicBezTo>
                      <a:cubicBezTo>
                        <a:pt x="241" y="497"/>
                        <a:pt x="250" y="498"/>
                        <a:pt x="250" y="503"/>
                      </a:cubicBezTo>
                      <a:cubicBezTo>
                        <a:pt x="252" y="528"/>
                        <a:pt x="239" y="544"/>
                        <a:pt x="224" y="560"/>
                      </a:cubicBezTo>
                      <a:cubicBezTo>
                        <a:pt x="220" y="572"/>
                        <a:pt x="202" y="586"/>
                        <a:pt x="190" y="593"/>
                      </a:cubicBezTo>
                      <a:cubicBezTo>
                        <a:pt x="169" y="625"/>
                        <a:pt x="169" y="589"/>
                        <a:pt x="149" y="582"/>
                      </a:cubicBezTo>
                      <a:cubicBezTo>
                        <a:pt x="138" y="567"/>
                        <a:pt x="136" y="563"/>
                        <a:pt x="141" y="545"/>
                      </a:cubicBezTo>
                      <a:cubicBezTo>
                        <a:pt x="121" y="538"/>
                        <a:pt x="121" y="559"/>
                        <a:pt x="115" y="575"/>
                      </a:cubicBezTo>
                      <a:cubicBezTo>
                        <a:pt x="73" y="552"/>
                        <a:pt x="108" y="508"/>
                        <a:pt x="122" y="477"/>
                      </a:cubicBezTo>
                      <a:cubicBezTo>
                        <a:pt x="116" y="432"/>
                        <a:pt x="102" y="464"/>
                        <a:pt x="115" y="410"/>
                      </a:cubicBezTo>
                      <a:cubicBezTo>
                        <a:pt x="111" y="373"/>
                        <a:pt x="104" y="368"/>
                        <a:pt x="107" y="331"/>
                      </a:cubicBezTo>
                      <a:cubicBezTo>
                        <a:pt x="104" y="289"/>
                        <a:pt x="96" y="272"/>
                        <a:pt x="77" y="237"/>
                      </a:cubicBezTo>
                      <a:cubicBezTo>
                        <a:pt x="73" y="217"/>
                        <a:pt x="74" y="198"/>
                        <a:pt x="62" y="181"/>
                      </a:cubicBezTo>
                      <a:cubicBezTo>
                        <a:pt x="54" y="150"/>
                        <a:pt x="59" y="163"/>
                        <a:pt x="47" y="140"/>
                      </a:cubicBezTo>
                      <a:cubicBezTo>
                        <a:pt x="39" y="101"/>
                        <a:pt x="53" y="148"/>
                        <a:pt x="29" y="117"/>
                      </a:cubicBezTo>
                      <a:cubicBezTo>
                        <a:pt x="21" y="106"/>
                        <a:pt x="18" y="91"/>
                        <a:pt x="10" y="80"/>
                      </a:cubicBezTo>
                      <a:cubicBezTo>
                        <a:pt x="11" y="63"/>
                        <a:pt x="0" y="2"/>
                        <a:pt x="29" y="12"/>
                      </a:cubicBezTo>
                      <a:cubicBezTo>
                        <a:pt x="35" y="0"/>
                        <a:pt x="32" y="4"/>
                        <a:pt x="40" y="5"/>
                      </a:cubicBezTo>
                      <a:cubicBezTo>
                        <a:pt x="48" y="6"/>
                        <a:pt x="66" y="8"/>
                        <a:pt x="77" y="20"/>
                      </a:cubicBezTo>
                      <a:cubicBezTo>
                        <a:pt x="81" y="31"/>
                        <a:pt x="100" y="73"/>
                        <a:pt x="107" y="80"/>
                      </a:cubicBezTo>
                      <a:cubicBezTo>
                        <a:pt x="113" y="86"/>
                        <a:pt x="130" y="98"/>
                        <a:pt x="137" y="102"/>
                      </a:cubicBezTo>
                      <a:cubicBezTo>
                        <a:pt x="144" y="114"/>
                        <a:pt x="152" y="138"/>
                        <a:pt x="156" y="151"/>
                      </a:cubicBezTo>
                      <a:cubicBezTo>
                        <a:pt x="160" y="164"/>
                        <a:pt x="158" y="175"/>
                        <a:pt x="164" y="181"/>
                      </a:cubicBezTo>
                      <a:cubicBezTo>
                        <a:pt x="170" y="201"/>
                        <a:pt x="176" y="208"/>
                        <a:pt x="190" y="188"/>
                      </a:cubicBezTo>
                      <a:cubicBezTo>
                        <a:pt x="186" y="173"/>
                        <a:pt x="183" y="158"/>
                        <a:pt x="179" y="143"/>
                      </a:cubicBezTo>
                      <a:cubicBezTo>
                        <a:pt x="177" y="136"/>
                        <a:pt x="171" y="121"/>
                        <a:pt x="171" y="121"/>
                      </a:cubicBezTo>
                      <a:cubicBezTo>
                        <a:pt x="175" y="118"/>
                        <a:pt x="178" y="112"/>
                        <a:pt x="182" y="113"/>
                      </a:cubicBezTo>
                      <a:cubicBezTo>
                        <a:pt x="187" y="114"/>
                        <a:pt x="187" y="122"/>
                        <a:pt x="190" y="125"/>
                      </a:cubicBezTo>
                      <a:cubicBezTo>
                        <a:pt x="202" y="137"/>
                        <a:pt x="212" y="136"/>
                        <a:pt x="227" y="132"/>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3" name="Freeform 55"/>
                <p:cNvSpPr>
                  <a:spLocks noChangeAspect="1"/>
                </p:cNvSpPr>
                <p:nvPr/>
              </p:nvSpPr>
              <p:spPr bwMode="auto">
                <a:xfrm>
                  <a:off x="8183" y="8989"/>
                  <a:ext cx="202" cy="120"/>
                </a:xfrm>
                <a:custGeom>
                  <a:avLst/>
                  <a:gdLst/>
                  <a:ahLst/>
                  <a:cxnLst>
                    <a:cxn ang="0">
                      <a:pos x="116" y="64"/>
                    </a:cxn>
                    <a:cxn ang="0">
                      <a:pos x="120" y="49"/>
                    </a:cxn>
                    <a:cxn ang="0">
                      <a:pos x="112" y="34"/>
                    </a:cxn>
                    <a:cxn ang="0">
                      <a:pos x="131" y="4"/>
                    </a:cxn>
                    <a:cxn ang="0">
                      <a:pos x="153" y="19"/>
                    </a:cxn>
                    <a:cxn ang="0">
                      <a:pos x="191" y="37"/>
                    </a:cxn>
                    <a:cxn ang="0">
                      <a:pos x="165" y="75"/>
                    </a:cxn>
                    <a:cxn ang="0">
                      <a:pos x="131" y="94"/>
                    </a:cxn>
                    <a:cxn ang="0">
                      <a:pos x="97" y="82"/>
                    </a:cxn>
                    <a:cxn ang="0">
                      <a:pos x="63" y="105"/>
                    </a:cxn>
                    <a:cxn ang="0">
                      <a:pos x="26" y="120"/>
                    </a:cxn>
                    <a:cxn ang="0">
                      <a:pos x="3" y="112"/>
                    </a:cxn>
                    <a:cxn ang="0">
                      <a:pos x="7" y="101"/>
                    </a:cxn>
                    <a:cxn ang="0">
                      <a:pos x="41" y="71"/>
                    </a:cxn>
                    <a:cxn ang="0">
                      <a:pos x="26" y="41"/>
                    </a:cxn>
                    <a:cxn ang="0">
                      <a:pos x="52" y="19"/>
                    </a:cxn>
                    <a:cxn ang="0">
                      <a:pos x="71" y="30"/>
                    </a:cxn>
                    <a:cxn ang="0">
                      <a:pos x="71" y="19"/>
                    </a:cxn>
                    <a:cxn ang="0">
                      <a:pos x="90" y="49"/>
                    </a:cxn>
                    <a:cxn ang="0">
                      <a:pos x="97" y="64"/>
                    </a:cxn>
                    <a:cxn ang="0">
                      <a:pos x="116" y="64"/>
                    </a:cxn>
                  </a:cxnLst>
                  <a:rect l="0" t="0" r="r" b="b"/>
                  <a:pathLst>
                    <a:path w="202" h="120">
                      <a:moveTo>
                        <a:pt x="116" y="64"/>
                      </a:moveTo>
                      <a:cubicBezTo>
                        <a:pt x="117" y="59"/>
                        <a:pt x="121" y="54"/>
                        <a:pt x="120" y="49"/>
                      </a:cubicBezTo>
                      <a:cubicBezTo>
                        <a:pt x="119" y="43"/>
                        <a:pt x="112" y="40"/>
                        <a:pt x="112" y="34"/>
                      </a:cubicBezTo>
                      <a:cubicBezTo>
                        <a:pt x="112" y="28"/>
                        <a:pt x="129" y="7"/>
                        <a:pt x="131" y="4"/>
                      </a:cubicBezTo>
                      <a:cubicBezTo>
                        <a:pt x="164" y="11"/>
                        <a:pt x="131" y="0"/>
                        <a:pt x="153" y="19"/>
                      </a:cubicBezTo>
                      <a:cubicBezTo>
                        <a:pt x="163" y="27"/>
                        <a:pt x="180" y="30"/>
                        <a:pt x="191" y="37"/>
                      </a:cubicBezTo>
                      <a:cubicBezTo>
                        <a:pt x="202" y="69"/>
                        <a:pt x="202" y="69"/>
                        <a:pt x="165" y="75"/>
                      </a:cubicBezTo>
                      <a:cubicBezTo>
                        <a:pt x="154" y="105"/>
                        <a:pt x="165" y="98"/>
                        <a:pt x="131" y="94"/>
                      </a:cubicBezTo>
                      <a:cubicBezTo>
                        <a:pt x="118" y="85"/>
                        <a:pt x="113" y="78"/>
                        <a:pt x="97" y="82"/>
                      </a:cubicBezTo>
                      <a:cubicBezTo>
                        <a:pt x="83" y="92"/>
                        <a:pt x="81" y="100"/>
                        <a:pt x="63" y="105"/>
                      </a:cubicBezTo>
                      <a:cubicBezTo>
                        <a:pt x="51" y="113"/>
                        <a:pt x="39" y="115"/>
                        <a:pt x="26" y="120"/>
                      </a:cubicBezTo>
                      <a:cubicBezTo>
                        <a:pt x="18" y="117"/>
                        <a:pt x="9" y="118"/>
                        <a:pt x="3" y="112"/>
                      </a:cubicBezTo>
                      <a:cubicBezTo>
                        <a:pt x="0" y="109"/>
                        <a:pt x="5" y="104"/>
                        <a:pt x="7" y="101"/>
                      </a:cubicBezTo>
                      <a:cubicBezTo>
                        <a:pt x="16" y="91"/>
                        <a:pt x="30" y="79"/>
                        <a:pt x="41" y="71"/>
                      </a:cubicBezTo>
                      <a:cubicBezTo>
                        <a:pt x="48" y="53"/>
                        <a:pt x="43" y="50"/>
                        <a:pt x="26" y="41"/>
                      </a:cubicBezTo>
                      <a:cubicBezTo>
                        <a:pt x="28" y="33"/>
                        <a:pt x="45" y="21"/>
                        <a:pt x="52" y="19"/>
                      </a:cubicBezTo>
                      <a:cubicBezTo>
                        <a:pt x="59" y="17"/>
                        <a:pt x="68" y="30"/>
                        <a:pt x="71" y="30"/>
                      </a:cubicBezTo>
                      <a:cubicBezTo>
                        <a:pt x="79" y="30"/>
                        <a:pt x="67" y="13"/>
                        <a:pt x="71" y="19"/>
                      </a:cubicBezTo>
                      <a:cubicBezTo>
                        <a:pt x="74" y="22"/>
                        <a:pt x="86" y="42"/>
                        <a:pt x="90" y="49"/>
                      </a:cubicBezTo>
                      <a:cubicBezTo>
                        <a:pt x="94" y="56"/>
                        <a:pt x="93" y="61"/>
                        <a:pt x="97" y="64"/>
                      </a:cubicBezTo>
                      <a:cubicBezTo>
                        <a:pt x="115" y="55"/>
                        <a:pt x="109" y="51"/>
                        <a:pt x="116" y="6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104" name="Freeform 56"/>
                <p:cNvSpPr>
                  <a:spLocks noChangeAspect="1"/>
                </p:cNvSpPr>
                <p:nvPr/>
              </p:nvSpPr>
              <p:spPr bwMode="auto">
                <a:xfrm>
                  <a:off x="8831" y="9589"/>
                  <a:ext cx="54" cy="91"/>
                </a:xfrm>
                <a:custGeom>
                  <a:avLst/>
                  <a:gdLst/>
                  <a:ahLst/>
                  <a:cxnLst>
                    <a:cxn ang="0">
                      <a:pos x="0" y="0"/>
                    </a:cxn>
                    <a:cxn ang="0">
                      <a:pos x="12" y="45"/>
                    </a:cxn>
                    <a:cxn ang="0">
                      <a:pos x="42" y="82"/>
                    </a:cxn>
                    <a:cxn ang="0">
                      <a:pos x="30" y="37"/>
                    </a:cxn>
                    <a:cxn ang="0">
                      <a:pos x="23" y="26"/>
                    </a:cxn>
                    <a:cxn ang="0">
                      <a:pos x="0" y="0"/>
                    </a:cxn>
                  </a:cxnLst>
                  <a:rect l="0" t="0" r="r" b="b"/>
                  <a:pathLst>
                    <a:path w="54" h="91">
                      <a:moveTo>
                        <a:pt x="0" y="0"/>
                      </a:moveTo>
                      <a:cubicBezTo>
                        <a:pt x="5" y="15"/>
                        <a:pt x="7" y="30"/>
                        <a:pt x="12" y="45"/>
                      </a:cubicBezTo>
                      <a:cubicBezTo>
                        <a:pt x="15" y="81"/>
                        <a:pt x="9" y="91"/>
                        <a:pt x="42" y="82"/>
                      </a:cubicBezTo>
                      <a:cubicBezTo>
                        <a:pt x="54" y="63"/>
                        <a:pt x="43" y="56"/>
                        <a:pt x="30" y="37"/>
                      </a:cubicBezTo>
                      <a:cubicBezTo>
                        <a:pt x="28" y="33"/>
                        <a:pt x="23" y="26"/>
                        <a:pt x="23" y="26"/>
                      </a:cubicBezTo>
                      <a:cubicBezTo>
                        <a:pt x="19" y="9"/>
                        <a:pt x="19" y="0"/>
                        <a:pt x="0"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37" name="Group 57"/>
              <p:cNvGrpSpPr>
                <a:grpSpLocks noChangeAspect="1"/>
              </p:cNvGrpSpPr>
              <p:nvPr/>
            </p:nvGrpSpPr>
            <p:grpSpPr bwMode="auto">
              <a:xfrm>
                <a:off x="7893427" y="10354803"/>
                <a:ext cx="2287720" cy="2630004"/>
                <a:chOff x="6845" y="8497"/>
                <a:chExt cx="1639" cy="1883"/>
              </a:xfrm>
              <a:grpFill/>
            </p:grpSpPr>
            <p:sp>
              <p:nvSpPr>
                <p:cNvPr id="87" name="Freeform 58"/>
                <p:cNvSpPr>
                  <a:spLocks noChangeAspect="1"/>
                </p:cNvSpPr>
                <p:nvPr/>
              </p:nvSpPr>
              <p:spPr bwMode="auto">
                <a:xfrm>
                  <a:off x="6845" y="9240"/>
                  <a:ext cx="605" cy="1140"/>
                </a:xfrm>
                <a:custGeom>
                  <a:avLst/>
                  <a:gdLst/>
                  <a:ahLst/>
                  <a:cxnLst>
                    <a:cxn ang="0">
                      <a:pos x="605" y="15"/>
                    </a:cxn>
                    <a:cxn ang="0">
                      <a:pos x="585" y="80"/>
                    </a:cxn>
                    <a:cxn ang="0">
                      <a:pos x="591" y="150"/>
                    </a:cxn>
                    <a:cxn ang="0">
                      <a:pos x="550" y="210"/>
                    </a:cxn>
                    <a:cxn ang="0">
                      <a:pos x="524" y="293"/>
                    </a:cxn>
                    <a:cxn ang="0">
                      <a:pos x="490" y="353"/>
                    </a:cxn>
                    <a:cxn ang="0">
                      <a:pos x="450" y="420"/>
                    </a:cxn>
                    <a:cxn ang="0">
                      <a:pos x="445" y="458"/>
                    </a:cxn>
                    <a:cxn ang="0">
                      <a:pos x="440" y="505"/>
                    </a:cxn>
                    <a:cxn ang="0">
                      <a:pos x="445" y="600"/>
                    </a:cxn>
                    <a:cxn ang="0">
                      <a:pos x="455" y="615"/>
                    </a:cxn>
                    <a:cxn ang="0">
                      <a:pos x="453" y="645"/>
                    </a:cxn>
                    <a:cxn ang="0">
                      <a:pos x="415" y="645"/>
                    </a:cxn>
                    <a:cxn ang="0">
                      <a:pos x="450" y="690"/>
                    </a:cxn>
                    <a:cxn ang="0">
                      <a:pos x="435" y="720"/>
                    </a:cxn>
                    <a:cxn ang="0">
                      <a:pos x="450" y="750"/>
                    </a:cxn>
                    <a:cxn ang="0">
                      <a:pos x="470" y="765"/>
                    </a:cxn>
                    <a:cxn ang="0">
                      <a:pos x="505" y="790"/>
                    </a:cxn>
                    <a:cxn ang="0">
                      <a:pos x="530" y="830"/>
                    </a:cxn>
                    <a:cxn ang="0">
                      <a:pos x="550" y="885"/>
                    </a:cxn>
                    <a:cxn ang="0">
                      <a:pos x="554" y="964"/>
                    </a:cxn>
                    <a:cxn ang="0">
                      <a:pos x="558" y="990"/>
                    </a:cxn>
                    <a:cxn ang="0">
                      <a:pos x="485" y="1070"/>
                    </a:cxn>
                    <a:cxn ang="0">
                      <a:pos x="435" y="1130"/>
                    </a:cxn>
                    <a:cxn ang="0">
                      <a:pos x="385" y="1129"/>
                    </a:cxn>
                    <a:cxn ang="0">
                      <a:pos x="333" y="1140"/>
                    </a:cxn>
                    <a:cxn ang="0">
                      <a:pos x="310" y="1129"/>
                    </a:cxn>
                    <a:cxn ang="0">
                      <a:pos x="270" y="1100"/>
                    </a:cxn>
                    <a:cxn ang="0">
                      <a:pos x="260" y="1070"/>
                    </a:cxn>
                    <a:cxn ang="0">
                      <a:pos x="235" y="1040"/>
                    </a:cxn>
                    <a:cxn ang="0">
                      <a:pos x="205" y="1005"/>
                    </a:cxn>
                    <a:cxn ang="0">
                      <a:pos x="194" y="953"/>
                    </a:cxn>
                    <a:cxn ang="0">
                      <a:pos x="195" y="920"/>
                    </a:cxn>
                    <a:cxn ang="0">
                      <a:pos x="149" y="896"/>
                    </a:cxn>
                    <a:cxn ang="0">
                      <a:pos x="126" y="870"/>
                    </a:cxn>
                    <a:cxn ang="0">
                      <a:pos x="65" y="855"/>
                    </a:cxn>
                    <a:cxn ang="0">
                      <a:pos x="21" y="840"/>
                    </a:cxn>
                    <a:cxn ang="0">
                      <a:pos x="0" y="820"/>
                    </a:cxn>
                    <a:cxn ang="0">
                      <a:pos x="20" y="755"/>
                    </a:cxn>
                    <a:cxn ang="0">
                      <a:pos x="295" y="445"/>
                    </a:cxn>
                    <a:cxn ang="0">
                      <a:pos x="340" y="300"/>
                    </a:cxn>
                    <a:cxn ang="0">
                      <a:pos x="461" y="145"/>
                    </a:cxn>
                    <a:cxn ang="0">
                      <a:pos x="461" y="90"/>
                    </a:cxn>
                    <a:cxn ang="0">
                      <a:pos x="435" y="20"/>
                    </a:cxn>
                    <a:cxn ang="0">
                      <a:pos x="470" y="0"/>
                    </a:cxn>
                    <a:cxn ang="0">
                      <a:pos x="545" y="25"/>
                    </a:cxn>
                    <a:cxn ang="0">
                      <a:pos x="605" y="15"/>
                    </a:cxn>
                  </a:cxnLst>
                  <a:rect l="0" t="0" r="r" b="b"/>
                  <a:pathLst>
                    <a:path w="605" h="1140">
                      <a:moveTo>
                        <a:pt x="605" y="15"/>
                      </a:moveTo>
                      <a:cubicBezTo>
                        <a:pt x="598" y="37"/>
                        <a:pt x="594" y="58"/>
                        <a:pt x="585" y="80"/>
                      </a:cubicBezTo>
                      <a:cubicBezTo>
                        <a:pt x="581" y="101"/>
                        <a:pt x="597" y="128"/>
                        <a:pt x="591" y="150"/>
                      </a:cubicBezTo>
                      <a:cubicBezTo>
                        <a:pt x="585" y="172"/>
                        <a:pt x="561" y="186"/>
                        <a:pt x="550" y="210"/>
                      </a:cubicBezTo>
                      <a:cubicBezTo>
                        <a:pt x="558" y="234"/>
                        <a:pt x="550" y="284"/>
                        <a:pt x="524" y="293"/>
                      </a:cubicBezTo>
                      <a:cubicBezTo>
                        <a:pt x="516" y="312"/>
                        <a:pt x="502" y="332"/>
                        <a:pt x="490" y="353"/>
                      </a:cubicBezTo>
                      <a:cubicBezTo>
                        <a:pt x="478" y="374"/>
                        <a:pt x="458" y="402"/>
                        <a:pt x="450" y="420"/>
                      </a:cubicBezTo>
                      <a:cubicBezTo>
                        <a:pt x="432" y="451"/>
                        <a:pt x="447" y="444"/>
                        <a:pt x="445" y="458"/>
                      </a:cubicBezTo>
                      <a:cubicBezTo>
                        <a:pt x="450" y="478"/>
                        <a:pt x="434" y="486"/>
                        <a:pt x="440" y="505"/>
                      </a:cubicBezTo>
                      <a:cubicBezTo>
                        <a:pt x="442" y="537"/>
                        <a:pt x="441" y="569"/>
                        <a:pt x="445" y="600"/>
                      </a:cubicBezTo>
                      <a:cubicBezTo>
                        <a:pt x="446" y="606"/>
                        <a:pt x="455" y="609"/>
                        <a:pt x="455" y="615"/>
                      </a:cubicBezTo>
                      <a:cubicBezTo>
                        <a:pt x="455" y="620"/>
                        <a:pt x="460" y="640"/>
                        <a:pt x="453" y="645"/>
                      </a:cubicBezTo>
                      <a:cubicBezTo>
                        <a:pt x="446" y="650"/>
                        <a:pt x="415" y="638"/>
                        <a:pt x="415" y="645"/>
                      </a:cubicBezTo>
                      <a:cubicBezTo>
                        <a:pt x="423" y="684"/>
                        <a:pt x="424" y="664"/>
                        <a:pt x="450" y="690"/>
                      </a:cubicBezTo>
                      <a:cubicBezTo>
                        <a:pt x="424" y="707"/>
                        <a:pt x="409" y="694"/>
                        <a:pt x="435" y="720"/>
                      </a:cubicBezTo>
                      <a:cubicBezTo>
                        <a:pt x="438" y="730"/>
                        <a:pt x="441" y="743"/>
                        <a:pt x="450" y="750"/>
                      </a:cubicBezTo>
                      <a:cubicBezTo>
                        <a:pt x="471" y="768"/>
                        <a:pt x="470" y="751"/>
                        <a:pt x="470" y="765"/>
                      </a:cubicBezTo>
                      <a:cubicBezTo>
                        <a:pt x="486" y="773"/>
                        <a:pt x="495" y="775"/>
                        <a:pt x="505" y="790"/>
                      </a:cubicBezTo>
                      <a:cubicBezTo>
                        <a:pt x="518" y="809"/>
                        <a:pt x="504" y="821"/>
                        <a:pt x="530" y="830"/>
                      </a:cubicBezTo>
                      <a:cubicBezTo>
                        <a:pt x="541" y="846"/>
                        <a:pt x="550" y="885"/>
                        <a:pt x="550" y="885"/>
                      </a:cubicBezTo>
                      <a:cubicBezTo>
                        <a:pt x="553" y="909"/>
                        <a:pt x="565" y="933"/>
                        <a:pt x="554" y="964"/>
                      </a:cubicBezTo>
                      <a:cubicBezTo>
                        <a:pt x="555" y="981"/>
                        <a:pt x="569" y="972"/>
                        <a:pt x="558" y="990"/>
                      </a:cubicBezTo>
                      <a:cubicBezTo>
                        <a:pt x="547" y="1008"/>
                        <a:pt x="505" y="1047"/>
                        <a:pt x="485" y="1070"/>
                      </a:cubicBezTo>
                      <a:cubicBezTo>
                        <a:pt x="478" y="1092"/>
                        <a:pt x="452" y="1113"/>
                        <a:pt x="435" y="1130"/>
                      </a:cubicBezTo>
                      <a:cubicBezTo>
                        <a:pt x="415" y="1117"/>
                        <a:pt x="395" y="1099"/>
                        <a:pt x="385" y="1129"/>
                      </a:cubicBezTo>
                      <a:cubicBezTo>
                        <a:pt x="369" y="1126"/>
                        <a:pt x="345" y="1140"/>
                        <a:pt x="333" y="1140"/>
                      </a:cubicBezTo>
                      <a:cubicBezTo>
                        <a:pt x="321" y="1140"/>
                        <a:pt x="320" y="1136"/>
                        <a:pt x="310" y="1129"/>
                      </a:cubicBezTo>
                      <a:cubicBezTo>
                        <a:pt x="285" y="1117"/>
                        <a:pt x="296" y="1109"/>
                        <a:pt x="270" y="1100"/>
                      </a:cubicBezTo>
                      <a:cubicBezTo>
                        <a:pt x="234" y="1064"/>
                        <a:pt x="266" y="1105"/>
                        <a:pt x="260" y="1070"/>
                      </a:cubicBezTo>
                      <a:cubicBezTo>
                        <a:pt x="259" y="1062"/>
                        <a:pt x="240" y="1045"/>
                        <a:pt x="235" y="1040"/>
                      </a:cubicBezTo>
                      <a:cubicBezTo>
                        <a:pt x="228" y="1020"/>
                        <a:pt x="225" y="1012"/>
                        <a:pt x="205" y="1005"/>
                      </a:cubicBezTo>
                      <a:cubicBezTo>
                        <a:pt x="199" y="992"/>
                        <a:pt x="196" y="967"/>
                        <a:pt x="194" y="953"/>
                      </a:cubicBezTo>
                      <a:cubicBezTo>
                        <a:pt x="192" y="939"/>
                        <a:pt x="203" y="930"/>
                        <a:pt x="195" y="920"/>
                      </a:cubicBezTo>
                      <a:cubicBezTo>
                        <a:pt x="185" y="899"/>
                        <a:pt x="171" y="907"/>
                        <a:pt x="149" y="896"/>
                      </a:cubicBezTo>
                      <a:cubicBezTo>
                        <a:pt x="138" y="888"/>
                        <a:pt x="140" y="877"/>
                        <a:pt x="126" y="870"/>
                      </a:cubicBezTo>
                      <a:cubicBezTo>
                        <a:pt x="112" y="863"/>
                        <a:pt x="82" y="860"/>
                        <a:pt x="65" y="855"/>
                      </a:cubicBezTo>
                      <a:cubicBezTo>
                        <a:pt x="49" y="849"/>
                        <a:pt x="32" y="846"/>
                        <a:pt x="21" y="840"/>
                      </a:cubicBezTo>
                      <a:cubicBezTo>
                        <a:pt x="10" y="834"/>
                        <a:pt x="0" y="834"/>
                        <a:pt x="0" y="820"/>
                      </a:cubicBezTo>
                      <a:lnTo>
                        <a:pt x="20" y="755"/>
                      </a:lnTo>
                      <a:lnTo>
                        <a:pt x="295" y="445"/>
                      </a:lnTo>
                      <a:lnTo>
                        <a:pt x="340" y="300"/>
                      </a:lnTo>
                      <a:lnTo>
                        <a:pt x="461" y="145"/>
                      </a:lnTo>
                      <a:lnTo>
                        <a:pt x="461" y="90"/>
                      </a:lnTo>
                      <a:lnTo>
                        <a:pt x="435" y="20"/>
                      </a:lnTo>
                      <a:lnTo>
                        <a:pt x="470" y="0"/>
                      </a:lnTo>
                      <a:lnTo>
                        <a:pt x="545" y="25"/>
                      </a:lnTo>
                      <a:lnTo>
                        <a:pt x="605" y="15"/>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8" name="Freeform 59"/>
                <p:cNvSpPr>
                  <a:spLocks noChangeAspect="1"/>
                </p:cNvSpPr>
                <p:nvPr/>
              </p:nvSpPr>
              <p:spPr bwMode="auto">
                <a:xfrm>
                  <a:off x="7729" y="8497"/>
                  <a:ext cx="101" cy="156"/>
                </a:xfrm>
                <a:custGeom>
                  <a:avLst/>
                  <a:gdLst/>
                  <a:ahLst/>
                  <a:cxnLst>
                    <a:cxn ang="0">
                      <a:pos x="49" y="23"/>
                    </a:cxn>
                    <a:cxn ang="0">
                      <a:pos x="31" y="3"/>
                    </a:cxn>
                    <a:cxn ang="0">
                      <a:pos x="36" y="18"/>
                    </a:cxn>
                    <a:cxn ang="0">
                      <a:pos x="66" y="83"/>
                    </a:cxn>
                    <a:cxn ang="0">
                      <a:pos x="96" y="88"/>
                    </a:cxn>
                    <a:cxn ang="0">
                      <a:pos x="94" y="136"/>
                    </a:cxn>
                    <a:cxn ang="0">
                      <a:pos x="52" y="124"/>
                    </a:cxn>
                    <a:cxn ang="0">
                      <a:pos x="19" y="143"/>
                    </a:cxn>
                    <a:cxn ang="0">
                      <a:pos x="4" y="109"/>
                    </a:cxn>
                    <a:cxn ang="0">
                      <a:pos x="1" y="78"/>
                    </a:cxn>
                    <a:cxn ang="0">
                      <a:pos x="6" y="18"/>
                    </a:cxn>
                    <a:cxn ang="0">
                      <a:pos x="49" y="23"/>
                    </a:cxn>
                  </a:cxnLst>
                  <a:rect l="0" t="0" r="r" b="b"/>
                  <a:pathLst>
                    <a:path w="101" h="156">
                      <a:moveTo>
                        <a:pt x="49" y="23"/>
                      </a:moveTo>
                      <a:cubicBezTo>
                        <a:pt x="54" y="21"/>
                        <a:pt x="26" y="1"/>
                        <a:pt x="31" y="3"/>
                      </a:cubicBezTo>
                      <a:cubicBezTo>
                        <a:pt x="36" y="5"/>
                        <a:pt x="34" y="13"/>
                        <a:pt x="36" y="18"/>
                      </a:cubicBezTo>
                      <a:cubicBezTo>
                        <a:pt x="46" y="42"/>
                        <a:pt x="58" y="58"/>
                        <a:pt x="66" y="83"/>
                      </a:cubicBezTo>
                      <a:cubicBezTo>
                        <a:pt x="69" y="93"/>
                        <a:pt x="86" y="86"/>
                        <a:pt x="96" y="88"/>
                      </a:cubicBezTo>
                      <a:cubicBezTo>
                        <a:pt x="98" y="95"/>
                        <a:pt x="101" y="130"/>
                        <a:pt x="94" y="136"/>
                      </a:cubicBezTo>
                      <a:cubicBezTo>
                        <a:pt x="87" y="142"/>
                        <a:pt x="64" y="123"/>
                        <a:pt x="52" y="124"/>
                      </a:cubicBezTo>
                      <a:cubicBezTo>
                        <a:pt x="44" y="147"/>
                        <a:pt x="38" y="156"/>
                        <a:pt x="19" y="143"/>
                      </a:cubicBezTo>
                      <a:cubicBezTo>
                        <a:pt x="13" y="139"/>
                        <a:pt x="7" y="120"/>
                        <a:pt x="4" y="109"/>
                      </a:cubicBezTo>
                      <a:cubicBezTo>
                        <a:pt x="1" y="98"/>
                        <a:pt x="1" y="93"/>
                        <a:pt x="1" y="78"/>
                      </a:cubicBezTo>
                      <a:cubicBezTo>
                        <a:pt x="3" y="58"/>
                        <a:pt x="0" y="37"/>
                        <a:pt x="6" y="18"/>
                      </a:cubicBezTo>
                      <a:cubicBezTo>
                        <a:pt x="11" y="0"/>
                        <a:pt x="63" y="37"/>
                        <a:pt x="49" y="23"/>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9" name="Freeform 60"/>
                <p:cNvSpPr>
                  <a:spLocks noChangeAspect="1"/>
                </p:cNvSpPr>
                <p:nvPr/>
              </p:nvSpPr>
              <p:spPr bwMode="auto">
                <a:xfrm>
                  <a:off x="7406" y="8515"/>
                  <a:ext cx="631" cy="1586"/>
                </a:xfrm>
                <a:custGeom>
                  <a:avLst/>
                  <a:gdLst/>
                  <a:ahLst/>
                  <a:cxnLst>
                    <a:cxn ang="0">
                      <a:pos x="540" y="61"/>
                    </a:cxn>
                    <a:cxn ang="0">
                      <a:pos x="539" y="150"/>
                    </a:cxn>
                    <a:cxn ang="0">
                      <a:pos x="489" y="200"/>
                    </a:cxn>
                    <a:cxn ang="0">
                      <a:pos x="499" y="275"/>
                    </a:cxn>
                    <a:cxn ang="0">
                      <a:pos x="449" y="335"/>
                    </a:cxn>
                    <a:cxn ang="0">
                      <a:pos x="399" y="425"/>
                    </a:cxn>
                    <a:cxn ang="0">
                      <a:pos x="339" y="535"/>
                    </a:cxn>
                    <a:cxn ang="0">
                      <a:pos x="304" y="630"/>
                    </a:cxn>
                    <a:cxn ang="0">
                      <a:pos x="255" y="748"/>
                    </a:cxn>
                    <a:cxn ang="0">
                      <a:pos x="194" y="880"/>
                    </a:cxn>
                    <a:cxn ang="0">
                      <a:pos x="134" y="985"/>
                    </a:cxn>
                    <a:cxn ang="0">
                      <a:pos x="59" y="1095"/>
                    </a:cxn>
                    <a:cxn ang="0">
                      <a:pos x="34" y="1245"/>
                    </a:cxn>
                    <a:cxn ang="0">
                      <a:pos x="9" y="1405"/>
                    </a:cxn>
                    <a:cxn ang="0">
                      <a:pos x="9" y="1500"/>
                    </a:cxn>
                    <a:cxn ang="0">
                      <a:pos x="34" y="1580"/>
                    </a:cxn>
                    <a:cxn ang="0">
                      <a:pos x="129" y="1460"/>
                    </a:cxn>
                    <a:cxn ang="0">
                      <a:pos x="164" y="1375"/>
                    </a:cxn>
                    <a:cxn ang="0">
                      <a:pos x="189" y="1305"/>
                    </a:cxn>
                    <a:cxn ang="0">
                      <a:pos x="229" y="1235"/>
                    </a:cxn>
                    <a:cxn ang="0">
                      <a:pos x="229" y="1190"/>
                    </a:cxn>
                    <a:cxn ang="0">
                      <a:pos x="269" y="1080"/>
                    </a:cxn>
                    <a:cxn ang="0">
                      <a:pos x="374" y="955"/>
                    </a:cxn>
                    <a:cxn ang="0">
                      <a:pos x="479" y="870"/>
                    </a:cxn>
                    <a:cxn ang="0">
                      <a:pos x="514" y="835"/>
                    </a:cxn>
                    <a:cxn ang="0">
                      <a:pos x="584" y="760"/>
                    </a:cxn>
                    <a:cxn ang="0">
                      <a:pos x="594" y="435"/>
                    </a:cxn>
                    <a:cxn ang="0">
                      <a:pos x="604" y="388"/>
                    </a:cxn>
                    <a:cxn ang="0">
                      <a:pos x="604" y="335"/>
                    </a:cxn>
                    <a:cxn ang="0">
                      <a:pos x="599" y="275"/>
                    </a:cxn>
                    <a:cxn ang="0">
                      <a:pos x="604" y="215"/>
                    </a:cxn>
                    <a:cxn ang="0">
                      <a:pos x="574" y="165"/>
                    </a:cxn>
                    <a:cxn ang="0">
                      <a:pos x="594" y="135"/>
                    </a:cxn>
                    <a:cxn ang="0">
                      <a:pos x="589" y="0"/>
                    </a:cxn>
                    <a:cxn ang="0">
                      <a:pos x="569" y="20"/>
                    </a:cxn>
                    <a:cxn ang="0">
                      <a:pos x="569" y="10"/>
                    </a:cxn>
                  </a:cxnLst>
                  <a:rect l="0" t="0" r="r" b="b"/>
                  <a:pathLst>
                    <a:path w="631" h="1586">
                      <a:moveTo>
                        <a:pt x="569" y="10"/>
                      </a:moveTo>
                      <a:cubicBezTo>
                        <a:pt x="565" y="17"/>
                        <a:pt x="547" y="46"/>
                        <a:pt x="540" y="61"/>
                      </a:cubicBezTo>
                      <a:cubicBezTo>
                        <a:pt x="533" y="76"/>
                        <a:pt x="524" y="85"/>
                        <a:pt x="524" y="100"/>
                      </a:cubicBezTo>
                      <a:cubicBezTo>
                        <a:pt x="530" y="117"/>
                        <a:pt x="533" y="133"/>
                        <a:pt x="539" y="150"/>
                      </a:cubicBezTo>
                      <a:cubicBezTo>
                        <a:pt x="531" y="173"/>
                        <a:pt x="523" y="179"/>
                        <a:pt x="499" y="185"/>
                      </a:cubicBezTo>
                      <a:cubicBezTo>
                        <a:pt x="496" y="190"/>
                        <a:pt x="493" y="196"/>
                        <a:pt x="489" y="200"/>
                      </a:cubicBezTo>
                      <a:cubicBezTo>
                        <a:pt x="485" y="204"/>
                        <a:pt x="476" y="204"/>
                        <a:pt x="474" y="210"/>
                      </a:cubicBezTo>
                      <a:cubicBezTo>
                        <a:pt x="471" y="219"/>
                        <a:pt x="495" y="264"/>
                        <a:pt x="499" y="275"/>
                      </a:cubicBezTo>
                      <a:cubicBezTo>
                        <a:pt x="492" y="286"/>
                        <a:pt x="488" y="300"/>
                        <a:pt x="479" y="310"/>
                      </a:cubicBezTo>
                      <a:cubicBezTo>
                        <a:pt x="471" y="320"/>
                        <a:pt x="458" y="326"/>
                        <a:pt x="449" y="335"/>
                      </a:cubicBezTo>
                      <a:cubicBezTo>
                        <a:pt x="443" y="360"/>
                        <a:pt x="434" y="374"/>
                        <a:pt x="419" y="395"/>
                      </a:cubicBezTo>
                      <a:cubicBezTo>
                        <a:pt x="412" y="405"/>
                        <a:pt x="399" y="425"/>
                        <a:pt x="399" y="425"/>
                      </a:cubicBezTo>
                      <a:cubicBezTo>
                        <a:pt x="393" y="449"/>
                        <a:pt x="379" y="461"/>
                        <a:pt x="369" y="485"/>
                      </a:cubicBezTo>
                      <a:cubicBezTo>
                        <a:pt x="378" y="512"/>
                        <a:pt x="362" y="527"/>
                        <a:pt x="339" y="535"/>
                      </a:cubicBezTo>
                      <a:cubicBezTo>
                        <a:pt x="328" y="551"/>
                        <a:pt x="315" y="561"/>
                        <a:pt x="309" y="580"/>
                      </a:cubicBezTo>
                      <a:cubicBezTo>
                        <a:pt x="323" y="602"/>
                        <a:pt x="315" y="607"/>
                        <a:pt x="304" y="630"/>
                      </a:cubicBezTo>
                      <a:cubicBezTo>
                        <a:pt x="297" y="662"/>
                        <a:pt x="296" y="680"/>
                        <a:pt x="279" y="705"/>
                      </a:cubicBezTo>
                      <a:cubicBezTo>
                        <a:pt x="272" y="726"/>
                        <a:pt x="263" y="734"/>
                        <a:pt x="255" y="748"/>
                      </a:cubicBezTo>
                      <a:cubicBezTo>
                        <a:pt x="247" y="762"/>
                        <a:pt x="239" y="768"/>
                        <a:pt x="229" y="790"/>
                      </a:cubicBezTo>
                      <a:cubicBezTo>
                        <a:pt x="223" y="825"/>
                        <a:pt x="220" y="854"/>
                        <a:pt x="194" y="880"/>
                      </a:cubicBezTo>
                      <a:cubicBezTo>
                        <a:pt x="191" y="890"/>
                        <a:pt x="184" y="910"/>
                        <a:pt x="184" y="910"/>
                      </a:cubicBezTo>
                      <a:cubicBezTo>
                        <a:pt x="173" y="939"/>
                        <a:pt x="166" y="974"/>
                        <a:pt x="134" y="985"/>
                      </a:cubicBezTo>
                      <a:cubicBezTo>
                        <a:pt x="111" y="1019"/>
                        <a:pt x="137" y="1049"/>
                        <a:pt x="94" y="1060"/>
                      </a:cubicBezTo>
                      <a:cubicBezTo>
                        <a:pt x="81" y="1098"/>
                        <a:pt x="94" y="1088"/>
                        <a:pt x="59" y="1095"/>
                      </a:cubicBezTo>
                      <a:cubicBezTo>
                        <a:pt x="64" y="1124"/>
                        <a:pt x="72" y="1151"/>
                        <a:pt x="79" y="1180"/>
                      </a:cubicBezTo>
                      <a:cubicBezTo>
                        <a:pt x="33" y="1195"/>
                        <a:pt x="57" y="1210"/>
                        <a:pt x="34" y="1245"/>
                      </a:cubicBezTo>
                      <a:cubicBezTo>
                        <a:pt x="29" y="1324"/>
                        <a:pt x="30" y="1302"/>
                        <a:pt x="14" y="1350"/>
                      </a:cubicBezTo>
                      <a:cubicBezTo>
                        <a:pt x="23" y="1378"/>
                        <a:pt x="20" y="1360"/>
                        <a:pt x="9" y="1405"/>
                      </a:cubicBezTo>
                      <a:cubicBezTo>
                        <a:pt x="7" y="1412"/>
                        <a:pt x="4" y="1425"/>
                        <a:pt x="4" y="1425"/>
                      </a:cubicBezTo>
                      <a:cubicBezTo>
                        <a:pt x="19" y="1455"/>
                        <a:pt x="19" y="1469"/>
                        <a:pt x="9" y="1500"/>
                      </a:cubicBezTo>
                      <a:cubicBezTo>
                        <a:pt x="11" y="1518"/>
                        <a:pt x="0" y="1532"/>
                        <a:pt x="4" y="1545"/>
                      </a:cubicBezTo>
                      <a:cubicBezTo>
                        <a:pt x="8" y="1558"/>
                        <a:pt x="19" y="1586"/>
                        <a:pt x="34" y="1580"/>
                      </a:cubicBezTo>
                      <a:cubicBezTo>
                        <a:pt x="59" y="1543"/>
                        <a:pt x="50" y="1521"/>
                        <a:pt x="94" y="1510"/>
                      </a:cubicBezTo>
                      <a:cubicBezTo>
                        <a:pt x="118" y="1494"/>
                        <a:pt x="105" y="1476"/>
                        <a:pt x="129" y="1460"/>
                      </a:cubicBezTo>
                      <a:cubicBezTo>
                        <a:pt x="138" y="1445"/>
                        <a:pt x="148" y="1448"/>
                        <a:pt x="154" y="1434"/>
                      </a:cubicBezTo>
                      <a:cubicBezTo>
                        <a:pt x="160" y="1420"/>
                        <a:pt x="160" y="1391"/>
                        <a:pt x="164" y="1375"/>
                      </a:cubicBezTo>
                      <a:cubicBezTo>
                        <a:pt x="168" y="1362"/>
                        <a:pt x="175" y="1353"/>
                        <a:pt x="180" y="1340"/>
                      </a:cubicBezTo>
                      <a:cubicBezTo>
                        <a:pt x="184" y="1329"/>
                        <a:pt x="189" y="1305"/>
                        <a:pt x="189" y="1305"/>
                      </a:cubicBezTo>
                      <a:lnTo>
                        <a:pt x="223" y="1290"/>
                      </a:lnTo>
                      <a:cubicBezTo>
                        <a:pt x="182" y="1258"/>
                        <a:pt x="201" y="1263"/>
                        <a:pt x="229" y="1235"/>
                      </a:cubicBezTo>
                      <a:cubicBezTo>
                        <a:pt x="242" y="1197"/>
                        <a:pt x="230" y="1244"/>
                        <a:pt x="224" y="1205"/>
                      </a:cubicBezTo>
                      <a:cubicBezTo>
                        <a:pt x="223" y="1200"/>
                        <a:pt x="228" y="1195"/>
                        <a:pt x="229" y="1190"/>
                      </a:cubicBezTo>
                      <a:cubicBezTo>
                        <a:pt x="237" y="1163"/>
                        <a:pt x="226" y="1172"/>
                        <a:pt x="254" y="1165"/>
                      </a:cubicBezTo>
                      <a:cubicBezTo>
                        <a:pt x="277" y="1142"/>
                        <a:pt x="263" y="1117"/>
                        <a:pt x="269" y="1080"/>
                      </a:cubicBezTo>
                      <a:cubicBezTo>
                        <a:pt x="277" y="1029"/>
                        <a:pt x="287" y="1013"/>
                        <a:pt x="329" y="985"/>
                      </a:cubicBezTo>
                      <a:cubicBezTo>
                        <a:pt x="342" y="966"/>
                        <a:pt x="355" y="968"/>
                        <a:pt x="374" y="955"/>
                      </a:cubicBezTo>
                      <a:cubicBezTo>
                        <a:pt x="387" y="936"/>
                        <a:pt x="398" y="907"/>
                        <a:pt x="419" y="900"/>
                      </a:cubicBezTo>
                      <a:cubicBezTo>
                        <a:pt x="428" y="873"/>
                        <a:pt x="454" y="878"/>
                        <a:pt x="479" y="870"/>
                      </a:cubicBezTo>
                      <a:cubicBezTo>
                        <a:pt x="481" y="865"/>
                        <a:pt x="480" y="859"/>
                        <a:pt x="484" y="855"/>
                      </a:cubicBezTo>
                      <a:cubicBezTo>
                        <a:pt x="492" y="847"/>
                        <a:pt x="514" y="835"/>
                        <a:pt x="514" y="835"/>
                      </a:cubicBezTo>
                      <a:cubicBezTo>
                        <a:pt x="535" y="793"/>
                        <a:pt x="510" y="834"/>
                        <a:pt x="544" y="805"/>
                      </a:cubicBezTo>
                      <a:cubicBezTo>
                        <a:pt x="565" y="787"/>
                        <a:pt x="553" y="776"/>
                        <a:pt x="584" y="760"/>
                      </a:cubicBezTo>
                      <a:cubicBezTo>
                        <a:pt x="600" y="711"/>
                        <a:pt x="596" y="640"/>
                        <a:pt x="579" y="590"/>
                      </a:cubicBezTo>
                      <a:cubicBezTo>
                        <a:pt x="582" y="522"/>
                        <a:pt x="579" y="496"/>
                        <a:pt x="594" y="435"/>
                      </a:cubicBezTo>
                      <a:cubicBezTo>
                        <a:pt x="592" y="422"/>
                        <a:pt x="600" y="419"/>
                        <a:pt x="600" y="406"/>
                      </a:cubicBezTo>
                      <a:cubicBezTo>
                        <a:pt x="600" y="399"/>
                        <a:pt x="604" y="395"/>
                        <a:pt x="604" y="388"/>
                      </a:cubicBezTo>
                      <a:cubicBezTo>
                        <a:pt x="604" y="378"/>
                        <a:pt x="599" y="365"/>
                        <a:pt x="599" y="355"/>
                      </a:cubicBezTo>
                      <a:cubicBezTo>
                        <a:pt x="598" y="347"/>
                        <a:pt x="602" y="342"/>
                        <a:pt x="604" y="335"/>
                      </a:cubicBezTo>
                      <a:cubicBezTo>
                        <a:pt x="606" y="328"/>
                        <a:pt x="610" y="320"/>
                        <a:pt x="609" y="310"/>
                      </a:cubicBezTo>
                      <a:cubicBezTo>
                        <a:pt x="620" y="279"/>
                        <a:pt x="620" y="306"/>
                        <a:pt x="599" y="275"/>
                      </a:cubicBezTo>
                      <a:cubicBezTo>
                        <a:pt x="597" y="264"/>
                        <a:pt x="599" y="259"/>
                        <a:pt x="600" y="249"/>
                      </a:cubicBezTo>
                      <a:cubicBezTo>
                        <a:pt x="601" y="239"/>
                        <a:pt x="604" y="225"/>
                        <a:pt x="604" y="215"/>
                      </a:cubicBezTo>
                      <a:cubicBezTo>
                        <a:pt x="602" y="200"/>
                        <a:pt x="602" y="197"/>
                        <a:pt x="597" y="189"/>
                      </a:cubicBezTo>
                      <a:cubicBezTo>
                        <a:pt x="592" y="181"/>
                        <a:pt x="575" y="174"/>
                        <a:pt x="574" y="165"/>
                      </a:cubicBezTo>
                      <a:cubicBezTo>
                        <a:pt x="576" y="157"/>
                        <a:pt x="588" y="140"/>
                        <a:pt x="593" y="133"/>
                      </a:cubicBezTo>
                      <a:cubicBezTo>
                        <a:pt x="596" y="129"/>
                        <a:pt x="591" y="139"/>
                        <a:pt x="594" y="135"/>
                      </a:cubicBezTo>
                      <a:cubicBezTo>
                        <a:pt x="602" y="125"/>
                        <a:pt x="602" y="111"/>
                        <a:pt x="609" y="100"/>
                      </a:cubicBezTo>
                      <a:cubicBezTo>
                        <a:pt x="614" y="67"/>
                        <a:pt x="631" y="14"/>
                        <a:pt x="589" y="0"/>
                      </a:cubicBezTo>
                      <a:cubicBezTo>
                        <a:pt x="584" y="2"/>
                        <a:pt x="578" y="1"/>
                        <a:pt x="574" y="5"/>
                      </a:cubicBezTo>
                      <a:cubicBezTo>
                        <a:pt x="570" y="9"/>
                        <a:pt x="571" y="15"/>
                        <a:pt x="569" y="20"/>
                      </a:cubicBezTo>
                      <a:cubicBezTo>
                        <a:pt x="566" y="25"/>
                        <a:pt x="559" y="41"/>
                        <a:pt x="559" y="35"/>
                      </a:cubicBezTo>
                      <a:cubicBezTo>
                        <a:pt x="559" y="26"/>
                        <a:pt x="566" y="18"/>
                        <a:pt x="569" y="1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0" name="Freeform 61"/>
                <p:cNvSpPr>
                  <a:spLocks noChangeAspect="1"/>
                </p:cNvSpPr>
                <p:nvPr/>
              </p:nvSpPr>
              <p:spPr bwMode="auto">
                <a:xfrm>
                  <a:off x="7788" y="9425"/>
                  <a:ext cx="696" cy="517"/>
                </a:xfrm>
                <a:custGeom>
                  <a:avLst/>
                  <a:gdLst/>
                  <a:ahLst/>
                  <a:cxnLst>
                    <a:cxn ang="0">
                      <a:pos x="237" y="110"/>
                    </a:cxn>
                    <a:cxn ang="0">
                      <a:pos x="282" y="75"/>
                    </a:cxn>
                    <a:cxn ang="0">
                      <a:pos x="277" y="40"/>
                    </a:cxn>
                    <a:cxn ang="0">
                      <a:pos x="312" y="29"/>
                    </a:cxn>
                    <a:cxn ang="0">
                      <a:pos x="337" y="25"/>
                    </a:cxn>
                    <a:cxn ang="0">
                      <a:pos x="362" y="30"/>
                    </a:cxn>
                    <a:cxn ang="0">
                      <a:pos x="402" y="25"/>
                    </a:cxn>
                    <a:cxn ang="0">
                      <a:pos x="417" y="15"/>
                    </a:cxn>
                    <a:cxn ang="0">
                      <a:pos x="443" y="29"/>
                    </a:cxn>
                    <a:cxn ang="0">
                      <a:pos x="462" y="55"/>
                    </a:cxn>
                    <a:cxn ang="0">
                      <a:pos x="522" y="70"/>
                    </a:cxn>
                    <a:cxn ang="0">
                      <a:pos x="497" y="45"/>
                    </a:cxn>
                    <a:cxn ang="0">
                      <a:pos x="507" y="60"/>
                    </a:cxn>
                    <a:cxn ang="0">
                      <a:pos x="522" y="75"/>
                    </a:cxn>
                    <a:cxn ang="0">
                      <a:pos x="597" y="90"/>
                    </a:cxn>
                    <a:cxn ang="0">
                      <a:pos x="607" y="105"/>
                    </a:cxn>
                    <a:cxn ang="0">
                      <a:pos x="627" y="115"/>
                    </a:cxn>
                    <a:cxn ang="0">
                      <a:pos x="637" y="145"/>
                    </a:cxn>
                    <a:cxn ang="0">
                      <a:pos x="632" y="165"/>
                    </a:cxn>
                    <a:cxn ang="0">
                      <a:pos x="627" y="185"/>
                    </a:cxn>
                    <a:cxn ang="0">
                      <a:pos x="652" y="220"/>
                    </a:cxn>
                    <a:cxn ang="0">
                      <a:pos x="657" y="258"/>
                    </a:cxn>
                    <a:cxn ang="0">
                      <a:pos x="642" y="265"/>
                    </a:cxn>
                    <a:cxn ang="0">
                      <a:pos x="622" y="285"/>
                    </a:cxn>
                    <a:cxn ang="0">
                      <a:pos x="657" y="320"/>
                    </a:cxn>
                    <a:cxn ang="0">
                      <a:pos x="695" y="351"/>
                    </a:cxn>
                    <a:cxn ang="0">
                      <a:pos x="653" y="381"/>
                    </a:cxn>
                    <a:cxn ang="0">
                      <a:pos x="620" y="400"/>
                    </a:cxn>
                    <a:cxn ang="0">
                      <a:pos x="597" y="375"/>
                    </a:cxn>
                    <a:cxn ang="0">
                      <a:pos x="587" y="355"/>
                    </a:cxn>
                    <a:cxn ang="0">
                      <a:pos x="572" y="390"/>
                    </a:cxn>
                    <a:cxn ang="0">
                      <a:pos x="522" y="410"/>
                    </a:cxn>
                    <a:cxn ang="0">
                      <a:pos x="488" y="460"/>
                    </a:cxn>
                    <a:cxn ang="0">
                      <a:pos x="467" y="460"/>
                    </a:cxn>
                    <a:cxn ang="0">
                      <a:pos x="421" y="498"/>
                    </a:cxn>
                    <a:cxn ang="0">
                      <a:pos x="395" y="505"/>
                    </a:cxn>
                    <a:cxn ang="0">
                      <a:pos x="297" y="494"/>
                    </a:cxn>
                    <a:cxn ang="0">
                      <a:pos x="230" y="516"/>
                    </a:cxn>
                    <a:cxn ang="0">
                      <a:pos x="166" y="498"/>
                    </a:cxn>
                    <a:cxn ang="0">
                      <a:pos x="125" y="486"/>
                    </a:cxn>
                    <a:cxn ang="0">
                      <a:pos x="65" y="438"/>
                    </a:cxn>
                    <a:cxn ang="0">
                      <a:pos x="91" y="468"/>
                    </a:cxn>
                    <a:cxn ang="0">
                      <a:pos x="72" y="400"/>
                    </a:cxn>
                    <a:cxn ang="0">
                      <a:pos x="17" y="385"/>
                    </a:cxn>
                    <a:cxn ang="0">
                      <a:pos x="1" y="355"/>
                    </a:cxn>
                    <a:cxn ang="0">
                      <a:pos x="20" y="333"/>
                    </a:cxn>
                    <a:cxn ang="0">
                      <a:pos x="12" y="295"/>
                    </a:cxn>
                    <a:cxn ang="0">
                      <a:pos x="57" y="265"/>
                    </a:cxn>
                    <a:cxn ang="0">
                      <a:pos x="67" y="245"/>
                    </a:cxn>
                    <a:cxn ang="0">
                      <a:pos x="82" y="235"/>
                    </a:cxn>
                    <a:cxn ang="0">
                      <a:pos x="127" y="205"/>
                    </a:cxn>
                    <a:cxn ang="0">
                      <a:pos x="217" y="170"/>
                    </a:cxn>
                    <a:cxn ang="0">
                      <a:pos x="247" y="90"/>
                    </a:cxn>
                    <a:cxn ang="0">
                      <a:pos x="282" y="70"/>
                    </a:cxn>
                    <a:cxn ang="0">
                      <a:pos x="261" y="55"/>
                    </a:cxn>
                    <a:cxn ang="0">
                      <a:pos x="282" y="40"/>
                    </a:cxn>
                  </a:cxnLst>
                  <a:rect l="0" t="0" r="r" b="b"/>
                  <a:pathLst>
                    <a:path w="696" h="517">
                      <a:moveTo>
                        <a:pt x="237" y="110"/>
                      </a:moveTo>
                      <a:cubicBezTo>
                        <a:pt x="253" y="99"/>
                        <a:pt x="266" y="86"/>
                        <a:pt x="282" y="75"/>
                      </a:cubicBezTo>
                      <a:cubicBezTo>
                        <a:pt x="253" y="32"/>
                        <a:pt x="306" y="83"/>
                        <a:pt x="277" y="40"/>
                      </a:cubicBezTo>
                      <a:cubicBezTo>
                        <a:pt x="298" y="26"/>
                        <a:pt x="288" y="23"/>
                        <a:pt x="312" y="29"/>
                      </a:cubicBezTo>
                      <a:cubicBezTo>
                        <a:pt x="315" y="24"/>
                        <a:pt x="331" y="27"/>
                        <a:pt x="337" y="25"/>
                      </a:cubicBezTo>
                      <a:cubicBezTo>
                        <a:pt x="345" y="23"/>
                        <a:pt x="354" y="30"/>
                        <a:pt x="362" y="30"/>
                      </a:cubicBezTo>
                      <a:cubicBezTo>
                        <a:pt x="375" y="30"/>
                        <a:pt x="389" y="27"/>
                        <a:pt x="402" y="25"/>
                      </a:cubicBezTo>
                      <a:cubicBezTo>
                        <a:pt x="407" y="22"/>
                        <a:pt x="411" y="14"/>
                        <a:pt x="417" y="15"/>
                      </a:cubicBezTo>
                      <a:cubicBezTo>
                        <a:pt x="429" y="17"/>
                        <a:pt x="436" y="23"/>
                        <a:pt x="443" y="29"/>
                      </a:cubicBezTo>
                      <a:cubicBezTo>
                        <a:pt x="449" y="34"/>
                        <a:pt x="455" y="52"/>
                        <a:pt x="462" y="55"/>
                      </a:cubicBezTo>
                      <a:cubicBezTo>
                        <a:pt x="480" y="0"/>
                        <a:pt x="498" y="54"/>
                        <a:pt x="522" y="70"/>
                      </a:cubicBezTo>
                      <a:cubicBezTo>
                        <a:pt x="520" y="63"/>
                        <a:pt x="515" y="36"/>
                        <a:pt x="497" y="45"/>
                      </a:cubicBezTo>
                      <a:cubicBezTo>
                        <a:pt x="492" y="48"/>
                        <a:pt x="503" y="55"/>
                        <a:pt x="507" y="60"/>
                      </a:cubicBezTo>
                      <a:cubicBezTo>
                        <a:pt x="512" y="65"/>
                        <a:pt x="516" y="71"/>
                        <a:pt x="522" y="75"/>
                      </a:cubicBezTo>
                      <a:cubicBezTo>
                        <a:pt x="540" y="87"/>
                        <a:pt x="579" y="88"/>
                        <a:pt x="597" y="90"/>
                      </a:cubicBezTo>
                      <a:cubicBezTo>
                        <a:pt x="600" y="95"/>
                        <a:pt x="602" y="101"/>
                        <a:pt x="607" y="105"/>
                      </a:cubicBezTo>
                      <a:cubicBezTo>
                        <a:pt x="613" y="110"/>
                        <a:pt x="623" y="109"/>
                        <a:pt x="627" y="115"/>
                      </a:cubicBezTo>
                      <a:cubicBezTo>
                        <a:pt x="633" y="123"/>
                        <a:pt x="637" y="145"/>
                        <a:pt x="637" y="145"/>
                      </a:cubicBezTo>
                      <a:cubicBezTo>
                        <a:pt x="635" y="152"/>
                        <a:pt x="631" y="158"/>
                        <a:pt x="632" y="165"/>
                      </a:cubicBezTo>
                      <a:cubicBezTo>
                        <a:pt x="635" y="188"/>
                        <a:pt x="656" y="175"/>
                        <a:pt x="627" y="185"/>
                      </a:cubicBezTo>
                      <a:cubicBezTo>
                        <a:pt x="619" y="210"/>
                        <a:pt x="628" y="214"/>
                        <a:pt x="652" y="220"/>
                      </a:cubicBezTo>
                      <a:cubicBezTo>
                        <a:pt x="669" y="245"/>
                        <a:pt x="673" y="234"/>
                        <a:pt x="657" y="258"/>
                      </a:cubicBezTo>
                      <a:cubicBezTo>
                        <a:pt x="654" y="262"/>
                        <a:pt x="644" y="260"/>
                        <a:pt x="642" y="265"/>
                      </a:cubicBezTo>
                      <a:cubicBezTo>
                        <a:pt x="635" y="280"/>
                        <a:pt x="614" y="285"/>
                        <a:pt x="622" y="285"/>
                      </a:cubicBezTo>
                      <a:cubicBezTo>
                        <a:pt x="638" y="301"/>
                        <a:pt x="637" y="313"/>
                        <a:pt x="657" y="320"/>
                      </a:cubicBezTo>
                      <a:cubicBezTo>
                        <a:pt x="667" y="332"/>
                        <a:pt x="696" y="341"/>
                        <a:pt x="695" y="351"/>
                      </a:cubicBezTo>
                      <a:cubicBezTo>
                        <a:pt x="694" y="361"/>
                        <a:pt x="665" y="373"/>
                        <a:pt x="653" y="381"/>
                      </a:cubicBezTo>
                      <a:cubicBezTo>
                        <a:pt x="649" y="392"/>
                        <a:pt x="629" y="401"/>
                        <a:pt x="620" y="400"/>
                      </a:cubicBezTo>
                      <a:cubicBezTo>
                        <a:pt x="611" y="399"/>
                        <a:pt x="602" y="382"/>
                        <a:pt x="597" y="375"/>
                      </a:cubicBezTo>
                      <a:cubicBezTo>
                        <a:pt x="594" y="368"/>
                        <a:pt x="594" y="355"/>
                        <a:pt x="587" y="355"/>
                      </a:cubicBezTo>
                      <a:cubicBezTo>
                        <a:pt x="581" y="355"/>
                        <a:pt x="575" y="385"/>
                        <a:pt x="572" y="390"/>
                      </a:cubicBezTo>
                      <a:cubicBezTo>
                        <a:pt x="557" y="412"/>
                        <a:pt x="550" y="406"/>
                        <a:pt x="522" y="410"/>
                      </a:cubicBezTo>
                      <a:cubicBezTo>
                        <a:pt x="508" y="421"/>
                        <a:pt x="497" y="452"/>
                        <a:pt x="488" y="460"/>
                      </a:cubicBezTo>
                      <a:cubicBezTo>
                        <a:pt x="479" y="468"/>
                        <a:pt x="478" y="454"/>
                        <a:pt x="467" y="460"/>
                      </a:cubicBezTo>
                      <a:cubicBezTo>
                        <a:pt x="458" y="488"/>
                        <a:pt x="466" y="487"/>
                        <a:pt x="421" y="498"/>
                      </a:cubicBezTo>
                      <a:cubicBezTo>
                        <a:pt x="411" y="501"/>
                        <a:pt x="395" y="505"/>
                        <a:pt x="395" y="505"/>
                      </a:cubicBezTo>
                      <a:cubicBezTo>
                        <a:pt x="352" y="496"/>
                        <a:pt x="341" y="488"/>
                        <a:pt x="297" y="494"/>
                      </a:cubicBezTo>
                      <a:cubicBezTo>
                        <a:pt x="270" y="494"/>
                        <a:pt x="252" y="515"/>
                        <a:pt x="230" y="516"/>
                      </a:cubicBezTo>
                      <a:cubicBezTo>
                        <a:pt x="208" y="517"/>
                        <a:pt x="183" y="503"/>
                        <a:pt x="166" y="498"/>
                      </a:cubicBezTo>
                      <a:cubicBezTo>
                        <a:pt x="142" y="494"/>
                        <a:pt x="142" y="496"/>
                        <a:pt x="125" y="486"/>
                      </a:cubicBezTo>
                      <a:cubicBezTo>
                        <a:pt x="108" y="476"/>
                        <a:pt x="71" y="441"/>
                        <a:pt x="65" y="438"/>
                      </a:cubicBezTo>
                      <a:cubicBezTo>
                        <a:pt x="60" y="436"/>
                        <a:pt x="91" y="468"/>
                        <a:pt x="91" y="468"/>
                      </a:cubicBezTo>
                      <a:cubicBezTo>
                        <a:pt x="87" y="451"/>
                        <a:pt x="90" y="409"/>
                        <a:pt x="72" y="400"/>
                      </a:cubicBezTo>
                      <a:cubicBezTo>
                        <a:pt x="55" y="392"/>
                        <a:pt x="35" y="391"/>
                        <a:pt x="17" y="385"/>
                      </a:cubicBezTo>
                      <a:cubicBezTo>
                        <a:pt x="8" y="377"/>
                        <a:pt x="0" y="364"/>
                        <a:pt x="1" y="355"/>
                      </a:cubicBezTo>
                      <a:cubicBezTo>
                        <a:pt x="2" y="346"/>
                        <a:pt x="18" y="343"/>
                        <a:pt x="20" y="333"/>
                      </a:cubicBezTo>
                      <a:cubicBezTo>
                        <a:pt x="22" y="323"/>
                        <a:pt x="6" y="306"/>
                        <a:pt x="12" y="295"/>
                      </a:cubicBezTo>
                      <a:cubicBezTo>
                        <a:pt x="22" y="244"/>
                        <a:pt x="5" y="291"/>
                        <a:pt x="57" y="265"/>
                      </a:cubicBezTo>
                      <a:cubicBezTo>
                        <a:pt x="64" y="262"/>
                        <a:pt x="62" y="251"/>
                        <a:pt x="67" y="245"/>
                      </a:cubicBezTo>
                      <a:cubicBezTo>
                        <a:pt x="71" y="240"/>
                        <a:pt x="77" y="238"/>
                        <a:pt x="82" y="235"/>
                      </a:cubicBezTo>
                      <a:cubicBezTo>
                        <a:pt x="98" y="203"/>
                        <a:pt x="86" y="198"/>
                        <a:pt x="127" y="205"/>
                      </a:cubicBezTo>
                      <a:cubicBezTo>
                        <a:pt x="155" y="186"/>
                        <a:pt x="184" y="177"/>
                        <a:pt x="217" y="170"/>
                      </a:cubicBezTo>
                      <a:cubicBezTo>
                        <a:pt x="230" y="132"/>
                        <a:pt x="200" y="102"/>
                        <a:pt x="247" y="90"/>
                      </a:cubicBezTo>
                      <a:cubicBezTo>
                        <a:pt x="279" y="98"/>
                        <a:pt x="263" y="89"/>
                        <a:pt x="282" y="70"/>
                      </a:cubicBezTo>
                      <a:cubicBezTo>
                        <a:pt x="275" y="65"/>
                        <a:pt x="261" y="64"/>
                        <a:pt x="261" y="55"/>
                      </a:cubicBezTo>
                      <a:cubicBezTo>
                        <a:pt x="261" y="46"/>
                        <a:pt x="282" y="40"/>
                        <a:pt x="282" y="40"/>
                      </a:cubicBezTo>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1" name="Freeform 62"/>
                <p:cNvSpPr>
                  <a:spLocks noChangeAspect="1"/>
                </p:cNvSpPr>
                <p:nvPr/>
              </p:nvSpPr>
              <p:spPr bwMode="auto">
                <a:xfrm>
                  <a:off x="7760" y="9876"/>
                  <a:ext cx="110" cy="81"/>
                </a:xfrm>
                <a:custGeom>
                  <a:avLst/>
                  <a:gdLst/>
                  <a:ahLst/>
                  <a:cxnLst>
                    <a:cxn ang="0">
                      <a:pos x="0" y="34"/>
                    </a:cxn>
                    <a:cxn ang="0">
                      <a:pos x="45" y="9"/>
                    </a:cxn>
                    <a:cxn ang="0">
                      <a:pos x="110" y="34"/>
                    </a:cxn>
                    <a:cxn ang="0">
                      <a:pos x="63" y="77"/>
                    </a:cxn>
                    <a:cxn ang="0">
                      <a:pos x="20" y="79"/>
                    </a:cxn>
                    <a:cxn ang="0">
                      <a:pos x="3" y="65"/>
                    </a:cxn>
                    <a:cxn ang="0">
                      <a:pos x="0" y="34"/>
                    </a:cxn>
                  </a:cxnLst>
                  <a:rect l="0" t="0" r="r" b="b"/>
                  <a:pathLst>
                    <a:path w="110" h="81">
                      <a:moveTo>
                        <a:pt x="0" y="34"/>
                      </a:moveTo>
                      <a:cubicBezTo>
                        <a:pt x="34" y="11"/>
                        <a:pt x="19" y="18"/>
                        <a:pt x="45" y="9"/>
                      </a:cubicBezTo>
                      <a:cubicBezTo>
                        <a:pt x="110" y="20"/>
                        <a:pt x="99" y="0"/>
                        <a:pt x="110" y="34"/>
                      </a:cubicBezTo>
                      <a:cubicBezTo>
                        <a:pt x="95" y="64"/>
                        <a:pt x="93" y="65"/>
                        <a:pt x="63" y="77"/>
                      </a:cubicBezTo>
                      <a:cubicBezTo>
                        <a:pt x="53" y="81"/>
                        <a:pt x="20" y="79"/>
                        <a:pt x="20" y="79"/>
                      </a:cubicBezTo>
                      <a:cubicBezTo>
                        <a:pt x="12" y="77"/>
                        <a:pt x="6" y="72"/>
                        <a:pt x="3" y="65"/>
                      </a:cubicBezTo>
                      <a:cubicBezTo>
                        <a:pt x="0" y="58"/>
                        <a:pt x="1" y="40"/>
                        <a:pt x="0" y="3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2" name="Freeform 63"/>
                <p:cNvSpPr>
                  <a:spLocks noChangeAspect="1"/>
                </p:cNvSpPr>
                <p:nvPr/>
              </p:nvSpPr>
              <p:spPr bwMode="auto">
                <a:xfrm>
                  <a:off x="7524" y="10159"/>
                  <a:ext cx="216" cy="183"/>
                </a:xfrm>
                <a:custGeom>
                  <a:avLst/>
                  <a:gdLst/>
                  <a:ahLst/>
                  <a:cxnLst>
                    <a:cxn ang="0">
                      <a:pos x="106" y="56"/>
                    </a:cxn>
                    <a:cxn ang="0">
                      <a:pos x="141" y="0"/>
                    </a:cxn>
                    <a:cxn ang="0">
                      <a:pos x="176" y="31"/>
                    </a:cxn>
                    <a:cxn ang="0">
                      <a:pos x="211" y="51"/>
                    </a:cxn>
                    <a:cxn ang="0">
                      <a:pos x="197" y="71"/>
                    </a:cxn>
                    <a:cxn ang="0">
                      <a:pos x="171" y="81"/>
                    </a:cxn>
                    <a:cxn ang="0">
                      <a:pos x="212" y="112"/>
                    </a:cxn>
                    <a:cxn ang="0">
                      <a:pos x="205" y="142"/>
                    </a:cxn>
                    <a:cxn ang="0">
                      <a:pos x="156" y="146"/>
                    </a:cxn>
                    <a:cxn ang="0">
                      <a:pos x="137" y="172"/>
                    </a:cxn>
                    <a:cxn ang="0">
                      <a:pos x="115" y="180"/>
                    </a:cxn>
                    <a:cxn ang="0">
                      <a:pos x="96" y="156"/>
                    </a:cxn>
                    <a:cxn ang="0">
                      <a:pos x="62" y="139"/>
                    </a:cxn>
                    <a:cxn ang="0">
                      <a:pos x="17" y="109"/>
                    </a:cxn>
                    <a:cxn ang="0">
                      <a:pos x="11" y="81"/>
                    </a:cxn>
                    <a:cxn ang="0">
                      <a:pos x="16" y="56"/>
                    </a:cxn>
                    <a:cxn ang="0">
                      <a:pos x="71" y="81"/>
                    </a:cxn>
                    <a:cxn ang="0">
                      <a:pos x="86" y="66"/>
                    </a:cxn>
                    <a:cxn ang="0">
                      <a:pos x="106" y="56"/>
                    </a:cxn>
                  </a:cxnLst>
                  <a:rect l="0" t="0" r="r" b="b"/>
                  <a:pathLst>
                    <a:path w="216" h="183">
                      <a:moveTo>
                        <a:pt x="106" y="56"/>
                      </a:moveTo>
                      <a:cubicBezTo>
                        <a:pt x="117" y="24"/>
                        <a:pt x="110" y="10"/>
                        <a:pt x="141" y="0"/>
                      </a:cubicBezTo>
                      <a:cubicBezTo>
                        <a:pt x="185" y="11"/>
                        <a:pt x="146" y="6"/>
                        <a:pt x="176" y="31"/>
                      </a:cubicBezTo>
                      <a:cubicBezTo>
                        <a:pt x="186" y="40"/>
                        <a:pt x="200" y="44"/>
                        <a:pt x="211" y="51"/>
                      </a:cubicBezTo>
                      <a:cubicBezTo>
                        <a:pt x="213" y="58"/>
                        <a:pt x="204" y="66"/>
                        <a:pt x="197" y="71"/>
                      </a:cubicBezTo>
                      <a:cubicBezTo>
                        <a:pt x="190" y="76"/>
                        <a:pt x="169" y="74"/>
                        <a:pt x="171" y="81"/>
                      </a:cubicBezTo>
                      <a:cubicBezTo>
                        <a:pt x="178" y="103"/>
                        <a:pt x="190" y="107"/>
                        <a:pt x="212" y="112"/>
                      </a:cubicBezTo>
                      <a:cubicBezTo>
                        <a:pt x="216" y="122"/>
                        <a:pt x="214" y="136"/>
                        <a:pt x="205" y="142"/>
                      </a:cubicBezTo>
                      <a:cubicBezTo>
                        <a:pt x="196" y="148"/>
                        <a:pt x="167" y="141"/>
                        <a:pt x="156" y="146"/>
                      </a:cubicBezTo>
                      <a:cubicBezTo>
                        <a:pt x="144" y="149"/>
                        <a:pt x="144" y="166"/>
                        <a:pt x="137" y="172"/>
                      </a:cubicBezTo>
                      <a:cubicBezTo>
                        <a:pt x="130" y="178"/>
                        <a:pt x="122" y="183"/>
                        <a:pt x="115" y="180"/>
                      </a:cubicBezTo>
                      <a:cubicBezTo>
                        <a:pt x="108" y="177"/>
                        <a:pt x="105" y="163"/>
                        <a:pt x="96" y="156"/>
                      </a:cubicBezTo>
                      <a:cubicBezTo>
                        <a:pt x="86" y="151"/>
                        <a:pt x="71" y="145"/>
                        <a:pt x="62" y="139"/>
                      </a:cubicBezTo>
                      <a:cubicBezTo>
                        <a:pt x="53" y="133"/>
                        <a:pt x="17" y="109"/>
                        <a:pt x="17" y="109"/>
                      </a:cubicBezTo>
                      <a:cubicBezTo>
                        <a:pt x="0" y="92"/>
                        <a:pt x="18" y="103"/>
                        <a:pt x="11" y="81"/>
                      </a:cubicBezTo>
                      <a:cubicBezTo>
                        <a:pt x="13" y="73"/>
                        <a:pt x="9" y="61"/>
                        <a:pt x="16" y="56"/>
                      </a:cubicBezTo>
                      <a:cubicBezTo>
                        <a:pt x="31" y="46"/>
                        <a:pt x="58" y="77"/>
                        <a:pt x="71" y="81"/>
                      </a:cubicBezTo>
                      <a:cubicBezTo>
                        <a:pt x="76" y="76"/>
                        <a:pt x="80" y="69"/>
                        <a:pt x="86" y="66"/>
                      </a:cubicBezTo>
                      <a:cubicBezTo>
                        <a:pt x="108" y="55"/>
                        <a:pt x="119" y="69"/>
                        <a:pt x="106" y="5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93" name="Freeform 64"/>
                <p:cNvSpPr>
                  <a:spLocks noChangeAspect="1"/>
                </p:cNvSpPr>
                <p:nvPr/>
              </p:nvSpPr>
              <p:spPr bwMode="auto">
                <a:xfrm>
                  <a:off x="7985" y="9329"/>
                  <a:ext cx="45" cy="70"/>
                </a:xfrm>
                <a:custGeom>
                  <a:avLst/>
                  <a:gdLst/>
                  <a:ahLst/>
                  <a:cxnLst>
                    <a:cxn ang="0">
                      <a:pos x="10" y="36"/>
                    </a:cxn>
                    <a:cxn ang="0">
                      <a:pos x="30" y="31"/>
                    </a:cxn>
                    <a:cxn ang="0">
                      <a:pos x="45" y="31"/>
                    </a:cxn>
                    <a:cxn ang="0">
                      <a:pos x="0" y="61"/>
                    </a:cxn>
                    <a:cxn ang="0">
                      <a:pos x="10" y="36"/>
                    </a:cxn>
                  </a:cxnLst>
                  <a:rect l="0" t="0" r="r" b="b"/>
                  <a:pathLst>
                    <a:path w="45" h="70">
                      <a:moveTo>
                        <a:pt x="10" y="36"/>
                      </a:moveTo>
                      <a:cubicBezTo>
                        <a:pt x="17" y="34"/>
                        <a:pt x="25" y="35"/>
                        <a:pt x="30" y="31"/>
                      </a:cubicBezTo>
                      <a:cubicBezTo>
                        <a:pt x="44" y="20"/>
                        <a:pt x="25" y="0"/>
                        <a:pt x="45" y="31"/>
                      </a:cubicBezTo>
                      <a:cubicBezTo>
                        <a:pt x="39" y="70"/>
                        <a:pt x="37" y="68"/>
                        <a:pt x="0" y="61"/>
                      </a:cubicBezTo>
                      <a:cubicBezTo>
                        <a:pt x="6" y="42"/>
                        <a:pt x="3" y="51"/>
                        <a:pt x="10" y="3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38" name="Group 65"/>
              <p:cNvGrpSpPr>
                <a:grpSpLocks noChangeAspect="1"/>
              </p:cNvGrpSpPr>
              <p:nvPr/>
            </p:nvGrpSpPr>
            <p:grpSpPr bwMode="auto">
              <a:xfrm>
                <a:off x="10813307" y="11325778"/>
                <a:ext cx="1487889" cy="2860523"/>
                <a:chOff x="8936" y="9193"/>
                <a:chExt cx="1066" cy="2048"/>
              </a:xfrm>
              <a:grpFill/>
            </p:grpSpPr>
            <p:sp>
              <p:nvSpPr>
                <p:cNvPr id="83" name="Freeform 66"/>
                <p:cNvSpPr>
                  <a:spLocks noChangeAspect="1"/>
                </p:cNvSpPr>
                <p:nvPr/>
              </p:nvSpPr>
              <p:spPr bwMode="auto">
                <a:xfrm>
                  <a:off x="9181" y="9193"/>
                  <a:ext cx="190" cy="546"/>
                </a:xfrm>
                <a:custGeom>
                  <a:avLst/>
                  <a:gdLst/>
                  <a:ahLst/>
                  <a:cxnLst>
                    <a:cxn ang="0">
                      <a:pos x="67" y="70"/>
                    </a:cxn>
                    <a:cxn ang="0">
                      <a:pos x="100" y="88"/>
                    </a:cxn>
                    <a:cxn ang="0">
                      <a:pos x="100" y="58"/>
                    </a:cxn>
                    <a:cxn ang="0">
                      <a:pos x="127" y="6"/>
                    </a:cxn>
                    <a:cxn ang="0">
                      <a:pos x="142" y="10"/>
                    </a:cxn>
                    <a:cxn ang="0">
                      <a:pos x="160" y="40"/>
                    </a:cxn>
                    <a:cxn ang="0">
                      <a:pos x="160" y="77"/>
                    </a:cxn>
                    <a:cxn ang="0">
                      <a:pos x="138" y="182"/>
                    </a:cxn>
                    <a:cxn ang="0">
                      <a:pos x="153" y="220"/>
                    </a:cxn>
                    <a:cxn ang="0">
                      <a:pos x="172" y="253"/>
                    </a:cxn>
                    <a:cxn ang="0">
                      <a:pos x="179" y="302"/>
                    </a:cxn>
                    <a:cxn ang="0">
                      <a:pos x="183" y="328"/>
                    </a:cxn>
                    <a:cxn ang="0">
                      <a:pos x="179" y="358"/>
                    </a:cxn>
                    <a:cxn ang="0">
                      <a:pos x="190" y="463"/>
                    </a:cxn>
                    <a:cxn ang="0">
                      <a:pos x="179" y="486"/>
                    </a:cxn>
                    <a:cxn ang="0">
                      <a:pos x="127" y="516"/>
                    </a:cxn>
                    <a:cxn ang="0">
                      <a:pos x="82" y="546"/>
                    </a:cxn>
                    <a:cxn ang="0">
                      <a:pos x="74" y="535"/>
                    </a:cxn>
                    <a:cxn ang="0">
                      <a:pos x="82" y="512"/>
                    </a:cxn>
                    <a:cxn ang="0">
                      <a:pos x="63" y="460"/>
                    </a:cxn>
                    <a:cxn ang="0">
                      <a:pos x="67" y="441"/>
                    </a:cxn>
                    <a:cxn ang="0">
                      <a:pos x="93" y="460"/>
                    </a:cxn>
                    <a:cxn ang="0">
                      <a:pos x="104" y="463"/>
                    </a:cxn>
                    <a:cxn ang="0">
                      <a:pos x="134" y="475"/>
                    </a:cxn>
                    <a:cxn ang="0">
                      <a:pos x="130" y="437"/>
                    </a:cxn>
                    <a:cxn ang="0">
                      <a:pos x="93" y="400"/>
                    </a:cxn>
                    <a:cxn ang="0">
                      <a:pos x="70" y="366"/>
                    </a:cxn>
                    <a:cxn ang="0">
                      <a:pos x="89" y="317"/>
                    </a:cxn>
                    <a:cxn ang="0">
                      <a:pos x="63" y="321"/>
                    </a:cxn>
                    <a:cxn ang="0">
                      <a:pos x="37" y="328"/>
                    </a:cxn>
                    <a:cxn ang="0">
                      <a:pos x="10" y="298"/>
                    </a:cxn>
                    <a:cxn ang="0">
                      <a:pos x="3" y="276"/>
                    </a:cxn>
                    <a:cxn ang="0">
                      <a:pos x="25" y="272"/>
                    </a:cxn>
                    <a:cxn ang="0">
                      <a:pos x="52" y="227"/>
                    </a:cxn>
                    <a:cxn ang="0">
                      <a:pos x="29" y="197"/>
                    </a:cxn>
                    <a:cxn ang="0">
                      <a:pos x="37" y="178"/>
                    </a:cxn>
                    <a:cxn ang="0">
                      <a:pos x="59" y="152"/>
                    </a:cxn>
                    <a:cxn ang="0">
                      <a:pos x="29" y="137"/>
                    </a:cxn>
                    <a:cxn ang="0">
                      <a:pos x="63" y="115"/>
                    </a:cxn>
                    <a:cxn ang="0">
                      <a:pos x="59" y="88"/>
                    </a:cxn>
                    <a:cxn ang="0">
                      <a:pos x="67" y="77"/>
                    </a:cxn>
                    <a:cxn ang="0">
                      <a:pos x="67" y="70"/>
                    </a:cxn>
                  </a:cxnLst>
                  <a:rect l="0" t="0" r="r" b="b"/>
                  <a:pathLst>
                    <a:path w="190" h="546">
                      <a:moveTo>
                        <a:pt x="67" y="70"/>
                      </a:moveTo>
                      <a:cubicBezTo>
                        <a:pt x="80" y="74"/>
                        <a:pt x="89" y="81"/>
                        <a:pt x="100" y="88"/>
                      </a:cubicBezTo>
                      <a:cubicBezTo>
                        <a:pt x="119" y="77"/>
                        <a:pt x="106" y="76"/>
                        <a:pt x="100" y="58"/>
                      </a:cubicBezTo>
                      <a:cubicBezTo>
                        <a:pt x="105" y="35"/>
                        <a:pt x="104" y="17"/>
                        <a:pt x="127" y="6"/>
                      </a:cubicBezTo>
                      <a:cubicBezTo>
                        <a:pt x="134" y="0"/>
                        <a:pt x="137" y="4"/>
                        <a:pt x="142" y="10"/>
                      </a:cubicBezTo>
                      <a:cubicBezTo>
                        <a:pt x="147" y="16"/>
                        <a:pt x="157" y="29"/>
                        <a:pt x="160" y="40"/>
                      </a:cubicBezTo>
                      <a:cubicBezTo>
                        <a:pt x="170" y="67"/>
                        <a:pt x="172" y="55"/>
                        <a:pt x="160" y="77"/>
                      </a:cubicBezTo>
                      <a:cubicBezTo>
                        <a:pt x="157" y="124"/>
                        <a:pt x="145" y="132"/>
                        <a:pt x="138" y="182"/>
                      </a:cubicBezTo>
                      <a:cubicBezTo>
                        <a:pt x="151" y="219"/>
                        <a:pt x="161" y="171"/>
                        <a:pt x="153" y="220"/>
                      </a:cubicBezTo>
                      <a:cubicBezTo>
                        <a:pt x="159" y="236"/>
                        <a:pt x="167" y="235"/>
                        <a:pt x="172" y="253"/>
                      </a:cubicBezTo>
                      <a:cubicBezTo>
                        <a:pt x="154" y="271"/>
                        <a:pt x="145" y="293"/>
                        <a:pt x="179" y="302"/>
                      </a:cubicBezTo>
                      <a:cubicBezTo>
                        <a:pt x="179" y="316"/>
                        <a:pt x="183" y="319"/>
                        <a:pt x="183" y="328"/>
                      </a:cubicBezTo>
                      <a:cubicBezTo>
                        <a:pt x="183" y="337"/>
                        <a:pt x="178" y="336"/>
                        <a:pt x="179" y="358"/>
                      </a:cubicBezTo>
                      <a:cubicBezTo>
                        <a:pt x="172" y="398"/>
                        <a:pt x="150" y="434"/>
                        <a:pt x="190" y="463"/>
                      </a:cubicBezTo>
                      <a:cubicBezTo>
                        <a:pt x="188" y="471"/>
                        <a:pt x="179" y="486"/>
                        <a:pt x="179" y="486"/>
                      </a:cubicBezTo>
                      <a:cubicBezTo>
                        <a:pt x="168" y="510"/>
                        <a:pt x="152" y="511"/>
                        <a:pt x="127" y="516"/>
                      </a:cubicBezTo>
                      <a:cubicBezTo>
                        <a:pt x="110" y="526"/>
                        <a:pt x="101" y="539"/>
                        <a:pt x="82" y="546"/>
                      </a:cubicBezTo>
                      <a:cubicBezTo>
                        <a:pt x="79" y="542"/>
                        <a:pt x="74" y="540"/>
                        <a:pt x="74" y="535"/>
                      </a:cubicBezTo>
                      <a:cubicBezTo>
                        <a:pt x="74" y="527"/>
                        <a:pt x="82" y="512"/>
                        <a:pt x="82" y="512"/>
                      </a:cubicBezTo>
                      <a:cubicBezTo>
                        <a:pt x="78" y="489"/>
                        <a:pt x="75" y="479"/>
                        <a:pt x="63" y="460"/>
                      </a:cubicBezTo>
                      <a:cubicBezTo>
                        <a:pt x="64" y="454"/>
                        <a:pt x="63" y="446"/>
                        <a:pt x="67" y="441"/>
                      </a:cubicBezTo>
                      <a:cubicBezTo>
                        <a:pt x="85" y="419"/>
                        <a:pt x="88" y="455"/>
                        <a:pt x="93" y="460"/>
                      </a:cubicBezTo>
                      <a:cubicBezTo>
                        <a:pt x="96" y="463"/>
                        <a:pt x="100" y="462"/>
                        <a:pt x="104" y="463"/>
                      </a:cubicBezTo>
                      <a:cubicBezTo>
                        <a:pt x="127" y="457"/>
                        <a:pt x="104" y="467"/>
                        <a:pt x="134" y="475"/>
                      </a:cubicBezTo>
                      <a:cubicBezTo>
                        <a:pt x="151" y="463"/>
                        <a:pt x="151" y="444"/>
                        <a:pt x="130" y="437"/>
                      </a:cubicBezTo>
                      <a:cubicBezTo>
                        <a:pt x="116" y="406"/>
                        <a:pt x="132" y="372"/>
                        <a:pt x="93" y="400"/>
                      </a:cubicBezTo>
                      <a:cubicBezTo>
                        <a:pt x="88" y="386"/>
                        <a:pt x="79" y="378"/>
                        <a:pt x="70" y="366"/>
                      </a:cubicBezTo>
                      <a:cubicBezTo>
                        <a:pt x="104" y="342"/>
                        <a:pt x="103" y="354"/>
                        <a:pt x="89" y="317"/>
                      </a:cubicBezTo>
                      <a:cubicBezTo>
                        <a:pt x="80" y="318"/>
                        <a:pt x="71" y="318"/>
                        <a:pt x="63" y="321"/>
                      </a:cubicBezTo>
                      <a:cubicBezTo>
                        <a:pt x="35" y="332"/>
                        <a:pt x="70" y="337"/>
                        <a:pt x="37" y="328"/>
                      </a:cubicBezTo>
                      <a:cubicBezTo>
                        <a:pt x="28" y="315"/>
                        <a:pt x="23" y="307"/>
                        <a:pt x="10" y="298"/>
                      </a:cubicBezTo>
                      <a:cubicBezTo>
                        <a:pt x="5" y="290"/>
                        <a:pt x="0" y="280"/>
                        <a:pt x="3" y="276"/>
                      </a:cubicBezTo>
                      <a:cubicBezTo>
                        <a:pt x="6" y="272"/>
                        <a:pt x="17" y="280"/>
                        <a:pt x="25" y="272"/>
                      </a:cubicBezTo>
                      <a:cubicBezTo>
                        <a:pt x="15" y="235"/>
                        <a:pt x="14" y="237"/>
                        <a:pt x="52" y="227"/>
                      </a:cubicBezTo>
                      <a:cubicBezTo>
                        <a:pt x="57" y="209"/>
                        <a:pt x="41" y="209"/>
                        <a:pt x="29" y="197"/>
                      </a:cubicBezTo>
                      <a:cubicBezTo>
                        <a:pt x="28" y="190"/>
                        <a:pt x="32" y="185"/>
                        <a:pt x="37" y="178"/>
                      </a:cubicBezTo>
                      <a:cubicBezTo>
                        <a:pt x="42" y="171"/>
                        <a:pt x="60" y="159"/>
                        <a:pt x="59" y="152"/>
                      </a:cubicBezTo>
                      <a:cubicBezTo>
                        <a:pt x="62" y="143"/>
                        <a:pt x="28" y="143"/>
                        <a:pt x="29" y="137"/>
                      </a:cubicBezTo>
                      <a:cubicBezTo>
                        <a:pt x="30" y="131"/>
                        <a:pt x="58" y="123"/>
                        <a:pt x="63" y="115"/>
                      </a:cubicBezTo>
                      <a:cubicBezTo>
                        <a:pt x="62" y="106"/>
                        <a:pt x="58" y="97"/>
                        <a:pt x="59" y="88"/>
                      </a:cubicBezTo>
                      <a:cubicBezTo>
                        <a:pt x="59" y="83"/>
                        <a:pt x="65" y="81"/>
                        <a:pt x="67" y="77"/>
                      </a:cubicBezTo>
                      <a:cubicBezTo>
                        <a:pt x="68" y="75"/>
                        <a:pt x="67" y="72"/>
                        <a:pt x="67" y="7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4" name="Freeform 67"/>
                <p:cNvSpPr>
                  <a:spLocks noChangeAspect="1"/>
                </p:cNvSpPr>
                <p:nvPr/>
              </p:nvSpPr>
              <p:spPr bwMode="auto">
                <a:xfrm>
                  <a:off x="9529" y="9506"/>
                  <a:ext cx="221" cy="290"/>
                </a:xfrm>
                <a:custGeom>
                  <a:avLst/>
                  <a:gdLst/>
                  <a:ahLst/>
                  <a:cxnLst>
                    <a:cxn ang="0">
                      <a:pos x="64" y="113"/>
                    </a:cxn>
                    <a:cxn ang="0">
                      <a:pos x="94" y="113"/>
                    </a:cxn>
                    <a:cxn ang="0">
                      <a:pos x="120" y="75"/>
                    </a:cxn>
                    <a:cxn ang="0">
                      <a:pos x="94" y="45"/>
                    </a:cxn>
                    <a:cxn ang="0">
                      <a:pos x="139" y="0"/>
                    </a:cxn>
                    <a:cxn ang="0">
                      <a:pos x="150" y="30"/>
                    </a:cxn>
                    <a:cxn ang="0">
                      <a:pos x="161" y="75"/>
                    </a:cxn>
                    <a:cxn ang="0">
                      <a:pos x="142" y="102"/>
                    </a:cxn>
                    <a:cxn ang="0">
                      <a:pos x="180" y="124"/>
                    </a:cxn>
                    <a:cxn ang="0">
                      <a:pos x="184" y="139"/>
                    </a:cxn>
                    <a:cxn ang="0">
                      <a:pos x="187" y="188"/>
                    </a:cxn>
                    <a:cxn ang="0">
                      <a:pos x="221" y="229"/>
                    </a:cxn>
                    <a:cxn ang="0">
                      <a:pos x="176" y="255"/>
                    </a:cxn>
                    <a:cxn ang="0">
                      <a:pos x="142" y="267"/>
                    </a:cxn>
                    <a:cxn ang="0">
                      <a:pos x="79" y="270"/>
                    </a:cxn>
                    <a:cxn ang="0">
                      <a:pos x="56" y="214"/>
                    </a:cxn>
                    <a:cxn ang="0">
                      <a:pos x="34" y="165"/>
                    </a:cxn>
                    <a:cxn ang="0">
                      <a:pos x="15" y="139"/>
                    </a:cxn>
                    <a:cxn ang="0">
                      <a:pos x="37" y="128"/>
                    </a:cxn>
                    <a:cxn ang="0">
                      <a:pos x="45" y="105"/>
                    </a:cxn>
                    <a:cxn ang="0">
                      <a:pos x="64" y="113"/>
                    </a:cxn>
                  </a:cxnLst>
                  <a:rect l="0" t="0" r="r" b="b"/>
                  <a:pathLst>
                    <a:path w="221" h="290">
                      <a:moveTo>
                        <a:pt x="64" y="113"/>
                      </a:moveTo>
                      <a:cubicBezTo>
                        <a:pt x="75" y="96"/>
                        <a:pt x="77" y="107"/>
                        <a:pt x="94" y="113"/>
                      </a:cubicBezTo>
                      <a:cubicBezTo>
                        <a:pt x="108" y="91"/>
                        <a:pt x="114" y="105"/>
                        <a:pt x="120" y="75"/>
                      </a:cubicBezTo>
                      <a:cubicBezTo>
                        <a:pt x="105" y="46"/>
                        <a:pt x="100" y="71"/>
                        <a:pt x="94" y="45"/>
                      </a:cubicBezTo>
                      <a:cubicBezTo>
                        <a:pt x="98" y="25"/>
                        <a:pt x="118" y="7"/>
                        <a:pt x="139" y="0"/>
                      </a:cubicBezTo>
                      <a:cubicBezTo>
                        <a:pt x="170" y="10"/>
                        <a:pt x="170" y="10"/>
                        <a:pt x="150" y="30"/>
                      </a:cubicBezTo>
                      <a:cubicBezTo>
                        <a:pt x="145" y="46"/>
                        <a:pt x="155" y="59"/>
                        <a:pt x="161" y="75"/>
                      </a:cubicBezTo>
                      <a:cubicBezTo>
                        <a:pt x="155" y="93"/>
                        <a:pt x="148" y="84"/>
                        <a:pt x="142" y="102"/>
                      </a:cubicBezTo>
                      <a:cubicBezTo>
                        <a:pt x="155" y="114"/>
                        <a:pt x="166" y="115"/>
                        <a:pt x="180" y="124"/>
                      </a:cubicBezTo>
                      <a:cubicBezTo>
                        <a:pt x="181" y="129"/>
                        <a:pt x="183" y="134"/>
                        <a:pt x="184" y="139"/>
                      </a:cubicBezTo>
                      <a:cubicBezTo>
                        <a:pt x="186" y="155"/>
                        <a:pt x="184" y="172"/>
                        <a:pt x="187" y="188"/>
                      </a:cubicBezTo>
                      <a:cubicBezTo>
                        <a:pt x="190" y="205"/>
                        <a:pt x="210" y="218"/>
                        <a:pt x="221" y="229"/>
                      </a:cubicBezTo>
                      <a:cubicBezTo>
                        <a:pt x="211" y="244"/>
                        <a:pt x="193" y="250"/>
                        <a:pt x="176" y="255"/>
                      </a:cubicBezTo>
                      <a:cubicBezTo>
                        <a:pt x="166" y="272"/>
                        <a:pt x="161" y="271"/>
                        <a:pt x="142" y="267"/>
                      </a:cubicBezTo>
                      <a:cubicBezTo>
                        <a:pt x="106" y="273"/>
                        <a:pt x="116" y="290"/>
                        <a:pt x="79" y="270"/>
                      </a:cubicBezTo>
                      <a:cubicBezTo>
                        <a:pt x="66" y="218"/>
                        <a:pt x="80" y="232"/>
                        <a:pt x="56" y="214"/>
                      </a:cubicBezTo>
                      <a:cubicBezTo>
                        <a:pt x="49" y="188"/>
                        <a:pt x="68" y="174"/>
                        <a:pt x="34" y="165"/>
                      </a:cubicBezTo>
                      <a:cubicBezTo>
                        <a:pt x="15" y="170"/>
                        <a:pt x="0" y="161"/>
                        <a:pt x="15" y="139"/>
                      </a:cubicBezTo>
                      <a:cubicBezTo>
                        <a:pt x="19" y="132"/>
                        <a:pt x="30" y="132"/>
                        <a:pt x="37" y="128"/>
                      </a:cubicBezTo>
                      <a:cubicBezTo>
                        <a:pt x="40" y="120"/>
                        <a:pt x="42" y="113"/>
                        <a:pt x="45" y="105"/>
                      </a:cubicBezTo>
                      <a:cubicBezTo>
                        <a:pt x="47" y="99"/>
                        <a:pt x="71" y="113"/>
                        <a:pt x="64" y="113"/>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5" name="Freeform 68"/>
                <p:cNvSpPr>
                  <a:spLocks noChangeAspect="1"/>
                </p:cNvSpPr>
                <p:nvPr/>
              </p:nvSpPr>
              <p:spPr bwMode="auto">
                <a:xfrm>
                  <a:off x="9516" y="9773"/>
                  <a:ext cx="95" cy="185"/>
                </a:xfrm>
                <a:custGeom>
                  <a:avLst/>
                  <a:gdLst/>
                  <a:ahLst/>
                  <a:cxnLst>
                    <a:cxn ang="0">
                      <a:pos x="35" y="30"/>
                    </a:cxn>
                    <a:cxn ang="0">
                      <a:pos x="50" y="0"/>
                    </a:cxn>
                    <a:cxn ang="0">
                      <a:pos x="80" y="60"/>
                    </a:cxn>
                    <a:cxn ang="0">
                      <a:pos x="95" y="82"/>
                    </a:cxn>
                    <a:cxn ang="0">
                      <a:pos x="80" y="138"/>
                    </a:cxn>
                    <a:cxn ang="0">
                      <a:pos x="73" y="165"/>
                    </a:cxn>
                    <a:cxn ang="0">
                      <a:pos x="50" y="168"/>
                    </a:cxn>
                    <a:cxn ang="0">
                      <a:pos x="28" y="165"/>
                    </a:cxn>
                    <a:cxn ang="0">
                      <a:pos x="13" y="135"/>
                    </a:cxn>
                    <a:cxn ang="0">
                      <a:pos x="20" y="90"/>
                    </a:cxn>
                    <a:cxn ang="0">
                      <a:pos x="32" y="67"/>
                    </a:cxn>
                    <a:cxn ang="0">
                      <a:pos x="35" y="30"/>
                    </a:cxn>
                  </a:cxnLst>
                  <a:rect l="0" t="0" r="r" b="b"/>
                  <a:pathLst>
                    <a:path w="95" h="185">
                      <a:moveTo>
                        <a:pt x="35" y="30"/>
                      </a:moveTo>
                      <a:cubicBezTo>
                        <a:pt x="30" y="11"/>
                        <a:pt x="32" y="9"/>
                        <a:pt x="50" y="0"/>
                      </a:cubicBezTo>
                      <a:cubicBezTo>
                        <a:pt x="78" y="6"/>
                        <a:pt x="71" y="36"/>
                        <a:pt x="80" y="60"/>
                      </a:cubicBezTo>
                      <a:cubicBezTo>
                        <a:pt x="83" y="68"/>
                        <a:pt x="90" y="75"/>
                        <a:pt x="95" y="82"/>
                      </a:cubicBezTo>
                      <a:cubicBezTo>
                        <a:pt x="92" y="110"/>
                        <a:pt x="86" y="114"/>
                        <a:pt x="80" y="138"/>
                      </a:cubicBezTo>
                      <a:cubicBezTo>
                        <a:pt x="80" y="138"/>
                        <a:pt x="76" y="164"/>
                        <a:pt x="73" y="165"/>
                      </a:cubicBezTo>
                      <a:cubicBezTo>
                        <a:pt x="66" y="169"/>
                        <a:pt x="58" y="167"/>
                        <a:pt x="50" y="168"/>
                      </a:cubicBezTo>
                      <a:cubicBezTo>
                        <a:pt x="40" y="185"/>
                        <a:pt x="34" y="182"/>
                        <a:pt x="28" y="165"/>
                      </a:cubicBezTo>
                      <a:cubicBezTo>
                        <a:pt x="31" y="149"/>
                        <a:pt x="37" y="126"/>
                        <a:pt x="13" y="135"/>
                      </a:cubicBezTo>
                      <a:cubicBezTo>
                        <a:pt x="0" y="97"/>
                        <a:pt x="4" y="123"/>
                        <a:pt x="20" y="90"/>
                      </a:cubicBezTo>
                      <a:cubicBezTo>
                        <a:pt x="32" y="64"/>
                        <a:pt x="14" y="92"/>
                        <a:pt x="32" y="67"/>
                      </a:cubicBezTo>
                      <a:cubicBezTo>
                        <a:pt x="36" y="45"/>
                        <a:pt x="35" y="57"/>
                        <a:pt x="35" y="3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6" name="Freeform 69"/>
                <p:cNvSpPr>
                  <a:spLocks noChangeAspect="1"/>
                </p:cNvSpPr>
                <p:nvPr/>
              </p:nvSpPr>
              <p:spPr bwMode="auto">
                <a:xfrm>
                  <a:off x="8936" y="9705"/>
                  <a:ext cx="1066" cy="1536"/>
                </a:xfrm>
                <a:custGeom>
                  <a:avLst/>
                  <a:gdLst/>
                  <a:ahLst/>
                  <a:cxnLst>
                    <a:cxn ang="0">
                      <a:pos x="87" y="1410"/>
                    </a:cxn>
                    <a:cxn ang="0">
                      <a:pos x="102" y="1140"/>
                    </a:cxn>
                    <a:cxn ang="0">
                      <a:pos x="75" y="1050"/>
                    </a:cxn>
                    <a:cxn ang="0">
                      <a:pos x="109" y="979"/>
                    </a:cxn>
                    <a:cxn ang="0">
                      <a:pos x="75" y="881"/>
                    </a:cxn>
                    <a:cxn ang="0">
                      <a:pos x="38" y="743"/>
                    </a:cxn>
                    <a:cxn ang="0">
                      <a:pos x="0" y="634"/>
                    </a:cxn>
                    <a:cxn ang="0">
                      <a:pos x="64" y="668"/>
                    </a:cxn>
                    <a:cxn ang="0">
                      <a:pos x="143" y="709"/>
                    </a:cxn>
                    <a:cxn ang="0">
                      <a:pos x="229" y="705"/>
                    </a:cxn>
                    <a:cxn ang="0">
                      <a:pos x="289" y="619"/>
                    </a:cxn>
                    <a:cxn ang="0">
                      <a:pos x="274" y="536"/>
                    </a:cxn>
                    <a:cxn ang="0">
                      <a:pos x="255" y="428"/>
                    </a:cxn>
                    <a:cxn ang="0">
                      <a:pos x="207" y="281"/>
                    </a:cxn>
                    <a:cxn ang="0">
                      <a:pos x="210" y="64"/>
                    </a:cxn>
                    <a:cxn ang="0">
                      <a:pos x="252" y="34"/>
                    </a:cxn>
                    <a:cxn ang="0">
                      <a:pos x="319" y="90"/>
                    </a:cxn>
                    <a:cxn ang="0">
                      <a:pos x="349" y="139"/>
                    </a:cxn>
                    <a:cxn ang="0">
                      <a:pos x="368" y="203"/>
                    </a:cxn>
                    <a:cxn ang="0">
                      <a:pos x="447" y="229"/>
                    </a:cxn>
                    <a:cxn ang="0">
                      <a:pos x="492" y="248"/>
                    </a:cxn>
                    <a:cxn ang="0">
                      <a:pos x="604" y="289"/>
                    </a:cxn>
                    <a:cxn ang="0">
                      <a:pos x="668" y="446"/>
                    </a:cxn>
                    <a:cxn ang="0">
                      <a:pos x="780" y="461"/>
                    </a:cxn>
                    <a:cxn ang="0">
                      <a:pos x="822" y="428"/>
                    </a:cxn>
                    <a:cxn ang="0">
                      <a:pos x="822" y="525"/>
                    </a:cxn>
                    <a:cxn ang="0">
                      <a:pos x="807" y="593"/>
                    </a:cxn>
                    <a:cxn ang="0">
                      <a:pos x="859" y="671"/>
                    </a:cxn>
                    <a:cxn ang="0">
                      <a:pos x="919" y="728"/>
                    </a:cxn>
                    <a:cxn ang="0">
                      <a:pos x="960" y="836"/>
                    </a:cxn>
                    <a:cxn ang="0">
                      <a:pos x="915" y="881"/>
                    </a:cxn>
                    <a:cxn ang="0">
                      <a:pos x="882" y="923"/>
                    </a:cxn>
                    <a:cxn ang="0">
                      <a:pos x="803" y="983"/>
                    </a:cxn>
                    <a:cxn ang="0">
                      <a:pos x="762" y="994"/>
                    </a:cxn>
                    <a:cxn ang="0">
                      <a:pos x="810" y="1076"/>
                    </a:cxn>
                    <a:cxn ang="0">
                      <a:pos x="844" y="1095"/>
                    </a:cxn>
                    <a:cxn ang="0">
                      <a:pos x="893" y="1088"/>
                    </a:cxn>
                    <a:cxn ang="0">
                      <a:pos x="957" y="1091"/>
                    </a:cxn>
                    <a:cxn ang="0">
                      <a:pos x="987" y="1125"/>
                    </a:cxn>
                    <a:cxn ang="0">
                      <a:pos x="975" y="1215"/>
                    </a:cxn>
                    <a:cxn ang="0">
                      <a:pos x="975" y="1275"/>
                    </a:cxn>
                    <a:cxn ang="0">
                      <a:pos x="953" y="1343"/>
                    </a:cxn>
                    <a:cxn ang="0">
                      <a:pos x="1017" y="1324"/>
                    </a:cxn>
                    <a:cxn ang="0">
                      <a:pos x="1062" y="1301"/>
                    </a:cxn>
                    <a:cxn ang="0">
                      <a:pos x="1039" y="1354"/>
                    </a:cxn>
                    <a:cxn ang="0">
                      <a:pos x="1039" y="1433"/>
                    </a:cxn>
                    <a:cxn ang="0">
                      <a:pos x="1020" y="1485"/>
                    </a:cxn>
                    <a:cxn ang="0">
                      <a:pos x="1020" y="1511"/>
                    </a:cxn>
                  </a:cxnLst>
                  <a:rect l="0" t="0" r="r" b="b"/>
                  <a:pathLst>
                    <a:path w="1066" h="1536">
                      <a:moveTo>
                        <a:pt x="135" y="1519"/>
                      </a:moveTo>
                      <a:lnTo>
                        <a:pt x="87" y="1410"/>
                      </a:lnTo>
                      <a:cubicBezTo>
                        <a:pt x="88" y="1335"/>
                        <a:pt x="87" y="1260"/>
                        <a:pt x="90" y="1185"/>
                      </a:cubicBezTo>
                      <a:cubicBezTo>
                        <a:pt x="91" y="1169"/>
                        <a:pt x="102" y="1140"/>
                        <a:pt x="102" y="1140"/>
                      </a:cubicBezTo>
                      <a:cubicBezTo>
                        <a:pt x="102" y="1125"/>
                        <a:pt x="84" y="1114"/>
                        <a:pt x="79" y="1099"/>
                      </a:cubicBezTo>
                      <a:cubicBezTo>
                        <a:pt x="74" y="1084"/>
                        <a:pt x="71" y="1066"/>
                        <a:pt x="75" y="1050"/>
                      </a:cubicBezTo>
                      <a:cubicBezTo>
                        <a:pt x="92" y="1035"/>
                        <a:pt x="94" y="1027"/>
                        <a:pt x="102" y="1005"/>
                      </a:cubicBezTo>
                      <a:cubicBezTo>
                        <a:pt x="105" y="997"/>
                        <a:pt x="109" y="979"/>
                        <a:pt x="109" y="979"/>
                      </a:cubicBezTo>
                      <a:cubicBezTo>
                        <a:pt x="103" y="962"/>
                        <a:pt x="103" y="948"/>
                        <a:pt x="87" y="938"/>
                      </a:cubicBezTo>
                      <a:cubicBezTo>
                        <a:pt x="81" y="915"/>
                        <a:pt x="71" y="907"/>
                        <a:pt x="75" y="881"/>
                      </a:cubicBezTo>
                      <a:cubicBezTo>
                        <a:pt x="70" y="839"/>
                        <a:pt x="96" y="799"/>
                        <a:pt x="53" y="776"/>
                      </a:cubicBezTo>
                      <a:cubicBezTo>
                        <a:pt x="44" y="750"/>
                        <a:pt x="49" y="761"/>
                        <a:pt x="38" y="743"/>
                      </a:cubicBezTo>
                      <a:cubicBezTo>
                        <a:pt x="70" y="720"/>
                        <a:pt x="8" y="693"/>
                        <a:pt x="8" y="671"/>
                      </a:cubicBezTo>
                      <a:cubicBezTo>
                        <a:pt x="17" y="651"/>
                        <a:pt x="12" y="651"/>
                        <a:pt x="0" y="634"/>
                      </a:cubicBezTo>
                      <a:cubicBezTo>
                        <a:pt x="11" y="619"/>
                        <a:pt x="13" y="612"/>
                        <a:pt x="30" y="604"/>
                      </a:cubicBezTo>
                      <a:cubicBezTo>
                        <a:pt x="60" y="626"/>
                        <a:pt x="44" y="648"/>
                        <a:pt x="64" y="668"/>
                      </a:cubicBezTo>
                      <a:cubicBezTo>
                        <a:pt x="82" y="686"/>
                        <a:pt x="115" y="694"/>
                        <a:pt x="139" y="698"/>
                      </a:cubicBezTo>
                      <a:cubicBezTo>
                        <a:pt x="140" y="702"/>
                        <a:pt x="139" y="707"/>
                        <a:pt x="143" y="709"/>
                      </a:cubicBezTo>
                      <a:cubicBezTo>
                        <a:pt x="143" y="709"/>
                        <a:pt x="182" y="700"/>
                        <a:pt x="188" y="698"/>
                      </a:cubicBezTo>
                      <a:cubicBezTo>
                        <a:pt x="205" y="685"/>
                        <a:pt x="215" y="691"/>
                        <a:pt x="229" y="705"/>
                      </a:cubicBezTo>
                      <a:cubicBezTo>
                        <a:pt x="256" y="695"/>
                        <a:pt x="262" y="693"/>
                        <a:pt x="282" y="675"/>
                      </a:cubicBezTo>
                      <a:cubicBezTo>
                        <a:pt x="293" y="651"/>
                        <a:pt x="298" y="644"/>
                        <a:pt x="289" y="619"/>
                      </a:cubicBezTo>
                      <a:cubicBezTo>
                        <a:pt x="296" y="601"/>
                        <a:pt x="301" y="582"/>
                        <a:pt x="293" y="563"/>
                      </a:cubicBezTo>
                      <a:cubicBezTo>
                        <a:pt x="289" y="553"/>
                        <a:pt x="280" y="545"/>
                        <a:pt x="274" y="536"/>
                      </a:cubicBezTo>
                      <a:cubicBezTo>
                        <a:pt x="272" y="532"/>
                        <a:pt x="267" y="525"/>
                        <a:pt x="267" y="525"/>
                      </a:cubicBezTo>
                      <a:cubicBezTo>
                        <a:pt x="272" y="490"/>
                        <a:pt x="277" y="458"/>
                        <a:pt x="255" y="428"/>
                      </a:cubicBezTo>
                      <a:cubicBezTo>
                        <a:pt x="252" y="410"/>
                        <a:pt x="244" y="403"/>
                        <a:pt x="240" y="386"/>
                      </a:cubicBezTo>
                      <a:cubicBezTo>
                        <a:pt x="232" y="355"/>
                        <a:pt x="229" y="305"/>
                        <a:pt x="207" y="281"/>
                      </a:cubicBezTo>
                      <a:cubicBezTo>
                        <a:pt x="199" y="258"/>
                        <a:pt x="193" y="239"/>
                        <a:pt x="188" y="214"/>
                      </a:cubicBezTo>
                      <a:cubicBezTo>
                        <a:pt x="186" y="157"/>
                        <a:pt x="151" y="85"/>
                        <a:pt x="210" y="64"/>
                      </a:cubicBezTo>
                      <a:cubicBezTo>
                        <a:pt x="231" y="38"/>
                        <a:pt x="229" y="38"/>
                        <a:pt x="233" y="0"/>
                      </a:cubicBezTo>
                      <a:cubicBezTo>
                        <a:pt x="240" y="12"/>
                        <a:pt x="244" y="23"/>
                        <a:pt x="252" y="34"/>
                      </a:cubicBezTo>
                      <a:cubicBezTo>
                        <a:pt x="260" y="62"/>
                        <a:pt x="289" y="72"/>
                        <a:pt x="315" y="79"/>
                      </a:cubicBezTo>
                      <a:cubicBezTo>
                        <a:pt x="316" y="83"/>
                        <a:pt x="316" y="87"/>
                        <a:pt x="319" y="90"/>
                      </a:cubicBezTo>
                      <a:cubicBezTo>
                        <a:pt x="322" y="93"/>
                        <a:pt x="328" y="91"/>
                        <a:pt x="330" y="94"/>
                      </a:cubicBezTo>
                      <a:cubicBezTo>
                        <a:pt x="334" y="102"/>
                        <a:pt x="344" y="125"/>
                        <a:pt x="349" y="139"/>
                      </a:cubicBezTo>
                      <a:cubicBezTo>
                        <a:pt x="354" y="153"/>
                        <a:pt x="357" y="165"/>
                        <a:pt x="360" y="176"/>
                      </a:cubicBezTo>
                      <a:cubicBezTo>
                        <a:pt x="362" y="185"/>
                        <a:pt x="361" y="197"/>
                        <a:pt x="368" y="203"/>
                      </a:cubicBezTo>
                      <a:cubicBezTo>
                        <a:pt x="375" y="209"/>
                        <a:pt x="385" y="207"/>
                        <a:pt x="394" y="210"/>
                      </a:cubicBezTo>
                      <a:cubicBezTo>
                        <a:pt x="412" y="216"/>
                        <a:pt x="429" y="223"/>
                        <a:pt x="447" y="229"/>
                      </a:cubicBezTo>
                      <a:cubicBezTo>
                        <a:pt x="475" y="237"/>
                        <a:pt x="441" y="228"/>
                        <a:pt x="469" y="240"/>
                      </a:cubicBezTo>
                      <a:cubicBezTo>
                        <a:pt x="476" y="243"/>
                        <a:pt x="492" y="248"/>
                        <a:pt x="492" y="248"/>
                      </a:cubicBezTo>
                      <a:cubicBezTo>
                        <a:pt x="513" y="240"/>
                        <a:pt x="521" y="239"/>
                        <a:pt x="540" y="251"/>
                      </a:cubicBezTo>
                      <a:cubicBezTo>
                        <a:pt x="560" y="282"/>
                        <a:pt x="568" y="281"/>
                        <a:pt x="604" y="289"/>
                      </a:cubicBezTo>
                      <a:cubicBezTo>
                        <a:pt x="619" y="310"/>
                        <a:pt x="591" y="348"/>
                        <a:pt x="623" y="360"/>
                      </a:cubicBezTo>
                      <a:cubicBezTo>
                        <a:pt x="647" y="384"/>
                        <a:pt x="648" y="419"/>
                        <a:pt x="668" y="446"/>
                      </a:cubicBezTo>
                      <a:cubicBezTo>
                        <a:pt x="675" y="467"/>
                        <a:pt x="675" y="480"/>
                        <a:pt x="698" y="488"/>
                      </a:cubicBezTo>
                      <a:cubicBezTo>
                        <a:pt x="733" y="484"/>
                        <a:pt x="753" y="481"/>
                        <a:pt x="780" y="461"/>
                      </a:cubicBezTo>
                      <a:cubicBezTo>
                        <a:pt x="796" y="453"/>
                        <a:pt x="792" y="440"/>
                        <a:pt x="799" y="435"/>
                      </a:cubicBezTo>
                      <a:cubicBezTo>
                        <a:pt x="806" y="430"/>
                        <a:pt x="816" y="428"/>
                        <a:pt x="822" y="428"/>
                      </a:cubicBezTo>
                      <a:cubicBezTo>
                        <a:pt x="836" y="437"/>
                        <a:pt x="829" y="419"/>
                        <a:pt x="833" y="435"/>
                      </a:cubicBezTo>
                      <a:cubicBezTo>
                        <a:pt x="832" y="449"/>
                        <a:pt x="823" y="504"/>
                        <a:pt x="822" y="525"/>
                      </a:cubicBezTo>
                      <a:cubicBezTo>
                        <a:pt x="821" y="546"/>
                        <a:pt x="827" y="548"/>
                        <a:pt x="825" y="559"/>
                      </a:cubicBezTo>
                      <a:cubicBezTo>
                        <a:pt x="823" y="570"/>
                        <a:pt x="804" y="582"/>
                        <a:pt x="807" y="593"/>
                      </a:cubicBezTo>
                      <a:cubicBezTo>
                        <a:pt x="816" y="642"/>
                        <a:pt x="809" y="614"/>
                        <a:pt x="844" y="623"/>
                      </a:cubicBezTo>
                      <a:cubicBezTo>
                        <a:pt x="852" y="644"/>
                        <a:pt x="855" y="649"/>
                        <a:pt x="859" y="671"/>
                      </a:cubicBezTo>
                      <a:cubicBezTo>
                        <a:pt x="861" y="680"/>
                        <a:pt x="876" y="689"/>
                        <a:pt x="885" y="690"/>
                      </a:cubicBezTo>
                      <a:cubicBezTo>
                        <a:pt x="909" y="698"/>
                        <a:pt x="910" y="708"/>
                        <a:pt x="919" y="728"/>
                      </a:cubicBezTo>
                      <a:cubicBezTo>
                        <a:pt x="925" y="741"/>
                        <a:pt x="941" y="779"/>
                        <a:pt x="953" y="784"/>
                      </a:cubicBezTo>
                      <a:cubicBezTo>
                        <a:pt x="959" y="801"/>
                        <a:pt x="966" y="820"/>
                        <a:pt x="960" y="836"/>
                      </a:cubicBezTo>
                      <a:cubicBezTo>
                        <a:pt x="958" y="850"/>
                        <a:pt x="949" y="859"/>
                        <a:pt x="942" y="866"/>
                      </a:cubicBezTo>
                      <a:cubicBezTo>
                        <a:pt x="935" y="873"/>
                        <a:pt x="921" y="875"/>
                        <a:pt x="915" y="881"/>
                      </a:cubicBezTo>
                      <a:cubicBezTo>
                        <a:pt x="911" y="888"/>
                        <a:pt x="909" y="897"/>
                        <a:pt x="904" y="904"/>
                      </a:cubicBezTo>
                      <a:cubicBezTo>
                        <a:pt x="898" y="911"/>
                        <a:pt x="889" y="916"/>
                        <a:pt x="882" y="923"/>
                      </a:cubicBezTo>
                      <a:cubicBezTo>
                        <a:pt x="871" y="953"/>
                        <a:pt x="869" y="948"/>
                        <a:pt x="837" y="953"/>
                      </a:cubicBezTo>
                      <a:cubicBezTo>
                        <a:pt x="824" y="962"/>
                        <a:pt x="812" y="977"/>
                        <a:pt x="803" y="983"/>
                      </a:cubicBezTo>
                      <a:cubicBezTo>
                        <a:pt x="794" y="989"/>
                        <a:pt x="791" y="984"/>
                        <a:pt x="784" y="986"/>
                      </a:cubicBezTo>
                      <a:cubicBezTo>
                        <a:pt x="777" y="989"/>
                        <a:pt x="762" y="994"/>
                        <a:pt x="762" y="994"/>
                      </a:cubicBezTo>
                      <a:cubicBezTo>
                        <a:pt x="744" y="1019"/>
                        <a:pt x="755" y="1026"/>
                        <a:pt x="784" y="1031"/>
                      </a:cubicBezTo>
                      <a:cubicBezTo>
                        <a:pt x="790" y="1053"/>
                        <a:pt x="789" y="1066"/>
                        <a:pt x="810" y="1076"/>
                      </a:cubicBezTo>
                      <a:cubicBezTo>
                        <a:pt x="813" y="1080"/>
                        <a:pt x="814" y="1086"/>
                        <a:pt x="818" y="1088"/>
                      </a:cubicBezTo>
                      <a:cubicBezTo>
                        <a:pt x="826" y="1092"/>
                        <a:pt x="844" y="1095"/>
                        <a:pt x="844" y="1095"/>
                      </a:cubicBezTo>
                      <a:cubicBezTo>
                        <a:pt x="850" y="1094"/>
                        <a:pt x="844" y="1085"/>
                        <a:pt x="852" y="1084"/>
                      </a:cubicBezTo>
                      <a:cubicBezTo>
                        <a:pt x="860" y="1083"/>
                        <a:pt x="882" y="1086"/>
                        <a:pt x="893" y="1088"/>
                      </a:cubicBezTo>
                      <a:cubicBezTo>
                        <a:pt x="901" y="1091"/>
                        <a:pt x="911" y="1092"/>
                        <a:pt x="919" y="1095"/>
                      </a:cubicBezTo>
                      <a:cubicBezTo>
                        <a:pt x="927" y="1095"/>
                        <a:pt x="948" y="1090"/>
                        <a:pt x="957" y="1091"/>
                      </a:cubicBezTo>
                      <a:cubicBezTo>
                        <a:pt x="968" y="1093"/>
                        <a:pt x="978" y="1104"/>
                        <a:pt x="983" y="1110"/>
                      </a:cubicBezTo>
                      <a:cubicBezTo>
                        <a:pt x="991" y="1114"/>
                        <a:pt x="981" y="1117"/>
                        <a:pt x="987" y="1125"/>
                      </a:cubicBezTo>
                      <a:cubicBezTo>
                        <a:pt x="982" y="1142"/>
                        <a:pt x="978" y="1149"/>
                        <a:pt x="964" y="1159"/>
                      </a:cubicBezTo>
                      <a:cubicBezTo>
                        <a:pt x="961" y="1170"/>
                        <a:pt x="971" y="1201"/>
                        <a:pt x="975" y="1215"/>
                      </a:cubicBezTo>
                      <a:cubicBezTo>
                        <a:pt x="979" y="1229"/>
                        <a:pt x="990" y="1235"/>
                        <a:pt x="990" y="1245"/>
                      </a:cubicBezTo>
                      <a:cubicBezTo>
                        <a:pt x="985" y="1255"/>
                        <a:pt x="978" y="1264"/>
                        <a:pt x="975" y="1275"/>
                      </a:cubicBezTo>
                      <a:cubicBezTo>
                        <a:pt x="966" y="1310"/>
                        <a:pt x="982" y="1294"/>
                        <a:pt x="960" y="1309"/>
                      </a:cubicBezTo>
                      <a:cubicBezTo>
                        <a:pt x="973" y="1326"/>
                        <a:pt x="959" y="1325"/>
                        <a:pt x="953" y="1343"/>
                      </a:cubicBezTo>
                      <a:cubicBezTo>
                        <a:pt x="955" y="1347"/>
                        <a:pt x="956" y="1353"/>
                        <a:pt x="960" y="1354"/>
                      </a:cubicBezTo>
                      <a:cubicBezTo>
                        <a:pt x="1014" y="1362"/>
                        <a:pt x="996" y="1350"/>
                        <a:pt x="1017" y="1324"/>
                      </a:cubicBezTo>
                      <a:cubicBezTo>
                        <a:pt x="1020" y="1321"/>
                        <a:pt x="1024" y="1319"/>
                        <a:pt x="1028" y="1316"/>
                      </a:cubicBezTo>
                      <a:cubicBezTo>
                        <a:pt x="1038" y="1309"/>
                        <a:pt x="1062" y="1301"/>
                        <a:pt x="1062" y="1301"/>
                      </a:cubicBezTo>
                      <a:cubicBezTo>
                        <a:pt x="1066" y="1305"/>
                        <a:pt x="1051" y="1334"/>
                        <a:pt x="1047" y="1343"/>
                      </a:cubicBezTo>
                      <a:cubicBezTo>
                        <a:pt x="1043" y="1352"/>
                        <a:pt x="1039" y="1345"/>
                        <a:pt x="1039" y="1354"/>
                      </a:cubicBezTo>
                      <a:cubicBezTo>
                        <a:pt x="1041" y="1368"/>
                        <a:pt x="1048" y="1381"/>
                        <a:pt x="1047" y="1395"/>
                      </a:cubicBezTo>
                      <a:cubicBezTo>
                        <a:pt x="1046" y="1408"/>
                        <a:pt x="1039" y="1433"/>
                        <a:pt x="1039" y="1433"/>
                      </a:cubicBezTo>
                      <a:cubicBezTo>
                        <a:pt x="1052" y="1451"/>
                        <a:pt x="1038" y="1450"/>
                        <a:pt x="1028" y="1466"/>
                      </a:cubicBezTo>
                      <a:cubicBezTo>
                        <a:pt x="1039" y="1498"/>
                        <a:pt x="1030" y="1458"/>
                        <a:pt x="1020" y="1485"/>
                      </a:cubicBezTo>
                      <a:cubicBezTo>
                        <a:pt x="1019" y="1488"/>
                        <a:pt x="1027" y="1507"/>
                        <a:pt x="1028" y="1511"/>
                      </a:cubicBezTo>
                      <a:cubicBezTo>
                        <a:pt x="1021" y="1536"/>
                        <a:pt x="1020" y="1524"/>
                        <a:pt x="1020" y="1511"/>
                      </a:cubicBezTo>
                      <a:lnTo>
                        <a:pt x="135" y="1519"/>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39" name="Group 70"/>
              <p:cNvGrpSpPr>
                <a:grpSpLocks noChangeAspect="1"/>
              </p:cNvGrpSpPr>
              <p:nvPr/>
            </p:nvGrpSpPr>
            <p:grpSpPr bwMode="auto">
              <a:xfrm>
                <a:off x="7079624" y="13313121"/>
                <a:ext cx="2015287" cy="2113082"/>
                <a:chOff x="6263" y="10646"/>
                <a:chExt cx="1443" cy="1512"/>
              </a:xfrm>
              <a:grpFill/>
            </p:grpSpPr>
            <p:sp>
              <p:nvSpPr>
                <p:cNvPr id="79" name="Freeform 71"/>
                <p:cNvSpPr>
                  <a:spLocks noChangeAspect="1"/>
                </p:cNvSpPr>
                <p:nvPr/>
              </p:nvSpPr>
              <p:spPr bwMode="auto">
                <a:xfrm>
                  <a:off x="6263" y="10646"/>
                  <a:ext cx="1443" cy="1512"/>
                </a:xfrm>
                <a:custGeom>
                  <a:avLst/>
                  <a:gdLst/>
                  <a:ahLst/>
                  <a:cxnLst>
                    <a:cxn ang="0">
                      <a:pos x="1320" y="45"/>
                    </a:cxn>
                    <a:cxn ang="0">
                      <a:pos x="1282" y="34"/>
                    </a:cxn>
                    <a:cxn ang="0">
                      <a:pos x="1222" y="0"/>
                    </a:cxn>
                    <a:cxn ang="0">
                      <a:pos x="1252" y="64"/>
                    </a:cxn>
                    <a:cxn ang="0">
                      <a:pos x="1211" y="132"/>
                    </a:cxn>
                    <a:cxn ang="0">
                      <a:pos x="1095" y="162"/>
                    </a:cxn>
                    <a:cxn ang="0">
                      <a:pos x="945" y="162"/>
                    </a:cxn>
                    <a:cxn ang="0">
                      <a:pos x="888" y="259"/>
                    </a:cxn>
                    <a:cxn ang="0">
                      <a:pos x="862" y="364"/>
                    </a:cxn>
                    <a:cxn ang="0">
                      <a:pos x="862" y="435"/>
                    </a:cxn>
                    <a:cxn ang="0">
                      <a:pos x="757" y="484"/>
                    </a:cxn>
                    <a:cxn ang="0">
                      <a:pos x="645" y="488"/>
                    </a:cxn>
                    <a:cxn ang="0">
                      <a:pos x="600" y="495"/>
                    </a:cxn>
                    <a:cxn ang="0">
                      <a:pos x="476" y="529"/>
                    </a:cxn>
                    <a:cxn ang="0">
                      <a:pos x="303" y="604"/>
                    </a:cxn>
                    <a:cxn ang="0">
                      <a:pos x="217" y="702"/>
                    </a:cxn>
                    <a:cxn ang="0">
                      <a:pos x="176" y="822"/>
                    </a:cxn>
                    <a:cxn ang="0">
                      <a:pos x="183" y="953"/>
                    </a:cxn>
                    <a:cxn ang="0">
                      <a:pos x="120" y="1144"/>
                    </a:cxn>
                    <a:cxn ang="0">
                      <a:pos x="26" y="1242"/>
                    </a:cxn>
                    <a:cxn ang="0">
                      <a:pos x="22" y="1448"/>
                    </a:cxn>
                    <a:cxn ang="0">
                      <a:pos x="105" y="1512"/>
                    </a:cxn>
                    <a:cxn ang="0">
                      <a:pos x="210" y="1500"/>
                    </a:cxn>
                    <a:cxn ang="0">
                      <a:pos x="258" y="1395"/>
                    </a:cxn>
                    <a:cxn ang="0">
                      <a:pos x="303" y="1309"/>
                    </a:cxn>
                    <a:cxn ang="0">
                      <a:pos x="318" y="1159"/>
                    </a:cxn>
                    <a:cxn ang="0">
                      <a:pos x="367" y="1039"/>
                    </a:cxn>
                    <a:cxn ang="0">
                      <a:pos x="483" y="889"/>
                    </a:cxn>
                    <a:cxn ang="0">
                      <a:pos x="543" y="788"/>
                    </a:cxn>
                    <a:cxn ang="0">
                      <a:pos x="675" y="773"/>
                    </a:cxn>
                    <a:cxn ang="0">
                      <a:pos x="750" y="810"/>
                    </a:cxn>
                    <a:cxn ang="0">
                      <a:pos x="727" y="915"/>
                    </a:cxn>
                    <a:cxn ang="0">
                      <a:pos x="727" y="1020"/>
                    </a:cxn>
                    <a:cxn ang="0">
                      <a:pos x="810" y="1032"/>
                    </a:cxn>
                    <a:cxn ang="0">
                      <a:pos x="825" y="964"/>
                    </a:cxn>
                    <a:cxn ang="0">
                      <a:pos x="911" y="1054"/>
                    </a:cxn>
                    <a:cxn ang="0">
                      <a:pos x="941" y="953"/>
                    </a:cxn>
                    <a:cxn ang="0">
                      <a:pos x="963" y="870"/>
                    </a:cxn>
                    <a:cxn ang="0">
                      <a:pos x="1050" y="855"/>
                    </a:cxn>
                    <a:cxn ang="0">
                      <a:pos x="990" y="900"/>
                    </a:cxn>
                    <a:cxn ang="0">
                      <a:pos x="1061" y="897"/>
                    </a:cxn>
                    <a:cxn ang="0">
                      <a:pos x="1053" y="942"/>
                    </a:cxn>
                    <a:cxn ang="0">
                      <a:pos x="997" y="964"/>
                    </a:cxn>
                    <a:cxn ang="0">
                      <a:pos x="1065" y="1024"/>
                    </a:cxn>
                    <a:cxn ang="0">
                      <a:pos x="1140" y="1032"/>
                    </a:cxn>
                    <a:cxn ang="0">
                      <a:pos x="1222" y="1088"/>
                    </a:cxn>
                    <a:cxn ang="0">
                      <a:pos x="1282" y="1088"/>
                    </a:cxn>
                    <a:cxn ang="0">
                      <a:pos x="1233" y="1002"/>
                    </a:cxn>
                    <a:cxn ang="0">
                      <a:pos x="1222" y="915"/>
                    </a:cxn>
                    <a:cxn ang="0">
                      <a:pos x="1286" y="874"/>
                    </a:cxn>
                    <a:cxn ang="0">
                      <a:pos x="1316" y="780"/>
                    </a:cxn>
                    <a:cxn ang="0">
                      <a:pos x="1402" y="732"/>
                    </a:cxn>
                    <a:cxn ang="0">
                      <a:pos x="1421" y="634"/>
                    </a:cxn>
                    <a:cxn ang="0">
                      <a:pos x="1346" y="544"/>
                    </a:cxn>
                  </a:cxnLst>
                  <a:rect l="0" t="0" r="r" b="b"/>
                  <a:pathLst>
                    <a:path w="1443" h="1512">
                      <a:moveTo>
                        <a:pt x="1335" y="79"/>
                      </a:moveTo>
                      <a:lnTo>
                        <a:pt x="1320" y="72"/>
                      </a:lnTo>
                      <a:lnTo>
                        <a:pt x="1320" y="45"/>
                      </a:lnTo>
                      <a:lnTo>
                        <a:pt x="1305" y="15"/>
                      </a:lnTo>
                      <a:lnTo>
                        <a:pt x="1301" y="42"/>
                      </a:lnTo>
                      <a:lnTo>
                        <a:pt x="1282" y="34"/>
                      </a:lnTo>
                      <a:lnTo>
                        <a:pt x="1267" y="15"/>
                      </a:lnTo>
                      <a:lnTo>
                        <a:pt x="1252" y="12"/>
                      </a:lnTo>
                      <a:lnTo>
                        <a:pt x="1222" y="0"/>
                      </a:lnTo>
                      <a:lnTo>
                        <a:pt x="1211" y="19"/>
                      </a:lnTo>
                      <a:lnTo>
                        <a:pt x="1241" y="34"/>
                      </a:lnTo>
                      <a:lnTo>
                        <a:pt x="1252" y="64"/>
                      </a:lnTo>
                      <a:lnTo>
                        <a:pt x="1222" y="94"/>
                      </a:lnTo>
                      <a:lnTo>
                        <a:pt x="1196" y="90"/>
                      </a:lnTo>
                      <a:lnTo>
                        <a:pt x="1211" y="132"/>
                      </a:lnTo>
                      <a:lnTo>
                        <a:pt x="1173" y="143"/>
                      </a:lnTo>
                      <a:lnTo>
                        <a:pt x="1155" y="177"/>
                      </a:lnTo>
                      <a:lnTo>
                        <a:pt x="1095" y="162"/>
                      </a:lnTo>
                      <a:lnTo>
                        <a:pt x="1065" y="165"/>
                      </a:lnTo>
                      <a:lnTo>
                        <a:pt x="993" y="150"/>
                      </a:lnTo>
                      <a:lnTo>
                        <a:pt x="945" y="162"/>
                      </a:lnTo>
                      <a:lnTo>
                        <a:pt x="918" y="203"/>
                      </a:lnTo>
                      <a:lnTo>
                        <a:pt x="907" y="244"/>
                      </a:lnTo>
                      <a:lnTo>
                        <a:pt x="888" y="259"/>
                      </a:lnTo>
                      <a:lnTo>
                        <a:pt x="885" y="300"/>
                      </a:lnTo>
                      <a:lnTo>
                        <a:pt x="862" y="334"/>
                      </a:lnTo>
                      <a:lnTo>
                        <a:pt x="862" y="364"/>
                      </a:lnTo>
                      <a:lnTo>
                        <a:pt x="896" y="387"/>
                      </a:lnTo>
                      <a:lnTo>
                        <a:pt x="896" y="420"/>
                      </a:lnTo>
                      <a:lnTo>
                        <a:pt x="862" y="435"/>
                      </a:lnTo>
                      <a:lnTo>
                        <a:pt x="840" y="465"/>
                      </a:lnTo>
                      <a:lnTo>
                        <a:pt x="780" y="469"/>
                      </a:lnTo>
                      <a:lnTo>
                        <a:pt x="757" y="484"/>
                      </a:lnTo>
                      <a:lnTo>
                        <a:pt x="720" y="488"/>
                      </a:lnTo>
                      <a:lnTo>
                        <a:pt x="690" y="477"/>
                      </a:lnTo>
                      <a:lnTo>
                        <a:pt x="645" y="488"/>
                      </a:lnTo>
                      <a:lnTo>
                        <a:pt x="652" y="447"/>
                      </a:lnTo>
                      <a:lnTo>
                        <a:pt x="633" y="435"/>
                      </a:lnTo>
                      <a:lnTo>
                        <a:pt x="600" y="495"/>
                      </a:lnTo>
                      <a:lnTo>
                        <a:pt x="582" y="499"/>
                      </a:lnTo>
                      <a:lnTo>
                        <a:pt x="543" y="525"/>
                      </a:lnTo>
                      <a:lnTo>
                        <a:pt x="476" y="529"/>
                      </a:lnTo>
                      <a:lnTo>
                        <a:pt x="423" y="544"/>
                      </a:lnTo>
                      <a:lnTo>
                        <a:pt x="360" y="563"/>
                      </a:lnTo>
                      <a:lnTo>
                        <a:pt x="303" y="604"/>
                      </a:lnTo>
                      <a:lnTo>
                        <a:pt x="266" y="623"/>
                      </a:lnTo>
                      <a:lnTo>
                        <a:pt x="270" y="668"/>
                      </a:lnTo>
                      <a:lnTo>
                        <a:pt x="217" y="702"/>
                      </a:lnTo>
                      <a:lnTo>
                        <a:pt x="191" y="762"/>
                      </a:lnTo>
                      <a:lnTo>
                        <a:pt x="165" y="795"/>
                      </a:lnTo>
                      <a:lnTo>
                        <a:pt x="176" y="822"/>
                      </a:lnTo>
                      <a:lnTo>
                        <a:pt x="202" y="874"/>
                      </a:lnTo>
                      <a:lnTo>
                        <a:pt x="180" y="912"/>
                      </a:lnTo>
                      <a:lnTo>
                        <a:pt x="183" y="953"/>
                      </a:lnTo>
                      <a:lnTo>
                        <a:pt x="137" y="1032"/>
                      </a:lnTo>
                      <a:lnTo>
                        <a:pt x="135" y="1092"/>
                      </a:lnTo>
                      <a:lnTo>
                        <a:pt x="120" y="1144"/>
                      </a:lnTo>
                      <a:lnTo>
                        <a:pt x="90" y="1182"/>
                      </a:lnTo>
                      <a:lnTo>
                        <a:pt x="82" y="1212"/>
                      </a:lnTo>
                      <a:lnTo>
                        <a:pt x="26" y="1242"/>
                      </a:lnTo>
                      <a:lnTo>
                        <a:pt x="0" y="1317"/>
                      </a:lnTo>
                      <a:lnTo>
                        <a:pt x="15" y="1373"/>
                      </a:lnTo>
                      <a:lnTo>
                        <a:pt x="22" y="1448"/>
                      </a:lnTo>
                      <a:lnTo>
                        <a:pt x="60" y="1470"/>
                      </a:lnTo>
                      <a:lnTo>
                        <a:pt x="86" y="1489"/>
                      </a:lnTo>
                      <a:lnTo>
                        <a:pt x="105" y="1512"/>
                      </a:lnTo>
                      <a:lnTo>
                        <a:pt x="138" y="1512"/>
                      </a:lnTo>
                      <a:lnTo>
                        <a:pt x="183" y="1512"/>
                      </a:lnTo>
                      <a:lnTo>
                        <a:pt x="210" y="1500"/>
                      </a:lnTo>
                      <a:lnTo>
                        <a:pt x="228" y="1463"/>
                      </a:lnTo>
                      <a:lnTo>
                        <a:pt x="236" y="1425"/>
                      </a:lnTo>
                      <a:lnTo>
                        <a:pt x="258" y="1395"/>
                      </a:lnTo>
                      <a:lnTo>
                        <a:pt x="277" y="1365"/>
                      </a:lnTo>
                      <a:lnTo>
                        <a:pt x="303" y="1362"/>
                      </a:lnTo>
                      <a:lnTo>
                        <a:pt x="303" y="1309"/>
                      </a:lnTo>
                      <a:lnTo>
                        <a:pt x="292" y="1272"/>
                      </a:lnTo>
                      <a:lnTo>
                        <a:pt x="318" y="1215"/>
                      </a:lnTo>
                      <a:lnTo>
                        <a:pt x="318" y="1159"/>
                      </a:lnTo>
                      <a:lnTo>
                        <a:pt x="348" y="1122"/>
                      </a:lnTo>
                      <a:lnTo>
                        <a:pt x="360" y="1077"/>
                      </a:lnTo>
                      <a:lnTo>
                        <a:pt x="367" y="1039"/>
                      </a:lnTo>
                      <a:lnTo>
                        <a:pt x="420" y="1017"/>
                      </a:lnTo>
                      <a:lnTo>
                        <a:pt x="450" y="938"/>
                      </a:lnTo>
                      <a:lnTo>
                        <a:pt x="483" y="889"/>
                      </a:lnTo>
                      <a:lnTo>
                        <a:pt x="483" y="859"/>
                      </a:lnTo>
                      <a:lnTo>
                        <a:pt x="525" y="837"/>
                      </a:lnTo>
                      <a:lnTo>
                        <a:pt x="543" y="788"/>
                      </a:lnTo>
                      <a:lnTo>
                        <a:pt x="573" y="799"/>
                      </a:lnTo>
                      <a:lnTo>
                        <a:pt x="611" y="773"/>
                      </a:lnTo>
                      <a:lnTo>
                        <a:pt x="675" y="773"/>
                      </a:lnTo>
                      <a:lnTo>
                        <a:pt x="697" y="788"/>
                      </a:lnTo>
                      <a:lnTo>
                        <a:pt x="742" y="773"/>
                      </a:lnTo>
                      <a:lnTo>
                        <a:pt x="750" y="810"/>
                      </a:lnTo>
                      <a:lnTo>
                        <a:pt x="727" y="848"/>
                      </a:lnTo>
                      <a:lnTo>
                        <a:pt x="731" y="882"/>
                      </a:lnTo>
                      <a:lnTo>
                        <a:pt x="727" y="915"/>
                      </a:lnTo>
                      <a:lnTo>
                        <a:pt x="720" y="968"/>
                      </a:lnTo>
                      <a:lnTo>
                        <a:pt x="723" y="987"/>
                      </a:lnTo>
                      <a:lnTo>
                        <a:pt x="727" y="1020"/>
                      </a:lnTo>
                      <a:lnTo>
                        <a:pt x="753" y="1035"/>
                      </a:lnTo>
                      <a:lnTo>
                        <a:pt x="783" y="1050"/>
                      </a:lnTo>
                      <a:lnTo>
                        <a:pt x="810" y="1032"/>
                      </a:lnTo>
                      <a:lnTo>
                        <a:pt x="783" y="1009"/>
                      </a:lnTo>
                      <a:lnTo>
                        <a:pt x="806" y="990"/>
                      </a:lnTo>
                      <a:lnTo>
                        <a:pt x="825" y="964"/>
                      </a:lnTo>
                      <a:lnTo>
                        <a:pt x="851" y="994"/>
                      </a:lnTo>
                      <a:lnTo>
                        <a:pt x="877" y="1032"/>
                      </a:lnTo>
                      <a:lnTo>
                        <a:pt x="911" y="1054"/>
                      </a:lnTo>
                      <a:lnTo>
                        <a:pt x="922" y="1035"/>
                      </a:lnTo>
                      <a:lnTo>
                        <a:pt x="918" y="998"/>
                      </a:lnTo>
                      <a:lnTo>
                        <a:pt x="941" y="953"/>
                      </a:lnTo>
                      <a:lnTo>
                        <a:pt x="941" y="919"/>
                      </a:lnTo>
                      <a:lnTo>
                        <a:pt x="963" y="897"/>
                      </a:lnTo>
                      <a:lnTo>
                        <a:pt x="963" y="870"/>
                      </a:lnTo>
                      <a:lnTo>
                        <a:pt x="986" y="844"/>
                      </a:lnTo>
                      <a:lnTo>
                        <a:pt x="1020" y="814"/>
                      </a:lnTo>
                      <a:lnTo>
                        <a:pt x="1050" y="855"/>
                      </a:lnTo>
                      <a:lnTo>
                        <a:pt x="1027" y="863"/>
                      </a:lnTo>
                      <a:lnTo>
                        <a:pt x="1001" y="874"/>
                      </a:lnTo>
                      <a:lnTo>
                        <a:pt x="990" y="900"/>
                      </a:lnTo>
                      <a:lnTo>
                        <a:pt x="1016" y="900"/>
                      </a:lnTo>
                      <a:lnTo>
                        <a:pt x="1035" y="889"/>
                      </a:lnTo>
                      <a:lnTo>
                        <a:pt x="1061" y="897"/>
                      </a:lnTo>
                      <a:lnTo>
                        <a:pt x="1065" y="919"/>
                      </a:lnTo>
                      <a:lnTo>
                        <a:pt x="1083" y="938"/>
                      </a:lnTo>
                      <a:lnTo>
                        <a:pt x="1053" y="942"/>
                      </a:lnTo>
                      <a:lnTo>
                        <a:pt x="1020" y="930"/>
                      </a:lnTo>
                      <a:lnTo>
                        <a:pt x="1005" y="945"/>
                      </a:lnTo>
                      <a:lnTo>
                        <a:pt x="997" y="964"/>
                      </a:lnTo>
                      <a:lnTo>
                        <a:pt x="993" y="987"/>
                      </a:lnTo>
                      <a:lnTo>
                        <a:pt x="1031" y="1013"/>
                      </a:lnTo>
                      <a:lnTo>
                        <a:pt x="1065" y="1024"/>
                      </a:lnTo>
                      <a:lnTo>
                        <a:pt x="1095" y="979"/>
                      </a:lnTo>
                      <a:lnTo>
                        <a:pt x="1121" y="987"/>
                      </a:lnTo>
                      <a:lnTo>
                        <a:pt x="1140" y="1032"/>
                      </a:lnTo>
                      <a:lnTo>
                        <a:pt x="1177" y="1058"/>
                      </a:lnTo>
                      <a:lnTo>
                        <a:pt x="1203" y="1088"/>
                      </a:lnTo>
                      <a:lnTo>
                        <a:pt x="1222" y="1088"/>
                      </a:lnTo>
                      <a:lnTo>
                        <a:pt x="1248" y="1118"/>
                      </a:lnTo>
                      <a:lnTo>
                        <a:pt x="1267" y="1099"/>
                      </a:lnTo>
                      <a:lnTo>
                        <a:pt x="1282" y="1088"/>
                      </a:lnTo>
                      <a:lnTo>
                        <a:pt x="1278" y="1054"/>
                      </a:lnTo>
                      <a:lnTo>
                        <a:pt x="1256" y="1028"/>
                      </a:lnTo>
                      <a:lnTo>
                        <a:pt x="1233" y="1002"/>
                      </a:lnTo>
                      <a:lnTo>
                        <a:pt x="1207" y="960"/>
                      </a:lnTo>
                      <a:lnTo>
                        <a:pt x="1222" y="938"/>
                      </a:lnTo>
                      <a:lnTo>
                        <a:pt x="1222" y="915"/>
                      </a:lnTo>
                      <a:lnTo>
                        <a:pt x="1267" y="912"/>
                      </a:lnTo>
                      <a:lnTo>
                        <a:pt x="1278" y="897"/>
                      </a:lnTo>
                      <a:lnTo>
                        <a:pt x="1286" y="874"/>
                      </a:lnTo>
                      <a:lnTo>
                        <a:pt x="1312" y="852"/>
                      </a:lnTo>
                      <a:lnTo>
                        <a:pt x="1312" y="818"/>
                      </a:lnTo>
                      <a:lnTo>
                        <a:pt x="1316" y="780"/>
                      </a:lnTo>
                      <a:lnTo>
                        <a:pt x="1327" y="717"/>
                      </a:lnTo>
                      <a:lnTo>
                        <a:pt x="1391" y="702"/>
                      </a:lnTo>
                      <a:lnTo>
                        <a:pt x="1402" y="732"/>
                      </a:lnTo>
                      <a:lnTo>
                        <a:pt x="1428" y="732"/>
                      </a:lnTo>
                      <a:lnTo>
                        <a:pt x="1443" y="638"/>
                      </a:lnTo>
                      <a:lnTo>
                        <a:pt x="1421" y="634"/>
                      </a:lnTo>
                      <a:lnTo>
                        <a:pt x="1365" y="593"/>
                      </a:lnTo>
                      <a:lnTo>
                        <a:pt x="1376" y="563"/>
                      </a:lnTo>
                      <a:lnTo>
                        <a:pt x="1346" y="544"/>
                      </a:lnTo>
                      <a:lnTo>
                        <a:pt x="1353" y="102"/>
                      </a:lnTo>
                      <a:lnTo>
                        <a:pt x="1335" y="79"/>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0" name="Freeform 72"/>
                <p:cNvSpPr>
                  <a:spLocks noChangeAspect="1"/>
                </p:cNvSpPr>
                <p:nvPr/>
              </p:nvSpPr>
              <p:spPr bwMode="auto">
                <a:xfrm>
                  <a:off x="6974" y="11696"/>
                  <a:ext cx="177" cy="135"/>
                </a:xfrm>
                <a:custGeom>
                  <a:avLst/>
                  <a:gdLst/>
                  <a:ahLst/>
                  <a:cxnLst>
                    <a:cxn ang="0">
                      <a:pos x="16" y="30"/>
                    </a:cxn>
                    <a:cxn ang="0">
                      <a:pos x="31" y="98"/>
                    </a:cxn>
                    <a:cxn ang="0">
                      <a:pos x="54" y="135"/>
                    </a:cxn>
                    <a:cxn ang="0">
                      <a:pos x="69" y="128"/>
                    </a:cxn>
                    <a:cxn ang="0">
                      <a:pos x="155" y="102"/>
                    </a:cxn>
                    <a:cxn ang="0">
                      <a:pos x="136" y="72"/>
                    </a:cxn>
                    <a:cxn ang="0">
                      <a:pos x="151" y="64"/>
                    </a:cxn>
                    <a:cxn ang="0">
                      <a:pos x="170" y="60"/>
                    </a:cxn>
                    <a:cxn ang="0">
                      <a:pos x="136" y="23"/>
                    </a:cxn>
                    <a:cxn ang="0">
                      <a:pos x="102" y="0"/>
                    </a:cxn>
                    <a:cxn ang="0">
                      <a:pos x="76" y="64"/>
                    </a:cxn>
                    <a:cxn ang="0">
                      <a:pos x="54" y="15"/>
                    </a:cxn>
                    <a:cxn ang="0">
                      <a:pos x="39" y="19"/>
                    </a:cxn>
                    <a:cxn ang="0">
                      <a:pos x="16" y="30"/>
                    </a:cxn>
                  </a:cxnLst>
                  <a:rect l="0" t="0" r="r" b="b"/>
                  <a:pathLst>
                    <a:path w="177" h="135">
                      <a:moveTo>
                        <a:pt x="16" y="30"/>
                      </a:moveTo>
                      <a:cubicBezTo>
                        <a:pt x="11" y="56"/>
                        <a:pt x="0" y="87"/>
                        <a:pt x="31" y="98"/>
                      </a:cubicBezTo>
                      <a:cubicBezTo>
                        <a:pt x="35" y="117"/>
                        <a:pt x="34" y="130"/>
                        <a:pt x="54" y="135"/>
                      </a:cubicBezTo>
                      <a:cubicBezTo>
                        <a:pt x="59" y="133"/>
                        <a:pt x="65" y="132"/>
                        <a:pt x="69" y="128"/>
                      </a:cubicBezTo>
                      <a:cubicBezTo>
                        <a:pt x="112" y="85"/>
                        <a:pt x="35" y="107"/>
                        <a:pt x="155" y="102"/>
                      </a:cubicBezTo>
                      <a:cubicBezTo>
                        <a:pt x="161" y="84"/>
                        <a:pt x="149" y="85"/>
                        <a:pt x="136" y="72"/>
                      </a:cubicBezTo>
                      <a:cubicBezTo>
                        <a:pt x="141" y="69"/>
                        <a:pt x="146" y="66"/>
                        <a:pt x="151" y="64"/>
                      </a:cubicBezTo>
                      <a:cubicBezTo>
                        <a:pt x="157" y="62"/>
                        <a:pt x="167" y="66"/>
                        <a:pt x="170" y="60"/>
                      </a:cubicBezTo>
                      <a:cubicBezTo>
                        <a:pt x="177" y="47"/>
                        <a:pt x="143" y="30"/>
                        <a:pt x="136" y="23"/>
                      </a:cubicBezTo>
                      <a:cubicBezTo>
                        <a:pt x="130" y="6"/>
                        <a:pt x="119" y="4"/>
                        <a:pt x="102" y="0"/>
                      </a:cubicBezTo>
                      <a:cubicBezTo>
                        <a:pt x="87" y="25"/>
                        <a:pt x="105" y="50"/>
                        <a:pt x="76" y="64"/>
                      </a:cubicBezTo>
                      <a:cubicBezTo>
                        <a:pt x="71" y="45"/>
                        <a:pt x="68" y="30"/>
                        <a:pt x="54" y="15"/>
                      </a:cubicBezTo>
                      <a:cubicBezTo>
                        <a:pt x="49" y="16"/>
                        <a:pt x="43" y="16"/>
                        <a:pt x="39" y="19"/>
                      </a:cubicBezTo>
                      <a:cubicBezTo>
                        <a:pt x="31" y="24"/>
                        <a:pt x="28" y="42"/>
                        <a:pt x="16" y="3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1" name="Freeform 73"/>
                <p:cNvSpPr>
                  <a:spLocks noChangeAspect="1"/>
                </p:cNvSpPr>
                <p:nvPr/>
              </p:nvSpPr>
              <p:spPr bwMode="auto">
                <a:xfrm>
                  <a:off x="6604" y="11740"/>
                  <a:ext cx="92" cy="91"/>
                </a:xfrm>
                <a:custGeom>
                  <a:avLst/>
                  <a:gdLst/>
                  <a:ahLst/>
                  <a:cxnLst>
                    <a:cxn ang="0">
                      <a:pos x="30" y="5"/>
                    </a:cxn>
                    <a:cxn ang="0">
                      <a:pos x="0" y="58"/>
                    </a:cxn>
                    <a:cxn ang="0">
                      <a:pos x="26" y="91"/>
                    </a:cxn>
                    <a:cxn ang="0">
                      <a:pos x="60" y="58"/>
                    </a:cxn>
                    <a:cxn ang="0">
                      <a:pos x="86" y="39"/>
                    </a:cxn>
                    <a:cxn ang="0">
                      <a:pos x="67" y="16"/>
                    </a:cxn>
                    <a:cxn ang="0">
                      <a:pos x="30" y="5"/>
                    </a:cxn>
                  </a:cxnLst>
                  <a:rect l="0" t="0" r="r" b="b"/>
                  <a:pathLst>
                    <a:path w="92" h="91">
                      <a:moveTo>
                        <a:pt x="30" y="5"/>
                      </a:moveTo>
                      <a:cubicBezTo>
                        <a:pt x="24" y="35"/>
                        <a:pt x="27" y="48"/>
                        <a:pt x="0" y="58"/>
                      </a:cubicBezTo>
                      <a:cubicBezTo>
                        <a:pt x="5" y="79"/>
                        <a:pt x="9" y="80"/>
                        <a:pt x="26" y="91"/>
                      </a:cubicBezTo>
                      <a:cubicBezTo>
                        <a:pt x="59" y="82"/>
                        <a:pt x="45" y="73"/>
                        <a:pt x="60" y="58"/>
                      </a:cubicBezTo>
                      <a:cubicBezTo>
                        <a:pt x="68" y="50"/>
                        <a:pt x="78" y="47"/>
                        <a:pt x="86" y="39"/>
                      </a:cubicBezTo>
                      <a:cubicBezTo>
                        <a:pt x="92" y="22"/>
                        <a:pt x="82" y="21"/>
                        <a:pt x="67" y="16"/>
                      </a:cubicBezTo>
                      <a:cubicBezTo>
                        <a:pt x="53" y="2"/>
                        <a:pt x="50" y="0"/>
                        <a:pt x="30" y="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82" name="Freeform 74"/>
                <p:cNvSpPr>
                  <a:spLocks noChangeAspect="1"/>
                </p:cNvSpPr>
                <p:nvPr/>
              </p:nvSpPr>
              <p:spPr bwMode="auto">
                <a:xfrm>
                  <a:off x="6514" y="12071"/>
                  <a:ext cx="71" cy="56"/>
                </a:xfrm>
                <a:custGeom>
                  <a:avLst/>
                  <a:gdLst/>
                  <a:ahLst/>
                  <a:cxnLst>
                    <a:cxn ang="0">
                      <a:pos x="0" y="45"/>
                    </a:cxn>
                    <a:cxn ang="0">
                      <a:pos x="34" y="0"/>
                    </a:cxn>
                    <a:cxn ang="0">
                      <a:pos x="71" y="19"/>
                    </a:cxn>
                    <a:cxn ang="0">
                      <a:pos x="26" y="38"/>
                    </a:cxn>
                    <a:cxn ang="0">
                      <a:pos x="4" y="53"/>
                    </a:cxn>
                    <a:cxn ang="0">
                      <a:pos x="0" y="45"/>
                    </a:cxn>
                  </a:cxnLst>
                  <a:rect l="0" t="0" r="r" b="b"/>
                  <a:pathLst>
                    <a:path w="71" h="56">
                      <a:moveTo>
                        <a:pt x="0" y="45"/>
                      </a:moveTo>
                      <a:cubicBezTo>
                        <a:pt x="8" y="27"/>
                        <a:pt x="17" y="11"/>
                        <a:pt x="34" y="0"/>
                      </a:cubicBezTo>
                      <a:cubicBezTo>
                        <a:pt x="51" y="4"/>
                        <a:pt x="65" y="2"/>
                        <a:pt x="71" y="19"/>
                      </a:cubicBezTo>
                      <a:cubicBezTo>
                        <a:pt x="60" y="36"/>
                        <a:pt x="46" y="34"/>
                        <a:pt x="26" y="38"/>
                      </a:cubicBezTo>
                      <a:cubicBezTo>
                        <a:pt x="24" y="40"/>
                        <a:pt x="11" y="56"/>
                        <a:pt x="4" y="53"/>
                      </a:cubicBezTo>
                      <a:cubicBezTo>
                        <a:pt x="0" y="51"/>
                        <a:pt x="0" y="36"/>
                        <a:pt x="0" y="4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40" name="Group 75"/>
              <p:cNvGrpSpPr>
                <a:grpSpLocks noChangeAspect="1"/>
              </p:cNvGrpSpPr>
              <p:nvPr/>
            </p:nvGrpSpPr>
            <p:grpSpPr bwMode="auto">
              <a:xfrm>
                <a:off x="4261010" y="13917361"/>
                <a:ext cx="6248441" cy="4089955"/>
                <a:chOff x="4245" y="11048"/>
                <a:chExt cx="4474" cy="2928"/>
              </a:xfrm>
              <a:grpFill/>
            </p:grpSpPr>
            <p:sp>
              <p:nvSpPr>
                <p:cNvPr id="55" name="Freeform 76"/>
                <p:cNvSpPr>
                  <a:spLocks noChangeAspect="1"/>
                </p:cNvSpPr>
                <p:nvPr/>
              </p:nvSpPr>
              <p:spPr bwMode="auto">
                <a:xfrm>
                  <a:off x="7946" y="11048"/>
                  <a:ext cx="773" cy="1331"/>
                </a:xfrm>
                <a:custGeom>
                  <a:avLst/>
                  <a:gdLst/>
                  <a:ahLst/>
                  <a:cxnLst>
                    <a:cxn ang="0">
                      <a:pos x="39" y="435"/>
                    </a:cxn>
                    <a:cxn ang="0">
                      <a:pos x="45" y="288"/>
                    </a:cxn>
                    <a:cxn ang="0">
                      <a:pos x="117" y="228"/>
                    </a:cxn>
                    <a:cxn ang="0">
                      <a:pos x="222" y="135"/>
                    </a:cxn>
                    <a:cxn ang="0">
                      <a:pos x="263" y="26"/>
                    </a:cxn>
                    <a:cxn ang="0">
                      <a:pos x="360" y="30"/>
                    </a:cxn>
                    <a:cxn ang="0">
                      <a:pos x="428" y="108"/>
                    </a:cxn>
                    <a:cxn ang="0">
                      <a:pos x="480" y="138"/>
                    </a:cxn>
                    <a:cxn ang="0">
                      <a:pos x="529" y="168"/>
                    </a:cxn>
                    <a:cxn ang="0">
                      <a:pos x="555" y="318"/>
                    </a:cxn>
                    <a:cxn ang="0">
                      <a:pos x="627" y="390"/>
                    </a:cxn>
                    <a:cxn ang="0">
                      <a:pos x="705" y="442"/>
                    </a:cxn>
                    <a:cxn ang="0">
                      <a:pos x="679" y="528"/>
                    </a:cxn>
                    <a:cxn ang="0">
                      <a:pos x="503" y="461"/>
                    </a:cxn>
                    <a:cxn ang="0">
                      <a:pos x="398" y="487"/>
                    </a:cxn>
                    <a:cxn ang="0">
                      <a:pos x="420" y="585"/>
                    </a:cxn>
                    <a:cxn ang="0">
                      <a:pos x="428" y="660"/>
                    </a:cxn>
                    <a:cxn ang="0">
                      <a:pos x="379" y="802"/>
                    </a:cxn>
                    <a:cxn ang="0">
                      <a:pos x="312" y="877"/>
                    </a:cxn>
                    <a:cxn ang="0">
                      <a:pos x="360" y="877"/>
                    </a:cxn>
                    <a:cxn ang="0">
                      <a:pos x="405" y="873"/>
                    </a:cxn>
                    <a:cxn ang="0">
                      <a:pos x="420" y="971"/>
                    </a:cxn>
                    <a:cxn ang="0">
                      <a:pos x="544" y="1080"/>
                    </a:cxn>
                    <a:cxn ang="0">
                      <a:pos x="593" y="997"/>
                    </a:cxn>
                    <a:cxn ang="0">
                      <a:pos x="585" y="918"/>
                    </a:cxn>
                    <a:cxn ang="0">
                      <a:pos x="657" y="922"/>
                    </a:cxn>
                    <a:cxn ang="0">
                      <a:pos x="698" y="1023"/>
                    </a:cxn>
                    <a:cxn ang="0">
                      <a:pos x="717" y="1218"/>
                    </a:cxn>
                    <a:cxn ang="0">
                      <a:pos x="758" y="1301"/>
                    </a:cxn>
                    <a:cxn ang="0">
                      <a:pos x="672" y="1312"/>
                    </a:cxn>
                    <a:cxn ang="0">
                      <a:pos x="604" y="1230"/>
                    </a:cxn>
                    <a:cxn ang="0">
                      <a:pos x="597" y="1166"/>
                    </a:cxn>
                    <a:cxn ang="0">
                      <a:pos x="544" y="1143"/>
                    </a:cxn>
                    <a:cxn ang="0">
                      <a:pos x="473" y="1207"/>
                    </a:cxn>
                    <a:cxn ang="0">
                      <a:pos x="417" y="1245"/>
                    </a:cxn>
                    <a:cxn ang="0">
                      <a:pos x="8" y="1215"/>
                    </a:cxn>
                    <a:cxn ang="0">
                      <a:pos x="27" y="1121"/>
                    </a:cxn>
                    <a:cxn ang="0">
                      <a:pos x="38" y="986"/>
                    </a:cxn>
                    <a:cxn ang="0">
                      <a:pos x="75" y="915"/>
                    </a:cxn>
                    <a:cxn ang="0">
                      <a:pos x="124" y="907"/>
                    </a:cxn>
                    <a:cxn ang="0">
                      <a:pos x="169" y="873"/>
                    </a:cxn>
                    <a:cxn ang="0">
                      <a:pos x="203" y="813"/>
                    </a:cxn>
                    <a:cxn ang="0">
                      <a:pos x="252" y="708"/>
                    </a:cxn>
                    <a:cxn ang="0">
                      <a:pos x="173" y="690"/>
                    </a:cxn>
                    <a:cxn ang="0">
                      <a:pos x="147" y="626"/>
                    </a:cxn>
                    <a:cxn ang="0">
                      <a:pos x="102" y="543"/>
                    </a:cxn>
                    <a:cxn ang="0">
                      <a:pos x="64" y="476"/>
                    </a:cxn>
                  </a:cxnLst>
                  <a:rect l="0" t="0" r="r" b="b"/>
                  <a:pathLst>
                    <a:path w="773" h="1331">
                      <a:moveTo>
                        <a:pt x="8" y="472"/>
                      </a:moveTo>
                      <a:lnTo>
                        <a:pt x="39" y="435"/>
                      </a:lnTo>
                      <a:lnTo>
                        <a:pt x="34" y="356"/>
                      </a:lnTo>
                      <a:lnTo>
                        <a:pt x="45" y="288"/>
                      </a:lnTo>
                      <a:lnTo>
                        <a:pt x="79" y="247"/>
                      </a:lnTo>
                      <a:lnTo>
                        <a:pt x="117" y="228"/>
                      </a:lnTo>
                      <a:lnTo>
                        <a:pt x="132" y="165"/>
                      </a:lnTo>
                      <a:lnTo>
                        <a:pt x="222" y="135"/>
                      </a:lnTo>
                      <a:lnTo>
                        <a:pt x="255" y="101"/>
                      </a:lnTo>
                      <a:lnTo>
                        <a:pt x="263" y="26"/>
                      </a:lnTo>
                      <a:lnTo>
                        <a:pt x="282" y="0"/>
                      </a:lnTo>
                      <a:lnTo>
                        <a:pt x="360" y="30"/>
                      </a:lnTo>
                      <a:lnTo>
                        <a:pt x="409" y="75"/>
                      </a:lnTo>
                      <a:lnTo>
                        <a:pt x="428" y="108"/>
                      </a:lnTo>
                      <a:lnTo>
                        <a:pt x="447" y="135"/>
                      </a:lnTo>
                      <a:lnTo>
                        <a:pt x="480" y="138"/>
                      </a:lnTo>
                      <a:lnTo>
                        <a:pt x="499" y="165"/>
                      </a:lnTo>
                      <a:lnTo>
                        <a:pt x="529" y="168"/>
                      </a:lnTo>
                      <a:lnTo>
                        <a:pt x="552" y="232"/>
                      </a:lnTo>
                      <a:lnTo>
                        <a:pt x="555" y="318"/>
                      </a:lnTo>
                      <a:lnTo>
                        <a:pt x="582" y="352"/>
                      </a:lnTo>
                      <a:lnTo>
                        <a:pt x="627" y="390"/>
                      </a:lnTo>
                      <a:lnTo>
                        <a:pt x="642" y="431"/>
                      </a:lnTo>
                      <a:lnTo>
                        <a:pt x="705" y="442"/>
                      </a:lnTo>
                      <a:lnTo>
                        <a:pt x="726" y="510"/>
                      </a:lnTo>
                      <a:lnTo>
                        <a:pt x="679" y="528"/>
                      </a:lnTo>
                      <a:lnTo>
                        <a:pt x="540" y="532"/>
                      </a:lnTo>
                      <a:lnTo>
                        <a:pt x="503" y="461"/>
                      </a:lnTo>
                      <a:lnTo>
                        <a:pt x="450" y="461"/>
                      </a:lnTo>
                      <a:lnTo>
                        <a:pt x="398" y="487"/>
                      </a:lnTo>
                      <a:lnTo>
                        <a:pt x="420" y="525"/>
                      </a:lnTo>
                      <a:lnTo>
                        <a:pt x="420" y="585"/>
                      </a:lnTo>
                      <a:lnTo>
                        <a:pt x="398" y="607"/>
                      </a:lnTo>
                      <a:lnTo>
                        <a:pt x="428" y="660"/>
                      </a:lnTo>
                      <a:lnTo>
                        <a:pt x="424" y="731"/>
                      </a:lnTo>
                      <a:lnTo>
                        <a:pt x="379" y="802"/>
                      </a:lnTo>
                      <a:lnTo>
                        <a:pt x="349" y="847"/>
                      </a:lnTo>
                      <a:lnTo>
                        <a:pt x="312" y="877"/>
                      </a:lnTo>
                      <a:lnTo>
                        <a:pt x="323" y="903"/>
                      </a:lnTo>
                      <a:lnTo>
                        <a:pt x="360" y="877"/>
                      </a:lnTo>
                      <a:lnTo>
                        <a:pt x="394" y="851"/>
                      </a:lnTo>
                      <a:lnTo>
                        <a:pt x="405" y="873"/>
                      </a:lnTo>
                      <a:lnTo>
                        <a:pt x="383" y="926"/>
                      </a:lnTo>
                      <a:lnTo>
                        <a:pt x="420" y="971"/>
                      </a:lnTo>
                      <a:lnTo>
                        <a:pt x="495" y="1042"/>
                      </a:lnTo>
                      <a:lnTo>
                        <a:pt x="544" y="1080"/>
                      </a:lnTo>
                      <a:lnTo>
                        <a:pt x="593" y="1068"/>
                      </a:lnTo>
                      <a:lnTo>
                        <a:pt x="593" y="997"/>
                      </a:lnTo>
                      <a:lnTo>
                        <a:pt x="619" y="960"/>
                      </a:lnTo>
                      <a:lnTo>
                        <a:pt x="585" y="918"/>
                      </a:lnTo>
                      <a:lnTo>
                        <a:pt x="604" y="873"/>
                      </a:lnTo>
                      <a:lnTo>
                        <a:pt x="657" y="922"/>
                      </a:lnTo>
                      <a:lnTo>
                        <a:pt x="687" y="971"/>
                      </a:lnTo>
                      <a:lnTo>
                        <a:pt x="698" y="1023"/>
                      </a:lnTo>
                      <a:lnTo>
                        <a:pt x="720" y="1053"/>
                      </a:lnTo>
                      <a:lnTo>
                        <a:pt x="717" y="1218"/>
                      </a:lnTo>
                      <a:lnTo>
                        <a:pt x="773" y="1211"/>
                      </a:lnTo>
                      <a:lnTo>
                        <a:pt x="758" y="1301"/>
                      </a:lnTo>
                      <a:lnTo>
                        <a:pt x="702" y="1331"/>
                      </a:lnTo>
                      <a:lnTo>
                        <a:pt x="672" y="1312"/>
                      </a:lnTo>
                      <a:lnTo>
                        <a:pt x="649" y="1316"/>
                      </a:lnTo>
                      <a:lnTo>
                        <a:pt x="604" y="1230"/>
                      </a:lnTo>
                      <a:lnTo>
                        <a:pt x="555" y="1211"/>
                      </a:lnTo>
                      <a:lnTo>
                        <a:pt x="597" y="1166"/>
                      </a:lnTo>
                      <a:lnTo>
                        <a:pt x="574" y="1147"/>
                      </a:lnTo>
                      <a:lnTo>
                        <a:pt x="544" y="1143"/>
                      </a:lnTo>
                      <a:lnTo>
                        <a:pt x="507" y="1188"/>
                      </a:lnTo>
                      <a:lnTo>
                        <a:pt x="473" y="1207"/>
                      </a:lnTo>
                      <a:lnTo>
                        <a:pt x="454" y="1245"/>
                      </a:lnTo>
                      <a:lnTo>
                        <a:pt x="417" y="1245"/>
                      </a:lnTo>
                      <a:lnTo>
                        <a:pt x="39" y="1248"/>
                      </a:lnTo>
                      <a:lnTo>
                        <a:pt x="8" y="1215"/>
                      </a:lnTo>
                      <a:lnTo>
                        <a:pt x="0" y="1177"/>
                      </a:lnTo>
                      <a:lnTo>
                        <a:pt x="27" y="1121"/>
                      </a:lnTo>
                      <a:lnTo>
                        <a:pt x="19" y="1072"/>
                      </a:lnTo>
                      <a:lnTo>
                        <a:pt x="38" y="986"/>
                      </a:lnTo>
                      <a:lnTo>
                        <a:pt x="60" y="967"/>
                      </a:lnTo>
                      <a:lnTo>
                        <a:pt x="75" y="915"/>
                      </a:lnTo>
                      <a:lnTo>
                        <a:pt x="90" y="903"/>
                      </a:lnTo>
                      <a:lnTo>
                        <a:pt x="124" y="907"/>
                      </a:lnTo>
                      <a:lnTo>
                        <a:pt x="139" y="885"/>
                      </a:lnTo>
                      <a:lnTo>
                        <a:pt x="169" y="873"/>
                      </a:lnTo>
                      <a:lnTo>
                        <a:pt x="173" y="825"/>
                      </a:lnTo>
                      <a:lnTo>
                        <a:pt x="203" y="813"/>
                      </a:lnTo>
                      <a:lnTo>
                        <a:pt x="218" y="761"/>
                      </a:lnTo>
                      <a:lnTo>
                        <a:pt x="252" y="708"/>
                      </a:lnTo>
                      <a:lnTo>
                        <a:pt x="240" y="682"/>
                      </a:lnTo>
                      <a:lnTo>
                        <a:pt x="173" y="690"/>
                      </a:lnTo>
                      <a:lnTo>
                        <a:pt x="162" y="671"/>
                      </a:lnTo>
                      <a:lnTo>
                        <a:pt x="147" y="626"/>
                      </a:lnTo>
                      <a:lnTo>
                        <a:pt x="132" y="600"/>
                      </a:lnTo>
                      <a:lnTo>
                        <a:pt x="102" y="543"/>
                      </a:lnTo>
                      <a:lnTo>
                        <a:pt x="68" y="525"/>
                      </a:lnTo>
                      <a:lnTo>
                        <a:pt x="64" y="476"/>
                      </a:lnTo>
                      <a:lnTo>
                        <a:pt x="8" y="472"/>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6" name="Freeform 77"/>
                <p:cNvSpPr>
                  <a:spLocks noChangeAspect="1"/>
                </p:cNvSpPr>
                <p:nvPr/>
              </p:nvSpPr>
              <p:spPr bwMode="auto">
                <a:xfrm>
                  <a:off x="6190" y="12281"/>
                  <a:ext cx="433" cy="289"/>
                </a:xfrm>
                <a:custGeom>
                  <a:avLst/>
                  <a:gdLst/>
                  <a:ahLst/>
                  <a:cxnLst>
                    <a:cxn ang="0">
                      <a:pos x="223" y="0"/>
                    </a:cxn>
                    <a:cxn ang="0">
                      <a:pos x="234" y="23"/>
                    </a:cxn>
                    <a:cxn ang="0">
                      <a:pos x="290" y="45"/>
                    </a:cxn>
                    <a:cxn ang="0">
                      <a:pos x="331" y="75"/>
                    </a:cxn>
                    <a:cxn ang="0">
                      <a:pos x="376" y="98"/>
                    </a:cxn>
                    <a:cxn ang="0">
                      <a:pos x="425" y="102"/>
                    </a:cxn>
                    <a:cxn ang="0">
                      <a:pos x="425" y="135"/>
                    </a:cxn>
                    <a:cxn ang="0">
                      <a:pos x="399" y="143"/>
                    </a:cxn>
                    <a:cxn ang="0">
                      <a:pos x="376" y="132"/>
                    </a:cxn>
                    <a:cxn ang="0">
                      <a:pos x="339" y="143"/>
                    </a:cxn>
                    <a:cxn ang="0">
                      <a:pos x="328" y="162"/>
                    </a:cxn>
                    <a:cxn ang="0">
                      <a:pos x="331" y="203"/>
                    </a:cxn>
                    <a:cxn ang="0">
                      <a:pos x="320" y="237"/>
                    </a:cxn>
                    <a:cxn ang="0">
                      <a:pos x="271" y="255"/>
                    </a:cxn>
                    <a:cxn ang="0">
                      <a:pos x="249" y="270"/>
                    </a:cxn>
                    <a:cxn ang="0">
                      <a:pos x="193" y="282"/>
                    </a:cxn>
                    <a:cxn ang="0">
                      <a:pos x="148" y="278"/>
                    </a:cxn>
                    <a:cxn ang="0">
                      <a:pos x="136" y="289"/>
                    </a:cxn>
                    <a:cxn ang="0">
                      <a:pos x="121" y="263"/>
                    </a:cxn>
                    <a:cxn ang="0">
                      <a:pos x="91" y="237"/>
                    </a:cxn>
                    <a:cxn ang="0">
                      <a:pos x="58" y="199"/>
                    </a:cxn>
                    <a:cxn ang="0">
                      <a:pos x="61" y="165"/>
                    </a:cxn>
                    <a:cxn ang="0">
                      <a:pos x="61" y="139"/>
                    </a:cxn>
                    <a:cxn ang="0">
                      <a:pos x="35" y="135"/>
                    </a:cxn>
                    <a:cxn ang="0">
                      <a:pos x="9" y="132"/>
                    </a:cxn>
                    <a:cxn ang="0">
                      <a:pos x="1" y="102"/>
                    </a:cxn>
                    <a:cxn ang="0">
                      <a:pos x="9" y="68"/>
                    </a:cxn>
                    <a:cxn ang="0">
                      <a:pos x="58" y="60"/>
                    </a:cxn>
                    <a:cxn ang="0">
                      <a:pos x="125" y="75"/>
                    </a:cxn>
                    <a:cxn ang="0">
                      <a:pos x="170" y="109"/>
                    </a:cxn>
                    <a:cxn ang="0">
                      <a:pos x="200" y="83"/>
                    </a:cxn>
                    <a:cxn ang="0">
                      <a:pos x="204" y="23"/>
                    </a:cxn>
                    <a:cxn ang="0">
                      <a:pos x="223" y="0"/>
                    </a:cxn>
                  </a:cxnLst>
                  <a:rect l="0" t="0" r="r" b="b"/>
                  <a:pathLst>
                    <a:path w="433" h="289">
                      <a:moveTo>
                        <a:pt x="223" y="0"/>
                      </a:moveTo>
                      <a:cubicBezTo>
                        <a:pt x="227" y="7"/>
                        <a:pt x="229" y="16"/>
                        <a:pt x="234" y="23"/>
                      </a:cubicBezTo>
                      <a:cubicBezTo>
                        <a:pt x="244" y="35"/>
                        <a:pt x="275" y="38"/>
                        <a:pt x="290" y="45"/>
                      </a:cubicBezTo>
                      <a:cubicBezTo>
                        <a:pt x="296" y="74"/>
                        <a:pt x="306" y="70"/>
                        <a:pt x="331" y="75"/>
                      </a:cubicBezTo>
                      <a:cubicBezTo>
                        <a:pt x="365" y="71"/>
                        <a:pt x="360" y="73"/>
                        <a:pt x="376" y="98"/>
                      </a:cubicBezTo>
                      <a:cubicBezTo>
                        <a:pt x="392" y="96"/>
                        <a:pt x="423" y="86"/>
                        <a:pt x="425" y="102"/>
                      </a:cubicBezTo>
                      <a:cubicBezTo>
                        <a:pt x="426" y="111"/>
                        <a:pt x="433" y="130"/>
                        <a:pt x="425" y="135"/>
                      </a:cubicBezTo>
                      <a:cubicBezTo>
                        <a:pt x="421" y="140"/>
                        <a:pt x="407" y="143"/>
                        <a:pt x="399" y="143"/>
                      </a:cubicBezTo>
                      <a:cubicBezTo>
                        <a:pt x="391" y="143"/>
                        <a:pt x="386" y="132"/>
                        <a:pt x="376" y="132"/>
                      </a:cubicBezTo>
                      <a:cubicBezTo>
                        <a:pt x="344" y="125"/>
                        <a:pt x="365" y="134"/>
                        <a:pt x="339" y="143"/>
                      </a:cubicBezTo>
                      <a:cubicBezTo>
                        <a:pt x="332" y="162"/>
                        <a:pt x="349" y="168"/>
                        <a:pt x="328" y="162"/>
                      </a:cubicBezTo>
                      <a:cubicBezTo>
                        <a:pt x="315" y="180"/>
                        <a:pt x="305" y="194"/>
                        <a:pt x="331" y="203"/>
                      </a:cubicBezTo>
                      <a:cubicBezTo>
                        <a:pt x="337" y="220"/>
                        <a:pt x="332" y="224"/>
                        <a:pt x="320" y="237"/>
                      </a:cubicBezTo>
                      <a:cubicBezTo>
                        <a:pt x="311" y="243"/>
                        <a:pt x="283" y="250"/>
                        <a:pt x="271" y="255"/>
                      </a:cubicBezTo>
                      <a:cubicBezTo>
                        <a:pt x="259" y="260"/>
                        <a:pt x="262" y="265"/>
                        <a:pt x="249" y="270"/>
                      </a:cubicBezTo>
                      <a:cubicBezTo>
                        <a:pt x="236" y="272"/>
                        <a:pt x="210" y="281"/>
                        <a:pt x="193" y="282"/>
                      </a:cubicBezTo>
                      <a:cubicBezTo>
                        <a:pt x="176" y="283"/>
                        <a:pt x="157" y="277"/>
                        <a:pt x="148" y="278"/>
                      </a:cubicBezTo>
                      <a:cubicBezTo>
                        <a:pt x="144" y="282"/>
                        <a:pt x="141" y="289"/>
                        <a:pt x="136" y="289"/>
                      </a:cubicBezTo>
                      <a:cubicBezTo>
                        <a:pt x="124" y="289"/>
                        <a:pt x="124" y="268"/>
                        <a:pt x="121" y="263"/>
                      </a:cubicBezTo>
                      <a:cubicBezTo>
                        <a:pt x="114" y="251"/>
                        <a:pt x="104" y="240"/>
                        <a:pt x="91" y="237"/>
                      </a:cubicBezTo>
                      <a:cubicBezTo>
                        <a:pt x="81" y="223"/>
                        <a:pt x="58" y="199"/>
                        <a:pt x="58" y="199"/>
                      </a:cubicBezTo>
                      <a:cubicBezTo>
                        <a:pt x="59" y="188"/>
                        <a:pt x="57" y="176"/>
                        <a:pt x="61" y="165"/>
                      </a:cubicBezTo>
                      <a:cubicBezTo>
                        <a:pt x="63" y="161"/>
                        <a:pt x="63" y="143"/>
                        <a:pt x="61" y="139"/>
                      </a:cubicBezTo>
                      <a:cubicBezTo>
                        <a:pt x="58" y="135"/>
                        <a:pt x="44" y="136"/>
                        <a:pt x="35" y="135"/>
                      </a:cubicBezTo>
                      <a:cubicBezTo>
                        <a:pt x="26" y="134"/>
                        <a:pt x="15" y="137"/>
                        <a:pt x="9" y="132"/>
                      </a:cubicBezTo>
                      <a:cubicBezTo>
                        <a:pt x="7" y="122"/>
                        <a:pt x="1" y="112"/>
                        <a:pt x="1" y="102"/>
                      </a:cubicBezTo>
                      <a:cubicBezTo>
                        <a:pt x="3" y="92"/>
                        <a:pt x="0" y="75"/>
                        <a:pt x="9" y="68"/>
                      </a:cubicBezTo>
                      <a:cubicBezTo>
                        <a:pt x="18" y="61"/>
                        <a:pt x="39" y="59"/>
                        <a:pt x="58" y="60"/>
                      </a:cubicBezTo>
                      <a:cubicBezTo>
                        <a:pt x="81" y="65"/>
                        <a:pt x="102" y="72"/>
                        <a:pt x="125" y="75"/>
                      </a:cubicBezTo>
                      <a:cubicBezTo>
                        <a:pt x="131" y="94"/>
                        <a:pt x="151" y="104"/>
                        <a:pt x="170" y="109"/>
                      </a:cubicBezTo>
                      <a:cubicBezTo>
                        <a:pt x="185" y="102"/>
                        <a:pt x="194" y="99"/>
                        <a:pt x="200" y="83"/>
                      </a:cubicBezTo>
                      <a:cubicBezTo>
                        <a:pt x="201" y="63"/>
                        <a:pt x="199" y="43"/>
                        <a:pt x="204" y="23"/>
                      </a:cubicBezTo>
                      <a:cubicBezTo>
                        <a:pt x="204" y="22"/>
                        <a:pt x="223" y="19"/>
                        <a:pt x="223"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7" name="Freeform 78"/>
                <p:cNvSpPr>
                  <a:spLocks noChangeAspect="1"/>
                </p:cNvSpPr>
                <p:nvPr/>
              </p:nvSpPr>
              <p:spPr bwMode="auto">
                <a:xfrm>
                  <a:off x="5425" y="12805"/>
                  <a:ext cx="459" cy="211"/>
                </a:xfrm>
                <a:custGeom>
                  <a:avLst/>
                  <a:gdLst/>
                  <a:ahLst/>
                  <a:cxnLst>
                    <a:cxn ang="0">
                      <a:pos x="31" y="84"/>
                    </a:cxn>
                    <a:cxn ang="0">
                      <a:pos x="95" y="43"/>
                    </a:cxn>
                    <a:cxn ang="0">
                      <a:pos x="118" y="28"/>
                    </a:cxn>
                    <a:cxn ang="0">
                      <a:pos x="140" y="5"/>
                    </a:cxn>
                    <a:cxn ang="0">
                      <a:pos x="226" y="16"/>
                    </a:cxn>
                    <a:cxn ang="0">
                      <a:pos x="260" y="73"/>
                    </a:cxn>
                    <a:cxn ang="0">
                      <a:pos x="286" y="88"/>
                    </a:cxn>
                    <a:cxn ang="0">
                      <a:pos x="328" y="73"/>
                    </a:cxn>
                    <a:cxn ang="0">
                      <a:pos x="406" y="69"/>
                    </a:cxn>
                    <a:cxn ang="0">
                      <a:pos x="459" y="91"/>
                    </a:cxn>
                    <a:cxn ang="0">
                      <a:pos x="451" y="140"/>
                    </a:cxn>
                    <a:cxn ang="0">
                      <a:pos x="436" y="144"/>
                    </a:cxn>
                    <a:cxn ang="0">
                      <a:pos x="433" y="155"/>
                    </a:cxn>
                    <a:cxn ang="0">
                      <a:pos x="418" y="178"/>
                    </a:cxn>
                    <a:cxn ang="0">
                      <a:pos x="384" y="166"/>
                    </a:cxn>
                    <a:cxn ang="0">
                      <a:pos x="376" y="185"/>
                    </a:cxn>
                    <a:cxn ang="0">
                      <a:pos x="358" y="189"/>
                    </a:cxn>
                    <a:cxn ang="0">
                      <a:pos x="354" y="204"/>
                    </a:cxn>
                    <a:cxn ang="0">
                      <a:pos x="343" y="211"/>
                    </a:cxn>
                    <a:cxn ang="0">
                      <a:pos x="305" y="178"/>
                    </a:cxn>
                    <a:cxn ang="0">
                      <a:pos x="275" y="125"/>
                    </a:cxn>
                    <a:cxn ang="0">
                      <a:pos x="249" y="151"/>
                    </a:cxn>
                    <a:cxn ang="0">
                      <a:pos x="204" y="166"/>
                    </a:cxn>
                    <a:cxn ang="0">
                      <a:pos x="170" y="185"/>
                    </a:cxn>
                    <a:cxn ang="0">
                      <a:pos x="144" y="155"/>
                    </a:cxn>
                    <a:cxn ang="0">
                      <a:pos x="76" y="174"/>
                    </a:cxn>
                    <a:cxn ang="0">
                      <a:pos x="20" y="151"/>
                    </a:cxn>
                    <a:cxn ang="0">
                      <a:pos x="9" y="106"/>
                    </a:cxn>
                    <a:cxn ang="0">
                      <a:pos x="13" y="91"/>
                    </a:cxn>
                    <a:cxn ang="0">
                      <a:pos x="31" y="84"/>
                    </a:cxn>
                  </a:cxnLst>
                  <a:rect l="0" t="0" r="r" b="b"/>
                  <a:pathLst>
                    <a:path w="459" h="211">
                      <a:moveTo>
                        <a:pt x="31" y="84"/>
                      </a:moveTo>
                      <a:cubicBezTo>
                        <a:pt x="47" y="45"/>
                        <a:pt x="47" y="51"/>
                        <a:pt x="95" y="43"/>
                      </a:cubicBezTo>
                      <a:cubicBezTo>
                        <a:pt x="102" y="38"/>
                        <a:pt x="112" y="35"/>
                        <a:pt x="118" y="28"/>
                      </a:cubicBezTo>
                      <a:cubicBezTo>
                        <a:pt x="142" y="0"/>
                        <a:pt x="105" y="24"/>
                        <a:pt x="140" y="5"/>
                      </a:cubicBezTo>
                      <a:cubicBezTo>
                        <a:pt x="170" y="8"/>
                        <a:pt x="196" y="14"/>
                        <a:pt x="226" y="16"/>
                      </a:cubicBezTo>
                      <a:cubicBezTo>
                        <a:pt x="254" y="25"/>
                        <a:pt x="244" y="53"/>
                        <a:pt x="260" y="73"/>
                      </a:cubicBezTo>
                      <a:cubicBezTo>
                        <a:pt x="262" y="76"/>
                        <a:pt x="285" y="87"/>
                        <a:pt x="286" y="88"/>
                      </a:cubicBezTo>
                      <a:cubicBezTo>
                        <a:pt x="303" y="84"/>
                        <a:pt x="313" y="82"/>
                        <a:pt x="328" y="73"/>
                      </a:cubicBezTo>
                      <a:cubicBezTo>
                        <a:pt x="372" y="78"/>
                        <a:pt x="362" y="90"/>
                        <a:pt x="406" y="69"/>
                      </a:cubicBezTo>
                      <a:cubicBezTo>
                        <a:pt x="427" y="73"/>
                        <a:pt x="446" y="73"/>
                        <a:pt x="459" y="91"/>
                      </a:cubicBezTo>
                      <a:cubicBezTo>
                        <a:pt x="456" y="107"/>
                        <a:pt x="458" y="125"/>
                        <a:pt x="451" y="140"/>
                      </a:cubicBezTo>
                      <a:cubicBezTo>
                        <a:pt x="449" y="145"/>
                        <a:pt x="440" y="141"/>
                        <a:pt x="436" y="144"/>
                      </a:cubicBezTo>
                      <a:cubicBezTo>
                        <a:pt x="433" y="146"/>
                        <a:pt x="434" y="151"/>
                        <a:pt x="433" y="155"/>
                      </a:cubicBezTo>
                      <a:cubicBezTo>
                        <a:pt x="444" y="172"/>
                        <a:pt x="432" y="168"/>
                        <a:pt x="418" y="178"/>
                      </a:cubicBezTo>
                      <a:cubicBezTo>
                        <a:pt x="390" y="169"/>
                        <a:pt x="415" y="152"/>
                        <a:pt x="384" y="166"/>
                      </a:cubicBezTo>
                      <a:cubicBezTo>
                        <a:pt x="381" y="172"/>
                        <a:pt x="381" y="180"/>
                        <a:pt x="376" y="185"/>
                      </a:cubicBezTo>
                      <a:cubicBezTo>
                        <a:pt x="371" y="189"/>
                        <a:pt x="363" y="185"/>
                        <a:pt x="358" y="189"/>
                      </a:cubicBezTo>
                      <a:cubicBezTo>
                        <a:pt x="354" y="192"/>
                        <a:pt x="357" y="200"/>
                        <a:pt x="354" y="204"/>
                      </a:cubicBezTo>
                      <a:cubicBezTo>
                        <a:pt x="352" y="208"/>
                        <a:pt x="347" y="209"/>
                        <a:pt x="343" y="211"/>
                      </a:cubicBezTo>
                      <a:cubicBezTo>
                        <a:pt x="321" y="198"/>
                        <a:pt x="335" y="186"/>
                        <a:pt x="305" y="178"/>
                      </a:cubicBezTo>
                      <a:cubicBezTo>
                        <a:pt x="297" y="155"/>
                        <a:pt x="302" y="135"/>
                        <a:pt x="275" y="125"/>
                      </a:cubicBezTo>
                      <a:cubicBezTo>
                        <a:pt x="259" y="131"/>
                        <a:pt x="262" y="140"/>
                        <a:pt x="249" y="151"/>
                      </a:cubicBezTo>
                      <a:cubicBezTo>
                        <a:pt x="236" y="163"/>
                        <a:pt x="221" y="163"/>
                        <a:pt x="204" y="166"/>
                      </a:cubicBezTo>
                      <a:cubicBezTo>
                        <a:pt x="192" y="170"/>
                        <a:pt x="170" y="185"/>
                        <a:pt x="170" y="185"/>
                      </a:cubicBezTo>
                      <a:cubicBezTo>
                        <a:pt x="160" y="169"/>
                        <a:pt x="162" y="164"/>
                        <a:pt x="144" y="155"/>
                      </a:cubicBezTo>
                      <a:cubicBezTo>
                        <a:pt x="116" y="160"/>
                        <a:pt x="101" y="166"/>
                        <a:pt x="76" y="174"/>
                      </a:cubicBezTo>
                      <a:cubicBezTo>
                        <a:pt x="55" y="167"/>
                        <a:pt x="41" y="156"/>
                        <a:pt x="20" y="151"/>
                      </a:cubicBezTo>
                      <a:cubicBezTo>
                        <a:pt x="0" y="138"/>
                        <a:pt x="4" y="130"/>
                        <a:pt x="9" y="106"/>
                      </a:cubicBezTo>
                      <a:cubicBezTo>
                        <a:pt x="10" y="101"/>
                        <a:pt x="10" y="95"/>
                        <a:pt x="13" y="91"/>
                      </a:cubicBezTo>
                      <a:cubicBezTo>
                        <a:pt x="17" y="86"/>
                        <a:pt x="25" y="87"/>
                        <a:pt x="31" y="8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8" name="Freeform 79"/>
                <p:cNvSpPr>
                  <a:spLocks noChangeAspect="1"/>
                </p:cNvSpPr>
                <p:nvPr/>
              </p:nvSpPr>
              <p:spPr bwMode="auto">
                <a:xfrm>
                  <a:off x="5633" y="13003"/>
                  <a:ext cx="111" cy="67"/>
                </a:xfrm>
                <a:custGeom>
                  <a:avLst/>
                  <a:gdLst/>
                  <a:ahLst/>
                  <a:cxnLst>
                    <a:cxn ang="0">
                      <a:pos x="52" y="10"/>
                    </a:cxn>
                    <a:cxn ang="0">
                      <a:pos x="105" y="43"/>
                    </a:cxn>
                    <a:cxn ang="0">
                      <a:pos x="75" y="58"/>
                    </a:cxn>
                    <a:cxn ang="0">
                      <a:pos x="52" y="66"/>
                    </a:cxn>
                    <a:cxn ang="0">
                      <a:pos x="18" y="62"/>
                    </a:cxn>
                    <a:cxn ang="0">
                      <a:pos x="22" y="10"/>
                    </a:cxn>
                    <a:cxn ang="0">
                      <a:pos x="52" y="10"/>
                    </a:cxn>
                  </a:cxnLst>
                  <a:rect l="0" t="0" r="r" b="b"/>
                  <a:pathLst>
                    <a:path w="111" h="67">
                      <a:moveTo>
                        <a:pt x="52" y="10"/>
                      </a:moveTo>
                      <a:cubicBezTo>
                        <a:pt x="66" y="29"/>
                        <a:pt x="86" y="32"/>
                        <a:pt x="105" y="43"/>
                      </a:cubicBezTo>
                      <a:cubicBezTo>
                        <a:pt x="111" y="67"/>
                        <a:pt x="111" y="51"/>
                        <a:pt x="75" y="58"/>
                      </a:cubicBezTo>
                      <a:cubicBezTo>
                        <a:pt x="67" y="60"/>
                        <a:pt x="52" y="66"/>
                        <a:pt x="52" y="66"/>
                      </a:cubicBezTo>
                      <a:cubicBezTo>
                        <a:pt x="41" y="65"/>
                        <a:pt x="29" y="66"/>
                        <a:pt x="18" y="62"/>
                      </a:cubicBezTo>
                      <a:cubicBezTo>
                        <a:pt x="0" y="55"/>
                        <a:pt x="19" y="22"/>
                        <a:pt x="22" y="10"/>
                      </a:cubicBezTo>
                      <a:cubicBezTo>
                        <a:pt x="25" y="0"/>
                        <a:pt x="42" y="10"/>
                        <a:pt x="52" y="1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9" name="Freeform 80"/>
                <p:cNvSpPr>
                  <a:spLocks noChangeAspect="1"/>
                </p:cNvSpPr>
                <p:nvPr/>
              </p:nvSpPr>
              <p:spPr bwMode="auto">
                <a:xfrm>
                  <a:off x="6104" y="12334"/>
                  <a:ext cx="42" cy="49"/>
                </a:xfrm>
                <a:custGeom>
                  <a:avLst/>
                  <a:gdLst/>
                  <a:ahLst/>
                  <a:cxnLst>
                    <a:cxn ang="0">
                      <a:pos x="9" y="0"/>
                    </a:cxn>
                    <a:cxn ang="0">
                      <a:pos x="1" y="15"/>
                    </a:cxn>
                    <a:cxn ang="0">
                      <a:pos x="12" y="22"/>
                    </a:cxn>
                    <a:cxn ang="0">
                      <a:pos x="20" y="49"/>
                    </a:cxn>
                    <a:cxn ang="0">
                      <a:pos x="42" y="15"/>
                    </a:cxn>
                    <a:cxn ang="0">
                      <a:pos x="9" y="0"/>
                    </a:cxn>
                  </a:cxnLst>
                  <a:rect l="0" t="0" r="r" b="b"/>
                  <a:pathLst>
                    <a:path w="42" h="49">
                      <a:moveTo>
                        <a:pt x="9" y="0"/>
                      </a:moveTo>
                      <a:cubicBezTo>
                        <a:pt x="6" y="5"/>
                        <a:pt x="0" y="9"/>
                        <a:pt x="1" y="15"/>
                      </a:cubicBezTo>
                      <a:cubicBezTo>
                        <a:pt x="2" y="19"/>
                        <a:pt x="9" y="19"/>
                        <a:pt x="12" y="22"/>
                      </a:cubicBezTo>
                      <a:cubicBezTo>
                        <a:pt x="14" y="24"/>
                        <a:pt x="20" y="48"/>
                        <a:pt x="20" y="49"/>
                      </a:cubicBezTo>
                      <a:cubicBezTo>
                        <a:pt x="42" y="43"/>
                        <a:pt x="37" y="35"/>
                        <a:pt x="42" y="15"/>
                      </a:cubicBezTo>
                      <a:cubicBezTo>
                        <a:pt x="34" y="11"/>
                        <a:pt x="19" y="0"/>
                        <a:pt x="9"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0" name="Freeform 81"/>
                <p:cNvSpPr>
                  <a:spLocks noChangeAspect="1"/>
                </p:cNvSpPr>
                <p:nvPr/>
              </p:nvSpPr>
              <p:spPr bwMode="auto">
                <a:xfrm>
                  <a:off x="6030" y="12360"/>
                  <a:ext cx="31" cy="92"/>
                </a:xfrm>
                <a:custGeom>
                  <a:avLst/>
                  <a:gdLst/>
                  <a:ahLst/>
                  <a:cxnLst>
                    <a:cxn ang="0">
                      <a:pos x="0" y="23"/>
                    </a:cxn>
                    <a:cxn ang="0">
                      <a:pos x="4" y="53"/>
                    </a:cxn>
                    <a:cxn ang="0">
                      <a:pos x="26" y="79"/>
                    </a:cxn>
                    <a:cxn ang="0">
                      <a:pos x="30" y="26"/>
                    </a:cxn>
                    <a:cxn ang="0">
                      <a:pos x="0" y="23"/>
                    </a:cxn>
                  </a:cxnLst>
                  <a:rect l="0" t="0" r="r" b="b"/>
                  <a:pathLst>
                    <a:path w="31" h="92">
                      <a:moveTo>
                        <a:pt x="0" y="23"/>
                      </a:moveTo>
                      <a:cubicBezTo>
                        <a:pt x="23" y="34"/>
                        <a:pt x="11" y="33"/>
                        <a:pt x="4" y="53"/>
                      </a:cubicBezTo>
                      <a:cubicBezTo>
                        <a:pt x="11" y="74"/>
                        <a:pt x="6" y="92"/>
                        <a:pt x="26" y="79"/>
                      </a:cubicBezTo>
                      <a:cubicBezTo>
                        <a:pt x="31" y="60"/>
                        <a:pt x="26" y="46"/>
                        <a:pt x="30" y="26"/>
                      </a:cubicBezTo>
                      <a:cubicBezTo>
                        <a:pt x="23" y="1"/>
                        <a:pt x="12" y="0"/>
                        <a:pt x="0" y="23"/>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1" name="Freeform 82"/>
                <p:cNvSpPr>
                  <a:spLocks noChangeAspect="1"/>
                </p:cNvSpPr>
                <p:nvPr/>
              </p:nvSpPr>
              <p:spPr bwMode="auto">
                <a:xfrm>
                  <a:off x="6168" y="12795"/>
                  <a:ext cx="184" cy="118"/>
                </a:xfrm>
                <a:custGeom>
                  <a:avLst/>
                  <a:gdLst/>
                  <a:ahLst/>
                  <a:cxnLst>
                    <a:cxn ang="0">
                      <a:pos x="1" y="8"/>
                    </a:cxn>
                    <a:cxn ang="0">
                      <a:pos x="20" y="56"/>
                    </a:cxn>
                    <a:cxn ang="0">
                      <a:pos x="23" y="71"/>
                    </a:cxn>
                    <a:cxn ang="0">
                      <a:pos x="98" y="86"/>
                    </a:cxn>
                    <a:cxn ang="0">
                      <a:pos x="136" y="75"/>
                    </a:cxn>
                    <a:cxn ang="0">
                      <a:pos x="158" y="68"/>
                    </a:cxn>
                    <a:cxn ang="0">
                      <a:pos x="121" y="53"/>
                    </a:cxn>
                    <a:cxn ang="0">
                      <a:pos x="61" y="53"/>
                    </a:cxn>
                    <a:cxn ang="0">
                      <a:pos x="50" y="41"/>
                    </a:cxn>
                    <a:cxn ang="0">
                      <a:pos x="23" y="34"/>
                    </a:cxn>
                    <a:cxn ang="0">
                      <a:pos x="12" y="0"/>
                    </a:cxn>
                    <a:cxn ang="0">
                      <a:pos x="1" y="8"/>
                    </a:cxn>
                  </a:cxnLst>
                  <a:rect l="0" t="0" r="r" b="b"/>
                  <a:pathLst>
                    <a:path w="184" h="118">
                      <a:moveTo>
                        <a:pt x="1" y="8"/>
                      </a:moveTo>
                      <a:cubicBezTo>
                        <a:pt x="7" y="56"/>
                        <a:pt x="12" y="26"/>
                        <a:pt x="20" y="56"/>
                      </a:cubicBezTo>
                      <a:cubicBezTo>
                        <a:pt x="21" y="61"/>
                        <a:pt x="19" y="68"/>
                        <a:pt x="23" y="71"/>
                      </a:cubicBezTo>
                      <a:cubicBezTo>
                        <a:pt x="43" y="86"/>
                        <a:pt x="76" y="84"/>
                        <a:pt x="98" y="86"/>
                      </a:cubicBezTo>
                      <a:cubicBezTo>
                        <a:pt x="109" y="118"/>
                        <a:pt x="122" y="81"/>
                        <a:pt x="136" y="75"/>
                      </a:cubicBezTo>
                      <a:cubicBezTo>
                        <a:pt x="143" y="72"/>
                        <a:pt x="151" y="70"/>
                        <a:pt x="158" y="68"/>
                      </a:cubicBezTo>
                      <a:cubicBezTo>
                        <a:pt x="184" y="29"/>
                        <a:pt x="140" y="48"/>
                        <a:pt x="121" y="53"/>
                      </a:cubicBezTo>
                      <a:cubicBezTo>
                        <a:pt x="103" y="77"/>
                        <a:pt x="85" y="64"/>
                        <a:pt x="61" y="53"/>
                      </a:cubicBezTo>
                      <a:cubicBezTo>
                        <a:pt x="57" y="49"/>
                        <a:pt x="55" y="43"/>
                        <a:pt x="50" y="41"/>
                      </a:cubicBezTo>
                      <a:cubicBezTo>
                        <a:pt x="42" y="37"/>
                        <a:pt x="23" y="34"/>
                        <a:pt x="23" y="34"/>
                      </a:cubicBezTo>
                      <a:cubicBezTo>
                        <a:pt x="13" y="18"/>
                        <a:pt x="23" y="16"/>
                        <a:pt x="12" y="0"/>
                      </a:cubicBezTo>
                      <a:cubicBezTo>
                        <a:pt x="0" y="4"/>
                        <a:pt x="1" y="0"/>
                        <a:pt x="1" y="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2" name="Freeform 83"/>
                <p:cNvSpPr>
                  <a:spLocks noChangeAspect="1"/>
                </p:cNvSpPr>
                <p:nvPr/>
              </p:nvSpPr>
              <p:spPr bwMode="auto">
                <a:xfrm>
                  <a:off x="6187" y="12742"/>
                  <a:ext cx="56" cy="53"/>
                </a:xfrm>
                <a:custGeom>
                  <a:avLst/>
                  <a:gdLst/>
                  <a:ahLst/>
                  <a:cxnLst>
                    <a:cxn ang="0">
                      <a:pos x="1" y="8"/>
                    </a:cxn>
                    <a:cxn ang="0">
                      <a:pos x="19" y="53"/>
                    </a:cxn>
                    <a:cxn ang="0">
                      <a:pos x="19" y="1"/>
                    </a:cxn>
                    <a:cxn ang="0">
                      <a:pos x="1" y="8"/>
                    </a:cxn>
                  </a:cxnLst>
                  <a:rect l="0" t="0" r="r" b="b"/>
                  <a:pathLst>
                    <a:path w="56" h="53">
                      <a:moveTo>
                        <a:pt x="1" y="8"/>
                      </a:moveTo>
                      <a:cubicBezTo>
                        <a:pt x="9" y="47"/>
                        <a:pt x="0" y="34"/>
                        <a:pt x="19" y="53"/>
                      </a:cubicBezTo>
                      <a:cubicBezTo>
                        <a:pt x="56" y="39"/>
                        <a:pt x="42" y="22"/>
                        <a:pt x="19" y="1"/>
                      </a:cubicBezTo>
                      <a:cubicBezTo>
                        <a:pt x="2" y="4"/>
                        <a:pt x="7" y="0"/>
                        <a:pt x="1" y="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3" name="Freeform 84"/>
                <p:cNvSpPr>
                  <a:spLocks noChangeAspect="1"/>
                </p:cNvSpPr>
                <p:nvPr/>
              </p:nvSpPr>
              <p:spPr bwMode="auto">
                <a:xfrm>
                  <a:off x="6056" y="12797"/>
                  <a:ext cx="78" cy="122"/>
                </a:xfrm>
                <a:custGeom>
                  <a:avLst/>
                  <a:gdLst/>
                  <a:ahLst/>
                  <a:cxnLst>
                    <a:cxn ang="0">
                      <a:pos x="34" y="32"/>
                    </a:cxn>
                    <a:cxn ang="0">
                      <a:pos x="23" y="88"/>
                    </a:cxn>
                    <a:cxn ang="0">
                      <a:pos x="27" y="122"/>
                    </a:cxn>
                    <a:cxn ang="0">
                      <a:pos x="64" y="96"/>
                    </a:cxn>
                    <a:cxn ang="0">
                      <a:pos x="57" y="51"/>
                    </a:cxn>
                    <a:cxn ang="0">
                      <a:pos x="49" y="21"/>
                    </a:cxn>
                    <a:cxn ang="0">
                      <a:pos x="34" y="32"/>
                    </a:cxn>
                  </a:cxnLst>
                  <a:rect l="0" t="0" r="r" b="b"/>
                  <a:pathLst>
                    <a:path w="78" h="122">
                      <a:moveTo>
                        <a:pt x="34" y="32"/>
                      </a:moveTo>
                      <a:cubicBezTo>
                        <a:pt x="45" y="63"/>
                        <a:pt x="58" y="75"/>
                        <a:pt x="23" y="88"/>
                      </a:cubicBezTo>
                      <a:cubicBezTo>
                        <a:pt x="0" y="105"/>
                        <a:pt x="0" y="113"/>
                        <a:pt x="27" y="122"/>
                      </a:cubicBezTo>
                      <a:cubicBezTo>
                        <a:pt x="55" y="116"/>
                        <a:pt x="43" y="110"/>
                        <a:pt x="64" y="96"/>
                      </a:cubicBezTo>
                      <a:cubicBezTo>
                        <a:pt x="70" y="75"/>
                        <a:pt x="78" y="64"/>
                        <a:pt x="57" y="51"/>
                      </a:cubicBezTo>
                      <a:cubicBezTo>
                        <a:pt x="54" y="41"/>
                        <a:pt x="56" y="29"/>
                        <a:pt x="49" y="21"/>
                      </a:cubicBezTo>
                      <a:cubicBezTo>
                        <a:pt x="31" y="0"/>
                        <a:pt x="34" y="32"/>
                        <a:pt x="34" y="32"/>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4" name="Freeform 85"/>
                <p:cNvSpPr>
                  <a:spLocks noChangeAspect="1"/>
                </p:cNvSpPr>
                <p:nvPr/>
              </p:nvSpPr>
              <p:spPr bwMode="auto">
                <a:xfrm>
                  <a:off x="5138" y="12564"/>
                  <a:ext cx="86" cy="141"/>
                </a:xfrm>
                <a:custGeom>
                  <a:avLst/>
                  <a:gdLst/>
                  <a:ahLst/>
                  <a:cxnLst>
                    <a:cxn ang="0">
                      <a:pos x="33" y="44"/>
                    </a:cxn>
                    <a:cxn ang="0">
                      <a:pos x="0" y="122"/>
                    </a:cxn>
                    <a:cxn ang="0">
                      <a:pos x="30" y="134"/>
                    </a:cxn>
                    <a:cxn ang="0">
                      <a:pos x="71" y="137"/>
                    </a:cxn>
                    <a:cxn ang="0">
                      <a:pos x="67" y="74"/>
                    </a:cxn>
                    <a:cxn ang="0">
                      <a:pos x="78" y="47"/>
                    </a:cxn>
                    <a:cxn ang="0">
                      <a:pos x="86" y="25"/>
                    </a:cxn>
                    <a:cxn ang="0">
                      <a:pos x="56" y="6"/>
                    </a:cxn>
                    <a:cxn ang="0">
                      <a:pos x="33" y="44"/>
                    </a:cxn>
                  </a:cxnLst>
                  <a:rect l="0" t="0" r="r" b="b"/>
                  <a:pathLst>
                    <a:path w="86" h="141">
                      <a:moveTo>
                        <a:pt x="33" y="44"/>
                      </a:moveTo>
                      <a:cubicBezTo>
                        <a:pt x="26" y="71"/>
                        <a:pt x="8" y="94"/>
                        <a:pt x="0" y="122"/>
                      </a:cubicBezTo>
                      <a:cubicBezTo>
                        <a:pt x="9" y="138"/>
                        <a:pt x="13" y="138"/>
                        <a:pt x="30" y="134"/>
                      </a:cubicBezTo>
                      <a:cubicBezTo>
                        <a:pt x="48" y="139"/>
                        <a:pt x="51" y="141"/>
                        <a:pt x="71" y="137"/>
                      </a:cubicBezTo>
                      <a:cubicBezTo>
                        <a:pt x="78" y="113"/>
                        <a:pt x="83" y="96"/>
                        <a:pt x="67" y="74"/>
                      </a:cubicBezTo>
                      <a:cubicBezTo>
                        <a:pt x="77" y="45"/>
                        <a:pt x="64" y="82"/>
                        <a:pt x="78" y="47"/>
                      </a:cubicBezTo>
                      <a:cubicBezTo>
                        <a:pt x="81" y="40"/>
                        <a:pt x="86" y="25"/>
                        <a:pt x="86" y="25"/>
                      </a:cubicBezTo>
                      <a:cubicBezTo>
                        <a:pt x="76" y="12"/>
                        <a:pt x="74" y="0"/>
                        <a:pt x="56" y="6"/>
                      </a:cubicBezTo>
                      <a:cubicBezTo>
                        <a:pt x="47" y="15"/>
                        <a:pt x="23" y="31"/>
                        <a:pt x="33" y="4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5" name="Freeform 86"/>
                <p:cNvSpPr>
                  <a:spLocks noChangeAspect="1"/>
                </p:cNvSpPr>
                <p:nvPr/>
              </p:nvSpPr>
              <p:spPr bwMode="auto">
                <a:xfrm>
                  <a:off x="5249" y="12503"/>
                  <a:ext cx="55" cy="82"/>
                </a:xfrm>
                <a:custGeom>
                  <a:avLst/>
                  <a:gdLst/>
                  <a:ahLst/>
                  <a:cxnLst>
                    <a:cxn ang="0">
                      <a:pos x="31" y="56"/>
                    </a:cxn>
                    <a:cxn ang="0">
                      <a:pos x="54" y="33"/>
                    </a:cxn>
                    <a:cxn ang="0">
                      <a:pos x="24" y="82"/>
                    </a:cxn>
                    <a:cxn ang="0">
                      <a:pos x="31" y="56"/>
                    </a:cxn>
                  </a:cxnLst>
                  <a:rect l="0" t="0" r="r" b="b"/>
                  <a:pathLst>
                    <a:path w="55" h="82">
                      <a:moveTo>
                        <a:pt x="31" y="56"/>
                      </a:moveTo>
                      <a:cubicBezTo>
                        <a:pt x="32" y="48"/>
                        <a:pt x="42" y="0"/>
                        <a:pt x="54" y="33"/>
                      </a:cubicBezTo>
                      <a:cubicBezTo>
                        <a:pt x="45" y="82"/>
                        <a:pt x="55" y="71"/>
                        <a:pt x="24" y="82"/>
                      </a:cubicBezTo>
                      <a:cubicBezTo>
                        <a:pt x="0" y="74"/>
                        <a:pt x="16" y="56"/>
                        <a:pt x="31" y="5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6" name="Freeform 87"/>
                <p:cNvSpPr>
                  <a:spLocks noChangeAspect="1"/>
                </p:cNvSpPr>
                <p:nvPr/>
              </p:nvSpPr>
              <p:spPr bwMode="auto">
                <a:xfrm>
                  <a:off x="5354" y="13119"/>
                  <a:ext cx="83" cy="59"/>
                </a:xfrm>
                <a:custGeom>
                  <a:avLst/>
                  <a:gdLst/>
                  <a:ahLst/>
                  <a:cxnLst>
                    <a:cxn ang="0">
                      <a:pos x="12" y="32"/>
                    </a:cxn>
                    <a:cxn ang="0">
                      <a:pos x="69" y="14"/>
                    </a:cxn>
                    <a:cxn ang="0">
                      <a:pos x="72" y="47"/>
                    </a:cxn>
                    <a:cxn ang="0">
                      <a:pos x="50" y="40"/>
                    </a:cxn>
                    <a:cxn ang="0">
                      <a:pos x="39" y="32"/>
                    </a:cxn>
                    <a:cxn ang="0">
                      <a:pos x="31" y="55"/>
                    </a:cxn>
                    <a:cxn ang="0">
                      <a:pos x="20" y="59"/>
                    </a:cxn>
                    <a:cxn ang="0">
                      <a:pos x="12" y="44"/>
                    </a:cxn>
                    <a:cxn ang="0">
                      <a:pos x="1" y="36"/>
                    </a:cxn>
                    <a:cxn ang="0">
                      <a:pos x="16" y="29"/>
                    </a:cxn>
                    <a:cxn ang="0">
                      <a:pos x="12" y="32"/>
                    </a:cxn>
                  </a:cxnLst>
                  <a:rect l="0" t="0" r="r" b="b"/>
                  <a:pathLst>
                    <a:path w="83" h="59">
                      <a:moveTo>
                        <a:pt x="12" y="32"/>
                      </a:moveTo>
                      <a:cubicBezTo>
                        <a:pt x="21" y="0"/>
                        <a:pt x="34" y="11"/>
                        <a:pt x="69" y="14"/>
                      </a:cubicBezTo>
                      <a:cubicBezTo>
                        <a:pt x="79" y="29"/>
                        <a:pt x="83" y="32"/>
                        <a:pt x="72" y="47"/>
                      </a:cubicBezTo>
                      <a:cubicBezTo>
                        <a:pt x="65" y="45"/>
                        <a:pt x="57" y="43"/>
                        <a:pt x="50" y="40"/>
                      </a:cubicBezTo>
                      <a:cubicBezTo>
                        <a:pt x="46" y="38"/>
                        <a:pt x="43" y="29"/>
                        <a:pt x="39" y="32"/>
                      </a:cubicBezTo>
                      <a:cubicBezTo>
                        <a:pt x="33" y="37"/>
                        <a:pt x="39" y="52"/>
                        <a:pt x="31" y="55"/>
                      </a:cubicBezTo>
                      <a:cubicBezTo>
                        <a:pt x="27" y="56"/>
                        <a:pt x="24" y="58"/>
                        <a:pt x="20" y="59"/>
                      </a:cubicBezTo>
                      <a:cubicBezTo>
                        <a:pt x="17" y="54"/>
                        <a:pt x="16" y="48"/>
                        <a:pt x="12" y="44"/>
                      </a:cubicBezTo>
                      <a:cubicBezTo>
                        <a:pt x="9" y="41"/>
                        <a:pt x="0" y="40"/>
                        <a:pt x="1" y="36"/>
                      </a:cubicBezTo>
                      <a:cubicBezTo>
                        <a:pt x="2" y="31"/>
                        <a:pt x="11" y="31"/>
                        <a:pt x="16" y="29"/>
                      </a:cubicBezTo>
                      <a:cubicBezTo>
                        <a:pt x="18" y="28"/>
                        <a:pt x="13" y="31"/>
                        <a:pt x="12" y="32"/>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7" name="Freeform 88"/>
                <p:cNvSpPr>
                  <a:spLocks noChangeAspect="1"/>
                </p:cNvSpPr>
                <p:nvPr/>
              </p:nvSpPr>
              <p:spPr bwMode="auto">
                <a:xfrm>
                  <a:off x="5444" y="13080"/>
                  <a:ext cx="50" cy="69"/>
                </a:xfrm>
                <a:custGeom>
                  <a:avLst/>
                  <a:gdLst/>
                  <a:ahLst/>
                  <a:cxnLst>
                    <a:cxn ang="0">
                      <a:pos x="1" y="19"/>
                    </a:cxn>
                    <a:cxn ang="0">
                      <a:pos x="1" y="53"/>
                    </a:cxn>
                    <a:cxn ang="0">
                      <a:pos x="50" y="34"/>
                    </a:cxn>
                    <a:cxn ang="0">
                      <a:pos x="24" y="0"/>
                    </a:cxn>
                    <a:cxn ang="0">
                      <a:pos x="1" y="19"/>
                    </a:cxn>
                  </a:cxnLst>
                  <a:rect l="0" t="0" r="r" b="b"/>
                  <a:pathLst>
                    <a:path w="50" h="69">
                      <a:moveTo>
                        <a:pt x="1" y="19"/>
                      </a:moveTo>
                      <a:cubicBezTo>
                        <a:pt x="18" y="30"/>
                        <a:pt x="6" y="35"/>
                        <a:pt x="1" y="53"/>
                      </a:cubicBezTo>
                      <a:cubicBezTo>
                        <a:pt x="26" y="69"/>
                        <a:pt x="36" y="53"/>
                        <a:pt x="50" y="34"/>
                      </a:cubicBezTo>
                      <a:cubicBezTo>
                        <a:pt x="40" y="15"/>
                        <a:pt x="43" y="10"/>
                        <a:pt x="24" y="0"/>
                      </a:cubicBezTo>
                      <a:cubicBezTo>
                        <a:pt x="0" y="16"/>
                        <a:pt x="1" y="6"/>
                        <a:pt x="1" y="19"/>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8" name="Freeform 89"/>
                <p:cNvSpPr>
                  <a:spLocks noChangeAspect="1"/>
                </p:cNvSpPr>
                <p:nvPr/>
              </p:nvSpPr>
              <p:spPr bwMode="auto">
                <a:xfrm>
                  <a:off x="5393" y="13223"/>
                  <a:ext cx="66" cy="90"/>
                </a:xfrm>
                <a:custGeom>
                  <a:avLst/>
                  <a:gdLst/>
                  <a:ahLst/>
                  <a:cxnLst>
                    <a:cxn ang="0">
                      <a:pos x="3" y="30"/>
                    </a:cxn>
                    <a:cxn ang="0">
                      <a:pos x="33" y="0"/>
                    </a:cxn>
                    <a:cxn ang="0">
                      <a:pos x="63" y="30"/>
                    </a:cxn>
                    <a:cxn ang="0">
                      <a:pos x="41" y="90"/>
                    </a:cxn>
                    <a:cxn ang="0">
                      <a:pos x="0" y="56"/>
                    </a:cxn>
                    <a:cxn ang="0">
                      <a:pos x="3" y="30"/>
                    </a:cxn>
                  </a:cxnLst>
                  <a:rect l="0" t="0" r="r" b="b"/>
                  <a:pathLst>
                    <a:path w="66" h="90">
                      <a:moveTo>
                        <a:pt x="3" y="30"/>
                      </a:moveTo>
                      <a:cubicBezTo>
                        <a:pt x="8" y="10"/>
                        <a:pt x="17" y="10"/>
                        <a:pt x="33" y="0"/>
                      </a:cubicBezTo>
                      <a:cubicBezTo>
                        <a:pt x="55" y="5"/>
                        <a:pt x="58" y="8"/>
                        <a:pt x="63" y="30"/>
                      </a:cubicBezTo>
                      <a:cubicBezTo>
                        <a:pt x="51" y="86"/>
                        <a:pt x="66" y="72"/>
                        <a:pt x="41" y="90"/>
                      </a:cubicBezTo>
                      <a:cubicBezTo>
                        <a:pt x="16" y="83"/>
                        <a:pt x="16" y="72"/>
                        <a:pt x="0" y="56"/>
                      </a:cubicBezTo>
                      <a:cubicBezTo>
                        <a:pt x="3" y="32"/>
                        <a:pt x="3" y="41"/>
                        <a:pt x="3" y="3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69" name="Freeform 90"/>
                <p:cNvSpPr>
                  <a:spLocks noChangeAspect="1"/>
                </p:cNvSpPr>
                <p:nvPr/>
              </p:nvSpPr>
              <p:spPr bwMode="auto">
                <a:xfrm>
                  <a:off x="5336" y="13229"/>
                  <a:ext cx="49" cy="80"/>
                </a:xfrm>
                <a:custGeom>
                  <a:avLst/>
                  <a:gdLst/>
                  <a:ahLst/>
                  <a:cxnLst>
                    <a:cxn ang="0">
                      <a:pos x="23" y="80"/>
                    </a:cxn>
                    <a:cxn ang="0">
                      <a:pos x="49" y="39"/>
                    </a:cxn>
                    <a:cxn ang="0">
                      <a:pos x="19" y="9"/>
                    </a:cxn>
                    <a:cxn ang="0">
                      <a:pos x="0" y="46"/>
                    </a:cxn>
                    <a:cxn ang="0">
                      <a:pos x="4" y="69"/>
                    </a:cxn>
                    <a:cxn ang="0">
                      <a:pos x="23" y="80"/>
                    </a:cxn>
                  </a:cxnLst>
                  <a:rect l="0" t="0" r="r" b="b"/>
                  <a:pathLst>
                    <a:path w="49" h="80">
                      <a:moveTo>
                        <a:pt x="23" y="80"/>
                      </a:moveTo>
                      <a:cubicBezTo>
                        <a:pt x="31" y="36"/>
                        <a:pt x="33" y="73"/>
                        <a:pt x="49" y="39"/>
                      </a:cubicBezTo>
                      <a:cubicBezTo>
                        <a:pt x="46" y="19"/>
                        <a:pt x="43" y="0"/>
                        <a:pt x="19" y="9"/>
                      </a:cubicBezTo>
                      <a:cubicBezTo>
                        <a:pt x="11" y="21"/>
                        <a:pt x="5" y="33"/>
                        <a:pt x="0" y="46"/>
                      </a:cubicBezTo>
                      <a:cubicBezTo>
                        <a:pt x="1" y="54"/>
                        <a:pt x="1" y="62"/>
                        <a:pt x="4" y="69"/>
                      </a:cubicBezTo>
                      <a:cubicBezTo>
                        <a:pt x="6" y="74"/>
                        <a:pt x="34" y="80"/>
                        <a:pt x="23" y="8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0" name="Freeform 91"/>
                <p:cNvSpPr>
                  <a:spLocks noChangeAspect="1"/>
                </p:cNvSpPr>
                <p:nvPr/>
              </p:nvSpPr>
              <p:spPr bwMode="auto">
                <a:xfrm>
                  <a:off x="4551" y="13414"/>
                  <a:ext cx="382" cy="255"/>
                </a:xfrm>
                <a:custGeom>
                  <a:avLst/>
                  <a:gdLst/>
                  <a:ahLst/>
                  <a:cxnLst>
                    <a:cxn ang="0">
                      <a:pos x="32" y="236"/>
                    </a:cxn>
                    <a:cxn ang="0">
                      <a:pos x="35" y="172"/>
                    </a:cxn>
                    <a:cxn ang="0">
                      <a:pos x="95" y="165"/>
                    </a:cxn>
                    <a:cxn ang="0">
                      <a:pos x="144" y="116"/>
                    </a:cxn>
                    <a:cxn ang="0">
                      <a:pos x="253" y="71"/>
                    </a:cxn>
                    <a:cxn ang="0">
                      <a:pos x="287" y="37"/>
                    </a:cxn>
                    <a:cxn ang="0">
                      <a:pos x="317" y="0"/>
                    </a:cxn>
                    <a:cxn ang="0">
                      <a:pos x="343" y="11"/>
                    </a:cxn>
                    <a:cxn ang="0">
                      <a:pos x="369" y="41"/>
                    </a:cxn>
                    <a:cxn ang="0">
                      <a:pos x="362" y="79"/>
                    </a:cxn>
                    <a:cxn ang="0">
                      <a:pos x="332" y="116"/>
                    </a:cxn>
                    <a:cxn ang="0">
                      <a:pos x="279" y="131"/>
                    </a:cxn>
                    <a:cxn ang="0">
                      <a:pos x="272" y="101"/>
                    </a:cxn>
                    <a:cxn ang="0">
                      <a:pos x="260" y="105"/>
                    </a:cxn>
                    <a:cxn ang="0">
                      <a:pos x="268" y="150"/>
                    </a:cxn>
                    <a:cxn ang="0">
                      <a:pos x="230" y="169"/>
                    </a:cxn>
                    <a:cxn ang="0">
                      <a:pos x="208" y="142"/>
                    </a:cxn>
                    <a:cxn ang="0">
                      <a:pos x="178" y="180"/>
                    </a:cxn>
                    <a:cxn ang="0">
                      <a:pos x="174" y="191"/>
                    </a:cxn>
                    <a:cxn ang="0">
                      <a:pos x="140" y="172"/>
                    </a:cxn>
                    <a:cxn ang="0">
                      <a:pos x="152" y="206"/>
                    </a:cxn>
                    <a:cxn ang="0">
                      <a:pos x="118" y="217"/>
                    </a:cxn>
                    <a:cxn ang="0">
                      <a:pos x="92" y="225"/>
                    </a:cxn>
                    <a:cxn ang="0">
                      <a:pos x="65" y="255"/>
                    </a:cxn>
                    <a:cxn ang="0">
                      <a:pos x="32" y="236"/>
                    </a:cxn>
                  </a:cxnLst>
                  <a:rect l="0" t="0" r="r" b="b"/>
                  <a:pathLst>
                    <a:path w="382" h="255">
                      <a:moveTo>
                        <a:pt x="32" y="236"/>
                      </a:moveTo>
                      <a:cubicBezTo>
                        <a:pt x="25" y="218"/>
                        <a:pt x="0" y="181"/>
                        <a:pt x="35" y="172"/>
                      </a:cubicBezTo>
                      <a:cubicBezTo>
                        <a:pt x="55" y="167"/>
                        <a:pt x="75" y="167"/>
                        <a:pt x="95" y="165"/>
                      </a:cubicBezTo>
                      <a:cubicBezTo>
                        <a:pt x="104" y="141"/>
                        <a:pt x="118" y="121"/>
                        <a:pt x="144" y="116"/>
                      </a:cubicBezTo>
                      <a:cubicBezTo>
                        <a:pt x="180" y="99"/>
                        <a:pt x="215" y="80"/>
                        <a:pt x="253" y="71"/>
                      </a:cubicBezTo>
                      <a:cubicBezTo>
                        <a:pt x="246" y="44"/>
                        <a:pt x="266" y="48"/>
                        <a:pt x="287" y="37"/>
                      </a:cubicBezTo>
                      <a:cubicBezTo>
                        <a:pt x="294" y="23"/>
                        <a:pt x="317" y="0"/>
                        <a:pt x="317" y="0"/>
                      </a:cubicBezTo>
                      <a:cubicBezTo>
                        <a:pt x="325" y="2"/>
                        <a:pt x="337" y="4"/>
                        <a:pt x="343" y="11"/>
                      </a:cubicBezTo>
                      <a:cubicBezTo>
                        <a:pt x="357" y="27"/>
                        <a:pt x="340" y="33"/>
                        <a:pt x="369" y="41"/>
                      </a:cubicBezTo>
                      <a:cubicBezTo>
                        <a:pt x="380" y="56"/>
                        <a:pt x="382" y="72"/>
                        <a:pt x="362" y="79"/>
                      </a:cubicBezTo>
                      <a:cubicBezTo>
                        <a:pt x="350" y="102"/>
                        <a:pt x="362" y="124"/>
                        <a:pt x="332" y="116"/>
                      </a:cubicBezTo>
                      <a:cubicBezTo>
                        <a:pt x="316" y="145"/>
                        <a:pt x="309" y="136"/>
                        <a:pt x="279" y="131"/>
                      </a:cubicBezTo>
                      <a:cubicBezTo>
                        <a:pt x="277" y="121"/>
                        <a:pt x="278" y="109"/>
                        <a:pt x="272" y="101"/>
                      </a:cubicBezTo>
                      <a:cubicBezTo>
                        <a:pt x="270" y="98"/>
                        <a:pt x="261" y="101"/>
                        <a:pt x="260" y="105"/>
                      </a:cubicBezTo>
                      <a:cubicBezTo>
                        <a:pt x="258" y="114"/>
                        <a:pt x="265" y="138"/>
                        <a:pt x="268" y="150"/>
                      </a:cubicBezTo>
                      <a:cubicBezTo>
                        <a:pt x="261" y="184"/>
                        <a:pt x="257" y="176"/>
                        <a:pt x="230" y="169"/>
                      </a:cubicBezTo>
                      <a:cubicBezTo>
                        <a:pt x="225" y="151"/>
                        <a:pt x="227" y="147"/>
                        <a:pt x="208" y="142"/>
                      </a:cubicBezTo>
                      <a:cubicBezTo>
                        <a:pt x="203" y="167"/>
                        <a:pt x="195" y="163"/>
                        <a:pt x="178" y="180"/>
                      </a:cubicBezTo>
                      <a:cubicBezTo>
                        <a:pt x="177" y="184"/>
                        <a:pt x="178" y="190"/>
                        <a:pt x="174" y="191"/>
                      </a:cubicBezTo>
                      <a:cubicBezTo>
                        <a:pt x="174" y="191"/>
                        <a:pt x="142" y="173"/>
                        <a:pt x="140" y="172"/>
                      </a:cubicBezTo>
                      <a:cubicBezTo>
                        <a:pt x="136" y="190"/>
                        <a:pt x="136" y="197"/>
                        <a:pt x="152" y="206"/>
                      </a:cubicBezTo>
                      <a:cubicBezTo>
                        <a:pt x="159" y="243"/>
                        <a:pt x="136" y="227"/>
                        <a:pt x="118" y="217"/>
                      </a:cubicBezTo>
                      <a:cubicBezTo>
                        <a:pt x="95" y="225"/>
                        <a:pt x="114" y="239"/>
                        <a:pt x="92" y="225"/>
                      </a:cubicBezTo>
                      <a:cubicBezTo>
                        <a:pt x="77" y="234"/>
                        <a:pt x="78" y="243"/>
                        <a:pt x="65" y="255"/>
                      </a:cubicBezTo>
                      <a:cubicBezTo>
                        <a:pt x="50" y="252"/>
                        <a:pt x="38" y="251"/>
                        <a:pt x="32" y="236"/>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1" name="Freeform 92"/>
                <p:cNvSpPr>
                  <a:spLocks noChangeAspect="1"/>
                </p:cNvSpPr>
                <p:nvPr/>
              </p:nvSpPr>
              <p:spPr bwMode="auto">
                <a:xfrm>
                  <a:off x="4507" y="13620"/>
                  <a:ext cx="64" cy="69"/>
                </a:xfrm>
                <a:custGeom>
                  <a:avLst/>
                  <a:gdLst/>
                  <a:ahLst/>
                  <a:cxnLst>
                    <a:cxn ang="0">
                      <a:pos x="1" y="23"/>
                    </a:cxn>
                    <a:cxn ang="0">
                      <a:pos x="27" y="0"/>
                    </a:cxn>
                    <a:cxn ang="0">
                      <a:pos x="49" y="8"/>
                    </a:cxn>
                    <a:cxn ang="0">
                      <a:pos x="34" y="56"/>
                    </a:cxn>
                    <a:cxn ang="0">
                      <a:pos x="4" y="41"/>
                    </a:cxn>
                    <a:cxn ang="0">
                      <a:pos x="1" y="23"/>
                    </a:cxn>
                  </a:cxnLst>
                  <a:rect l="0" t="0" r="r" b="b"/>
                  <a:pathLst>
                    <a:path w="64" h="69">
                      <a:moveTo>
                        <a:pt x="1" y="23"/>
                      </a:moveTo>
                      <a:cubicBezTo>
                        <a:pt x="5" y="6"/>
                        <a:pt x="13" y="10"/>
                        <a:pt x="27" y="0"/>
                      </a:cubicBezTo>
                      <a:cubicBezTo>
                        <a:pt x="34" y="3"/>
                        <a:pt x="43" y="3"/>
                        <a:pt x="49" y="8"/>
                      </a:cubicBezTo>
                      <a:cubicBezTo>
                        <a:pt x="64" y="21"/>
                        <a:pt x="51" y="52"/>
                        <a:pt x="34" y="56"/>
                      </a:cubicBezTo>
                      <a:cubicBezTo>
                        <a:pt x="16" y="69"/>
                        <a:pt x="14" y="56"/>
                        <a:pt x="4" y="41"/>
                      </a:cubicBezTo>
                      <a:cubicBezTo>
                        <a:pt x="0" y="28"/>
                        <a:pt x="1" y="34"/>
                        <a:pt x="1" y="23"/>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2" name="Freeform 93"/>
                <p:cNvSpPr>
                  <a:spLocks noChangeAspect="1"/>
                </p:cNvSpPr>
                <p:nvPr/>
              </p:nvSpPr>
              <p:spPr bwMode="auto">
                <a:xfrm>
                  <a:off x="4868" y="13556"/>
                  <a:ext cx="54" cy="85"/>
                </a:xfrm>
                <a:custGeom>
                  <a:avLst/>
                  <a:gdLst/>
                  <a:ahLst/>
                  <a:cxnLst>
                    <a:cxn ang="0">
                      <a:pos x="0" y="27"/>
                    </a:cxn>
                    <a:cxn ang="0">
                      <a:pos x="22" y="8"/>
                    </a:cxn>
                    <a:cxn ang="0">
                      <a:pos x="45" y="0"/>
                    </a:cxn>
                    <a:cxn ang="0">
                      <a:pos x="52" y="49"/>
                    </a:cxn>
                    <a:cxn ang="0">
                      <a:pos x="33" y="68"/>
                    </a:cxn>
                    <a:cxn ang="0">
                      <a:pos x="30" y="57"/>
                    </a:cxn>
                    <a:cxn ang="0">
                      <a:pos x="15" y="53"/>
                    </a:cxn>
                    <a:cxn ang="0">
                      <a:pos x="0" y="27"/>
                    </a:cxn>
                  </a:cxnLst>
                  <a:rect l="0" t="0" r="r" b="b"/>
                  <a:pathLst>
                    <a:path w="54" h="85">
                      <a:moveTo>
                        <a:pt x="0" y="27"/>
                      </a:moveTo>
                      <a:cubicBezTo>
                        <a:pt x="8" y="18"/>
                        <a:pt x="11" y="13"/>
                        <a:pt x="22" y="8"/>
                      </a:cubicBezTo>
                      <a:cubicBezTo>
                        <a:pt x="29" y="5"/>
                        <a:pt x="45" y="0"/>
                        <a:pt x="45" y="0"/>
                      </a:cubicBezTo>
                      <a:cubicBezTo>
                        <a:pt x="54" y="18"/>
                        <a:pt x="48" y="28"/>
                        <a:pt x="52" y="49"/>
                      </a:cubicBezTo>
                      <a:cubicBezTo>
                        <a:pt x="50" y="60"/>
                        <a:pt x="54" y="85"/>
                        <a:pt x="33" y="68"/>
                      </a:cubicBezTo>
                      <a:cubicBezTo>
                        <a:pt x="30" y="66"/>
                        <a:pt x="33" y="59"/>
                        <a:pt x="30" y="57"/>
                      </a:cubicBezTo>
                      <a:cubicBezTo>
                        <a:pt x="26" y="54"/>
                        <a:pt x="20" y="54"/>
                        <a:pt x="15" y="53"/>
                      </a:cubicBezTo>
                      <a:cubicBezTo>
                        <a:pt x="2" y="45"/>
                        <a:pt x="0" y="42"/>
                        <a:pt x="0" y="27"/>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3" name="Freeform 94"/>
                <p:cNvSpPr>
                  <a:spLocks noChangeAspect="1"/>
                </p:cNvSpPr>
                <p:nvPr/>
              </p:nvSpPr>
              <p:spPr bwMode="auto">
                <a:xfrm>
                  <a:off x="4245" y="13755"/>
                  <a:ext cx="72" cy="221"/>
                </a:xfrm>
                <a:custGeom>
                  <a:avLst/>
                  <a:gdLst/>
                  <a:ahLst/>
                  <a:cxnLst>
                    <a:cxn ang="0">
                      <a:pos x="0" y="8"/>
                    </a:cxn>
                    <a:cxn ang="0">
                      <a:pos x="23" y="45"/>
                    </a:cxn>
                    <a:cxn ang="0">
                      <a:pos x="19" y="195"/>
                    </a:cxn>
                    <a:cxn ang="0">
                      <a:pos x="53" y="195"/>
                    </a:cxn>
                    <a:cxn ang="0">
                      <a:pos x="71" y="135"/>
                    </a:cxn>
                    <a:cxn ang="0">
                      <a:pos x="68" y="83"/>
                    </a:cxn>
                    <a:cxn ang="0">
                      <a:pos x="53" y="60"/>
                    </a:cxn>
                    <a:cxn ang="0">
                      <a:pos x="19" y="0"/>
                    </a:cxn>
                    <a:cxn ang="0">
                      <a:pos x="0" y="8"/>
                    </a:cxn>
                  </a:cxnLst>
                  <a:rect l="0" t="0" r="r" b="b"/>
                  <a:pathLst>
                    <a:path w="72" h="221">
                      <a:moveTo>
                        <a:pt x="0" y="8"/>
                      </a:moveTo>
                      <a:cubicBezTo>
                        <a:pt x="21" y="18"/>
                        <a:pt x="18" y="23"/>
                        <a:pt x="23" y="45"/>
                      </a:cubicBezTo>
                      <a:cubicBezTo>
                        <a:pt x="26" y="100"/>
                        <a:pt x="29" y="142"/>
                        <a:pt x="19" y="195"/>
                      </a:cubicBezTo>
                      <a:cubicBezTo>
                        <a:pt x="28" y="221"/>
                        <a:pt x="40" y="213"/>
                        <a:pt x="53" y="195"/>
                      </a:cubicBezTo>
                      <a:cubicBezTo>
                        <a:pt x="59" y="174"/>
                        <a:pt x="59" y="154"/>
                        <a:pt x="71" y="135"/>
                      </a:cubicBezTo>
                      <a:cubicBezTo>
                        <a:pt x="70" y="118"/>
                        <a:pt x="72" y="100"/>
                        <a:pt x="68" y="83"/>
                      </a:cubicBezTo>
                      <a:cubicBezTo>
                        <a:pt x="66" y="74"/>
                        <a:pt x="57" y="68"/>
                        <a:pt x="53" y="60"/>
                      </a:cubicBezTo>
                      <a:cubicBezTo>
                        <a:pt x="43" y="37"/>
                        <a:pt x="40" y="15"/>
                        <a:pt x="19" y="0"/>
                      </a:cubicBezTo>
                      <a:cubicBezTo>
                        <a:pt x="2" y="4"/>
                        <a:pt x="8" y="0"/>
                        <a:pt x="0" y="8"/>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4" name="Freeform 95"/>
                <p:cNvSpPr>
                  <a:spLocks noChangeAspect="1"/>
                </p:cNvSpPr>
                <p:nvPr/>
              </p:nvSpPr>
              <p:spPr bwMode="auto">
                <a:xfrm>
                  <a:off x="4548" y="13763"/>
                  <a:ext cx="70" cy="78"/>
                </a:xfrm>
                <a:custGeom>
                  <a:avLst/>
                  <a:gdLst/>
                  <a:ahLst/>
                  <a:cxnLst>
                    <a:cxn ang="0">
                      <a:pos x="1" y="3"/>
                    </a:cxn>
                    <a:cxn ang="0">
                      <a:pos x="16" y="52"/>
                    </a:cxn>
                    <a:cxn ang="0">
                      <a:pos x="46" y="78"/>
                    </a:cxn>
                    <a:cxn ang="0">
                      <a:pos x="42" y="30"/>
                    </a:cxn>
                    <a:cxn ang="0">
                      <a:pos x="16" y="0"/>
                    </a:cxn>
                    <a:cxn ang="0">
                      <a:pos x="1" y="3"/>
                    </a:cxn>
                  </a:cxnLst>
                  <a:rect l="0" t="0" r="r" b="b"/>
                  <a:pathLst>
                    <a:path w="70" h="78">
                      <a:moveTo>
                        <a:pt x="1" y="3"/>
                      </a:moveTo>
                      <a:cubicBezTo>
                        <a:pt x="4" y="25"/>
                        <a:pt x="4" y="35"/>
                        <a:pt x="16" y="52"/>
                      </a:cubicBezTo>
                      <a:cubicBezTo>
                        <a:pt x="21" y="76"/>
                        <a:pt x="23" y="73"/>
                        <a:pt x="46" y="78"/>
                      </a:cubicBezTo>
                      <a:cubicBezTo>
                        <a:pt x="61" y="63"/>
                        <a:pt x="70" y="38"/>
                        <a:pt x="42" y="30"/>
                      </a:cubicBezTo>
                      <a:cubicBezTo>
                        <a:pt x="31" y="18"/>
                        <a:pt x="29" y="8"/>
                        <a:pt x="16" y="0"/>
                      </a:cubicBezTo>
                      <a:cubicBezTo>
                        <a:pt x="0" y="8"/>
                        <a:pt x="1" y="13"/>
                        <a:pt x="1" y="3"/>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5" name="Freeform 96"/>
                <p:cNvSpPr>
                  <a:spLocks noChangeAspect="1"/>
                </p:cNvSpPr>
                <p:nvPr/>
              </p:nvSpPr>
              <p:spPr bwMode="auto">
                <a:xfrm>
                  <a:off x="5011" y="12795"/>
                  <a:ext cx="59" cy="75"/>
                </a:xfrm>
                <a:custGeom>
                  <a:avLst/>
                  <a:gdLst/>
                  <a:ahLst/>
                  <a:cxnLst>
                    <a:cxn ang="0">
                      <a:pos x="33" y="11"/>
                    </a:cxn>
                    <a:cxn ang="0">
                      <a:pos x="29" y="75"/>
                    </a:cxn>
                    <a:cxn ang="0">
                      <a:pos x="44" y="26"/>
                    </a:cxn>
                    <a:cxn ang="0">
                      <a:pos x="33" y="11"/>
                    </a:cxn>
                  </a:cxnLst>
                  <a:rect l="0" t="0" r="r" b="b"/>
                  <a:pathLst>
                    <a:path w="59" h="75">
                      <a:moveTo>
                        <a:pt x="33" y="11"/>
                      </a:moveTo>
                      <a:cubicBezTo>
                        <a:pt x="0" y="20"/>
                        <a:pt x="15" y="53"/>
                        <a:pt x="29" y="75"/>
                      </a:cubicBezTo>
                      <a:cubicBezTo>
                        <a:pt x="55" y="65"/>
                        <a:pt x="59" y="56"/>
                        <a:pt x="44" y="26"/>
                      </a:cubicBezTo>
                      <a:cubicBezTo>
                        <a:pt x="31" y="0"/>
                        <a:pt x="33" y="34"/>
                        <a:pt x="33" y="11"/>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6" name="Freeform 97"/>
                <p:cNvSpPr>
                  <a:spLocks noChangeAspect="1"/>
                </p:cNvSpPr>
                <p:nvPr/>
              </p:nvSpPr>
              <p:spPr bwMode="auto">
                <a:xfrm>
                  <a:off x="4788" y="12886"/>
                  <a:ext cx="40" cy="85"/>
                </a:xfrm>
                <a:custGeom>
                  <a:avLst/>
                  <a:gdLst/>
                  <a:ahLst/>
                  <a:cxnLst>
                    <a:cxn ang="0">
                      <a:pos x="5" y="14"/>
                    </a:cxn>
                    <a:cxn ang="0">
                      <a:pos x="35" y="85"/>
                    </a:cxn>
                    <a:cxn ang="0">
                      <a:pos x="27" y="33"/>
                    </a:cxn>
                    <a:cxn ang="0">
                      <a:pos x="5" y="14"/>
                    </a:cxn>
                  </a:cxnLst>
                  <a:rect l="0" t="0" r="r" b="b"/>
                  <a:pathLst>
                    <a:path w="40" h="85">
                      <a:moveTo>
                        <a:pt x="5" y="14"/>
                      </a:moveTo>
                      <a:cubicBezTo>
                        <a:pt x="0" y="44"/>
                        <a:pt x="1" y="77"/>
                        <a:pt x="35" y="85"/>
                      </a:cubicBezTo>
                      <a:cubicBezTo>
                        <a:pt x="40" y="65"/>
                        <a:pt x="37" y="50"/>
                        <a:pt x="27" y="33"/>
                      </a:cubicBezTo>
                      <a:cubicBezTo>
                        <a:pt x="24" y="28"/>
                        <a:pt x="15" y="0"/>
                        <a:pt x="5" y="1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7" name="Freeform 98"/>
                <p:cNvSpPr>
                  <a:spLocks noChangeAspect="1"/>
                </p:cNvSpPr>
                <p:nvPr/>
              </p:nvSpPr>
              <p:spPr bwMode="auto">
                <a:xfrm>
                  <a:off x="4925" y="13508"/>
                  <a:ext cx="55" cy="71"/>
                </a:xfrm>
                <a:custGeom>
                  <a:avLst/>
                  <a:gdLst/>
                  <a:ahLst/>
                  <a:cxnLst>
                    <a:cxn ang="0">
                      <a:pos x="25" y="0"/>
                    </a:cxn>
                    <a:cxn ang="0">
                      <a:pos x="25" y="71"/>
                    </a:cxn>
                    <a:cxn ang="0">
                      <a:pos x="55" y="48"/>
                    </a:cxn>
                    <a:cxn ang="0">
                      <a:pos x="29" y="7"/>
                    </a:cxn>
                    <a:cxn ang="0">
                      <a:pos x="25" y="0"/>
                    </a:cxn>
                  </a:cxnLst>
                  <a:rect l="0" t="0" r="r" b="b"/>
                  <a:pathLst>
                    <a:path w="55" h="71">
                      <a:moveTo>
                        <a:pt x="25" y="0"/>
                      </a:moveTo>
                      <a:cubicBezTo>
                        <a:pt x="8" y="23"/>
                        <a:pt x="0" y="53"/>
                        <a:pt x="25" y="71"/>
                      </a:cubicBezTo>
                      <a:cubicBezTo>
                        <a:pt x="39" y="61"/>
                        <a:pt x="49" y="65"/>
                        <a:pt x="55" y="48"/>
                      </a:cubicBezTo>
                      <a:cubicBezTo>
                        <a:pt x="50" y="26"/>
                        <a:pt x="49" y="18"/>
                        <a:pt x="29" y="7"/>
                      </a:cubicBezTo>
                      <a:cubicBezTo>
                        <a:pt x="14" y="12"/>
                        <a:pt x="16" y="14"/>
                        <a:pt x="25"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78" name="Freeform 99"/>
                <p:cNvSpPr>
                  <a:spLocks noChangeAspect="1"/>
                </p:cNvSpPr>
                <p:nvPr/>
              </p:nvSpPr>
              <p:spPr bwMode="auto">
                <a:xfrm>
                  <a:off x="4916" y="13594"/>
                  <a:ext cx="44" cy="34"/>
                </a:xfrm>
                <a:custGeom>
                  <a:avLst/>
                  <a:gdLst/>
                  <a:ahLst/>
                  <a:cxnLst>
                    <a:cxn ang="0">
                      <a:pos x="38" y="34"/>
                    </a:cxn>
                    <a:cxn ang="0">
                      <a:pos x="23" y="0"/>
                    </a:cxn>
                    <a:cxn ang="0">
                      <a:pos x="15" y="26"/>
                    </a:cxn>
                    <a:cxn ang="0">
                      <a:pos x="38" y="34"/>
                    </a:cxn>
                  </a:cxnLst>
                  <a:rect l="0" t="0" r="r" b="b"/>
                  <a:pathLst>
                    <a:path w="44" h="34">
                      <a:moveTo>
                        <a:pt x="38" y="34"/>
                      </a:moveTo>
                      <a:cubicBezTo>
                        <a:pt x="44" y="16"/>
                        <a:pt x="38" y="10"/>
                        <a:pt x="23" y="0"/>
                      </a:cubicBezTo>
                      <a:cubicBezTo>
                        <a:pt x="14" y="5"/>
                        <a:pt x="0" y="10"/>
                        <a:pt x="15" y="26"/>
                      </a:cubicBezTo>
                      <a:cubicBezTo>
                        <a:pt x="21" y="32"/>
                        <a:pt x="38" y="34"/>
                        <a:pt x="38" y="34"/>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41" name="Group 100"/>
              <p:cNvGrpSpPr>
                <a:grpSpLocks noChangeAspect="1"/>
              </p:cNvGrpSpPr>
              <p:nvPr/>
            </p:nvGrpSpPr>
            <p:grpSpPr bwMode="auto">
              <a:xfrm>
                <a:off x="7540659" y="6816700"/>
                <a:ext cx="2467962" cy="3063097"/>
                <a:chOff x="6593" y="5965"/>
                <a:chExt cx="1766" cy="2192"/>
              </a:xfrm>
              <a:grpFill/>
            </p:grpSpPr>
            <p:sp>
              <p:nvSpPr>
                <p:cNvPr id="48" name="Freeform 101"/>
                <p:cNvSpPr>
                  <a:spLocks noChangeAspect="1"/>
                </p:cNvSpPr>
                <p:nvPr/>
              </p:nvSpPr>
              <p:spPr bwMode="auto">
                <a:xfrm>
                  <a:off x="6593" y="5965"/>
                  <a:ext cx="1526" cy="1525"/>
                </a:xfrm>
                <a:custGeom>
                  <a:avLst/>
                  <a:gdLst/>
                  <a:ahLst/>
                  <a:cxnLst>
                    <a:cxn ang="0">
                      <a:pos x="392" y="300"/>
                    </a:cxn>
                    <a:cxn ang="0">
                      <a:pos x="272" y="450"/>
                    </a:cxn>
                    <a:cxn ang="0">
                      <a:pos x="402" y="580"/>
                    </a:cxn>
                    <a:cxn ang="0">
                      <a:pos x="442" y="630"/>
                    </a:cxn>
                    <a:cxn ang="0">
                      <a:pos x="537" y="685"/>
                    </a:cxn>
                    <a:cxn ang="0">
                      <a:pos x="597" y="685"/>
                    </a:cxn>
                    <a:cxn ang="0">
                      <a:pos x="677" y="745"/>
                    </a:cxn>
                    <a:cxn ang="0">
                      <a:pos x="792" y="920"/>
                    </a:cxn>
                    <a:cxn ang="0">
                      <a:pos x="797" y="1055"/>
                    </a:cxn>
                    <a:cxn ang="0">
                      <a:pos x="892" y="1085"/>
                    </a:cxn>
                    <a:cxn ang="0">
                      <a:pos x="1027" y="1185"/>
                    </a:cxn>
                    <a:cxn ang="0">
                      <a:pos x="1087" y="1195"/>
                    </a:cxn>
                    <a:cxn ang="0">
                      <a:pos x="1187" y="1265"/>
                    </a:cxn>
                    <a:cxn ang="0">
                      <a:pos x="1392" y="1175"/>
                    </a:cxn>
                    <a:cxn ang="0">
                      <a:pos x="1292" y="1240"/>
                    </a:cxn>
                    <a:cxn ang="0">
                      <a:pos x="1257" y="1400"/>
                    </a:cxn>
                    <a:cxn ang="0">
                      <a:pos x="1317" y="1460"/>
                    </a:cxn>
                    <a:cxn ang="0">
                      <a:pos x="1382" y="1525"/>
                    </a:cxn>
                    <a:cxn ang="0">
                      <a:pos x="1492" y="1390"/>
                    </a:cxn>
                    <a:cxn ang="0">
                      <a:pos x="1497" y="1280"/>
                    </a:cxn>
                    <a:cxn ang="0">
                      <a:pos x="1481" y="1040"/>
                    </a:cxn>
                    <a:cxn ang="0">
                      <a:pos x="1427" y="1105"/>
                    </a:cxn>
                    <a:cxn ang="0">
                      <a:pos x="1382" y="1045"/>
                    </a:cxn>
                    <a:cxn ang="0">
                      <a:pos x="1237" y="1025"/>
                    </a:cxn>
                    <a:cxn ang="0">
                      <a:pos x="1172" y="995"/>
                    </a:cxn>
                    <a:cxn ang="0">
                      <a:pos x="1222" y="940"/>
                    </a:cxn>
                    <a:cxn ang="0">
                      <a:pos x="1292" y="915"/>
                    </a:cxn>
                    <a:cxn ang="0">
                      <a:pos x="1317" y="860"/>
                    </a:cxn>
                    <a:cxn ang="0">
                      <a:pos x="1157" y="785"/>
                    </a:cxn>
                    <a:cxn ang="0">
                      <a:pos x="1110" y="714"/>
                    </a:cxn>
                    <a:cxn ang="0">
                      <a:pos x="1008" y="598"/>
                    </a:cxn>
                    <a:cxn ang="0">
                      <a:pos x="1132" y="535"/>
                    </a:cxn>
                    <a:cxn ang="0">
                      <a:pos x="1212" y="545"/>
                    </a:cxn>
                    <a:cxn ang="0">
                      <a:pos x="1352" y="510"/>
                    </a:cxn>
                    <a:cxn ang="0">
                      <a:pos x="1290" y="444"/>
                    </a:cxn>
                    <a:cxn ang="0">
                      <a:pos x="1127" y="335"/>
                    </a:cxn>
                    <a:cxn ang="0">
                      <a:pos x="1016" y="350"/>
                    </a:cxn>
                    <a:cxn ang="0">
                      <a:pos x="897" y="305"/>
                    </a:cxn>
                    <a:cxn ang="0">
                      <a:pos x="837" y="255"/>
                    </a:cxn>
                    <a:cxn ang="0">
                      <a:pos x="757" y="245"/>
                    </a:cxn>
                    <a:cxn ang="0">
                      <a:pos x="762" y="320"/>
                    </a:cxn>
                    <a:cxn ang="0">
                      <a:pos x="792" y="355"/>
                    </a:cxn>
                    <a:cxn ang="0">
                      <a:pos x="797" y="445"/>
                    </a:cxn>
                    <a:cxn ang="0">
                      <a:pos x="652" y="505"/>
                    </a:cxn>
                    <a:cxn ang="0">
                      <a:pos x="587" y="460"/>
                    </a:cxn>
                    <a:cxn ang="0">
                      <a:pos x="615" y="298"/>
                    </a:cxn>
                    <a:cxn ang="0">
                      <a:pos x="547" y="181"/>
                    </a:cxn>
                    <a:cxn ang="0">
                      <a:pos x="452" y="85"/>
                    </a:cxn>
                    <a:cxn ang="0">
                      <a:pos x="362" y="25"/>
                    </a:cxn>
                    <a:cxn ang="0">
                      <a:pos x="72" y="30"/>
                    </a:cxn>
                    <a:cxn ang="0">
                      <a:pos x="17" y="115"/>
                    </a:cxn>
                    <a:cxn ang="0">
                      <a:pos x="27" y="230"/>
                    </a:cxn>
                  </a:cxnLst>
                  <a:rect l="0" t="0" r="r" b="b"/>
                  <a:pathLst>
                    <a:path w="1526" h="1525">
                      <a:moveTo>
                        <a:pt x="27" y="230"/>
                      </a:moveTo>
                      <a:lnTo>
                        <a:pt x="122" y="175"/>
                      </a:lnTo>
                      <a:lnTo>
                        <a:pt x="392" y="300"/>
                      </a:lnTo>
                      <a:lnTo>
                        <a:pt x="177" y="370"/>
                      </a:lnTo>
                      <a:cubicBezTo>
                        <a:pt x="195" y="382"/>
                        <a:pt x="213" y="385"/>
                        <a:pt x="232" y="395"/>
                      </a:cubicBezTo>
                      <a:cubicBezTo>
                        <a:pt x="244" y="414"/>
                        <a:pt x="254" y="438"/>
                        <a:pt x="272" y="450"/>
                      </a:cubicBezTo>
                      <a:cubicBezTo>
                        <a:pt x="294" y="445"/>
                        <a:pt x="306" y="433"/>
                        <a:pt x="327" y="440"/>
                      </a:cubicBezTo>
                      <a:cubicBezTo>
                        <a:pt x="359" y="472"/>
                        <a:pt x="342" y="480"/>
                        <a:pt x="387" y="495"/>
                      </a:cubicBezTo>
                      <a:cubicBezTo>
                        <a:pt x="417" y="540"/>
                        <a:pt x="408" y="513"/>
                        <a:pt x="402" y="580"/>
                      </a:cubicBezTo>
                      <a:cubicBezTo>
                        <a:pt x="415" y="630"/>
                        <a:pt x="396" y="579"/>
                        <a:pt x="422" y="605"/>
                      </a:cubicBezTo>
                      <a:cubicBezTo>
                        <a:pt x="426" y="609"/>
                        <a:pt x="424" y="616"/>
                        <a:pt x="427" y="620"/>
                      </a:cubicBezTo>
                      <a:cubicBezTo>
                        <a:pt x="431" y="625"/>
                        <a:pt x="437" y="627"/>
                        <a:pt x="442" y="630"/>
                      </a:cubicBezTo>
                      <a:cubicBezTo>
                        <a:pt x="451" y="657"/>
                        <a:pt x="472" y="659"/>
                        <a:pt x="497" y="665"/>
                      </a:cubicBezTo>
                      <a:cubicBezTo>
                        <a:pt x="499" y="670"/>
                        <a:pt x="497" y="678"/>
                        <a:pt x="502" y="680"/>
                      </a:cubicBezTo>
                      <a:cubicBezTo>
                        <a:pt x="513" y="685"/>
                        <a:pt x="526" y="682"/>
                        <a:pt x="537" y="685"/>
                      </a:cubicBezTo>
                      <a:cubicBezTo>
                        <a:pt x="557" y="690"/>
                        <a:pt x="562" y="695"/>
                        <a:pt x="577" y="705"/>
                      </a:cubicBezTo>
                      <a:cubicBezTo>
                        <a:pt x="582" y="703"/>
                        <a:pt x="588" y="704"/>
                        <a:pt x="592" y="700"/>
                      </a:cubicBezTo>
                      <a:cubicBezTo>
                        <a:pt x="596" y="696"/>
                        <a:pt x="592" y="683"/>
                        <a:pt x="597" y="685"/>
                      </a:cubicBezTo>
                      <a:cubicBezTo>
                        <a:pt x="607" y="690"/>
                        <a:pt x="595" y="720"/>
                        <a:pt x="622" y="730"/>
                      </a:cubicBezTo>
                      <a:cubicBezTo>
                        <a:pt x="630" y="733"/>
                        <a:pt x="639" y="733"/>
                        <a:pt x="647" y="735"/>
                      </a:cubicBezTo>
                      <a:cubicBezTo>
                        <a:pt x="657" y="738"/>
                        <a:pt x="677" y="745"/>
                        <a:pt x="677" y="745"/>
                      </a:cubicBezTo>
                      <a:cubicBezTo>
                        <a:pt x="696" y="773"/>
                        <a:pt x="692" y="810"/>
                        <a:pt x="722" y="830"/>
                      </a:cubicBezTo>
                      <a:cubicBezTo>
                        <a:pt x="737" y="852"/>
                        <a:pt x="725" y="888"/>
                        <a:pt x="742" y="905"/>
                      </a:cubicBezTo>
                      <a:cubicBezTo>
                        <a:pt x="751" y="914"/>
                        <a:pt x="779" y="916"/>
                        <a:pt x="792" y="920"/>
                      </a:cubicBezTo>
                      <a:cubicBezTo>
                        <a:pt x="778" y="941"/>
                        <a:pt x="783" y="950"/>
                        <a:pt x="797" y="970"/>
                      </a:cubicBezTo>
                      <a:cubicBezTo>
                        <a:pt x="790" y="990"/>
                        <a:pt x="784" y="998"/>
                        <a:pt x="767" y="1010"/>
                      </a:cubicBezTo>
                      <a:cubicBezTo>
                        <a:pt x="773" y="1034"/>
                        <a:pt x="784" y="1035"/>
                        <a:pt x="797" y="1055"/>
                      </a:cubicBezTo>
                      <a:cubicBezTo>
                        <a:pt x="769" y="1097"/>
                        <a:pt x="810" y="1096"/>
                        <a:pt x="837" y="1110"/>
                      </a:cubicBezTo>
                      <a:cubicBezTo>
                        <a:pt x="843" y="1093"/>
                        <a:pt x="837" y="1095"/>
                        <a:pt x="847" y="1095"/>
                      </a:cubicBezTo>
                      <a:cubicBezTo>
                        <a:pt x="862" y="1092"/>
                        <a:pt x="877" y="1086"/>
                        <a:pt x="892" y="1085"/>
                      </a:cubicBezTo>
                      <a:cubicBezTo>
                        <a:pt x="910" y="1083"/>
                        <a:pt x="933" y="1146"/>
                        <a:pt x="947" y="1160"/>
                      </a:cubicBezTo>
                      <a:cubicBezTo>
                        <a:pt x="955" y="1168"/>
                        <a:pt x="966" y="1173"/>
                        <a:pt x="977" y="1175"/>
                      </a:cubicBezTo>
                      <a:cubicBezTo>
                        <a:pt x="994" y="1179"/>
                        <a:pt x="1027" y="1185"/>
                        <a:pt x="1027" y="1185"/>
                      </a:cubicBezTo>
                      <a:cubicBezTo>
                        <a:pt x="1033" y="1198"/>
                        <a:pt x="1033" y="1214"/>
                        <a:pt x="1042" y="1225"/>
                      </a:cubicBezTo>
                      <a:cubicBezTo>
                        <a:pt x="1049" y="1234"/>
                        <a:pt x="1063" y="1234"/>
                        <a:pt x="1072" y="1240"/>
                      </a:cubicBezTo>
                      <a:cubicBezTo>
                        <a:pt x="1113" y="1232"/>
                        <a:pt x="1099" y="1230"/>
                        <a:pt x="1087" y="1195"/>
                      </a:cubicBezTo>
                      <a:cubicBezTo>
                        <a:pt x="1107" y="1188"/>
                        <a:pt x="1111" y="1178"/>
                        <a:pt x="1132" y="1185"/>
                      </a:cubicBezTo>
                      <a:cubicBezTo>
                        <a:pt x="1122" y="1216"/>
                        <a:pt x="1087" y="1231"/>
                        <a:pt x="1142" y="1245"/>
                      </a:cubicBezTo>
                      <a:cubicBezTo>
                        <a:pt x="1157" y="1267"/>
                        <a:pt x="1161" y="1272"/>
                        <a:pt x="1187" y="1265"/>
                      </a:cubicBezTo>
                      <a:cubicBezTo>
                        <a:pt x="1201" y="1237"/>
                        <a:pt x="1221" y="1232"/>
                        <a:pt x="1247" y="1215"/>
                      </a:cubicBezTo>
                      <a:cubicBezTo>
                        <a:pt x="1282" y="1162"/>
                        <a:pt x="1274" y="1193"/>
                        <a:pt x="1342" y="1170"/>
                      </a:cubicBezTo>
                      <a:cubicBezTo>
                        <a:pt x="1353" y="1136"/>
                        <a:pt x="1374" y="1161"/>
                        <a:pt x="1392" y="1175"/>
                      </a:cubicBezTo>
                      <a:cubicBezTo>
                        <a:pt x="1385" y="1197"/>
                        <a:pt x="1369" y="1193"/>
                        <a:pt x="1362" y="1215"/>
                      </a:cubicBezTo>
                      <a:cubicBezTo>
                        <a:pt x="1335" y="1206"/>
                        <a:pt x="1324" y="1201"/>
                        <a:pt x="1332" y="1235"/>
                      </a:cubicBezTo>
                      <a:cubicBezTo>
                        <a:pt x="1315" y="1269"/>
                        <a:pt x="1323" y="1250"/>
                        <a:pt x="1292" y="1240"/>
                      </a:cubicBezTo>
                      <a:cubicBezTo>
                        <a:pt x="1241" y="1249"/>
                        <a:pt x="1231" y="1238"/>
                        <a:pt x="1257" y="1290"/>
                      </a:cubicBezTo>
                      <a:cubicBezTo>
                        <a:pt x="1251" y="1312"/>
                        <a:pt x="1250" y="1327"/>
                        <a:pt x="1227" y="1335"/>
                      </a:cubicBezTo>
                      <a:cubicBezTo>
                        <a:pt x="1215" y="1370"/>
                        <a:pt x="1224" y="1389"/>
                        <a:pt x="1257" y="1400"/>
                      </a:cubicBezTo>
                      <a:cubicBezTo>
                        <a:pt x="1267" y="1421"/>
                        <a:pt x="1265" y="1438"/>
                        <a:pt x="1287" y="1445"/>
                      </a:cubicBezTo>
                      <a:cubicBezTo>
                        <a:pt x="1281" y="1445"/>
                        <a:pt x="1271" y="1458"/>
                        <a:pt x="1277" y="1460"/>
                      </a:cubicBezTo>
                      <a:cubicBezTo>
                        <a:pt x="1289" y="1465"/>
                        <a:pt x="1304" y="1460"/>
                        <a:pt x="1317" y="1460"/>
                      </a:cubicBezTo>
                      <a:cubicBezTo>
                        <a:pt x="1320" y="1465"/>
                        <a:pt x="1325" y="1470"/>
                        <a:pt x="1327" y="1475"/>
                      </a:cubicBezTo>
                      <a:cubicBezTo>
                        <a:pt x="1331" y="1485"/>
                        <a:pt x="1327" y="1502"/>
                        <a:pt x="1337" y="1505"/>
                      </a:cubicBezTo>
                      <a:cubicBezTo>
                        <a:pt x="1373" y="1517"/>
                        <a:pt x="1358" y="1509"/>
                        <a:pt x="1382" y="1525"/>
                      </a:cubicBezTo>
                      <a:cubicBezTo>
                        <a:pt x="1415" y="1515"/>
                        <a:pt x="1437" y="1505"/>
                        <a:pt x="1467" y="1490"/>
                      </a:cubicBezTo>
                      <a:cubicBezTo>
                        <a:pt x="1479" y="1453"/>
                        <a:pt x="1487" y="1464"/>
                        <a:pt x="1472" y="1420"/>
                      </a:cubicBezTo>
                      <a:cubicBezTo>
                        <a:pt x="1479" y="1410"/>
                        <a:pt x="1485" y="1400"/>
                        <a:pt x="1492" y="1390"/>
                      </a:cubicBezTo>
                      <a:cubicBezTo>
                        <a:pt x="1496" y="1384"/>
                        <a:pt x="1485" y="1377"/>
                        <a:pt x="1482" y="1370"/>
                      </a:cubicBezTo>
                      <a:cubicBezTo>
                        <a:pt x="1478" y="1360"/>
                        <a:pt x="1472" y="1340"/>
                        <a:pt x="1472" y="1340"/>
                      </a:cubicBezTo>
                      <a:cubicBezTo>
                        <a:pt x="1483" y="1307"/>
                        <a:pt x="1490" y="1322"/>
                        <a:pt x="1497" y="1280"/>
                      </a:cubicBezTo>
                      <a:cubicBezTo>
                        <a:pt x="1490" y="1240"/>
                        <a:pt x="1473" y="1213"/>
                        <a:pt x="1507" y="1190"/>
                      </a:cubicBezTo>
                      <a:cubicBezTo>
                        <a:pt x="1512" y="1111"/>
                        <a:pt x="1510" y="1118"/>
                        <a:pt x="1526" y="1070"/>
                      </a:cubicBezTo>
                      <a:cubicBezTo>
                        <a:pt x="1523" y="1048"/>
                        <a:pt x="1491" y="1042"/>
                        <a:pt x="1481" y="1040"/>
                      </a:cubicBezTo>
                      <a:cubicBezTo>
                        <a:pt x="1471" y="1038"/>
                        <a:pt x="1473" y="1052"/>
                        <a:pt x="1467" y="1055"/>
                      </a:cubicBezTo>
                      <a:cubicBezTo>
                        <a:pt x="1460" y="1057"/>
                        <a:pt x="1452" y="1056"/>
                        <a:pt x="1447" y="1060"/>
                      </a:cubicBezTo>
                      <a:cubicBezTo>
                        <a:pt x="1445" y="1062"/>
                        <a:pt x="1429" y="1100"/>
                        <a:pt x="1427" y="1105"/>
                      </a:cubicBezTo>
                      <a:cubicBezTo>
                        <a:pt x="1425" y="1092"/>
                        <a:pt x="1432" y="1078"/>
                        <a:pt x="1425" y="1066"/>
                      </a:cubicBezTo>
                      <a:cubicBezTo>
                        <a:pt x="1422" y="1060"/>
                        <a:pt x="1419" y="1051"/>
                        <a:pt x="1413" y="1048"/>
                      </a:cubicBezTo>
                      <a:cubicBezTo>
                        <a:pt x="1406" y="1044"/>
                        <a:pt x="1388" y="1051"/>
                        <a:pt x="1382" y="1045"/>
                      </a:cubicBezTo>
                      <a:cubicBezTo>
                        <a:pt x="1378" y="1041"/>
                        <a:pt x="1377" y="1033"/>
                        <a:pt x="1372" y="1030"/>
                      </a:cubicBezTo>
                      <a:cubicBezTo>
                        <a:pt x="1347" y="1013"/>
                        <a:pt x="1298" y="1010"/>
                        <a:pt x="1267" y="995"/>
                      </a:cubicBezTo>
                      <a:cubicBezTo>
                        <a:pt x="1237" y="1002"/>
                        <a:pt x="1229" y="993"/>
                        <a:pt x="1237" y="1025"/>
                      </a:cubicBezTo>
                      <a:cubicBezTo>
                        <a:pt x="1222" y="1047"/>
                        <a:pt x="1208" y="1039"/>
                        <a:pt x="1217" y="1065"/>
                      </a:cubicBezTo>
                      <a:cubicBezTo>
                        <a:pt x="1194" y="1073"/>
                        <a:pt x="1183" y="1072"/>
                        <a:pt x="1192" y="1045"/>
                      </a:cubicBezTo>
                      <a:cubicBezTo>
                        <a:pt x="1186" y="1028"/>
                        <a:pt x="1178" y="1012"/>
                        <a:pt x="1172" y="995"/>
                      </a:cubicBezTo>
                      <a:cubicBezTo>
                        <a:pt x="1179" y="985"/>
                        <a:pt x="1185" y="975"/>
                        <a:pt x="1192" y="965"/>
                      </a:cubicBezTo>
                      <a:cubicBezTo>
                        <a:pt x="1196" y="959"/>
                        <a:pt x="1196" y="950"/>
                        <a:pt x="1202" y="945"/>
                      </a:cubicBezTo>
                      <a:cubicBezTo>
                        <a:pt x="1207" y="941"/>
                        <a:pt x="1215" y="942"/>
                        <a:pt x="1222" y="940"/>
                      </a:cubicBezTo>
                      <a:cubicBezTo>
                        <a:pt x="1237" y="942"/>
                        <a:pt x="1252" y="948"/>
                        <a:pt x="1267" y="945"/>
                      </a:cubicBezTo>
                      <a:cubicBezTo>
                        <a:pt x="1309" y="937"/>
                        <a:pt x="1232" y="917"/>
                        <a:pt x="1287" y="935"/>
                      </a:cubicBezTo>
                      <a:cubicBezTo>
                        <a:pt x="1289" y="928"/>
                        <a:pt x="1294" y="922"/>
                        <a:pt x="1292" y="915"/>
                      </a:cubicBezTo>
                      <a:cubicBezTo>
                        <a:pt x="1290" y="909"/>
                        <a:pt x="1278" y="911"/>
                        <a:pt x="1277" y="905"/>
                      </a:cubicBezTo>
                      <a:cubicBezTo>
                        <a:pt x="1276" y="899"/>
                        <a:pt x="1283" y="894"/>
                        <a:pt x="1287" y="890"/>
                      </a:cubicBezTo>
                      <a:cubicBezTo>
                        <a:pt x="1296" y="879"/>
                        <a:pt x="1317" y="860"/>
                        <a:pt x="1317" y="860"/>
                      </a:cubicBezTo>
                      <a:cubicBezTo>
                        <a:pt x="1297" y="830"/>
                        <a:pt x="1278" y="834"/>
                        <a:pt x="1242" y="830"/>
                      </a:cubicBezTo>
                      <a:cubicBezTo>
                        <a:pt x="1223" y="822"/>
                        <a:pt x="1217" y="807"/>
                        <a:pt x="1203" y="800"/>
                      </a:cubicBezTo>
                      <a:cubicBezTo>
                        <a:pt x="1189" y="793"/>
                        <a:pt x="1167" y="789"/>
                        <a:pt x="1157" y="785"/>
                      </a:cubicBezTo>
                      <a:cubicBezTo>
                        <a:pt x="1147" y="778"/>
                        <a:pt x="1143" y="774"/>
                        <a:pt x="1143" y="774"/>
                      </a:cubicBezTo>
                      <a:cubicBezTo>
                        <a:pt x="1140" y="769"/>
                        <a:pt x="1132" y="744"/>
                        <a:pt x="1128" y="740"/>
                      </a:cubicBezTo>
                      <a:cubicBezTo>
                        <a:pt x="1124" y="736"/>
                        <a:pt x="1114" y="719"/>
                        <a:pt x="1110" y="714"/>
                      </a:cubicBezTo>
                      <a:cubicBezTo>
                        <a:pt x="1088" y="687"/>
                        <a:pt x="1092" y="718"/>
                        <a:pt x="1057" y="700"/>
                      </a:cubicBezTo>
                      <a:cubicBezTo>
                        <a:pt x="1048" y="673"/>
                        <a:pt x="1034" y="659"/>
                        <a:pt x="1007" y="650"/>
                      </a:cubicBezTo>
                      <a:cubicBezTo>
                        <a:pt x="997" y="633"/>
                        <a:pt x="1008" y="615"/>
                        <a:pt x="1008" y="598"/>
                      </a:cubicBezTo>
                      <a:cubicBezTo>
                        <a:pt x="1008" y="581"/>
                        <a:pt x="1001" y="561"/>
                        <a:pt x="1007" y="550"/>
                      </a:cubicBezTo>
                      <a:cubicBezTo>
                        <a:pt x="1016" y="540"/>
                        <a:pt x="1031" y="537"/>
                        <a:pt x="1042" y="530"/>
                      </a:cubicBezTo>
                      <a:cubicBezTo>
                        <a:pt x="1083" y="540"/>
                        <a:pt x="1083" y="535"/>
                        <a:pt x="1132" y="535"/>
                      </a:cubicBezTo>
                      <a:cubicBezTo>
                        <a:pt x="1144" y="537"/>
                        <a:pt x="1155" y="540"/>
                        <a:pt x="1167" y="540"/>
                      </a:cubicBezTo>
                      <a:cubicBezTo>
                        <a:pt x="1172" y="540"/>
                        <a:pt x="1177" y="534"/>
                        <a:pt x="1182" y="535"/>
                      </a:cubicBezTo>
                      <a:cubicBezTo>
                        <a:pt x="1192" y="536"/>
                        <a:pt x="1202" y="542"/>
                        <a:pt x="1212" y="545"/>
                      </a:cubicBezTo>
                      <a:cubicBezTo>
                        <a:pt x="1217" y="547"/>
                        <a:pt x="1227" y="550"/>
                        <a:pt x="1227" y="550"/>
                      </a:cubicBezTo>
                      <a:cubicBezTo>
                        <a:pt x="1248" y="543"/>
                        <a:pt x="1256" y="526"/>
                        <a:pt x="1272" y="510"/>
                      </a:cubicBezTo>
                      <a:cubicBezTo>
                        <a:pt x="1284" y="512"/>
                        <a:pt x="1336" y="531"/>
                        <a:pt x="1352" y="510"/>
                      </a:cubicBezTo>
                      <a:cubicBezTo>
                        <a:pt x="1356" y="505"/>
                        <a:pt x="1362" y="496"/>
                        <a:pt x="1357" y="493"/>
                      </a:cubicBezTo>
                      <a:cubicBezTo>
                        <a:pt x="1351" y="487"/>
                        <a:pt x="1334" y="467"/>
                        <a:pt x="1323" y="459"/>
                      </a:cubicBezTo>
                      <a:cubicBezTo>
                        <a:pt x="1312" y="451"/>
                        <a:pt x="1304" y="450"/>
                        <a:pt x="1290" y="444"/>
                      </a:cubicBezTo>
                      <a:cubicBezTo>
                        <a:pt x="1276" y="438"/>
                        <a:pt x="1257" y="436"/>
                        <a:pt x="1237" y="425"/>
                      </a:cubicBezTo>
                      <a:cubicBezTo>
                        <a:pt x="1210" y="411"/>
                        <a:pt x="1198" y="388"/>
                        <a:pt x="1167" y="380"/>
                      </a:cubicBezTo>
                      <a:cubicBezTo>
                        <a:pt x="1144" y="357"/>
                        <a:pt x="1157" y="350"/>
                        <a:pt x="1127" y="335"/>
                      </a:cubicBezTo>
                      <a:cubicBezTo>
                        <a:pt x="1117" y="355"/>
                        <a:pt x="1109" y="355"/>
                        <a:pt x="1102" y="376"/>
                      </a:cubicBezTo>
                      <a:cubicBezTo>
                        <a:pt x="1089" y="382"/>
                        <a:pt x="1080" y="364"/>
                        <a:pt x="1065" y="361"/>
                      </a:cubicBezTo>
                      <a:cubicBezTo>
                        <a:pt x="1051" y="357"/>
                        <a:pt x="1030" y="353"/>
                        <a:pt x="1016" y="350"/>
                      </a:cubicBezTo>
                      <a:cubicBezTo>
                        <a:pt x="1006" y="343"/>
                        <a:pt x="993" y="344"/>
                        <a:pt x="982" y="340"/>
                      </a:cubicBezTo>
                      <a:cubicBezTo>
                        <a:pt x="972" y="337"/>
                        <a:pt x="961" y="336"/>
                        <a:pt x="952" y="330"/>
                      </a:cubicBezTo>
                      <a:cubicBezTo>
                        <a:pt x="915" y="305"/>
                        <a:pt x="934" y="312"/>
                        <a:pt x="897" y="305"/>
                      </a:cubicBezTo>
                      <a:cubicBezTo>
                        <a:pt x="894" y="297"/>
                        <a:pt x="890" y="280"/>
                        <a:pt x="882" y="275"/>
                      </a:cubicBezTo>
                      <a:cubicBezTo>
                        <a:pt x="873" y="269"/>
                        <a:pt x="852" y="265"/>
                        <a:pt x="852" y="265"/>
                      </a:cubicBezTo>
                      <a:cubicBezTo>
                        <a:pt x="841" y="269"/>
                        <a:pt x="800" y="280"/>
                        <a:pt x="837" y="255"/>
                      </a:cubicBezTo>
                      <a:cubicBezTo>
                        <a:pt x="850" y="236"/>
                        <a:pt x="851" y="201"/>
                        <a:pt x="828" y="193"/>
                      </a:cubicBezTo>
                      <a:cubicBezTo>
                        <a:pt x="796" y="161"/>
                        <a:pt x="802" y="223"/>
                        <a:pt x="777" y="240"/>
                      </a:cubicBezTo>
                      <a:cubicBezTo>
                        <a:pt x="766" y="229"/>
                        <a:pt x="731" y="206"/>
                        <a:pt x="757" y="245"/>
                      </a:cubicBezTo>
                      <a:cubicBezTo>
                        <a:pt x="744" y="285"/>
                        <a:pt x="764" y="238"/>
                        <a:pt x="737" y="265"/>
                      </a:cubicBezTo>
                      <a:cubicBezTo>
                        <a:pt x="727" y="275"/>
                        <a:pt x="724" y="289"/>
                        <a:pt x="717" y="300"/>
                      </a:cubicBezTo>
                      <a:cubicBezTo>
                        <a:pt x="738" y="331"/>
                        <a:pt x="730" y="297"/>
                        <a:pt x="762" y="320"/>
                      </a:cubicBezTo>
                      <a:cubicBezTo>
                        <a:pt x="795" y="343"/>
                        <a:pt x="760" y="329"/>
                        <a:pt x="792" y="340"/>
                      </a:cubicBezTo>
                      <a:cubicBezTo>
                        <a:pt x="803" y="307"/>
                        <a:pt x="773" y="306"/>
                        <a:pt x="817" y="315"/>
                      </a:cubicBezTo>
                      <a:cubicBezTo>
                        <a:pt x="811" y="331"/>
                        <a:pt x="808" y="346"/>
                        <a:pt x="792" y="355"/>
                      </a:cubicBezTo>
                      <a:cubicBezTo>
                        <a:pt x="783" y="360"/>
                        <a:pt x="762" y="365"/>
                        <a:pt x="762" y="365"/>
                      </a:cubicBezTo>
                      <a:cubicBezTo>
                        <a:pt x="747" y="411"/>
                        <a:pt x="792" y="354"/>
                        <a:pt x="777" y="400"/>
                      </a:cubicBezTo>
                      <a:cubicBezTo>
                        <a:pt x="782" y="416"/>
                        <a:pt x="792" y="429"/>
                        <a:pt x="797" y="445"/>
                      </a:cubicBezTo>
                      <a:cubicBezTo>
                        <a:pt x="787" y="455"/>
                        <a:pt x="771" y="459"/>
                        <a:pt x="762" y="470"/>
                      </a:cubicBezTo>
                      <a:cubicBezTo>
                        <a:pt x="733" y="504"/>
                        <a:pt x="799" y="484"/>
                        <a:pt x="722" y="495"/>
                      </a:cubicBezTo>
                      <a:cubicBezTo>
                        <a:pt x="696" y="486"/>
                        <a:pt x="676" y="493"/>
                        <a:pt x="652" y="505"/>
                      </a:cubicBezTo>
                      <a:cubicBezTo>
                        <a:pt x="617" y="496"/>
                        <a:pt x="642" y="490"/>
                        <a:pt x="612" y="480"/>
                      </a:cubicBezTo>
                      <a:cubicBezTo>
                        <a:pt x="609" y="475"/>
                        <a:pt x="607" y="469"/>
                        <a:pt x="602" y="465"/>
                      </a:cubicBezTo>
                      <a:cubicBezTo>
                        <a:pt x="598" y="462"/>
                        <a:pt x="588" y="465"/>
                        <a:pt x="587" y="460"/>
                      </a:cubicBezTo>
                      <a:cubicBezTo>
                        <a:pt x="587" y="452"/>
                        <a:pt x="602" y="440"/>
                        <a:pt x="607" y="429"/>
                      </a:cubicBezTo>
                      <a:cubicBezTo>
                        <a:pt x="612" y="418"/>
                        <a:pt x="616" y="417"/>
                        <a:pt x="617" y="395"/>
                      </a:cubicBezTo>
                      <a:cubicBezTo>
                        <a:pt x="620" y="373"/>
                        <a:pt x="620" y="316"/>
                        <a:pt x="615" y="298"/>
                      </a:cubicBezTo>
                      <a:cubicBezTo>
                        <a:pt x="610" y="277"/>
                        <a:pt x="589" y="287"/>
                        <a:pt x="585" y="271"/>
                      </a:cubicBezTo>
                      <a:cubicBezTo>
                        <a:pt x="579" y="255"/>
                        <a:pt x="594" y="213"/>
                        <a:pt x="588" y="200"/>
                      </a:cubicBezTo>
                      <a:cubicBezTo>
                        <a:pt x="582" y="185"/>
                        <a:pt x="561" y="192"/>
                        <a:pt x="547" y="181"/>
                      </a:cubicBezTo>
                      <a:cubicBezTo>
                        <a:pt x="536" y="159"/>
                        <a:pt x="527" y="148"/>
                        <a:pt x="507" y="135"/>
                      </a:cubicBezTo>
                      <a:cubicBezTo>
                        <a:pt x="480" y="95"/>
                        <a:pt x="520" y="147"/>
                        <a:pt x="472" y="115"/>
                      </a:cubicBezTo>
                      <a:cubicBezTo>
                        <a:pt x="462" y="108"/>
                        <a:pt x="462" y="92"/>
                        <a:pt x="452" y="85"/>
                      </a:cubicBezTo>
                      <a:cubicBezTo>
                        <a:pt x="445" y="78"/>
                        <a:pt x="437" y="60"/>
                        <a:pt x="427" y="54"/>
                      </a:cubicBezTo>
                      <a:cubicBezTo>
                        <a:pt x="417" y="48"/>
                        <a:pt x="403" y="55"/>
                        <a:pt x="392" y="50"/>
                      </a:cubicBezTo>
                      <a:cubicBezTo>
                        <a:pt x="386" y="46"/>
                        <a:pt x="371" y="26"/>
                        <a:pt x="362" y="25"/>
                      </a:cubicBezTo>
                      <a:cubicBezTo>
                        <a:pt x="324" y="21"/>
                        <a:pt x="285" y="22"/>
                        <a:pt x="247" y="20"/>
                      </a:cubicBezTo>
                      <a:cubicBezTo>
                        <a:pt x="207" y="0"/>
                        <a:pt x="207" y="5"/>
                        <a:pt x="152" y="10"/>
                      </a:cubicBezTo>
                      <a:cubicBezTo>
                        <a:pt x="106" y="25"/>
                        <a:pt x="132" y="18"/>
                        <a:pt x="72" y="30"/>
                      </a:cubicBezTo>
                      <a:cubicBezTo>
                        <a:pt x="64" y="60"/>
                        <a:pt x="74" y="48"/>
                        <a:pt x="37" y="60"/>
                      </a:cubicBezTo>
                      <a:cubicBezTo>
                        <a:pt x="27" y="63"/>
                        <a:pt x="7" y="70"/>
                        <a:pt x="7" y="70"/>
                      </a:cubicBezTo>
                      <a:cubicBezTo>
                        <a:pt x="12" y="92"/>
                        <a:pt x="55" y="140"/>
                        <a:pt x="17" y="115"/>
                      </a:cubicBezTo>
                      <a:cubicBezTo>
                        <a:pt x="19" y="128"/>
                        <a:pt x="0" y="153"/>
                        <a:pt x="2" y="165"/>
                      </a:cubicBezTo>
                      <a:cubicBezTo>
                        <a:pt x="4" y="177"/>
                        <a:pt x="23" y="174"/>
                        <a:pt x="27" y="185"/>
                      </a:cubicBezTo>
                      <a:cubicBezTo>
                        <a:pt x="31" y="196"/>
                        <a:pt x="27" y="221"/>
                        <a:pt x="27" y="23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49" name="Freeform 102"/>
                <p:cNvSpPr>
                  <a:spLocks noChangeAspect="1"/>
                </p:cNvSpPr>
                <p:nvPr/>
              </p:nvSpPr>
              <p:spPr bwMode="auto">
                <a:xfrm>
                  <a:off x="7992" y="6154"/>
                  <a:ext cx="367" cy="487"/>
                </a:xfrm>
                <a:custGeom>
                  <a:avLst/>
                  <a:gdLst/>
                  <a:ahLst/>
                  <a:cxnLst>
                    <a:cxn ang="0">
                      <a:pos x="117" y="215"/>
                    </a:cxn>
                    <a:cxn ang="0">
                      <a:pos x="137" y="145"/>
                    </a:cxn>
                    <a:cxn ang="0">
                      <a:pos x="107" y="70"/>
                    </a:cxn>
                    <a:cxn ang="0">
                      <a:pos x="142" y="25"/>
                    </a:cxn>
                    <a:cxn ang="0">
                      <a:pos x="177" y="0"/>
                    </a:cxn>
                    <a:cxn ang="0">
                      <a:pos x="192" y="10"/>
                    </a:cxn>
                    <a:cxn ang="0">
                      <a:pos x="202" y="25"/>
                    </a:cxn>
                    <a:cxn ang="0">
                      <a:pos x="222" y="35"/>
                    </a:cxn>
                    <a:cxn ang="0">
                      <a:pos x="237" y="50"/>
                    </a:cxn>
                    <a:cxn ang="0">
                      <a:pos x="257" y="80"/>
                    </a:cxn>
                    <a:cxn ang="0">
                      <a:pos x="262" y="100"/>
                    </a:cxn>
                    <a:cxn ang="0">
                      <a:pos x="278" y="95"/>
                    </a:cxn>
                    <a:cxn ang="0">
                      <a:pos x="307" y="155"/>
                    </a:cxn>
                    <a:cxn ang="0">
                      <a:pos x="367" y="190"/>
                    </a:cxn>
                    <a:cxn ang="0">
                      <a:pos x="362" y="220"/>
                    </a:cxn>
                    <a:cxn ang="0">
                      <a:pos x="352" y="235"/>
                    </a:cxn>
                    <a:cxn ang="0">
                      <a:pos x="353" y="298"/>
                    </a:cxn>
                    <a:cxn ang="0">
                      <a:pos x="327" y="300"/>
                    </a:cxn>
                    <a:cxn ang="0">
                      <a:pos x="332" y="315"/>
                    </a:cxn>
                    <a:cxn ang="0">
                      <a:pos x="347" y="325"/>
                    </a:cxn>
                    <a:cxn ang="0">
                      <a:pos x="357" y="355"/>
                    </a:cxn>
                    <a:cxn ang="0">
                      <a:pos x="337" y="375"/>
                    </a:cxn>
                    <a:cxn ang="0">
                      <a:pos x="307" y="405"/>
                    </a:cxn>
                    <a:cxn ang="0">
                      <a:pos x="305" y="448"/>
                    </a:cxn>
                    <a:cxn ang="0">
                      <a:pos x="267" y="435"/>
                    </a:cxn>
                    <a:cxn ang="0">
                      <a:pos x="237" y="435"/>
                    </a:cxn>
                    <a:cxn ang="0">
                      <a:pos x="217" y="440"/>
                    </a:cxn>
                    <a:cxn ang="0">
                      <a:pos x="192" y="485"/>
                    </a:cxn>
                    <a:cxn ang="0">
                      <a:pos x="162" y="480"/>
                    </a:cxn>
                    <a:cxn ang="0">
                      <a:pos x="127" y="425"/>
                    </a:cxn>
                    <a:cxn ang="0">
                      <a:pos x="91" y="421"/>
                    </a:cxn>
                    <a:cxn ang="0">
                      <a:pos x="62" y="405"/>
                    </a:cxn>
                    <a:cxn ang="0">
                      <a:pos x="7" y="365"/>
                    </a:cxn>
                    <a:cxn ang="0">
                      <a:pos x="2" y="350"/>
                    </a:cxn>
                    <a:cxn ang="0">
                      <a:pos x="52" y="320"/>
                    </a:cxn>
                    <a:cxn ang="0">
                      <a:pos x="87" y="298"/>
                    </a:cxn>
                    <a:cxn ang="0">
                      <a:pos x="121" y="256"/>
                    </a:cxn>
                    <a:cxn ang="0">
                      <a:pos x="117" y="205"/>
                    </a:cxn>
                    <a:cxn ang="0">
                      <a:pos x="117" y="215"/>
                    </a:cxn>
                  </a:cxnLst>
                  <a:rect l="0" t="0" r="r" b="b"/>
                  <a:pathLst>
                    <a:path w="367" h="487">
                      <a:moveTo>
                        <a:pt x="117" y="215"/>
                      </a:moveTo>
                      <a:cubicBezTo>
                        <a:pt x="121" y="185"/>
                        <a:pt x="130" y="172"/>
                        <a:pt x="137" y="145"/>
                      </a:cubicBezTo>
                      <a:cubicBezTo>
                        <a:pt x="124" y="119"/>
                        <a:pt x="116" y="98"/>
                        <a:pt x="107" y="70"/>
                      </a:cubicBezTo>
                      <a:cubicBezTo>
                        <a:pt x="115" y="47"/>
                        <a:pt x="122" y="40"/>
                        <a:pt x="142" y="25"/>
                      </a:cubicBezTo>
                      <a:cubicBezTo>
                        <a:pt x="169" y="34"/>
                        <a:pt x="171" y="28"/>
                        <a:pt x="177" y="0"/>
                      </a:cubicBezTo>
                      <a:cubicBezTo>
                        <a:pt x="182" y="3"/>
                        <a:pt x="188" y="6"/>
                        <a:pt x="192" y="10"/>
                      </a:cubicBezTo>
                      <a:cubicBezTo>
                        <a:pt x="196" y="14"/>
                        <a:pt x="197" y="21"/>
                        <a:pt x="202" y="25"/>
                      </a:cubicBezTo>
                      <a:cubicBezTo>
                        <a:pt x="208" y="30"/>
                        <a:pt x="216" y="31"/>
                        <a:pt x="222" y="35"/>
                      </a:cubicBezTo>
                      <a:cubicBezTo>
                        <a:pt x="228" y="39"/>
                        <a:pt x="232" y="45"/>
                        <a:pt x="237" y="50"/>
                      </a:cubicBezTo>
                      <a:cubicBezTo>
                        <a:pt x="251" y="107"/>
                        <a:pt x="229" y="39"/>
                        <a:pt x="257" y="80"/>
                      </a:cubicBezTo>
                      <a:cubicBezTo>
                        <a:pt x="261" y="86"/>
                        <a:pt x="258" y="95"/>
                        <a:pt x="262" y="100"/>
                      </a:cubicBezTo>
                      <a:cubicBezTo>
                        <a:pt x="270" y="109"/>
                        <a:pt x="266" y="92"/>
                        <a:pt x="278" y="95"/>
                      </a:cubicBezTo>
                      <a:cubicBezTo>
                        <a:pt x="303" y="112"/>
                        <a:pt x="326" y="129"/>
                        <a:pt x="307" y="155"/>
                      </a:cubicBezTo>
                      <a:cubicBezTo>
                        <a:pt x="328" y="169"/>
                        <a:pt x="347" y="177"/>
                        <a:pt x="367" y="190"/>
                      </a:cubicBezTo>
                      <a:cubicBezTo>
                        <a:pt x="365" y="200"/>
                        <a:pt x="365" y="210"/>
                        <a:pt x="362" y="220"/>
                      </a:cubicBezTo>
                      <a:cubicBezTo>
                        <a:pt x="360" y="226"/>
                        <a:pt x="354" y="229"/>
                        <a:pt x="352" y="235"/>
                      </a:cubicBezTo>
                      <a:cubicBezTo>
                        <a:pt x="349" y="245"/>
                        <a:pt x="357" y="287"/>
                        <a:pt x="353" y="298"/>
                      </a:cubicBezTo>
                      <a:cubicBezTo>
                        <a:pt x="349" y="309"/>
                        <a:pt x="330" y="297"/>
                        <a:pt x="327" y="300"/>
                      </a:cubicBezTo>
                      <a:cubicBezTo>
                        <a:pt x="329" y="305"/>
                        <a:pt x="329" y="311"/>
                        <a:pt x="332" y="315"/>
                      </a:cubicBezTo>
                      <a:cubicBezTo>
                        <a:pt x="336" y="320"/>
                        <a:pt x="344" y="320"/>
                        <a:pt x="347" y="325"/>
                      </a:cubicBezTo>
                      <a:cubicBezTo>
                        <a:pt x="353" y="334"/>
                        <a:pt x="357" y="355"/>
                        <a:pt x="357" y="355"/>
                      </a:cubicBezTo>
                      <a:cubicBezTo>
                        <a:pt x="346" y="387"/>
                        <a:pt x="361" y="356"/>
                        <a:pt x="337" y="375"/>
                      </a:cubicBezTo>
                      <a:cubicBezTo>
                        <a:pt x="326" y="384"/>
                        <a:pt x="307" y="405"/>
                        <a:pt x="307" y="405"/>
                      </a:cubicBezTo>
                      <a:cubicBezTo>
                        <a:pt x="299" y="416"/>
                        <a:pt x="312" y="443"/>
                        <a:pt x="305" y="448"/>
                      </a:cubicBezTo>
                      <a:cubicBezTo>
                        <a:pt x="298" y="453"/>
                        <a:pt x="278" y="437"/>
                        <a:pt x="267" y="435"/>
                      </a:cubicBezTo>
                      <a:cubicBezTo>
                        <a:pt x="241" y="400"/>
                        <a:pt x="263" y="416"/>
                        <a:pt x="237" y="435"/>
                      </a:cubicBezTo>
                      <a:cubicBezTo>
                        <a:pt x="231" y="439"/>
                        <a:pt x="224" y="438"/>
                        <a:pt x="217" y="440"/>
                      </a:cubicBezTo>
                      <a:cubicBezTo>
                        <a:pt x="207" y="455"/>
                        <a:pt x="202" y="470"/>
                        <a:pt x="192" y="485"/>
                      </a:cubicBezTo>
                      <a:cubicBezTo>
                        <a:pt x="182" y="483"/>
                        <a:pt x="170" y="487"/>
                        <a:pt x="162" y="480"/>
                      </a:cubicBezTo>
                      <a:cubicBezTo>
                        <a:pt x="107" y="430"/>
                        <a:pt x="168" y="452"/>
                        <a:pt x="127" y="425"/>
                      </a:cubicBezTo>
                      <a:cubicBezTo>
                        <a:pt x="117" y="414"/>
                        <a:pt x="102" y="424"/>
                        <a:pt x="91" y="421"/>
                      </a:cubicBezTo>
                      <a:cubicBezTo>
                        <a:pt x="80" y="418"/>
                        <a:pt x="76" y="414"/>
                        <a:pt x="62" y="405"/>
                      </a:cubicBezTo>
                      <a:cubicBezTo>
                        <a:pt x="35" y="365"/>
                        <a:pt x="54" y="378"/>
                        <a:pt x="7" y="365"/>
                      </a:cubicBezTo>
                      <a:cubicBezTo>
                        <a:pt x="5" y="360"/>
                        <a:pt x="0" y="355"/>
                        <a:pt x="2" y="350"/>
                      </a:cubicBezTo>
                      <a:cubicBezTo>
                        <a:pt x="5" y="342"/>
                        <a:pt x="43" y="323"/>
                        <a:pt x="52" y="320"/>
                      </a:cubicBezTo>
                      <a:cubicBezTo>
                        <a:pt x="65" y="315"/>
                        <a:pt x="87" y="298"/>
                        <a:pt x="87" y="298"/>
                      </a:cubicBezTo>
                      <a:cubicBezTo>
                        <a:pt x="103" y="282"/>
                        <a:pt x="105" y="272"/>
                        <a:pt x="121" y="256"/>
                      </a:cubicBezTo>
                      <a:cubicBezTo>
                        <a:pt x="120" y="252"/>
                        <a:pt x="132" y="213"/>
                        <a:pt x="117" y="205"/>
                      </a:cubicBezTo>
                      <a:cubicBezTo>
                        <a:pt x="114" y="204"/>
                        <a:pt x="117" y="212"/>
                        <a:pt x="117" y="21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0" name="Freeform 103"/>
                <p:cNvSpPr>
                  <a:spLocks noChangeAspect="1"/>
                </p:cNvSpPr>
                <p:nvPr/>
              </p:nvSpPr>
              <p:spPr bwMode="auto">
                <a:xfrm>
                  <a:off x="7901" y="6840"/>
                  <a:ext cx="148" cy="90"/>
                </a:xfrm>
                <a:custGeom>
                  <a:avLst/>
                  <a:gdLst/>
                  <a:ahLst/>
                  <a:cxnLst>
                    <a:cxn ang="0">
                      <a:pos x="14" y="0"/>
                    </a:cxn>
                    <a:cxn ang="0">
                      <a:pos x="54" y="30"/>
                    </a:cxn>
                    <a:cxn ang="0">
                      <a:pos x="119" y="25"/>
                    </a:cxn>
                    <a:cxn ang="0">
                      <a:pos x="94" y="55"/>
                    </a:cxn>
                    <a:cxn ang="0">
                      <a:pos x="74" y="90"/>
                    </a:cxn>
                    <a:cxn ang="0">
                      <a:pos x="59" y="70"/>
                    </a:cxn>
                    <a:cxn ang="0">
                      <a:pos x="19" y="55"/>
                    </a:cxn>
                    <a:cxn ang="0">
                      <a:pos x="14" y="0"/>
                    </a:cxn>
                  </a:cxnLst>
                  <a:rect l="0" t="0" r="r" b="b"/>
                  <a:pathLst>
                    <a:path w="148" h="90">
                      <a:moveTo>
                        <a:pt x="14" y="0"/>
                      </a:moveTo>
                      <a:cubicBezTo>
                        <a:pt x="34" y="7"/>
                        <a:pt x="42" y="13"/>
                        <a:pt x="54" y="30"/>
                      </a:cubicBezTo>
                      <a:cubicBezTo>
                        <a:pt x="81" y="26"/>
                        <a:pt x="94" y="19"/>
                        <a:pt x="119" y="25"/>
                      </a:cubicBezTo>
                      <a:cubicBezTo>
                        <a:pt x="148" y="54"/>
                        <a:pt x="122" y="49"/>
                        <a:pt x="94" y="55"/>
                      </a:cubicBezTo>
                      <a:cubicBezTo>
                        <a:pt x="87" y="66"/>
                        <a:pt x="87" y="90"/>
                        <a:pt x="74" y="90"/>
                      </a:cubicBezTo>
                      <a:cubicBezTo>
                        <a:pt x="66" y="90"/>
                        <a:pt x="65" y="75"/>
                        <a:pt x="59" y="70"/>
                      </a:cubicBezTo>
                      <a:cubicBezTo>
                        <a:pt x="48" y="61"/>
                        <a:pt x="32" y="58"/>
                        <a:pt x="19" y="55"/>
                      </a:cubicBezTo>
                      <a:cubicBezTo>
                        <a:pt x="0" y="26"/>
                        <a:pt x="27" y="26"/>
                        <a:pt x="14"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1" name="Freeform 104"/>
                <p:cNvSpPr>
                  <a:spLocks noChangeAspect="1"/>
                </p:cNvSpPr>
                <p:nvPr/>
              </p:nvSpPr>
              <p:spPr bwMode="auto">
                <a:xfrm>
                  <a:off x="8000" y="6874"/>
                  <a:ext cx="148" cy="91"/>
                </a:xfrm>
                <a:custGeom>
                  <a:avLst/>
                  <a:gdLst/>
                  <a:ahLst/>
                  <a:cxnLst>
                    <a:cxn ang="0">
                      <a:pos x="15" y="25"/>
                    </a:cxn>
                    <a:cxn ang="0">
                      <a:pos x="80" y="10"/>
                    </a:cxn>
                    <a:cxn ang="0">
                      <a:pos x="130" y="35"/>
                    </a:cxn>
                    <a:cxn ang="0">
                      <a:pos x="110" y="55"/>
                    </a:cxn>
                    <a:cxn ang="0">
                      <a:pos x="80" y="60"/>
                    </a:cxn>
                    <a:cxn ang="0">
                      <a:pos x="55" y="70"/>
                    </a:cxn>
                    <a:cxn ang="0">
                      <a:pos x="10" y="30"/>
                    </a:cxn>
                    <a:cxn ang="0">
                      <a:pos x="15" y="25"/>
                    </a:cxn>
                  </a:cxnLst>
                  <a:rect l="0" t="0" r="r" b="b"/>
                  <a:pathLst>
                    <a:path w="148" h="91">
                      <a:moveTo>
                        <a:pt x="15" y="25"/>
                      </a:moveTo>
                      <a:cubicBezTo>
                        <a:pt x="81" y="14"/>
                        <a:pt x="17" y="0"/>
                        <a:pt x="80" y="10"/>
                      </a:cubicBezTo>
                      <a:cubicBezTo>
                        <a:pt x="94" y="31"/>
                        <a:pt x="104" y="30"/>
                        <a:pt x="130" y="35"/>
                      </a:cubicBezTo>
                      <a:cubicBezTo>
                        <a:pt x="148" y="62"/>
                        <a:pt x="133" y="63"/>
                        <a:pt x="110" y="55"/>
                      </a:cubicBezTo>
                      <a:cubicBezTo>
                        <a:pt x="100" y="57"/>
                        <a:pt x="89" y="55"/>
                        <a:pt x="80" y="60"/>
                      </a:cubicBezTo>
                      <a:cubicBezTo>
                        <a:pt x="54" y="76"/>
                        <a:pt x="87" y="91"/>
                        <a:pt x="55" y="70"/>
                      </a:cubicBezTo>
                      <a:cubicBezTo>
                        <a:pt x="10" y="76"/>
                        <a:pt x="0" y="78"/>
                        <a:pt x="10" y="30"/>
                      </a:cubicBezTo>
                      <a:cubicBezTo>
                        <a:pt x="30" y="43"/>
                        <a:pt x="28" y="45"/>
                        <a:pt x="15" y="25"/>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2" name="Freeform 105"/>
                <p:cNvSpPr>
                  <a:spLocks noChangeAspect="1"/>
                </p:cNvSpPr>
                <p:nvPr/>
              </p:nvSpPr>
              <p:spPr bwMode="auto">
                <a:xfrm>
                  <a:off x="7090" y="6950"/>
                  <a:ext cx="398" cy="417"/>
                </a:xfrm>
                <a:custGeom>
                  <a:avLst/>
                  <a:gdLst/>
                  <a:ahLst/>
                  <a:cxnLst>
                    <a:cxn ang="0">
                      <a:pos x="30" y="30"/>
                    </a:cxn>
                    <a:cxn ang="0">
                      <a:pos x="0" y="80"/>
                    </a:cxn>
                    <a:cxn ang="0">
                      <a:pos x="30" y="100"/>
                    </a:cxn>
                    <a:cxn ang="0">
                      <a:pos x="35" y="115"/>
                    </a:cxn>
                    <a:cxn ang="0">
                      <a:pos x="70" y="125"/>
                    </a:cxn>
                    <a:cxn ang="0">
                      <a:pos x="115" y="155"/>
                    </a:cxn>
                    <a:cxn ang="0">
                      <a:pos x="145" y="200"/>
                    </a:cxn>
                    <a:cxn ang="0">
                      <a:pos x="200" y="235"/>
                    </a:cxn>
                    <a:cxn ang="0">
                      <a:pos x="210" y="265"/>
                    </a:cxn>
                    <a:cxn ang="0">
                      <a:pos x="215" y="280"/>
                    </a:cxn>
                    <a:cxn ang="0">
                      <a:pos x="270" y="305"/>
                    </a:cxn>
                    <a:cxn ang="0">
                      <a:pos x="310" y="335"/>
                    </a:cxn>
                    <a:cxn ang="0">
                      <a:pos x="355" y="405"/>
                    </a:cxn>
                    <a:cxn ang="0">
                      <a:pos x="376" y="415"/>
                    </a:cxn>
                    <a:cxn ang="0">
                      <a:pos x="385" y="395"/>
                    </a:cxn>
                    <a:cxn ang="0">
                      <a:pos x="345" y="350"/>
                    </a:cxn>
                    <a:cxn ang="0">
                      <a:pos x="335" y="315"/>
                    </a:cxn>
                    <a:cxn ang="0">
                      <a:pos x="300" y="290"/>
                    </a:cxn>
                    <a:cxn ang="0">
                      <a:pos x="290" y="255"/>
                    </a:cxn>
                    <a:cxn ang="0">
                      <a:pos x="268" y="216"/>
                    </a:cxn>
                    <a:cxn ang="0">
                      <a:pos x="215" y="220"/>
                    </a:cxn>
                    <a:cxn ang="0">
                      <a:pos x="200" y="180"/>
                    </a:cxn>
                    <a:cxn ang="0">
                      <a:pos x="165" y="160"/>
                    </a:cxn>
                    <a:cxn ang="0">
                      <a:pos x="166" y="123"/>
                    </a:cxn>
                    <a:cxn ang="0">
                      <a:pos x="125" y="70"/>
                    </a:cxn>
                    <a:cxn ang="0">
                      <a:pos x="118" y="44"/>
                    </a:cxn>
                    <a:cxn ang="0">
                      <a:pos x="100" y="20"/>
                    </a:cxn>
                    <a:cxn ang="0">
                      <a:pos x="65" y="0"/>
                    </a:cxn>
                    <a:cxn ang="0">
                      <a:pos x="45" y="5"/>
                    </a:cxn>
                    <a:cxn ang="0">
                      <a:pos x="30" y="30"/>
                    </a:cxn>
                  </a:cxnLst>
                  <a:rect l="0" t="0" r="r" b="b"/>
                  <a:pathLst>
                    <a:path w="398" h="417">
                      <a:moveTo>
                        <a:pt x="30" y="30"/>
                      </a:moveTo>
                      <a:cubicBezTo>
                        <a:pt x="19" y="53"/>
                        <a:pt x="6" y="55"/>
                        <a:pt x="0" y="80"/>
                      </a:cubicBezTo>
                      <a:cubicBezTo>
                        <a:pt x="10" y="87"/>
                        <a:pt x="26" y="89"/>
                        <a:pt x="30" y="100"/>
                      </a:cubicBezTo>
                      <a:cubicBezTo>
                        <a:pt x="32" y="105"/>
                        <a:pt x="31" y="111"/>
                        <a:pt x="35" y="115"/>
                      </a:cubicBezTo>
                      <a:cubicBezTo>
                        <a:pt x="37" y="117"/>
                        <a:pt x="70" y="125"/>
                        <a:pt x="70" y="125"/>
                      </a:cubicBezTo>
                      <a:cubicBezTo>
                        <a:pt x="83" y="144"/>
                        <a:pt x="96" y="142"/>
                        <a:pt x="115" y="155"/>
                      </a:cubicBezTo>
                      <a:cubicBezTo>
                        <a:pt x="108" y="189"/>
                        <a:pt x="111" y="193"/>
                        <a:pt x="145" y="200"/>
                      </a:cubicBezTo>
                      <a:cubicBezTo>
                        <a:pt x="162" y="226"/>
                        <a:pt x="167" y="230"/>
                        <a:pt x="200" y="235"/>
                      </a:cubicBezTo>
                      <a:cubicBezTo>
                        <a:pt x="203" y="245"/>
                        <a:pt x="207" y="255"/>
                        <a:pt x="210" y="265"/>
                      </a:cubicBezTo>
                      <a:cubicBezTo>
                        <a:pt x="212" y="270"/>
                        <a:pt x="210" y="279"/>
                        <a:pt x="215" y="280"/>
                      </a:cubicBezTo>
                      <a:cubicBezTo>
                        <a:pt x="236" y="285"/>
                        <a:pt x="252" y="293"/>
                        <a:pt x="270" y="305"/>
                      </a:cubicBezTo>
                      <a:cubicBezTo>
                        <a:pt x="278" y="328"/>
                        <a:pt x="287" y="329"/>
                        <a:pt x="310" y="335"/>
                      </a:cubicBezTo>
                      <a:cubicBezTo>
                        <a:pt x="326" y="383"/>
                        <a:pt x="309" y="382"/>
                        <a:pt x="355" y="405"/>
                      </a:cubicBezTo>
                      <a:cubicBezTo>
                        <a:pt x="365" y="416"/>
                        <a:pt x="371" y="417"/>
                        <a:pt x="376" y="415"/>
                      </a:cubicBezTo>
                      <a:cubicBezTo>
                        <a:pt x="381" y="413"/>
                        <a:pt x="390" y="406"/>
                        <a:pt x="385" y="395"/>
                      </a:cubicBezTo>
                      <a:cubicBezTo>
                        <a:pt x="398" y="368"/>
                        <a:pt x="358" y="358"/>
                        <a:pt x="345" y="350"/>
                      </a:cubicBezTo>
                      <a:cubicBezTo>
                        <a:pt x="341" y="338"/>
                        <a:pt x="343" y="324"/>
                        <a:pt x="335" y="315"/>
                      </a:cubicBezTo>
                      <a:cubicBezTo>
                        <a:pt x="326" y="304"/>
                        <a:pt x="310" y="300"/>
                        <a:pt x="300" y="290"/>
                      </a:cubicBezTo>
                      <a:cubicBezTo>
                        <a:pt x="296" y="278"/>
                        <a:pt x="297" y="265"/>
                        <a:pt x="290" y="255"/>
                      </a:cubicBezTo>
                      <a:cubicBezTo>
                        <a:pt x="282" y="245"/>
                        <a:pt x="280" y="222"/>
                        <a:pt x="268" y="216"/>
                      </a:cubicBezTo>
                      <a:cubicBezTo>
                        <a:pt x="256" y="210"/>
                        <a:pt x="226" y="226"/>
                        <a:pt x="215" y="220"/>
                      </a:cubicBezTo>
                      <a:cubicBezTo>
                        <a:pt x="207" y="208"/>
                        <a:pt x="208" y="192"/>
                        <a:pt x="200" y="180"/>
                      </a:cubicBezTo>
                      <a:cubicBezTo>
                        <a:pt x="192" y="169"/>
                        <a:pt x="176" y="167"/>
                        <a:pt x="165" y="160"/>
                      </a:cubicBezTo>
                      <a:cubicBezTo>
                        <a:pt x="158" y="150"/>
                        <a:pt x="173" y="138"/>
                        <a:pt x="166" y="123"/>
                      </a:cubicBezTo>
                      <a:cubicBezTo>
                        <a:pt x="159" y="108"/>
                        <a:pt x="133" y="83"/>
                        <a:pt x="125" y="70"/>
                      </a:cubicBezTo>
                      <a:cubicBezTo>
                        <a:pt x="112" y="55"/>
                        <a:pt x="122" y="52"/>
                        <a:pt x="118" y="44"/>
                      </a:cubicBezTo>
                      <a:cubicBezTo>
                        <a:pt x="121" y="39"/>
                        <a:pt x="102" y="26"/>
                        <a:pt x="100" y="20"/>
                      </a:cubicBezTo>
                      <a:cubicBezTo>
                        <a:pt x="95" y="8"/>
                        <a:pt x="76" y="7"/>
                        <a:pt x="65" y="0"/>
                      </a:cubicBezTo>
                      <a:cubicBezTo>
                        <a:pt x="58" y="2"/>
                        <a:pt x="51" y="1"/>
                        <a:pt x="45" y="5"/>
                      </a:cubicBezTo>
                      <a:cubicBezTo>
                        <a:pt x="39" y="9"/>
                        <a:pt x="30" y="42"/>
                        <a:pt x="30" y="3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3" name="Freeform 106"/>
                <p:cNvSpPr>
                  <a:spLocks noChangeAspect="1"/>
                </p:cNvSpPr>
                <p:nvPr/>
              </p:nvSpPr>
              <p:spPr bwMode="auto">
                <a:xfrm>
                  <a:off x="7577" y="7330"/>
                  <a:ext cx="292" cy="308"/>
                </a:xfrm>
                <a:custGeom>
                  <a:avLst/>
                  <a:gdLst/>
                  <a:ahLst/>
                  <a:cxnLst>
                    <a:cxn ang="0">
                      <a:pos x="73" y="0"/>
                    </a:cxn>
                    <a:cxn ang="0">
                      <a:pos x="118" y="10"/>
                    </a:cxn>
                    <a:cxn ang="0">
                      <a:pos x="148" y="30"/>
                    </a:cxn>
                    <a:cxn ang="0">
                      <a:pos x="188" y="90"/>
                    </a:cxn>
                    <a:cxn ang="0">
                      <a:pos x="203" y="195"/>
                    </a:cxn>
                    <a:cxn ang="0">
                      <a:pos x="228" y="240"/>
                    </a:cxn>
                    <a:cxn ang="0">
                      <a:pos x="233" y="260"/>
                    </a:cxn>
                    <a:cxn ang="0">
                      <a:pos x="253" y="300"/>
                    </a:cxn>
                    <a:cxn ang="0">
                      <a:pos x="218" y="295"/>
                    </a:cxn>
                    <a:cxn ang="0">
                      <a:pos x="203" y="275"/>
                    </a:cxn>
                    <a:cxn ang="0">
                      <a:pos x="173" y="255"/>
                    </a:cxn>
                    <a:cxn ang="0">
                      <a:pos x="144" y="200"/>
                    </a:cxn>
                    <a:cxn ang="0">
                      <a:pos x="128" y="185"/>
                    </a:cxn>
                    <a:cxn ang="0">
                      <a:pos x="98" y="165"/>
                    </a:cxn>
                    <a:cxn ang="0">
                      <a:pos x="28" y="100"/>
                    </a:cxn>
                    <a:cxn ang="0">
                      <a:pos x="8" y="55"/>
                    </a:cxn>
                    <a:cxn ang="0">
                      <a:pos x="53" y="60"/>
                    </a:cxn>
                    <a:cxn ang="0">
                      <a:pos x="28" y="25"/>
                    </a:cxn>
                    <a:cxn ang="0">
                      <a:pos x="23" y="5"/>
                    </a:cxn>
                    <a:cxn ang="0">
                      <a:pos x="43" y="10"/>
                    </a:cxn>
                    <a:cxn ang="0">
                      <a:pos x="73" y="0"/>
                    </a:cxn>
                  </a:cxnLst>
                  <a:rect l="0" t="0" r="r" b="b"/>
                  <a:pathLst>
                    <a:path w="292" h="308">
                      <a:moveTo>
                        <a:pt x="73" y="0"/>
                      </a:moveTo>
                      <a:cubicBezTo>
                        <a:pt x="88" y="4"/>
                        <a:pt x="104" y="4"/>
                        <a:pt x="118" y="10"/>
                      </a:cubicBezTo>
                      <a:cubicBezTo>
                        <a:pt x="129" y="15"/>
                        <a:pt x="148" y="30"/>
                        <a:pt x="148" y="30"/>
                      </a:cubicBezTo>
                      <a:cubicBezTo>
                        <a:pt x="159" y="62"/>
                        <a:pt x="161" y="69"/>
                        <a:pt x="188" y="90"/>
                      </a:cubicBezTo>
                      <a:cubicBezTo>
                        <a:pt x="214" y="142"/>
                        <a:pt x="186" y="78"/>
                        <a:pt x="203" y="195"/>
                      </a:cubicBezTo>
                      <a:cubicBezTo>
                        <a:pt x="205" y="206"/>
                        <a:pt x="222" y="231"/>
                        <a:pt x="228" y="240"/>
                      </a:cubicBezTo>
                      <a:cubicBezTo>
                        <a:pt x="230" y="247"/>
                        <a:pt x="229" y="255"/>
                        <a:pt x="233" y="260"/>
                      </a:cubicBezTo>
                      <a:cubicBezTo>
                        <a:pt x="239" y="268"/>
                        <a:pt x="292" y="261"/>
                        <a:pt x="253" y="300"/>
                      </a:cubicBezTo>
                      <a:cubicBezTo>
                        <a:pt x="245" y="308"/>
                        <a:pt x="230" y="297"/>
                        <a:pt x="218" y="295"/>
                      </a:cubicBezTo>
                      <a:cubicBezTo>
                        <a:pt x="213" y="288"/>
                        <a:pt x="209" y="281"/>
                        <a:pt x="203" y="275"/>
                      </a:cubicBezTo>
                      <a:cubicBezTo>
                        <a:pt x="194" y="267"/>
                        <a:pt x="173" y="255"/>
                        <a:pt x="173" y="255"/>
                      </a:cubicBezTo>
                      <a:cubicBezTo>
                        <a:pt x="170" y="247"/>
                        <a:pt x="151" y="207"/>
                        <a:pt x="144" y="200"/>
                      </a:cubicBezTo>
                      <a:cubicBezTo>
                        <a:pt x="139" y="195"/>
                        <a:pt x="134" y="189"/>
                        <a:pt x="128" y="185"/>
                      </a:cubicBezTo>
                      <a:cubicBezTo>
                        <a:pt x="118" y="179"/>
                        <a:pt x="98" y="165"/>
                        <a:pt x="98" y="165"/>
                      </a:cubicBezTo>
                      <a:cubicBezTo>
                        <a:pt x="84" y="138"/>
                        <a:pt x="58" y="110"/>
                        <a:pt x="28" y="100"/>
                      </a:cubicBezTo>
                      <a:cubicBezTo>
                        <a:pt x="10" y="74"/>
                        <a:pt x="0" y="88"/>
                        <a:pt x="8" y="55"/>
                      </a:cubicBezTo>
                      <a:cubicBezTo>
                        <a:pt x="23" y="57"/>
                        <a:pt x="38" y="63"/>
                        <a:pt x="53" y="60"/>
                      </a:cubicBezTo>
                      <a:cubicBezTo>
                        <a:pt x="101" y="51"/>
                        <a:pt x="33" y="26"/>
                        <a:pt x="28" y="25"/>
                      </a:cubicBezTo>
                      <a:cubicBezTo>
                        <a:pt x="26" y="18"/>
                        <a:pt x="18" y="10"/>
                        <a:pt x="23" y="5"/>
                      </a:cubicBezTo>
                      <a:cubicBezTo>
                        <a:pt x="28" y="0"/>
                        <a:pt x="36" y="10"/>
                        <a:pt x="43" y="10"/>
                      </a:cubicBezTo>
                      <a:cubicBezTo>
                        <a:pt x="54" y="10"/>
                        <a:pt x="63" y="3"/>
                        <a:pt x="73" y="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54" name="Freeform 107"/>
                <p:cNvSpPr>
                  <a:spLocks noChangeAspect="1"/>
                </p:cNvSpPr>
                <p:nvPr/>
              </p:nvSpPr>
              <p:spPr bwMode="auto">
                <a:xfrm>
                  <a:off x="7252" y="7400"/>
                  <a:ext cx="794" cy="757"/>
                </a:xfrm>
                <a:custGeom>
                  <a:avLst/>
                  <a:gdLst/>
                  <a:ahLst/>
                  <a:cxnLst>
                    <a:cxn ang="0">
                      <a:pos x="73" y="305"/>
                    </a:cxn>
                    <a:cxn ang="0">
                      <a:pos x="138" y="365"/>
                    </a:cxn>
                    <a:cxn ang="0">
                      <a:pos x="68" y="405"/>
                    </a:cxn>
                    <a:cxn ang="0">
                      <a:pos x="13" y="530"/>
                    </a:cxn>
                    <a:cxn ang="0">
                      <a:pos x="103" y="545"/>
                    </a:cxn>
                    <a:cxn ang="0">
                      <a:pos x="147" y="460"/>
                    </a:cxn>
                    <a:cxn ang="0">
                      <a:pos x="203" y="420"/>
                    </a:cxn>
                    <a:cxn ang="0">
                      <a:pos x="328" y="340"/>
                    </a:cxn>
                    <a:cxn ang="0">
                      <a:pos x="403" y="455"/>
                    </a:cxn>
                    <a:cxn ang="0">
                      <a:pos x="538" y="515"/>
                    </a:cxn>
                    <a:cxn ang="0">
                      <a:pos x="478" y="535"/>
                    </a:cxn>
                    <a:cxn ang="0">
                      <a:pos x="488" y="560"/>
                    </a:cxn>
                    <a:cxn ang="0">
                      <a:pos x="523" y="595"/>
                    </a:cxn>
                    <a:cxn ang="0">
                      <a:pos x="543" y="570"/>
                    </a:cxn>
                    <a:cxn ang="0">
                      <a:pos x="603" y="585"/>
                    </a:cxn>
                    <a:cxn ang="0">
                      <a:pos x="658" y="610"/>
                    </a:cxn>
                    <a:cxn ang="0">
                      <a:pos x="673" y="655"/>
                    </a:cxn>
                    <a:cxn ang="0">
                      <a:pos x="723" y="705"/>
                    </a:cxn>
                    <a:cxn ang="0">
                      <a:pos x="778" y="730"/>
                    </a:cxn>
                    <a:cxn ang="0">
                      <a:pos x="778" y="655"/>
                    </a:cxn>
                    <a:cxn ang="0">
                      <a:pos x="747" y="603"/>
                    </a:cxn>
                    <a:cxn ang="0">
                      <a:pos x="703" y="520"/>
                    </a:cxn>
                    <a:cxn ang="0">
                      <a:pos x="721" y="468"/>
                    </a:cxn>
                    <a:cxn ang="0">
                      <a:pos x="691" y="419"/>
                    </a:cxn>
                    <a:cxn ang="0">
                      <a:pos x="638" y="365"/>
                    </a:cxn>
                    <a:cxn ang="0">
                      <a:pos x="618" y="320"/>
                    </a:cxn>
                    <a:cxn ang="0">
                      <a:pos x="548" y="315"/>
                    </a:cxn>
                    <a:cxn ang="0">
                      <a:pos x="493" y="265"/>
                    </a:cxn>
                    <a:cxn ang="0">
                      <a:pos x="378" y="255"/>
                    </a:cxn>
                    <a:cxn ang="0">
                      <a:pos x="388" y="200"/>
                    </a:cxn>
                    <a:cxn ang="0">
                      <a:pos x="368" y="150"/>
                    </a:cxn>
                    <a:cxn ang="0">
                      <a:pos x="258" y="85"/>
                    </a:cxn>
                    <a:cxn ang="0">
                      <a:pos x="168" y="25"/>
                    </a:cxn>
                    <a:cxn ang="0">
                      <a:pos x="88" y="50"/>
                    </a:cxn>
                    <a:cxn ang="0">
                      <a:pos x="113" y="135"/>
                    </a:cxn>
                    <a:cxn ang="0">
                      <a:pos x="123" y="170"/>
                    </a:cxn>
                  </a:cxnLst>
                  <a:rect l="0" t="0" r="r" b="b"/>
                  <a:pathLst>
                    <a:path w="794" h="757">
                      <a:moveTo>
                        <a:pt x="123" y="170"/>
                      </a:moveTo>
                      <a:cubicBezTo>
                        <a:pt x="108" y="216"/>
                        <a:pt x="100" y="264"/>
                        <a:pt x="73" y="305"/>
                      </a:cubicBezTo>
                      <a:cubicBezTo>
                        <a:pt x="87" y="347"/>
                        <a:pt x="105" y="324"/>
                        <a:pt x="133" y="315"/>
                      </a:cubicBezTo>
                      <a:cubicBezTo>
                        <a:pt x="138" y="336"/>
                        <a:pt x="132" y="346"/>
                        <a:pt x="138" y="365"/>
                      </a:cubicBezTo>
                      <a:cubicBezTo>
                        <a:pt x="137" y="378"/>
                        <a:pt x="129" y="386"/>
                        <a:pt x="117" y="393"/>
                      </a:cubicBezTo>
                      <a:cubicBezTo>
                        <a:pt x="105" y="400"/>
                        <a:pt x="81" y="389"/>
                        <a:pt x="68" y="405"/>
                      </a:cubicBezTo>
                      <a:cubicBezTo>
                        <a:pt x="44" y="429"/>
                        <a:pt x="48" y="459"/>
                        <a:pt x="38" y="490"/>
                      </a:cubicBezTo>
                      <a:cubicBezTo>
                        <a:pt x="49" y="524"/>
                        <a:pt x="24" y="496"/>
                        <a:pt x="13" y="530"/>
                      </a:cubicBezTo>
                      <a:cubicBezTo>
                        <a:pt x="36" y="564"/>
                        <a:pt x="0" y="604"/>
                        <a:pt x="48" y="580"/>
                      </a:cubicBezTo>
                      <a:cubicBezTo>
                        <a:pt x="65" y="555"/>
                        <a:pt x="86" y="570"/>
                        <a:pt x="103" y="545"/>
                      </a:cubicBezTo>
                      <a:cubicBezTo>
                        <a:pt x="109" y="521"/>
                        <a:pt x="117" y="514"/>
                        <a:pt x="138" y="500"/>
                      </a:cubicBezTo>
                      <a:cubicBezTo>
                        <a:pt x="144" y="486"/>
                        <a:pt x="144" y="470"/>
                        <a:pt x="147" y="460"/>
                      </a:cubicBezTo>
                      <a:cubicBezTo>
                        <a:pt x="150" y="450"/>
                        <a:pt x="149" y="445"/>
                        <a:pt x="158" y="438"/>
                      </a:cubicBezTo>
                      <a:cubicBezTo>
                        <a:pt x="178" y="433"/>
                        <a:pt x="184" y="429"/>
                        <a:pt x="203" y="420"/>
                      </a:cubicBezTo>
                      <a:cubicBezTo>
                        <a:pt x="216" y="381"/>
                        <a:pt x="203" y="394"/>
                        <a:pt x="238" y="380"/>
                      </a:cubicBezTo>
                      <a:cubicBezTo>
                        <a:pt x="263" y="342"/>
                        <a:pt x="283" y="345"/>
                        <a:pt x="328" y="340"/>
                      </a:cubicBezTo>
                      <a:cubicBezTo>
                        <a:pt x="341" y="365"/>
                        <a:pt x="357" y="376"/>
                        <a:pt x="383" y="385"/>
                      </a:cubicBezTo>
                      <a:cubicBezTo>
                        <a:pt x="376" y="418"/>
                        <a:pt x="362" y="445"/>
                        <a:pt x="403" y="455"/>
                      </a:cubicBezTo>
                      <a:cubicBezTo>
                        <a:pt x="443" y="445"/>
                        <a:pt x="412" y="460"/>
                        <a:pt x="443" y="480"/>
                      </a:cubicBezTo>
                      <a:cubicBezTo>
                        <a:pt x="470" y="498"/>
                        <a:pt x="506" y="507"/>
                        <a:pt x="538" y="515"/>
                      </a:cubicBezTo>
                      <a:cubicBezTo>
                        <a:pt x="547" y="523"/>
                        <a:pt x="502" y="521"/>
                        <a:pt x="492" y="524"/>
                      </a:cubicBezTo>
                      <a:cubicBezTo>
                        <a:pt x="482" y="527"/>
                        <a:pt x="482" y="530"/>
                        <a:pt x="478" y="535"/>
                      </a:cubicBezTo>
                      <a:cubicBezTo>
                        <a:pt x="475" y="542"/>
                        <a:pt x="465" y="548"/>
                        <a:pt x="468" y="555"/>
                      </a:cubicBezTo>
                      <a:cubicBezTo>
                        <a:pt x="471" y="561"/>
                        <a:pt x="483" y="556"/>
                        <a:pt x="488" y="560"/>
                      </a:cubicBezTo>
                      <a:cubicBezTo>
                        <a:pt x="492" y="563"/>
                        <a:pt x="490" y="571"/>
                        <a:pt x="493" y="575"/>
                      </a:cubicBezTo>
                      <a:cubicBezTo>
                        <a:pt x="504" y="591"/>
                        <a:pt x="507" y="590"/>
                        <a:pt x="523" y="595"/>
                      </a:cubicBezTo>
                      <a:cubicBezTo>
                        <a:pt x="528" y="592"/>
                        <a:pt x="534" y="590"/>
                        <a:pt x="538" y="585"/>
                      </a:cubicBezTo>
                      <a:cubicBezTo>
                        <a:pt x="541" y="581"/>
                        <a:pt x="538" y="571"/>
                        <a:pt x="543" y="570"/>
                      </a:cubicBezTo>
                      <a:cubicBezTo>
                        <a:pt x="553" y="567"/>
                        <a:pt x="563" y="573"/>
                        <a:pt x="573" y="575"/>
                      </a:cubicBezTo>
                      <a:cubicBezTo>
                        <a:pt x="583" y="578"/>
                        <a:pt x="603" y="585"/>
                        <a:pt x="603" y="585"/>
                      </a:cubicBezTo>
                      <a:cubicBezTo>
                        <a:pt x="608" y="590"/>
                        <a:pt x="612" y="597"/>
                        <a:pt x="618" y="600"/>
                      </a:cubicBezTo>
                      <a:cubicBezTo>
                        <a:pt x="631" y="606"/>
                        <a:pt x="658" y="610"/>
                        <a:pt x="658" y="610"/>
                      </a:cubicBezTo>
                      <a:cubicBezTo>
                        <a:pt x="660" y="620"/>
                        <a:pt x="660" y="630"/>
                        <a:pt x="663" y="640"/>
                      </a:cubicBezTo>
                      <a:cubicBezTo>
                        <a:pt x="665" y="646"/>
                        <a:pt x="671" y="649"/>
                        <a:pt x="673" y="655"/>
                      </a:cubicBezTo>
                      <a:cubicBezTo>
                        <a:pt x="676" y="665"/>
                        <a:pt x="671" y="677"/>
                        <a:pt x="678" y="685"/>
                      </a:cubicBezTo>
                      <a:cubicBezTo>
                        <a:pt x="689" y="697"/>
                        <a:pt x="709" y="696"/>
                        <a:pt x="723" y="705"/>
                      </a:cubicBezTo>
                      <a:cubicBezTo>
                        <a:pt x="739" y="728"/>
                        <a:pt x="743" y="747"/>
                        <a:pt x="768" y="755"/>
                      </a:cubicBezTo>
                      <a:cubicBezTo>
                        <a:pt x="794" y="746"/>
                        <a:pt x="778" y="757"/>
                        <a:pt x="778" y="730"/>
                      </a:cubicBezTo>
                      <a:cubicBezTo>
                        <a:pt x="778" y="722"/>
                        <a:pt x="781" y="713"/>
                        <a:pt x="783" y="705"/>
                      </a:cubicBezTo>
                      <a:cubicBezTo>
                        <a:pt x="781" y="688"/>
                        <a:pt x="783" y="671"/>
                        <a:pt x="778" y="655"/>
                      </a:cubicBezTo>
                      <a:cubicBezTo>
                        <a:pt x="773" y="638"/>
                        <a:pt x="753" y="606"/>
                        <a:pt x="743" y="591"/>
                      </a:cubicBezTo>
                      <a:cubicBezTo>
                        <a:pt x="740" y="587"/>
                        <a:pt x="751" y="607"/>
                        <a:pt x="747" y="603"/>
                      </a:cubicBezTo>
                      <a:cubicBezTo>
                        <a:pt x="742" y="598"/>
                        <a:pt x="735" y="572"/>
                        <a:pt x="728" y="569"/>
                      </a:cubicBezTo>
                      <a:cubicBezTo>
                        <a:pt x="734" y="540"/>
                        <a:pt x="729" y="537"/>
                        <a:pt x="703" y="520"/>
                      </a:cubicBezTo>
                      <a:cubicBezTo>
                        <a:pt x="728" y="512"/>
                        <a:pt x="725" y="528"/>
                        <a:pt x="753" y="535"/>
                      </a:cubicBezTo>
                      <a:cubicBezTo>
                        <a:pt x="745" y="510"/>
                        <a:pt x="747" y="477"/>
                        <a:pt x="721" y="468"/>
                      </a:cubicBezTo>
                      <a:cubicBezTo>
                        <a:pt x="718" y="463"/>
                        <a:pt x="721" y="442"/>
                        <a:pt x="717" y="438"/>
                      </a:cubicBezTo>
                      <a:cubicBezTo>
                        <a:pt x="713" y="434"/>
                        <a:pt x="694" y="424"/>
                        <a:pt x="691" y="419"/>
                      </a:cubicBezTo>
                      <a:cubicBezTo>
                        <a:pt x="673" y="393"/>
                        <a:pt x="685" y="400"/>
                        <a:pt x="657" y="381"/>
                      </a:cubicBezTo>
                      <a:cubicBezTo>
                        <a:pt x="654" y="374"/>
                        <a:pt x="643" y="370"/>
                        <a:pt x="638" y="365"/>
                      </a:cubicBezTo>
                      <a:cubicBezTo>
                        <a:pt x="634" y="361"/>
                        <a:pt x="627" y="364"/>
                        <a:pt x="623" y="360"/>
                      </a:cubicBezTo>
                      <a:cubicBezTo>
                        <a:pt x="615" y="352"/>
                        <a:pt x="625" y="330"/>
                        <a:pt x="618" y="320"/>
                      </a:cubicBezTo>
                      <a:cubicBezTo>
                        <a:pt x="611" y="310"/>
                        <a:pt x="583" y="300"/>
                        <a:pt x="583" y="300"/>
                      </a:cubicBezTo>
                      <a:cubicBezTo>
                        <a:pt x="574" y="303"/>
                        <a:pt x="554" y="309"/>
                        <a:pt x="548" y="315"/>
                      </a:cubicBezTo>
                      <a:cubicBezTo>
                        <a:pt x="540" y="323"/>
                        <a:pt x="513" y="310"/>
                        <a:pt x="513" y="310"/>
                      </a:cubicBezTo>
                      <a:cubicBezTo>
                        <a:pt x="478" y="284"/>
                        <a:pt x="508" y="299"/>
                        <a:pt x="493" y="265"/>
                      </a:cubicBezTo>
                      <a:cubicBezTo>
                        <a:pt x="485" y="246"/>
                        <a:pt x="467" y="229"/>
                        <a:pt x="453" y="215"/>
                      </a:cubicBezTo>
                      <a:cubicBezTo>
                        <a:pt x="399" y="223"/>
                        <a:pt x="416" y="230"/>
                        <a:pt x="378" y="255"/>
                      </a:cubicBezTo>
                      <a:cubicBezTo>
                        <a:pt x="347" y="245"/>
                        <a:pt x="359" y="228"/>
                        <a:pt x="383" y="220"/>
                      </a:cubicBezTo>
                      <a:cubicBezTo>
                        <a:pt x="385" y="213"/>
                        <a:pt x="385" y="206"/>
                        <a:pt x="388" y="200"/>
                      </a:cubicBezTo>
                      <a:cubicBezTo>
                        <a:pt x="392" y="194"/>
                        <a:pt x="401" y="192"/>
                        <a:pt x="403" y="185"/>
                      </a:cubicBezTo>
                      <a:cubicBezTo>
                        <a:pt x="409" y="168"/>
                        <a:pt x="370" y="150"/>
                        <a:pt x="368" y="150"/>
                      </a:cubicBezTo>
                      <a:cubicBezTo>
                        <a:pt x="340" y="143"/>
                        <a:pt x="319" y="136"/>
                        <a:pt x="298" y="115"/>
                      </a:cubicBezTo>
                      <a:cubicBezTo>
                        <a:pt x="290" y="84"/>
                        <a:pt x="291" y="78"/>
                        <a:pt x="258" y="85"/>
                      </a:cubicBezTo>
                      <a:cubicBezTo>
                        <a:pt x="182" y="80"/>
                        <a:pt x="165" y="79"/>
                        <a:pt x="223" y="65"/>
                      </a:cubicBezTo>
                      <a:cubicBezTo>
                        <a:pt x="208" y="43"/>
                        <a:pt x="187" y="44"/>
                        <a:pt x="168" y="25"/>
                      </a:cubicBezTo>
                      <a:cubicBezTo>
                        <a:pt x="121" y="37"/>
                        <a:pt x="125" y="11"/>
                        <a:pt x="93" y="0"/>
                      </a:cubicBezTo>
                      <a:cubicBezTo>
                        <a:pt x="74" y="28"/>
                        <a:pt x="98" y="20"/>
                        <a:pt x="88" y="50"/>
                      </a:cubicBezTo>
                      <a:cubicBezTo>
                        <a:pt x="112" y="86"/>
                        <a:pt x="115" y="64"/>
                        <a:pt x="108" y="115"/>
                      </a:cubicBezTo>
                      <a:cubicBezTo>
                        <a:pt x="110" y="122"/>
                        <a:pt x="111" y="128"/>
                        <a:pt x="113" y="135"/>
                      </a:cubicBezTo>
                      <a:cubicBezTo>
                        <a:pt x="114" y="140"/>
                        <a:pt x="117" y="145"/>
                        <a:pt x="118" y="150"/>
                      </a:cubicBezTo>
                      <a:cubicBezTo>
                        <a:pt x="120" y="157"/>
                        <a:pt x="123" y="170"/>
                        <a:pt x="123" y="170"/>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grpSp>
            <p:nvGrpSpPr>
              <p:cNvPr id="42" name="Group 108"/>
              <p:cNvGrpSpPr>
                <a:grpSpLocks noChangeAspect="1"/>
              </p:cNvGrpSpPr>
              <p:nvPr/>
            </p:nvGrpSpPr>
            <p:grpSpPr bwMode="auto">
              <a:xfrm>
                <a:off x="10739973" y="14151369"/>
                <a:ext cx="1756827" cy="3038649"/>
                <a:chOff x="8884" y="11216"/>
                <a:chExt cx="1256" cy="2175"/>
              </a:xfrm>
              <a:grpFill/>
            </p:grpSpPr>
            <p:sp>
              <p:nvSpPr>
                <p:cNvPr id="44" name="Freeform 109"/>
                <p:cNvSpPr>
                  <a:spLocks noChangeAspect="1"/>
                </p:cNvSpPr>
                <p:nvPr/>
              </p:nvSpPr>
              <p:spPr bwMode="auto">
                <a:xfrm>
                  <a:off x="8884" y="11216"/>
                  <a:ext cx="1256" cy="2029"/>
                </a:xfrm>
                <a:custGeom>
                  <a:avLst/>
                  <a:gdLst/>
                  <a:ahLst/>
                  <a:cxnLst>
                    <a:cxn ang="0">
                      <a:pos x="1076" y="27"/>
                    </a:cxn>
                    <a:cxn ang="0">
                      <a:pos x="1046" y="139"/>
                    </a:cxn>
                    <a:cxn ang="0">
                      <a:pos x="1132" y="207"/>
                    </a:cxn>
                    <a:cxn ang="0">
                      <a:pos x="1215" y="300"/>
                    </a:cxn>
                    <a:cxn ang="0">
                      <a:pos x="1185" y="398"/>
                    </a:cxn>
                    <a:cxn ang="0">
                      <a:pos x="1245" y="462"/>
                    </a:cxn>
                    <a:cxn ang="0">
                      <a:pos x="1211" y="574"/>
                    </a:cxn>
                    <a:cxn ang="0">
                      <a:pos x="1226" y="649"/>
                    </a:cxn>
                    <a:cxn ang="0">
                      <a:pos x="1125" y="799"/>
                    </a:cxn>
                    <a:cxn ang="0">
                      <a:pos x="1042" y="837"/>
                    </a:cxn>
                    <a:cxn ang="0">
                      <a:pos x="994" y="919"/>
                    </a:cxn>
                    <a:cxn ang="0">
                      <a:pos x="1024" y="1009"/>
                    </a:cxn>
                    <a:cxn ang="0">
                      <a:pos x="952" y="900"/>
                    </a:cxn>
                    <a:cxn ang="0">
                      <a:pos x="900" y="994"/>
                    </a:cxn>
                    <a:cxn ang="0">
                      <a:pos x="930" y="1110"/>
                    </a:cxn>
                    <a:cxn ang="0">
                      <a:pos x="922" y="1227"/>
                    </a:cxn>
                    <a:cxn ang="0">
                      <a:pos x="900" y="1358"/>
                    </a:cxn>
                    <a:cxn ang="0">
                      <a:pos x="877" y="1418"/>
                    </a:cxn>
                    <a:cxn ang="0">
                      <a:pos x="840" y="1309"/>
                    </a:cxn>
                    <a:cxn ang="0">
                      <a:pos x="810" y="1133"/>
                    </a:cxn>
                    <a:cxn ang="0">
                      <a:pos x="735" y="938"/>
                    </a:cxn>
                    <a:cxn ang="0">
                      <a:pos x="652" y="780"/>
                    </a:cxn>
                    <a:cxn ang="0">
                      <a:pos x="604" y="660"/>
                    </a:cxn>
                    <a:cxn ang="0">
                      <a:pos x="589" y="524"/>
                    </a:cxn>
                    <a:cxn ang="0">
                      <a:pos x="484" y="623"/>
                    </a:cxn>
                    <a:cxn ang="0">
                      <a:pos x="457" y="758"/>
                    </a:cxn>
                    <a:cxn ang="0">
                      <a:pos x="349" y="818"/>
                    </a:cxn>
                    <a:cxn ang="0">
                      <a:pos x="251" y="994"/>
                    </a:cxn>
                    <a:cxn ang="0">
                      <a:pos x="236" y="1185"/>
                    </a:cxn>
                    <a:cxn ang="0">
                      <a:pos x="300" y="1159"/>
                    </a:cxn>
                    <a:cxn ang="0">
                      <a:pos x="345" y="1219"/>
                    </a:cxn>
                    <a:cxn ang="0">
                      <a:pos x="430" y="1287"/>
                    </a:cxn>
                    <a:cxn ang="0">
                      <a:pos x="502" y="1470"/>
                    </a:cxn>
                    <a:cxn ang="0">
                      <a:pos x="401" y="1800"/>
                    </a:cxn>
                    <a:cxn ang="0">
                      <a:pos x="232" y="2029"/>
                    </a:cxn>
                    <a:cxn ang="0">
                      <a:pos x="285" y="1752"/>
                    </a:cxn>
                    <a:cxn ang="0">
                      <a:pos x="341" y="1470"/>
                    </a:cxn>
                    <a:cxn ang="0">
                      <a:pos x="191" y="1407"/>
                    </a:cxn>
                    <a:cxn ang="0">
                      <a:pos x="37" y="1362"/>
                    </a:cxn>
                    <a:cxn ang="0">
                      <a:pos x="71" y="1257"/>
                    </a:cxn>
                    <a:cxn ang="0">
                      <a:pos x="116" y="927"/>
                    </a:cxn>
                    <a:cxn ang="0">
                      <a:pos x="165" y="765"/>
                    </a:cxn>
                    <a:cxn ang="0">
                      <a:pos x="135" y="514"/>
                    </a:cxn>
                    <a:cxn ang="0">
                      <a:pos x="184" y="158"/>
                    </a:cxn>
                  </a:cxnLst>
                  <a:rect l="0" t="0" r="r" b="b"/>
                  <a:pathLst>
                    <a:path w="1256" h="2029">
                      <a:moveTo>
                        <a:pt x="187" y="8"/>
                      </a:moveTo>
                      <a:lnTo>
                        <a:pt x="1080" y="0"/>
                      </a:lnTo>
                      <a:lnTo>
                        <a:pt x="1076" y="27"/>
                      </a:lnTo>
                      <a:lnTo>
                        <a:pt x="1046" y="64"/>
                      </a:lnTo>
                      <a:lnTo>
                        <a:pt x="1039" y="98"/>
                      </a:lnTo>
                      <a:lnTo>
                        <a:pt x="1046" y="139"/>
                      </a:lnTo>
                      <a:lnTo>
                        <a:pt x="1091" y="150"/>
                      </a:lnTo>
                      <a:lnTo>
                        <a:pt x="1106" y="158"/>
                      </a:lnTo>
                      <a:lnTo>
                        <a:pt x="1132" y="207"/>
                      </a:lnTo>
                      <a:lnTo>
                        <a:pt x="1170" y="229"/>
                      </a:lnTo>
                      <a:lnTo>
                        <a:pt x="1215" y="240"/>
                      </a:lnTo>
                      <a:lnTo>
                        <a:pt x="1215" y="300"/>
                      </a:lnTo>
                      <a:lnTo>
                        <a:pt x="1219" y="342"/>
                      </a:lnTo>
                      <a:lnTo>
                        <a:pt x="1185" y="372"/>
                      </a:lnTo>
                      <a:lnTo>
                        <a:pt x="1185" y="398"/>
                      </a:lnTo>
                      <a:lnTo>
                        <a:pt x="1234" y="394"/>
                      </a:lnTo>
                      <a:lnTo>
                        <a:pt x="1249" y="420"/>
                      </a:lnTo>
                      <a:lnTo>
                        <a:pt x="1245" y="462"/>
                      </a:lnTo>
                      <a:lnTo>
                        <a:pt x="1192" y="480"/>
                      </a:lnTo>
                      <a:lnTo>
                        <a:pt x="1219" y="507"/>
                      </a:lnTo>
                      <a:lnTo>
                        <a:pt x="1211" y="574"/>
                      </a:lnTo>
                      <a:lnTo>
                        <a:pt x="1252" y="597"/>
                      </a:lnTo>
                      <a:lnTo>
                        <a:pt x="1256" y="612"/>
                      </a:lnTo>
                      <a:lnTo>
                        <a:pt x="1226" y="649"/>
                      </a:lnTo>
                      <a:lnTo>
                        <a:pt x="1170" y="705"/>
                      </a:lnTo>
                      <a:lnTo>
                        <a:pt x="1147" y="762"/>
                      </a:lnTo>
                      <a:lnTo>
                        <a:pt x="1125" y="799"/>
                      </a:lnTo>
                      <a:lnTo>
                        <a:pt x="1121" y="844"/>
                      </a:lnTo>
                      <a:lnTo>
                        <a:pt x="1087" y="855"/>
                      </a:lnTo>
                      <a:lnTo>
                        <a:pt x="1042" y="837"/>
                      </a:lnTo>
                      <a:lnTo>
                        <a:pt x="1012" y="855"/>
                      </a:lnTo>
                      <a:lnTo>
                        <a:pt x="1016" y="900"/>
                      </a:lnTo>
                      <a:lnTo>
                        <a:pt x="994" y="919"/>
                      </a:lnTo>
                      <a:lnTo>
                        <a:pt x="1027" y="957"/>
                      </a:lnTo>
                      <a:lnTo>
                        <a:pt x="1050" y="994"/>
                      </a:lnTo>
                      <a:lnTo>
                        <a:pt x="1024" y="1009"/>
                      </a:lnTo>
                      <a:lnTo>
                        <a:pt x="982" y="994"/>
                      </a:lnTo>
                      <a:lnTo>
                        <a:pt x="990" y="945"/>
                      </a:lnTo>
                      <a:lnTo>
                        <a:pt x="952" y="900"/>
                      </a:lnTo>
                      <a:lnTo>
                        <a:pt x="907" y="885"/>
                      </a:lnTo>
                      <a:lnTo>
                        <a:pt x="885" y="908"/>
                      </a:lnTo>
                      <a:lnTo>
                        <a:pt x="900" y="994"/>
                      </a:lnTo>
                      <a:lnTo>
                        <a:pt x="945" y="1024"/>
                      </a:lnTo>
                      <a:lnTo>
                        <a:pt x="952" y="1050"/>
                      </a:lnTo>
                      <a:lnTo>
                        <a:pt x="930" y="1110"/>
                      </a:lnTo>
                      <a:lnTo>
                        <a:pt x="911" y="1144"/>
                      </a:lnTo>
                      <a:lnTo>
                        <a:pt x="926" y="1197"/>
                      </a:lnTo>
                      <a:lnTo>
                        <a:pt x="922" y="1227"/>
                      </a:lnTo>
                      <a:lnTo>
                        <a:pt x="907" y="1272"/>
                      </a:lnTo>
                      <a:lnTo>
                        <a:pt x="911" y="1317"/>
                      </a:lnTo>
                      <a:lnTo>
                        <a:pt x="900" y="1358"/>
                      </a:lnTo>
                      <a:lnTo>
                        <a:pt x="907" y="1429"/>
                      </a:lnTo>
                      <a:lnTo>
                        <a:pt x="892" y="1455"/>
                      </a:lnTo>
                      <a:lnTo>
                        <a:pt x="877" y="1418"/>
                      </a:lnTo>
                      <a:lnTo>
                        <a:pt x="866" y="1365"/>
                      </a:lnTo>
                      <a:lnTo>
                        <a:pt x="851" y="1350"/>
                      </a:lnTo>
                      <a:lnTo>
                        <a:pt x="840" y="1309"/>
                      </a:lnTo>
                      <a:lnTo>
                        <a:pt x="799" y="1264"/>
                      </a:lnTo>
                      <a:lnTo>
                        <a:pt x="806" y="1193"/>
                      </a:lnTo>
                      <a:lnTo>
                        <a:pt x="810" y="1133"/>
                      </a:lnTo>
                      <a:lnTo>
                        <a:pt x="806" y="1050"/>
                      </a:lnTo>
                      <a:lnTo>
                        <a:pt x="814" y="998"/>
                      </a:lnTo>
                      <a:lnTo>
                        <a:pt x="735" y="938"/>
                      </a:lnTo>
                      <a:lnTo>
                        <a:pt x="724" y="855"/>
                      </a:lnTo>
                      <a:lnTo>
                        <a:pt x="690" y="788"/>
                      </a:lnTo>
                      <a:lnTo>
                        <a:pt x="652" y="780"/>
                      </a:lnTo>
                      <a:lnTo>
                        <a:pt x="641" y="754"/>
                      </a:lnTo>
                      <a:lnTo>
                        <a:pt x="637" y="694"/>
                      </a:lnTo>
                      <a:lnTo>
                        <a:pt x="604" y="660"/>
                      </a:lnTo>
                      <a:lnTo>
                        <a:pt x="592" y="593"/>
                      </a:lnTo>
                      <a:lnTo>
                        <a:pt x="607" y="540"/>
                      </a:lnTo>
                      <a:lnTo>
                        <a:pt x="589" y="524"/>
                      </a:lnTo>
                      <a:lnTo>
                        <a:pt x="559" y="563"/>
                      </a:lnTo>
                      <a:lnTo>
                        <a:pt x="506" y="589"/>
                      </a:lnTo>
                      <a:lnTo>
                        <a:pt x="484" y="623"/>
                      </a:lnTo>
                      <a:lnTo>
                        <a:pt x="461" y="687"/>
                      </a:lnTo>
                      <a:lnTo>
                        <a:pt x="469" y="735"/>
                      </a:lnTo>
                      <a:lnTo>
                        <a:pt x="457" y="758"/>
                      </a:lnTo>
                      <a:lnTo>
                        <a:pt x="430" y="788"/>
                      </a:lnTo>
                      <a:lnTo>
                        <a:pt x="401" y="814"/>
                      </a:lnTo>
                      <a:lnTo>
                        <a:pt x="349" y="818"/>
                      </a:lnTo>
                      <a:lnTo>
                        <a:pt x="315" y="852"/>
                      </a:lnTo>
                      <a:lnTo>
                        <a:pt x="326" y="915"/>
                      </a:lnTo>
                      <a:lnTo>
                        <a:pt x="251" y="994"/>
                      </a:lnTo>
                      <a:lnTo>
                        <a:pt x="240" y="1080"/>
                      </a:lnTo>
                      <a:lnTo>
                        <a:pt x="232" y="1140"/>
                      </a:lnTo>
                      <a:lnTo>
                        <a:pt x="236" y="1185"/>
                      </a:lnTo>
                      <a:lnTo>
                        <a:pt x="274" y="1204"/>
                      </a:lnTo>
                      <a:lnTo>
                        <a:pt x="274" y="1159"/>
                      </a:lnTo>
                      <a:lnTo>
                        <a:pt x="300" y="1159"/>
                      </a:lnTo>
                      <a:lnTo>
                        <a:pt x="304" y="1182"/>
                      </a:lnTo>
                      <a:lnTo>
                        <a:pt x="330" y="1189"/>
                      </a:lnTo>
                      <a:lnTo>
                        <a:pt x="345" y="1219"/>
                      </a:lnTo>
                      <a:lnTo>
                        <a:pt x="367" y="1230"/>
                      </a:lnTo>
                      <a:lnTo>
                        <a:pt x="394" y="1238"/>
                      </a:lnTo>
                      <a:lnTo>
                        <a:pt x="430" y="1287"/>
                      </a:lnTo>
                      <a:lnTo>
                        <a:pt x="439" y="1343"/>
                      </a:lnTo>
                      <a:lnTo>
                        <a:pt x="469" y="1410"/>
                      </a:lnTo>
                      <a:lnTo>
                        <a:pt x="502" y="1470"/>
                      </a:lnTo>
                      <a:lnTo>
                        <a:pt x="514" y="1581"/>
                      </a:lnTo>
                      <a:lnTo>
                        <a:pt x="476" y="1733"/>
                      </a:lnTo>
                      <a:lnTo>
                        <a:pt x="401" y="1800"/>
                      </a:lnTo>
                      <a:lnTo>
                        <a:pt x="326" y="1920"/>
                      </a:lnTo>
                      <a:lnTo>
                        <a:pt x="296" y="1999"/>
                      </a:lnTo>
                      <a:lnTo>
                        <a:pt x="232" y="2029"/>
                      </a:lnTo>
                      <a:lnTo>
                        <a:pt x="191" y="2007"/>
                      </a:lnTo>
                      <a:lnTo>
                        <a:pt x="296" y="1808"/>
                      </a:lnTo>
                      <a:lnTo>
                        <a:pt x="285" y="1752"/>
                      </a:lnTo>
                      <a:lnTo>
                        <a:pt x="322" y="1589"/>
                      </a:lnTo>
                      <a:lnTo>
                        <a:pt x="341" y="1549"/>
                      </a:lnTo>
                      <a:lnTo>
                        <a:pt x="341" y="1470"/>
                      </a:lnTo>
                      <a:lnTo>
                        <a:pt x="296" y="1377"/>
                      </a:lnTo>
                      <a:lnTo>
                        <a:pt x="247" y="1377"/>
                      </a:lnTo>
                      <a:lnTo>
                        <a:pt x="191" y="1407"/>
                      </a:lnTo>
                      <a:lnTo>
                        <a:pt x="157" y="1414"/>
                      </a:lnTo>
                      <a:lnTo>
                        <a:pt x="109" y="1395"/>
                      </a:lnTo>
                      <a:lnTo>
                        <a:pt x="37" y="1362"/>
                      </a:lnTo>
                      <a:lnTo>
                        <a:pt x="1" y="1354"/>
                      </a:lnTo>
                      <a:lnTo>
                        <a:pt x="0" y="1320"/>
                      </a:lnTo>
                      <a:lnTo>
                        <a:pt x="71" y="1257"/>
                      </a:lnTo>
                      <a:lnTo>
                        <a:pt x="79" y="1095"/>
                      </a:lnTo>
                      <a:lnTo>
                        <a:pt x="127" y="1020"/>
                      </a:lnTo>
                      <a:lnTo>
                        <a:pt x="116" y="927"/>
                      </a:lnTo>
                      <a:lnTo>
                        <a:pt x="146" y="874"/>
                      </a:lnTo>
                      <a:lnTo>
                        <a:pt x="142" y="818"/>
                      </a:lnTo>
                      <a:lnTo>
                        <a:pt x="165" y="765"/>
                      </a:lnTo>
                      <a:lnTo>
                        <a:pt x="160" y="645"/>
                      </a:lnTo>
                      <a:lnTo>
                        <a:pt x="86" y="514"/>
                      </a:lnTo>
                      <a:lnTo>
                        <a:pt x="135" y="514"/>
                      </a:lnTo>
                      <a:lnTo>
                        <a:pt x="120" y="424"/>
                      </a:lnTo>
                      <a:lnTo>
                        <a:pt x="120" y="345"/>
                      </a:lnTo>
                      <a:lnTo>
                        <a:pt x="184" y="158"/>
                      </a:lnTo>
                      <a:lnTo>
                        <a:pt x="187" y="8"/>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45" name="Freeform 110"/>
                <p:cNvSpPr>
                  <a:spLocks noChangeAspect="1"/>
                </p:cNvSpPr>
                <p:nvPr/>
              </p:nvSpPr>
              <p:spPr bwMode="auto">
                <a:xfrm>
                  <a:off x="9334" y="11906"/>
                  <a:ext cx="128" cy="269"/>
                </a:xfrm>
                <a:custGeom>
                  <a:avLst/>
                  <a:gdLst/>
                  <a:ahLst/>
                  <a:cxnLst>
                    <a:cxn ang="0">
                      <a:pos x="37" y="12"/>
                    </a:cxn>
                    <a:cxn ang="0">
                      <a:pos x="37" y="53"/>
                    </a:cxn>
                    <a:cxn ang="0">
                      <a:pos x="15" y="75"/>
                    </a:cxn>
                    <a:cxn ang="0">
                      <a:pos x="49" y="109"/>
                    </a:cxn>
                    <a:cxn ang="0">
                      <a:pos x="45" y="195"/>
                    </a:cxn>
                    <a:cxn ang="0">
                      <a:pos x="7" y="195"/>
                    </a:cxn>
                    <a:cxn ang="0">
                      <a:pos x="26" y="237"/>
                    </a:cxn>
                    <a:cxn ang="0">
                      <a:pos x="49" y="263"/>
                    </a:cxn>
                    <a:cxn ang="0">
                      <a:pos x="60" y="244"/>
                    </a:cxn>
                    <a:cxn ang="0">
                      <a:pos x="56" y="195"/>
                    </a:cxn>
                    <a:cxn ang="0">
                      <a:pos x="94" y="248"/>
                    </a:cxn>
                    <a:cxn ang="0">
                      <a:pos x="112" y="240"/>
                    </a:cxn>
                    <a:cxn ang="0">
                      <a:pos x="127" y="192"/>
                    </a:cxn>
                    <a:cxn ang="0">
                      <a:pos x="105" y="147"/>
                    </a:cxn>
                    <a:cxn ang="0">
                      <a:pos x="127" y="87"/>
                    </a:cxn>
                    <a:cxn ang="0">
                      <a:pos x="56" y="0"/>
                    </a:cxn>
                    <a:cxn ang="0">
                      <a:pos x="37" y="12"/>
                    </a:cxn>
                  </a:cxnLst>
                  <a:rect l="0" t="0" r="r" b="b"/>
                  <a:pathLst>
                    <a:path w="128" h="269">
                      <a:moveTo>
                        <a:pt x="37" y="12"/>
                      </a:moveTo>
                      <a:cubicBezTo>
                        <a:pt x="40" y="26"/>
                        <a:pt x="45" y="39"/>
                        <a:pt x="37" y="53"/>
                      </a:cubicBezTo>
                      <a:cubicBezTo>
                        <a:pt x="32" y="62"/>
                        <a:pt x="15" y="75"/>
                        <a:pt x="15" y="75"/>
                      </a:cubicBezTo>
                      <a:cubicBezTo>
                        <a:pt x="7" y="104"/>
                        <a:pt x="27" y="102"/>
                        <a:pt x="49" y="109"/>
                      </a:cubicBezTo>
                      <a:cubicBezTo>
                        <a:pt x="58" y="143"/>
                        <a:pt x="52" y="163"/>
                        <a:pt x="45" y="195"/>
                      </a:cubicBezTo>
                      <a:cubicBezTo>
                        <a:pt x="25" y="191"/>
                        <a:pt x="22" y="181"/>
                        <a:pt x="7" y="195"/>
                      </a:cubicBezTo>
                      <a:cubicBezTo>
                        <a:pt x="34" y="213"/>
                        <a:pt x="0" y="218"/>
                        <a:pt x="26" y="237"/>
                      </a:cubicBezTo>
                      <a:cubicBezTo>
                        <a:pt x="31" y="258"/>
                        <a:pt x="26" y="269"/>
                        <a:pt x="49" y="263"/>
                      </a:cubicBezTo>
                      <a:cubicBezTo>
                        <a:pt x="52" y="262"/>
                        <a:pt x="59" y="255"/>
                        <a:pt x="60" y="244"/>
                      </a:cubicBezTo>
                      <a:cubicBezTo>
                        <a:pt x="61" y="233"/>
                        <a:pt x="50" y="194"/>
                        <a:pt x="56" y="195"/>
                      </a:cubicBezTo>
                      <a:cubicBezTo>
                        <a:pt x="106" y="206"/>
                        <a:pt x="50" y="236"/>
                        <a:pt x="94" y="248"/>
                      </a:cubicBezTo>
                      <a:cubicBezTo>
                        <a:pt x="103" y="253"/>
                        <a:pt x="107" y="249"/>
                        <a:pt x="112" y="240"/>
                      </a:cubicBezTo>
                      <a:cubicBezTo>
                        <a:pt x="117" y="231"/>
                        <a:pt x="128" y="207"/>
                        <a:pt x="127" y="192"/>
                      </a:cubicBezTo>
                      <a:cubicBezTo>
                        <a:pt x="124" y="170"/>
                        <a:pt x="124" y="159"/>
                        <a:pt x="105" y="147"/>
                      </a:cubicBezTo>
                      <a:cubicBezTo>
                        <a:pt x="109" y="113"/>
                        <a:pt x="102" y="105"/>
                        <a:pt x="127" y="87"/>
                      </a:cubicBezTo>
                      <a:cubicBezTo>
                        <a:pt x="122" y="39"/>
                        <a:pt x="103" y="13"/>
                        <a:pt x="56" y="0"/>
                      </a:cubicBezTo>
                      <a:cubicBezTo>
                        <a:pt x="56" y="0"/>
                        <a:pt x="27" y="34"/>
                        <a:pt x="37" y="12"/>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46" name="Freeform 111"/>
                <p:cNvSpPr>
                  <a:spLocks noChangeAspect="1"/>
                </p:cNvSpPr>
                <p:nvPr/>
              </p:nvSpPr>
              <p:spPr bwMode="auto">
                <a:xfrm>
                  <a:off x="9108" y="13328"/>
                  <a:ext cx="74" cy="63"/>
                </a:xfrm>
                <a:custGeom>
                  <a:avLst/>
                  <a:gdLst/>
                  <a:ahLst/>
                  <a:cxnLst>
                    <a:cxn ang="0">
                      <a:pos x="1" y="22"/>
                    </a:cxn>
                    <a:cxn ang="0">
                      <a:pos x="5" y="48"/>
                    </a:cxn>
                    <a:cxn ang="0">
                      <a:pos x="38" y="63"/>
                    </a:cxn>
                    <a:cxn ang="0">
                      <a:pos x="23" y="0"/>
                    </a:cxn>
                    <a:cxn ang="0">
                      <a:pos x="1" y="22"/>
                    </a:cxn>
                  </a:cxnLst>
                  <a:rect l="0" t="0" r="r" b="b"/>
                  <a:pathLst>
                    <a:path w="74" h="63">
                      <a:moveTo>
                        <a:pt x="1" y="22"/>
                      </a:moveTo>
                      <a:cubicBezTo>
                        <a:pt x="2" y="31"/>
                        <a:pt x="0" y="41"/>
                        <a:pt x="5" y="48"/>
                      </a:cubicBezTo>
                      <a:cubicBezTo>
                        <a:pt x="12" y="58"/>
                        <a:pt x="28" y="57"/>
                        <a:pt x="38" y="63"/>
                      </a:cubicBezTo>
                      <a:cubicBezTo>
                        <a:pt x="74" y="46"/>
                        <a:pt x="41" y="17"/>
                        <a:pt x="23" y="0"/>
                      </a:cubicBezTo>
                      <a:cubicBezTo>
                        <a:pt x="12" y="7"/>
                        <a:pt x="10" y="13"/>
                        <a:pt x="1" y="22"/>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sp>
              <p:nvSpPr>
                <p:cNvPr id="47" name="Freeform 112"/>
                <p:cNvSpPr>
                  <a:spLocks noChangeAspect="1"/>
                </p:cNvSpPr>
                <p:nvPr/>
              </p:nvSpPr>
              <p:spPr bwMode="auto">
                <a:xfrm>
                  <a:off x="9177" y="13292"/>
                  <a:ext cx="57" cy="92"/>
                </a:xfrm>
                <a:custGeom>
                  <a:avLst/>
                  <a:gdLst/>
                  <a:ahLst/>
                  <a:cxnLst>
                    <a:cxn ang="0">
                      <a:pos x="11" y="17"/>
                    </a:cxn>
                    <a:cxn ang="0">
                      <a:pos x="33" y="92"/>
                    </a:cxn>
                    <a:cxn ang="0">
                      <a:pos x="41" y="51"/>
                    </a:cxn>
                    <a:cxn ang="0">
                      <a:pos x="33" y="2"/>
                    </a:cxn>
                    <a:cxn ang="0">
                      <a:pos x="11" y="21"/>
                    </a:cxn>
                    <a:cxn ang="0">
                      <a:pos x="11" y="17"/>
                    </a:cxn>
                  </a:cxnLst>
                  <a:rect l="0" t="0" r="r" b="b"/>
                  <a:pathLst>
                    <a:path w="57" h="92">
                      <a:moveTo>
                        <a:pt x="11" y="17"/>
                      </a:moveTo>
                      <a:cubicBezTo>
                        <a:pt x="13" y="52"/>
                        <a:pt x="0" y="80"/>
                        <a:pt x="33" y="92"/>
                      </a:cubicBezTo>
                      <a:cubicBezTo>
                        <a:pt x="43" y="78"/>
                        <a:pt x="46" y="68"/>
                        <a:pt x="41" y="51"/>
                      </a:cubicBezTo>
                      <a:cubicBezTo>
                        <a:pt x="46" y="32"/>
                        <a:pt x="57" y="11"/>
                        <a:pt x="33" y="2"/>
                      </a:cubicBezTo>
                      <a:cubicBezTo>
                        <a:pt x="9" y="8"/>
                        <a:pt x="24" y="0"/>
                        <a:pt x="11" y="21"/>
                      </a:cubicBezTo>
                      <a:cubicBezTo>
                        <a:pt x="10" y="22"/>
                        <a:pt x="11" y="18"/>
                        <a:pt x="11" y="17"/>
                      </a:cubicBez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sp>
            <p:nvSpPr>
              <p:cNvPr id="43" name="Freeform 113"/>
              <p:cNvSpPr>
                <a:spLocks noChangeAspect="1"/>
              </p:cNvSpPr>
              <p:nvPr/>
            </p:nvSpPr>
            <p:spPr bwMode="auto">
              <a:xfrm>
                <a:off x="9502775" y="14563959"/>
                <a:ext cx="1716088" cy="2381293"/>
              </a:xfrm>
              <a:custGeom>
                <a:avLst/>
                <a:gdLst/>
                <a:ahLst/>
                <a:cxnLst>
                  <a:cxn ang="0">
                    <a:pos x="399" y="786"/>
                  </a:cxn>
                  <a:cxn ang="0">
                    <a:pos x="456" y="729"/>
                  </a:cxn>
                  <a:cxn ang="0">
                    <a:pos x="519" y="684"/>
                  </a:cxn>
                  <a:cxn ang="0">
                    <a:pos x="498" y="744"/>
                  </a:cxn>
                  <a:cxn ang="0">
                    <a:pos x="591" y="855"/>
                  </a:cxn>
                  <a:cxn ang="0">
                    <a:pos x="642" y="867"/>
                  </a:cxn>
                  <a:cxn ang="0">
                    <a:pos x="723" y="747"/>
                  </a:cxn>
                  <a:cxn ang="0">
                    <a:pos x="669" y="591"/>
                  </a:cxn>
                  <a:cxn ang="0">
                    <a:pos x="639" y="507"/>
                  </a:cxn>
                  <a:cxn ang="0">
                    <a:pos x="558" y="417"/>
                  </a:cxn>
                  <a:cxn ang="0">
                    <a:pos x="564" y="498"/>
                  </a:cxn>
                  <a:cxn ang="0">
                    <a:pos x="546" y="603"/>
                  </a:cxn>
                  <a:cxn ang="0">
                    <a:pos x="336" y="471"/>
                  </a:cxn>
                  <a:cxn ang="0">
                    <a:pos x="339" y="393"/>
                  </a:cxn>
                  <a:cxn ang="0">
                    <a:pos x="255" y="420"/>
                  </a:cxn>
                  <a:cxn ang="0">
                    <a:pos x="375" y="270"/>
                  </a:cxn>
                  <a:cxn ang="0">
                    <a:pos x="342" y="147"/>
                  </a:cxn>
                  <a:cxn ang="0">
                    <a:pos x="369" y="63"/>
                  </a:cxn>
                  <a:cxn ang="0">
                    <a:pos x="399" y="0"/>
                  </a:cxn>
                  <a:cxn ang="0">
                    <a:pos x="481" y="65"/>
                  </a:cxn>
                  <a:cxn ang="0">
                    <a:pos x="672" y="54"/>
                  </a:cxn>
                  <a:cxn ang="0">
                    <a:pos x="690" y="189"/>
                  </a:cxn>
                  <a:cxn ang="0">
                    <a:pos x="750" y="195"/>
                  </a:cxn>
                  <a:cxn ang="0">
                    <a:pos x="822" y="183"/>
                  </a:cxn>
                  <a:cxn ang="0">
                    <a:pos x="918" y="93"/>
                  </a:cxn>
                  <a:cxn ang="0">
                    <a:pos x="936" y="51"/>
                  </a:cxn>
                  <a:cxn ang="0">
                    <a:pos x="999" y="105"/>
                  </a:cxn>
                  <a:cxn ang="0">
                    <a:pos x="975" y="222"/>
                  </a:cxn>
                  <a:cxn ang="0">
                    <a:pos x="1053" y="474"/>
                  </a:cxn>
                  <a:cxn ang="0">
                    <a:pos x="1032" y="576"/>
                  </a:cxn>
                  <a:cxn ang="0">
                    <a:pos x="1011" y="726"/>
                  </a:cxn>
                  <a:cxn ang="0">
                    <a:pos x="960" y="963"/>
                  </a:cxn>
                  <a:cxn ang="0">
                    <a:pos x="888" y="1065"/>
                  </a:cxn>
                  <a:cxn ang="0">
                    <a:pos x="1047" y="1122"/>
                  </a:cxn>
                  <a:cxn ang="0">
                    <a:pos x="1134" y="1083"/>
                  </a:cxn>
                  <a:cxn ang="0">
                    <a:pos x="1227" y="1179"/>
                  </a:cxn>
                  <a:cxn ang="0">
                    <a:pos x="1212" y="1293"/>
                  </a:cxn>
                  <a:cxn ang="0">
                    <a:pos x="1185" y="1515"/>
                  </a:cxn>
                  <a:cxn ang="0">
                    <a:pos x="1071" y="1659"/>
                  </a:cxn>
                  <a:cxn ang="0">
                    <a:pos x="1035" y="1626"/>
                  </a:cxn>
                  <a:cxn ang="0">
                    <a:pos x="1002" y="1590"/>
                  </a:cxn>
                  <a:cxn ang="0">
                    <a:pos x="966" y="1551"/>
                  </a:cxn>
                  <a:cxn ang="0">
                    <a:pos x="993" y="1494"/>
                  </a:cxn>
                  <a:cxn ang="0">
                    <a:pos x="1005" y="1446"/>
                  </a:cxn>
                  <a:cxn ang="0">
                    <a:pos x="1047" y="1389"/>
                  </a:cxn>
                  <a:cxn ang="0">
                    <a:pos x="1041" y="1341"/>
                  </a:cxn>
                  <a:cxn ang="0">
                    <a:pos x="1011" y="1293"/>
                  </a:cxn>
                  <a:cxn ang="0">
                    <a:pos x="960" y="1293"/>
                  </a:cxn>
                  <a:cxn ang="0">
                    <a:pos x="927" y="1356"/>
                  </a:cxn>
                  <a:cxn ang="0">
                    <a:pos x="873" y="1437"/>
                  </a:cxn>
                  <a:cxn ang="0">
                    <a:pos x="855" y="1497"/>
                  </a:cxn>
                  <a:cxn ang="0">
                    <a:pos x="735" y="1491"/>
                  </a:cxn>
                  <a:cxn ang="0">
                    <a:pos x="660" y="1470"/>
                  </a:cxn>
                  <a:cxn ang="0">
                    <a:pos x="573" y="1416"/>
                  </a:cxn>
                  <a:cxn ang="0">
                    <a:pos x="477" y="1380"/>
                  </a:cxn>
                  <a:cxn ang="0">
                    <a:pos x="324" y="1311"/>
                  </a:cxn>
                  <a:cxn ang="0">
                    <a:pos x="135" y="1200"/>
                  </a:cxn>
                  <a:cxn ang="0">
                    <a:pos x="93" y="1155"/>
                  </a:cxn>
                  <a:cxn ang="0">
                    <a:pos x="60" y="1083"/>
                  </a:cxn>
                  <a:cxn ang="0">
                    <a:pos x="12" y="939"/>
                  </a:cxn>
                  <a:cxn ang="0">
                    <a:pos x="27" y="864"/>
                  </a:cxn>
                  <a:cxn ang="0">
                    <a:pos x="0" y="786"/>
                  </a:cxn>
                </a:cxnLst>
                <a:rect l="0" t="0" r="r" b="b"/>
                <a:pathLst>
                  <a:path w="1227" h="1704">
                    <a:moveTo>
                      <a:pt x="0" y="786"/>
                    </a:moveTo>
                    <a:lnTo>
                      <a:pt x="399" y="786"/>
                    </a:lnTo>
                    <a:lnTo>
                      <a:pt x="426" y="735"/>
                    </a:lnTo>
                    <a:lnTo>
                      <a:pt x="456" y="729"/>
                    </a:lnTo>
                    <a:lnTo>
                      <a:pt x="495" y="678"/>
                    </a:lnTo>
                    <a:lnTo>
                      <a:pt x="519" y="684"/>
                    </a:lnTo>
                    <a:lnTo>
                      <a:pt x="549" y="699"/>
                    </a:lnTo>
                    <a:lnTo>
                      <a:pt x="498" y="744"/>
                    </a:lnTo>
                    <a:lnTo>
                      <a:pt x="549" y="765"/>
                    </a:lnTo>
                    <a:lnTo>
                      <a:pt x="591" y="855"/>
                    </a:lnTo>
                    <a:lnTo>
                      <a:pt x="621" y="846"/>
                    </a:lnTo>
                    <a:lnTo>
                      <a:pt x="642" y="867"/>
                    </a:lnTo>
                    <a:lnTo>
                      <a:pt x="708" y="837"/>
                    </a:lnTo>
                    <a:lnTo>
                      <a:pt x="723" y="747"/>
                    </a:lnTo>
                    <a:lnTo>
                      <a:pt x="666" y="759"/>
                    </a:lnTo>
                    <a:lnTo>
                      <a:pt x="669" y="591"/>
                    </a:lnTo>
                    <a:lnTo>
                      <a:pt x="645" y="555"/>
                    </a:lnTo>
                    <a:lnTo>
                      <a:pt x="639" y="507"/>
                    </a:lnTo>
                    <a:lnTo>
                      <a:pt x="606" y="450"/>
                    </a:lnTo>
                    <a:lnTo>
                      <a:pt x="558" y="417"/>
                    </a:lnTo>
                    <a:lnTo>
                      <a:pt x="528" y="456"/>
                    </a:lnTo>
                    <a:lnTo>
                      <a:pt x="564" y="498"/>
                    </a:lnTo>
                    <a:lnTo>
                      <a:pt x="540" y="528"/>
                    </a:lnTo>
                    <a:lnTo>
                      <a:pt x="546" y="603"/>
                    </a:lnTo>
                    <a:lnTo>
                      <a:pt x="483" y="615"/>
                    </a:lnTo>
                    <a:lnTo>
                      <a:pt x="336" y="471"/>
                    </a:lnTo>
                    <a:lnTo>
                      <a:pt x="354" y="411"/>
                    </a:lnTo>
                    <a:lnTo>
                      <a:pt x="339" y="393"/>
                    </a:lnTo>
                    <a:lnTo>
                      <a:pt x="279" y="432"/>
                    </a:lnTo>
                    <a:lnTo>
                      <a:pt x="255" y="420"/>
                    </a:lnTo>
                    <a:lnTo>
                      <a:pt x="309" y="378"/>
                    </a:lnTo>
                    <a:lnTo>
                      <a:pt x="375" y="270"/>
                    </a:lnTo>
                    <a:lnTo>
                      <a:pt x="372" y="195"/>
                    </a:lnTo>
                    <a:lnTo>
                      <a:pt x="342" y="147"/>
                    </a:lnTo>
                    <a:lnTo>
                      <a:pt x="366" y="126"/>
                    </a:lnTo>
                    <a:lnTo>
                      <a:pt x="369" y="63"/>
                    </a:lnTo>
                    <a:lnTo>
                      <a:pt x="345" y="30"/>
                    </a:lnTo>
                    <a:lnTo>
                      <a:pt x="399" y="0"/>
                    </a:lnTo>
                    <a:lnTo>
                      <a:pt x="450" y="0"/>
                    </a:lnTo>
                    <a:lnTo>
                      <a:pt x="481" y="65"/>
                    </a:lnTo>
                    <a:lnTo>
                      <a:pt x="631" y="69"/>
                    </a:lnTo>
                    <a:lnTo>
                      <a:pt x="672" y="54"/>
                    </a:lnTo>
                    <a:lnTo>
                      <a:pt x="690" y="126"/>
                    </a:lnTo>
                    <a:lnTo>
                      <a:pt x="690" y="189"/>
                    </a:lnTo>
                    <a:lnTo>
                      <a:pt x="711" y="231"/>
                    </a:lnTo>
                    <a:lnTo>
                      <a:pt x="750" y="195"/>
                    </a:lnTo>
                    <a:lnTo>
                      <a:pt x="801" y="177"/>
                    </a:lnTo>
                    <a:lnTo>
                      <a:pt x="822" y="183"/>
                    </a:lnTo>
                    <a:lnTo>
                      <a:pt x="915" y="162"/>
                    </a:lnTo>
                    <a:lnTo>
                      <a:pt x="918" y="93"/>
                    </a:lnTo>
                    <a:lnTo>
                      <a:pt x="897" y="63"/>
                    </a:lnTo>
                    <a:lnTo>
                      <a:pt x="936" y="51"/>
                    </a:lnTo>
                    <a:lnTo>
                      <a:pt x="1002" y="54"/>
                    </a:lnTo>
                    <a:lnTo>
                      <a:pt x="999" y="105"/>
                    </a:lnTo>
                    <a:lnTo>
                      <a:pt x="1023" y="216"/>
                    </a:lnTo>
                    <a:lnTo>
                      <a:pt x="975" y="222"/>
                    </a:lnTo>
                    <a:lnTo>
                      <a:pt x="1041" y="351"/>
                    </a:lnTo>
                    <a:lnTo>
                      <a:pt x="1053" y="474"/>
                    </a:lnTo>
                    <a:lnTo>
                      <a:pt x="1029" y="519"/>
                    </a:lnTo>
                    <a:lnTo>
                      <a:pt x="1032" y="576"/>
                    </a:lnTo>
                    <a:lnTo>
                      <a:pt x="1002" y="630"/>
                    </a:lnTo>
                    <a:lnTo>
                      <a:pt x="1011" y="726"/>
                    </a:lnTo>
                    <a:lnTo>
                      <a:pt x="960" y="801"/>
                    </a:lnTo>
                    <a:lnTo>
                      <a:pt x="960" y="963"/>
                    </a:lnTo>
                    <a:lnTo>
                      <a:pt x="879" y="1026"/>
                    </a:lnTo>
                    <a:lnTo>
                      <a:pt x="888" y="1065"/>
                    </a:lnTo>
                    <a:lnTo>
                      <a:pt x="912" y="1062"/>
                    </a:lnTo>
                    <a:lnTo>
                      <a:pt x="1047" y="1122"/>
                    </a:lnTo>
                    <a:lnTo>
                      <a:pt x="1086" y="1113"/>
                    </a:lnTo>
                    <a:lnTo>
                      <a:pt x="1134" y="1083"/>
                    </a:lnTo>
                    <a:lnTo>
                      <a:pt x="1182" y="1089"/>
                    </a:lnTo>
                    <a:lnTo>
                      <a:pt x="1227" y="1179"/>
                    </a:lnTo>
                    <a:lnTo>
                      <a:pt x="1227" y="1254"/>
                    </a:lnTo>
                    <a:lnTo>
                      <a:pt x="1212" y="1293"/>
                    </a:lnTo>
                    <a:lnTo>
                      <a:pt x="1170" y="1440"/>
                    </a:lnTo>
                    <a:lnTo>
                      <a:pt x="1185" y="1515"/>
                    </a:lnTo>
                    <a:lnTo>
                      <a:pt x="1074" y="1704"/>
                    </a:lnTo>
                    <a:lnTo>
                      <a:pt x="1071" y="1659"/>
                    </a:lnTo>
                    <a:lnTo>
                      <a:pt x="1053" y="1629"/>
                    </a:lnTo>
                    <a:lnTo>
                      <a:pt x="1035" y="1626"/>
                    </a:lnTo>
                    <a:lnTo>
                      <a:pt x="1014" y="1617"/>
                    </a:lnTo>
                    <a:lnTo>
                      <a:pt x="1002" y="1590"/>
                    </a:lnTo>
                    <a:lnTo>
                      <a:pt x="990" y="1566"/>
                    </a:lnTo>
                    <a:lnTo>
                      <a:pt x="966" y="1551"/>
                    </a:lnTo>
                    <a:lnTo>
                      <a:pt x="975" y="1503"/>
                    </a:lnTo>
                    <a:lnTo>
                      <a:pt x="993" y="1494"/>
                    </a:lnTo>
                    <a:lnTo>
                      <a:pt x="993" y="1470"/>
                    </a:lnTo>
                    <a:lnTo>
                      <a:pt x="1005" y="1446"/>
                    </a:lnTo>
                    <a:lnTo>
                      <a:pt x="1038" y="1443"/>
                    </a:lnTo>
                    <a:lnTo>
                      <a:pt x="1047" y="1389"/>
                    </a:lnTo>
                    <a:lnTo>
                      <a:pt x="1035" y="1359"/>
                    </a:lnTo>
                    <a:lnTo>
                      <a:pt x="1041" y="1341"/>
                    </a:lnTo>
                    <a:lnTo>
                      <a:pt x="1044" y="1311"/>
                    </a:lnTo>
                    <a:lnTo>
                      <a:pt x="1011" y="1293"/>
                    </a:lnTo>
                    <a:lnTo>
                      <a:pt x="975" y="1302"/>
                    </a:lnTo>
                    <a:lnTo>
                      <a:pt x="960" y="1293"/>
                    </a:lnTo>
                    <a:lnTo>
                      <a:pt x="933" y="1296"/>
                    </a:lnTo>
                    <a:lnTo>
                      <a:pt x="927" y="1356"/>
                    </a:lnTo>
                    <a:lnTo>
                      <a:pt x="918" y="1389"/>
                    </a:lnTo>
                    <a:lnTo>
                      <a:pt x="873" y="1437"/>
                    </a:lnTo>
                    <a:lnTo>
                      <a:pt x="870" y="1488"/>
                    </a:lnTo>
                    <a:lnTo>
                      <a:pt x="855" y="1497"/>
                    </a:lnTo>
                    <a:lnTo>
                      <a:pt x="777" y="1500"/>
                    </a:lnTo>
                    <a:lnTo>
                      <a:pt x="735" y="1491"/>
                    </a:lnTo>
                    <a:lnTo>
                      <a:pt x="702" y="1470"/>
                    </a:lnTo>
                    <a:lnTo>
                      <a:pt x="660" y="1470"/>
                    </a:lnTo>
                    <a:lnTo>
                      <a:pt x="618" y="1437"/>
                    </a:lnTo>
                    <a:lnTo>
                      <a:pt x="573" y="1416"/>
                    </a:lnTo>
                    <a:lnTo>
                      <a:pt x="528" y="1407"/>
                    </a:lnTo>
                    <a:lnTo>
                      <a:pt x="477" y="1380"/>
                    </a:lnTo>
                    <a:lnTo>
                      <a:pt x="378" y="1347"/>
                    </a:lnTo>
                    <a:lnTo>
                      <a:pt x="324" y="1311"/>
                    </a:lnTo>
                    <a:lnTo>
                      <a:pt x="189" y="1263"/>
                    </a:lnTo>
                    <a:lnTo>
                      <a:pt x="135" y="1200"/>
                    </a:lnTo>
                    <a:lnTo>
                      <a:pt x="129" y="1173"/>
                    </a:lnTo>
                    <a:lnTo>
                      <a:pt x="93" y="1155"/>
                    </a:lnTo>
                    <a:lnTo>
                      <a:pt x="69" y="1116"/>
                    </a:lnTo>
                    <a:lnTo>
                      <a:pt x="60" y="1083"/>
                    </a:lnTo>
                    <a:lnTo>
                      <a:pt x="21" y="1059"/>
                    </a:lnTo>
                    <a:lnTo>
                      <a:pt x="12" y="939"/>
                    </a:lnTo>
                    <a:lnTo>
                      <a:pt x="30" y="921"/>
                    </a:lnTo>
                    <a:lnTo>
                      <a:pt x="27" y="864"/>
                    </a:lnTo>
                    <a:lnTo>
                      <a:pt x="6" y="849"/>
                    </a:lnTo>
                    <a:lnTo>
                      <a:pt x="0" y="786"/>
                    </a:lnTo>
                    <a:close/>
                  </a:path>
                </a:pathLst>
              </a:custGeom>
              <a:grpFill/>
              <a:ln w="3175" cmpd="sng">
                <a:solidFill>
                  <a:schemeClr val="accent6">
                    <a:lumMod val="60000"/>
                    <a:lumOff val="40000"/>
                  </a:schemeClr>
                </a:solidFill>
                <a:round/>
                <a:headEnd/>
                <a:tailEnd/>
              </a:ln>
            </p:spPr>
            <p:txBody>
              <a:bodyPr/>
              <a:lstStyle/>
              <a:p>
                <a:pPr defTabSz="4178468">
                  <a:defRPr/>
                </a:pPr>
                <a:endParaRPr lang="en-PH">
                  <a:latin typeface="Arial" charset="0"/>
                  <a:cs typeface="Arial" charset="0"/>
                </a:endParaRPr>
              </a:p>
            </p:txBody>
          </p:sp>
        </p:grpSp>
        <p:sp>
          <p:nvSpPr>
            <p:cNvPr id="25" name="Oval 24"/>
            <p:cNvSpPr/>
            <p:nvPr/>
          </p:nvSpPr>
          <p:spPr>
            <a:xfrm>
              <a:off x="1924914" y="2392681"/>
              <a:ext cx="153726" cy="138424"/>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6" name="Oval 25"/>
            <p:cNvSpPr/>
            <p:nvPr/>
          </p:nvSpPr>
          <p:spPr>
            <a:xfrm>
              <a:off x="3737876" y="3668274"/>
              <a:ext cx="153726" cy="138425"/>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7" name="Oval 26"/>
            <p:cNvSpPr/>
            <p:nvPr/>
          </p:nvSpPr>
          <p:spPr>
            <a:xfrm>
              <a:off x="3460502" y="5527335"/>
              <a:ext cx="277375" cy="470347"/>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8" name="Oval 27"/>
            <p:cNvSpPr/>
            <p:nvPr/>
          </p:nvSpPr>
          <p:spPr>
            <a:xfrm>
              <a:off x="3276699" y="5277277"/>
              <a:ext cx="1074409" cy="415274"/>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29" name="Oval 28"/>
            <p:cNvSpPr/>
            <p:nvPr/>
          </p:nvSpPr>
          <p:spPr>
            <a:xfrm>
              <a:off x="3338523" y="5692551"/>
              <a:ext cx="429430" cy="333410"/>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sp>
          <p:nvSpPr>
            <p:cNvPr id="30" name="Oval 29"/>
            <p:cNvSpPr/>
            <p:nvPr/>
          </p:nvSpPr>
          <p:spPr>
            <a:xfrm>
              <a:off x="1894837" y="1088808"/>
              <a:ext cx="245628" cy="1082095"/>
            </a:xfrm>
            <a:prstGeom prst="ellipse">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8468">
                <a:defRPr/>
              </a:pPr>
              <a:endParaRPr lang="en-PH"/>
            </a:p>
          </p:txBody>
        </p:sp>
      </p:grpSp>
      <p:sp>
        <p:nvSpPr>
          <p:cNvPr id="2050" name="Rectangle 2"/>
          <p:cNvSpPr>
            <a:spLocks noGrp="1" noChangeArrowheads="1"/>
          </p:cNvSpPr>
          <p:nvPr>
            <p:ph type="ctrTitle"/>
          </p:nvPr>
        </p:nvSpPr>
        <p:spPr>
          <a:xfrm>
            <a:off x="0" y="4175125"/>
            <a:ext cx="8001000" cy="1920875"/>
          </a:xfrm>
        </p:spPr>
        <p:txBody>
          <a:bodyPr>
            <a:noAutofit/>
          </a:bodyPr>
          <a:lstStyle/>
          <a:p>
            <a:pPr algn="r">
              <a:defRPr/>
            </a:pPr>
            <a:r>
              <a:rPr lang="en-US" sz="4400" dirty="0">
                <a:solidFill>
                  <a:schemeClr val="accent2"/>
                </a:solidFill>
              </a:rPr>
              <a:t>RA 9710</a:t>
            </a:r>
            <a:r>
              <a:rPr lang="en-US" sz="4400" b="1" dirty="0">
                <a:solidFill>
                  <a:schemeClr val="accent2"/>
                </a:solidFill>
              </a:rPr>
              <a:t/>
            </a:r>
            <a:br>
              <a:rPr lang="en-US" sz="4400" b="1" dirty="0">
                <a:solidFill>
                  <a:schemeClr val="accent2"/>
                </a:solidFill>
              </a:rPr>
            </a:br>
            <a:r>
              <a:rPr lang="en-US" sz="4400" b="1" dirty="0">
                <a:solidFill>
                  <a:schemeClr val="accent2"/>
                </a:solidFill>
              </a:rPr>
              <a:t>An Act Providing </a:t>
            </a:r>
            <a:r>
              <a:rPr lang="en-US" sz="4400" b="1" dirty="0" smtClean="0">
                <a:solidFill>
                  <a:schemeClr val="accent2"/>
                </a:solidFill>
              </a:rPr>
              <a:t>for the                                                     </a:t>
            </a:r>
            <a:r>
              <a:rPr lang="en-US" sz="4400" b="1" dirty="0" err="1" smtClean="0">
                <a:solidFill>
                  <a:schemeClr val="accent2"/>
                </a:solidFill>
              </a:rPr>
              <a:t>the</a:t>
            </a:r>
            <a:r>
              <a:rPr lang="en-US" sz="4400" b="1" dirty="0" smtClean="0">
                <a:solidFill>
                  <a:schemeClr val="accent2"/>
                </a:solidFill>
              </a:rPr>
              <a:t> Magna </a:t>
            </a:r>
            <a:r>
              <a:rPr lang="en-US" sz="4400" b="1" dirty="0">
                <a:solidFill>
                  <a:schemeClr val="accent2"/>
                </a:solidFill>
              </a:rPr>
              <a:t>Carta of </a:t>
            </a:r>
            <a:r>
              <a:rPr lang="en-US" sz="4400" b="1" dirty="0" smtClean="0">
                <a:solidFill>
                  <a:schemeClr val="accent2"/>
                </a:solidFill>
              </a:rPr>
              <a:t>Women</a:t>
            </a:r>
            <a:endParaRPr lang="en-US" sz="4400" b="1" dirty="0">
              <a:solidFill>
                <a:schemeClr val="accent2"/>
              </a:solidFill>
            </a:endParaRPr>
          </a:p>
        </p:txBody>
      </p:sp>
      <p:grpSp>
        <p:nvGrpSpPr>
          <p:cNvPr id="8197" name="Group 12"/>
          <p:cNvGrpSpPr>
            <a:grpSpLocks/>
          </p:cNvGrpSpPr>
          <p:nvPr/>
        </p:nvGrpSpPr>
        <p:grpSpPr bwMode="auto">
          <a:xfrm>
            <a:off x="944565" y="1295405"/>
            <a:ext cx="350837" cy="388938"/>
            <a:chOff x="1676400" y="1295400"/>
            <a:chExt cx="342900" cy="381000"/>
          </a:xfrm>
        </p:grpSpPr>
        <p:sp>
          <p:nvSpPr>
            <p:cNvPr id="11" name="Oval 10"/>
            <p:cNvSpPr/>
            <p:nvPr/>
          </p:nvSpPr>
          <p:spPr>
            <a:xfrm>
              <a:off x="1676400" y="1447800"/>
              <a:ext cx="228600" cy="228600"/>
            </a:xfrm>
            <a:prstGeom prst="ellipse">
              <a:avLst/>
            </a:prstGeom>
            <a:solidFill>
              <a:schemeClr val="accent1">
                <a:lumMod val="40000"/>
                <a:lumOff val="60000"/>
              </a:schemeClr>
            </a:solidFill>
            <a:ln>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sp>
          <p:nvSpPr>
            <p:cNvPr id="12" name="Oval 11"/>
            <p:cNvSpPr/>
            <p:nvPr/>
          </p:nvSpPr>
          <p:spPr>
            <a:xfrm>
              <a:off x="1962150" y="1295400"/>
              <a:ext cx="57150" cy="57150"/>
            </a:xfrm>
            <a:prstGeom prst="ellipse">
              <a:avLst/>
            </a:prstGeom>
            <a:noFill/>
            <a:ln>
              <a:solidFill>
                <a:schemeClr val="accent1">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grpSp>
      <p:sp>
        <p:nvSpPr>
          <p:cNvPr id="9" name="Freeform 6"/>
          <p:cNvSpPr>
            <a:spLocks noEditPoints="1"/>
          </p:cNvSpPr>
          <p:nvPr/>
        </p:nvSpPr>
        <p:spPr bwMode="auto">
          <a:xfrm>
            <a:off x="5384762" y="2013557"/>
            <a:ext cx="1315917" cy="1263609"/>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solidFill>
            <a:srgbClr val="FF9999"/>
          </a:solidFill>
          <a:ln w="9525" algn="ctr">
            <a:noFill/>
            <a:round/>
            <a:headEnd/>
            <a:tailEnd/>
          </a:ln>
          <a:effectLst>
            <a:outerShdw blurRad="63500" sx="102000" sy="102000" algn="ctr" rotWithShape="0">
              <a:prstClr val="black">
                <a:alpha val="40000"/>
              </a:prstClr>
            </a:outerShdw>
          </a:effectLst>
        </p:spPr>
        <p:txBody>
          <a:bodyPr/>
          <a:lstStyle/>
          <a:p>
            <a:endParaRPr lang="en-US" sz="1500" dirty="0">
              <a:solidFill>
                <a:schemeClr val="accent3">
                  <a:lumMod val="60000"/>
                  <a:lumOff val="40000"/>
                </a:schemeClr>
              </a:solidFill>
              <a:ea typeface="MS PGothic" pitchFamily="34" charset="-128"/>
            </a:endParaRPr>
          </a:p>
        </p:txBody>
      </p:sp>
    </p:spTree>
    <p:extLst>
      <p:ext uri="{BB962C8B-B14F-4D97-AF65-F5344CB8AC3E}">
        <p14:creationId xmlns:p14="http://schemas.microsoft.com/office/powerpoint/2010/main" val="251505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3.88889E-6 1.85185E-6 L 0.13091 0.12546 " pathEditMode="relative" rAng="0" ptsTypes="AA">
                                      <p:cBhvr>
                                        <p:cTn id="6" dur="2000" fill="hold"/>
                                        <p:tgtEl>
                                          <p:spTgt spid="9"/>
                                        </p:tgtEl>
                                        <p:attrNameLst>
                                          <p:attrName>ppt_x</p:attrName>
                                          <p:attrName>ppt_y</p:attrName>
                                        </p:attrNameLst>
                                      </p:cBhvr>
                                      <p:rCtr x="6545" y="6273"/>
                                    </p:animMotion>
                                  </p:childTnLst>
                                </p:cTn>
                              </p:par>
                              <p:par>
                                <p:cTn id="7" presetID="35" presetClass="path" presetSubtype="0" accel="50000" decel="50000" fill="hold" nodeType="withEffect">
                                  <p:stCondLst>
                                    <p:cond delay="0"/>
                                  </p:stCondLst>
                                  <p:childTnLst>
                                    <p:animMotion origin="layout" path="M 8.72741E-7 -4.86111E-7 L -0.1101 -4.86111E-7 " pathEditMode="relative" rAng="0" ptsTypes="AA">
                                      <p:cBhvr>
                                        <p:cTn id="8" dur="500" fill="hold"/>
                                        <p:tgtEl>
                                          <p:spTgt spid="8"/>
                                        </p:tgtEl>
                                        <p:attrNameLst>
                                          <p:attrName>ppt_x</p:attrName>
                                          <p:attrName>ppt_y</p:attrName>
                                        </p:attrNameLst>
                                      </p:cBhvr>
                                      <p:rCtr x="-55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2967</TotalTime>
  <Words>2726</Words>
  <Application>Microsoft Office PowerPoint</Application>
  <PresentationFormat>On-screen Show (4:3)</PresentationFormat>
  <Paragraphs>323</Paragraphs>
  <Slides>62</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Clip</vt:lpstr>
      <vt:lpstr>Philippine 18-Day Campaign: November 25 to December 12</vt:lpstr>
      <vt:lpstr>PowerPoint Presentation</vt:lpstr>
      <vt:lpstr>PowerPoint Presentation</vt:lpstr>
      <vt:lpstr>  From gender issues to GAD Issues   </vt:lpstr>
      <vt:lpstr>PowerPoint Presentation</vt:lpstr>
      <vt:lpstr>PowerPoint Presentation</vt:lpstr>
      <vt:lpstr>PowerPoint Presentation</vt:lpstr>
      <vt:lpstr>PowerPoint Presentation</vt:lpstr>
      <vt:lpstr>RA 9710 An Act Providing for the                                                     the Magna Carta of Women</vt:lpstr>
      <vt:lpstr>SEMINAR-ORIENTATION ON  The Magna Carta of Women</vt:lpstr>
      <vt:lpstr>What’s In It For You?</vt:lpstr>
      <vt:lpstr>PowerPoint Presentation</vt:lpstr>
      <vt:lpstr>PowerPoint Presentation</vt:lpstr>
      <vt:lpstr>The Convention on the Elimination of All Forms of Discrimination against Women (CEDAW)</vt:lpstr>
      <vt:lpstr>The Convention on the Elimination of All Forms of Discrimination against Women (CEDAW)</vt:lpstr>
      <vt:lpstr>The Convention on the Elimination of All Forms of Discrimination against Women (CEDAW)</vt:lpstr>
      <vt:lpstr>The Convention on the Elimination of All Forms of Discrimination against Women (CEDAW)</vt:lpstr>
      <vt:lpstr>Beijing Platform for Action a framework for change to advance the human rights of women following the Fourth World Conference on Women in September 1995. </vt:lpstr>
      <vt:lpstr>Millennium Development Goals (2000-2015)</vt:lpstr>
      <vt:lpstr>PowerPoint Presentation</vt:lpstr>
      <vt:lpstr>PowerPoint Presentation</vt:lpstr>
      <vt:lpstr>The Magna Carta of Women</vt:lpstr>
      <vt:lpstr>Discrimination Against Women</vt:lpstr>
      <vt:lpstr>Discrimination Against Women</vt:lpstr>
      <vt:lpstr>Women’s Rights in the MCW</vt:lpstr>
      <vt:lpstr>The Magna Carta of Women (MCW) has 6 Chapters and 47 Sections</vt:lpstr>
      <vt:lpstr>PowerPoint Presentation</vt:lpstr>
      <vt:lpstr>The Magna Carta of Women spells out every woman's right to: </vt:lpstr>
      <vt:lpstr>The Magna Carta of Women spells out every woman's right to: </vt:lpstr>
      <vt:lpstr>The Magna Carta of Women spells out every woman's right to: </vt:lpstr>
      <vt:lpstr>The Magna Carta of Women spells out every woman's right to: </vt:lpstr>
      <vt:lpstr>The Magna Carta of Women spells out every woman's right to: </vt:lpstr>
      <vt:lpstr>The Magna Carta of Women spells out every woman's right to: </vt:lpstr>
      <vt:lpstr>The Magna Carta of Women spells out every woman's right to: </vt:lpstr>
      <vt:lpstr>The Magna Carta of Women also guarantees the civil, political and economic rights of women in the marginalized sectors, who include but not limited to:</vt:lpstr>
      <vt:lpstr>The Magna Carta of Women guarantees the rights of women in the marginalized sectors, particularly their right to:</vt:lpstr>
      <vt:lpstr>The Magna Carta of Women guarantees the rights of women in the marginalized sectors, particularly their right to:</vt:lpstr>
      <vt:lpstr>The Magna Carta of Women guarantees the rights of women in the marginalized sectors, particularly their right to:</vt:lpstr>
      <vt:lpstr>The Magna Carta of Women guarantees the rights of women in the marginalized sectors, particularly their right to:</vt:lpstr>
      <vt:lpstr>Making MCW Real in Women’s Lives:    Institutional Mechanisms for the Implementation of the  Magna Carta of Women</vt:lpstr>
      <vt:lpstr> Sec. 37: Gender Mainstreaming as a Strategy for Implementing the Magna Carta of Women</vt:lpstr>
      <vt:lpstr>Creation and /or Strengthening of the GAD Focal Points (GFPs)</vt:lpstr>
      <vt:lpstr>PowerPoint Presentation</vt:lpstr>
      <vt:lpstr>The agency priority gender issues may be derived from:</vt:lpstr>
      <vt:lpstr>What can be charged to the GAD Budget? </vt:lpstr>
      <vt:lpstr>What can be charged to the GAD Budget? </vt:lpstr>
      <vt:lpstr>What can be charged to the GAD Budget? </vt:lpstr>
      <vt:lpstr>What can be charged to the GAD Budget? </vt:lpstr>
      <vt:lpstr>What cannot be charged to the GAD Budget?</vt:lpstr>
      <vt:lpstr>Monitoring the GAD Plan and Budget</vt:lpstr>
      <vt:lpstr>COA Guidelines</vt:lpstr>
      <vt:lpstr>PowerPoint Presentation</vt:lpstr>
      <vt:lpstr>Monitoring Progress and Implementation and Impact of the Act </vt:lpstr>
      <vt:lpstr>PowerPoint Presentation</vt:lpstr>
      <vt:lpstr>DELIBERATE PUBLIC ACTION IS NEEDED.</vt:lpstr>
      <vt:lpstr>PowerPoint Presentation</vt:lpstr>
      <vt:lpstr>PowerPoint Presentation</vt:lpstr>
      <vt:lpstr>PowerPoint Presentation</vt:lpstr>
      <vt:lpstr>The Magna Carta of Women (RA 9710)</vt:lpstr>
      <vt:lpstr>The Magna Carta of Women (RA 9710)</vt:lpstr>
      <vt:lpstr>The Magna Carta of Women (RA 9710)</vt:lpstr>
      <vt:lpstr>Any questions? </vt:lpstr>
    </vt:vector>
  </TitlesOfParts>
  <Company>National Commission on the Role of Filipino Women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 9710 Magna Carta of Women</dc:title>
  <dc:creator>Administrator</dc:creator>
  <cp:lastModifiedBy>Eleonor</cp:lastModifiedBy>
  <cp:revision>224</cp:revision>
  <dcterms:created xsi:type="dcterms:W3CDTF">2010-06-08T08:59:49Z</dcterms:created>
  <dcterms:modified xsi:type="dcterms:W3CDTF">2016-12-08T03:55:06Z</dcterms:modified>
</cp:coreProperties>
</file>