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01" r:id="rId2"/>
    <p:sldId id="256" r:id="rId3"/>
    <p:sldId id="279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8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72" r:id="rId36"/>
    <p:sldId id="270" r:id="rId37"/>
    <p:sldId id="273" r:id="rId38"/>
    <p:sldId id="274" r:id="rId39"/>
    <p:sldId id="275" r:id="rId40"/>
    <p:sldId id="269" r:id="rId41"/>
    <p:sldId id="276" r:id="rId42"/>
    <p:sldId id="277" r:id="rId43"/>
    <p:sldId id="280" r:id="rId44"/>
    <p:sldId id="300" r:id="rId4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535" autoAdjust="0"/>
  </p:normalViewPr>
  <p:slideViewPr>
    <p:cSldViewPr snapToGrid="0">
      <p:cViewPr varScale="1">
        <p:scale>
          <a:sx n="62" d="100"/>
          <a:sy n="62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58FA9-85EB-4407-B9F4-D99ADC9A8FB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C570-6A78-4B61-81A0-DA37085E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FB16442-7BEA-4BB4-A173-6E943E02C9D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96114BC-42FB-4DB9-B5BF-6465BBA3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3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manual, we contextualized some of the Performance Indicators to suit to our needs in our Region. In the same scenario, some of our acronyms are spell-out in contextualized version. In short it is called operational terms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114BC-42FB-4DB9-B5BF-6465BBA32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6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DepEd</a:t>
            </a:r>
            <a:r>
              <a:rPr lang="en-US" dirty="0" smtClean="0"/>
              <a:t> Order No. </a:t>
            </a:r>
            <a:r>
              <a:rPr lang="en-US" smtClean="0"/>
              <a:t>83, 2012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114BC-42FB-4DB9-B5BF-6465BBA32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Note</a:t>
            </a:r>
            <a:r>
              <a:rPr lang="en-US" b="1" u="sng" baseline="0" dirty="0" smtClean="0"/>
              <a:t> to facilitator:</a:t>
            </a:r>
          </a:p>
          <a:p>
            <a:r>
              <a:rPr lang="en-AU" altLang="en-US" baseline="0" dirty="0" smtClean="0">
                <a:ea typeface="ＭＳ Ｐゴシック" pitchFamily="34" charset="-128"/>
              </a:rPr>
              <a:t>This slide is for National Facilitators (to show during the Regional training). </a:t>
            </a:r>
          </a:p>
          <a:p>
            <a:r>
              <a:rPr lang="en-AU" altLang="en-US" baseline="0" dirty="0" smtClean="0">
                <a:ea typeface="ＭＳ Ｐゴシック" pitchFamily="34" charset="-128"/>
              </a:rPr>
              <a:t>Regional Facilitators, kindly remove this slide. </a:t>
            </a:r>
            <a:endParaRPr lang="en-AU" altLang="en-US" dirty="0" smtClean="0">
              <a:ea typeface="ＭＳ Ｐゴシック" pitchFamily="34" charset="-128"/>
            </a:endParaRPr>
          </a:p>
          <a:p>
            <a:endParaRPr lang="en-AU" altLang="en-US" dirty="0" smtClean="0">
              <a:ea typeface="ＭＳ Ｐゴシック" pitchFamily="34" charset="-128"/>
            </a:endParaRPr>
          </a:p>
          <a:p>
            <a:r>
              <a:rPr lang="en-AU" altLang="en-US" b="1" i="1" dirty="0" smtClean="0">
                <a:ea typeface="ＭＳ Ｐゴシック" pitchFamily="34" charset="-128"/>
              </a:rPr>
              <a:t>Talking</a:t>
            </a:r>
            <a:r>
              <a:rPr lang="en-AU" altLang="en-US" b="1" i="1" baseline="0" dirty="0" smtClean="0">
                <a:ea typeface="ＭＳ Ｐゴシック" pitchFamily="34" charset="-128"/>
              </a:rPr>
              <a:t> point/s: </a:t>
            </a:r>
          </a:p>
          <a:p>
            <a:r>
              <a:rPr lang="en-AU" altLang="en-US" dirty="0" smtClean="0">
                <a:ea typeface="ＭＳ Ｐゴシック" pitchFamily="34" charset="-128"/>
              </a:rPr>
              <a:t>This training was designed</a:t>
            </a:r>
            <a:r>
              <a:rPr lang="en-AU" altLang="en-US" baseline="0" dirty="0" smtClean="0">
                <a:ea typeface="ＭＳ Ｐゴシック" pitchFamily="34" charset="-128"/>
              </a:rPr>
              <a:t> to be sufficient to equip trainers to train (in terms of content and facilitation)</a:t>
            </a:r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65610" indent="-294465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77862" indent="-235572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49006" indent="-235572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20151" indent="-235572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A719B04-C168-410B-A79F-73E4F770F48E}" type="slidenum">
              <a:rPr lang="fil-PH" altLang="en-US">
                <a:solidFill>
                  <a:prstClr val="black"/>
                </a:solidFill>
              </a:rPr>
              <a:pPr/>
              <a:t>22</a:t>
            </a:fld>
            <a:endParaRPr lang="fil-PH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9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Leaver- learners</a:t>
            </a:r>
            <a:r>
              <a:rPr lang="en-US" baseline="0" dirty="0" smtClean="0"/>
              <a:t> who passed/failed within a year but not enrolled succeeding school year.</a:t>
            </a:r>
          </a:p>
          <a:p>
            <a:r>
              <a:rPr lang="en-US" baseline="0" dirty="0" smtClean="0"/>
              <a:t>Repeaters- learners who failed in the previous school and enrolled in the same grade level in the current school year</a:t>
            </a:r>
          </a:p>
          <a:p>
            <a:r>
              <a:rPr lang="en-US" baseline="0" dirty="0" smtClean="0"/>
              <a:t>Retained- failure of grades/did not meet the criteria in at least 3 academic subjects in the current year</a:t>
            </a:r>
          </a:p>
          <a:p>
            <a:r>
              <a:rPr lang="en-US" baseline="0" dirty="0" smtClean="0"/>
              <a:t>Drop-out- drop </a:t>
            </a:r>
            <a:r>
              <a:rPr lang="en-US" baseline="0" smtClean="0"/>
              <a:t>within the </a:t>
            </a:r>
            <a:r>
              <a:rPr lang="en-US" baseline="0" dirty="0" smtClean="0"/>
              <a:t>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114BC-42FB-4DB9-B5BF-6465BBA324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2060"/>
                </a:solidFill>
                <a:latin typeface="Candara" pitchFamily="34" charset="0"/>
              </a:rPr>
              <a:t>DOD</a:t>
            </a:r>
            <a:r>
              <a:rPr lang="en-US" sz="1200" b="1" dirty="0" smtClean="0">
                <a:solidFill>
                  <a:srgbClr val="002060"/>
                </a:solidFill>
                <a:latin typeface="Candara" pitchFamily="34" charset="0"/>
              </a:rPr>
              <a:t> is a means of evaluating the validity or truthfulness of the evidence.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114BC-42FB-4DB9-B5BF-6465BBA324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Level I-School Head seen as an evident figure in planning, implementation, monitoring, evaluation and re planning</a:t>
            </a:r>
          </a:p>
          <a:p>
            <a:r>
              <a:rPr lang="en-PH" dirty="0" smtClean="0"/>
              <a:t>Systems, mechanisms, and processes are introduced</a:t>
            </a:r>
          </a:p>
          <a:p>
            <a:r>
              <a:rPr lang="en-PH" dirty="0" smtClean="0"/>
              <a:t>Level II- Stakeholders are now seen taking leadership in planning, implementation, monitoring, evaluation and re planning</a:t>
            </a:r>
          </a:p>
          <a:p>
            <a:r>
              <a:rPr lang="en-PH" dirty="0" smtClean="0"/>
              <a:t>Systems, mechanisms, and processes are now running</a:t>
            </a:r>
          </a:p>
          <a:p>
            <a:r>
              <a:rPr lang="en-PH" dirty="0" smtClean="0"/>
              <a:t>Level</a:t>
            </a:r>
            <a:r>
              <a:rPr lang="en-PH" baseline="0" dirty="0" smtClean="0"/>
              <a:t>-III- </a:t>
            </a:r>
            <a:r>
              <a:rPr lang="en-PH" dirty="0" smtClean="0"/>
              <a:t>Roles and functions of every individual/group/organization are established  and the school head is functioning as CEO. Systems, mechanisms, and processes are institutionalized.</a:t>
            </a:r>
            <a:r>
              <a:rPr lang="en-PH" baseline="0" dirty="0" smtClean="0"/>
              <a:t> </a:t>
            </a:r>
            <a:r>
              <a:rPr lang="en-PH" dirty="0" smtClean="0"/>
              <a:t>Continuous Improvement Principles and processes are institutionalized</a:t>
            </a:r>
          </a:p>
          <a:p>
            <a:endParaRPr lang="en-PH" dirty="0" smtClean="0"/>
          </a:p>
          <a:p>
            <a:endParaRPr lang="en-P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114BC-42FB-4DB9-B5BF-6465BBA324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7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0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5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0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2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9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0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2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8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2AB230-454E-4AEB-8320-C8EF11BDF99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24C45-1B53-4FCF-9FB3-C293DC3D1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2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E-SBM%20Validation%20Tool-for-Elementary.xls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" y="457201"/>
            <a:ext cx="11189777" cy="5899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" y="148525"/>
            <a:ext cx="10182386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410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Starting Windows Especially Designed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 </a:t>
            </a:r>
            <a:r>
              <a:rPr lang="en-US" sz="2000" dirty="0" smtClean="0">
                <a:solidFill>
                  <a:schemeClr val="bg1"/>
                </a:solidFill>
              </a:rPr>
              <a:t>the Electronic SBM Validation Tool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905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CM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31" y="3846051"/>
            <a:ext cx="10786820" cy="954547"/>
          </a:xfrm>
        </p:spPr>
        <p:txBody>
          <a:bodyPr>
            <a:noAutofit/>
          </a:bodyPr>
          <a:lstStyle/>
          <a:p>
            <a:r>
              <a:rPr lang="en-US" sz="8800" dirty="0" smtClean="0"/>
              <a:t>Community Mapping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005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RR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Repetition Rate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339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ER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Enrolment Rate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853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err="1" smtClean="0"/>
              <a:t>PrP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Promotion Rate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73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MOV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Means of Verification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975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SIP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School Improvement Plan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34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AIP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Annual Improvement Plan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4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SMEA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School Monitoring, Evaluation and Adjustment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25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L &amp; D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Learning and Development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348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IPPD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Individual Plan for Professional Development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65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Certificate Tem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482" y="4394233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By: Ariel B. </a:t>
            </a:r>
            <a:r>
              <a:rPr lang="en-GB" sz="2800" dirty="0" err="1" smtClean="0"/>
              <a:t>Montecalbo</a:t>
            </a:r>
            <a:r>
              <a:rPr lang="en-GB" sz="2800" dirty="0" smtClean="0"/>
              <a:t>, PhD.</a:t>
            </a:r>
          </a:p>
          <a:p>
            <a:r>
              <a:rPr lang="en-GB" sz="2800" dirty="0" smtClean="0"/>
              <a:t>Division of </a:t>
            </a:r>
            <a:r>
              <a:rPr lang="en-GB" sz="2800" dirty="0" err="1" smtClean="0"/>
              <a:t>Bukidnon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527636" y="785461"/>
            <a:ext cx="74549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Electronic SBM </a:t>
            </a:r>
          </a:p>
          <a:p>
            <a:pPr algn="ctr"/>
            <a:r>
              <a:rPr lang="en-GB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Validation Tool</a:t>
            </a:r>
            <a:endParaRPr lang="en-GB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67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SPPD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School Plan for Professional Development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08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MOOE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Maintenance and Other Operating Expenses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62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ke Miatari\Pictures\DepEd Pictures\DepEd Materials\10-23-15 Certificate Tem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-2590796" y="122947"/>
            <a:ext cx="9601196" cy="130386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Training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8699" y="886369"/>
            <a:ext cx="11322005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/>
              <a:t>At the end of this </a:t>
            </a:r>
            <a:r>
              <a:rPr lang="en-GB" sz="3600" b="1" dirty="0" smtClean="0"/>
              <a:t>training, </a:t>
            </a:r>
            <a:r>
              <a:rPr lang="en-GB" sz="3600" b="1" dirty="0"/>
              <a:t>participants will be able to:</a:t>
            </a:r>
            <a:endParaRPr lang="en-PH" sz="3600" b="1" dirty="0"/>
          </a:p>
        </p:txBody>
      </p:sp>
      <p:sp>
        <p:nvSpPr>
          <p:cNvPr id="5" name="Shape 36"/>
          <p:cNvSpPr txBox="1">
            <a:spLocks noGrp="1"/>
          </p:cNvSpPr>
          <p:nvPr>
            <p:ph sz="half" idx="2"/>
          </p:nvPr>
        </p:nvSpPr>
        <p:spPr>
          <a:xfrm>
            <a:off x="154992" y="2026345"/>
            <a:ext cx="10755815" cy="3041601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25" tIns="91425" rIns="91425" bIns="91425" rtlCol="0">
            <a:noAutofit/>
          </a:bodyPr>
          <a:lstStyle/>
          <a:p>
            <a:pPr marL="0" lvl="0" indent="0">
              <a:buNone/>
            </a:pPr>
            <a:r>
              <a:rPr lang="en-GB" sz="3200" dirty="0">
                <a:solidFill>
                  <a:srgbClr val="FFFFFF"/>
                </a:solidFill>
              </a:rPr>
              <a:t>1</a:t>
            </a:r>
            <a:r>
              <a:rPr lang="en-GB" sz="3200" dirty="0" smtClean="0">
                <a:solidFill>
                  <a:srgbClr val="FFFFFF"/>
                </a:solidFill>
              </a:rPr>
              <a:t>. </a:t>
            </a:r>
            <a:r>
              <a:rPr lang="en-US" sz="3200" dirty="0"/>
              <a:t>Optimize accuracy in computing and keeping the record of the school’s performance level of </a:t>
            </a:r>
            <a:r>
              <a:rPr lang="en-US" sz="3200" dirty="0" smtClean="0"/>
              <a:t>practice,</a:t>
            </a:r>
            <a:endParaRPr lang="en-US" sz="3200" dirty="0"/>
          </a:p>
          <a:p>
            <a:pPr marL="0" lvl="0" indent="0">
              <a:buNone/>
            </a:pPr>
            <a:r>
              <a:rPr lang="en-US" sz="3200" dirty="0" smtClean="0"/>
              <a:t>2. </a:t>
            </a:r>
            <a:r>
              <a:rPr lang="en-GB" sz="3200" dirty="0" smtClean="0">
                <a:solidFill>
                  <a:srgbClr val="FFFFFF"/>
                </a:solidFill>
              </a:rPr>
              <a:t>A</a:t>
            </a:r>
            <a:r>
              <a:rPr lang="en-US" sz="3200" dirty="0" err="1"/>
              <a:t>ssist</a:t>
            </a:r>
            <a:r>
              <a:rPr lang="en-US" sz="3200" dirty="0"/>
              <a:t> the school and SBM validators in computing and keeping the record of the school’s performance level of </a:t>
            </a:r>
            <a:r>
              <a:rPr lang="en-US" sz="3200" dirty="0" smtClean="0"/>
              <a:t>practice, and</a:t>
            </a:r>
            <a:endParaRPr lang="en-US" sz="3200" dirty="0"/>
          </a:p>
          <a:p>
            <a:pPr marL="76200" indent="0">
              <a:spcBef>
                <a:spcPts val="0"/>
              </a:spcBef>
              <a:buClr>
                <a:schemeClr val="dk1"/>
              </a:buClr>
              <a:buSzPct val="100000"/>
              <a:buNone/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3. Utilize the Electronic SBM Validation Tool.</a:t>
            </a:r>
          </a:p>
          <a:p>
            <a:pPr marL="76200" indent="0">
              <a:spcBef>
                <a:spcPts val="0"/>
              </a:spcBef>
              <a:buClr>
                <a:schemeClr val="dk1"/>
              </a:buClr>
              <a:buSzPct val="100000"/>
              <a:buNone/>
              <a:defRPr/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61E30DA-902A-4422-83FC-005F7A64751E}" type="slidenum">
              <a:rPr lang="en-US" altLang="en-US" sz="1200">
                <a:solidFill>
                  <a:prstClr val="white"/>
                </a:solidFill>
                <a:latin typeface="Bookman Old Style" pitchFamily="18" charset="0"/>
              </a:rPr>
              <a:pPr/>
              <a:t>22</a:t>
            </a:fld>
            <a:endParaRPr lang="en-US" altLang="en-US" sz="120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114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109" t="15978" r="-1479" b="33857"/>
          <a:stretch/>
        </p:blipFill>
        <p:spPr>
          <a:xfrm>
            <a:off x="185979" y="0"/>
            <a:ext cx="1235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9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60" t="5645" r="9348" b="3479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3" r="46215" b="2765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18589">
            <a:off x="7761893" y="-44557"/>
            <a:ext cx="5035337" cy="3025330"/>
          </a:xfrm>
          <a:prstGeom prst="cloudCallout">
            <a:avLst>
              <a:gd name="adj1" fmla="val -60467"/>
              <a:gd name="adj2" fmla="val 1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this message displays, click the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enable content button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533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08" t="3577" r="47406" b="35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4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00" r="46849" b="33012"/>
          <a:stretch/>
        </p:blipFill>
        <p:spPr>
          <a:xfrm>
            <a:off x="139484" y="118174"/>
            <a:ext cx="12052516" cy="66332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514639" y="2946615"/>
            <a:ext cx="5035337" cy="3025330"/>
          </a:xfrm>
          <a:prstGeom prst="cloudCallout">
            <a:avLst>
              <a:gd name="adj1" fmla="val -60467"/>
              <a:gd name="adj2" fmla="val 1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the drop down button and select the school year to be validated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291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3" t="34012" r="6328" b="12089"/>
          <a:stretch/>
        </p:blipFill>
        <p:spPr>
          <a:xfrm>
            <a:off x="0" y="402956"/>
            <a:ext cx="12260803" cy="6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8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7" t="30282" r="37514" b="14802"/>
          <a:stretch/>
        </p:blipFill>
        <p:spPr>
          <a:xfrm>
            <a:off x="-64008" y="0"/>
            <a:ext cx="764395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8980" y="2117759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2942" y="2148755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602942" y="2459822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06504" y="2749879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7709" y="2103503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7709" y="2390328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02565" y="2679212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94645" y="2136118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143" y="2427349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05287" y="2750750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74073" y="2136118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106162" y="2452766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32317" y="2760948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67334" y="3442366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480911" y="3729191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467334" y="4011698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97709" y="4739786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626123" y="5047169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610627" y="5341636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03415" y="4657555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703415" y="4945250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03415" y="5244238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79948" y="0"/>
            <a:ext cx="4714322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Steps to Accomplish the Thematic Area</a:t>
            </a:r>
          </a:p>
          <a:p>
            <a:endParaRPr lang="en-US" sz="2000" b="1" dirty="0" smtClean="0"/>
          </a:p>
          <a:p>
            <a:r>
              <a:rPr lang="en-US" sz="2000" dirty="0" smtClean="0"/>
              <a:t>1. Click the drop down button to select the baseline year,</a:t>
            </a:r>
          </a:p>
          <a:p>
            <a:r>
              <a:rPr lang="en-US" sz="2000" dirty="0" smtClean="0"/>
              <a:t>2-4. Enter the 3 years baseline data (Gross Enrolment),</a:t>
            </a:r>
          </a:p>
          <a:p>
            <a:r>
              <a:rPr lang="en-US" sz="2000" dirty="0" smtClean="0"/>
              <a:t>5-7. Enter the 3 years baseline data (No. of school-aged children in the community not enrolled)</a:t>
            </a:r>
          </a:p>
          <a:p>
            <a:r>
              <a:rPr lang="en-US" sz="2000" dirty="0" smtClean="0"/>
              <a:t>8-10. </a:t>
            </a:r>
            <a:r>
              <a:rPr lang="en-US" sz="2000" dirty="0"/>
              <a:t>Enter the 3 years </a:t>
            </a:r>
            <a:r>
              <a:rPr lang="en-US" sz="2000" dirty="0" smtClean="0"/>
              <a:t>baseline data </a:t>
            </a:r>
            <a:r>
              <a:rPr lang="en-US" sz="2000" dirty="0"/>
              <a:t>(No. of </a:t>
            </a:r>
            <a:r>
              <a:rPr lang="en-US" sz="2000" dirty="0" smtClean="0"/>
              <a:t>school-aged </a:t>
            </a:r>
            <a:r>
              <a:rPr lang="en-US" sz="2000" dirty="0"/>
              <a:t>children in the community </a:t>
            </a:r>
            <a:r>
              <a:rPr lang="en-US" sz="2000" dirty="0" smtClean="0"/>
              <a:t>enrolled in other schools private/public)</a:t>
            </a:r>
          </a:p>
          <a:p>
            <a:r>
              <a:rPr lang="en-US" sz="2000" dirty="0" smtClean="0"/>
              <a:t>11-13. </a:t>
            </a:r>
            <a:r>
              <a:rPr lang="en-US" sz="2000" dirty="0"/>
              <a:t>Enter the 3 years baseline </a:t>
            </a:r>
            <a:r>
              <a:rPr lang="en-US" sz="2000" dirty="0" smtClean="0"/>
              <a:t>data (No</a:t>
            </a:r>
            <a:r>
              <a:rPr lang="en-US" sz="2000" dirty="0"/>
              <a:t>. of </a:t>
            </a:r>
            <a:r>
              <a:rPr lang="en-US" sz="2000" dirty="0" smtClean="0"/>
              <a:t>school-aged </a:t>
            </a:r>
            <a:r>
              <a:rPr lang="en-US" sz="2000" dirty="0"/>
              <a:t>children </a:t>
            </a:r>
            <a:r>
              <a:rPr lang="en-US" sz="2000" dirty="0" smtClean="0"/>
              <a:t>within the community),</a:t>
            </a:r>
          </a:p>
          <a:p>
            <a:r>
              <a:rPr lang="en-US" sz="2000" dirty="0" smtClean="0"/>
              <a:t>14-16. </a:t>
            </a:r>
            <a:r>
              <a:rPr lang="en-US" sz="2000" dirty="0"/>
              <a:t>Enter the 3 years baseline </a:t>
            </a:r>
            <a:r>
              <a:rPr lang="en-US" sz="2000" dirty="0" smtClean="0"/>
              <a:t>data (No. of drop-outs)</a:t>
            </a:r>
          </a:p>
          <a:p>
            <a:r>
              <a:rPr lang="en-US" sz="2000" dirty="0" smtClean="0"/>
              <a:t>17-19. </a:t>
            </a:r>
            <a:r>
              <a:rPr lang="en-US" sz="2000" dirty="0"/>
              <a:t>Enter the 3 years baseline </a:t>
            </a:r>
            <a:r>
              <a:rPr lang="en-US" sz="2000" dirty="0" smtClean="0"/>
              <a:t>data (No</a:t>
            </a:r>
            <a:r>
              <a:rPr lang="en-US" sz="2000" dirty="0"/>
              <a:t>. of </a:t>
            </a:r>
            <a:r>
              <a:rPr lang="en-US" sz="2000" dirty="0" smtClean="0"/>
              <a:t>repeaters)</a:t>
            </a:r>
          </a:p>
          <a:p>
            <a:r>
              <a:rPr lang="en-US" sz="2000" dirty="0" smtClean="0"/>
              <a:t>20-22. </a:t>
            </a:r>
            <a:r>
              <a:rPr lang="en-US" sz="2000" dirty="0"/>
              <a:t>Enter the 3 years baseline </a:t>
            </a:r>
            <a:r>
              <a:rPr lang="en-US" sz="2000" dirty="0" smtClean="0"/>
              <a:t>data (No. of Retained)</a:t>
            </a:r>
          </a:p>
          <a:p>
            <a:r>
              <a:rPr lang="en-US" sz="2000" dirty="0" smtClean="0"/>
              <a:t>23-25. Enter the 3 years baseline data (NAT MPS if available)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1400773" y="5899896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400773" y="6187591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400773" y="6486579"/>
            <a:ext cx="673138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4986" y="1238094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Activity: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2954" y="2777740"/>
            <a:ext cx="8701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Spell Out the Acronyms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8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Certificate Tem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12193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2" t="45621" r="47165" b="22773"/>
          <a:stretch/>
        </p:blipFill>
        <p:spPr>
          <a:xfrm>
            <a:off x="-1588" y="0"/>
            <a:ext cx="1228857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034192" y="1520771"/>
            <a:ext cx="5035337" cy="3025330"/>
          </a:xfrm>
          <a:prstGeom prst="cloudCallout">
            <a:avLst>
              <a:gd name="adj1" fmla="val -60467"/>
              <a:gd name="adj2" fmla="val 1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Enter the Names of Validators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32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08" t="33827" r="47588" b="45506"/>
          <a:stretch/>
        </p:blipFill>
        <p:spPr>
          <a:xfrm>
            <a:off x="-31224" y="4056845"/>
            <a:ext cx="12223224" cy="280115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902815" y="697424"/>
            <a:ext cx="5473660" cy="5259022"/>
          </a:xfrm>
          <a:prstGeom prst="cloudCallout">
            <a:avLst>
              <a:gd name="adj1" fmla="val -54927"/>
              <a:gd name="adj2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the Maintenance Menu if your school ID is not found and update the 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0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040" r="29718" b="32430"/>
          <a:stretch/>
        </p:blipFill>
        <p:spPr>
          <a:xfrm>
            <a:off x="0" y="30996"/>
            <a:ext cx="12226276" cy="6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8" t="10121" r="47500" b="15665"/>
          <a:stretch/>
        </p:blipFill>
        <p:spPr>
          <a:xfrm>
            <a:off x="-103032" y="-29763"/>
            <a:ext cx="8457127" cy="688776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156663" y="2357679"/>
            <a:ext cx="5035337" cy="3025330"/>
          </a:xfrm>
          <a:prstGeom prst="cloudCallout">
            <a:avLst>
              <a:gd name="adj1" fmla="val -33997"/>
              <a:gd name="adj2" fmla="val -89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you want to return to the Main Menu, click this arrow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712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9" t="9958" r="54364" b="14325"/>
          <a:stretch/>
        </p:blipFill>
        <p:spPr>
          <a:xfrm>
            <a:off x="0" y="0"/>
            <a:ext cx="71137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7468" y="458956"/>
            <a:ext cx="4871224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Steps to Accomplish this Sub-Menu</a:t>
            </a:r>
          </a:p>
          <a:p>
            <a:endParaRPr lang="en-US" sz="2000" b="1" dirty="0" smtClean="0"/>
          </a:p>
          <a:p>
            <a:r>
              <a:rPr lang="en-US" sz="2000" dirty="0" smtClean="0"/>
              <a:t>1. You may choose the highest score from the six options. The score 1.5 and above under 60%’s column will qualify for the Documentary-Analysis, Observation and Discussion (DOD) process.</a:t>
            </a:r>
          </a:p>
          <a:p>
            <a:r>
              <a:rPr lang="en-US" sz="2000" dirty="0" smtClean="0"/>
              <a:t>2. </a:t>
            </a:r>
            <a:r>
              <a:rPr lang="en-US" sz="2000" dirty="0"/>
              <a:t>Click the arrow to open the DOD </a:t>
            </a:r>
            <a:r>
              <a:rPr lang="en-US" sz="2000" dirty="0" smtClean="0"/>
              <a:t>menu and </a:t>
            </a:r>
            <a:r>
              <a:rPr lang="en-US" sz="2000" dirty="0"/>
              <a:t>validate the indicators based on the Means of Verification (MOV’s</a:t>
            </a:r>
            <a:r>
              <a:rPr lang="en-US" sz="2000" dirty="0" smtClean="0"/>
              <a:t>) presented.</a:t>
            </a:r>
            <a:endParaRPr lang="en-US" sz="2000" dirty="0"/>
          </a:p>
          <a:p>
            <a:r>
              <a:rPr lang="en-US" sz="2000" dirty="0" smtClean="0"/>
              <a:t>3. Enter the comments/ suggestions/ recommendations/ technical assistance given.</a:t>
            </a:r>
          </a:p>
          <a:p>
            <a:r>
              <a:rPr lang="en-US" sz="2000" dirty="0" smtClean="0"/>
              <a:t>4. Click the drop down button to select the best option.</a:t>
            </a:r>
          </a:p>
          <a:p>
            <a:r>
              <a:rPr lang="en-US" sz="2000" dirty="0" smtClean="0"/>
              <a:t>5.  Click the drop down button to select the level of validation.</a:t>
            </a:r>
          </a:p>
          <a:p>
            <a:r>
              <a:rPr lang="en-US" sz="2000" dirty="0" smtClean="0"/>
              <a:t>6. Go back to the Option’s Menu and click the best option to open the generated SBM Validation Form and then print. 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1236437" y="955386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88230" y="3231931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1313927" y="4565957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322926" y="5277923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8991" y="2109372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87" t="62599" r="37005" b="19096"/>
          <a:stretch/>
        </p:blipFill>
        <p:spPr>
          <a:xfrm>
            <a:off x="0" y="3001378"/>
            <a:ext cx="7113722" cy="14056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231931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22926" y="3784983"/>
            <a:ext cx="551793" cy="394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3952068" y="313553"/>
            <a:ext cx="3263527" cy="2528911"/>
          </a:xfrm>
          <a:prstGeom prst="cloudCallout">
            <a:avLst>
              <a:gd name="adj1" fmla="val -59976"/>
              <a:gd name="adj2" fmla="val 21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view the score, point the pointer of your mouse and click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37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9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9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9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9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9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6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8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1" animBg="1"/>
      <p:bldP spid="10" grpId="0" animBg="1"/>
      <p:bldP spid="7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08" t="29604" r="1920" b="16158"/>
          <a:stretch/>
        </p:blipFill>
        <p:spPr>
          <a:xfrm>
            <a:off x="-22587" y="-34172"/>
            <a:ext cx="12258411" cy="689217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066508" y="3161654"/>
            <a:ext cx="3169316" cy="4076054"/>
          </a:xfrm>
          <a:prstGeom prst="cloudCallout">
            <a:avLst>
              <a:gd name="adj1" fmla="val 40898"/>
              <a:gd name="adj2" fmla="val -72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1400" dirty="0"/>
              <a:t>Level-III- Roles and functions of every individual/group/organization are established  and the school head is functioning as CEO. Systems, mechanisms, and processes </a:t>
            </a:r>
            <a:r>
              <a:rPr lang="en-PH" sz="1400" dirty="0" smtClean="0"/>
              <a:t>and Continuous Improvement are </a:t>
            </a:r>
            <a:r>
              <a:rPr lang="en-PH" sz="1400" dirty="0"/>
              <a:t>institutionalized.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982723" y="3318925"/>
            <a:ext cx="2836190" cy="3518115"/>
          </a:xfrm>
          <a:prstGeom prst="cloudCallout">
            <a:avLst>
              <a:gd name="adj1" fmla="val 55452"/>
              <a:gd name="adj2" fmla="val -7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1400" dirty="0"/>
              <a:t>Level II- Stakeholders are now seen taking leadership in planning, implementation, monitoring, evaluation and re </a:t>
            </a:r>
            <a:r>
              <a:rPr lang="en-PH" sz="1400" dirty="0" smtClean="0"/>
              <a:t>planning.</a:t>
            </a:r>
            <a:endParaRPr lang="en-PH" sz="1400" dirty="0"/>
          </a:p>
          <a:p>
            <a:r>
              <a:rPr lang="en-PH" sz="1400" dirty="0"/>
              <a:t>Systems, mechanisms, and processes are now running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3022736" y="3318924"/>
            <a:ext cx="2836190" cy="3518115"/>
          </a:xfrm>
          <a:prstGeom prst="cloudCallout">
            <a:avLst>
              <a:gd name="adj1" fmla="val 58184"/>
              <a:gd name="adj2" fmla="val -77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1400" dirty="0"/>
              <a:t>Level I-School Head seen as an evident figure in planning, implementation, monitoring, evaluation and re planning</a:t>
            </a:r>
          </a:p>
          <a:p>
            <a:r>
              <a:rPr lang="en-PH" sz="1400" dirty="0"/>
              <a:t>Systems, mechanisms, and processes are introduced</a:t>
            </a:r>
          </a:p>
        </p:txBody>
      </p:sp>
    </p:spTree>
    <p:extLst>
      <p:ext uri="{BB962C8B-B14F-4D97-AF65-F5344CB8AC3E}">
        <p14:creationId xmlns:p14="http://schemas.microsoft.com/office/powerpoint/2010/main" val="24407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6" t="29152" r="7513" b="11413"/>
          <a:stretch/>
        </p:blipFill>
        <p:spPr>
          <a:xfrm>
            <a:off x="0" y="-1"/>
            <a:ext cx="12078420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5" t="29152" r="1751" b="29039"/>
          <a:stretch/>
        </p:blipFill>
        <p:spPr>
          <a:xfrm>
            <a:off x="-1" y="-1"/>
            <a:ext cx="122374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8" t="29153" r="6158" b="19095"/>
          <a:stretch/>
        </p:blipFill>
        <p:spPr>
          <a:xfrm>
            <a:off x="0" y="51068"/>
            <a:ext cx="12028272" cy="68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9" t="17487" r="57827" b="56162"/>
          <a:stretch/>
        </p:blipFill>
        <p:spPr>
          <a:xfrm>
            <a:off x="0" y="0"/>
            <a:ext cx="12175025" cy="671076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39525" y="-511444"/>
            <a:ext cx="8338089" cy="7067226"/>
          </a:xfrm>
          <a:prstGeom prst="cloudCallout">
            <a:avLst>
              <a:gd name="adj1" fmla="val -72356"/>
              <a:gd name="adj2" fmla="val 3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3200" dirty="0" smtClean="0"/>
              <a:t>Click the option of which the highest score is shown 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32054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SBM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School –Based Management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63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80" r="62041" b="12007"/>
          <a:stretch/>
        </p:blipFill>
        <p:spPr>
          <a:xfrm>
            <a:off x="0" y="-37418"/>
            <a:ext cx="5796366" cy="6895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6" t="10847" r="47345" b="8248"/>
          <a:stretch/>
        </p:blipFill>
        <p:spPr>
          <a:xfrm>
            <a:off x="6028841" y="0"/>
            <a:ext cx="56703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3454" y="2486961"/>
            <a:ext cx="4645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Sample Output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st Certificate Tem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616" y="603195"/>
            <a:ext cx="8564105" cy="565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are the output to be printed: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Main Screen where you entered your input/baseline data.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SBM Validation Result reflecting your best option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DOD Assessment Result.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50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st Certificate Tem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490" y="1518833"/>
            <a:ext cx="8626098" cy="565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After printing the necessary documents, return to the Main Screen, Save and Exit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0901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7424" y="0"/>
            <a:ext cx="9906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l-PH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424" y="0"/>
            <a:ext cx="9906000" cy="9144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l-PH" sz="2800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Something to live by...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7424" y="6553200"/>
            <a:ext cx="9906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l-PH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92724" y="6553200"/>
            <a:ext cx="89154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l-PH" sz="1200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  <p:sp>
        <p:nvSpPr>
          <p:cNvPr id="16" name="AutoShape 6" descr="Image result for TRAINING CONFIDENCE PICTURE"/>
          <p:cNvSpPr>
            <a:spLocks noChangeAspect="1" noChangeArrowheads="1"/>
          </p:cNvSpPr>
          <p:nvPr/>
        </p:nvSpPr>
        <p:spPr bwMode="auto">
          <a:xfrm>
            <a:off x="852999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17" name="AutoShape 8" descr="https://encrypted-tbn2.gstatic.com/images?q=tbn:ANd9GcSG0xHev5ngGNEmXmVWhnVDWMiuVCJTzAx05TCdpGHcG55UxJRn"/>
          <p:cNvSpPr>
            <a:spLocks noChangeAspect="1" noChangeArrowheads="1"/>
          </p:cNvSpPr>
          <p:nvPr/>
        </p:nvSpPr>
        <p:spPr bwMode="auto">
          <a:xfrm>
            <a:off x="852999" y="-1219200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18" name="AutoShape 10" descr="https://encrypted-tbn2.gstatic.com/images?q=tbn:ANd9GcSG0xHev5ngGNEmXmVWhnVDWMiuVCJTzAx05TCdpGHcG55UxJRn"/>
          <p:cNvSpPr>
            <a:spLocks noChangeAspect="1" noChangeArrowheads="1"/>
          </p:cNvSpPr>
          <p:nvPr/>
        </p:nvSpPr>
        <p:spPr bwMode="auto">
          <a:xfrm>
            <a:off x="1005399" y="-1066800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pic>
        <p:nvPicPr>
          <p:cNvPr id="19" name="Picture 2" descr="Image result for training QUO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24" y="1058863"/>
            <a:ext cx="89154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399" y="2237495"/>
            <a:ext cx="9601196" cy="1303867"/>
          </a:xfrm>
        </p:spPr>
        <p:txBody>
          <a:bodyPr>
            <a:noAutofit/>
          </a:bodyPr>
          <a:lstStyle/>
          <a:p>
            <a:r>
              <a:rPr lang="en-US" sz="6600" dirty="0" smtClean="0">
                <a:hlinkClick r:id="rId2" action="ppaction://hlinkfile"/>
              </a:rPr>
              <a:t>Workshop on the Utilization of the Electronic SBM Validation Tool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277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DOD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Documentary-Analysis, Observation and 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78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GER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Gross Enrolment Rate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502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NAT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National Achievement 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28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MPS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Mean Percentage Score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75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DR</a:t>
            </a:r>
            <a:endParaRPr lang="en-US" sz="19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Drop-out Rate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172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988</Words>
  <Application>Microsoft Office PowerPoint</Application>
  <PresentationFormat>Widescreen</PresentationFormat>
  <Paragraphs>147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Bookman Old Style</vt:lpstr>
      <vt:lpstr>Calibri</vt:lpstr>
      <vt:lpstr>Candara</vt:lpstr>
      <vt:lpstr>Garamond</vt:lpstr>
      <vt:lpstr>Organic</vt:lpstr>
      <vt:lpstr>PowerPoint Presentation</vt:lpstr>
      <vt:lpstr>PowerPoint Presentation</vt:lpstr>
      <vt:lpstr>PowerPoint Presentation</vt:lpstr>
      <vt:lpstr>SBM</vt:lpstr>
      <vt:lpstr>DOD</vt:lpstr>
      <vt:lpstr>GER</vt:lpstr>
      <vt:lpstr>NAT</vt:lpstr>
      <vt:lpstr>MPS</vt:lpstr>
      <vt:lpstr>DR</vt:lpstr>
      <vt:lpstr>CM</vt:lpstr>
      <vt:lpstr>RR</vt:lpstr>
      <vt:lpstr>ER</vt:lpstr>
      <vt:lpstr>PrP</vt:lpstr>
      <vt:lpstr>MOV</vt:lpstr>
      <vt:lpstr>SIP</vt:lpstr>
      <vt:lpstr>AIP</vt:lpstr>
      <vt:lpstr>SMEA</vt:lpstr>
      <vt:lpstr>L &amp; D</vt:lpstr>
      <vt:lpstr>IPPD</vt:lpstr>
      <vt:lpstr>SPPD</vt:lpstr>
      <vt:lpstr>MOOE</vt:lpstr>
      <vt:lpstr>Training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on the Utilization of the Electronic SBM Validation Tool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</dc:creator>
  <cp:lastModifiedBy>ACMS5</cp:lastModifiedBy>
  <cp:revision>70</cp:revision>
  <cp:lastPrinted>2018-06-15T18:24:01Z</cp:lastPrinted>
  <dcterms:created xsi:type="dcterms:W3CDTF">2018-06-13T09:26:18Z</dcterms:created>
  <dcterms:modified xsi:type="dcterms:W3CDTF">2018-06-20T14:32:50Z</dcterms:modified>
</cp:coreProperties>
</file>