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4" r:id="rId3"/>
    <p:sldId id="266" r:id="rId4"/>
    <p:sldId id="258" r:id="rId5"/>
    <p:sldId id="256" r:id="rId6"/>
    <p:sldId id="257" r:id="rId7"/>
    <p:sldId id="278" r:id="rId8"/>
    <p:sldId id="277" r:id="rId9"/>
    <p:sldId id="276" r:id="rId10"/>
    <p:sldId id="273" r:id="rId11"/>
    <p:sldId id="272" r:id="rId12"/>
    <p:sldId id="269" r:id="rId13"/>
    <p:sldId id="270" r:id="rId14"/>
    <p:sldId id="271" r:id="rId15"/>
    <p:sldId id="268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67091" autoAdjust="0"/>
  </p:normalViewPr>
  <p:slideViewPr>
    <p:cSldViewPr snapToGrid="0">
      <p:cViewPr varScale="1">
        <p:scale>
          <a:sx n="45" d="100"/>
          <a:sy n="45" d="100"/>
        </p:scale>
        <p:origin x="1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0C3D2-FA0D-469C-A32F-69C0B84FA9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B56EE-A232-41C7-BCCF-A628AB098A16}">
      <dgm:prSet phldrT="[Text]" custT="1"/>
      <dgm:spPr/>
      <dgm:t>
        <a:bodyPr/>
        <a:lstStyle/>
        <a:p>
          <a:r>
            <a:rPr lang="en-US" sz="3700" dirty="0" smtClean="0"/>
            <a:t>ACCESs</a:t>
          </a:r>
          <a:endParaRPr lang="en-US" sz="3700" dirty="0" smtClean="0"/>
        </a:p>
        <a:p>
          <a:r>
            <a:rPr lang="en-US" sz="2000" dirty="0" smtClean="0"/>
            <a:t>(45%)</a:t>
          </a:r>
          <a:endParaRPr lang="en-US" sz="2000" dirty="0"/>
        </a:p>
      </dgm:t>
    </dgm:pt>
    <dgm:pt modelId="{D951704D-6A57-4DA0-BCCC-5C4425C7B71A}" type="parTrans" cxnId="{0822C0B6-63BD-447E-AE5D-C1308C55DB4D}">
      <dgm:prSet/>
      <dgm:spPr/>
      <dgm:t>
        <a:bodyPr/>
        <a:lstStyle/>
        <a:p>
          <a:endParaRPr lang="en-US"/>
        </a:p>
      </dgm:t>
    </dgm:pt>
    <dgm:pt modelId="{9843EFC9-6B40-4022-AED0-EF9B555C3B1D}" type="sibTrans" cxnId="{0822C0B6-63BD-447E-AE5D-C1308C55DB4D}">
      <dgm:prSet/>
      <dgm:spPr/>
      <dgm:t>
        <a:bodyPr/>
        <a:lstStyle/>
        <a:p>
          <a:endParaRPr lang="en-US"/>
        </a:p>
      </dgm:t>
    </dgm:pt>
    <dgm:pt modelId="{9B0A9AA1-DA06-4C65-A6DF-A52AAB23C39A}">
      <dgm:prSet phldrT="[Text]" custT="1"/>
      <dgm:spPr/>
      <dgm:t>
        <a:bodyPr/>
        <a:lstStyle/>
        <a:p>
          <a:r>
            <a:rPr lang="en-US" sz="3900" dirty="0" smtClean="0"/>
            <a:t>Enrollment</a:t>
          </a:r>
        </a:p>
        <a:p>
          <a:r>
            <a:rPr lang="en-US" sz="2000" dirty="0" smtClean="0"/>
            <a:t>(GER)</a:t>
          </a:r>
          <a:r>
            <a:rPr lang="en-US" sz="3900" dirty="0" smtClean="0"/>
            <a:t> </a:t>
          </a:r>
          <a:endParaRPr lang="en-US" sz="3900" dirty="0"/>
        </a:p>
      </dgm:t>
    </dgm:pt>
    <dgm:pt modelId="{D0B32506-CB0E-49B8-94EF-312D758290D0}" type="parTrans" cxnId="{8878051C-880B-41BE-946D-910C9126234A}">
      <dgm:prSet/>
      <dgm:spPr/>
      <dgm:t>
        <a:bodyPr/>
        <a:lstStyle/>
        <a:p>
          <a:endParaRPr lang="en-US"/>
        </a:p>
      </dgm:t>
    </dgm:pt>
    <dgm:pt modelId="{0AD1CCF9-3D38-48FA-A741-96BE7B4CF8BB}" type="sibTrans" cxnId="{8878051C-880B-41BE-946D-910C9126234A}">
      <dgm:prSet/>
      <dgm:spPr/>
      <dgm:t>
        <a:bodyPr/>
        <a:lstStyle/>
        <a:p>
          <a:endParaRPr lang="en-US"/>
        </a:p>
      </dgm:t>
    </dgm:pt>
    <dgm:pt modelId="{BA2626E8-0F74-45FF-A583-150C90456E8B}">
      <dgm:prSet phldrT="[Text]" custT="1"/>
      <dgm:spPr/>
      <dgm:t>
        <a:bodyPr/>
        <a:lstStyle/>
        <a:p>
          <a:r>
            <a:rPr lang="en-US" sz="3100" dirty="0" smtClean="0"/>
            <a:t>Community Mapping </a:t>
          </a:r>
        </a:p>
        <a:p>
          <a:r>
            <a:rPr lang="en-US" sz="2000" dirty="0" smtClean="0">
              <a:solidFill>
                <a:schemeClr val="tx1"/>
              </a:solidFill>
            </a:rPr>
            <a:t>(D.O. 47 s, 2008)</a:t>
          </a:r>
          <a:endParaRPr lang="en-US" sz="2000" dirty="0">
            <a:solidFill>
              <a:schemeClr val="tx1"/>
            </a:solidFill>
          </a:endParaRPr>
        </a:p>
      </dgm:t>
    </dgm:pt>
    <dgm:pt modelId="{087D606C-5B0C-432C-A925-1740997E30CB}" type="parTrans" cxnId="{EB48FF90-BBFF-42CD-B160-3FB57965A97F}">
      <dgm:prSet/>
      <dgm:spPr/>
      <dgm:t>
        <a:bodyPr/>
        <a:lstStyle/>
        <a:p>
          <a:endParaRPr lang="en-US"/>
        </a:p>
      </dgm:t>
    </dgm:pt>
    <dgm:pt modelId="{81FDBBEF-831F-48C1-B53B-425172D03521}" type="sibTrans" cxnId="{EB48FF90-BBFF-42CD-B160-3FB57965A97F}">
      <dgm:prSet/>
      <dgm:spPr/>
      <dgm:t>
        <a:bodyPr/>
        <a:lstStyle/>
        <a:p>
          <a:endParaRPr lang="en-US"/>
        </a:p>
      </dgm:t>
    </dgm:pt>
    <dgm:pt modelId="{F6E0842E-46DF-4E4C-9C61-180DC845610A}">
      <dgm:prSet phldrT="[Text]" custT="1"/>
      <dgm:spPr/>
      <dgm:t>
        <a:bodyPr/>
        <a:lstStyle/>
        <a:p>
          <a:r>
            <a:rPr lang="en-US" sz="3700" dirty="0" smtClean="0"/>
            <a:t>Efficiency</a:t>
          </a:r>
        </a:p>
        <a:p>
          <a:r>
            <a:rPr lang="en-US" sz="2000" dirty="0" smtClean="0"/>
            <a:t>(25%)</a:t>
          </a:r>
          <a:endParaRPr lang="en-US" sz="2000" dirty="0"/>
        </a:p>
      </dgm:t>
    </dgm:pt>
    <dgm:pt modelId="{92B46309-2D3C-4A92-A70F-91A5BBBF94FE}" type="parTrans" cxnId="{72CEF3A9-DA4B-4FDB-BF1F-8286080F732D}">
      <dgm:prSet/>
      <dgm:spPr/>
      <dgm:t>
        <a:bodyPr/>
        <a:lstStyle/>
        <a:p>
          <a:endParaRPr lang="en-US"/>
        </a:p>
      </dgm:t>
    </dgm:pt>
    <dgm:pt modelId="{F5425A02-9B58-42A0-9605-941A6CB6CC1E}" type="sibTrans" cxnId="{72CEF3A9-DA4B-4FDB-BF1F-8286080F732D}">
      <dgm:prSet/>
      <dgm:spPr/>
      <dgm:t>
        <a:bodyPr/>
        <a:lstStyle/>
        <a:p>
          <a:endParaRPr lang="en-US"/>
        </a:p>
      </dgm:t>
    </dgm:pt>
    <dgm:pt modelId="{4E27D067-90D3-4137-AF40-8EBC83043734}">
      <dgm:prSet phldrT="[Text]" custT="1"/>
      <dgm:spPr/>
      <dgm:t>
        <a:bodyPr/>
        <a:lstStyle/>
        <a:p>
          <a:r>
            <a:rPr lang="en-US" sz="3900" dirty="0" smtClean="0"/>
            <a:t>Drop-Out Rate (DR)</a:t>
          </a:r>
          <a:endParaRPr lang="en-US" sz="3900" dirty="0"/>
        </a:p>
      </dgm:t>
    </dgm:pt>
    <dgm:pt modelId="{35F869F7-936B-45E7-AEF9-6A0A5E3EBD7A}" type="parTrans" cxnId="{F0A2B072-E93C-4744-B1B8-50DB679F4B9C}">
      <dgm:prSet/>
      <dgm:spPr/>
      <dgm:t>
        <a:bodyPr/>
        <a:lstStyle/>
        <a:p>
          <a:endParaRPr lang="en-US"/>
        </a:p>
      </dgm:t>
    </dgm:pt>
    <dgm:pt modelId="{40AF5BEF-6FBD-4E1F-8650-B436BFD0B5C2}" type="sibTrans" cxnId="{F0A2B072-E93C-4744-B1B8-50DB679F4B9C}">
      <dgm:prSet/>
      <dgm:spPr/>
      <dgm:t>
        <a:bodyPr/>
        <a:lstStyle/>
        <a:p>
          <a:endParaRPr lang="en-US"/>
        </a:p>
      </dgm:t>
    </dgm:pt>
    <dgm:pt modelId="{AEA6C8A0-ABAD-4C5D-B898-AC8E24D92A7D}">
      <dgm:prSet phldrT="[Text]" custT="1"/>
      <dgm:spPr/>
      <dgm:t>
        <a:bodyPr/>
        <a:lstStyle/>
        <a:p>
          <a:r>
            <a:rPr lang="en-US" sz="3900" dirty="0" smtClean="0"/>
            <a:t>Repetition Rate (RR)</a:t>
          </a:r>
          <a:endParaRPr lang="en-US" sz="3900" dirty="0"/>
        </a:p>
      </dgm:t>
    </dgm:pt>
    <dgm:pt modelId="{2629BA4C-F405-4EFF-B40B-B3CE530775F8}" type="parTrans" cxnId="{94CDEA98-4E95-4EAD-8CBB-20DBD2FBD4A0}">
      <dgm:prSet/>
      <dgm:spPr/>
      <dgm:t>
        <a:bodyPr/>
        <a:lstStyle/>
        <a:p>
          <a:endParaRPr lang="en-US"/>
        </a:p>
      </dgm:t>
    </dgm:pt>
    <dgm:pt modelId="{6C0C8D06-06A1-421F-A99F-67BAF8E77B81}" type="sibTrans" cxnId="{94CDEA98-4E95-4EAD-8CBB-20DBD2FBD4A0}">
      <dgm:prSet/>
      <dgm:spPr/>
      <dgm:t>
        <a:bodyPr/>
        <a:lstStyle/>
        <a:p>
          <a:endParaRPr lang="en-US"/>
        </a:p>
      </dgm:t>
    </dgm:pt>
    <dgm:pt modelId="{F1FF3F81-37D7-4001-90A8-9FF9FE2C22CD}">
      <dgm:prSet phldrT="[Text]" custT="1"/>
      <dgm:spPr/>
      <dgm:t>
        <a:bodyPr/>
        <a:lstStyle/>
        <a:p>
          <a:r>
            <a:rPr lang="en-US" sz="3700" dirty="0" smtClean="0"/>
            <a:t>Quality</a:t>
          </a:r>
        </a:p>
        <a:p>
          <a:r>
            <a:rPr lang="en-US" sz="2000" dirty="0" smtClean="0"/>
            <a:t>(30%)</a:t>
          </a:r>
          <a:endParaRPr lang="en-US" sz="2000" dirty="0"/>
        </a:p>
      </dgm:t>
    </dgm:pt>
    <dgm:pt modelId="{584C8AAB-23FC-4D22-9AC7-505E558CBCA8}" type="parTrans" cxnId="{371C6BED-B2E5-4A3E-A9FE-6E9A800C58F6}">
      <dgm:prSet/>
      <dgm:spPr/>
      <dgm:t>
        <a:bodyPr/>
        <a:lstStyle/>
        <a:p>
          <a:endParaRPr lang="en-US"/>
        </a:p>
      </dgm:t>
    </dgm:pt>
    <dgm:pt modelId="{4FD37CAD-50E1-4BB2-8285-D83F401EAC27}" type="sibTrans" cxnId="{371C6BED-B2E5-4A3E-A9FE-6E9A800C58F6}">
      <dgm:prSet/>
      <dgm:spPr/>
      <dgm:t>
        <a:bodyPr/>
        <a:lstStyle/>
        <a:p>
          <a:endParaRPr lang="en-US"/>
        </a:p>
      </dgm:t>
    </dgm:pt>
    <dgm:pt modelId="{BE49DD3C-6C60-4979-885C-5F467240F342}">
      <dgm:prSet phldrT="[Text]" custT="1"/>
      <dgm:spPr/>
      <dgm:t>
        <a:bodyPr/>
        <a:lstStyle/>
        <a:p>
          <a:r>
            <a:rPr lang="en-US" sz="3300" dirty="0" smtClean="0"/>
            <a:t>NAT/Promotion Rate (</a:t>
          </a:r>
          <a:r>
            <a:rPr lang="en-US" sz="3300" dirty="0" err="1" smtClean="0"/>
            <a:t>PrR</a:t>
          </a:r>
          <a:r>
            <a:rPr lang="en-US" sz="3300" dirty="0" smtClean="0"/>
            <a:t>)-</a:t>
          </a:r>
        </a:p>
        <a:p>
          <a:r>
            <a:rPr lang="en-US" sz="2000" dirty="0" smtClean="0">
              <a:solidFill>
                <a:schemeClr val="tx1"/>
              </a:solidFill>
            </a:rPr>
            <a:t>(D.O.44 s, 2015)</a:t>
          </a:r>
          <a:endParaRPr lang="en-US" sz="2000" dirty="0">
            <a:solidFill>
              <a:schemeClr val="tx1"/>
            </a:solidFill>
          </a:endParaRPr>
        </a:p>
      </dgm:t>
    </dgm:pt>
    <dgm:pt modelId="{80870647-BFE5-4508-9DC9-E81ED57B66C7}" type="parTrans" cxnId="{346760E0-6A6B-4D14-9373-C999605D63CB}">
      <dgm:prSet/>
      <dgm:spPr/>
      <dgm:t>
        <a:bodyPr/>
        <a:lstStyle/>
        <a:p>
          <a:endParaRPr lang="en-US"/>
        </a:p>
      </dgm:t>
    </dgm:pt>
    <dgm:pt modelId="{A22DC15A-65D3-475E-B89D-2DC3FBE4D12A}" type="sibTrans" cxnId="{346760E0-6A6B-4D14-9373-C999605D63CB}">
      <dgm:prSet/>
      <dgm:spPr/>
      <dgm:t>
        <a:bodyPr/>
        <a:lstStyle/>
        <a:p>
          <a:endParaRPr lang="en-US"/>
        </a:p>
      </dgm:t>
    </dgm:pt>
    <dgm:pt modelId="{68A66FAE-5DEB-453E-9838-15C430DC16DF}" type="pres">
      <dgm:prSet presAssocID="{3830C3D2-FA0D-469C-A32F-69C0B84FA9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F126E-92E0-4CD4-B758-09F71213F8B2}" type="pres">
      <dgm:prSet presAssocID="{446B56EE-A232-41C7-BCCF-A628AB098A16}" presName="compNode" presStyleCnt="0"/>
      <dgm:spPr/>
    </dgm:pt>
    <dgm:pt modelId="{758EC0A2-DBAD-4D9C-8261-82DAB2116BCB}" type="pres">
      <dgm:prSet presAssocID="{446B56EE-A232-41C7-BCCF-A628AB098A16}" presName="aNode" presStyleLbl="bgShp" presStyleIdx="0" presStyleCnt="3" custScaleX="98328" custScaleY="99854"/>
      <dgm:spPr/>
      <dgm:t>
        <a:bodyPr/>
        <a:lstStyle/>
        <a:p>
          <a:endParaRPr lang="en-US"/>
        </a:p>
      </dgm:t>
    </dgm:pt>
    <dgm:pt modelId="{2FA5EEF5-6AC5-4B47-BE21-5E627F640F42}" type="pres">
      <dgm:prSet presAssocID="{446B56EE-A232-41C7-BCCF-A628AB098A16}" presName="textNode" presStyleLbl="bgShp" presStyleIdx="0" presStyleCnt="3"/>
      <dgm:spPr/>
      <dgm:t>
        <a:bodyPr/>
        <a:lstStyle/>
        <a:p>
          <a:endParaRPr lang="en-US"/>
        </a:p>
      </dgm:t>
    </dgm:pt>
    <dgm:pt modelId="{3A0B944E-333D-421B-A33D-3A87EF3B86B3}" type="pres">
      <dgm:prSet presAssocID="{446B56EE-A232-41C7-BCCF-A628AB098A16}" presName="compChildNode" presStyleCnt="0"/>
      <dgm:spPr/>
    </dgm:pt>
    <dgm:pt modelId="{7D9E23C8-3D1A-4A7A-9560-784F903DAEAF}" type="pres">
      <dgm:prSet presAssocID="{446B56EE-A232-41C7-BCCF-A628AB098A16}" presName="theInnerList" presStyleCnt="0"/>
      <dgm:spPr/>
    </dgm:pt>
    <dgm:pt modelId="{7EC7FA29-518E-4500-AE51-96401D029FDB}" type="pres">
      <dgm:prSet presAssocID="{9B0A9AA1-DA06-4C65-A6DF-A52AAB23C39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D80EF-081D-47D6-BD35-318DA1B33DFA}" type="pres">
      <dgm:prSet presAssocID="{9B0A9AA1-DA06-4C65-A6DF-A52AAB23C39A}" presName="aSpace2" presStyleCnt="0"/>
      <dgm:spPr/>
    </dgm:pt>
    <dgm:pt modelId="{5ACEA6F7-1653-497A-86AA-2461179A1F41}" type="pres">
      <dgm:prSet presAssocID="{BA2626E8-0F74-45FF-A583-150C90456E8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C2267-65BA-441D-83E0-F7AC032771C1}" type="pres">
      <dgm:prSet presAssocID="{446B56EE-A232-41C7-BCCF-A628AB098A16}" presName="aSpace" presStyleCnt="0"/>
      <dgm:spPr/>
    </dgm:pt>
    <dgm:pt modelId="{79CD2426-D539-4199-8D4B-E75EC0B23AB7}" type="pres">
      <dgm:prSet presAssocID="{F6E0842E-46DF-4E4C-9C61-180DC845610A}" presName="compNode" presStyleCnt="0"/>
      <dgm:spPr/>
    </dgm:pt>
    <dgm:pt modelId="{8C06B85A-BF9F-43E4-9394-AF29F7BE3DBE}" type="pres">
      <dgm:prSet presAssocID="{F6E0842E-46DF-4E4C-9C61-180DC845610A}" presName="aNode" presStyleLbl="bgShp" presStyleIdx="1" presStyleCnt="3"/>
      <dgm:spPr/>
      <dgm:t>
        <a:bodyPr/>
        <a:lstStyle/>
        <a:p>
          <a:endParaRPr lang="en-US"/>
        </a:p>
      </dgm:t>
    </dgm:pt>
    <dgm:pt modelId="{A838B5F8-65B8-446B-BF1A-3CD524DC9946}" type="pres">
      <dgm:prSet presAssocID="{F6E0842E-46DF-4E4C-9C61-180DC845610A}" presName="textNode" presStyleLbl="bgShp" presStyleIdx="1" presStyleCnt="3"/>
      <dgm:spPr/>
      <dgm:t>
        <a:bodyPr/>
        <a:lstStyle/>
        <a:p>
          <a:endParaRPr lang="en-US"/>
        </a:p>
      </dgm:t>
    </dgm:pt>
    <dgm:pt modelId="{F9FFEADA-A8E8-4B97-9D2D-36BBE698F8DF}" type="pres">
      <dgm:prSet presAssocID="{F6E0842E-46DF-4E4C-9C61-180DC845610A}" presName="compChildNode" presStyleCnt="0"/>
      <dgm:spPr/>
    </dgm:pt>
    <dgm:pt modelId="{52FCEA1B-1AF2-4CCC-8F8E-B0613373D839}" type="pres">
      <dgm:prSet presAssocID="{F6E0842E-46DF-4E4C-9C61-180DC845610A}" presName="theInnerList" presStyleCnt="0"/>
      <dgm:spPr/>
    </dgm:pt>
    <dgm:pt modelId="{AEE1DA31-4FA0-42A0-B224-770C1DF344CE}" type="pres">
      <dgm:prSet presAssocID="{4E27D067-90D3-4137-AF40-8EBC8304373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F5598-D2A7-4FFE-B4A0-DAEA87C4F3DA}" type="pres">
      <dgm:prSet presAssocID="{4E27D067-90D3-4137-AF40-8EBC83043734}" presName="aSpace2" presStyleCnt="0"/>
      <dgm:spPr/>
    </dgm:pt>
    <dgm:pt modelId="{69B1DF7F-3C3C-4F0D-B286-935BB0744511}" type="pres">
      <dgm:prSet presAssocID="{AEA6C8A0-ABAD-4C5D-B898-AC8E24D92A7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D80FE-7F37-4EA5-9E70-A09151E8A3F7}" type="pres">
      <dgm:prSet presAssocID="{F6E0842E-46DF-4E4C-9C61-180DC845610A}" presName="aSpace" presStyleCnt="0"/>
      <dgm:spPr/>
    </dgm:pt>
    <dgm:pt modelId="{69ED638A-7339-474D-801A-F0E64C3DD319}" type="pres">
      <dgm:prSet presAssocID="{F1FF3F81-37D7-4001-90A8-9FF9FE2C22CD}" presName="compNode" presStyleCnt="0"/>
      <dgm:spPr/>
    </dgm:pt>
    <dgm:pt modelId="{07B92B79-C39D-4FAB-ADD3-C4609001816E}" type="pres">
      <dgm:prSet presAssocID="{F1FF3F81-37D7-4001-90A8-9FF9FE2C22CD}" presName="aNode" presStyleLbl="bgShp" presStyleIdx="2" presStyleCnt="3"/>
      <dgm:spPr/>
      <dgm:t>
        <a:bodyPr/>
        <a:lstStyle/>
        <a:p>
          <a:endParaRPr lang="en-US"/>
        </a:p>
      </dgm:t>
    </dgm:pt>
    <dgm:pt modelId="{9033514E-277C-4E94-A157-192D46ADE5E9}" type="pres">
      <dgm:prSet presAssocID="{F1FF3F81-37D7-4001-90A8-9FF9FE2C22CD}" presName="textNode" presStyleLbl="bgShp" presStyleIdx="2" presStyleCnt="3"/>
      <dgm:spPr/>
      <dgm:t>
        <a:bodyPr/>
        <a:lstStyle/>
        <a:p>
          <a:endParaRPr lang="en-US"/>
        </a:p>
      </dgm:t>
    </dgm:pt>
    <dgm:pt modelId="{2DD3723C-EFC4-4965-AC8A-D5424A3A44C8}" type="pres">
      <dgm:prSet presAssocID="{F1FF3F81-37D7-4001-90A8-9FF9FE2C22CD}" presName="compChildNode" presStyleCnt="0"/>
      <dgm:spPr/>
    </dgm:pt>
    <dgm:pt modelId="{EA3FCB4F-FBCE-47BA-AD6C-03C946EE4F29}" type="pres">
      <dgm:prSet presAssocID="{F1FF3F81-37D7-4001-90A8-9FF9FE2C22CD}" presName="theInnerList" presStyleCnt="0"/>
      <dgm:spPr/>
    </dgm:pt>
    <dgm:pt modelId="{FA69A129-9BBA-4234-AE55-691937C54EE8}" type="pres">
      <dgm:prSet presAssocID="{BE49DD3C-6C60-4979-885C-5F467240F34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9B87A-4C69-4DCF-9C03-F1CFED6F067B}" type="presOf" srcId="{BE49DD3C-6C60-4979-885C-5F467240F342}" destId="{FA69A129-9BBA-4234-AE55-691937C54EE8}" srcOrd="0" destOrd="0" presId="urn:microsoft.com/office/officeart/2005/8/layout/lProcess2"/>
    <dgm:cxn modelId="{70DF0139-BA3D-4522-97BD-DD4F6279355F}" type="presOf" srcId="{4E27D067-90D3-4137-AF40-8EBC83043734}" destId="{AEE1DA31-4FA0-42A0-B224-770C1DF344CE}" srcOrd="0" destOrd="0" presId="urn:microsoft.com/office/officeart/2005/8/layout/lProcess2"/>
    <dgm:cxn modelId="{94CDEA98-4E95-4EAD-8CBB-20DBD2FBD4A0}" srcId="{F6E0842E-46DF-4E4C-9C61-180DC845610A}" destId="{AEA6C8A0-ABAD-4C5D-B898-AC8E24D92A7D}" srcOrd="1" destOrd="0" parTransId="{2629BA4C-F405-4EFF-B40B-B3CE530775F8}" sibTransId="{6C0C8D06-06A1-421F-A99F-67BAF8E77B81}"/>
    <dgm:cxn modelId="{61FC3D49-98F5-40B2-9128-D7EE9E200118}" type="presOf" srcId="{AEA6C8A0-ABAD-4C5D-B898-AC8E24D92A7D}" destId="{69B1DF7F-3C3C-4F0D-B286-935BB0744511}" srcOrd="0" destOrd="0" presId="urn:microsoft.com/office/officeart/2005/8/layout/lProcess2"/>
    <dgm:cxn modelId="{8878051C-880B-41BE-946D-910C9126234A}" srcId="{446B56EE-A232-41C7-BCCF-A628AB098A16}" destId="{9B0A9AA1-DA06-4C65-A6DF-A52AAB23C39A}" srcOrd="0" destOrd="0" parTransId="{D0B32506-CB0E-49B8-94EF-312D758290D0}" sibTransId="{0AD1CCF9-3D38-48FA-A741-96BE7B4CF8BB}"/>
    <dgm:cxn modelId="{067FF0FA-37A9-455D-A03F-FB4B635359E8}" type="presOf" srcId="{F1FF3F81-37D7-4001-90A8-9FF9FE2C22CD}" destId="{9033514E-277C-4E94-A157-192D46ADE5E9}" srcOrd="1" destOrd="0" presId="urn:microsoft.com/office/officeart/2005/8/layout/lProcess2"/>
    <dgm:cxn modelId="{F82D938A-78DF-4171-9EAD-5E06A2D0867B}" type="presOf" srcId="{F6E0842E-46DF-4E4C-9C61-180DC845610A}" destId="{A838B5F8-65B8-446B-BF1A-3CD524DC9946}" srcOrd="1" destOrd="0" presId="urn:microsoft.com/office/officeart/2005/8/layout/lProcess2"/>
    <dgm:cxn modelId="{EB48FF90-BBFF-42CD-B160-3FB57965A97F}" srcId="{446B56EE-A232-41C7-BCCF-A628AB098A16}" destId="{BA2626E8-0F74-45FF-A583-150C90456E8B}" srcOrd="1" destOrd="0" parTransId="{087D606C-5B0C-432C-A925-1740997E30CB}" sibTransId="{81FDBBEF-831F-48C1-B53B-425172D03521}"/>
    <dgm:cxn modelId="{1D230EBB-BDC0-4C33-A173-3A862ECEAC9A}" type="presOf" srcId="{9B0A9AA1-DA06-4C65-A6DF-A52AAB23C39A}" destId="{7EC7FA29-518E-4500-AE51-96401D029FDB}" srcOrd="0" destOrd="0" presId="urn:microsoft.com/office/officeart/2005/8/layout/lProcess2"/>
    <dgm:cxn modelId="{72CEF3A9-DA4B-4FDB-BF1F-8286080F732D}" srcId="{3830C3D2-FA0D-469C-A32F-69C0B84FA93F}" destId="{F6E0842E-46DF-4E4C-9C61-180DC845610A}" srcOrd="1" destOrd="0" parTransId="{92B46309-2D3C-4A92-A70F-91A5BBBF94FE}" sibTransId="{F5425A02-9B58-42A0-9605-941A6CB6CC1E}"/>
    <dgm:cxn modelId="{2D01E08F-AE88-4E55-BF0E-9C7107A76E93}" type="presOf" srcId="{3830C3D2-FA0D-469C-A32F-69C0B84FA93F}" destId="{68A66FAE-5DEB-453E-9838-15C430DC16DF}" srcOrd="0" destOrd="0" presId="urn:microsoft.com/office/officeart/2005/8/layout/lProcess2"/>
    <dgm:cxn modelId="{1EDB0EEC-1B08-490F-8E60-E5933F92D4DB}" type="presOf" srcId="{F1FF3F81-37D7-4001-90A8-9FF9FE2C22CD}" destId="{07B92B79-C39D-4FAB-ADD3-C4609001816E}" srcOrd="0" destOrd="0" presId="urn:microsoft.com/office/officeart/2005/8/layout/lProcess2"/>
    <dgm:cxn modelId="{346760E0-6A6B-4D14-9373-C999605D63CB}" srcId="{F1FF3F81-37D7-4001-90A8-9FF9FE2C22CD}" destId="{BE49DD3C-6C60-4979-885C-5F467240F342}" srcOrd="0" destOrd="0" parTransId="{80870647-BFE5-4508-9DC9-E81ED57B66C7}" sibTransId="{A22DC15A-65D3-475E-B89D-2DC3FBE4D12A}"/>
    <dgm:cxn modelId="{F15734D3-2F37-4E32-9480-357D9BAAB7BC}" type="presOf" srcId="{BA2626E8-0F74-45FF-A583-150C90456E8B}" destId="{5ACEA6F7-1653-497A-86AA-2461179A1F41}" srcOrd="0" destOrd="0" presId="urn:microsoft.com/office/officeart/2005/8/layout/lProcess2"/>
    <dgm:cxn modelId="{D9218D48-35D8-49E0-90B3-E4452D4F02AD}" type="presOf" srcId="{446B56EE-A232-41C7-BCCF-A628AB098A16}" destId="{758EC0A2-DBAD-4D9C-8261-82DAB2116BCB}" srcOrd="0" destOrd="0" presId="urn:microsoft.com/office/officeart/2005/8/layout/lProcess2"/>
    <dgm:cxn modelId="{F0A2B072-E93C-4744-B1B8-50DB679F4B9C}" srcId="{F6E0842E-46DF-4E4C-9C61-180DC845610A}" destId="{4E27D067-90D3-4137-AF40-8EBC83043734}" srcOrd="0" destOrd="0" parTransId="{35F869F7-936B-45E7-AEF9-6A0A5E3EBD7A}" sibTransId="{40AF5BEF-6FBD-4E1F-8650-B436BFD0B5C2}"/>
    <dgm:cxn modelId="{371C6BED-B2E5-4A3E-A9FE-6E9A800C58F6}" srcId="{3830C3D2-FA0D-469C-A32F-69C0B84FA93F}" destId="{F1FF3F81-37D7-4001-90A8-9FF9FE2C22CD}" srcOrd="2" destOrd="0" parTransId="{584C8AAB-23FC-4D22-9AC7-505E558CBCA8}" sibTransId="{4FD37CAD-50E1-4BB2-8285-D83F401EAC27}"/>
    <dgm:cxn modelId="{08609FA7-CC55-4524-A22E-90F9A0607FC3}" type="presOf" srcId="{446B56EE-A232-41C7-BCCF-A628AB098A16}" destId="{2FA5EEF5-6AC5-4B47-BE21-5E627F640F42}" srcOrd="1" destOrd="0" presId="urn:microsoft.com/office/officeart/2005/8/layout/lProcess2"/>
    <dgm:cxn modelId="{B97B1700-C404-4F0C-9009-069376FDA3D4}" type="presOf" srcId="{F6E0842E-46DF-4E4C-9C61-180DC845610A}" destId="{8C06B85A-BF9F-43E4-9394-AF29F7BE3DBE}" srcOrd="0" destOrd="0" presId="urn:microsoft.com/office/officeart/2005/8/layout/lProcess2"/>
    <dgm:cxn modelId="{0822C0B6-63BD-447E-AE5D-C1308C55DB4D}" srcId="{3830C3D2-FA0D-469C-A32F-69C0B84FA93F}" destId="{446B56EE-A232-41C7-BCCF-A628AB098A16}" srcOrd="0" destOrd="0" parTransId="{D951704D-6A57-4DA0-BCCC-5C4425C7B71A}" sibTransId="{9843EFC9-6B40-4022-AED0-EF9B555C3B1D}"/>
    <dgm:cxn modelId="{0CECF5EE-8685-42CB-86B2-B8605AC5D085}" type="presParOf" srcId="{68A66FAE-5DEB-453E-9838-15C430DC16DF}" destId="{0F3F126E-92E0-4CD4-B758-09F71213F8B2}" srcOrd="0" destOrd="0" presId="urn:microsoft.com/office/officeart/2005/8/layout/lProcess2"/>
    <dgm:cxn modelId="{95A8E95E-8D9C-456C-B8F9-6EAD2BE24881}" type="presParOf" srcId="{0F3F126E-92E0-4CD4-B758-09F71213F8B2}" destId="{758EC0A2-DBAD-4D9C-8261-82DAB2116BCB}" srcOrd="0" destOrd="0" presId="urn:microsoft.com/office/officeart/2005/8/layout/lProcess2"/>
    <dgm:cxn modelId="{9871F7EA-2F5F-4877-A1FD-669152B61FC5}" type="presParOf" srcId="{0F3F126E-92E0-4CD4-B758-09F71213F8B2}" destId="{2FA5EEF5-6AC5-4B47-BE21-5E627F640F42}" srcOrd="1" destOrd="0" presId="urn:microsoft.com/office/officeart/2005/8/layout/lProcess2"/>
    <dgm:cxn modelId="{FBD9CA70-9919-498D-8928-5D6978DFE687}" type="presParOf" srcId="{0F3F126E-92E0-4CD4-B758-09F71213F8B2}" destId="{3A0B944E-333D-421B-A33D-3A87EF3B86B3}" srcOrd="2" destOrd="0" presId="urn:microsoft.com/office/officeart/2005/8/layout/lProcess2"/>
    <dgm:cxn modelId="{67935AAA-CABA-465D-B4DA-64AD52A86345}" type="presParOf" srcId="{3A0B944E-333D-421B-A33D-3A87EF3B86B3}" destId="{7D9E23C8-3D1A-4A7A-9560-784F903DAEAF}" srcOrd="0" destOrd="0" presId="urn:microsoft.com/office/officeart/2005/8/layout/lProcess2"/>
    <dgm:cxn modelId="{F86B8064-6527-41A6-B6D8-4AD3759CF3E3}" type="presParOf" srcId="{7D9E23C8-3D1A-4A7A-9560-784F903DAEAF}" destId="{7EC7FA29-518E-4500-AE51-96401D029FDB}" srcOrd="0" destOrd="0" presId="urn:microsoft.com/office/officeart/2005/8/layout/lProcess2"/>
    <dgm:cxn modelId="{AF7EAE8B-B155-4465-AF71-51DC5AB89FC4}" type="presParOf" srcId="{7D9E23C8-3D1A-4A7A-9560-784F903DAEAF}" destId="{7B8D80EF-081D-47D6-BD35-318DA1B33DFA}" srcOrd="1" destOrd="0" presId="urn:microsoft.com/office/officeart/2005/8/layout/lProcess2"/>
    <dgm:cxn modelId="{433EC3C4-375D-4D8C-8951-DFF8C9FBB2DF}" type="presParOf" srcId="{7D9E23C8-3D1A-4A7A-9560-784F903DAEAF}" destId="{5ACEA6F7-1653-497A-86AA-2461179A1F41}" srcOrd="2" destOrd="0" presId="urn:microsoft.com/office/officeart/2005/8/layout/lProcess2"/>
    <dgm:cxn modelId="{557E487D-3F58-4BA5-9693-AD1BA58C6DA4}" type="presParOf" srcId="{68A66FAE-5DEB-453E-9838-15C430DC16DF}" destId="{CC3C2267-65BA-441D-83E0-F7AC032771C1}" srcOrd="1" destOrd="0" presId="urn:microsoft.com/office/officeart/2005/8/layout/lProcess2"/>
    <dgm:cxn modelId="{CFA38558-F8C0-4DCF-854E-3F049F1E7FC5}" type="presParOf" srcId="{68A66FAE-5DEB-453E-9838-15C430DC16DF}" destId="{79CD2426-D539-4199-8D4B-E75EC0B23AB7}" srcOrd="2" destOrd="0" presId="urn:microsoft.com/office/officeart/2005/8/layout/lProcess2"/>
    <dgm:cxn modelId="{88D4BAA1-90BA-4CDC-8371-6D6568762588}" type="presParOf" srcId="{79CD2426-D539-4199-8D4B-E75EC0B23AB7}" destId="{8C06B85A-BF9F-43E4-9394-AF29F7BE3DBE}" srcOrd="0" destOrd="0" presId="urn:microsoft.com/office/officeart/2005/8/layout/lProcess2"/>
    <dgm:cxn modelId="{8455AB8E-9913-4039-ADD7-B4AFE7753B0A}" type="presParOf" srcId="{79CD2426-D539-4199-8D4B-E75EC0B23AB7}" destId="{A838B5F8-65B8-446B-BF1A-3CD524DC9946}" srcOrd="1" destOrd="0" presId="urn:microsoft.com/office/officeart/2005/8/layout/lProcess2"/>
    <dgm:cxn modelId="{70861A6F-1043-433A-9508-8FC838D595DD}" type="presParOf" srcId="{79CD2426-D539-4199-8D4B-E75EC0B23AB7}" destId="{F9FFEADA-A8E8-4B97-9D2D-36BBE698F8DF}" srcOrd="2" destOrd="0" presId="urn:microsoft.com/office/officeart/2005/8/layout/lProcess2"/>
    <dgm:cxn modelId="{D8183E80-DAA9-44CA-9835-377900E6154B}" type="presParOf" srcId="{F9FFEADA-A8E8-4B97-9D2D-36BBE698F8DF}" destId="{52FCEA1B-1AF2-4CCC-8F8E-B0613373D839}" srcOrd="0" destOrd="0" presId="urn:microsoft.com/office/officeart/2005/8/layout/lProcess2"/>
    <dgm:cxn modelId="{CC5AAEE0-C588-4E18-98EE-4AEAA32339CD}" type="presParOf" srcId="{52FCEA1B-1AF2-4CCC-8F8E-B0613373D839}" destId="{AEE1DA31-4FA0-42A0-B224-770C1DF344CE}" srcOrd="0" destOrd="0" presId="urn:microsoft.com/office/officeart/2005/8/layout/lProcess2"/>
    <dgm:cxn modelId="{4E505824-5B19-4E92-9A99-0D8756BCCD93}" type="presParOf" srcId="{52FCEA1B-1AF2-4CCC-8F8E-B0613373D839}" destId="{F57F5598-D2A7-4FFE-B4A0-DAEA87C4F3DA}" srcOrd="1" destOrd="0" presId="urn:microsoft.com/office/officeart/2005/8/layout/lProcess2"/>
    <dgm:cxn modelId="{571A43CE-B73B-4A42-8AB6-7042E0470DF2}" type="presParOf" srcId="{52FCEA1B-1AF2-4CCC-8F8E-B0613373D839}" destId="{69B1DF7F-3C3C-4F0D-B286-935BB0744511}" srcOrd="2" destOrd="0" presId="urn:microsoft.com/office/officeart/2005/8/layout/lProcess2"/>
    <dgm:cxn modelId="{824B58E5-4F1C-480A-803B-EBD2DB53A99C}" type="presParOf" srcId="{68A66FAE-5DEB-453E-9838-15C430DC16DF}" destId="{39DD80FE-7F37-4EA5-9E70-A09151E8A3F7}" srcOrd="3" destOrd="0" presId="urn:microsoft.com/office/officeart/2005/8/layout/lProcess2"/>
    <dgm:cxn modelId="{1C0A2CA4-9EEC-4BEA-A702-C5A5CA76599E}" type="presParOf" srcId="{68A66FAE-5DEB-453E-9838-15C430DC16DF}" destId="{69ED638A-7339-474D-801A-F0E64C3DD319}" srcOrd="4" destOrd="0" presId="urn:microsoft.com/office/officeart/2005/8/layout/lProcess2"/>
    <dgm:cxn modelId="{6ABF01D7-7CD1-482F-A9C5-4C2BBC3A177B}" type="presParOf" srcId="{69ED638A-7339-474D-801A-F0E64C3DD319}" destId="{07B92B79-C39D-4FAB-ADD3-C4609001816E}" srcOrd="0" destOrd="0" presId="urn:microsoft.com/office/officeart/2005/8/layout/lProcess2"/>
    <dgm:cxn modelId="{C7FD5204-F087-4DFF-BC04-2FFCD643928D}" type="presParOf" srcId="{69ED638A-7339-474D-801A-F0E64C3DD319}" destId="{9033514E-277C-4E94-A157-192D46ADE5E9}" srcOrd="1" destOrd="0" presId="urn:microsoft.com/office/officeart/2005/8/layout/lProcess2"/>
    <dgm:cxn modelId="{A436BDE8-34D0-4814-9EE3-22F92B6F1B3D}" type="presParOf" srcId="{69ED638A-7339-474D-801A-F0E64C3DD319}" destId="{2DD3723C-EFC4-4965-AC8A-D5424A3A44C8}" srcOrd="2" destOrd="0" presId="urn:microsoft.com/office/officeart/2005/8/layout/lProcess2"/>
    <dgm:cxn modelId="{A3CA4C98-844E-43DF-9622-57D119C0410C}" type="presParOf" srcId="{2DD3723C-EFC4-4965-AC8A-D5424A3A44C8}" destId="{EA3FCB4F-FBCE-47BA-AD6C-03C946EE4F29}" srcOrd="0" destOrd="0" presId="urn:microsoft.com/office/officeart/2005/8/layout/lProcess2"/>
    <dgm:cxn modelId="{54430FCF-21EE-4516-A326-30523EC6A5B4}" type="presParOf" srcId="{EA3FCB4F-FBCE-47BA-AD6C-03C946EE4F29}" destId="{FA69A129-9BBA-4234-AE55-691937C54E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EC0A2-DBAD-4D9C-8261-82DAB2116BCB}">
      <dsp:nvSpPr>
        <dsp:cNvPr id="0" name=""/>
        <dsp:cNvSpPr/>
      </dsp:nvSpPr>
      <dsp:spPr>
        <a:xfrm>
          <a:off x="5757" y="4144"/>
          <a:ext cx="3756785" cy="5669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ACCESs</a:t>
          </a:r>
          <a:endParaRPr lang="en-US" sz="37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(45%)</a:t>
          </a:r>
          <a:endParaRPr lang="en-US" sz="2000" kern="1200" dirty="0"/>
        </a:p>
      </dsp:txBody>
      <dsp:txXfrm>
        <a:off x="5757" y="4144"/>
        <a:ext cx="3756785" cy="1700753"/>
      </dsp:txXfrm>
    </dsp:sp>
    <dsp:sp modelId="{7EC7FA29-518E-4500-AE51-96401D029FDB}">
      <dsp:nvSpPr>
        <dsp:cNvPr id="0" name=""/>
        <dsp:cNvSpPr/>
      </dsp:nvSpPr>
      <dsp:spPr>
        <a:xfrm>
          <a:off x="355883" y="1704904"/>
          <a:ext cx="3056533" cy="1711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Enrollment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(GER)</a:t>
          </a:r>
          <a:r>
            <a:rPr lang="en-US" sz="3900" kern="1200" dirty="0" smtClean="0"/>
            <a:t> </a:t>
          </a:r>
          <a:endParaRPr lang="en-US" sz="3900" kern="1200" dirty="0"/>
        </a:p>
      </dsp:txBody>
      <dsp:txXfrm>
        <a:off x="406021" y="1755042"/>
        <a:ext cx="2956257" cy="1611558"/>
      </dsp:txXfrm>
    </dsp:sp>
    <dsp:sp modelId="{5ACEA6F7-1653-497A-86AA-2461179A1F41}">
      <dsp:nvSpPr>
        <dsp:cNvPr id="0" name=""/>
        <dsp:cNvSpPr/>
      </dsp:nvSpPr>
      <dsp:spPr>
        <a:xfrm>
          <a:off x="355883" y="3680097"/>
          <a:ext cx="3056533" cy="1711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Community Mapping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(D.O. 47 s, 2008)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6021" y="3730235"/>
        <a:ext cx="2956257" cy="1611558"/>
      </dsp:txXfrm>
    </dsp:sp>
    <dsp:sp modelId="{8C06B85A-BF9F-43E4-9394-AF29F7BE3DBE}">
      <dsp:nvSpPr>
        <dsp:cNvPr id="0" name=""/>
        <dsp:cNvSpPr/>
      </dsp:nvSpPr>
      <dsp:spPr>
        <a:xfrm>
          <a:off x="4049092" y="0"/>
          <a:ext cx="3820666" cy="5677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Efficiency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(25%)</a:t>
          </a:r>
          <a:endParaRPr lang="en-US" sz="2000" kern="1200" dirty="0"/>
        </a:p>
      </dsp:txBody>
      <dsp:txXfrm>
        <a:off x="4049092" y="0"/>
        <a:ext cx="3820666" cy="1703240"/>
      </dsp:txXfrm>
    </dsp:sp>
    <dsp:sp modelId="{AEE1DA31-4FA0-42A0-B224-770C1DF344CE}">
      <dsp:nvSpPr>
        <dsp:cNvPr id="0" name=""/>
        <dsp:cNvSpPr/>
      </dsp:nvSpPr>
      <dsp:spPr>
        <a:xfrm>
          <a:off x="4431159" y="1704904"/>
          <a:ext cx="3056533" cy="1711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Drop-Out Rate (DR)</a:t>
          </a:r>
          <a:endParaRPr lang="en-US" sz="3900" kern="1200" dirty="0"/>
        </a:p>
      </dsp:txBody>
      <dsp:txXfrm>
        <a:off x="4481297" y="1755042"/>
        <a:ext cx="2956257" cy="1611558"/>
      </dsp:txXfrm>
    </dsp:sp>
    <dsp:sp modelId="{69B1DF7F-3C3C-4F0D-B286-935BB0744511}">
      <dsp:nvSpPr>
        <dsp:cNvPr id="0" name=""/>
        <dsp:cNvSpPr/>
      </dsp:nvSpPr>
      <dsp:spPr>
        <a:xfrm>
          <a:off x="4431159" y="3680097"/>
          <a:ext cx="3056533" cy="1711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Repetition Rate (RR)</a:t>
          </a:r>
          <a:endParaRPr lang="en-US" sz="3900" kern="1200" dirty="0"/>
        </a:p>
      </dsp:txBody>
      <dsp:txXfrm>
        <a:off x="4481297" y="3730235"/>
        <a:ext cx="2956257" cy="1611558"/>
      </dsp:txXfrm>
    </dsp:sp>
    <dsp:sp modelId="{07B92B79-C39D-4FAB-ADD3-C4609001816E}">
      <dsp:nvSpPr>
        <dsp:cNvPr id="0" name=""/>
        <dsp:cNvSpPr/>
      </dsp:nvSpPr>
      <dsp:spPr>
        <a:xfrm>
          <a:off x="8156309" y="0"/>
          <a:ext cx="3820666" cy="5677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Quality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(30%)</a:t>
          </a:r>
          <a:endParaRPr lang="en-US" sz="2000" kern="1200" dirty="0"/>
        </a:p>
      </dsp:txBody>
      <dsp:txXfrm>
        <a:off x="8156309" y="0"/>
        <a:ext cx="3820666" cy="1703240"/>
      </dsp:txXfrm>
    </dsp:sp>
    <dsp:sp modelId="{FA69A129-9BBA-4234-AE55-691937C54EE8}">
      <dsp:nvSpPr>
        <dsp:cNvPr id="0" name=""/>
        <dsp:cNvSpPr/>
      </dsp:nvSpPr>
      <dsp:spPr>
        <a:xfrm>
          <a:off x="8538376" y="1703240"/>
          <a:ext cx="3056533" cy="3690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NAT/Promotion Rate (</a:t>
          </a:r>
          <a:r>
            <a:rPr lang="en-US" sz="3300" kern="1200" dirty="0" err="1" smtClean="0"/>
            <a:t>PrR</a:t>
          </a:r>
          <a:r>
            <a:rPr lang="en-US" sz="3300" kern="1200" dirty="0" smtClean="0"/>
            <a:t>)-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(D.O.44 s, 2015)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627899" y="1792763"/>
        <a:ext cx="2877487" cy="351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F04F-1C37-459E-87CD-FAC916A39E46}" type="datetimeFigureOut">
              <a:rPr lang="en-PH" smtClean="0"/>
              <a:t>19/06/2018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40F5-55E7-4B7D-A9D2-E8197A4EB1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25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40F5-55E7-4B7D-A9D2-E8197A4EB1F9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811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1. Enrollment</a:t>
            </a:r>
            <a:r>
              <a:rPr lang="en-PH" baseline="0" dirty="0" smtClean="0"/>
              <a:t> – It is the total enrolment of the school (GER)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aseline="0" dirty="0" smtClean="0"/>
              <a:t>2. Community Mapping –( D.O. 47 s, 2008 )House to House Mapping</a:t>
            </a:r>
          </a:p>
          <a:p>
            <a:r>
              <a:rPr lang="en-PH" baseline="0" dirty="0" smtClean="0"/>
              <a:t>3. Drop-out Rate, Repetition Rate (RR) and Promotion Rate (PR) – from EBEIS</a:t>
            </a:r>
          </a:p>
          <a:p>
            <a:r>
              <a:rPr lang="en-PH" baseline="0" dirty="0" smtClean="0"/>
              <a:t>4. Promotion Rate (</a:t>
            </a:r>
            <a:r>
              <a:rPr lang="en-PH" baseline="0" dirty="0" err="1" smtClean="0"/>
              <a:t>PrR</a:t>
            </a:r>
            <a:r>
              <a:rPr lang="en-PH" baseline="0" dirty="0" smtClean="0"/>
              <a:t>) – (D.O. 44 s, 2015)  page 25. I quote “ </a:t>
            </a:r>
          </a:p>
          <a:p>
            <a:r>
              <a:rPr lang="en-PH" baseline="0" dirty="0" smtClean="0"/>
              <a:t>5. Performance Indicator ( PI) – NOW – issue on 60% of PI for DOD. </a:t>
            </a:r>
          </a:p>
          <a:p>
            <a:r>
              <a:rPr lang="en-PH" baseline="0" dirty="0" smtClean="0"/>
              <a:t>6. What if Community Mapping Done by Teachers is Different from Barangay Mapping result….. Which will prevail?</a:t>
            </a:r>
          </a:p>
          <a:p>
            <a:r>
              <a:rPr lang="en-PH" baseline="0" dirty="0" smtClean="0"/>
              <a:t>7. Issue on Integrated Schools (IS</a:t>
            </a:r>
            <a:r>
              <a:rPr lang="en-PH" baseline="0" dirty="0" smtClean="0"/>
              <a:t>)</a:t>
            </a:r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40F5-55E7-4B7D-A9D2-E8197A4EB1F9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17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DBD4-D472-4ABA-BFB5-7C3AA07A940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C55A-6155-48DF-8A44-1DAECA62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-SBM-Validation-Tool-for-Elementary%20(5).xls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Certificate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482" y="4394233"/>
            <a:ext cx="9144000" cy="90109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By: Danny A. Asio</a:t>
            </a:r>
          </a:p>
          <a:p>
            <a:r>
              <a:rPr lang="en-GB" sz="2800" dirty="0" smtClean="0"/>
              <a:t>Division of </a:t>
            </a:r>
            <a:r>
              <a:rPr lang="en-GB" sz="2800" dirty="0" err="1" smtClean="0"/>
              <a:t>Misamis</a:t>
            </a:r>
            <a:r>
              <a:rPr lang="en-GB" sz="2800" dirty="0" smtClean="0"/>
              <a:t> Oriental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944203" y="955343"/>
            <a:ext cx="671469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/>
              <a:t>Key Performance </a:t>
            </a:r>
            <a:endParaRPr lang="en-US" sz="5000" b="1" dirty="0" smtClean="0"/>
          </a:p>
          <a:p>
            <a:pPr algn="ctr"/>
            <a:r>
              <a:rPr lang="en-US" sz="5000" b="1" dirty="0" smtClean="0"/>
              <a:t>Indicators </a:t>
            </a:r>
            <a:r>
              <a:rPr lang="en-US" sz="5000" b="1" dirty="0"/>
              <a:t>of the </a:t>
            </a:r>
            <a:endParaRPr lang="en-US" sz="5000" b="1" dirty="0" smtClean="0"/>
          </a:p>
          <a:p>
            <a:pPr algn="ctr"/>
            <a:r>
              <a:rPr lang="en-US" sz="5000" b="1" dirty="0" smtClean="0"/>
              <a:t>SBM </a:t>
            </a:r>
            <a:r>
              <a:rPr lang="en-US" sz="5000" b="1" dirty="0"/>
              <a:t>Validation Form</a:t>
            </a:r>
            <a:endParaRPr lang="en-GB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3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63807" y="5527815"/>
            <a:ext cx="4768754" cy="63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D.O. 44, s. 2015, section:</a:t>
            </a:r>
            <a:endParaRPr lang="en-US" sz="3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3857"/>
            <a:ext cx="10515600" cy="637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Drop-Out Rate (DR)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84" y="-1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Efficiency (25%)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789703"/>
            <a:ext cx="10515600" cy="63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Repetition Rate (RR)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684" y="4134433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Quality (30%)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3430" y="4890019"/>
            <a:ext cx="10515600" cy="63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Promotion Rate (PR),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4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38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6" y="618186"/>
            <a:ext cx="10515600" cy="637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Drop-Out Rate (DR)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24414"/>
              </p:ext>
            </p:extLst>
          </p:nvPr>
        </p:nvGraphicFramePr>
        <p:xfrm>
          <a:off x="0" y="1236373"/>
          <a:ext cx="8038531" cy="501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652022100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2607752261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1550992054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3678639150"/>
                    </a:ext>
                  </a:extLst>
                </a:gridCol>
              </a:tblGrid>
              <a:tr h="843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S.Y.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Enrollment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Dropout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DR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Dec.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2014-2015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1,117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2015-2016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1,388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2016-2017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1,463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5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Ave. % of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 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13.24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65598" y="5974118"/>
            <a:ext cx="10515600" cy="68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DR = (No. of Dropout/enrollment)x 100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84" y="-1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Efficiency (25%)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20403"/>
              </p:ext>
            </p:extLst>
          </p:nvPr>
        </p:nvGraphicFramePr>
        <p:xfrm>
          <a:off x="8475260" y="791823"/>
          <a:ext cx="3458831" cy="418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503"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Marginal: At least 5% </a:t>
                      </a:r>
                      <a:r>
                        <a:rPr lang="en-US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  <a:r>
                        <a:rPr lang="en-US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least 2% </a:t>
                      </a:r>
                      <a:r>
                        <a:rPr lang="en-US" sz="2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r>
                        <a:rPr lang="en-US" sz="2500" u="none" strike="noStrike" dirty="0" smtClean="0">
                          <a:effectLst/>
                        </a:rPr>
                        <a:t>High: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Has 0 </a:t>
                      </a:r>
                      <a:r>
                        <a:rPr lang="en-US" sz="2500" u="none" strike="noStrike" baseline="0" dirty="0" err="1" smtClean="0">
                          <a:effectLst/>
                        </a:rPr>
                        <a:t>Droput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rate or less than 2%</a:t>
                      </a:r>
                      <a:endParaRPr lang="en-US" sz="2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6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6" y="618186"/>
            <a:ext cx="10515600" cy="637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Repetition Rate (RR)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58271"/>
              </p:ext>
            </p:extLst>
          </p:nvPr>
        </p:nvGraphicFramePr>
        <p:xfrm>
          <a:off x="0" y="1236373"/>
          <a:ext cx="8038531" cy="501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652022100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2607752261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1550992054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3678639150"/>
                    </a:ext>
                  </a:extLst>
                </a:gridCol>
              </a:tblGrid>
              <a:tr h="843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S.Y.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Enrollment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Repeaters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RR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Dec.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2014-2015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1,117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2015-2016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1,388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2016-2017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1,463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5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Ave. % of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 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65598" y="5974118"/>
            <a:ext cx="10515600" cy="68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DR = (No. of Repeaters/Enrollment)x 100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84" y="-1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Efficiency (25%)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8475260" y="791823"/>
          <a:ext cx="3458831" cy="418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503"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Marginal: At least 5% </a:t>
                      </a:r>
                      <a:r>
                        <a:rPr lang="en-US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  <a:r>
                        <a:rPr lang="en-US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least 2% </a:t>
                      </a:r>
                      <a:r>
                        <a:rPr lang="en-US" sz="2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r>
                        <a:rPr lang="en-US" sz="2500" u="none" strike="noStrike" dirty="0" smtClean="0">
                          <a:effectLst/>
                        </a:rPr>
                        <a:t>High: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Has 0 </a:t>
                      </a:r>
                      <a:r>
                        <a:rPr lang="en-US" sz="2500" u="none" strike="noStrike" baseline="0" dirty="0" err="1" smtClean="0">
                          <a:effectLst/>
                        </a:rPr>
                        <a:t>Droput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rate or less than 2%</a:t>
                      </a:r>
                      <a:endParaRPr lang="en-US" sz="2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6" y="618186"/>
            <a:ext cx="10515600" cy="637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Promotion Rate (PR)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58607"/>
              </p:ext>
            </p:extLst>
          </p:nvPr>
        </p:nvGraphicFramePr>
        <p:xfrm>
          <a:off x="0" y="1236373"/>
          <a:ext cx="8038531" cy="501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99">
                  <a:extLst>
                    <a:ext uri="{9D8B030D-6E8A-4147-A177-3AD203B41FA5}">
                      <a16:colId xmlns:a16="http://schemas.microsoft.com/office/drawing/2014/main" val="652022100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2607752261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1550992054"/>
                    </a:ext>
                  </a:extLst>
                </a:gridCol>
                <a:gridCol w="914591">
                  <a:extLst>
                    <a:ext uri="{9D8B030D-6E8A-4147-A177-3AD203B41FA5}">
                      <a16:colId xmlns:a16="http://schemas.microsoft.com/office/drawing/2014/main" val="3678639150"/>
                    </a:ext>
                  </a:extLst>
                </a:gridCol>
              </a:tblGrid>
              <a:tr h="843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S.Y.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Enrollment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Promoted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Dec.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2014-2015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1,117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2015-2016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1,388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SY 2016-2017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           1,463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5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Ave. % of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 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13.24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7865" y="6157031"/>
            <a:ext cx="10515600" cy="68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DR = (No. of Promotees/enrollment)x 100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84" y="-1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Quality (30%)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455490"/>
              </p:ext>
            </p:extLst>
          </p:nvPr>
        </p:nvGraphicFramePr>
        <p:xfrm>
          <a:off x="8330073" y="229446"/>
          <a:ext cx="3674360" cy="189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 (Elementary)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Basedline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Marginal: At least 2%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least 5%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r>
                        <a:rPr lang="en-US" sz="1500" u="none" strike="noStrike" dirty="0" smtClean="0">
                          <a:effectLst/>
                        </a:rPr>
                        <a:t>High: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7%  </a:t>
                      </a:r>
                      <a:r>
                        <a:rPr lang="en-US" sz="1500" u="none" strike="noStrike" baseline="0" dirty="0" err="1" smtClean="0">
                          <a:effectLst/>
                        </a:rPr>
                        <a:t>inc.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or  75%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759108"/>
              </p:ext>
            </p:extLst>
          </p:nvPr>
        </p:nvGraphicFramePr>
        <p:xfrm>
          <a:off x="8330073" y="2153283"/>
          <a:ext cx="3674360" cy="189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Criteria (Secondary)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Basedline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Marginal: At least 7%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least 8%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r>
                        <a:rPr lang="en-US" sz="1500" u="none" strike="noStrike" dirty="0" smtClean="0">
                          <a:effectLst/>
                        </a:rPr>
                        <a:t>High: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10%  </a:t>
                      </a:r>
                      <a:r>
                        <a:rPr lang="en-US" sz="1500" u="none" strike="noStrike" baseline="0" dirty="0" err="1" smtClean="0">
                          <a:effectLst/>
                        </a:rPr>
                        <a:t>inc.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or  75%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03737"/>
              </p:ext>
            </p:extLst>
          </p:nvPr>
        </p:nvGraphicFramePr>
        <p:xfrm>
          <a:off x="8330073" y="4155157"/>
          <a:ext cx="3674360" cy="189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9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Marginal: 26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50%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51 – 75%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r>
                        <a:rPr lang="en-US" sz="1500" u="none" strike="noStrike" dirty="0" smtClean="0">
                          <a:effectLst/>
                        </a:rPr>
                        <a:t>High: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76 – 100%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22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1" y="3067826"/>
            <a:ext cx="6496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 action="ppaction://hlinkfile"/>
              </a:rPr>
              <a:t>2018 </a:t>
            </a:r>
            <a:r>
              <a:rPr lang="en-US" sz="3200" dirty="0">
                <a:hlinkClick r:id="rId2" action="ppaction://hlinkfile"/>
              </a:rPr>
              <a:t>– </a:t>
            </a:r>
            <a:r>
              <a:rPr lang="en-US" sz="3200" dirty="0" smtClean="0">
                <a:hlinkClick r:id="rId2" action="ppaction://hlinkfile"/>
              </a:rPr>
              <a:t>2019 </a:t>
            </a:r>
            <a:r>
              <a:rPr lang="en-US" sz="3200" dirty="0">
                <a:hlinkClick r:id="rId2" action="ppaction://hlinkfile"/>
              </a:rPr>
              <a:t>SBM Validation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16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132149"/>
              </p:ext>
            </p:extLst>
          </p:nvPr>
        </p:nvGraphicFramePr>
        <p:xfrm>
          <a:off x="95535" y="1064524"/>
          <a:ext cx="11982734" cy="567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58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946"/>
            <a:ext cx="10515600" cy="637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Computation for enrollment % of increase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11980"/>
              </p:ext>
            </p:extLst>
          </p:nvPr>
        </p:nvGraphicFramePr>
        <p:xfrm>
          <a:off x="838200" y="1825625"/>
          <a:ext cx="8833833" cy="24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 smtClean="0">
                          <a:effectLst/>
                        </a:rPr>
                        <a:t>S.Y.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Enrollment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>
                          <a:effectLst/>
                        </a:rPr>
                        <a:t>% of Increase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SY 2014-2015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           1,117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SY 2015-2016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           1,388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24.26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SY 2016-2017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           1,463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5.40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Ave. % of increase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>
                          <a:effectLst/>
                        </a:rPr>
                        <a:t> 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13.24</a:t>
                      </a:r>
                      <a:endParaRPr lang="en-US" sz="3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65598" y="5336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% of increase = ((present-previous)/previous)x 100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84" y="-1"/>
            <a:ext cx="758834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Option A </a:t>
            </a:r>
            <a:r>
              <a:rPr lang="en-US" dirty="0" smtClean="0"/>
              <a:t>(Enrollment % Increase)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Mapping Computation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1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Option B </a:t>
            </a:r>
            <a:r>
              <a:rPr lang="en-US" dirty="0" smtClean="0"/>
              <a:t>(Community Mapping)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13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171978"/>
            <a:ext cx="12192000" cy="3515932"/>
          </a:xfrm>
        </p:spPr>
        <p:txBody>
          <a:bodyPr>
            <a:noAutofit/>
          </a:bodyPr>
          <a:lstStyle/>
          <a:p>
            <a:pPr algn="l"/>
            <a:r>
              <a:rPr lang="en-US" sz="7200" i="1" dirty="0" smtClean="0"/>
              <a:t>let</a:t>
            </a:r>
            <a:r>
              <a:rPr lang="en-US" sz="6600" i="1" dirty="0" smtClean="0"/>
              <a:t>:</a:t>
            </a:r>
            <a:r>
              <a:rPr lang="en-US" sz="6600" dirty="0" smtClean="0"/>
              <a:t>  </a:t>
            </a:r>
            <a:r>
              <a:rPr lang="en-US" sz="7200" b="1" u="sng" dirty="0" smtClean="0"/>
              <a:t>1,517</a:t>
            </a:r>
            <a:r>
              <a:rPr lang="en-US" sz="7200" dirty="0" smtClean="0"/>
              <a:t>= </a:t>
            </a:r>
            <a:r>
              <a:rPr lang="en-US" dirty="0" smtClean="0"/>
              <a:t>total number of school age children in the </a:t>
            </a:r>
            <a:r>
              <a:rPr lang="en-US" b="1" u="sng" dirty="0" smtClean="0"/>
              <a:t>assigned</a:t>
            </a:r>
            <a:r>
              <a:rPr lang="en-US" dirty="0" smtClean="0"/>
              <a:t> zone/ community/ barangay/municipality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537"/>
            <a:ext cx="12192000" cy="553177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668" y="1222666"/>
            <a:ext cx="5968351" cy="4278094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1,117-</a:t>
            </a:r>
            <a:r>
              <a:rPr lang="en-US" sz="3200" dirty="0" smtClean="0"/>
              <a:t>school enrolment</a:t>
            </a:r>
          </a:p>
          <a:p>
            <a:pPr algn="ctr"/>
            <a:r>
              <a:rPr lang="en-US" sz="3600" dirty="0" smtClean="0"/>
              <a:t>1,017-</a:t>
            </a:r>
            <a:r>
              <a:rPr lang="en-US" sz="2400" dirty="0" smtClean="0"/>
              <a:t>School Age Children</a:t>
            </a:r>
            <a:r>
              <a:rPr lang="en-US" sz="3600" dirty="0" smtClean="0"/>
              <a:t>, 100-</a:t>
            </a:r>
            <a:r>
              <a:rPr lang="en-US" sz="2400" dirty="0" smtClean="0"/>
              <a:t>over age</a:t>
            </a:r>
          </a:p>
          <a:p>
            <a:pPr algn="ctr"/>
            <a:endParaRPr lang="en-US" sz="2800" dirty="0" smtClean="0"/>
          </a:p>
          <a:p>
            <a:endParaRPr lang="en-US" sz="2400" dirty="0" smtClean="0"/>
          </a:p>
          <a:p>
            <a:r>
              <a:rPr lang="en-US" sz="3600" dirty="0" smtClean="0"/>
              <a:t>  </a:t>
            </a:r>
            <a:r>
              <a:rPr lang="en-US" sz="2800" dirty="0"/>
              <a:t>987-within the </a:t>
            </a:r>
            <a:r>
              <a:rPr lang="en-US" sz="2800" dirty="0" smtClean="0"/>
              <a:t>barangay/ community</a:t>
            </a:r>
          </a:p>
          <a:p>
            <a:r>
              <a:rPr lang="en-US" sz="3200" dirty="0" smtClean="0"/>
              <a:t>    </a:t>
            </a:r>
            <a:r>
              <a:rPr lang="en-US" sz="3100" dirty="0" smtClean="0"/>
              <a:t>30-</a:t>
            </a:r>
            <a:r>
              <a:rPr lang="en-US" sz="2400" dirty="0" smtClean="0"/>
              <a:t>from </a:t>
            </a:r>
            <a:r>
              <a:rPr lang="en-US" sz="2400" dirty="0"/>
              <a:t>other barangay(s</a:t>
            </a:r>
            <a:r>
              <a:rPr lang="en-US" sz="2400" dirty="0" smtClean="0"/>
              <a:t>)/community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endParaRPr lang="en-US" sz="2800" dirty="0" smtClean="0"/>
          </a:p>
          <a:p>
            <a:pPr algn="ctr"/>
            <a:r>
              <a:rPr lang="en-US" dirty="0" smtClean="0"/>
              <a:t>Since there are </a:t>
            </a:r>
            <a:r>
              <a:rPr lang="en-US" sz="2000" b="1" dirty="0" smtClean="0"/>
              <a:t>1517</a:t>
            </a:r>
            <a:r>
              <a:rPr lang="en-US" dirty="0" smtClean="0"/>
              <a:t> school Age Children in the Community and only </a:t>
            </a:r>
            <a:r>
              <a:rPr lang="en-US" sz="2000" b="1" dirty="0" smtClean="0"/>
              <a:t>987</a:t>
            </a:r>
            <a:r>
              <a:rPr lang="en-US" dirty="0" smtClean="0"/>
              <a:t> enrolled in your school from the community… </a:t>
            </a:r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53687" y="1222666"/>
            <a:ext cx="5433513" cy="421653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…then, there are</a:t>
            </a:r>
            <a:endParaRPr lang="en-US" sz="2400" dirty="0" smtClean="0"/>
          </a:p>
          <a:p>
            <a:pPr algn="ctr"/>
            <a:r>
              <a:rPr lang="en-US" sz="4000" dirty="0" smtClean="0"/>
              <a:t>530-</a:t>
            </a:r>
            <a:r>
              <a:rPr lang="en-US" sz="2800" dirty="0" smtClean="0"/>
              <a:t>not enrolled in your school </a:t>
            </a:r>
            <a:endParaRPr lang="en-US" sz="4000" dirty="0" smtClean="0"/>
          </a:p>
          <a:p>
            <a:endParaRPr lang="en-US" sz="2000" dirty="0" smtClean="0"/>
          </a:p>
          <a:p>
            <a:pPr algn="ctr"/>
            <a:r>
              <a:rPr lang="en-US" sz="3600" dirty="0" smtClean="0"/>
              <a:t>470 </a:t>
            </a:r>
            <a:r>
              <a:rPr lang="en-US" sz="3200" dirty="0" smtClean="0"/>
              <a:t>– </a:t>
            </a:r>
            <a:r>
              <a:rPr lang="en-US" sz="2800" dirty="0" smtClean="0"/>
              <a:t>Enrolled to other schools (thru mapping)</a:t>
            </a:r>
            <a:endParaRPr lang="en-US" sz="2800" dirty="0"/>
          </a:p>
          <a:p>
            <a:endParaRPr lang="en-US" sz="2000" dirty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60 </a:t>
            </a:r>
            <a:r>
              <a:rPr lang="en-US" sz="2800" dirty="0" smtClean="0">
                <a:solidFill>
                  <a:srgbClr val="FF0000"/>
                </a:solidFill>
              </a:rPr>
              <a:t>– School-Aged Children NOT enrolled (thru mapping)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670038"/>
                <a:ext cx="12084148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Computation: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1517</m:t>
                                </m:r>
                              </m:den>
                            </m:f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𝟎𝟒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1pt.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85 - 89.99),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2pts</a:t>
                </a:r>
                <a:r>
                  <a:rPr lang="en-US" sz="2800" dirty="0">
                    <a:solidFill>
                      <a:srgbClr val="0070C0"/>
                    </a:solidFill>
                  </a:rPr>
                  <a:t>. 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90 - 94.99),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3pts</a:t>
                </a:r>
                <a:r>
                  <a:rPr lang="en-US" sz="2800" dirty="0">
                    <a:solidFill>
                      <a:srgbClr val="0070C0"/>
                    </a:solidFill>
                  </a:rPr>
                  <a:t>. 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95 - 100</a:t>
                </a:r>
                <a:r>
                  <a:rPr lang="en-US" sz="2500" dirty="0">
                    <a:solidFill>
                      <a:srgbClr val="0070C0"/>
                    </a:solidFill>
                  </a:rPr>
                  <a:t>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70038"/>
                <a:ext cx="12084148" cy="1691104"/>
              </a:xfrm>
              <a:prstGeom prst="rect">
                <a:avLst/>
              </a:prstGeom>
              <a:blipFill>
                <a:blip r:embed="rId4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1,517</a:t>
            </a:r>
            <a:r>
              <a:rPr lang="en-US" dirty="0" smtClean="0"/>
              <a:t> </a:t>
            </a:r>
            <a:r>
              <a:rPr lang="en-US" sz="4800" dirty="0" smtClean="0"/>
              <a:t>– School Age Children in the community</a:t>
            </a:r>
            <a:endParaRPr lang="en-US" sz="4800" dirty="0"/>
          </a:p>
        </p:txBody>
      </p:sp>
      <p:sp>
        <p:nvSpPr>
          <p:cNvPr id="9" name="Down Arrow 8"/>
          <p:cNvSpPr/>
          <p:nvPr/>
        </p:nvSpPr>
        <p:spPr>
          <a:xfrm>
            <a:off x="914399" y="2415654"/>
            <a:ext cx="251791" cy="8841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66190" y="808383"/>
            <a:ext cx="1895062" cy="544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57600" y="4359965"/>
            <a:ext cx="3476942" cy="1510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49438" y="4839041"/>
            <a:ext cx="55407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25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/>
      <p:bldP spid="8" grpId="0" animBg="1"/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Try this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68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537"/>
            <a:ext cx="12192000" cy="553177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668" y="1222666"/>
            <a:ext cx="5968351" cy="4278094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2,317-</a:t>
            </a:r>
            <a:r>
              <a:rPr lang="en-US" sz="3200" dirty="0" smtClean="0"/>
              <a:t>school enrollment</a:t>
            </a:r>
          </a:p>
          <a:p>
            <a:pPr algn="ctr"/>
            <a:r>
              <a:rPr lang="en-US" sz="3600" dirty="0" smtClean="0"/>
              <a:t>2,115-</a:t>
            </a:r>
            <a:r>
              <a:rPr lang="en-US" sz="2400" dirty="0" smtClean="0"/>
              <a:t>School Age Children</a:t>
            </a:r>
            <a:r>
              <a:rPr lang="en-US" sz="3600" dirty="0" smtClean="0"/>
              <a:t>, 202-</a:t>
            </a:r>
            <a:r>
              <a:rPr lang="en-US" sz="2400" dirty="0" smtClean="0"/>
              <a:t>over age</a:t>
            </a:r>
          </a:p>
          <a:p>
            <a:pPr algn="ctr"/>
            <a:endParaRPr lang="en-US" sz="2800" dirty="0" smtClean="0"/>
          </a:p>
          <a:p>
            <a:endParaRPr lang="en-US" sz="2400" dirty="0" smtClean="0"/>
          </a:p>
          <a:p>
            <a:r>
              <a:rPr lang="en-US" sz="3600" dirty="0" smtClean="0"/>
              <a:t>  </a:t>
            </a:r>
            <a:r>
              <a:rPr lang="en-US" sz="2800" dirty="0" smtClean="0"/>
              <a:t>2,000-</a:t>
            </a:r>
            <a:r>
              <a:rPr lang="en-US" sz="2500" dirty="0" smtClean="0"/>
              <a:t>within </a:t>
            </a:r>
            <a:r>
              <a:rPr lang="en-US" sz="2500" dirty="0"/>
              <a:t>the </a:t>
            </a:r>
            <a:r>
              <a:rPr lang="en-US" sz="2500" dirty="0" smtClean="0"/>
              <a:t>barangay/ community</a:t>
            </a:r>
          </a:p>
          <a:p>
            <a:r>
              <a:rPr lang="en-US" sz="3200" dirty="0" smtClean="0"/>
              <a:t>    </a:t>
            </a:r>
            <a:r>
              <a:rPr lang="en-US" sz="3100" dirty="0" smtClean="0"/>
              <a:t>115-</a:t>
            </a:r>
            <a:r>
              <a:rPr lang="en-US" sz="2400" dirty="0" smtClean="0"/>
              <a:t>from </a:t>
            </a:r>
            <a:r>
              <a:rPr lang="en-US" sz="2400" dirty="0"/>
              <a:t>other barangay(s</a:t>
            </a:r>
            <a:r>
              <a:rPr lang="en-US" sz="2400" dirty="0" smtClean="0"/>
              <a:t>)/community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endParaRPr lang="en-US" sz="2800" dirty="0" smtClean="0"/>
          </a:p>
          <a:p>
            <a:pPr algn="ctr"/>
            <a:r>
              <a:rPr lang="en-US" dirty="0" smtClean="0"/>
              <a:t>Since there are </a:t>
            </a:r>
            <a:r>
              <a:rPr lang="en-US" sz="2000" b="1" dirty="0" smtClean="0"/>
              <a:t>3251</a:t>
            </a:r>
            <a:r>
              <a:rPr lang="en-US" dirty="0" smtClean="0"/>
              <a:t> school Age Children in the Community and only </a:t>
            </a:r>
            <a:r>
              <a:rPr lang="en-US" sz="2000" b="1" dirty="0" smtClean="0"/>
              <a:t>2000</a:t>
            </a:r>
            <a:r>
              <a:rPr lang="en-US" dirty="0" smtClean="0"/>
              <a:t> enrolled in your school … </a:t>
            </a:r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53687" y="1222666"/>
            <a:ext cx="5433513" cy="421653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…hence, there are</a:t>
            </a:r>
            <a:endParaRPr lang="en-US" sz="2400" dirty="0" smtClean="0"/>
          </a:p>
          <a:p>
            <a:pPr algn="ctr"/>
            <a:r>
              <a:rPr lang="en-US" sz="4000" dirty="0" smtClean="0"/>
              <a:t>1251-</a:t>
            </a:r>
            <a:r>
              <a:rPr lang="en-US" sz="2800" dirty="0" smtClean="0"/>
              <a:t>not enrolled in your school </a:t>
            </a:r>
            <a:endParaRPr lang="en-US" sz="4000" dirty="0" smtClean="0"/>
          </a:p>
          <a:p>
            <a:endParaRPr lang="en-US" sz="2000" dirty="0" smtClean="0"/>
          </a:p>
          <a:p>
            <a:pPr algn="ctr"/>
            <a:r>
              <a:rPr lang="en-US" sz="3600" dirty="0" smtClean="0"/>
              <a:t>1051 </a:t>
            </a:r>
            <a:r>
              <a:rPr lang="en-US" sz="3200" dirty="0" smtClean="0"/>
              <a:t>– </a:t>
            </a:r>
            <a:r>
              <a:rPr lang="en-US" sz="2800" dirty="0" smtClean="0"/>
              <a:t>Enrolled to other schools (thru mapping)</a:t>
            </a:r>
            <a:endParaRPr lang="en-US" sz="2800" dirty="0"/>
          </a:p>
          <a:p>
            <a:endParaRPr lang="en-US" sz="2000" dirty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200 </a:t>
            </a:r>
            <a:r>
              <a:rPr lang="en-US" sz="2800" dirty="0" smtClean="0">
                <a:solidFill>
                  <a:srgbClr val="FF0000"/>
                </a:solidFill>
              </a:rPr>
              <a:t>– School-Aged Children NOT enrolled (thru mapping)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670038"/>
                <a:ext cx="12084148" cy="1708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Computation: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PH" sz="32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PH" sz="3200" b="0" i="1" smtClean="0">
                                    <a:latin typeface="Cambria Math" panose="02040503050406030204" pitchFamily="18" charset="0"/>
                                  </a:rPr>
                                  <m:t>3251</m:t>
                                </m:r>
                              </m:den>
                            </m:f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3200" b="1" i="0" smtClean="0"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en-PH" sz="32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PH" sz="3200" b="1" i="0" smtClean="0">
                        <a:latin typeface="Cambria Math" panose="02040503050406030204" pitchFamily="18" charset="0"/>
                      </a:rPr>
                      <m:t>𝟖𝟓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1pt.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85 - 89.99),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2pts</a:t>
                </a:r>
                <a:r>
                  <a:rPr lang="en-US" sz="2800" dirty="0">
                    <a:solidFill>
                      <a:srgbClr val="0070C0"/>
                    </a:solidFill>
                  </a:rPr>
                  <a:t>. 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90 - 94.99),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3pts</a:t>
                </a:r>
                <a:r>
                  <a:rPr lang="en-US" sz="2800" dirty="0">
                    <a:solidFill>
                      <a:srgbClr val="0070C0"/>
                    </a:solidFill>
                  </a:rPr>
                  <a:t>. </a:t>
                </a:r>
                <a:r>
                  <a:rPr lang="en-US" sz="2500" dirty="0">
                    <a:solidFill>
                      <a:srgbClr val="0070C0"/>
                    </a:solidFill>
                  </a:rPr>
                  <a:t>(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95 - 100</a:t>
                </a:r>
                <a:r>
                  <a:rPr lang="en-US" sz="2500" dirty="0">
                    <a:solidFill>
                      <a:srgbClr val="0070C0"/>
                    </a:solidFill>
                  </a:rPr>
                  <a:t>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70038"/>
                <a:ext cx="12084148" cy="1708929"/>
              </a:xfrm>
              <a:prstGeom prst="rect">
                <a:avLst/>
              </a:prstGeom>
              <a:blipFill>
                <a:blip r:embed="rId4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3251</a:t>
            </a:r>
            <a:r>
              <a:rPr lang="en-US" dirty="0" smtClean="0"/>
              <a:t> </a:t>
            </a:r>
            <a:r>
              <a:rPr lang="en-US" sz="4800" dirty="0" smtClean="0"/>
              <a:t>– School Age Children in the community</a:t>
            </a:r>
            <a:endParaRPr lang="en-US" sz="4800" dirty="0"/>
          </a:p>
        </p:txBody>
      </p:sp>
      <p:sp>
        <p:nvSpPr>
          <p:cNvPr id="9" name="Down Arrow 8"/>
          <p:cNvSpPr/>
          <p:nvPr/>
        </p:nvSpPr>
        <p:spPr>
          <a:xfrm>
            <a:off x="914399" y="2415654"/>
            <a:ext cx="251791" cy="8841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49438" y="4839041"/>
            <a:ext cx="55407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41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/>
      <p:bldP spid="8" grpId="0" animBg="1"/>
      <p:bldP spid="9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25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741</Words>
  <Application>Microsoft Office PowerPoint</Application>
  <PresentationFormat>Widescreen</PresentationFormat>
  <Paragraphs>218</Paragraphs>
  <Slides>17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Computation for enrollment % of increase</vt:lpstr>
      <vt:lpstr>Community Mapping Computation</vt:lpstr>
      <vt:lpstr>let:  1,517= total number of school age children in the assigned zone/ community/ barangay/municipality</vt:lpstr>
      <vt:lpstr>PowerPoint Presentation</vt:lpstr>
      <vt:lpstr>Try this</vt:lpstr>
      <vt:lpstr>PowerPoint Presentation</vt:lpstr>
      <vt:lpstr>PowerPoint Presentation</vt:lpstr>
      <vt:lpstr>Drop-Out Rate (DR)</vt:lpstr>
      <vt:lpstr>PowerPoint Presentation</vt:lpstr>
      <vt:lpstr>Drop-Out Rate (DR)</vt:lpstr>
      <vt:lpstr>Repetition Rate (RR)</vt:lpstr>
      <vt:lpstr>Promotion Rate (PR)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1517= total number of school age children in the assigned community/barangay/municipality zone</dc:title>
  <dc:creator>Danny A. Asio</dc:creator>
  <cp:lastModifiedBy>Danny A. Asio</cp:lastModifiedBy>
  <cp:revision>76</cp:revision>
  <dcterms:created xsi:type="dcterms:W3CDTF">2017-09-13T17:29:16Z</dcterms:created>
  <dcterms:modified xsi:type="dcterms:W3CDTF">2018-06-20T02:26:30Z</dcterms:modified>
</cp:coreProperties>
</file>