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03" r:id="rId1"/>
  </p:sldMasterIdLst>
  <p:notesMasterIdLst>
    <p:notesMasterId r:id="rId38"/>
  </p:notesMasterIdLst>
  <p:handoutMasterIdLst>
    <p:handoutMasterId r:id="rId39"/>
  </p:handoutMasterIdLst>
  <p:sldIdLst>
    <p:sldId id="256" r:id="rId2"/>
    <p:sldId id="322" r:id="rId3"/>
    <p:sldId id="257" r:id="rId4"/>
    <p:sldId id="308" r:id="rId5"/>
    <p:sldId id="258" r:id="rId6"/>
    <p:sldId id="305" r:id="rId7"/>
    <p:sldId id="260" r:id="rId8"/>
    <p:sldId id="264" r:id="rId9"/>
    <p:sldId id="309" r:id="rId10"/>
    <p:sldId id="274" r:id="rId11"/>
    <p:sldId id="266" r:id="rId12"/>
    <p:sldId id="267" r:id="rId13"/>
    <p:sldId id="268" r:id="rId14"/>
    <p:sldId id="292" r:id="rId15"/>
    <p:sldId id="300" r:id="rId16"/>
    <p:sldId id="302" r:id="rId17"/>
    <p:sldId id="297" r:id="rId18"/>
    <p:sldId id="307" r:id="rId19"/>
    <p:sldId id="269" r:id="rId20"/>
    <p:sldId id="310" r:id="rId21"/>
    <p:sldId id="311" r:id="rId22"/>
    <p:sldId id="312" r:id="rId23"/>
    <p:sldId id="313" r:id="rId24"/>
    <p:sldId id="314" r:id="rId25"/>
    <p:sldId id="315" r:id="rId26"/>
    <p:sldId id="281" r:id="rId27"/>
    <p:sldId id="318" r:id="rId28"/>
    <p:sldId id="317" r:id="rId29"/>
    <p:sldId id="319" r:id="rId30"/>
    <p:sldId id="320" r:id="rId31"/>
    <p:sldId id="321" r:id="rId32"/>
    <p:sldId id="323" r:id="rId33"/>
    <p:sldId id="324" r:id="rId34"/>
    <p:sldId id="304" r:id="rId35"/>
    <p:sldId id="316" r:id="rId36"/>
    <p:sldId id="276" r:id="rId37"/>
  </p:sldIdLst>
  <p:sldSz cx="12192000" cy="6858000"/>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32" autoAdjust="0"/>
    <p:restoredTop sz="80467" autoAdjust="0"/>
  </p:normalViewPr>
  <p:slideViewPr>
    <p:cSldViewPr snapToGrid="0">
      <p:cViewPr varScale="1">
        <p:scale>
          <a:sx n="70" d="100"/>
          <a:sy n="70"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913523-D586-4D74-9E7A-339C94A38E80}" type="doc">
      <dgm:prSet loTypeId="urn:microsoft.com/office/officeart/2005/8/layout/chevron2" loCatId="list" qsTypeId="urn:microsoft.com/office/officeart/2005/8/quickstyle/simple3" qsCatId="simple" csTypeId="urn:microsoft.com/office/officeart/2005/8/colors/accent1_2" csCatId="accent1" phldr="1"/>
      <dgm:spPr/>
      <dgm:t>
        <a:bodyPr/>
        <a:lstStyle/>
        <a:p>
          <a:endParaRPr lang="en-US"/>
        </a:p>
      </dgm:t>
    </dgm:pt>
    <dgm:pt modelId="{5946450E-793B-477F-A88A-46520532F46D}">
      <dgm:prSet phldrT="[Text]"/>
      <dgm:spPr/>
      <dgm:t>
        <a:bodyPr/>
        <a:lstStyle/>
        <a:p>
          <a:endParaRPr lang="en-US" dirty="0"/>
        </a:p>
      </dgm:t>
    </dgm:pt>
    <dgm:pt modelId="{B2527B13-6CFD-4BE9-86EC-9EB0EAC45E47}" type="parTrans" cxnId="{44A6D4FE-1895-4323-AAC0-C3648B314F63}">
      <dgm:prSet/>
      <dgm:spPr/>
      <dgm:t>
        <a:bodyPr/>
        <a:lstStyle/>
        <a:p>
          <a:endParaRPr lang="en-US"/>
        </a:p>
      </dgm:t>
    </dgm:pt>
    <dgm:pt modelId="{1332B394-BD4E-4F3F-8D21-F3757FEA1965}" type="sibTrans" cxnId="{44A6D4FE-1895-4323-AAC0-C3648B314F63}">
      <dgm:prSet/>
      <dgm:spPr/>
      <dgm:t>
        <a:bodyPr/>
        <a:lstStyle/>
        <a:p>
          <a:endParaRPr lang="en-US"/>
        </a:p>
      </dgm:t>
    </dgm:pt>
    <dgm:pt modelId="{37912EB2-1247-46FD-A8D4-A073DD049515}">
      <dgm:prSet phldrT="[Text]"/>
      <dgm:spPr/>
      <dgm:t>
        <a:bodyPr/>
        <a:lstStyle/>
        <a:p>
          <a:r>
            <a:rPr lang="en-PH" b="1" dirty="0" smtClean="0">
              <a:latin typeface="+mn-lt"/>
            </a:rPr>
            <a:t>Manages the SBM assessment validation process.</a:t>
          </a:r>
          <a:endParaRPr lang="en-US" b="1" dirty="0">
            <a:latin typeface="+mn-lt"/>
          </a:endParaRPr>
        </a:p>
      </dgm:t>
    </dgm:pt>
    <dgm:pt modelId="{6E63F69A-C063-4D9B-87FD-A5A31ADB100D}" type="parTrans" cxnId="{525CC776-F9CF-4333-9A35-EA114A7106B0}">
      <dgm:prSet/>
      <dgm:spPr/>
      <dgm:t>
        <a:bodyPr/>
        <a:lstStyle/>
        <a:p>
          <a:endParaRPr lang="en-US"/>
        </a:p>
      </dgm:t>
    </dgm:pt>
    <dgm:pt modelId="{CF4C138F-2791-475A-922F-20DFFAFD8BD0}" type="sibTrans" cxnId="{525CC776-F9CF-4333-9A35-EA114A7106B0}">
      <dgm:prSet/>
      <dgm:spPr/>
      <dgm:t>
        <a:bodyPr/>
        <a:lstStyle/>
        <a:p>
          <a:endParaRPr lang="en-US"/>
        </a:p>
      </dgm:t>
    </dgm:pt>
    <dgm:pt modelId="{65E409F2-3B4B-468D-8F10-BE03CA93FBFE}">
      <dgm:prSet phldrT="[Text]"/>
      <dgm:spPr/>
      <dgm:t>
        <a:bodyPr/>
        <a:lstStyle/>
        <a:p>
          <a:r>
            <a:rPr lang="en-PH" b="1" dirty="0" smtClean="0">
              <a:latin typeface="+mn-lt"/>
            </a:rPr>
            <a:t>Issues notices to the schools  concerned on the scheduled on-site  validation.</a:t>
          </a:r>
          <a:endParaRPr lang="en-US" b="1" dirty="0">
            <a:latin typeface="+mn-lt"/>
          </a:endParaRPr>
        </a:p>
      </dgm:t>
    </dgm:pt>
    <dgm:pt modelId="{60016C79-DE9B-4658-96A5-C9FF44F36E89}" type="parTrans" cxnId="{C3D5C2BA-2C86-4C51-A5F1-42B4142A83AA}">
      <dgm:prSet/>
      <dgm:spPr/>
      <dgm:t>
        <a:bodyPr/>
        <a:lstStyle/>
        <a:p>
          <a:endParaRPr lang="en-US"/>
        </a:p>
      </dgm:t>
    </dgm:pt>
    <dgm:pt modelId="{B82958ED-240A-4AA0-8BBA-4AB91F23F7BA}" type="sibTrans" cxnId="{C3D5C2BA-2C86-4C51-A5F1-42B4142A83AA}">
      <dgm:prSet/>
      <dgm:spPr/>
      <dgm:t>
        <a:bodyPr/>
        <a:lstStyle/>
        <a:p>
          <a:endParaRPr lang="en-US"/>
        </a:p>
      </dgm:t>
    </dgm:pt>
    <dgm:pt modelId="{719F103C-25B0-4F0D-BFB7-26B93311B63E}">
      <dgm:prSet phldrT="[Text]"/>
      <dgm:spPr/>
      <dgm:t>
        <a:bodyPr/>
        <a:lstStyle/>
        <a:p>
          <a:endParaRPr lang="en-US" dirty="0"/>
        </a:p>
      </dgm:t>
    </dgm:pt>
    <dgm:pt modelId="{51C82ED7-0145-4C0B-ACFE-88B6AF0402DA}" type="parTrans" cxnId="{C612DA4B-E1D0-4A55-96BF-7BBE4A714F9D}">
      <dgm:prSet/>
      <dgm:spPr/>
      <dgm:t>
        <a:bodyPr/>
        <a:lstStyle/>
        <a:p>
          <a:endParaRPr lang="en-US"/>
        </a:p>
      </dgm:t>
    </dgm:pt>
    <dgm:pt modelId="{1ED47921-B3BC-45D0-876D-EB0716D80B7E}" type="sibTrans" cxnId="{C612DA4B-E1D0-4A55-96BF-7BBE4A714F9D}">
      <dgm:prSet/>
      <dgm:spPr/>
      <dgm:t>
        <a:bodyPr/>
        <a:lstStyle/>
        <a:p>
          <a:endParaRPr lang="en-US"/>
        </a:p>
      </dgm:t>
    </dgm:pt>
    <dgm:pt modelId="{EC76C79A-02A4-4381-9F3B-02C190C091F6}">
      <dgm:prSet phldrT="[Text]" custT="1"/>
      <dgm:spPr/>
      <dgm:t>
        <a:bodyPr/>
        <a:lstStyle/>
        <a:p>
          <a:r>
            <a:rPr lang="en-PH" sz="2400" b="1" dirty="0" smtClean="0"/>
            <a:t>Receives results from the different RCTs. </a:t>
          </a:r>
          <a:endParaRPr lang="en-US" sz="2400" b="1" dirty="0"/>
        </a:p>
      </dgm:t>
    </dgm:pt>
    <dgm:pt modelId="{E6415F21-4664-4F3B-8E4E-C6359E2A05B1}" type="parTrans" cxnId="{53C46228-7100-4AF1-85ED-763C8B6BCBA7}">
      <dgm:prSet/>
      <dgm:spPr/>
      <dgm:t>
        <a:bodyPr/>
        <a:lstStyle/>
        <a:p>
          <a:endParaRPr lang="en-US"/>
        </a:p>
      </dgm:t>
    </dgm:pt>
    <dgm:pt modelId="{4E18F674-163C-47C2-A3B5-3C623128587F}" type="sibTrans" cxnId="{53C46228-7100-4AF1-85ED-763C8B6BCBA7}">
      <dgm:prSet/>
      <dgm:spPr/>
      <dgm:t>
        <a:bodyPr/>
        <a:lstStyle/>
        <a:p>
          <a:endParaRPr lang="en-US"/>
        </a:p>
      </dgm:t>
    </dgm:pt>
    <dgm:pt modelId="{A72652B9-6B40-43E1-B0FB-78F25A471F34}">
      <dgm:prSet phldrT="[Text]" custT="1"/>
      <dgm:spPr/>
      <dgm:t>
        <a:bodyPr/>
        <a:lstStyle/>
        <a:p>
          <a:r>
            <a:rPr lang="en-PH" sz="2400" b="1" dirty="0" smtClean="0">
              <a:latin typeface="+mn-lt"/>
            </a:rPr>
            <a:t>Recommends  approval for the Recognition of Levels II &amp; III schools as  well as those for the Level III accreditation</a:t>
          </a:r>
          <a:r>
            <a:rPr lang="en-PH" sz="1700" dirty="0" smtClean="0">
              <a:latin typeface="+mn-lt"/>
            </a:rPr>
            <a:t>.</a:t>
          </a:r>
          <a:endParaRPr lang="en-US" sz="2400" b="1" dirty="0">
            <a:latin typeface="+mn-lt"/>
          </a:endParaRPr>
        </a:p>
      </dgm:t>
    </dgm:pt>
    <dgm:pt modelId="{FE106AB2-59E4-47B2-93CF-F07B8FF3CF90}" type="parTrans" cxnId="{19AA025D-C5F7-4468-B794-D137E2E68691}">
      <dgm:prSet/>
      <dgm:spPr/>
      <dgm:t>
        <a:bodyPr/>
        <a:lstStyle/>
        <a:p>
          <a:endParaRPr lang="en-US"/>
        </a:p>
      </dgm:t>
    </dgm:pt>
    <dgm:pt modelId="{F16E6E5F-41E2-4E97-AEE4-28154ABA79F2}" type="sibTrans" cxnId="{19AA025D-C5F7-4468-B794-D137E2E68691}">
      <dgm:prSet/>
      <dgm:spPr/>
      <dgm:t>
        <a:bodyPr/>
        <a:lstStyle/>
        <a:p>
          <a:endParaRPr lang="en-US"/>
        </a:p>
      </dgm:t>
    </dgm:pt>
    <dgm:pt modelId="{2CEA8D6B-975F-4F63-9041-0CD2E16D0189}">
      <dgm:prSet phldrT="[Text]"/>
      <dgm:spPr/>
      <dgm:t>
        <a:bodyPr/>
        <a:lstStyle/>
        <a:p>
          <a:endParaRPr lang="en-US" dirty="0"/>
        </a:p>
      </dgm:t>
    </dgm:pt>
    <dgm:pt modelId="{4DEA2226-C5B9-4F61-BD9E-03EC946D9977}" type="parTrans" cxnId="{CE260556-A8F4-4E42-8D97-490E65A3C068}">
      <dgm:prSet/>
      <dgm:spPr/>
      <dgm:t>
        <a:bodyPr/>
        <a:lstStyle/>
        <a:p>
          <a:endParaRPr lang="en-US"/>
        </a:p>
      </dgm:t>
    </dgm:pt>
    <dgm:pt modelId="{C212ED9B-6515-4B18-839B-D9C922BDE36A}" type="sibTrans" cxnId="{CE260556-A8F4-4E42-8D97-490E65A3C068}">
      <dgm:prSet/>
      <dgm:spPr/>
      <dgm:t>
        <a:bodyPr/>
        <a:lstStyle/>
        <a:p>
          <a:endParaRPr lang="en-US"/>
        </a:p>
      </dgm:t>
    </dgm:pt>
    <dgm:pt modelId="{5FFA8C77-2338-4C5E-A321-A3D5323B1064}">
      <dgm:prSet phldrT="[Text]" custT="1"/>
      <dgm:spPr/>
      <dgm:t>
        <a:bodyPr/>
        <a:lstStyle/>
        <a:p>
          <a:r>
            <a:rPr lang="en-PH" sz="2400" b="1" dirty="0" smtClean="0">
              <a:latin typeface="+mn-lt"/>
            </a:rPr>
            <a:t>Facilitates the conduct of the Awarding of Plaques/Certificates</a:t>
          </a:r>
          <a:r>
            <a:rPr lang="en-PH" sz="2400" dirty="0" smtClean="0">
              <a:latin typeface="+mn-lt"/>
            </a:rPr>
            <a:t>.</a:t>
          </a:r>
          <a:endParaRPr lang="en-US" sz="2400" dirty="0">
            <a:latin typeface="+mn-lt"/>
          </a:endParaRPr>
        </a:p>
      </dgm:t>
    </dgm:pt>
    <dgm:pt modelId="{A582BC10-1115-4AC8-AC9D-0278C5D43C02}" type="parTrans" cxnId="{B53FC939-1726-458E-88F4-E221959FDB1E}">
      <dgm:prSet/>
      <dgm:spPr/>
      <dgm:t>
        <a:bodyPr/>
        <a:lstStyle/>
        <a:p>
          <a:endParaRPr lang="en-US"/>
        </a:p>
      </dgm:t>
    </dgm:pt>
    <dgm:pt modelId="{7D981DB4-1148-4A3E-BE04-3A7CE5C30681}" type="sibTrans" cxnId="{B53FC939-1726-458E-88F4-E221959FDB1E}">
      <dgm:prSet/>
      <dgm:spPr/>
      <dgm:t>
        <a:bodyPr/>
        <a:lstStyle/>
        <a:p>
          <a:endParaRPr lang="en-US"/>
        </a:p>
      </dgm:t>
    </dgm:pt>
    <dgm:pt modelId="{A4901DA9-21AA-4E48-BC4A-3ABCF4F6BE43}">
      <dgm:prSet phldrT="[Text]" custT="1"/>
      <dgm:spPr/>
      <dgm:t>
        <a:bodyPr/>
        <a:lstStyle/>
        <a:p>
          <a:r>
            <a:rPr lang="en-PH" sz="2400" b="1" dirty="0" smtClean="0">
              <a:latin typeface="+mn-lt"/>
            </a:rPr>
            <a:t>Facilitates continuous improvement in the management of the SBM validation process.</a:t>
          </a:r>
          <a:endParaRPr lang="en-US" sz="2400" b="1" dirty="0">
            <a:latin typeface="+mn-lt"/>
          </a:endParaRPr>
        </a:p>
      </dgm:t>
    </dgm:pt>
    <dgm:pt modelId="{97FEF7D2-E821-4685-9FE6-4938025246BE}" type="parTrans" cxnId="{EB85FD47-45CF-4CC2-98DD-BEB4C40CBD1C}">
      <dgm:prSet/>
      <dgm:spPr/>
      <dgm:t>
        <a:bodyPr/>
        <a:lstStyle/>
        <a:p>
          <a:endParaRPr lang="en-US"/>
        </a:p>
      </dgm:t>
    </dgm:pt>
    <dgm:pt modelId="{443D1B33-6198-4F22-877B-C015F2184872}" type="sibTrans" cxnId="{EB85FD47-45CF-4CC2-98DD-BEB4C40CBD1C}">
      <dgm:prSet/>
      <dgm:spPr/>
      <dgm:t>
        <a:bodyPr/>
        <a:lstStyle/>
        <a:p>
          <a:endParaRPr lang="en-US"/>
        </a:p>
      </dgm:t>
    </dgm:pt>
    <dgm:pt modelId="{7CCE0F4F-010D-476F-9220-E9C00CD413C7}">
      <dgm:prSet custT="1"/>
      <dgm:spPr/>
      <dgm:t>
        <a:bodyPr/>
        <a:lstStyle/>
        <a:p>
          <a:endParaRPr lang="en-US" sz="2400" dirty="0"/>
        </a:p>
      </dgm:t>
    </dgm:pt>
    <dgm:pt modelId="{FA893681-EDE6-44D4-8D77-CEA9B404430D}" type="parTrans" cxnId="{D99F69BE-EFEE-412A-8049-C2D0752D9025}">
      <dgm:prSet/>
      <dgm:spPr/>
      <dgm:t>
        <a:bodyPr/>
        <a:lstStyle/>
        <a:p>
          <a:endParaRPr lang="en-US"/>
        </a:p>
      </dgm:t>
    </dgm:pt>
    <dgm:pt modelId="{E0182A14-635D-4D58-8E56-B55906ACF71E}" type="sibTrans" cxnId="{D99F69BE-EFEE-412A-8049-C2D0752D9025}">
      <dgm:prSet/>
      <dgm:spPr/>
      <dgm:t>
        <a:bodyPr/>
        <a:lstStyle/>
        <a:p>
          <a:endParaRPr lang="en-US"/>
        </a:p>
      </dgm:t>
    </dgm:pt>
    <dgm:pt modelId="{D054F9CD-081C-4E6E-A313-C1FDD7C66A6D}">
      <dgm:prSet/>
      <dgm:spPr/>
      <dgm:t>
        <a:bodyPr/>
        <a:lstStyle/>
        <a:p>
          <a:endParaRPr lang="en-PH" sz="1800" dirty="0">
            <a:ln>
              <a:noFill/>
            </a:ln>
            <a:solidFill>
              <a:srgbClr val="000000"/>
            </a:solidFill>
            <a:effectLst/>
            <a:latin typeface="+mn-lt"/>
          </a:endParaRPr>
        </a:p>
      </dgm:t>
    </dgm:pt>
    <dgm:pt modelId="{58E35EEE-16F5-400A-88BA-23C9819999B8}" type="parTrans" cxnId="{7DE7DA27-5507-4BB5-B432-8FFD186178FD}">
      <dgm:prSet/>
      <dgm:spPr/>
      <dgm:t>
        <a:bodyPr/>
        <a:lstStyle/>
        <a:p>
          <a:endParaRPr lang="en-US"/>
        </a:p>
      </dgm:t>
    </dgm:pt>
    <dgm:pt modelId="{3894C2CA-5436-4527-8973-1CF9DEA88175}" type="sibTrans" cxnId="{7DE7DA27-5507-4BB5-B432-8FFD186178FD}">
      <dgm:prSet/>
      <dgm:spPr/>
      <dgm:t>
        <a:bodyPr/>
        <a:lstStyle/>
        <a:p>
          <a:endParaRPr lang="en-US"/>
        </a:p>
      </dgm:t>
    </dgm:pt>
    <dgm:pt modelId="{36581C2C-5769-4684-A5DD-4B9FC93E8A37}" type="pres">
      <dgm:prSet presAssocID="{26913523-D586-4D74-9E7A-339C94A38E80}" presName="linearFlow" presStyleCnt="0">
        <dgm:presLayoutVars>
          <dgm:dir/>
          <dgm:animLvl val="lvl"/>
          <dgm:resizeHandles val="exact"/>
        </dgm:presLayoutVars>
      </dgm:prSet>
      <dgm:spPr/>
      <dgm:t>
        <a:bodyPr/>
        <a:lstStyle/>
        <a:p>
          <a:endParaRPr lang="en-US"/>
        </a:p>
      </dgm:t>
    </dgm:pt>
    <dgm:pt modelId="{0D0DDBBA-1C93-44A7-A5CC-05FEF7687566}" type="pres">
      <dgm:prSet presAssocID="{5946450E-793B-477F-A88A-46520532F46D}" presName="composite" presStyleCnt="0"/>
      <dgm:spPr/>
    </dgm:pt>
    <dgm:pt modelId="{0FBD457C-9713-4AA7-B7CD-4259BD8DCF73}" type="pres">
      <dgm:prSet presAssocID="{5946450E-793B-477F-A88A-46520532F46D}" presName="parentText" presStyleLbl="alignNode1" presStyleIdx="0" presStyleCnt="3" custLinFactNeighborX="-61953" custLinFactNeighborY="0">
        <dgm:presLayoutVars>
          <dgm:chMax val="1"/>
          <dgm:bulletEnabled val="1"/>
        </dgm:presLayoutVars>
      </dgm:prSet>
      <dgm:spPr/>
      <dgm:t>
        <a:bodyPr/>
        <a:lstStyle/>
        <a:p>
          <a:endParaRPr lang="en-US"/>
        </a:p>
      </dgm:t>
    </dgm:pt>
    <dgm:pt modelId="{D27519CC-D90C-4224-8844-A4695D6F772F}" type="pres">
      <dgm:prSet presAssocID="{5946450E-793B-477F-A88A-46520532F46D}" presName="descendantText" presStyleLbl="alignAcc1" presStyleIdx="0" presStyleCnt="3" custScaleX="104317">
        <dgm:presLayoutVars>
          <dgm:bulletEnabled val="1"/>
        </dgm:presLayoutVars>
      </dgm:prSet>
      <dgm:spPr/>
      <dgm:t>
        <a:bodyPr/>
        <a:lstStyle/>
        <a:p>
          <a:endParaRPr lang="en-US"/>
        </a:p>
      </dgm:t>
    </dgm:pt>
    <dgm:pt modelId="{56ABFAD4-9837-40DB-B4A6-9CE49D23CC82}" type="pres">
      <dgm:prSet presAssocID="{1332B394-BD4E-4F3F-8D21-F3757FEA1965}" presName="sp" presStyleCnt="0"/>
      <dgm:spPr/>
    </dgm:pt>
    <dgm:pt modelId="{B7046C7C-6F7B-40C1-B5C5-E7C899057153}" type="pres">
      <dgm:prSet presAssocID="{719F103C-25B0-4F0D-BFB7-26B93311B63E}" presName="composite" presStyleCnt="0"/>
      <dgm:spPr/>
    </dgm:pt>
    <dgm:pt modelId="{7A5B6DAD-0027-447A-9685-DE55DFE151E7}" type="pres">
      <dgm:prSet presAssocID="{719F103C-25B0-4F0D-BFB7-26B93311B63E}" presName="parentText" presStyleLbl="alignNode1" presStyleIdx="1" presStyleCnt="3" custScaleX="89274" custLinFactNeighborX="-52618" custLinFactNeighborY="-8911">
        <dgm:presLayoutVars>
          <dgm:chMax val="1"/>
          <dgm:bulletEnabled val="1"/>
        </dgm:presLayoutVars>
      </dgm:prSet>
      <dgm:spPr/>
      <dgm:t>
        <a:bodyPr/>
        <a:lstStyle/>
        <a:p>
          <a:endParaRPr lang="en-US"/>
        </a:p>
      </dgm:t>
    </dgm:pt>
    <dgm:pt modelId="{606E4425-A818-4D86-BA30-3CAE7E7E262D}" type="pres">
      <dgm:prSet presAssocID="{719F103C-25B0-4F0D-BFB7-26B93311B63E}" presName="descendantText" presStyleLbl="alignAcc1" presStyleIdx="1" presStyleCnt="3" custScaleX="107558" custScaleY="169306">
        <dgm:presLayoutVars>
          <dgm:bulletEnabled val="1"/>
        </dgm:presLayoutVars>
      </dgm:prSet>
      <dgm:spPr/>
      <dgm:t>
        <a:bodyPr/>
        <a:lstStyle/>
        <a:p>
          <a:endParaRPr lang="en-US"/>
        </a:p>
      </dgm:t>
    </dgm:pt>
    <dgm:pt modelId="{DD02F478-B4D7-4402-8394-1D0579E4D501}" type="pres">
      <dgm:prSet presAssocID="{1ED47921-B3BC-45D0-876D-EB0716D80B7E}" presName="sp" presStyleCnt="0"/>
      <dgm:spPr/>
    </dgm:pt>
    <dgm:pt modelId="{F7C69F1D-2E46-496C-BEAE-B59FCDA167CD}" type="pres">
      <dgm:prSet presAssocID="{2CEA8D6B-975F-4F63-9041-0CD2E16D0189}" presName="composite" presStyleCnt="0"/>
      <dgm:spPr/>
    </dgm:pt>
    <dgm:pt modelId="{F0AC3959-6593-4B7C-87A9-038A872B5060}" type="pres">
      <dgm:prSet presAssocID="{2CEA8D6B-975F-4F63-9041-0CD2E16D0189}" presName="parentText" presStyleLbl="alignNode1" presStyleIdx="2" presStyleCnt="3" custLinFactNeighborX="-22065" custLinFactNeighborY="-2970">
        <dgm:presLayoutVars>
          <dgm:chMax val="1"/>
          <dgm:bulletEnabled val="1"/>
        </dgm:presLayoutVars>
      </dgm:prSet>
      <dgm:spPr/>
      <dgm:t>
        <a:bodyPr/>
        <a:lstStyle/>
        <a:p>
          <a:endParaRPr lang="en-US"/>
        </a:p>
      </dgm:t>
    </dgm:pt>
    <dgm:pt modelId="{C9D7FBC7-731F-42E3-9D8F-1908237962C9}" type="pres">
      <dgm:prSet presAssocID="{2CEA8D6B-975F-4F63-9041-0CD2E16D0189}" presName="descendantText" presStyleLbl="alignAcc1" presStyleIdx="2" presStyleCnt="3" custScaleX="107043" custScaleY="132125" custLinFactNeighborX="-755" custLinFactNeighborY="18145">
        <dgm:presLayoutVars>
          <dgm:bulletEnabled val="1"/>
        </dgm:presLayoutVars>
      </dgm:prSet>
      <dgm:spPr/>
      <dgm:t>
        <a:bodyPr/>
        <a:lstStyle/>
        <a:p>
          <a:endParaRPr lang="en-US"/>
        </a:p>
      </dgm:t>
    </dgm:pt>
  </dgm:ptLst>
  <dgm:cxnLst>
    <dgm:cxn modelId="{7DE7DA27-5507-4BB5-B432-8FFD186178FD}" srcId="{2CEA8D6B-975F-4F63-9041-0CD2E16D0189}" destId="{D054F9CD-081C-4E6E-A313-C1FDD7C66A6D}" srcOrd="2" destOrd="0" parTransId="{58E35EEE-16F5-400A-88BA-23C9819999B8}" sibTransId="{3894C2CA-5436-4527-8973-1CF9DEA88175}"/>
    <dgm:cxn modelId="{BA569167-FA08-4F09-AD9B-FF51D982BD1D}" type="presOf" srcId="{EC76C79A-02A4-4381-9F3B-02C190C091F6}" destId="{606E4425-A818-4D86-BA30-3CAE7E7E262D}" srcOrd="0" destOrd="0" presId="urn:microsoft.com/office/officeart/2005/8/layout/chevron2"/>
    <dgm:cxn modelId="{B53FC939-1726-458E-88F4-E221959FDB1E}" srcId="{2CEA8D6B-975F-4F63-9041-0CD2E16D0189}" destId="{5FFA8C77-2338-4C5E-A321-A3D5323B1064}" srcOrd="0" destOrd="0" parTransId="{A582BC10-1115-4AC8-AC9D-0278C5D43C02}" sibTransId="{7D981DB4-1148-4A3E-BE04-3A7CE5C30681}"/>
    <dgm:cxn modelId="{53C46228-7100-4AF1-85ED-763C8B6BCBA7}" srcId="{719F103C-25B0-4F0D-BFB7-26B93311B63E}" destId="{EC76C79A-02A4-4381-9F3B-02C190C091F6}" srcOrd="0" destOrd="0" parTransId="{E6415F21-4664-4F3B-8E4E-C6359E2A05B1}" sibTransId="{4E18F674-163C-47C2-A3B5-3C623128587F}"/>
    <dgm:cxn modelId="{19AA025D-C5F7-4468-B794-D137E2E68691}" srcId="{719F103C-25B0-4F0D-BFB7-26B93311B63E}" destId="{A72652B9-6B40-43E1-B0FB-78F25A471F34}" srcOrd="2" destOrd="0" parTransId="{FE106AB2-59E4-47B2-93CF-F07B8FF3CF90}" sibTransId="{F16E6E5F-41E2-4E97-AEE4-28154ABA79F2}"/>
    <dgm:cxn modelId="{E19670E9-7DDF-4A5C-B6F1-0F504F21DFEF}" type="presOf" srcId="{37912EB2-1247-46FD-A8D4-A073DD049515}" destId="{D27519CC-D90C-4224-8844-A4695D6F772F}" srcOrd="0" destOrd="0" presId="urn:microsoft.com/office/officeart/2005/8/layout/chevron2"/>
    <dgm:cxn modelId="{06D24E6D-89A0-480F-85CC-557EF7E52086}" type="presOf" srcId="{65E409F2-3B4B-468D-8F10-BE03CA93FBFE}" destId="{D27519CC-D90C-4224-8844-A4695D6F772F}" srcOrd="0" destOrd="1" presId="urn:microsoft.com/office/officeart/2005/8/layout/chevron2"/>
    <dgm:cxn modelId="{F9155016-72A4-4A62-869B-066159BF6638}" type="presOf" srcId="{5946450E-793B-477F-A88A-46520532F46D}" destId="{0FBD457C-9713-4AA7-B7CD-4259BD8DCF73}" srcOrd="0" destOrd="0" presId="urn:microsoft.com/office/officeart/2005/8/layout/chevron2"/>
    <dgm:cxn modelId="{C612DA4B-E1D0-4A55-96BF-7BBE4A714F9D}" srcId="{26913523-D586-4D74-9E7A-339C94A38E80}" destId="{719F103C-25B0-4F0D-BFB7-26B93311B63E}" srcOrd="1" destOrd="0" parTransId="{51C82ED7-0145-4C0B-ACFE-88B6AF0402DA}" sibTransId="{1ED47921-B3BC-45D0-876D-EB0716D80B7E}"/>
    <dgm:cxn modelId="{024DDA4D-7125-48FA-876C-685372269AAD}" type="presOf" srcId="{26913523-D586-4D74-9E7A-339C94A38E80}" destId="{36581C2C-5769-4684-A5DD-4B9FC93E8A37}" srcOrd="0" destOrd="0" presId="urn:microsoft.com/office/officeart/2005/8/layout/chevron2"/>
    <dgm:cxn modelId="{926CD239-2166-48F3-85F3-E6719BDB05C0}" type="presOf" srcId="{7CCE0F4F-010D-476F-9220-E9C00CD413C7}" destId="{606E4425-A818-4D86-BA30-3CAE7E7E262D}" srcOrd="0" destOrd="1" presId="urn:microsoft.com/office/officeart/2005/8/layout/chevron2"/>
    <dgm:cxn modelId="{EB85FD47-45CF-4CC2-98DD-BEB4C40CBD1C}" srcId="{2CEA8D6B-975F-4F63-9041-0CD2E16D0189}" destId="{A4901DA9-21AA-4E48-BC4A-3ABCF4F6BE43}" srcOrd="1" destOrd="0" parTransId="{97FEF7D2-E821-4685-9FE6-4938025246BE}" sibTransId="{443D1B33-6198-4F22-877B-C015F2184872}"/>
    <dgm:cxn modelId="{A1C55E98-BB12-4267-8BF7-69E01A5524F2}" type="presOf" srcId="{719F103C-25B0-4F0D-BFB7-26B93311B63E}" destId="{7A5B6DAD-0027-447A-9685-DE55DFE151E7}" srcOrd="0" destOrd="0" presId="urn:microsoft.com/office/officeart/2005/8/layout/chevron2"/>
    <dgm:cxn modelId="{49A56B24-0943-4A10-8684-4FEA4E5AD230}" type="presOf" srcId="{A72652B9-6B40-43E1-B0FB-78F25A471F34}" destId="{606E4425-A818-4D86-BA30-3CAE7E7E262D}" srcOrd="0" destOrd="2" presId="urn:microsoft.com/office/officeart/2005/8/layout/chevron2"/>
    <dgm:cxn modelId="{525CC776-F9CF-4333-9A35-EA114A7106B0}" srcId="{5946450E-793B-477F-A88A-46520532F46D}" destId="{37912EB2-1247-46FD-A8D4-A073DD049515}" srcOrd="0" destOrd="0" parTransId="{6E63F69A-C063-4D9B-87FD-A5A31ADB100D}" sibTransId="{CF4C138F-2791-475A-922F-20DFFAFD8BD0}"/>
    <dgm:cxn modelId="{C3D5C2BA-2C86-4C51-A5F1-42B4142A83AA}" srcId="{5946450E-793B-477F-A88A-46520532F46D}" destId="{65E409F2-3B4B-468D-8F10-BE03CA93FBFE}" srcOrd="1" destOrd="0" parTransId="{60016C79-DE9B-4658-96A5-C9FF44F36E89}" sibTransId="{B82958ED-240A-4AA0-8BBA-4AB91F23F7BA}"/>
    <dgm:cxn modelId="{44A6D4FE-1895-4323-AAC0-C3648B314F63}" srcId="{26913523-D586-4D74-9E7A-339C94A38E80}" destId="{5946450E-793B-477F-A88A-46520532F46D}" srcOrd="0" destOrd="0" parTransId="{B2527B13-6CFD-4BE9-86EC-9EB0EAC45E47}" sibTransId="{1332B394-BD4E-4F3F-8D21-F3757FEA1965}"/>
    <dgm:cxn modelId="{272039A4-5FA5-43EE-8417-0E51890B3C95}" type="presOf" srcId="{5FFA8C77-2338-4C5E-A321-A3D5323B1064}" destId="{C9D7FBC7-731F-42E3-9D8F-1908237962C9}" srcOrd="0" destOrd="0" presId="urn:microsoft.com/office/officeart/2005/8/layout/chevron2"/>
    <dgm:cxn modelId="{D99F69BE-EFEE-412A-8049-C2D0752D9025}" srcId="{719F103C-25B0-4F0D-BFB7-26B93311B63E}" destId="{7CCE0F4F-010D-476F-9220-E9C00CD413C7}" srcOrd="1" destOrd="0" parTransId="{FA893681-EDE6-44D4-8D77-CEA9B404430D}" sibTransId="{E0182A14-635D-4D58-8E56-B55906ACF71E}"/>
    <dgm:cxn modelId="{43A8E7C3-74A5-4991-AC4D-B028D5D8354D}" type="presOf" srcId="{2CEA8D6B-975F-4F63-9041-0CD2E16D0189}" destId="{F0AC3959-6593-4B7C-87A9-038A872B5060}" srcOrd="0" destOrd="0" presId="urn:microsoft.com/office/officeart/2005/8/layout/chevron2"/>
    <dgm:cxn modelId="{E0795B70-A45C-420B-8AB3-DD8D1EAE6364}" type="presOf" srcId="{A4901DA9-21AA-4E48-BC4A-3ABCF4F6BE43}" destId="{C9D7FBC7-731F-42E3-9D8F-1908237962C9}" srcOrd="0" destOrd="1" presId="urn:microsoft.com/office/officeart/2005/8/layout/chevron2"/>
    <dgm:cxn modelId="{CE260556-A8F4-4E42-8D97-490E65A3C068}" srcId="{26913523-D586-4D74-9E7A-339C94A38E80}" destId="{2CEA8D6B-975F-4F63-9041-0CD2E16D0189}" srcOrd="2" destOrd="0" parTransId="{4DEA2226-C5B9-4F61-BD9E-03EC946D9977}" sibTransId="{C212ED9B-6515-4B18-839B-D9C922BDE36A}"/>
    <dgm:cxn modelId="{4874966E-5968-42B8-B818-78DA64278B88}" type="presOf" srcId="{D054F9CD-081C-4E6E-A313-C1FDD7C66A6D}" destId="{C9D7FBC7-731F-42E3-9D8F-1908237962C9}" srcOrd="0" destOrd="2" presId="urn:microsoft.com/office/officeart/2005/8/layout/chevron2"/>
    <dgm:cxn modelId="{B86E3548-9813-4648-B2A0-24C1F10F2F68}" type="presParOf" srcId="{36581C2C-5769-4684-A5DD-4B9FC93E8A37}" destId="{0D0DDBBA-1C93-44A7-A5CC-05FEF7687566}" srcOrd="0" destOrd="0" presId="urn:microsoft.com/office/officeart/2005/8/layout/chevron2"/>
    <dgm:cxn modelId="{7DBAFE48-0BE3-4AEB-97A0-07DBB178A26C}" type="presParOf" srcId="{0D0DDBBA-1C93-44A7-A5CC-05FEF7687566}" destId="{0FBD457C-9713-4AA7-B7CD-4259BD8DCF73}" srcOrd="0" destOrd="0" presId="urn:microsoft.com/office/officeart/2005/8/layout/chevron2"/>
    <dgm:cxn modelId="{363E3961-0B1F-4D01-B65F-8BC1390305AE}" type="presParOf" srcId="{0D0DDBBA-1C93-44A7-A5CC-05FEF7687566}" destId="{D27519CC-D90C-4224-8844-A4695D6F772F}" srcOrd="1" destOrd="0" presId="urn:microsoft.com/office/officeart/2005/8/layout/chevron2"/>
    <dgm:cxn modelId="{C4A8E565-98E1-4561-A39B-BA257C89BFC4}" type="presParOf" srcId="{36581C2C-5769-4684-A5DD-4B9FC93E8A37}" destId="{56ABFAD4-9837-40DB-B4A6-9CE49D23CC82}" srcOrd="1" destOrd="0" presId="urn:microsoft.com/office/officeart/2005/8/layout/chevron2"/>
    <dgm:cxn modelId="{75C0ACCF-A568-45E4-9E2B-CED2845E1629}" type="presParOf" srcId="{36581C2C-5769-4684-A5DD-4B9FC93E8A37}" destId="{B7046C7C-6F7B-40C1-B5C5-E7C899057153}" srcOrd="2" destOrd="0" presId="urn:microsoft.com/office/officeart/2005/8/layout/chevron2"/>
    <dgm:cxn modelId="{014F8DEC-ED2A-4002-AE4D-700BFDD95E7E}" type="presParOf" srcId="{B7046C7C-6F7B-40C1-B5C5-E7C899057153}" destId="{7A5B6DAD-0027-447A-9685-DE55DFE151E7}" srcOrd="0" destOrd="0" presId="urn:microsoft.com/office/officeart/2005/8/layout/chevron2"/>
    <dgm:cxn modelId="{BEEBC50E-F9FE-45D2-9C20-BE983CED67EE}" type="presParOf" srcId="{B7046C7C-6F7B-40C1-B5C5-E7C899057153}" destId="{606E4425-A818-4D86-BA30-3CAE7E7E262D}" srcOrd="1" destOrd="0" presId="urn:microsoft.com/office/officeart/2005/8/layout/chevron2"/>
    <dgm:cxn modelId="{AAC0AB1C-D200-4173-A7B6-E7F8EFC73E68}" type="presParOf" srcId="{36581C2C-5769-4684-A5DD-4B9FC93E8A37}" destId="{DD02F478-B4D7-4402-8394-1D0579E4D501}" srcOrd="3" destOrd="0" presId="urn:microsoft.com/office/officeart/2005/8/layout/chevron2"/>
    <dgm:cxn modelId="{6650FD76-09DA-43C9-829A-E24C928878FF}" type="presParOf" srcId="{36581C2C-5769-4684-A5DD-4B9FC93E8A37}" destId="{F7C69F1D-2E46-496C-BEAE-B59FCDA167CD}" srcOrd="4" destOrd="0" presId="urn:microsoft.com/office/officeart/2005/8/layout/chevron2"/>
    <dgm:cxn modelId="{32D98D1B-2B29-4571-A55A-909E4BD720A9}" type="presParOf" srcId="{F7C69F1D-2E46-496C-BEAE-B59FCDA167CD}" destId="{F0AC3959-6593-4B7C-87A9-038A872B5060}" srcOrd="0" destOrd="0" presId="urn:microsoft.com/office/officeart/2005/8/layout/chevron2"/>
    <dgm:cxn modelId="{7B388C8D-BDA1-43D3-B2CE-68980C5FB969}" type="presParOf" srcId="{F7C69F1D-2E46-496C-BEAE-B59FCDA167CD}" destId="{C9D7FBC7-731F-42E3-9D8F-1908237962C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A1B046-D16D-42CA-A176-A9F9590C98BD}"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E514EA1-CC79-48DE-B1B3-7064729DFAF7}">
      <dgm:prSet phldrT="[Text]" custT="1"/>
      <dgm:spPr/>
      <dgm:t>
        <a:bodyPr/>
        <a:lstStyle/>
        <a:p>
          <a:r>
            <a:rPr lang="en-US" sz="3600" dirty="0" smtClean="0"/>
            <a:t>Tips</a:t>
          </a:r>
          <a:endParaRPr lang="en-US" sz="3600" dirty="0"/>
        </a:p>
      </dgm:t>
    </dgm:pt>
    <dgm:pt modelId="{88CF4E6D-12F6-4422-9D22-F78462B74376}" type="parTrans" cxnId="{AD0B4449-D19D-4E54-9690-D1B221DB65FD}">
      <dgm:prSet/>
      <dgm:spPr/>
      <dgm:t>
        <a:bodyPr/>
        <a:lstStyle/>
        <a:p>
          <a:endParaRPr lang="en-US"/>
        </a:p>
      </dgm:t>
    </dgm:pt>
    <dgm:pt modelId="{F9384D22-C7F4-4236-8C70-9AAF6E2CFF11}" type="sibTrans" cxnId="{AD0B4449-D19D-4E54-9690-D1B221DB65FD}">
      <dgm:prSet/>
      <dgm:spPr/>
      <dgm:t>
        <a:bodyPr/>
        <a:lstStyle/>
        <a:p>
          <a:endParaRPr lang="en-US"/>
        </a:p>
      </dgm:t>
    </dgm:pt>
    <dgm:pt modelId="{2294167E-5EAA-4068-8667-0D080DE5053A}">
      <dgm:prSet phldrT="[Text]"/>
      <dgm:spPr/>
      <dgm:t>
        <a:bodyPr/>
        <a:lstStyle/>
        <a:p>
          <a:r>
            <a:rPr lang="en-US" dirty="0" smtClean="0"/>
            <a:t>Organized personnel </a:t>
          </a:r>
          <a:endParaRPr lang="en-US" dirty="0"/>
        </a:p>
      </dgm:t>
    </dgm:pt>
    <dgm:pt modelId="{25B14E78-0BE8-4D45-B815-A74E93AC25B1}" type="parTrans" cxnId="{A742F847-ABD0-4055-883B-56FFE1C16C33}">
      <dgm:prSet/>
      <dgm:spPr/>
      <dgm:t>
        <a:bodyPr/>
        <a:lstStyle/>
        <a:p>
          <a:endParaRPr lang="en-US"/>
        </a:p>
      </dgm:t>
    </dgm:pt>
    <dgm:pt modelId="{335E150C-4EAD-4FC0-A488-6D88D8E6DF15}" type="sibTrans" cxnId="{A742F847-ABD0-4055-883B-56FFE1C16C33}">
      <dgm:prSet/>
      <dgm:spPr/>
      <dgm:t>
        <a:bodyPr/>
        <a:lstStyle/>
        <a:p>
          <a:endParaRPr lang="en-US"/>
        </a:p>
      </dgm:t>
    </dgm:pt>
    <dgm:pt modelId="{B4877CE5-29EA-474A-81DA-7BC413CB2824}">
      <dgm:prSet phldrT="[Text]"/>
      <dgm:spPr/>
      <dgm:t>
        <a:bodyPr/>
        <a:lstStyle/>
        <a:p>
          <a:r>
            <a:rPr lang="en-US" dirty="0" smtClean="0"/>
            <a:t>Be attentive to the validator</a:t>
          </a:r>
          <a:endParaRPr lang="en-US" dirty="0"/>
        </a:p>
      </dgm:t>
    </dgm:pt>
    <dgm:pt modelId="{72BE68B0-B535-4BCB-84DE-F6602A40DE6B}" type="parTrans" cxnId="{33CB9D23-B10B-4BE4-988D-2E664E7FAC08}">
      <dgm:prSet/>
      <dgm:spPr/>
      <dgm:t>
        <a:bodyPr/>
        <a:lstStyle/>
        <a:p>
          <a:endParaRPr lang="en-US"/>
        </a:p>
      </dgm:t>
    </dgm:pt>
    <dgm:pt modelId="{4465E348-12C9-41F4-8C40-9861F39B52A1}" type="sibTrans" cxnId="{33CB9D23-B10B-4BE4-988D-2E664E7FAC08}">
      <dgm:prSet/>
      <dgm:spPr/>
      <dgm:t>
        <a:bodyPr/>
        <a:lstStyle/>
        <a:p>
          <a:endParaRPr lang="en-US"/>
        </a:p>
      </dgm:t>
    </dgm:pt>
    <dgm:pt modelId="{A552103E-6FA5-459D-A902-02D457336B1D}">
      <dgm:prSet phldrT="[Text]" custT="1"/>
      <dgm:spPr/>
      <dgm:t>
        <a:bodyPr/>
        <a:lstStyle/>
        <a:p>
          <a:r>
            <a:rPr lang="en-US" sz="1800" dirty="0" smtClean="0"/>
            <a:t>Well- organized documents (easy to locate)</a:t>
          </a:r>
          <a:endParaRPr lang="en-US" sz="1800" dirty="0"/>
        </a:p>
      </dgm:t>
    </dgm:pt>
    <dgm:pt modelId="{D5496213-1128-4624-8382-40F691780F49}" type="parTrans" cxnId="{3D4552A8-6645-481F-B4C0-7F5B4B6ED103}">
      <dgm:prSet/>
      <dgm:spPr/>
      <dgm:t>
        <a:bodyPr/>
        <a:lstStyle/>
        <a:p>
          <a:endParaRPr lang="en-US"/>
        </a:p>
      </dgm:t>
    </dgm:pt>
    <dgm:pt modelId="{3F8F7584-62D5-4591-A06A-FB43A1B49A23}" type="sibTrans" cxnId="{3D4552A8-6645-481F-B4C0-7F5B4B6ED103}">
      <dgm:prSet/>
      <dgm:spPr/>
      <dgm:t>
        <a:bodyPr/>
        <a:lstStyle/>
        <a:p>
          <a:endParaRPr lang="en-US"/>
        </a:p>
      </dgm:t>
    </dgm:pt>
    <dgm:pt modelId="{431CB1AB-52E3-4F66-8468-61D30C9CCE23}">
      <dgm:prSet phldrT="[Text]" custT="1"/>
      <dgm:spPr/>
      <dgm:t>
        <a:bodyPr/>
        <a:lstStyle/>
        <a:p>
          <a:r>
            <a:rPr lang="en-PH" sz="2000" dirty="0" smtClean="0"/>
            <a:t>Knowledgeable  of the school operation</a:t>
          </a:r>
          <a:endParaRPr lang="en-US" sz="2000" dirty="0" smtClean="0"/>
        </a:p>
        <a:p>
          <a:endParaRPr lang="en-US" sz="1500" dirty="0"/>
        </a:p>
      </dgm:t>
    </dgm:pt>
    <dgm:pt modelId="{2A96004B-E484-48B7-8978-BEA18A4F8D86}" type="parTrans" cxnId="{C0FA8AED-9644-405B-9BC7-DE4F527BA1F9}">
      <dgm:prSet/>
      <dgm:spPr/>
      <dgm:t>
        <a:bodyPr/>
        <a:lstStyle/>
        <a:p>
          <a:endParaRPr lang="en-US"/>
        </a:p>
      </dgm:t>
    </dgm:pt>
    <dgm:pt modelId="{33356293-C210-40B2-AA19-30E36F8F520E}" type="sibTrans" cxnId="{C0FA8AED-9644-405B-9BC7-DE4F527BA1F9}">
      <dgm:prSet/>
      <dgm:spPr/>
      <dgm:t>
        <a:bodyPr/>
        <a:lstStyle/>
        <a:p>
          <a:endParaRPr lang="en-US"/>
        </a:p>
      </dgm:t>
    </dgm:pt>
    <dgm:pt modelId="{67F2407B-F607-420F-B168-231AEC1D86D2}">
      <dgm:prSet phldrT="[Text]" custT="1"/>
      <dgm:spPr/>
      <dgm:t>
        <a:bodyPr/>
        <a:lstStyle/>
        <a:p>
          <a:r>
            <a:rPr lang="en-US" sz="1800" dirty="0" smtClean="0"/>
            <a:t>Have mentored stakeholders documents preparation </a:t>
          </a:r>
          <a:endParaRPr lang="en-US" sz="1800" dirty="0"/>
        </a:p>
      </dgm:t>
    </dgm:pt>
    <dgm:pt modelId="{932327E1-8CC9-4059-A85A-3AC8518DBBFD}" type="parTrans" cxnId="{007476B2-FCEB-48DB-A746-FA6F484562A1}">
      <dgm:prSet/>
      <dgm:spPr/>
      <dgm:t>
        <a:bodyPr/>
        <a:lstStyle/>
        <a:p>
          <a:endParaRPr lang="en-US"/>
        </a:p>
      </dgm:t>
    </dgm:pt>
    <dgm:pt modelId="{A67DF1F2-F5B3-4286-B92F-35819FA2E578}" type="sibTrans" cxnId="{007476B2-FCEB-48DB-A746-FA6F484562A1}">
      <dgm:prSet/>
      <dgm:spPr/>
      <dgm:t>
        <a:bodyPr/>
        <a:lstStyle/>
        <a:p>
          <a:endParaRPr lang="en-US"/>
        </a:p>
      </dgm:t>
    </dgm:pt>
    <dgm:pt modelId="{51073B32-E373-4FF7-A78D-2DE40F653D81}">
      <dgm:prSet phldrT="[Text]"/>
      <dgm:spPr/>
      <dgm:t>
        <a:bodyPr/>
        <a:lstStyle/>
        <a:p>
          <a:r>
            <a:rPr lang="en-US" dirty="0" smtClean="0"/>
            <a:t>Received TA given graciously  for the continuous improvement </a:t>
          </a:r>
          <a:endParaRPr lang="en-US" dirty="0"/>
        </a:p>
      </dgm:t>
    </dgm:pt>
    <dgm:pt modelId="{F8D7A1E8-8AFA-457C-B1F9-C102C68FF902}" type="parTrans" cxnId="{06BCD329-0BF6-4766-982B-709ACDF7AB8F}">
      <dgm:prSet/>
      <dgm:spPr/>
      <dgm:t>
        <a:bodyPr/>
        <a:lstStyle/>
        <a:p>
          <a:endParaRPr lang="en-US"/>
        </a:p>
      </dgm:t>
    </dgm:pt>
    <dgm:pt modelId="{C29EA727-2C35-414E-8E51-0E42D4E799D4}" type="sibTrans" cxnId="{06BCD329-0BF6-4766-982B-709ACDF7AB8F}">
      <dgm:prSet/>
      <dgm:spPr/>
      <dgm:t>
        <a:bodyPr/>
        <a:lstStyle/>
        <a:p>
          <a:endParaRPr lang="en-US"/>
        </a:p>
      </dgm:t>
    </dgm:pt>
    <dgm:pt modelId="{0AD3037F-7FE1-497F-A9E6-671E61E397AE}" type="pres">
      <dgm:prSet presAssocID="{A5A1B046-D16D-42CA-A176-A9F9590C98BD}" presName="Name0" presStyleCnt="0">
        <dgm:presLayoutVars>
          <dgm:chMax val="1"/>
          <dgm:chPref val="1"/>
          <dgm:dir/>
          <dgm:animOne val="branch"/>
          <dgm:animLvl val="lvl"/>
        </dgm:presLayoutVars>
      </dgm:prSet>
      <dgm:spPr/>
      <dgm:t>
        <a:bodyPr/>
        <a:lstStyle/>
        <a:p>
          <a:endParaRPr lang="en-US"/>
        </a:p>
      </dgm:t>
    </dgm:pt>
    <dgm:pt modelId="{B3F55B38-1DF7-4859-99EC-5717E02BF89B}" type="pres">
      <dgm:prSet presAssocID="{8E514EA1-CC79-48DE-B1B3-7064729DFAF7}" presName="Parent" presStyleLbl="node0" presStyleIdx="0" presStyleCnt="1">
        <dgm:presLayoutVars>
          <dgm:chMax val="6"/>
          <dgm:chPref val="6"/>
        </dgm:presLayoutVars>
      </dgm:prSet>
      <dgm:spPr/>
      <dgm:t>
        <a:bodyPr/>
        <a:lstStyle/>
        <a:p>
          <a:endParaRPr lang="en-US"/>
        </a:p>
      </dgm:t>
    </dgm:pt>
    <dgm:pt modelId="{5566A06E-5414-4A89-97B1-6BEEBC5ED77B}" type="pres">
      <dgm:prSet presAssocID="{2294167E-5EAA-4068-8667-0D080DE5053A}" presName="Accent1" presStyleCnt="0"/>
      <dgm:spPr/>
    </dgm:pt>
    <dgm:pt modelId="{4B55CF84-21DE-416F-BE33-4CFBC742FB6D}" type="pres">
      <dgm:prSet presAssocID="{2294167E-5EAA-4068-8667-0D080DE5053A}" presName="Accent" presStyleLbl="bgShp" presStyleIdx="0" presStyleCnt="6"/>
      <dgm:spPr/>
    </dgm:pt>
    <dgm:pt modelId="{E4BBB935-9099-4470-BD1F-3EE15FB2A988}" type="pres">
      <dgm:prSet presAssocID="{2294167E-5EAA-4068-8667-0D080DE5053A}" presName="Child1" presStyleLbl="node1" presStyleIdx="0" presStyleCnt="6" custScaleX="110975">
        <dgm:presLayoutVars>
          <dgm:chMax val="0"/>
          <dgm:chPref val="0"/>
          <dgm:bulletEnabled val="1"/>
        </dgm:presLayoutVars>
      </dgm:prSet>
      <dgm:spPr/>
      <dgm:t>
        <a:bodyPr/>
        <a:lstStyle/>
        <a:p>
          <a:endParaRPr lang="en-US"/>
        </a:p>
      </dgm:t>
    </dgm:pt>
    <dgm:pt modelId="{580E683D-02F0-45AF-AA32-088B0D62F843}" type="pres">
      <dgm:prSet presAssocID="{B4877CE5-29EA-474A-81DA-7BC413CB2824}" presName="Accent2" presStyleCnt="0"/>
      <dgm:spPr/>
    </dgm:pt>
    <dgm:pt modelId="{7AF39B2B-F8E0-4076-A4D1-76CF1AC46832}" type="pres">
      <dgm:prSet presAssocID="{B4877CE5-29EA-474A-81DA-7BC413CB2824}" presName="Accent" presStyleLbl="bgShp" presStyleIdx="1" presStyleCnt="6"/>
      <dgm:spPr/>
    </dgm:pt>
    <dgm:pt modelId="{DC5ACB9A-4184-4AAC-900F-5BC2CDBD6B56}" type="pres">
      <dgm:prSet presAssocID="{B4877CE5-29EA-474A-81DA-7BC413CB2824}" presName="Child2" presStyleLbl="node1" presStyleIdx="1" presStyleCnt="6" custScaleX="87058">
        <dgm:presLayoutVars>
          <dgm:chMax val="0"/>
          <dgm:chPref val="0"/>
          <dgm:bulletEnabled val="1"/>
        </dgm:presLayoutVars>
      </dgm:prSet>
      <dgm:spPr/>
      <dgm:t>
        <a:bodyPr/>
        <a:lstStyle/>
        <a:p>
          <a:endParaRPr lang="en-US"/>
        </a:p>
      </dgm:t>
    </dgm:pt>
    <dgm:pt modelId="{04653EB4-F028-47FE-8FA1-90706D5270B6}" type="pres">
      <dgm:prSet presAssocID="{A552103E-6FA5-459D-A902-02D457336B1D}" presName="Accent3" presStyleCnt="0"/>
      <dgm:spPr/>
    </dgm:pt>
    <dgm:pt modelId="{1304C2CE-F7F5-41B6-8B28-9B9CB54D21F2}" type="pres">
      <dgm:prSet presAssocID="{A552103E-6FA5-459D-A902-02D457336B1D}" presName="Accent" presStyleLbl="bgShp" presStyleIdx="2" presStyleCnt="6"/>
      <dgm:spPr/>
    </dgm:pt>
    <dgm:pt modelId="{F440AEE8-9037-4659-B426-B7A04BB3113E}" type="pres">
      <dgm:prSet presAssocID="{A552103E-6FA5-459D-A902-02D457336B1D}" presName="Child3" presStyleLbl="node1" presStyleIdx="2" presStyleCnt="6">
        <dgm:presLayoutVars>
          <dgm:chMax val="0"/>
          <dgm:chPref val="0"/>
          <dgm:bulletEnabled val="1"/>
        </dgm:presLayoutVars>
      </dgm:prSet>
      <dgm:spPr/>
      <dgm:t>
        <a:bodyPr/>
        <a:lstStyle/>
        <a:p>
          <a:endParaRPr lang="en-US"/>
        </a:p>
      </dgm:t>
    </dgm:pt>
    <dgm:pt modelId="{7C1D1884-C70D-4AC8-B473-21A3F8C0A764}" type="pres">
      <dgm:prSet presAssocID="{431CB1AB-52E3-4F66-8468-61D30C9CCE23}" presName="Accent4" presStyleCnt="0"/>
      <dgm:spPr/>
    </dgm:pt>
    <dgm:pt modelId="{9794C6D3-E8D6-48D2-B897-FF0886923782}" type="pres">
      <dgm:prSet presAssocID="{431CB1AB-52E3-4F66-8468-61D30C9CCE23}" presName="Accent" presStyleLbl="bgShp" presStyleIdx="3" presStyleCnt="6"/>
      <dgm:spPr/>
    </dgm:pt>
    <dgm:pt modelId="{0730C130-FC8E-44C3-8620-3470E339FB6F}" type="pres">
      <dgm:prSet presAssocID="{431CB1AB-52E3-4F66-8468-61D30C9CCE23}" presName="Child4" presStyleLbl="node1" presStyleIdx="3" presStyleCnt="6">
        <dgm:presLayoutVars>
          <dgm:chMax val="0"/>
          <dgm:chPref val="0"/>
          <dgm:bulletEnabled val="1"/>
        </dgm:presLayoutVars>
      </dgm:prSet>
      <dgm:spPr/>
      <dgm:t>
        <a:bodyPr/>
        <a:lstStyle/>
        <a:p>
          <a:endParaRPr lang="en-US"/>
        </a:p>
      </dgm:t>
    </dgm:pt>
    <dgm:pt modelId="{6E113B5A-CB58-4501-88E1-E465C1506C39}" type="pres">
      <dgm:prSet presAssocID="{67F2407B-F607-420F-B168-231AEC1D86D2}" presName="Accent5" presStyleCnt="0"/>
      <dgm:spPr/>
    </dgm:pt>
    <dgm:pt modelId="{81193E7C-9432-40E5-B03B-0029083F6DFC}" type="pres">
      <dgm:prSet presAssocID="{67F2407B-F607-420F-B168-231AEC1D86D2}" presName="Accent" presStyleLbl="bgShp" presStyleIdx="4" presStyleCnt="6"/>
      <dgm:spPr/>
    </dgm:pt>
    <dgm:pt modelId="{3151B1D3-843A-4EB4-BBD1-90E85BE67019}" type="pres">
      <dgm:prSet presAssocID="{67F2407B-F607-420F-B168-231AEC1D86D2}" presName="Child5" presStyleLbl="node1" presStyleIdx="4" presStyleCnt="6">
        <dgm:presLayoutVars>
          <dgm:chMax val="0"/>
          <dgm:chPref val="0"/>
          <dgm:bulletEnabled val="1"/>
        </dgm:presLayoutVars>
      </dgm:prSet>
      <dgm:spPr/>
      <dgm:t>
        <a:bodyPr/>
        <a:lstStyle/>
        <a:p>
          <a:endParaRPr lang="en-US"/>
        </a:p>
      </dgm:t>
    </dgm:pt>
    <dgm:pt modelId="{274FFD34-9C03-4CB2-9019-3E9E84CD1F6A}" type="pres">
      <dgm:prSet presAssocID="{51073B32-E373-4FF7-A78D-2DE40F653D81}" presName="Accent6" presStyleCnt="0"/>
      <dgm:spPr/>
    </dgm:pt>
    <dgm:pt modelId="{4C32666E-5B00-4CA9-9674-943DAD534118}" type="pres">
      <dgm:prSet presAssocID="{51073B32-E373-4FF7-A78D-2DE40F653D81}" presName="Accent" presStyleLbl="bgShp" presStyleIdx="5" presStyleCnt="6"/>
      <dgm:spPr/>
    </dgm:pt>
    <dgm:pt modelId="{E81F30C2-3B93-4EDB-97E4-CD858D1EFE69}" type="pres">
      <dgm:prSet presAssocID="{51073B32-E373-4FF7-A78D-2DE40F653D81}" presName="Child6" presStyleLbl="node1" presStyleIdx="5" presStyleCnt="6">
        <dgm:presLayoutVars>
          <dgm:chMax val="0"/>
          <dgm:chPref val="0"/>
          <dgm:bulletEnabled val="1"/>
        </dgm:presLayoutVars>
      </dgm:prSet>
      <dgm:spPr/>
      <dgm:t>
        <a:bodyPr/>
        <a:lstStyle/>
        <a:p>
          <a:endParaRPr lang="en-US"/>
        </a:p>
      </dgm:t>
    </dgm:pt>
  </dgm:ptLst>
  <dgm:cxnLst>
    <dgm:cxn modelId="{3D4552A8-6645-481F-B4C0-7F5B4B6ED103}" srcId="{8E514EA1-CC79-48DE-B1B3-7064729DFAF7}" destId="{A552103E-6FA5-459D-A902-02D457336B1D}" srcOrd="2" destOrd="0" parTransId="{D5496213-1128-4624-8382-40F691780F49}" sibTransId="{3F8F7584-62D5-4591-A06A-FB43A1B49A23}"/>
    <dgm:cxn modelId="{A742F847-ABD0-4055-883B-56FFE1C16C33}" srcId="{8E514EA1-CC79-48DE-B1B3-7064729DFAF7}" destId="{2294167E-5EAA-4068-8667-0D080DE5053A}" srcOrd="0" destOrd="0" parTransId="{25B14E78-0BE8-4D45-B815-A74E93AC25B1}" sibTransId="{335E150C-4EAD-4FC0-A488-6D88D8E6DF15}"/>
    <dgm:cxn modelId="{5062CA90-9812-4BB2-9E7D-BED304F8C8DF}" type="presOf" srcId="{51073B32-E373-4FF7-A78D-2DE40F653D81}" destId="{E81F30C2-3B93-4EDB-97E4-CD858D1EFE69}" srcOrd="0" destOrd="0" presId="urn:microsoft.com/office/officeart/2011/layout/HexagonRadial"/>
    <dgm:cxn modelId="{2ED520C1-3EA1-475D-8ECD-452E04DA5DEC}" type="presOf" srcId="{A5A1B046-D16D-42CA-A176-A9F9590C98BD}" destId="{0AD3037F-7FE1-497F-A9E6-671E61E397AE}" srcOrd="0" destOrd="0" presId="urn:microsoft.com/office/officeart/2011/layout/HexagonRadial"/>
    <dgm:cxn modelId="{C604CB35-02DA-41D2-B5D4-3E189447E3C1}" type="presOf" srcId="{8E514EA1-CC79-48DE-B1B3-7064729DFAF7}" destId="{B3F55B38-1DF7-4859-99EC-5717E02BF89B}" srcOrd="0" destOrd="0" presId="urn:microsoft.com/office/officeart/2011/layout/HexagonRadial"/>
    <dgm:cxn modelId="{AD0B4449-D19D-4E54-9690-D1B221DB65FD}" srcId="{A5A1B046-D16D-42CA-A176-A9F9590C98BD}" destId="{8E514EA1-CC79-48DE-B1B3-7064729DFAF7}" srcOrd="0" destOrd="0" parTransId="{88CF4E6D-12F6-4422-9D22-F78462B74376}" sibTransId="{F9384D22-C7F4-4236-8C70-9AAF6E2CFF11}"/>
    <dgm:cxn modelId="{007476B2-FCEB-48DB-A746-FA6F484562A1}" srcId="{8E514EA1-CC79-48DE-B1B3-7064729DFAF7}" destId="{67F2407B-F607-420F-B168-231AEC1D86D2}" srcOrd="4" destOrd="0" parTransId="{932327E1-8CC9-4059-A85A-3AC8518DBBFD}" sibTransId="{A67DF1F2-F5B3-4286-B92F-35819FA2E578}"/>
    <dgm:cxn modelId="{06BCD329-0BF6-4766-982B-709ACDF7AB8F}" srcId="{8E514EA1-CC79-48DE-B1B3-7064729DFAF7}" destId="{51073B32-E373-4FF7-A78D-2DE40F653D81}" srcOrd="5" destOrd="0" parTransId="{F8D7A1E8-8AFA-457C-B1F9-C102C68FF902}" sibTransId="{C29EA727-2C35-414E-8E51-0E42D4E799D4}"/>
    <dgm:cxn modelId="{32770582-494E-4D81-B438-FFC77D684D07}" type="presOf" srcId="{B4877CE5-29EA-474A-81DA-7BC413CB2824}" destId="{DC5ACB9A-4184-4AAC-900F-5BC2CDBD6B56}" srcOrd="0" destOrd="0" presId="urn:microsoft.com/office/officeart/2011/layout/HexagonRadial"/>
    <dgm:cxn modelId="{C0FA8AED-9644-405B-9BC7-DE4F527BA1F9}" srcId="{8E514EA1-CC79-48DE-B1B3-7064729DFAF7}" destId="{431CB1AB-52E3-4F66-8468-61D30C9CCE23}" srcOrd="3" destOrd="0" parTransId="{2A96004B-E484-48B7-8978-BEA18A4F8D86}" sibTransId="{33356293-C210-40B2-AA19-30E36F8F520E}"/>
    <dgm:cxn modelId="{14EDBA57-BFEE-4E83-B904-9CA44C5C76B9}" type="presOf" srcId="{2294167E-5EAA-4068-8667-0D080DE5053A}" destId="{E4BBB935-9099-4470-BD1F-3EE15FB2A988}" srcOrd="0" destOrd="0" presId="urn:microsoft.com/office/officeart/2011/layout/HexagonRadial"/>
    <dgm:cxn modelId="{E55EDED8-FFB9-4168-AA6B-30A24D2B2E79}" type="presOf" srcId="{A552103E-6FA5-459D-A902-02D457336B1D}" destId="{F440AEE8-9037-4659-B426-B7A04BB3113E}" srcOrd="0" destOrd="0" presId="urn:microsoft.com/office/officeart/2011/layout/HexagonRadial"/>
    <dgm:cxn modelId="{33CB9D23-B10B-4BE4-988D-2E664E7FAC08}" srcId="{8E514EA1-CC79-48DE-B1B3-7064729DFAF7}" destId="{B4877CE5-29EA-474A-81DA-7BC413CB2824}" srcOrd="1" destOrd="0" parTransId="{72BE68B0-B535-4BCB-84DE-F6602A40DE6B}" sibTransId="{4465E348-12C9-41F4-8C40-9861F39B52A1}"/>
    <dgm:cxn modelId="{AFEB0C5D-797D-4DBA-ACA8-1E1DBB69E60C}" type="presOf" srcId="{431CB1AB-52E3-4F66-8468-61D30C9CCE23}" destId="{0730C130-FC8E-44C3-8620-3470E339FB6F}" srcOrd="0" destOrd="0" presId="urn:microsoft.com/office/officeart/2011/layout/HexagonRadial"/>
    <dgm:cxn modelId="{E52F9FC5-2B89-45D9-83E9-122A6A2AD0F2}" type="presOf" srcId="{67F2407B-F607-420F-B168-231AEC1D86D2}" destId="{3151B1D3-843A-4EB4-BBD1-90E85BE67019}" srcOrd="0" destOrd="0" presId="urn:microsoft.com/office/officeart/2011/layout/HexagonRadial"/>
    <dgm:cxn modelId="{835E7BA3-64C6-43D9-B0EA-157B755829F2}" type="presParOf" srcId="{0AD3037F-7FE1-497F-A9E6-671E61E397AE}" destId="{B3F55B38-1DF7-4859-99EC-5717E02BF89B}" srcOrd="0" destOrd="0" presId="urn:microsoft.com/office/officeart/2011/layout/HexagonRadial"/>
    <dgm:cxn modelId="{2B43ED4F-3D78-493B-9E3C-B95007BF5569}" type="presParOf" srcId="{0AD3037F-7FE1-497F-A9E6-671E61E397AE}" destId="{5566A06E-5414-4A89-97B1-6BEEBC5ED77B}" srcOrd="1" destOrd="0" presId="urn:microsoft.com/office/officeart/2011/layout/HexagonRadial"/>
    <dgm:cxn modelId="{E66B4538-791B-488A-A311-C3BB69D87B22}" type="presParOf" srcId="{5566A06E-5414-4A89-97B1-6BEEBC5ED77B}" destId="{4B55CF84-21DE-416F-BE33-4CFBC742FB6D}" srcOrd="0" destOrd="0" presId="urn:microsoft.com/office/officeart/2011/layout/HexagonRadial"/>
    <dgm:cxn modelId="{115AEA16-48C7-4D71-8B3B-C3DCFE8CDD29}" type="presParOf" srcId="{0AD3037F-7FE1-497F-A9E6-671E61E397AE}" destId="{E4BBB935-9099-4470-BD1F-3EE15FB2A988}" srcOrd="2" destOrd="0" presId="urn:microsoft.com/office/officeart/2011/layout/HexagonRadial"/>
    <dgm:cxn modelId="{A48603B3-F2D9-4187-B0EF-9F1AF3702C0C}" type="presParOf" srcId="{0AD3037F-7FE1-497F-A9E6-671E61E397AE}" destId="{580E683D-02F0-45AF-AA32-088B0D62F843}" srcOrd="3" destOrd="0" presId="urn:microsoft.com/office/officeart/2011/layout/HexagonRadial"/>
    <dgm:cxn modelId="{FB4AB284-5BDF-4D39-8AAE-0D28FF190E47}" type="presParOf" srcId="{580E683D-02F0-45AF-AA32-088B0D62F843}" destId="{7AF39B2B-F8E0-4076-A4D1-76CF1AC46832}" srcOrd="0" destOrd="0" presId="urn:microsoft.com/office/officeart/2011/layout/HexagonRadial"/>
    <dgm:cxn modelId="{74079B64-6D45-4CF9-9692-49AD73E1720F}" type="presParOf" srcId="{0AD3037F-7FE1-497F-A9E6-671E61E397AE}" destId="{DC5ACB9A-4184-4AAC-900F-5BC2CDBD6B56}" srcOrd="4" destOrd="0" presId="urn:microsoft.com/office/officeart/2011/layout/HexagonRadial"/>
    <dgm:cxn modelId="{3ADEFF3A-EA83-4654-A9AB-89B8E0F5A6C1}" type="presParOf" srcId="{0AD3037F-7FE1-497F-A9E6-671E61E397AE}" destId="{04653EB4-F028-47FE-8FA1-90706D5270B6}" srcOrd="5" destOrd="0" presId="urn:microsoft.com/office/officeart/2011/layout/HexagonRadial"/>
    <dgm:cxn modelId="{65F70A00-10C9-4443-8078-F819E0A0829A}" type="presParOf" srcId="{04653EB4-F028-47FE-8FA1-90706D5270B6}" destId="{1304C2CE-F7F5-41B6-8B28-9B9CB54D21F2}" srcOrd="0" destOrd="0" presId="urn:microsoft.com/office/officeart/2011/layout/HexagonRadial"/>
    <dgm:cxn modelId="{ED904FD8-028C-4D4C-8362-3A30C57D3198}" type="presParOf" srcId="{0AD3037F-7FE1-497F-A9E6-671E61E397AE}" destId="{F440AEE8-9037-4659-B426-B7A04BB3113E}" srcOrd="6" destOrd="0" presId="urn:microsoft.com/office/officeart/2011/layout/HexagonRadial"/>
    <dgm:cxn modelId="{16B4B53B-B63E-410A-815F-511E9EDCC1CE}" type="presParOf" srcId="{0AD3037F-7FE1-497F-A9E6-671E61E397AE}" destId="{7C1D1884-C70D-4AC8-B473-21A3F8C0A764}" srcOrd="7" destOrd="0" presId="urn:microsoft.com/office/officeart/2011/layout/HexagonRadial"/>
    <dgm:cxn modelId="{2B4FF5B5-CA0C-420C-ABD0-07B3CC08C3F7}" type="presParOf" srcId="{7C1D1884-C70D-4AC8-B473-21A3F8C0A764}" destId="{9794C6D3-E8D6-48D2-B897-FF0886923782}" srcOrd="0" destOrd="0" presId="urn:microsoft.com/office/officeart/2011/layout/HexagonRadial"/>
    <dgm:cxn modelId="{AA96389B-CA12-438E-A4D5-B93F99BC16A9}" type="presParOf" srcId="{0AD3037F-7FE1-497F-A9E6-671E61E397AE}" destId="{0730C130-FC8E-44C3-8620-3470E339FB6F}" srcOrd="8" destOrd="0" presId="urn:microsoft.com/office/officeart/2011/layout/HexagonRadial"/>
    <dgm:cxn modelId="{7D092A61-36D5-434B-A5C7-A37A0D5E8525}" type="presParOf" srcId="{0AD3037F-7FE1-497F-A9E6-671E61E397AE}" destId="{6E113B5A-CB58-4501-88E1-E465C1506C39}" srcOrd="9" destOrd="0" presId="urn:microsoft.com/office/officeart/2011/layout/HexagonRadial"/>
    <dgm:cxn modelId="{9D084E7F-E7B0-48EB-BAE8-5ACC0975867F}" type="presParOf" srcId="{6E113B5A-CB58-4501-88E1-E465C1506C39}" destId="{81193E7C-9432-40E5-B03B-0029083F6DFC}" srcOrd="0" destOrd="0" presId="urn:microsoft.com/office/officeart/2011/layout/HexagonRadial"/>
    <dgm:cxn modelId="{0A334A8E-9339-4C19-973A-4291BD2BBCB8}" type="presParOf" srcId="{0AD3037F-7FE1-497F-A9E6-671E61E397AE}" destId="{3151B1D3-843A-4EB4-BBD1-90E85BE67019}" srcOrd="10" destOrd="0" presId="urn:microsoft.com/office/officeart/2011/layout/HexagonRadial"/>
    <dgm:cxn modelId="{24A30491-79F7-418C-A755-5CEEDFD9754C}" type="presParOf" srcId="{0AD3037F-7FE1-497F-A9E6-671E61E397AE}" destId="{274FFD34-9C03-4CB2-9019-3E9E84CD1F6A}" srcOrd="11" destOrd="0" presId="urn:microsoft.com/office/officeart/2011/layout/HexagonRadial"/>
    <dgm:cxn modelId="{72EB78EC-19E0-4670-A115-A2C88A419096}" type="presParOf" srcId="{274FFD34-9C03-4CB2-9019-3E9E84CD1F6A}" destId="{4C32666E-5B00-4CA9-9674-943DAD534118}" srcOrd="0" destOrd="0" presId="urn:microsoft.com/office/officeart/2011/layout/HexagonRadial"/>
    <dgm:cxn modelId="{5A52235E-99D3-4D6E-B642-2428F5E3E36A}" type="presParOf" srcId="{0AD3037F-7FE1-497F-A9E6-671E61E397AE}" destId="{E81F30C2-3B93-4EDB-97E4-CD858D1EFE69}"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B3B7B3-1EF5-49EE-96C0-D4A8855FE0DC}" type="doc">
      <dgm:prSet loTypeId="urn:microsoft.com/office/officeart/2008/layout/VerticalCurvedList" loCatId="list" qsTypeId="urn:microsoft.com/office/officeart/2005/8/quickstyle/simple1" qsCatId="simple" csTypeId="urn:microsoft.com/office/officeart/2005/8/colors/accent0_1" csCatId="mainScheme" phldr="1"/>
      <dgm:spPr/>
      <dgm:t>
        <a:bodyPr/>
        <a:lstStyle/>
        <a:p>
          <a:endParaRPr lang="en-US"/>
        </a:p>
      </dgm:t>
    </dgm:pt>
    <dgm:pt modelId="{7C0F486C-AAC4-4F28-BEA4-F6B32D3D58B0}">
      <dgm:prSet phldrT="[Text]">
        <dgm:style>
          <a:lnRef idx="2">
            <a:schemeClr val="accent2"/>
          </a:lnRef>
          <a:fillRef idx="1">
            <a:schemeClr val="lt1"/>
          </a:fillRef>
          <a:effectRef idx="0">
            <a:schemeClr val="accent2"/>
          </a:effectRef>
          <a:fontRef idx="minor">
            <a:schemeClr val="dk1"/>
          </a:fontRef>
        </dgm:style>
      </dgm:prSet>
      <dgm:spPr>
        <a:solidFill>
          <a:schemeClr val="accent5">
            <a:lumMod val="60000"/>
            <a:lumOff val="40000"/>
          </a:schemeClr>
        </a:solidFill>
      </dgm:spPr>
      <dgm:t>
        <a:bodyPr/>
        <a:lstStyle/>
        <a:p>
          <a:r>
            <a:rPr lang="en-US" dirty="0" smtClean="0"/>
            <a:t>How do you established that community stakeholders lead in the regular review and improvement process of the SIP and the school is providing TA?</a:t>
          </a:r>
          <a:endParaRPr lang="en-US" dirty="0"/>
        </a:p>
      </dgm:t>
    </dgm:pt>
    <dgm:pt modelId="{EA1F0A19-A9E2-416B-BF04-CDB00778EECD}" type="parTrans" cxnId="{C4FA1A61-39B9-4450-B7DB-014B6ABFD653}">
      <dgm:prSet/>
      <dgm:spPr/>
      <dgm:t>
        <a:bodyPr/>
        <a:lstStyle/>
        <a:p>
          <a:endParaRPr lang="en-US"/>
        </a:p>
      </dgm:t>
    </dgm:pt>
    <dgm:pt modelId="{2933F577-9FA2-473A-B76B-183291856179}" type="sibTrans" cxnId="{C4FA1A61-39B9-4450-B7DB-014B6ABFD653}">
      <dgm:prSet/>
      <dgm:spPr/>
      <dgm:t>
        <a:bodyPr/>
        <a:lstStyle/>
        <a:p>
          <a:endParaRPr lang="en-US"/>
        </a:p>
      </dgm:t>
    </dgm:pt>
    <dgm:pt modelId="{1BD867B6-5806-49A9-A4E5-8AC8BE114A08}">
      <dgm:prSet phldrT="[Text]"/>
      <dgm:spPr/>
      <dgm:t>
        <a:bodyPr/>
        <a:lstStyle/>
        <a:p>
          <a:r>
            <a:rPr lang="en-US" dirty="0" smtClean="0"/>
            <a:t>The school has an organized structure that promote shared leadership  and governance . What about your community stakeholders , do they have  agreed organizational structure where they are leading in defining their organizational  structure with roles and responsibilities and the school will provide TA and administrative support.</a:t>
          </a:r>
          <a:endParaRPr lang="en-US" dirty="0"/>
        </a:p>
      </dgm:t>
    </dgm:pt>
    <dgm:pt modelId="{301988A0-8175-499C-939A-513258E82CCC}" type="parTrans" cxnId="{C013A3DC-6A73-4297-A49C-9AE7A8821E34}">
      <dgm:prSet/>
      <dgm:spPr/>
      <dgm:t>
        <a:bodyPr/>
        <a:lstStyle/>
        <a:p>
          <a:endParaRPr lang="en-US"/>
        </a:p>
      </dgm:t>
    </dgm:pt>
    <dgm:pt modelId="{663F3D78-6512-4898-A2AD-076CACD9DF00}" type="sibTrans" cxnId="{C013A3DC-6A73-4297-A49C-9AE7A8821E34}">
      <dgm:prSet/>
      <dgm:spPr/>
      <dgm:t>
        <a:bodyPr/>
        <a:lstStyle/>
        <a:p>
          <a:endParaRPr lang="en-US"/>
        </a:p>
      </dgm:t>
    </dgm:pt>
    <dgm:pt modelId="{C295DEDD-73A6-4CC8-8D27-3FE4E627C59E}">
      <dgm:prSet phldrT="[Text]"/>
      <dgm:spPr/>
      <dgm:t>
        <a:bodyPr/>
        <a:lstStyle/>
        <a:p>
          <a:r>
            <a:rPr lang="en-US" dirty="0" smtClean="0"/>
            <a:t>In solving some learning concerns  in school ,  how do you allow easy access and exchange beyond the school community  </a:t>
          </a:r>
          <a:endParaRPr lang="en-US" dirty="0"/>
        </a:p>
      </dgm:t>
    </dgm:pt>
    <dgm:pt modelId="{5541A95A-C980-4CEC-A3BA-4E1E4C92BCCC}" type="parTrans" cxnId="{EF5A7BD6-CB70-4069-8BB0-62AA93029682}">
      <dgm:prSet/>
      <dgm:spPr/>
      <dgm:t>
        <a:bodyPr/>
        <a:lstStyle/>
        <a:p>
          <a:endParaRPr lang="en-US"/>
        </a:p>
      </dgm:t>
    </dgm:pt>
    <dgm:pt modelId="{9D36CBBA-0B45-40CD-806E-7F583F650570}" type="sibTrans" cxnId="{EF5A7BD6-CB70-4069-8BB0-62AA93029682}">
      <dgm:prSet/>
      <dgm:spPr/>
      <dgm:t>
        <a:bodyPr/>
        <a:lstStyle/>
        <a:p>
          <a:endParaRPr lang="en-US"/>
        </a:p>
      </dgm:t>
    </dgm:pt>
    <dgm:pt modelId="{B15C63B6-3863-4EA0-B416-869705176570}">
      <dgm:prSet phldrT="[Text]"/>
      <dgm:spPr/>
      <dgm:t>
        <a:bodyPr/>
        <a:lstStyle/>
        <a:p>
          <a:r>
            <a:rPr lang="en-US" dirty="0" smtClean="0"/>
            <a:t>In terms of training and development of our teachers in school, how do you address their development needs ? What about our community leaders , individually or groups, do they mentor /coach one another to achieve their VMG.</a:t>
          </a:r>
          <a:endParaRPr lang="en-US" dirty="0"/>
        </a:p>
      </dgm:t>
    </dgm:pt>
    <dgm:pt modelId="{966087BE-4C14-4E42-BE2F-2D3EDF5549FC}" type="parTrans" cxnId="{C94F7A09-530B-46DB-BC35-C1BD54506BED}">
      <dgm:prSet/>
      <dgm:spPr/>
      <dgm:t>
        <a:bodyPr/>
        <a:lstStyle/>
        <a:p>
          <a:endParaRPr lang="en-US"/>
        </a:p>
      </dgm:t>
    </dgm:pt>
    <dgm:pt modelId="{17197F4A-4229-4A08-A211-FD369DC6B666}" type="sibTrans" cxnId="{C94F7A09-530B-46DB-BC35-C1BD54506BED}">
      <dgm:prSet/>
      <dgm:spPr/>
      <dgm:t>
        <a:bodyPr/>
        <a:lstStyle/>
        <a:p>
          <a:endParaRPr lang="en-US"/>
        </a:p>
      </dgm:t>
    </dgm:pt>
    <dgm:pt modelId="{AB228865-C44C-4B26-A611-B16A3215142D}" type="pres">
      <dgm:prSet presAssocID="{2BB3B7B3-1EF5-49EE-96C0-D4A8855FE0DC}" presName="Name0" presStyleCnt="0">
        <dgm:presLayoutVars>
          <dgm:chMax val="7"/>
          <dgm:chPref val="7"/>
          <dgm:dir/>
        </dgm:presLayoutVars>
      </dgm:prSet>
      <dgm:spPr/>
      <dgm:t>
        <a:bodyPr/>
        <a:lstStyle/>
        <a:p>
          <a:endParaRPr lang="en-US"/>
        </a:p>
      </dgm:t>
    </dgm:pt>
    <dgm:pt modelId="{F2B281C7-EF1D-4ED1-83ED-852679A680F7}" type="pres">
      <dgm:prSet presAssocID="{2BB3B7B3-1EF5-49EE-96C0-D4A8855FE0DC}" presName="Name1" presStyleCnt="0"/>
      <dgm:spPr/>
    </dgm:pt>
    <dgm:pt modelId="{96D95CF1-E86E-44D8-B9B8-094AF1CEFCBF}" type="pres">
      <dgm:prSet presAssocID="{2BB3B7B3-1EF5-49EE-96C0-D4A8855FE0DC}" presName="cycle" presStyleCnt="0"/>
      <dgm:spPr/>
    </dgm:pt>
    <dgm:pt modelId="{87E8AB81-0609-438E-8F67-87DF014A37BC}" type="pres">
      <dgm:prSet presAssocID="{2BB3B7B3-1EF5-49EE-96C0-D4A8855FE0DC}" presName="srcNode" presStyleLbl="node1" presStyleIdx="0" presStyleCnt="4"/>
      <dgm:spPr/>
    </dgm:pt>
    <dgm:pt modelId="{8AD9573B-9BF7-469B-B8C3-5593F92AA0DA}" type="pres">
      <dgm:prSet presAssocID="{2BB3B7B3-1EF5-49EE-96C0-D4A8855FE0DC}" presName="conn" presStyleLbl="parChTrans1D2" presStyleIdx="0" presStyleCnt="1"/>
      <dgm:spPr/>
      <dgm:t>
        <a:bodyPr/>
        <a:lstStyle/>
        <a:p>
          <a:endParaRPr lang="en-US"/>
        </a:p>
      </dgm:t>
    </dgm:pt>
    <dgm:pt modelId="{0EE975B1-3E4C-476F-9E54-11DC8822CDDD}" type="pres">
      <dgm:prSet presAssocID="{2BB3B7B3-1EF5-49EE-96C0-D4A8855FE0DC}" presName="extraNode" presStyleLbl="node1" presStyleIdx="0" presStyleCnt="4"/>
      <dgm:spPr/>
    </dgm:pt>
    <dgm:pt modelId="{F3384B1A-4950-4228-B9D4-BF60710089AF}" type="pres">
      <dgm:prSet presAssocID="{2BB3B7B3-1EF5-49EE-96C0-D4A8855FE0DC}" presName="dstNode" presStyleLbl="node1" presStyleIdx="0" presStyleCnt="4"/>
      <dgm:spPr/>
    </dgm:pt>
    <dgm:pt modelId="{EEB5AF36-569A-4186-98FC-19B51793586C}" type="pres">
      <dgm:prSet presAssocID="{7C0F486C-AAC4-4F28-BEA4-F6B32D3D58B0}" presName="text_1" presStyleLbl="node1" presStyleIdx="0" presStyleCnt="4">
        <dgm:presLayoutVars>
          <dgm:bulletEnabled val="1"/>
        </dgm:presLayoutVars>
      </dgm:prSet>
      <dgm:spPr/>
      <dgm:t>
        <a:bodyPr/>
        <a:lstStyle/>
        <a:p>
          <a:endParaRPr lang="en-US"/>
        </a:p>
      </dgm:t>
    </dgm:pt>
    <dgm:pt modelId="{4E286D59-0682-4BD4-8B9B-0C0BB8D112A1}" type="pres">
      <dgm:prSet presAssocID="{7C0F486C-AAC4-4F28-BEA4-F6B32D3D58B0}" presName="accent_1" presStyleCnt="0"/>
      <dgm:spPr/>
    </dgm:pt>
    <dgm:pt modelId="{10B0D380-BCFE-4F6C-A977-58926DA96849}" type="pres">
      <dgm:prSet presAssocID="{7C0F486C-AAC4-4F28-BEA4-F6B32D3D58B0}" presName="accentRepeatNode" presStyleLbl="solidFgAcc1" presStyleIdx="0" presStyleCnt="4"/>
      <dgm:spPr>
        <a:solidFill>
          <a:schemeClr val="accent4">
            <a:lumMod val="40000"/>
            <a:lumOff val="60000"/>
          </a:schemeClr>
        </a:solidFill>
      </dgm:spPr>
      <dgm:t>
        <a:bodyPr/>
        <a:lstStyle/>
        <a:p>
          <a:endParaRPr lang="en-US"/>
        </a:p>
      </dgm:t>
    </dgm:pt>
    <dgm:pt modelId="{3C38F1F4-02D5-439B-8B30-F8802CCCCB9A}" type="pres">
      <dgm:prSet presAssocID="{1BD867B6-5806-49A9-A4E5-8AC8BE114A08}" presName="text_2" presStyleLbl="node1" presStyleIdx="1" presStyleCnt="4">
        <dgm:presLayoutVars>
          <dgm:bulletEnabled val="1"/>
        </dgm:presLayoutVars>
      </dgm:prSet>
      <dgm:spPr/>
      <dgm:t>
        <a:bodyPr/>
        <a:lstStyle/>
        <a:p>
          <a:endParaRPr lang="en-US"/>
        </a:p>
      </dgm:t>
    </dgm:pt>
    <dgm:pt modelId="{87A122F3-085E-4030-A0E0-1A6C3B94E7B6}" type="pres">
      <dgm:prSet presAssocID="{1BD867B6-5806-49A9-A4E5-8AC8BE114A08}" presName="accent_2" presStyleCnt="0"/>
      <dgm:spPr/>
    </dgm:pt>
    <dgm:pt modelId="{E19D8CC9-0E80-4DD2-9DA1-EA807DC1B8C5}" type="pres">
      <dgm:prSet presAssocID="{1BD867B6-5806-49A9-A4E5-8AC8BE114A08}" presName="accentRepeatNode" presStyleLbl="solidFgAcc1" presStyleIdx="1" presStyleCnt="4"/>
      <dgm:spPr>
        <a:solidFill>
          <a:schemeClr val="accent1">
            <a:lumMod val="40000"/>
            <a:lumOff val="60000"/>
          </a:schemeClr>
        </a:solidFill>
      </dgm:spPr>
      <dgm:t>
        <a:bodyPr/>
        <a:lstStyle/>
        <a:p>
          <a:endParaRPr lang="en-US"/>
        </a:p>
      </dgm:t>
    </dgm:pt>
    <dgm:pt modelId="{C423E58D-726F-4865-BEA9-680C8D4A92D8}" type="pres">
      <dgm:prSet presAssocID="{C295DEDD-73A6-4CC8-8D27-3FE4E627C59E}" presName="text_3" presStyleLbl="node1" presStyleIdx="2" presStyleCnt="4">
        <dgm:presLayoutVars>
          <dgm:bulletEnabled val="1"/>
        </dgm:presLayoutVars>
      </dgm:prSet>
      <dgm:spPr/>
      <dgm:t>
        <a:bodyPr/>
        <a:lstStyle/>
        <a:p>
          <a:endParaRPr lang="en-US"/>
        </a:p>
      </dgm:t>
    </dgm:pt>
    <dgm:pt modelId="{AC88A0FC-0F9A-48AF-BA2F-CBAE1DFDAF37}" type="pres">
      <dgm:prSet presAssocID="{C295DEDD-73A6-4CC8-8D27-3FE4E627C59E}" presName="accent_3" presStyleCnt="0"/>
      <dgm:spPr/>
    </dgm:pt>
    <dgm:pt modelId="{2B2E9ECE-836C-42D7-9FFA-63628BB04863}" type="pres">
      <dgm:prSet presAssocID="{C295DEDD-73A6-4CC8-8D27-3FE4E627C59E}" presName="accentRepeatNode" presStyleLbl="solidFgAcc1" presStyleIdx="2" presStyleCnt="4"/>
      <dgm:spPr>
        <a:solidFill>
          <a:schemeClr val="accent6">
            <a:lumMod val="40000"/>
            <a:lumOff val="60000"/>
          </a:schemeClr>
        </a:solidFill>
      </dgm:spPr>
      <dgm:t>
        <a:bodyPr/>
        <a:lstStyle/>
        <a:p>
          <a:endParaRPr lang="en-US"/>
        </a:p>
      </dgm:t>
    </dgm:pt>
    <dgm:pt modelId="{47372E00-ADBE-40D3-8663-FFAE323C2FAE}" type="pres">
      <dgm:prSet presAssocID="{B15C63B6-3863-4EA0-B416-869705176570}" presName="text_4" presStyleLbl="node1" presStyleIdx="3" presStyleCnt="4">
        <dgm:presLayoutVars>
          <dgm:bulletEnabled val="1"/>
        </dgm:presLayoutVars>
      </dgm:prSet>
      <dgm:spPr/>
      <dgm:t>
        <a:bodyPr/>
        <a:lstStyle/>
        <a:p>
          <a:endParaRPr lang="en-US"/>
        </a:p>
      </dgm:t>
    </dgm:pt>
    <dgm:pt modelId="{AC8CF951-3EB4-4F8A-9C45-947A34A38816}" type="pres">
      <dgm:prSet presAssocID="{B15C63B6-3863-4EA0-B416-869705176570}" presName="accent_4" presStyleCnt="0"/>
      <dgm:spPr/>
    </dgm:pt>
    <dgm:pt modelId="{A811AC1B-87F4-4083-A704-05B7B162C539}" type="pres">
      <dgm:prSet presAssocID="{B15C63B6-3863-4EA0-B416-869705176570}" presName="accentRepeatNode" presStyleLbl="solidFgAcc1" presStyleIdx="3" presStyleCnt="4"/>
      <dgm:spPr>
        <a:solidFill>
          <a:schemeClr val="bg2">
            <a:lumMod val="40000"/>
            <a:lumOff val="60000"/>
          </a:schemeClr>
        </a:solidFill>
        <a:ln>
          <a:solidFill>
            <a:schemeClr val="tx2">
              <a:lumMod val="40000"/>
              <a:lumOff val="60000"/>
            </a:schemeClr>
          </a:solidFill>
        </a:ln>
      </dgm:spPr>
      <dgm:t>
        <a:bodyPr/>
        <a:lstStyle/>
        <a:p>
          <a:endParaRPr lang="en-US"/>
        </a:p>
      </dgm:t>
    </dgm:pt>
  </dgm:ptLst>
  <dgm:cxnLst>
    <dgm:cxn modelId="{EF5A7BD6-CB70-4069-8BB0-62AA93029682}" srcId="{2BB3B7B3-1EF5-49EE-96C0-D4A8855FE0DC}" destId="{C295DEDD-73A6-4CC8-8D27-3FE4E627C59E}" srcOrd="2" destOrd="0" parTransId="{5541A95A-C980-4CEC-A3BA-4E1E4C92BCCC}" sibTransId="{9D36CBBA-0B45-40CD-806E-7F583F650570}"/>
    <dgm:cxn modelId="{2389A343-DE98-4F71-BA8F-866AB746E9E3}" type="presOf" srcId="{2933F577-9FA2-473A-B76B-183291856179}" destId="{8AD9573B-9BF7-469B-B8C3-5593F92AA0DA}" srcOrd="0" destOrd="0" presId="urn:microsoft.com/office/officeart/2008/layout/VerticalCurvedList"/>
    <dgm:cxn modelId="{B430D5E3-B6E5-487C-ACBE-8C5EA61A66D3}" type="presOf" srcId="{B15C63B6-3863-4EA0-B416-869705176570}" destId="{47372E00-ADBE-40D3-8663-FFAE323C2FAE}" srcOrd="0" destOrd="0" presId="urn:microsoft.com/office/officeart/2008/layout/VerticalCurvedList"/>
    <dgm:cxn modelId="{A1496868-9C2E-4019-95EE-B83C59F7ABBE}" type="presOf" srcId="{2BB3B7B3-1EF5-49EE-96C0-D4A8855FE0DC}" destId="{AB228865-C44C-4B26-A611-B16A3215142D}" srcOrd="0" destOrd="0" presId="urn:microsoft.com/office/officeart/2008/layout/VerticalCurvedList"/>
    <dgm:cxn modelId="{C94F7A09-530B-46DB-BC35-C1BD54506BED}" srcId="{2BB3B7B3-1EF5-49EE-96C0-D4A8855FE0DC}" destId="{B15C63B6-3863-4EA0-B416-869705176570}" srcOrd="3" destOrd="0" parTransId="{966087BE-4C14-4E42-BE2F-2D3EDF5549FC}" sibTransId="{17197F4A-4229-4A08-A211-FD369DC6B666}"/>
    <dgm:cxn modelId="{C013A3DC-6A73-4297-A49C-9AE7A8821E34}" srcId="{2BB3B7B3-1EF5-49EE-96C0-D4A8855FE0DC}" destId="{1BD867B6-5806-49A9-A4E5-8AC8BE114A08}" srcOrd="1" destOrd="0" parTransId="{301988A0-8175-499C-939A-513258E82CCC}" sibTransId="{663F3D78-6512-4898-A2AD-076CACD9DF00}"/>
    <dgm:cxn modelId="{255D5375-C903-4A24-871D-FBED72CE238A}" type="presOf" srcId="{7C0F486C-AAC4-4F28-BEA4-F6B32D3D58B0}" destId="{EEB5AF36-569A-4186-98FC-19B51793586C}" srcOrd="0" destOrd="0" presId="urn:microsoft.com/office/officeart/2008/layout/VerticalCurvedList"/>
    <dgm:cxn modelId="{CEC6F95D-9102-46F8-92E4-D44C68475271}" type="presOf" srcId="{C295DEDD-73A6-4CC8-8D27-3FE4E627C59E}" destId="{C423E58D-726F-4865-BEA9-680C8D4A92D8}" srcOrd="0" destOrd="0" presId="urn:microsoft.com/office/officeart/2008/layout/VerticalCurvedList"/>
    <dgm:cxn modelId="{EF01D6DE-7593-4DB0-8DE6-3B144F0C867B}" type="presOf" srcId="{1BD867B6-5806-49A9-A4E5-8AC8BE114A08}" destId="{3C38F1F4-02D5-439B-8B30-F8802CCCCB9A}" srcOrd="0" destOrd="0" presId="urn:microsoft.com/office/officeart/2008/layout/VerticalCurvedList"/>
    <dgm:cxn modelId="{C4FA1A61-39B9-4450-B7DB-014B6ABFD653}" srcId="{2BB3B7B3-1EF5-49EE-96C0-D4A8855FE0DC}" destId="{7C0F486C-AAC4-4F28-BEA4-F6B32D3D58B0}" srcOrd="0" destOrd="0" parTransId="{EA1F0A19-A9E2-416B-BF04-CDB00778EECD}" sibTransId="{2933F577-9FA2-473A-B76B-183291856179}"/>
    <dgm:cxn modelId="{AF72EC6A-1C03-4579-8DFF-BC2AEC286EA0}" type="presParOf" srcId="{AB228865-C44C-4B26-A611-B16A3215142D}" destId="{F2B281C7-EF1D-4ED1-83ED-852679A680F7}" srcOrd="0" destOrd="0" presId="urn:microsoft.com/office/officeart/2008/layout/VerticalCurvedList"/>
    <dgm:cxn modelId="{E9CA03DC-13CA-4EEF-802A-9962BDCCC37D}" type="presParOf" srcId="{F2B281C7-EF1D-4ED1-83ED-852679A680F7}" destId="{96D95CF1-E86E-44D8-B9B8-094AF1CEFCBF}" srcOrd="0" destOrd="0" presId="urn:microsoft.com/office/officeart/2008/layout/VerticalCurvedList"/>
    <dgm:cxn modelId="{5AEB52A5-4DDF-434E-B807-7F8B3D738F56}" type="presParOf" srcId="{96D95CF1-E86E-44D8-B9B8-094AF1CEFCBF}" destId="{87E8AB81-0609-438E-8F67-87DF014A37BC}" srcOrd="0" destOrd="0" presId="urn:microsoft.com/office/officeart/2008/layout/VerticalCurvedList"/>
    <dgm:cxn modelId="{DDBC101B-00AE-4A3A-A7C0-D70A51B20387}" type="presParOf" srcId="{96D95CF1-E86E-44D8-B9B8-094AF1CEFCBF}" destId="{8AD9573B-9BF7-469B-B8C3-5593F92AA0DA}" srcOrd="1" destOrd="0" presId="urn:microsoft.com/office/officeart/2008/layout/VerticalCurvedList"/>
    <dgm:cxn modelId="{29E93932-2D90-47BD-A741-A6A6BF1F40D1}" type="presParOf" srcId="{96D95CF1-E86E-44D8-B9B8-094AF1CEFCBF}" destId="{0EE975B1-3E4C-476F-9E54-11DC8822CDDD}" srcOrd="2" destOrd="0" presId="urn:microsoft.com/office/officeart/2008/layout/VerticalCurvedList"/>
    <dgm:cxn modelId="{660A7383-BA24-441B-A54D-B3BBB050D7BF}" type="presParOf" srcId="{96D95CF1-E86E-44D8-B9B8-094AF1CEFCBF}" destId="{F3384B1A-4950-4228-B9D4-BF60710089AF}" srcOrd="3" destOrd="0" presId="urn:microsoft.com/office/officeart/2008/layout/VerticalCurvedList"/>
    <dgm:cxn modelId="{6F909D10-3600-4145-9792-DAAA0993B1BA}" type="presParOf" srcId="{F2B281C7-EF1D-4ED1-83ED-852679A680F7}" destId="{EEB5AF36-569A-4186-98FC-19B51793586C}" srcOrd="1" destOrd="0" presId="urn:microsoft.com/office/officeart/2008/layout/VerticalCurvedList"/>
    <dgm:cxn modelId="{743422B4-358F-4E15-AD41-EFF35F588C96}" type="presParOf" srcId="{F2B281C7-EF1D-4ED1-83ED-852679A680F7}" destId="{4E286D59-0682-4BD4-8B9B-0C0BB8D112A1}" srcOrd="2" destOrd="0" presId="urn:microsoft.com/office/officeart/2008/layout/VerticalCurvedList"/>
    <dgm:cxn modelId="{EFBEC127-8EC1-4E1C-84D4-098D7B28050D}" type="presParOf" srcId="{4E286D59-0682-4BD4-8B9B-0C0BB8D112A1}" destId="{10B0D380-BCFE-4F6C-A977-58926DA96849}" srcOrd="0" destOrd="0" presId="urn:microsoft.com/office/officeart/2008/layout/VerticalCurvedList"/>
    <dgm:cxn modelId="{8CCCC581-B8F8-410D-910C-5DBE8556F794}" type="presParOf" srcId="{F2B281C7-EF1D-4ED1-83ED-852679A680F7}" destId="{3C38F1F4-02D5-439B-8B30-F8802CCCCB9A}" srcOrd="3" destOrd="0" presId="urn:microsoft.com/office/officeart/2008/layout/VerticalCurvedList"/>
    <dgm:cxn modelId="{44544946-9BC5-44D1-949A-2614208903D8}" type="presParOf" srcId="{F2B281C7-EF1D-4ED1-83ED-852679A680F7}" destId="{87A122F3-085E-4030-A0E0-1A6C3B94E7B6}" srcOrd="4" destOrd="0" presId="urn:microsoft.com/office/officeart/2008/layout/VerticalCurvedList"/>
    <dgm:cxn modelId="{2DD52102-5E25-4947-A7DE-B5BBB7A14C87}" type="presParOf" srcId="{87A122F3-085E-4030-A0E0-1A6C3B94E7B6}" destId="{E19D8CC9-0E80-4DD2-9DA1-EA807DC1B8C5}" srcOrd="0" destOrd="0" presId="urn:microsoft.com/office/officeart/2008/layout/VerticalCurvedList"/>
    <dgm:cxn modelId="{DF56F2AF-7C26-4EB7-B569-2BCA2B7EE54F}" type="presParOf" srcId="{F2B281C7-EF1D-4ED1-83ED-852679A680F7}" destId="{C423E58D-726F-4865-BEA9-680C8D4A92D8}" srcOrd="5" destOrd="0" presId="urn:microsoft.com/office/officeart/2008/layout/VerticalCurvedList"/>
    <dgm:cxn modelId="{1083B670-A0C0-4663-955C-F1FC5209D3CD}" type="presParOf" srcId="{F2B281C7-EF1D-4ED1-83ED-852679A680F7}" destId="{AC88A0FC-0F9A-48AF-BA2F-CBAE1DFDAF37}" srcOrd="6" destOrd="0" presId="urn:microsoft.com/office/officeart/2008/layout/VerticalCurvedList"/>
    <dgm:cxn modelId="{CE34A26A-30B3-44E2-807B-DA675B194686}" type="presParOf" srcId="{AC88A0FC-0F9A-48AF-BA2F-CBAE1DFDAF37}" destId="{2B2E9ECE-836C-42D7-9FFA-63628BB04863}" srcOrd="0" destOrd="0" presId="urn:microsoft.com/office/officeart/2008/layout/VerticalCurvedList"/>
    <dgm:cxn modelId="{5BA43041-3086-4F2C-BF88-E56E58FEC3A2}" type="presParOf" srcId="{F2B281C7-EF1D-4ED1-83ED-852679A680F7}" destId="{47372E00-ADBE-40D3-8663-FFAE323C2FAE}" srcOrd="7" destOrd="0" presId="urn:microsoft.com/office/officeart/2008/layout/VerticalCurvedList"/>
    <dgm:cxn modelId="{E18CE8C1-3ACC-443E-B428-2317A445E08F}" type="presParOf" srcId="{F2B281C7-EF1D-4ED1-83ED-852679A680F7}" destId="{AC8CF951-3EB4-4F8A-9C45-947A34A38816}" srcOrd="8" destOrd="0" presId="urn:microsoft.com/office/officeart/2008/layout/VerticalCurvedList"/>
    <dgm:cxn modelId="{700BD05D-8423-4E77-BD54-A0B064987A9C}" type="presParOf" srcId="{AC8CF951-3EB4-4F8A-9C45-947A34A38816}" destId="{A811AC1B-87F4-4083-A704-05B7B162C53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BD457C-9713-4AA7-B7CD-4259BD8DCF73}">
      <dsp:nvSpPr>
        <dsp:cNvPr id="0" name=""/>
        <dsp:cNvSpPr/>
      </dsp:nvSpPr>
      <dsp:spPr>
        <a:xfrm rot="5400000">
          <a:off x="-533053" y="353666"/>
          <a:ext cx="1853489" cy="1159411"/>
        </a:xfrm>
        <a:prstGeom prst="chevron">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n-US" sz="3700" kern="1200" dirty="0"/>
        </a:p>
      </dsp:txBody>
      <dsp:txXfrm rot="-5400000">
        <a:off x="-186013" y="586333"/>
        <a:ext cx="1159411" cy="694078"/>
      </dsp:txXfrm>
    </dsp:sp>
    <dsp:sp modelId="{D27519CC-D90C-4224-8844-A4695D6F772F}">
      <dsp:nvSpPr>
        <dsp:cNvPr id="0" name=""/>
        <dsp:cNvSpPr/>
      </dsp:nvSpPr>
      <dsp:spPr>
        <a:xfrm rot="5400000">
          <a:off x="5652674" y="-4900684"/>
          <a:ext cx="1205945" cy="11020571"/>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PH" sz="2400" b="1" kern="1200" dirty="0" smtClean="0">
              <a:latin typeface="+mn-lt"/>
            </a:rPr>
            <a:t>Manages the SBM assessment validation process.</a:t>
          </a:r>
          <a:endParaRPr lang="en-US" sz="2400" b="1" kern="1200" dirty="0">
            <a:latin typeface="+mn-lt"/>
          </a:endParaRPr>
        </a:p>
        <a:p>
          <a:pPr marL="228600" lvl="1" indent="-228600" algn="l" defTabSz="1066800">
            <a:lnSpc>
              <a:spcPct val="90000"/>
            </a:lnSpc>
            <a:spcBef>
              <a:spcPct val="0"/>
            </a:spcBef>
            <a:spcAft>
              <a:spcPct val="15000"/>
            </a:spcAft>
            <a:buChar char="••"/>
          </a:pPr>
          <a:r>
            <a:rPr lang="en-PH" sz="2400" b="1" kern="1200" dirty="0" smtClean="0">
              <a:latin typeface="+mn-lt"/>
            </a:rPr>
            <a:t>Issues notices to the schools  concerned on the scheduled on-site  validation.</a:t>
          </a:r>
          <a:endParaRPr lang="en-US" sz="2400" b="1" kern="1200" dirty="0">
            <a:latin typeface="+mn-lt"/>
          </a:endParaRPr>
        </a:p>
      </dsp:txBody>
      <dsp:txXfrm rot="-5400000">
        <a:off x="745362" y="65497"/>
        <a:ext cx="10961702" cy="1088207"/>
      </dsp:txXfrm>
    </dsp:sp>
    <dsp:sp modelId="{7A5B6DAD-0027-447A-9685-DE55DFE151E7}">
      <dsp:nvSpPr>
        <dsp:cNvPr id="0" name=""/>
        <dsp:cNvSpPr/>
      </dsp:nvSpPr>
      <dsp:spPr>
        <a:xfrm rot="5400000">
          <a:off x="-595232" y="2352218"/>
          <a:ext cx="1853489" cy="1035052"/>
        </a:xfrm>
        <a:prstGeom prst="chevron">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endParaRPr lang="en-US" sz="4700" kern="1200" dirty="0"/>
        </a:p>
      </dsp:txBody>
      <dsp:txXfrm rot="-5400000">
        <a:off x="-186013" y="2460525"/>
        <a:ext cx="1035052" cy="818437"/>
      </dsp:txXfrm>
    </dsp:sp>
    <dsp:sp modelId="{606E4425-A818-4D86-BA30-3CAE7E7E262D}">
      <dsp:nvSpPr>
        <dsp:cNvPr id="0" name=""/>
        <dsp:cNvSpPr/>
      </dsp:nvSpPr>
      <dsp:spPr>
        <a:xfrm rot="5400000">
          <a:off x="5172599" y="-2970346"/>
          <a:ext cx="2041738" cy="1136296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PH" sz="2400" b="1" kern="1200" dirty="0" smtClean="0"/>
            <a:t>Receives results from the different RCTs. </a:t>
          </a:r>
          <a:endParaRPr lang="en-US" sz="2400" b="1" kern="1200" dirty="0"/>
        </a:p>
        <a:p>
          <a:pPr marL="228600" lvl="1" indent="-228600" algn="l" defTabSz="1066800">
            <a:lnSpc>
              <a:spcPct val="90000"/>
            </a:lnSpc>
            <a:spcBef>
              <a:spcPct val="0"/>
            </a:spcBef>
            <a:spcAft>
              <a:spcPct val="15000"/>
            </a:spcAft>
            <a:buChar char="••"/>
          </a:pPr>
          <a:endParaRPr lang="en-US" sz="2400" kern="1200" dirty="0"/>
        </a:p>
        <a:p>
          <a:pPr marL="228600" lvl="1" indent="-228600" algn="l" defTabSz="1066800">
            <a:lnSpc>
              <a:spcPct val="90000"/>
            </a:lnSpc>
            <a:spcBef>
              <a:spcPct val="0"/>
            </a:spcBef>
            <a:spcAft>
              <a:spcPct val="15000"/>
            </a:spcAft>
            <a:buChar char="••"/>
          </a:pPr>
          <a:r>
            <a:rPr lang="en-PH" sz="2400" b="1" kern="1200" dirty="0" smtClean="0">
              <a:latin typeface="+mn-lt"/>
            </a:rPr>
            <a:t>Recommends  approval for the Recognition of Levels II &amp; III schools as  well as those for the Level III accreditation</a:t>
          </a:r>
          <a:r>
            <a:rPr lang="en-PH" sz="1700" kern="1200" dirty="0" smtClean="0">
              <a:latin typeface="+mn-lt"/>
            </a:rPr>
            <a:t>.</a:t>
          </a:r>
          <a:endParaRPr lang="en-US" sz="2400" b="1" kern="1200" dirty="0">
            <a:latin typeface="+mn-lt"/>
          </a:endParaRPr>
        </a:p>
      </dsp:txBody>
      <dsp:txXfrm rot="-5400000">
        <a:off x="511986" y="1789936"/>
        <a:ext cx="11263297" cy="1842400"/>
      </dsp:txXfrm>
    </dsp:sp>
    <dsp:sp modelId="{F0AC3959-6593-4B7C-87A9-038A872B5060}">
      <dsp:nvSpPr>
        <dsp:cNvPr id="0" name=""/>
        <dsp:cNvSpPr/>
      </dsp:nvSpPr>
      <dsp:spPr>
        <a:xfrm rot="5400000">
          <a:off x="-533053" y="4277500"/>
          <a:ext cx="1853489" cy="1159411"/>
        </a:xfrm>
        <a:prstGeom prst="chevron">
          <a:avLst/>
        </a:prstGeom>
        <a:gradFill rotWithShape="0">
          <a:gsLst>
            <a:gs pos="0">
              <a:schemeClr val="accent1">
                <a:hueOff val="0"/>
                <a:satOff val="0"/>
                <a:lumOff val="0"/>
                <a:alphaOff val="0"/>
                <a:tint val="48000"/>
                <a:satMod val="105000"/>
                <a:lumMod val="110000"/>
              </a:schemeClr>
            </a:gs>
            <a:gs pos="100000">
              <a:schemeClr val="accent1">
                <a:hueOff val="0"/>
                <a:satOff val="0"/>
                <a:lumOff val="0"/>
                <a:alphaOff val="0"/>
                <a:tint val="78000"/>
                <a:satMod val="109000"/>
                <a:lumMod val="100000"/>
              </a:schemeClr>
            </a:gs>
          </a:gsLst>
          <a:lin ang="5400000" scaled="0"/>
        </a:gradFill>
        <a:ln w="12700" cap="flat" cmpd="sng" algn="ctr">
          <a:solidFill>
            <a:schemeClr val="accent1">
              <a:hueOff val="0"/>
              <a:satOff val="0"/>
              <a:lumOff val="0"/>
              <a:alphaOff val="0"/>
            </a:schemeClr>
          </a:solidFill>
          <a:prstDash val="solid"/>
        </a:ln>
        <a:effectLst/>
      </dsp:spPr>
      <dsp:style>
        <a:lnRef idx="1">
          <a:scrgbClr r="0" g="0" b="0"/>
        </a:lnRef>
        <a:fillRef idx="2">
          <a:scrgbClr r="0" g="0" b="0"/>
        </a:fillRef>
        <a:effectRef idx="1">
          <a:scrgbClr r="0" g="0" b="0"/>
        </a:effectRef>
        <a:fontRef idx="minor">
          <a:schemeClr val="dk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endParaRPr lang="en-US" sz="3700" kern="1200" dirty="0"/>
        </a:p>
      </dsp:txBody>
      <dsp:txXfrm rot="-5400000">
        <a:off x="-186013" y="4510167"/>
        <a:ext cx="1159411" cy="694078"/>
      </dsp:txXfrm>
    </dsp:sp>
    <dsp:sp modelId="{C9D7FBC7-731F-42E3-9D8F-1908237962C9}">
      <dsp:nvSpPr>
        <dsp:cNvPr id="0" name=""/>
        <dsp:cNvSpPr/>
      </dsp:nvSpPr>
      <dsp:spPr>
        <a:xfrm rot="5400000">
          <a:off x="5379207" y="-846978"/>
          <a:ext cx="1593356" cy="1130855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PH" sz="2400" b="1" kern="1200" dirty="0" smtClean="0">
              <a:latin typeface="+mn-lt"/>
            </a:rPr>
            <a:t>Facilitates the conduct of the Awarding of Plaques/Certificates</a:t>
          </a:r>
          <a:r>
            <a:rPr lang="en-PH" sz="2400" kern="1200" dirty="0" smtClean="0">
              <a:latin typeface="+mn-lt"/>
            </a:rPr>
            <a:t>.</a:t>
          </a:r>
          <a:endParaRPr lang="en-US" sz="2400" kern="1200" dirty="0">
            <a:latin typeface="+mn-lt"/>
          </a:endParaRPr>
        </a:p>
        <a:p>
          <a:pPr marL="228600" lvl="1" indent="-228600" algn="l" defTabSz="1066800">
            <a:lnSpc>
              <a:spcPct val="90000"/>
            </a:lnSpc>
            <a:spcBef>
              <a:spcPct val="0"/>
            </a:spcBef>
            <a:spcAft>
              <a:spcPct val="15000"/>
            </a:spcAft>
            <a:buChar char="••"/>
          </a:pPr>
          <a:r>
            <a:rPr lang="en-PH" sz="2400" b="1" kern="1200" dirty="0" smtClean="0">
              <a:latin typeface="+mn-lt"/>
            </a:rPr>
            <a:t>Facilitates continuous improvement in the management of the SBM validation process.</a:t>
          </a:r>
          <a:endParaRPr lang="en-US" sz="2400" b="1" kern="1200" dirty="0">
            <a:latin typeface="+mn-lt"/>
          </a:endParaRPr>
        </a:p>
        <a:p>
          <a:pPr marL="171450" lvl="1" indent="-171450" algn="l" defTabSz="800100">
            <a:lnSpc>
              <a:spcPct val="90000"/>
            </a:lnSpc>
            <a:spcBef>
              <a:spcPct val="0"/>
            </a:spcBef>
            <a:spcAft>
              <a:spcPct val="15000"/>
            </a:spcAft>
            <a:buChar char="••"/>
          </a:pPr>
          <a:endParaRPr lang="en-PH" sz="1800" kern="1200" dirty="0">
            <a:ln>
              <a:noFill/>
            </a:ln>
            <a:solidFill>
              <a:srgbClr val="000000"/>
            </a:solidFill>
            <a:effectLst/>
            <a:latin typeface="+mn-lt"/>
          </a:endParaRPr>
        </a:p>
      </dsp:txBody>
      <dsp:txXfrm rot="-5400000">
        <a:off x="521606" y="4088404"/>
        <a:ext cx="11230778" cy="14377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5B38-1DF7-4859-99EC-5717E02BF89B}">
      <dsp:nvSpPr>
        <dsp:cNvPr id="0" name=""/>
        <dsp:cNvSpPr/>
      </dsp:nvSpPr>
      <dsp:spPr>
        <a:xfrm>
          <a:off x="3527297" y="2043047"/>
          <a:ext cx="2596801" cy="2246338"/>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Tips</a:t>
          </a:r>
          <a:endParaRPr lang="en-US" sz="3600" kern="1200" dirty="0"/>
        </a:p>
      </dsp:txBody>
      <dsp:txXfrm>
        <a:off x="3957623" y="2415297"/>
        <a:ext cx="1736149" cy="1501838"/>
      </dsp:txXfrm>
    </dsp:sp>
    <dsp:sp modelId="{7AF39B2B-F8E0-4076-A4D1-76CF1AC46832}">
      <dsp:nvSpPr>
        <dsp:cNvPr id="0" name=""/>
        <dsp:cNvSpPr/>
      </dsp:nvSpPr>
      <dsp:spPr>
        <a:xfrm>
          <a:off x="5153393" y="968325"/>
          <a:ext cx="979765" cy="84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BBB935-9099-4470-BD1F-3EE15FB2A988}">
      <dsp:nvSpPr>
        <dsp:cNvPr id="0" name=""/>
        <dsp:cNvSpPr/>
      </dsp:nvSpPr>
      <dsp:spPr>
        <a:xfrm>
          <a:off x="3649722" y="0"/>
          <a:ext cx="2361615" cy="1841022"/>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Organized personnel </a:t>
          </a:r>
          <a:endParaRPr lang="en-US" sz="1600" kern="1200" dirty="0"/>
        </a:p>
      </dsp:txBody>
      <dsp:txXfrm>
        <a:off x="4021850" y="290096"/>
        <a:ext cx="1617359" cy="1260830"/>
      </dsp:txXfrm>
    </dsp:sp>
    <dsp:sp modelId="{1304C2CE-F7F5-41B6-8B28-9B9CB54D21F2}">
      <dsp:nvSpPr>
        <dsp:cNvPr id="0" name=""/>
        <dsp:cNvSpPr/>
      </dsp:nvSpPr>
      <dsp:spPr>
        <a:xfrm>
          <a:off x="6296856" y="2546525"/>
          <a:ext cx="979765" cy="84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5ACB9A-4184-4AAC-900F-5BC2CDBD6B56}">
      <dsp:nvSpPr>
        <dsp:cNvPr id="0" name=""/>
        <dsp:cNvSpPr/>
      </dsp:nvSpPr>
      <dsp:spPr>
        <a:xfrm>
          <a:off x="5855885" y="1132352"/>
          <a:ext cx="1852646" cy="1841022"/>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Be attentive to the validator</a:t>
          </a:r>
          <a:endParaRPr lang="en-US" sz="1600" kern="1200" dirty="0"/>
        </a:p>
      </dsp:txBody>
      <dsp:txXfrm>
        <a:off x="6196069" y="1470401"/>
        <a:ext cx="1172278" cy="1164924"/>
      </dsp:txXfrm>
    </dsp:sp>
    <dsp:sp modelId="{9794C6D3-E8D6-48D2-B897-FF0886923782}">
      <dsp:nvSpPr>
        <dsp:cNvPr id="0" name=""/>
        <dsp:cNvSpPr/>
      </dsp:nvSpPr>
      <dsp:spPr>
        <a:xfrm>
          <a:off x="5502533" y="4328017"/>
          <a:ext cx="979765" cy="84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0AEE8-9037-4659-B426-B7A04BB3113E}">
      <dsp:nvSpPr>
        <dsp:cNvPr id="0" name=""/>
        <dsp:cNvSpPr/>
      </dsp:nvSpPr>
      <dsp:spPr>
        <a:xfrm>
          <a:off x="5718178" y="3358424"/>
          <a:ext cx="2128060" cy="1841022"/>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Well- organized documents (easy to locate)</a:t>
          </a:r>
          <a:endParaRPr lang="en-US" sz="1800" kern="1200" dirty="0"/>
        </a:p>
      </dsp:txBody>
      <dsp:txXfrm>
        <a:off x="6070843" y="3663521"/>
        <a:ext cx="1422730" cy="1230828"/>
      </dsp:txXfrm>
    </dsp:sp>
    <dsp:sp modelId="{81193E7C-9432-40E5-B03B-0029083F6DFC}">
      <dsp:nvSpPr>
        <dsp:cNvPr id="0" name=""/>
        <dsp:cNvSpPr/>
      </dsp:nvSpPr>
      <dsp:spPr>
        <a:xfrm>
          <a:off x="3532129" y="4512942"/>
          <a:ext cx="979765" cy="84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30C130-FC8E-44C3-8620-3470E339FB6F}">
      <dsp:nvSpPr>
        <dsp:cNvPr id="0" name=""/>
        <dsp:cNvSpPr/>
      </dsp:nvSpPr>
      <dsp:spPr>
        <a:xfrm>
          <a:off x="3766500" y="4492043"/>
          <a:ext cx="2128060" cy="1841022"/>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PH" sz="2000" kern="1200" dirty="0" smtClean="0"/>
            <a:t>Knowledgeable  of the school operation</a:t>
          </a:r>
          <a:endParaRPr lang="en-US" sz="2000" kern="1200" dirty="0" smtClean="0"/>
        </a:p>
        <a:p>
          <a:pPr lvl="0" algn="ctr" defTabSz="889000">
            <a:lnSpc>
              <a:spcPct val="90000"/>
            </a:lnSpc>
            <a:spcBef>
              <a:spcPct val="0"/>
            </a:spcBef>
            <a:spcAft>
              <a:spcPct val="35000"/>
            </a:spcAft>
          </a:pPr>
          <a:endParaRPr lang="en-US" sz="1500" kern="1200" dirty="0"/>
        </a:p>
      </dsp:txBody>
      <dsp:txXfrm>
        <a:off x="4119165" y="4797140"/>
        <a:ext cx="1422730" cy="1230828"/>
      </dsp:txXfrm>
    </dsp:sp>
    <dsp:sp modelId="{4C32666E-5B00-4CA9-9674-943DAD534118}">
      <dsp:nvSpPr>
        <dsp:cNvPr id="0" name=""/>
        <dsp:cNvSpPr/>
      </dsp:nvSpPr>
      <dsp:spPr>
        <a:xfrm>
          <a:off x="2369941" y="2935376"/>
          <a:ext cx="979765" cy="84419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51B1D3-843A-4EB4-BBD1-90E85BE67019}">
      <dsp:nvSpPr>
        <dsp:cNvPr id="0" name=""/>
        <dsp:cNvSpPr/>
      </dsp:nvSpPr>
      <dsp:spPr>
        <a:xfrm>
          <a:off x="1805760" y="3359691"/>
          <a:ext cx="2128060" cy="1841022"/>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Have mentored stakeholders documents preparation </a:t>
          </a:r>
          <a:endParaRPr lang="en-US" sz="1800" kern="1200" dirty="0"/>
        </a:p>
      </dsp:txBody>
      <dsp:txXfrm>
        <a:off x="2158425" y="3664788"/>
        <a:ext cx="1422730" cy="1230828"/>
      </dsp:txXfrm>
    </dsp:sp>
    <dsp:sp modelId="{E81F30C2-3B93-4EDB-97E4-CD858D1EFE69}">
      <dsp:nvSpPr>
        <dsp:cNvPr id="0" name=""/>
        <dsp:cNvSpPr/>
      </dsp:nvSpPr>
      <dsp:spPr>
        <a:xfrm>
          <a:off x="1805760" y="1129818"/>
          <a:ext cx="2128060" cy="1841022"/>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Received TA given graciously  for the continuous improvement </a:t>
          </a:r>
          <a:endParaRPr lang="en-US" sz="1600" kern="1200" dirty="0"/>
        </a:p>
      </dsp:txBody>
      <dsp:txXfrm>
        <a:off x="2158425" y="1434915"/>
        <a:ext cx="1422730" cy="1230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9573B-9BF7-469B-B8C3-5593F92AA0DA}">
      <dsp:nvSpPr>
        <dsp:cNvPr id="0" name=""/>
        <dsp:cNvSpPr/>
      </dsp:nvSpPr>
      <dsp:spPr>
        <a:xfrm>
          <a:off x="-6801686" y="-1039983"/>
          <a:ext cx="8094989" cy="8094989"/>
        </a:xfrm>
        <a:prstGeom prst="blockArc">
          <a:avLst>
            <a:gd name="adj1" fmla="val 18900000"/>
            <a:gd name="adj2" fmla="val 2700000"/>
            <a:gd name="adj3" fmla="val 267"/>
          </a:avLst>
        </a:pr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B5AF36-569A-4186-98FC-19B51793586C}">
      <dsp:nvSpPr>
        <dsp:cNvPr id="0" name=""/>
        <dsp:cNvSpPr/>
      </dsp:nvSpPr>
      <dsp:spPr>
        <a:xfrm>
          <a:off x="676703" y="462434"/>
          <a:ext cx="11008381" cy="925350"/>
        </a:xfrm>
        <a:prstGeom prst="rect">
          <a:avLst/>
        </a:prstGeom>
        <a:solidFill>
          <a:schemeClr val="accent5">
            <a:lumMod val="60000"/>
            <a:lumOff val="40000"/>
          </a:schemeClr>
        </a:solidFill>
        <a:ln w="1905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34497"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t>How do you established that community stakeholders lead in the regular review and improvement process of the SIP and the school is providing TA?</a:t>
          </a:r>
          <a:endParaRPr lang="en-US" sz="1500" kern="1200" dirty="0"/>
        </a:p>
      </dsp:txBody>
      <dsp:txXfrm>
        <a:off x="676703" y="462434"/>
        <a:ext cx="11008381" cy="925350"/>
      </dsp:txXfrm>
    </dsp:sp>
    <dsp:sp modelId="{10B0D380-BCFE-4F6C-A977-58926DA96849}">
      <dsp:nvSpPr>
        <dsp:cNvPr id="0" name=""/>
        <dsp:cNvSpPr/>
      </dsp:nvSpPr>
      <dsp:spPr>
        <a:xfrm>
          <a:off x="98359" y="346766"/>
          <a:ext cx="1156688" cy="1156688"/>
        </a:xfrm>
        <a:prstGeom prst="ellipse">
          <a:avLst/>
        </a:prstGeom>
        <a:solidFill>
          <a:schemeClr val="accent4">
            <a:lumMod val="40000"/>
            <a:lumOff val="6000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38F1F4-02D5-439B-8B30-F8802CCCCB9A}">
      <dsp:nvSpPr>
        <dsp:cNvPr id="0" name=""/>
        <dsp:cNvSpPr/>
      </dsp:nvSpPr>
      <dsp:spPr>
        <a:xfrm>
          <a:off x="1207228" y="1850701"/>
          <a:ext cx="10477856" cy="92535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4497"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t>The school has an organized structure that promote shared leadership  and governance . What about your community stakeholders , do they have  agreed organizational structure where they are leading in defining their organizational  structure with roles and responsibilities and the school will provide TA and administrative support.</a:t>
          </a:r>
          <a:endParaRPr lang="en-US" sz="1500" kern="1200" dirty="0"/>
        </a:p>
      </dsp:txBody>
      <dsp:txXfrm>
        <a:off x="1207228" y="1850701"/>
        <a:ext cx="10477856" cy="925350"/>
      </dsp:txXfrm>
    </dsp:sp>
    <dsp:sp modelId="{E19D8CC9-0E80-4DD2-9DA1-EA807DC1B8C5}">
      <dsp:nvSpPr>
        <dsp:cNvPr id="0" name=""/>
        <dsp:cNvSpPr/>
      </dsp:nvSpPr>
      <dsp:spPr>
        <a:xfrm>
          <a:off x="628884" y="1735033"/>
          <a:ext cx="1156688" cy="1156688"/>
        </a:xfrm>
        <a:prstGeom prst="ellipse">
          <a:avLst/>
        </a:prstGeom>
        <a:solidFill>
          <a:schemeClr val="accent1">
            <a:lumMod val="40000"/>
            <a:lumOff val="6000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3E58D-726F-4865-BEA9-680C8D4A92D8}">
      <dsp:nvSpPr>
        <dsp:cNvPr id="0" name=""/>
        <dsp:cNvSpPr/>
      </dsp:nvSpPr>
      <dsp:spPr>
        <a:xfrm>
          <a:off x="1207228" y="3238969"/>
          <a:ext cx="10477856" cy="92535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4497"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t>In solving some learning concerns  in school ,  how do you allow easy access and exchange beyond the school community  </a:t>
          </a:r>
          <a:endParaRPr lang="en-US" sz="1500" kern="1200" dirty="0"/>
        </a:p>
      </dsp:txBody>
      <dsp:txXfrm>
        <a:off x="1207228" y="3238969"/>
        <a:ext cx="10477856" cy="925350"/>
      </dsp:txXfrm>
    </dsp:sp>
    <dsp:sp modelId="{2B2E9ECE-836C-42D7-9FFA-63628BB04863}">
      <dsp:nvSpPr>
        <dsp:cNvPr id="0" name=""/>
        <dsp:cNvSpPr/>
      </dsp:nvSpPr>
      <dsp:spPr>
        <a:xfrm>
          <a:off x="628884" y="3123300"/>
          <a:ext cx="1156688" cy="1156688"/>
        </a:xfrm>
        <a:prstGeom prst="ellipse">
          <a:avLst/>
        </a:prstGeom>
        <a:solidFill>
          <a:schemeClr val="accent6">
            <a:lumMod val="40000"/>
            <a:lumOff val="60000"/>
          </a:schemeClr>
        </a:solidFill>
        <a:ln w="19050" cap="flat" cmpd="sng" algn="ctr">
          <a:solidFill>
            <a:schemeClr val="dk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372E00-ADBE-40D3-8663-FFAE323C2FAE}">
      <dsp:nvSpPr>
        <dsp:cNvPr id="0" name=""/>
        <dsp:cNvSpPr/>
      </dsp:nvSpPr>
      <dsp:spPr>
        <a:xfrm>
          <a:off x="676703" y="4627236"/>
          <a:ext cx="11008381" cy="925350"/>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4497" tIns="38100" rIns="38100" bIns="38100" numCol="1" spcCol="1270" anchor="ctr" anchorCtr="0">
          <a:noAutofit/>
        </a:bodyPr>
        <a:lstStyle/>
        <a:p>
          <a:pPr lvl="0" algn="l" defTabSz="666750">
            <a:lnSpc>
              <a:spcPct val="90000"/>
            </a:lnSpc>
            <a:spcBef>
              <a:spcPct val="0"/>
            </a:spcBef>
            <a:spcAft>
              <a:spcPct val="35000"/>
            </a:spcAft>
          </a:pPr>
          <a:r>
            <a:rPr lang="en-US" sz="1500" kern="1200" dirty="0" smtClean="0"/>
            <a:t>In terms of training and development of our teachers in school, how do you address their development needs ? What about our community leaders , individually or groups, do they mentor /coach one another to achieve their VMG.</a:t>
          </a:r>
          <a:endParaRPr lang="en-US" sz="1500" kern="1200" dirty="0"/>
        </a:p>
      </dsp:txBody>
      <dsp:txXfrm>
        <a:off x="676703" y="4627236"/>
        <a:ext cx="11008381" cy="925350"/>
      </dsp:txXfrm>
    </dsp:sp>
    <dsp:sp modelId="{A811AC1B-87F4-4083-A704-05B7B162C539}">
      <dsp:nvSpPr>
        <dsp:cNvPr id="0" name=""/>
        <dsp:cNvSpPr/>
      </dsp:nvSpPr>
      <dsp:spPr>
        <a:xfrm>
          <a:off x="98359" y="4511567"/>
          <a:ext cx="1156688" cy="1156688"/>
        </a:xfrm>
        <a:prstGeom prst="ellipse">
          <a:avLst/>
        </a:prstGeom>
        <a:solidFill>
          <a:schemeClr val="bg2">
            <a:lumMod val="40000"/>
            <a:lumOff val="60000"/>
          </a:schemeClr>
        </a:solidFill>
        <a:ln w="19050" cap="flat" cmpd="sng" algn="ctr">
          <a:solidFill>
            <a:schemeClr val="tx2">
              <a:lumMod val="40000"/>
              <a:lumOff val="6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PH"/>
          </a:p>
        </p:txBody>
      </p:sp>
      <p:sp>
        <p:nvSpPr>
          <p:cNvPr id="3" name="Date Placeholder 2"/>
          <p:cNvSpPr>
            <a:spLocks noGrp="1"/>
          </p:cNvSpPr>
          <p:nvPr>
            <p:ph type="dt" sz="quarter" idx="1"/>
          </p:nvPr>
        </p:nvSpPr>
        <p:spPr>
          <a:xfrm>
            <a:off x="3901698" y="0"/>
            <a:ext cx="2984871" cy="502835"/>
          </a:xfrm>
          <a:prstGeom prst="rect">
            <a:avLst/>
          </a:prstGeom>
        </p:spPr>
        <p:txBody>
          <a:bodyPr vert="horz" lIns="96625" tIns="48312" rIns="96625" bIns="48312" rtlCol="0"/>
          <a:lstStyle>
            <a:lvl1pPr algn="r">
              <a:defRPr sz="1300"/>
            </a:lvl1pPr>
          </a:lstStyle>
          <a:p>
            <a:fld id="{5174009A-8917-43E7-9CED-8D0B4F59FE7B}" type="datetimeFigureOut">
              <a:rPr lang="en-PH" smtClean="0"/>
              <a:t>06/25/2019</a:t>
            </a:fld>
            <a:endParaRPr lang="en-PH"/>
          </a:p>
        </p:txBody>
      </p:sp>
      <p:sp>
        <p:nvSpPr>
          <p:cNvPr id="4" name="Footer Placeholder 3"/>
          <p:cNvSpPr>
            <a:spLocks noGrp="1"/>
          </p:cNvSpPr>
          <p:nvPr>
            <p:ph type="ftr" sz="quarter" idx="2"/>
          </p:nvPr>
        </p:nvSpPr>
        <p:spPr>
          <a:xfrm>
            <a:off x="0" y="9519055"/>
            <a:ext cx="2984871" cy="502834"/>
          </a:xfrm>
          <a:prstGeom prst="rect">
            <a:avLst/>
          </a:prstGeom>
        </p:spPr>
        <p:txBody>
          <a:bodyPr vert="horz" lIns="96625" tIns="48312" rIns="96625" bIns="48312" rtlCol="0" anchor="b"/>
          <a:lstStyle>
            <a:lvl1pPr algn="l">
              <a:defRPr sz="1300"/>
            </a:lvl1pPr>
          </a:lstStyle>
          <a:p>
            <a:endParaRPr lang="en-PH"/>
          </a:p>
        </p:txBody>
      </p:sp>
      <p:sp>
        <p:nvSpPr>
          <p:cNvPr id="5" name="Slide Number Placeholder 4"/>
          <p:cNvSpPr>
            <a:spLocks noGrp="1"/>
          </p:cNvSpPr>
          <p:nvPr>
            <p:ph type="sldNum" sz="quarter" idx="3"/>
          </p:nvPr>
        </p:nvSpPr>
        <p:spPr>
          <a:xfrm>
            <a:off x="3901698" y="9519055"/>
            <a:ext cx="2984871" cy="502834"/>
          </a:xfrm>
          <a:prstGeom prst="rect">
            <a:avLst/>
          </a:prstGeom>
        </p:spPr>
        <p:txBody>
          <a:bodyPr vert="horz" lIns="96625" tIns="48312" rIns="96625" bIns="48312" rtlCol="0" anchor="b"/>
          <a:lstStyle>
            <a:lvl1pPr algn="r">
              <a:defRPr sz="1300"/>
            </a:lvl1pPr>
          </a:lstStyle>
          <a:p>
            <a:fld id="{091D5CD3-11B6-4822-AC59-AE4E943ED0D5}" type="slidenum">
              <a:rPr lang="en-PH" smtClean="0"/>
              <a:t>‹#›</a:t>
            </a:fld>
            <a:endParaRPr lang="en-PH"/>
          </a:p>
        </p:txBody>
      </p:sp>
    </p:spTree>
    <p:extLst>
      <p:ext uri="{BB962C8B-B14F-4D97-AF65-F5344CB8AC3E}">
        <p14:creationId xmlns:p14="http://schemas.microsoft.com/office/powerpoint/2010/main" val="1536320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835"/>
          </a:xfrm>
          <a:prstGeom prst="rect">
            <a:avLst/>
          </a:prstGeom>
        </p:spPr>
        <p:txBody>
          <a:bodyPr vert="horz" lIns="96625" tIns="48312" rIns="96625" bIns="48312" rtlCol="0"/>
          <a:lstStyle>
            <a:lvl1pPr algn="l">
              <a:defRPr sz="1300"/>
            </a:lvl1pPr>
          </a:lstStyle>
          <a:p>
            <a:endParaRPr lang="en-PH"/>
          </a:p>
        </p:txBody>
      </p:sp>
      <p:sp>
        <p:nvSpPr>
          <p:cNvPr id="3" name="Date Placeholder 2"/>
          <p:cNvSpPr>
            <a:spLocks noGrp="1"/>
          </p:cNvSpPr>
          <p:nvPr>
            <p:ph type="dt" idx="1"/>
          </p:nvPr>
        </p:nvSpPr>
        <p:spPr>
          <a:xfrm>
            <a:off x="3901698" y="0"/>
            <a:ext cx="2984871" cy="502835"/>
          </a:xfrm>
          <a:prstGeom prst="rect">
            <a:avLst/>
          </a:prstGeom>
        </p:spPr>
        <p:txBody>
          <a:bodyPr vert="horz" lIns="96625" tIns="48312" rIns="96625" bIns="48312" rtlCol="0"/>
          <a:lstStyle>
            <a:lvl1pPr algn="r">
              <a:defRPr sz="1300"/>
            </a:lvl1pPr>
          </a:lstStyle>
          <a:p>
            <a:fld id="{3F1AA8AF-6C41-4BE1-932D-E35FBB7982D9}" type="datetimeFigureOut">
              <a:rPr lang="en-PH" smtClean="0"/>
              <a:t>06/25/2019</a:t>
            </a:fld>
            <a:endParaRPr lang="en-PH"/>
          </a:p>
        </p:txBody>
      </p:sp>
      <p:sp>
        <p:nvSpPr>
          <p:cNvPr id="4" name="Slide Image Placeholder 3"/>
          <p:cNvSpPr>
            <a:spLocks noGrp="1" noRot="1" noChangeAspect="1"/>
          </p:cNvSpPr>
          <p:nvPr>
            <p:ph type="sldImg" idx="2"/>
          </p:nvPr>
        </p:nvSpPr>
        <p:spPr>
          <a:xfrm>
            <a:off x="438150" y="1252538"/>
            <a:ext cx="6011863" cy="3382962"/>
          </a:xfrm>
          <a:prstGeom prst="rect">
            <a:avLst/>
          </a:prstGeom>
          <a:noFill/>
          <a:ln w="12700">
            <a:solidFill>
              <a:prstClr val="black"/>
            </a:solidFill>
          </a:ln>
        </p:spPr>
        <p:txBody>
          <a:bodyPr vert="horz" lIns="96625" tIns="48312" rIns="96625" bIns="48312" rtlCol="0" anchor="ctr"/>
          <a:lstStyle/>
          <a:p>
            <a:endParaRPr lang="en-PH"/>
          </a:p>
        </p:txBody>
      </p:sp>
      <p:sp>
        <p:nvSpPr>
          <p:cNvPr id="5" name="Notes Placeholder 4"/>
          <p:cNvSpPr>
            <a:spLocks noGrp="1"/>
          </p:cNvSpPr>
          <p:nvPr>
            <p:ph type="body" sz="quarter" idx="3"/>
          </p:nvPr>
        </p:nvSpPr>
        <p:spPr>
          <a:xfrm>
            <a:off x="688817" y="4823034"/>
            <a:ext cx="5510530" cy="3946118"/>
          </a:xfrm>
          <a:prstGeom prst="rect">
            <a:avLst/>
          </a:prstGeom>
        </p:spPr>
        <p:txBody>
          <a:bodyPr vert="horz" lIns="96625" tIns="48312" rIns="96625" bIns="4831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9519055"/>
            <a:ext cx="2984871" cy="502834"/>
          </a:xfrm>
          <a:prstGeom prst="rect">
            <a:avLst/>
          </a:prstGeom>
        </p:spPr>
        <p:txBody>
          <a:bodyPr vert="horz" lIns="96625" tIns="48312" rIns="96625" bIns="48312" rtlCol="0" anchor="b"/>
          <a:lstStyle>
            <a:lvl1pPr algn="l">
              <a:defRPr sz="1300"/>
            </a:lvl1pPr>
          </a:lstStyle>
          <a:p>
            <a:endParaRPr lang="en-PH"/>
          </a:p>
        </p:txBody>
      </p:sp>
      <p:sp>
        <p:nvSpPr>
          <p:cNvPr id="7" name="Slide Number Placeholder 6"/>
          <p:cNvSpPr>
            <a:spLocks noGrp="1"/>
          </p:cNvSpPr>
          <p:nvPr>
            <p:ph type="sldNum" sz="quarter" idx="5"/>
          </p:nvPr>
        </p:nvSpPr>
        <p:spPr>
          <a:xfrm>
            <a:off x="3901698" y="9519055"/>
            <a:ext cx="2984871" cy="502834"/>
          </a:xfrm>
          <a:prstGeom prst="rect">
            <a:avLst/>
          </a:prstGeom>
        </p:spPr>
        <p:txBody>
          <a:bodyPr vert="horz" lIns="96625" tIns="48312" rIns="96625" bIns="48312" rtlCol="0" anchor="b"/>
          <a:lstStyle>
            <a:lvl1pPr algn="r">
              <a:defRPr sz="1300"/>
            </a:lvl1pPr>
          </a:lstStyle>
          <a:p>
            <a:fld id="{470D90E9-636A-4CF6-9D8A-E5C4939AA198}" type="slidenum">
              <a:rPr lang="en-PH" smtClean="0"/>
              <a:t>‹#›</a:t>
            </a:fld>
            <a:endParaRPr lang="en-PH"/>
          </a:p>
        </p:txBody>
      </p:sp>
    </p:spTree>
    <p:extLst>
      <p:ext uri="{BB962C8B-B14F-4D97-AF65-F5344CB8AC3E}">
        <p14:creationId xmlns:p14="http://schemas.microsoft.com/office/powerpoint/2010/main" val="13371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Expand objectives … like provision of TA, </a:t>
            </a:r>
            <a:r>
              <a:rPr lang="en-PH" dirty="0" err="1" smtClean="0"/>
              <a:t>etc</a:t>
            </a:r>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3</a:t>
            </a:fld>
            <a:endParaRPr lang="en-PH"/>
          </a:p>
        </p:txBody>
      </p:sp>
    </p:spTree>
    <p:extLst>
      <p:ext uri="{BB962C8B-B14F-4D97-AF65-F5344CB8AC3E}">
        <p14:creationId xmlns:p14="http://schemas.microsoft.com/office/powerpoint/2010/main" val="1430050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1562" indent="-64805" algn="just">
              <a:lnSpc>
                <a:spcPct val="107000"/>
              </a:lnSpc>
              <a:spcAft>
                <a:spcPts val="845"/>
              </a:spcAft>
            </a:pPr>
            <a:r>
              <a:rPr lang="en-PH" sz="1300" i="1" kern="1400" dirty="0">
                <a:solidFill>
                  <a:schemeClr val="tx1">
                    <a:lumMod val="95000"/>
                  </a:schemeClr>
                </a:solidFill>
                <a:latin typeface="Times New Roman" panose="02020603050405020304" pitchFamily="18" charset="0"/>
              </a:rPr>
              <a:t>Currency</a:t>
            </a:r>
            <a:r>
              <a:rPr lang="en-PH" sz="1300" kern="1400" dirty="0">
                <a:solidFill>
                  <a:schemeClr val="tx1">
                    <a:lumMod val="95000"/>
                  </a:schemeClr>
                </a:solidFill>
                <a:latin typeface="Times New Roman" panose="02020603050405020304" pitchFamily="18" charset="0"/>
              </a:rPr>
              <a:t>. The evidence must be </a:t>
            </a:r>
            <a:r>
              <a:rPr lang="en-PH" sz="1300" b="1" kern="1400" dirty="0">
                <a:solidFill>
                  <a:schemeClr val="tx1">
                    <a:lumMod val="95000"/>
                  </a:schemeClr>
                </a:solidFill>
                <a:latin typeface="Times New Roman" panose="02020603050405020304" pitchFamily="18" charset="0"/>
              </a:rPr>
              <a:t>present</a:t>
            </a:r>
            <a:r>
              <a:rPr lang="en-PH" sz="1300" kern="1400" dirty="0">
                <a:solidFill>
                  <a:schemeClr val="tx1">
                    <a:lumMod val="95000"/>
                  </a:schemeClr>
                </a:solidFill>
                <a:latin typeface="Times New Roman" panose="02020603050405020304" pitchFamily="18" charset="0"/>
              </a:rPr>
              <a:t>, existing, or actual.</a:t>
            </a:r>
          </a:p>
          <a:p>
            <a:pPr marL="241562" indent="-64805" algn="just">
              <a:lnSpc>
                <a:spcPct val="107000"/>
              </a:lnSpc>
              <a:spcAft>
                <a:spcPts val="845"/>
              </a:spcAft>
            </a:pPr>
            <a:r>
              <a:rPr lang="en-PH" sz="1300" kern="1400" dirty="0">
                <a:solidFill>
                  <a:schemeClr val="tx1">
                    <a:lumMod val="95000"/>
                  </a:schemeClr>
                </a:solidFill>
                <a:latin typeface="Symbol" panose="05050102010706020507" pitchFamily="18" charset="2"/>
              </a:rPr>
              <a:t>¨</a:t>
            </a:r>
            <a:r>
              <a:rPr lang="en-PH" sz="1300" kern="1400" dirty="0">
                <a:solidFill>
                  <a:schemeClr val="tx1">
                    <a:lumMod val="95000"/>
                  </a:schemeClr>
                </a:solidFill>
                <a:latin typeface="Times New Roman" panose="02020603050405020304" pitchFamily="18" charset="0"/>
              </a:rPr>
              <a:t> </a:t>
            </a:r>
            <a:r>
              <a:rPr lang="en-PH" sz="1300" i="1" kern="1400" dirty="0">
                <a:solidFill>
                  <a:schemeClr val="tx1">
                    <a:lumMod val="95000"/>
                  </a:schemeClr>
                </a:solidFill>
                <a:latin typeface="Times New Roman" panose="02020603050405020304" pitchFamily="18" charset="0"/>
              </a:rPr>
              <a:t>Consistency</a:t>
            </a:r>
            <a:r>
              <a:rPr lang="en-PH" sz="1300" kern="1400" dirty="0">
                <a:solidFill>
                  <a:schemeClr val="tx1">
                    <a:lumMod val="95000"/>
                  </a:schemeClr>
                </a:solidFill>
                <a:latin typeface="Times New Roman" panose="02020603050405020304" pitchFamily="18" charset="0"/>
              </a:rPr>
              <a:t>. The evidence must be verifiable and </a:t>
            </a:r>
            <a:r>
              <a:rPr lang="en-PH" sz="1300" b="1" kern="1400" dirty="0">
                <a:solidFill>
                  <a:schemeClr val="tx1">
                    <a:lumMod val="95000"/>
                  </a:schemeClr>
                </a:solidFill>
                <a:latin typeface="Times New Roman" panose="02020603050405020304" pitchFamily="18" charset="0"/>
              </a:rPr>
              <a:t>generates the same results from most of the sources.</a:t>
            </a:r>
          </a:p>
          <a:p>
            <a:pPr marL="241562" indent="-64805" algn="just">
              <a:lnSpc>
                <a:spcPct val="107000"/>
              </a:lnSpc>
              <a:spcAft>
                <a:spcPts val="845"/>
              </a:spcAft>
            </a:pPr>
            <a:r>
              <a:rPr lang="en-PH" sz="1300" kern="1400" dirty="0">
                <a:solidFill>
                  <a:schemeClr val="tx1">
                    <a:lumMod val="95000"/>
                  </a:schemeClr>
                </a:solidFill>
                <a:latin typeface="Symbol" panose="05050102010706020507" pitchFamily="18" charset="2"/>
              </a:rPr>
              <a:t>¨</a:t>
            </a:r>
            <a:r>
              <a:rPr lang="en-PH" sz="1300" kern="1400" dirty="0">
                <a:solidFill>
                  <a:schemeClr val="tx1">
                    <a:lumMod val="95000"/>
                  </a:schemeClr>
                </a:solidFill>
                <a:latin typeface="Times New Roman" panose="02020603050405020304" pitchFamily="18" charset="0"/>
              </a:rPr>
              <a:t> </a:t>
            </a:r>
            <a:r>
              <a:rPr lang="en-PH" sz="1300" i="1" kern="1400" dirty="0">
                <a:solidFill>
                  <a:schemeClr val="tx1">
                    <a:lumMod val="95000"/>
                  </a:schemeClr>
                </a:solidFill>
                <a:latin typeface="Times New Roman" panose="02020603050405020304" pitchFamily="18" charset="0"/>
              </a:rPr>
              <a:t>Sufficiency</a:t>
            </a:r>
            <a:r>
              <a:rPr lang="en-PH" sz="1300" kern="1400" dirty="0">
                <a:solidFill>
                  <a:schemeClr val="tx1">
                    <a:lumMod val="95000"/>
                  </a:schemeClr>
                </a:solidFill>
                <a:latin typeface="Times New Roman" panose="02020603050405020304" pitchFamily="18" charset="0"/>
              </a:rPr>
              <a:t>. The evidence must be adequate and </a:t>
            </a:r>
            <a:r>
              <a:rPr lang="en-PH" sz="1300" b="1" kern="1400" dirty="0">
                <a:solidFill>
                  <a:schemeClr val="tx1">
                    <a:lumMod val="95000"/>
                  </a:schemeClr>
                </a:solidFill>
                <a:latin typeface="Times New Roman" panose="02020603050405020304" pitchFamily="18" charset="0"/>
              </a:rPr>
              <a:t>enough.</a:t>
            </a:r>
          </a:p>
          <a:p>
            <a:endParaRPr lang="en-PH" dirty="0" smtClean="0"/>
          </a:p>
          <a:p>
            <a:pPr marL="241562" indent="-64805" algn="just">
              <a:lnSpc>
                <a:spcPct val="107000"/>
              </a:lnSpc>
              <a:spcAft>
                <a:spcPts val="845"/>
              </a:spcAft>
            </a:pPr>
            <a:endParaRPr lang="en-PH" sz="1300" kern="1400" dirty="0">
              <a:solidFill>
                <a:schemeClr val="tx1">
                  <a:lumMod val="95000"/>
                </a:schemeClr>
              </a:solidFill>
              <a:latin typeface="Times New Roman" panose="02020603050405020304" pitchFamily="18" charset="0"/>
            </a:endParaRPr>
          </a:p>
          <a:p>
            <a:pPr marL="724685" indent="-724685" algn="just">
              <a:lnSpc>
                <a:spcPct val="107000"/>
              </a:lnSpc>
              <a:spcAft>
                <a:spcPts val="845"/>
              </a:spcAft>
            </a:pPr>
            <a:r>
              <a:rPr lang="en-PH" sz="1300" kern="1400" dirty="0">
                <a:solidFill>
                  <a:schemeClr val="tx1">
                    <a:lumMod val="95000"/>
                  </a:schemeClr>
                </a:solidFill>
                <a:latin typeface="Times New Roman" panose="02020603050405020304" pitchFamily="18" charset="0"/>
              </a:rPr>
              <a:t>2. Conduct observations to obtain process evidence</a:t>
            </a:r>
          </a:p>
          <a:p>
            <a:pPr marL="177991" indent="-177991" algn="just">
              <a:lnSpc>
                <a:spcPct val="107000"/>
              </a:lnSpc>
              <a:spcAft>
                <a:spcPts val="845"/>
              </a:spcAft>
            </a:pPr>
            <a:r>
              <a:rPr lang="en-PH" sz="1300" kern="1400" dirty="0">
                <a:solidFill>
                  <a:schemeClr val="tx1">
                    <a:lumMod val="95000"/>
                  </a:schemeClr>
                </a:solidFill>
                <a:latin typeface="Times New Roman" panose="02020603050405020304" pitchFamily="18" charset="0"/>
              </a:rPr>
              <a:t>		Process evidence is obtained by scrutinizing instructional, leadership and management styles, methods, techniques, approaches and activities used by the school community to achieve the SBM goal. Process evidence is to be used to cross-validate documentary evidence and synthesize the process evidence for group discussion.</a:t>
            </a:r>
          </a:p>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12</a:t>
            </a:fld>
            <a:endParaRPr lang="en-PH"/>
          </a:p>
        </p:txBody>
      </p:sp>
    </p:spTree>
    <p:extLst>
      <p:ext uri="{BB962C8B-B14F-4D97-AF65-F5344CB8AC3E}">
        <p14:creationId xmlns:p14="http://schemas.microsoft.com/office/powerpoint/2010/main" val="2210210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Too many lines</a:t>
            </a:r>
          </a:p>
          <a:p>
            <a:pPr marL="724685" indent="-724685" algn="just">
              <a:lnSpc>
                <a:spcPct val="107000"/>
              </a:lnSpc>
              <a:spcAft>
                <a:spcPts val="845"/>
              </a:spcAft>
            </a:pPr>
            <a:r>
              <a:rPr lang="en-PH" sz="1300" kern="1400" dirty="0">
                <a:solidFill>
                  <a:schemeClr val="tx1">
                    <a:lumMod val="95000"/>
                  </a:schemeClr>
                </a:solidFill>
                <a:latin typeface="Times New Roman" panose="02020603050405020304" pitchFamily="18" charset="0"/>
              </a:rPr>
              <a:t>Discuss the synthesized documentary and process evidence</a:t>
            </a:r>
          </a:p>
          <a:p>
            <a:pPr marL="239012" indent="-121183" algn="just">
              <a:lnSpc>
                <a:spcPct val="107000"/>
              </a:lnSpc>
              <a:spcAft>
                <a:spcPts val="845"/>
              </a:spcAft>
            </a:pPr>
            <a:r>
              <a:rPr lang="en-PH" sz="1300" kern="1400" dirty="0">
                <a:solidFill>
                  <a:schemeClr val="tx1">
                    <a:lumMod val="95000"/>
                  </a:schemeClr>
                </a:solidFill>
                <a:latin typeface="Times New Roman" panose="02020603050405020304" pitchFamily="18" charset="0"/>
              </a:rPr>
              <a:t>		Conduct the discussion in a friendly non-confrontational manner to explain, verify and clarify the evidence. Practices vary in establishing the level of practice of an indicator. The SBM validator may use either of these approaches:</a:t>
            </a:r>
          </a:p>
          <a:p>
            <a:pPr marL="241562" indent="-64805" algn="just">
              <a:lnSpc>
                <a:spcPct val="107000"/>
              </a:lnSpc>
              <a:spcAft>
                <a:spcPts val="845"/>
              </a:spcAft>
              <a:tabLst>
                <a:tab pos="195182" algn="l"/>
              </a:tabLst>
            </a:pPr>
            <a:r>
              <a:rPr lang="en-PH" sz="1300" kern="1400" dirty="0">
                <a:solidFill>
                  <a:schemeClr val="tx1">
                    <a:lumMod val="95000"/>
                  </a:schemeClr>
                </a:solidFill>
                <a:latin typeface="Symbol" panose="05050102010706020507" pitchFamily="18" charset="2"/>
              </a:rPr>
              <a:t>¨</a:t>
            </a:r>
            <a:r>
              <a:rPr lang="en-PH" sz="1300" kern="1400" dirty="0">
                <a:solidFill>
                  <a:schemeClr val="tx1">
                    <a:lumMod val="95000"/>
                  </a:schemeClr>
                </a:solidFill>
                <a:latin typeface="Times New Roman" panose="02020603050405020304" pitchFamily="18" charset="0"/>
              </a:rPr>
              <a:t> </a:t>
            </a:r>
            <a:r>
              <a:rPr lang="en-PH" sz="1300" i="1" kern="1400" dirty="0">
                <a:solidFill>
                  <a:schemeClr val="tx1">
                    <a:lumMod val="95000"/>
                  </a:schemeClr>
                </a:solidFill>
                <a:latin typeface="Times New Roman" panose="02020603050405020304" pitchFamily="18" charset="0"/>
              </a:rPr>
              <a:t>Integrative</a:t>
            </a:r>
            <a:r>
              <a:rPr lang="en-PH" sz="1300" kern="1400" dirty="0">
                <a:solidFill>
                  <a:schemeClr val="tx1">
                    <a:lumMod val="95000"/>
                  </a:schemeClr>
                </a:solidFill>
                <a:latin typeface="Times New Roman" panose="02020603050405020304" pitchFamily="18" charset="0"/>
              </a:rPr>
              <a:t>. The entire body of evidence for all indicators is assembled first, scrutinized for internal consistency, and finally used as guide in making a unified decision as to which level of practice an indicator belongs.</a:t>
            </a:r>
          </a:p>
          <a:p>
            <a:pPr marL="241562" indent="-64805" algn="just">
              <a:lnSpc>
                <a:spcPct val="107000"/>
              </a:lnSpc>
              <a:spcAft>
                <a:spcPts val="845"/>
              </a:spcAft>
              <a:tabLst>
                <a:tab pos="195182" algn="l"/>
              </a:tabLst>
            </a:pPr>
            <a:r>
              <a:rPr lang="en-PH" sz="1300" kern="1400" dirty="0">
                <a:solidFill>
                  <a:schemeClr val="tx1">
                    <a:lumMod val="95000"/>
                  </a:schemeClr>
                </a:solidFill>
                <a:latin typeface="Symbol" panose="05050102010706020507" pitchFamily="18" charset="2"/>
              </a:rPr>
              <a:t>¨</a:t>
            </a:r>
            <a:r>
              <a:rPr lang="en-PH" sz="1300" kern="1400" dirty="0">
                <a:solidFill>
                  <a:schemeClr val="tx1">
                    <a:lumMod val="95000"/>
                  </a:schemeClr>
                </a:solidFill>
                <a:latin typeface="Times New Roman" panose="02020603050405020304" pitchFamily="18" charset="0"/>
              </a:rPr>
              <a:t> </a:t>
            </a:r>
            <a:r>
              <a:rPr lang="en-PH" sz="1300" i="1" kern="1400" dirty="0">
                <a:solidFill>
                  <a:schemeClr val="tx1">
                    <a:lumMod val="95000"/>
                  </a:schemeClr>
                </a:solidFill>
                <a:latin typeface="Times New Roman" panose="02020603050405020304" pitchFamily="18" charset="0"/>
              </a:rPr>
              <a:t>Non-integrative. </a:t>
            </a:r>
            <a:r>
              <a:rPr lang="en-PH" sz="1300" kern="1400" dirty="0">
                <a:solidFill>
                  <a:schemeClr val="tx1">
                    <a:lumMod val="95000"/>
                  </a:schemeClr>
                </a:solidFill>
                <a:latin typeface="Times New Roman" panose="02020603050405020304" pitchFamily="18" charset="0"/>
              </a:rPr>
              <a:t>The evidences for all indicators are scrutinized one by one for evidence and also classified one by one for level of practice.</a:t>
            </a:r>
          </a:p>
          <a:p>
            <a:pPr marL="117828" algn="just">
              <a:lnSpc>
                <a:spcPct val="107000"/>
              </a:lnSpc>
              <a:spcAft>
                <a:spcPts val="845"/>
              </a:spcAft>
              <a:tabLst>
                <a:tab pos="195182" algn="l"/>
              </a:tabLst>
            </a:pPr>
            <a:r>
              <a:rPr lang="en-PH" sz="1300" b="1" kern="1400" dirty="0">
                <a:solidFill>
                  <a:schemeClr val="tx1">
                    <a:lumMod val="95000"/>
                  </a:schemeClr>
                </a:solidFill>
                <a:latin typeface="Times New Roman" panose="02020603050405020304" pitchFamily="18" charset="0"/>
              </a:rPr>
              <a:t>IMPORTANT</a:t>
            </a:r>
            <a:r>
              <a:rPr lang="en-PH" sz="1300" kern="1400" dirty="0">
                <a:solidFill>
                  <a:schemeClr val="tx1">
                    <a:lumMod val="95000"/>
                  </a:schemeClr>
                </a:solidFill>
                <a:latin typeface="Times New Roman" panose="02020603050405020304" pitchFamily="18" charset="0"/>
              </a:rPr>
              <a:t>:  Each validator should capture and document in  detail,  actual  responses and observations on areas for improvement and highlights during the conduct of DOD.  These should be reflected in the Form provided below.</a:t>
            </a:r>
          </a:p>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13</a:t>
            </a:fld>
            <a:endParaRPr lang="en-PH"/>
          </a:p>
        </p:txBody>
      </p:sp>
    </p:spTree>
    <p:extLst>
      <p:ext uri="{BB962C8B-B14F-4D97-AF65-F5344CB8AC3E}">
        <p14:creationId xmlns:p14="http://schemas.microsoft.com/office/powerpoint/2010/main" val="2696727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17</a:t>
            </a:fld>
            <a:endParaRPr lang="en-PH"/>
          </a:p>
        </p:txBody>
      </p:sp>
    </p:spTree>
    <p:extLst>
      <p:ext uri="{BB962C8B-B14F-4D97-AF65-F5344CB8AC3E}">
        <p14:creationId xmlns:p14="http://schemas.microsoft.com/office/powerpoint/2010/main" val="391929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PH" sz="1200" dirty="0" smtClean="0"/>
              <a:t>Deliberation is a process of thoughtfully weighing options, usually prior to voting and/or decision-making. It emphasizes the use of logic and reason, fair and objective judgment. Group decisions are made after a consensus has been arrived at.</a:t>
            </a:r>
          </a:p>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18</a:t>
            </a:fld>
            <a:endParaRPr lang="en-PH"/>
          </a:p>
        </p:txBody>
      </p:sp>
    </p:spTree>
    <p:extLst>
      <p:ext uri="{BB962C8B-B14F-4D97-AF65-F5344CB8AC3E}">
        <p14:creationId xmlns:p14="http://schemas.microsoft.com/office/powerpoint/2010/main" val="519367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26</a:t>
            </a:fld>
            <a:endParaRPr lang="en-PH"/>
          </a:p>
        </p:txBody>
      </p:sp>
    </p:spTree>
    <p:extLst>
      <p:ext uri="{BB962C8B-B14F-4D97-AF65-F5344CB8AC3E}">
        <p14:creationId xmlns:p14="http://schemas.microsoft.com/office/powerpoint/2010/main" val="280452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27</a:t>
            </a:fld>
            <a:endParaRPr lang="en-PH"/>
          </a:p>
        </p:txBody>
      </p:sp>
    </p:spTree>
    <p:extLst>
      <p:ext uri="{BB962C8B-B14F-4D97-AF65-F5344CB8AC3E}">
        <p14:creationId xmlns:p14="http://schemas.microsoft.com/office/powerpoint/2010/main" val="3380491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28</a:t>
            </a:fld>
            <a:endParaRPr lang="en-PH"/>
          </a:p>
        </p:txBody>
      </p:sp>
    </p:spTree>
    <p:extLst>
      <p:ext uri="{BB962C8B-B14F-4D97-AF65-F5344CB8AC3E}">
        <p14:creationId xmlns:p14="http://schemas.microsoft.com/office/powerpoint/2010/main" val="1412092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29</a:t>
            </a:fld>
            <a:endParaRPr lang="en-PH"/>
          </a:p>
        </p:txBody>
      </p:sp>
    </p:spTree>
    <p:extLst>
      <p:ext uri="{BB962C8B-B14F-4D97-AF65-F5344CB8AC3E}">
        <p14:creationId xmlns:p14="http://schemas.microsoft.com/office/powerpoint/2010/main" val="2745819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30</a:t>
            </a:fld>
            <a:endParaRPr lang="en-PH"/>
          </a:p>
        </p:txBody>
      </p:sp>
    </p:spTree>
    <p:extLst>
      <p:ext uri="{BB962C8B-B14F-4D97-AF65-F5344CB8AC3E}">
        <p14:creationId xmlns:p14="http://schemas.microsoft.com/office/powerpoint/2010/main" val="2436051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31</a:t>
            </a:fld>
            <a:endParaRPr lang="en-PH"/>
          </a:p>
        </p:txBody>
      </p:sp>
    </p:spTree>
    <p:extLst>
      <p:ext uri="{BB962C8B-B14F-4D97-AF65-F5344CB8AC3E}">
        <p14:creationId xmlns:p14="http://schemas.microsoft.com/office/powerpoint/2010/main" val="2670187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Expand objectives … like provision of TA, </a:t>
            </a:r>
            <a:r>
              <a:rPr lang="en-PH" dirty="0" err="1" smtClean="0"/>
              <a:t>etc</a:t>
            </a:r>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4</a:t>
            </a:fld>
            <a:endParaRPr lang="en-PH"/>
          </a:p>
        </p:txBody>
      </p:sp>
    </p:spTree>
    <p:extLst>
      <p:ext uri="{BB962C8B-B14F-4D97-AF65-F5344CB8AC3E}">
        <p14:creationId xmlns:p14="http://schemas.microsoft.com/office/powerpoint/2010/main" val="646562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35</a:t>
            </a:fld>
            <a:endParaRPr lang="en-PH"/>
          </a:p>
        </p:txBody>
      </p:sp>
    </p:spTree>
    <p:extLst>
      <p:ext uri="{BB962C8B-B14F-4D97-AF65-F5344CB8AC3E}">
        <p14:creationId xmlns:p14="http://schemas.microsoft.com/office/powerpoint/2010/main" val="224557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Ok.</a:t>
            </a:r>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5</a:t>
            </a:fld>
            <a:endParaRPr lang="en-PH"/>
          </a:p>
        </p:txBody>
      </p:sp>
    </p:spTree>
    <p:extLst>
      <p:ext uri="{BB962C8B-B14F-4D97-AF65-F5344CB8AC3E}">
        <p14:creationId xmlns:p14="http://schemas.microsoft.com/office/powerpoint/2010/main" val="296353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For</a:t>
            </a:r>
            <a:r>
              <a:rPr lang="en-PH" baseline="0" dirty="0" smtClean="0"/>
              <a:t> the FTAD Functions, can this be introduced using a diagram for better appreciation; lines are in the slide are too many.</a:t>
            </a:r>
          </a:p>
          <a:p>
            <a:endParaRPr lang="en-PH" baseline="0" dirty="0" smtClean="0"/>
          </a:p>
          <a:p>
            <a:r>
              <a:rPr lang="en-PH" dirty="0" smtClean="0"/>
              <a:t>Informs SDOs on the Assessment Validation Results.</a:t>
            </a:r>
          </a:p>
          <a:p>
            <a:pPr marL="241562" indent="-241562" algn="just">
              <a:tabLst>
                <a:tab pos="115950" algn="l"/>
              </a:tabLst>
            </a:pPr>
            <a:r>
              <a:rPr lang="en-PH" kern="1400" dirty="0" smtClean="0">
                <a:latin typeface="Times New Roman" panose="02020603050405020304" pitchFamily="18" charset="0"/>
              </a:rPr>
              <a:t>Receives school applications for assessment validation duly endorsed  </a:t>
            </a:r>
            <a:endParaRPr lang="en-PH" sz="1100" kern="1400" dirty="0">
              <a:latin typeface="Times New Roman" panose="02020603050405020304" pitchFamily="18" charset="0"/>
            </a:endParaRPr>
          </a:p>
          <a:p>
            <a:pPr marL="240448" algn="just">
              <a:tabLst>
                <a:tab pos="115950" algn="l"/>
              </a:tabLst>
            </a:pPr>
            <a:r>
              <a:rPr lang="en-PH" kern="1400" dirty="0" smtClean="0">
                <a:latin typeface="Times New Roman" panose="02020603050405020304" pitchFamily="18" charset="0"/>
              </a:rPr>
              <a:t>         by the SDO.</a:t>
            </a:r>
            <a:endParaRPr lang="en-PH" sz="1100" kern="1400" dirty="0">
              <a:latin typeface="Times New Roman" panose="02020603050405020304" pitchFamily="18" charset="0"/>
            </a:endParaRPr>
          </a:p>
          <a:p>
            <a:r>
              <a:rPr lang="en-PH" kern="1400" dirty="0" smtClean="0">
                <a:latin typeface="Times New Roman" panose="02020603050405020304" pitchFamily="18" charset="0"/>
              </a:rPr>
              <a:t>Maintains database of SBM validated schools and best practices.</a:t>
            </a:r>
          </a:p>
          <a:p>
            <a:pPr defTabSz="966246">
              <a:defRPr/>
            </a:pPr>
            <a:r>
              <a:rPr lang="en-PH" sz="1300" kern="1400" dirty="0">
                <a:latin typeface="Times New Roman" panose="02020603050405020304" pitchFamily="18" charset="0"/>
              </a:rPr>
              <a:t>Leads in the conduct of trainings that relate to SBM implementation.</a:t>
            </a:r>
          </a:p>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6</a:t>
            </a:fld>
            <a:endParaRPr lang="en-PH"/>
          </a:p>
        </p:txBody>
      </p:sp>
    </p:spTree>
    <p:extLst>
      <p:ext uri="{BB962C8B-B14F-4D97-AF65-F5344CB8AC3E}">
        <p14:creationId xmlns:p14="http://schemas.microsoft.com/office/powerpoint/2010/main" val="1442017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Check on the items for SHs</a:t>
            </a:r>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7</a:t>
            </a:fld>
            <a:endParaRPr lang="en-PH"/>
          </a:p>
        </p:txBody>
      </p:sp>
    </p:spTree>
    <p:extLst>
      <p:ext uri="{BB962C8B-B14F-4D97-AF65-F5344CB8AC3E}">
        <p14:creationId xmlns:p14="http://schemas.microsoft.com/office/powerpoint/2010/main" val="306942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Too</a:t>
            </a:r>
            <a:r>
              <a:rPr lang="en-PH" baseline="0" dirty="0" smtClean="0"/>
              <a:t> many lines, can this be done in a bullet form?</a:t>
            </a:r>
          </a:p>
          <a:p>
            <a:endParaRPr lang="en-PH" baseline="0" dirty="0" smtClean="0"/>
          </a:p>
          <a:p>
            <a:r>
              <a:rPr lang="en-PH" dirty="0" smtClean="0"/>
              <a:t>Measuring the school performance can help and assist the school heads in giving appropriate technical assistance to schools. </a:t>
            </a:r>
          </a:p>
          <a:p>
            <a:pPr defTabSz="966246">
              <a:defRPr/>
            </a:pPr>
            <a:r>
              <a:rPr lang="en-PH" dirty="0" smtClean="0"/>
              <a:t> For SBM Level of Practice, a scoring mechanism is provided called SBM Assessment Form divided into 2 categories: the Performance Improvement (PI) which is given 60 percent and Document Analysis, Observation and Discussion (DOD) which is given 40 percent.</a:t>
            </a:r>
          </a:p>
          <a:p>
            <a:r>
              <a:rPr lang="en-PH" b="1" dirty="0" smtClean="0"/>
              <a:t>Key Performance Indicators (KPIs) that Determine Performance Improvement 	</a:t>
            </a:r>
            <a:endParaRPr lang="en-PH" dirty="0" smtClean="0"/>
          </a:p>
          <a:p>
            <a:r>
              <a:rPr lang="en-PH" dirty="0" smtClean="0"/>
              <a:t>Key Performance Indicators (KPIs) refer to a set of quantifiable measures which gauge the performance of an enterprise relative to its objectives thereby enabling corrective action where there are deviations (Miller, 2016). </a:t>
            </a:r>
          </a:p>
          <a:p>
            <a:pPr defTabSz="966246">
              <a:defRPr/>
            </a:pPr>
            <a:endParaRPr lang="en-PH" dirty="0" smtClean="0"/>
          </a:p>
          <a:p>
            <a:endParaRPr lang="en-PH" dirty="0" smtClean="0"/>
          </a:p>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8</a:t>
            </a:fld>
            <a:endParaRPr lang="en-PH"/>
          </a:p>
        </p:txBody>
      </p:sp>
    </p:spTree>
    <p:extLst>
      <p:ext uri="{BB962C8B-B14F-4D97-AF65-F5344CB8AC3E}">
        <p14:creationId xmlns:p14="http://schemas.microsoft.com/office/powerpoint/2010/main" val="252747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9</a:t>
            </a:fld>
            <a:endParaRPr lang="en-PH"/>
          </a:p>
        </p:txBody>
      </p:sp>
    </p:spTree>
    <p:extLst>
      <p:ext uri="{BB962C8B-B14F-4D97-AF65-F5344CB8AC3E}">
        <p14:creationId xmlns:p14="http://schemas.microsoft.com/office/powerpoint/2010/main" val="1818671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Official</a:t>
            </a:r>
            <a:r>
              <a:rPr lang="en-PH" baseline="0" dirty="0" smtClean="0"/>
              <a:t> tool of D.O.D.</a:t>
            </a:r>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10</a:t>
            </a:fld>
            <a:endParaRPr lang="en-PH"/>
          </a:p>
        </p:txBody>
      </p:sp>
    </p:spTree>
    <p:extLst>
      <p:ext uri="{BB962C8B-B14F-4D97-AF65-F5344CB8AC3E}">
        <p14:creationId xmlns:p14="http://schemas.microsoft.com/office/powerpoint/2010/main" val="241538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Present Sample</a:t>
            </a:r>
            <a:r>
              <a:rPr lang="en-PH" baseline="0" dirty="0" smtClean="0"/>
              <a:t> DOD and the rubrics</a:t>
            </a:r>
          </a:p>
          <a:p>
            <a:pPr marL="241562" indent="-241562" algn="just">
              <a:lnSpc>
                <a:spcPct val="107000"/>
              </a:lnSpc>
              <a:spcAft>
                <a:spcPts val="845"/>
              </a:spcAft>
            </a:pPr>
            <a:r>
              <a:rPr lang="en-PH" sz="1300" kern="1400" dirty="0">
                <a:solidFill>
                  <a:schemeClr val="tx1">
                    <a:lumMod val="95000"/>
                  </a:schemeClr>
                </a:solidFill>
                <a:latin typeface="Times New Roman" panose="02020603050405020304" pitchFamily="18" charset="0"/>
              </a:rPr>
              <a:t>1. Conduct document analysis</a:t>
            </a:r>
          </a:p>
          <a:p>
            <a:pPr marL="176743" algn="just">
              <a:lnSpc>
                <a:spcPct val="107000"/>
              </a:lnSpc>
              <a:spcAft>
                <a:spcPts val="845"/>
              </a:spcAft>
            </a:pPr>
            <a:r>
              <a:rPr lang="en-PH" sz="1300" kern="1400" dirty="0">
                <a:solidFill>
                  <a:schemeClr val="tx1">
                    <a:lumMod val="95000"/>
                  </a:schemeClr>
                </a:solidFill>
                <a:latin typeface="Times New Roman" panose="02020603050405020304" pitchFamily="18" charset="0"/>
              </a:rPr>
              <a:t>Obtain and assemble all existing evidences related to  the indicator being assessed. Evaluate the validity of the evidences against Relevance, Accuracy, Currency, Consistency and Sufficiency.</a:t>
            </a:r>
          </a:p>
          <a:p>
            <a:pPr marL="241562" indent="-64805" algn="just">
              <a:lnSpc>
                <a:spcPct val="107000"/>
              </a:lnSpc>
              <a:spcAft>
                <a:spcPts val="845"/>
              </a:spcAft>
            </a:pPr>
            <a:r>
              <a:rPr lang="en-PH" sz="1300" kern="1400" dirty="0">
                <a:solidFill>
                  <a:schemeClr val="tx1">
                    <a:lumMod val="95000"/>
                  </a:schemeClr>
                </a:solidFill>
                <a:latin typeface="Symbol" panose="05050102010706020507" pitchFamily="18" charset="2"/>
              </a:rPr>
              <a:t>·</a:t>
            </a:r>
            <a:r>
              <a:rPr lang="en-PH" sz="1300" kern="1400" dirty="0">
                <a:solidFill>
                  <a:schemeClr val="tx1">
                    <a:lumMod val="95000"/>
                  </a:schemeClr>
                </a:solidFill>
                <a:latin typeface="Times New Roman" panose="02020603050405020304" pitchFamily="18" charset="0"/>
              </a:rPr>
              <a:t> </a:t>
            </a:r>
            <a:r>
              <a:rPr lang="en-PH" sz="1300" i="1" kern="1400" dirty="0">
                <a:solidFill>
                  <a:schemeClr val="tx1">
                    <a:lumMod val="95000"/>
                  </a:schemeClr>
                </a:solidFill>
                <a:latin typeface="Times New Roman" panose="02020603050405020304" pitchFamily="18" charset="0"/>
              </a:rPr>
              <a:t>Relevance</a:t>
            </a:r>
            <a:r>
              <a:rPr lang="en-PH" sz="1300" kern="1400" dirty="0">
                <a:solidFill>
                  <a:schemeClr val="tx1">
                    <a:lumMod val="95000"/>
                  </a:schemeClr>
                </a:solidFill>
                <a:latin typeface="Times New Roman" panose="02020603050405020304" pitchFamily="18" charset="0"/>
              </a:rPr>
              <a:t>. The evidence must be </a:t>
            </a:r>
            <a:r>
              <a:rPr lang="en-PH" sz="1300" b="1" kern="1400" dirty="0">
                <a:solidFill>
                  <a:schemeClr val="tx1">
                    <a:lumMod val="95000"/>
                  </a:schemeClr>
                </a:solidFill>
                <a:latin typeface="Times New Roman" panose="02020603050405020304" pitchFamily="18" charset="0"/>
              </a:rPr>
              <a:t>appropriate </a:t>
            </a:r>
            <a:r>
              <a:rPr lang="en-PH" sz="1300" kern="1400" dirty="0">
                <a:solidFill>
                  <a:schemeClr val="tx1">
                    <a:lumMod val="95000"/>
                  </a:schemeClr>
                </a:solidFill>
                <a:latin typeface="Times New Roman" panose="02020603050405020304" pitchFamily="18" charset="0"/>
              </a:rPr>
              <a:t>to the indicator being assessed.</a:t>
            </a:r>
          </a:p>
          <a:p>
            <a:pPr marL="241562" indent="-64805" algn="just">
              <a:lnSpc>
                <a:spcPct val="107000"/>
              </a:lnSpc>
              <a:spcAft>
                <a:spcPts val="845"/>
              </a:spcAft>
            </a:pPr>
            <a:r>
              <a:rPr lang="en-PH" sz="1300" kern="1400" dirty="0">
                <a:solidFill>
                  <a:schemeClr val="tx1">
                    <a:lumMod val="95000"/>
                  </a:schemeClr>
                </a:solidFill>
                <a:latin typeface="Symbol" panose="05050102010706020507" pitchFamily="18" charset="2"/>
              </a:rPr>
              <a:t>¨</a:t>
            </a:r>
            <a:r>
              <a:rPr lang="en-PH" sz="1300" kern="1400" dirty="0">
                <a:solidFill>
                  <a:schemeClr val="tx1">
                    <a:lumMod val="95000"/>
                  </a:schemeClr>
                </a:solidFill>
                <a:latin typeface="Times New Roman" panose="02020603050405020304" pitchFamily="18" charset="0"/>
              </a:rPr>
              <a:t> </a:t>
            </a:r>
            <a:r>
              <a:rPr lang="en-PH" sz="1300" i="1" kern="1400" dirty="0">
                <a:solidFill>
                  <a:schemeClr val="tx1">
                    <a:lumMod val="95000"/>
                  </a:schemeClr>
                </a:solidFill>
                <a:latin typeface="Times New Roman" panose="02020603050405020304" pitchFamily="18" charset="0"/>
              </a:rPr>
              <a:t>Accuracy</a:t>
            </a:r>
            <a:r>
              <a:rPr lang="en-PH" sz="1300" kern="1400" dirty="0">
                <a:solidFill>
                  <a:schemeClr val="tx1">
                    <a:lumMod val="95000"/>
                  </a:schemeClr>
                </a:solidFill>
                <a:latin typeface="Times New Roman" panose="02020603050405020304" pitchFamily="18" charset="0"/>
              </a:rPr>
              <a:t>. The evidence must be correct.</a:t>
            </a:r>
          </a:p>
          <a:p>
            <a:r>
              <a:rPr lang="en-PH" sz="800" kern="1400" dirty="0">
                <a:latin typeface="Times New Roman" panose="02020603050405020304" pitchFamily="18" charset="0"/>
              </a:rPr>
              <a:t> </a:t>
            </a:r>
          </a:p>
          <a:p>
            <a:endParaRPr lang="en-PH" dirty="0"/>
          </a:p>
        </p:txBody>
      </p:sp>
      <p:sp>
        <p:nvSpPr>
          <p:cNvPr id="4" name="Slide Number Placeholder 3"/>
          <p:cNvSpPr>
            <a:spLocks noGrp="1"/>
          </p:cNvSpPr>
          <p:nvPr>
            <p:ph type="sldNum" sz="quarter" idx="10"/>
          </p:nvPr>
        </p:nvSpPr>
        <p:spPr/>
        <p:txBody>
          <a:bodyPr/>
          <a:lstStyle/>
          <a:p>
            <a:fld id="{470D90E9-636A-4CF6-9D8A-E5C4939AA198}" type="slidenum">
              <a:rPr lang="en-PH" smtClean="0"/>
              <a:t>11</a:t>
            </a:fld>
            <a:endParaRPr lang="en-PH"/>
          </a:p>
        </p:txBody>
      </p:sp>
    </p:spTree>
    <p:extLst>
      <p:ext uri="{BB962C8B-B14F-4D97-AF65-F5344CB8AC3E}">
        <p14:creationId xmlns:p14="http://schemas.microsoft.com/office/powerpoint/2010/main" val="105569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6/25/2019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82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179747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76729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1262582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E451C3-0FF4-47C4-B829-773ADF60F88C}"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269865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6/25/2019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822633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BE451C3-0FF4-47C4-B829-773ADF60F88C}" type="datetimeFigureOut">
              <a:rPr lang="en-US" smtClean="0"/>
              <a:t>6/25/2019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697570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6/25/2019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114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6/25/2019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771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6/25/2019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2075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6/25/2019</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236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1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6/25/2019</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377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6/25/2019</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157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6/25/2019</a:t>
            </a:fld>
            <a:endParaRPr lang="en-US" dirty="0"/>
          </a:p>
        </p:txBody>
      </p:sp>
      <p:sp>
        <p:nvSpPr>
          <p:cNvPr id="3" name="Footer Placeholder 2"/>
          <p:cNvSpPr>
            <a:spLocks noGrp="1"/>
          </p:cNvSpPr>
          <p:nvPr>
            <p:ph type="ftr" sz="quarter" idx="11"/>
          </p:nvPr>
        </p:nvSpPr>
        <p:spPr/>
        <p:txBody>
          <a:bodyPr/>
          <a:lstStyle/>
          <a:p>
            <a:r>
              <a:rPr lang="en-US" smtClean="0"/>
              <a:t>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4479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5435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6/25/2019</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9615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BE451C3-0FF4-47C4-B829-773ADF60F88C}" type="datetimeFigureOut">
              <a:rPr lang="en-US" smtClean="0"/>
              <a:t>6/25/2019</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
              </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5208320"/>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 id="2147483916" r:id="rId13"/>
    <p:sldLayoutId id="2147483917" r:id="rId14"/>
    <p:sldLayoutId id="2147483918" r:id="rId15"/>
    <p:sldLayoutId id="2147483919" r:id="rId16"/>
    <p:sldLayoutId id="2147483920"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2111" y="1637541"/>
            <a:ext cx="10009023" cy="3785652"/>
          </a:xfrm>
          <a:prstGeom prst="rect">
            <a:avLst/>
          </a:prstGeom>
          <a:noFill/>
        </p:spPr>
        <p:txBody>
          <a:bodyPr wrap="square" rtlCol="0">
            <a:spAutoFit/>
          </a:bodyPr>
          <a:lstStyle/>
          <a:p>
            <a:pPr algn="ctr"/>
            <a:endParaRPr lang="en-PH" sz="4800" dirty="0" smtClean="0">
              <a:solidFill>
                <a:srgbClr val="FFFF00"/>
              </a:solidFill>
            </a:endParaRPr>
          </a:p>
          <a:p>
            <a:pPr algn="ctr"/>
            <a:r>
              <a:rPr lang="en-PH" sz="4800" dirty="0" smtClean="0">
                <a:solidFill>
                  <a:srgbClr val="FFFF00"/>
                </a:solidFill>
              </a:rPr>
              <a:t>School–Based Management(SBM) Technical Assistance (TA) </a:t>
            </a:r>
          </a:p>
          <a:p>
            <a:pPr algn="ctr"/>
            <a:endParaRPr lang="en-PH" sz="4800" b="1" dirty="0">
              <a:solidFill>
                <a:srgbClr val="FFFF00"/>
              </a:solidFill>
            </a:endParaRPr>
          </a:p>
          <a:p>
            <a:pPr algn="ctr"/>
            <a:r>
              <a:rPr lang="en-PH" sz="2400" b="1" dirty="0" smtClean="0">
                <a:solidFill>
                  <a:srgbClr val="FFFF00"/>
                </a:solidFill>
              </a:rPr>
              <a:t>June 25 , 2019 @ Hotel </a:t>
            </a:r>
            <a:r>
              <a:rPr lang="en-PH" sz="2400" b="1" dirty="0" err="1" smtClean="0">
                <a:solidFill>
                  <a:srgbClr val="FFFF00"/>
                </a:solidFill>
              </a:rPr>
              <a:t>Conchita</a:t>
            </a:r>
            <a:r>
              <a:rPr lang="en-PH" sz="2400" b="1" dirty="0" smtClean="0">
                <a:solidFill>
                  <a:srgbClr val="FFFF00"/>
                </a:solidFill>
              </a:rPr>
              <a:t>, CDO</a:t>
            </a:r>
            <a:endParaRPr lang="en-PH" sz="2400" b="1" dirty="0">
              <a:solidFill>
                <a:srgbClr val="FFFF00"/>
              </a:solidFill>
            </a:endParaRPr>
          </a:p>
          <a:p>
            <a:pPr algn="ctr"/>
            <a:endParaRPr lang="en-PH" sz="2400" dirty="0" smtClean="0">
              <a:solidFill>
                <a:schemeClr val="bg1"/>
              </a:solidFill>
            </a:endParaRPr>
          </a:p>
        </p:txBody>
      </p:sp>
    </p:spTree>
    <p:extLst>
      <p:ext uri="{BB962C8B-B14F-4D97-AF65-F5344CB8AC3E}">
        <p14:creationId xmlns:p14="http://schemas.microsoft.com/office/powerpoint/2010/main" val="1987278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5915" y="652301"/>
            <a:ext cx="10506820" cy="5755422"/>
          </a:xfrm>
          <a:prstGeom prst="rect">
            <a:avLst/>
          </a:prstGeom>
          <a:noFill/>
        </p:spPr>
        <p:txBody>
          <a:bodyPr wrap="square" rtlCol="0">
            <a:spAutoFit/>
          </a:bodyPr>
          <a:lstStyle/>
          <a:p>
            <a:r>
              <a:rPr lang="en-PH" sz="4000" dirty="0" smtClean="0">
                <a:solidFill>
                  <a:schemeClr val="tx1">
                    <a:lumMod val="95000"/>
                  </a:schemeClr>
                </a:solidFill>
              </a:rPr>
              <a:t>D.O.D. Tool (Document-Analysis, Observation and Discussion)</a:t>
            </a:r>
          </a:p>
          <a:p>
            <a:endParaRPr lang="en-PH" sz="4400" dirty="0" smtClean="0"/>
          </a:p>
          <a:p>
            <a:endParaRPr lang="en-PH" sz="4400" dirty="0"/>
          </a:p>
          <a:p>
            <a:endParaRPr lang="en-PH" sz="4400" dirty="0" smtClean="0"/>
          </a:p>
          <a:p>
            <a:endParaRPr lang="en-PH" sz="4400" dirty="0"/>
          </a:p>
          <a:p>
            <a:r>
              <a:rPr lang="en-PH" sz="2800" i="1" dirty="0" smtClean="0">
                <a:solidFill>
                  <a:schemeClr val="tx1">
                    <a:lumMod val="95000"/>
                  </a:schemeClr>
                </a:solidFill>
              </a:rPr>
              <a:t>Note : Each member assigned in the different principles will receive D.O.D form for initial rating in the principle . After the deliberation, the group may submit 1 final D.O.D to FTAD as  D.O.D result.</a:t>
            </a:r>
            <a:endParaRPr lang="en-PH" sz="2800" i="1" dirty="0">
              <a:solidFill>
                <a:schemeClr val="tx1">
                  <a:lumMod val="95000"/>
                </a:schemeClr>
              </a:solidFill>
            </a:endParaRPr>
          </a:p>
        </p:txBody>
      </p:sp>
      <p:pic>
        <p:nvPicPr>
          <p:cNvPr id="4" name="Picture 3"/>
          <p:cNvPicPr>
            <a:picLocks noChangeAspect="1"/>
          </p:cNvPicPr>
          <p:nvPr/>
        </p:nvPicPr>
        <p:blipFill>
          <a:blip r:embed="rId3"/>
          <a:stretch>
            <a:fillRect/>
          </a:stretch>
        </p:blipFill>
        <p:spPr>
          <a:xfrm>
            <a:off x="1328057" y="1970806"/>
            <a:ext cx="9361714" cy="2434045"/>
          </a:xfrm>
          <a:prstGeom prst="rect">
            <a:avLst/>
          </a:prstGeom>
        </p:spPr>
      </p:pic>
    </p:spTree>
    <p:extLst>
      <p:ext uri="{BB962C8B-B14F-4D97-AF65-F5344CB8AC3E}">
        <p14:creationId xmlns:p14="http://schemas.microsoft.com/office/powerpoint/2010/main" val="388382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623" y="725151"/>
            <a:ext cx="11779624" cy="4031873"/>
          </a:xfrm>
          <a:prstGeom prst="rect">
            <a:avLst/>
          </a:prstGeom>
        </p:spPr>
        <p:txBody>
          <a:bodyPr wrap="square">
            <a:spAutoFit/>
          </a:bodyPr>
          <a:lstStyle/>
          <a:p>
            <a:pPr algn="ctr"/>
            <a:r>
              <a:rPr lang="en-PH" sz="3200" b="1" kern="1400" dirty="0">
                <a:solidFill>
                  <a:schemeClr val="tx1">
                    <a:lumMod val="95000"/>
                  </a:schemeClr>
                </a:solidFill>
                <a:latin typeface="Times New Roman" panose="02020603050405020304" pitchFamily="18" charset="0"/>
              </a:rPr>
              <a:t>SBM Validation Procedure of Document -Analysis, </a:t>
            </a:r>
            <a:endParaRPr lang="en-PH" sz="3200" kern="1400" dirty="0">
              <a:solidFill>
                <a:schemeClr val="tx1">
                  <a:lumMod val="95000"/>
                </a:schemeClr>
              </a:solidFill>
              <a:latin typeface="Times New Roman" panose="02020603050405020304" pitchFamily="18" charset="0"/>
            </a:endParaRPr>
          </a:p>
          <a:p>
            <a:pPr algn="ctr"/>
            <a:r>
              <a:rPr lang="en-PH" sz="3200" b="1" kern="1400" dirty="0">
                <a:solidFill>
                  <a:schemeClr val="tx1">
                    <a:lumMod val="95000"/>
                  </a:schemeClr>
                </a:solidFill>
                <a:latin typeface="Times New Roman" panose="02020603050405020304" pitchFamily="18" charset="0"/>
              </a:rPr>
              <a:t>Observation and Discussion (DOD</a:t>
            </a:r>
            <a:r>
              <a:rPr lang="en-PH" sz="3200" b="1" kern="1400" dirty="0" smtClean="0">
                <a:solidFill>
                  <a:schemeClr val="tx1">
                    <a:lumMod val="95000"/>
                  </a:schemeClr>
                </a:solidFill>
                <a:latin typeface="Times New Roman" panose="02020603050405020304" pitchFamily="18" charset="0"/>
              </a:rPr>
              <a:t>) </a:t>
            </a:r>
            <a:endParaRPr lang="en-PH" sz="3200" kern="1400" dirty="0">
              <a:solidFill>
                <a:schemeClr val="tx1">
                  <a:lumMod val="95000"/>
                </a:schemeClr>
              </a:solidFill>
              <a:latin typeface="Times New Roman" panose="02020603050405020304" pitchFamily="18" charset="0"/>
            </a:endParaRPr>
          </a:p>
          <a:p>
            <a:pPr algn="ctr"/>
            <a:r>
              <a:rPr lang="en-PH" sz="2400" b="1" kern="1400" dirty="0">
                <a:solidFill>
                  <a:schemeClr val="tx1">
                    <a:lumMod val="95000"/>
                  </a:schemeClr>
                </a:solidFill>
                <a:latin typeface="Times New Roman" panose="02020603050405020304" pitchFamily="18" charset="0"/>
              </a:rPr>
              <a:t> </a:t>
            </a:r>
            <a:endParaRPr lang="en-PH" sz="2400" kern="1400" dirty="0">
              <a:solidFill>
                <a:schemeClr val="tx1">
                  <a:lumMod val="95000"/>
                </a:schemeClr>
              </a:solidFill>
              <a:latin typeface="Times New Roman" panose="02020603050405020304" pitchFamily="18" charset="0"/>
            </a:endParaRPr>
          </a:p>
          <a:p>
            <a:pPr algn="just"/>
            <a:r>
              <a:rPr lang="en-PH" sz="2400" b="1" kern="1400" dirty="0">
                <a:solidFill>
                  <a:schemeClr val="tx1">
                    <a:lumMod val="95000"/>
                  </a:schemeClr>
                </a:solidFill>
                <a:latin typeface="Times New Roman" panose="02020603050405020304" pitchFamily="18" charset="0"/>
              </a:rPr>
              <a:t> 	</a:t>
            </a:r>
            <a:r>
              <a:rPr lang="en-PH" sz="2800" b="1" kern="1400" dirty="0">
                <a:solidFill>
                  <a:schemeClr val="tx1">
                    <a:lumMod val="95000"/>
                  </a:schemeClr>
                </a:solidFill>
                <a:latin typeface="Times New Roman" panose="02020603050405020304" pitchFamily="18" charset="0"/>
              </a:rPr>
              <a:t>The SBM Assessment Tool uses evidence to determine a school’s level of practice in which the </a:t>
            </a:r>
            <a:r>
              <a:rPr lang="en-PH" sz="2800" b="1" kern="1400" dirty="0" smtClean="0">
                <a:solidFill>
                  <a:schemeClr val="tx1">
                    <a:lumMod val="95000"/>
                  </a:schemeClr>
                </a:solidFill>
                <a:latin typeface="Times New Roman" panose="02020603050405020304" pitchFamily="18" charset="0"/>
              </a:rPr>
              <a:t>Document-Analysis</a:t>
            </a:r>
            <a:r>
              <a:rPr lang="en-PH" sz="2800" b="1" kern="1400" dirty="0">
                <a:solidFill>
                  <a:schemeClr val="tx1">
                    <a:lumMod val="95000"/>
                  </a:schemeClr>
                </a:solidFill>
                <a:latin typeface="Times New Roman" panose="02020603050405020304" pitchFamily="18" charset="0"/>
              </a:rPr>
              <a:t>, Observation and Discussion (D.O.D.) is a means of evaluating the validity or accuracy of the evidence</a:t>
            </a:r>
            <a:r>
              <a:rPr lang="en-PH" sz="2800" b="1" kern="1400" dirty="0" smtClean="0">
                <a:solidFill>
                  <a:schemeClr val="tx1">
                    <a:lumMod val="95000"/>
                  </a:schemeClr>
                </a:solidFill>
                <a:latin typeface="Times New Roman" panose="02020603050405020304" pitchFamily="18" charset="0"/>
              </a:rPr>
              <a:t>.      </a:t>
            </a:r>
          </a:p>
          <a:p>
            <a:pPr algn="just"/>
            <a:endParaRPr lang="en-PH" sz="2800" b="1" kern="1400" dirty="0">
              <a:solidFill>
                <a:schemeClr val="tx1">
                  <a:lumMod val="95000"/>
                </a:schemeClr>
              </a:solidFill>
              <a:latin typeface="Times New Roman" panose="02020603050405020304" pitchFamily="18" charset="0"/>
            </a:endParaRPr>
          </a:p>
          <a:p>
            <a:r>
              <a:rPr lang="en-PH" sz="2800" b="1" kern="1400" dirty="0" smtClean="0">
                <a:solidFill>
                  <a:schemeClr val="tx1">
                    <a:lumMod val="95000"/>
                  </a:schemeClr>
                </a:solidFill>
                <a:latin typeface="Times New Roman" panose="02020603050405020304" pitchFamily="18" charset="0"/>
              </a:rPr>
              <a:t>                    Documents must be :Accurate , current ,  sufficient , consistent                           </a:t>
            </a:r>
            <a:r>
              <a:rPr lang="en-PH" sz="1200" kern="1400" dirty="0">
                <a:latin typeface="Times New Roman" panose="02020603050405020304" pitchFamily="18" charset="0"/>
              </a:rPr>
              <a:t> </a:t>
            </a:r>
            <a:endParaRPr lang="en-PH" sz="1200" kern="1400" dirty="0">
              <a:ln>
                <a:noFill/>
              </a:ln>
              <a:effectLst/>
              <a:latin typeface="Times New Roman" panose="02020603050405020304" pitchFamily="18" charset="0"/>
            </a:endParaRPr>
          </a:p>
        </p:txBody>
      </p:sp>
    </p:spTree>
    <p:extLst>
      <p:ext uri="{BB962C8B-B14F-4D97-AF65-F5344CB8AC3E}">
        <p14:creationId xmlns:p14="http://schemas.microsoft.com/office/powerpoint/2010/main" val="3626257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978" y="1265199"/>
            <a:ext cx="9854004" cy="2771271"/>
          </a:xfrm>
          <a:prstGeom prst="rect">
            <a:avLst/>
          </a:prstGeom>
        </p:spPr>
        <p:txBody>
          <a:bodyPr wrap="square">
            <a:spAutoFit/>
          </a:bodyPr>
          <a:lstStyle/>
          <a:p>
            <a:pPr marL="167272" marR="0" algn="just">
              <a:lnSpc>
                <a:spcPct val="107000"/>
              </a:lnSpc>
              <a:spcBef>
                <a:spcPts val="0"/>
              </a:spcBef>
              <a:spcAft>
                <a:spcPts val="800"/>
              </a:spcAft>
            </a:pPr>
            <a:endParaRPr lang="en-PH" sz="3600" kern="1400" dirty="0" smtClean="0">
              <a:solidFill>
                <a:schemeClr val="tx1">
                  <a:lumMod val="95000"/>
                </a:schemeClr>
              </a:solidFill>
              <a:latin typeface="Times New Roman" panose="02020603050405020304" pitchFamily="18" charset="0"/>
            </a:endParaRPr>
          </a:p>
          <a:p>
            <a:pPr marL="228600" marR="0" indent="-61328" algn="just">
              <a:lnSpc>
                <a:spcPct val="107000"/>
              </a:lnSpc>
              <a:spcBef>
                <a:spcPts val="0"/>
              </a:spcBef>
              <a:spcAft>
                <a:spcPts val="800"/>
              </a:spcAft>
            </a:pPr>
            <a:endParaRPr lang="en-PH" sz="3600" kern="1400" dirty="0">
              <a:solidFill>
                <a:schemeClr val="tx1">
                  <a:lumMod val="95000"/>
                </a:schemeClr>
              </a:solidFill>
              <a:latin typeface="Times New Roman" panose="02020603050405020304" pitchFamily="18" charset="0"/>
            </a:endParaRPr>
          </a:p>
          <a:p>
            <a:pPr marL="685800" marR="0" indent="-685800" algn="just">
              <a:lnSpc>
                <a:spcPct val="107000"/>
              </a:lnSpc>
              <a:spcBef>
                <a:spcPts val="0"/>
              </a:spcBef>
              <a:spcAft>
                <a:spcPts val="800"/>
              </a:spcAft>
            </a:pPr>
            <a:r>
              <a:rPr lang="en-PH" sz="3600" kern="1400" dirty="0">
                <a:solidFill>
                  <a:schemeClr val="tx1">
                    <a:lumMod val="95000"/>
                  </a:schemeClr>
                </a:solidFill>
                <a:latin typeface="Times New Roman" panose="02020603050405020304" pitchFamily="18" charset="0"/>
              </a:rPr>
              <a:t>2. Conduct observations to obtain process evidence</a:t>
            </a:r>
          </a:p>
          <a:p>
            <a:pPr marL="168440" marR="0" indent="-168440" algn="just">
              <a:lnSpc>
                <a:spcPct val="107000"/>
              </a:lnSpc>
              <a:spcBef>
                <a:spcPts val="0"/>
              </a:spcBef>
              <a:spcAft>
                <a:spcPts val="800"/>
              </a:spcAft>
            </a:pPr>
            <a:r>
              <a:rPr lang="en-PH" sz="3600" kern="1400" dirty="0">
                <a:solidFill>
                  <a:schemeClr val="tx1">
                    <a:lumMod val="95000"/>
                  </a:schemeClr>
                </a:solidFill>
                <a:latin typeface="Times New Roman" panose="02020603050405020304" pitchFamily="18" charset="0"/>
              </a:rPr>
              <a:t>		</a:t>
            </a:r>
            <a:r>
              <a:rPr lang="en-PH" sz="3600" kern="1400" dirty="0">
                <a:solidFill>
                  <a:schemeClr val="bg1"/>
                </a:solidFill>
                <a:latin typeface="Times New Roman" panose="02020603050405020304" pitchFamily="18" charset="0"/>
              </a:rPr>
              <a:t> </a:t>
            </a:r>
            <a:endParaRPr lang="en-PH" sz="3600" kern="1400" dirty="0">
              <a:ln>
                <a:noFill/>
              </a:ln>
              <a:solidFill>
                <a:schemeClr val="bg1"/>
              </a:solidFill>
              <a:effectLst/>
              <a:latin typeface="Times New Roman" panose="02020603050405020304" pitchFamily="18" charset="0"/>
            </a:endParaRPr>
          </a:p>
        </p:txBody>
      </p:sp>
    </p:spTree>
    <p:extLst>
      <p:ext uri="{BB962C8B-B14F-4D97-AF65-F5344CB8AC3E}">
        <p14:creationId xmlns:p14="http://schemas.microsoft.com/office/powerpoint/2010/main" val="236123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6672" y="0"/>
            <a:ext cx="10650071" cy="6221703"/>
          </a:xfrm>
          <a:prstGeom prst="rect">
            <a:avLst/>
          </a:prstGeom>
        </p:spPr>
        <p:txBody>
          <a:bodyPr wrap="square">
            <a:spAutoFit/>
          </a:bodyPr>
          <a:lstStyle/>
          <a:p>
            <a:pPr marL="168440" marR="0" indent="-168440" algn="just">
              <a:lnSpc>
                <a:spcPct val="107000"/>
              </a:lnSpc>
              <a:spcBef>
                <a:spcPts val="0"/>
              </a:spcBef>
              <a:spcAft>
                <a:spcPts val="800"/>
              </a:spcAft>
            </a:pPr>
            <a:r>
              <a:rPr lang="en-PH" kern="1400" dirty="0">
                <a:solidFill>
                  <a:srgbClr val="000000"/>
                </a:solidFill>
                <a:latin typeface="Times New Roman" panose="02020603050405020304" pitchFamily="18" charset="0"/>
              </a:rPr>
              <a:t> </a:t>
            </a:r>
            <a:endParaRPr lang="en-PH" sz="2800" kern="1400" dirty="0">
              <a:solidFill>
                <a:schemeClr val="tx1">
                  <a:lumMod val="95000"/>
                </a:schemeClr>
              </a:solidFill>
              <a:latin typeface="Times New Roman" panose="02020603050405020304" pitchFamily="18" charset="0"/>
            </a:endParaRPr>
          </a:p>
          <a:p>
            <a:pPr marL="685800" marR="0" indent="-685800" algn="just">
              <a:lnSpc>
                <a:spcPct val="107000"/>
              </a:lnSpc>
              <a:spcBef>
                <a:spcPts val="0"/>
              </a:spcBef>
              <a:spcAft>
                <a:spcPts val="800"/>
              </a:spcAft>
            </a:pPr>
            <a:r>
              <a:rPr lang="en-PH" sz="2800" kern="1400" dirty="0">
                <a:solidFill>
                  <a:schemeClr val="tx1">
                    <a:lumMod val="95000"/>
                  </a:schemeClr>
                </a:solidFill>
                <a:latin typeface="Times New Roman" panose="02020603050405020304" pitchFamily="18" charset="0"/>
              </a:rPr>
              <a:t>3. Discuss the synthesized documentary and process evidence</a:t>
            </a:r>
          </a:p>
          <a:p>
            <a:pPr marL="226187" marR="0" indent="-114681" algn="just">
              <a:lnSpc>
                <a:spcPct val="107000"/>
              </a:lnSpc>
              <a:spcBef>
                <a:spcPts val="0"/>
              </a:spcBef>
              <a:spcAft>
                <a:spcPts val="800"/>
              </a:spcAft>
            </a:pPr>
            <a:r>
              <a:rPr lang="en-PH" sz="2800" kern="1400" dirty="0" smtClean="0">
                <a:solidFill>
                  <a:schemeClr val="tx1">
                    <a:lumMod val="95000"/>
                  </a:schemeClr>
                </a:solidFill>
                <a:latin typeface="Times New Roman" panose="02020603050405020304" pitchFamily="18" charset="0"/>
              </a:rPr>
              <a:t> How? Non-confrontational manner to explain , verify and clarify the evidence.</a:t>
            </a:r>
          </a:p>
          <a:p>
            <a:pPr marL="226187" marR="0" indent="-114681" algn="just">
              <a:lnSpc>
                <a:spcPct val="107000"/>
              </a:lnSpc>
              <a:spcBef>
                <a:spcPts val="0"/>
              </a:spcBef>
              <a:spcAft>
                <a:spcPts val="800"/>
              </a:spcAft>
            </a:pPr>
            <a:r>
              <a:rPr lang="en-PH" sz="2800" kern="1400" dirty="0">
                <a:solidFill>
                  <a:schemeClr val="tx1">
                    <a:lumMod val="95000"/>
                  </a:schemeClr>
                </a:solidFill>
                <a:latin typeface="Times New Roman" panose="02020603050405020304" pitchFamily="18" charset="0"/>
              </a:rPr>
              <a:t> </a:t>
            </a:r>
            <a:r>
              <a:rPr lang="en-PH" sz="2800" kern="1400" dirty="0" smtClean="0">
                <a:solidFill>
                  <a:schemeClr val="tx1">
                    <a:lumMod val="95000"/>
                  </a:schemeClr>
                </a:solidFill>
                <a:latin typeface="Times New Roman" panose="02020603050405020304" pitchFamily="18" charset="0"/>
              </a:rPr>
              <a:t> Integrative – use all  evidences as guide in the decision</a:t>
            </a:r>
          </a:p>
          <a:p>
            <a:pPr marL="226187" marR="0" indent="-114681" algn="just">
              <a:lnSpc>
                <a:spcPct val="107000"/>
              </a:lnSpc>
              <a:spcBef>
                <a:spcPts val="0"/>
              </a:spcBef>
              <a:spcAft>
                <a:spcPts val="800"/>
              </a:spcAft>
            </a:pPr>
            <a:r>
              <a:rPr lang="en-PH" sz="2800" kern="1400" dirty="0">
                <a:solidFill>
                  <a:schemeClr val="tx1">
                    <a:lumMod val="95000"/>
                  </a:schemeClr>
                </a:solidFill>
                <a:latin typeface="Times New Roman" panose="02020603050405020304" pitchFamily="18" charset="0"/>
              </a:rPr>
              <a:t> </a:t>
            </a:r>
            <a:r>
              <a:rPr lang="en-PH" sz="2800" kern="1400" dirty="0" smtClean="0">
                <a:solidFill>
                  <a:schemeClr val="tx1">
                    <a:lumMod val="95000"/>
                  </a:schemeClr>
                </a:solidFill>
                <a:latin typeface="Times New Roman" panose="02020603050405020304" pitchFamily="18" charset="0"/>
              </a:rPr>
              <a:t> Non-integrated- evidence is scrutinized one by one</a:t>
            </a:r>
          </a:p>
          <a:p>
            <a:pPr marL="226187" marR="0" indent="-114681" algn="just">
              <a:lnSpc>
                <a:spcPct val="107000"/>
              </a:lnSpc>
              <a:spcBef>
                <a:spcPts val="0"/>
              </a:spcBef>
              <a:spcAft>
                <a:spcPts val="800"/>
              </a:spcAft>
            </a:pPr>
            <a:endParaRPr lang="en-PH" sz="2800" b="1" kern="1400" dirty="0">
              <a:solidFill>
                <a:schemeClr val="tx1">
                  <a:lumMod val="95000"/>
                </a:schemeClr>
              </a:solidFill>
              <a:latin typeface="Times New Roman" panose="02020603050405020304" pitchFamily="18" charset="0"/>
            </a:endParaRPr>
          </a:p>
          <a:p>
            <a:pPr marL="226187" marR="0" indent="-114681" algn="just">
              <a:lnSpc>
                <a:spcPct val="107000"/>
              </a:lnSpc>
              <a:spcBef>
                <a:spcPts val="0"/>
              </a:spcBef>
              <a:spcAft>
                <a:spcPts val="800"/>
              </a:spcAft>
            </a:pPr>
            <a:r>
              <a:rPr lang="en-PH" sz="2800" b="1" kern="1400" dirty="0" smtClean="0">
                <a:solidFill>
                  <a:schemeClr val="tx1">
                    <a:lumMod val="95000"/>
                  </a:schemeClr>
                </a:solidFill>
                <a:latin typeface="Times New Roman" panose="02020603050405020304" pitchFamily="18" charset="0"/>
              </a:rPr>
              <a:t>  </a:t>
            </a:r>
            <a:r>
              <a:rPr lang="en-PH" sz="2800" b="1" kern="1400" dirty="0">
                <a:solidFill>
                  <a:schemeClr val="tx1">
                    <a:lumMod val="95000"/>
                  </a:schemeClr>
                </a:solidFill>
                <a:latin typeface="Times New Roman" panose="02020603050405020304" pitchFamily="18" charset="0"/>
              </a:rPr>
              <a:t>Who Conducts the DOD?</a:t>
            </a:r>
            <a:endParaRPr lang="en-PH" sz="2800" kern="1400" dirty="0">
              <a:solidFill>
                <a:schemeClr val="tx1">
                  <a:lumMod val="95000"/>
                </a:schemeClr>
              </a:solidFill>
              <a:latin typeface="Times New Roman" panose="02020603050405020304" pitchFamily="18" charset="0"/>
            </a:endParaRPr>
          </a:p>
          <a:p>
            <a:pPr marL="685800" marR="0" indent="-286347" algn="just">
              <a:spcBef>
                <a:spcPts val="0"/>
              </a:spcBef>
              <a:spcAft>
                <a:spcPts val="800"/>
              </a:spcAft>
            </a:pPr>
            <a:r>
              <a:rPr lang="en-PH" sz="2800" kern="1400" dirty="0">
                <a:solidFill>
                  <a:schemeClr val="tx1">
                    <a:lumMod val="95000"/>
                  </a:schemeClr>
                </a:solidFill>
                <a:latin typeface="Times New Roman" panose="02020603050405020304" pitchFamily="18" charset="0"/>
              </a:rPr>
              <a:t>School SBM Coordinating Team</a:t>
            </a:r>
          </a:p>
          <a:p>
            <a:pPr marL="685800" marR="0" indent="-286347" algn="just">
              <a:spcBef>
                <a:spcPts val="0"/>
              </a:spcBef>
              <a:spcAft>
                <a:spcPts val="800"/>
              </a:spcAft>
            </a:pPr>
            <a:r>
              <a:rPr lang="en-PH" sz="2800" kern="1400" dirty="0">
                <a:solidFill>
                  <a:schemeClr val="tx1">
                    <a:lumMod val="95000"/>
                  </a:schemeClr>
                </a:solidFill>
                <a:latin typeface="Times New Roman" panose="02020603050405020304" pitchFamily="18" charset="0"/>
              </a:rPr>
              <a:t>Division SBM Coordinating Team</a:t>
            </a:r>
          </a:p>
          <a:p>
            <a:pPr marL="685800" marR="0" indent="-286347" algn="just">
              <a:spcBef>
                <a:spcPts val="0"/>
              </a:spcBef>
              <a:spcAft>
                <a:spcPts val="800"/>
              </a:spcAft>
            </a:pPr>
            <a:r>
              <a:rPr lang="en-PH" sz="2800" kern="1400" dirty="0">
                <a:solidFill>
                  <a:schemeClr val="tx1">
                    <a:lumMod val="95000"/>
                  </a:schemeClr>
                </a:solidFill>
                <a:latin typeface="Times New Roman" panose="02020603050405020304" pitchFamily="18" charset="0"/>
              </a:rPr>
              <a:t>Regional SBM Coordinating Team</a:t>
            </a:r>
          </a:p>
          <a:p>
            <a:r>
              <a:rPr lang="en-PH" sz="1200" kern="1400" dirty="0">
                <a:solidFill>
                  <a:srgbClr val="000000"/>
                </a:solidFill>
                <a:latin typeface="Times New Roman" panose="02020603050405020304" pitchFamily="18" charset="0"/>
              </a:rPr>
              <a:t> </a:t>
            </a:r>
            <a:endParaRPr lang="en-PH" sz="1200"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524265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02775" y="1715869"/>
            <a:ext cx="9818071" cy="2800767"/>
          </a:xfrm>
          <a:prstGeom prst="rect">
            <a:avLst/>
          </a:prstGeom>
          <a:noFill/>
        </p:spPr>
        <p:txBody>
          <a:bodyPr wrap="square" rtlCol="0">
            <a:spAutoFit/>
          </a:bodyPr>
          <a:lstStyle/>
          <a:p>
            <a:pPr algn="ctr"/>
            <a:r>
              <a:rPr lang="en-PH" sz="8800" dirty="0" smtClean="0"/>
              <a:t>Actual Conduct of Validation </a:t>
            </a:r>
            <a:endParaRPr lang="en-PH" sz="8800" dirty="0"/>
          </a:p>
        </p:txBody>
      </p:sp>
    </p:spTree>
    <p:extLst>
      <p:ext uri="{BB962C8B-B14F-4D97-AF65-F5344CB8AC3E}">
        <p14:creationId xmlns:p14="http://schemas.microsoft.com/office/powerpoint/2010/main" val="1948270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7" y="264664"/>
            <a:ext cx="11038114" cy="461665"/>
          </a:xfrm>
          <a:prstGeom prst="rect">
            <a:avLst/>
          </a:prstGeom>
        </p:spPr>
        <p:txBody>
          <a:bodyPr wrap="square">
            <a:spAutoFit/>
          </a:bodyPr>
          <a:lstStyle/>
          <a:p>
            <a:r>
              <a:rPr lang="en-PH" sz="2400" dirty="0"/>
              <a:t>What to do during the Assessment Validation by the RCT Members</a:t>
            </a:r>
          </a:p>
        </p:txBody>
      </p:sp>
      <p:graphicFrame>
        <p:nvGraphicFramePr>
          <p:cNvPr id="3" name="Table 2"/>
          <p:cNvGraphicFramePr>
            <a:graphicFrameLocks noGrp="1"/>
          </p:cNvGraphicFramePr>
          <p:nvPr>
            <p:extLst>
              <p:ext uri="{D42A27DB-BD31-4B8C-83A1-F6EECF244321}">
                <p14:modId xmlns:p14="http://schemas.microsoft.com/office/powerpoint/2010/main" val="3501771282"/>
              </p:ext>
            </p:extLst>
          </p:nvPr>
        </p:nvGraphicFramePr>
        <p:xfrm>
          <a:off x="413657" y="870428"/>
          <a:ext cx="11571514" cy="5483877"/>
        </p:xfrm>
        <a:graphic>
          <a:graphicData uri="http://schemas.openxmlformats.org/drawingml/2006/table">
            <a:tbl>
              <a:tblPr firstRow="1" firstCol="1" bandRow="1">
                <a:tableStyleId>{5C22544A-7EE6-4342-B048-85BDC9FD1C3A}</a:tableStyleId>
              </a:tblPr>
              <a:tblGrid>
                <a:gridCol w="3352800">
                  <a:extLst>
                    <a:ext uri="{9D8B030D-6E8A-4147-A177-3AD203B41FA5}">
                      <a16:colId xmlns:a16="http://schemas.microsoft.com/office/drawing/2014/main" val="2609302441"/>
                    </a:ext>
                  </a:extLst>
                </a:gridCol>
                <a:gridCol w="4361131">
                  <a:extLst>
                    <a:ext uri="{9D8B030D-6E8A-4147-A177-3AD203B41FA5}">
                      <a16:colId xmlns:a16="http://schemas.microsoft.com/office/drawing/2014/main" val="1257572237"/>
                    </a:ext>
                  </a:extLst>
                </a:gridCol>
                <a:gridCol w="3857583">
                  <a:extLst>
                    <a:ext uri="{9D8B030D-6E8A-4147-A177-3AD203B41FA5}">
                      <a16:colId xmlns:a16="http://schemas.microsoft.com/office/drawing/2014/main" val="1110283304"/>
                    </a:ext>
                  </a:extLst>
                </a:gridCol>
              </a:tblGrid>
              <a:tr h="631905">
                <a:tc>
                  <a:txBody>
                    <a:bodyPr/>
                    <a:lstStyle/>
                    <a:p>
                      <a:pPr>
                        <a:lnSpc>
                          <a:spcPct val="107000"/>
                        </a:lnSpc>
                        <a:spcAft>
                          <a:spcPts val="0"/>
                        </a:spcAft>
                      </a:pPr>
                      <a:r>
                        <a:rPr lang="en-PH" sz="1800" dirty="0">
                          <a:solidFill>
                            <a:schemeClr val="bg1"/>
                          </a:solidFill>
                          <a:effectLst/>
                        </a:rPr>
                        <a:t>    Activity</a:t>
                      </a: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40000"/>
                        <a:lumOff val="60000"/>
                      </a:schemeClr>
                    </a:solidFill>
                  </a:tcPr>
                </a:tc>
                <a:tc>
                  <a:txBody>
                    <a:bodyPr/>
                    <a:lstStyle/>
                    <a:p>
                      <a:pPr>
                        <a:lnSpc>
                          <a:spcPct val="107000"/>
                        </a:lnSpc>
                        <a:spcAft>
                          <a:spcPts val="0"/>
                        </a:spcAft>
                      </a:pPr>
                      <a:r>
                        <a:rPr lang="en-PH" sz="1800" dirty="0">
                          <a:solidFill>
                            <a:schemeClr val="bg1"/>
                          </a:solidFill>
                          <a:effectLst/>
                        </a:rPr>
                        <a:t>          Person/s Responsible</a:t>
                      </a: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40000"/>
                        <a:lumOff val="60000"/>
                      </a:schemeClr>
                    </a:solidFill>
                  </a:tcPr>
                </a:tc>
                <a:tc>
                  <a:txBody>
                    <a:bodyPr/>
                    <a:lstStyle/>
                    <a:p>
                      <a:pPr>
                        <a:lnSpc>
                          <a:spcPct val="107000"/>
                        </a:lnSpc>
                        <a:spcAft>
                          <a:spcPts val="0"/>
                        </a:spcAft>
                      </a:pPr>
                      <a:r>
                        <a:rPr lang="en-PH" sz="1800" dirty="0">
                          <a:solidFill>
                            <a:schemeClr val="bg1"/>
                          </a:solidFill>
                          <a:effectLst/>
                        </a:rPr>
                        <a:t>Paraphernalia/document needed</a:t>
                      </a: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40000"/>
                        <a:lumOff val="60000"/>
                      </a:schemeClr>
                    </a:solidFill>
                  </a:tcPr>
                </a:tc>
                <a:extLst>
                  <a:ext uri="{0D108BD9-81ED-4DB2-BD59-A6C34878D82A}">
                    <a16:rowId xmlns:a16="http://schemas.microsoft.com/office/drawing/2014/main" val="2623001699"/>
                  </a:ext>
                </a:extLst>
              </a:tr>
              <a:tr h="946953">
                <a:tc>
                  <a:txBody>
                    <a:bodyPr/>
                    <a:lstStyle/>
                    <a:p>
                      <a:pPr>
                        <a:lnSpc>
                          <a:spcPct val="107000"/>
                        </a:lnSpc>
                        <a:spcAft>
                          <a:spcPts val="0"/>
                        </a:spcAft>
                      </a:pPr>
                      <a:endParaRPr lang="en-PH" sz="1600" dirty="0">
                        <a:solidFill>
                          <a:schemeClr val="bg1"/>
                        </a:solidFill>
                        <a:effectLst/>
                      </a:endParaRPr>
                    </a:p>
                    <a:p>
                      <a:pPr>
                        <a:lnSpc>
                          <a:spcPct val="107000"/>
                        </a:lnSpc>
                        <a:spcAft>
                          <a:spcPts val="0"/>
                        </a:spcAft>
                      </a:pPr>
                      <a:r>
                        <a:rPr lang="en-PH" sz="1600" dirty="0">
                          <a:solidFill>
                            <a:schemeClr val="bg1"/>
                          </a:solidFill>
                          <a:effectLst/>
                        </a:rPr>
                        <a:t>1.Courtesy Call to the SDS</a:t>
                      </a:r>
                      <a:endPar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20000"/>
                        <a:lumOff val="80000"/>
                      </a:schemeClr>
                    </a:solidFill>
                  </a:tcPr>
                </a:tc>
                <a:tc>
                  <a:txBody>
                    <a:bodyPr/>
                    <a:lstStyle/>
                    <a:p>
                      <a:pPr>
                        <a:lnSpc>
                          <a:spcPct val="107000"/>
                        </a:lnSpc>
                        <a:spcAft>
                          <a:spcPts val="0"/>
                        </a:spcAft>
                      </a:pPr>
                      <a:r>
                        <a:rPr lang="en-PH" sz="1600" b="1" dirty="0">
                          <a:effectLst/>
                        </a:rPr>
                        <a:t> </a:t>
                      </a:r>
                      <a:r>
                        <a:rPr lang="en-PH" sz="1600" b="1" dirty="0" smtClean="0">
                          <a:effectLst/>
                        </a:rPr>
                        <a:t>Region </a:t>
                      </a:r>
                      <a:r>
                        <a:rPr lang="en-PH" sz="1600" b="1" dirty="0">
                          <a:effectLst/>
                        </a:rPr>
                        <a:t>Coordinating Team/s </a:t>
                      </a:r>
                      <a:endParaRPr lang="en-PH" sz="1600" b="1" dirty="0" smtClean="0">
                        <a:effectLst/>
                      </a:endParaRPr>
                    </a:p>
                    <a:p>
                      <a:pPr>
                        <a:lnSpc>
                          <a:spcPct val="107000"/>
                        </a:lnSpc>
                        <a:spcAft>
                          <a:spcPts val="0"/>
                        </a:spcAft>
                      </a:pPr>
                      <a:r>
                        <a:rPr lang="en-PH" sz="1600" b="1" dirty="0" smtClean="0">
                          <a:effectLst/>
                        </a:rPr>
                        <a:t>and</a:t>
                      </a:r>
                      <a:r>
                        <a:rPr lang="en-PH" sz="1600" b="1" baseline="0" dirty="0" smtClean="0">
                          <a:effectLst/>
                        </a:rPr>
                        <a:t> Division SBM Coordinator (pre-arranged  )</a:t>
                      </a:r>
                      <a:endParaRPr lang="en-PH" sz="1600" b="1" dirty="0">
                        <a:effectLst/>
                      </a:endParaRPr>
                    </a:p>
                  </a:txBody>
                  <a:tcPr marL="38014" marR="38014" marT="0" marB="0"/>
                </a:tc>
                <a:tc>
                  <a:txBody>
                    <a:bodyPr/>
                    <a:lstStyle/>
                    <a:p>
                      <a:pPr>
                        <a:lnSpc>
                          <a:spcPct val="107000"/>
                        </a:lnSpc>
                        <a:spcAft>
                          <a:spcPts val="0"/>
                        </a:spcAft>
                      </a:pPr>
                      <a:r>
                        <a:rPr lang="en-PH" sz="1600" b="1" dirty="0">
                          <a:effectLst/>
                        </a:rPr>
                        <a:t> </a:t>
                      </a:r>
                    </a:p>
                    <a:p>
                      <a:pPr>
                        <a:lnSpc>
                          <a:spcPct val="107000"/>
                        </a:lnSpc>
                        <a:spcAft>
                          <a:spcPts val="0"/>
                        </a:spcAft>
                      </a:pPr>
                      <a:r>
                        <a:rPr lang="en-PH" sz="1600" b="1" dirty="0">
                          <a:effectLst/>
                        </a:rPr>
                        <a:t> </a:t>
                      </a:r>
                      <a:endParaRPr lang="en-P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tc>
                <a:extLst>
                  <a:ext uri="{0D108BD9-81ED-4DB2-BD59-A6C34878D82A}">
                    <a16:rowId xmlns:a16="http://schemas.microsoft.com/office/drawing/2014/main" val="719279501"/>
                  </a:ext>
                </a:extLst>
              </a:tr>
              <a:tr h="1135605">
                <a:tc>
                  <a:txBody>
                    <a:bodyPr/>
                    <a:lstStyle/>
                    <a:p>
                      <a:pPr>
                        <a:lnSpc>
                          <a:spcPct val="107000"/>
                        </a:lnSpc>
                        <a:spcAft>
                          <a:spcPts val="0"/>
                        </a:spcAft>
                      </a:pPr>
                      <a:r>
                        <a:rPr lang="en-PH" sz="1600" dirty="0">
                          <a:solidFill>
                            <a:schemeClr val="bg1"/>
                          </a:solidFill>
                          <a:effectLst/>
                        </a:rPr>
                        <a:t>2.Courtesy Call to the School </a:t>
                      </a:r>
                      <a:r>
                        <a:rPr lang="en-PH" sz="1600" dirty="0" smtClean="0">
                          <a:solidFill>
                            <a:schemeClr val="bg1"/>
                          </a:solidFill>
                          <a:effectLst/>
                        </a:rPr>
                        <a:t>Principal/school head</a:t>
                      </a:r>
                      <a:endParaRPr lang="en-PH" sz="1600" dirty="0">
                        <a:solidFill>
                          <a:schemeClr val="bg1"/>
                        </a:solidFill>
                        <a:effectLst/>
                      </a:endParaRPr>
                    </a:p>
                    <a:p>
                      <a:pPr>
                        <a:lnSpc>
                          <a:spcPct val="107000"/>
                        </a:lnSpc>
                        <a:spcAft>
                          <a:spcPts val="0"/>
                        </a:spcAft>
                      </a:pPr>
                      <a:r>
                        <a:rPr lang="en-PH" sz="1600" dirty="0">
                          <a:solidFill>
                            <a:schemeClr val="bg1"/>
                          </a:solidFill>
                          <a:effectLst/>
                        </a:rPr>
                        <a:t>      </a:t>
                      </a:r>
                      <a:endPar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20000"/>
                        <a:lumOff val="80000"/>
                      </a:schemeClr>
                    </a:solidFill>
                  </a:tcPr>
                </a:tc>
                <a:tc>
                  <a:txBody>
                    <a:bodyPr/>
                    <a:lstStyle/>
                    <a:p>
                      <a:pPr>
                        <a:lnSpc>
                          <a:spcPct val="107000"/>
                        </a:lnSpc>
                        <a:spcAft>
                          <a:spcPts val="0"/>
                        </a:spcAft>
                      </a:pPr>
                      <a:r>
                        <a:rPr lang="en-PH" sz="1600" b="1" dirty="0" smtClean="0">
                          <a:effectLst/>
                        </a:rPr>
                        <a:t>Coordinating </a:t>
                      </a:r>
                      <a:r>
                        <a:rPr lang="en-PH" sz="1600" b="1" dirty="0">
                          <a:effectLst/>
                        </a:rPr>
                        <a:t>Team Leader and members</a:t>
                      </a:r>
                      <a:endParaRPr lang="en-P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tc>
                <a:tc>
                  <a:txBody>
                    <a:bodyPr/>
                    <a:lstStyle/>
                    <a:p>
                      <a:pPr>
                        <a:lnSpc>
                          <a:spcPct val="107000"/>
                        </a:lnSpc>
                        <a:spcAft>
                          <a:spcPts val="0"/>
                        </a:spcAft>
                      </a:pPr>
                      <a:r>
                        <a:rPr lang="en-PH" sz="1600" b="1" dirty="0">
                          <a:effectLst/>
                        </a:rPr>
                        <a:t>Certificate of Appearance of the validator form</a:t>
                      </a:r>
                    </a:p>
                    <a:p>
                      <a:pPr>
                        <a:lnSpc>
                          <a:spcPct val="107000"/>
                        </a:lnSpc>
                        <a:spcAft>
                          <a:spcPts val="0"/>
                        </a:spcAft>
                      </a:pPr>
                      <a:r>
                        <a:rPr lang="en-PH" sz="1600" b="1" dirty="0">
                          <a:effectLst/>
                        </a:rPr>
                        <a:t>(</a:t>
                      </a:r>
                      <a:r>
                        <a:rPr lang="en-PH" sz="1600" b="1" dirty="0" err="1">
                          <a:effectLst/>
                        </a:rPr>
                        <a:t>Pls</a:t>
                      </a:r>
                      <a:r>
                        <a:rPr lang="en-PH" sz="1600" b="1" dirty="0">
                          <a:effectLst/>
                        </a:rPr>
                        <a:t> let the school head sign </a:t>
                      </a:r>
                      <a:r>
                        <a:rPr lang="en-PH" sz="1600" b="1" dirty="0" smtClean="0">
                          <a:effectLst/>
                        </a:rPr>
                        <a:t>in the template)</a:t>
                      </a:r>
                      <a:endParaRPr lang="en-P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tc>
                <a:extLst>
                  <a:ext uri="{0D108BD9-81ED-4DB2-BD59-A6C34878D82A}">
                    <a16:rowId xmlns:a16="http://schemas.microsoft.com/office/drawing/2014/main" val="3374257470"/>
                  </a:ext>
                </a:extLst>
              </a:tr>
              <a:tr h="1346338">
                <a:tc>
                  <a:txBody>
                    <a:bodyPr/>
                    <a:lstStyle/>
                    <a:p>
                      <a:pPr>
                        <a:lnSpc>
                          <a:spcPct val="107000"/>
                        </a:lnSpc>
                        <a:spcAft>
                          <a:spcPts val="0"/>
                        </a:spcAft>
                      </a:pPr>
                      <a:r>
                        <a:rPr lang="en-PH" sz="1600" dirty="0">
                          <a:solidFill>
                            <a:schemeClr val="bg1"/>
                          </a:solidFill>
                          <a:effectLst/>
                        </a:rPr>
                        <a:t>3.Opening </a:t>
                      </a:r>
                      <a:r>
                        <a:rPr lang="en-PH" sz="1600" dirty="0" smtClean="0">
                          <a:solidFill>
                            <a:schemeClr val="bg1"/>
                          </a:solidFill>
                          <a:effectLst/>
                        </a:rPr>
                        <a:t>Program</a:t>
                      </a:r>
                      <a:endParaRPr lang="en-PH" sz="1600" dirty="0">
                        <a:solidFill>
                          <a:schemeClr val="bg1"/>
                        </a:solidFill>
                        <a:effectLst/>
                      </a:endParaRPr>
                    </a:p>
                    <a:p>
                      <a:pPr>
                        <a:lnSpc>
                          <a:spcPct val="107000"/>
                        </a:lnSpc>
                        <a:spcAft>
                          <a:spcPts val="0"/>
                        </a:spcAft>
                      </a:pPr>
                      <a:r>
                        <a:rPr lang="en-PH" sz="1600" dirty="0">
                          <a:solidFill>
                            <a:schemeClr val="bg1"/>
                          </a:solidFill>
                          <a:effectLst/>
                        </a:rPr>
                        <a:t>Presentation of validators per SBM principle by SBM Coordinating Team Leader and give the statement of purpose</a:t>
                      </a:r>
                      <a:endPar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20000"/>
                        <a:lumOff val="80000"/>
                      </a:schemeClr>
                    </a:solidFill>
                  </a:tcPr>
                </a:tc>
                <a:tc>
                  <a:txBody>
                    <a:bodyPr/>
                    <a:lstStyle/>
                    <a:p>
                      <a:pPr>
                        <a:lnSpc>
                          <a:spcPct val="107000"/>
                        </a:lnSpc>
                        <a:spcAft>
                          <a:spcPts val="0"/>
                        </a:spcAft>
                      </a:pPr>
                      <a:r>
                        <a:rPr lang="en-PH" sz="1600" b="1" dirty="0" smtClean="0">
                          <a:effectLst/>
                        </a:rPr>
                        <a:t>RCT Team </a:t>
                      </a:r>
                      <a:r>
                        <a:rPr lang="en-PH" sz="1600" b="1" dirty="0">
                          <a:effectLst/>
                        </a:rPr>
                        <a:t>Leader</a:t>
                      </a:r>
                    </a:p>
                    <a:p>
                      <a:pPr>
                        <a:lnSpc>
                          <a:spcPct val="107000"/>
                        </a:lnSpc>
                        <a:spcAft>
                          <a:spcPts val="0"/>
                        </a:spcAft>
                      </a:pPr>
                      <a:endParaRPr lang="en-PH" sz="1600" b="1" dirty="0">
                        <a:effectLst/>
                      </a:endParaRPr>
                    </a:p>
                  </a:txBody>
                  <a:tcPr marL="38014" marR="38014" marT="0" marB="0"/>
                </a:tc>
                <a:tc>
                  <a:txBody>
                    <a:bodyPr/>
                    <a:lstStyle/>
                    <a:p>
                      <a:pPr>
                        <a:lnSpc>
                          <a:spcPct val="107000"/>
                        </a:lnSpc>
                        <a:spcAft>
                          <a:spcPts val="0"/>
                        </a:spcAft>
                      </a:pPr>
                      <a:r>
                        <a:rPr lang="en-PH" sz="1600" b="1" baseline="0" dirty="0" smtClean="0">
                          <a:effectLst/>
                          <a:latin typeface="+mn-lt"/>
                          <a:ea typeface="+mn-ea"/>
                          <a:cs typeface="+mn-cs"/>
                        </a:rPr>
                        <a:t>Region Memo</a:t>
                      </a:r>
                      <a:endParaRPr lang="en-P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tc>
                <a:extLst>
                  <a:ext uri="{0D108BD9-81ED-4DB2-BD59-A6C34878D82A}">
                    <a16:rowId xmlns:a16="http://schemas.microsoft.com/office/drawing/2014/main" val="3907708276"/>
                  </a:ext>
                </a:extLst>
              </a:tr>
              <a:tr h="1423076">
                <a:tc>
                  <a:txBody>
                    <a:bodyPr/>
                    <a:lstStyle/>
                    <a:p>
                      <a:pPr>
                        <a:lnSpc>
                          <a:spcPct val="107000"/>
                        </a:lnSpc>
                        <a:spcAft>
                          <a:spcPts val="0"/>
                        </a:spcAft>
                      </a:pPr>
                      <a:endParaRPr lang="en-PH" sz="1600" dirty="0" smtClean="0">
                        <a:solidFill>
                          <a:schemeClr val="bg1"/>
                        </a:solidFill>
                        <a:effectLst/>
                      </a:endParaRPr>
                    </a:p>
                    <a:p>
                      <a:pPr>
                        <a:lnSpc>
                          <a:spcPct val="107000"/>
                        </a:lnSpc>
                        <a:spcAft>
                          <a:spcPts val="0"/>
                        </a:spcAft>
                      </a:pPr>
                      <a:r>
                        <a:rPr lang="en-PH" sz="1600" dirty="0" smtClean="0">
                          <a:solidFill>
                            <a:schemeClr val="bg1"/>
                          </a:solidFill>
                          <a:effectLst/>
                        </a:rPr>
                        <a:t>4.Validation </a:t>
                      </a:r>
                      <a:r>
                        <a:rPr lang="en-PH" sz="1600" dirty="0">
                          <a:solidFill>
                            <a:schemeClr val="bg1"/>
                          </a:solidFill>
                          <a:effectLst/>
                        </a:rPr>
                        <a:t>Proper</a:t>
                      </a:r>
                      <a:endPar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2">
                        <a:lumMod val="20000"/>
                        <a:lumOff val="80000"/>
                      </a:schemeClr>
                    </a:solidFill>
                  </a:tcPr>
                </a:tc>
                <a:tc>
                  <a:txBody>
                    <a:bodyPr/>
                    <a:lstStyle/>
                    <a:p>
                      <a:pPr>
                        <a:lnSpc>
                          <a:spcPct val="107000"/>
                        </a:lnSpc>
                        <a:spcAft>
                          <a:spcPts val="0"/>
                        </a:spcAft>
                      </a:pPr>
                      <a:r>
                        <a:rPr lang="en-PH" sz="1600" b="1" dirty="0">
                          <a:effectLst/>
                        </a:rPr>
                        <a:t>Team </a:t>
                      </a:r>
                      <a:r>
                        <a:rPr lang="en-PH" sz="1600" b="1" dirty="0" smtClean="0">
                          <a:effectLst/>
                        </a:rPr>
                        <a:t>Leader will assign members</a:t>
                      </a:r>
                      <a:r>
                        <a:rPr lang="en-PH" sz="1600" b="1" baseline="0" dirty="0" smtClean="0">
                          <a:effectLst/>
                        </a:rPr>
                        <a:t> to the different principles and </a:t>
                      </a:r>
                      <a:r>
                        <a:rPr lang="en-PH" sz="1600" b="1" dirty="0" smtClean="0">
                          <a:effectLst/>
                        </a:rPr>
                        <a:t> shall </a:t>
                      </a:r>
                      <a:r>
                        <a:rPr lang="en-PH" sz="1600" b="1" dirty="0">
                          <a:effectLst/>
                        </a:rPr>
                        <a:t>conduct interview/FGD/ or other way to validate the extent of help among stakeholders for the school improvement </a:t>
                      </a:r>
                      <a:endParaRPr lang="en-P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tc>
                <a:tc>
                  <a:txBody>
                    <a:bodyPr/>
                    <a:lstStyle/>
                    <a:p>
                      <a:pPr>
                        <a:lnSpc>
                          <a:spcPct val="107000"/>
                        </a:lnSpc>
                        <a:spcAft>
                          <a:spcPts val="0"/>
                        </a:spcAft>
                      </a:pPr>
                      <a:r>
                        <a:rPr lang="en-PH" sz="1600" b="1" dirty="0">
                          <a:effectLst/>
                        </a:rPr>
                        <a:t> </a:t>
                      </a:r>
                      <a:r>
                        <a:rPr lang="en-PH" sz="1600" b="1" dirty="0" smtClean="0">
                          <a:effectLst/>
                        </a:rPr>
                        <a:t>DOD Form</a:t>
                      </a:r>
                      <a:endParaRPr lang="en-PH"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tc>
                <a:extLst>
                  <a:ext uri="{0D108BD9-81ED-4DB2-BD59-A6C34878D82A}">
                    <a16:rowId xmlns:a16="http://schemas.microsoft.com/office/drawing/2014/main" val="810569793"/>
                  </a:ext>
                </a:extLst>
              </a:tr>
            </a:tbl>
          </a:graphicData>
        </a:graphic>
      </p:graphicFrame>
    </p:spTree>
    <p:extLst>
      <p:ext uri="{BB962C8B-B14F-4D97-AF65-F5344CB8AC3E}">
        <p14:creationId xmlns:p14="http://schemas.microsoft.com/office/powerpoint/2010/main" val="1637466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6057" y="264664"/>
            <a:ext cx="11038114" cy="461665"/>
          </a:xfrm>
          <a:prstGeom prst="rect">
            <a:avLst/>
          </a:prstGeom>
        </p:spPr>
        <p:txBody>
          <a:bodyPr wrap="square">
            <a:spAutoFit/>
          </a:bodyPr>
          <a:lstStyle/>
          <a:p>
            <a:r>
              <a:rPr lang="en-PH" sz="2400" dirty="0"/>
              <a:t>What to do during the Assessment Validation by the RCT Members</a:t>
            </a:r>
          </a:p>
        </p:txBody>
      </p:sp>
      <p:graphicFrame>
        <p:nvGraphicFramePr>
          <p:cNvPr id="3" name="Table 2"/>
          <p:cNvGraphicFramePr>
            <a:graphicFrameLocks noGrp="1"/>
          </p:cNvGraphicFramePr>
          <p:nvPr>
            <p:extLst>
              <p:ext uri="{D42A27DB-BD31-4B8C-83A1-F6EECF244321}">
                <p14:modId xmlns:p14="http://schemas.microsoft.com/office/powerpoint/2010/main" val="1357815593"/>
              </p:ext>
            </p:extLst>
          </p:nvPr>
        </p:nvGraphicFramePr>
        <p:xfrm>
          <a:off x="413657" y="870428"/>
          <a:ext cx="11571514" cy="5218176"/>
        </p:xfrm>
        <a:graphic>
          <a:graphicData uri="http://schemas.openxmlformats.org/drawingml/2006/table">
            <a:tbl>
              <a:tblPr firstRow="1" firstCol="1" bandRow="1">
                <a:tableStyleId>{5C22544A-7EE6-4342-B048-85BDC9FD1C3A}</a:tableStyleId>
              </a:tblPr>
              <a:tblGrid>
                <a:gridCol w="3548743">
                  <a:extLst>
                    <a:ext uri="{9D8B030D-6E8A-4147-A177-3AD203B41FA5}">
                      <a16:colId xmlns:a16="http://schemas.microsoft.com/office/drawing/2014/main" val="2609302441"/>
                    </a:ext>
                  </a:extLst>
                </a:gridCol>
                <a:gridCol w="4165188">
                  <a:extLst>
                    <a:ext uri="{9D8B030D-6E8A-4147-A177-3AD203B41FA5}">
                      <a16:colId xmlns:a16="http://schemas.microsoft.com/office/drawing/2014/main" val="1257572237"/>
                    </a:ext>
                  </a:extLst>
                </a:gridCol>
                <a:gridCol w="3857583">
                  <a:extLst>
                    <a:ext uri="{9D8B030D-6E8A-4147-A177-3AD203B41FA5}">
                      <a16:colId xmlns:a16="http://schemas.microsoft.com/office/drawing/2014/main" val="1110283304"/>
                    </a:ext>
                  </a:extLst>
                </a:gridCol>
              </a:tblGrid>
              <a:tr h="946953">
                <a:tc>
                  <a:txBody>
                    <a:bodyPr/>
                    <a:lstStyle/>
                    <a:p>
                      <a:pPr>
                        <a:lnSpc>
                          <a:spcPct val="107000"/>
                        </a:lnSpc>
                        <a:spcAft>
                          <a:spcPts val="0"/>
                        </a:spcAft>
                      </a:pPr>
                      <a:r>
                        <a:rPr lang="en-PH" sz="2000" dirty="0">
                          <a:solidFill>
                            <a:schemeClr val="bg1"/>
                          </a:solidFill>
                          <a:effectLst/>
                        </a:rPr>
                        <a:t>    </a:t>
                      </a:r>
                      <a:r>
                        <a:rPr lang="en-PH" sz="2000" dirty="0" smtClean="0">
                          <a:solidFill>
                            <a:schemeClr val="bg1"/>
                          </a:solidFill>
                          <a:effectLst/>
                        </a:rPr>
                        <a:t> </a:t>
                      </a:r>
                      <a:r>
                        <a:rPr lang="en-PH" sz="2000" dirty="0">
                          <a:solidFill>
                            <a:schemeClr val="bg1"/>
                          </a:solidFill>
                          <a:effectLst/>
                        </a:rPr>
                        <a:t>Distribution of D.O.D Form to the designated </a:t>
                      </a:r>
                      <a:r>
                        <a:rPr lang="en-PH" sz="2000" dirty="0" smtClean="0">
                          <a:solidFill>
                            <a:schemeClr val="bg1"/>
                          </a:solidFill>
                          <a:effectLst/>
                        </a:rPr>
                        <a:t>member</a:t>
                      </a:r>
                      <a:r>
                        <a:rPr lang="en-PH" sz="2000" baseline="0" dirty="0" smtClean="0">
                          <a:solidFill>
                            <a:schemeClr val="bg1"/>
                          </a:solidFill>
                          <a:effectLst/>
                          <a:sym typeface="Wingdings" panose="05000000000000000000" pitchFamily="2" charset="2"/>
                        </a:rPr>
                        <a:t> :  </a:t>
                      </a:r>
                      <a:endParaRPr lang="en-PH" sz="2000" dirty="0">
                        <a:solidFill>
                          <a:schemeClr val="bg1"/>
                        </a:solidFill>
                        <a:effectLst/>
                      </a:endParaRPr>
                    </a:p>
                    <a:p>
                      <a:pPr>
                        <a:lnSpc>
                          <a:spcPct val="107000"/>
                        </a:lnSpc>
                        <a:spcAft>
                          <a:spcPts val="0"/>
                        </a:spcAft>
                      </a:pPr>
                      <a:r>
                        <a:rPr lang="en-PH" sz="2000" dirty="0">
                          <a:solidFill>
                            <a:schemeClr val="bg1"/>
                          </a:solidFill>
                          <a:effectLst/>
                        </a:rPr>
                        <a:t>     Principle 1</a:t>
                      </a:r>
                    </a:p>
                    <a:p>
                      <a:pPr>
                        <a:lnSpc>
                          <a:spcPct val="107000"/>
                        </a:lnSpc>
                        <a:spcAft>
                          <a:spcPts val="0"/>
                        </a:spcAft>
                      </a:pPr>
                      <a:r>
                        <a:rPr lang="en-PH" sz="2000" dirty="0">
                          <a:solidFill>
                            <a:schemeClr val="bg1"/>
                          </a:solidFill>
                          <a:effectLst/>
                        </a:rPr>
                        <a:t>     Principle 2</a:t>
                      </a:r>
                    </a:p>
                    <a:p>
                      <a:pPr>
                        <a:lnSpc>
                          <a:spcPct val="107000"/>
                        </a:lnSpc>
                        <a:spcAft>
                          <a:spcPts val="0"/>
                        </a:spcAft>
                      </a:pPr>
                      <a:r>
                        <a:rPr lang="en-PH" sz="2000" dirty="0">
                          <a:solidFill>
                            <a:schemeClr val="bg1"/>
                          </a:solidFill>
                          <a:effectLst/>
                        </a:rPr>
                        <a:t>     Principle 3</a:t>
                      </a:r>
                    </a:p>
                    <a:p>
                      <a:pPr>
                        <a:lnSpc>
                          <a:spcPct val="107000"/>
                        </a:lnSpc>
                        <a:spcAft>
                          <a:spcPts val="0"/>
                        </a:spcAft>
                      </a:pPr>
                      <a:r>
                        <a:rPr lang="en-PH" sz="2000" dirty="0">
                          <a:solidFill>
                            <a:schemeClr val="bg1"/>
                          </a:solidFill>
                          <a:effectLst/>
                        </a:rPr>
                        <a:t>     Principle 4</a:t>
                      </a:r>
                    </a:p>
                    <a:p>
                      <a:pPr>
                        <a:lnSpc>
                          <a:spcPct val="107000"/>
                        </a:lnSpc>
                        <a:spcAft>
                          <a:spcPts val="0"/>
                        </a:spcAft>
                      </a:pPr>
                      <a:r>
                        <a:rPr lang="en-PH" sz="2000" dirty="0">
                          <a:solidFill>
                            <a:schemeClr val="bg1"/>
                          </a:solidFill>
                          <a:effectLst/>
                        </a:rPr>
                        <a:t> </a:t>
                      </a:r>
                    </a:p>
                    <a:p>
                      <a:pPr marL="342900" lvl="0" indent="-342900">
                        <a:lnSpc>
                          <a:spcPct val="107000"/>
                        </a:lnSpc>
                        <a:spcAft>
                          <a:spcPts val="0"/>
                        </a:spcAft>
                        <a:buFont typeface="Symbol" panose="05050102010706020507" pitchFamily="18" charset="2"/>
                        <a:buChar char=""/>
                      </a:pPr>
                      <a:r>
                        <a:rPr lang="en-PH" sz="2000" dirty="0">
                          <a:solidFill>
                            <a:schemeClr val="bg1"/>
                          </a:solidFill>
                          <a:effectLst/>
                        </a:rPr>
                        <a:t>Validate the data of KPIs and suggest TA</a:t>
                      </a:r>
                    </a:p>
                    <a:p>
                      <a:pPr marL="457200">
                        <a:lnSpc>
                          <a:spcPct val="107000"/>
                        </a:lnSpc>
                        <a:spcAft>
                          <a:spcPts val="0"/>
                        </a:spcAft>
                      </a:pPr>
                      <a:endParaRPr lang="en-PH" sz="2000" dirty="0">
                        <a:solidFill>
                          <a:schemeClr val="bg1"/>
                        </a:solidFill>
                        <a:effectLst/>
                      </a:endParaRPr>
                    </a:p>
                    <a:p>
                      <a:pPr marL="342900" lvl="0" indent="-342900">
                        <a:lnSpc>
                          <a:spcPct val="107000"/>
                        </a:lnSpc>
                        <a:spcAft>
                          <a:spcPts val="0"/>
                        </a:spcAft>
                        <a:buFont typeface="Symbol" panose="05050102010706020507" pitchFamily="18" charset="2"/>
                        <a:buChar char=""/>
                      </a:pPr>
                      <a:r>
                        <a:rPr lang="en-PH" sz="2000" dirty="0">
                          <a:solidFill>
                            <a:schemeClr val="bg1"/>
                          </a:solidFill>
                          <a:effectLst/>
                        </a:rPr>
                        <a:t>Check the application of the school </a:t>
                      </a:r>
                      <a:r>
                        <a:rPr lang="en-PH" sz="2000" dirty="0" smtClean="0">
                          <a:solidFill>
                            <a:schemeClr val="bg1"/>
                          </a:solidFill>
                          <a:effectLst/>
                        </a:rPr>
                        <a:t>SBM</a:t>
                      </a:r>
                      <a:r>
                        <a:rPr lang="en-PH" sz="2000" baseline="0" dirty="0" smtClean="0">
                          <a:solidFill>
                            <a:schemeClr val="bg1"/>
                          </a:solidFill>
                          <a:effectLst/>
                        </a:rPr>
                        <a:t> </a:t>
                      </a:r>
                      <a:r>
                        <a:rPr lang="en-PH" sz="2000" dirty="0" smtClean="0">
                          <a:solidFill>
                            <a:schemeClr val="bg1"/>
                          </a:solidFill>
                          <a:effectLst/>
                        </a:rPr>
                        <a:t>level </a:t>
                      </a:r>
                      <a:r>
                        <a:rPr lang="en-PH" sz="2000" dirty="0">
                          <a:solidFill>
                            <a:schemeClr val="bg1"/>
                          </a:solidFill>
                          <a:effectLst/>
                        </a:rPr>
                        <a:t>of practice </a:t>
                      </a:r>
                      <a:r>
                        <a:rPr lang="en-PH" sz="2000" dirty="0" smtClean="0">
                          <a:solidFill>
                            <a:schemeClr val="bg1"/>
                          </a:solidFill>
                          <a:effectLst/>
                        </a:rPr>
                        <a:t>. (found</a:t>
                      </a:r>
                      <a:r>
                        <a:rPr lang="en-PH" sz="2000" baseline="0" dirty="0" smtClean="0">
                          <a:solidFill>
                            <a:schemeClr val="bg1"/>
                          </a:solidFill>
                          <a:effectLst/>
                        </a:rPr>
                        <a:t> in the Validation Plan )</a:t>
                      </a:r>
                      <a:endParaRPr lang="en-PH"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1">
                        <a:lumMod val="95000"/>
                      </a:schemeClr>
                    </a:solidFill>
                  </a:tcPr>
                </a:tc>
                <a:tc>
                  <a:txBody>
                    <a:bodyPr/>
                    <a:lstStyle/>
                    <a:p>
                      <a:pPr>
                        <a:lnSpc>
                          <a:spcPct val="107000"/>
                        </a:lnSpc>
                        <a:spcAft>
                          <a:spcPts val="0"/>
                        </a:spcAft>
                      </a:pPr>
                      <a:r>
                        <a:rPr lang="en-PH" sz="2000" b="1" dirty="0">
                          <a:solidFill>
                            <a:schemeClr val="bg1"/>
                          </a:solidFill>
                          <a:effectLst/>
                        </a:rPr>
                        <a:t>Team Leader</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endParaRPr lang="en-PH" sz="2000" b="1" dirty="0" smtClean="0">
                        <a:solidFill>
                          <a:schemeClr val="bg1"/>
                        </a:solidFill>
                        <a:effectLst/>
                      </a:endParaRPr>
                    </a:p>
                    <a:p>
                      <a:pPr>
                        <a:lnSpc>
                          <a:spcPct val="107000"/>
                        </a:lnSpc>
                        <a:spcAft>
                          <a:spcPts val="0"/>
                        </a:spcAft>
                      </a:pPr>
                      <a:endParaRPr lang="en-PH" sz="2000" b="1" dirty="0" smtClean="0">
                        <a:solidFill>
                          <a:schemeClr val="bg1"/>
                        </a:solidFill>
                        <a:effectLst/>
                      </a:endParaRPr>
                    </a:p>
                    <a:p>
                      <a:pPr>
                        <a:lnSpc>
                          <a:spcPct val="107000"/>
                        </a:lnSpc>
                        <a:spcAft>
                          <a:spcPts val="0"/>
                        </a:spcAft>
                      </a:pPr>
                      <a:r>
                        <a:rPr lang="en-PH" sz="2000" b="1" dirty="0" smtClean="0">
                          <a:solidFill>
                            <a:schemeClr val="bg1"/>
                          </a:solidFill>
                          <a:effectLst/>
                        </a:rPr>
                        <a:t>Team </a:t>
                      </a:r>
                      <a:r>
                        <a:rPr lang="en-PH" sz="2000" b="1" dirty="0">
                          <a:solidFill>
                            <a:schemeClr val="bg1"/>
                          </a:solidFill>
                          <a:effectLst/>
                        </a:rPr>
                        <a:t>Leader</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(interview or observation will take 1 hour and 40 minutes and beyond) </a:t>
                      </a:r>
                      <a:endParaRPr lang="en-PH"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1">
                        <a:lumMod val="95000"/>
                      </a:schemeClr>
                    </a:solidFill>
                  </a:tcPr>
                </a:tc>
                <a:tc>
                  <a:txBody>
                    <a:bodyPr/>
                    <a:lstStyle/>
                    <a:p>
                      <a:pPr>
                        <a:lnSpc>
                          <a:spcPct val="107000"/>
                        </a:lnSpc>
                        <a:spcAft>
                          <a:spcPts val="0"/>
                        </a:spcAft>
                      </a:pPr>
                      <a:r>
                        <a:rPr lang="en-PH" sz="2000" b="1" dirty="0">
                          <a:solidFill>
                            <a:schemeClr val="bg1"/>
                          </a:solidFill>
                          <a:effectLst/>
                        </a:rPr>
                        <a:t>1.D.O.D Form  </a:t>
                      </a:r>
                    </a:p>
                    <a:p>
                      <a:pPr>
                        <a:lnSpc>
                          <a:spcPct val="107000"/>
                        </a:lnSpc>
                        <a:spcAft>
                          <a:spcPts val="0"/>
                        </a:spcAft>
                      </a:pPr>
                      <a:r>
                        <a:rPr lang="en-PH" sz="2000" b="1" dirty="0">
                          <a:solidFill>
                            <a:schemeClr val="bg1"/>
                          </a:solidFill>
                          <a:effectLst/>
                        </a:rPr>
                        <a:t>2. suggested documents (for reference only during D.O.D)</a:t>
                      </a:r>
                    </a:p>
                    <a:p>
                      <a:pPr>
                        <a:lnSpc>
                          <a:spcPct val="107000"/>
                        </a:lnSpc>
                        <a:spcAft>
                          <a:spcPts val="0"/>
                        </a:spcAft>
                      </a:pPr>
                      <a:r>
                        <a:rPr lang="en-PH" sz="2000" b="1" dirty="0">
                          <a:solidFill>
                            <a:schemeClr val="bg1"/>
                          </a:solidFill>
                          <a:effectLst/>
                        </a:rPr>
                        <a:t>3.Regional Coordinating Team (RCT) will </a:t>
                      </a:r>
                      <a:r>
                        <a:rPr lang="en-PH" sz="2000" b="1" dirty="0" smtClean="0">
                          <a:solidFill>
                            <a:schemeClr val="bg1"/>
                          </a:solidFill>
                          <a:effectLst/>
                        </a:rPr>
                        <a:t>provide </a:t>
                      </a:r>
                      <a:r>
                        <a:rPr lang="en-PH" sz="2000" b="1" dirty="0">
                          <a:solidFill>
                            <a:schemeClr val="bg1"/>
                          </a:solidFill>
                          <a:effectLst/>
                        </a:rPr>
                        <a:t>TA using </a:t>
                      </a:r>
                      <a:r>
                        <a:rPr lang="en-PH" sz="2000" b="1" dirty="0" smtClean="0">
                          <a:solidFill>
                            <a:schemeClr val="bg1"/>
                          </a:solidFill>
                          <a:effectLst/>
                        </a:rPr>
                        <a:t>TA Sheet </a:t>
                      </a:r>
                      <a:r>
                        <a:rPr lang="en-PH" sz="2000" b="1" dirty="0">
                          <a:solidFill>
                            <a:schemeClr val="bg1"/>
                          </a:solidFill>
                          <a:effectLst/>
                        </a:rPr>
                        <a:t> </a:t>
                      </a:r>
                      <a:endParaRPr lang="en-PH" sz="2000" b="1" dirty="0" smtClean="0">
                        <a:solidFill>
                          <a:schemeClr val="bg1"/>
                        </a:solidFill>
                        <a:effectLst/>
                      </a:endParaRPr>
                    </a:p>
                    <a:p>
                      <a:pPr>
                        <a:lnSpc>
                          <a:spcPct val="107000"/>
                        </a:lnSpc>
                        <a:spcAft>
                          <a:spcPts val="0"/>
                        </a:spcAft>
                      </a:pPr>
                      <a:endParaRPr lang="en-PH" sz="2000" b="1" dirty="0" smtClean="0">
                        <a:solidFill>
                          <a:schemeClr val="bg1"/>
                        </a:solidFill>
                        <a:effectLst/>
                      </a:endParaRPr>
                    </a:p>
                    <a:p>
                      <a:pPr>
                        <a:lnSpc>
                          <a:spcPct val="107000"/>
                        </a:lnSpc>
                        <a:spcAft>
                          <a:spcPts val="0"/>
                        </a:spcAft>
                      </a:pPr>
                      <a:r>
                        <a:rPr lang="en-PH" sz="2000" b="1" dirty="0" smtClean="0">
                          <a:solidFill>
                            <a:schemeClr val="bg1"/>
                          </a:solidFill>
                          <a:effectLst/>
                        </a:rPr>
                        <a:t>School </a:t>
                      </a:r>
                      <a:r>
                        <a:rPr lang="en-PH" sz="2000" b="1" dirty="0">
                          <a:solidFill>
                            <a:schemeClr val="bg1"/>
                          </a:solidFill>
                          <a:effectLst/>
                        </a:rPr>
                        <a:t>SBM Application </a:t>
                      </a:r>
                    </a:p>
                    <a:p>
                      <a:pPr>
                        <a:lnSpc>
                          <a:spcPct val="107000"/>
                        </a:lnSpc>
                        <a:spcAft>
                          <a:spcPts val="0"/>
                        </a:spcAft>
                      </a:pPr>
                      <a:r>
                        <a:rPr lang="en-PH" sz="2000" b="1" dirty="0">
                          <a:solidFill>
                            <a:schemeClr val="bg1"/>
                          </a:solidFill>
                          <a:effectLst/>
                        </a:rPr>
                        <a:t>Form </a:t>
                      </a:r>
                    </a:p>
                    <a:p>
                      <a:pPr>
                        <a:lnSpc>
                          <a:spcPct val="107000"/>
                        </a:lnSpc>
                        <a:spcAft>
                          <a:spcPts val="0"/>
                        </a:spcAft>
                      </a:pPr>
                      <a:r>
                        <a:rPr lang="en-PH" sz="2000" b="1" dirty="0">
                          <a:solidFill>
                            <a:schemeClr val="bg1"/>
                          </a:solidFill>
                          <a:effectLst/>
                        </a:rPr>
                        <a:t> </a:t>
                      </a:r>
                      <a:endParaRPr lang="en-PH" sz="2000" b="1" dirty="0" smtClean="0">
                        <a:solidFill>
                          <a:schemeClr val="bg1"/>
                        </a:solidFill>
                        <a:effectLst/>
                      </a:endParaRPr>
                    </a:p>
                    <a:p>
                      <a:pPr>
                        <a:lnSpc>
                          <a:spcPct val="107000"/>
                        </a:lnSpc>
                        <a:spcAft>
                          <a:spcPts val="0"/>
                        </a:spcAft>
                      </a:pPr>
                      <a:endParaRPr lang="en-PH" sz="2000" b="1" dirty="0">
                        <a:solidFill>
                          <a:schemeClr val="bg1"/>
                        </a:solidFill>
                        <a:effectLst/>
                      </a:endParaRPr>
                    </a:p>
                    <a:p>
                      <a:pPr>
                        <a:lnSpc>
                          <a:spcPct val="107000"/>
                        </a:lnSpc>
                        <a:spcAft>
                          <a:spcPts val="0"/>
                        </a:spcAft>
                      </a:pPr>
                      <a:r>
                        <a:rPr lang="en-PH" sz="2000" b="1" dirty="0">
                          <a:solidFill>
                            <a:schemeClr val="bg1"/>
                          </a:solidFill>
                          <a:effectLst/>
                        </a:rPr>
                        <a:t>School-Based Management (SBM)Validation Plan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p>
                    <a:p>
                      <a:pPr>
                        <a:lnSpc>
                          <a:spcPct val="107000"/>
                        </a:lnSpc>
                        <a:spcAft>
                          <a:spcPts val="0"/>
                        </a:spcAft>
                      </a:pPr>
                      <a:r>
                        <a:rPr lang="en-PH" sz="2000" b="1" dirty="0">
                          <a:solidFill>
                            <a:schemeClr val="bg1"/>
                          </a:solidFill>
                          <a:effectLst/>
                        </a:rPr>
                        <a:t> </a:t>
                      </a:r>
                      <a:endParaRPr lang="en-PH"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014" marR="38014" marT="0" marB="0">
                    <a:solidFill>
                      <a:schemeClr val="tx1">
                        <a:lumMod val="95000"/>
                      </a:schemeClr>
                    </a:solidFill>
                  </a:tcPr>
                </a:tc>
                <a:extLst>
                  <a:ext uri="{0D108BD9-81ED-4DB2-BD59-A6C34878D82A}">
                    <a16:rowId xmlns:a16="http://schemas.microsoft.com/office/drawing/2014/main" val="719279501"/>
                  </a:ext>
                </a:extLst>
              </a:tr>
            </a:tbl>
          </a:graphicData>
        </a:graphic>
      </p:graphicFrame>
    </p:spTree>
    <p:extLst>
      <p:ext uri="{BB962C8B-B14F-4D97-AF65-F5344CB8AC3E}">
        <p14:creationId xmlns:p14="http://schemas.microsoft.com/office/powerpoint/2010/main" val="3095629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51225521"/>
              </p:ext>
            </p:extLst>
          </p:nvPr>
        </p:nvGraphicFramePr>
        <p:xfrm>
          <a:off x="715293" y="277710"/>
          <a:ext cx="11041279" cy="5427634"/>
        </p:xfrm>
        <a:graphic>
          <a:graphicData uri="http://schemas.openxmlformats.org/drawingml/2006/table">
            <a:tbl>
              <a:tblPr firstRow="1" firstCol="1" bandRow="1">
                <a:tableStyleId>{7DF18680-E054-41AD-8BC1-D1AEF772440D}</a:tableStyleId>
              </a:tblPr>
              <a:tblGrid>
                <a:gridCol w="3679639">
                  <a:extLst>
                    <a:ext uri="{9D8B030D-6E8A-4147-A177-3AD203B41FA5}">
                      <a16:colId xmlns:a16="http://schemas.microsoft.com/office/drawing/2014/main" val="3860866435"/>
                    </a:ext>
                  </a:extLst>
                </a:gridCol>
                <a:gridCol w="3680820">
                  <a:extLst>
                    <a:ext uri="{9D8B030D-6E8A-4147-A177-3AD203B41FA5}">
                      <a16:colId xmlns:a16="http://schemas.microsoft.com/office/drawing/2014/main" val="699246902"/>
                    </a:ext>
                  </a:extLst>
                </a:gridCol>
                <a:gridCol w="3680820">
                  <a:extLst>
                    <a:ext uri="{9D8B030D-6E8A-4147-A177-3AD203B41FA5}">
                      <a16:colId xmlns:a16="http://schemas.microsoft.com/office/drawing/2014/main" val="3689847423"/>
                    </a:ext>
                  </a:extLst>
                </a:gridCol>
              </a:tblGrid>
              <a:tr h="1877107">
                <a:tc>
                  <a:txBody>
                    <a:bodyPr/>
                    <a:lstStyle/>
                    <a:p>
                      <a:pPr>
                        <a:lnSpc>
                          <a:spcPct val="107000"/>
                        </a:lnSpc>
                        <a:spcAft>
                          <a:spcPts val="0"/>
                        </a:spcAft>
                      </a:pPr>
                      <a:r>
                        <a:rPr lang="en-PH" sz="1800" dirty="0">
                          <a:effectLst/>
                        </a:rPr>
                        <a:t>5.Consolidation of strengths , </a:t>
                      </a:r>
                      <a:r>
                        <a:rPr lang="en-PH" sz="1800" dirty="0" smtClean="0">
                          <a:effectLst/>
                        </a:rPr>
                        <a:t> </a:t>
                      </a:r>
                      <a:r>
                        <a:rPr lang="en-PH" sz="1800" dirty="0">
                          <a:effectLst/>
                        </a:rPr>
                        <a:t>filled up D.O.D. Form and TA Form (let the school head </a:t>
                      </a:r>
                      <a:r>
                        <a:rPr lang="en-PH" sz="1800" dirty="0" smtClean="0">
                          <a:effectLst/>
                        </a:rPr>
                        <a:t>conform </a:t>
                      </a:r>
                      <a:r>
                        <a:rPr lang="en-PH" sz="1800" dirty="0">
                          <a:effectLst/>
                        </a:rPr>
                        <a:t>the TA </a:t>
                      </a:r>
                      <a:r>
                        <a:rPr lang="en-PH" sz="1800" dirty="0" smtClean="0">
                          <a:effectLst/>
                        </a:rPr>
                        <a:t>form</a:t>
                      </a:r>
                      <a:r>
                        <a:rPr lang="en-PH" sz="1800" baseline="0" dirty="0" smtClean="0">
                          <a:effectLst/>
                        </a:rPr>
                        <a:t> –during RCT Post Conference)</a:t>
                      </a: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PH" sz="1800" baseline="0" dirty="0" smtClean="0">
                          <a:effectLst/>
                        </a:rPr>
                        <a:t> </a:t>
                      </a:r>
                      <a:r>
                        <a:rPr lang="en-PH" sz="1800" dirty="0" smtClean="0">
                          <a:effectLst/>
                        </a:rPr>
                        <a:t>Team </a:t>
                      </a:r>
                      <a:r>
                        <a:rPr lang="en-PH" sz="1800" dirty="0">
                          <a:effectLst/>
                        </a:rPr>
                        <a:t>Leader with </a:t>
                      </a:r>
                      <a:r>
                        <a:rPr lang="en-PH" sz="1800" dirty="0" smtClean="0">
                          <a:effectLst/>
                        </a:rPr>
                        <a:t>members</a:t>
                      </a:r>
                    </a:p>
                    <a:p>
                      <a:pPr>
                        <a:lnSpc>
                          <a:spcPct val="107000"/>
                        </a:lnSpc>
                        <a:spcAft>
                          <a:spcPts val="0"/>
                        </a:spcAft>
                      </a:pP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PH" sz="1800" dirty="0">
                          <a:effectLst/>
                        </a:rPr>
                        <a:t>Forms:</a:t>
                      </a:r>
                    </a:p>
                    <a:p>
                      <a:pPr marL="342900" lvl="0" indent="-342900">
                        <a:lnSpc>
                          <a:spcPct val="107000"/>
                        </a:lnSpc>
                        <a:spcAft>
                          <a:spcPts val="0"/>
                        </a:spcAft>
                        <a:buFont typeface="+mj-lt"/>
                        <a:buAutoNum type="arabicPeriod"/>
                      </a:pPr>
                      <a:r>
                        <a:rPr lang="en-PH" sz="1800" dirty="0">
                          <a:effectLst/>
                        </a:rPr>
                        <a:t>Best Practices form</a:t>
                      </a:r>
                    </a:p>
                    <a:p>
                      <a:pPr marL="342900" lvl="0" indent="-342900">
                        <a:lnSpc>
                          <a:spcPct val="107000"/>
                        </a:lnSpc>
                        <a:spcAft>
                          <a:spcPts val="0"/>
                        </a:spcAft>
                        <a:buFont typeface="+mj-lt"/>
                        <a:buAutoNum type="arabicPeriod"/>
                      </a:pPr>
                      <a:r>
                        <a:rPr lang="en-PH" sz="1800" dirty="0">
                          <a:effectLst/>
                        </a:rPr>
                        <a:t>D.O.D form</a:t>
                      </a:r>
                    </a:p>
                    <a:p>
                      <a:pPr marL="342900" lvl="0" indent="-342900">
                        <a:lnSpc>
                          <a:spcPct val="107000"/>
                        </a:lnSpc>
                        <a:spcAft>
                          <a:spcPts val="0"/>
                        </a:spcAft>
                        <a:buFont typeface="+mj-lt"/>
                        <a:buAutoNum type="arabicPeriod"/>
                      </a:pPr>
                      <a:r>
                        <a:rPr lang="en-PH" sz="1800" dirty="0">
                          <a:effectLst/>
                        </a:rPr>
                        <a:t>T.A  form</a:t>
                      </a: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51630"/>
                  </a:ext>
                </a:extLst>
              </a:tr>
              <a:tr h="3190069">
                <a:tc>
                  <a:txBody>
                    <a:bodyPr/>
                    <a:lstStyle/>
                    <a:p>
                      <a:pPr>
                        <a:lnSpc>
                          <a:spcPct val="107000"/>
                        </a:lnSpc>
                        <a:spcAft>
                          <a:spcPts val="0"/>
                        </a:spcAft>
                      </a:pPr>
                      <a:r>
                        <a:rPr lang="en-PH" sz="1800" dirty="0">
                          <a:effectLst/>
                        </a:rPr>
                        <a:t>6.Wash up </a:t>
                      </a:r>
                      <a:r>
                        <a:rPr lang="en-PH" sz="1800" dirty="0" smtClean="0">
                          <a:effectLst/>
                        </a:rPr>
                        <a:t>/Exit</a:t>
                      </a:r>
                      <a:r>
                        <a:rPr lang="en-PH" sz="1800" baseline="0" dirty="0" smtClean="0">
                          <a:effectLst/>
                        </a:rPr>
                        <a:t> </a:t>
                      </a:r>
                      <a:endParaRPr lang="en-PH"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PH" sz="1800" dirty="0">
                          <a:effectLst/>
                        </a:rPr>
                        <a:t>The team Leader will dispense the announcement of result, however, she/ he may announce the consolidated strength/s of the school.</a:t>
                      </a:r>
                    </a:p>
                    <a:p>
                      <a:pPr>
                        <a:lnSpc>
                          <a:spcPct val="107000"/>
                        </a:lnSpc>
                        <a:spcAft>
                          <a:spcPts val="0"/>
                        </a:spcAft>
                      </a:pPr>
                      <a:r>
                        <a:rPr lang="en-PH" sz="1800" dirty="0">
                          <a:effectLst/>
                        </a:rPr>
                        <a:t>(Give the school  3 days to 1 week to comply things as output of TA thru email </a:t>
                      </a:r>
                      <a:r>
                        <a:rPr lang="en-PH" sz="1800" dirty="0" smtClean="0">
                          <a:effectLst/>
                        </a:rPr>
                        <a:t>address</a:t>
                      </a:r>
                      <a:r>
                        <a:rPr lang="en-PH" sz="1800" baseline="0" dirty="0" smtClean="0">
                          <a:effectLst/>
                        </a:rPr>
                        <a:t> at</a:t>
                      </a:r>
                      <a:r>
                        <a:rPr lang="en-PH" sz="1800" dirty="0" smtClean="0">
                          <a:effectLst/>
                        </a:rPr>
                        <a:t> </a:t>
                      </a:r>
                      <a:r>
                        <a:rPr lang="en-PH" sz="1800" dirty="0">
                          <a:effectLst/>
                        </a:rPr>
                        <a:t>team leader’s email address.</a:t>
                      </a:r>
                      <a:endParaRPr lang="en-PH"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PH" sz="1800" dirty="0">
                          <a:effectLst/>
                        </a:rPr>
                        <a:t>Consolidated </a:t>
                      </a:r>
                      <a:r>
                        <a:rPr lang="en-PH" sz="1800" dirty="0" smtClean="0">
                          <a:effectLst/>
                        </a:rPr>
                        <a:t>observation</a:t>
                      </a:r>
                      <a:r>
                        <a:rPr lang="en-PH" sz="1800" baseline="0" dirty="0" smtClean="0">
                          <a:effectLst/>
                        </a:rPr>
                        <a:t>s (best practice/strengths)</a:t>
                      </a:r>
                      <a:r>
                        <a:rPr lang="en-PH" sz="1800" dirty="0" smtClean="0">
                          <a:effectLst/>
                        </a:rPr>
                        <a:t> of the school </a:t>
                      </a:r>
                      <a:endParaRPr lang="en-PH"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7619889"/>
                  </a:ext>
                </a:extLst>
              </a:tr>
              <a:tr h="360458">
                <a:tc>
                  <a:txBody>
                    <a:bodyPr/>
                    <a:lstStyle/>
                    <a:p>
                      <a:pPr>
                        <a:lnSpc>
                          <a:spcPct val="107000"/>
                        </a:lnSpc>
                        <a:spcAft>
                          <a:spcPts val="0"/>
                        </a:spcAft>
                      </a:pPr>
                      <a:r>
                        <a:rPr lang="en-PH" sz="1600" dirty="0">
                          <a:effectLst/>
                        </a:rPr>
                        <a:t>End </a:t>
                      </a:r>
                      <a:endParaRPr lang="en-PH"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nSpc>
                          <a:spcPct val="107000"/>
                        </a:lnSpc>
                        <a:spcAft>
                          <a:spcPts val="0"/>
                        </a:spcAft>
                      </a:pPr>
                      <a:r>
                        <a:rPr lang="en-PH" sz="1800" dirty="0">
                          <a:effectLst/>
                        </a:rPr>
                        <a:t>PLS do not forget to ask Certificate of Appearance</a:t>
                      </a:r>
                      <a:endParaRPr lang="en-PH"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PH"/>
                    </a:p>
                  </a:txBody>
                  <a:tcPr/>
                </a:tc>
                <a:extLst>
                  <a:ext uri="{0D108BD9-81ED-4DB2-BD59-A6C34878D82A}">
                    <a16:rowId xmlns:a16="http://schemas.microsoft.com/office/drawing/2014/main" val="1210556469"/>
                  </a:ext>
                </a:extLst>
              </a:tr>
            </a:tbl>
          </a:graphicData>
        </a:graphic>
      </p:graphicFrame>
      <p:sp>
        <p:nvSpPr>
          <p:cNvPr id="5" name="Rectangle 2"/>
          <p:cNvSpPr>
            <a:spLocks noChangeArrowheads="1"/>
          </p:cNvSpPr>
          <p:nvPr/>
        </p:nvSpPr>
        <p:spPr bwMode="auto">
          <a:xfrm>
            <a:off x="992777" y="4685212"/>
            <a:ext cx="47635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PH"/>
          </a:p>
        </p:txBody>
      </p:sp>
    </p:spTree>
    <p:extLst>
      <p:ext uri="{BB962C8B-B14F-4D97-AF65-F5344CB8AC3E}">
        <p14:creationId xmlns:p14="http://schemas.microsoft.com/office/powerpoint/2010/main" val="3937859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p:nvPr/>
        </p:nvSpPr>
        <p:spPr>
          <a:xfrm>
            <a:off x="4775780" y="10618436"/>
            <a:ext cx="3310649" cy="4345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PH" sz="1000" kern="1400">
                <a:solidFill>
                  <a:srgbClr val="000000"/>
                </a:solidFill>
                <a:effectLst/>
                <a:latin typeface="Times New Roman" panose="02020603050405020304" pitchFamily="18" charset="0"/>
                <a:ea typeface="Times New Roman" panose="02020603050405020304" pitchFamily="18" charset="0"/>
              </a:rPr>
              <a:t>___________________________</a:t>
            </a:r>
          </a:p>
        </p:txBody>
      </p:sp>
      <p:sp>
        <p:nvSpPr>
          <p:cNvPr id="7" name="Text Box 1"/>
          <p:cNvSpPr txBox="1"/>
          <p:nvPr/>
        </p:nvSpPr>
        <p:spPr>
          <a:xfrm>
            <a:off x="4886410" y="10616971"/>
            <a:ext cx="2760866" cy="4610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PH" sz="1000" kern="1400">
                <a:solidFill>
                  <a:srgbClr val="000000"/>
                </a:solidFill>
                <a:effectLst/>
                <a:latin typeface="Times New Roman" panose="02020603050405020304" pitchFamily="18" charset="0"/>
                <a:ea typeface="Times New Roman" panose="02020603050405020304" pitchFamily="18" charset="0"/>
              </a:rPr>
              <a:t>___________________________</a:t>
            </a:r>
          </a:p>
        </p:txBody>
      </p:sp>
      <p:sp>
        <p:nvSpPr>
          <p:cNvPr id="3" name="Rectangle 2"/>
          <p:cNvSpPr/>
          <p:nvPr/>
        </p:nvSpPr>
        <p:spPr>
          <a:xfrm>
            <a:off x="1076885" y="886402"/>
            <a:ext cx="9547572" cy="584775"/>
          </a:xfrm>
          <a:prstGeom prst="rect">
            <a:avLst/>
          </a:prstGeom>
        </p:spPr>
        <p:txBody>
          <a:bodyPr wrap="square">
            <a:spAutoFit/>
          </a:bodyPr>
          <a:lstStyle/>
          <a:p>
            <a:r>
              <a:rPr lang="en-PH" sz="3200" dirty="0"/>
              <a:t>The Deliberation </a:t>
            </a:r>
            <a:r>
              <a:rPr lang="en-PH" sz="3200" dirty="0" smtClean="0"/>
              <a:t>Process </a:t>
            </a:r>
            <a:endParaRPr lang="en-PH" sz="3200" dirty="0"/>
          </a:p>
        </p:txBody>
      </p:sp>
      <p:sp>
        <p:nvSpPr>
          <p:cNvPr id="2" name="TextBox 1"/>
          <p:cNvSpPr txBox="1"/>
          <p:nvPr/>
        </p:nvSpPr>
        <p:spPr>
          <a:xfrm>
            <a:off x="892228" y="4147458"/>
            <a:ext cx="8273544" cy="523220"/>
          </a:xfrm>
          <a:prstGeom prst="rect">
            <a:avLst/>
          </a:prstGeom>
          <a:noFill/>
        </p:spPr>
        <p:txBody>
          <a:bodyPr wrap="square" rtlCol="0">
            <a:spAutoFit/>
          </a:bodyPr>
          <a:lstStyle/>
          <a:p>
            <a:r>
              <a:rPr lang="en-PH" sz="2800" dirty="0" smtClean="0"/>
              <a:t>Note : Result is needed 3 days after the Validation </a:t>
            </a:r>
            <a:endParaRPr lang="en-PH" sz="2800" dirty="0"/>
          </a:p>
        </p:txBody>
      </p:sp>
    </p:spTree>
    <p:extLst>
      <p:ext uri="{BB962C8B-B14F-4D97-AF65-F5344CB8AC3E}">
        <p14:creationId xmlns:p14="http://schemas.microsoft.com/office/powerpoint/2010/main" val="4616764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5660925" y="53397150"/>
            <a:ext cx="3746500" cy="579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1" i="0" u="none" strike="noStrike" cap="none" normalizeH="0" baseline="0" smtClean="0">
                <a:ln>
                  <a:noFill/>
                </a:ln>
                <a:solidFill>
                  <a:srgbClr val="000000"/>
                </a:solidFill>
                <a:effectLst/>
                <a:latin typeface="Times New Roman" panose="02020603050405020304" pitchFamily="18" charset="0"/>
              </a:rPr>
              <a:t>OBSERVATIONS AND RESPONSES TEMPLATE: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1" i="0" u="none" strike="noStrike" cap="none" normalizeH="0" baseline="0" smtClean="0">
              <a:ln>
                <a:noFill/>
              </a:ln>
              <a:solidFill>
                <a:srgbClr val="000000"/>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PH" altLang="en-US" sz="1000" b="0" i="0" u="none" strike="noStrike" cap="none" normalizeH="0" baseline="0" smtClean="0">
                <a:ln>
                  <a:noFill/>
                </a:ln>
                <a:solidFill>
                  <a:srgbClr val="000000"/>
                </a:solidFill>
                <a:effectLst/>
                <a:latin typeface="Times New Roman" panose="02020603050405020304" pitchFamily="18" charset="0"/>
              </a:rPr>
              <a:t>	</a:t>
            </a:r>
            <a:r>
              <a:rPr kumimoji="0" lang="en-SG" altLang="en-US" sz="1200" b="0" i="0" u="none" strike="noStrike" cap="none" normalizeH="0" baseline="0" smtClean="0">
                <a:ln>
                  <a:noFill/>
                </a:ln>
                <a:solidFill>
                  <a:srgbClr val="000000"/>
                </a:solidFill>
                <a:effectLst/>
                <a:latin typeface="Times New Roman" panose="02020603050405020304" pitchFamily="18" charset="0"/>
              </a:rPr>
              <a:t>Write below actual responses and observations on areas for improvement and highlights during the conduct of DOD.</a:t>
            </a: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0" i="0" u="none" strike="noStrike" cap="none" normalizeH="0" baseline="0" smtClean="0">
                <a:ln>
                  <a:noFill/>
                </a:ln>
                <a:solidFill>
                  <a:srgbClr val="000000"/>
                </a:solidFill>
                <a:effectLst/>
                <a:latin typeface="Times New Roman" panose="02020603050405020304" pitchFamily="18" charset="0"/>
              </a:rPr>
              <a:t>SBM Principle: 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H" altLang="en-US" sz="1000" b="0" i="0" u="none" strike="noStrike" cap="none" normalizeH="0" baseline="0" smtClean="0">
                <a:ln>
                  <a:noFill/>
                </a:ln>
                <a:solidFill>
                  <a:srgbClr val="000000"/>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1"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1" i="0" u="none" strike="noStrike" cap="none" normalizeH="0" baseline="0" smtClean="0">
                <a:ln>
                  <a:noFill/>
                </a:ln>
                <a:solidFill>
                  <a:srgbClr val="000000"/>
                </a:solidFill>
                <a:effectLst/>
                <a:latin typeface="Times New Roman" panose="02020603050405020304" pitchFamily="18" charset="0"/>
              </a:rPr>
              <a:t>Note: Attach supporting documents where applicable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0" i="0" u="none" strike="noStrike" cap="none" normalizeH="0" baseline="0" smtClean="0">
                <a:ln>
                  <a:noFill/>
                </a:ln>
                <a:solidFill>
                  <a:srgbClr val="000000"/>
                </a:solidFill>
                <a:effectLst/>
                <a:latin typeface="Times New Roman" panose="02020603050405020304" pitchFamily="18" charset="0"/>
              </a:rPr>
              <a:t>Evaluated by: 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0" i="0" u="none" strike="noStrike" cap="none" normalizeH="0" baseline="0" smtClean="0">
                <a:ln>
                  <a:noFill/>
                </a:ln>
                <a:solidFill>
                  <a:srgbClr val="000000"/>
                </a:solidFill>
                <a:effectLst/>
                <a:latin typeface="Times New Roman" panose="02020603050405020304" pitchFamily="18" charset="0"/>
              </a:rPr>
              <a:t>Noted: ___________________________________, SBM Coordinator </a:t>
            </a:r>
            <a:endParaRPr kumimoji="0" lang="en-PH" altLang="en-US" sz="12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Control 3"/>
          <p:cNvSpPr>
            <a:spLocks noGrp="1" noChangeArrowheads="1" noChangeShapeType="1"/>
          </p:cNvSpPr>
          <p:nvPr/>
        </p:nvSpPr>
        <p:spPr bwMode="auto">
          <a:xfrm>
            <a:off x="-55654575" y="-53400325"/>
            <a:ext cx="3632200" cy="25908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DATE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SITUATION/OBSERVATION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SOURCE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(Document/Person Interviewed)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038377" y="1908688"/>
            <a:ext cx="2336800" cy="1996400"/>
          </a:xfrm>
          <a:prstGeom prst="rect">
            <a:avLst/>
          </a:prstGeom>
        </p:spPr>
      </p:pic>
      <p:pic>
        <p:nvPicPr>
          <p:cNvPr id="5" name="Picture 4"/>
          <p:cNvPicPr>
            <a:picLocks noChangeAspect="1"/>
          </p:cNvPicPr>
          <p:nvPr/>
        </p:nvPicPr>
        <p:blipFill>
          <a:blip r:embed="rId3"/>
          <a:stretch>
            <a:fillRect/>
          </a:stretch>
        </p:blipFill>
        <p:spPr>
          <a:xfrm>
            <a:off x="0" y="0"/>
            <a:ext cx="2768699" cy="1715911"/>
          </a:xfrm>
          <a:prstGeom prst="rect">
            <a:avLst/>
          </a:prstGeom>
        </p:spPr>
      </p:pic>
      <p:pic>
        <p:nvPicPr>
          <p:cNvPr id="6" name="Picture 5"/>
          <p:cNvPicPr>
            <a:picLocks noChangeAspect="1"/>
          </p:cNvPicPr>
          <p:nvPr/>
        </p:nvPicPr>
        <p:blipFill>
          <a:blip r:embed="rId4"/>
          <a:stretch>
            <a:fillRect/>
          </a:stretch>
        </p:blipFill>
        <p:spPr>
          <a:xfrm>
            <a:off x="158046" y="3905088"/>
            <a:ext cx="2206776" cy="2271181"/>
          </a:xfrm>
          <a:prstGeom prst="rect">
            <a:avLst/>
          </a:prstGeom>
        </p:spPr>
      </p:pic>
      <p:sp>
        <p:nvSpPr>
          <p:cNvPr id="9" name="Rounded Rectangular Callout 8"/>
          <p:cNvSpPr/>
          <p:nvPr/>
        </p:nvSpPr>
        <p:spPr>
          <a:xfrm rot="20802614">
            <a:off x="2559781" y="153663"/>
            <a:ext cx="3657601" cy="2122311"/>
          </a:xfrm>
          <a:prstGeom prst="wedgeRoundRectCallout">
            <a:avLst>
              <a:gd name="adj1" fmla="val -3301"/>
              <a:gd name="adj2" fmla="val 900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dirty="0"/>
              <a:t>Do you have proofs/MOVs ?</a:t>
            </a:r>
          </a:p>
        </p:txBody>
      </p:sp>
      <p:sp>
        <p:nvSpPr>
          <p:cNvPr id="11" name="Isosceles Triangle 10"/>
          <p:cNvSpPr/>
          <p:nvPr/>
        </p:nvSpPr>
        <p:spPr>
          <a:xfrm>
            <a:off x="4108752" y="2518251"/>
            <a:ext cx="6087635" cy="2107246"/>
          </a:xfrm>
          <a:prstGeom prst="triangle">
            <a:avLst>
              <a:gd name="adj" fmla="val 577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PH" sz="3200" dirty="0" smtClean="0"/>
              <a:t>SBM Manual of Operations</a:t>
            </a:r>
            <a:endParaRPr lang="en-PH" sz="3200" dirty="0"/>
          </a:p>
        </p:txBody>
      </p:sp>
      <p:sp>
        <p:nvSpPr>
          <p:cNvPr id="13" name="Explosion 2 12"/>
          <p:cNvSpPr/>
          <p:nvPr/>
        </p:nvSpPr>
        <p:spPr>
          <a:xfrm>
            <a:off x="6643763" y="320053"/>
            <a:ext cx="5548237" cy="325182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dirty="0" smtClean="0"/>
              <a:t>These are only guides / as suggested</a:t>
            </a:r>
            <a:endParaRPr lang="en-PH" dirty="0"/>
          </a:p>
        </p:txBody>
      </p:sp>
    </p:spTree>
    <p:extLst>
      <p:ext uri="{BB962C8B-B14F-4D97-AF65-F5344CB8AC3E}">
        <p14:creationId xmlns:p14="http://schemas.microsoft.com/office/powerpoint/2010/main" val="2981350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137" y="278564"/>
            <a:ext cx="4448525" cy="923330"/>
          </a:xfrm>
          <a:prstGeom prst="rect">
            <a:avLst/>
          </a:prstGeom>
          <a:solidFill>
            <a:schemeClr val="accent5">
              <a:lumMod val="75000"/>
            </a:schemeClr>
          </a:solidFill>
        </p:spPr>
        <p:txBody>
          <a:bodyPr wrap="none" lIns="91440" tIns="45720" rIns="91440" bIns="45720">
            <a:prstTxWarp prst="textWave1">
              <a:avLst/>
            </a:prstTxWarp>
            <a:spAutoFit/>
          </a:bodyPr>
          <a:lstStyle/>
          <a:p>
            <a:pPr algn="ctr"/>
            <a:r>
              <a:rPr lang="en-US" sz="5400" b="1" spc="50" dirty="0" smtClean="0">
                <a:ln w="0"/>
                <a:solidFill>
                  <a:schemeClr val="bg2"/>
                </a:solidFill>
                <a:effectLst>
                  <a:innerShdw blurRad="63500" dist="50800" dir="13500000">
                    <a:srgbClr val="000000">
                      <a:alpha val="50000"/>
                    </a:srgbClr>
                  </a:innerShdw>
                </a:effectLst>
              </a:rPr>
              <a:t>Alvin Toffler</a:t>
            </a:r>
            <a:endParaRPr lang="en-US" sz="5400" b="1" cap="none" spc="50" dirty="0">
              <a:ln w="0"/>
              <a:solidFill>
                <a:schemeClr val="bg2"/>
              </a:solidFill>
              <a:effectLst>
                <a:innerShdw blurRad="63500" dist="50800" dir="13500000">
                  <a:srgbClr val="000000">
                    <a:alpha val="50000"/>
                  </a:srgbClr>
                </a:innerShdw>
              </a:effectLst>
            </a:endParaRPr>
          </a:p>
        </p:txBody>
      </p:sp>
      <p:sp>
        <p:nvSpPr>
          <p:cNvPr id="5" name="Rectangle 4"/>
          <p:cNvSpPr/>
          <p:nvPr/>
        </p:nvSpPr>
        <p:spPr>
          <a:xfrm>
            <a:off x="471453" y="3217706"/>
            <a:ext cx="9761119" cy="923330"/>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prstTxWarp prst="textDoubleWave1">
              <a:avLst/>
            </a:prstTxWarp>
            <a:spAutoFit/>
          </a:bodyPr>
          <a:lstStyle/>
          <a:p>
            <a:pPr algn="ctr"/>
            <a:r>
              <a:rPr lang="en-US" sz="5400" b="1" spc="50" dirty="0" smtClean="0">
                <a:ln w="0">
                  <a:solidFill>
                    <a:schemeClr val="accent2">
                      <a:lumMod val="75000"/>
                    </a:schemeClr>
                  </a:solidFill>
                </a:ln>
                <a:solidFill>
                  <a:schemeClr val="bg2"/>
                </a:solidFill>
                <a:effectLst>
                  <a:innerShdw blurRad="63500" dist="50800" dir="13500000">
                    <a:srgbClr val="000000">
                      <a:alpha val="50000"/>
                    </a:srgbClr>
                  </a:innerShdw>
                </a:effectLst>
              </a:rPr>
              <a:t>Learn , unlearn , and relearn</a:t>
            </a:r>
            <a:endParaRPr lang="en-US" sz="5400" b="1" cap="none" spc="50" dirty="0">
              <a:ln w="0">
                <a:solidFill>
                  <a:schemeClr val="accent2">
                    <a:lumMod val="75000"/>
                  </a:schemeClr>
                </a:solidFill>
              </a:ln>
              <a:solidFill>
                <a:schemeClr val="bg2"/>
              </a:solidFill>
              <a:effectLst>
                <a:innerShdw blurRad="63500" dist="50800" dir="13500000">
                  <a:srgbClr val="000000">
                    <a:alpha val="50000"/>
                  </a:srgbClr>
                </a:innerShdw>
              </a:effectLst>
            </a:endParaRPr>
          </a:p>
        </p:txBody>
      </p:sp>
      <p:pic>
        <p:nvPicPr>
          <p:cNvPr id="6" name="Picture 5"/>
          <p:cNvPicPr>
            <a:picLocks noChangeAspect="1"/>
          </p:cNvPicPr>
          <p:nvPr/>
        </p:nvPicPr>
        <p:blipFill>
          <a:blip r:embed="rId2"/>
          <a:stretch>
            <a:fillRect/>
          </a:stretch>
        </p:blipFill>
        <p:spPr>
          <a:xfrm>
            <a:off x="9914165" y="1110343"/>
            <a:ext cx="1864178" cy="1874086"/>
          </a:xfrm>
          <a:prstGeom prst="rect">
            <a:avLst/>
          </a:prstGeom>
        </p:spPr>
      </p:pic>
    </p:spTree>
    <p:extLst>
      <p:ext uri="{BB962C8B-B14F-4D97-AF65-F5344CB8AC3E}">
        <p14:creationId xmlns:p14="http://schemas.microsoft.com/office/powerpoint/2010/main" val="2829577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5660925" y="53397150"/>
            <a:ext cx="3746500" cy="579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1" i="0" u="none" strike="noStrike" cap="none" normalizeH="0" baseline="0" smtClean="0">
                <a:ln>
                  <a:noFill/>
                </a:ln>
                <a:solidFill>
                  <a:srgbClr val="000000"/>
                </a:solidFill>
                <a:effectLst/>
                <a:latin typeface="Times New Roman" panose="02020603050405020304" pitchFamily="18" charset="0"/>
              </a:rPr>
              <a:t>OBSERVATIONS AND RESPONSES TEMPLATE: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1" i="0" u="none" strike="noStrike" cap="none" normalizeH="0" baseline="0" smtClean="0">
              <a:ln>
                <a:noFill/>
              </a:ln>
              <a:solidFill>
                <a:srgbClr val="000000"/>
              </a:solidFill>
              <a:effectLst/>
              <a:latin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PH" altLang="en-US" sz="1000" b="0" i="0" u="none" strike="noStrike" cap="none" normalizeH="0" baseline="0" smtClean="0">
                <a:ln>
                  <a:noFill/>
                </a:ln>
                <a:solidFill>
                  <a:srgbClr val="000000"/>
                </a:solidFill>
                <a:effectLst/>
                <a:latin typeface="Times New Roman" panose="02020603050405020304" pitchFamily="18" charset="0"/>
              </a:rPr>
              <a:t>	</a:t>
            </a:r>
            <a:r>
              <a:rPr kumimoji="0" lang="en-SG" altLang="en-US" sz="1200" b="0" i="0" u="none" strike="noStrike" cap="none" normalizeH="0" baseline="0" smtClean="0">
                <a:ln>
                  <a:noFill/>
                </a:ln>
                <a:solidFill>
                  <a:srgbClr val="000000"/>
                </a:solidFill>
                <a:effectLst/>
                <a:latin typeface="Times New Roman" panose="02020603050405020304" pitchFamily="18" charset="0"/>
              </a:rPr>
              <a:t>Write below actual responses and observations on areas for improvement and highlights during the conduct of DOD.</a:t>
            </a: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0" i="0" u="none" strike="noStrike" cap="none" normalizeH="0" baseline="0" smtClean="0">
                <a:ln>
                  <a:noFill/>
                </a:ln>
                <a:solidFill>
                  <a:srgbClr val="000000"/>
                </a:solidFill>
                <a:effectLst/>
                <a:latin typeface="Times New Roman" panose="02020603050405020304" pitchFamily="18" charset="0"/>
              </a:rPr>
              <a:t>SBM Principle: 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PH" altLang="en-US" sz="1000" b="0" i="0" u="none" strike="noStrike" cap="none" normalizeH="0" baseline="0" smtClean="0">
                <a:ln>
                  <a:noFill/>
                </a:ln>
                <a:solidFill>
                  <a:srgbClr val="000000"/>
                </a:solidFill>
                <a:effectLst/>
                <a:latin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1"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1" i="0" u="none" strike="noStrike" cap="none" normalizeH="0" baseline="0" smtClean="0">
                <a:ln>
                  <a:noFill/>
                </a:ln>
                <a:solidFill>
                  <a:srgbClr val="000000"/>
                </a:solidFill>
                <a:effectLst/>
                <a:latin typeface="Times New Roman" panose="02020603050405020304" pitchFamily="18" charset="0"/>
              </a:rPr>
              <a:t>Note: Attach supporting documents where applicable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0" i="0" u="none" strike="noStrike" cap="none" normalizeH="0" baseline="0" smtClean="0">
                <a:ln>
                  <a:noFill/>
                </a:ln>
                <a:solidFill>
                  <a:srgbClr val="000000"/>
                </a:solidFill>
                <a:effectLst/>
                <a:latin typeface="Times New Roman" panose="02020603050405020304" pitchFamily="18" charset="0"/>
              </a:rPr>
              <a:t>Evaluated by: 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kumimoji="0" lang="en-SG" altLang="en-US" sz="1000" b="0" i="0" u="none" strike="noStrike" cap="none" normalizeH="0" baseline="0" smtClean="0">
                <a:ln>
                  <a:noFill/>
                </a:ln>
                <a:solidFill>
                  <a:srgbClr val="000000"/>
                </a:solidFill>
                <a:effectLst/>
                <a:latin typeface="Times New Roman" panose="02020603050405020304" pitchFamily="18" charset="0"/>
              </a:rPr>
              <a:t>Noted: ___________________________________, SBM Coordinator </a:t>
            </a:r>
            <a:endParaRPr kumimoji="0" lang="en-PH" altLang="en-US" sz="12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4" name="Control 3"/>
          <p:cNvSpPr>
            <a:spLocks noGrp="1" noChangeArrowheads="1" noChangeShapeType="1"/>
          </p:cNvSpPr>
          <p:nvPr/>
        </p:nvSpPr>
        <p:spPr bwMode="auto">
          <a:xfrm>
            <a:off x="-55654575" y="-53400325"/>
            <a:ext cx="3632200" cy="2590800"/>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DATE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SITUATION/OBSERVATION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SOURCE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SG" altLang="en-US" sz="900" b="0" i="0" u="none" strike="noStrike" cap="none" normalizeH="0" baseline="0" smtClean="0">
                <a:ln>
                  <a:noFill/>
                </a:ln>
                <a:solidFill>
                  <a:srgbClr val="000000"/>
                </a:solidFill>
                <a:effectLst/>
                <a:latin typeface="Times New Roman" panose="02020603050405020304" pitchFamily="18" charset="0"/>
              </a:rPr>
              <a:t>(Document/Person Interviewed)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SG" altLang="en-US" sz="1000" b="0" i="0" u="none" strike="noStrike" cap="none" normalizeH="0" baseline="0" smtClean="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2518112065"/>
              </p:ext>
            </p:extLst>
          </p:nvPr>
        </p:nvGraphicFramePr>
        <p:xfrm>
          <a:off x="2540000" y="169334"/>
          <a:ext cx="9652000" cy="6333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80923" y="0"/>
            <a:ext cx="4898777" cy="923330"/>
          </a:xfrm>
          <a:prstGeom prst="rect">
            <a:avLst/>
          </a:prstGeom>
        </p:spPr>
        <p:style>
          <a:lnRef idx="2">
            <a:schemeClr val="accent3"/>
          </a:lnRef>
          <a:fillRef idx="1">
            <a:schemeClr val="lt1"/>
          </a:fillRef>
          <a:effectRef idx="0">
            <a:schemeClr val="accent3"/>
          </a:effectRef>
          <a:fontRef idx="minor">
            <a:schemeClr val="dk1"/>
          </a:fontRef>
        </p:style>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Actual D.O.D.</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760795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11377369"/>
              </p:ext>
            </p:extLst>
          </p:nvPr>
        </p:nvGraphicFramePr>
        <p:xfrm>
          <a:off x="194127" y="516407"/>
          <a:ext cx="11771086" cy="60150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19742" y="-68368"/>
            <a:ext cx="11919857" cy="584775"/>
          </a:xfrm>
          <a:prstGeom prst="rect">
            <a:avLst/>
          </a:prstGeom>
          <a:noFill/>
        </p:spPr>
        <p:txBody>
          <a:bodyPr wrap="square" rtlCol="0">
            <a:spAutoFit/>
          </a:bodyPr>
          <a:lstStyle/>
          <a:p>
            <a:r>
              <a:rPr lang="en-PH" sz="3200" dirty="0" smtClean="0"/>
              <a:t>Leadership and Governance</a:t>
            </a:r>
            <a:endParaRPr lang="en-PH" sz="3200" dirty="0"/>
          </a:p>
        </p:txBody>
      </p:sp>
    </p:spTree>
    <p:extLst>
      <p:ext uri="{BB962C8B-B14F-4D97-AF65-F5344CB8AC3E}">
        <p14:creationId xmlns:p14="http://schemas.microsoft.com/office/powerpoint/2010/main" val="893236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2" y="-68368"/>
            <a:ext cx="11919857" cy="584775"/>
          </a:xfrm>
          <a:prstGeom prst="rect">
            <a:avLst/>
          </a:prstGeom>
          <a:noFill/>
        </p:spPr>
        <p:txBody>
          <a:bodyPr wrap="square" rtlCol="0">
            <a:spAutoFit/>
          </a:bodyPr>
          <a:lstStyle/>
          <a:p>
            <a:r>
              <a:rPr lang="en-PH" sz="3200" dirty="0" smtClean="0"/>
              <a:t>Leadership and Governance / Possible Documents</a:t>
            </a:r>
            <a:endParaRPr lang="en-PH" sz="3200" dirty="0"/>
          </a:p>
        </p:txBody>
      </p:sp>
      <p:sp>
        <p:nvSpPr>
          <p:cNvPr id="3" name="Rectangle 2"/>
          <p:cNvSpPr/>
          <p:nvPr/>
        </p:nvSpPr>
        <p:spPr>
          <a:xfrm>
            <a:off x="283029" y="497082"/>
            <a:ext cx="9448799" cy="646331"/>
          </a:xfrm>
          <a:prstGeom prst="rect">
            <a:avLst/>
          </a:prstGeom>
          <a:solidFill>
            <a:schemeClr val="accent5">
              <a:lumMod val="50000"/>
            </a:schemeClr>
          </a:solidFill>
        </p:spPr>
        <p:txBody>
          <a:bodyPr wrap="square">
            <a:spAutoFit/>
          </a:bodyPr>
          <a:lstStyle/>
          <a:p>
            <a:pPr lvl="0"/>
            <a:r>
              <a:rPr lang="en-US" dirty="0"/>
              <a:t>How do you established that community stakeholders lead in the regular review and improvement process of the SIP and the school is providing TA</a:t>
            </a:r>
            <a:r>
              <a:rPr lang="en-US" dirty="0" smtClean="0"/>
              <a:t>?</a:t>
            </a:r>
          </a:p>
        </p:txBody>
      </p:sp>
      <p:sp>
        <p:nvSpPr>
          <p:cNvPr id="5" name="TextBox 4"/>
          <p:cNvSpPr txBox="1"/>
          <p:nvPr/>
        </p:nvSpPr>
        <p:spPr>
          <a:xfrm>
            <a:off x="283029" y="1382485"/>
            <a:ext cx="4876800" cy="4524315"/>
          </a:xfrm>
          <a:prstGeom prst="rect">
            <a:avLst/>
          </a:prstGeom>
          <a:noFill/>
        </p:spPr>
        <p:txBody>
          <a:bodyPr wrap="square" rtlCol="0">
            <a:spAutoFit/>
          </a:bodyPr>
          <a:lstStyle/>
          <a:p>
            <a:r>
              <a:rPr lang="en-PH" dirty="0" smtClean="0"/>
              <a:t>School Docs</a:t>
            </a:r>
          </a:p>
          <a:p>
            <a:endParaRPr lang="en-PH" dirty="0" smtClean="0"/>
          </a:p>
          <a:p>
            <a:r>
              <a:rPr lang="en-PH" dirty="0" smtClean="0"/>
              <a:t>Approved SIP</a:t>
            </a:r>
          </a:p>
          <a:p>
            <a:r>
              <a:rPr lang="en-PH" dirty="0" smtClean="0"/>
              <a:t>AIP</a:t>
            </a:r>
          </a:p>
          <a:p>
            <a:r>
              <a:rPr lang="en-PH" dirty="0" smtClean="0"/>
              <a:t>Monitoring and accomplishment of the </a:t>
            </a:r>
          </a:p>
          <a:p>
            <a:r>
              <a:rPr lang="en-PH" dirty="0"/>
              <a:t> </a:t>
            </a:r>
            <a:r>
              <a:rPr lang="en-PH" dirty="0" smtClean="0"/>
              <a:t>             implemented Program for the year</a:t>
            </a:r>
          </a:p>
          <a:p>
            <a:r>
              <a:rPr lang="en-PH" dirty="0"/>
              <a:t>School Report </a:t>
            </a:r>
            <a:r>
              <a:rPr lang="en-PH" dirty="0" smtClean="0"/>
              <a:t>Card</a:t>
            </a:r>
          </a:p>
          <a:p>
            <a:r>
              <a:rPr lang="en-PH" dirty="0" smtClean="0"/>
              <a:t>Process Flow in Reviewing the SIP prepared by the SPT</a:t>
            </a:r>
          </a:p>
          <a:p>
            <a:r>
              <a:rPr lang="en-PH" dirty="0" smtClean="0"/>
              <a:t>Documentation of the conduct of the SIP </a:t>
            </a:r>
          </a:p>
          <a:p>
            <a:r>
              <a:rPr lang="en-PH" dirty="0"/>
              <a:t> </a:t>
            </a:r>
            <a:r>
              <a:rPr lang="en-PH" dirty="0" smtClean="0"/>
              <a:t>          Review with the stakeholders</a:t>
            </a:r>
          </a:p>
          <a:p>
            <a:r>
              <a:rPr lang="en-PH" dirty="0" smtClean="0"/>
              <a:t>Proof of Providing TA to the Process</a:t>
            </a:r>
          </a:p>
          <a:p>
            <a:r>
              <a:rPr lang="en-PH" dirty="0" smtClean="0"/>
              <a:t>Attendance and photos</a:t>
            </a:r>
          </a:p>
          <a:p>
            <a:r>
              <a:rPr lang="en-PH" dirty="0" smtClean="0"/>
              <a:t>School Manual</a:t>
            </a:r>
          </a:p>
          <a:p>
            <a:r>
              <a:rPr lang="en-PH" dirty="0" smtClean="0"/>
              <a:t>others</a:t>
            </a:r>
          </a:p>
          <a:p>
            <a:endParaRPr lang="en-PH" dirty="0"/>
          </a:p>
        </p:txBody>
      </p:sp>
      <p:sp>
        <p:nvSpPr>
          <p:cNvPr id="6" name="TextBox 5"/>
          <p:cNvSpPr txBox="1"/>
          <p:nvPr/>
        </p:nvSpPr>
        <p:spPr>
          <a:xfrm>
            <a:off x="6302828" y="1093156"/>
            <a:ext cx="5050972" cy="5632311"/>
          </a:xfrm>
          <a:prstGeom prst="rect">
            <a:avLst/>
          </a:prstGeom>
          <a:noFill/>
        </p:spPr>
        <p:txBody>
          <a:bodyPr wrap="square" rtlCol="0">
            <a:spAutoFit/>
          </a:bodyPr>
          <a:lstStyle/>
          <a:p>
            <a:r>
              <a:rPr lang="en-PH" dirty="0" smtClean="0"/>
              <a:t>Community Stakeholders Docs </a:t>
            </a:r>
          </a:p>
          <a:p>
            <a:r>
              <a:rPr lang="en-PH" dirty="0" smtClean="0"/>
              <a:t>( SGC) </a:t>
            </a:r>
          </a:p>
          <a:p>
            <a:r>
              <a:rPr lang="en-PH" dirty="0" smtClean="0"/>
              <a:t> SGC Manual (stipulating the organization </a:t>
            </a:r>
          </a:p>
          <a:p>
            <a:r>
              <a:rPr lang="en-PH" dirty="0"/>
              <a:t> </a:t>
            </a:r>
            <a:r>
              <a:rPr lang="en-PH" dirty="0" smtClean="0"/>
              <a:t>             Process of SIP review- in the process , there must be portion showing the steps or details that SGC is leading the review , must be corroborated in the SGC Minutes of the undertaking . Then stipulating the clear TA provision by the school)</a:t>
            </a:r>
          </a:p>
          <a:p>
            <a:endParaRPr lang="en-PH" dirty="0" smtClean="0"/>
          </a:p>
          <a:p>
            <a:r>
              <a:rPr lang="en-PH" dirty="0" smtClean="0"/>
              <a:t>SGC By Laws</a:t>
            </a:r>
            <a:endParaRPr lang="en-PH" dirty="0"/>
          </a:p>
          <a:p>
            <a:endParaRPr lang="en-PH" dirty="0"/>
          </a:p>
          <a:p>
            <a:r>
              <a:rPr lang="en-PH" dirty="0" smtClean="0"/>
              <a:t> GPTA</a:t>
            </a:r>
          </a:p>
          <a:p>
            <a:r>
              <a:rPr lang="en-PH" dirty="0"/>
              <a:t> </a:t>
            </a:r>
            <a:r>
              <a:rPr lang="en-PH" dirty="0" smtClean="0"/>
              <a:t>Agenda of one of the meetings to attend the undertaking</a:t>
            </a:r>
          </a:p>
          <a:p>
            <a:r>
              <a:rPr lang="en-PH" dirty="0" smtClean="0"/>
              <a:t>Process </a:t>
            </a:r>
            <a:endParaRPr lang="en-PH" dirty="0"/>
          </a:p>
          <a:p>
            <a:endParaRPr lang="en-PH" dirty="0"/>
          </a:p>
          <a:p>
            <a:r>
              <a:rPr lang="en-PH" dirty="0" smtClean="0"/>
              <a:t>Barangay /</a:t>
            </a:r>
          </a:p>
          <a:p>
            <a:r>
              <a:rPr lang="en-PH" dirty="0" err="1" smtClean="0"/>
              <a:t>Educ</a:t>
            </a:r>
            <a:r>
              <a:rPr lang="en-PH" dirty="0" smtClean="0"/>
              <a:t> </a:t>
            </a:r>
            <a:r>
              <a:rPr lang="en-PH" dirty="0" err="1" smtClean="0"/>
              <a:t>Kagawad</a:t>
            </a:r>
            <a:r>
              <a:rPr lang="en-PH" dirty="0" smtClean="0"/>
              <a:t> Invitation Letter</a:t>
            </a:r>
          </a:p>
          <a:p>
            <a:r>
              <a:rPr lang="en-PH" dirty="0" smtClean="0"/>
              <a:t>Attendance </a:t>
            </a:r>
            <a:endParaRPr lang="en-PH" dirty="0"/>
          </a:p>
        </p:txBody>
      </p:sp>
    </p:spTree>
    <p:extLst>
      <p:ext uri="{BB962C8B-B14F-4D97-AF65-F5344CB8AC3E}">
        <p14:creationId xmlns:p14="http://schemas.microsoft.com/office/powerpoint/2010/main" val="34915277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084" y="-54429"/>
            <a:ext cx="11919857" cy="584775"/>
          </a:xfrm>
          <a:prstGeom prst="rect">
            <a:avLst/>
          </a:prstGeom>
          <a:noFill/>
        </p:spPr>
        <p:txBody>
          <a:bodyPr wrap="square" rtlCol="0">
            <a:spAutoFit/>
          </a:bodyPr>
          <a:lstStyle/>
          <a:p>
            <a:r>
              <a:rPr lang="en-PH" sz="3200" dirty="0" smtClean="0"/>
              <a:t>Leadership and Governance / Possible Documents</a:t>
            </a:r>
            <a:endParaRPr lang="en-PH" sz="3200" dirty="0"/>
          </a:p>
        </p:txBody>
      </p:sp>
      <p:sp>
        <p:nvSpPr>
          <p:cNvPr id="4" name="Rectangle 3"/>
          <p:cNvSpPr/>
          <p:nvPr/>
        </p:nvSpPr>
        <p:spPr>
          <a:xfrm>
            <a:off x="217713" y="791564"/>
            <a:ext cx="11190515" cy="1200329"/>
          </a:xfrm>
          <a:prstGeom prst="rect">
            <a:avLst/>
          </a:prstGeom>
        </p:spPr>
        <p:txBody>
          <a:bodyPr wrap="square">
            <a:spAutoFit/>
          </a:bodyPr>
          <a:lstStyle/>
          <a:p>
            <a:pPr lvl="0"/>
            <a:r>
              <a:rPr lang="en-US" b="1" dirty="0">
                <a:solidFill>
                  <a:srgbClr val="FFFF00"/>
                </a:solidFill>
              </a:rPr>
              <a:t>The school has an organized structure that </a:t>
            </a:r>
            <a:r>
              <a:rPr lang="en-US" b="1" dirty="0" smtClean="0">
                <a:solidFill>
                  <a:srgbClr val="FFFF00"/>
                </a:solidFill>
              </a:rPr>
              <a:t>promotes </a:t>
            </a:r>
            <a:r>
              <a:rPr lang="en-US" b="1" dirty="0">
                <a:solidFill>
                  <a:srgbClr val="FFFF00"/>
                </a:solidFill>
              </a:rPr>
              <a:t>shared leadership  and governance . What about your community stakeholders , do they have  agreed organizational structure where they are leading in defining their </a:t>
            </a:r>
            <a:r>
              <a:rPr lang="en-US" b="1" dirty="0" smtClean="0">
                <a:solidFill>
                  <a:srgbClr val="FFFF00"/>
                </a:solidFill>
              </a:rPr>
              <a:t> </a:t>
            </a:r>
            <a:r>
              <a:rPr lang="en-US" b="1" dirty="0">
                <a:solidFill>
                  <a:srgbClr val="FFFF00"/>
                </a:solidFill>
              </a:rPr>
              <a:t>roles and responsibilities and the school will provide TA and administrative </a:t>
            </a:r>
            <a:r>
              <a:rPr lang="en-US" b="1" dirty="0" smtClean="0">
                <a:solidFill>
                  <a:srgbClr val="FFFF00"/>
                </a:solidFill>
              </a:rPr>
              <a:t>support?</a:t>
            </a:r>
            <a:endParaRPr lang="en-US" b="1" dirty="0">
              <a:solidFill>
                <a:srgbClr val="FFFF00"/>
              </a:solidFill>
            </a:endParaRPr>
          </a:p>
        </p:txBody>
      </p:sp>
      <p:sp>
        <p:nvSpPr>
          <p:cNvPr id="7" name="Rectangle 6"/>
          <p:cNvSpPr/>
          <p:nvPr/>
        </p:nvSpPr>
        <p:spPr>
          <a:xfrm>
            <a:off x="217713" y="2253112"/>
            <a:ext cx="5083629" cy="3970318"/>
          </a:xfrm>
          <a:prstGeom prst="rect">
            <a:avLst/>
          </a:prstGeom>
        </p:spPr>
        <p:txBody>
          <a:bodyPr wrap="square">
            <a:spAutoFit/>
          </a:bodyPr>
          <a:lstStyle/>
          <a:p>
            <a:r>
              <a:rPr lang="en-PH" dirty="0"/>
              <a:t>School Faculty Association </a:t>
            </a:r>
            <a:r>
              <a:rPr lang="en-PH" dirty="0" smtClean="0"/>
              <a:t>– with roles and responsibilities</a:t>
            </a:r>
            <a:endParaRPr lang="en-PH" dirty="0"/>
          </a:p>
          <a:p>
            <a:r>
              <a:rPr lang="en-PH" dirty="0" smtClean="0"/>
              <a:t>SBM School </a:t>
            </a:r>
            <a:r>
              <a:rPr lang="en-PH" dirty="0"/>
              <a:t>Coordinating </a:t>
            </a:r>
            <a:r>
              <a:rPr lang="en-PH" dirty="0" smtClean="0"/>
              <a:t>Team with </a:t>
            </a:r>
            <a:r>
              <a:rPr lang="en-PH" dirty="0"/>
              <a:t>roles and responsibilities</a:t>
            </a:r>
          </a:p>
          <a:p>
            <a:endParaRPr lang="en-PH" dirty="0" smtClean="0"/>
          </a:p>
          <a:p>
            <a:r>
              <a:rPr lang="en-PH" dirty="0" smtClean="0"/>
              <a:t>School </a:t>
            </a:r>
            <a:r>
              <a:rPr lang="en-PH" dirty="0"/>
              <a:t>Organizational </a:t>
            </a:r>
            <a:r>
              <a:rPr lang="en-PH" dirty="0" smtClean="0"/>
              <a:t>Chart with </a:t>
            </a:r>
            <a:r>
              <a:rPr lang="en-PH" dirty="0"/>
              <a:t>roles and responsibilities</a:t>
            </a:r>
          </a:p>
          <a:p>
            <a:endParaRPr lang="en-PH" dirty="0" smtClean="0"/>
          </a:p>
          <a:p>
            <a:r>
              <a:rPr lang="en-PH" dirty="0" smtClean="0"/>
              <a:t>Other designations coming from the school head stipulating specific function</a:t>
            </a:r>
          </a:p>
          <a:p>
            <a:r>
              <a:rPr lang="en-PH" dirty="0" smtClean="0"/>
              <a:t>Others </a:t>
            </a:r>
          </a:p>
          <a:p>
            <a:r>
              <a:rPr lang="en-PH" dirty="0" smtClean="0"/>
              <a:t>Minutes of meeting(How the school provides TA and Ad support to the SGC /GPTA/Barangay and others</a:t>
            </a:r>
            <a:endParaRPr lang="en-PH" dirty="0"/>
          </a:p>
        </p:txBody>
      </p:sp>
      <p:sp>
        <p:nvSpPr>
          <p:cNvPr id="8" name="Rectangle 7"/>
          <p:cNvSpPr/>
          <p:nvPr/>
        </p:nvSpPr>
        <p:spPr>
          <a:xfrm>
            <a:off x="6150428" y="2253112"/>
            <a:ext cx="5257800" cy="4247317"/>
          </a:xfrm>
          <a:prstGeom prst="rect">
            <a:avLst/>
          </a:prstGeom>
        </p:spPr>
        <p:txBody>
          <a:bodyPr wrap="square">
            <a:spAutoFit/>
          </a:bodyPr>
          <a:lstStyle/>
          <a:p>
            <a:r>
              <a:rPr lang="en-PH" dirty="0" smtClean="0"/>
              <a:t>SGC</a:t>
            </a:r>
            <a:endParaRPr lang="en-PH" dirty="0"/>
          </a:p>
          <a:p>
            <a:pPr marL="285750" indent="-285750">
              <a:buFont typeface="Arial" panose="020B0604020202020204" pitchFamily="34" charset="0"/>
              <a:buChar char="•"/>
            </a:pPr>
            <a:r>
              <a:rPr lang="en-PH" dirty="0" smtClean="0"/>
              <a:t>School </a:t>
            </a:r>
            <a:r>
              <a:rPr lang="en-PH" dirty="0"/>
              <a:t>Governing Council Structure </a:t>
            </a:r>
            <a:r>
              <a:rPr lang="en-PH" dirty="0" smtClean="0"/>
              <a:t> with roles and responsibilities </a:t>
            </a:r>
          </a:p>
          <a:p>
            <a:pPr marL="285750" indent="-285750">
              <a:buFont typeface="Arial" panose="020B0604020202020204" pitchFamily="34" charset="0"/>
              <a:buChar char="•"/>
            </a:pPr>
            <a:r>
              <a:rPr lang="en-PH" dirty="0" smtClean="0"/>
              <a:t>Minutes /documents/activities that school has provided TA and administrative support</a:t>
            </a:r>
          </a:p>
          <a:p>
            <a:pPr marL="285750" indent="-285750">
              <a:buFont typeface="Arial" panose="020B0604020202020204" pitchFamily="34" charset="0"/>
              <a:buChar char="•"/>
            </a:pPr>
            <a:endParaRPr lang="en-PH" dirty="0" smtClean="0"/>
          </a:p>
          <a:p>
            <a:pPr marL="285750" indent="-285750">
              <a:buFont typeface="Arial" panose="020B0604020202020204" pitchFamily="34" charset="0"/>
              <a:buChar char="•"/>
            </a:pPr>
            <a:endParaRPr lang="en-PH" dirty="0"/>
          </a:p>
          <a:p>
            <a:endParaRPr lang="en-PH" dirty="0"/>
          </a:p>
          <a:p>
            <a:pPr marL="285750" indent="-285750">
              <a:buFont typeface="Arial" panose="020B0604020202020204" pitchFamily="34" charset="0"/>
              <a:buChar char="•"/>
            </a:pPr>
            <a:r>
              <a:rPr lang="en-PH" dirty="0" smtClean="0"/>
              <a:t>Parents-Teachers </a:t>
            </a:r>
            <a:r>
              <a:rPr lang="en-PH" dirty="0"/>
              <a:t>Association – </a:t>
            </a:r>
            <a:r>
              <a:rPr lang="en-PH" dirty="0" smtClean="0"/>
              <a:t>with roles and responsibilities (DO </a:t>
            </a:r>
            <a:r>
              <a:rPr lang="en-PH" dirty="0"/>
              <a:t>No. 54, s. 2009, DO No. 67, s. </a:t>
            </a:r>
            <a:r>
              <a:rPr lang="en-PH" dirty="0" smtClean="0"/>
              <a:t>2009</a:t>
            </a:r>
          </a:p>
          <a:p>
            <a:pPr marL="285750" indent="-285750">
              <a:buFont typeface="Arial" panose="020B0604020202020204" pitchFamily="34" charset="0"/>
              <a:buChar char="•"/>
            </a:pPr>
            <a:r>
              <a:rPr lang="en-PH" dirty="0"/>
              <a:t>Minutes /documents/activities that school has provided TA and administrative support</a:t>
            </a:r>
          </a:p>
          <a:p>
            <a:pPr marL="285750" indent="-285750">
              <a:buFont typeface="Arial" panose="020B0604020202020204" pitchFamily="34" charset="0"/>
              <a:buChar char="•"/>
            </a:pPr>
            <a:endParaRPr lang="en-PH" dirty="0"/>
          </a:p>
          <a:p>
            <a:pPr marL="285750" indent="-285750">
              <a:buFont typeface="Arial" panose="020B0604020202020204" pitchFamily="34" charset="0"/>
              <a:buChar char="•"/>
            </a:pPr>
            <a:endParaRPr lang="en-PH" dirty="0"/>
          </a:p>
        </p:txBody>
      </p:sp>
    </p:spTree>
    <p:extLst>
      <p:ext uri="{BB962C8B-B14F-4D97-AF65-F5344CB8AC3E}">
        <p14:creationId xmlns:p14="http://schemas.microsoft.com/office/powerpoint/2010/main" val="1809078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1" y="317172"/>
            <a:ext cx="11919857" cy="584775"/>
          </a:xfrm>
          <a:prstGeom prst="rect">
            <a:avLst/>
          </a:prstGeom>
          <a:noFill/>
        </p:spPr>
        <p:txBody>
          <a:bodyPr wrap="square" rtlCol="0">
            <a:spAutoFit/>
          </a:bodyPr>
          <a:lstStyle/>
          <a:p>
            <a:r>
              <a:rPr lang="en-PH" sz="3200" dirty="0" smtClean="0"/>
              <a:t>Leadership and Governance / Possible Documents</a:t>
            </a:r>
            <a:endParaRPr lang="en-PH" sz="3200" dirty="0"/>
          </a:p>
        </p:txBody>
      </p:sp>
      <p:sp>
        <p:nvSpPr>
          <p:cNvPr id="3" name="Rectangle 2"/>
          <p:cNvSpPr/>
          <p:nvPr/>
        </p:nvSpPr>
        <p:spPr>
          <a:xfrm>
            <a:off x="293913" y="1514286"/>
            <a:ext cx="11571514" cy="830997"/>
          </a:xfrm>
          <a:prstGeom prst="rect">
            <a:avLst/>
          </a:prstGeom>
        </p:spPr>
        <p:txBody>
          <a:bodyPr wrap="square">
            <a:spAutoFit/>
          </a:bodyPr>
          <a:lstStyle/>
          <a:p>
            <a:r>
              <a:rPr lang="en-PH" sz="2400" dirty="0">
                <a:solidFill>
                  <a:srgbClr val="FFFF00"/>
                </a:solidFill>
              </a:rPr>
              <a:t>In solving some learning concerns  in school ,  how do you allow easy access and exchange beyond the school community  </a:t>
            </a:r>
          </a:p>
        </p:txBody>
      </p:sp>
      <p:sp>
        <p:nvSpPr>
          <p:cNvPr id="5" name="Rectangle 4"/>
          <p:cNvSpPr/>
          <p:nvPr/>
        </p:nvSpPr>
        <p:spPr>
          <a:xfrm>
            <a:off x="2558143" y="3050500"/>
            <a:ext cx="5867400" cy="3139321"/>
          </a:xfrm>
          <a:prstGeom prst="rect">
            <a:avLst/>
          </a:prstGeom>
        </p:spPr>
        <p:txBody>
          <a:bodyPr wrap="square">
            <a:spAutoFit/>
          </a:bodyPr>
          <a:lstStyle/>
          <a:p>
            <a:r>
              <a:rPr lang="en-PH" dirty="0" smtClean="0"/>
              <a:t>  Communication </a:t>
            </a:r>
            <a:r>
              <a:rPr lang="en-PH" dirty="0"/>
              <a:t>Plan</a:t>
            </a:r>
          </a:p>
          <a:p>
            <a:r>
              <a:rPr lang="en-PH" dirty="0"/>
              <a:t>* Communication Flow</a:t>
            </a:r>
          </a:p>
          <a:p>
            <a:r>
              <a:rPr lang="en-PH" dirty="0"/>
              <a:t>* Communication </a:t>
            </a:r>
            <a:r>
              <a:rPr lang="en-PH" dirty="0" smtClean="0"/>
              <a:t>System/process</a:t>
            </a:r>
            <a:endParaRPr lang="en-PH" dirty="0"/>
          </a:p>
          <a:p>
            <a:r>
              <a:rPr lang="en-PH" dirty="0"/>
              <a:t>* School Website</a:t>
            </a:r>
          </a:p>
          <a:p>
            <a:r>
              <a:rPr lang="en-PH" dirty="0"/>
              <a:t>* </a:t>
            </a:r>
            <a:r>
              <a:rPr lang="en-PH" dirty="0" smtClean="0"/>
              <a:t>Newsletter </a:t>
            </a:r>
            <a:endParaRPr lang="en-PH" dirty="0"/>
          </a:p>
          <a:p>
            <a:pPr marL="285750" indent="-285750">
              <a:buFont typeface="Arial" panose="020B0604020202020204" pitchFamily="34" charset="0"/>
              <a:buChar char="•"/>
            </a:pPr>
            <a:r>
              <a:rPr lang="en-PH" dirty="0" smtClean="0"/>
              <a:t>Linkages </a:t>
            </a:r>
            <a:r>
              <a:rPr lang="en-PH" dirty="0"/>
              <a:t>with BLGU and other </a:t>
            </a:r>
            <a:r>
              <a:rPr lang="en-PH" dirty="0" smtClean="0"/>
              <a:t>Sectoral Groups  </a:t>
            </a:r>
            <a:r>
              <a:rPr lang="en-PH" dirty="0"/>
              <a:t>- MOA, MOU, etc</a:t>
            </a:r>
            <a:r>
              <a:rPr lang="en-PH" dirty="0" smtClean="0"/>
              <a:t>.</a:t>
            </a:r>
          </a:p>
          <a:p>
            <a:pPr marL="285750" indent="-285750">
              <a:buFont typeface="Arial" panose="020B0604020202020204" pitchFamily="34" charset="0"/>
              <a:buChar char="•"/>
            </a:pPr>
            <a:r>
              <a:rPr lang="en-PH" dirty="0" smtClean="0"/>
              <a:t>Sustainability Activities</a:t>
            </a:r>
          </a:p>
          <a:p>
            <a:pPr marL="285750" indent="-285750">
              <a:buFont typeface="Arial" panose="020B0604020202020204" pitchFamily="34" charset="0"/>
              <a:buChar char="•"/>
            </a:pPr>
            <a:r>
              <a:rPr lang="en-PH" dirty="0" smtClean="0"/>
              <a:t>Networking Profile /contacts </a:t>
            </a:r>
          </a:p>
          <a:p>
            <a:r>
              <a:rPr lang="en-PH" dirty="0"/>
              <a:t> </a:t>
            </a:r>
            <a:r>
              <a:rPr lang="en-PH" dirty="0" smtClean="0"/>
              <a:t>   Giving Recognition to stakeholders </a:t>
            </a:r>
          </a:p>
          <a:p>
            <a:r>
              <a:rPr lang="en-PH" dirty="0" smtClean="0"/>
              <a:t>others</a:t>
            </a:r>
            <a:endParaRPr lang="en-PH" dirty="0"/>
          </a:p>
        </p:txBody>
      </p:sp>
    </p:spTree>
    <p:extLst>
      <p:ext uri="{BB962C8B-B14F-4D97-AF65-F5344CB8AC3E}">
        <p14:creationId xmlns:p14="http://schemas.microsoft.com/office/powerpoint/2010/main" val="39089432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742" y="-68368"/>
            <a:ext cx="11919857" cy="584775"/>
          </a:xfrm>
          <a:prstGeom prst="rect">
            <a:avLst/>
          </a:prstGeom>
          <a:noFill/>
        </p:spPr>
        <p:txBody>
          <a:bodyPr wrap="square" rtlCol="0">
            <a:spAutoFit/>
          </a:bodyPr>
          <a:lstStyle/>
          <a:p>
            <a:r>
              <a:rPr lang="en-PH" sz="3200" dirty="0" smtClean="0"/>
              <a:t>Leadership and Governance / Possible Documents</a:t>
            </a:r>
            <a:endParaRPr lang="en-PH" sz="3200" dirty="0"/>
          </a:p>
        </p:txBody>
      </p:sp>
      <p:sp>
        <p:nvSpPr>
          <p:cNvPr id="4" name="Rectangle 3"/>
          <p:cNvSpPr/>
          <p:nvPr/>
        </p:nvSpPr>
        <p:spPr>
          <a:xfrm>
            <a:off x="304800" y="779670"/>
            <a:ext cx="11136086" cy="923330"/>
          </a:xfrm>
          <a:prstGeom prst="rect">
            <a:avLst/>
          </a:prstGeom>
        </p:spPr>
        <p:txBody>
          <a:bodyPr wrap="square">
            <a:spAutoFit/>
          </a:bodyPr>
          <a:lstStyle/>
          <a:p>
            <a:pPr lvl="0"/>
            <a:r>
              <a:rPr lang="en-US" b="1" dirty="0">
                <a:solidFill>
                  <a:srgbClr val="FFFF00"/>
                </a:solidFill>
              </a:rPr>
              <a:t>In terms of training and development of our teachers in school, how do you address their development needs ? What about our community leaders , individually or groups, do they mentor /coach one another to achieve their VMG.</a:t>
            </a:r>
          </a:p>
        </p:txBody>
      </p:sp>
      <p:sp>
        <p:nvSpPr>
          <p:cNvPr id="6" name="Rectangle 5"/>
          <p:cNvSpPr/>
          <p:nvPr/>
        </p:nvSpPr>
        <p:spPr>
          <a:xfrm>
            <a:off x="304800" y="1966264"/>
            <a:ext cx="7369629" cy="2997872"/>
          </a:xfrm>
          <a:prstGeom prst="rect">
            <a:avLst/>
          </a:prstGeom>
        </p:spPr>
        <p:txBody>
          <a:bodyPr wrap="square">
            <a:spAutoFit/>
          </a:bodyPr>
          <a:lstStyle/>
          <a:p>
            <a:pPr marL="285750" indent="-285750">
              <a:lnSpc>
                <a:spcPct val="107000"/>
              </a:lnSpc>
              <a:spcAft>
                <a:spcPts val="0"/>
              </a:spcAft>
              <a:buFont typeface="Arial" panose="020B0604020202020204" pitchFamily="34" charset="0"/>
              <a:buChar char="•"/>
            </a:pPr>
            <a:r>
              <a:rPr lang="en-PH" dirty="0" smtClean="0">
                <a:latin typeface="Bookman Old Style" panose="02050604050505020204" pitchFamily="18" charset="0"/>
                <a:ea typeface="Bookman Old Style" panose="02050604050505020204" pitchFamily="18" charset="0"/>
                <a:cs typeface="Bookman Old Style" panose="02050604050505020204" pitchFamily="18" charset="0"/>
              </a:rPr>
              <a:t>SLAC</a:t>
            </a:r>
          </a:p>
          <a:p>
            <a:pPr marL="285750" indent="-285750">
              <a:lnSpc>
                <a:spcPct val="107000"/>
              </a:lnSpc>
              <a:spcAft>
                <a:spcPts val="0"/>
              </a:spcAft>
              <a:buFont typeface="Arial" panose="020B0604020202020204" pitchFamily="34" charset="0"/>
              <a:buChar char="•"/>
            </a:pPr>
            <a:r>
              <a:rPr lang="en-PH" dirty="0" smtClean="0">
                <a:latin typeface="Bookman Old Style" panose="02050604050505020204" pitchFamily="18" charset="0"/>
                <a:ea typeface="Times New Roman" panose="02020603050405020304" pitchFamily="18" charset="0"/>
                <a:cs typeface="Times New Roman" panose="02020603050405020304" pitchFamily="18" charset="0"/>
              </a:rPr>
              <a:t>Profile of Teachers , List of teachers enrolling Post Graduate Studies , SEAMEO and others</a:t>
            </a:r>
            <a:endParaRPr lang="en-PH"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Individual Plan for Professional </a:t>
            </a:r>
            <a:r>
              <a:rPr lang="en-PH" dirty="0" err="1">
                <a:latin typeface="Bookman Old Style" panose="02050604050505020204" pitchFamily="18" charset="0"/>
                <a:ea typeface="Bookman Old Style" panose="02050604050505020204" pitchFamily="18" charset="0"/>
                <a:cs typeface="Bookman Old Style" panose="02050604050505020204" pitchFamily="18" charset="0"/>
              </a:rPr>
              <a:t>Dev’t</a:t>
            </a:r>
            <a:r>
              <a:rPr lang="en-PH" dirty="0">
                <a:latin typeface="Bookman Old Style" panose="02050604050505020204" pitchFamily="18" charset="0"/>
                <a:ea typeface="Bookman Old Style" panose="02050604050505020204" pitchFamily="18" charset="0"/>
                <a:cs typeface="Bookman Old Style" panose="02050604050505020204" pitchFamily="18" charset="0"/>
              </a:rPr>
              <a:t> (IPPD)</a:t>
            </a:r>
            <a:endParaRPr lang="en-PH"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School Plan for Professional Development (SPDP) for Teachers</a:t>
            </a:r>
            <a:endParaRPr lang="en-PH"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Training and Development Program for </a:t>
            </a:r>
            <a:r>
              <a:rPr lang="en-PH" dirty="0" smtClean="0">
                <a:latin typeface="Bookman Old Style" panose="02050604050505020204" pitchFamily="18" charset="0"/>
                <a:ea typeface="Bookman Old Style" panose="02050604050505020204" pitchFamily="18" charset="0"/>
                <a:cs typeface="Bookman Old Style" panose="02050604050505020204" pitchFamily="18" charset="0"/>
              </a:rPr>
              <a:t>Leaders </a:t>
            </a:r>
            <a:endParaRPr lang="en-PH"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Parenting Seminar Program</a:t>
            </a:r>
            <a:endParaRPr lang="en-PH"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PH" dirty="0" smtClean="0">
                <a:latin typeface="Bookman Old Style" panose="02050604050505020204" pitchFamily="18" charset="0"/>
                <a:ea typeface="Bookman Old Style" panose="02050604050505020204" pitchFamily="18" charset="0"/>
                <a:cs typeface="Bookman Old Style" panose="02050604050505020204" pitchFamily="18" charset="0"/>
              </a:rPr>
              <a:t>Training Designs(NSET and others)</a:t>
            </a:r>
          </a:p>
          <a:p>
            <a:pPr marL="285750" indent="-285750">
              <a:buFont typeface="Arial" panose="020B0604020202020204" pitchFamily="34" charset="0"/>
              <a:buChar char="•"/>
            </a:pPr>
            <a:r>
              <a:rPr lang="en-PH" dirty="0" smtClean="0">
                <a:latin typeface="Bookman Old Style" panose="02050604050505020204" pitchFamily="18" charset="0"/>
              </a:rPr>
              <a:t>Summary of teachers attended trainings yearly</a:t>
            </a:r>
          </a:p>
          <a:p>
            <a:pPr marL="285750" indent="-285750">
              <a:buFont typeface="Arial" panose="020B0604020202020204" pitchFamily="34" charset="0"/>
              <a:buChar char="•"/>
            </a:pPr>
            <a:r>
              <a:rPr lang="en-PH" dirty="0" smtClean="0">
                <a:latin typeface="Bookman Old Style" panose="02050604050505020204" pitchFamily="18" charset="0"/>
              </a:rPr>
              <a:t>others</a:t>
            </a:r>
            <a:endParaRPr lang="en-PH" dirty="0"/>
          </a:p>
        </p:txBody>
      </p:sp>
      <p:sp>
        <p:nvSpPr>
          <p:cNvPr id="7" name="Rectangle 6"/>
          <p:cNvSpPr/>
          <p:nvPr/>
        </p:nvSpPr>
        <p:spPr>
          <a:xfrm>
            <a:off x="620486" y="5271308"/>
            <a:ext cx="7369629" cy="1277786"/>
          </a:xfrm>
          <a:prstGeom prst="rect">
            <a:avLst/>
          </a:prstGeom>
        </p:spPr>
        <p:txBody>
          <a:bodyPr wrap="square">
            <a:spAutoFit/>
          </a:bodyPr>
          <a:lstStyle/>
          <a:p>
            <a:pPr>
              <a:lnSpc>
                <a:spcPct val="107000"/>
              </a:lnSpc>
              <a:spcAft>
                <a:spcPts val="0"/>
              </a:spcAft>
            </a:pPr>
            <a:r>
              <a:rPr lang="en-PH" dirty="0" smtClean="0">
                <a:latin typeface="Bookman Old Style" panose="02050604050505020204" pitchFamily="18" charset="0"/>
                <a:ea typeface="Times New Roman" panose="02020603050405020304" pitchFamily="18" charset="0"/>
                <a:cs typeface="Times New Roman" panose="02020603050405020304" pitchFamily="18" charset="0"/>
              </a:rPr>
              <a:t>Stakeholders(GPTA/SGC/Barangay)</a:t>
            </a:r>
          </a:p>
          <a:p>
            <a:pPr>
              <a:lnSpc>
                <a:spcPct val="107000"/>
              </a:lnSpc>
              <a:spcAft>
                <a:spcPts val="0"/>
              </a:spcAft>
            </a:pPr>
            <a:r>
              <a:rPr lang="en-PH" dirty="0" smtClean="0">
                <a:latin typeface="Bookman Old Style" panose="02050604050505020204" pitchFamily="18" charset="0"/>
                <a:ea typeface="Times New Roman" panose="02020603050405020304" pitchFamily="18" charset="0"/>
                <a:cs typeface="Times New Roman" panose="02020603050405020304" pitchFamily="18" charset="0"/>
              </a:rPr>
              <a:t>Development Process</a:t>
            </a:r>
          </a:p>
          <a:p>
            <a:pPr>
              <a:lnSpc>
                <a:spcPct val="107000"/>
              </a:lnSpc>
              <a:spcAft>
                <a:spcPts val="0"/>
              </a:spcAft>
            </a:pPr>
            <a:r>
              <a:rPr lang="en-PH" dirty="0" smtClean="0">
                <a:latin typeface="Bookman Old Style" panose="02050604050505020204" pitchFamily="18" charset="0"/>
                <a:cs typeface="Times New Roman" panose="02020603050405020304" pitchFamily="18" charset="0"/>
              </a:rPr>
              <a:t>Activities that school and community had coached/mentored one other </a:t>
            </a:r>
            <a:endParaRPr lang="en-PH" dirty="0"/>
          </a:p>
        </p:txBody>
      </p:sp>
    </p:spTree>
    <p:extLst>
      <p:ext uri="{BB962C8B-B14F-4D97-AF65-F5344CB8AC3E}">
        <p14:creationId xmlns:p14="http://schemas.microsoft.com/office/powerpoint/2010/main" val="3131618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11310257" y="6202683"/>
            <a:ext cx="881743" cy="655317"/>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326057" y="250763"/>
            <a:ext cx="5791713" cy="523220"/>
          </a:xfrm>
          <a:prstGeom prst="rect">
            <a:avLst/>
          </a:prstGeom>
        </p:spPr>
        <p:txBody>
          <a:bodyPr wrap="square">
            <a:spAutoFit/>
          </a:bodyPr>
          <a:lstStyle/>
          <a:p>
            <a:r>
              <a:rPr lang="en-PH" sz="2800" dirty="0" smtClean="0"/>
              <a:t>Curriculum and Instruction</a:t>
            </a:r>
            <a:endParaRPr lang="en-PH" sz="2800" dirty="0"/>
          </a:p>
        </p:txBody>
      </p:sp>
      <p:sp>
        <p:nvSpPr>
          <p:cNvPr id="9" name="TextBox 8"/>
          <p:cNvSpPr txBox="1"/>
          <p:nvPr/>
        </p:nvSpPr>
        <p:spPr>
          <a:xfrm>
            <a:off x="783772" y="689757"/>
            <a:ext cx="10232572" cy="1569660"/>
          </a:xfrm>
          <a:prstGeom prst="rect">
            <a:avLst/>
          </a:prstGeom>
          <a:noFill/>
        </p:spPr>
        <p:txBody>
          <a:bodyPr wrap="square" rtlCol="0">
            <a:spAutoFit/>
          </a:bodyPr>
          <a:lstStyle/>
          <a:p>
            <a:r>
              <a:rPr lang="en-PH" sz="2400" dirty="0" smtClean="0">
                <a:solidFill>
                  <a:srgbClr val="00B0F0"/>
                </a:solidFill>
              </a:rPr>
              <a:t>What are the school differentiated programs that addressed school needs and were benchmarked by other schools</a:t>
            </a:r>
            <a:r>
              <a:rPr lang="en-PH" sz="2400" dirty="0">
                <a:solidFill>
                  <a:srgbClr val="00B0F0"/>
                </a:solidFill>
              </a:rPr>
              <a:t>. How do you maintain the good environment ? (intervention)</a:t>
            </a:r>
          </a:p>
          <a:p>
            <a:endParaRPr lang="en-PH" sz="2400" dirty="0">
              <a:solidFill>
                <a:srgbClr val="00B0F0"/>
              </a:solidFill>
            </a:endParaRPr>
          </a:p>
        </p:txBody>
      </p:sp>
      <p:sp>
        <p:nvSpPr>
          <p:cNvPr id="14" name="TextBox 13"/>
          <p:cNvSpPr txBox="1"/>
          <p:nvPr/>
        </p:nvSpPr>
        <p:spPr>
          <a:xfrm>
            <a:off x="566057" y="1922625"/>
            <a:ext cx="2928257" cy="3139321"/>
          </a:xfrm>
          <a:prstGeom prst="rect">
            <a:avLst/>
          </a:prstGeom>
          <a:noFill/>
        </p:spPr>
        <p:txBody>
          <a:bodyPr wrap="square" rtlCol="0">
            <a:spAutoFit/>
          </a:bodyPr>
          <a:lstStyle/>
          <a:p>
            <a:r>
              <a:rPr lang="en-PH" dirty="0" smtClean="0"/>
              <a:t>Basis for Interventions :</a:t>
            </a:r>
          </a:p>
          <a:p>
            <a:r>
              <a:rPr lang="en-PH" dirty="0" smtClean="0"/>
              <a:t>Phil-</a:t>
            </a:r>
            <a:r>
              <a:rPr lang="en-PH" dirty="0" err="1" smtClean="0"/>
              <a:t>Iri</a:t>
            </a:r>
            <a:r>
              <a:rPr lang="en-PH" dirty="0" smtClean="0"/>
              <a:t> Result</a:t>
            </a:r>
          </a:p>
          <a:p>
            <a:r>
              <a:rPr lang="en-PH" dirty="0" smtClean="0"/>
              <a:t>PARDO</a:t>
            </a:r>
          </a:p>
          <a:p>
            <a:r>
              <a:rPr lang="en-PH" dirty="0" smtClean="0"/>
              <a:t>Test Result</a:t>
            </a:r>
          </a:p>
          <a:p>
            <a:r>
              <a:rPr lang="en-PH" dirty="0" smtClean="0"/>
              <a:t>Feeding Result </a:t>
            </a:r>
          </a:p>
          <a:p>
            <a:r>
              <a:rPr lang="en-PH" dirty="0" smtClean="0"/>
              <a:t>Potential Leaders (pupils) and </a:t>
            </a:r>
          </a:p>
          <a:p>
            <a:r>
              <a:rPr lang="en-PH" dirty="0" smtClean="0"/>
              <a:t>Others </a:t>
            </a:r>
          </a:p>
          <a:p>
            <a:r>
              <a:rPr lang="en-PH" dirty="0" smtClean="0"/>
              <a:t> </a:t>
            </a:r>
          </a:p>
          <a:p>
            <a:endParaRPr lang="en-PH" dirty="0" smtClean="0"/>
          </a:p>
          <a:p>
            <a:endParaRPr lang="en-PH" dirty="0"/>
          </a:p>
        </p:txBody>
      </p:sp>
      <p:sp>
        <p:nvSpPr>
          <p:cNvPr id="15" name="TextBox 14"/>
          <p:cNvSpPr txBox="1"/>
          <p:nvPr/>
        </p:nvSpPr>
        <p:spPr>
          <a:xfrm>
            <a:off x="566057" y="4329112"/>
            <a:ext cx="4397829" cy="2031325"/>
          </a:xfrm>
          <a:prstGeom prst="rect">
            <a:avLst/>
          </a:prstGeom>
          <a:noFill/>
        </p:spPr>
        <p:txBody>
          <a:bodyPr wrap="square" rtlCol="0">
            <a:spAutoFit/>
          </a:bodyPr>
          <a:lstStyle/>
          <a:p>
            <a:r>
              <a:rPr lang="en-PH" dirty="0" smtClean="0"/>
              <a:t>Initiated Programs:</a:t>
            </a:r>
          </a:p>
          <a:p>
            <a:r>
              <a:rPr lang="en-PH" dirty="0" smtClean="0"/>
              <a:t>School Reading Program with Monitoring Tool with accomplishment  </a:t>
            </a:r>
          </a:p>
          <a:p>
            <a:r>
              <a:rPr lang="en-PH" dirty="0" smtClean="0"/>
              <a:t>Others: </a:t>
            </a:r>
          </a:p>
          <a:p>
            <a:r>
              <a:rPr lang="en-PH" dirty="0" smtClean="0"/>
              <a:t>Programs /projects that were benchmarked (documents)</a:t>
            </a:r>
          </a:p>
          <a:p>
            <a:r>
              <a:rPr lang="en-PH" dirty="0" smtClean="0"/>
              <a:t> </a:t>
            </a:r>
          </a:p>
        </p:txBody>
      </p:sp>
      <p:sp>
        <p:nvSpPr>
          <p:cNvPr id="16" name="Rectangle 15"/>
          <p:cNvSpPr/>
          <p:nvPr/>
        </p:nvSpPr>
        <p:spPr>
          <a:xfrm>
            <a:off x="5421601" y="2189291"/>
            <a:ext cx="6096000" cy="2862322"/>
          </a:xfrm>
          <a:prstGeom prst="rect">
            <a:avLst/>
          </a:prstGeom>
        </p:spPr>
        <p:txBody>
          <a:bodyPr>
            <a:spAutoFit/>
          </a:bodyPr>
          <a:lstStyle/>
          <a:p>
            <a:r>
              <a:rPr lang="en-PH" dirty="0"/>
              <a:t>Implementation Documents:</a:t>
            </a:r>
          </a:p>
          <a:p>
            <a:r>
              <a:rPr lang="en-PH" dirty="0"/>
              <a:t>* Science Curriculum (DO 53 &amp; 57 s. 2012)</a:t>
            </a:r>
          </a:p>
          <a:p>
            <a:r>
              <a:rPr lang="en-PH" dirty="0"/>
              <a:t>* Sports Curriculum (DO 56, s. 2012)</a:t>
            </a:r>
          </a:p>
          <a:p>
            <a:r>
              <a:rPr lang="en-PH" dirty="0"/>
              <a:t>* Arts Curriculum (DO 56, s. 2012)</a:t>
            </a:r>
          </a:p>
          <a:p>
            <a:r>
              <a:rPr lang="en-PH" dirty="0"/>
              <a:t>* Curriculum for Journalism (DO 46, s. 2012) * Foreign Language  </a:t>
            </a:r>
          </a:p>
          <a:p>
            <a:r>
              <a:rPr lang="en-PH" dirty="0"/>
              <a:t>* SPED (DO 60, s. 2003)</a:t>
            </a:r>
          </a:p>
          <a:p>
            <a:r>
              <a:rPr lang="en-PH" dirty="0"/>
              <a:t>* Madrasah Education (DO 40, s. 2011)</a:t>
            </a:r>
          </a:p>
          <a:p>
            <a:r>
              <a:rPr lang="en-PH" dirty="0"/>
              <a:t>* IP Educ. (DO 62, s. 2012)</a:t>
            </a:r>
          </a:p>
          <a:p>
            <a:r>
              <a:rPr lang="en-PH" dirty="0" smtClean="0"/>
              <a:t>others</a:t>
            </a:r>
            <a:endParaRPr lang="en-PH" dirty="0"/>
          </a:p>
        </p:txBody>
      </p:sp>
    </p:spTree>
    <p:extLst>
      <p:ext uri="{BB962C8B-B14F-4D97-AF65-F5344CB8AC3E}">
        <p14:creationId xmlns:p14="http://schemas.microsoft.com/office/powerpoint/2010/main" val="39282082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11310257" y="6202683"/>
            <a:ext cx="881743" cy="65531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44736" y="174563"/>
            <a:ext cx="5283626" cy="584775"/>
          </a:xfrm>
          <a:prstGeom prst="rect">
            <a:avLst/>
          </a:prstGeom>
        </p:spPr>
        <p:txBody>
          <a:bodyPr wrap="none">
            <a:spAutoFit/>
          </a:bodyPr>
          <a:lstStyle/>
          <a:p>
            <a:r>
              <a:rPr lang="en-PH" sz="3200" dirty="0"/>
              <a:t>Curriculum and Instruction</a:t>
            </a:r>
          </a:p>
        </p:txBody>
      </p:sp>
      <p:sp>
        <p:nvSpPr>
          <p:cNvPr id="3" name="TextBox 2"/>
          <p:cNvSpPr txBox="1"/>
          <p:nvPr/>
        </p:nvSpPr>
        <p:spPr>
          <a:xfrm>
            <a:off x="598714" y="990600"/>
            <a:ext cx="9884229" cy="1200329"/>
          </a:xfrm>
          <a:prstGeom prst="rect">
            <a:avLst/>
          </a:prstGeom>
          <a:noFill/>
        </p:spPr>
        <p:txBody>
          <a:bodyPr wrap="square" rtlCol="0">
            <a:spAutoFit/>
          </a:bodyPr>
          <a:lstStyle/>
          <a:p>
            <a:r>
              <a:rPr lang="en-PH" sz="2400" dirty="0" smtClean="0">
                <a:solidFill>
                  <a:srgbClr val="00B050"/>
                </a:solidFill>
              </a:rPr>
              <a:t>Do you have localized curriculum /approaches/ other best practices / project/  that were benchmarked by other schools and it will prove that this project uses the school as learning laboratory ?</a:t>
            </a:r>
            <a:endParaRPr lang="en-PH" sz="2400" dirty="0">
              <a:solidFill>
                <a:srgbClr val="00B050"/>
              </a:solidFill>
            </a:endParaRPr>
          </a:p>
        </p:txBody>
      </p:sp>
      <p:sp>
        <p:nvSpPr>
          <p:cNvPr id="4" name="Rectangle 3"/>
          <p:cNvSpPr/>
          <p:nvPr/>
        </p:nvSpPr>
        <p:spPr>
          <a:xfrm>
            <a:off x="827315" y="2643112"/>
            <a:ext cx="6096000" cy="3139321"/>
          </a:xfrm>
          <a:prstGeom prst="rect">
            <a:avLst/>
          </a:prstGeom>
        </p:spPr>
        <p:txBody>
          <a:bodyPr>
            <a:spAutoFit/>
          </a:bodyPr>
          <a:lstStyle/>
          <a:p>
            <a:r>
              <a:rPr lang="en-PH" dirty="0"/>
              <a:t>Localized Curriculum: </a:t>
            </a:r>
          </a:p>
          <a:p>
            <a:r>
              <a:rPr lang="en-PH" dirty="0"/>
              <a:t>- Contextualized LMs/TGs</a:t>
            </a:r>
          </a:p>
          <a:p>
            <a:r>
              <a:rPr lang="en-PH" dirty="0"/>
              <a:t>- Big Books</a:t>
            </a:r>
          </a:p>
          <a:p>
            <a:r>
              <a:rPr lang="en-PH" dirty="0"/>
              <a:t>- Curriculum </a:t>
            </a:r>
            <a:r>
              <a:rPr lang="en-PH" dirty="0" smtClean="0"/>
              <a:t>Adaptation</a:t>
            </a:r>
            <a:endParaRPr lang="en-PH" dirty="0"/>
          </a:p>
          <a:p>
            <a:r>
              <a:rPr lang="en-PH" dirty="0"/>
              <a:t>- MTB Dictionary</a:t>
            </a:r>
          </a:p>
          <a:p>
            <a:r>
              <a:rPr lang="en-PH" dirty="0"/>
              <a:t>- IMs on IKSP</a:t>
            </a:r>
          </a:p>
          <a:p>
            <a:r>
              <a:rPr lang="en-PH" dirty="0"/>
              <a:t>* Improvised IMs</a:t>
            </a:r>
          </a:p>
          <a:p>
            <a:pPr marL="285750" indent="-285750">
              <a:buFont typeface="Arial" panose="020B0604020202020204" pitchFamily="34" charset="0"/>
              <a:buChar char="•"/>
            </a:pPr>
            <a:r>
              <a:rPr lang="en-PH" dirty="0" smtClean="0"/>
              <a:t>ARATA </a:t>
            </a:r>
            <a:r>
              <a:rPr lang="en-PH" dirty="0"/>
              <a:t>based on </a:t>
            </a:r>
            <a:r>
              <a:rPr lang="en-PH" dirty="0" smtClean="0"/>
              <a:t>EGRA</a:t>
            </a:r>
          </a:p>
          <a:p>
            <a:pPr marL="285750" indent="-285750">
              <a:buFont typeface="Arial" panose="020B0604020202020204" pitchFamily="34" charset="0"/>
              <a:buChar char="•"/>
            </a:pPr>
            <a:r>
              <a:rPr lang="en-PH" dirty="0" smtClean="0"/>
              <a:t>others</a:t>
            </a:r>
            <a:endParaRPr lang="en-PH" dirty="0"/>
          </a:p>
          <a:p>
            <a:endParaRPr lang="en-PH" dirty="0"/>
          </a:p>
          <a:p>
            <a:endParaRPr lang="en-PH" dirty="0"/>
          </a:p>
        </p:txBody>
      </p:sp>
    </p:spTree>
    <p:extLst>
      <p:ext uri="{BB962C8B-B14F-4D97-AF65-F5344CB8AC3E}">
        <p14:creationId xmlns:p14="http://schemas.microsoft.com/office/powerpoint/2010/main" val="12619219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11310257" y="6202683"/>
            <a:ext cx="881743" cy="65531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55622" y="337848"/>
            <a:ext cx="4639860" cy="523220"/>
          </a:xfrm>
          <a:prstGeom prst="rect">
            <a:avLst/>
          </a:prstGeom>
        </p:spPr>
        <p:txBody>
          <a:bodyPr wrap="none">
            <a:spAutoFit/>
          </a:bodyPr>
          <a:lstStyle/>
          <a:p>
            <a:r>
              <a:rPr lang="en-PH" sz="2800" dirty="0"/>
              <a:t>Curriculum and Instruction</a:t>
            </a:r>
          </a:p>
        </p:txBody>
      </p:sp>
      <p:sp>
        <p:nvSpPr>
          <p:cNvPr id="3" name="TextBox 2"/>
          <p:cNvSpPr txBox="1"/>
          <p:nvPr/>
        </p:nvSpPr>
        <p:spPr>
          <a:xfrm>
            <a:off x="664028" y="1186543"/>
            <a:ext cx="10526485" cy="830997"/>
          </a:xfrm>
          <a:prstGeom prst="rect">
            <a:avLst/>
          </a:prstGeom>
          <a:noFill/>
        </p:spPr>
        <p:txBody>
          <a:bodyPr wrap="square" rtlCol="0">
            <a:spAutoFit/>
          </a:bodyPr>
          <a:lstStyle/>
          <a:p>
            <a:r>
              <a:rPr lang="en-PH" sz="2400" b="1" dirty="0" smtClean="0">
                <a:solidFill>
                  <a:srgbClr val="00B050"/>
                </a:solidFill>
              </a:rPr>
              <a:t>Do you have monitoring system / feedback which is accepted regularly  and used for decision making for continuous improvement</a:t>
            </a:r>
            <a:endParaRPr lang="en-PH" sz="2400" b="1" dirty="0">
              <a:solidFill>
                <a:srgbClr val="00B050"/>
              </a:solidFill>
            </a:endParaRPr>
          </a:p>
        </p:txBody>
      </p:sp>
      <p:sp>
        <p:nvSpPr>
          <p:cNvPr id="4" name="TextBox 3"/>
          <p:cNvSpPr txBox="1"/>
          <p:nvPr/>
        </p:nvSpPr>
        <p:spPr>
          <a:xfrm>
            <a:off x="838200" y="2525486"/>
            <a:ext cx="9329057" cy="2585323"/>
          </a:xfrm>
          <a:prstGeom prst="rect">
            <a:avLst/>
          </a:prstGeom>
          <a:noFill/>
        </p:spPr>
        <p:txBody>
          <a:bodyPr wrap="square" rtlCol="0">
            <a:spAutoFit/>
          </a:bodyPr>
          <a:lstStyle/>
          <a:p>
            <a:r>
              <a:rPr lang="en-PH" dirty="0" smtClean="0"/>
              <a:t>Feedback System (needs to be processed)</a:t>
            </a:r>
          </a:p>
          <a:p>
            <a:r>
              <a:rPr lang="en-PH" dirty="0" smtClean="0"/>
              <a:t>SMEA with stakeholders participation (Results)</a:t>
            </a:r>
          </a:p>
          <a:p>
            <a:r>
              <a:rPr lang="en-PH" dirty="0" smtClean="0"/>
              <a:t>Research outputs(CI , Non-CI)</a:t>
            </a:r>
          </a:p>
          <a:p>
            <a:r>
              <a:rPr lang="en-PH" dirty="0"/>
              <a:t> </a:t>
            </a:r>
            <a:r>
              <a:rPr lang="en-PH" dirty="0" smtClean="0"/>
              <a:t>                Basis for immediate action for concerns</a:t>
            </a:r>
          </a:p>
          <a:p>
            <a:r>
              <a:rPr lang="en-PH" dirty="0" smtClean="0"/>
              <a:t>Homeroom Meetings showing Agenda , Minutes and Attendance</a:t>
            </a:r>
          </a:p>
          <a:p>
            <a:r>
              <a:rPr lang="en-PH" dirty="0" smtClean="0"/>
              <a:t>others</a:t>
            </a:r>
          </a:p>
          <a:p>
            <a:endParaRPr lang="en-PH" dirty="0" smtClean="0"/>
          </a:p>
          <a:p>
            <a:endParaRPr lang="en-PH" dirty="0" smtClean="0"/>
          </a:p>
          <a:p>
            <a:endParaRPr lang="en-PH" dirty="0"/>
          </a:p>
        </p:txBody>
      </p:sp>
    </p:spTree>
    <p:extLst>
      <p:ext uri="{BB962C8B-B14F-4D97-AF65-F5344CB8AC3E}">
        <p14:creationId xmlns:p14="http://schemas.microsoft.com/office/powerpoint/2010/main" val="26439356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11310257" y="6202683"/>
            <a:ext cx="881743" cy="65531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55622" y="337848"/>
            <a:ext cx="4639860" cy="523220"/>
          </a:xfrm>
          <a:prstGeom prst="rect">
            <a:avLst/>
          </a:prstGeom>
        </p:spPr>
        <p:txBody>
          <a:bodyPr wrap="none">
            <a:spAutoFit/>
          </a:bodyPr>
          <a:lstStyle/>
          <a:p>
            <a:r>
              <a:rPr lang="en-PH" sz="2800" dirty="0"/>
              <a:t>Curriculum and Instruction</a:t>
            </a:r>
          </a:p>
        </p:txBody>
      </p:sp>
      <p:sp>
        <p:nvSpPr>
          <p:cNvPr id="3" name="TextBox 2"/>
          <p:cNvSpPr txBox="1"/>
          <p:nvPr/>
        </p:nvSpPr>
        <p:spPr>
          <a:xfrm>
            <a:off x="664028" y="1186543"/>
            <a:ext cx="10526485" cy="830997"/>
          </a:xfrm>
          <a:prstGeom prst="rect">
            <a:avLst/>
          </a:prstGeom>
          <a:noFill/>
        </p:spPr>
        <p:txBody>
          <a:bodyPr wrap="square" rtlCol="0">
            <a:spAutoFit/>
          </a:bodyPr>
          <a:lstStyle/>
          <a:p>
            <a:r>
              <a:rPr lang="en-PH" sz="2400" b="1" dirty="0" smtClean="0">
                <a:solidFill>
                  <a:srgbClr val="00B050"/>
                </a:solidFill>
              </a:rPr>
              <a:t>Do you have monitoring tool to get data for the  development of the learners?</a:t>
            </a:r>
            <a:endParaRPr lang="en-PH" sz="2400" b="1" dirty="0">
              <a:solidFill>
                <a:srgbClr val="00B050"/>
              </a:solidFill>
            </a:endParaRPr>
          </a:p>
        </p:txBody>
      </p:sp>
      <p:sp>
        <p:nvSpPr>
          <p:cNvPr id="4" name="TextBox 3"/>
          <p:cNvSpPr txBox="1"/>
          <p:nvPr/>
        </p:nvSpPr>
        <p:spPr>
          <a:xfrm>
            <a:off x="761999" y="2449285"/>
            <a:ext cx="5442857" cy="2031325"/>
          </a:xfrm>
          <a:prstGeom prst="rect">
            <a:avLst/>
          </a:prstGeom>
          <a:noFill/>
        </p:spPr>
        <p:txBody>
          <a:bodyPr wrap="square" rtlCol="0">
            <a:spAutoFit/>
          </a:bodyPr>
          <a:lstStyle/>
          <a:p>
            <a:r>
              <a:rPr lang="en-PH" dirty="0" smtClean="0"/>
              <a:t>Feeding Monitoring Tool</a:t>
            </a:r>
          </a:p>
          <a:p>
            <a:r>
              <a:rPr lang="en-PH" dirty="0" smtClean="0"/>
              <a:t>Reading Monitoring Tool</a:t>
            </a:r>
          </a:p>
          <a:p>
            <a:r>
              <a:rPr lang="en-PH" dirty="0" smtClean="0"/>
              <a:t>Projects Monitoring  Tool</a:t>
            </a:r>
          </a:p>
          <a:p>
            <a:r>
              <a:rPr lang="en-PH" dirty="0" smtClean="0"/>
              <a:t>Remedial Monitoring Tool</a:t>
            </a:r>
          </a:p>
          <a:p>
            <a:r>
              <a:rPr lang="en-PH" dirty="0" smtClean="0"/>
              <a:t>others</a:t>
            </a:r>
          </a:p>
          <a:p>
            <a:endParaRPr lang="en-PH" dirty="0" smtClean="0"/>
          </a:p>
          <a:p>
            <a:endParaRPr lang="en-PH" dirty="0"/>
          </a:p>
        </p:txBody>
      </p:sp>
    </p:spTree>
    <p:extLst>
      <p:ext uri="{BB962C8B-B14F-4D97-AF65-F5344CB8AC3E}">
        <p14:creationId xmlns:p14="http://schemas.microsoft.com/office/powerpoint/2010/main" val="12709101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757" y="732976"/>
            <a:ext cx="10385196" cy="5570756"/>
          </a:xfrm>
          <a:prstGeom prst="rect">
            <a:avLst/>
          </a:prstGeom>
          <a:ln>
            <a:solidFill>
              <a:srgbClr val="00B05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PH" sz="3600" u="sng" dirty="0" smtClean="0"/>
              <a:t>Objective</a:t>
            </a:r>
            <a:endParaRPr lang="en-PH" sz="3200" dirty="0" smtClean="0"/>
          </a:p>
          <a:p>
            <a:endParaRPr lang="en-PH" sz="3200" dirty="0" smtClean="0"/>
          </a:p>
          <a:p>
            <a:pPr marL="285750" indent="-285750">
              <a:buFont typeface="Wingdings" panose="05000000000000000000" pitchFamily="2" charset="2"/>
              <a:buChar char="§"/>
            </a:pPr>
            <a:r>
              <a:rPr lang="en-PH" sz="3200" dirty="0"/>
              <a:t> </a:t>
            </a:r>
            <a:r>
              <a:rPr lang="en-PH" sz="3200" dirty="0" smtClean="0"/>
              <a:t>    To provide technical assistance to areas of Leadership and Governance , Curriculum and Learning , </a:t>
            </a:r>
            <a:r>
              <a:rPr lang="en-PH" sz="3200" dirty="0" smtClean="0"/>
              <a:t> </a:t>
            </a:r>
            <a:r>
              <a:rPr lang="en-PH" sz="3200" dirty="0" smtClean="0">
                <a:solidFill>
                  <a:schemeClr val="tx2">
                    <a:lumMod val="50000"/>
                  </a:schemeClr>
                </a:solidFill>
              </a:rPr>
              <a:t>Accountability </a:t>
            </a:r>
            <a:r>
              <a:rPr lang="en-PH" sz="3200" dirty="0" smtClean="0">
                <a:solidFill>
                  <a:schemeClr val="tx2">
                    <a:lumMod val="50000"/>
                  </a:schemeClr>
                </a:solidFill>
              </a:rPr>
              <a:t>and Continuous Improvement , and Management of Resources </a:t>
            </a:r>
            <a:r>
              <a:rPr lang="en-PH" sz="3200" dirty="0" smtClean="0"/>
              <a:t>in terms of documentation , possible MOVs and the conduct of Document –Analysis, Observation and Discussion (D.O.D</a:t>
            </a:r>
            <a:r>
              <a:rPr lang="en-PH" sz="3200" dirty="0" smtClean="0"/>
              <a:t>)</a:t>
            </a:r>
          </a:p>
          <a:p>
            <a:pPr marL="285750" indent="-285750">
              <a:buFont typeface="Wingdings" panose="05000000000000000000" pitchFamily="2" charset="2"/>
              <a:buChar char="§"/>
            </a:pPr>
            <a:endParaRPr lang="en-PH" sz="3200" dirty="0" smtClean="0"/>
          </a:p>
          <a:p>
            <a:endParaRPr lang="en-PH" sz="3200" dirty="0"/>
          </a:p>
        </p:txBody>
      </p:sp>
      <p:pic>
        <p:nvPicPr>
          <p:cNvPr id="3" name="Picture 7" descr="Image result for free pictures of assessment or vali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376" y="96818"/>
            <a:ext cx="984595" cy="104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188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11310257" y="6202683"/>
            <a:ext cx="881743" cy="65531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55622" y="337848"/>
            <a:ext cx="4639860" cy="523220"/>
          </a:xfrm>
          <a:prstGeom prst="rect">
            <a:avLst/>
          </a:prstGeom>
        </p:spPr>
        <p:txBody>
          <a:bodyPr wrap="none">
            <a:spAutoFit/>
          </a:bodyPr>
          <a:lstStyle/>
          <a:p>
            <a:r>
              <a:rPr lang="en-PH" sz="2800" dirty="0"/>
              <a:t>Curriculum and Instruction</a:t>
            </a:r>
          </a:p>
        </p:txBody>
      </p:sp>
      <p:sp>
        <p:nvSpPr>
          <p:cNvPr id="3" name="TextBox 2"/>
          <p:cNvSpPr txBox="1"/>
          <p:nvPr/>
        </p:nvSpPr>
        <p:spPr>
          <a:xfrm>
            <a:off x="664028" y="1186543"/>
            <a:ext cx="10526485" cy="830997"/>
          </a:xfrm>
          <a:prstGeom prst="rect">
            <a:avLst/>
          </a:prstGeom>
          <a:noFill/>
        </p:spPr>
        <p:txBody>
          <a:bodyPr wrap="square" rtlCol="0">
            <a:spAutoFit/>
          </a:bodyPr>
          <a:lstStyle/>
          <a:p>
            <a:r>
              <a:rPr lang="en-PH" sz="2400" b="1" dirty="0" smtClean="0">
                <a:solidFill>
                  <a:srgbClr val="00B050"/>
                </a:solidFill>
              </a:rPr>
              <a:t>Do you have proof of school assessment results that were used for collaborative interventions?</a:t>
            </a:r>
            <a:endParaRPr lang="en-PH" sz="2400" b="1" dirty="0">
              <a:solidFill>
                <a:srgbClr val="00B050"/>
              </a:solidFill>
            </a:endParaRPr>
          </a:p>
        </p:txBody>
      </p:sp>
      <p:sp>
        <p:nvSpPr>
          <p:cNvPr id="5" name="Rectangle 4"/>
          <p:cNvSpPr/>
          <p:nvPr/>
        </p:nvSpPr>
        <p:spPr>
          <a:xfrm>
            <a:off x="1437881" y="2465925"/>
            <a:ext cx="7717005" cy="2862322"/>
          </a:xfrm>
          <a:prstGeom prst="rect">
            <a:avLst/>
          </a:prstGeom>
        </p:spPr>
        <p:txBody>
          <a:bodyPr wrap="square">
            <a:spAutoFit/>
          </a:bodyPr>
          <a:lstStyle/>
          <a:p>
            <a:r>
              <a:rPr lang="en-PH" dirty="0"/>
              <a:t>* Teachers’ Test Notebook</a:t>
            </a:r>
          </a:p>
          <a:p>
            <a:r>
              <a:rPr lang="en-PH" dirty="0"/>
              <a:t>* Teachers’ Portfolio</a:t>
            </a:r>
          </a:p>
          <a:p>
            <a:r>
              <a:rPr lang="en-PH" dirty="0"/>
              <a:t>* Test Results &amp; Analysis of any the following Tools:</a:t>
            </a:r>
          </a:p>
          <a:p>
            <a:r>
              <a:rPr lang="en-PH" dirty="0"/>
              <a:t>- EGRA resulting to ARATA</a:t>
            </a:r>
          </a:p>
          <a:p>
            <a:r>
              <a:rPr lang="en-PH" dirty="0"/>
              <a:t>- Phil-IRI results used in developing Reading Program</a:t>
            </a:r>
          </a:p>
          <a:p>
            <a:r>
              <a:rPr lang="en-PH" dirty="0"/>
              <a:t>- Pre-Test /Diagnostic Tests</a:t>
            </a:r>
          </a:p>
          <a:p>
            <a:r>
              <a:rPr lang="en-PH" dirty="0"/>
              <a:t>- Formative/Summative Tests (HOTS or aligned with KPUP) used in designing Remediation Programs</a:t>
            </a:r>
          </a:p>
          <a:p>
            <a:pPr marL="285750" indent="-285750">
              <a:buFont typeface="Arial" panose="020B0604020202020204" pitchFamily="34" charset="0"/>
              <a:buChar char="•"/>
            </a:pPr>
            <a:r>
              <a:rPr lang="en-PH" dirty="0" smtClean="0"/>
              <a:t>Enhanced </a:t>
            </a:r>
            <a:r>
              <a:rPr lang="en-PH" dirty="0"/>
              <a:t>Assessment Tools adopted from Partners (ex. Save </a:t>
            </a:r>
            <a:r>
              <a:rPr lang="en-PH" dirty="0" smtClean="0"/>
              <a:t>)</a:t>
            </a:r>
          </a:p>
          <a:p>
            <a:pPr marL="285750" indent="-285750">
              <a:buFont typeface="Arial" panose="020B0604020202020204" pitchFamily="34" charset="0"/>
              <a:buChar char="•"/>
            </a:pPr>
            <a:r>
              <a:rPr lang="en-PH" dirty="0" smtClean="0"/>
              <a:t>others</a:t>
            </a:r>
            <a:endParaRPr lang="en-PH" dirty="0"/>
          </a:p>
        </p:txBody>
      </p:sp>
    </p:spTree>
    <p:extLst>
      <p:ext uri="{BB962C8B-B14F-4D97-AF65-F5344CB8AC3E}">
        <p14:creationId xmlns:p14="http://schemas.microsoft.com/office/powerpoint/2010/main" val="1197023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11310257" y="6202683"/>
            <a:ext cx="881743" cy="655317"/>
          </a:xfrm>
          <a:prstGeom prst="rect">
            <a:avLst/>
          </a:prstGeom>
          <a:noFill/>
          <a:ln>
            <a:noFill/>
          </a:ln>
          <a:extLst>
            <a:ext uri="{53640926-AAD7-44D8-BBD7-CCE9431645EC}">
              <a14:shadowObscured xmlns:a14="http://schemas.microsoft.com/office/drawing/2010/main"/>
            </a:ext>
          </a:extLst>
        </p:spPr>
      </p:pic>
      <p:sp>
        <p:nvSpPr>
          <p:cNvPr id="2" name="Rectangle 1"/>
          <p:cNvSpPr/>
          <p:nvPr/>
        </p:nvSpPr>
        <p:spPr>
          <a:xfrm>
            <a:off x="455622" y="337848"/>
            <a:ext cx="4639860" cy="523220"/>
          </a:xfrm>
          <a:prstGeom prst="rect">
            <a:avLst/>
          </a:prstGeom>
        </p:spPr>
        <p:txBody>
          <a:bodyPr wrap="none">
            <a:spAutoFit/>
          </a:bodyPr>
          <a:lstStyle/>
          <a:p>
            <a:r>
              <a:rPr lang="en-PH" sz="2800" dirty="0"/>
              <a:t>Curriculum and Instruction</a:t>
            </a:r>
          </a:p>
        </p:txBody>
      </p:sp>
      <p:sp>
        <p:nvSpPr>
          <p:cNvPr id="4" name="TextBox 3"/>
          <p:cNvSpPr txBox="1"/>
          <p:nvPr/>
        </p:nvSpPr>
        <p:spPr>
          <a:xfrm>
            <a:off x="756556" y="1317169"/>
            <a:ext cx="10755086" cy="1200329"/>
          </a:xfrm>
          <a:prstGeom prst="rect">
            <a:avLst/>
          </a:prstGeom>
          <a:noFill/>
        </p:spPr>
        <p:txBody>
          <a:bodyPr wrap="square" rtlCol="0">
            <a:spAutoFit/>
          </a:bodyPr>
          <a:lstStyle/>
          <a:p>
            <a:r>
              <a:rPr lang="en-PH" sz="2400" b="1" dirty="0" smtClean="0">
                <a:solidFill>
                  <a:srgbClr val="00B050"/>
                </a:solidFill>
              </a:rPr>
              <a:t>Do you practice Child Right Protection Policy  and if so, what are proofs/ activities  that the school  adheres child’s right protection requirement.</a:t>
            </a:r>
            <a:endParaRPr lang="en-PH" sz="2400" b="1" dirty="0">
              <a:solidFill>
                <a:srgbClr val="00B050"/>
              </a:solidFill>
            </a:endParaRPr>
          </a:p>
        </p:txBody>
      </p:sp>
      <p:sp>
        <p:nvSpPr>
          <p:cNvPr id="6" name="TextBox 5"/>
          <p:cNvSpPr txBox="1"/>
          <p:nvPr/>
        </p:nvSpPr>
        <p:spPr>
          <a:xfrm>
            <a:off x="1208313" y="3113315"/>
            <a:ext cx="10101943" cy="1477328"/>
          </a:xfrm>
          <a:prstGeom prst="rect">
            <a:avLst/>
          </a:prstGeom>
          <a:noFill/>
        </p:spPr>
        <p:txBody>
          <a:bodyPr wrap="square" rtlCol="0">
            <a:spAutoFit/>
          </a:bodyPr>
          <a:lstStyle/>
          <a:p>
            <a:r>
              <a:rPr lang="en-PH" dirty="0"/>
              <a:t>Child Protection Policy Implementation Report cum CFSS</a:t>
            </a:r>
          </a:p>
          <a:p>
            <a:pPr marL="285750" indent="-285750">
              <a:buFont typeface="Arial" panose="020B0604020202020204" pitchFamily="34" charset="0"/>
              <a:buChar char="•"/>
            </a:pPr>
            <a:r>
              <a:rPr lang="en-PH" dirty="0" smtClean="0"/>
              <a:t>Co-curricular </a:t>
            </a:r>
            <a:r>
              <a:rPr lang="en-PH" dirty="0"/>
              <a:t>Activities Report </a:t>
            </a:r>
            <a:endParaRPr lang="en-PH" dirty="0" smtClean="0"/>
          </a:p>
          <a:p>
            <a:r>
              <a:rPr lang="en-PH" dirty="0"/>
              <a:t> </a:t>
            </a:r>
            <a:r>
              <a:rPr lang="en-PH" dirty="0" smtClean="0"/>
              <a:t>        (</a:t>
            </a:r>
            <a:r>
              <a:rPr lang="en-PH" dirty="0"/>
              <a:t>ex: Scouting, Religious Instruction, Science Camp, </a:t>
            </a:r>
            <a:r>
              <a:rPr lang="en-PH" dirty="0" smtClean="0"/>
              <a:t>Family Day, Earthquake Drill, 2 door  </a:t>
            </a:r>
          </a:p>
          <a:p>
            <a:r>
              <a:rPr lang="en-PH" dirty="0"/>
              <a:t> </a:t>
            </a:r>
            <a:r>
              <a:rPr lang="en-PH" dirty="0" smtClean="0"/>
              <a:t>          classroom policy  and others)</a:t>
            </a:r>
          </a:p>
          <a:p>
            <a:r>
              <a:rPr lang="en-PH" dirty="0"/>
              <a:t> </a:t>
            </a:r>
            <a:r>
              <a:rPr lang="en-PH" dirty="0" smtClean="0"/>
              <a:t>what else ?(as practice in school)</a:t>
            </a:r>
            <a:endParaRPr lang="en-PH" dirty="0"/>
          </a:p>
        </p:txBody>
      </p:sp>
    </p:spTree>
    <p:extLst>
      <p:ext uri="{BB962C8B-B14F-4D97-AF65-F5344CB8AC3E}">
        <p14:creationId xmlns:p14="http://schemas.microsoft.com/office/powerpoint/2010/main" val="39833348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336" y="261649"/>
            <a:ext cx="5916171" cy="646331"/>
          </a:xfrm>
          <a:prstGeom prst="rect">
            <a:avLst/>
          </a:prstGeom>
        </p:spPr>
        <p:txBody>
          <a:bodyPr wrap="none">
            <a:spAutoFit/>
          </a:bodyPr>
          <a:lstStyle/>
          <a:p>
            <a:r>
              <a:rPr lang="en-PH" sz="3600" dirty="0"/>
              <a:t>Curriculum and Instruction</a:t>
            </a:r>
          </a:p>
        </p:txBody>
      </p:sp>
      <p:sp>
        <p:nvSpPr>
          <p:cNvPr id="5" name="Rectangle 4"/>
          <p:cNvSpPr/>
          <p:nvPr/>
        </p:nvSpPr>
        <p:spPr>
          <a:xfrm>
            <a:off x="743090" y="1062335"/>
            <a:ext cx="10930834" cy="1323439"/>
          </a:xfrm>
          <a:prstGeom prst="rect">
            <a:avLst/>
          </a:prstGeom>
        </p:spPr>
        <p:txBody>
          <a:bodyPr wrap="square">
            <a:spAutoFit/>
          </a:bodyPr>
          <a:lstStyle/>
          <a:p>
            <a:r>
              <a:rPr lang="en-PH" sz="2000" b="1" dirty="0" smtClean="0">
                <a:solidFill>
                  <a:srgbClr val="00B050"/>
                </a:solidFill>
              </a:rPr>
              <a:t>In order for our learners to be more equipped with essential knowledge , skills, and values to assume responsibility and accountability of their own learning, do you have learning programs/ facilities  shared by school , home and community to ensure continuous improvement and development of our children .</a:t>
            </a:r>
            <a:endParaRPr lang="en-PH" sz="2000" b="1" dirty="0">
              <a:solidFill>
                <a:srgbClr val="00B050"/>
              </a:solidFill>
            </a:endParaRPr>
          </a:p>
        </p:txBody>
      </p:sp>
      <p:sp>
        <p:nvSpPr>
          <p:cNvPr id="6" name="Rectangle 5"/>
          <p:cNvSpPr/>
          <p:nvPr/>
        </p:nvSpPr>
        <p:spPr>
          <a:xfrm>
            <a:off x="1523999" y="2874219"/>
            <a:ext cx="6096000" cy="3609963"/>
          </a:xfrm>
          <a:prstGeom prst="rect">
            <a:avLst/>
          </a:prstGeom>
        </p:spPr>
        <p:txBody>
          <a:bodyPr>
            <a:spAutoFit/>
          </a:bodyPr>
          <a:lstStyle/>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Daily Lesson Log/Lesson Plans</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Student’s Portfolio</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Library</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Guidance Services</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Computer Laboratory</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ADM Modules </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Awards received by Learners</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Learners-initiated projects</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Classroom Structuring</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en-PH" dirty="0">
                <a:latin typeface="Bookman Old Style" panose="02050604050505020204" pitchFamily="18" charset="0"/>
                <a:ea typeface="Bookman Old Style" panose="02050604050505020204" pitchFamily="18" charset="0"/>
                <a:cs typeface="Bookman Old Style" panose="02050604050505020204" pitchFamily="18" charset="0"/>
              </a:rPr>
              <a:t>* Reading Centers</a:t>
            </a:r>
            <a:endParaRPr lang="en-PH" sz="2800"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PH" dirty="0" smtClean="0">
                <a:latin typeface="Bookman Old Style" panose="02050604050505020204" pitchFamily="18" charset="0"/>
                <a:ea typeface="Bookman Old Style" panose="02050604050505020204" pitchFamily="18" charset="0"/>
                <a:cs typeface="Bookman Old Style" panose="02050604050505020204" pitchFamily="18" charset="0"/>
              </a:rPr>
              <a:t>Study Lounge</a:t>
            </a:r>
          </a:p>
          <a:p>
            <a:pPr marL="285750" indent="-285750">
              <a:buFont typeface="Arial" panose="020B0604020202020204" pitchFamily="34" charset="0"/>
              <a:buChar char="•"/>
            </a:pPr>
            <a:r>
              <a:rPr lang="en-PH" dirty="0" smtClean="0">
                <a:latin typeface="Bookman Old Style" panose="02050604050505020204" pitchFamily="18" charset="0"/>
              </a:rPr>
              <a:t>others</a:t>
            </a:r>
            <a:endParaRPr lang="en-PH" dirty="0"/>
          </a:p>
        </p:txBody>
      </p:sp>
    </p:spTree>
    <p:extLst>
      <p:ext uri="{BB962C8B-B14F-4D97-AF65-F5344CB8AC3E}">
        <p14:creationId xmlns:p14="http://schemas.microsoft.com/office/powerpoint/2010/main" val="3158168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373366">
            <a:off x="3601734" y="1113609"/>
            <a:ext cx="4432932" cy="4102853"/>
          </a:xfrm>
          <a:prstGeom prst="rect">
            <a:avLst/>
          </a:prstGeom>
        </p:spPr>
      </p:pic>
    </p:spTree>
    <p:extLst>
      <p:ext uri="{BB962C8B-B14F-4D97-AF65-F5344CB8AC3E}">
        <p14:creationId xmlns:p14="http://schemas.microsoft.com/office/powerpoint/2010/main" val="682829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p:nvPr/>
        </p:nvSpPr>
        <p:spPr>
          <a:xfrm>
            <a:off x="4775780" y="10618436"/>
            <a:ext cx="3310649" cy="4345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PH" sz="1000" kern="1400">
                <a:solidFill>
                  <a:srgbClr val="000000"/>
                </a:solidFill>
                <a:effectLst/>
                <a:latin typeface="Times New Roman" panose="02020603050405020304" pitchFamily="18" charset="0"/>
                <a:ea typeface="Times New Roman" panose="02020603050405020304" pitchFamily="18" charset="0"/>
              </a:rPr>
              <a:t>___________________________</a:t>
            </a:r>
          </a:p>
        </p:txBody>
      </p:sp>
      <p:sp>
        <p:nvSpPr>
          <p:cNvPr id="7" name="Text Box 1"/>
          <p:cNvSpPr txBox="1"/>
          <p:nvPr/>
        </p:nvSpPr>
        <p:spPr>
          <a:xfrm>
            <a:off x="4886410" y="10616971"/>
            <a:ext cx="2760866" cy="4610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PH" sz="1000" kern="1400">
                <a:solidFill>
                  <a:srgbClr val="000000"/>
                </a:solidFill>
                <a:effectLst/>
                <a:latin typeface="Times New Roman" panose="02020603050405020304" pitchFamily="18" charset="0"/>
                <a:ea typeface="Times New Roman" panose="02020603050405020304" pitchFamily="18" charset="0"/>
              </a:rPr>
              <a:t>___________________________</a:t>
            </a:r>
          </a:p>
        </p:txBody>
      </p:sp>
      <p:sp>
        <p:nvSpPr>
          <p:cNvPr id="3" name="Rectangle 2"/>
          <p:cNvSpPr/>
          <p:nvPr/>
        </p:nvSpPr>
        <p:spPr>
          <a:xfrm>
            <a:off x="1948542" y="1287921"/>
            <a:ext cx="8686801" cy="1938992"/>
          </a:xfrm>
          <a:prstGeom prst="rect">
            <a:avLst/>
          </a:prstGeom>
        </p:spPr>
        <p:txBody>
          <a:bodyPr wrap="square">
            <a:spAutoFit/>
          </a:bodyPr>
          <a:lstStyle/>
          <a:p>
            <a:pPr algn="ctr"/>
            <a:r>
              <a:rPr lang="en-PH" sz="4000" dirty="0"/>
              <a:t>Management is doing things right; </a:t>
            </a:r>
            <a:endParaRPr lang="en-PH" sz="4000" dirty="0" smtClean="0"/>
          </a:p>
          <a:p>
            <a:pPr algn="ctr"/>
            <a:r>
              <a:rPr lang="en-PH" sz="4000" dirty="0" smtClean="0"/>
              <a:t>While,</a:t>
            </a:r>
            <a:endParaRPr lang="en-PH" sz="4000" dirty="0"/>
          </a:p>
          <a:p>
            <a:pPr algn="ctr"/>
            <a:r>
              <a:rPr lang="en-PH" sz="4000" dirty="0"/>
              <a:t>L</a:t>
            </a:r>
            <a:r>
              <a:rPr lang="en-PH" sz="4000" dirty="0" smtClean="0"/>
              <a:t>eadership </a:t>
            </a:r>
            <a:r>
              <a:rPr lang="en-PH" sz="4000" dirty="0"/>
              <a:t>is doing the right </a:t>
            </a:r>
            <a:r>
              <a:rPr lang="en-PH" sz="4000" dirty="0" smtClean="0"/>
              <a:t>things. </a:t>
            </a:r>
            <a:endParaRPr lang="en-PH" sz="4000" dirty="0"/>
          </a:p>
        </p:txBody>
      </p:sp>
    </p:spTree>
    <p:extLst>
      <p:ext uri="{BB962C8B-B14F-4D97-AF65-F5344CB8AC3E}">
        <p14:creationId xmlns:p14="http://schemas.microsoft.com/office/powerpoint/2010/main" val="36447511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3914" y="172426"/>
            <a:ext cx="6640286" cy="1591492"/>
          </a:xfrm>
          <a:prstGeom prst="rect">
            <a:avLst/>
          </a:prstGeom>
          <a:noFill/>
        </p:spPr>
        <p:txBody>
          <a:bodyPr wrap="square" lIns="91440" tIns="45720" rIns="91440" bIns="45720">
            <a:prstTxWarp prst="textChevronInverted">
              <a:avLst/>
            </a:prstTxWarp>
            <a:spAutoFit/>
          </a:bodyPr>
          <a:lstStyle/>
          <a:p>
            <a:pPr algn="ctr"/>
            <a:r>
              <a:rPr lang="en-US" sz="5400" dirty="0" smtClean="0">
                <a:ln w="0"/>
                <a:solidFill>
                  <a:schemeClr val="accent3">
                    <a:lumMod val="40000"/>
                    <a:lumOff val="60000"/>
                  </a:schemeClr>
                </a:solidFill>
                <a:effectLst>
                  <a:outerShdw blurRad="38100" dist="19050" dir="2700000" algn="tl" rotWithShape="0">
                    <a:schemeClr val="dk1">
                      <a:alpha val="40000"/>
                    </a:schemeClr>
                  </a:outerShdw>
                </a:effectLst>
              </a:rPr>
              <a:t>Coming Together is a Beginning.</a:t>
            </a:r>
            <a:endParaRPr lang="en-US" sz="5400" b="0" cap="none" spc="0" dirty="0">
              <a:ln w="0"/>
              <a:solidFill>
                <a:schemeClr val="accent3">
                  <a:lumMod val="40000"/>
                  <a:lumOff val="60000"/>
                </a:schemeClr>
              </a:solidFill>
              <a:effectLst>
                <a:outerShdw blurRad="38100" dist="19050" dir="2700000" algn="tl" rotWithShape="0">
                  <a:schemeClr val="dk1">
                    <a:alpha val="40000"/>
                  </a:schemeClr>
                </a:outerShdw>
              </a:effectLst>
            </a:endParaRPr>
          </a:p>
        </p:txBody>
      </p:sp>
      <p:sp>
        <p:nvSpPr>
          <p:cNvPr id="5" name="Rectangle 4"/>
          <p:cNvSpPr/>
          <p:nvPr/>
        </p:nvSpPr>
        <p:spPr>
          <a:xfrm>
            <a:off x="4642757" y="2702697"/>
            <a:ext cx="7306493" cy="1754326"/>
          </a:xfrm>
          <a:prstGeom prst="rect">
            <a:avLst/>
          </a:prstGeom>
          <a:noFill/>
        </p:spPr>
        <p:txBody>
          <a:bodyPr wrap="square" lIns="91440" tIns="45720" rIns="91440" bIns="45720">
            <a:spAutoFit/>
          </a:bodyPr>
          <a:lstStyle/>
          <a:p>
            <a:pPr algn="ctr"/>
            <a:r>
              <a:rPr lang="en-US" sz="5400" dirty="0" smtClean="0">
                <a:ln w="0"/>
                <a:solidFill>
                  <a:schemeClr val="tx2">
                    <a:lumMod val="40000"/>
                    <a:lumOff val="60000"/>
                  </a:schemeClr>
                </a:solidFill>
              </a:rPr>
              <a:t>Keeping Together is Progress.</a:t>
            </a:r>
            <a:endParaRPr lang="en-US" sz="5400" dirty="0">
              <a:ln w="0"/>
              <a:solidFill>
                <a:schemeClr val="tx2">
                  <a:lumMod val="40000"/>
                  <a:lumOff val="60000"/>
                </a:schemeClr>
              </a:solidFill>
            </a:endParaRPr>
          </a:p>
        </p:txBody>
      </p:sp>
      <p:sp>
        <p:nvSpPr>
          <p:cNvPr id="6" name="Rectangle 5"/>
          <p:cNvSpPr/>
          <p:nvPr/>
        </p:nvSpPr>
        <p:spPr>
          <a:xfrm>
            <a:off x="0" y="5107350"/>
            <a:ext cx="8679016" cy="923330"/>
          </a:xfrm>
          <a:prstGeom prst="rect">
            <a:avLst/>
          </a:prstGeom>
          <a:noFill/>
        </p:spPr>
        <p:txBody>
          <a:bodyPr wrap="square" lIns="91440" tIns="45720" rIns="91440" bIns="45720">
            <a:prstTxWarp prst="textInflate">
              <a:avLst/>
            </a:prstTxWarp>
            <a:spAutoFit/>
          </a:bodyPr>
          <a:lstStyle/>
          <a:p>
            <a:pPr algn="ctr"/>
            <a:r>
              <a:rPr lang="en-US" sz="5400" dirty="0" smtClean="0">
                <a:ln w="0">
                  <a:solidFill>
                    <a:schemeClr val="accent3">
                      <a:lumMod val="75000"/>
                    </a:schemeClr>
                  </a:solidFill>
                </a:ln>
                <a:effectLst>
                  <a:outerShdw blurRad="38100" dist="19050" dir="2700000" algn="tl" rotWithShape="0">
                    <a:schemeClr val="dk1">
                      <a:alpha val="40000"/>
                    </a:schemeClr>
                  </a:outerShdw>
                </a:effectLst>
              </a:rPr>
              <a:t>Working Together is Success.</a:t>
            </a:r>
            <a:endParaRPr lang="en-US" sz="5400" b="0" cap="none" spc="0" dirty="0">
              <a:ln w="0">
                <a:solidFill>
                  <a:schemeClr val="accent3">
                    <a:lumMod val="75000"/>
                  </a:schemeClr>
                </a:solidFill>
              </a:ln>
              <a:solidFill>
                <a:schemeClr val="tx1"/>
              </a:solidFill>
              <a:effectLst>
                <a:outerShdw blurRad="38100" dist="19050" dir="2700000" algn="tl" rotWithShape="0">
                  <a:schemeClr val="dk1">
                    <a:alpha val="40000"/>
                  </a:schemeClr>
                </a:outerShdw>
              </a:effectLst>
            </a:endParaRPr>
          </a:p>
        </p:txBody>
      </p:sp>
      <p:pic>
        <p:nvPicPr>
          <p:cNvPr id="7" name="Picture 6" descr="free graphics"/>
          <p:cNvPicPr/>
          <p:nvPr/>
        </p:nvPicPr>
        <p:blipFill rotWithShape="1">
          <a:blip r:embed="rId3">
            <a:extLst>
              <a:ext uri="{28A0092B-C50C-407E-A947-70E740481C1C}">
                <a14:useLocalDpi xmlns:a14="http://schemas.microsoft.com/office/drawing/2010/main" val="0"/>
              </a:ext>
            </a:extLst>
          </a:blip>
          <a:srcRect t="20082" r="1872" b="22669"/>
          <a:stretch/>
        </p:blipFill>
        <p:spPr bwMode="auto">
          <a:xfrm>
            <a:off x="9960429" y="41368"/>
            <a:ext cx="2170610" cy="237526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2182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
          <p:cNvSpPr txBox="1"/>
          <p:nvPr/>
        </p:nvSpPr>
        <p:spPr>
          <a:xfrm>
            <a:off x="4775780" y="10618436"/>
            <a:ext cx="3310649" cy="4345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PH" sz="1000" kern="1400">
                <a:solidFill>
                  <a:srgbClr val="000000"/>
                </a:solidFill>
                <a:effectLst/>
                <a:latin typeface="Times New Roman" panose="02020603050405020304" pitchFamily="18" charset="0"/>
                <a:ea typeface="Times New Roman" panose="02020603050405020304" pitchFamily="18" charset="0"/>
              </a:rPr>
              <a:t>___________________________</a:t>
            </a:r>
          </a:p>
        </p:txBody>
      </p:sp>
      <p:sp>
        <p:nvSpPr>
          <p:cNvPr id="7" name="Text Box 1"/>
          <p:cNvSpPr txBox="1"/>
          <p:nvPr/>
        </p:nvSpPr>
        <p:spPr>
          <a:xfrm>
            <a:off x="4886410" y="10616971"/>
            <a:ext cx="2760866" cy="46101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PH" sz="1000" kern="1400">
                <a:solidFill>
                  <a:srgbClr val="000000"/>
                </a:solidFill>
                <a:effectLst/>
                <a:latin typeface="Times New Roman" panose="02020603050405020304" pitchFamily="18" charset="0"/>
                <a:ea typeface="Times New Roman" panose="02020603050405020304" pitchFamily="18" charset="0"/>
              </a:rPr>
              <a:t>___________________________</a:t>
            </a:r>
          </a:p>
        </p:txBody>
      </p:sp>
      <p:sp>
        <p:nvSpPr>
          <p:cNvPr id="2" name="Rectangle 1"/>
          <p:cNvSpPr/>
          <p:nvPr/>
        </p:nvSpPr>
        <p:spPr>
          <a:xfrm>
            <a:off x="1836372" y="2200981"/>
            <a:ext cx="9406394" cy="923330"/>
          </a:xfrm>
          <a:prstGeom prst="rect">
            <a:avLst/>
          </a:prstGeom>
          <a:noFill/>
        </p:spPr>
        <p:txBody>
          <a:bodyPr wrap="square" lIns="91440" tIns="45720" rIns="91440" bIns="45720">
            <a:spAutoFit/>
          </a:bodyPr>
          <a:lstStyle/>
          <a:p>
            <a:pPr algn="ctr"/>
            <a:r>
              <a:rPr lang="en-US" sz="5400" b="1" dirty="0" smtClean="0">
                <a:ln w="22225">
                  <a:solidFill>
                    <a:schemeClr val="accent2"/>
                  </a:solidFill>
                  <a:prstDash val="solid"/>
                </a:ln>
              </a:rPr>
              <a:t>Thank you… and good luck </a:t>
            </a:r>
            <a:endParaRPr lang="en-US" sz="5400" b="1" cap="none" spc="0" dirty="0">
              <a:ln w="22225">
                <a:solidFill>
                  <a:schemeClr val="accent2"/>
                </a:solidFill>
                <a:prstDash val="solid"/>
              </a:ln>
              <a:effectLst/>
            </a:endParaRPr>
          </a:p>
        </p:txBody>
      </p:sp>
    </p:spTree>
    <p:extLst>
      <p:ext uri="{BB962C8B-B14F-4D97-AF65-F5344CB8AC3E}">
        <p14:creationId xmlns:p14="http://schemas.microsoft.com/office/powerpoint/2010/main" val="2355162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Image result for free pictures of assessment or vali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376" y="96818"/>
            <a:ext cx="984595" cy="10449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77320" y="1595735"/>
            <a:ext cx="9369489" cy="1754326"/>
          </a:xfrm>
          <a:prstGeom prst="rect">
            <a:avLst/>
          </a:prstGeom>
        </p:spPr>
        <p:style>
          <a:lnRef idx="2">
            <a:schemeClr val="accent6"/>
          </a:lnRef>
          <a:fillRef idx="1">
            <a:schemeClr val="lt1"/>
          </a:fillRef>
          <a:effectRef idx="0">
            <a:schemeClr val="accent6"/>
          </a:effectRef>
          <a:fontRef idx="minor">
            <a:schemeClr val="dk1"/>
          </a:fontRef>
        </p:style>
        <p:txBody>
          <a:bodyPr wrap="none" lIns="91440" tIns="45720" rIns="91440" bIns="45720">
            <a:spAutoFit/>
          </a:bodyPr>
          <a:lstStyle/>
          <a:p>
            <a:pPr algn="ctr"/>
            <a:r>
              <a:rPr lang="en-US" sz="5400" b="1" spc="50" dirty="0" smtClean="0">
                <a:ln w="0"/>
                <a:solidFill>
                  <a:schemeClr val="bg2"/>
                </a:solidFill>
                <a:effectLst>
                  <a:innerShdw blurRad="63500" dist="50800" dir="13500000">
                    <a:srgbClr val="000000">
                      <a:alpha val="50000"/>
                    </a:srgbClr>
                  </a:innerShdw>
                </a:effectLst>
              </a:rPr>
              <a:t>Who is the Process Owner </a:t>
            </a:r>
          </a:p>
          <a:p>
            <a:pPr algn="ctr"/>
            <a:r>
              <a:rPr lang="en-US" sz="5400" b="1" spc="50" dirty="0" smtClean="0">
                <a:ln w="0"/>
                <a:solidFill>
                  <a:schemeClr val="bg2"/>
                </a:solidFill>
                <a:effectLst>
                  <a:innerShdw blurRad="63500" dist="50800" dir="13500000">
                    <a:srgbClr val="000000">
                      <a:alpha val="50000"/>
                    </a:srgbClr>
                  </a:innerShdw>
                </a:effectLst>
              </a:rPr>
              <a:t>of the SBM Validation? </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095533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144" y="212354"/>
            <a:ext cx="3657856" cy="1569660"/>
          </a:xfrm>
          <a:prstGeom prst="rect">
            <a:avLst/>
          </a:prstGeom>
          <a:noFill/>
        </p:spPr>
        <p:txBody>
          <a:bodyPr wrap="square" rtlCol="0">
            <a:spAutoFit/>
          </a:bodyPr>
          <a:lstStyle/>
          <a:p>
            <a:pPr algn="ctr"/>
            <a:r>
              <a:rPr lang="en-PH" sz="2400" b="1" dirty="0"/>
              <a:t>REGION 10 SBM COORDINATING TEAMS</a:t>
            </a:r>
            <a:endParaRPr lang="en-PH" sz="2400" dirty="0"/>
          </a:p>
          <a:p>
            <a:pPr algn="ctr"/>
            <a:r>
              <a:rPr lang="en-PH" sz="2400" dirty="0"/>
              <a:t> </a:t>
            </a:r>
          </a:p>
        </p:txBody>
      </p:sp>
      <p:grpSp>
        <p:nvGrpSpPr>
          <p:cNvPr id="3" name="Group 8"/>
          <p:cNvGrpSpPr>
            <a:grpSpLocks/>
          </p:cNvGrpSpPr>
          <p:nvPr/>
        </p:nvGrpSpPr>
        <p:grpSpPr bwMode="auto">
          <a:xfrm>
            <a:off x="720763" y="108793"/>
            <a:ext cx="10897496" cy="6265673"/>
            <a:chOff x="-1101747" y="-1062893"/>
            <a:chExt cx="50768" cy="50395"/>
          </a:xfrm>
        </p:grpSpPr>
        <p:sp>
          <p:nvSpPr>
            <p:cNvPr id="4" name="Rectangle 1"/>
            <p:cNvSpPr>
              <a:spLocks/>
            </p:cNvSpPr>
            <p:nvPr/>
          </p:nvSpPr>
          <p:spPr bwMode="auto">
            <a:xfrm>
              <a:off x="-1090031" y="-1062893"/>
              <a:ext cx="25476" cy="6190"/>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800" b="1" i="0" u="none" strike="noStrike" cap="none" normalizeH="0" baseline="0" dirty="0" smtClean="0">
                  <a:ln>
                    <a:noFill/>
                  </a:ln>
                  <a:solidFill>
                    <a:srgbClr val="000000"/>
                  </a:solidFill>
                  <a:effectLst/>
                  <a:latin typeface="Times New Roman" panose="02020603050405020304" pitchFamily="18" charset="0"/>
                </a:rPr>
                <a:t>Regional Director (RD)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0" i="0" u="none" strike="noStrike" cap="none" normalizeH="0" baseline="0" dirty="0" smtClean="0">
                  <a:ln>
                    <a:noFill/>
                  </a:ln>
                  <a:solidFill>
                    <a:srgbClr val="000000"/>
                  </a:solidFill>
                  <a:effectLst/>
                  <a:latin typeface="Times New Roman" panose="02020603050405020304" pitchFamily="18" charset="0"/>
                </a:rPr>
                <a:t>Chairperson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2"/>
            <p:cNvSpPr>
              <a:spLocks/>
            </p:cNvSpPr>
            <p:nvPr/>
          </p:nvSpPr>
          <p:spPr bwMode="auto">
            <a:xfrm>
              <a:off x="-1090031" y="-1056218"/>
              <a:ext cx="25476" cy="4477"/>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Assistant Regional Director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000" b="0" i="0" u="none" strike="noStrike" cap="none" normalizeH="0" baseline="0" dirty="0" smtClean="0">
                  <a:ln>
                    <a:noFill/>
                  </a:ln>
                  <a:solidFill>
                    <a:srgbClr val="000000"/>
                  </a:solidFill>
                  <a:effectLst/>
                  <a:latin typeface="Times New Roman" panose="02020603050405020304" pitchFamily="18" charset="0"/>
                </a:rPr>
                <a:t>Vice- Chairperson</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6" name="Rectangle 4"/>
            <p:cNvSpPr>
              <a:spLocks/>
            </p:cNvSpPr>
            <p:nvPr/>
          </p:nvSpPr>
          <p:spPr bwMode="auto">
            <a:xfrm>
              <a:off x="-1101747" y="-1042692"/>
              <a:ext cx="14869" cy="21409"/>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24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24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PH" altLang="en-US" sz="2400" b="1" dirty="0">
                <a:solidFill>
                  <a:srgbClr val="000000"/>
                </a:solidFill>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Leadership 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Governance</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400" b="0" i="0" u="none" strike="noStrike" cap="none" normalizeH="0" baseline="0" dirty="0" smtClean="0">
                  <a:ln>
                    <a:noFill/>
                  </a:ln>
                  <a:solidFill>
                    <a:srgbClr val="000000"/>
                  </a:solidFill>
                  <a:effectLst/>
                  <a:latin typeface="Times New Roman" panose="02020603050405020304" pitchFamily="18" charset="0"/>
                </a:rPr>
                <a:t>AD </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400" b="0" i="0" u="none" strike="noStrike" cap="none" normalizeH="0" baseline="0" dirty="0" smtClean="0">
                  <a:ln>
                    <a:noFill/>
                  </a:ln>
                  <a:solidFill>
                    <a:srgbClr val="000000"/>
                  </a:solidFill>
                  <a:effectLst/>
                  <a:latin typeface="Times New Roman" panose="02020603050405020304" pitchFamily="18" charset="0"/>
                </a:rPr>
                <a:t>HRDD</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400" b="0" i="0" u="none" strike="noStrike" cap="none" normalizeH="0" baseline="0" dirty="0" smtClean="0">
                  <a:ln>
                    <a:noFill/>
                  </a:ln>
                  <a:solidFill>
                    <a:srgbClr val="000000"/>
                  </a:solidFill>
                  <a:effectLst/>
                  <a:latin typeface="Times New Roman" panose="02020603050405020304" pitchFamily="18" charset="0"/>
                </a:rPr>
                <a:t>ESSD</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endParaRPr kumimoji="0" lang="en-PH" altLang="en-US" sz="24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24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24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7" name="Rectangle 5"/>
            <p:cNvSpPr>
              <a:spLocks/>
            </p:cNvSpPr>
            <p:nvPr/>
          </p:nvSpPr>
          <p:spPr bwMode="auto">
            <a:xfrm>
              <a:off x="-1084793" y="-1019642"/>
              <a:ext cx="13907" cy="2858"/>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1200" b="1" i="0" u="none" strike="noStrike" cap="none" normalizeH="0" baseline="0" dirty="0" smtClean="0">
                  <a:ln>
                    <a:noFill/>
                  </a:ln>
                  <a:solidFill>
                    <a:srgbClr val="000000"/>
                  </a:solidFill>
                  <a:effectLst/>
                  <a:latin typeface="Times New Roman" panose="02020603050405020304" pitchFamily="18" charset="0"/>
                </a:rPr>
                <a:t>SDOs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12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SDOs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12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6"/>
            <p:cNvSpPr>
              <a:spLocks/>
            </p:cNvSpPr>
            <p:nvPr/>
          </p:nvSpPr>
          <p:spPr bwMode="auto">
            <a:xfrm>
              <a:off x="-1084316" y="-1015546"/>
              <a:ext cx="13430" cy="3048"/>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Schools</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9" name="Rectangle 7"/>
            <p:cNvSpPr>
              <a:spLocks/>
            </p:cNvSpPr>
            <p:nvPr/>
          </p:nvSpPr>
          <p:spPr bwMode="auto">
            <a:xfrm>
              <a:off x="-1086507" y="-1042692"/>
              <a:ext cx="10954" cy="21409"/>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24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Curriculum and Learning</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400" b="0" i="0" u="none" strike="noStrike" cap="none" normalizeH="0" baseline="0" dirty="0" smtClean="0">
                  <a:ln>
                    <a:noFill/>
                  </a:ln>
                  <a:solidFill>
                    <a:srgbClr val="000000"/>
                  </a:solidFill>
                  <a:effectLst/>
                  <a:latin typeface="Times New Roman" panose="02020603050405020304" pitchFamily="18" charset="0"/>
                </a:rPr>
                <a:t>CLMD</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endParaRPr kumimoji="0" lang="en-PH" altLang="en-US" sz="14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8"/>
            <p:cNvSpPr>
              <a:spLocks/>
            </p:cNvSpPr>
            <p:nvPr/>
          </p:nvSpPr>
          <p:spPr bwMode="auto">
            <a:xfrm>
              <a:off x="-1075553" y="-1042692"/>
              <a:ext cx="13699" cy="21409"/>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14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000" b="1" i="0" u="none" strike="noStrike" cap="none" normalizeH="0" baseline="0" dirty="0" smtClean="0">
                  <a:ln>
                    <a:noFill/>
                  </a:ln>
                  <a:solidFill>
                    <a:srgbClr val="000000"/>
                  </a:solidFill>
                  <a:effectLst/>
                  <a:latin typeface="Times New Roman" panose="02020603050405020304" pitchFamily="18" charset="0"/>
                </a:rPr>
                <a:t>Accountability and Continuous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000" b="1" i="0" u="none" strike="noStrike" cap="none" normalizeH="0" baseline="0" dirty="0" smtClean="0">
                  <a:ln>
                    <a:noFill/>
                  </a:ln>
                  <a:solidFill>
                    <a:srgbClr val="000000"/>
                  </a:solidFill>
                  <a:effectLst/>
                  <a:latin typeface="Times New Roman" panose="02020603050405020304" pitchFamily="18" charset="0"/>
                </a:rPr>
                <a:t>Improvement</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000" b="0" i="0" u="none" strike="noStrike" cap="none" normalizeH="0" baseline="0" dirty="0" smtClean="0">
                  <a:ln>
                    <a:noFill/>
                  </a:ln>
                  <a:solidFill>
                    <a:srgbClr val="000000"/>
                  </a:solidFill>
                  <a:effectLst/>
                  <a:latin typeface="Times New Roman" panose="02020603050405020304" pitchFamily="18" charset="0"/>
                </a:rPr>
                <a:t>QAD</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000" b="0" i="0" u="none" strike="noStrike" cap="none" normalizeH="0" baseline="0" dirty="0" smtClean="0">
                  <a:ln>
                    <a:noFill/>
                  </a:ln>
                  <a:solidFill>
                    <a:srgbClr val="000000"/>
                  </a:solidFill>
                  <a:effectLst/>
                  <a:latin typeface="Times New Roman" panose="02020603050405020304" pitchFamily="18" charset="0"/>
                </a:rPr>
                <a:t>PPRD</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000" b="0" i="0" u="none" strike="noStrike" cap="none" normalizeH="0" baseline="0" dirty="0" smtClean="0">
                  <a:ln>
                    <a:noFill/>
                  </a:ln>
                  <a:solidFill>
                    <a:srgbClr val="000000"/>
                  </a:solidFill>
                  <a:effectLst/>
                  <a:latin typeface="Times New Roman" panose="02020603050405020304" pitchFamily="18" charset="0"/>
                </a:rPr>
                <a:t>FTAD</a:t>
              </a:r>
            </a:p>
            <a:p>
              <a:pPr marL="0" marR="0" lvl="0" indent="0" algn="ctr" defTabSz="914400" rtl="0" eaLnBrk="0" fontAlgn="base" latinLnBrk="0" hangingPunct="0">
                <a:lnSpc>
                  <a:spcPct val="100000"/>
                </a:lnSpc>
                <a:spcBef>
                  <a:spcPct val="0"/>
                </a:spcBef>
                <a:spcAft>
                  <a:spcPct val="0"/>
                </a:spcAft>
                <a:buClrTx/>
                <a:buSzPts val="1200"/>
                <a:tabLst/>
              </a:pPr>
              <a:endParaRPr kumimoji="0" lang="en-PH" altLang="en-US" sz="10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9"/>
            <p:cNvSpPr>
              <a:spLocks/>
            </p:cNvSpPr>
            <p:nvPr/>
          </p:nvSpPr>
          <p:spPr bwMode="auto">
            <a:xfrm>
              <a:off x="-1061854" y="-1042597"/>
              <a:ext cx="10875" cy="21314"/>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PH" altLang="en-US" sz="1000" b="1"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Management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400" b="1" i="0" u="none" strike="noStrike" cap="none" normalizeH="0" baseline="0" dirty="0" smtClean="0">
                  <a:ln>
                    <a:noFill/>
                  </a:ln>
                  <a:solidFill>
                    <a:srgbClr val="000000"/>
                  </a:solidFill>
                  <a:effectLst/>
                  <a:latin typeface="Times New Roman" panose="02020603050405020304" pitchFamily="18" charset="0"/>
                </a:rPr>
                <a:t>of Resources</a:t>
              </a:r>
            </a:p>
            <a:p>
              <a:pPr marL="0" marR="0" lvl="0" indent="0" algn="ctr" defTabSz="914400" rtl="0" eaLnBrk="0" fontAlgn="base" latinLnBrk="0" hangingPunct="0">
                <a:lnSpc>
                  <a:spcPct val="100000"/>
                </a:lnSpc>
                <a:spcBef>
                  <a:spcPct val="0"/>
                </a:spcBef>
                <a:spcAft>
                  <a:spcPct val="0"/>
                </a:spcAft>
                <a:buClrTx/>
                <a:buSzPts val="1200"/>
                <a:buFont typeface="Symbol" panose="05050102010706020507" pitchFamily="18" charset="2"/>
                <a:buChar char="·"/>
                <a:tabLst/>
              </a:pPr>
              <a:r>
                <a:rPr kumimoji="0" lang="en-PH" altLang="en-US" sz="2400" b="0" i="0" u="none" strike="noStrike" cap="none" normalizeH="0" baseline="0" dirty="0" smtClean="0">
                  <a:ln>
                    <a:noFill/>
                  </a:ln>
                  <a:solidFill>
                    <a:srgbClr val="000000"/>
                  </a:solidFill>
                  <a:effectLst/>
                  <a:latin typeface="Times New Roman" panose="02020603050405020304" pitchFamily="18" charset="0"/>
                </a:rPr>
                <a:t>FD</a:t>
              </a:r>
            </a:p>
            <a:p>
              <a:pPr marL="0" marR="0" lvl="0" indent="0" algn="ctr" defTabSz="914400" rtl="0" eaLnBrk="0" fontAlgn="base" latinLnBrk="0" hangingPunct="0">
                <a:lnSpc>
                  <a:spcPct val="100000"/>
                </a:lnSpc>
                <a:spcBef>
                  <a:spcPct val="0"/>
                </a:spcBef>
                <a:spcAft>
                  <a:spcPct val="0"/>
                </a:spcAft>
                <a:buClrTx/>
                <a:buSzPts val="1200"/>
                <a:tabLst/>
              </a:pPr>
              <a:endParaRPr kumimoji="0" lang="en-PH" altLang="en-US" sz="1100" b="0" i="0" u="none" strike="noStrike" cap="none" normalizeH="0" baseline="0" dirty="0" smtClean="0">
                <a:ln>
                  <a:noFill/>
                </a:ln>
                <a:solidFill>
                  <a:srgbClr val="000000"/>
                </a:solidFill>
                <a:effectLst/>
                <a:latin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cxnSp>
          <p:nvCxnSpPr>
            <p:cNvPr id="1035" name="Straight Connector 10"/>
            <p:cNvCxnSpPr>
              <a:cxnSpLocks/>
            </p:cNvCxnSpPr>
            <p:nvPr/>
          </p:nvCxnSpPr>
          <p:spPr bwMode="auto">
            <a:xfrm>
              <a:off x="-1077649" y="-1058313"/>
              <a:ext cx="1" cy="2095"/>
            </a:xfrm>
            <a:prstGeom prst="line">
              <a:avLst/>
            </a:prstGeom>
            <a:noFill/>
            <a:ln w="6350" algn="ctr">
              <a:solidFill>
                <a:srgbClr val="5B9BD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6" name="Straight Connector 11"/>
            <p:cNvCxnSpPr>
              <a:cxnSpLocks/>
            </p:cNvCxnSpPr>
            <p:nvPr/>
          </p:nvCxnSpPr>
          <p:spPr bwMode="auto">
            <a:xfrm>
              <a:off x="-1077649" y="-1045740"/>
              <a:ext cx="1" cy="2476"/>
            </a:xfrm>
            <a:prstGeom prst="line">
              <a:avLst/>
            </a:prstGeom>
            <a:noFill/>
            <a:ln w="6350" algn="ctr">
              <a:solidFill>
                <a:srgbClr val="5B9BD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Rectangle 2"/>
            <p:cNvSpPr>
              <a:spLocks/>
            </p:cNvSpPr>
            <p:nvPr/>
          </p:nvSpPr>
          <p:spPr bwMode="auto">
            <a:xfrm>
              <a:off x="-1090031" y="-1051093"/>
              <a:ext cx="25476" cy="4382"/>
            </a:xfrm>
            <a:prstGeom prst="rect">
              <a:avLst/>
            </a:prstGeom>
            <a:solidFill>
              <a:srgbClr val="FFFFFF"/>
            </a:solidFill>
            <a:ln w="12700" algn="ctr">
              <a:solidFill>
                <a:srgbClr val="1F4D78"/>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000" b="1" i="0" u="none" strike="noStrike" cap="none" normalizeH="0" baseline="0" dirty="0" smtClean="0">
                  <a:ln>
                    <a:noFill/>
                  </a:ln>
                  <a:solidFill>
                    <a:srgbClr val="000000"/>
                  </a:solidFill>
                  <a:effectLst/>
                  <a:latin typeface="Times New Roman" panose="02020603050405020304" pitchFamily="18" charset="0"/>
                </a:rPr>
                <a:t>FTAD Chief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PH" altLang="en-US" sz="2000" b="0" i="0" u="none" strike="noStrike" cap="none" normalizeH="0" baseline="0" dirty="0" smtClean="0">
                  <a:ln>
                    <a:noFill/>
                  </a:ln>
                  <a:solidFill>
                    <a:srgbClr val="000000"/>
                  </a:solidFill>
                  <a:effectLst/>
                  <a:latin typeface="Times New Roman" panose="02020603050405020304" pitchFamily="18" charset="0"/>
                </a:rPr>
                <a:t>Lead Implementer</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
          <p:nvSpPr>
            <p:cNvPr id="13" name="Straight Connector 11"/>
            <p:cNvSpPr>
              <a:spLocks/>
            </p:cNvSpPr>
            <p:nvPr/>
          </p:nvSpPr>
          <p:spPr bwMode="auto">
            <a:xfrm>
              <a:off x="-1077744" y="-1051741"/>
              <a:ext cx="51" cy="1651"/>
            </a:xfrm>
            <a:prstGeom prst="line">
              <a:avLst/>
            </a:prstGeom>
            <a:noFill/>
            <a:ln w="6350" algn="ctr">
              <a:solidFill>
                <a:srgbClr val="5B9BD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PH"/>
            </a:p>
          </p:txBody>
        </p:sp>
        <p:sp>
          <p:nvSpPr>
            <p:cNvPr id="14" name="Text Box 335"/>
            <p:cNvSpPr txBox="1">
              <a:spLocks noChangeArrowheads="1"/>
            </p:cNvSpPr>
            <p:nvPr/>
          </p:nvSpPr>
          <p:spPr bwMode="auto">
            <a:xfrm>
              <a:off x="-1101747" y="-1045308"/>
              <a:ext cx="50768" cy="3015"/>
            </a:xfrm>
            <a:prstGeom prst="rect">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Times New Roman" panose="02020603050405020304" pitchFamily="18" charset="0"/>
                </a:rPr>
                <a:t> </a:t>
              </a:r>
              <a:r>
                <a:rPr kumimoji="0" lang="en-US" altLang="en-US" sz="2400" b="1" i="0" u="none" strike="noStrike" cap="none" normalizeH="0" baseline="0" dirty="0" smtClean="0">
                  <a:ln>
                    <a:noFill/>
                  </a:ln>
                  <a:solidFill>
                    <a:srgbClr val="000000"/>
                  </a:solidFill>
                  <a:effectLst/>
                  <a:latin typeface="Times New Roman" panose="02020603050405020304" pitchFamily="18" charset="0"/>
                </a:rPr>
                <a:t>Interfacing of Different Functional Divisions per SBM Principle</a:t>
              </a:r>
              <a:r>
                <a:rPr kumimoji="0" lang="en-US" altLang="en-US" sz="2400" b="1" i="0" u="none" strike="noStrike" cap="none" normalizeH="0" dirty="0" smtClean="0">
                  <a:ln>
                    <a:noFill/>
                  </a:ln>
                  <a:solidFill>
                    <a:srgbClr val="000000"/>
                  </a:solidFill>
                  <a:effectLst/>
                  <a:latin typeface="Times New Roman" panose="02020603050405020304" pitchFamily="18" charset="0"/>
                </a:rPr>
                <a:t> </a:t>
              </a: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15" name="Straight Connector 11"/>
            <p:cNvSpPr>
              <a:spLocks/>
            </p:cNvSpPr>
            <p:nvPr/>
          </p:nvSpPr>
          <p:spPr bwMode="auto">
            <a:xfrm flipH="1">
              <a:off x="-1077838" y="-1021283"/>
              <a:ext cx="94" cy="1641"/>
            </a:xfrm>
            <a:prstGeom prst="line">
              <a:avLst/>
            </a:prstGeom>
            <a:noFill/>
            <a:ln w="6350" algn="ctr">
              <a:solidFill>
                <a:srgbClr val="5B9BD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PH"/>
            </a:p>
          </p:txBody>
        </p:sp>
        <p:sp>
          <p:nvSpPr>
            <p:cNvPr id="16" name="Straight Connector 11"/>
            <p:cNvSpPr>
              <a:spLocks/>
            </p:cNvSpPr>
            <p:nvPr/>
          </p:nvSpPr>
          <p:spPr bwMode="auto">
            <a:xfrm>
              <a:off x="-1077839" y="-1016784"/>
              <a:ext cx="1" cy="1238"/>
            </a:xfrm>
            <a:prstGeom prst="line">
              <a:avLst/>
            </a:prstGeom>
            <a:noFill/>
            <a:ln w="6350" algn="ctr">
              <a:solidFill>
                <a:srgbClr val="5B9BD5"/>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PH"/>
            </a:p>
          </p:txBody>
        </p:sp>
      </p:grpSp>
    </p:spTree>
    <p:extLst>
      <p:ext uri="{BB962C8B-B14F-4D97-AF65-F5344CB8AC3E}">
        <p14:creationId xmlns:p14="http://schemas.microsoft.com/office/powerpoint/2010/main" val="3880673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01505029"/>
              </p:ext>
            </p:extLst>
          </p:nvPr>
        </p:nvGraphicFramePr>
        <p:xfrm>
          <a:off x="103414" y="770819"/>
          <a:ext cx="11723913" cy="5845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62000" y="87086"/>
            <a:ext cx="3744686" cy="584775"/>
          </a:xfrm>
          <a:prstGeom prst="rect">
            <a:avLst/>
          </a:prstGeom>
          <a:noFill/>
        </p:spPr>
        <p:txBody>
          <a:bodyPr wrap="square" rtlCol="0">
            <a:spAutoFit/>
          </a:bodyPr>
          <a:lstStyle/>
          <a:p>
            <a:r>
              <a:rPr lang="en-PH" sz="3200" b="1" dirty="0" smtClean="0">
                <a:solidFill>
                  <a:srgbClr val="FFFF00"/>
                </a:solidFill>
                <a:latin typeface="+mj-lt"/>
              </a:rPr>
              <a:t>FTAD</a:t>
            </a:r>
            <a:endParaRPr lang="en-PH" sz="3200" b="1" dirty="0">
              <a:solidFill>
                <a:srgbClr val="FFFF00"/>
              </a:solidFill>
              <a:latin typeface="+mj-lt"/>
            </a:endParaRPr>
          </a:p>
        </p:txBody>
      </p:sp>
    </p:spTree>
    <p:extLst>
      <p:ext uri="{BB962C8B-B14F-4D97-AF65-F5344CB8AC3E}">
        <p14:creationId xmlns:p14="http://schemas.microsoft.com/office/powerpoint/2010/main" val="1972420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1887" y="751302"/>
            <a:ext cx="11440884" cy="5355312"/>
          </a:xfrm>
          <a:prstGeom prst="rect">
            <a:avLst/>
          </a:prstGeom>
        </p:spPr>
        <p:txBody>
          <a:bodyPr wrap="square">
            <a:spAutoFit/>
          </a:bodyPr>
          <a:lstStyle/>
          <a:p>
            <a:r>
              <a:rPr lang="en-PH" sz="3200" b="1" kern="1400" dirty="0">
                <a:solidFill>
                  <a:srgbClr val="FFFF00"/>
                </a:solidFill>
                <a:latin typeface="Times New Roman" panose="02020603050405020304" pitchFamily="18" charset="0"/>
              </a:rPr>
              <a:t>Other Functional </a:t>
            </a:r>
            <a:r>
              <a:rPr lang="en-PH" sz="3200" b="1" kern="1400" dirty="0" smtClean="0">
                <a:solidFill>
                  <a:srgbClr val="FFFF00"/>
                </a:solidFill>
                <a:latin typeface="Times New Roman" panose="02020603050405020304" pitchFamily="18" charset="0"/>
              </a:rPr>
              <a:t>Divisions</a:t>
            </a:r>
          </a:p>
          <a:p>
            <a:endParaRPr lang="en-PH" sz="2800" kern="1400" dirty="0">
              <a:solidFill>
                <a:srgbClr val="FFFF00"/>
              </a:solidFill>
              <a:latin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r>
              <a:rPr lang="en-PH" sz="2800" kern="1400" dirty="0" smtClean="0">
                <a:latin typeface="Times New Roman" panose="02020603050405020304" pitchFamily="18" charset="0"/>
              </a:rPr>
              <a:t>Engage </a:t>
            </a:r>
            <a:r>
              <a:rPr lang="en-PH" sz="2800" kern="1400" dirty="0">
                <a:latin typeface="Times New Roman" panose="02020603050405020304" pitchFamily="18" charset="0"/>
              </a:rPr>
              <a:t>in the assessment validation processes based on their specialized functions</a:t>
            </a:r>
            <a:r>
              <a:rPr lang="en-PH" sz="2800" kern="1400" dirty="0" smtClean="0">
                <a:latin typeface="Times New Roman" panose="02020603050405020304" pitchFamily="18" charset="0"/>
              </a:rPr>
              <a:t>.</a:t>
            </a:r>
          </a:p>
          <a:p>
            <a:pPr marR="0" algn="just">
              <a:spcBef>
                <a:spcPts val="0"/>
              </a:spcBef>
              <a:spcAft>
                <a:spcPts val="0"/>
              </a:spcAft>
            </a:pPr>
            <a:endParaRPr lang="en-PH" sz="2800" kern="1400" dirty="0">
              <a:latin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r>
              <a:rPr lang="en-PH" sz="2800" kern="1400" dirty="0" smtClean="0">
                <a:latin typeface="Times New Roman" panose="02020603050405020304" pitchFamily="18" charset="0"/>
              </a:rPr>
              <a:t>Submit </a:t>
            </a:r>
            <a:r>
              <a:rPr lang="en-PH" sz="2800" kern="1400" dirty="0">
                <a:latin typeface="Times New Roman" panose="02020603050405020304" pitchFamily="18" charset="0"/>
              </a:rPr>
              <a:t>results of the assessment validation to the Office of the Regional Director through FTAD with reports on TA provided (if any), best practices and recommendation for accreditation</a:t>
            </a:r>
            <a:r>
              <a:rPr lang="en-PH" sz="2800" kern="1400" dirty="0" smtClean="0">
                <a:solidFill>
                  <a:schemeClr val="bg1"/>
                </a:solidFill>
                <a:latin typeface="Times New Roman" panose="02020603050405020304" pitchFamily="18" charset="0"/>
              </a:rPr>
              <a:t>.</a:t>
            </a:r>
          </a:p>
          <a:p>
            <a:pPr marL="342900" marR="0" indent="-342900" algn="just">
              <a:spcBef>
                <a:spcPts val="0"/>
              </a:spcBef>
              <a:spcAft>
                <a:spcPts val="0"/>
              </a:spcAft>
              <a:buFont typeface="Wingdings" panose="05000000000000000000" pitchFamily="2" charset="2"/>
              <a:buChar char="§"/>
            </a:pPr>
            <a:endParaRPr lang="en-PH" sz="2800" kern="1400" dirty="0">
              <a:solidFill>
                <a:schemeClr val="bg1"/>
              </a:solidFill>
              <a:latin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endParaRPr lang="en-PH" sz="2800" kern="1400" dirty="0" smtClean="0">
              <a:solidFill>
                <a:schemeClr val="bg1"/>
              </a:solidFill>
              <a:latin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
            </a:pPr>
            <a:endParaRPr lang="en-PH" sz="2800" kern="1400" dirty="0">
              <a:solidFill>
                <a:schemeClr val="bg1"/>
              </a:solidFill>
              <a:latin typeface="Times New Roman" panose="02020603050405020304" pitchFamily="18" charset="0"/>
            </a:endParaRPr>
          </a:p>
          <a:p>
            <a:pPr algn="just"/>
            <a:r>
              <a:rPr lang="en-PH" b="1" kern="1400" dirty="0">
                <a:solidFill>
                  <a:schemeClr val="bg1"/>
                </a:solidFill>
                <a:latin typeface="Times New Roman" panose="02020603050405020304" pitchFamily="18" charset="0"/>
              </a:rPr>
              <a:t> </a:t>
            </a:r>
            <a:endParaRPr lang="en-PH" sz="1200" kern="1400" dirty="0">
              <a:solidFill>
                <a:schemeClr val="bg1"/>
              </a:solidFill>
              <a:latin typeface="Times New Roman" panose="02020603050405020304" pitchFamily="18" charset="0"/>
            </a:endParaRPr>
          </a:p>
          <a:p>
            <a:r>
              <a:rPr lang="en-PH" sz="800" b="1" kern="1400" dirty="0">
                <a:solidFill>
                  <a:schemeClr val="bg1"/>
                </a:solidFill>
                <a:latin typeface="Times New Roman" panose="02020603050405020304" pitchFamily="18" charset="0"/>
              </a:rPr>
              <a:t> </a:t>
            </a:r>
            <a:r>
              <a:rPr lang="en-PH" sz="1200" kern="1400" dirty="0">
                <a:solidFill>
                  <a:srgbClr val="000000"/>
                </a:solidFill>
                <a:latin typeface="Times New Roman" panose="02020603050405020304" pitchFamily="18" charset="0"/>
              </a:rPr>
              <a:t> </a:t>
            </a:r>
            <a:endParaRPr lang="en-PH" sz="1200" kern="1400" dirty="0">
              <a:ln>
                <a:noFill/>
              </a:ln>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25140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629" y="146507"/>
            <a:ext cx="12061371" cy="6894195"/>
          </a:xfrm>
          <a:prstGeom prst="rect">
            <a:avLst/>
          </a:prstGeom>
          <a:noFill/>
        </p:spPr>
        <p:txBody>
          <a:bodyPr wrap="square" rtlCol="0">
            <a:spAutoFit/>
          </a:bodyPr>
          <a:lstStyle/>
          <a:p>
            <a:r>
              <a:rPr lang="en-PH" sz="3200" b="1" dirty="0" smtClean="0">
                <a:solidFill>
                  <a:srgbClr val="FFFF00"/>
                </a:solidFill>
              </a:rPr>
              <a:t>When do we validate?</a:t>
            </a:r>
          </a:p>
          <a:p>
            <a:pPr marL="285750" indent="-285750">
              <a:buFont typeface="Wingdings" panose="05000000000000000000" pitchFamily="2" charset="2"/>
              <a:buChar char="§"/>
            </a:pPr>
            <a:r>
              <a:rPr lang="en-PH" sz="3200" dirty="0" smtClean="0"/>
              <a:t>Submitted Assessment Validation Form</a:t>
            </a:r>
          </a:p>
          <a:p>
            <a:pPr marL="285750" indent="-285750">
              <a:buFont typeface="Wingdings" panose="05000000000000000000" pitchFamily="2" charset="2"/>
              <a:buChar char="§"/>
            </a:pPr>
            <a:r>
              <a:rPr lang="en-PH" sz="3200" b="1" dirty="0" smtClean="0"/>
              <a:t>Scoring </a:t>
            </a:r>
            <a:r>
              <a:rPr lang="en-PH" sz="3200" b="1" dirty="0"/>
              <a:t>Guidelines for SBM Level of Practice</a:t>
            </a:r>
            <a:endParaRPr lang="en-PH" sz="3200" dirty="0"/>
          </a:p>
          <a:p>
            <a:r>
              <a:rPr lang="en-PH" sz="3200" dirty="0"/>
              <a:t>               </a:t>
            </a:r>
            <a:r>
              <a:rPr lang="en-PH" sz="3200" dirty="0" smtClean="0"/>
              <a:t>          0.50 </a:t>
            </a:r>
            <a:r>
              <a:rPr lang="en-PH" sz="3200" dirty="0"/>
              <a:t>-1.49 – Developing – Level I</a:t>
            </a:r>
          </a:p>
          <a:p>
            <a:r>
              <a:rPr lang="en-PH" sz="3200" dirty="0" smtClean="0"/>
              <a:t>                         1.50- </a:t>
            </a:r>
            <a:r>
              <a:rPr lang="en-PH" sz="3200" dirty="0"/>
              <a:t>2.49 – Maturing </a:t>
            </a:r>
            <a:r>
              <a:rPr lang="en-PH" sz="3200" dirty="0" smtClean="0"/>
              <a:t>- </a:t>
            </a:r>
            <a:r>
              <a:rPr lang="en-PH" sz="3200" dirty="0"/>
              <a:t>Level II</a:t>
            </a:r>
          </a:p>
          <a:p>
            <a:r>
              <a:rPr lang="en-PH" sz="3200" dirty="0" smtClean="0"/>
              <a:t>                         2.50 </a:t>
            </a:r>
            <a:r>
              <a:rPr lang="en-PH" sz="3200" dirty="0"/>
              <a:t>– 3.00 – Advanced – Level III</a:t>
            </a:r>
          </a:p>
          <a:p>
            <a:endParaRPr lang="en-PH" dirty="0" smtClean="0"/>
          </a:p>
          <a:p>
            <a:endParaRPr lang="en-PH" dirty="0"/>
          </a:p>
          <a:p>
            <a:r>
              <a:rPr lang="en-PH" sz="2800" dirty="0" smtClean="0"/>
              <a:t>For </a:t>
            </a:r>
            <a:r>
              <a:rPr lang="en-PH" sz="2800" dirty="0"/>
              <a:t>SBM level of practice, the Performance Improvement (PI) in terms of </a:t>
            </a:r>
            <a:r>
              <a:rPr lang="en-PH" sz="2800" i="1" dirty="0"/>
              <a:t>access, efficiency </a:t>
            </a:r>
            <a:r>
              <a:rPr lang="en-PH" sz="2800" dirty="0"/>
              <a:t>and</a:t>
            </a:r>
            <a:r>
              <a:rPr lang="en-PH" sz="2800" i="1" dirty="0"/>
              <a:t> quality</a:t>
            </a:r>
            <a:r>
              <a:rPr lang="en-PH" sz="2800" dirty="0"/>
              <a:t> are quantitatively measured accordingly through the following KPIs</a:t>
            </a:r>
            <a:r>
              <a:rPr lang="en-PH" sz="2800" dirty="0" smtClean="0"/>
              <a:t>:</a:t>
            </a:r>
            <a:endParaRPr lang="en-PH" sz="2800" dirty="0"/>
          </a:p>
          <a:p>
            <a:r>
              <a:rPr lang="en-PH" sz="2800" dirty="0"/>
              <a:t>	1.  Access:  Percent Increase of Enrolment  or </a:t>
            </a:r>
            <a:r>
              <a:rPr lang="en-PH" sz="2800" dirty="0" smtClean="0"/>
              <a:t>Participation </a:t>
            </a:r>
            <a:r>
              <a:rPr lang="en-PH" sz="2800" dirty="0"/>
              <a:t>Rate</a:t>
            </a:r>
          </a:p>
          <a:p>
            <a:r>
              <a:rPr lang="en-PH" sz="2800" dirty="0"/>
              <a:t>	2.  Efficiency:  Dropout  and Repetition Rate</a:t>
            </a:r>
          </a:p>
          <a:p>
            <a:r>
              <a:rPr lang="en-PH" sz="2800" dirty="0"/>
              <a:t>	3.  Quality:  NAT Results (if available) or Promotion Rate</a:t>
            </a:r>
          </a:p>
          <a:p>
            <a:r>
              <a:rPr lang="en-PH" sz="2800" dirty="0"/>
              <a:t> </a:t>
            </a:r>
          </a:p>
          <a:p>
            <a:endParaRPr lang="en-PH" dirty="0"/>
          </a:p>
        </p:txBody>
      </p:sp>
    </p:spTree>
    <p:extLst>
      <p:ext uri="{BB962C8B-B14F-4D97-AF65-F5344CB8AC3E}">
        <p14:creationId xmlns:p14="http://schemas.microsoft.com/office/powerpoint/2010/main" val="1966990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10344" y="1463679"/>
            <a:ext cx="10580913" cy="1815882"/>
          </a:xfrm>
          <a:prstGeom prst="rect">
            <a:avLst/>
          </a:prstGeom>
          <a:noFill/>
        </p:spPr>
        <p:txBody>
          <a:bodyPr wrap="square" rtlCol="0">
            <a:spAutoFit/>
          </a:bodyPr>
          <a:lstStyle/>
          <a:p>
            <a:r>
              <a:rPr lang="en-PH" sz="2800" dirty="0" smtClean="0"/>
              <a:t>D.O. 83 , S. 2018 </a:t>
            </a:r>
          </a:p>
          <a:p>
            <a:endParaRPr lang="en-PH" sz="2800" dirty="0" smtClean="0"/>
          </a:p>
          <a:p>
            <a:r>
              <a:rPr lang="en-PH" sz="2800" dirty="0" smtClean="0"/>
              <a:t>Implementing Guidelines </a:t>
            </a:r>
            <a:r>
              <a:rPr lang="en-PH" sz="2800" dirty="0"/>
              <a:t>o</a:t>
            </a:r>
            <a:r>
              <a:rPr lang="en-PH" sz="2800" dirty="0" smtClean="0"/>
              <a:t>n the </a:t>
            </a:r>
            <a:r>
              <a:rPr lang="en-PH" sz="2800" dirty="0"/>
              <a:t>Revised School-Based Management (SBM) Framework, Assessment Process a</a:t>
            </a:r>
            <a:r>
              <a:rPr lang="en-PH" sz="2800" dirty="0" smtClean="0"/>
              <a:t>nd </a:t>
            </a:r>
            <a:r>
              <a:rPr lang="en-PH" sz="2800" dirty="0"/>
              <a:t>Tool </a:t>
            </a:r>
            <a:endParaRPr lang="en-PH" dirty="0"/>
          </a:p>
        </p:txBody>
      </p:sp>
    </p:spTree>
    <p:extLst>
      <p:ext uri="{BB962C8B-B14F-4D97-AF65-F5344CB8AC3E}">
        <p14:creationId xmlns:p14="http://schemas.microsoft.com/office/powerpoint/2010/main" val="38896980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Damask</Template>
  <TotalTime>4012</TotalTime>
  <Words>2154</Words>
  <Application>Microsoft Office PowerPoint</Application>
  <PresentationFormat>Widescreen</PresentationFormat>
  <Paragraphs>477</Paragraphs>
  <Slides>36</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Bookman Old Style</vt:lpstr>
      <vt:lpstr>Calibri</vt:lpstr>
      <vt:lpstr>Rockwell</vt:lpstr>
      <vt:lpstr>Symbol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BASE</dc:creator>
  <cp:lastModifiedBy>BASE</cp:lastModifiedBy>
  <cp:revision>207</cp:revision>
  <cp:lastPrinted>2019-05-07T21:26:05Z</cp:lastPrinted>
  <dcterms:created xsi:type="dcterms:W3CDTF">2018-09-09T20:31:50Z</dcterms:created>
  <dcterms:modified xsi:type="dcterms:W3CDTF">2019-06-25T03:18:53Z</dcterms:modified>
</cp:coreProperties>
</file>