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96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2C037-33D0-CA4D-986D-FF757A59E645}" type="datetimeFigureOut">
              <a:rPr lang="en-US" smtClean="0"/>
              <a:t>4/3/2017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27CB1-BF30-794A-92F9-8C22CB86D4E8}" type="slidenum">
              <a:rPr lang="en-US" smtClean="0"/>
              <a:t>‹#›</a:t>
            </a:fld>
            <a:endParaRPr lang="en-US"/>
          </a:p>
        </p:txBody>
      </p:sp>
    </p:spTree>
    <p:extLst>
      <p:ext uri="{BB962C8B-B14F-4D97-AF65-F5344CB8AC3E}">
        <p14:creationId xmlns:p14="http://schemas.microsoft.com/office/powerpoint/2010/main" val="7900084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7CB1-BF30-794A-92F9-8C22CB86D4E8}" type="slidenum">
              <a:rPr lang="en-US" smtClean="0"/>
              <a:t>29</a:t>
            </a:fld>
            <a:endParaRPr lang="en-US"/>
          </a:p>
        </p:txBody>
      </p:sp>
    </p:spTree>
    <p:extLst>
      <p:ext uri="{BB962C8B-B14F-4D97-AF65-F5344CB8AC3E}">
        <p14:creationId xmlns:p14="http://schemas.microsoft.com/office/powerpoint/2010/main" val="131239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7CB1-BF30-794A-92F9-8C22CB86D4E8}" type="slidenum">
              <a:rPr lang="en-US" smtClean="0"/>
              <a:t>30</a:t>
            </a:fld>
            <a:endParaRPr lang="en-US"/>
          </a:p>
        </p:txBody>
      </p:sp>
    </p:spTree>
    <p:extLst>
      <p:ext uri="{BB962C8B-B14F-4D97-AF65-F5344CB8AC3E}">
        <p14:creationId xmlns:p14="http://schemas.microsoft.com/office/powerpoint/2010/main" val="131239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0BF3B-D6A2-D648-9E88-9671F43C58B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248543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0BF3B-D6A2-D648-9E88-9671F43C58B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24201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0BF3B-D6A2-D648-9E88-9671F43C58B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114568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0BF3B-D6A2-D648-9E88-9671F43C58B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334261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0BF3B-D6A2-D648-9E88-9671F43C58B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41906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0BF3B-D6A2-D648-9E88-9671F43C58B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240397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0BF3B-D6A2-D648-9E88-9671F43C58B6}"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50241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0BF3B-D6A2-D648-9E88-9671F43C58B6}"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96840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0BF3B-D6A2-D648-9E88-9671F43C58B6}"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307730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0BF3B-D6A2-D648-9E88-9671F43C58B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46321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0BF3B-D6A2-D648-9E88-9671F43C58B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5AD1C-6FAC-8742-BB1D-1FA1A1926934}" type="slidenum">
              <a:rPr lang="en-US" smtClean="0"/>
              <a:t>‹#›</a:t>
            </a:fld>
            <a:endParaRPr lang="en-US"/>
          </a:p>
        </p:txBody>
      </p:sp>
    </p:spTree>
    <p:extLst>
      <p:ext uri="{BB962C8B-B14F-4D97-AF65-F5344CB8AC3E}">
        <p14:creationId xmlns:p14="http://schemas.microsoft.com/office/powerpoint/2010/main" val="402449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0BF3B-D6A2-D648-9E88-9671F43C58B6}"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AD1C-6FAC-8742-BB1D-1FA1A1926934}" type="slidenum">
              <a:rPr lang="en-US" smtClean="0"/>
              <a:t>‹#›</a:t>
            </a:fld>
            <a:endParaRPr lang="en-US"/>
          </a:p>
        </p:txBody>
      </p:sp>
    </p:spTree>
    <p:extLst>
      <p:ext uri="{BB962C8B-B14F-4D97-AF65-F5344CB8AC3E}">
        <p14:creationId xmlns:p14="http://schemas.microsoft.com/office/powerpoint/2010/main" val="139902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143000"/>
            <a:ext cx="7546848" cy="4572000"/>
          </a:xfrm>
          <a:prstGeom prst="rect">
            <a:avLst/>
          </a:prstGeom>
        </p:spPr>
      </p:pic>
    </p:spTree>
    <p:extLst>
      <p:ext uri="{BB962C8B-B14F-4D97-AF65-F5344CB8AC3E}">
        <p14:creationId xmlns:p14="http://schemas.microsoft.com/office/powerpoint/2010/main" val="162278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952" y="226464"/>
            <a:ext cx="7123311" cy="1446550"/>
          </a:xfrm>
          <a:prstGeom prst="rect">
            <a:avLst/>
          </a:prstGeom>
          <a:noFill/>
        </p:spPr>
        <p:txBody>
          <a:bodyPr wrap="square" rtlCol="0">
            <a:spAutoFit/>
          </a:bodyPr>
          <a:lstStyle/>
          <a:p>
            <a:pPr algn="ctr"/>
            <a:r>
              <a:rPr lang="en-US" sz="4400" b="1" dirty="0"/>
              <a:t>L</a:t>
            </a:r>
            <a:r>
              <a:rPr lang="en-US" sz="4400" b="1" dirty="0" smtClean="0"/>
              <a:t>ist of Benefits &amp; Privileges of the Elderly</a:t>
            </a:r>
          </a:p>
        </p:txBody>
      </p:sp>
      <p:sp>
        <p:nvSpPr>
          <p:cNvPr id="5" name="TextBox 4"/>
          <p:cNvSpPr txBox="1"/>
          <p:nvPr/>
        </p:nvSpPr>
        <p:spPr>
          <a:xfrm>
            <a:off x="483172" y="1712597"/>
            <a:ext cx="8062042" cy="4524315"/>
          </a:xfrm>
          <a:prstGeom prst="rect">
            <a:avLst/>
          </a:prstGeom>
          <a:noFill/>
        </p:spPr>
        <p:txBody>
          <a:bodyPr wrap="square" rtlCol="0">
            <a:spAutoFit/>
          </a:bodyPr>
          <a:lstStyle/>
          <a:p>
            <a:r>
              <a:rPr lang="en-US" sz="2400" b="1" dirty="0" smtClean="0"/>
              <a:t>GOVERNMENT </a:t>
            </a:r>
            <a:r>
              <a:rPr lang="en-US" sz="2400" b="1" dirty="0"/>
              <a:t>ASSISTANCE</a:t>
            </a:r>
            <a:endParaRPr lang="en-US" sz="2400" dirty="0"/>
          </a:p>
          <a:p>
            <a:pPr lvl="0"/>
            <a:r>
              <a:rPr lang="en-US" sz="2400" b="1" dirty="0" smtClean="0"/>
              <a:t>Death </a:t>
            </a:r>
            <a:r>
              <a:rPr lang="en-US" sz="2400" b="1" dirty="0"/>
              <a:t>benefit assistance</a:t>
            </a:r>
            <a:endParaRPr lang="en-US" sz="2400" dirty="0"/>
          </a:p>
          <a:p>
            <a:pPr lvl="1"/>
            <a:r>
              <a:rPr lang="en-US" sz="2400" dirty="0"/>
              <a:t>Assistance of a minimum of P2,000 shall be given to the nearest surviving relative who took care of the deceased senior </a:t>
            </a:r>
            <a:r>
              <a:rPr lang="en-US" sz="2400" dirty="0" smtClean="0"/>
              <a:t>citizen.</a:t>
            </a:r>
          </a:p>
          <a:p>
            <a:pPr lvl="1"/>
            <a:endParaRPr lang="en-US" sz="2400" dirty="0"/>
          </a:p>
          <a:p>
            <a:r>
              <a:rPr lang="en-US" sz="2400" b="1" dirty="0" smtClean="0"/>
              <a:t>OTHERS</a:t>
            </a:r>
            <a:endParaRPr lang="en-US" sz="2400" dirty="0" smtClean="0"/>
          </a:p>
          <a:p>
            <a:pPr lvl="0"/>
            <a:r>
              <a:rPr lang="en-US" sz="2400" b="1" dirty="0" smtClean="0"/>
              <a:t>Express lanes</a:t>
            </a:r>
            <a:endParaRPr lang="en-US" sz="2400" dirty="0" smtClean="0"/>
          </a:p>
          <a:p>
            <a:pPr lvl="1"/>
            <a:r>
              <a:rPr lang="en-US" sz="2400" dirty="0" smtClean="0"/>
              <a:t>Express lanes shall be provided in all private, banking, commercial and government establishments; priority shall be given in their absence.</a:t>
            </a:r>
          </a:p>
          <a:p>
            <a:pPr lvl="1"/>
            <a:endParaRPr lang="en-US" sz="2400" dirty="0"/>
          </a:p>
        </p:txBody>
      </p:sp>
    </p:spTree>
    <p:extLst>
      <p:ext uri="{BB962C8B-B14F-4D97-AF65-F5344CB8AC3E}">
        <p14:creationId xmlns:p14="http://schemas.microsoft.com/office/powerpoint/2010/main" val="4219345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952" y="226464"/>
            <a:ext cx="7123311" cy="1446550"/>
          </a:xfrm>
          <a:prstGeom prst="rect">
            <a:avLst/>
          </a:prstGeom>
          <a:noFill/>
        </p:spPr>
        <p:txBody>
          <a:bodyPr wrap="square" rtlCol="0">
            <a:spAutoFit/>
          </a:bodyPr>
          <a:lstStyle/>
          <a:p>
            <a:pPr algn="ctr"/>
            <a:r>
              <a:rPr lang="en-US" sz="4400" b="1" dirty="0"/>
              <a:t>L</a:t>
            </a:r>
            <a:r>
              <a:rPr lang="en-US" sz="4400" b="1" dirty="0" smtClean="0"/>
              <a:t>ist of Benefits &amp; Privileges of the Elderly</a:t>
            </a:r>
          </a:p>
        </p:txBody>
      </p:sp>
      <p:sp>
        <p:nvSpPr>
          <p:cNvPr id="5" name="TextBox 4"/>
          <p:cNvSpPr txBox="1"/>
          <p:nvPr/>
        </p:nvSpPr>
        <p:spPr>
          <a:xfrm>
            <a:off x="690245" y="1673014"/>
            <a:ext cx="8158676" cy="4154983"/>
          </a:xfrm>
          <a:prstGeom prst="rect">
            <a:avLst/>
          </a:prstGeom>
          <a:noFill/>
        </p:spPr>
        <p:txBody>
          <a:bodyPr wrap="square" rtlCol="0">
            <a:spAutoFit/>
          </a:bodyPr>
          <a:lstStyle/>
          <a:p>
            <a:pPr lvl="0"/>
            <a:r>
              <a:rPr lang="en-US" sz="2400" b="1" dirty="0" smtClean="0"/>
              <a:t>Educational </a:t>
            </a:r>
            <a:r>
              <a:rPr lang="en-US" sz="2400" b="1" dirty="0"/>
              <a:t>privileges</a:t>
            </a:r>
            <a:endParaRPr lang="en-US" sz="2400" dirty="0"/>
          </a:p>
          <a:p>
            <a:pPr lvl="1"/>
            <a:r>
              <a:rPr lang="en-US" sz="2400" dirty="0"/>
              <a:t>Assistance shall be granted to senior citizens to pursue education through provision of scholarships, grants, financial aids, subsidies and other incentives.</a:t>
            </a:r>
          </a:p>
          <a:p>
            <a:pPr lvl="0"/>
            <a:r>
              <a:rPr lang="en-US" sz="2400" b="1" dirty="0"/>
              <a:t>Benefits and privileges for retirees</a:t>
            </a:r>
            <a:endParaRPr lang="en-US" sz="2400" dirty="0"/>
          </a:p>
          <a:p>
            <a:pPr lvl="1"/>
            <a:r>
              <a:rPr lang="en-US" sz="2400" dirty="0"/>
              <a:t>Continuance of the same benefits and privileges by GSIS, SSS and PAG-IBIG as enjoyed by those in active service.</a:t>
            </a:r>
          </a:p>
          <a:p>
            <a:pPr lvl="0"/>
            <a:r>
              <a:rPr lang="en-US" sz="2400" b="1" dirty="0"/>
              <a:t>Privileges on special discounts in special programs</a:t>
            </a:r>
            <a:endParaRPr lang="en-US" sz="2400" dirty="0"/>
          </a:p>
          <a:p>
            <a:pPr lvl="1"/>
            <a:r>
              <a:rPr lang="en-US" sz="2400" dirty="0"/>
              <a:t>In order to avail of these benefits, the senior citizen or his/her authorized representative shall present a valid and original Senior Citizens’ Identification Card. </a:t>
            </a:r>
          </a:p>
        </p:txBody>
      </p:sp>
    </p:spTree>
    <p:extLst>
      <p:ext uri="{BB962C8B-B14F-4D97-AF65-F5344CB8AC3E}">
        <p14:creationId xmlns:p14="http://schemas.microsoft.com/office/powerpoint/2010/main" val="133601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2000" y="916751"/>
            <a:ext cx="7123311" cy="4524315"/>
          </a:xfrm>
          <a:prstGeom prst="rect">
            <a:avLst/>
          </a:prstGeom>
          <a:noFill/>
        </p:spPr>
        <p:txBody>
          <a:bodyPr wrap="square" rtlCol="0">
            <a:spAutoFit/>
          </a:bodyPr>
          <a:lstStyle/>
          <a:p>
            <a:pPr algn="just"/>
            <a:r>
              <a:rPr lang="en-US" sz="3200" dirty="0" smtClean="0"/>
              <a:t>RETIREMENT is </a:t>
            </a:r>
            <a:r>
              <a:rPr lang="en-US" sz="3200" dirty="0"/>
              <a:t>the point where a person stops employment completely. A person may also semi-retire by reducing work hours. An increasing number of individuals are choosing to put off this point of total retirement, by selecting to exist in the emerging state of Pre-</a:t>
            </a:r>
            <a:r>
              <a:rPr lang="en-US" sz="3200" dirty="0" err="1"/>
              <a:t>tirement</a:t>
            </a:r>
            <a:r>
              <a:rPr lang="en-US" sz="3200" dirty="0"/>
              <a:t>.</a:t>
            </a:r>
          </a:p>
          <a:p>
            <a:pPr algn="just"/>
            <a:r>
              <a:rPr lang="en-US" sz="3200" dirty="0" smtClean="0"/>
              <a:t> </a:t>
            </a:r>
            <a:endParaRPr lang="en-US" sz="3200" b="1" dirty="0" smtClean="0"/>
          </a:p>
        </p:txBody>
      </p:sp>
    </p:spTree>
    <p:extLst>
      <p:ext uri="{BB962C8B-B14F-4D97-AF65-F5344CB8AC3E}">
        <p14:creationId xmlns:p14="http://schemas.microsoft.com/office/powerpoint/2010/main" val="2975805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18900" y="1811071"/>
            <a:ext cx="7058464" cy="4524315"/>
          </a:xfrm>
          <a:prstGeom prst="rect">
            <a:avLst/>
          </a:prstGeom>
        </p:spPr>
        <p:txBody>
          <a:bodyPr wrap="square">
            <a:spAutoFit/>
          </a:bodyPr>
          <a:lstStyle/>
          <a:p>
            <a:pPr marL="342900" indent="-342900" algn="just">
              <a:buFont typeface="Arial"/>
              <a:buChar char="•"/>
            </a:pPr>
            <a:r>
              <a:rPr lang="en-US" sz="2400" dirty="0" smtClean="0"/>
              <a:t>Republic </a:t>
            </a:r>
            <a:r>
              <a:rPr lang="en-US" sz="2400" dirty="0"/>
              <a:t>Act (RA) No. 7641, otherwise known as the New Retirement Law, took effect and amended Article 287 of the Labor Code of the Philippines (PD No. 442). According to the </a:t>
            </a:r>
            <a:r>
              <a:rPr lang="en-US" sz="2400" dirty="0" smtClean="0"/>
              <a:t>law</a:t>
            </a:r>
            <a:r>
              <a:rPr lang="en-US" sz="2400" dirty="0"/>
              <a:t>, any employee may be retired upon reaching the retirement age established in the collective bargaining agreement or other applicable employment </a:t>
            </a:r>
            <a:r>
              <a:rPr lang="en-US" sz="2400" dirty="0" smtClean="0"/>
              <a:t>contract.</a:t>
            </a:r>
          </a:p>
          <a:p>
            <a:pPr marL="342900" indent="-342900" algn="just">
              <a:buFont typeface="Arial"/>
              <a:buChar char="•"/>
            </a:pPr>
            <a:r>
              <a:rPr lang="en-US" sz="2400" dirty="0" smtClean="0"/>
              <a:t>RA 7742 allowed a private employer the option to treat the coverage of the PAG-IBIG Fund as a substitute retirement benefit for the employee concerned within the purview of the Labor Code as amended.</a:t>
            </a:r>
          </a:p>
        </p:txBody>
      </p:sp>
    </p:spTree>
    <p:extLst>
      <p:ext uri="{BB962C8B-B14F-4D97-AF65-F5344CB8AC3E}">
        <p14:creationId xmlns:p14="http://schemas.microsoft.com/office/powerpoint/2010/main" val="315903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058464" cy="3046988"/>
          </a:xfrm>
          <a:prstGeom prst="rect">
            <a:avLst/>
          </a:prstGeom>
        </p:spPr>
        <p:txBody>
          <a:bodyPr wrap="square">
            <a:spAutoFit/>
          </a:bodyPr>
          <a:lstStyle/>
          <a:p>
            <a:pPr algn="just"/>
            <a:r>
              <a:rPr lang="en-US" sz="2400" dirty="0" smtClean="0"/>
              <a:t>The </a:t>
            </a:r>
            <a:r>
              <a:rPr lang="en-US" sz="2400" dirty="0"/>
              <a:t>Philippine Social Security System (SSS) or </a:t>
            </a:r>
            <a:r>
              <a:rPr lang="en-US" sz="2400" dirty="0" err="1"/>
              <a:t>Paseguruhan</a:t>
            </a:r>
            <a:r>
              <a:rPr lang="en-US" sz="2400" dirty="0"/>
              <a:t> ng </a:t>
            </a:r>
            <a:r>
              <a:rPr lang="en-US" sz="2400" dirty="0" err="1"/>
              <a:t>Kapanatagang</a:t>
            </a:r>
            <a:r>
              <a:rPr lang="en-US" sz="2400" dirty="0"/>
              <a:t> Panlipunan is a state-run, social insurance program in the Philippines to workers in the private sector, wage earners as well as self-employed persons. It is implemented in accordance with the Republic Act No.</a:t>
            </a:r>
            <a:r>
              <a:rPr lang="en-US" sz="2400" dirty="0" smtClean="0"/>
              <a:t>1161.</a:t>
            </a:r>
          </a:p>
          <a:p>
            <a:pPr algn="just"/>
            <a:endParaRPr lang="en-US" sz="2400" dirty="0" smtClean="0"/>
          </a:p>
          <a:p>
            <a:pPr algn="just"/>
            <a:endParaRPr lang="en-US" sz="2400" dirty="0"/>
          </a:p>
        </p:txBody>
      </p:sp>
    </p:spTree>
    <p:extLst>
      <p:ext uri="{BB962C8B-B14F-4D97-AF65-F5344CB8AC3E}">
        <p14:creationId xmlns:p14="http://schemas.microsoft.com/office/powerpoint/2010/main" val="4180602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058464" cy="3416320"/>
          </a:xfrm>
          <a:prstGeom prst="rect">
            <a:avLst/>
          </a:prstGeom>
        </p:spPr>
        <p:txBody>
          <a:bodyPr wrap="square">
            <a:spAutoFit/>
          </a:bodyPr>
          <a:lstStyle/>
          <a:p>
            <a:pPr algn="just"/>
            <a:r>
              <a:rPr lang="en-US" sz="2400" dirty="0"/>
              <a:t>The Government Service Insurance System (GSIS) or </a:t>
            </a:r>
            <a:r>
              <a:rPr lang="en-US" sz="2400" dirty="0" err="1"/>
              <a:t>Paseguruhan</a:t>
            </a:r>
            <a:r>
              <a:rPr lang="en-US" sz="2400" dirty="0"/>
              <a:t> ng </a:t>
            </a:r>
            <a:r>
              <a:rPr lang="en-US" sz="2400" dirty="0" err="1"/>
              <a:t>mga</a:t>
            </a:r>
            <a:r>
              <a:rPr lang="en-US" sz="2400" dirty="0"/>
              <a:t> </a:t>
            </a:r>
            <a:r>
              <a:rPr lang="en-US" sz="2400" dirty="0" err="1"/>
              <a:t>Naglilingkod</a:t>
            </a:r>
            <a:r>
              <a:rPr lang="en-US" sz="2400" dirty="0"/>
              <a:t> </a:t>
            </a:r>
            <a:r>
              <a:rPr lang="en-US" sz="2400" dirty="0" err="1"/>
              <a:t>sa</a:t>
            </a:r>
            <a:r>
              <a:rPr lang="en-US" sz="2400" dirty="0"/>
              <a:t> </a:t>
            </a:r>
            <a:r>
              <a:rPr lang="en-US" sz="2400" dirty="0" err="1"/>
              <a:t>Pamahalaan</a:t>
            </a:r>
            <a:r>
              <a:rPr lang="en-US" sz="2400" dirty="0"/>
              <a:t>, is a government owned and controlled corporation (GOCC) of the Philippines. Created by Commonwealth Act No. </a:t>
            </a:r>
            <a:r>
              <a:rPr lang="en-US" sz="2400" dirty="0" smtClean="0"/>
              <a:t>186, </a:t>
            </a:r>
            <a:r>
              <a:rPr lang="en-US" sz="2400" dirty="0"/>
              <a:t>the GSIS is mandated to provide and administer the following social security benefits for government employees: compulsory life insurance, optional life insurance, retirement benefits, disability benefits for work-related contingencies and death benefits. </a:t>
            </a:r>
          </a:p>
        </p:txBody>
      </p:sp>
    </p:spTree>
    <p:extLst>
      <p:ext uri="{BB962C8B-B14F-4D97-AF65-F5344CB8AC3E}">
        <p14:creationId xmlns:p14="http://schemas.microsoft.com/office/powerpoint/2010/main" val="68935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4" y="1811071"/>
            <a:ext cx="7681533" cy="4401205"/>
          </a:xfrm>
          <a:prstGeom prst="rect">
            <a:avLst/>
          </a:prstGeom>
        </p:spPr>
        <p:txBody>
          <a:bodyPr wrap="square">
            <a:spAutoFit/>
          </a:bodyPr>
          <a:lstStyle/>
          <a:p>
            <a:pPr algn="just"/>
            <a:r>
              <a:rPr lang="en-US" sz="2800" dirty="0" smtClean="0"/>
              <a:t>In </a:t>
            </a:r>
            <a:r>
              <a:rPr lang="en-US" sz="2800" dirty="0"/>
              <a:t>addition, the GSIS is entrusted with the administration of the General Insurance Fund by virtue of RA656 of the Property Insurance Law. It provides insurance coverage to assets and properties which have government insurable interests. </a:t>
            </a:r>
            <a:endParaRPr lang="en-US" sz="2800" dirty="0" smtClean="0"/>
          </a:p>
          <a:p>
            <a:pPr algn="just"/>
            <a:r>
              <a:rPr lang="en-US" sz="2800" b="1" dirty="0" smtClean="0"/>
              <a:t>RA </a:t>
            </a:r>
            <a:r>
              <a:rPr lang="en-US" sz="2800" b="1" dirty="0"/>
              <a:t>8291</a:t>
            </a:r>
            <a:r>
              <a:rPr lang="en-US" sz="2800" dirty="0"/>
              <a:t>: Five-year lump sum or cash payment with instant pension-choose your personal reward. </a:t>
            </a:r>
          </a:p>
          <a:p>
            <a:pPr algn="just"/>
            <a:r>
              <a:rPr lang="en-US" sz="2800" dirty="0"/>
              <a:t>T</a:t>
            </a:r>
            <a:r>
              <a:rPr lang="en-US" sz="2800" dirty="0" smtClean="0"/>
              <a:t>wo </a:t>
            </a:r>
            <a:r>
              <a:rPr lang="en-US" sz="2800" dirty="0"/>
              <a:t>things should be considered: age and the length of service. </a:t>
            </a:r>
          </a:p>
        </p:txBody>
      </p:sp>
    </p:spTree>
    <p:extLst>
      <p:ext uri="{BB962C8B-B14F-4D97-AF65-F5344CB8AC3E}">
        <p14:creationId xmlns:p14="http://schemas.microsoft.com/office/powerpoint/2010/main" val="411445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281192" cy="4401205"/>
          </a:xfrm>
          <a:prstGeom prst="rect">
            <a:avLst/>
          </a:prstGeom>
        </p:spPr>
        <p:txBody>
          <a:bodyPr wrap="square">
            <a:spAutoFit/>
          </a:bodyPr>
          <a:lstStyle/>
          <a:p>
            <a:r>
              <a:rPr lang="en-US" sz="2800" dirty="0" smtClean="0"/>
              <a:t>To </a:t>
            </a:r>
            <a:r>
              <a:rPr lang="en-US" sz="2800" dirty="0"/>
              <a:t>qualify for this retirement mode: </a:t>
            </a:r>
          </a:p>
          <a:p>
            <a:pPr marL="342900" indent="-342900" algn="just">
              <a:buFont typeface="Arial"/>
              <a:buChar char="•"/>
            </a:pPr>
            <a:r>
              <a:rPr lang="en-US" sz="2800" dirty="0"/>
              <a:t>The retiree must have rendered at least 15 years of service and must be at least 60 years of age upon retirement. </a:t>
            </a:r>
          </a:p>
          <a:p>
            <a:pPr marL="342900" indent="-342900" algn="just">
              <a:buFont typeface="Arial"/>
              <a:buChar char="•"/>
            </a:pPr>
            <a:r>
              <a:rPr lang="en-US" sz="2800" dirty="0"/>
              <a:t>He /she must not be a permanent total disability pensioner. </a:t>
            </a:r>
          </a:p>
          <a:p>
            <a:pPr algn="just"/>
            <a:r>
              <a:rPr lang="en-US" sz="2800" dirty="0" smtClean="0"/>
              <a:t>Unlike </a:t>
            </a:r>
            <a:r>
              <a:rPr lang="en-US" sz="2800" dirty="0"/>
              <a:t>other retirement modes, the last three years of service of a retiree need not to be continuous under RA 8291. </a:t>
            </a:r>
            <a:endParaRPr lang="en-US" sz="2800" dirty="0" smtClean="0"/>
          </a:p>
          <a:p>
            <a:pPr algn="just"/>
            <a:endParaRPr lang="en-US" sz="2800" dirty="0"/>
          </a:p>
        </p:txBody>
      </p:sp>
    </p:spTree>
    <p:extLst>
      <p:ext uri="{BB962C8B-B14F-4D97-AF65-F5344CB8AC3E}">
        <p14:creationId xmlns:p14="http://schemas.microsoft.com/office/powerpoint/2010/main" val="203379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711827" y="1811071"/>
            <a:ext cx="7764362" cy="3970318"/>
          </a:xfrm>
          <a:prstGeom prst="rect">
            <a:avLst/>
          </a:prstGeom>
        </p:spPr>
        <p:txBody>
          <a:bodyPr wrap="square">
            <a:spAutoFit/>
          </a:bodyPr>
          <a:lstStyle/>
          <a:p>
            <a:pPr algn="just"/>
            <a:r>
              <a:rPr lang="en-US" sz="2800" b="1" dirty="0"/>
              <a:t>Republic Act 660. </a:t>
            </a:r>
            <a:r>
              <a:rPr lang="en-US" sz="2800" dirty="0"/>
              <a:t>Also called “Magic 87”, this option provides both annuity and lifetime pension. Retiring under RA 660 requires the following: </a:t>
            </a:r>
          </a:p>
          <a:p>
            <a:pPr marL="457200" lvl="0" indent="-457200">
              <a:buFont typeface="Arial"/>
              <a:buChar char="•"/>
            </a:pPr>
            <a:r>
              <a:rPr lang="en-US" sz="2800" dirty="0"/>
              <a:t>He/she should have entered government service on or before May 31, 1977 </a:t>
            </a:r>
          </a:p>
          <a:p>
            <a:pPr marL="457200" lvl="0" indent="-457200" algn="just">
              <a:buFont typeface="Arial"/>
              <a:buChar char="•"/>
            </a:pPr>
            <a:r>
              <a:rPr lang="en-US" sz="2800" dirty="0"/>
              <a:t>The retiree’s last three years of service prior to retirement should have been continuous, except in cases of death, disability, abolition, and phase- out of position due to reorganization. </a:t>
            </a:r>
          </a:p>
        </p:txBody>
      </p:sp>
    </p:spTree>
    <p:extLst>
      <p:ext uri="{BB962C8B-B14F-4D97-AF65-F5344CB8AC3E}">
        <p14:creationId xmlns:p14="http://schemas.microsoft.com/office/powerpoint/2010/main" val="728358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281192" cy="3108544"/>
          </a:xfrm>
          <a:prstGeom prst="rect">
            <a:avLst/>
          </a:prstGeom>
        </p:spPr>
        <p:txBody>
          <a:bodyPr wrap="square">
            <a:spAutoFit/>
          </a:bodyPr>
          <a:lstStyle/>
          <a:p>
            <a:pPr marL="457200" lvl="0" indent="-457200" algn="just">
              <a:buFont typeface="Arial"/>
              <a:buChar char="•"/>
            </a:pPr>
            <a:r>
              <a:rPr lang="en-US" sz="2800" dirty="0" smtClean="0"/>
              <a:t>His/her appointment status should be permanent </a:t>
            </a:r>
          </a:p>
          <a:p>
            <a:pPr marL="457200" lvl="0" indent="-457200" algn="just">
              <a:buFont typeface="Arial"/>
              <a:buChar char="•"/>
            </a:pPr>
            <a:r>
              <a:rPr lang="en-US" sz="2800" dirty="0" smtClean="0"/>
              <a:t>He/she should meet the age and service requirements under the “Magic 87” formula. Based on the formula, a retiree’s age and years in service should be added up and should total at least 87. </a:t>
            </a:r>
            <a:endParaRPr lang="en-US" sz="2800" dirty="0"/>
          </a:p>
        </p:txBody>
      </p:sp>
    </p:spTree>
    <p:extLst>
      <p:ext uri="{BB962C8B-B14F-4D97-AF65-F5344CB8AC3E}">
        <p14:creationId xmlns:p14="http://schemas.microsoft.com/office/powerpoint/2010/main" val="301677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618" y="1536174"/>
            <a:ext cx="7334764" cy="4154984"/>
          </a:xfrm>
          <a:prstGeom prst="rect">
            <a:avLst/>
          </a:prstGeom>
          <a:noFill/>
        </p:spPr>
        <p:txBody>
          <a:bodyPr wrap="square" rtlCol="0">
            <a:spAutoFit/>
          </a:bodyPr>
          <a:lstStyle/>
          <a:p>
            <a:pPr algn="just"/>
            <a:r>
              <a:rPr lang="en-US" sz="4800" dirty="0" smtClean="0"/>
              <a:t>A </a:t>
            </a:r>
            <a:r>
              <a:rPr lang="en-US" sz="6000" b="1" dirty="0" smtClean="0"/>
              <a:t>SENIOR CITIZEN</a:t>
            </a:r>
            <a:r>
              <a:rPr lang="en-US" sz="4800" dirty="0" smtClean="0"/>
              <a:t> or </a:t>
            </a:r>
            <a:r>
              <a:rPr lang="en-US" sz="6000" b="1" dirty="0" smtClean="0"/>
              <a:t>ELDERLY</a:t>
            </a:r>
            <a:r>
              <a:rPr lang="en-US" sz="4800" dirty="0" smtClean="0"/>
              <a:t> is “</a:t>
            </a:r>
            <a:r>
              <a:rPr lang="en-US" sz="4800" i="1" dirty="0" smtClean="0"/>
              <a:t>any resident citizen of the Philippines at least sixty (60) years old</a:t>
            </a:r>
            <a:r>
              <a:rPr lang="en-US" sz="4800" dirty="0"/>
              <a:t>,</a:t>
            </a:r>
            <a:r>
              <a:rPr lang="en-US" sz="4800" dirty="0" smtClean="0"/>
              <a:t>” ~ R.A. 9994</a:t>
            </a:r>
            <a:endParaRPr lang="en-US" sz="4800" b="1" dirty="0" smtClean="0"/>
          </a:p>
        </p:txBody>
      </p:sp>
    </p:spTree>
    <p:extLst>
      <p:ext uri="{BB962C8B-B14F-4D97-AF65-F5344CB8AC3E}">
        <p14:creationId xmlns:p14="http://schemas.microsoft.com/office/powerpoint/2010/main" val="175535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281192" cy="3108544"/>
          </a:xfrm>
          <a:prstGeom prst="rect">
            <a:avLst/>
          </a:prstGeom>
        </p:spPr>
        <p:txBody>
          <a:bodyPr wrap="square">
            <a:spAutoFit/>
          </a:bodyPr>
          <a:lstStyle/>
          <a:p>
            <a:pPr algn="just"/>
            <a:r>
              <a:rPr lang="en-US" sz="2800" b="1" dirty="0"/>
              <a:t>REPUBLIC ACT No. 1616. </a:t>
            </a:r>
            <a:r>
              <a:rPr lang="en-US" sz="2800" dirty="0"/>
              <a:t>RA 1616 provides for a gratuity benefit for retiring members who will qualify under this retirement mode. The gratuity is payable by the last employer. The employee shall also be entitled to a Refund of Retirement Premiums paid, personal share with interest and government share without interest. </a:t>
            </a:r>
          </a:p>
        </p:txBody>
      </p:sp>
    </p:spTree>
    <p:extLst>
      <p:ext uri="{BB962C8B-B14F-4D97-AF65-F5344CB8AC3E}">
        <p14:creationId xmlns:p14="http://schemas.microsoft.com/office/powerpoint/2010/main" val="2900870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990545"/>
            <a:ext cx="7281192" cy="3970318"/>
          </a:xfrm>
          <a:prstGeom prst="rect">
            <a:avLst/>
          </a:prstGeom>
        </p:spPr>
        <p:txBody>
          <a:bodyPr wrap="square">
            <a:spAutoFit/>
          </a:bodyPr>
          <a:lstStyle/>
          <a:p>
            <a:pPr algn="just"/>
            <a:r>
              <a:rPr lang="en-US" sz="2800" dirty="0" smtClean="0"/>
              <a:t>To </a:t>
            </a:r>
            <a:r>
              <a:rPr lang="en-US" sz="2800" dirty="0"/>
              <a:t>qualify under the mode, a retiree must: </a:t>
            </a:r>
          </a:p>
          <a:p>
            <a:pPr algn="just"/>
            <a:r>
              <a:rPr lang="en-US" sz="2800" dirty="0"/>
              <a:t>be in government service on or before May 31, 1977 </a:t>
            </a:r>
            <a:r>
              <a:rPr lang="en-US" sz="2800" dirty="0" smtClean="0"/>
              <a:t>has </a:t>
            </a:r>
            <a:r>
              <a:rPr lang="en-US" sz="2800" dirty="0"/>
              <a:t>rendered at least 20 years of service regardless of age and employment status </a:t>
            </a:r>
            <a:r>
              <a:rPr lang="en-US" sz="2800" dirty="0" smtClean="0"/>
              <a:t>His</a:t>
            </a:r>
            <a:r>
              <a:rPr lang="en-US" sz="2800" dirty="0"/>
              <a:t>/her last 3 years of service prior to retirement must be continuous, except in cases of </a:t>
            </a:r>
            <a:r>
              <a:rPr lang="en-US" sz="2800" dirty="0" smtClean="0"/>
              <a:t>death</a:t>
            </a:r>
            <a:r>
              <a:rPr lang="en-US" sz="2800" dirty="0"/>
              <a:t>, disability, abolition or phase out of position due to reorganization. </a:t>
            </a:r>
          </a:p>
          <a:p>
            <a:pPr algn="just"/>
            <a:endParaRPr lang="en-US" sz="2800" dirty="0"/>
          </a:p>
        </p:txBody>
      </p:sp>
    </p:spTree>
    <p:extLst>
      <p:ext uri="{BB962C8B-B14F-4D97-AF65-F5344CB8AC3E}">
        <p14:creationId xmlns:p14="http://schemas.microsoft.com/office/powerpoint/2010/main" val="103690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b="1" dirty="0"/>
              <a:t>RETIREMENT PAY LAWS IN THE PHILIPPINES </a:t>
            </a:r>
            <a:r>
              <a:rPr lang="en-US" sz="4400" b="1" dirty="0" smtClean="0"/>
              <a:t> </a:t>
            </a:r>
          </a:p>
        </p:txBody>
      </p:sp>
      <p:sp>
        <p:nvSpPr>
          <p:cNvPr id="2" name="Rectangle 1"/>
          <p:cNvSpPr/>
          <p:nvPr/>
        </p:nvSpPr>
        <p:spPr>
          <a:xfrm>
            <a:off x="960315" y="1811071"/>
            <a:ext cx="7281192" cy="4401205"/>
          </a:xfrm>
          <a:prstGeom prst="rect">
            <a:avLst/>
          </a:prstGeom>
        </p:spPr>
        <p:txBody>
          <a:bodyPr wrap="square">
            <a:spAutoFit/>
          </a:bodyPr>
          <a:lstStyle/>
          <a:p>
            <a:pPr algn="just"/>
            <a:r>
              <a:rPr lang="en-US" sz="2800" dirty="0" smtClean="0"/>
              <a:t>Under RA 7699, </a:t>
            </a:r>
            <a:r>
              <a:rPr lang="en-US" sz="2800" dirty="0"/>
              <a:t>government retirees who do not meet the required number of years provided under PD 1146 and RA 8291 can still avail of retirement and other benefits. </a:t>
            </a:r>
            <a:endParaRPr lang="en-US" sz="2800" dirty="0" smtClean="0"/>
          </a:p>
          <a:p>
            <a:pPr algn="just"/>
            <a:r>
              <a:rPr lang="en-US" sz="2800" dirty="0" smtClean="0"/>
              <a:t>Retirement </a:t>
            </a:r>
            <a:r>
              <a:rPr lang="en-US" sz="2800" dirty="0"/>
              <a:t>under PD 1146 can only be availed by those who were in service after May 31,1977 but prior to June 24, 1997. A retiring member under PD 1146 is entitled to either Old Age Pension or Cash Payment, depending on his age and years in service.</a:t>
            </a:r>
          </a:p>
        </p:txBody>
      </p:sp>
    </p:spTree>
    <p:extLst>
      <p:ext uri="{BB962C8B-B14F-4D97-AF65-F5344CB8AC3E}">
        <p14:creationId xmlns:p14="http://schemas.microsoft.com/office/powerpoint/2010/main" val="38790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dirty="0"/>
              <a:t>FINANCIAL LITERACY </a:t>
            </a:r>
            <a:r>
              <a:rPr lang="en-US" sz="4400" dirty="0" smtClean="0"/>
              <a:t>&amp; DISCIPLINE </a:t>
            </a:r>
            <a:endParaRPr lang="en-US" sz="4400" b="1" dirty="0" smtClean="0"/>
          </a:p>
        </p:txBody>
      </p:sp>
      <p:sp>
        <p:nvSpPr>
          <p:cNvPr id="2" name="Rectangle 1"/>
          <p:cNvSpPr/>
          <p:nvPr/>
        </p:nvSpPr>
        <p:spPr>
          <a:xfrm>
            <a:off x="960315" y="1811071"/>
            <a:ext cx="7281192" cy="3539431"/>
          </a:xfrm>
          <a:prstGeom prst="rect">
            <a:avLst/>
          </a:prstGeom>
        </p:spPr>
        <p:txBody>
          <a:bodyPr wrap="square">
            <a:spAutoFit/>
          </a:bodyPr>
          <a:lstStyle/>
          <a:p>
            <a:pPr algn="just"/>
            <a:r>
              <a:rPr lang="en-US" sz="2800" dirty="0"/>
              <a:t>Financial literacy efforts must take into account the new realities facing senior citizens and must also recognize the physical, emotional, mental and other changes that may occur as a normal part of aging. All Filipinos should have a secure, comfortable life in their older years, which is why strengthening senior citizens financial is so crucial. </a:t>
            </a:r>
          </a:p>
        </p:txBody>
      </p:sp>
    </p:spTree>
    <p:extLst>
      <p:ext uri="{BB962C8B-B14F-4D97-AF65-F5344CB8AC3E}">
        <p14:creationId xmlns:p14="http://schemas.microsoft.com/office/powerpoint/2010/main" val="392815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dirty="0"/>
              <a:t>FINANCIAL LITERACY </a:t>
            </a:r>
            <a:r>
              <a:rPr lang="en-US" sz="4400" dirty="0" smtClean="0"/>
              <a:t>&amp; DISCIPLINE </a:t>
            </a:r>
            <a:endParaRPr lang="en-US" sz="4400" b="1" dirty="0" smtClean="0"/>
          </a:p>
        </p:txBody>
      </p:sp>
      <p:sp>
        <p:nvSpPr>
          <p:cNvPr id="2" name="Rectangle 1"/>
          <p:cNvSpPr/>
          <p:nvPr/>
        </p:nvSpPr>
        <p:spPr>
          <a:xfrm>
            <a:off x="960315" y="1811071"/>
            <a:ext cx="7281192" cy="1815882"/>
          </a:xfrm>
          <a:prstGeom prst="rect">
            <a:avLst/>
          </a:prstGeom>
        </p:spPr>
        <p:txBody>
          <a:bodyPr wrap="square">
            <a:spAutoFit/>
          </a:bodyPr>
          <a:lstStyle/>
          <a:p>
            <a:pPr algn="just"/>
            <a:r>
              <a:rPr lang="en-US" sz="2800" dirty="0"/>
              <a:t>The primary reason that most adults have financial problems is not because of low earnings. The reason is lack of self-discipline and the inability to delay gratification. </a:t>
            </a:r>
            <a:endParaRPr lang="en-US" sz="2800" dirty="0" smtClean="0"/>
          </a:p>
        </p:txBody>
      </p:sp>
    </p:spTree>
    <p:extLst>
      <p:ext uri="{BB962C8B-B14F-4D97-AF65-F5344CB8AC3E}">
        <p14:creationId xmlns:p14="http://schemas.microsoft.com/office/powerpoint/2010/main" val="221869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dirty="0"/>
              <a:t>FINANCIAL LITERACY </a:t>
            </a:r>
            <a:r>
              <a:rPr lang="en-US" sz="4400" dirty="0" smtClean="0"/>
              <a:t>&amp; DISCIPLINE </a:t>
            </a:r>
            <a:endParaRPr lang="en-US" sz="4400" b="1" dirty="0" smtClean="0"/>
          </a:p>
        </p:txBody>
      </p:sp>
      <p:sp>
        <p:nvSpPr>
          <p:cNvPr id="2" name="Rectangle 1"/>
          <p:cNvSpPr/>
          <p:nvPr/>
        </p:nvSpPr>
        <p:spPr>
          <a:xfrm>
            <a:off x="960315" y="1811071"/>
            <a:ext cx="7281192" cy="3539431"/>
          </a:xfrm>
          <a:prstGeom prst="rect">
            <a:avLst/>
          </a:prstGeom>
        </p:spPr>
        <p:txBody>
          <a:bodyPr wrap="square">
            <a:spAutoFit/>
          </a:bodyPr>
          <a:lstStyle/>
          <a:p>
            <a:pPr marL="457200" indent="-457200" algn="just">
              <a:buFont typeface="Arial"/>
              <a:buChar char="•"/>
            </a:pPr>
            <a:r>
              <a:rPr lang="en-US" sz="2800" i="1" dirty="0" smtClean="0"/>
              <a:t>Spending </a:t>
            </a:r>
            <a:r>
              <a:rPr lang="en-US" sz="2800" i="1" dirty="0"/>
              <a:t>Makes You Happy </a:t>
            </a:r>
          </a:p>
          <a:p>
            <a:pPr marL="457200" indent="-457200" algn="just">
              <a:buFont typeface="Arial"/>
              <a:buChar char="•"/>
            </a:pPr>
            <a:r>
              <a:rPr lang="en-US" sz="2800" i="1" dirty="0"/>
              <a:t>Use Self Discipline To Rewire Your Responses About Money </a:t>
            </a:r>
          </a:p>
          <a:p>
            <a:pPr marL="457200" indent="-457200" algn="just">
              <a:buFont typeface="Arial"/>
              <a:buChar char="•"/>
            </a:pPr>
            <a:r>
              <a:rPr lang="en-US" sz="2800" i="1" dirty="0"/>
              <a:t>Associate Happiness With Financial Independence </a:t>
            </a:r>
            <a:endParaRPr lang="en-US" sz="2800" i="1" dirty="0" smtClean="0"/>
          </a:p>
          <a:p>
            <a:pPr marL="457200" indent="-457200" algn="just">
              <a:buFont typeface="Arial"/>
              <a:buChar char="•"/>
            </a:pPr>
            <a:r>
              <a:rPr lang="en-US" sz="2800" i="1" dirty="0"/>
              <a:t>The rule for financial </a:t>
            </a:r>
            <a:r>
              <a:rPr lang="en-US" sz="2800" i="1" dirty="0" smtClean="0"/>
              <a:t>independence </a:t>
            </a:r>
            <a:r>
              <a:rPr lang="en-US" sz="2800" i="1" dirty="0"/>
              <a:t>is to “Pay yourself first.</a:t>
            </a:r>
            <a:r>
              <a:rPr lang="en-US" sz="2800" i="1" dirty="0" smtClean="0"/>
              <a:t>”</a:t>
            </a:r>
          </a:p>
          <a:p>
            <a:pPr algn="just"/>
            <a:endParaRPr lang="en-US" sz="2800" dirty="0"/>
          </a:p>
        </p:txBody>
      </p:sp>
    </p:spTree>
    <p:extLst>
      <p:ext uri="{BB962C8B-B14F-4D97-AF65-F5344CB8AC3E}">
        <p14:creationId xmlns:p14="http://schemas.microsoft.com/office/powerpoint/2010/main" val="139292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dirty="0"/>
              <a:t>FINANCIAL LITERACY </a:t>
            </a:r>
            <a:r>
              <a:rPr lang="en-US" sz="4400" dirty="0" smtClean="0"/>
              <a:t>&amp; DISCIPLINE </a:t>
            </a:r>
            <a:endParaRPr lang="en-US" sz="4400" b="1" dirty="0" smtClean="0"/>
          </a:p>
        </p:txBody>
      </p:sp>
      <p:sp>
        <p:nvSpPr>
          <p:cNvPr id="2" name="Rectangle 1"/>
          <p:cNvSpPr/>
          <p:nvPr/>
        </p:nvSpPr>
        <p:spPr>
          <a:xfrm>
            <a:off x="960315" y="1811071"/>
            <a:ext cx="7281192" cy="4401205"/>
          </a:xfrm>
          <a:prstGeom prst="rect">
            <a:avLst/>
          </a:prstGeom>
        </p:spPr>
        <p:txBody>
          <a:bodyPr wrap="square">
            <a:spAutoFit/>
          </a:bodyPr>
          <a:lstStyle/>
          <a:p>
            <a:pPr marL="457200" indent="-457200" algn="just">
              <a:buFont typeface="Arial"/>
              <a:buChar char="•"/>
            </a:pPr>
            <a:r>
              <a:rPr lang="en-US" sz="2800" dirty="0"/>
              <a:t>Financial literacy is the confluence of financial, credit and debt management and the knowledge that is necessary to make financially responsible decisions—decisions that are integral to our everyday lives. </a:t>
            </a:r>
            <a:r>
              <a:rPr lang="en-US" sz="2800" dirty="0" smtClean="0"/>
              <a:t>In </a:t>
            </a:r>
            <a:r>
              <a:rPr lang="en-US" sz="2800" dirty="0"/>
              <a:t>sum, financial literacy impacts the daily decisions an average family makes when trying to balance a budget, buy a home, fund their children’s education and ensure an income at retirement. </a:t>
            </a:r>
          </a:p>
        </p:txBody>
      </p:sp>
    </p:spTree>
    <p:extLst>
      <p:ext uri="{BB962C8B-B14F-4D97-AF65-F5344CB8AC3E}">
        <p14:creationId xmlns:p14="http://schemas.microsoft.com/office/powerpoint/2010/main" val="103845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1446550"/>
          </a:xfrm>
          <a:prstGeom prst="rect">
            <a:avLst/>
          </a:prstGeom>
          <a:noFill/>
        </p:spPr>
        <p:txBody>
          <a:bodyPr wrap="square" rtlCol="0">
            <a:spAutoFit/>
          </a:bodyPr>
          <a:lstStyle/>
          <a:p>
            <a:pPr algn="ctr"/>
            <a:r>
              <a:rPr lang="en-US" sz="4400" dirty="0"/>
              <a:t>FIVE TRENDS FORCING FINANCIAL LITERACY </a:t>
            </a:r>
            <a:endParaRPr lang="en-US" sz="4400" b="1" dirty="0" smtClean="0"/>
          </a:p>
        </p:txBody>
      </p:sp>
      <p:sp>
        <p:nvSpPr>
          <p:cNvPr id="2" name="Rectangle 1"/>
          <p:cNvSpPr/>
          <p:nvPr/>
        </p:nvSpPr>
        <p:spPr>
          <a:xfrm>
            <a:off x="960315" y="1855008"/>
            <a:ext cx="7281192" cy="4524315"/>
          </a:xfrm>
          <a:prstGeom prst="rect">
            <a:avLst/>
          </a:prstGeom>
        </p:spPr>
        <p:txBody>
          <a:bodyPr wrap="square">
            <a:spAutoFit/>
          </a:bodyPr>
          <a:lstStyle/>
          <a:p>
            <a:pPr marL="514350" indent="-514350">
              <a:buFont typeface="+mj-lt"/>
              <a:buAutoNum type="arabicPeriod"/>
            </a:pPr>
            <a:r>
              <a:rPr lang="en-US" sz="3200" dirty="0" smtClean="0"/>
              <a:t>Consumers </a:t>
            </a:r>
            <a:r>
              <a:rPr lang="en-US" sz="3200" dirty="0"/>
              <a:t>are shouldering more of the financial </a:t>
            </a:r>
            <a:r>
              <a:rPr lang="en-US" sz="3200" dirty="0" smtClean="0"/>
              <a:t>decisions.</a:t>
            </a:r>
          </a:p>
          <a:p>
            <a:pPr marL="514350" indent="-514350">
              <a:buFont typeface="+mj-lt"/>
              <a:buAutoNum type="arabicPeriod"/>
            </a:pPr>
            <a:r>
              <a:rPr lang="en-US" sz="3200" dirty="0" smtClean="0"/>
              <a:t>Lack </a:t>
            </a:r>
            <a:r>
              <a:rPr lang="en-US" sz="3200" dirty="0"/>
              <a:t>of government </a:t>
            </a:r>
            <a:r>
              <a:rPr lang="en-US" sz="3200" dirty="0" smtClean="0"/>
              <a:t>aid.</a:t>
            </a:r>
          </a:p>
          <a:p>
            <a:pPr marL="514350" indent="-514350">
              <a:buFont typeface="+mj-lt"/>
              <a:buAutoNum type="arabicPeriod"/>
            </a:pPr>
            <a:r>
              <a:rPr lang="en-US" sz="3200" dirty="0" smtClean="0"/>
              <a:t>Longer </a:t>
            </a:r>
            <a:r>
              <a:rPr lang="en-US" sz="3200" dirty="0"/>
              <a:t>life </a:t>
            </a:r>
            <a:r>
              <a:rPr lang="en-US" sz="3200" dirty="0" smtClean="0"/>
              <a:t>spans</a:t>
            </a:r>
            <a:r>
              <a:rPr lang="en-US" sz="3200" dirty="0"/>
              <a:t>.</a:t>
            </a:r>
          </a:p>
          <a:p>
            <a:pPr marL="514350" indent="-514350">
              <a:buFont typeface="+mj-lt"/>
              <a:buAutoNum type="arabicPeriod"/>
            </a:pPr>
            <a:r>
              <a:rPr lang="en-US" sz="3200" dirty="0" smtClean="0"/>
              <a:t>Changing environment.</a:t>
            </a:r>
          </a:p>
          <a:p>
            <a:pPr marL="514350" indent="-514350">
              <a:buFont typeface="+mj-lt"/>
              <a:buAutoNum type="arabicPeriod"/>
            </a:pPr>
            <a:r>
              <a:rPr lang="en-US" sz="3200" dirty="0" smtClean="0"/>
              <a:t>Too </a:t>
            </a:r>
            <a:r>
              <a:rPr lang="en-US" sz="3200" dirty="0"/>
              <a:t>many </a:t>
            </a:r>
            <a:r>
              <a:rPr lang="en-US" sz="3200" dirty="0" smtClean="0"/>
              <a:t>choices.</a:t>
            </a:r>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42334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769441"/>
          </a:xfrm>
          <a:prstGeom prst="rect">
            <a:avLst/>
          </a:prstGeom>
          <a:noFill/>
        </p:spPr>
        <p:txBody>
          <a:bodyPr wrap="square" rtlCol="0">
            <a:spAutoFit/>
          </a:bodyPr>
          <a:lstStyle/>
          <a:p>
            <a:pPr algn="ctr"/>
            <a:r>
              <a:rPr lang="en-US" sz="4400" dirty="0" smtClean="0"/>
              <a:t>SEVEN GOOD FINANCIAL HABITS</a:t>
            </a:r>
            <a:endParaRPr lang="en-US" sz="4400" b="1" dirty="0" smtClean="0"/>
          </a:p>
        </p:txBody>
      </p:sp>
      <p:sp>
        <p:nvSpPr>
          <p:cNvPr id="2" name="Rectangle 1"/>
          <p:cNvSpPr/>
          <p:nvPr/>
        </p:nvSpPr>
        <p:spPr>
          <a:xfrm>
            <a:off x="1070754" y="1561940"/>
            <a:ext cx="7281192" cy="3539430"/>
          </a:xfrm>
          <a:prstGeom prst="rect">
            <a:avLst/>
          </a:prstGeom>
        </p:spPr>
        <p:txBody>
          <a:bodyPr wrap="square">
            <a:spAutoFit/>
          </a:bodyPr>
          <a:lstStyle/>
          <a:p>
            <a:pPr marL="514350" indent="-514350">
              <a:buFont typeface="+mj-lt"/>
              <a:buAutoNum type="arabicPeriod"/>
            </a:pPr>
            <a:r>
              <a:rPr lang="en-US" sz="3200" dirty="0" smtClean="0"/>
              <a:t>Avoid </a:t>
            </a:r>
            <a:r>
              <a:rPr lang="en-US" sz="3200" dirty="0"/>
              <a:t>consumer debt. </a:t>
            </a:r>
          </a:p>
          <a:p>
            <a:pPr marL="514350" indent="-514350">
              <a:buFont typeface="+mj-lt"/>
              <a:buAutoNum type="arabicPeriod"/>
            </a:pPr>
            <a:r>
              <a:rPr lang="en-US" sz="3200" dirty="0"/>
              <a:t>Ignore the Joneses. </a:t>
            </a:r>
          </a:p>
          <a:p>
            <a:pPr marL="514350" indent="-514350">
              <a:buFont typeface="+mj-lt"/>
              <a:buAutoNum type="arabicPeriod"/>
            </a:pPr>
            <a:r>
              <a:rPr lang="en-US" sz="3200" dirty="0"/>
              <a:t>Spend much less than you earn. </a:t>
            </a:r>
          </a:p>
          <a:p>
            <a:pPr marL="514350" indent="-514350">
              <a:buFont typeface="+mj-lt"/>
              <a:buAutoNum type="arabicPeriod"/>
            </a:pPr>
            <a:r>
              <a:rPr lang="en-US" sz="3200" dirty="0"/>
              <a:t>Pay yourself first. </a:t>
            </a:r>
          </a:p>
          <a:p>
            <a:pPr marL="514350" indent="-514350">
              <a:buFont typeface="+mj-lt"/>
              <a:buAutoNum type="arabicPeriod"/>
            </a:pPr>
            <a:r>
              <a:rPr lang="en-US" sz="3200" dirty="0"/>
              <a:t>Buy income-generating assets. </a:t>
            </a:r>
          </a:p>
          <a:p>
            <a:pPr marL="514350" indent="-514350">
              <a:buFont typeface="+mj-lt"/>
              <a:buAutoNum type="arabicPeriod"/>
            </a:pPr>
            <a:r>
              <a:rPr lang="en-US" sz="3200" dirty="0"/>
              <a:t>Keep investing. </a:t>
            </a:r>
          </a:p>
          <a:p>
            <a:pPr marL="514350" indent="-514350">
              <a:buFont typeface="+mj-lt"/>
              <a:buAutoNum type="arabicPeriod"/>
            </a:pPr>
            <a:r>
              <a:rPr lang="en-US" sz="3200" dirty="0" smtClean="0"/>
              <a:t>Be </a:t>
            </a:r>
            <a:r>
              <a:rPr lang="en-US" sz="3200" dirty="0"/>
              <a:t>flexible. </a:t>
            </a:r>
          </a:p>
        </p:txBody>
      </p:sp>
    </p:spTree>
    <p:extLst>
      <p:ext uri="{BB962C8B-B14F-4D97-AF65-F5344CB8AC3E}">
        <p14:creationId xmlns:p14="http://schemas.microsoft.com/office/powerpoint/2010/main" val="9917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769441"/>
          </a:xfrm>
          <a:prstGeom prst="rect">
            <a:avLst/>
          </a:prstGeom>
          <a:noFill/>
        </p:spPr>
        <p:txBody>
          <a:bodyPr wrap="square" rtlCol="0">
            <a:spAutoFit/>
          </a:bodyPr>
          <a:lstStyle/>
          <a:p>
            <a:pPr algn="ctr"/>
            <a:r>
              <a:rPr lang="en-US" sz="4400" dirty="0" smtClean="0"/>
              <a:t>THE </a:t>
            </a:r>
            <a:r>
              <a:rPr lang="en-US" sz="4400" dirty="0"/>
              <a:t>NEW SCIENCE ON OLD AGE </a:t>
            </a:r>
            <a:endParaRPr lang="en-US" sz="4400" b="1" dirty="0" smtClean="0"/>
          </a:p>
        </p:txBody>
      </p:sp>
      <p:sp>
        <p:nvSpPr>
          <p:cNvPr id="2" name="Rectangle 1"/>
          <p:cNvSpPr/>
          <p:nvPr/>
        </p:nvSpPr>
        <p:spPr>
          <a:xfrm>
            <a:off x="1346851" y="1313437"/>
            <a:ext cx="6259631" cy="4401205"/>
          </a:xfrm>
          <a:prstGeom prst="rect">
            <a:avLst/>
          </a:prstGeom>
        </p:spPr>
        <p:txBody>
          <a:bodyPr wrap="square">
            <a:spAutoFit/>
          </a:bodyPr>
          <a:lstStyle/>
          <a:p>
            <a:pPr algn="just"/>
            <a:r>
              <a:rPr lang="en-US" sz="2800" dirty="0" smtClean="0"/>
              <a:t>Balancing </a:t>
            </a:r>
            <a:r>
              <a:rPr lang="en-US" sz="2800" dirty="0"/>
              <a:t>good foods, physical activity, a positive view on life, and love can help you live longer, according to studies. </a:t>
            </a:r>
            <a:endParaRPr lang="en-US" sz="2800" dirty="0" smtClean="0"/>
          </a:p>
          <a:p>
            <a:endParaRPr lang="en-US" sz="2800" dirty="0"/>
          </a:p>
          <a:p>
            <a:pPr marL="457200" indent="-457200">
              <a:buFont typeface="Arial"/>
              <a:buChar char="•"/>
            </a:pPr>
            <a:r>
              <a:rPr lang="en-US" sz="2800" b="1" dirty="0" smtClean="0"/>
              <a:t>MANAGE </a:t>
            </a:r>
            <a:r>
              <a:rPr lang="en-US" sz="2800" b="1" dirty="0"/>
              <a:t>STRESS </a:t>
            </a:r>
            <a:endParaRPr lang="en-US" sz="2800" dirty="0"/>
          </a:p>
          <a:p>
            <a:pPr marL="457200" indent="-457200">
              <a:buFont typeface="Arial"/>
              <a:buChar char="•"/>
            </a:pPr>
            <a:r>
              <a:rPr lang="en-US" sz="2800" b="1" dirty="0" smtClean="0"/>
              <a:t>EXERCISE </a:t>
            </a:r>
            <a:endParaRPr lang="en-US" sz="2800" b="1" dirty="0"/>
          </a:p>
          <a:p>
            <a:pPr marL="457200" indent="-457200">
              <a:buFont typeface="Arial"/>
              <a:buChar char="•"/>
            </a:pPr>
            <a:r>
              <a:rPr lang="en-US" sz="2800" b="1" dirty="0" smtClean="0"/>
              <a:t>DON’T SMOKE</a:t>
            </a:r>
          </a:p>
          <a:p>
            <a:pPr marL="457200" indent="-457200">
              <a:buFont typeface="Arial"/>
              <a:buChar char="•"/>
            </a:pPr>
            <a:r>
              <a:rPr lang="en-US" sz="2800" b="1" dirty="0"/>
              <a:t>DON’T DO HARD DRUGS OR DRINK TOO </a:t>
            </a:r>
            <a:r>
              <a:rPr lang="en-US" sz="2800" b="1" dirty="0" smtClean="0"/>
              <a:t>MUCH</a:t>
            </a:r>
          </a:p>
          <a:p>
            <a:pPr marL="457200" indent="-457200">
              <a:buFont typeface="Arial"/>
              <a:buChar char="•"/>
            </a:pPr>
            <a:r>
              <a:rPr lang="en-US" sz="2800" b="1" dirty="0"/>
              <a:t>THINK YOUNG</a:t>
            </a:r>
            <a:r>
              <a:rPr lang="en-US" sz="2800" b="1" dirty="0" smtClean="0"/>
              <a:t>!</a:t>
            </a:r>
          </a:p>
        </p:txBody>
      </p:sp>
    </p:spTree>
    <p:extLst>
      <p:ext uri="{BB962C8B-B14F-4D97-AF65-F5344CB8AC3E}">
        <p14:creationId xmlns:p14="http://schemas.microsoft.com/office/powerpoint/2010/main" val="359222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386" y="226464"/>
            <a:ext cx="8361621" cy="1569660"/>
          </a:xfrm>
          <a:prstGeom prst="rect">
            <a:avLst/>
          </a:prstGeom>
          <a:noFill/>
        </p:spPr>
        <p:txBody>
          <a:bodyPr wrap="square" rtlCol="0">
            <a:spAutoFit/>
          </a:bodyPr>
          <a:lstStyle/>
          <a:p>
            <a:pPr algn="ctr"/>
            <a:r>
              <a:rPr lang="en-US" sz="4800" b="1" dirty="0" smtClean="0"/>
              <a:t>Vienna </a:t>
            </a:r>
            <a:r>
              <a:rPr lang="en-US" sz="4800" b="1" dirty="0"/>
              <a:t>International </a:t>
            </a:r>
            <a:endParaRPr lang="en-US" sz="4800" b="1" dirty="0" smtClean="0"/>
          </a:p>
          <a:p>
            <a:pPr algn="ctr"/>
            <a:r>
              <a:rPr lang="en-US" sz="4800" b="1" dirty="0" smtClean="0"/>
              <a:t>Plan </a:t>
            </a:r>
            <a:r>
              <a:rPr lang="en-US" sz="4800" b="1" dirty="0"/>
              <a:t>of Action on Ageing </a:t>
            </a:r>
            <a:endParaRPr lang="en-US" sz="4800" b="1" dirty="0" smtClean="0"/>
          </a:p>
        </p:txBody>
      </p:sp>
      <p:sp>
        <p:nvSpPr>
          <p:cNvPr id="5" name="TextBox 4"/>
          <p:cNvSpPr txBox="1"/>
          <p:nvPr/>
        </p:nvSpPr>
        <p:spPr>
          <a:xfrm>
            <a:off x="556561" y="1839049"/>
            <a:ext cx="8034446" cy="4524315"/>
          </a:xfrm>
          <a:prstGeom prst="rect">
            <a:avLst/>
          </a:prstGeom>
          <a:noFill/>
        </p:spPr>
        <p:txBody>
          <a:bodyPr wrap="square" rtlCol="0">
            <a:spAutoFit/>
          </a:bodyPr>
          <a:lstStyle/>
          <a:p>
            <a:pPr marL="285750" indent="-285750" algn="just">
              <a:buFont typeface="Arial"/>
              <a:buChar char="•"/>
            </a:pPr>
            <a:r>
              <a:rPr lang="is-IS" sz="2400" dirty="0" smtClean="0"/>
              <a:t>S</a:t>
            </a:r>
            <a:r>
              <a:rPr lang="en-US" sz="2400" dirty="0" err="1" smtClean="0"/>
              <a:t>trengthens</a:t>
            </a:r>
            <a:r>
              <a:rPr lang="en-US" sz="2400" dirty="0" smtClean="0"/>
              <a:t> the capacities of government and civil society to deal effectively with the ageing of populations and to address the developmental potential and dependency needs of older persons. </a:t>
            </a:r>
          </a:p>
          <a:p>
            <a:pPr marL="285750" indent="-285750" algn="just">
              <a:buFont typeface="Arial"/>
              <a:buChar char="•"/>
            </a:pPr>
            <a:r>
              <a:rPr lang="en-US" sz="2400" dirty="0"/>
              <a:t>P</a:t>
            </a:r>
            <a:r>
              <a:rPr lang="en-US" sz="2400" dirty="0" smtClean="0"/>
              <a:t>romotes regional and international cooperation.  </a:t>
            </a:r>
          </a:p>
          <a:p>
            <a:pPr marL="285750" indent="-285750" algn="just">
              <a:buFont typeface="Arial"/>
              <a:buChar char="•"/>
            </a:pPr>
            <a:r>
              <a:rPr lang="en-US" sz="2400" dirty="0" smtClean="0"/>
              <a:t>Marked the first time that an international consensus agreement on ageing was reached by all governments. </a:t>
            </a:r>
          </a:p>
          <a:p>
            <a:pPr marL="285750" indent="-285750" algn="just">
              <a:buFont typeface="Arial"/>
              <a:buChar char="•"/>
            </a:pPr>
            <a:r>
              <a:rPr lang="en-US" sz="2400" dirty="0" smtClean="0"/>
              <a:t>Puts forth ageing not just as a problem faced by people who are already old, but as a lifelong process that requires early attention and preparation in social, economic, health and other aspects. </a:t>
            </a:r>
          </a:p>
          <a:p>
            <a:endParaRPr lang="en-US" sz="2400" dirty="0"/>
          </a:p>
        </p:txBody>
      </p:sp>
    </p:spTree>
    <p:extLst>
      <p:ext uri="{BB962C8B-B14F-4D97-AF65-F5344CB8AC3E}">
        <p14:creationId xmlns:p14="http://schemas.microsoft.com/office/powerpoint/2010/main" val="1287772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4" y="364521"/>
            <a:ext cx="7841165" cy="769441"/>
          </a:xfrm>
          <a:prstGeom prst="rect">
            <a:avLst/>
          </a:prstGeom>
          <a:noFill/>
        </p:spPr>
        <p:txBody>
          <a:bodyPr wrap="square" rtlCol="0">
            <a:spAutoFit/>
          </a:bodyPr>
          <a:lstStyle/>
          <a:p>
            <a:pPr algn="ctr"/>
            <a:r>
              <a:rPr lang="en-US" sz="4400" dirty="0" smtClean="0"/>
              <a:t>THE </a:t>
            </a:r>
            <a:r>
              <a:rPr lang="en-US" sz="4400" dirty="0"/>
              <a:t>NEW SCIENCE ON OLD AGE </a:t>
            </a:r>
            <a:endParaRPr lang="en-US" sz="4400" b="1" dirty="0" smtClean="0"/>
          </a:p>
        </p:txBody>
      </p:sp>
      <p:sp>
        <p:nvSpPr>
          <p:cNvPr id="2" name="Rectangle 1"/>
          <p:cNvSpPr/>
          <p:nvPr/>
        </p:nvSpPr>
        <p:spPr>
          <a:xfrm>
            <a:off x="1346851" y="1313437"/>
            <a:ext cx="6259631" cy="2677656"/>
          </a:xfrm>
          <a:prstGeom prst="rect">
            <a:avLst/>
          </a:prstGeom>
        </p:spPr>
        <p:txBody>
          <a:bodyPr wrap="square">
            <a:spAutoFit/>
          </a:bodyPr>
          <a:lstStyle/>
          <a:p>
            <a:pPr marL="457200" indent="-457200">
              <a:buFont typeface="Arial"/>
              <a:buChar char="•"/>
            </a:pPr>
            <a:r>
              <a:rPr lang="en-US" sz="2800" b="1" dirty="0" smtClean="0"/>
              <a:t>AVOID </a:t>
            </a:r>
            <a:r>
              <a:rPr lang="en-US" sz="2800" b="1" dirty="0"/>
              <a:t>A SEDENTARY LIFESTYLE </a:t>
            </a:r>
            <a:endParaRPr lang="en-US" sz="2800" b="1" dirty="0" smtClean="0"/>
          </a:p>
          <a:p>
            <a:pPr marL="457200" indent="-457200">
              <a:buFont typeface="Arial"/>
              <a:buChar char="•"/>
            </a:pPr>
            <a:r>
              <a:rPr lang="en-US" sz="2800" b="1" dirty="0"/>
              <a:t>GOOD FOODS </a:t>
            </a:r>
            <a:endParaRPr lang="en-US" sz="2800" b="1" dirty="0" smtClean="0"/>
          </a:p>
          <a:p>
            <a:pPr marL="457200" indent="-457200">
              <a:buFont typeface="Arial"/>
              <a:buChar char="•"/>
            </a:pPr>
            <a:r>
              <a:rPr lang="en-US" sz="2800" b="1" dirty="0"/>
              <a:t>BE A STUDENT FOR LIFE </a:t>
            </a:r>
            <a:endParaRPr lang="en-US" sz="2800" b="1" dirty="0" smtClean="0"/>
          </a:p>
          <a:p>
            <a:pPr marL="457200" indent="-457200">
              <a:buFont typeface="Arial"/>
              <a:buChar char="•"/>
            </a:pPr>
            <a:r>
              <a:rPr lang="en-US" sz="2800" b="1" dirty="0"/>
              <a:t>KEEP CLOSE </a:t>
            </a:r>
            <a:r>
              <a:rPr lang="en-US" sz="2800" b="1" dirty="0" smtClean="0"/>
              <a:t>FRIENDS</a:t>
            </a:r>
          </a:p>
          <a:p>
            <a:pPr marL="457200" indent="-457200">
              <a:buFont typeface="Arial"/>
              <a:buChar char="•"/>
            </a:pPr>
            <a:r>
              <a:rPr lang="en-US" sz="2800" b="1" dirty="0"/>
              <a:t>STAY POSITIVE! </a:t>
            </a:r>
            <a:r>
              <a:rPr lang="en-US" sz="2800" b="1" dirty="0" smtClean="0"/>
              <a:t> </a:t>
            </a:r>
            <a:endParaRPr lang="en-US" sz="2800" b="1" dirty="0"/>
          </a:p>
          <a:p>
            <a:pPr algn="just"/>
            <a:endParaRPr lang="en-US" sz="2800" dirty="0"/>
          </a:p>
        </p:txBody>
      </p:sp>
    </p:spTree>
    <p:extLst>
      <p:ext uri="{BB962C8B-B14F-4D97-AF65-F5344CB8AC3E}">
        <p14:creationId xmlns:p14="http://schemas.microsoft.com/office/powerpoint/2010/main" val="96028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317" y="226464"/>
            <a:ext cx="7427020" cy="1446550"/>
          </a:xfrm>
          <a:prstGeom prst="rect">
            <a:avLst/>
          </a:prstGeom>
          <a:noFill/>
        </p:spPr>
        <p:txBody>
          <a:bodyPr wrap="square" rtlCol="0">
            <a:spAutoFit/>
          </a:bodyPr>
          <a:lstStyle/>
          <a:p>
            <a:pPr algn="ctr"/>
            <a:r>
              <a:rPr lang="en-US" sz="4400" dirty="0" smtClean="0"/>
              <a:t>Areas of Concern Relating to Ageing and Older Persons</a:t>
            </a:r>
            <a:endParaRPr lang="en-US" sz="4400" b="1" dirty="0" smtClean="0"/>
          </a:p>
        </p:txBody>
      </p:sp>
      <p:sp>
        <p:nvSpPr>
          <p:cNvPr id="5" name="TextBox 4"/>
          <p:cNvSpPr txBox="1"/>
          <p:nvPr/>
        </p:nvSpPr>
        <p:spPr>
          <a:xfrm>
            <a:off x="1201024" y="1760888"/>
            <a:ext cx="6791995" cy="4524315"/>
          </a:xfrm>
          <a:prstGeom prst="rect">
            <a:avLst/>
          </a:prstGeom>
          <a:noFill/>
        </p:spPr>
        <p:txBody>
          <a:bodyPr wrap="square" rtlCol="0">
            <a:spAutoFit/>
          </a:bodyPr>
          <a:lstStyle/>
          <a:p>
            <a:pPr marL="457200" indent="-457200" algn="just">
              <a:buFont typeface="+mj-lt"/>
              <a:buAutoNum type="alphaLcPeriod"/>
            </a:pPr>
            <a:r>
              <a:rPr lang="en-US" sz="3200" dirty="0" smtClean="0"/>
              <a:t>the </a:t>
            </a:r>
            <a:r>
              <a:rPr lang="en-US" sz="3200" dirty="0"/>
              <a:t>social position of older persons; </a:t>
            </a:r>
            <a:endParaRPr lang="en-US" sz="3200" dirty="0" smtClean="0"/>
          </a:p>
          <a:p>
            <a:pPr marL="457200" indent="-457200" algn="just">
              <a:buFont typeface="+mj-lt"/>
              <a:buAutoNum type="alphaLcPeriod"/>
            </a:pPr>
            <a:r>
              <a:rPr lang="en-US" sz="3200" dirty="0" smtClean="0"/>
              <a:t>older </a:t>
            </a:r>
            <a:r>
              <a:rPr lang="en-US" sz="3200" dirty="0"/>
              <a:t>persons and the family; </a:t>
            </a:r>
            <a:endParaRPr lang="en-US" sz="3200" dirty="0" smtClean="0"/>
          </a:p>
          <a:p>
            <a:pPr marL="457200" indent="-457200" algn="just">
              <a:buFont typeface="+mj-lt"/>
              <a:buAutoNum type="alphaLcPeriod"/>
            </a:pPr>
            <a:r>
              <a:rPr lang="en-US" sz="3200" dirty="0" smtClean="0"/>
              <a:t>health </a:t>
            </a:r>
            <a:r>
              <a:rPr lang="en-US" sz="3200" dirty="0"/>
              <a:t>and nutrition; </a:t>
            </a:r>
            <a:endParaRPr lang="en-US" sz="3200" dirty="0" smtClean="0"/>
          </a:p>
          <a:p>
            <a:pPr marL="457200" indent="-457200" algn="just">
              <a:buFont typeface="+mj-lt"/>
              <a:buAutoNum type="alphaLcPeriod"/>
            </a:pPr>
            <a:r>
              <a:rPr lang="en-US" sz="3200" dirty="0" smtClean="0"/>
              <a:t>housing</a:t>
            </a:r>
            <a:r>
              <a:rPr lang="en-US" sz="3200" dirty="0"/>
              <a:t>, transportation and the built environment; </a:t>
            </a:r>
            <a:endParaRPr lang="en-US" sz="3200" dirty="0" smtClean="0"/>
          </a:p>
          <a:p>
            <a:pPr marL="457200" indent="-457200" algn="just">
              <a:buFont typeface="+mj-lt"/>
              <a:buAutoNum type="alphaLcPeriod"/>
            </a:pPr>
            <a:r>
              <a:rPr lang="en-US" sz="3200" dirty="0" smtClean="0"/>
              <a:t>older </a:t>
            </a:r>
            <a:r>
              <a:rPr lang="en-US" sz="3200" dirty="0"/>
              <a:t>persons and the market; </a:t>
            </a:r>
            <a:endParaRPr lang="en-US" sz="3200" dirty="0" smtClean="0"/>
          </a:p>
          <a:p>
            <a:pPr marL="457200" indent="-457200" algn="just">
              <a:buFont typeface="+mj-lt"/>
              <a:buAutoNum type="alphaLcPeriod"/>
            </a:pPr>
            <a:r>
              <a:rPr lang="en-US" sz="3200" dirty="0" smtClean="0"/>
              <a:t>income </a:t>
            </a:r>
            <a:r>
              <a:rPr lang="en-US" sz="3200" dirty="0"/>
              <a:t>security, maintenance and employment; and </a:t>
            </a:r>
            <a:endParaRPr lang="en-US" sz="3200" dirty="0" smtClean="0"/>
          </a:p>
          <a:p>
            <a:pPr marL="457200" indent="-457200" algn="just">
              <a:buFont typeface="+mj-lt"/>
              <a:buAutoNum type="alphaLcPeriod"/>
            </a:pPr>
            <a:r>
              <a:rPr lang="en-US" sz="3200" dirty="0" smtClean="0"/>
              <a:t>social </a:t>
            </a:r>
            <a:r>
              <a:rPr lang="en-US" sz="3200" dirty="0"/>
              <a:t>services and the community. </a:t>
            </a:r>
          </a:p>
        </p:txBody>
      </p:sp>
    </p:spTree>
    <p:extLst>
      <p:ext uri="{BB962C8B-B14F-4D97-AF65-F5344CB8AC3E}">
        <p14:creationId xmlns:p14="http://schemas.microsoft.com/office/powerpoint/2010/main" val="2283698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317" y="226464"/>
            <a:ext cx="7427020" cy="769441"/>
          </a:xfrm>
          <a:prstGeom prst="rect">
            <a:avLst/>
          </a:prstGeom>
          <a:noFill/>
        </p:spPr>
        <p:txBody>
          <a:bodyPr wrap="square" rtlCol="0">
            <a:spAutoFit/>
          </a:bodyPr>
          <a:lstStyle/>
          <a:p>
            <a:pPr algn="ctr"/>
            <a:r>
              <a:rPr lang="en-US" sz="4400" dirty="0" smtClean="0"/>
              <a:t>INTERNATIONAL MANDATES</a:t>
            </a:r>
            <a:endParaRPr lang="en-US" sz="4400" b="1" dirty="0" smtClean="0"/>
          </a:p>
        </p:txBody>
      </p:sp>
      <p:sp>
        <p:nvSpPr>
          <p:cNvPr id="5" name="TextBox 4"/>
          <p:cNvSpPr txBox="1"/>
          <p:nvPr/>
        </p:nvSpPr>
        <p:spPr>
          <a:xfrm>
            <a:off x="1794633" y="1871334"/>
            <a:ext cx="5715215" cy="3539430"/>
          </a:xfrm>
          <a:prstGeom prst="rect">
            <a:avLst/>
          </a:prstGeom>
          <a:noFill/>
        </p:spPr>
        <p:txBody>
          <a:bodyPr wrap="square" rtlCol="0">
            <a:spAutoFit/>
          </a:bodyPr>
          <a:lstStyle/>
          <a:p>
            <a:pPr marL="457200" indent="-457200">
              <a:buFont typeface="+mj-lt"/>
              <a:buAutoNum type="alphaLcPeriod"/>
            </a:pPr>
            <a:r>
              <a:rPr lang="en-US" sz="3200" dirty="0" smtClean="0"/>
              <a:t>The United Nations Proclamation of Ageing</a:t>
            </a:r>
          </a:p>
          <a:p>
            <a:pPr marL="457200" indent="-457200">
              <a:buFont typeface="+mj-lt"/>
              <a:buAutoNum type="alphaLcPeriod"/>
            </a:pPr>
            <a:r>
              <a:rPr lang="en-US" sz="3200" dirty="0"/>
              <a:t>Madrid International Plan of Action on </a:t>
            </a:r>
            <a:r>
              <a:rPr lang="en-US" sz="3200" dirty="0" smtClean="0"/>
              <a:t>Ageing</a:t>
            </a:r>
          </a:p>
          <a:p>
            <a:pPr marL="457200" indent="-457200">
              <a:buFont typeface="+mj-lt"/>
              <a:buAutoNum type="alphaLcPeriod"/>
            </a:pPr>
            <a:r>
              <a:rPr lang="en-US" sz="3200" dirty="0"/>
              <a:t>Shanghai Implementation </a:t>
            </a:r>
            <a:r>
              <a:rPr lang="en-US" sz="3200" dirty="0" smtClean="0"/>
              <a:t>Strategy</a:t>
            </a:r>
          </a:p>
          <a:p>
            <a:pPr marL="457200" indent="-457200" algn="just">
              <a:buFont typeface="+mj-lt"/>
              <a:buAutoNum type="alphaLcPeriod"/>
            </a:pPr>
            <a:endParaRPr lang="en-US" sz="3200" dirty="0"/>
          </a:p>
        </p:txBody>
      </p:sp>
    </p:spTree>
    <p:extLst>
      <p:ext uri="{BB962C8B-B14F-4D97-AF65-F5344CB8AC3E}">
        <p14:creationId xmlns:p14="http://schemas.microsoft.com/office/powerpoint/2010/main" val="19965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317" y="226464"/>
            <a:ext cx="7427020" cy="769441"/>
          </a:xfrm>
          <a:prstGeom prst="rect">
            <a:avLst/>
          </a:prstGeom>
          <a:noFill/>
        </p:spPr>
        <p:txBody>
          <a:bodyPr wrap="square" rtlCol="0">
            <a:spAutoFit/>
          </a:bodyPr>
          <a:lstStyle/>
          <a:p>
            <a:pPr algn="ctr"/>
            <a:r>
              <a:rPr lang="en-US" sz="4400" dirty="0" smtClean="0"/>
              <a:t>NATIONAL MANDATES</a:t>
            </a:r>
            <a:endParaRPr lang="en-US" sz="4400" b="1" dirty="0" smtClean="0"/>
          </a:p>
        </p:txBody>
      </p:sp>
      <p:sp>
        <p:nvSpPr>
          <p:cNvPr id="5" name="TextBox 4"/>
          <p:cNvSpPr txBox="1"/>
          <p:nvPr/>
        </p:nvSpPr>
        <p:spPr>
          <a:xfrm>
            <a:off x="538391" y="1058688"/>
            <a:ext cx="8158676" cy="6986528"/>
          </a:xfrm>
          <a:prstGeom prst="rect">
            <a:avLst/>
          </a:prstGeom>
          <a:noFill/>
        </p:spPr>
        <p:txBody>
          <a:bodyPr wrap="square" rtlCol="0">
            <a:spAutoFit/>
          </a:bodyPr>
          <a:lstStyle/>
          <a:p>
            <a:pPr marL="290513" indent="-290513" algn="just">
              <a:buFont typeface="Arial"/>
              <a:buChar char="•"/>
            </a:pPr>
            <a:r>
              <a:rPr lang="en-US" sz="2800" dirty="0" smtClean="0"/>
              <a:t>The Philippine Constitution defined the duty of the Family to </a:t>
            </a:r>
            <a:r>
              <a:rPr lang="en-US" sz="2800" dirty="0"/>
              <a:t>care for its elderly members </a:t>
            </a:r>
            <a:r>
              <a:rPr lang="en-US" sz="2800" dirty="0" smtClean="0"/>
              <a:t>and allowed </a:t>
            </a:r>
            <a:r>
              <a:rPr lang="en-US" sz="2800" dirty="0"/>
              <a:t>the State </a:t>
            </a:r>
            <a:r>
              <a:rPr lang="en-US" sz="2800" dirty="0" smtClean="0"/>
              <a:t>to also </a:t>
            </a:r>
            <a:r>
              <a:rPr lang="en-US" sz="2800" dirty="0"/>
              <a:t>do so through just programs of social security</a:t>
            </a:r>
            <a:r>
              <a:rPr lang="en-US" sz="2800" dirty="0" smtClean="0"/>
              <a:t>. </a:t>
            </a:r>
          </a:p>
          <a:p>
            <a:pPr marL="290513" indent="-290513" algn="just">
              <a:buFont typeface="Arial"/>
              <a:buChar char="•"/>
            </a:pPr>
            <a:r>
              <a:rPr lang="en-US" sz="2800" dirty="0" smtClean="0"/>
              <a:t>R.A. 9257 grant Additional </a:t>
            </a:r>
            <a:r>
              <a:rPr lang="en-US" sz="2800" dirty="0"/>
              <a:t>Benefits and Privileges to Senior </a:t>
            </a:r>
            <a:r>
              <a:rPr lang="en-US" sz="2800" dirty="0" smtClean="0"/>
              <a:t>Citizens</a:t>
            </a:r>
          </a:p>
          <a:p>
            <a:pPr marL="290513" indent="-290513" algn="just">
              <a:buFont typeface="Arial"/>
              <a:buChar char="•"/>
            </a:pPr>
            <a:r>
              <a:rPr lang="en-US" sz="2800" dirty="0" smtClean="0"/>
              <a:t>R.A. 7432 maximized </a:t>
            </a:r>
            <a:r>
              <a:rPr lang="en-US" sz="2800" dirty="0"/>
              <a:t>the </a:t>
            </a:r>
            <a:r>
              <a:rPr lang="en-US" sz="2800" dirty="0" smtClean="0"/>
              <a:t>contribution </a:t>
            </a:r>
            <a:r>
              <a:rPr lang="en-US" sz="2800" dirty="0"/>
              <a:t>of Senior Citizens to Nation </a:t>
            </a:r>
            <a:r>
              <a:rPr lang="en-US" sz="2800" dirty="0" smtClean="0"/>
              <a:t>Building as well as grant benefits </a:t>
            </a:r>
            <a:r>
              <a:rPr lang="en-US" sz="2800" dirty="0"/>
              <a:t>and </a:t>
            </a:r>
            <a:r>
              <a:rPr lang="en-US" sz="2800" dirty="0" smtClean="0"/>
              <a:t>special privileges </a:t>
            </a:r>
          </a:p>
          <a:p>
            <a:pPr marL="290513" indent="-290513" algn="just">
              <a:buFont typeface="Arial"/>
              <a:buChar char="•"/>
            </a:pPr>
            <a:r>
              <a:rPr lang="en-US" sz="2800" dirty="0"/>
              <a:t>Republic Act No. 7876 </a:t>
            </a:r>
            <a:r>
              <a:rPr lang="en-US" sz="2800" dirty="0" smtClean="0"/>
              <a:t>mandated the  establishment of a </a:t>
            </a:r>
            <a:r>
              <a:rPr lang="en-US" sz="2800" dirty="0"/>
              <a:t>Senior Citizens Center in All Cities and Municipalities of the </a:t>
            </a:r>
            <a:r>
              <a:rPr lang="en-US" sz="2800" dirty="0" smtClean="0"/>
              <a:t>country</a:t>
            </a:r>
            <a:endParaRPr lang="en-US" sz="2800" dirty="0"/>
          </a:p>
          <a:p>
            <a:endParaRPr lang="en-US" sz="2800" dirty="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660254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952" y="226464"/>
            <a:ext cx="7123311" cy="1446550"/>
          </a:xfrm>
          <a:prstGeom prst="rect">
            <a:avLst/>
          </a:prstGeom>
          <a:noFill/>
        </p:spPr>
        <p:txBody>
          <a:bodyPr wrap="square" rtlCol="0">
            <a:spAutoFit/>
          </a:bodyPr>
          <a:lstStyle/>
          <a:p>
            <a:pPr algn="ctr"/>
            <a:r>
              <a:rPr lang="en-US" sz="4400" b="1" dirty="0"/>
              <a:t>L</a:t>
            </a:r>
            <a:r>
              <a:rPr lang="en-US" sz="4400" b="1" dirty="0" smtClean="0"/>
              <a:t>ist of Benefits &amp; Privileges of the Elderly</a:t>
            </a:r>
          </a:p>
        </p:txBody>
      </p:sp>
      <p:sp>
        <p:nvSpPr>
          <p:cNvPr id="5" name="TextBox 4"/>
          <p:cNvSpPr txBox="1"/>
          <p:nvPr/>
        </p:nvSpPr>
        <p:spPr>
          <a:xfrm>
            <a:off x="690245" y="1696271"/>
            <a:ext cx="7178530" cy="4154983"/>
          </a:xfrm>
          <a:prstGeom prst="rect">
            <a:avLst/>
          </a:prstGeom>
          <a:noFill/>
        </p:spPr>
        <p:txBody>
          <a:bodyPr wrap="square" rtlCol="0">
            <a:spAutoFit/>
          </a:bodyPr>
          <a:lstStyle/>
          <a:p>
            <a:r>
              <a:rPr lang="en-US" sz="2400" b="1" dirty="0" smtClean="0"/>
              <a:t>DISCOUNTS</a:t>
            </a:r>
            <a:endParaRPr lang="en-US" sz="1600" dirty="0"/>
          </a:p>
          <a:p>
            <a:pPr lvl="0"/>
            <a:r>
              <a:rPr lang="en-US" sz="2400" b="1" dirty="0"/>
              <a:t>20% discount on:</a:t>
            </a:r>
            <a:endParaRPr lang="en-US" sz="1600" dirty="0"/>
          </a:p>
          <a:p>
            <a:pPr marL="800100" lvl="1" indent="-342900">
              <a:buFont typeface="Arial"/>
              <a:buChar char="•"/>
            </a:pPr>
            <a:r>
              <a:rPr lang="en-US" sz="2400" dirty="0"/>
              <a:t>Medical-related privileges</a:t>
            </a:r>
            <a:endParaRPr lang="en-US" dirty="0"/>
          </a:p>
          <a:p>
            <a:pPr marL="800100" lvl="1" indent="-342900">
              <a:buFont typeface="Arial"/>
              <a:buChar char="•"/>
            </a:pPr>
            <a:r>
              <a:rPr lang="en-US" sz="2400" dirty="0" smtClean="0"/>
              <a:t>Transportation</a:t>
            </a:r>
            <a:endParaRPr lang="en-US" dirty="0"/>
          </a:p>
          <a:p>
            <a:pPr marL="800100" lvl="1" indent="-342900">
              <a:buFont typeface="Arial"/>
              <a:buChar char="•"/>
            </a:pPr>
            <a:r>
              <a:rPr lang="en-US" sz="2400" dirty="0" smtClean="0"/>
              <a:t>Hotels</a:t>
            </a:r>
            <a:r>
              <a:rPr lang="en-US" sz="2400" dirty="0"/>
              <a:t>, restaurants, recreational facilities, places of leisure</a:t>
            </a:r>
            <a:endParaRPr lang="en-US" dirty="0"/>
          </a:p>
          <a:p>
            <a:pPr marL="800100" lvl="1" indent="-342900">
              <a:buFont typeface="Arial"/>
              <a:buChar char="•"/>
            </a:pPr>
            <a:r>
              <a:rPr lang="en-US" sz="2400" dirty="0" smtClean="0"/>
              <a:t>Recreation </a:t>
            </a:r>
            <a:r>
              <a:rPr lang="en-US" sz="2400" dirty="0"/>
              <a:t>centers</a:t>
            </a:r>
            <a:endParaRPr lang="en-US" dirty="0"/>
          </a:p>
          <a:p>
            <a:pPr marL="800100" lvl="1" indent="-342900">
              <a:buFont typeface="Arial"/>
              <a:buChar char="•"/>
            </a:pPr>
            <a:r>
              <a:rPr lang="en-US" sz="2400" dirty="0" smtClean="0"/>
              <a:t>Funeral </a:t>
            </a:r>
            <a:r>
              <a:rPr lang="en-US" sz="2400" dirty="0"/>
              <a:t>services</a:t>
            </a:r>
            <a:endParaRPr lang="en-US" dirty="0"/>
          </a:p>
          <a:p>
            <a:pPr lvl="0"/>
            <a:r>
              <a:rPr lang="en-US" sz="2400" b="1" dirty="0" smtClean="0"/>
              <a:t>Utility </a:t>
            </a:r>
            <a:r>
              <a:rPr lang="en-US" sz="2400" b="1" dirty="0"/>
              <a:t>discount</a:t>
            </a:r>
            <a:endParaRPr lang="en-US" sz="1600" dirty="0"/>
          </a:p>
          <a:p>
            <a:pPr lvl="1"/>
            <a:r>
              <a:rPr lang="en-US" sz="2400" dirty="0"/>
              <a:t>Grant of a minimum of 5% discount relative to the monthly use of water and </a:t>
            </a:r>
            <a:r>
              <a:rPr lang="en-US" sz="2400" dirty="0" smtClean="0"/>
              <a:t>electricity</a:t>
            </a:r>
          </a:p>
        </p:txBody>
      </p:sp>
    </p:spTree>
    <p:extLst>
      <p:ext uri="{BB962C8B-B14F-4D97-AF65-F5344CB8AC3E}">
        <p14:creationId xmlns:p14="http://schemas.microsoft.com/office/powerpoint/2010/main" val="320779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952" y="226464"/>
            <a:ext cx="7123311" cy="1446550"/>
          </a:xfrm>
          <a:prstGeom prst="rect">
            <a:avLst/>
          </a:prstGeom>
          <a:noFill/>
        </p:spPr>
        <p:txBody>
          <a:bodyPr wrap="square" rtlCol="0">
            <a:spAutoFit/>
          </a:bodyPr>
          <a:lstStyle/>
          <a:p>
            <a:pPr algn="ctr"/>
            <a:r>
              <a:rPr lang="en-US" sz="4400" b="1" dirty="0"/>
              <a:t>L</a:t>
            </a:r>
            <a:r>
              <a:rPr lang="en-US" sz="4400" b="1" dirty="0" smtClean="0"/>
              <a:t>ist of Benefits &amp; Privileges of the Elderly</a:t>
            </a:r>
          </a:p>
        </p:txBody>
      </p:sp>
      <p:sp>
        <p:nvSpPr>
          <p:cNvPr id="5" name="TextBox 4"/>
          <p:cNvSpPr txBox="1"/>
          <p:nvPr/>
        </p:nvSpPr>
        <p:spPr>
          <a:xfrm>
            <a:off x="800684" y="1673014"/>
            <a:ext cx="7427018" cy="4154983"/>
          </a:xfrm>
          <a:prstGeom prst="rect">
            <a:avLst/>
          </a:prstGeom>
          <a:noFill/>
        </p:spPr>
        <p:txBody>
          <a:bodyPr wrap="square" rtlCol="0">
            <a:spAutoFit/>
          </a:bodyPr>
          <a:lstStyle/>
          <a:p>
            <a:r>
              <a:rPr lang="en-US" sz="2400" b="1" dirty="0" smtClean="0"/>
              <a:t>EXEMPTIONS</a:t>
            </a:r>
            <a:endParaRPr lang="en-US" sz="1600" dirty="0"/>
          </a:p>
          <a:p>
            <a:pPr lvl="0"/>
            <a:r>
              <a:rPr lang="en-US" sz="2400" b="1" dirty="0"/>
              <a:t>Tax exemption</a:t>
            </a:r>
            <a:endParaRPr lang="en-US" sz="1600" dirty="0"/>
          </a:p>
          <a:p>
            <a:pPr lvl="1"/>
            <a:r>
              <a:rPr lang="en-US" sz="2400" dirty="0"/>
              <a:t>Exemption from payment of individual income tax of those who are considered to be minimum wage earners</a:t>
            </a:r>
            <a:endParaRPr lang="en-US" dirty="0"/>
          </a:p>
          <a:p>
            <a:pPr lvl="0"/>
            <a:r>
              <a:rPr lang="en-US" sz="2400" b="1" dirty="0"/>
              <a:t>Training fee exemption</a:t>
            </a:r>
            <a:endParaRPr lang="en-US" sz="1600" dirty="0"/>
          </a:p>
          <a:p>
            <a:pPr lvl="1"/>
            <a:r>
              <a:rPr lang="en-US" sz="2400" dirty="0"/>
              <a:t>Training fees for socio-economic programs conducted by private and government </a:t>
            </a:r>
            <a:r>
              <a:rPr lang="en-US" sz="2400" dirty="0" smtClean="0"/>
              <a:t>agencies</a:t>
            </a:r>
            <a:endParaRPr lang="en-US" dirty="0"/>
          </a:p>
          <a:p>
            <a:r>
              <a:rPr lang="en-US" sz="2400" b="1" dirty="0"/>
              <a:t>FREEBIES</a:t>
            </a:r>
            <a:endParaRPr lang="en-US" sz="1600" dirty="0"/>
          </a:p>
          <a:p>
            <a:pPr marL="1588" lvl="1"/>
            <a:r>
              <a:rPr lang="en-US" sz="2400" b="1" dirty="0"/>
              <a:t>Free medical and dental services</a:t>
            </a:r>
            <a:endParaRPr lang="en-US" sz="1600" dirty="0"/>
          </a:p>
          <a:p>
            <a:pPr marL="1588" lvl="1"/>
            <a:r>
              <a:rPr lang="en-US" sz="2400" b="1" dirty="0"/>
              <a:t>Free </a:t>
            </a:r>
            <a:r>
              <a:rPr lang="en-US" sz="2400" b="1" dirty="0" smtClean="0"/>
              <a:t>vaccinations</a:t>
            </a:r>
            <a:endParaRPr lang="en-US" sz="1600" dirty="0"/>
          </a:p>
        </p:txBody>
      </p:sp>
    </p:spTree>
    <p:extLst>
      <p:ext uri="{BB962C8B-B14F-4D97-AF65-F5344CB8AC3E}">
        <p14:creationId xmlns:p14="http://schemas.microsoft.com/office/powerpoint/2010/main" val="164249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952" y="226464"/>
            <a:ext cx="7123311" cy="1446550"/>
          </a:xfrm>
          <a:prstGeom prst="rect">
            <a:avLst/>
          </a:prstGeom>
          <a:noFill/>
        </p:spPr>
        <p:txBody>
          <a:bodyPr wrap="square" rtlCol="0">
            <a:spAutoFit/>
          </a:bodyPr>
          <a:lstStyle/>
          <a:p>
            <a:pPr algn="ctr"/>
            <a:r>
              <a:rPr lang="en-US" sz="4400" b="1" dirty="0"/>
              <a:t>L</a:t>
            </a:r>
            <a:r>
              <a:rPr lang="en-US" sz="4400" b="1" dirty="0" smtClean="0"/>
              <a:t>ist of Benefits &amp; Privileges of the Elderly</a:t>
            </a:r>
          </a:p>
        </p:txBody>
      </p:sp>
      <p:sp>
        <p:nvSpPr>
          <p:cNvPr id="5" name="TextBox 4"/>
          <p:cNvSpPr txBox="1"/>
          <p:nvPr/>
        </p:nvSpPr>
        <p:spPr>
          <a:xfrm>
            <a:off x="483172" y="1712597"/>
            <a:ext cx="8062042" cy="4524315"/>
          </a:xfrm>
          <a:prstGeom prst="rect">
            <a:avLst/>
          </a:prstGeom>
          <a:noFill/>
        </p:spPr>
        <p:txBody>
          <a:bodyPr wrap="square" rtlCol="0">
            <a:spAutoFit/>
          </a:bodyPr>
          <a:lstStyle/>
          <a:p>
            <a:r>
              <a:rPr lang="en-US" sz="2400" b="1" dirty="0" smtClean="0"/>
              <a:t>GOVERNMENT </a:t>
            </a:r>
            <a:r>
              <a:rPr lang="en-US" sz="2400" b="1" dirty="0"/>
              <a:t>ASSISTANCE</a:t>
            </a:r>
            <a:endParaRPr lang="en-US" sz="2400" dirty="0"/>
          </a:p>
          <a:p>
            <a:pPr lvl="0"/>
            <a:r>
              <a:rPr lang="en-US" sz="2400" b="1" dirty="0"/>
              <a:t>Social Pension</a:t>
            </a:r>
            <a:endParaRPr lang="en-US" sz="2400" dirty="0"/>
          </a:p>
          <a:p>
            <a:pPr lvl="1"/>
            <a:r>
              <a:rPr lang="en-US" sz="2400" dirty="0"/>
              <a:t>Indigent senior citizens shall be entitled to a monthly stipend amounting to P500 to augment daily subsistence and other medical needs.</a:t>
            </a:r>
          </a:p>
          <a:p>
            <a:pPr lvl="0"/>
            <a:r>
              <a:rPr lang="en-US" sz="2400" b="1" dirty="0"/>
              <a:t>Mandatory </a:t>
            </a:r>
            <a:r>
              <a:rPr lang="en-US" sz="2400" b="1" dirty="0" err="1"/>
              <a:t>PhilHealth</a:t>
            </a:r>
            <a:r>
              <a:rPr lang="en-US" sz="2400" b="1" dirty="0"/>
              <a:t> coverage</a:t>
            </a:r>
            <a:endParaRPr lang="en-US" sz="2400" dirty="0"/>
          </a:p>
          <a:p>
            <a:pPr lvl="1"/>
            <a:r>
              <a:rPr lang="en-US" sz="2400" dirty="0"/>
              <a:t>All senior citizens are covered by the national health insurance program of </a:t>
            </a:r>
            <a:r>
              <a:rPr lang="en-US" sz="2400" dirty="0" err="1"/>
              <a:t>PhilHealth</a:t>
            </a:r>
            <a:r>
              <a:rPr lang="en-US" sz="2400" dirty="0"/>
              <a:t>.</a:t>
            </a:r>
          </a:p>
          <a:p>
            <a:pPr lvl="0"/>
            <a:r>
              <a:rPr lang="en-US" sz="2400" b="1" dirty="0"/>
              <a:t>Social safety nets</a:t>
            </a:r>
            <a:endParaRPr lang="en-US" sz="2400" dirty="0"/>
          </a:p>
          <a:p>
            <a:pPr lvl="1"/>
            <a:r>
              <a:rPr lang="en-US" sz="2400" dirty="0"/>
              <a:t>The social safety assistance shall </a:t>
            </a:r>
            <a:r>
              <a:rPr lang="en-US" sz="2400" dirty="0" smtClean="0"/>
              <a:t>include </a:t>
            </a:r>
            <a:r>
              <a:rPr lang="en-US" sz="2400" dirty="0"/>
              <a:t>food, medicines, and financial assistance for house repair to cushion effects of economic, disaster and calamity shocks</a:t>
            </a:r>
            <a:r>
              <a:rPr lang="en-US" sz="2400" dirty="0" smtClean="0"/>
              <a:t>.</a:t>
            </a:r>
            <a:endParaRPr lang="en-US" sz="2400" dirty="0"/>
          </a:p>
        </p:txBody>
      </p:sp>
    </p:spTree>
    <p:extLst>
      <p:ext uri="{BB962C8B-B14F-4D97-AF65-F5344CB8AC3E}">
        <p14:creationId xmlns:p14="http://schemas.microsoft.com/office/powerpoint/2010/main" val="114387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1743</Words>
  <Application>Microsoft Office PowerPoint</Application>
  <PresentationFormat>On-screen Show (4:3)</PresentationFormat>
  <Paragraphs>143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O. Encarnacion</dc:creator>
  <cp:lastModifiedBy>theo</cp:lastModifiedBy>
  <cp:revision>29</cp:revision>
  <dcterms:created xsi:type="dcterms:W3CDTF">2017-04-03T09:55:11Z</dcterms:created>
  <dcterms:modified xsi:type="dcterms:W3CDTF">2017-04-03T13:14:25Z</dcterms:modified>
</cp:coreProperties>
</file>