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61" r:id="rId3"/>
    <p:sldId id="262" r:id="rId4"/>
    <p:sldId id="257" r:id="rId5"/>
    <p:sldId id="260" r:id="rId6"/>
    <p:sldId id="267" r:id="rId7"/>
    <p:sldId id="259" r:id="rId8"/>
    <p:sldId id="263" r:id="rId9"/>
    <p:sldId id="274" r:id="rId10"/>
    <p:sldId id="279" r:id="rId11"/>
    <p:sldId id="281" r:id="rId12"/>
    <p:sldId id="265" r:id="rId13"/>
    <p:sldId id="271" r:id="rId14"/>
    <p:sldId id="272" r:id="rId15"/>
    <p:sldId id="275" r:id="rId16"/>
    <p:sldId id="276" r:id="rId17"/>
    <p:sldId id="277" r:id="rId18"/>
    <p:sldId id="278" r:id="rId19"/>
    <p:sldId id="266" r:id="rId20"/>
    <p:sldId id="273"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2115" autoAdjust="0"/>
  </p:normalViewPr>
  <p:slideViewPr>
    <p:cSldViewPr>
      <p:cViewPr>
        <p:scale>
          <a:sx n="90" d="100"/>
          <a:sy n="90" d="100"/>
        </p:scale>
        <p:origin x="462" y="6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907F652-85A4-44C2-844F-70093C94AAEA}" type="datetimeFigureOut">
              <a:rPr lang="en-US" smtClean="0"/>
              <a:pPr/>
              <a:t>5/11/2015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131BD0-D0B7-464A-B075-A0DC0CC5775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7937BD9-2E2D-41C8-A847-635EC22A25A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890A44-B652-40DF-A4A5-1E938DDC5EAE}"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fil-PH" dirty="0" smtClean="0"/>
              <a:t>Greetings! A few days from now, School</a:t>
            </a:r>
            <a:r>
              <a:rPr lang="fil-PH" baseline="0" dirty="0" smtClean="0"/>
              <a:t> Year 2015-2016 will start. It’s BACK TO SCHOOL once again! In this session, we are going t</a:t>
            </a:r>
            <a:r>
              <a:rPr lang="fil-PH" dirty="0" smtClean="0"/>
              <a:t>o revisit the learning competencies, be it</a:t>
            </a:r>
            <a:r>
              <a:rPr lang="fil-PH" baseline="0" dirty="0" smtClean="0"/>
              <a:t> in the old Restructured Basic Education Curriculum (RBEC) of Grades 5 and 6 or the new K to 12 Basic Education Curriculum of Grades 1 to 4 and 7 to 10. In doing so, we are to make quarterly time budget of the different learning areas and construct test items appropriate for summative assessment.</a:t>
            </a:r>
            <a:endParaRPr lang="fil-PH"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Second output will look</a:t>
            </a:r>
            <a:r>
              <a:rPr lang="fil-PH" baseline="0" dirty="0" smtClean="0"/>
              <a:t> like this.  </a:t>
            </a:r>
            <a:r>
              <a:rPr lang="fil-PH" dirty="0" smtClean="0"/>
              <a:t>First,</a:t>
            </a:r>
            <a:r>
              <a:rPr lang="fil-PH" baseline="0" dirty="0" smtClean="0"/>
              <a:t> we have to identify those competencies that need not to be excluded from the first output.  These are those that can’t be given any test items for written exams.</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To get the number of test items, multiply the total number of items for the test and the number of days the competency was taught divided by the total number of days in a quarter.</a:t>
            </a:r>
            <a:r>
              <a:rPr lang="fil-PH" baseline="0" dirty="0" smtClean="0"/>
              <a:t> E.g. 20 X 28 = 560 ÷ 50 = 11.2 or 11...</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The number of school days may need not be total to the exact number of school days for the quarter (50).</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(Participants will be asked to provide the number of school days</a:t>
            </a:r>
            <a:r>
              <a:rPr lang="fil-PH" baseline="0" dirty="0" smtClean="0"/>
              <a:t> for each competency).  </a:t>
            </a:r>
            <a:r>
              <a:rPr lang="fil-PH" dirty="0" smtClean="0"/>
              <a:t>Here is a sample of the first output that is expected of us.  Of the 16 identified competencies for Grade 1 Mathematics, how many days is to be allocated for competency</a:t>
            </a:r>
            <a:r>
              <a:rPr lang="fil-PH" baseline="0" dirty="0" smtClean="0"/>
              <a:t> number 1, keeping in mind the number of meetings intended for the first quarter.  If it would be broken down (subtask) to a number of competencies, write these competencies.  Then, let us construct</a:t>
            </a:r>
            <a:r>
              <a:rPr lang="fil-PH" dirty="0" smtClean="0"/>
              <a:t> a test item for each</a:t>
            </a:r>
            <a:r>
              <a:rPr lang="fil-PH" baseline="0" dirty="0" smtClean="0"/>
              <a:t> competency</a:t>
            </a:r>
            <a:r>
              <a:rPr lang="fil-PH" dirty="0" smtClean="0"/>
              <a:t>...</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So</a:t>
            </a:r>
            <a:r>
              <a:rPr lang="fil-PH" baseline="0" dirty="0" smtClean="0"/>
              <a:t> goes with other competencies</a:t>
            </a:r>
            <a:r>
              <a:rPr lang="fil-PH" dirty="0" smtClean="0"/>
              <a:t>...</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So</a:t>
            </a:r>
            <a:r>
              <a:rPr lang="fil-PH" baseline="0" dirty="0" smtClean="0"/>
              <a:t> goes with other competencies</a:t>
            </a:r>
            <a:r>
              <a:rPr lang="fil-PH" dirty="0" smtClean="0"/>
              <a:t>...</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Let us bear in mind that the total number of days is the number of days intended for a quarter according to the</a:t>
            </a:r>
            <a:r>
              <a:rPr lang="fil-PH" baseline="0" dirty="0" smtClean="0"/>
              <a:t> school calendar for school year 2015-2016.  </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In parting, let me share this to you.  Life...</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Learning competencies</a:t>
            </a:r>
            <a:r>
              <a:rPr lang="fil-PH" baseline="0" dirty="0" smtClean="0"/>
              <a:t> and standards of the curriculum are the basis for instruction. Further, these learning competencies are to be assessed. </a:t>
            </a:r>
            <a:r>
              <a:rPr lang="fil-PH" dirty="0" smtClean="0"/>
              <a:t>DepEd Order No. 8, s. 2015 entitled Policy Guidelines in Classroom Assessment for the K to 12 Basic Education Curriculum, paragraph (2)</a:t>
            </a:r>
            <a:r>
              <a:rPr lang="fil-PH" baseline="0" dirty="0" smtClean="0"/>
              <a:t> states that “Classroom assessment is an integral part of curriculum implementation.”  </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Thus,</a:t>
            </a:r>
            <a:r>
              <a:rPr lang="fil-PH" baseline="0" dirty="0" smtClean="0"/>
              <a:t> we need to revisit the learning competencies by...</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Let’s take a look at the time allotment of the different learning areas as stated in DepEd Order No. 31, s. 2012.  This will</a:t>
            </a:r>
            <a:r>
              <a:rPr lang="fil-PH" baseline="0" dirty="0" smtClean="0"/>
              <a:t> be our guide to  assign the number of days intended for a particular competency.</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The school calendar for school year 2015-2016 according to DepEd Order No. 9, s. 2015 states that there</a:t>
            </a:r>
            <a:r>
              <a:rPr lang="fil-PH" baseline="0" dirty="0" smtClean="0"/>
              <a:t> are 201 school days to be divided into the following</a:t>
            </a:r>
            <a:r>
              <a:rPr lang="fil-PH" dirty="0" smtClean="0"/>
              <a:t>...</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From there, we</a:t>
            </a:r>
            <a:r>
              <a:rPr lang="fil-PH" baseline="0" dirty="0" smtClean="0"/>
              <a:t> are going to pull our throttles to face the meat of this session.  </a:t>
            </a:r>
            <a:r>
              <a:rPr lang="fil-PH" dirty="0" smtClean="0"/>
              <a:t>The following slides will present what we are going to do.  Let us group ourselves by...</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Curriculum guides can be downloaded at our website; DepEd.gov.ph.  In Mathematics Grade 1 for example, we can see that for</a:t>
            </a:r>
            <a:r>
              <a:rPr lang="fil-PH" baseline="0" dirty="0" smtClean="0"/>
              <a:t> the first grading, there are 16</a:t>
            </a:r>
            <a:r>
              <a:rPr lang="fil-PH" dirty="0" smtClean="0"/>
              <a:t>...</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Can</a:t>
            </a:r>
            <a:r>
              <a:rPr lang="fil-PH" baseline="0" dirty="0" smtClean="0"/>
              <a:t> we be able to achieve this objective in a day?...</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il-PH" dirty="0" smtClean="0"/>
              <a:t>In the first competency, we may consider it for four school days.  We have to write four test items for it like...</a:t>
            </a:r>
            <a:endParaRPr lang="fil-PH" dirty="0"/>
          </a:p>
        </p:txBody>
      </p:sp>
      <p:sp>
        <p:nvSpPr>
          <p:cNvPr id="4" name="Slide Number Placeholder 3"/>
          <p:cNvSpPr>
            <a:spLocks noGrp="1"/>
          </p:cNvSpPr>
          <p:nvPr>
            <p:ph type="sldNum" sz="quarter" idx="10"/>
          </p:nvPr>
        </p:nvSpPr>
        <p:spPr/>
        <p:txBody>
          <a:bodyPr/>
          <a:lstStyle/>
          <a:p>
            <a:fld id="{47937BD9-2E2D-41C8-A847-635EC22A25A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9578D40F-1530-439A-9C6B-DFB83D6BE00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17C0D8-2A2A-4627-82DC-DDE5F1C80D2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il-P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CCECD3-2FAC-4D37-B0C5-FB5B6E2EFC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2DF9A3C-F306-4086-B6C9-666E2935155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il-P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6753F6A-84AC-400E-8B3E-D933DE5699E0}"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240C802-DC7B-4602-8991-A952DEAF2F6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fil-P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7DB0FC2-5F93-484A-AC47-ADC1EE4109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il-PH"/>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ED0FDC4-39CF-428D-AD2F-81C173503B0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0864F29-C7D8-4F33-9A94-EF856346182B}"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il-P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l-P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8C6385-8F0B-4F97-AA67-DFC781F9EE48}"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il-P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l-PH"/>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0B0036-F80C-48D7-8EA7-E5B3479925D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9CA9D1-21EA-4970-90E5-B9CE130C876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spcBef>
          <a:spcPct val="0"/>
        </a:spcBef>
        <a:spcAft>
          <a:spcPct val="0"/>
        </a:spcAft>
        <a:defRPr sz="3600">
          <a:solidFill>
            <a:schemeClr val="bg1"/>
          </a:solidFill>
          <a:latin typeface="+mj-lt"/>
          <a:ea typeface="+mj-ea"/>
          <a:cs typeface="+mj-cs"/>
        </a:defRPr>
      </a:lvl1pPr>
      <a:lvl2pPr algn="l" rtl="0" fontAlgn="base">
        <a:spcBef>
          <a:spcPct val="0"/>
        </a:spcBef>
        <a:spcAft>
          <a:spcPct val="0"/>
        </a:spcAft>
        <a:defRPr sz="3600">
          <a:solidFill>
            <a:schemeClr val="bg1"/>
          </a:solidFill>
          <a:latin typeface="Arial" charset="0"/>
          <a:cs typeface="Arial" charset="0"/>
        </a:defRPr>
      </a:lvl2pPr>
      <a:lvl3pPr algn="l" rtl="0" fontAlgn="base">
        <a:spcBef>
          <a:spcPct val="0"/>
        </a:spcBef>
        <a:spcAft>
          <a:spcPct val="0"/>
        </a:spcAft>
        <a:defRPr sz="3600">
          <a:solidFill>
            <a:schemeClr val="bg1"/>
          </a:solidFill>
          <a:latin typeface="Arial" charset="0"/>
          <a:cs typeface="Arial" charset="0"/>
        </a:defRPr>
      </a:lvl3pPr>
      <a:lvl4pPr algn="l" rtl="0" fontAlgn="base">
        <a:spcBef>
          <a:spcPct val="0"/>
        </a:spcBef>
        <a:spcAft>
          <a:spcPct val="0"/>
        </a:spcAft>
        <a:defRPr sz="3600">
          <a:solidFill>
            <a:schemeClr val="bg1"/>
          </a:solidFill>
          <a:latin typeface="Arial" charset="0"/>
          <a:cs typeface="Arial" charset="0"/>
        </a:defRPr>
      </a:lvl4pPr>
      <a:lvl5pPr algn="l" rtl="0" fontAlgn="base">
        <a:spcBef>
          <a:spcPct val="0"/>
        </a:spcBef>
        <a:spcAft>
          <a:spcPct val="0"/>
        </a:spcAft>
        <a:defRPr sz="3600">
          <a:solidFill>
            <a:schemeClr val="bg1"/>
          </a:solidFill>
          <a:latin typeface="Arial" charset="0"/>
          <a:cs typeface="Arial" charset="0"/>
        </a:defRPr>
      </a:lvl5pPr>
      <a:lvl6pPr marL="457200" algn="l" rtl="0" fontAlgn="base">
        <a:spcBef>
          <a:spcPct val="0"/>
        </a:spcBef>
        <a:spcAft>
          <a:spcPct val="0"/>
        </a:spcAft>
        <a:defRPr sz="3600">
          <a:solidFill>
            <a:schemeClr val="bg1"/>
          </a:solidFill>
          <a:latin typeface="Arial" charset="0"/>
          <a:cs typeface="Arial" charset="0"/>
        </a:defRPr>
      </a:lvl6pPr>
      <a:lvl7pPr marL="914400" algn="l" rtl="0" fontAlgn="base">
        <a:spcBef>
          <a:spcPct val="0"/>
        </a:spcBef>
        <a:spcAft>
          <a:spcPct val="0"/>
        </a:spcAft>
        <a:defRPr sz="3600">
          <a:solidFill>
            <a:schemeClr val="bg1"/>
          </a:solidFill>
          <a:latin typeface="Arial" charset="0"/>
          <a:cs typeface="Arial" charset="0"/>
        </a:defRPr>
      </a:lvl7pPr>
      <a:lvl8pPr marL="1371600" algn="l" rtl="0" fontAlgn="base">
        <a:spcBef>
          <a:spcPct val="0"/>
        </a:spcBef>
        <a:spcAft>
          <a:spcPct val="0"/>
        </a:spcAft>
        <a:defRPr sz="3600">
          <a:solidFill>
            <a:schemeClr val="bg1"/>
          </a:solidFill>
          <a:latin typeface="Arial" charset="0"/>
          <a:cs typeface="Arial" charset="0"/>
        </a:defRPr>
      </a:lvl8pPr>
      <a:lvl9pPr marL="1828800" algn="l" rtl="0" fontAlgn="base">
        <a:spcBef>
          <a:spcPct val="0"/>
        </a:spcBef>
        <a:spcAft>
          <a:spcPct val="0"/>
        </a:spcAft>
        <a:defRPr sz="3600">
          <a:solidFill>
            <a:schemeClr val="bg1"/>
          </a:solidFill>
          <a:latin typeface="Arial" charset="0"/>
          <a:cs typeface="Arial" charset="0"/>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cs typeface="+mn-cs"/>
        </a:defRPr>
      </a:lvl2pPr>
      <a:lvl3pPr marL="1143000" indent="-228600" algn="l" rtl="0" fontAlgn="base">
        <a:spcBef>
          <a:spcPct val="20000"/>
        </a:spcBef>
        <a:spcAft>
          <a:spcPct val="0"/>
        </a:spcAft>
        <a:buChar char="•"/>
        <a:defRPr>
          <a:solidFill>
            <a:schemeClr val="tx1"/>
          </a:solidFill>
          <a:latin typeface="+mn-lt"/>
          <a:cs typeface="+mn-cs"/>
        </a:defRPr>
      </a:lvl3pPr>
      <a:lvl4pPr marL="1600200" indent="-228600" algn="l" rtl="0" fontAlgn="base">
        <a:spcBef>
          <a:spcPct val="20000"/>
        </a:spcBef>
        <a:spcAft>
          <a:spcPct val="0"/>
        </a:spcAft>
        <a:buChar char="–"/>
        <a:defRPr sz="1600">
          <a:solidFill>
            <a:schemeClr val="tx1"/>
          </a:solidFill>
          <a:latin typeface="+mn-lt"/>
          <a:cs typeface="+mn-cs"/>
        </a:defRPr>
      </a:lvl4pPr>
      <a:lvl5pPr marL="2057400" indent="-228600" algn="l" rtl="0" fontAlgn="base">
        <a:spcBef>
          <a:spcPct val="20000"/>
        </a:spcBef>
        <a:spcAft>
          <a:spcPct val="0"/>
        </a:spcAft>
        <a:buChar char="»"/>
        <a:defRPr sz="1600">
          <a:solidFill>
            <a:schemeClr val="tx1"/>
          </a:solidFill>
          <a:latin typeface="+mn-lt"/>
          <a:cs typeface="+mn-cs"/>
        </a:defRPr>
      </a:lvl5pPr>
      <a:lvl6pPr marL="2514600" indent="-228600" algn="l" rtl="0" fontAlgn="base">
        <a:spcBef>
          <a:spcPct val="20000"/>
        </a:spcBef>
        <a:spcAft>
          <a:spcPct val="0"/>
        </a:spcAft>
        <a:buChar char="»"/>
        <a:defRPr sz="1600">
          <a:solidFill>
            <a:schemeClr val="tx1"/>
          </a:solidFill>
          <a:latin typeface="+mn-lt"/>
          <a:cs typeface="+mn-cs"/>
        </a:defRPr>
      </a:lvl6pPr>
      <a:lvl7pPr marL="2971800" indent="-228600" algn="l" rtl="0" fontAlgn="base">
        <a:spcBef>
          <a:spcPct val="20000"/>
        </a:spcBef>
        <a:spcAft>
          <a:spcPct val="0"/>
        </a:spcAft>
        <a:buChar char="»"/>
        <a:defRPr sz="1600">
          <a:solidFill>
            <a:schemeClr val="tx1"/>
          </a:solidFill>
          <a:latin typeface="+mn-lt"/>
          <a:cs typeface="+mn-cs"/>
        </a:defRPr>
      </a:lvl7pPr>
      <a:lvl8pPr marL="3429000" indent="-228600" algn="l" rtl="0" fontAlgn="base">
        <a:spcBef>
          <a:spcPct val="20000"/>
        </a:spcBef>
        <a:spcAft>
          <a:spcPct val="0"/>
        </a:spcAft>
        <a:buChar char="»"/>
        <a:defRPr sz="1600">
          <a:solidFill>
            <a:schemeClr val="tx1"/>
          </a:solidFill>
          <a:latin typeface="+mn-lt"/>
          <a:cs typeface="+mn-cs"/>
        </a:defRPr>
      </a:lvl8pPr>
      <a:lvl9pPr marL="3886200" indent="-228600" algn="l" rtl="0" fontAlgn="base">
        <a:spcBef>
          <a:spcPct val="20000"/>
        </a:spcBef>
        <a:spcAft>
          <a:spcPct val="0"/>
        </a:spcAft>
        <a:buChar char="»"/>
        <a:defRPr sz="1600">
          <a:solidFill>
            <a:schemeClr val="tx1"/>
          </a:solidFill>
          <a:latin typeface="+mn-lt"/>
          <a:cs typeface="+mn-cs"/>
        </a:defRPr>
      </a:lvl9pPr>
    </p:bodyStyle>
    <p:otherStyle>
      <a:defPPr>
        <a:defRPr lang="fil-PH"/>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DO%20No.%2031,%20s.%202012(K%20to%2012%20BEC).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school_year_2015-2016.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th%20Curriculum%20Guide%20Grades%201-10%20December%202013.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304800" y="4857750"/>
            <a:ext cx="8534400" cy="857250"/>
          </a:xfrm>
        </p:spPr>
        <p:txBody>
          <a:bodyPr/>
          <a:lstStyle/>
          <a:p>
            <a:r>
              <a:rPr lang="fil-PH" b="1" dirty="0" smtClean="0"/>
              <a:t>Revisiting the Learning Competencies</a:t>
            </a:r>
            <a:endParaRPr lang="fil-PH" b="1" dirty="0"/>
          </a:p>
        </p:txBody>
      </p:sp>
      <p:sp>
        <p:nvSpPr>
          <p:cNvPr id="5123" name="Rectangle 3"/>
          <p:cNvSpPr>
            <a:spLocks noGrp="1" noChangeArrowheads="1"/>
          </p:cNvSpPr>
          <p:nvPr>
            <p:ph type="subTitle" idx="1"/>
          </p:nvPr>
        </p:nvSpPr>
        <p:spPr>
          <a:xfrm>
            <a:off x="1371600" y="5638800"/>
            <a:ext cx="6400800" cy="609600"/>
          </a:xfrm>
        </p:spPr>
        <p:txBody>
          <a:bodyPr/>
          <a:lstStyle/>
          <a:p>
            <a:r>
              <a:rPr lang="fil-PH" dirty="0" smtClean="0"/>
              <a:t>Quarterly Time Budget and Test Items</a:t>
            </a:r>
            <a:endParaRPr lang="fil-PH"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371600"/>
            <a:ext cx="8001000" cy="4495800"/>
          </a:xfrm>
        </p:spPr>
        <p:txBody>
          <a:bodyPr/>
          <a:lstStyle/>
          <a:p>
            <a:r>
              <a:rPr lang="en-US" dirty="0" smtClean="0"/>
              <a:t>The next 3 slides present the discussion on the number of contact time per competency and the number of test items per competency based on the number of contact time</a:t>
            </a:r>
          </a:p>
          <a:p>
            <a:r>
              <a:rPr lang="en-US" dirty="0" smtClean="0"/>
              <a:t>For the Time Budget per competency </a:t>
            </a:r>
          </a:p>
          <a:p>
            <a:pPr lvl="1"/>
            <a:r>
              <a:rPr lang="en-US" dirty="0" smtClean="0"/>
              <a:t>Time budget per competency is provided in the teaching guide, however, there are subjects which do not have time budget for the competencies. In this case, the teacher shall reflect the time budget per competency based on his/her experience with the average level pupils/students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001000" cy="5867400"/>
          </a:xfrm>
        </p:spPr>
        <p:txBody>
          <a:bodyPr/>
          <a:lstStyle/>
          <a:p>
            <a:r>
              <a:rPr lang="en-US" dirty="0" smtClean="0">
                <a:solidFill>
                  <a:schemeClr val="bg1"/>
                </a:solidFill>
              </a:rPr>
              <a:t>For the Number of Test Items per competency</a:t>
            </a:r>
          </a:p>
          <a:p>
            <a:pPr lvl="1">
              <a:buNone/>
            </a:pPr>
            <a:r>
              <a:rPr lang="en-US" dirty="0" smtClean="0">
                <a:solidFill>
                  <a:schemeClr val="bg1"/>
                </a:solidFill>
              </a:rPr>
              <a:t>Formula:</a:t>
            </a:r>
          </a:p>
          <a:p>
            <a:pPr lvl="1">
              <a:buNone/>
            </a:pPr>
            <a:endParaRPr lang="en-US" u="sng" dirty="0" smtClean="0"/>
          </a:p>
          <a:p>
            <a:pPr lvl="1">
              <a:buNone/>
            </a:pPr>
            <a:r>
              <a:rPr lang="en-US" u="sng" dirty="0" smtClean="0"/>
              <a:t>_              No. of contact time______</a:t>
            </a:r>
          </a:p>
          <a:p>
            <a:pPr lvl="1">
              <a:buNone/>
            </a:pPr>
            <a:r>
              <a:rPr lang="en-US" dirty="0" smtClean="0"/>
              <a:t>total no. of class days for the quarter </a:t>
            </a:r>
            <a:endParaRPr lang="en-US" dirty="0"/>
          </a:p>
        </p:txBody>
      </p:sp>
      <p:sp>
        <p:nvSpPr>
          <p:cNvPr id="5" name="TextBox 4"/>
          <p:cNvSpPr txBox="1"/>
          <p:nvPr/>
        </p:nvSpPr>
        <p:spPr>
          <a:xfrm>
            <a:off x="5105400" y="1524000"/>
            <a:ext cx="3657600" cy="461665"/>
          </a:xfrm>
          <a:prstGeom prst="rect">
            <a:avLst/>
          </a:prstGeom>
          <a:noFill/>
        </p:spPr>
        <p:txBody>
          <a:bodyPr wrap="square" rtlCol="0">
            <a:spAutoFit/>
          </a:bodyPr>
          <a:lstStyle/>
          <a:p>
            <a:r>
              <a:rPr lang="en-US" sz="2400" dirty="0" smtClean="0"/>
              <a:t>X total number of items</a:t>
            </a:r>
          </a:p>
        </p:txBody>
      </p:sp>
      <p:sp>
        <p:nvSpPr>
          <p:cNvPr id="4" name="TextBox 3"/>
          <p:cNvSpPr txBox="1"/>
          <p:nvPr/>
        </p:nvSpPr>
        <p:spPr>
          <a:xfrm>
            <a:off x="533400" y="2219980"/>
            <a:ext cx="2895600" cy="523220"/>
          </a:xfrm>
          <a:prstGeom prst="rect">
            <a:avLst/>
          </a:prstGeom>
          <a:noFill/>
        </p:spPr>
        <p:txBody>
          <a:bodyPr wrap="square" rtlCol="0">
            <a:spAutoFit/>
          </a:bodyPr>
          <a:lstStyle/>
          <a:p>
            <a:pPr algn="ctr"/>
            <a:r>
              <a:rPr lang="en-US" sz="2800" dirty="0" smtClean="0"/>
              <a:t>Example:</a:t>
            </a:r>
            <a:endParaRPr lang="en-US" sz="2800" dirty="0"/>
          </a:p>
        </p:txBody>
      </p:sp>
      <p:sp>
        <p:nvSpPr>
          <p:cNvPr id="6" name="TextBox 5"/>
          <p:cNvSpPr txBox="1"/>
          <p:nvPr/>
        </p:nvSpPr>
        <p:spPr>
          <a:xfrm>
            <a:off x="3810000" y="2743200"/>
            <a:ext cx="838200" cy="523220"/>
          </a:xfrm>
          <a:prstGeom prst="rect">
            <a:avLst/>
          </a:prstGeom>
          <a:noFill/>
        </p:spPr>
        <p:txBody>
          <a:bodyPr wrap="square" rtlCol="0">
            <a:spAutoFit/>
          </a:bodyPr>
          <a:lstStyle/>
          <a:p>
            <a:pPr algn="just"/>
            <a:r>
              <a:rPr lang="en-US" sz="2800" dirty="0" smtClean="0"/>
              <a:t>_</a:t>
            </a:r>
            <a:r>
              <a:rPr lang="en-US" sz="2800" u="sng" dirty="0" smtClean="0"/>
              <a:t>4</a:t>
            </a:r>
            <a:r>
              <a:rPr lang="en-US" sz="2800" dirty="0" smtClean="0"/>
              <a:t>_  </a:t>
            </a:r>
            <a:endParaRPr lang="en-US" sz="2800" dirty="0"/>
          </a:p>
        </p:txBody>
      </p:sp>
      <p:sp>
        <p:nvSpPr>
          <p:cNvPr id="7" name="TextBox 6"/>
          <p:cNvSpPr txBox="1"/>
          <p:nvPr/>
        </p:nvSpPr>
        <p:spPr>
          <a:xfrm>
            <a:off x="4038600" y="3276600"/>
            <a:ext cx="762000" cy="523220"/>
          </a:xfrm>
          <a:prstGeom prst="rect">
            <a:avLst/>
          </a:prstGeom>
          <a:noFill/>
        </p:spPr>
        <p:txBody>
          <a:bodyPr wrap="square" rtlCol="0">
            <a:spAutoFit/>
          </a:bodyPr>
          <a:lstStyle/>
          <a:p>
            <a:pPr algn="just"/>
            <a:r>
              <a:rPr lang="en-US" sz="2800" dirty="0" smtClean="0"/>
              <a:t>50</a:t>
            </a:r>
            <a:endParaRPr lang="en-US" sz="2800" dirty="0"/>
          </a:p>
        </p:txBody>
      </p:sp>
      <p:sp>
        <p:nvSpPr>
          <p:cNvPr id="8" name="TextBox 7"/>
          <p:cNvSpPr txBox="1"/>
          <p:nvPr/>
        </p:nvSpPr>
        <p:spPr>
          <a:xfrm>
            <a:off x="4572000" y="2905780"/>
            <a:ext cx="1066800" cy="523220"/>
          </a:xfrm>
          <a:prstGeom prst="rect">
            <a:avLst/>
          </a:prstGeom>
          <a:noFill/>
        </p:spPr>
        <p:txBody>
          <a:bodyPr wrap="square" rtlCol="0">
            <a:spAutoFit/>
          </a:bodyPr>
          <a:lstStyle/>
          <a:p>
            <a:pPr algn="just"/>
            <a:r>
              <a:rPr lang="en-US" sz="2800" dirty="0" smtClean="0"/>
              <a:t>X 40</a:t>
            </a:r>
            <a:endParaRPr lang="en-US" sz="2800" dirty="0"/>
          </a:p>
        </p:txBody>
      </p:sp>
      <p:sp>
        <p:nvSpPr>
          <p:cNvPr id="9" name="TextBox 8"/>
          <p:cNvSpPr txBox="1"/>
          <p:nvPr/>
        </p:nvSpPr>
        <p:spPr>
          <a:xfrm>
            <a:off x="1371600" y="2895600"/>
            <a:ext cx="2590800" cy="523220"/>
          </a:xfrm>
          <a:prstGeom prst="rect">
            <a:avLst/>
          </a:prstGeom>
          <a:noFill/>
        </p:spPr>
        <p:txBody>
          <a:bodyPr wrap="square" rtlCol="0">
            <a:spAutoFit/>
          </a:bodyPr>
          <a:lstStyle/>
          <a:p>
            <a:pPr algn="just"/>
            <a:r>
              <a:rPr lang="en-US" sz="2800" dirty="0" smtClean="0"/>
              <a:t>No. of items =</a:t>
            </a:r>
            <a:endParaRPr lang="en-US" sz="2800" dirty="0"/>
          </a:p>
        </p:txBody>
      </p:sp>
      <p:sp>
        <p:nvSpPr>
          <p:cNvPr id="10" name="TextBox 9"/>
          <p:cNvSpPr txBox="1"/>
          <p:nvPr/>
        </p:nvSpPr>
        <p:spPr>
          <a:xfrm>
            <a:off x="5105400" y="4419600"/>
            <a:ext cx="3886200" cy="523220"/>
          </a:xfrm>
          <a:prstGeom prst="rect">
            <a:avLst/>
          </a:prstGeom>
          <a:noFill/>
        </p:spPr>
        <p:txBody>
          <a:bodyPr wrap="square" rtlCol="0">
            <a:spAutoFit/>
          </a:bodyPr>
          <a:lstStyle/>
          <a:p>
            <a:pPr algn="just"/>
            <a:r>
              <a:rPr lang="en-US" sz="2800" dirty="0" smtClean="0"/>
              <a:t>Total No. Class days</a:t>
            </a:r>
            <a:endParaRPr lang="en-US" sz="2800" dirty="0"/>
          </a:p>
        </p:txBody>
      </p:sp>
      <p:sp>
        <p:nvSpPr>
          <p:cNvPr id="11" name="TextBox 10"/>
          <p:cNvSpPr txBox="1"/>
          <p:nvPr/>
        </p:nvSpPr>
        <p:spPr>
          <a:xfrm>
            <a:off x="5181600" y="3962400"/>
            <a:ext cx="5105400" cy="523220"/>
          </a:xfrm>
          <a:prstGeom prst="rect">
            <a:avLst/>
          </a:prstGeom>
          <a:noFill/>
        </p:spPr>
        <p:txBody>
          <a:bodyPr wrap="square" rtlCol="0">
            <a:spAutoFit/>
          </a:bodyPr>
          <a:lstStyle/>
          <a:p>
            <a:pPr algn="just"/>
            <a:r>
              <a:rPr lang="en-US" sz="2800" dirty="0" smtClean="0"/>
              <a:t>No. of contact hour/time</a:t>
            </a:r>
            <a:endParaRPr lang="en-US" sz="2800" dirty="0"/>
          </a:p>
        </p:txBody>
      </p:sp>
      <p:sp>
        <p:nvSpPr>
          <p:cNvPr id="12" name="TextBox 11"/>
          <p:cNvSpPr txBox="1"/>
          <p:nvPr/>
        </p:nvSpPr>
        <p:spPr>
          <a:xfrm>
            <a:off x="5105400" y="4886980"/>
            <a:ext cx="4038600" cy="523220"/>
          </a:xfrm>
          <a:prstGeom prst="rect">
            <a:avLst/>
          </a:prstGeom>
          <a:noFill/>
        </p:spPr>
        <p:txBody>
          <a:bodyPr wrap="square" rtlCol="0">
            <a:spAutoFit/>
          </a:bodyPr>
          <a:lstStyle/>
          <a:p>
            <a:pPr algn="just"/>
            <a:r>
              <a:rPr lang="en-US" sz="2800" dirty="0" smtClean="0"/>
              <a:t>Total No. of items</a:t>
            </a:r>
            <a:endParaRPr lang="en-US" sz="2800" dirty="0"/>
          </a:p>
        </p:txBody>
      </p:sp>
      <p:cxnSp>
        <p:nvCxnSpPr>
          <p:cNvPr id="13" name="Straight Connector 12"/>
          <p:cNvCxnSpPr/>
          <p:nvPr/>
        </p:nvCxnSpPr>
        <p:spPr>
          <a:xfrm rot="5400000">
            <a:off x="3353594" y="3656806"/>
            <a:ext cx="12192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3810794" y="4190206"/>
            <a:ext cx="106680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5400000">
            <a:off x="4170199" y="4211801"/>
            <a:ext cx="187199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962400" y="4267200"/>
            <a:ext cx="1219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4343400" y="4724400"/>
            <a:ext cx="8382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4953000" y="5180012"/>
            <a:ext cx="304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819400" y="5029200"/>
            <a:ext cx="838200" cy="523220"/>
          </a:xfrm>
          <a:prstGeom prst="rect">
            <a:avLst/>
          </a:prstGeom>
          <a:noFill/>
        </p:spPr>
        <p:txBody>
          <a:bodyPr wrap="square" rtlCol="0">
            <a:spAutoFit/>
          </a:bodyPr>
          <a:lstStyle/>
          <a:p>
            <a:pPr algn="just"/>
            <a:r>
              <a:rPr lang="en-US" sz="2800" dirty="0" smtClean="0"/>
              <a:t>= 3  </a:t>
            </a:r>
            <a:endParaRPr lang="en-US" sz="2800" dirty="0"/>
          </a:p>
        </p:txBody>
      </p:sp>
      <p:sp>
        <p:nvSpPr>
          <p:cNvPr id="29" name="TextBox 28"/>
          <p:cNvSpPr txBox="1"/>
          <p:nvPr/>
        </p:nvSpPr>
        <p:spPr>
          <a:xfrm>
            <a:off x="1600200" y="5029200"/>
            <a:ext cx="1524000" cy="523220"/>
          </a:xfrm>
          <a:prstGeom prst="rect">
            <a:avLst/>
          </a:prstGeom>
          <a:noFill/>
        </p:spPr>
        <p:txBody>
          <a:bodyPr wrap="square" rtlCol="0">
            <a:spAutoFit/>
          </a:bodyPr>
          <a:lstStyle/>
          <a:p>
            <a:pPr algn="just"/>
            <a:r>
              <a:rPr lang="en-US" sz="2800" dirty="0" smtClean="0"/>
              <a:t>Answer</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1</a:t>
            </a:r>
            <a:endParaRPr lang="fil-PH" sz="4400" dirty="0"/>
          </a:p>
        </p:txBody>
      </p:sp>
      <p:graphicFrame>
        <p:nvGraphicFramePr>
          <p:cNvPr id="6" name="Content Placeholder 5"/>
          <p:cNvGraphicFramePr>
            <a:graphicFrameLocks noGrp="1"/>
          </p:cNvGraphicFramePr>
          <p:nvPr>
            <p:ph idx="1"/>
          </p:nvPr>
        </p:nvGraphicFramePr>
        <p:xfrm>
          <a:off x="304800" y="2057400"/>
          <a:ext cx="8458200" cy="4686665"/>
        </p:xfrm>
        <a:graphic>
          <a:graphicData uri="http://schemas.openxmlformats.org/drawingml/2006/table">
            <a:tbl>
              <a:tblPr firstRow="1" bandRow="1">
                <a:tableStyleId>{5C22544A-7EE6-4342-B048-85BDC9FD1C3A}</a:tableStyleId>
              </a:tblPr>
              <a:tblGrid>
                <a:gridCol w="5791200"/>
                <a:gridCol w="1295400"/>
                <a:gridCol w="1371600"/>
              </a:tblGrid>
              <a:tr h="880266">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a:t>
                      </a:r>
                      <a:r>
                        <a:rPr lang="fil-PH" baseline="0" dirty="0" smtClean="0">
                          <a:solidFill>
                            <a:schemeClr val="tx1"/>
                          </a:solidFill>
                        </a:rPr>
                        <a:t> hour</a:t>
                      </a:r>
                      <a:endParaRPr lang="fil-PH" dirty="0">
                        <a:solidFill>
                          <a:schemeClr val="tx1"/>
                        </a:solidFill>
                      </a:endParaRPr>
                    </a:p>
                  </a:txBody>
                  <a:tcPr anchor="ctr"/>
                </a:tc>
                <a:tc>
                  <a:txBody>
                    <a:bodyPr/>
                    <a:lstStyle/>
                    <a:p>
                      <a:pPr algn="ctr"/>
                      <a:r>
                        <a:rPr lang="fil-PH" dirty="0" smtClean="0">
                          <a:solidFill>
                            <a:schemeClr val="tx1"/>
                          </a:solidFill>
                        </a:rPr>
                        <a:t>No of Test Item/s</a:t>
                      </a:r>
                      <a:endParaRPr lang="fil-PH" dirty="0">
                        <a:solidFill>
                          <a:schemeClr val="tx1"/>
                        </a:solidFill>
                      </a:endParaRPr>
                    </a:p>
                  </a:txBody>
                  <a:tcPr anchor="ctr"/>
                </a:tc>
              </a:tr>
              <a:tr h="681470">
                <a:tc>
                  <a:txBody>
                    <a:bodyPr/>
                    <a:lstStyle/>
                    <a:p>
                      <a:pPr algn="l"/>
                      <a:r>
                        <a:rPr lang="fil-PH" dirty="0" smtClean="0">
                          <a:solidFill>
                            <a:schemeClr val="tx1"/>
                          </a:solidFill>
                        </a:rPr>
                        <a:t>1.Visualizes</a:t>
                      </a:r>
                      <a:r>
                        <a:rPr lang="fil-PH" baseline="0" dirty="0" smtClean="0">
                          <a:solidFill>
                            <a:schemeClr val="tx1"/>
                          </a:solidFill>
                        </a:rPr>
                        <a:t> and represents numbers from 0 to 100 using a variety of materials</a:t>
                      </a:r>
                      <a:endParaRPr lang="fil-PH" dirty="0">
                        <a:solidFill>
                          <a:schemeClr val="tx1"/>
                        </a:solidFill>
                      </a:endParaRPr>
                    </a:p>
                  </a:txBody>
                  <a:tcPr anchor="ctr"/>
                </a:tc>
                <a:tc>
                  <a:txBody>
                    <a:bodyPr/>
                    <a:lstStyle/>
                    <a:p>
                      <a:pPr algn="ctr"/>
                      <a:r>
                        <a:rPr lang="fil-PH" dirty="0" smtClean="0">
                          <a:solidFill>
                            <a:schemeClr val="tx1"/>
                          </a:solidFill>
                        </a:rPr>
                        <a:t>4</a:t>
                      </a:r>
                      <a:endParaRPr lang="fil-PH" dirty="0">
                        <a:solidFill>
                          <a:schemeClr val="tx1"/>
                        </a:solidFill>
                      </a:endParaRPr>
                    </a:p>
                  </a:txBody>
                  <a:tcPr anchor="ctr"/>
                </a:tc>
                <a:tc>
                  <a:txBody>
                    <a:bodyPr/>
                    <a:lstStyle/>
                    <a:p>
                      <a:pPr algn="ctr"/>
                      <a:r>
                        <a:rPr lang="fil-PH" dirty="0" smtClean="0">
                          <a:solidFill>
                            <a:schemeClr val="tx1"/>
                          </a:solidFill>
                        </a:rPr>
                        <a:t>3</a:t>
                      </a:r>
                      <a:endParaRPr lang="fil-PH" dirty="0">
                        <a:solidFill>
                          <a:schemeClr val="tx1"/>
                        </a:solidFill>
                      </a:endParaRPr>
                    </a:p>
                  </a:txBody>
                  <a:tcPr anchor="ctr"/>
                </a:tc>
              </a:tr>
              <a:tr h="681470">
                <a:tc>
                  <a:txBody>
                    <a:bodyPr/>
                    <a:lstStyle/>
                    <a:p>
                      <a:pPr algn="l"/>
                      <a:r>
                        <a:rPr lang="fil-PH" dirty="0" smtClean="0">
                          <a:solidFill>
                            <a:schemeClr val="tx1"/>
                          </a:solidFill>
                        </a:rPr>
                        <a:t>2.Counts the number of objects in a given set by ones and tens</a:t>
                      </a:r>
                      <a:endParaRPr lang="fil-PH" dirty="0">
                        <a:solidFill>
                          <a:schemeClr val="tx1"/>
                        </a:solidFill>
                      </a:endParaRPr>
                    </a:p>
                  </a:txBody>
                  <a:tcPr anchor="ctr"/>
                </a:tc>
                <a:tc>
                  <a:txBody>
                    <a:bodyPr/>
                    <a:lstStyle/>
                    <a:p>
                      <a:pPr algn="ctr"/>
                      <a:r>
                        <a:rPr lang="fil-PH" dirty="0" smtClean="0">
                          <a:solidFill>
                            <a:schemeClr val="tx1"/>
                          </a:solidFill>
                        </a:rPr>
                        <a:t>4</a:t>
                      </a:r>
                      <a:endParaRPr lang="fil-PH" dirty="0">
                        <a:solidFill>
                          <a:schemeClr val="tx1"/>
                        </a:solidFill>
                      </a:endParaRPr>
                    </a:p>
                  </a:txBody>
                  <a:tcPr anchor="ctr"/>
                </a:tc>
                <a:tc>
                  <a:txBody>
                    <a:bodyPr/>
                    <a:lstStyle/>
                    <a:p>
                      <a:pPr algn="ctr"/>
                      <a:r>
                        <a:rPr lang="fil-PH" dirty="0" smtClean="0">
                          <a:solidFill>
                            <a:schemeClr val="tx1"/>
                          </a:solidFill>
                        </a:rPr>
                        <a:t>3</a:t>
                      </a:r>
                      <a:endParaRPr lang="fil-PH" dirty="0">
                        <a:solidFill>
                          <a:schemeClr val="tx1"/>
                        </a:solidFill>
                      </a:endParaRPr>
                    </a:p>
                  </a:txBody>
                  <a:tcPr anchor="ctr"/>
                </a:tc>
              </a:tr>
              <a:tr h="681470">
                <a:tc>
                  <a:txBody>
                    <a:bodyPr/>
                    <a:lstStyle/>
                    <a:p>
                      <a:pPr algn="l"/>
                      <a:r>
                        <a:rPr lang="fil-PH" dirty="0" smtClean="0">
                          <a:solidFill>
                            <a:schemeClr val="tx1"/>
                          </a:solidFill>
                        </a:rPr>
                        <a:t>3. Identifies the number that is one more or one less from a given number</a:t>
                      </a:r>
                      <a:endParaRPr lang="fil-PH" dirty="0">
                        <a:solidFill>
                          <a:schemeClr val="tx1"/>
                        </a:solidFill>
                      </a:endParaRPr>
                    </a:p>
                  </a:txBody>
                  <a:tcPr anchor="ctr"/>
                </a:tc>
                <a:tc>
                  <a:txBody>
                    <a:bodyPr/>
                    <a:lstStyle/>
                    <a:p>
                      <a:pPr algn="ctr"/>
                      <a:r>
                        <a:rPr lang="fil-PH" dirty="0" smtClean="0">
                          <a:solidFill>
                            <a:schemeClr val="tx1"/>
                          </a:solidFill>
                        </a:rPr>
                        <a:t>2</a:t>
                      </a:r>
                      <a:endParaRPr lang="fil-PH" dirty="0">
                        <a:solidFill>
                          <a:schemeClr val="tx1"/>
                        </a:solidFill>
                      </a:endParaRPr>
                    </a:p>
                  </a:txBody>
                  <a:tcPr anchor="ctr"/>
                </a:tc>
                <a:tc>
                  <a:txBody>
                    <a:bodyPr/>
                    <a:lstStyle/>
                    <a:p>
                      <a:pPr algn="ctr"/>
                      <a:r>
                        <a:rPr lang="fil-PH" dirty="0" smtClean="0">
                          <a:solidFill>
                            <a:schemeClr val="tx1"/>
                          </a:solidFill>
                        </a:rPr>
                        <a:t>2</a:t>
                      </a:r>
                      <a:endParaRPr lang="fil-PH" dirty="0">
                        <a:solidFill>
                          <a:schemeClr val="tx1"/>
                        </a:solidFill>
                      </a:endParaRPr>
                    </a:p>
                  </a:txBody>
                  <a:tcPr anchor="ctr"/>
                </a:tc>
              </a:tr>
              <a:tr h="681470">
                <a:tc>
                  <a:txBody>
                    <a:bodyPr/>
                    <a:lstStyle/>
                    <a:p>
                      <a:pPr marL="342900" indent="-342900" algn="l">
                        <a:buNone/>
                      </a:pPr>
                      <a:r>
                        <a:rPr lang="fil-PH" dirty="0" smtClean="0">
                          <a:solidFill>
                            <a:schemeClr val="tx1"/>
                          </a:solidFill>
                        </a:rPr>
                        <a:t>4. Composes and decomposes a given number e.g. 5 is 5</a:t>
                      </a:r>
                      <a:r>
                        <a:rPr lang="fil-PH" baseline="0" dirty="0" smtClean="0">
                          <a:solidFill>
                            <a:schemeClr val="tx1"/>
                          </a:solidFill>
                        </a:rPr>
                        <a:t> </a:t>
                      </a:r>
                      <a:r>
                        <a:rPr lang="fil-PH" dirty="0" smtClean="0">
                          <a:solidFill>
                            <a:schemeClr val="tx1"/>
                          </a:solidFill>
                        </a:rPr>
                        <a:t>and 0, 4 and 1, 3 and 2, 2 and 3, 1 and 4, 0 and 5</a:t>
                      </a:r>
                      <a:endParaRPr lang="fil-PH" dirty="0">
                        <a:solidFill>
                          <a:schemeClr val="tx1"/>
                        </a:solidFill>
                      </a:endParaRPr>
                    </a:p>
                  </a:txBody>
                  <a:tcPr anchor="ctr"/>
                </a:tc>
                <a:tc>
                  <a:txBody>
                    <a:bodyPr/>
                    <a:lstStyle/>
                    <a:p>
                      <a:pPr algn="ctr"/>
                      <a:r>
                        <a:rPr lang="fil-PH" dirty="0" smtClean="0">
                          <a:solidFill>
                            <a:schemeClr val="tx1"/>
                          </a:solidFill>
                        </a:rPr>
                        <a:t>3</a:t>
                      </a:r>
                    </a:p>
                  </a:txBody>
                  <a:tcPr anchor="ctr"/>
                </a:tc>
                <a:tc>
                  <a:txBody>
                    <a:bodyPr/>
                    <a:lstStyle/>
                    <a:p>
                      <a:pPr algn="ctr"/>
                      <a:endParaRPr lang="fil-PH" dirty="0">
                        <a:solidFill>
                          <a:schemeClr val="tx1"/>
                        </a:solidFill>
                      </a:endParaRPr>
                    </a:p>
                  </a:txBody>
                  <a:tcPr anchor="ctr"/>
                </a:tc>
              </a:tr>
              <a:tr h="813455">
                <a:tc>
                  <a:txBody>
                    <a:bodyPr/>
                    <a:lstStyle/>
                    <a:p>
                      <a:pPr marL="342900" indent="-342900" algn="l">
                        <a:buNone/>
                      </a:pPr>
                      <a:r>
                        <a:rPr lang="fil-PH" dirty="0" smtClean="0">
                          <a:solidFill>
                            <a:schemeClr val="tx1"/>
                          </a:solidFill>
                        </a:rPr>
                        <a:t>5. Regroups sets of ones into sets of tens and sets of </a:t>
                      </a:r>
                    </a:p>
                    <a:p>
                      <a:pPr marL="342900" indent="-342900" algn="l">
                        <a:buNone/>
                      </a:pPr>
                      <a:r>
                        <a:rPr lang="fil-PH" dirty="0" smtClean="0">
                          <a:solidFill>
                            <a:schemeClr val="tx1"/>
                          </a:solidFill>
                        </a:rPr>
                        <a:t>tens</a:t>
                      </a:r>
                      <a:r>
                        <a:rPr lang="fil-PH" baseline="0" dirty="0" smtClean="0">
                          <a:solidFill>
                            <a:schemeClr val="tx1"/>
                          </a:solidFill>
                        </a:rPr>
                        <a:t> into hundreds using objects</a:t>
                      </a:r>
                      <a:endParaRPr lang="fil-PH" dirty="0" smtClean="0">
                        <a:solidFill>
                          <a:schemeClr val="tx1"/>
                        </a:solidFill>
                      </a:endParaRPr>
                    </a:p>
                  </a:txBody>
                  <a:tcPr anchor="ctr"/>
                </a:tc>
                <a:tc>
                  <a:txBody>
                    <a:bodyPr/>
                    <a:lstStyle/>
                    <a:p>
                      <a:pPr algn="ctr"/>
                      <a:r>
                        <a:rPr lang="fil-PH" dirty="0" smtClean="0">
                          <a:solidFill>
                            <a:schemeClr val="tx1"/>
                          </a:solidFill>
                        </a:rPr>
                        <a:t>2</a:t>
                      </a: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1</a:t>
            </a:r>
            <a:endParaRPr lang="fil-PH" sz="4400" dirty="0"/>
          </a:p>
        </p:txBody>
      </p:sp>
      <p:graphicFrame>
        <p:nvGraphicFramePr>
          <p:cNvPr id="6" name="Content Placeholder 5"/>
          <p:cNvGraphicFramePr>
            <a:graphicFrameLocks noGrp="1"/>
          </p:cNvGraphicFramePr>
          <p:nvPr>
            <p:ph idx="1"/>
          </p:nvPr>
        </p:nvGraphicFramePr>
        <p:xfrm>
          <a:off x="304800" y="1905001"/>
          <a:ext cx="8458200" cy="4576207"/>
        </p:xfrm>
        <a:graphic>
          <a:graphicData uri="http://schemas.openxmlformats.org/drawingml/2006/table">
            <a:tbl>
              <a:tblPr firstRow="1" bandRow="1">
                <a:tableStyleId>{5C22544A-7EE6-4342-B048-85BDC9FD1C3A}</a:tableStyleId>
              </a:tblPr>
              <a:tblGrid>
                <a:gridCol w="5791200"/>
                <a:gridCol w="1295400"/>
                <a:gridCol w="1371600"/>
              </a:tblGrid>
              <a:tr h="897470">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a:t>
                      </a:r>
                      <a:r>
                        <a:rPr lang="fil-PH" baseline="0" dirty="0" smtClean="0">
                          <a:solidFill>
                            <a:schemeClr val="tx1"/>
                          </a:solidFill>
                        </a:rPr>
                        <a:t> contact hours</a:t>
                      </a:r>
                      <a:endParaRPr lang="fil-PH" dirty="0">
                        <a:solidFill>
                          <a:schemeClr val="tx1"/>
                        </a:solidFill>
                      </a:endParaRPr>
                    </a:p>
                  </a:txBody>
                  <a:tcPr anchor="ctr"/>
                </a:tc>
                <a:tc>
                  <a:txBody>
                    <a:bodyPr/>
                    <a:lstStyle/>
                    <a:p>
                      <a:pPr algn="ctr"/>
                      <a:r>
                        <a:rPr lang="fil-PH" dirty="0" smtClean="0">
                          <a:solidFill>
                            <a:schemeClr val="tx1"/>
                          </a:solidFill>
                        </a:rPr>
                        <a:t>No of Test Item/s</a:t>
                      </a:r>
                      <a:endParaRPr lang="fil-PH" dirty="0">
                        <a:solidFill>
                          <a:schemeClr val="tx1"/>
                        </a:solidFill>
                      </a:endParaRPr>
                    </a:p>
                  </a:txBody>
                  <a:tcPr anchor="ctr"/>
                </a:tc>
              </a:tr>
              <a:tr h="897470">
                <a:tc>
                  <a:txBody>
                    <a:bodyPr/>
                    <a:lstStyle/>
                    <a:p>
                      <a:pPr marL="342900" indent="-342900" algn="l">
                        <a:buNone/>
                      </a:pPr>
                      <a:r>
                        <a:rPr lang="fil-PH" dirty="0" smtClean="0">
                          <a:solidFill>
                            <a:schemeClr val="tx1"/>
                          </a:solidFill>
                        </a:rPr>
                        <a:t>6.Visualizes, represents, and compares two sets using </a:t>
                      </a:r>
                    </a:p>
                    <a:p>
                      <a:pPr marL="342900" indent="-342900" algn="l">
                        <a:buNone/>
                      </a:pPr>
                      <a:r>
                        <a:rPr lang="fil-PH" dirty="0" smtClean="0">
                          <a:solidFill>
                            <a:schemeClr val="tx1"/>
                          </a:solidFill>
                        </a:rPr>
                        <a:t>the expressions “less than”, “more than”, and “as many</a:t>
                      </a:r>
                      <a:r>
                        <a:rPr lang="fil-PH" baseline="0" dirty="0" smtClean="0">
                          <a:solidFill>
                            <a:schemeClr val="tx1"/>
                          </a:solidFill>
                        </a:rPr>
                        <a:t> </a:t>
                      </a:r>
                    </a:p>
                    <a:p>
                      <a:pPr marL="342900" indent="-342900" algn="l">
                        <a:buNone/>
                      </a:pPr>
                      <a:r>
                        <a:rPr lang="fil-PH" dirty="0" smtClean="0">
                          <a:solidFill>
                            <a:schemeClr val="tx1"/>
                          </a:solidFill>
                        </a:rPr>
                        <a:t>as”</a:t>
                      </a:r>
                      <a:endParaRPr lang="fil-PH" dirty="0">
                        <a:solidFill>
                          <a:schemeClr val="tx1"/>
                        </a:solidFill>
                      </a:endParaRPr>
                    </a:p>
                  </a:txBody>
                  <a:tcPr anchor="ctr"/>
                </a:tc>
                <a:tc>
                  <a:txBody>
                    <a:bodyPr/>
                    <a:lstStyle/>
                    <a:p>
                      <a:pPr algn="ctr"/>
                      <a:r>
                        <a:rPr lang="fil-PH" dirty="0" smtClean="0">
                          <a:solidFill>
                            <a:schemeClr val="tx1"/>
                          </a:solidFill>
                        </a:rPr>
                        <a:t>3</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68853">
                <a:tc>
                  <a:txBody>
                    <a:bodyPr/>
                    <a:lstStyle/>
                    <a:p>
                      <a:pPr marL="342900" indent="-342900" algn="l">
                        <a:buNone/>
                      </a:pPr>
                      <a:r>
                        <a:rPr lang="fil-PH" dirty="0" smtClean="0">
                          <a:solidFill>
                            <a:schemeClr val="tx1"/>
                          </a:solidFill>
                        </a:rPr>
                        <a:t>7. Visualizes, represents, and orders sets from least to </a:t>
                      </a:r>
                    </a:p>
                    <a:p>
                      <a:pPr marL="342900" indent="-342900" algn="l">
                        <a:buNone/>
                      </a:pPr>
                      <a:r>
                        <a:rPr lang="fil-PH" dirty="0" smtClean="0">
                          <a:solidFill>
                            <a:schemeClr val="tx1"/>
                          </a:solidFill>
                        </a:rPr>
                        <a:t>greatest and vice versa</a:t>
                      </a:r>
                      <a:endParaRPr lang="fil-PH" dirty="0">
                        <a:solidFill>
                          <a:schemeClr val="tx1"/>
                        </a:solidFill>
                      </a:endParaRPr>
                    </a:p>
                  </a:txBody>
                  <a:tcPr anchor="ctr"/>
                </a:tc>
                <a:tc>
                  <a:txBody>
                    <a:bodyPr/>
                    <a:lstStyle/>
                    <a:p>
                      <a:pPr algn="ctr"/>
                      <a:r>
                        <a:rPr lang="fil-PH" dirty="0" smtClean="0">
                          <a:solidFill>
                            <a:schemeClr val="tx1"/>
                          </a:solidFill>
                        </a:rPr>
                        <a:t>2</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452985">
                <a:tc>
                  <a:txBody>
                    <a:bodyPr/>
                    <a:lstStyle/>
                    <a:p>
                      <a:pPr marL="342900" indent="-342900" algn="l">
                        <a:buNone/>
                      </a:pPr>
                      <a:r>
                        <a:rPr lang="fil-PH" dirty="0" smtClean="0">
                          <a:solidFill>
                            <a:schemeClr val="tx1"/>
                          </a:solidFill>
                        </a:rPr>
                        <a:t>8. Visualizes and counts</a:t>
                      </a:r>
                      <a:r>
                        <a:rPr lang="fil-PH" baseline="0" dirty="0" smtClean="0">
                          <a:solidFill>
                            <a:schemeClr val="tx1"/>
                          </a:solidFill>
                        </a:rPr>
                        <a:t> by 2s, 5s, and 10s through 100</a:t>
                      </a:r>
                      <a:endParaRPr lang="fil-PH" dirty="0" smtClean="0">
                        <a:solidFill>
                          <a:schemeClr val="tx1"/>
                        </a:solidFill>
                      </a:endParaRPr>
                    </a:p>
                  </a:txBody>
                  <a:tcPr anchor="ctr"/>
                </a:tc>
                <a:tc>
                  <a:txBody>
                    <a:bodyPr/>
                    <a:lstStyle/>
                    <a:p>
                      <a:pPr algn="ctr"/>
                      <a:r>
                        <a:rPr lang="fil-PH" dirty="0" smtClean="0">
                          <a:solidFill>
                            <a:schemeClr val="tx1"/>
                          </a:solidFill>
                        </a:rPr>
                        <a:t>3</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28229">
                <a:tc>
                  <a:txBody>
                    <a:bodyPr/>
                    <a:lstStyle/>
                    <a:p>
                      <a:pPr marL="342900" indent="-342900" algn="l">
                        <a:buNone/>
                      </a:pPr>
                      <a:r>
                        <a:rPr lang="fil-PH" dirty="0" smtClean="0">
                          <a:solidFill>
                            <a:schemeClr val="tx1"/>
                          </a:solidFill>
                        </a:rPr>
                        <a:t>9. Reads and writes numbers up</a:t>
                      </a:r>
                      <a:r>
                        <a:rPr lang="fil-PH" baseline="0" dirty="0" smtClean="0">
                          <a:solidFill>
                            <a:schemeClr val="tx1"/>
                          </a:solidFill>
                        </a:rPr>
                        <a:t> to 100 in symbols and in words</a:t>
                      </a:r>
                      <a:endParaRPr lang="fil-PH" dirty="0">
                        <a:solidFill>
                          <a:schemeClr val="tx1"/>
                        </a:solidFill>
                      </a:endParaRPr>
                    </a:p>
                  </a:txBody>
                  <a:tcPr anchor="ctr"/>
                </a:tc>
                <a:tc>
                  <a:txBody>
                    <a:bodyPr/>
                    <a:lstStyle/>
                    <a:p>
                      <a:pPr algn="ctr"/>
                      <a:r>
                        <a:rPr lang="fil-PH" dirty="0" smtClean="0">
                          <a:solidFill>
                            <a:schemeClr val="tx1"/>
                          </a:solidFill>
                        </a:rPr>
                        <a:t>5</a:t>
                      </a:r>
                    </a:p>
                  </a:txBody>
                  <a:tcPr anchor="ctr"/>
                </a:tc>
                <a:tc>
                  <a:txBody>
                    <a:bodyPr/>
                    <a:lstStyle/>
                    <a:p>
                      <a:pPr algn="ctr"/>
                      <a:endParaRPr lang="fil-PH" dirty="0">
                        <a:solidFill>
                          <a:schemeClr val="tx1"/>
                        </a:solidFill>
                      </a:endParaRPr>
                    </a:p>
                  </a:txBody>
                  <a:tcPr anchor="ctr"/>
                </a:tc>
              </a:tr>
              <a:tr h="798394">
                <a:tc>
                  <a:txBody>
                    <a:bodyPr/>
                    <a:lstStyle/>
                    <a:p>
                      <a:pPr marL="342900" indent="-342900" algn="l">
                        <a:buNone/>
                      </a:pPr>
                      <a:r>
                        <a:rPr lang="fil-PH" dirty="0" smtClean="0">
                          <a:solidFill>
                            <a:schemeClr val="tx1"/>
                          </a:solidFill>
                        </a:rPr>
                        <a:t>10.Visualizes and gives the place value and value of a</a:t>
                      </a:r>
                      <a:r>
                        <a:rPr lang="fil-PH" baseline="0" dirty="0" smtClean="0">
                          <a:solidFill>
                            <a:schemeClr val="tx1"/>
                          </a:solidFill>
                        </a:rPr>
                        <a:t> </a:t>
                      </a:r>
                    </a:p>
                    <a:p>
                      <a:pPr marL="342900" indent="-342900" algn="l">
                        <a:buNone/>
                      </a:pPr>
                      <a:r>
                        <a:rPr lang="fil-PH" dirty="0" smtClean="0">
                          <a:solidFill>
                            <a:schemeClr val="tx1"/>
                          </a:solidFill>
                        </a:rPr>
                        <a:t>digit in one- and two-digit numbers</a:t>
                      </a:r>
                    </a:p>
                  </a:txBody>
                  <a:tcPr anchor="ctr"/>
                </a:tc>
                <a:tc>
                  <a:txBody>
                    <a:bodyPr/>
                    <a:lstStyle/>
                    <a:p>
                      <a:pPr algn="ctr"/>
                      <a:r>
                        <a:rPr lang="fil-PH" dirty="0" smtClean="0">
                          <a:solidFill>
                            <a:schemeClr val="tx1"/>
                          </a:solidFill>
                        </a:rPr>
                        <a:t>4</a:t>
                      </a: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1</a:t>
            </a:r>
            <a:endParaRPr lang="fil-PH" sz="4400" dirty="0"/>
          </a:p>
        </p:txBody>
      </p:sp>
      <p:graphicFrame>
        <p:nvGraphicFramePr>
          <p:cNvPr id="6" name="Content Placeholder 5"/>
          <p:cNvGraphicFramePr>
            <a:graphicFrameLocks noGrp="1"/>
          </p:cNvGraphicFramePr>
          <p:nvPr>
            <p:ph idx="1"/>
          </p:nvPr>
        </p:nvGraphicFramePr>
        <p:xfrm>
          <a:off x="304800" y="1905001"/>
          <a:ext cx="8458200" cy="4688477"/>
        </p:xfrm>
        <a:graphic>
          <a:graphicData uri="http://schemas.openxmlformats.org/drawingml/2006/table">
            <a:tbl>
              <a:tblPr firstRow="1" bandRow="1">
                <a:tableStyleId>{5C22544A-7EE6-4342-B048-85BDC9FD1C3A}</a:tableStyleId>
              </a:tblPr>
              <a:tblGrid>
                <a:gridCol w="5791200"/>
                <a:gridCol w="1295400"/>
                <a:gridCol w="1371600"/>
              </a:tblGrid>
              <a:tr h="881121">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a:t>
                      </a:r>
                      <a:r>
                        <a:rPr lang="fil-PH" baseline="0" dirty="0" smtClean="0">
                          <a:solidFill>
                            <a:schemeClr val="tx1"/>
                          </a:solidFill>
                        </a:rPr>
                        <a:t> hours</a:t>
                      </a:r>
                      <a:endParaRPr lang="fil-PH" dirty="0">
                        <a:solidFill>
                          <a:schemeClr val="tx1"/>
                        </a:solidFill>
                      </a:endParaRPr>
                    </a:p>
                  </a:txBody>
                  <a:tcPr anchor="ctr"/>
                </a:tc>
                <a:tc>
                  <a:txBody>
                    <a:bodyPr/>
                    <a:lstStyle/>
                    <a:p>
                      <a:pPr algn="ctr"/>
                      <a:r>
                        <a:rPr lang="fil-PH" dirty="0" smtClean="0">
                          <a:solidFill>
                            <a:schemeClr val="tx1"/>
                          </a:solidFill>
                        </a:rPr>
                        <a:t>No of Test Item/s</a:t>
                      </a:r>
                      <a:endParaRPr lang="fil-PH" dirty="0">
                        <a:solidFill>
                          <a:schemeClr val="tx1"/>
                        </a:solidFill>
                      </a:endParaRPr>
                    </a:p>
                  </a:txBody>
                  <a:tcPr anchor="ctr"/>
                </a:tc>
              </a:tr>
              <a:tr h="352448">
                <a:tc>
                  <a:txBody>
                    <a:bodyPr/>
                    <a:lstStyle/>
                    <a:p>
                      <a:pPr marL="342900" indent="-342900" algn="l">
                        <a:buNone/>
                      </a:pPr>
                      <a:r>
                        <a:rPr lang="fil-PH" dirty="0" smtClean="0">
                          <a:solidFill>
                            <a:schemeClr val="tx1"/>
                          </a:solidFill>
                        </a:rPr>
                        <a:t>11. Renames numbers into tens and ones</a:t>
                      </a:r>
                    </a:p>
                  </a:txBody>
                  <a:tcPr anchor="ctr"/>
                </a:tc>
                <a:tc>
                  <a:txBody>
                    <a:bodyPr/>
                    <a:lstStyle/>
                    <a:p>
                      <a:pPr algn="ctr"/>
                      <a:r>
                        <a:rPr lang="fil-PH" dirty="0" smtClean="0">
                          <a:solidFill>
                            <a:schemeClr val="tx1"/>
                          </a:solidFill>
                        </a:rPr>
                        <a:t>5</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16784">
                <a:tc>
                  <a:txBody>
                    <a:bodyPr/>
                    <a:lstStyle/>
                    <a:p>
                      <a:pPr marL="342900" indent="-342900" algn="l">
                        <a:buNone/>
                      </a:pPr>
                      <a:r>
                        <a:rPr lang="fil-PH" dirty="0" smtClean="0">
                          <a:solidFill>
                            <a:schemeClr val="tx1"/>
                          </a:solidFill>
                        </a:rPr>
                        <a:t>12. Visualizes, represents, and compares numbers up to</a:t>
                      </a:r>
                      <a:r>
                        <a:rPr lang="fil-PH" baseline="0" dirty="0" smtClean="0">
                          <a:solidFill>
                            <a:schemeClr val="tx1"/>
                          </a:solidFill>
                        </a:rPr>
                        <a:t> </a:t>
                      </a:r>
                      <a:r>
                        <a:rPr lang="fil-PH" dirty="0" smtClean="0">
                          <a:solidFill>
                            <a:schemeClr val="tx1"/>
                          </a:solidFill>
                        </a:rPr>
                        <a:t> 100 using relation symbols</a:t>
                      </a:r>
                      <a:endParaRPr lang="fil-PH" dirty="0">
                        <a:solidFill>
                          <a:schemeClr val="tx1"/>
                        </a:solidFill>
                      </a:endParaRPr>
                    </a:p>
                  </a:txBody>
                  <a:tcPr anchor="ctr"/>
                </a:tc>
                <a:tc>
                  <a:txBody>
                    <a:bodyPr/>
                    <a:lstStyle/>
                    <a:p>
                      <a:pPr algn="ctr"/>
                      <a:r>
                        <a:rPr lang="fil-PH" dirty="0" smtClean="0">
                          <a:solidFill>
                            <a:schemeClr val="tx1"/>
                          </a:solidFill>
                        </a:rPr>
                        <a:t>4 </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16784">
                <a:tc>
                  <a:txBody>
                    <a:bodyPr/>
                    <a:lstStyle/>
                    <a:p>
                      <a:pPr marL="342900" indent="-342900" algn="l">
                        <a:buNone/>
                      </a:pPr>
                      <a:r>
                        <a:rPr lang="fil-PH" baseline="0" dirty="0" smtClean="0">
                          <a:solidFill>
                            <a:schemeClr val="tx1"/>
                          </a:solidFill>
                        </a:rPr>
                        <a:t>13. Visualizes, represents, and orders numbers up to 100 in increasing or decreasing order</a:t>
                      </a:r>
                      <a:endParaRPr lang="fil-PH" dirty="0" smtClean="0">
                        <a:solidFill>
                          <a:schemeClr val="tx1"/>
                        </a:solidFill>
                      </a:endParaRPr>
                    </a:p>
                  </a:txBody>
                  <a:tcPr anchor="ctr"/>
                </a:tc>
                <a:tc>
                  <a:txBody>
                    <a:bodyPr/>
                    <a:lstStyle/>
                    <a:p>
                      <a:pPr algn="ctr"/>
                      <a:r>
                        <a:rPr lang="fil-PH" dirty="0" smtClean="0">
                          <a:solidFill>
                            <a:schemeClr val="tx1"/>
                          </a:solidFill>
                        </a:rPr>
                        <a:t>3</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16784">
                <a:tc>
                  <a:txBody>
                    <a:bodyPr/>
                    <a:lstStyle/>
                    <a:p>
                      <a:pPr marL="342900" indent="-342900" algn="l">
                        <a:buNone/>
                      </a:pPr>
                      <a:r>
                        <a:rPr lang="fil-PH" dirty="0" smtClean="0">
                          <a:solidFill>
                            <a:schemeClr val="tx1"/>
                          </a:solidFill>
                        </a:rPr>
                        <a:t>14. Identifies the 1st, 2nd, 3rd, up to 10th object in a given set from a given point of reference</a:t>
                      </a:r>
                    </a:p>
                  </a:txBody>
                  <a:tcPr anchor="ctr"/>
                </a:tc>
                <a:tc>
                  <a:txBody>
                    <a:bodyPr/>
                    <a:lstStyle/>
                    <a:p>
                      <a:pPr algn="ctr"/>
                      <a:r>
                        <a:rPr lang="fil-PH" dirty="0" smtClean="0">
                          <a:solidFill>
                            <a:schemeClr val="tx1"/>
                          </a:solidFill>
                        </a:rPr>
                        <a:t>2</a:t>
                      </a:r>
                    </a:p>
                  </a:txBody>
                  <a:tcPr anchor="ctr"/>
                </a:tc>
                <a:tc>
                  <a:txBody>
                    <a:bodyPr/>
                    <a:lstStyle/>
                    <a:p>
                      <a:pPr algn="ctr"/>
                      <a:endParaRPr lang="fil-PH" dirty="0">
                        <a:solidFill>
                          <a:schemeClr val="tx1"/>
                        </a:solidFill>
                      </a:endParaRPr>
                    </a:p>
                  </a:txBody>
                  <a:tcPr anchor="ctr"/>
                </a:tc>
              </a:tr>
              <a:tr h="693645">
                <a:tc>
                  <a:txBody>
                    <a:bodyPr/>
                    <a:lstStyle/>
                    <a:p>
                      <a:pPr marL="342900" indent="-342900" algn="l">
                        <a:buNone/>
                      </a:pPr>
                      <a:r>
                        <a:rPr lang="fil-PH" dirty="0" smtClean="0">
                          <a:solidFill>
                            <a:schemeClr val="tx1"/>
                          </a:solidFill>
                        </a:rPr>
                        <a:t>15. Reads and writes ordinal numbers: 1st, 2nd, 3rd up to</a:t>
                      </a:r>
                      <a:r>
                        <a:rPr lang="fil-PH" baseline="0" dirty="0" smtClean="0">
                          <a:solidFill>
                            <a:schemeClr val="tx1"/>
                          </a:solidFill>
                        </a:rPr>
                        <a:t> </a:t>
                      </a:r>
                      <a:r>
                        <a:rPr lang="fil-PH" dirty="0" smtClean="0">
                          <a:solidFill>
                            <a:schemeClr val="tx1"/>
                          </a:solidFill>
                        </a:rPr>
                        <a:t>10th</a:t>
                      </a:r>
                    </a:p>
                  </a:txBody>
                  <a:tcPr anchor="ctr"/>
                </a:tc>
                <a:tc>
                  <a:txBody>
                    <a:bodyPr/>
                    <a:lstStyle/>
                    <a:p>
                      <a:pPr algn="ctr"/>
                      <a:r>
                        <a:rPr lang="fil-PH" dirty="0" smtClean="0">
                          <a:solidFill>
                            <a:schemeClr val="tx1"/>
                          </a:solidFill>
                        </a:rPr>
                        <a:t>2</a:t>
                      </a:r>
                    </a:p>
                  </a:txBody>
                  <a:tcPr anchor="ctr"/>
                </a:tc>
                <a:tc>
                  <a:txBody>
                    <a:bodyPr/>
                    <a:lstStyle/>
                    <a:p>
                      <a:pPr algn="ctr"/>
                      <a:endParaRPr lang="fil-PH" dirty="0">
                        <a:solidFill>
                          <a:schemeClr val="tx1"/>
                        </a:solidFill>
                      </a:endParaRPr>
                    </a:p>
                  </a:txBody>
                  <a:tcPr anchor="ctr"/>
                </a:tc>
              </a:tr>
              <a:tr h="794432">
                <a:tc>
                  <a:txBody>
                    <a:bodyPr/>
                    <a:lstStyle/>
                    <a:p>
                      <a:pPr marL="342900" indent="-342900" algn="l">
                        <a:buNone/>
                      </a:pPr>
                      <a:r>
                        <a:rPr lang="fil-PH" dirty="0" smtClean="0">
                          <a:solidFill>
                            <a:schemeClr val="tx1"/>
                          </a:solidFill>
                        </a:rPr>
                        <a:t>16. Recognizes and compares coins and</a:t>
                      </a:r>
                      <a:r>
                        <a:rPr lang="fil-PH" baseline="0" dirty="0" smtClean="0">
                          <a:solidFill>
                            <a:schemeClr val="tx1"/>
                          </a:solidFill>
                        </a:rPr>
                        <a:t> bills up to </a:t>
                      </a:r>
                    </a:p>
                    <a:p>
                      <a:pPr marL="342900" indent="-342900" algn="l">
                        <a:buNone/>
                      </a:pPr>
                      <a:r>
                        <a:rPr lang="fil-PH" baseline="0" dirty="0" smtClean="0">
                          <a:solidFill>
                            <a:schemeClr val="tx1"/>
                          </a:solidFill>
                        </a:rPr>
                        <a:t>Php100  and their notations</a:t>
                      </a:r>
                      <a:endParaRPr lang="fil-PH" dirty="0" smtClean="0">
                        <a:solidFill>
                          <a:schemeClr val="tx1"/>
                        </a:solidFill>
                      </a:endParaRPr>
                    </a:p>
                  </a:txBody>
                  <a:tcPr anchor="ctr"/>
                </a:tc>
                <a:tc>
                  <a:txBody>
                    <a:bodyPr/>
                    <a:lstStyle/>
                    <a:p>
                      <a:pPr algn="ctr"/>
                      <a:r>
                        <a:rPr lang="fil-PH" dirty="0" smtClean="0">
                          <a:solidFill>
                            <a:schemeClr val="tx1"/>
                          </a:solidFill>
                        </a:rPr>
                        <a:t>2</a:t>
                      </a: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2</a:t>
            </a:r>
            <a:endParaRPr lang="fil-PH" sz="4400" dirty="0"/>
          </a:p>
        </p:txBody>
      </p:sp>
      <p:graphicFrame>
        <p:nvGraphicFramePr>
          <p:cNvPr id="6" name="Content Placeholder 5"/>
          <p:cNvGraphicFramePr>
            <a:graphicFrameLocks noGrp="1"/>
          </p:cNvGraphicFramePr>
          <p:nvPr>
            <p:ph idx="1"/>
          </p:nvPr>
        </p:nvGraphicFramePr>
        <p:xfrm>
          <a:off x="304800" y="1828800"/>
          <a:ext cx="8458200" cy="4697956"/>
        </p:xfrm>
        <a:graphic>
          <a:graphicData uri="http://schemas.openxmlformats.org/drawingml/2006/table">
            <a:tbl>
              <a:tblPr firstRow="1" bandRow="1">
                <a:tableStyleId>{5C22544A-7EE6-4342-B048-85BDC9FD1C3A}</a:tableStyleId>
              </a:tblPr>
              <a:tblGrid>
                <a:gridCol w="3733800"/>
                <a:gridCol w="1143000"/>
                <a:gridCol w="3581400"/>
              </a:tblGrid>
              <a:tr h="914400">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 hours </a:t>
                      </a:r>
                      <a:endParaRPr lang="fil-PH" dirty="0">
                        <a:solidFill>
                          <a:schemeClr val="tx1"/>
                        </a:solidFill>
                      </a:endParaRPr>
                    </a:p>
                  </a:txBody>
                  <a:tcPr anchor="ctr"/>
                </a:tc>
                <a:tc>
                  <a:txBody>
                    <a:bodyPr/>
                    <a:lstStyle/>
                    <a:p>
                      <a:pPr algn="ctr"/>
                      <a:r>
                        <a:rPr lang="fil-PH" dirty="0" smtClean="0">
                          <a:solidFill>
                            <a:schemeClr val="tx1"/>
                          </a:solidFill>
                        </a:rPr>
                        <a:t>Test Item</a:t>
                      </a:r>
                      <a:endParaRPr lang="fil-PH" dirty="0">
                        <a:solidFill>
                          <a:schemeClr val="tx1"/>
                        </a:solidFill>
                      </a:endParaRPr>
                    </a:p>
                  </a:txBody>
                  <a:tcPr anchor="ctr"/>
                </a:tc>
              </a:tr>
              <a:tr h="766036">
                <a:tc>
                  <a:txBody>
                    <a:bodyPr/>
                    <a:lstStyle/>
                    <a:p>
                      <a:pPr algn="l"/>
                      <a:r>
                        <a:rPr lang="fil-PH" dirty="0" smtClean="0">
                          <a:solidFill>
                            <a:schemeClr val="tx1"/>
                          </a:solidFill>
                        </a:rPr>
                        <a:t>1.  Visualizes</a:t>
                      </a:r>
                      <a:r>
                        <a:rPr lang="fil-PH" baseline="0" dirty="0" smtClean="0">
                          <a:solidFill>
                            <a:schemeClr val="tx1"/>
                          </a:solidFill>
                        </a:rPr>
                        <a:t> and represents  </a:t>
                      </a:r>
                    </a:p>
                    <a:p>
                      <a:pPr algn="l"/>
                      <a:r>
                        <a:rPr lang="fil-PH" baseline="0" dirty="0" smtClean="0">
                          <a:solidFill>
                            <a:schemeClr val="tx1"/>
                          </a:solidFill>
                        </a:rPr>
                        <a:t>     numbers from 0 to 100 using a </a:t>
                      </a:r>
                    </a:p>
                    <a:p>
                      <a:pPr algn="l"/>
                      <a:r>
                        <a:rPr lang="fil-PH" baseline="0" dirty="0" smtClean="0">
                          <a:solidFill>
                            <a:schemeClr val="tx1"/>
                          </a:solidFill>
                        </a:rPr>
                        <a:t>     variety of materials</a:t>
                      </a:r>
                      <a:endParaRPr lang="fil-PH" dirty="0">
                        <a:solidFill>
                          <a:schemeClr val="tx1"/>
                        </a:solidFill>
                      </a:endParaRPr>
                    </a:p>
                  </a:txBody>
                  <a:tcPr anchor="ctr"/>
                </a:tc>
                <a:tc>
                  <a:txBody>
                    <a:bodyPr/>
                    <a:lstStyle/>
                    <a:p>
                      <a:pPr algn="ctr"/>
                      <a:r>
                        <a:rPr lang="fil-PH" dirty="0" smtClean="0">
                          <a:solidFill>
                            <a:schemeClr val="tx1"/>
                          </a:solidFill>
                        </a:rPr>
                        <a:t>4</a:t>
                      </a:r>
                      <a:endParaRPr lang="fil-PH" dirty="0">
                        <a:solidFill>
                          <a:schemeClr val="tx1"/>
                        </a:solidFill>
                      </a:endParaRPr>
                    </a:p>
                  </a:txBody>
                  <a:tcPr anchor="ctr"/>
                </a:tc>
                <a:tc>
                  <a:txBody>
                    <a:bodyPr/>
                    <a:lstStyle/>
                    <a:p>
                      <a:pPr algn="l"/>
                      <a:r>
                        <a:rPr lang="fil-PH" sz="1100" dirty="0" smtClean="0">
                          <a:solidFill>
                            <a:schemeClr val="tx1"/>
                          </a:solidFill>
                        </a:rPr>
                        <a:t>1.Ihapa</a:t>
                      </a:r>
                      <a:r>
                        <a:rPr lang="fil-PH" sz="1100" baseline="0" dirty="0" smtClean="0">
                          <a:solidFill>
                            <a:schemeClr val="tx1"/>
                          </a:solidFill>
                        </a:rPr>
                        <a:t> pila kabuok bola ang naa sa sulod sa kahon ug lingini ang numero sa insaktong tubag.</a:t>
                      </a:r>
                      <a:r>
                        <a:rPr lang="fil-PH" sz="1100" dirty="0" smtClean="0">
                          <a:solidFill>
                            <a:schemeClr val="tx1"/>
                          </a:solidFill>
                        </a:rPr>
                        <a:t> </a:t>
                      </a:r>
                    </a:p>
                    <a:p>
                      <a:pPr algn="l"/>
                      <a:r>
                        <a:rPr lang="fil-PH" sz="1100" dirty="0" smtClean="0">
                          <a:solidFill>
                            <a:schemeClr val="tx1"/>
                          </a:solidFill>
                        </a:rPr>
                        <a:t>2. </a:t>
                      </a:r>
                    </a:p>
                    <a:p>
                      <a:pPr algn="l"/>
                      <a:r>
                        <a:rPr lang="fil-PH" sz="1100" dirty="0" smtClean="0">
                          <a:solidFill>
                            <a:schemeClr val="tx1"/>
                          </a:solidFill>
                        </a:rPr>
                        <a:t>3.</a:t>
                      </a:r>
                      <a:endParaRPr lang="fil-PH" sz="1100" dirty="0">
                        <a:solidFill>
                          <a:schemeClr val="tx1"/>
                        </a:solidFill>
                      </a:endParaRPr>
                    </a:p>
                  </a:txBody>
                  <a:tcPr anchor="ctr"/>
                </a:tc>
              </a:tr>
              <a:tr h="766036">
                <a:tc>
                  <a:txBody>
                    <a:bodyPr/>
                    <a:lstStyle/>
                    <a:p>
                      <a:pPr marL="342900" indent="-342900" algn="l">
                        <a:buAutoNum type="arabicPeriod" startAt="2"/>
                      </a:pPr>
                      <a:r>
                        <a:rPr lang="fil-PH" dirty="0" smtClean="0">
                          <a:solidFill>
                            <a:schemeClr val="tx1"/>
                          </a:solidFill>
                        </a:rPr>
                        <a:t>Counts the number of objects in a given set by ones and tens</a:t>
                      </a:r>
                      <a:endParaRPr lang="fil-PH" dirty="0">
                        <a:solidFill>
                          <a:schemeClr val="tx1"/>
                        </a:solidFill>
                      </a:endParaRPr>
                    </a:p>
                  </a:txBody>
                  <a:tcPr anchor="ctr"/>
                </a:tc>
                <a:tc>
                  <a:txBody>
                    <a:bodyPr/>
                    <a:lstStyle/>
                    <a:p>
                      <a:pPr algn="ctr"/>
                      <a:r>
                        <a:rPr lang="fil-PH" dirty="0" smtClean="0">
                          <a:solidFill>
                            <a:schemeClr val="tx1"/>
                          </a:solidFill>
                        </a:rPr>
                        <a:t>4</a:t>
                      </a:r>
                      <a:endParaRPr lang="fil-PH" dirty="0">
                        <a:solidFill>
                          <a:schemeClr val="tx1"/>
                        </a:solidFill>
                      </a:endParaRPr>
                    </a:p>
                  </a:txBody>
                  <a:tcPr anchor="ctr"/>
                </a:tc>
                <a:tc>
                  <a:txBody>
                    <a:bodyPr/>
                    <a:lstStyle/>
                    <a:p>
                      <a:pPr algn="l"/>
                      <a:r>
                        <a:rPr lang="fil-PH" sz="1100" dirty="0" smtClean="0">
                          <a:solidFill>
                            <a:schemeClr val="tx1"/>
                          </a:solidFill>
                        </a:rPr>
                        <a:t>1.</a:t>
                      </a:r>
                    </a:p>
                    <a:p>
                      <a:pPr algn="l"/>
                      <a:r>
                        <a:rPr lang="fil-PH" sz="1100" dirty="0" smtClean="0">
                          <a:solidFill>
                            <a:schemeClr val="tx1"/>
                          </a:solidFill>
                        </a:rPr>
                        <a:t>2.</a:t>
                      </a:r>
                    </a:p>
                    <a:p>
                      <a:pPr algn="l"/>
                      <a:r>
                        <a:rPr lang="fil-PH" sz="1100" dirty="0" smtClean="0">
                          <a:solidFill>
                            <a:schemeClr val="tx1"/>
                          </a:solidFill>
                        </a:rPr>
                        <a:t>3.</a:t>
                      </a:r>
                      <a:endParaRPr lang="fil-PH" sz="1100" dirty="0">
                        <a:solidFill>
                          <a:schemeClr val="tx1"/>
                        </a:solidFill>
                      </a:endParaRPr>
                    </a:p>
                  </a:txBody>
                  <a:tcPr anchor="ctr"/>
                </a:tc>
              </a:tr>
              <a:tr h="766036">
                <a:tc>
                  <a:txBody>
                    <a:bodyPr/>
                    <a:lstStyle/>
                    <a:p>
                      <a:pPr marL="342900" indent="-342900" algn="l">
                        <a:buAutoNum type="arabicPeriod" startAt="3"/>
                      </a:pPr>
                      <a:r>
                        <a:rPr lang="fil-PH" dirty="0" smtClean="0">
                          <a:solidFill>
                            <a:schemeClr val="tx1"/>
                          </a:solidFill>
                        </a:rPr>
                        <a:t>Identifies the number that is </a:t>
                      </a:r>
                    </a:p>
                    <a:p>
                      <a:pPr marL="342900" indent="-342900" algn="l">
                        <a:buNone/>
                      </a:pPr>
                      <a:r>
                        <a:rPr lang="fil-PH" dirty="0" smtClean="0">
                          <a:solidFill>
                            <a:schemeClr val="tx1"/>
                          </a:solidFill>
                        </a:rPr>
                        <a:t>     one more or one less from a given number</a:t>
                      </a:r>
                      <a:endParaRPr lang="fil-PH" dirty="0">
                        <a:solidFill>
                          <a:schemeClr val="tx1"/>
                        </a:solidFill>
                      </a:endParaRPr>
                    </a:p>
                  </a:txBody>
                  <a:tcPr anchor="ctr"/>
                </a:tc>
                <a:tc>
                  <a:txBody>
                    <a:bodyPr/>
                    <a:lstStyle/>
                    <a:p>
                      <a:pPr algn="ctr"/>
                      <a:r>
                        <a:rPr lang="fil-PH" dirty="0" smtClean="0">
                          <a:solidFill>
                            <a:schemeClr val="tx1"/>
                          </a:solidFill>
                        </a:rPr>
                        <a:t>2</a:t>
                      </a:r>
                      <a:endParaRPr lang="fil-PH" dirty="0">
                        <a:solidFill>
                          <a:schemeClr val="tx1"/>
                        </a:solidFill>
                      </a:endParaRPr>
                    </a:p>
                  </a:txBody>
                  <a:tcPr anchor="ctr"/>
                </a:tc>
                <a:tc>
                  <a:txBody>
                    <a:bodyPr/>
                    <a:lstStyle/>
                    <a:p>
                      <a:pPr algn="l"/>
                      <a:r>
                        <a:rPr lang="fil-PH" sz="1100" dirty="0" smtClean="0">
                          <a:solidFill>
                            <a:schemeClr val="tx1"/>
                          </a:solidFill>
                        </a:rPr>
                        <a:t>1.</a:t>
                      </a:r>
                    </a:p>
                    <a:p>
                      <a:pPr algn="l"/>
                      <a:r>
                        <a:rPr lang="fil-PH" sz="1100" dirty="0" smtClean="0">
                          <a:solidFill>
                            <a:schemeClr val="tx1"/>
                          </a:solidFill>
                        </a:rPr>
                        <a:t>2.</a:t>
                      </a:r>
                      <a:endParaRPr lang="fil-PH" sz="1100" dirty="0">
                        <a:solidFill>
                          <a:schemeClr val="tx1"/>
                        </a:solidFill>
                      </a:endParaRPr>
                    </a:p>
                  </a:txBody>
                  <a:tcPr anchor="ctr"/>
                </a:tc>
              </a:tr>
              <a:tr h="766036">
                <a:tc>
                  <a:txBody>
                    <a:bodyPr/>
                    <a:lstStyle/>
                    <a:p>
                      <a:pPr marL="342900" indent="-342900" algn="l">
                        <a:buAutoNum type="arabicPeriod" startAt="4"/>
                      </a:pPr>
                      <a:r>
                        <a:rPr lang="fil-PH" dirty="0" smtClean="0">
                          <a:solidFill>
                            <a:schemeClr val="tx1"/>
                          </a:solidFill>
                        </a:rPr>
                        <a:t>Composes and decomposes a </a:t>
                      </a:r>
                    </a:p>
                    <a:p>
                      <a:pPr marL="342900" indent="-342900" algn="l">
                        <a:buNone/>
                      </a:pPr>
                      <a:r>
                        <a:rPr lang="fil-PH" dirty="0" smtClean="0">
                          <a:solidFill>
                            <a:schemeClr val="tx1"/>
                          </a:solidFill>
                        </a:rPr>
                        <a:t>      given number e.g. 5 is 5 and 0, 4 and 1, 3 and 2, 2 and 3, 1 and 4, 0 and 5</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2</a:t>
            </a:r>
            <a:endParaRPr lang="fil-PH" sz="4400" dirty="0"/>
          </a:p>
        </p:txBody>
      </p:sp>
      <p:graphicFrame>
        <p:nvGraphicFramePr>
          <p:cNvPr id="6" name="Content Placeholder 5"/>
          <p:cNvGraphicFramePr>
            <a:graphicFrameLocks noGrp="1"/>
          </p:cNvGraphicFramePr>
          <p:nvPr>
            <p:ph idx="1"/>
          </p:nvPr>
        </p:nvGraphicFramePr>
        <p:xfrm>
          <a:off x="304800" y="1828800"/>
          <a:ext cx="8458200" cy="4697956"/>
        </p:xfrm>
        <a:graphic>
          <a:graphicData uri="http://schemas.openxmlformats.org/drawingml/2006/table">
            <a:tbl>
              <a:tblPr firstRow="1" bandRow="1">
                <a:tableStyleId>{5C22544A-7EE6-4342-B048-85BDC9FD1C3A}</a:tableStyleId>
              </a:tblPr>
              <a:tblGrid>
                <a:gridCol w="3733800"/>
                <a:gridCol w="1143000"/>
                <a:gridCol w="3581400"/>
              </a:tblGrid>
              <a:tr h="914400">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a:t>
                      </a:r>
                      <a:r>
                        <a:rPr lang="fil-PH" baseline="0" dirty="0" smtClean="0">
                          <a:solidFill>
                            <a:schemeClr val="tx1"/>
                          </a:solidFill>
                        </a:rPr>
                        <a:t> hours</a:t>
                      </a:r>
                      <a:endParaRPr lang="fil-PH" dirty="0">
                        <a:solidFill>
                          <a:schemeClr val="tx1"/>
                        </a:solidFill>
                      </a:endParaRPr>
                    </a:p>
                  </a:txBody>
                  <a:tcPr anchor="ctr"/>
                </a:tc>
                <a:tc>
                  <a:txBody>
                    <a:bodyPr/>
                    <a:lstStyle/>
                    <a:p>
                      <a:pPr algn="ctr"/>
                      <a:r>
                        <a:rPr lang="fil-PH" dirty="0" smtClean="0">
                          <a:solidFill>
                            <a:schemeClr val="tx1"/>
                          </a:solidFill>
                        </a:rPr>
                        <a:t>Test Item</a:t>
                      </a:r>
                      <a:endParaRPr lang="fil-PH" dirty="0">
                        <a:solidFill>
                          <a:schemeClr val="tx1"/>
                        </a:solidFill>
                      </a:endParaRPr>
                    </a:p>
                  </a:txBody>
                  <a:tcPr anchor="ctr"/>
                </a:tc>
              </a:tr>
              <a:tr h="766036">
                <a:tc>
                  <a:txBody>
                    <a:bodyPr/>
                    <a:lstStyle/>
                    <a:p>
                      <a:pPr marL="342900" indent="-342900" algn="l">
                        <a:buAutoNum type="arabicPeriod" startAt="5"/>
                      </a:pPr>
                      <a:r>
                        <a:rPr lang="fil-PH" dirty="0" smtClean="0">
                          <a:solidFill>
                            <a:schemeClr val="tx1"/>
                          </a:solidFill>
                        </a:rPr>
                        <a:t>Regroups sets of ones into sets </a:t>
                      </a:r>
                    </a:p>
                    <a:p>
                      <a:pPr marL="342900" indent="-342900" algn="l">
                        <a:buNone/>
                      </a:pPr>
                      <a:r>
                        <a:rPr lang="fil-PH" dirty="0" smtClean="0">
                          <a:solidFill>
                            <a:schemeClr val="tx1"/>
                          </a:solidFill>
                        </a:rPr>
                        <a:t>     of tens and sets of tens</a:t>
                      </a:r>
                      <a:r>
                        <a:rPr lang="fil-PH" baseline="0" dirty="0" smtClean="0">
                          <a:solidFill>
                            <a:schemeClr val="tx1"/>
                          </a:solidFill>
                        </a:rPr>
                        <a:t> into hundreds using objects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766036">
                <a:tc>
                  <a:txBody>
                    <a:bodyPr/>
                    <a:lstStyle/>
                    <a:p>
                      <a:pPr marL="342900" indent="-342900" algn="l">
                        <a:buAutoNum type="arabicPeriod" startAt="6"/>
                      </a:pPr>
                      <a:r>
                        <a:rPr lang="fil-PH" dirty="0" smtClean="0">
                          <a:solidFill>
                            <a:schemeClr val="tx1"/>
                          </a:solidFill>
                        </a:rPr>
                        <a:t>Visualizes, represents, and </a:t>
                      </a:r>
                    </a:p>
                    <a:p>
                      <a:pPr marL="342900" indent="-342900" algn="l">
                        <a:buNone/>
                      </a:pPr>
                      <a:r>
                        <a:rPr lang="fil-PH" dirty="0" smtClean="0">
                          <a:solidFill>
                            <a:schemeClr val="tx1"/>
                          </a:solidFill>
                        </a:rPr>
                        <a:t>     compares two sets using the expressions “less than”, “more than”, and “as many as”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766036">
                <a:tc>
                  <a:txBody>
                    <a:bodyPr/>
                    <a:lstStyle/>
                    <a:p>
                      <a:pPr marL="342900" indent="-342900" algn="l">
                        <a:buAutoNum type="arabicPeriod" startAt="7"/>
                      </a:pPr>
                      <a:r>
                        <a:rPr lang="fil-PH" dirty="0" smtClean="0">
                          <a:solidFill>
                            <a:schemeClr val="tx1"/>
                          </a:solidFill>
                        </a:rPr>
                        <a:t>Visualizes, represents, and </a:t>
                      </a:r>
                    </a:p>
                    <a:p>
                      <a:pPr marL="342900" indent="-342900" algn="l">
                        <a:buNone/>
                      </a:pPr>
                      <a:r>
                        <a:rPr lang="fil-PH" dirty="0" smtClean="0">
                          <a:solidFill>
                            <a:schemeClr val="tx1"/>
                          </a:solidFill>
                        </a:rPr>
                        <a:t>     orders sets from least to greatest and vice versa</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766036">
                <a:tc>
                  <a:txBody>
                    <a:bodyPr/>
                    <a:lstStyle/>
                    <a:p>
                      <a:pPr marL="342900" indent="-342900" algn="l">
                        <a:buAutoNum type="arabicPeriod" startAt="8"/>
                      </a:pPr>
                      <a:r>
                        <a:rPr lang="fil-PH" dirty="0" smtClean="0">
                          <a:solidFill>
                            <a:schemeClr val="tx1"/>
                          </a:solidFill>
                        </a:rPr>
                        <a:t>Visualizes and counts</a:t>
                      </a:r>
                      <a:r>
                        <a:rPr lang="fil-PH" baseline="0" dirty="0" smtClean="0">
                          <a:solidFill>
                            <a:schemeClr val="tx1"/>
                          </a:solidFill>
                        </a:rPr>
                        <a:t> by 2s, </a:t>
                      </a:r>
                    </a:p>
                    <a:p>
                      <a:pPr marL="342900" indent="-342900" algn="l">
                        <a:buNone/>
                      </a:pPr>
                      <a:r>
                        <a:rPr lang="fil-PH" baseline="0" dirty="0" smtClean="0">
                          <a:solidFill>
                            <a:schemeClr val="tx1"/>
                          </a:solidFill>
                        </a:rPr>
                        <a:t>      5s, and 10s through 100</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2</a:t>
            </a:r>
            <a:endParaRPr lang="fil-PH" sz="4400" dirty="0"/>
          </a:p>
        </p:txBody>
      </p:sp>
      <p:graphicFrame>
        <p:nvGraphicFramePr>
          <p:cNvPr id="6" name="Content Placeholder 5"/>
          <p:cNvGraphicFramePr>
            <a:graphicFrameLocks noGrp="1"/>
          </p:cNvGraphicFramePr>
          <p:nvPr>
            <p:ph idx="1"/>
          </p:nvPr>
        </p:nvGraphicFramePr>
        <p:xfrm>
          <a:off x="304800" y="1828800"/>
          <a:ext cx="8458200" cy="4069080"/>
        </p:xfrm>
        <a:graphic>
          <a:graphicData uri="http://schemas.openxmlformats.org/drawingml/2006/table">
            <a:tbl>
              <a:tblPr firstRow="1" bandRow="1">
                <a:tableStyleId>{5C22544A-7EE6-4342-B048-85BDC9FD1C3A}</a:tableStyleId>
              </a:tblPr>
              <a:tblGrid>
                <a:gridCol w="3733800"/>
                <a:gridCol w="1143000"/>
                <a:gridCol w="3581400"/>
              </a:tblGrid>
              <a:tr h="914400">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a:t>
                      </a:r>
                      <a:r>
                        <a:rPr lang="fil-PH" baseline="0" dirty="0" smtClean="0">
                          <a:solidFill>
                            <a:schemeClr val="tx1"/>
                          </a:solidFill>
                        </a:rPr>
                        <a:t> hours</a:t>
                      </a:r>
                      <a:endParaRPr lang="fil-PH" dirty="0">
                        <a:solidFill>
                          <a:schemeClr val="tx1"/>
                        </a:solidFill>
                      </a:endParaRPr>
                    </a:p>
                  </a:txBody>
                  <a:tcPr anchor="ctr"/>
                </a:tc>
                <a:tc>
                  <a:txBody>
                    <a:bodyPr/>
                    <a:lstStyle/>
                    <a:p>
                      <a:pPr algn="ctr"/>
                      <a:r>
                        <a:rPr lang="fil-PH" dirty="0" smtClean="0">
                          <a:solidFill>
                            <a:schemeClr val="tx1"/>
                          </a:solidFill>
                        </a:rPr>
                        <a:t>Test Item</a:t>
                      </a:r>
                      <a:endParaRPr lang="fil-PH" dirty="0">
                        <a:solidFill>
                          <a:schemeClr val="tx1"/>
                        </a:solidFill>
                      </a:endParaRPr>
                    </a:p>
                  </a:txBody>
                  <a:tcPr anchor="ctr"/>
                </a:tc>
              </a:tr>
              <a:tr h="685800">
                <a:tc>
                  <a:txBody>
                    <a:bodyPr/>
                    <a:lstStyle/>
                    <a:p>
                      <a:pPr marL="342900" indent="-342900" algn="l">
                        <a:buNone/>
                      </a:pPr>
                      <a:r>
                        <a:rPr lang="fil-PH" dirty="0" smtClean="0">
                          <a:solidFill>
                            <a:schemeClr val="tx1"/>
                          </a:solidFill>
                        </a:rPr>
                        <a:t>9.  Reads and writes numbers up</a:t>
                      </a:r>
                      <a:r>
                        <a:rPr lang="fil-PH" baseline="0" dirty="0" smtClean="0">
                          <a:solidFill>
                            <a:schemeClr val="tx1"/>
                          </a:solidFill>
                        </a:rPr>
                        <a:t> to 100 in symbols and in words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766036">
                <a:tc>
                  <a:txBody>
                    <a:bodyPr/>
                    <a:lstStyle/>
                    <a:p>
                      <a:pPr marL="342900" indent="-342900" algn="l">
                        <a:buNone/>
                      </a:pPr>
                      <a:r>
                        <a:rPr lang="fil-PH" dirty="0" smtClean="0">
                          <a:solidFill>
                            <a:schemeClr val="tx1"/>
                          </a:solidFill>
                        </a:rPr>
                        <a:t>10.  Visualizes and gives the place  </a:t>
                      </a:r>
                    </a:p>
                    <a:p>
                      <a:pPr marL="342900" indent="-342900" algn="l">
                        <a:buNone/>
                      </a:pPr>
                      <a:r>
                        <a:rPr lang="fil-PH" dirty="0" smtClean="0">
                          <a:solidFill>
                            <a:schemeClr val="tx1"/>
                          </a:solidFill>
                        </a:rPr>
                        <a:t>       value and value of a digit in  </a:t>
                      </a:r>
                    </a:p>
                    <a:p>
                      <a:pPr marL="342900" indent="-342900" algn="l">
                        <a:buNone/>
                      </a:pPr>
                      <a:r>
                        <a:rPr lang="fil-PH" dirty="0" smtClean="0">
                          <a:solidFill>
                            <a:schemeClr val="tx1"/>
                          </a:solidFill>
                        </a:rPr>
                        <a:t>       one- and two-digit numbers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609600">
                <a:tc>
                  <a:txBody>
                    <a:bodyPr/>
                    <a:lstStyle/>
                    <a:p>
                      <a:pPr marL="342900" indent="-342900" algn="l">
                        <a:buAutoNum type="arabicPeriod" startAt="11"/>
                      </a:pPr>
                      <a:r>
                        <a:rPr lang="fil-PH" dirty="0" smtClean="0">
                          <a:solidFill>
                            <a:schemeClr val="tx1"/>
                          </a:solidFill>
                        </a:rPr>
                        <a:t>  Renames numbers into tens </a:t>
                      </a:r>
                    </a:p>
                    <a:p>
                      <a:pPr marL="342900" indent="-342900" algn="l">
                        <a:buNone/>
                      </a:pPr>
                      <a:r>
                        <a:rPr lang="fil-PH" dirty="0" smtClean="0">
                          <a:solidFill>
                            <a:schemeClr val="tx1"/>
                          </a:solidFill>
                        </a:rPr>
                        <a:t>       and ones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766036">
                <a:tc>
                  <a:txBody>
                    <a:bodyPr/>
                    <a:lstStyle/>
                    <a:p>
                      <a:pPr marL="342900" indent="-342900" algn="l">
                        <a:buNone/>
                      </a:pPr>
                      <a:r>
                        <a:rPr lang="fil-PH" dirty="0" smtClean="0">
                          <a:solidFill>
                            <a:schemeClr val="tx1"/>
                          </a:solidFill>
                        </a:rPr>
                        <a:t>12.  Visualizes, represents, and compares numbers up to 100 using relation symbols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914400"/>
          </a:xfrm>
        </p:spPr>
        <p:txBody>
          <a:bodyPr/>
          <a:lstStyle/>
          <a:p>
            <a:pPr algn="ctr"/>
            <a:r>
              <a:rPr lang="fil-PH" sz="4400" dirty="0" smtClean="0"/>
              <a:t>O U T P U T   # 2</a:t>
            </a:r>
            <a:endParaRPr lang="fil-PH" sz="4400" dirty="0"/>
          </a:p>
        </p:txBody>
      </p:sp>
      <p:graphicFrame>
        <p:nvGraphicFramePr>
          <p:cNvPr id="6" name="Content Placeholder 5"/>
          <p:cNvGraphicFramePr>
            <a:graphicFrameLocks noGrp="1"/>
          </p:cNvGraphicFramePr>
          <p:nvPr>
            <p:ph idx="1"/>
          </p:nvPr>
        </p:nvGraphicFramePr>
        <p:xfrm>
          <a:off x="304800" y="1828800"/>
          <a:ext cx="8458200" cy="4953000"/>
        </p:xfrm>
        <a:graphic>
          <a:graphicData uri="http://schemas.openxmlformats.org/drawingml/2006/table">
            <a:tbl>
              <a:tblPr firstRow="1" bandRow="1">
                <a:tableStyleId>{5C22544A-7EE6-4342-B048-85BDC9FD1C3A}</a:tableStyleId>
              </a:tblPr>
              <a:tblGrid>
                <a:gridCol w="3733800"/>
                <a:gridCol w="1143000"/>
                <a:gridCol w="3581400"/>
              </a:tblGrid>
              <a:tr h="861497">
                <a:tc>
                  <a:txBody>
                    <a:bodyPr/>
                    <a:lstStyle/>
                    <a:p>
                      <a:pPr algn="ctr"/>
                      <a:r>
                        <a:rPr lang="fil-PH" dirty="0" smtClean="0">
                          <a:solidFill>
                            <a:schemeClr val="tx1"/>
                          </a:solidFill>
                        </a:rPr>
                        <a:t>Learning Competency</a:t>
                      </a:r>
                      <a:endParaRPr lang="fil-PH" dirty="0">
                        <a:solidFill>
                          <a:schemeClr val="tx1"/>
                        </a:solidFill>
                      </a:endParaRPr>
                    </a:p>
                  </a:txBody>
                  <a:tcPr anchor="ctr"/>
                </a:tc>
                <a:tc>
                  <a:txBody>
                    <a:bodyPr/>
                    <a:lstStyle/>
                    <a:p>
                      <a:pPr algn="ctr"/>
                      <a:r>
                        <a:rPr lang="fil-PH" dirty="0" smtClean="0">
                          <a:solidFill>
                            <a:schemeClr val="tx1"/>
                          </a:solidFill>
                        </a:rPr>
                        <a:t>No. Of contact</a:t>
                      </a:r>
                      <a:r>
                        <a:rPr lang="fil-PH" baseline="0" dirty="0" smtClean="0">
                          <a:solidFill>
                            <a:schemeClr val="tx1"/>
                          </a:solidFill>
                        </a:rPr>
                        <a:t> hours</a:t>
                      </a:r>
                      <a:endParaRPr lang="fil-PH" dirty="0">
                        <a:solidFill>
                          <a:schemeClr val="tx1"/>
                        </a:solidFill>
                      </a:endParaRPr>
                    </a:p>
                  </a:txBody>
                  <a:tcPr anchor="ctr"/>
                </a:tc>
                <a:tc>
                  <a:txBody>
                    <a:bodyPr/>
                    <a:lstStyle/>
                    <a:p>
                      <a:pPr algn="ctr"/>
                      <a:r>
                        <a:rPr lang="fil-PH" dirty="0" smtClean="0">
                          <a:solidFill>
                            <a:schemeClr val="tx1"/>
                          </a:solidFill>
                        </a:rPr>
                        <a:t>Test Item</a:t>
                      </a:r>
                      <a:endParaRPr lang="fil-PH" dirty="0">
                        <a:solidFill>
                          <a:schemeClr val="tx1"/>
                        </a:solidFill>
                      </a:endParaRPr>
                    </a:p>
                  </a:txBody>
                  <a:tcPr anchor="ctr"/>
                </a:tc>
              </a:tr>
              <a:tr h="861497">
                <a:tc>
                  <a:txBody>
                    <a:bodyPr/>
                    <a:lstStyle/>
                    <a:p>
                      <a:pPr marL="342900" indent="-342900" algn="l">
                        <a:buNone/>
                      </a:pPr>
                      <a:r>
                        <a:rPr lang="fil-PH" dirty="0" smtClean="0">
                          <a:solidFill>
                            <a:schemeClr val="tx1"/>
                          </a:solidFill>
                        </a:rPr>
                        <a:t>13.</a:t>
                      </a:r>
                      <a:r>
                        <a:rPr lang="fil-PH" baseline="0" dirty="0" smtClean="0">
                          <a:solidFill>
                            <a:schemeClr val="tx1"/>
                          </a:solidFill>
                        </a:rPr>
                        <a:t>  Visualizes, represents, and   </a:t>
                      </a:r>
                    </a:p>
                    <a:p>
                      <a:pPr marL="342900" indent="-342900" algn="l">
                        <a:buNone/>
                      </a:pPr>
                      <a:r>
                        <a:rPr lang="fil-PH" baseline="0" dirty="0" smtClean="0">
                          <a:solidFill>
                            <a:schemeClr val="tx1"/>
                          </a:solidFill>
                        </a:rPr>
                        <a:t>       orders numbers up to 100 in  </a:t>
                      </a:r>
                    </a:p>
                    <a:p>
                      <a:pPr marL="342900" indent="-342900" algn="l">
                        <a:buNone/>
                      </a:pPr>
                      <a:r>
                        <a:rPr lang="fil-PH" baseline="0" dirty="0" smtClean="0">
                          <a:solidFill>
                            <a:schemeClr val="tx1"/>
                          </a:solidFill>
                        </a:rPr>
                        <a:t>       increasing or decreasing order</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861497">
                <a:tc>
                  <a:txBody>
                    <a:bodyPr/>
                    <a:lstStyle/>
                    <a:p>
                      <a:pPr marL="342900" indent="-342900" algn="l">
                        <a:buNone/>
                      </a:pPr>
                      <a:r>
                        <a:rPr lang="fil-PH" dirty="0" smtClean="0">
                          <a:solidFill>
                            <a:schemeClr val="tx1"/>
                          </a:solidFill>
                        </a:rPr>
                        <a:t>14.  Identifies the 1st, 2nd, 3rd, up  </a:t>
                      </a:r>
                    </a:p>
                    <a:p>
                      <a:pPr marL="342900" indent="-342900" algn="l">
                        <a:buNone/>
                      </a:pPr>
                      <a:r>
                        <a:rPr lang="fil-PH" dirty="0" smtClean="0">
                          <a:solidFill>
                            <a:schemeClr val="tx1"/>
                          </a:solidFill>
                        </a:rPr>
                        <a:t>       to 10th object in a given set </a:t>
                      </a:r>
                    </a:p>
                    <a:p>
                      <a:pPr marL="342900" indent="-342900" algn="l">
                        <a:buNone/>
                      </a:pPr>
                      <a:r>
                        <a:rPr lang="fil-PH" dirty="0" smtClean="0">
                          <a:solidFill>
                            <a:schemeClr val="tx1"/>
                          </a:solidFill>
                        </a:rPr>
                        <a:t>       from a given point of reference</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861497">
                <a:tc>
                  <a:txBody>
                    <a:bodyPr/>
                    <a:lstStyle/>
                    <a:p>
                      <a:pPr marL="342900" indent="-342900" algn="l">
                        <a:buNone/>
                      </a:pPr>
                      <a:r>
                        <a:rPr lang="fil-PH" dirty="0" smtClean="0">
                          <a:solidFill>
                            <a:schemeClr val="tx1"/>
                          </a:solidFill>
                        </a:rPr>
                        <a:t>15.  Reads and writes ordinal  </a:t>
                      </a:r>
                    </a:p>
                    <a:p>
                      <a:pPr marL="342900" indent="-342900" algn="l">
                        <a:buNone/>
                      </a:pPr>
                      <a:r>
                        <a:rPr lang="fil-PH" dirty="0" smtClean="0">
                          <a:solidFill>
                            <a:schemeClr val="tx1"/>
                          </a:solidFill>
                        </a:rPr>
                        <a:t>       numbers: 1st, 2nd, 3rd up to </a:t>
                      </a:r>
                    </a:p>
                    <a:p>
                      <a:pPr marL="342900" indent="-342900" algn="l">
                        <a:buNone/>
                      </a:pPr>
                      <a:r>
                        <a:rPr lang="fil-PH" dirty="0" smtClean="0">
                          <a:solidFill>
                            <a:schemeClr val="tx1"/>
                          </a:solidFill>
                        </a:rPr>
                        <a:t>       10th</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861497">
                <a:tc>
                  <a:txBody>
                    <a:bodyPr/>
                    <a:lstStyle/>
                    <a:p>
                      <a:pPr marL="342900" indent="-342900" algn="l">
                        <a:buAutoNum type="arabicPeriod" startAt="16"/>
                      </a:pPr>
                      <a:r>
                        <a:rPr lang="fil-PH" dirty="0" smtClean="0">
                          <a:solidFill>
                            <a:schemeClr val="tx1"/>
                          </a:solidFill>
                        </a:rPr>
                        <a:t> Recognizes and compares  </a:t>
                      </a:r>
                    </a:p>
                    <a:p>
                      <a:pPr marL="342900" indent="-342900" algn="l">
                        <a:buNone/>
                      </a:pPr>
                      <a:r>
                        <a:rPr lang="fil-PH" baseline="0" dirty="0" smtClean="0">
                          <a:solidFill>
                            <a:schemeClr val="tx1"/>
                          </a:solidFill>
                        </a:rPr>
                        <a:t>      </a:t>
                      </a:r>
                      <a:r>
                        <a:rPr lang="fil-PH" dirty="0" smtClean="0">
                          <a:solidFill>
                            <a:schemeClr val="tx1"/>
                          </a:solidFill>
                        </a:rPr>
                        <a:t>coins and</a:t>
                      </a:r>
                      <a:r>
                        <a:rPr lang="fil-PH" baseline="0" dirty="0" smtClean="0">
                          <a:solidFill>
                            <a:schemeClr val="tx1"/>
                          </a:solidFill>
                        </a:rPr>
                        <a:t> bills up to Php100  </a:t>
                      </a:r>
                    </a:p>
                    <a:p>
                      <a:pPr marL="342900" indent="-342900" algn="l">
                        <a:buNone/>
                      </a:pPr>
                      <a:r>
                        <a:rPr lang="fil-PH" baseline="0" dirty="0" smtClean="0">
                          <a:solidFill>
                            <a:schemeClr val="tx1"/>
                          </a:solidFill>
                        </a:rPr>
                        <a:t>      and their notations</a:t>
                      </a:r>
                      <a:endParaRPr lang="fil-PH" dirty="0">
                        <a:solidFill>
                          <a:schemeClr val="tx1"/>
                        </a:solidFill>
                      </a:endParaRPr>
                    </a:p>
                  </a:txBody>
                  <a:tcPr anchor="ctr"/>
                </a:tc>
                <a:tc>
                  <a:txBody>
                    <a:bodyPr/>
                    <a:lstStyle/>
                    <a:p>
                      <a:pPr algn="ctr"/>
                      <a:endParaRPr lang="fil-PH" dirty="0">
                        <a:solidFill>
                          <a:schemeClr val="tx1"/>
                        </a:solidFill>
                      </a:endParaRPr>
                    </a:p>
                  </a:txBody>
                  <a:tcPr anchor="ctr"/>
                </a:tc>
                <a:tc>
                  <a:txBody>
                    <a:bodyPr/>
                    <a:lstStyle/>
                    <a:p>
                      <a:pPr algn="ctr"/>
                      <a:endParaRPr lang="fil-PH" dirty="0">
                        <a:solidFill>
                          <a:schemeClr val="tx1"/>
                        </a:solidFill>
                      </a:endParaRPr>
                    </a:p>
                  </a:txBody>
                  <a:tcPr anchor="ctr"/>
                </a:tc>
              </a:tr>
              <a:tr h="381000">
                <a:tc>
                  <a:txBody>
                    <a:bodyPr/>
                    <a:lstStyle/>
                    <a:p>
                      <a:pPr marL="342900" indent="-342900" algn="l">
                        <a:buNone/>
                      </a:pPr>
                      <a:endParaRPr lang="fil-PH" dirty="0">
                        <a:solidFill>
                          <a:schemeClr val="tx1"/>
                        </a:solidFill>
                      </a:endParaRPr>
                    </a:p>
                  </a:txBody>
                  <a:tcPr anchor="ctr"/>
                </a:tc>
                <a:tc>
                  <a:txBody>
                    <a:bodyPr/>
                    <a:lstStyle/>
                    <a:p>
                      <a:pPr algn="ctr"/>
                      <a:r>
                        <a:rPr lang="fil-PH" dirty="0" smtClean="0">
                          <a:solidFill>
                            <a:schemeClr val="tx1"/>
                          </a:solidFill>
                        </a:rPr>
                        <a:t>50</a:t>
                      </a:r>
                      <a:endParaRPr lang="fil-PH" dirty="0">
                        <a:solidFill>
                          <a:schemeClr val="tx1"/>
                        </a:solidFill>
                      </a:endParaRPr>
                    </a:p>
                  </a:txBody>
                  <a:tcPr anchor="ctr"/>
                </a:tc>
                <a:tc>
                  <a:txBody>
                    <a:bodyPr/>
                    <a:lstStyle/>
                    <a:p>
                      <a:pPr algn="ctr"/>
                      <a:endParaRPr lang="fil-PH" dirty="0">
                        <a:solidFill>
                          <a:schemeClr val="tx1"/>
                        </a:solidFill>
                      </a:endParaRPr>
                    </a:p>
                  </a:txBody>
                  <a:tcPr anchor="ctr"/>
                </a:tc>
              </a:tr>
            </a:tbl>
          </a:graphicData>
        </a:graphic>
      </p:graphicFrame>
      <p:sp>
        <p:nvSpPr>
          <p:cNvPr id="7" name="Title 1"/>
          <p:cNvSpPr txBox="1">
            <a:spLocks/>
          </p:cNvSpPr>
          <p:nvPr/>
        </p:nvSpPr>
        <p:spPr bwMode="auto">
          <a:xfrm>
            <a:off x="304800" y="1066800"/>
            <a:ext cx="6096000" cy="685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fil-PH" sz="2800" b="0" i="0" u="none" strike="noStrike" kern="0" cap="none" spc="0" normalizeH="0" baseline="0" noProof="0" dirty="0" smtClean="0">
                <a:ln>
                  <a:noFill/>
                </a:ln>
                <a:solidFill>
                  <a:schemeClr val="bg1"/>
                </a:solidFill>
                <a:effectLst/>
                <a:uLnTx/>
                <a:uFillTx/>
                <a:latin typeface="+mj-lt"/>
                <a:ea typeface="+mj-ea"/>
                <a:cs typeface="+mj-cs"/>
              </a:rPr>
              <a:t>Grade 1 Mathematics (First Grading)</a:t>
            </a:r>
            <a:endParaRPr kumimoji="0" lang="fil-PH" sz="2800" b="0" i="0" u="none" strike="noStrike" kern="0" cap="none" spc="0" normalizeH="0" baseline="0" noProof="0" dirty="0">
              <a:ln>
                <a:noFill/>
              </a:ln>
              <a:solidFill>
                <a:schemeClr val="bg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pPr algn="ctr"/>
            <a:r>
              <a:rPr lang="fil-PH" dirty="0" smtClean="0"/>
              <a:t>AGREEMENT</a:t>
            </a:r>
            <a:endParaRPr lang="fil-PH" dirty="0"/>
          </a:p>
        </p:txBody>
      </p:sp>
      <p:sp>
        <p:nvSpPr>
          <p:cNvPr id="3" name="Content Placeholder 2"/>
          <p:cNvSpPr>
            <a:spLocks noGrp="1"/>
          </p:cNvSpPr>
          <p:nvPr>
            <p:ph idx="1"/>
          </p:nvPr>
        </p:nvSpPr>
        <p:spPr>
          <a:xfrm>
            <a:off x="457200" y="1905001"/>
            <a:ext cx="8229600" cy="4724400"/>
          </a:xfrm>
        </p:spPr>
        <p:txBody>
          <a:bodyPr/>
          <a:lstStyle/>
          <a:p>
            <a:pPr>
              <a:buNone/>
            </a:pPr>
            <a:r>
              <a:rPr lang="fil-PH" sz="4000" dirty="0" smtClean="0"/>
              <a:t>  Outputs shall be submitted in PRINTED and ELECTRONIC COPIES to the division office through Dr. Erlinda G. Dael, on or before May 29, 2015</a:t>
            </a:r>
            <a:endParaRPr lang="fil-PH"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6477000" cy="1020762"/>
          </a:xfrm>
        </p:spPr>
        <p:txBody>
          <a:bodyPr/>
          <a:lstStyle/>
          <a:p>
            <a:pPr algn="ctr"/>
            <a:r>
              <a:rPr lang="fil-PH" dirty="0" smtClean="0"/>
              <a:t>CLASSROOM ASSESSMENT</a:t>
            </a:r>
            <a:br>
              <a:rPr lang="fil-PH" dirty="0" smtClean="0"/>
            </a:br>
            <a:endParaRPr lang="fil-PH" dirty="0"/>
          </a:p>
        </p:txBody>
      </p:sp>
      <p:sp>
        <p:nvSpPr>
          <p:cNvPr id="3" name="Content Placeholder 2"/>
          <p:cNvSpPr>
            <a:spLocks noGrp="1"/>
          </p:cNvSpPr>
          <p:nvPr>
            <p:ph idx="1"/>
          </p:nvPr>
        </p:nvSpPr>
        <p:spPr>
          <a:xfrm>
            <a:off x="609600" y="2286000"/>
            <a:ext cx="7924800" cy="3733800"/>
          </a:xfrm>
        </p:spPr>
        <p:txBody>
          <a:bodyPr/>
          <a:lstStyle/>
          <a:p>
            <a:pPr algn="ctr">
              <a:buNone/>
            </a:pPr>
            <a:r>
              <a:rPr lang="fil-PH" sz="5400" dirty="0" smtClean="0"/>
              <a:t>“Classroom assessment is an integral part of curriculum implementation.”</a:t>
            </a:r>
            <a:endParaRPr lang="fil-PH" sz="5400" dirty="0"/>
          </a:p>
        </p:txBody>
      </p:sp>
      <p:sp>
        <p:nvSpPr>
          <p:cNvPr id="4" name="TextBox 3"/>
          <p:cNvSpPr txBox="1"/>
          <p:nvPr/>
        </p:nvSpPr>
        <p:spPr>
          <a:xfrm>
            <a:off x="1828800" y="1295400"/>
            <a:ext cx="2971800" cy="523220"/>
          </a:xfrm>
          <a:prstGeom prst="rect">
            <a:avLst/>
          </a:prstGeom>
          <a:noFill/>
        </p:spPr>
        <p:txBody>
          <a:bodyPr wrap="square" rtlCol="0">
            <a:spAutoFit/>
          </a:bodyPr>
          <a:lstStyle/>
          <a:p>
            <a:r>
              <a:rPr lang="en-US" sz="2800" dirty="0" smtClean="0"/>
              <a:t>(DO # 8 s. 2015)</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172200" cy="1143000"/>
          </a:xfrm>
        </p:spPr>
        <p:txBody>
          <a:bodyPr/>
          <a:lstStyle/>
          <a:p>
            <a:pPr algn="ctr"/>
            <a:r>
              <a:rPr lang="fil-PH" sz="4400" dirty="0" smtClean="0"/>
              <a:t>WORDS OF WISDOM</a:t>
            </a:r>
            <a:endParaRPr lang="fil-PH" dirty="0"/>
          </a:p>
        </p:txBody>
      </p:sp>
      <p:sp>
        <p:nvSpPr>
          <p:cNvPr id="3" name="Content Placeholder 2"/>
          <p:cNvSpPr>
            <a:spLocks noGrp="1"/>
          </p:cNvSpPr>
          <p:nvPr>
            <p:ph idx="1"/>
          </p:nvPr>
        </p:nvSpPr>
        <p:spPr>
          <a:xfrm>
            <a:off x="457200" y="1905000"/>
            <a:ext cx="8229600" cy="4267200"/>
          </a:xfrm>
        </p:spPr>
        <p:txBody>
          <a:bodyPr/>
          <a:lstStyle/>
          <a:p>
            <a:pPr>
              <a:buNone/>
            </a:pPr>
            <a:r>
              <a:rPr lang="fil-PH" sz="4000" dirty="0" smtClean="0"/>
              <a:t>  </a:t>
            </a:r>
            <a:r>
              <a:rPr lang="fil-PH" sz="4400" dirty="0" smtClean="0"/>
              <a:t>Life does not get better by chance.  Life gets better by change.  This change always takes place inside.  It is the change of thought that creates the better life.</a:t>
            </a:r>
            <a:endParaRPr lang="fil-PH"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il-PH" sz="4400" dirty="0" smtClean="0"/>
              <a:t>EXPECTED OUTPUTS</a:t>
            </a:r>
            <a:endParaRPr lang="fil-PH" sz="4400" dirty="0"/>
          </a:p>
        </p:txBody>
      </p:sp>
      <p:sp>
        <p:nvSpPr>
          <p:cNvPr id="3" name="Content Placeholder 2"/>
          <p:cNvSpPr>
            <a:spLocks noGrp="1"/>
          </p:cNvSpPr>
          <p:nvPr>
            <p:ph idx="1"/>
          </p:nvPr>
        </p:nvSpPr>
        <p:spPr/>
        <p:txBody>
          <a:bodyPr/>
          <a:lstStyle/>
          <a:p>
            <a:pPr>
              <a:buNone/>
            </a:pPr>
            <a:r>
              <a:rPr lang="fil-PH" sz="2800" dirty="0" smtClean="0"/>
              <a:t>Revisit the learning competencies by:</a:t>
            </a:r>
          </a:p>
          <a:p>
            <a:pPr>
              <a:buNone/>
            </a:pPr>
            <a:r>
              <a:rPr lang="fil-PH" sz="2800" dirty="0" smtClean="0"/>
              <a:t>*   Making quarterly time budget of the different  learning areas;</a:t>
            </a:r>
          </a:p>
          <a:p>
            <a:pPr>
              <a:buNone/>
            </a:pPr>
            <a:r>
              <a:rPr lang="fil-PH" sz="2800" dirty="0" smtClean="0"/>
              <a:t>*   Identifying competencies that need to be sub-tasked;</a:t>
            </a:r>
          </a:p>
          <a:p>
            <a:pPr>
              <a:buNone/>
            </a:pPr>
            <a:r>
              <a:rPr lang="fil-PH" sz="2800" dirty="0" smtClean="0"/>
              <a:t>*   Constructing test items for formative assessment (for each learning competency);</a:t>
            </a:r>
          </a:p>
          <a:p>
            <a:pPr>
              <a:buNone/>
            </a:pPr>
            <a:r>
              <a:rPr lang="fil-PH" sz="2800" dirty="0" smtClean="0"/>
              <a:t>*   Constructing test items for summative assessment (for unit and quarterly exam)</a:t>
            </a:r>
            <a:endParaRPr lang="fil-PH"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6172200" cy="1143000"/>
          </a:xfrm>
        </p:spPr>
        <p:txBody>
          <a:bodyPr/>
          <a:lstStyle/>
          <a:p>
            <a:pPr algn="ctr"/>
            <a:r>
              <a:rPr lang="fil-PH" dirty="0" smtClean="0"/>
              <a:t>T I M E    A L L O T M E N T</a:t>
            </a:r>
            <a:br>
              <a:rPr lang="fil-PH" dirty="0" smtClean="0"/>
            </a:br>
            <a:r>
              <a:rPr lang="fil-PH" sz="2800" dirty="0" smtClean="0"/>
              <a:t>(</a:t>
            </a:r>
            <a:r>
              <a:rPr lang="fil-PH" sz="2800" dirty="0" smtClean="0">
                <a:hlinkClick r:id="rId3" action="ppaction://hlinkfile"/>
              </a:rPr>
              <a:t>DO # 31, s. 2012</a:t>
            </a:r>
            <a:r>
              <a:rPr lang="fil-PH" sz="2800" dirty="0" smtClean="0"/>
              <a:t>)</a:t>
            </a:r>
            <a:endParaRPr lang="fil-PH" dirty="0"/>
          </a:p>
        </p:txBody>
      </p:sp>
      <p:graphicFrame>
        <p:nvGraphicFramePr>
          <p:cNvPr id="4" name="Content Placeholder 3"/>
          <p:cNvGraphicFramePr>
            <a:graphicFrameLocks noGrp="1"/>
          </p:cNvGraphicFramePr>
          <p:nvPr>
            <p:ph idx="1"/>
          </p:nvPr>
        </p:nvGraphicFramePr>
        <p:xfrm>
          <a:off x="228600" y="2286000"/>
          <a:ext cx="8686800" cy="3962400"/>
        </p:xfrm>
        <a:graphic>
          <a:graphicData uri="http://schemas.openxmlformats.org/drawingml/2006/table">
            <a:tbl>
              <a:tblPr firstRow="1" bandRow="1">
                <a:tableStyleId>{5C22544A-7EE6-4342-B048-85BDC9FD1C3A}</a:tableStyleId>
              </a:tblPr>
              <a:tblGrid>
                <a:gridCol w="1828800"/>
                <a:gridCol w="914400"/>
                <a:gridCol w="914400"/>
                <a:gridCol w="685806"/>
                <a:gridCol w="789710"/>
                <a:gridCol w="810484"/>
                <a:gridCol w="812800"/>
                <a:gridCol w="824818"/>
                <a:gridCol w="1105582"/>
              </a:tblGrid>
              <a:tr h="304800">
                <a:tc rowSpan="3">
                  <a:txBody>
                    <a:bodyPr/>
                    <a:lstStyle/>
                    <a:p>
                      <a:pPr algn="ctr"/>
                      <a:r>
                        <a:rPr lang="fil-PH" sz="1400" baseline="0" dirty="0" smtClean="0">
                          <a:solidFill>
                            <a:schemeClr val="tx1"/>
                          </a:solidFill>
                        </a:rPr>
                        <a:t>Nomenclature/ Learning Area</a:t>
                      </a:r>
                      <a:endParaRPr lang="fil-PH" sz="1400" baseline="0" dirty="0">
                        <a:solidFill>
                          <a:schemeClr val="tx1"/>
                        </a:solidFill>
                      </a:endParaRPr>
                    </a:p>
                  </a:txBody>
                  <a:tcPr anchor="ctr"/>
                </a:tc>
                <a:tc gridSpan="7">
                  <a:txBody>
                    <a:bodyPr/>
                    <a:lstStyle/>
                    <a:p>
                      <a:pPr algn="ctr"/>
                      <a:r>
                        <a:rPr lang="fil-PH" sz="1400" baseline="0" dirty="0" smtClean="0">
                          <a:solidFill>
                            <a:schemeClr val="tx1"/>
                          </a:solidFill>
                        </a:rPr>
                        <a:t>Grades 1 to 6 (No. Of Minutes Daily)</a:t>
                      </a:r>
                      <a:endParaRPr lang="fil-PH" sz="1400" baseline="0" dirty="0">
                        <a:solidFill>
                          <a:schemeClr val="tx1"/>
                        </a:solidFill>
                      </a:endParaRPr>
                    </a:p>
                  </a:txBody>
                  <a:tcPr anchor="ctr"/>
                </a:tc>
                <a:tc hMerge="1">
                  <a:txBody>
                    <a:bodyPr/>
                    <a:lstStyle/>
                    <a:p>
                      <a:pPr algn="ctr"/>
                      <a:endParaRPr lang="fil-PH" sz="1200" dirty="0"/>
                    </a:p>
                  </a:txBody>
                  <a:tcPr anchor="ctr"/>
                </a:tc>
                <a:tc hMerge="1">
                  <a:txBody>
                    <a:bodyPr/>
                    <a:lstStyle/>
                    <a:p>
                      <a:pPr algn="ctr"/>
                      <a:endParaRPr lang="fil-PH" sz="1200" dirty="0"/>
                    </a:p>
                  </a:txBody>
                  <a:tcPr anchor="ctr"/>
                </a:tc>
                <a:tc hMerge="1">
                  <a:txBody>
                    <a:bodyPr/>
                    <a:lstStyle/>
                    <a:p>
                      <a:pPr algn="ctr"/>
                      <a:endParaRPr lang="fil-PH" sz="1200"/>
                    </a:p>
                  </a:txBody>
                  <a:tcPr anchor="ctr"/>
                </a:tc>
                <a:tc hMerge="1">
                  <a:txBody>
                    <a:bodyPr/>
                    <a:lstStyle/>
                    <a:p>
                      <a:pPr algn="ctr"/>
                      <a:endParaRPr lang="fil-PH" sz="1200"/>
                    </a:p>
                  </a:txBody>
                  <a:tcPr anchor="ctr"/>
                </a:tc>
                <a:tc hMerge="1">
                  <a:txBody>
                    <a:bodyPr/>
                    <a:lstStyle/>
                    <a:p>
                      <a:pPr algn="ctr"/>
                      <a:endParaRPr lang="fil-PH" sz="1200"/>
                    </a:p>
                  </a:txBody>
                  <a:tcPr anchor="ctr"/>
                </a:tc>
                <a:tc hMerge="1">
                  <a:txBody>
                    <a:bodyPr/>
                    <a:lstStyle/>
                    <a:p>
                      <a:pPr algn="ctr"/>
                      <a:endParaRPr lang="fil-PH" sz="1200"/>
                    </a:p>
                  </a:txBody>
                  <a:tcPr anchor="ctr"/>
                </a:tc>
                <a:tc rowSpan="3">
                  <a:txBody>
                    <a:bodyPr/>
                    <a:lstStyle/>
                    <a:p>
                      <a:pPr algn="ctr"/>
                      <a:r>
                        <a:rPr lang="fil-PH" sz="1400" baseline="0" dirty="0" smtClean="0">
                          <a:solidFill>
                            <a:schemeClr val="tx1"/>
                          </a:solidFill>
                        </a:rPr>
                        <a:t>Grade 7 to 10 (weekly)</a:t>
                      </a:r>
                      <a:endParaRPr lang="fil-PH" sz="1400" baseline="0" dirty="0">
                        <a:solidFill>
                          <a:schemeClr val="tx1"/>
                        </a:solidFill>
                      </a:endParaRPr>
                    </a:p>
                  </a:txBody>
                  <a:tcPr anchor="ctr"/>
                </a:tc>
              </a:tr>
              <a:tr h="265227">
                <a:tc vMerge="1">
                  <a:txBody>
                    <a:bodyPr/>
                    <a:lstStyle/>
                    <a:p>
                      <a:pPr algn="ctr"/>
                      <a:endParaRPr lang="fil-PH" sz="1200" dirty="0"/>
                    </a:p>
                  </a:txBody>
                  <a:tcPr anchor="ctr"/>
                </a:tc>
                <a:tc gridSpan="2">
                  <a:txBody>
                    <a:bodyPr/>
                    <a:lstStyle/>
                    <a:p>
                      <a:pPr algn="ctr"/>
                      <a:r>
                        <a:rPr lang="fil-PH" sz="1400" dirty="0" smtClean="0"/>
                        <a:t>G1</a:t>
                      </a:r>
                      <a:endParaRPr lang="fil-PH" sz="1400" dirty="0"/>
                    </a:p>
                  </a:txBody>
                  <a:tcPr anchor="ctr"/>
                </a:tc>
                <a:tc hMerge="1">
                  <a:txBody>
                    <a:bodyPr/>
                    <a:lstStyle/>
                    <a:p>
                      <a:pPr algn="ctr"/>
                      <a:endParaRPr lang="fil-PH" dirty="0"/>
                    </a:p>
                  </a:txBody>
                  <a:tcPr anchor="ctr"/>
                </a:tc>
                <a:tc rowSpan="2">
                  <a:txBody>
                    <a:bodyPr/>
                    <a:lstStyle/>
                    <a:p>
                      <a:pPr algn="ctr"/>
                      <a:r>
                        <a:rPr lang="fil-PH" sz="1400" dirty="0" smtClean="0"/>
                        <a:t>G2</a:t>
                      </a:r>
                      <a:endParaRPr lang="fil-PH" sz="1400" dirty="0"/>
                    </a:p>
                  </a:txBody>
                  <a:tcPr anchor="ctr"/>
                </a:tc>
                <a:tc rowSpan="2">
                  <a:txBody>
                    <a:bodyPr/>
                    <a:lstStyle/>
                    <a:p>
                      <a:pPr algn="ctr"/>
                      <a:r>
                        <a:rPr lang="fil-PH" sz="1400" dirty="0" smtClean="0"/>
                        <a:t>G3</a:t>
                      </a:r>
                      <a:endParaRPr lang="fil-PH" sz="1400" dirty="0"/>
                    </a:p>
                  </a:txBody>
                  <a:tcPr anchor="ctr"/>
                </a:tc>
                <a:tc rowSpan="2">
                  <a:txBody>
                    <a:bodyPr/>
                    <a:lstStyle/>
                    <a:p>
                      <a:pPr algn="ctr"/>
                      <a:r>
                        <a:rPr lang="fil-PH" sz="1400" dirty="0" smtClean="0"/>
                        <a:t>G4</a:t>
                      </a:r>
                      <a:endParaRPr lang="fil-PH" sz="1400" dirty="0"/>
                    </a:p>
                  </a:txBody>
                  <a:tcPr anchor="ctr"/>
                </a:tc>
                <a:tc rowSpan="2">
                  <a:txBody>
                    <a:bodyPr/>
                    <a:lstStyle/>
                    <a:p>
                      <a:pPr algn="ctr"/>
                      <a:r>
                        <a:rPr lang="fil-PH" sz="1400" dirty="0" smtClean="0"/>
                        <a:t>G5</a:t>
                      </a:r>
                      <a:endParaRPr lang="fil-PH" sz="1400" dirty="0"/>
                    </a:p>
                  </a:txBody>
                  <a:tcPr anchor="ctr"/>
                </a:tc>
                <a:tc rowSpan="2">
                  <a:txBody>
                    <a:bodyPr/>
                    <a:lstStyle/>
                    <a:p>
                      <a:pPr algn="ctr"/>
                      <a:r>
                        <a:rPr lang="fil-PH" sz="1400" dirty="0" smtClean="0"/>
                        <a:t>G6</a:t>
                      </a:r>
                      <a:endParaRPr lang="fil-PH" sz="1400" dirty="0"/>
                    </a:p>
                  </a:txBody>
                  <a:tcPr anchor="ctr"/>
                </a:tc>
                <a:tc vMerge="1">
                  <a:txBody>
                    <a:bodyPr/>
                    <a:lstStyle/>
                    <a:p>
                      <a:pPr algn="ctr"/>
                      <a:endParaRPr lang="fil-PH" dirty="0"/>
                    </a:p>
                  </a:txBody>
                  <a:tcPr anchor="ctr"/>
                </a:tc>
              </a:tr>
              <a:tr h="189615">
                <a:tc vMerge="1">
                  <a:txBody>
                    <a:bodyPr/>
                    <a:lstStyle/>
                    <a:p>
                      <a:pPr algn="ctr"/>
                      <a:endParaRPr lang="fil-PH" sz="1200" dirty="0"/>
                    </a:p>
                  </a:txBody>
                  <a:tcPr anchor="ctr"/>
                </a:tc>
                <a:tc>
                  <a:txBody>
                    <a:bodyPr/>
                    <a:lstStyle/>
                    <a:p>
                      <a:pPr algn="ctr"/>
                      <a:r>
                        <a:rPr lang="fil-PH" sz="1400" dirty="0" smtClean="0"/>
                        <a:t>1st</a:t>
                      </a:r>
                      <a:r>
                        <a:rPr lang="fil-PH" sz="1400" baseline="0" dirty="0" smtClean="0"/>
                        <a:t> Sem</a:t>
                      </a:r>
                      <a:endParaRPr lang="fil-PH" sz="1400" dirty="0"/>
                    </a:p>
                  </a:txBody>
                  <a:tcPr anchor="ctr"/>
                </a:tc>
                <a:tc>
                  <a:txBody>
                    <a:bodyPr/>
                    <a:lstStyle/>
                    <a:p>
                      <a:pPr algn="ctr"/>
                      <a:r>
                        <a:rPr lang="fil-PH" sz="1400" dirty="0" smtClean="0"/>
                        <a:t>2nd Sem</a:t>
                      </a:r>
                      <a:endParaRPr lang="fil-PH" sz="1400" dirty="0"/>
                    </a:p>
                  </a:txBody>
                  <a:tcPr anchor="ctr"/>
                </a:tc>
                <a:tc vMerge="1">
                  <a:txBody>
                    <a:bodyPr/>
                    <a:lstStyle/>
                    <a:p>
                      <a:pPr algn="ctr"/>
                      <a:endParaRPr lang="fil-PH" dirty="0"/>
                    </a:p>
                  </a:txBody>
                  <a:tcPr anchor="ctr"/>
                </a:tc>
                <a:tc vMerge="1">
                  <a:txBody>
                    <a:bodyPr/>
                    <a:lstStyle/>
                    <a:p>
                      <a:pPr algn="ctr"/>
                      <a:endParaRPr lang="fil-PH" sz="1400" dirty="0"/>
                    </a:p>
                  </a:txBody>
                  <a:tcPr anchor="ctr"/>
                </a:tc>
                <a:tc vMerge="1">
                  <a:txBody>
                    <a:bodyPr/>
                    <a:lstStyle/>
                    <a:p>
                      <a:pPr algn="ctr"/>
                      <a:endParaRPr lang="fil-PH" sz="1400" dirty="0"/>
                    </a:p>
                  </a:txBody>
                  <a:tcPr anchor="ctr"/>
                </a:tc>
                <a:tc vMerge="1">
                  <a:txBody>
                    <a:bodyPr/>
                    <a:lstStyle/>
                    <a:p>
                      <a:pPr algn="ctr"/>
                      <a:endParaRPr lang="fil-PH" sz="1400" dirty="0"/>
                    </a:p>
                  </a:txBody>
                  <a:tcPr anchor="ctr"/>
                </a:tc>
                <a:tc vMerge="1">
                  <a:txBody>
                    <a:bodyPr/>
                    <a:lstStyle/>
                    <a:p>
                      <a:pPr algn="ctr"/>
                      <a:endParaRPr lang="fil-PH" sz="1400" dirty="0"/>
                    </a:p>
                  </a:txBody>
                  <a:tcPr anchor="ctr"/>
                </a:tc>
                <a:tc vMerge="1">
                  <a:txBody>
                    <a:bodyPr/>
                    <a:lstStyle/>
                    <a:p>
                      <a:pPr algn="ctr"/>
                      <a:endParaRPr lang="fil-PH" dirty="0"/>
                    </a:p>
                  </a:txBody>
                  <a:tcPr anchor="ctr"/>
                </a:tc>
              </a:tr>
              <a:tr h="265227">
                <a:tc>
                  <a:txBody>
                    <a:bodyPr/>
                    <a:lstStyle/>
                    <a:p>
                      <a:pPr algn="ctr"/>
                      <a:r>
                        <a:rPr lang="fil-PH" sz="1400" dirty="0" smtClean="0"/>
                        <a:t>Mother Tongue</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r>
              <a:tr h="265227">
                <a:tc>
                  <a:txBody>
                    <a:bodyPr/>
                    <a:lstStyle/>
                    <a:p>
                      <a:pPr algn="ctr"/>
                      <a:r>
                        <a:rPr lang="fil-PH" sz="1400" dirty="0" smtClean="0"/>
                        <a:t>Filipino</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4 hours</a:t>
                      </a:r>
                      <a:endParaRPr lang="fil-PH" sz="1400" dirty="0"/>
                    </a:p>
                  </a:txBody>
                  <a:tcPr anchor="ctr"/>
                </a:tc>
              </a:tr>
              <a:tr h="265227">
                <a:tc>
                  <a:txBody>
                    <a:bodyPr/>
                    <a:lstStyle/>
                    <a:p>
                      <a:pPr algn="ctr"/>
                      <a:r>
                        <a:rPr lang="fil-PH" sz="1400" dirty="0" smtClean="0"/>
                        <a:t>English</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4 hours</a:t>
                      </a:r>
                    </a:p>
                  </a:txBody>
                  <a:tcPr anchor="ctr"/>
                </a:tc>
              </a:tr>
              <a:tr h="265227">
                <a:tc>
                  <a:txBody>
                    <a:bodyPr/>
                    <a:lstStyle/>
                    <a:p>
                      <a:pPr algn="ctr"/>
                      <a:r>
                        <a:rPr lang="fil-PH" sz="1400" dirty="0" smtClean="0"/>
                        <a:t>Science</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4 hours</a:t>
                      </a:r>
                    </a:p>
                  </a:txBody>
                  <a:tcPr anchor="ctr"/>
                </a:tc>
              </a:tr>
              <a:tr h="265227">
                <a:tc>
                  <a:txBody>
                    <a:bodyPr/>
                    <a:lstStyle/>
                    <a:p>
                      <a:pPr algn="ctr"/>
                      <a:r>
                        <a:rPr lang="fil-PH" sz="1400" dirty="0" smtClean="0"/>
                        <a:t>Mathematics</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4 hours</a:t>
                      </a:r>
                    </a:p>
                  </a:txBody>
                  <a:tcPr anchor="ctr"/>
                </a:tc>
              </a:tr>
              <a:tr h="265227">
                <a:tc>
                  <a:txBody>
                    <a:bodyPr/>
                    <a:lstStyle/>
                    <a:p>
                      <a:pPr algn="ctr"/>
                      <a:r>
                        <a:rPr lang="fil-PH" sz="1400" dirty="0" smtClean="0"/>
                        <a:t>Araling Panlipunan</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3 hours</a:t>
                      </a:r>
                    </a:p>
                  </a:txBody>
                  <a:tcPr anchor="ctr"/>
                </a:tc>
              </a:tr>
              <a:tr h="265227">
                <a:tc>
                  <a:txBody>
                    <a:bodyPr/>
                    <a:lstStyle/>
                    <a:p>
                      <a:pPr algn="ctr"/>
                      <a:r>
                        <a:rPr lang="fil-PH" sz="1400" dirty="0" smtClean="0"/>
                        <a:t>EPP/TLE</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algn="ctr"/>
                      <a:r>
                        <a:rPr lang="fil-PH" sz="1400" dirty="0" smtClean="0"/>
                        <a:t>50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4 hours</a:t>
                      </a:r>
                    </a:p>
                  </a:txBody>
                  <a:tcPr anchor="ctr"/>
                </a:tc>
              </a:tr>
              <a:tr h="265227">
                <a:tc>
                  <a:txBody>
                    <a:bodyPr/>
                    <a:lstStyle/>
                    <a:p>
                      <a:pPr algn="ctr"/>
                      <a:r>
                        <a:rPr lang="fil-PH" sz="1400" dirty="0" smtClean="0"/>
                        <a:t>MAPEH</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algn="ctr"/>
                      <a:r>
                        <a:rPr lang="fil-PH" sz="1400" dirty="0" smtClean="0"/>
                        <a:t>40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4 hours</a:t>
                      </a:r>
                    </a:p>
                  </a:txBody>
                  <a:tcPr anchor="ctr"/>
                </a:tc>
              </a:tr>
              <a:tr h="265227">
                <a:tc>
                  <a:txBody>
                    <a:bodyPr/>
                    <a:lstStyle/>
                    <a:p>
                      <a:pPr algn="ctr"/>
                      <a:r>
                        <a:rPr lang="fil-PH" sz="1400" dirty="0" smtClean="0"/>
                        <a:t>EsP</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algn="ctr"/>
                      <a:r>
                        <a:rPr lang="fil-PH" sz="1400" dirty="0" smtClean="0"/>
                        <a:t>30</a:t>
                      </a:r>
                      <a:endParaRPr lang="fil-PH" sz="14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il-PH" sz="1400" dirty="0" smtClean="0"/>
                        <a:t>2 hours</a:t>
                      </a:r>
                    </a:p>
                  </a:txBody>
                  <a:tcPr anchor="ctr"/>
                </a:tc>
              </a:tr>
              <a:tr h="265227">
                <a:tc>
                  <a:txBody>
                    <a:bodyPr/>
                    <a:lstStyle/>
                    <a:p>
                      <a:pPr algn="r"/>
                      <a:r>
                        <a:rPr lang="fil-PH" sz="1400" dirty="0" smtClean="0"/>
                        <a:t>Total</a:t>
                      </a:r>
                      <a:endParaRPr lang="fil-PH" sz="1400" dirty="0"/>
                    </a:p>
                  </a:txBody>
                  <a:tcPr anchor="ctr"/>
                </a:tc>
                <a:tc>
                  <a:txBody>
                    <a:bodyPr/>
                    <a:lstStyle/>
                    <a:p>
                      <a:pPr algn="ctr"/>
                      <a:r>
                        <a:rPr lang="fil-PH" sz="1400" dirty="0" smtClean="0"/>
                        <a:t>240</a:t>
                      </a:r>
                      <a:endParaRPr lang="fil-PH" sz="1400" dirty="0"/>
                    </a:p>
                  </a:txBody>
                  <a:tcPr anchor="ctr"/>
                </a:tc>
                <a:tc>
                  <a:txBody>
                    <a:bodyPr/>
                    <a:lstStyle/>
                    <a:p>
                      <a:pPr algn="ctr"/>
                      <a:r>
                        <a:rPr lang="fil-PH" sz="1400" dirty="0" smtClean="0"/>
                        <a:t>270</a:t>
                      </a:r>
                      <a:endParaRPr lang="fil-PH" sz="1400" dirty="0"/>
                    </a:p>
                  </a:txBody>
                  <a:tcPr anchor="ctr"/>
                </a:tc>
                <a:tc>
                  <a:txBody>
                    <a:bodyPr/>
                    <a:lstStyle/>
                    <a:p>
                      <a:pPr algn="ctr"/>
                      <a:r>
                        <a:rPr lang="fil-PH" sz="1400" dirty="0" smtClean="0"/>
                        <a:t>310</a:t>
                      </a:r>
                      <a:endParaRPr lang="fil-PH" sz="1400" dirty="0"/>
                    </a:p>
                  </a:txBody>
                  <a:tcPr anchor="ctr"/>
                </a:tc>
                <a:tc>
                  <a:txBody>
                    <a:bodyPr/>
                    <a:lstStyle/>
                    <a:p>
                      <a:pPr algn="ctr"/>
                      <a:r>
                        <a:rPr lang="fil-PH" sz="1400" dirty="0" smtClean="0"/>
                        <a:t>360</a:t>
                      </a:r>
                      <a:endParaRPr lang="fil-PH" sz="1400" dirty="0"/>
                    </a:p>
                  </a:txBody>
                  <a:tcPr anchor="ctr"/>
                </a:tc>
                <a:tc>
                  <a:txBody>
                    <a:bodyPr/>
                    <a:lstStyle/>
                    <a:p>
                      <a:pPr algn="ctr"/>
                      <a:r>
                        <a:rPr lang="fil-PH" sz="1400" dirty="0" smtClean="0"/>
                        <a:t>360</a:t>
                      </a:r>
                      <a:endParaRPr lang="fil-PH" sz="1400" dirty="0"/>
                    </a:p>
                  </a:txBody>
                  <a:tcPr anchor="ctr"/>
                </a:tc>
                <a:tc>
                  <a:txBody>
                    <a:bodyPr/>
                    <a:lstStyle/>
                    <a:p>
                      <a:pPr algn="ctr"/>
                      <a:r>
                        <a:rPr lang="fil-PH" sz="1400" dirty="0" smtClean="0"/>
                        <a:t>360</a:t>
                      </a:r>
                      <a:endParaRPr lang="fil-PH" sz="1400" dirty="0"/>
                    </a:p>
                  </a:txBody>
                  <a:tcPr anchor="ctr"/>
                </a:tc>
                <a:tc>
                  <a:txBody>
                    <a:bodyPr/>
                    <a:lstStyle/>
                    <a:p>
                      <a:pPr algn="ctr"/>
                      <a:r>
                        <a:rPr lang="fil-PH" sz="1400" dirty="0" smtClean="0"/>
                        <a:t>360</a:t>
                      </a:r>
                      <a:endParaRPr lang="fil-PH" sz="1400" dirty="0"/>
                    </a:p>
                  </a:txBody>
                  <a:tcPr anchor="ctr"/>
                </a:tc>
                <a:tc>
                  <a:txBody>
                    <a:bodyPr/>
                    <a:lstStyle/>
                    <a:p>
                      <a:pPr algn="ctr"/>
                      <a:r>
                        <a:rPr lang="fil-PH" sz="1400" dirty="0" smtClean="0"/>
                        <a:t>29 hours</a:t>
                      </a:r>
                      <a:endParaRPr lang="fil-PH" sz="1400" dirty="0"/>
                    </a:p>
                  </a:txBody>
                  <a:tcPr anchor="ct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172200" cy="1477962"/>
          </a:xfrm>
        </p:spPr>
        <p:txBody>
          <a:bodyPr/>
          <a:lstStyle/>
          <a:p>
            <a:pPr algn="ctr"/>
            <a:r>
              <a:rPr lang="fil-PH" dirty="0" smtClean="0"/>
              <a:t>School Calendar </a:t>
            </a:r>
            <a:br>
              <a:rPr lang="fil-PH" dirty="0" smtClean="0"/>
            </a:br>
            <a:r>
              <a:rPr lang="fil-PH" dirty="0" smtClean="0"/>
              <a:t>SY 2015-2016</a:t>
            </a:r>
            <a:br>
              <a:rPr lang="fil-PH" dirty="0" smtClean="0"/>
            </a:br>
            <a:r>
              <a:rPr lang="fil-PH" sz="2400" dirty="0" smtClean="0"/>
              <a:t>(</a:t>
            </a:r>
            <a:r>
              <a:rPr lang="fil-PH" sz="2400" dirty="0" smtClean="0">
                <a:solidFill>
                  <a:schemeClr val="accent1">
                    <a:lumMod val="25000"/>
                  </a:schemeClr>
                </a:solidFill>
                <a:hlinkClick r:id="rId3" action="ppaction://hlinkfile"/>
              </a:rPr>
              <a:t>DO # 9, s. 2015</a:t>
            </a:r>
            <a:r>
              <a:rPr lang="fil-PH" sz="2400" dirty="0" smtClean="0"/>
              <a:t>)</a:t>
            </a:r>
            <a:endParaRPr lang="fil-PH" dirty="0"/>
          </a:p>
        </p:txBody>
      </p:sp>
      <p:graphicFrame>
        <p:nvGraphicFramePr>
          <p:cNvPr id="4" name="Content Placeholder 3"/>
          <p:cNvGraphicFramePr>
            <a:graphicFrameLocks noGrp="1"/>
          </p:cNvGraphicFramePr>
          <p:nvPr>
            <p:ph idx="1"/>
          </p:nvPr>
        </p:nvGraphicFramePr>
        <p:xfrm>
          <a:off x="381000" y="2286000"/>
          <a:ext cx="8229600" cy="3870960"/>
        </p:xfrm>
        <a:graphic>
          <a:graphicData uri="http://schemas.openxmlformats.org/drawingml/2006/table">
            <a:tbl>
              <a:tblPr firstRow="1" bandRow="1">
                <a:tableStyleId>{5C22544A-7EE6-4342-B048-85BDC9FD1C3A}</a:tableStyleId>
              </a:tblPr>
              <a:tblGrid>
                <a:gridCol w="1752600"/>
                <a:gridCol w="1905000"/>
                <a:gridCol w="2209800"/>
                <a:gridCol w="2362200"/>
              </a:tblGrid>
              <a:tr h="370840">
                <a:tc>
                  <a:txBody>
                    <a:bodyPr/>
                    <a:lstStyle/>
                    <a:p>
                      <a:pPr algn="ctr"/>
                      <a:r>
                        <a:rPr lang="fil-PH" sz="2800" dirty="0" smtClean="0">
                          <a:solidFill>
                            <a:schemeClr val="tx1"/>
                          </a:solidFill>
                        </a:rPr>
                        <a:t>Quarter</a:t>
                      </a:r>
                      <a:endParaRPr lang="fil-PH" sz="2800" dirty="0">
                        <a:solidFill>
                          <a:schemeClr val="tx1"/>
                        </a:solidFill>
                      </a:endParaRPr>
                    </a:p>
                  </a:txBody>
                  <a:tcPr anchor="ctr"/>
                </a:tc>
                <a:tc>
                  <a:txBody>
                    <a:bodyPr/>
                    <a:lstStyle/>
                    <a:p>
                      <a:pPr algn="ctr"/>
                      <a:r>
                        <a:rPr lang="fil-PH" sz="2800" dirty="0" smtClean="0">
                          <a:solidFill>
                            <a:schemeClr val="tx1"/>
                          </a:solidFill>
                        </a:rPr>
                        <a:t>No of school</a:t>
                      </a:r>
                      <a:r>
                        <a:rPr lang="fil-PH" sz="2800" baseline="0" dirty="0" smtClean="0">
                          <a:solidFill>
                            <a:schemeClr val="tx1"/>
                          </a:solidFill>
                        </a:rPr>
                        <a:t> days</a:t>
                      </a:r>
                      <a:endParaRPr lang="fil-PH" sz="2800" dirty="0">
                        <a:solidFill>
                          <a:schemeClr val="tx1"/>
                        </a:solidFill>
                      </a:endParaRPr>
                    </a:p>
                  </a:txBody>
                  <a:tcPr anchor="ctr"/>
                </a:tc>
                <a:tc>
                  <a:txBody>
                    <a:bodyPr/>
                    <a:lstStyle/>
                    <a:p>
                      <a:pPr algn="ctr"/>
                      <a:r>
                        <a:rPr lang="fil-PH" sz="2800" dirty="0" smtClean="0">
                          <a:solidFill>
                            <a:schemeClr val="tx1"/>
                          </a:solidFill>
                        </a:rPr>
                        <a:t>Less exam days and PTA meeting</a:t>
                      </a:r>
                      <a:endParaRPr lang="fil-PH" sz="2800" dirty="0">
                        <a:solidFill>
                          <a:schemeClr val="tx1"/>
                        </a:solidFill>
                      </a:endParaRPr>
                    </a:p>
                  </a:txBody>
                  <a:tcPr anchor="ctr"/>
                </a:tc>
                <a:tc>
                  <a:txBody>
                    <a:bodyPr/>
                    <a:lstStyle/>
                    <a:p>
                      <a:pPr algn="ctr"/>
                      <a:r>
                        <a:rPr lang="fil-PH" sz="2800" dirty="0" smtClean="0">
                          <a:solidFill>
                            <a:schemeClr val="tx1"/>
                          </a:solidFill>
                        </a:rPr>
                        <a:t>Approximate number of meeting days</a:t>
                      </a:r>
                      <a:endParaRPr lang="fil-PH" sz="2800" dirty="0">
                        <a:solidFill>
                          <a:schemeClr val="tx1"/>
                        </a:solidFill>
                      </a:endParaRPr>
                    </a:p>
                  </a:txBody>
                  <a:tcPr anchor="ctr"/>
                </a:tc>
              </a:tr>
              <a:tr h="370840">
                <a:tc>
                  <a:txBody>
                    <a:bodyPr/>
                    <a:lstStyle/>
                    <a:p>
                      <a:pPr algn="ctr"/>
                      <a:r>
                        <a:rPr lang="fil-PH" sz="2800" dirty="0" smtClean="0">
                          <a:solidFill>
                            <a:schemeClr val="tx1"/>
                          </a:solidFill>
                        </a:rPr>
                        <a:t>First</a:t>
                      </a:r>
                      <a:endParaRPr lang="fil-PH" sz="2800" dirty="0">
                        <a:solidFill>
                          <a:schemeClr val="tx1"/>
                        </a:solidFill>
                      </a:endParaRPr>
                    </a:p>
                  </a:txBody>
                  <a:tcPr anchor="ctr"/>
                </a:tc>
                <a:tc>
                  <a:txBody>
                    <a:bodyPr/>
                    <a:lstStyle/>
                    <a:p>
                      <a:pPr algn="ctr"/>
                      <a:r>
                        <a:rPr lang="fil-PH" sz="2800" dirty="0" smtClean="0">
                          <a:solidFill>
                            <a:schemeClr val="tx1"/>
                          </a:solidFill>
                        </a:rPr>
                        <a:t>53</a:t>
                      </a:r>
                      <a:endParaRPr lang="fil-PH" sz="2800" dirty="0">
                        <a:solidFill>
                          <a:schemeClr val="tx1"/>
                        </a:solidFill>
                      </a:endParaRPr>
                    </a:p>
                  </a:txBody>
                  <a:tcPr anchor="ctr"/>
                </a:tc>
                <a:tc>
                  <a:txBody>
                    <a:bodyPr/>
                    <a:lstStyle/>
                    <a:p>
                      <a:pPr algn="ctr"/>
                      <a:r>
                        <a:rPr lang="fil-PH" sz="2800" dirty="0" smtClean="0">
                          <a:solidFill>
                            <a:schemeClr val="tx1"/>
                          </a:solidFill>
                        </a:rPr>
                        <a:t>3</a:t>
                      </a:r>
                      <a:endParaRPr lang="fil-PH" sz="2800" dirty="0">
                        <a:solidFill>
                          <a:schemeClr val="tx1"/>
                        </a:solidFill>
                      </a:endParaRPr>
                    </a:p>
                  </a:txBody>
                  <a:tcPr anchor="ctr"/>
                </a:tc>
                <a:tc>
                  <a:txBody>
                    <a:bodyPr/>
                    <a:lstStyle/>
                    <a:p>
                      <a:pPr algn="ctr"/>
                      <a:r>
                        <a:rPr lang="fil-PH" sz="2800" dirty="0" smtClean="0">
                          <a:solidFill>
                            <a:schemeClr val="tx1"/>
                          </a:solidFill>
                        </a:rPr>
                        <a:t>50</a:t>
                      </a:r>
                      <a:endParaRPr lang="fil-PH" sz="2800" dirty="0">
                        <a:solidFill>
                          <a:schemeClr val="tx1"/>
                        </a:solidFill>
                      </a:endParaRPr>
                    </a:p>
                  </a:txBody>
                  <a:tcPr anchor="ctr"/>
                </a:tc>
              </a:tr>
              <a:tr h="370840">
                <a:tc>
                  <a:txBody>
                    <a:bodyPr/>
                    <a:lstStyle/>
                    <a:p>
                      <a:pPr algn="ctr"/>
                      <a:r>
                        <a:rPr lang="fil-PH" sz="2800" dirty="0" smtClean="0">
                          <a:solidFill>
                            <a:schemeClr val="tx1"/>
                          </a:solidFill>
                        </a:rPr>
                        <a:t>Second</a:t>
                      </a:r>
                      <a:endParaRPr lang="fil-PH" sz="2800" dirty="0">
                        <a:solidFill>
                          <a:schemeClr val="tx1"/>
                        </a:solidFill>
                      </a:endParaRPr>
                    </a:p>
                  </a:txBody>
                  <a:tcPr anchor="ctr"/>
                </a:tc>
                <a:tc>
                  <a:txBody>
                    <a:bodyPr/>
                    <a:lstStyle/>
                    <a:p>
                      <a:pPr algn="ctr"/>
                      <a:r>
                        <a:rPr lang="fil-PH" sz="2800" dirty="0" smtClean="0">
                          <a:solidFill>
                            <a:schemeClr val="tx1"/>
                          </a:solidFill>
                        </a:rPr>
                        <a:t>52</a:t>
                      </a:r>
                      <a:endParaRPr lang="fil-PH" sz="2800" dirty="0">
                        <a:solidFill>
                          <a:schemeClr val="tx1"/>
                        </a:solidFill>
                      </a:endParaRPr>
                    </a:p>
                  </a:txBody>
                  <a:tcPr anchor="ctr"/>
                </a:tc>
                <a:tc>
                  <a:txBody>
                    <a:bodyPr/>
                    <a:lstStyle/>
                    <a:p>
                      <a:pPr algn="ctr"/>
                      <a:r>
                        <a:rPr lang="fil-PH" sz="2800" dirty="0" smtClean="0">
                          <a:solidFill>
                            <a:schemeClr val="tx1"/>
                          </a:solidFill>
                        </a:rPr>
                        <a:t>3</a:t>
                      </a:r>
                      <a:endParaRPr lang="fil-PH" sz="2800" dirty="0">
                        <a:solidFill>
                          <a:schemeClr val="tx1"/>
                        </a:solidFill>
                      </a:endParaRPr>
                    </a:p>
                  </a:txBody>
                  <a:tcPr anchor="ctr"/>
                </a:tc>
                <a:tc>
                  <a:txBody>
                    <a:bodyPr/>
                    <a:lstStyle/>
                    <a:p>
                      <a:pPr algn="ctr"/>
                      <a:r>
                        <a:rPr lang="fil-PH" sz="2800" dirty="0" smtClean="0">
                          <a:solidFill>
                            <a:schemeClr val="tx1"/>
                          </a:solidFill>
                        </a:rPr>
                        <a:t>49</a:t>
                      </a:r>
                      <a:endParaRPr lang="fil-PH" sz="2800" dirty="0">
                        <a:solidFill>
                          <a:schemeClr val="tx1"/>
                        </a:solidFill>
                      </a:endParaRPr>
                    </a:p>
                  </a:txBody>
                  <a:tcPr anchor="ctr"/>
                </a:tc>
              </a:tr>
              <a:tr h="370840">
                <a:tc>
                  <a:txBody>
                    <a:bodyPr/>
                    <a:lstStyle/>
                    <a:p>
                      <a:pPr algn="ctr"/>
                      <a:r>
                        <a:rPr lang="fil-PH" sz="2800" dirty="0" smtClean="0">
                          <a:solidFill>
                            <a:schemeClr val="tx1"/>
                          </a:solidFill>
                        </a:rPr>
                        <a:t>Third</a:t>
                      </a:r>
                      <a:endParaRPr lang="fil-PH" sz="2800" dirty="0">
                        <a:solidFill>
                          <a:schemeClr val="tx1"/>
                        </a:solidFill>
                      </a:endParaRPr>
                    </a:p>
                  </a:txBody>
                  <a:tcPr anchor="ctr"/>
                </a:tc>
                <a:tc>
                  <a:txBody>
                    <a:bodyPr/>
                    <a:lstStyle/>
                    <a:p>
                      <a:pPr algn="ctr"/>
                      <a:r>
                        <a:rPr lang="fil-PH" sz="2800" dirty="0" smtClean="0">
                          <a:solidFill>
                            <a:schemeClr val="tx1"/>
                          </a:solidFill>
                        </a:rPr>
                        <a:t>54</a:t>
                      </a:r>
                      <a:endParaRPr lang="fil-PH" sz="2800" dirty="0">
                        <a:solidFill>
                          <a:schemeClr val="tx1"/>
                        </a:solidFill>
                      </a:endParaRPr>
                    </a:p>
                  </a:txBody>
                  <a:tcPr anchor="ctr"/>
                </a:tc>
                <a:tc>
                  <a:txBody>
                    <a:bodyPr/>
                    <a:lstStyle/>
                    <a:p>
                      <a:pPr algn="ctr"/>
                      <a:r>
                        <a:rPr lang="fil-PH" sz="2800" dirty="0" smtClean="0">
                          <a:solidFill>
                            <a:schemeClr val="tx1"/>
                          </a:solidFill>
                        </a:rPr>
                        <a:t>3</a:t>
                      </a:r>
                      <a:endParaRPr lang="fil-PH" sz="2800" dirty="0">
                        <a:solidFill>
                          <a:schemeClr val="tx1"/>
                        </a:solidFill>
                      </a:endParaRPr>
                    </a:p>
                  </a:txBody>
                  <a:tcPr anchor="ctr"/>
                </a:tc>
                <a:tc>
                  <a:txBody>
                    <a:bodyPr/>
                    <a:lstStyle/>
                    <a:p>
                      <a:pPr algn="ctr"/>
                      <a:r>
                        <a:rPr lang="fil-PH" sz="2800" dirty="0" smtClean="0">
                          <a:solidFill>
                            <a:schemeClr val="tx1"/>
                          </a:solidFill>
                        </a:rPr>
                        <a:t>51</a:t>
                      </a:r>
                      <a:endParaRPr lang="fil-PH" sz="2800" dirty="0">
                        <a:solidFill>
                          <a:schemeClr val="tx1"/>
                        </a:solidFill>
                      </a:endParaRPr>
                    </a:p>
                  </a:txBody>
                  <a:tcPr anchor="ctr"/>
                </a:tc>
              </a:tr>
              <a:tr h="370840">
                <a:tc>
                  <a:txBody>
                    <a:bodyPr/>
                    <a:lstStyle/>
                    <a:p>
                      <a:pPr algn="ctr"/>
                      <a:r>
                        <a:rPr lang="fil-PH" sz="2800" dirty="0" smtClean="0">
                          <a:solidFill>
                            <a:schemeClr val="tx1"/>
                          </a:solidFill>
                        </a:rPr>
                        <a:t>Fourth</a:t>
                      </a:r>
                      <a:endParaRPr lang="fil-PH" sz="2800" dirty="0">
                        <a:solidFill>
                          <a:schemeClr val="tx1"/>
                        </a:solidFill>
                      </a:endParaRPr>
                    </a:p>
                  </a:txBody>
                  <a:tcPr anchor="ctr"/>
                </a:tc>
                <a:tc>
                  <a:txBody>
                    <a:bodyPr/>
                    <a:lstStyle/>
                    <a:p>
                      <a:pPr algn="ctr"/>
                      <a:r>
                        <a:rPr lang="fil-PH" sz="2800" dirty="0" smtClean="0">
                          <a:solidFill>
                            <a:schemeClr val="tx1"/>
                          </a:solidFill>
                        </a:rPr>
                        <a:t>42</a:t>
                      </a:r>
                      <a:endParaRPr lang="fil-PH" sz="2800" dirty="0">
                        <a:solidFill>
                          <a:schemeClr val="tx1"/>
                        </a:solidFill>
                      </a:endParaRPr>
                    </a:p>
                  </a:txBody>
                  <a:tcPr anchor="ctr"/>
                </a:tc>
                <a:tc>
                  <a:txBody>
                    <a:bodyPr/>
                    <a:lstStyle/>
                    <a:p>
                      <a:pPr algn="ctr"/>
                      <a:r>
                        <a:rPr lang="fil-PH" sz="2800" dirty="0" smtClean="0">
                          <a:solidFill>
                            <a:schemeClr val="tx1"/>
                          </a:solidFill>
                        </a:rPr>
                        <a:t>3</a:t>
                      </a:r>
                      <a:endParaRPr lang="fil-PH" sz="2800" dirty="0">
                        <a:solidFill>
                          <a:schemeClr val="tx1"/>
                        </a:solidFill>
                      </a:endParaRPr>
                    </a:p>
                  </a:txBody>
                  <a:tcPr anchor="ctr"/>
                </a:tc>
                <a:tc>
                  <a:txBody>
                    <a:bodyPr/>
                    <a:lstStyle/>
                    <a:p>
                      <a:pPr algn="ctr"/>
                      <a:r>
                        <a:rPr lang="fil-PH" sz="2800" dirty="0" smtClean="0">
                          <a:solidFill>
                            <a:schemeClr val="tx1"/>
                          </a:solidFill>
                        </a:rPr>
                        <a:t>39</a:t>
                      </a:r>
                      <a:endParaRPr lang="fil-PH" sz="2800" dirty="0">
                        <a:solidFill>
                          <a:schemeClr val="tx1"/>
                        </a:solidFill>
                      </a:endParaRPr>
                    </a:p>
                  </a:txBody>
                  <a:tcPr anchor="ct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6172200" cy="1477962"/>
          </a:xfrm>
        </p:spPr>
        <p:txBody>
          <a:bodyPr/>
          <a:lstStyle/>
          <a:p>
            <a:pPr algn="ctr"/>
            <a:r>
              <a:rPr lang="fil-PH" sz="4800" dirty="0" smtClean="0"/>
              <a:t>W O R K S H O P</a:t>
            </a:r>
            <a:endParaRPr lang="fil-PH" sz="4800" dirty="0"/>
          </a:p>
        </p:txBody>
      </p:sp>
      <p:sp>
        <p:nvSpPr>
          <p:cNvPr id="5" name="Content Placeholder 4"/>
          <p:cNvSpPr>
            <a:spLocks noGrp="1"/>
          </p:cNvSpPr>
          <p:nvPr>
            <p:ph idx="1"/>
          </p:nvPr>
        </p:nvSpPr>
        <p:spPr>
          <a:xfrm>
            <a:off x="457200" y="1905000"/>
            <a:ext cx="8229600" cy="4525963"/>
          </a:xfrm>
        </p:spPr>
        <p:txBody>
          <a:bodyPr/>
          <a:lstStyle/>
          <a:p>
            <a:pPr>
              <a:buFont typeface="Arial" charset="0"/>
              <a:buChar char="•"/>
            </a:pPr>
            <a:r>
              <a:rPr lang="fil-PH" sz="4800" dirty="0" smtClean="0"/>
              <a:t>Let’s group ourselves by GRADE and work on the following slides that follow.</a:t>
            </a:r>
          </a:p>
          <a:p>
            <a:pPr>
              <a:buFont typeface="Arial" charset="0"/>
              <a:buChar char="•"/>
            </a:pPr>
            <a:r>
              <a:rPr lang="fil-PH" sz="4800" dirty="0" smtClean="0"/>
              <a:t>Divide the learning areas/subjects for the outputs.</a:t>
            </a:r>
          </a:p>
          <a:p>
            <a:pPr>
              <a:buNone/>
            </a:pPr>
            <a:endParaRPr lang="fil-PH"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1143000"/>
          </a:xfrm>
        </p:spPr>
        <p:txBody>
          <a:bodyPr/>
          <a:lstStyle/>
          <a:p>
            <a:pPr algn="ctr"/>
            <a:r>
              <a:rPr lang="fil-PH" dirty="0" smtClean="0"/>
              <a:t>LEARNING COMPETENCIES</a:t>
            </a:r>
            <a:br>
              <a:rPr lang="fil-PH" dirty="0" smtClean="0"/>
            </a:br>
            <a:r>
              <a:rPr lang="fil-PH" dirty="0" smtClean="0"/>
              <a:t>(K to 12 BEC)</a:t>
            </a:r>
            <a:endParaRPr lang="fil-PH" dirty="0"/>
          </a:p>
        </p:txBody>
      </p:sp>
      <p:sp>
        <p:nvSpPr>
          <p:cNvPr id="5" name="Content Placeholder 4"/>
          <p:cNvSpPr>
            <a:spLocks noGrp="1"/>
          </p:cNvSpPr>
          <p:nvPr>
            <p:ph idx="1"/>
          </p:nvPr>
        </p:nvSpPr>
        <p:spPr>
          <a:xfrm>
            <a:off x="381000" y="1981200"/>
            <a:ext cx="8458200" cy="3581400"/>
          </a:xfrm>
        </p:spPr>
        <p:txBody>
          <a:bodyPr/>
          <a:lstStyle/>
          <a:p>
            <a:pPr>
              <a:buNone/>
            </a:pPr>
            <a:r>
              <a:rPr lang="fil-PH" sz="4400" dirty="0" smtClean="0"/>
              <a:t>e.g.  Grade 1 </a:t>
            </a:r>
            <a:r>
              <a:rPr lang="fil-PH" sz="4400" dirty="0" smtClean="0">
                <a:solidFill>
                  <a:schemeClr val="accent2">
                    <a:lumMod val="75000"/>
                  </a:schemeClr>
                </a:solidFill>
                <a:hlinkClick r:id="rId3" action="ppaction://hlinkfile"/>
              </a:rPr>
              <a:t>Mathematics</a:t>
            </a:r>
            <a:endParaRPr lang="fil-PH" sz="4400" dirty="0" smtClean="0">
              <a:solidFill>
                <a:schemeClr val="accent2">
                  <a:lumMod val="75000"/>
                </a:schemeClr>
              </a:solidFill>
            </a:endParaRPr>
          </a:p>
          <a:p>
            <a:pPr>
              <a:buNone/>
            </a:pPr>
            <a:r>
              <a:rPr lang="fil-PH" sz="4400" dirty="0" smtClean="0"/>
              <a:t>        (First Grading)</a:t>
            </a:r>
          </a:p>
          <a:p>
            <a:pPr>
              <a:buFont typeface="Wingdings" pitchFamily="2" charset="2"/>
              <a:buChar char="Ø"/>
            </a:pPr>
            <a:r>
              <a:rPr lang="fil-PH" sz="4400" dirty="0" smtClean="0"/>
              <a:t>16 identified competencies for approximately 50 meeting time</a:t>
            </a:r>
            <a:endParaRPr lang="fil-PH" sz="3600" dirty="0" smtClean="0"/>
          </a:p>
          <a:p>
            <a:pPr>
              <a:buNone/>
            </a:pPr>
            <a:endParaRPr lang="fil-PH"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1143000"/>
          </a:xfrm>
        </p:spPr>
        <p:txBody>
          <a:bodyPr/>
          <a:lstStyle/>
          <a:p>
            <a:pPr algn="ctr"/>
            <a:r>
              <a:rPr lang="fil-PH" dirty="0" smtClean="0"/>
              <a:t>LEARNING COMPETENCIES</a:t>
            </a:r>
            <a:br>
              <a:rPr lang="fil-PH" dirty="0" smtClean="0"/>
            </a:br>
            <a:r>
              <a:rPr lang="fil-PH" dirty="0" smtClean="0"/>
              <a:t>(K to 12 BEC)</a:t>
            </a:r>
            <a:endParaRPr lang="fil-PH" dirty="0"/>
          </a:p>
        </p:txBody>
      </p:sp>
      <p:sp>
        <p:nvSpPr>
          <p:cNvPr id="5" name="Content Placeholder 4"/>
          <p:cNvSpPr>
            <a:spLocks noGrp="1"/>
          </p:cNvSpPr>
          <p:nvPr>
            <p:ph idx="1"/>
          </p:nvPr>
        </p:nvSpPr>
        <p:spPr>
          <a:xfrm>
            <a:off x="381000" y="1676400"/>
            <a:ext cx="8458200" cy="4953000"/>
          </a:xfrm>
        </p:spPr>
        <p:txBody>
          <a:bodyPr/>
          <a:lstStyle/>
          <a:p>
            <a:pPr>
              <a:buNone/>
            </a:pPr>
            <a:r>
              <a:rPr lang="fil-PH" sz="3600" dirty="0" smtClean="0"/>
              <a:t>Grade 1 Mathematics (First Grading)</a:t>
            </a:r>
          </a:p>
          <a:p>
            <a:pPr marL="742950" indent="-742950">
              <a:buAutoNum type="arabicPeriod"/>
            </a:pPr>
            <a:r>
              <a:rPr lang="fil-PH" sz="3600" dirty="0" smtClean="0"/>
              <a:t>Visualizes and represents numbers from 0 to 100 using variety of materials</a:t>
            </a:r>
          </a:p>
          <a:p>
            <a:pPr>
              <a:buNone/>
            </a:pPr>
            <a:r>
              <a:rPr lang="fil-PH" sz="3600" dirty="0" smtClean="0"/>
              <a:t>Qs? </a:t>
            </a:r>
            <a:r>
              <a:rPr lang="fil-PH" sz="3200" dirty="0" smtClean="0"/>
              <a:t>Can we do it for one day?</a:t>
            </a:r>
          </a:p>
          <a:p>
            <a:pPr>
              <a:buNone/>
            </a:pPr>
            <a:r>
              <a:rPr lang="fil-PH" sz="3200" dirty="0" smtClean="0"/>
              <a:t>        If not, how many days would it take?</a:t>
            </a:r>
          </a:p>
          <a:p>
            <a:pPr>
              <a:buNone/>
            </a:pPr>
            <a:r>
              <a:rPr lang="fil-PH" sz="3200" dirty="0" smtClean="0"/>
              <a:t>        How are we going to break it (sub task)?</a:t>
            </a:r>
          </a:p>
          <a:p>
            <a:pPr>
              <a:buNone/>
            </a:pPr>
            <a:r>
              <a:rPr lang="fil-PH" sz="3200" dirty="0" smtClean="0"/>
              <a:t>        Can we make written test for this?</a:t>
            </a:r>
            <a:endParaRPr lang="fil-PH"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6324600" cy="1143000"/>
          </a:xfrm>
        </p:spPr>
        <p:txBody>
          <a:bodyPr/>
          <a:lstStyle/>
          <a:p>
            <a:pPr algn="ctr"/>
            <a:r>
              <a:rPr lang="fil-PH" dirty="0" smtClean="0"/>
              <a:t>LEARNING COMPETENCIES</a:t>
            </a:r>
            <a:br>
              <a:rPr lang="fil-PH" dirty="0" smtClean="0"/>
            </a:br>
            <a:r>
              <a:rPr lang="fil-PH" dirty="0" smtClean="0"/>
              <a:t>(K to 12 BEC)</a:t>
            </a:r>
            <a:endParaRPr lang="fil-PH" dirty="0"/>
          </a:p>
        </p:txBody>
      </p:sp>
      <p:sp>
        <p:nvSpPr>
          <p:cNvPr id="5" name="Content Placeholder 4"/>
          <p:cNvSpPr>
            <a:spLocks noGrp="1"/>
          </p:cNvSpPr>
          <p:nvPr>
            <p:ph idx="1"/>
          </p:nvPr>
        </p:nvSpPr>
        <p:spPr>
          <a:xfrm>
            <a:off x="381000" y="1676400"/>
            <a:ext cx="8458200" cy="4953000"/>
          </a:xfrm>
        </p:spPr>
        <p:txBody>
          <a:bodyPr/>
          <a:lstStyle/>
          <a:p>
            <a:pPr>
              <a:buNone/>
            </a:pPr>
            <a:r>
              <a:rPr lang="fil-PH" sz="3600" dirty="0" smtClean="0"/>
              <a:t>Grade 1 Mathematics (First Grading)</a:t>
            </a:r>
          </a:p>
          <a:p>
            <a:pPr marL="742950" indent="-742950">
              <a:buAutoNum type="arabicPeriod"/>
            </a:pPr>
            <a:r>
              <a:rPr lang="fil-PH" sz="3600" dirty="0" smtClean="0"/>
              <a:t>Visualizes and represents numbers from 0 to 100 using variety of materials...# of school days = 4</a:t>
            </a:r>
            <a:endParaRPr lang="fil-PH" sz="1600" dirty="0"/>
          </a:p>
          <a:p>
            <a:pPr marL="742950" indent="-742950">
              <a:buAutoNum type="alphaUcPeriod" startAt="17"/>
            </a:pPr>
            <a:r>
              <a:rPr lang="fil-PH" sz="3000" dirty="0" smtClean="0"/>
              <a:t>Ihapa pila kabuok bola ang naa sa sulod sa kahon ug lingini ang numero sa hustong tubag.</a:t>
            </a:r>
          </a:p>
          <a:p>
            <a:pPr marL="742950" indent="-742950">
              <a:buNone/>
            </a:pPr>
            <a:r>
              <a:rPr lang="fil-PH" sz="3000" dirty="0" smtClean="0"/>
              <a:t>						  </a:t>
            </a:r>
            <a:r>
              <a:rPr lang="fil-PH" sz="4000" dirty="0" smtClean="0"/>
              <a:t>3,    5,    7,    9</a:t>
            </a:r>
            <a:endParaRPr lang="fil-PH" sz="3000" dirty="0" smtClean="0"/>
          </a:p>
          <a:p>
            <a:pPr marL="742950" indent="-742950">
              <a:buNone/>
            </a:pPr>
            <a:endParaRPr lang="fil-PH" sz="3600" dirty="0" smtClean="0"/>
          </a:p>
        </p:txBody>
      </p:sp>
      <p:sp>
        <p:nvSpPr>
          <p:cNvPr id="4" name="Rectangle 3"/>
          <p:cNvSpPr/>
          <p:nvPr/>
        </p:nvSpPr>
        <p:spPr>
          <a:xfrm>
            <a:off x="2286000" y="5257800"/>
            <a:ext cx="25908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l-PH"/>
          </a:p>
        </p:txBody>
      </p:sp>
      <p:sp>
        <p:nvSpPr>
          <p:cNvPr id="7" name="Arc 6"/>
          <p:cNvSpPr/>
          <p:nvPr/>
        </p:nvSpPr>
        <p:spPr>
          <a:xfrm>
            <a:off x="609600" y="5638800"/>
            <a:ext cx="45719" cy="4572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il-PH"/>
          </a:p>
        </p:txBody>
      </p:sp>
      <p:sp>
        <p:nvSpPr>
          <p:cNvPr id="2050" name="AutoShape 2" descr="Image result for ball"/>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il-PH"/>
          </a:p>
        </p:txBody>
      </p:sp>
      <p:pic>
        <p:nvPicPr>
          <p:cNvPr id="2051" name="Picture 3" descr="C:\Users\opolCS\Desktop\ball.jpg"/>
          <p:cNvPicPr>
            <a:picLocks noChangeAspect="1" noChangeArrowheads="1"/>
          </p:cNvPicPr>
          <p:nvPr/>
        </p:nvPicPr>
        <p:blipFill>
          <a:blip r:embed="rId3"/>
          <a:srcRect/>
          <a:stretch>
            <a:fillRect/>
          </a:stretch>
        </p:blipFill>
        <p:spPr bwMode="auto">
          <a:xfrm>
            <a:off x="2438400" y="5334000"/>
            <a:ext cx="685800" cy="685800"/>
          </a:xfrm>
          <a:prstGeom prst="rect">
            <a:avLst/>
          </a:prstGeom>
          <a:noFill/>
        </p:spPr>
      </p:pic>
      <p:pic>
        <p:nvPicPr>
          <p:cNvPr id="9" name="Picture 3" descr="C:\Users\opolCS\Desktop\ball.jpg"/>
          <p:cNvPicPr>
            <a:picLocks noChangeAspect="1" noChangeArrowheads="1"/>
          </p:cNvPicPr>
          <p:nvPr/>
        </p:nvPicPr>
        <p:blipFill>
          <a:blip r:embed="rId3"/>
          <a:srcRect/>
          <a:stretch>
            <a:fillRect/>
          </a:stretch>
        </p:blipFill>
        <p:spPr bwMode="auto">
          <a:xfrm>
            <a:off x="2895600" y="5867400"/>
            <a:ext cx="685800" cy="685800"/>
          </a:xfrm>
          <a:prstGeom prst="rect">
            <a:avLst/>
          </a:prstGeom>
          <a:noFill/>
        </p:spPr>
      </p:pic>
      <p:pic>
        <p:nvPicPr>
          <p:cNvPr id="10" name="Picture 3" descr="C:\Users\opolCS\Desktop\ball.jpg"/>
          <p:cNvPicPr>
            <a:picLocks noChangeAspect="1" noChangeArrowheads="1"/>
          </p:cNvPicPr>
          <p:nvPr/>
        </p:nvPicPr>
        <p:blipFill>
          <a:blip r:embed="rId3"/>
          <a:srcRect/>
          <a:stretch>
            <a:fillRect/>
          </a:stretch>
        </p:blipFill>
        <p:spPr bwMode="auto">
          <a:xfrm>
            <a:off x="3733800" y="5867400"/>
            <a:ext cx="685800" cy="685800"/>
          </a:xfrm>
          <a:prstGeom prst="rect">
            <a:avLst/>
          </a:prstGeom>
          <a:noFill/>
        </p:spPr>
      </p:pic>
      <p:pic>
        <p:nvPicPr>
          <p:cNvPr id="11" name="Picture 3" descr="C:\Users\opolCS\Desktop\ball.jpg"/>
          <p:cNvPicPr>
            <a:picLocks noChangeAspect="1" noChangeArrowheads="1"/>
          </p:cNvPicPr>
          <p:nvPr/>
        </p:nvPicPr>
        <p:blipFill>
          <a:blip r:embed="rId3"/>
          <a:srcRect/>
          <a:stretch>
            <a:fillRect/>
          </a:stretch>
        </p:blipFill>
        <p:spPr bwMode="auto">
          <a:xfrm>
            <a:off x="3352800" y="5334000"/>
            <a:ext cx="685800" cy="685800"/>
          </a:xfrm>
          <a:prstGeom prst="rect">
            <a:avLst/>
          </a:prstGeom>
          <a:noFill/>
        </p:spPr>
      </p:pic>
      <p:pic>
        <p:nvPicPr>
          <p:cNvPr id="12" name="Picture 3" descr="C:\Users\opolCS\Desktop\ball.jpg"/>
          <p:cNvPicPr>
            <a:picLocks noChangeAspect="1" noChangeArrowheads="1"/>
          </p:cNvPicPr>
          <p:nvPr/>
        </p:nvPicPr>
        <p:blipFill>
          <a:blip r:embed="rId3"/>
          <a:srcRect/>
          <a:stretch>
            <a:fillRect/>
          </a:stretch>
        </p:blipFill>
        <p:spPr bwMode="auto">
          <a:xfrm>
            <a:off x="4191000" y="5334000"/>
            <a:ext cx="685800" cy="6858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0288563">
  <a:themeElements>
    <a:clrScheme name="1028856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028856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028856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028856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028856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028856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028856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028856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028856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028856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028856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028856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028856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028856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10288563</Template>
  <TotalTime>1210</TotalTime>
  <Words>2056</Words>
  <Application>Microsoft Office PowerPoint</Application>
  <PresentationFormat>On-screen Show (4:3)</PresentationFormat>
  <Paragraphs>334</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10288563</vt:lpstr>
      <vt:lpstr>Revisiting the Learning Competencies</vt:lpstr>
      <vt:lpstr>CLASSROOM ASSESSMENT </vt:lpstr>
      <vt:lpstr>EXPECTED OUTPUTS</vt:lpstr>
      <vt:lpstr>T I M E    A L L O T M E N T (DO # 31, s. 2012)</vt:lpstr>
      <vt:lpstr>School Calendar  SY 2015-2016 (DO # 9, s. 2015)</vt:lpstr>
      <vt:lpstr>W O R K S H O P</vt:lpstr>
      <vt:lpstr>LEARNING COMPETENCIES (K to 12 BEC)</vt:lpstr>
      <vt:lpstr>LEARNING COMPETENCIES (K to 12 BEC)</vt:lpstr>
      <vt:lpstr>LEARNING COMPETENCIES (K to 12 BEC)</vt:lpstr>
      <vt:lpstr>Slide 10</vt:lpstr>
      <vt:lpstr>Slide 11</vt:lpstr>
      <vt:lpstr>O U T P U T   # 1</vt:lpstr>
      <vt:lpstr>O U T P U T   # 1</vt:lpstr>
      <vt:lpstr>O U T P U T   # 1</vt:lpstr>
      <vt:lpstr>O U T P U T   # 2</vt:lpstr>
      <vt:lpstr>O U T P U T   # 2</vt:lpstr>
      <vt:lpstr>O U T P U T   # 2</vt:lpstr>
      <vt:lpstr>O U T P U T   # 2</vt:lpstr>
      <vt:lpstr>AGREEMENT</vt:lpstr>
      <vt:lpstr>WORDS OF WISDOM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 van emman</dc:creator>
  <cp:lastModifiedBy>Jarales</cp:lastModifiedBy>
  <cp:revision>119</cp:revision>
  <dcterms:created xsi:type="dcterms:W3CDTF">2010-05-30T21:38:18Z</dcterms:created>
  <dcterms:modified xsi:type="dcterms:W3CDTF">2015-05-12T00:26:02Z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TC102885631033</vt:lpwstr>
  </property>
</Properties>
</file>