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264" y="5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l-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l-PH"/>
          </a:p>
        </p:txBody>
      </p:sp>
      <p:sp>
        <p:nvSpPr>
          <p:cNvPr id="4" name="Date Placeholder 3"/>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l-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5" name="Footer Placeholder 4"/>
          <p:cNvSpPr>
            <a:spLocks noGrp="1"/>
          </p:cNvSpPr>
          <p:nvPr>
            <p:ph type="ftr" sz="quarter" idx="11"/>
          </p:nvPr>
        </p:nvSpPr>
        <p:spPr/>
        <p:txBody>
          <a:bodyPr/>
          <a:lstStyle/>
          <a:p>
            <a:endParaRPr lang="fil-PH"/>
          </a:p>
        </p:txBody>
      </p:sp>
      <p:sp>
        <p:nvSpPr>
          <p:cNvPr id="6" name="Slide Number Placeholder 5"/>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Date Placeholder 4"/>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6" name="Footer Placeholder 5"/>
          <p:cNvSpPr>
            <a:spLocks noGrp="1"/>
          </p:cNvSpPr>
          <p:nvPr>
            <p:ph type="ftr" sz="quarter" idx="11"/>
          </p:nvPr>
        </p:nvSpPr>
        <p:spPr/>
        <p:txBody>
          <a:bodyPr/>
          <a:lstStyle/>
          <a:p>
            <a:endParaRPr lang="fil-PH"/>
          </a:p>
        </p:txBody>
      </p:sp>
      <p:sp>
        <p:nvSpPr>
          <p:cNvPr id="7" name="Slide Number Placeholder 6"/>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l-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6"/>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8" name="Footer Placeholder 7"/>
          <p:cNvSpPr>
            <a:spLocks noGrp="1"/>
          </p:cNvSpPr>
          <p:nvPr>
            <p:ph type="ftr" sz="quarter" idx="11"/>
          </p:nvPr>
        </p:nvSpPr>
        <p:spPr/>
        <p:txBody>
          <a:bodyPr/>
          <a:lstStyle/>
          <a:p>
            <a:endParaRPr lang="fil-PH"/>
          </a:p>
        </p:txBody>
      </p:sp>
      <p:sp>
        <p:nvSpPr>
          <p:cNvPr id="9" name="Slide Number Placeholder 8"/>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Date Placeholder 2"/>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4" name="Footer Placeholder 3"/>
          <p:cNvSpPr>
            <a:spLocks noGrp="1"/>
          </p:cNvSpPr>
          <p:nvPr>
            <p:ph type="ftr" sz="quarter" idx="11"/>
          </p:nvPr>
        </p:nvSpPr>
        <p:spPr/>
        <p:txBody>
          <a:bodyPr/>
          <a:lstStyle/>
          <a:p>
            <a:endParaRPr lang="fil-PH"/>
          </a:p>
        </p:txBody>
      </p:sp>
      <p:sp>
        <p:nvSpPr>
          <p:cNvPr id="5" name="Slide Number Placeholder 4"/>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3" name="Footer Placeholder 2"/>
          <p:cNvSpPr>
            <a:spLocks noGrp="1"/>
          </p:cNvSpPr>
          <p:nvPr>
            <p:ph type="ftr" sz="quarter" idx="11"/>
          </p:nvPr>
        </p:nvSpPr>
        <p:spPr/>
        <p:txBody>
          <a:bodyPr/>
          <a:lstStyle/>
          <a:p>
            <a:endParaRPr lang="fil-PH"/>
          </a:p>
        </p:txBody>
      </p:sp>
      <p:sp>
        <p:nvSpPr>
          <p:cNvPr id="4" name="Slide Number Placeholder 3"/>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6" name="Footer Placeholder 5"/>
          <p:cNvSpPr>
            <a:spLocks noGrp="1"/>
          </p:cNvSpPr>
          <p:nvPr>
            <p:ph type="ftr" sz="quarter" idx="11"/>
          </p:nvPr>
        </p:nvSpPr>
        <p:spPr/>
        <p:txBody>
          <a:bodyPr/>
          <a:lstStyle/>
          <a:p>
            <a:endParaRPr lang="fil-PH"/>
          </a:p>
        </p:txBody>
      </p:sp>
      <p:sp>
        <p:nvSpPr>
          <p:cNvPr id="7" name="Slide Number Placeholder 6"/>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l-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l-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54813-D907-439A-B9B1-7DF7A599F6D1}" type="datetimeFigureOut">
              <a:rPr lang="fil-PH" smtClean="0"/>
              <a:pPr/>
              <a:t>11/7/2018</a:t>
            </a:fld>
            <a:endParaRPr lang="fil-PH"/>
          </a:p>
        </p:txBody>
      </p:sp>
      <p:sp>
        <p:nvSpPr>
          <p:cNvPr id="6" name="Footer Placeholder 5"/>
          <p:cNvSpPr>
            <a:spLocks noGrp="1"/>
          </p:cNvSpPr>
          <p:nvPr>
            <p:ph type="ftr" sz="quarter" idx="11"/>
          </p:nvPr>
        </p:nvSpPr>
        <p:spPr/>
        <p:txBody>
          <a:bodyPr/>
          <a:lstStyle/>
          <a:p>
            <a:endParaRPr lang="fil-PH"/>
          </a:p>
        </p:txBody>
      </p:sp>
      <p:sp>
        <p:nvSpPr>
          <p:cNvPr id="7" name="Slide Number Placeholder 6"/>
          <p:cNvSpPr>
            <a:spLocks noGrp="1"/>
          </p:cNvSpPr>
          <p:nvPr>
            <p:ph type="sldNum" sz="quarter" idx="12"/>
          </p:nvPr>
        </p:nvSpPr>
        <p:spPr/>
        <p:txBody>
          <a:bodyPr/>
          <a:lstStyle/>
          <a:p>
            <a:fld id="{5912D7C9-6740-4C50-9065-6101F17E6370}" type="slidenum">
              <a:rPr lang="fil-PH" smtClean="0"/>
              <a:pPr/>
              <a:t>‹#›</a:t>
            </a:fld>
            <a:endParaRPr lang="fil-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l-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54813-D907-439A-B9B1-7DF7A599F6D1}" type="datetimeFigureOut">
              <a:rPr lang="fil-PH" smtClean="0"/>
              <a:pPr/>
              <a:t>11/7/2018</a:t>
            </a:fld>
            <a:endParaRPr lang="fil-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l-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12D7C9-6740-4C50-9065-6101F17E6370}" type="slidenum">
              <a:rPr lang="fil-PH" smtClean="0"/>
              <a:pPr/>
              <a:t>‹#›</a:t>
            </a:fld>
            <a:endParaRPr lang="fil-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600"/>
          </a:xfrm>
        </p:spPr>
        <p:txBody>
          <a:bodyPr>
            <a:normAutofit fontScale="90000"/>
          </a:bodyPr>
          <a:lstStyle/>
          <a:p>
            <a:r>
              <a:rPr lang="fil-PH" dirty="0" smtClean="0"/>
              <a:t>REVISED SBM ASSESSMENT TOOL</a:t>
            </a:r>
            <a:endParaRPr lang="fil-PH" dirty="0"/>
          </a:p>
        </p:txBody>
      </p:sp>
      <p:sp>
        <p:nvSpPr>
          <p:cNvPr id="3" name="Subtitle 2"/>
          <p:cNvSpPr>
            <a:spLocks noGrp="1"/>
          </p:cNvSpPr>
          <p:nvPr>
            <p:ph type="subTitle" idx="1"/>
          </p:nvPr>
        </p:nvSpPr>
        <p:spPr>
          <a:xfrm>
            <a:off x="228600" y="1066800"/>
            <a:ext cx="8686800" cy="5562600"/>
          </a:xfrm>
        </p:spPr>
        <p:txBody>
          <a:bodyPr>
            <a:normAutofit/>
          </a:bodyPr>
          <a:lstStyle/>
          <a:p>
            <a:pPr algn="l"/>
            <a:r>
              <a:rPr lang="fil-PH" sz="1800" dirty="0" smtClean="0"/>
              <a:t>Name of School:_______________     Division: _______________  Date: ____________</a:t>
            </a:r>
          </a:p>
          <a:p>
            <a:pPr algn="l"/>
            <a:endParaRPr lang="fil-PH" sz="1800" dirty="0"/>
          </a:p>
        </p:txBody>
      </p:sp>
      <p:graphicFrame>
        <p:nvGraphicFramePr>
          <p:cNvPr id="4" name="Table 3"/>
          <p:cNvGraphicFramePr>
            <a:graphicFrameLocks noGrp="1"/>
          </p:cNvGraphicFramePr>
          <p:nvPr/>
        </p:nvGraphicFramePr>
        <p:xfrm>
          <a:off x="152403" y="1524000"/>
          <a:ext cx="8839194" cy="502412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381000">
                <a:tc gridSpan="7">
                  <a:txBody>
                    <a:bodyPr/>
                    <a:lstStyle/>
                    <a:p>
                      <a:r>
                        <a:rPr lang="fil-PH" dirty="0" smtClean="0"/>
                        <a:t>A. LEADERSHIP AND GOVERNANCE</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r>
              <a:tr h="609600">
                <a:tc gridSpan="7">
                  <a:txBody>
                    <a:bodyPr/>
                    <a:lstStyle/>
                    <a:p>
                      <a:r>
                        <a:rPr lang="fil-PH" dirty="0" smtClean="0"/>
                        <a:t>A network of leadership and governance guides the education system to achieve its shared vision, mission and goals making them and relevant to the context and diverse environments.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r>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1. In place is a Development Plan (e.g. SIP) developed collaboratively by the stakeholders of the school and community</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600" dirty="0" smtClean="0"/>
                        <a:t>SIP-AIP (Extent of participation of stakeholders)</a:t>
                      </a:r>
                    </a:p>
                    <a:p>
                      <a:pPr>
                        <a:buFont typeface="Arial" charset="0"/>
                        <a:buChar char="•"/>
                      </a:pPr>
                      <a:r>
                        <a:rPr lang="fil-PH" sz="1600" dirty="0" smtClean="0"/>
                        <a:t>Annual Procurement Plan</a:t>
                      </a:r>
                    </a:p>
                    <a:p>
                      <a:pPr>
                        <a:buFont typeface="Arial" charset="0"/>
                        <a:buChar char="•"/>
                      </a:pPr>
                      <a:r>
                        <a:rPr lang="fil-PH" sz="1600" dirty="0" smtClean="0"/>
                        <a:t>Annual Budget</a:t>
                      </a:r>
                    </a:p>
                    <a:p>
                      <a:pPr>
                        <a:buFont typeface="Arial" charset="0"/>
                        <a:buChar char="•"/>
                      </a:pPr>
                      <a:r>
                        <a:rPr lang="fil-PH" sz="1600" dirty="0" smtClean="0"/>
                        <a:t>Documentation of SIP Process (Minutes of the Meeting, Attendance,</a:t>
                      </a:r>
                      <a:r>
                        <a:rPr lang="fil-PH" dirty="0" smtClean="0"/>
                        <a:t> Photos)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300" dirty="0" smtClean="0"/>
                        <a:t>The development plan guided by the school’s vision, mission and goal (VMG) isdeveloped throough the leadership of the school and the participation</a:t>
                      </a:r>
                      <a:r>
                        <a:rPr lang="fil-PH" sz="1300" baseline="0" dirty="0" smtClean="0"/>
                        <a:t> of some invited community stakeholders</a:t>
                      </a:r>
                      <a:r>
                        <a:rPr lang="fil-PH" baseline="0" dirty="0" smtClean="0"/>
                        <a:t>.</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The development</a:t>
                      </a:r>
                      <a:r>
                        <a:rPr lang="fil-PH" sz="1600" baseline="0" dirty="0" smtClean="0"/>
                        <a:t> plan is evolved through the shared leadership of the school and the community stakeholders.</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The development plan is enhanced with the coimmunity with the community performing the leadership roles and the school providing technical</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61848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5. Appropriate assessment tools</a:t>
                      </a:r>
                      <a:r>
                        <a:rPr lang="fil-PH" baseline="0" dirty="0" smtClean="0"/>
                        <a:t> for teaching and learning are continuously reviewed and improved, and assessment results are contextualized to the learner and local situation and attainment of relevant life skills.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200" baseline="0" dirty="0" smtClean="0"/>
                        <a:t>Teachers’ Test Notebook</a:t>
                      </a:r>
                    </a:p>
                    <a:p>
                      <a:pPr>
                        <a:buFont typeface="Arial" charset="0"/>
                        <a:buChar char="•"/>
                      </a:pPr>
                      <a:r>
                        <a:rPr lang="fil-PH" sz="1200" baseline="0" dirty="0" smtClean="0"/>
                        <a:t>Teachers’ Portfolio</a:t>
                      </a:r>
                    </a:p>
                    <a:p>
                      <a:pPr>
                        <a:buFont typeface="Arial" charset="0"/>
                        <a:buChar char="•"/>
                      </a:pPr>
                      <a:r>
                        <a:rPr lang="fil-PH" sz="1200" baseline="0" dirty="0" smtClean="0"/>
                        <a:t>Test Results &amp; Analysis of any the following Tools:</a:t>
                      </a:r>
                    </a:p>
                    <a:p>
                      <a:pPr>
                        <a:buFont typeface="Arial" charset="0"/>
                        <a:buChar char="•"/>
                      </a:pPr>
                      <a:r>
                        <a:rPr lang="fil-PH" sz="1200" baseline="0" dirty="0" smtClean="0"/>
                        <a:t>-EGRA resulting to ARATA</a:t>
                      </a:r>
                    </a:p>
                    <a:p>
                      <a:pPr>
                        <a:buFont typeface="Arial" charset="0"/>
                        <a:buChar char="•"/>
                      </a:pPr>
                      <a:r>
                        <a:rPr lang="fil-PH" sz="1200" baseline="0" dirty="0" smtClean="0"/>
                        <a:t>-Phil-IRI results used in developing Reading Program</a:t>
                      </a:r>
                    </a:p>
                    <a:p>
                      <a:pPr>
                        <a:buFont typeface="Arial" charset="0"/>
                        <a:buChar char="•"/>
                      </a:pPr>
                      <a:r>
                        <a:rPr lang="fil-PH" sz="1200" baseline="0" dirty="0" smtClean="0"/>
                        <a:t>Pre-Test/Diagnostic Tests</a:t>
                      </a:r>
                    </a:p>
                    <a:p>
                      <a:pPr>
                        <a:buFont typeface="Arial" charset="0"/>
                        <a:buChar char="•"/>
                      </a:pPr>
                      <a:r>
                        <a:rPr lang="fil-PH" sz="1200" baseline="0" dirty="0" smtClean="0"/>
                        <a:t>-Formative/Summative Tests (HOTS or aligned with KPUP) used in designing Remediation Programs</a:t>
                      </a:r>
                    </a:p>
                    <a:p>
                      <a:pPr>
                        <a:buFont typeface="Arial" charset="0"/>
                        <a:buChar char="•"/>
                      </a:pPr>
                      <a:r>
                        <a:rPr lang="fil-PH" sz="1200" baseline="0" dirty="0" smtClean="0"/>
                        <a:t>Enhanced Assessment Tools adopted from Partners (sx. Save the Children:QLE (ECCD &amp; Basic Ed.; Literacy Boost:Basic Ed.,etc.)</a:t>
                      </a:r>
                      <a:endParaRPr lang="fil-PH" sz="14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The assessment tools are reviewed by the school community  and results are shared with community stakeholders.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The assessment</a:t>
                      </a:r>
                      <a:r>
                        <a:rPr lang="fil-PH" sz="1400" baseline="0" dirty="0" smtClean="0"/>
                        <a:t> tools are reviewed by the school community and results are shared with community stakeholders.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Schools assessment results</a:t>
                      </a:r>
                      <a:r>
                        <a:rPr lang="fil-PH" sz="1400" baseline="0" dirty="0" smtClean="0"/>
                        <a:t> are used to develop learning programs that are suited to community, and customized to each learners’ context, results of which are used for collaborative decision-making.</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58800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600" dirty="0" smtClean="0"/>
                        <a:t>6. Learning managers</a:t>
                      </a:r>
                      <a:r>
                        <a:rPr lang="fil-PH" sz="1600" baseline="0" dirty="0" smtClean="0"/>
                        <a:t> and facilitators (teachers, administrators and community members) nurture values and environments that are protective of all children and demonstrate behaviors  consistent to the organization’s vision, mission and goals.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400" baseline="0" dirty="0" smtClean="0"/>
                        <a:t>Child Protection Policy Implementation Report cum CFSS</a:t>
                      </a:r>
                    </a:p>
                    <a:p>
                      <a:pPr>
                        <a:buFont typeface="Arial" charset="0"/>
                        <a:buChar char="•"/>
                      </a:pPr>
                      <a:r>
                        <a:rPr lang="fil-PH" sz="1400" baseline="0" dirty="0" smtClean="0"/>
                        <a:t>Co-curricular Activities Report (ex. Scouting, Religious Instruction, Science Camp, etc.) </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Stakeholders </a:t>
                      </a:r>
                      <a:r>
                        <a:rPr lang="fil-PH" sz="1200" dirty="0" smtClean="0"/>
                        <a:t>are aware of child/ learner-centered,</a:t>
                      </a:r>
                      <a:r>
                        <a:rPr lang="fil-PH" sz="1200" baseline="0" dirty="0" smtClean="0"/>
                        <a:t> rights-based, and inclusive  principles of education.</a:t>
                      </a:r>
                    </a:p>
                    <a:p>
                      <a:endParaRPr lang="fil-PH" sz="1200" baseline="0" dirty="0" smtClean="0"/>
                    </a:p>
                    <a:p>
                      <a:r>
                        <a:rPr lang="fil-PH" sz="1200" baseline="0" dirty="0" smtClean="0"/>
                        <a:t>Learning managers  and facilitators conduct activities aimed to </a:t>
                      </a:r>
                      <a:r>
                        <a:rPr lang="fil-PH" sz="1200" baseline="0" dirty="0" smtClean="0"/>
                        <a:t>increase stakeholders awareness and commitment to fundamental rights of children and the basic principle of educating them.</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Stakeholders begin to practice child/learner-centered principles of education in the design of support to education. Learning managers and facilitators apply</a:t>
                      </a:r>
                      <a:r>
                        <a:rPr lang="fil-PH" sz="1400" baseline="0" dirty="0" smtClean="0"/>
                        <a:t> the principles in designing learning materials.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Learning environments method and resources and community driven, inclusive and adherent to child’s rights and protection requirements.</a:t>
                      </a:r>
                    </a:p>
                    <a:p>
                      <a:endParaRPr lang="fil-PH" sz="1400" dirty="0" smtClean="0"/>
                    </a:p>
                    <a:p>
                      <a:r>
                        <a:rPr lang="fil-PH" sz="1400" dirty="0" smtClean="0"/>
                        <a:t>Learning managers and facilitators observe learners’ rights from designing  the curriculum to structuring the whole learning environment.</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75564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500" dirty="0" smtClean="0"/>
                        <a:t>7. Methods of resources arelearner and community-friendly, enjoyable, safe, inclusive, accessible and aimed at developing self-directed</a:t>
                      </a:r>
                      <a:r>
                        <a:rPr lang="fil-PH" sz="1500" baseline="0" dirty="0" smtClean="0"/>
                        <a:t> learners. Learners are equipped with essential knowledge, skills, and values to assume responsibility and accountability for their own learning.</a:t>
                      </a:r>
                      <a:endParaRPr lang="fil-PH" sz="15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400" baseline="0" dirty="0" smtClean="0"/>
                        <a:t>Daily Lesson Log/Lesson Plans</a:t>
                      </a:r>
                    </a:p>
                    <a:p>
                      <a:pPr>
                        <a:buFont typeface="Arial" charset="0"/>
                        <a:buChar char="•"/>
                      </a:pPr>
                      <a:r>
                        <a:rPr lang="fil-PH" sz="1400" baseline="0" dirty="0" smtClean="0"/>
                        <a:t>Student’s Portfolio</a:t>
                      </a:r>
                    </a:p>
                    <a:p>
                      <a:pPr>
                        <a:buFont typeface="Arial" charset="0"/>
                        <a:buChar char="•"/>
                      </a:pPr>
                      <a:r>
                        <a:rPr lang="fil-PH" sz="1400" baseline="0" dirty="0" smtClean="0"/>
                        <a:t>Library</a:t>
                      </a:r>
                    </a:p>
                    <a:p>
                      <a:pPr>
                        <a:buFont typeface="Arial" charset="0"/>
                        <a:buChar char="•"/>
                      </a:pPr>
                      <a:r>
                        <a:rPr lang="fil-PH" sz="1400" baseline="0" dirty="0" smtClean="0"/>
                        <a:t>Guidance Services</a:t>
                      </a:r>
                    </a:p>
                    <a:p>
                      <a:pPr>
                        <a:buFont typeface="Arial" charset="0"/>
                        <a:buChar char="•"/>
                      </a:pPr>
                      <a:r>
                        <a:rPr lang="fil-PH" sz="1400" baseline="0" dirty="0" smtClean="0"/>
                        <a:t>Computer Laboratory</a:t>
                      </a:r>
                    </a:p>
                    <a:p>
                      <a:pPr>
                        <a:buFont typeface="Arial" charset="0"/>
                        <a:buChar char="•"/>
                      </a:pPr>
                      <a:r>
                        <a:rPr lang="fil-PH" sz="1400" baseline="0" dirty="0" smtClean="0"/>
                        <a:t>ADM Modules</a:t>
                      </a:r>
                    </a:p>
                    <a:p>
                      <a:pPr>
                        <a:buFont typeface="Arial" charset="0"/>
                        <a:buChar char="•"/>
                      </a:pPr>
                      <a:r>
                        <a:rPr lang="fil-PH" sz="1400" baseline="0" dirty="0" smtClean="0"/>
                        <a:t>Awards received by Learners</a:t>
                      </a:r>
                    </a:p>
                    <a:p>
                      <a:pPr>
                        <a:buFont typeface="Arial" charset="0"/>
                        <a:buChar char="•"/>
                      </a:pPr>
                      <a:r>
                        <a:rPr lang="fil-PH" sz="1400" baseline="0" dirty="0" smtClean="0"/>
                        <a:t>Learners-initiated projects</a:t>
                      </a:r>
                    </a:p>
                    <a:p>
                      <a:pPr>
                        <a:buFont typeface="Arial" charset="0"/>
                        <a:buChar char="•"/>
                      </a:pPr>
                      <a:r>
                        <a:rPr lang="fil-PH" sz="1400" baseline="0" dirty="0" smtClean="0"/>
                        <a:t>Classroom structuring</a:t>
                      </a:r>
                    </a:p>
                    <a:p>
                      <a:pPr>
                        <a:buFont typeface="Arial" charset="0"/>
                        <a:buChar char="•"/>
                      </a:pPr>
                      <a:r>
                        <a:rPr lang="fil-PH" sz="1400" baseline="0" dirty="0" smtClean="0"/>
                        <a:t>Reading Centers</a:t>
                      </a:r>
                    </a:p>
                    <a:p>
                      <a:pPr>
                        <a:buFont typeface="Arial" charset="0"/>
                        <a:buChar char="•"/>
                      </a:pPr>
                      <a:r>
                        <a:rPr lang="fil-PH" sz="1400" baseline="0" dirty="0" smtClean="0"/>
                        <a:t>Study Lounge</a:t>
                      </a:r>
                      <a:endParaRPr lang="fil-PH" sz="14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Practices, tools and materials for developing self-directed learners are highly observable in school, but not in the home or in the community.</a:t>
                      </a:r>
                    </a:p>
                    <a:p>
                      <a:endParaRPr lang="fil-PH" sz="1200" dirty="0" smtClean="0"/>
                    </a:p>
                    <a:p>
                      <a:r>
                        <a:rPr lang="fil-PH" sz="1200" dirty="0" smtClean="0"/>
                        <a:t>Learning programs</a:t>
                      </a:r>
                      <a:r>
                        <a:rPr lang="fil-PH" sz="1200" baseline="0" dirty="0" smtClean="0"/>
                        <a:t> are designed and developed to produce learners who are responsible and accountable for their learning.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Practices, tools, and materials for developing self directed learners are beginning to emerge in the homes and the community.</a:t>
                      </a:r>
                    </a:p>
                    <a:p>
                      <a:endParaRPr lang="fil-PH" sz="1400" dirty="0" smtClean="0"/>
                    </a:p>
                    <a:p>
                      <a:r>
                        <a:rPr lang="fil-PH" sz="1400" dirty="0" smtClean="0"/>
                        <a:t>The program is collaboratively implemented and monitored by teachers and parents to ensure that it produces desired learners.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There is continuous exchange of information, sharing of expertise and materials among the schools, home and community for the development of self-directed learners.</a:t>
                      </a:r>
                    </a:p>
                    <a:p>
                      <a:r>
                        <a:rPr lang="fil-PH" sz="1400" dirty="0" smtClean="0"/>
                        <a:t>The program is mainstreamed</a:t>
                      </a:r>
                      <a:r>
                        <a:rPr lang="fil-PH" sz="1400" baseline="0" dirty="0" smtClean="0"/>
                        <a:t> but  continuously  improved to make relevant to emergent demands.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600"/>
          </a:xfrm>
        </p:spPr>
        <p:txBody>
          <a:bodyPr>
            <a:normAutofit fontScale="90000"/>
          </a:bodyPr>
          <a:lstStyle/>
          <a:p>
            <a:r>
              <a:rPr lang="fil-PH" dirty="0" smtClean="0"/>
              <a:t>REVISED SBM ASSESSMENT TOOL</a:t>
            </a:r>
            <a:endParaRPr lang="fil-PH" dirty="0"/>
          </a:p>
        </p:txBody>
      </p:sp>
      <p:sp>
        <p:nvSpPr>
          <p:cNvPr id="3" name="Subtitle 2"/>
          <p:cNvSpPr>
            <a:spLocks noGrp="1"/>
          </p:cNvSpPr>
          <p:nvPr>
            <p:ph type="subTitle" idx="1"/>
          </p:nvPr>
        </p:nvSpPr>
        <p:spPr>
          <a:xfrm>
            <a:off x="228600" y="1066800"/>
            <a:ext cx="8686800" cy="5562600"/>
          </a:xfrm>
        </p:spPr>
        <p:txBody>
          <a:bodyPr>
            <a:normAutofit/>
          </a:bodyPr>
          <a:lstStyle/>
          <a:p>
            <a:pPr algn="l"/>
            <a:r>
              <a:rPr lang="fil-PH" sz="1800" dirty="0" smtClean="0"/>
              <a:t>Name of School:_______________     Division: _______________  Date: ____________</a:t>
            </a:r>
          </a:p>
          <a:p>
            <a:pPr algn="l"/>
            <a:endParaRPr lang="fil-PH" sz="1800" dirty="0"/>
          </a:p>
        </p:txBody>
      </p:sp>
      <p:graphicFrame>
        <p:nvGraphicFramePr>
          <p:cNvPr id="4" name="Table 3"/>
          <p:cNvGraphicFramePr>
            <a:graphicFrameLocks noGrp="1"/>
          </p:cNvGraphicFramePr>
          <p:nvPr/>
        </p:nvGraphicFramePr>
        <p:xfrm>
          <a:off x="152403" y="1524000"/>
          <a:ext cx="8839194" cy="510032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381000">
                <a:tc gridSpan="7">
                  <a:txBody>
                    <a:bodyPr/>
                    <a:lstStyle/>
                    <a:p>
                      <a:r>
                        <a:rPr lang="fil-PH" dirty="0" smtClean="0"/>
                        <a:t>C. ACCOUNTABILITY &amp; CONTINUOUS IMPROVEMENT</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r>
              <a:tr h="609600">
                <a:tc gridSpan="7">
                  <a:txBody>
                    <a:bodyPr/>
                    <a:lstStyle/>
                    <a:p>
                      <a:r>
                        <a:rPr lang="fil-PH" dirty="0" smtClean="0"/>
                        <a:t>A clear, transparent, inclusive, and responsive</a:t>
                      </a:r>
                      <a:r>
                        <a:rPr lang="fil-PH" baseline="0" dirty="0" smtClean="0"/>
                        <a:t> accountability system is in place, collaboratively developed by community, which monitors performance and acts appropriately on gaps and gains</a:t>
                      </a:r>
                      <a:r>
                        <a:rPr lang="fil-PH" dirty="0" smtClean="0"/>
                        <a:t>.</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r>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700" dirty="0" smtClean="0"/>
                        <a:t>1. </a:t>
                      </a:r>
                      <a:r>
                        <a:rPr lang="fil-PH" sz="1700" dirty="0" smtClean="0"/>
                        <a:t>Roles and responsibilities</a:t>
                      </a:r>
                      <a:r>
                        <a:rPr lang="fil-PH" sz="1700" baseline="0" dirty="0" smtClean="0"/>
                        <a:t> of accountable person/s and collective body/ies are clearly defined and agreed upon by community stakeholders.</a:t>
                      </a:r>
                      <a:endParaRPr lang="fil-PH" sz="17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000" dirty="0" smtClean="0"/>
                        <a:t>Structure of School Accountable</a:t>
                      </a:r>
                      <a:r>
                        <a:rPr lang="fil-PH" sz="1000" baseline="0" dirty="0" smtClean="0"/>
                        <a:t> Organizations:</a:t>
                      </a:r>
                    </a:p>
                    <a:p>
                      <a:pPr>
                        <a:buFont typeface="Arial" charset="0"/>
                        <a:buChar char="•"/>
                      </a:pPr>
                      <a:r>
                        <a:rPr lang="fil-PH" sz="1000" baseline="0" dirty="0" smtClean="0"/>
                        <a:t>School Faculty Association-CBL</a:t>
                      </a:r>
                    </a:p>
                    <a:p>
                      <a:pPr>
                        <a:buFont typeface="Arial" charset="0"/>
                        <a:buChar char="•"/>
                      </a:pPr>
                      <a:r>
                        <a:rPr lang="fil-PH" sz="1000" baseline="0" dirty="0" smtClean="0"/>
                        <a:t>School Governing Council Structure (SGC)</a:t>
                      </a:r>
                    </a:p>
                    <a:p>
                      <a:pPr>
                        <a:buFont typeface="Arial" charset="0"/>
                        <a:buChar char="•"/>
                      </a:pPr>
                      <a:r>
                        <a:rPr lang="fil-PH" sz="1000" baseline="0" dirty="0" smtClean="0"/>
                        <a:t>Parents-Teachers Association-CBL (DO No. 54, s.2009, DO No. 67, s. 2009</a:t>
                      </a:r>
                    </a:p>
                    <a:p>
                      <a:pPr>
                        <a:buFont typeface="Arial" charset="0"/>
                        <a:buChar char="•"/>
                      </a:pPr>
                      <a:r>
                        <a:rPr lang="fil-PH" sz="1000" baseline="0" dirty="0" smtClean="0"/>
                        <a:t>Supreme Student Government/Supreme Pupil Government (DM 4, s. 2012)</a:t>
                      </a:r>
                    </a:p>
                    <a:p>
                      <a:pPr>
                        <a:buFont typeface="Arial" charset="0"/>
                        <a:buChar char="•"/>
                      </a:pPr>
                      <a:r>
                        <a:rPr lang="fil-PH" sz="1000" baseline="0" dirty="0" smtClean="0"/>
                        <a:t>Attendance, Photos, Minutes of the Meeting regarding the crafting of definition of Roles and Responsibilities of School, Organization (PTA, SGC, SSG, SPG, FC, etc.)</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There is an active party that initiates clarification of the roles and responsibilities in education delivery.</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300" dirty="0" smtClean="0"/>
                        <a:t>The stakeholders are engaged in clarifying and defining</a:t>
                      </a:r>
                      <a:r>
                        <a:rPr lang="fil-PH" sz="1300" baseline="0" dirty="0" smtClean="0"/>
                        <a:t> their specific roles and responsibilities.</a:t>
                      </a:r>
                      <a:endParaRPr lang="fil-PH" sz="13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Shared and participatory processes are used in determining roles, responsibilities and accountabilities of stakeholders in managing and sujpporting education.</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22224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500" dirty="0" smtClean="0"/>
                        <a:t>2. Achievement of goals is</a:t>
                      </a:r>
                      <a:r>
                        <a:rPr lang="fil-PH" sz="1500" baseline="0" dirty="0" smtClean="0"/>
                        <a:t> recognized based on a collaboratively developed performance accountability system; gaps are addressed through appropriate action.</a:t>
                      </a:r>
                      <a:endParaRPr lang="fil-PH" sz="15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None/>
                      </a:pPr>
                      <a:r>
                        <a:rPr lang="fil-PH" sz="1400" baseline="0" dirty="0" smtClean="0"/>
                        <a:t>Appropriate actions to address gaps based on the following:</a:t>
                      </a:r>
                    </a:p>
                    <a:p>
                      <a:pPr>
                        <a:buFont typeface="Arial" charset="0"/>
                        <a:buNone/>
                      </a:pPr>
                      <a:r>
                        <a:rPr lang="fil-PH" sz="1400" baseline="0" dirty="0" smtClean="0"/>
                        <a:t>*SMEPA Implementation</a:t>
                      </a:r>
                    </a:p>
                    <a:p>
                      <a:pPr>
                        <a:buFont typeface="Arial" charset="0"/>
                        <a:buNone/>
                      </a:pPr>
                      <a:r>
                        <a:rPr lang="fil-PH" sz="1400" baseline="0" dirty="0" smtClean="0"/>
                        <a:t>*Recognition and incentive system</a:t>
                      </a:r>
                    </a:p>
                    <a:p>
                      <a:pPr>
                        <a:buFont typeface="Arial" charset="0"/>
                        <a:buNone/>
                      </a:pPr>
                      <a:r>
                        <a:rPr lang="fil-PH" sz="1400" baseline="0" dirty="0" smtClean="0"/>
                        <a:t>*General PTA Assembly Meetings</a:t>
                      </a:r>
                    </a:p>
                    <a:p>
                      <a:pPr>
                        <a:buFont typeface="Arial" charset="0"/>
                        <a:buNone/>
                      </a:pPr>
                      <a:r>
                        <a:rPr lang="fil-PH" sz="1400" baseline="0" dirty="0" smtClean="0"/>
                        <a:t>*Homeroom PTA Meetings</a:t>
                      </a:r>
                    </a:p>
                    <a:p>
                      <a:pPr>
                        <a:buFont typeface="Arial" charset="0"/>
                        <a:buNone/>
                      </a:pPr>
                      <a:r>
                        <a:rPr lang="fil-PH" sz="1400" baseline="0" dirty="0" smtClean="0"/>
                        <a:t>-Attendance, Photos, Minutes of the Meeting in the development/capability building program on Performance Accountability System (SMEPA)</a:t>
                      </a:r>
                      <a:endParaRPr lang="fil-PH" sz="14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Performance accountabilty is practiced  at the school level.</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A community level accountabilty system is evolving from school-initiatives. </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A community-accepted performance accountability, recognition and incentive system is being practiced.</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461264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500" dirty="0" smtClean="0"/>
                        <a:t>3. The accountability system is owned by the community and is continuously</a:t>
                      </a:r>
                      <a:r>
                        <a:rPr lang="fil-PH" sz="1500" baseline="0" dirty="0" smtClean="0"/>
                        <a:t>  enhanced to ensure that management  structures and mechanisms are responsive to the emerging learning needs and demands of the community.</a:t>
                      </a:r>
                      <a:endParaRPr lang="fil-PH" sz="15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None/>
                      </a:pPr>
                      <a:r>
                        <a:rPr lang="fil-PH" sz="1400" baseline="0" dirty="0" smtClean="0"/>
                        <a:t>*Accountabilty System processes, mechanisms and tools</a:t>
                      </a:r>
                    </a:p>
                    <a:p>
                      <a:pPr>
                        <a:buFontTx/>
                        <a:buChar char="-"/>
                      </a:pPr>
                      <a:r>
                        <a:rPr lang="fil-PH" sz="1400" baseline="0" dirty="0" smtClean="0"/>
                        <a:t>Atendance, Photos, Minutes of the Meeting of the Enhancvement and Review of M &amp; E System </a:t>
                      </a:r>
                    </a:p>
                    <a:p>
                      <a:pPr>
                        <a:buFontTx/>
                        <a:buChar char="-"/>
                      </a:pPr>
                      <a:r>
                        <a:rPr lang="fil-PH" sz="1400" baseline="0" dirty="0" smtClean="0"/>
                        <a:t>School Report Card-State of the School Address (SOSA)</a:t>
                      </a:r>
                      <a:endParaRPr lang="fil-PH" sz="14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The school articulates the accountability assessment framework  with basic componets, including implementation guidelines to the stakeholders</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Stakeholders are engaged in the development and operation of an appropriate accountability assessment 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School community stakeholders continuously  and collaboratively</a:t>
                      </a:r>
                      <a:r>
                        <a:rPr lang="fil-PH" sz="1400" baseline="0" dirty="0" smtClean="0"/>
                        <a:t> review and enhance accountability systems’ processes, mechanisms and tools.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607568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500" dirty="0" smtClean="0"/>
                        <a:t>4. Accountabilty</a:t>
                      </a:r>
                      <a:r>
                        <a:rPr lang="fil-PH" sz="1500" baseline="0" dirty="0" smtClean="0"/>
                        <a:t> assessment criteria and tools, feedback mechanisms, and information collection and validation techniques and processes are inclusive and collaboratively developed and agreed upon.</a:t>
                      </a:r>
                      <a:endParaRPr lang="fil-PH" sz="15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None/>
                      </a:pPr>
                      <a:r>
                        <a:rPr lang="fil-PH" sz="1050" baseline="0" dirty="0" smtClean="0"/>
                        <a:t>*Assessment Tools: Clients’ Satisfaction Survey, Parent’s Opennionaire , Checklist Form, Survey Questionnaire, Tracer Study Tool, School Report Cards</a:t>
                      </a:r>
                    </a:p>
                    <a:p>
                      <a:pPr>
                        <a:buFont typeface="Arial" charset="0"/>
                        <a:buChar char="•"/>
                      </a:pPr>
                      <a:r>
                        <a:rPr lang="fil-PH" sz="1050" baseline="0" dirty="0" smtClean="0"/>
                        <a:t>Feedback Mechanisms: Gen. Assembly Meeting, Education Summit, Stakeholders Forum, School Report Card, State of the School Address (SOSA), Parents’ Conference, School Website, Home Visitation, School Bulletin, Parenting Seminar</a:t>
                      </a:r>
                    </a:p>
                    <a:p>
                      <a:pPr>
                        <a:buFont typeface="Arial" charset="0"/>
                        <a:buChar char="•"/>
                      </a:pPr>
                      <a:r>
                        <a:rPr lang="fil-PH" sz="1050" baseline="0" dirty="0" smtClean="0"/>
                        <a:t>Information Collection: Sampling-Convenient &amp; Purposive, Suggestion Box, Documentation, Conduct Survey</a:t>
                      </a:r>
                    </a:p>
                    <a:p>
                      <a:pPr>
                        <a:buFont typeface="Arial" charset="0"/>
                        <a:buChar char="•"/>
                      </a:pPr>
                      <a:r>
                        <a:rPr lang="fil-PH" sz="1050" baseline="0" dirty="0" smtClean="0"/>
                        <a:t>Validation Techniques and Processes: FGD, Participation, Brainstorming Interview, Triangulation, Observation-Direct &amp; Indirect</a:t>
                      </a:r>
                    </a:p>
                    <a:p>
                      <a:pPr>
                        <a:buFont typeface="Arial" charset="0"/>
                        <a:buNone/>
                      </a:pPr>
                      <a:r>
                        <a:rPr lang="fil-PH" sz="1050" baseline="0" dirty="0" smtClean="0"/>
                        <a:t>-Atendance, Photos, Minutes of the meeting in the  development of accountability assessment criteria.</a:t>
                      </a:r>
                      <a:endParaRPr lang="fil-PH" sz="11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The school, with the participation of stakeholders, accountability assessment framework with basic componets, including implementation</a:t>
                      </a:r>
                      <a:r>
                        <a:rPr lang="fil-PH" sz="1200" baseline="0" dirty="0" smtClean="0"/>
                        <a:t> guidelines.</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Stakeholders areb engaged in development and operation of an appropriate accountability assessment 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Stakeholders continuously and collaboratively review and enhance accountability systems; processes, mechanisms and tools.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81660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500" dirty="0" smtClean="0"/>
                        <a:t>5. Participatory</a:t>
                      </a:r>
                      <a:r>
                        <a:rPr lang="fil-PH" sz="1500" baseline="0" dirty="0" smtClean="0"/>
                        <a:t> assessment of performance done is done regularly with the community. Assessment  results and lessons learned serve as basis for feedback, technical assistance, recognition and plan adjustment.</a:t>
                      </a:r>
                      <a:endParaRPr lang="fil-PH" sz="15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None/>
                      </a:pPr>
                      <a:r>
                        <a:rPr lang="fil-PH" sz="1100" baseline="0" dirty="0" smtClean="0"/>
                        <a:t>*M&amp;E Process-</a:t>
                      </a:r>
                    </a:p>
                    <a:p>
                      <a:pPr>
                        <a:buFont typeface="Arial" charset="0"/>
                        <a:buNone/>
                      </a:pPr>
                      <a:r>
                        <a:rPr lang="fil-PH" sz="1100" baseline="0" dirty="0" smtClean="0"/>
                        <a:t>Midyear/Annual Review, focusing  on Assessment  of:</a:t>
                      </a:r>
                    </a:p>
                    <a:p>
                      <a:pPr>
                        <a:buFont typeface="Arial" charset="0"/>
                        <a:buNone/>
                      </a:pPr>
                      <a:r>
                        <a:rPr lang="fil-PH" sz="1100" baseline="0" dirty="0" smtClean="0"/>
                        <a:t>-KPIs on Access (Enrolment &amp; Drop-out rate) Quality (NAT) &amp; Governance (SBM Assessment)</a:t>
                      </a:r>
                    </a:p>
                    <a:p>
                      <a:pPr>
                        <a:buFont typeface="Arial" charset="0"/>
                        <a:buNone/>
                      </a:pPr>
                      <a:r>
                        <a:rPr lang="fil-PH" sz="1100" baseline="0" dirty="0" smtClean="0"/>
                        <a:t>-School’s PPAs: WSRP Brigada Eskwela, Gulayan sa Paaralan, Guidance Program, ADM/DORP, LPP, Feeding Program, PPP, etc</a:t>
                      </a:r>
                    </a:p>
                    <a:p>
                      <a:pPr>
                        <a:buFont typeface="Arial" charset="0"/>
                        <a:buNone/>
                      </a:pPr>
                      <a:r>
                        <a:rPr lang="fil-PH" sz="1100" baseline="0" dirty="0" smtClean="0"/>
                        <a:t>*Assessment Results based on M &amp; E feedback:</a:t>
                      </a:r>
                    </a:p>
                    <a:p>
                      <a:pPr>
                        <a:buFont typeface="Arial" charset="0"/>
                        <a:buNone/>
                      </a:pPr>
                      <a:r>
                        <a:rPr lang="fil-PH" sz="1100" baseline="0" dirty="0" smtClean="0"/>
                        <a:t>-Enhanced Implementation of School’s PPAs</a:t>
                      </a:r>
                    </a:p>
                    <a:p>
                      <a:pPr>
                        <a:buFont typeface="Arial" charset="0"/>
                        <a:buNone/>
                      </a:pPr>
                      <a:r>
                        <a:rPr lang="fil-PH" sz="1100" baseline="0" dirty="0" smtClean="0"/>
                        <a:t>-Technical Assistance: Remedial Instruction Program, Training Program, Proposed new Programs</a:t>
                      </a:r>
                    </a:p>
                    <a:p>
                      <a:pPr>
                        <a:buFont typeface="Arial" charset="0"/>
                        <a:buNone/>
                      </a:pPr>
                      <a:r>
                        <a:rPr lang="fil-PH" sz="1100" baseline="0" dirty="0" smtClean="0"/>
                        <a:t>-Recognition:</a:t>
                      </a:r>
                    </a:p>
                    <a:p>
                      <a:pPr>
                        <a:buFont typeface="Arial" charset="0"/>
                        <a:buNone/>
                      </a:pPr>
                      <a:r>
                        <a:rPr lang="fil-PH" sz="1100" baseline="0" dirty="0" smtClean="0"/>
                        <a:t>-Plan Adjustment: Catch-ip Plan of  AIP or PPA’s</a:t>
                      </a:r>
                    </a:p>
                    <a:p>
                      <a:pPr>
                        <a:buFont typeface="Arial" charset="0"/>
                        <a:buNone/>
                      </a:pPr>
                      <a:r>
                        <a:rPr lang="fil-PH" sz="1100" baseline="0" dirty="0" smtClean="0"/>
                        <a:t>-Attendance , Photos, Minutes of the Meeting in the conduct of Participatory Assessment Performance (SMEPA)</a:t>
                      </a:r>
                      <a:endParaRPr lang="fil-PH" sz="11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School initiates periodic</a:t>
                      </a:r>
                      <a:r>
                        <a:rPr lang="fil-PH" sz="1200" baseline="0" dirty="0" smtClean="0"/>
                        <a:t> performance assessments with the participation of stakeholders.</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School initiates periodic performance assessments with the participation of stakeholders.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School-community developed performance assessment is practiced  and is the basis for improving monitoring</a:t>
                      </a:r>
                      <a:r>
                        <a:rPr lang="fil-PH" sz="1400" baseline="0" dirty="0" smtClean="0"/>
                        <a:t> and evaluation systems, providing technical assistance, and recognizing and refining plans.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600"/>
          </a:xfrm>
        </p:spPr>
        <p:txBody>
          <a:bodyPr>
            <a:normAutofit fontScale="90000"/>
          </a:bodyPr>
          <a:lstStyle/>
          <a:p>
            <a:r>
              <a:rPr lang="fil-PH" dirty="0" smtClean="0"/>
              <a:t>REVISED SBM ASSESSMENT TOOL</a:t>
            </a:r>
            <a:endParaRPr lang="fil-PH" dirty="0"/>
          </a:p>
        </p:txBody>
      </p:sp>
      <p:sp>
        <p:nvSpPr>
          <p:cNvPr id="3" name="Subtitle 2"/>
          <p:cNvSpPr>
            <a:spLocks noGrp="1"/>
          </p:cNvSpPr>
          <p:nvPr>
            <p:ph type="subTitle" idx="1"/>
          </p:nvPr>
        </p:nvSpPr>
        <p:spPr>
          <a:xfrm>
            <a:off x="228600" y="1066800"/>
            <a:ext cx="8686800" cy="5562600"/>
          </a:xfrm>
        </p:spPr>
        <p:txBody>
          <a:bodyPr>
            <a:normAutofit/>
          </a:bodyPr>
          <a:lstStyle/>
          <a:p>
            <a:pPr algn="l"/>
            <a:r>
              <a:rPr lang="fil-PH" sz="1800" dirty="0" smtClean="0"/>
              <a:t>Name of School:_______________     Division: _______________  Date: ____________</a:t>
            </a:r>
          </a:p>
          <a:p>
            <a:pPr algn="l"/>
            <a:endParaRPr lang="fil-PH" sz="1800" dirty="0"/>
          </a:p>
        </p:txBody>
      </p:sp>
      <p:graphicFrame>
        <p:nvGraphicFramePr>
          <p:cNvPr id="4" name="Table 3"/>
          <p:cNvGraphicFramePr>
            <a:graphicFrameLocks noGrp="1"/>
          </p:cNvGraphicFramePr>
          <p:nvPr/>
        </p:nvGraphicFramePr>
        <p:xfrm>
          <a:off x="152403" y="1524000"/>
          <a:ext cx="8839194" cy="516128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381000">
                <a:tc gridSpan="7">
                  <a:txBody>
                    <a:bodyPr/>
                    <a:lstStyle/>
                    <a:p>
                      <a:r>
                        <a:rPr lang="fil-PH" dirty="0" smtClean="0"/>
                        <a:t>D. MANAGEMENT</a:t>
                      </a:r>
                      <a:r>
                        <a:rPr lang="fil-PH" baseline="0" dirty="0" smtClean="0"/>
                        <a:t>  OF RESOURCES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r>
              <a:tr h="609600">
                <a:tc gridSpan="7">
                  <a:txBody>
                    <a:bodyPr/>
                    <a:lstStyle/>
                    <a:p>
                      <a:r>
                        <a:rPr lang="fil-PH" dirty="0" smtClean="0"/>
                        <a:t>Resources</a:t>
                      </a:r>
                      <a:r>
                        <a:rPr lang="fil-PH" baseline="0" dirty="0" smtClean="0"/>
                        <a:t> are collectively and judiciously mobilized and managed with transparency, effectiveness, and efficiency</a:t>
                      </a:r>
                      <a:r>
                        <a:rPr lang="fil-PH" dirty="0" smtClean="0"/>
                        <a:t>.</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r>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400" dirty="0" smtClean="0"/>
                        <a:t>1. Regularly</a:t>
                      </a:r>
                      <a:r>
                        <a:rPr lang="fil-PH" sz="1400" baseline="0" dirty="0" smtClean="0"/>
                        <a:t> resouorce inventory is colaboratively undertaken by learning managers. Learning managers, learning facilitators, and community stakeholders as basis for resource allocation and mobilization.</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100" dirty="0" smtClean="0"/>
                        <a:t>Process-Regular Resources Inventory of :</a:t>
                      </a:r>
                    </a:p>
                    <a:p>
                      <a:pPr>
                        <a:buFont typeface="Arial" charset="0"/>
                        <a:buChar char="•"/>
                      </a:pPr>
                      <a:r>
                        <a:rPr lang="fil-PH" sz="1100" dirty="0" smtClean="0"/>
                        <a:t>-Hum,an Resources (Teachers, Students, Partners)</a:t>
                      </a:r>
                    </a:p>
                    <a:p>
                      <a:pPr>
                        <a:buFont typeface="Arial" charset="0"/>
                        <a:buChar char="•"/>
                      </a:pPr>
                      <a:r>
                        <a:rPr lang="fil-PH" sz="1100" dirty="0" smtClean="0"/>
                        <a:t>-Financial Resources (PTA, MOOE, Canteen Fund, IGP, Clubs)</a:t>
                      </a:r>
                    </a:p>
                    <a:p>
                      <a:pPr>
                        <a:buFont typeface="Arial" charset="0"/>
                        <a:buNone/>
                      </a:pPr>
                      <a:r>
                        <a:rPr lang="fil-PH" sz="1100" dirty="0" smtClean="0"/>
                        <a:t>-Technological</a:t>
                      </a:r>
                      <a:r>
                        <a:rPr lang="fil-PH" sz="1100" baseline="0" dirty="0" smtClean="0"/>
                        <a:t> Resources</a:t>
                      </a:r>
                    </a:p>
                    <a:p>
                      <a:pPr>
                        <a:buFont typeface="Arial" charset="0"/>
                        <a:buNone/>
                      </a:pPr>
                      <a:r>
                        <a:rPr lang="fil-PH" sz="1100" baseline="0" dirty="0" smtClean="0"/>
                        <a:t>-Instructional Materials</a:t>
                      </a:r>
                    </a:p>
                    <a:p>
                      <a:pPr>
                        <a:buFont typeface="Arial" charset="0"/>
                        <a:buNone/>
                      </a:pPr>
                      <a:r>
                        <a:rPr lang="fil-PH" sz="1100" baseline="0" dirty="0" smtClean="0"/>
                        <a:t>-Furniture</a:t>
                      </a:r>
                    </a:p>
                    <a:p>
                      <a:pPr>
                        <a:buFont typeface="Arial" charset="0"/>
                        <a:buNone/>
                      </a:pPr>
                      <a:r>
                        <a:rPr lang="fil-PH" sz="1100" baseline="0" dirty="0" smtClean="0"/>
                        <a:t>-Rooms</a:t>
                      </a:r>
                    </a:p>
                    <a:p>
                      <a:pPr>
                        <a:buFont typeface="Arial" charset="0"/>
                        <a:buNone/>
                      </a:pPr>
                      <a:r>
                        <a:rPr lang="fil-PH" sz="1100" baseline="0" dirty="0" smtClean="0"/>
                        <a:t>-WatSan</a:t>
                      </a:r>
                    </a:p>
                    <a:p>
                      <a:pPr>
                        <a:buFont typeface="Arial" charset="0"/>
                        <a:buNone/>
                      </a:pPr>
                      <a:r>
                        <a:rPr lang="fil-PH" sz="1100" baseline="0" dirty="0" smtClean="0"/>
                        <a:t>-School Site Titling</a:t>
                      </a:r>
                    </a:p>
                    <a:p>
                      <a:pPr>
                        <a:buFont typeface="Arial" charset="0"/>
                        <a:buNone/>
                      </a:pPr>
                      <a:r>
                        <a:rPr lang="fil-PH" sz="1100" baseline="0" dirty="0" smtClean="0"/>
                        <a:t>-Instructional Tools &amp; Equipment</a:t>
                      </a:r>
                    </a:p>
                    <a:p>
                      <a:pPr>
                        <a:buFont typeface="Arial" charset="0"/>
                        <a:buNone/>
                      </a:pPr>
                      <a:r>
                        <a:rPr lang="fil-PH" sz="1100" baseline="0" dirty="0" smtClean="0"/>
                        <a:t>*Output: Resources Allocation &amp; Mobilization Plan (RAMP)</a:t>
                      </a:r>
                      <a:endParaRPr lang="fil-PH" sz="11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Stakeholders are aware that a regular resource inventory</a:t>
                      </a:r>
                      <a:r>
                        <a:rPr lang="fil-PH" sz="1200" baseline="0" dirty="0" smtClean="0"/>
                        <a:t> is available and is used as the basis for resource allocation and mobilization.</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300" dirty="0" smtClean="0"/>
                        <a:t>Resource inventory is characterized</a:t>
                      </a:r>
                      <a:r>
                        <a:rPr lang="fil-PH" sz="1300" baseline="0" dirty="0" smtClean="0"/>
                        <a:t> by regularity, increased participation of stakeholders, and communicated to the community as basis for resource allocation and mobilization.</a:t>
                      </a:r>
                      <a:endParaRPr lang="fil-PH" sz="13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Resource inventories  are systematically developed and stakeholdersf are engaged in a collaborative process to make decisions on resource allocation and mobilization.</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83184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800" dirty="0" smtClean="0"/>
                        <a:t>2. A regular dialogue for planning and resource programming, that is accessible and inclusive, continuously engage stakeholders  and support implementation of community education plans.</a:t>
                      </a:r>
                      <a:endParaRPr lang="fil-PH"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None/>
                      </a:pPr>
                      <a:r>
                        <a:rPr lang="fil-PH" sz="1600" baseline="0" dirty="0" smtClean="0"/>
                        <a:t>*Process: Regular Resource Planning  and Programming through Strategic Planning </a:t>
                      </a:r>
                    </a:p>
                    <a:p>
                      <a:pPr>
                        <a:buFont typeface="Arial" charset="0"/>
                        <a:buNone/>
                      </a:pPr>
                      <a:r>
                        <a:rPr lang="fil-PH" sz="1600" baseline="0" dirty="0" smtClean="0"/>
                        <a:t>*Output:</a:t>
                      </a:r>
                    </a:p>
                    <a:p>
                      <a:pPr>
                        <a:buFont typeface="Arial" charset="0"/>
                        <a:buNone/>
                      </a:pPr>
                      <a:r>
                        <a:rPr lang="fil-PH" sz="1600" baseline="0" dirty="0" smtClean="0"/>
                        <a:t> -Human Resource Dev’t Plan (HRDP)</a:t>
                      </a:r>
                    </a:p>
                    <a:p>
                      <a:pPr>
                        <a:buFont typeface="Arial" charset="0"/>
                        <a:buNone/>
                      </a:pPr>
                      <a:r>
                        <a:rPr lang="fil-PH" sz="1600" baseline="0" dirty="0" smtClean="0"/>
                        <a:t>-Financial Mgt. Dev’t Plan (FMDP)</a:t>
                      </a:r>
                    </a:p>
                    <a:p>
                      <a:pPr>
                        <a:buFont typeface="Arial" charset="0"/>
                        <a:buNone/>
                      </a:pPr>
                      <a:r>
                        <a:rPr lang="fil-PH" sz="1600" baseline="0" dirty="0" smtClean="0"/>
                        <a:t>-Technology Resource  Improvemen Plan (TRIP)</a:t>
                      </a:r>
                    </a:p>
                    <a:p>
                      <a:pPr>
                        <a:buFontTx/>
                        <a:buChar char="-"/>
                      </a:pPr>
                      <a:r>
                        <a:rPr lang="fil-PH" sz="1600" baseline="0" dirty="0" smtClean="0"/>
                        <a:t>School Physical Dev’t Plan (SPDP)</a:t>
                      </a:r>
                    </a:p>
                    <a:p>
                      <a:pPr>
                        <a:buFontTx/>
                        <a:buChar char="-"/>
                      </a:pPr>
                      <a:r>
                        <a:rPr lang="fil-PH" sz="1600" baseline="0" dirty="0" smtClean="0"/>
                        <a:t>-Annual Procurement Plan</a:t>
                      </a:r>
                    </a:p>
                    <a:p>
                      <a:pPr>
                        <a:buFontTx/>
                        <a:buChar char="-"/>
                      </a:pPr>
                      <a:r>
                        <a:rPr lang="fil-PH" sz="1600" baseline="0" dirty="0" smtClean="0"/>
                        <a:t>-IGP Sustainability Plan</a:t>
                      </a:r>
                      <a:endParaRPr lang="fil-PH" sz="16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800" dirty="0" smtClean="0"/>
                        <a:t>Stakeholders are invited to paticipate in the development of an educational plan in resource programming, and in the implementation of the educational</a:t>
                      </a:r>
                      <a:r>
                        <a:rPr lang="fil-PH" sz="1800" baseline="0" dirty="0" smtClean="0"/>
                        <a:t> plan.</a:t>
                      </a:r>
                      <a:endParaRPr lang="fil-PH"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2000" dirty="0" smtClean="0"/>
                        <a:t>Stakeholders are regularly engaged in the planning and resource programming, and in the implementation of the education plan.</a:t>
                      </a:r>
                      <a:endParaRPr lang="fil-PH"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2000" dirty="0" smtClean="0"/>
                        <a:t>Stakeholders colaborate to ensure timely and need-based  planning and resource programming and support continuous implementation of the education plan.</a:t>
                      </a:r>
                      <a:endParaRPr lang="fil-PH"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839194" cy="561848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2. A network of leadership and governance guides the education system to</a:t>
                      </a:r>
                      <a:r>
                        <a:rPr lang="fil-PH" baseline="0" dirty="0" smtClean="0"/>
                        <a:t> achieve its shared vision, mission, and goals making them responsive and relevant to the context of diverse environments.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dirty="0" smtClean="0"/>
                        <a:t>SIP Review</a:t>
                      </a:r>
                    </a:p>
                    <a:p>
                      <a:pPr>
                        <a:buFont typeface="Arial" charset="0"/>
                        <a:buChar char="•"/>
                      </a:pPr>
                      <a:r>
                        <a:rPr lang="fil-PH" dirty="0" smtClean="0"/>
                        <a:t>SMEPA docs</a:t>
                      </a:r>
                    </a:p>
                    <a:p>
                      <a:pPr>
                        <a:buFont typeface="Arial" charset="0"/>
                        <a:buChar char="•"/>
                      </a:pPr>
                      <a:r>
                        <a:rPr lang="fil-PH" dirty="0" smtClean="0"/>
                        <a:t>Documentation of the SIP Review Process</a:t>
                      </a:r>
                      <a:r>
                        <a:rPr lang="fil-PH" baseline="0" dirty="0" smtClean="0"/>
                        <a:t> (Minutes of the Meeting, Attendance, Photos)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2000" dirty="0" smtClean="0"/>
                        <a:t>The school leads the regular review and improvement of the development plan.</a:t>
                      </a:r>
                      <a:endParaRPr lang="fil-PH"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T</a:t>
                      </a:r>
                      <a:r>
                        <a:rPr lang="fil-PH" sz="1800" dirty="0" smtClean="0"/>
                        <a:t>he school and community stakeholders working as full</a:t>
                      </a:r>
                      <a:r>
                        <a:rPr lang="fil-PH" sz="1800" baseline="0" dirty="0" smtClean="0"/>
                        <a:t> partners, lead the continual review and improvement of the development plan.</a:t>
                      </a:r>
                      <a:endParaRPr lang="fil-PH"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2000" dirty="0" smtClean="0"/>
                        <a:t>The community stakeholders lead the regular review and improvement process, the school stakeholders facilitate the process.</a:t>
                      </a:r>
                      <a:endParaRPr lang="fil-PH"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625856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500" dirty="0" smtClean="0"/>
                        <a:t>3. Resources  are collectively and judiciously mobilized and managed with transparency, effectiveness, and efficiency.</a:t>
                      </a:r>
                      <a:endParaRPr lang="fil-PH" sz="15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100" baseline="0" dirty="0" smtClean="0"/>
                        <a:t>Mechanisms:</a:t>
                      </a:r>
                    </a:p>
                    <a:p>
                      <a:pPr>
                        <a:buFont typeface="Arial" charset="0"/>
                        <a:buChar char="•"/>
                      </a:pPr>
                      <a:r>
                        <a:rPr lang="fil-PH" sz="1100" baseline="0" dirty="0" smtClean="0"/>
                        <a:t>-Updated gtransparency Board of all Finances (MOOE,PTA,IGP,Canteen Fund, Donations, etc)</a:t>
                      </a:r>
                    </a:p>
                    <a:p>
                      <a:pPr>
                        <a:buFont typeface="Arial" charset="0"/>
                        <a:buNone/>
                      </a:pPr>
                      <a:r>
                        <a:rPr lang="fil-PH" sz="1100" baseline="0" dirty="0" smtClean="0"/>
                        <a:t>-Innovations for the collective and judicious utilization and transparent, effective and efficient resource mangement system</a:t>
                      </a:r>
                      <a:endParaRPr lang="fil-PH" sz="11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Stakeholders support judicious, appropriate,</a:t>
                      </a:r>
                      <a:r>
                        <a:rPr lang="fil-PH" sz="1200" baseline="0" dirty="0" smtClean="0"/>
                        <a:t> and effective  use of resoureces .</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Stakeholders are engaged and</a:t>
                      </a:r>
                      <a:r>
                        <a:rPr lang="fil-PH" sz="1400" baseline="0" dirty="0" smtClean="0"/>
                        <a:t> share expertise in the collaborative  resource mangement 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Stakeholders sustain the implementation and improvement of a collaboratively developed, periodically adjusted, and constituent-focused resource management system.</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400" dirty="0" smtClean="0"/>
                        <a:t>4. Regular monitoring evaluation and reporting processes</a:t>
                      </a:r>
                      <a:r>
                        <a:rPr lang="fil-PH" sz="1400" baseline="0" dirty="0" smtClean="0"/>
                        <a:t> of resources management  are collaboratively developed and implemented by the learning managers, facilitators, and community stakeholders.</a:t>
                      </a:r>
                      <a:endParaRPr lang="fil-PH" sz="15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None/>
                      </a:pPr>
                      <a:r>
                        <a:rPr lang="fil-PH" sz="1100" baseline="0" dirty="0" smtClean="0"/>
                        <a:t>SMEPA of the following:</a:t>
                      </a:r>
                    </a:p>
                    <a:p>
                      <a:pPr>
                        <a:buFont typeface="Arial" charset="0"/>
                        <a:buNone/>
                      </a:pPr>
                      <a:r>
                        <a:rPr lang="fil-PH" sz="1100" baseline="0" dirty="0" smtClean="0"/>
                        <a:t>-Human Resource  Dev’t Plan (HRDP)</a:t>
                      </a:r>
                    </a:p>
                    <a:p>
                      <a:pPr>
                        <a:buFont typeface="Arial" charset="0"/>
                        <a:buNone/>
                      </a:pPr>
                      <a:r>
                        <a:rPr lang="fil-PH" sz="1100" baseline="0" dirty="0" smtClean="0"/>
                        <a:t>-Financial Mgt. Dev’t. Plan (FMDP)</a:t>
                      </a:r>
                    </a:p>
                    <a:p>
                      <a:pPr>
                        <a:buFont typeface="Arial" charset="0"/>
                        <a:buNone/>
                      </a:pPr>
                      <a:r>
                        <a:rPr lang="fil-PH" sz="1100" baseline="0" dirty="0" smtClean="0"/>
                        <a:t>-Technology Resource Improvement Plan (TRIP)</a:t>
                      </a:r>
                    </a:p>
                    <a:p>
                      <a:pPr>
                        <a:buFont typeface="Arial" charset="0"/>
                        <a:buNone/>
                      </a:pPr>
                      <a:r>
                        <a:rPr lang="fil-PH" sz="1100" baseline="0" dirty="0" smtClean="0"/>
                        <a:t>-School Physical Dev’t Plan (APP)</a:t>
                      </a:r>
                    </a:p>
                    <a:p>
                      <a:pPr>
                        <a:buFont typeface="Arial" charset="0"/>
                        <a:buNone/>
                      </a:pPr>
                      <a:r>
                        <a:rPr lang="fil-PH" sz="1100" baseline="0" dirty="0" smtClean="0"/>
                        <a:t>-Inventory List of all resources</a:t>
                      </a:r>
                      <a:endParaRPr lang="fil-PH" sz="11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Stakeholders</a:t>
                      </a:r>
                      <a:r>
                        <a:rPr lang="fil-PH" sz="1400" baseline="0" dirty="0" smtClean="0"/>
                        <a:t> are invited to participate  in the development and implementation of monitoring, evaluation, and reporting processes on resource management.</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Stakeholders</a:t>
                      </a:r>
                      <a:r>
                        <a:rPr lang="fil-PH" sz="1400" baseline="0" dirty="0" smtClean="0"/>
                        <a:t> are invited to participate  in the development and implementation of monitoring, evaluation, and reporting processes on resource management.</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200" dirty="0" smtClean="0"/>
                        <a:t>Stakeholders are engage, held accountable and implement a collaboratively developed system of monitoring, evaluation and reporting for resource management.</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397256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sz="1800" dirty="0" smtClean="0"/>
                        <a:t>5. There is a system that manages the network and linkages which strengthen and sustain partnerships for improving resource management.</a:t>
                      </a:r>
                      <a:endParaRPr lang="fil-PH"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None/>
                      </a:pPr>
                      <a:r>
                        <a:rPr lang="fil-PH" sz="1400" baseline="0" dirty="0" smtClean="0"/>
                        <a:t>*Cash Disbursement (MOOE)</a:t>
                      </a:r>
                    </a:p>
                    <a:p>
                      <a:pPr>
                        <a:buFont typeface="Arial" charset="0"/>
                        <a:buNone/>
                      </a:pPr>
                      <a:r>
                        <a:rPr lang="fil-PH" sz="1400" baseline="0" dirty="0" smtClean="0"/>
                        <a:t>*Transparency Board</a:t>
                      </a:r>
                    </a:p>
                    <a:p>
                      <a:pPr>
                        <a:buFont typeface="Arial" charset="0"/>
                        <a:buNone/>
                      </a:pPr>
                      <a:r>
                        <a:rPr lang="fil-PH" sz="1400" baseline="0" dirty="0" smtClean="0"/>
                        <a:t>*Financial Reports (PTA , IGP, Canteen, School Clubs/Organization)</a:t>
                      </a:r>
                      <a:endParaRPr lang="fil-PH" sz="1400" baseline="0" dirty="0" smtClean="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An enngagement procedure</a:t>
                      </a:r>
                      <a:r>
                        <a:rPr lang="fil-PH" sz="1400" baseline="0" dirty="0" smtClean="0"/>
                        <a:t> to identify and utilize partnerships  with stakeholders for improving resource management is evident</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Stakeholders support a s ystem of partnerships for improving resource management.</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An established system of partnership is managed and sustained by the stakeholders for continuous improvement of resource management.</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533400"/>
          <a:ext cx="8839194" cy="589280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3. The school </a:t>
                      </a:r>
                      <a:r>
                        <a:rPr lang="fil-PH" baseline="0" dirty="0" smtClean="0"/>
                        <a:t> is organized by a clear structure and work arrangements that promote shared leadership and governance and define the roles and responsibilities of the stakeholders.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dirty="0" smtClean="0"/>
                        <a:t>School Faculty Association – CBL</a:t>
                      </a:r>
                    </a:p>
                    <a:p>
                      <a:pPr>
                        <a:buFont typeface="Arial" charset="0"/>
                        <a:buChar char="•"/>
                      </a:pPr>
                      <a:r>
                        <a:rPr lang="fil-PH" dirty="0" smtClean="0"/>
                        <a:t>School Governing Council Structure</a:t>
                      </a:r>
                    </a:p>
                    <a:p>
                      <a:pPr>
                        <a:buFont typeface="Arial" charset="0"/>
                        <a:buChar char="•"/>
                      </a:pPr>
                      <a:r>
                        <a:rPr lang="fil-PH" dirty="0" smtClean="0"/>
                        <a:t>Parents-Teachers Association-CBL (DO No. 54, s.2009, DO</a:t>
                      </a:r>
                      <a:r>
                        <a:rPr lang="fil-PH" baseline="0" dirty="0" smtClean="0"/>
                        <a:t> No. 67, s.2009</a:t>
                      </a:r>
                    </a:p>
                    <a:p>
                      <a:pPr>
                        <a:buFont typeface="Arial" charset="0"/>
                        <a:buChar char="•"/>
                      </a:pPr>
                      <a:r>
                        <a:rPr lang="fil-PH" baseline="0" dirty="0" smtClean="0"/>
                        <a:t>Sipreme Student Government/Pupil Government (DM 4, s2012)</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2000" dirty="0" smtClean="0"/>
                        <a:t>The school defines the organizational structure, and the roles and responsibilities of stakeholders.</a:t>
                      </a:r>
                      <a:endParaRPr lang="fil-PH"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800" dirty="0" smtClean="0"/>
                        <a:t>The school and community collaboratively  define the structure and the roles and responsibilities of stakeholders.</a:t>
                      </a:r>
                      <a:endParaRPr lang="fil-PH"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Guided</a:t>
                      </a:r>
                      <a:r>
                        <a:rPr lang="fil-PH" sz="1600" baseline="0" dirty="0" smtClean="0"/>
                        <a:t> by an agreed organizational structure, the community stakeholders lead in defining the organizational structure and the roles and responsibilities; school provides technical and administrative support. </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618480"/>
        </p:xfrm>
        <a:graphic>
          <a:graphicData uri="http://schemas.openxmlformats.org/drawingml/2006/table">
            <a:tbl>
              <a:tblPr firstRow="1" bandRow="1">
                <a:tableStyleId>{5C22544A-7EE6-4342-B048-85BDC9FD1C3A}</a:tableStyleId>
              </a:tblPr>
              <a:tblGrid>
                <a:gridCol w="1600197"/>
                <a:gridCol w="1752600"/>
                <a:gridCol w="1295400"/>
                <a:gridCol w="1371603"/>
                <a:gridCol w="1371600"/>
                <a:gridCol w="609600"/>
                <a:gridCol w="838194"/>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4. A leadership network facilitates communication between and among school and community leaders for</a:t>
                      </a:r>
                      <a:r>
                        <a:rPr lang="fil-PH" baseline="0" dirty="0" smtClean="0"/>
                        <a:t> informed decision-making and solving of </a:t>
                      </a:r>
                      <a:r>
                        <a:rPr lang="fil-PH" b="1" baseline="0" dirty="0" smtClean="0"/>
                        <a:t>school community wide-learning problems.</a:t>
                      </a:r>
                      <a:endParaRPr lang="fil-PH"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baseline="0" dirty="0" smtClean="0"/>
                        <a:t>Communication Plan</a:t>
                      </a:r>
                    </a:p>
                    <a:p>
                      <a:pPr>
                        <a:buFont typeface="Arial" charset="0"/>
                        <a:buChar char="•"/>
                      </a:pPr>
                      <a:r>
                        <a:rPr lang="fil-PH" baseline="0" dirty="0" smtClean="0"/>
                        <a:t>Communication Flow</a:t>
                      </a:r>
                    </a:p>
                    <a:p>
                      <a:pPr>
                        <a:buFont typeface="Arial" charset="0"/>
                        <a:buChar char="•"/>
                      </a:pPr>
                      <a:r>
                        <a:rPr lang="fil-PH" baseline="0" dirty="0" smtClean="0"/>
                        <a:t>Communication System</a:t>
                      </a:r>
                    </a:p>
                    <a:p>
                      <a:pPr>
                        <a:buFont typeface="Arial" charset="0"/>
                        <a:buChar char="•"/>
                      </a:pPr>
                      <a:r>
                        <a:rPr lang="fil-PH" baseline="0" dirty="0" smtClean="0"/>
                        <a:t>School Website</a:t>
                      </a:r>
                    </a:p>
                    <a:p>
                      <a:pPr>
                        <a:buFont typeface="Arial" charset="0"/>
                        <a:buChar char="•"/>
                      </a:pPr>
                      <a:r>
                        <a:rPr lang="fil-PH" baseline="0" dirty="0" smtClean="0"/>
                        <a:t>Newsletter</a:t>
                      </a:r>
                    </a:p>
                    <a:p>
                      <a:pPr>
                        <a:buFont typeface="Arial" charset="0"/>
                        <a:buChar char="•"/>
                      </a:pPr>
                      <a:r>
                        <a:rPr lang="fil-PH" baseline="0" dirty="0" smtClean="0"/>
                        <a:t>Linkages with BLGU and other Sectoral Groups, MOA, MOU, etc.</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800" dirty="0" smtClean="0"/>
                        <a:t>A network</a:t>
                      </a:r>
                      <a:r>
                        <a:rPr lang="fil-PH" sz="1800" baseline="0" dirty="0" smtClean="0"/>
                        <a:t> has been collaboratively established and is continously improved by the school community.</a:t>
                      </a:r>
                      <a:endParaRPr lang="fil-PH" sz="18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The network actively provides stakeholders information for making decisions and solving learning and administrative problems.</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The network allows easy exchange</a:t>
                      </a:r>
                      <a:r>
                        <a:rPr lang="fil-PH" sz="1600" baseline="0" dirty="0" smtClean="0"/>
                        <a:t> and access to information sources beyond the school community.</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616712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5. A long term program is in operation that addresses the training and development needs of school and community  leaders.</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baseline="0" dirty="0" smtClean="0"/>
                        <a:t>T &amp; D System</a:t>
                      </a:r>
                    </a:p>
                    <a:p>
                      <a:pPr>
                        <a:buFont typeface="Arial" charset="0"/>
                        <a:buChar char="•"/>
                      </a:pPr>
                      <a:r>
                        <a:rPr lang="fil-PH" baseline="0" dirty="0" smtClean="0"/>
                        <a:t>IndividumalPlan for Professional Dev’t (IPPD)</a:t>
                      </a:r>
                    </a:p>
                    <a:p>
                      <a:pPr>
                        <a:buFont typeface="Arial" charset="0"/>
                        <a:buChar char="•"/>
                      </a:pPr>
                      <a:r>
                        <a:rPr lang="fil-PH" baseline="0" dirty="0" smtClean="0"/>
                        <a:t>School Plan for Professional Development (SPDP) for Teachers</a:t>
                      </a:r>
                    </a:p>
                    <a:p>
                      <a:pPr>
                        <a:buFont typeface="Arial" charset="0"/>
                        <a:buChar char="•"/>
                      </a:pPr>
                      <a:r>
                        <a:rPr lang="fil-PH" baseline="0" dirty="0" smtClean="0"/>
                        <a:t>Training and Development Program for Leaders</a:t>
                      </a:r>
                    </a:p>
                    <a:p>
                      <a:pPr>
                        <a:buFont typeface="Arial" charset="0"/>
                        <a:buChar char="•"/>
                      </a:pPr>
                      <a:r>
                        <a:rPr lang="fil-PH" baseline="0" dirty="0" smtClean="0"/>
                        <a:t>Parenting Seminar Program</a:t>
                      </a:r>
                    </a:p>
                    <a:p>
                      <a:pPr>
                        <a:buFont typeface="Arial" charset="0"/>
                        <a:buChar char="•"/>
                      </a:pPr>
                      <a:r>
                        <a:rPr lang="fil-PH" baseline="0" dirty="0" smtClean="0"/>
                        <a:t>Training Designs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Developing</a:t>
                      </a:r>
                      <a:r>
                        <a:rPr lang="fil-PH" sz="1600" baseline="0" dirty="0" smtClean="0"/>
                        <a:t> structures  are in place and analysis of the competency and development needs of leaders isconducted; result is used to develop a long-term training and development program.</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Leaders undertake training modes that are convenient  to them (on-line, off-line, modular, group, or home-based)and which do not disrupt their regular functions. Leaders monitor and evaluate their own learning process.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600" dirty="0" smtClean="0"/>
                        <a:t>Leaders assume responsibility for their own training and development.School community leaders  working individually or in groups, coach and mentor one another to achieve their VMG.</a:t>
                      </a:r>
                      <a:endParaRPr lang="fil-PH" sz="16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600"/>
          </a:xfrm>
        </p:spPr>
        <p:txBody>
          <a:bodyPr>
            <a:normAutofit fontScale="90000"/>
          </a:bodyPr>
          <a:lstStyle/>
          <a:p>
            <a:r>
              <a:rPr lang="fil-PH" dirty="0" smtClean="0"/>
              <a:t>REVISED SBM ASSESSMENT TOOL</a:t>
            </a:r>
            <a:endParaRPr lang="fil-PH" dirty="0"/>
          </a:p>
        </p:txBody>
      </p:sp>
      <p:sp>
        <p:nvSpPr>
          <p:cNvPr id="3" name="Subtitle 2"/>
          <p:cNvSpPr>
            <a:spLocks noGrp="1"/>
          </p:cNvSpPr>
          <p:nvPr>
            <p:ph type="subTitle" idx="1"/>
          </p:nvPr>
        </p:nvSpPr>
        <p:spPr>
          <a:xfrm>
            <a:off x="228600" y="1066800"/>
            <a:ext cx="8686800" cy="5562600"/>
          </a:xfrm>
        </p:spPr>
        <p:txBody>
          <a:bodyPr>
            <a:normAutofit/>
          </a:bodyPr>
          <a:lstStyle/>
          <a:p>
            <a:pPr algn="l"/>
            <a:r>
              <a:rPr lang="fil-PH" sz="1800" dirty="0" smtClean="0"/>
              <a:t>Name of School:_______________     Division: _______________  Date: ____________</a:t>
            </a:r>
          </a:p>
          <a:p>
            <a:pPr algn="l"/>
            <a:endParaRPr lang="fil-PH" sz="1800" dirty="0"/>
          </a:p>
        </p:txBody>
      </p:sp>
      <p:graphicFrame>
        <p:nvGraphicFramePr>
          <p:cNvPr id="4" name="Table 3"/>
          <p:cNvGraphicFramePr>
            <a:graphicFrameLocks noGrp="1"/>
          </p:cNvGraphicFramePr>
          <p:nvPr/>
        </p:nvGraphicFramePr>
        <p:xfrm>
          <a:off x="152403" y="1524000"/>
          <a:ext cx="8839194" cy="517652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381000">
                <a:tc gridSpan="7">
                  <a:txBody>
                    <a:bodyPr/>
                    <a:lstStyle/>
                    <a:p>
                      <a:r>
                        <a:rPr lang="fil-PH" dirty="0" smtClean="0"/>
                        <a:t>B. CURRICULUM &amp; INSTRUCTION</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r>
              <a:tr h="609600">
                <a:tc gridSpan="7">
                  <a:txBody>
                    <a:bodyPr/>
                    <a:lstStyle/>
                    <a:p>
                      <a:r>
                        <a:rPr lang="fil-PH" dirty="0" smtClean="0"/>
                        <a:t>The curriculum learning systems anchored on the community and learner’s contexts and aspirations are collaboratively developed and continously improved.</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c hMerge="1">
                  <a:txBody>
                    <a:bodyPr/>
                    <a:lstStyle/>
                    <a:p>
                      <a:endParaRPr lang="fil-PH" dirty="0"/>
                    </a:p>
                  </a:txBody>
                  <a:tcPr/>
                </a:tc>
              </a:tr>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1. The curriculum provides for the needs of all types of learners in the school community.</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None/>
                      </a:pPr>
                      <a:r>
                        <a:rPr lang="fil-PH" sz="1050" dirty="0" smtClean="0"/>
                        <a:t>Implementation Documents:</a:t>
                      </a:r>
                    </a:p>
                    <a:p>
                      <a:pPr>
                        <a:buFont typeface="Arial" charset="0"/>
                        <a:buNone/>
                      </a:pPr>
                      <a:r>
                        <a:rPr lang="fil-PH" sz="1050" dirty="0" smtClean="0"/>
                        <a:t>*Science Curriculum (DO 53 &amp; 57 s.2012)</a:t>
                      </a:r>
                    </a:p>
                    <a:p>
                      <a:pPr>
                        <a:buFont typeface="Arial" charset="0"/>
                        <a:buNone/>
                      </a:pPr>
                      <a:r>
                        <a:rPr lang="fil-PH" sz="1050" dirty="0" smtClean="0"/>
                        <a:t>*Sports Curriculum</a:t>
                      </a:r>
                      <a:r>
                        <a:rPr lang="fil-PH" sz="1050" baseline="0" dirty="0" smtClean="0"/>
                        <a:t> (DO 56, s. 2012)</a:t>
                      </a:r>
                    </a:p>
                    <a:p>
                      <a:pPr>
                        <a:buFont typeface="Arial" charset="0"/>
                        <a:buNone/>
                      </a:pPr>
                      <a:r>
                        <a:rPr lang="fil-PH" sz="1050" baseline="0" dirty="0" smtClean="0"/>
                        <a:t>*Arts Curriculum (DO 56, s.2012)</a:t>
                      </a:r>
                    </a:p>
                    <a:p>
                      <a:pPr>
                        <a:buFont typeface="Arial" charset="0"/>
                        <a:buNone/>
                      </a:pPr>
                      <a:r>
                        <a:rPr lang="fil-PH" sz="1050" baseline="0" dirty="0" smtClean="0"/>
                        <a:t>*Curriculum for Journalism  (DO 46, s.2012)</a:t>
                      </a:r>
                    </a:p>
                    <a:p>
                      <a:pPr>
                        <a:buFont typeface="Arial" charset="0"/>
                        <a:buNone/>
                      </a:pPr>
                      <a:r>
                        <a:rPr lang="fil-PH" sz="1050" baseline="0" dirty="0" smtClean="0"/>
                        <a:t>*Foreign Language</a:t>
                      </a:r>
                    </a:p>
                    <a:p>
                      <a:pPr>
                        <a:buFont typeface="Arial" charset="0"/>
                        <a:buNone/>
                      </a:pPr>
                      <a:r>
                        <a:rPr lang="fil-PH" sz="1050" baseline="0" dirty="0" smtClean="0"/>
                        <a:t>*TechVoc Education (DO 68, s.2012)</a:t>
                      </a:r>
                    </a:p>
                    <a:p>
                      <a:pPr>
                        <a:buFont typeface="Arial" charset="0"/>
                        <a:buNone/>
                      </a:pPr>
                      <a:r>
                        <a:rPr lang="fil-PH" sz="1050" dirty="0" smtClean="0"/>
                        <a:t>*SPED (DO 60, s.2003)</a:t>
                      </a:r>
                    </a:p>
                    <a:p>
                      <a:pPr>
                        <a:buFont typeface="Arial" charset="0"/>
                        <a:buNone/>
                      </a:pPr>
                      <a:r>
                        <a:rPr lang="fil-PH" sz="1050" dirty="0" smtClean="0"/>
                        <a:t>*Madrasah Education (DO 40, s.2011)</a:t>
                      </a:r>
                    </a:p>
                    <a:p>
                      <a:pPr>
                        <a:buFont typeface="Arial" charset="0"/>
                        <a:buNone/>
                      </a:pPr>
                      <a:r>
                        <a:rPr lang="fil-PH" sz="1050" dirty="0" smtClean="0"/>
                        <a:t>*IP</a:t>
                      </a:r>
                      <a:r>
                        <a:rPr lang="fil-PH" sz="1050" baseline="0" dirty="0" smtClean="0"/>
                        <a:t> Educ. (DO 62, s. 2012)</a:t>
                      </a:r>
                    </a:p>
                    <a:p>
                      <a:pPr>
                        <a:buFont typeface="Arial" charset="0"/>
                        <a:buNone/>
                      </a:pPr>
                      <a:r>
                        <a:rPr lang="fil-PH" sz="1050" baseline="0" dirty="0" smtClean="0"/>
                        <a:t>*Senior High School  Curriculum (Secondary Schools)</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 All types of learners</a:t>
                      </a:r>
                      <a:r>
                        <a:rPr lang="fil-PH" sz="1400" baseline="0" dirty="0" smtClean="0"/>
                        <a:t> of the school community are identified, their learning curves assessed; appropriate programs with its support materials for each type of learner is developed.</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100" dirty="0" smtClean="0"/>
                        <a:t>Programs are fully implemented and closely monitored to address</a:t>
                      </a:r>
                      <a:r>
                        <a:rPr lang="fil-PH" sz="1100" baseline="0" dirty="0" smtClean="0"/>
                        <a:t> performance discrepancies, benchmark best practices, coach low performers, mentor potential leaders, reward high achievement, and maintain environment that makes learning, meaningful and enjoyable.</a:t>
                      </a:r>
                      <a:endParaRPr lang="fil-PH" sz="11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100" dirty="0" smtClean="0"/>
                        <a:t>The educational needs of all type</a:t>
                      </a:r>
                      <a:r>
                        <a:rPr lang="fil-PH" sz="1100" baseline="0" dirty="0" smtClean="0"/>
                        <a:t> of learners are being met as shown by continous improvement learning outcomes and products of learning. Teachers’ as well as students’ performance is motivated by intrinsic rewards. The schools’ differentiated program is frequently benchmark by other schools.</a:t>
                      </a:r>
                      <a:endParaRPr lang="fil-PH" sz="11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1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607568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2. The implemented curriculum is localized to make it more meaningful to the learners and applicable to life in the community.</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baseline="0" dirty="0" smtClean="0"/>
                        <a:t>Localized Curriculum:</a:t>
                      </a:r>
                    </a:p>
                    <a:p>
                      <a:pPr>
                        <a:buFont typeface="Arial" charset="0"/>
                        <a:buNone/>
                      </a:pPr>
                      <a:r>
                        <a:rPr lang="fil-PH" baseline="0" dirty="0" smtClean="0"/>
                        <a:t>-Contextualized LMs/TGs</a:t>
                      </a:r>
                    </a:p>
                    <a:p>
                      <a:pPr>
                        <a:buFont typeface="Arial" charset="0"/>
                        <a:buNone/>
                      </a:pPr>
                      <a:r>
                        <a:rPr lang="fil-PH" baseline="0" dirty="0" smtClean="0"/>
                        <a:t>-Big Books</a:t>
                      </a:r>
                    </a:p>
                    <a:p>
                      <a:pPr>
                        <a:buFont typeface="Arial" charset="0"/>
                        <a:buNone/>
                      </a:pPr>
                      <a:r>
                        <a:rPr lang="fil-PH" baseline="0" dirty="0" smtClean="0"/>
                        <a:t>-Curriculum Adaptation</a:t>
                      </a:r>
                    </a:p>
                    <a:p>
                      <a:pPr>
                        <a:buFont typeface="Arial" charset="0"/>
                        <a:buNone/>
                      </a:pPr>
                      <a:r>
                        <a:rPr lang="fil-PH" baseline="0" dirty="0" smtClean="0"/>
                        <a:t>-Ortography</a:t>
                      </a:r>
                    </a:p>
                    <a:p>
                      <a:pPr>
                        <a:buFont typeface="Arial" charset="0"/>
                        <a:buNone/>
                      </a:pPr>
                      <a:r>
                        <a:rPr lang="fil-PH" baseline="0" dirty="0" smtClean="0"/>
                        <a:t>-MTB Dictionary</a:t>
                      </a:r>
                    </a:p>
                    <a:p>
                      <a:pPr>
                        <a:buFont typeface="Arial" charset="0"/>
                        <a:buNone/>
                      </a:pPr>
                      <a:r>
                        <a:rPr lang="fil-PH" baseline="0" dirty="0" smtClean="0"/>
                        <a:t>-Ims on IKSP</a:t>
                      </a:r>
                    </a:p>
                    <a:p>
                      <a:pPr>
                        <a:buFont typeface="Arial" charset="0"/>
                        <a:buNone/>
                      </a:pPr>
                      <a:r>
                        <a:rPr lang="fil-PH" baseline="0" dirty="0" smtClean="0"/>
                        <a:t>-Improvised Ims</a:t>
                      </a:r>
                    </a:p>
                    <a:p>
                      <a:pPr>
                        <a:buFont typeface="Arial" charset="0"/>
                        <a:buNone/>
                      </a:pPr>
                      <a:r>
                        <a:rPr lang="fil-PH" baseline="0" dirty="0" smtClean="0"/>
                        <a:t>-ARATA based on EGRA</a:t>
                      </a:r>
                    </a:p>
                    <a:p>
                      <a:pPr>
                        <a:buFont typeface="Arial" charset="0"/>
                        <a:buNone/>
                      </a:pPr>
                      <a:r>
                        <a:rPr lang="fil-PH" baseline="0" dirty="0" smtClean="0"/>
                        <a:t>-Senior High School Curriculum (Secondary Schools)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Local beliefs, norms, values,traditions, folklores,</a:t>
                      </a:r>
                      <a:r>
                        <a:rPr lang="fil-PH" sz="1400" baseline="0" dirty="0" smtClean="0"/>
                        <a:t> current   events, and existing  technologies are documented and used to develop a lasting curriculum. Localization guidelines are agreed to by school community and teachers are properly oriented.</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The localized curriculum is implemented and monitored closely to ensure that it makes learning more meaningful and pleasurable, produces desired learning</a:t>
                      </a:r>
                      <a:r>
                        <a:rPr lang="fil-PH" sz="1400" baseline="0" dirty="0" smtClean="0"/>
                        <a:t> outcomes, and directly improves community life. Ineffective approaches are replaced and innovative ones are developed.</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Best practices in localizing the curriculum are mainstreamed and benchmarked by</a:t>
                      </a:r>
                      <a:r>
                        <a:rPr lang="fil-PH" sz="1400" baseline="0" dirty="0" smtClean="0"/>
                        <a:t> other  schools. There is marked increase in number of projects that uses the community as learning laboratory, and the school as an agent of change for improvement of the community.</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00888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3. A representative group of school and communitiy stakeholders develop the methods and materials for developing creative thinking and problem soving.</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200" baseline="0" dirty="0" smtClean="0"/>
                        <a:t>Action Research on Effective Teaching Methods and Strategies</a:t>
                      </a:r>
                    </a:p>
                    <a:p>
                      <a:pPr>
                        <a:buFont typeface="Arial" charset="0"/>
                        <a:buChar char="•"/>
                      </a:pPr>
                      <a:r>
                        <a:rPr lang="fil-PH" sz="1200" baseline="0" dirty="0" smtClean="0"/>
                        <a:t>LPP Implementation</a:t>
                      </a:r>
                    </a:p>
                    <a:p>
                      <a:pPr>
                        <a:buFont typeface="Arial" charset="0"/>
                        <a:buChar char="•"/>
                      </a:pPr>
                      <a:r>
                        <a:rPr lang="fil-PH" sz="1200" baseline="0" dirty="0" smtClean="0"/>
                        <a:t>Lesson Plans</a:t>
                      </a:r>
                    </a:p>
                    <a:p>
                      <a:pPr>
                        <a:buFont typeface="Arial" charset="0"/>
                        <a:buChar char="•"/>
                      </a:pPr>
                      <a:r>
                        <a:rPr lang="fil-PH" sz="1200" baseline="0" dirty="0" smtClean="0"/>
                        <a:t>Daily Logs</a:t>
                      </a:r>
                    </a:p>
                    <a:p>
                      <a:pPr>
                        <a:buFont typeface="Arial" charset="0"/>
                        <a:buChar char="•"/>
                      </a:pPr>
                      <a:r>
                        <a:rPr lang="fil-PH" sz="1200" baseline="0" dirty="0" smtClean="0"/>
                        <a:t>Science Investigatory Projects</a:t>
                      </a:r>
                    </a:p>
                    <a:p>
                      <a:pPr>
                        <a:buFont typeface="Arial" charset="0"/>
                        <a:buChar char="•"/>
                      </a:pPr>
                      <a:r>
                        <a:rPr lang="fil-PH" sz="1200" baseline="0" dirty="0" smtClean="0"/>
                        <a:t>Linkages with CSOs/NGOs/HEIs in improving Quality Instruction</a:t>
                      </a:r>
                    </a:p>
                    <a:p>
                      <a:pPr>
                        <a:buFont typeface="Arial" charset="0"/>
                        <a:buChar char="•"/>
                      </a:pPr>
                      <a:r>
                        <a:rPr lang="fil-PH" sz="1200" baseline="0" dirty="0" smtClean="0"/>
                        <a:t>Visual aids</a:t>
                      </a:r>
                    </a:p>
                    <a:p>
                      <a:pPr>
                        <a:buFont typeface="Arial" charset="0"/>
                        <a:buChar char="•"/>
                      </a:pPr>
                      <a:r>
                        <a:rPr lang="fil-PH" sz="1200" baseline="0" dirty="0" smtClean="0"/>
                        <a:t>ICT-Based Instruction (ex:Txt2Teach)</a:t>
                      </a:r>
                    </a:p>
                    <a:p>
                      <a:pPr>
                        <a:buFont typeface="Arial" charset="0"/>
                        <a:buChar char="•"/>
                      </a:pPr>
                      <a:r>
                        <a:rPr lang="fil-PH" sz="1200" baseline="0" dirty="0" smtClean="0"/>
                        <a:t>Workbooks/Worksheets locally developed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A representative team of school and community stakeholders  assess content and methods used in teaching creative, critical thinking and problem solving. Assessment</a:t>
                      </a:r>
                      <a:r>
                        <a:rPr lang="fil-PH" sz="1400" baseline="0" dirty="0" smtClean="0"/>
                        <a:t> results are used as guide to develop materials.</a:t>
                      </a:r>
                      <a:r>
                        <a:rPr lang="fil-PH" sz="1400" dirty="0" smtClean="0"/>
                        <a:t> </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Learning materials and approaches to reinforce strenghts and address deficiencies</a:t>
                      </a:r>
                      <a:r>
                        <a:rPr lang="fil-PH" sz="1400" baseline="0" dirty="0" smtClean="0"/>
                        <a:t> are developed and tested for applicability on school, family and community.</a:t>
                      </a:r>
                      <a:r>
                        <a:rPr lang="fil-PH" sz="1400" dirty="0" smtClean="0"/>
                        <a:t> </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Materials and approaches are being used in school, in the family and in community to develop critical, creative thinking  and problem solving</a:t>
                      </a:r>
                      <a:r>
                        <a:rPr lang="fil-PH" sz="1400" baseline="0" dirty="0" smtClean="0"/>
                        <a:t> community of learners and are producing desired results.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8839194" cy="5344160"/>
        </p:xfrm>
        <a:graphic>
          <a:graphicData uri="http://schemas.openxmlformats.org/drawingml/2006/table">
            <a:tbl>
              <a:tblPr firstRow="1" bandRow="1">
                <a:tableStyleId>{5C22544A-7EE6-4342-B048-85BDC9FD1C3A}</a:tableStyleId>
              </a:tblPr>
              <a:tblGrid>
                <a:gridCol w="1600197"/>
                <a:gridCol w="1752600"/>
                <a:gridCol w="1295400"/>
                <a:gridCol w="1295400"/>
                <a:gridCol w="1447800"/>
                <a:gridCol w="609600"/>
                <a:gridCol w="838197"/>
              </a:tblGrid>
              <a:tr h="863600">
                <a:tc>
                  <a:txBody>
                    <a:bodyPr/>
                    <a:lstStyle/>
                    <a:p>
                      <a:pPr algn="ctr"/>
                      <a:r>
                        <a:rPr lang="fil-PH" sz="1400" dirty="0" smtClean="0"/>
                        <a:t>Indicators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1400" dirty="0" smtClean="0"/>
                        <a:t>Possibel</a:t>
                      </a:r>
                      <a:r>
                        <a:rPr lang="fil-PH" sz="1400" baseline="0" dirty="0" smtClean="0"/>
                        <a:t> MOVs/Documents/System</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1</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2</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fil-PH" sz="2400" dirty="0" smtClean="0"/>
                        <a:t>3</a:t>
                      </a:r>
                      <a:endParaRPr lang="fil-PH" sz="2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200" dirty="0" smtClean="0"/>
                    </a:p>
                    <a:p>
                      <a:pPr algn="ctr"/>
                      <a:r>
                        <a:rPr lang="fil-PH" sz="1200" dirty="0" smtClean="0"/>
                        <a:t>Rating</a:t>
                      </a:r>
                      <a:endParaRPr lang="fil-PH" sz="1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700" dirty="0" smtClean="0"/>
                    </a:p>
                    <a:p>
                      <a:endParaRPr lang="fil-PH" sz="700" dirty="0" smtClean="0"/>
                    </a:p>
                    <a:p>
                      <a:r>
                        <a:rPr lang="fil-PH" sz="1050" dirty="0" smtClean="0"/>
                        <a:t>Recommendation</a:t>
                      </a:r>
                      <a:endParaRPr lang="fil-PH" sz="105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863600">
                <a:tc>
                  <a:txBody>
                    <a:bodyPr/>
                    <a:lstStyle/>
                    <a:p>
                      <a:r>
                        <a:rPr lang="fil-PH" dirty="0" smtClean="0"/>
                        <a:t>4. The learning</a:t>
                      </a:r>
                      <a:r>
                        <a:rPr lang="fil-PH" baseline="0" dirty="0" smtClean="0"/>
                        <a:t> systems are regularly and collaboratively monitored by by the community using appropriate tools to ensure the holistic growth and development of the learners and the community.</a:t>
                      </a:r>
                      <a:endParaRPr lang="fil-PH"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buFont typeface="Arial" charset="0"/>
                        <a:buChar char="•"/>
                      </a:pPr>
                      <a:r>
                        <a:rPr lang="fil-PH" sz="1400" baseline="0" dirty="0" smtClean="0"/>
                        <a:t>Action Research on students Learning Outcomes-basis for developing Remedial Programs </a:t>
                      </a:r>
                    </a:p>
                    <a:p>
                      <a:pPr>
                        <a:buFont typeface="Arial" charset="0"/>
                        <a:buChar char="•"/>
                      </a:pPr>
                      <a:r>
                        <a:rPr lang="fil-PH" sz="1400" baseline="0" dirty="0" smtClean="0"/>
                        <a:t>SMEPA Dashboards and Results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A school-based monitoring and learning system is conducted regularly and cooperatively; and feedback is shared with stakeholders. The system uses tool that monitors the holistic development of learners.</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The school-based monitoring and learning systems generate</a:t>
                      </a:r>
                      <a:r>
                        <a:rPr lang="fil-PH" sz="1400" baseline="0" dirty="0" smtClean="0"/>
                        <a:t> feedback that is used for making decisions that enhance the total development of learners. </a:t>
                      </a:r>
                    </a:p>
                    <a:p>
                      <a:endParaRPr lang="fil-PH" sz="1400" baseline="0" dirty="0" smtClean="0"/>
                    </a:p>
                    <a:p>
                      <a:r>
                        <a:rPr lang="fil-PH" sz="1400" baseline="0" dirty="0" smtClean="0"/>
                        <a:t>A committee take care of the continuous improvement of the tool. </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fil-PH" sz="1400" dirty="0" smtClean="0"/>
                        <a:t>The monitoring system is accepted and regularly used for collective decision making.</a:t>
                      </a:r>
                    </a:p>
                    <a:p>
                      <a:r>
                        <a:rPr lang="fil-PH" sz="1400" dirty="0" smtClean="0"/>
                        <a:t>The monitoring tool has been improved to provide both quantitative and qaulitative data.</a:t>
                      </a:r>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fil-PH" sz="14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3562</Words>
  <Application>Microsoft Office PowerPoint</Application>
  <PresentationFormat>On-screen Show (4:3)</PresentationFormat>
  <Paragraphs>463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REVISED SBM ASSESSMENT TOOL</vt:lpstr>
      <vt:lpstr>Slide 2</vt:lpstr>
      <vt:lpstr>Slide 3</vt:lpstr>
      <vt:lpstr>Slide 4</vt:lpstr>
      <vt:lpstr>Slide 5</vt:lpstr>
      <vt:lpstr>REVISED SBM ASSESSMENT TOOL</vt:lpstr>
      <vt:lpstr>Slide 7</vt:lpstr>
      <vt:lpstr>Slide 8</vt:lpstr>
      <vt:lpstr>Slide 9</vt:lpstr>
      <vt:lpstr>Slide 10</vt:lpstr>
      <vt:lpstr>Slide 11</vt:lpstr>
      <vt:lpstr>Slide 12</vt:lpstr>
      <vt:lpstr>REVISED SBM ASSESSMENT TOOL</vt:lpstr>
      <vt:lpstr>Slide 14</vt:lpstr>
      <vt:lpstr>Slide 15</vt:lpstr>
      <vt:lpstr>Slide 16</vt:lpstr>
      <vt:lpstr>Slide 17</vt:lpstr>
      <vt:lpstr>REVISED SBM ASSESSMENT TOOL</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REVISED SBM ASSESSMENT TOOL</dc:title>
  <dc:creator>DePED Salay</dc:creator>
  <cp:lastModifiedBy>DePED Salay</cp:lastModifiedBy>
  <cp:revision>97</cp:revision>
  <dcterms:created xsi:type="dcterms:W3CDTF">2018-11-07T00:36:11Z</dcterms:created>
  <dcterms:modified xsi:type="dcterms:W3CDTF">2018-11-07T08:28:10Z</dcterms:modified>
</cp:coreProperties>
</file>