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6" r:id="rId3"/>
    <p:sldId id="258" r:id="rId4"/>
    <p:sldId id="256" r:id="rId5"/>
    <p:sldId id="257" r:id="rId6"/>
    <p:sldId id="264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24" autoAdjust="0"/>
    <p:restoredTop sz="94660"/>
  </p:normalViewPr>
  <p:slideViewPr>
    <p:cSldViewPr snapToGrid="0">
      <p:cViewPr varScale="1">
        <p:scale>
          <a:sx n="74" d="100"/>
          <a:sy n="74" d="100"/>
        </p:scale>
        <p:origin x="6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DBD4-D472-4ABA-BFB5-7C3AA07A940E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DC55A-6155-48DF-8A44-1DAECA625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694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DBD4-D472-4ABA-BFB5-7C3AA07A940E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DC55A-6155-48DF-8A44-1DAECA625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035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DBD4-D472-4ABA-BFB5-7C3AA07A940E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DC55A-6155-48DF-8A44-1DAECA625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573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DBD4-D472-4ABA-BFB5-7C3AA07A940E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DC55A-6155-48DF-8A44-1DAECA625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52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DBD4-D472-4ABA-BFB5-7C3AA07A940E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DC55A-6155-48DF-8A44-1DAECA625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18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DBD4-D472-4ABA-BFB5-7C3AA07A940E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DC55A-6155-48DF-8A44-1DAECA625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15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DBD4-D472-4ABA-BFB5-7C3AA07A940E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DC55A-6155-48DF-8A44-1DAECA625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57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DBD4-D472-4ABA-BFB5-7C3AA07A940E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DC55A-6155-48DF-8A44-1DAECA625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932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DBD4-D472-4ABA-BFB5-7C3AA07A940E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DC55A-6155-48DF-8A44-1DAECA625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922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DBD4-D472-4ABA-BFB5-7C3AA07A940E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DC55A-6155-48DF-8A44-1DAECA625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076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DBD4-D472-4ABA-BFB5-7C3AA07A940E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DC55A-6155-48DF-8A44-1DAECA625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20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DDBD4-D472-4ABA-BFB5-7C3AA07A940E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DC55A-6155-48DF-8A44-1DAECA625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834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SBM%20KPI%20Validation.xl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 for the % </a:t>
            </a:r>
            <a:r>
              <a:rPr lang="en-US" dirty="0"/>
              <a:t>of increase </a:t>
            </a:r>
            <a:r>
              <a:rPr lang="en-US" dirty="0" smtClean="0"/>
              <a:t>in Enrollment and Contextualized Mapping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09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8946"/>
            <a:ext cx="10515600" cy="63779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Computation for enrollment % of increase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1515567"/>
              </p:ext>
            </p:extLst>
          </p:nvPr>
        </p:nvGraphicFramePr>
        <p:xfrm>
          <a:off x="838200" y="1825625"/>
          <a:ext cx="8833833" cy="2907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4611"/>
                <a:gridCol w="2944611"/>
                <a:gridCol w="2944611"/>
              </a:tblGrid>
              <a:tr h="4845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 dirty="0" smtClean="0">
                          <a:effectLst/>
                        </a:rPr>
                        <a:t>S.Y.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 dirty="0">
                          <a:effectLst/>
                        </a:rPr>
                        <a:t>Enrollment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0" u="none" strike="noStrike">
                          <a:effectLst/>
                        </a:rPr>
                        <a:t>% of Increase</a:t>
                      </a:r>
                      <a:endParaRPr lang="en-US" sz="3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845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0" u="none" strike="noStrike" dirty="0">
                          <a:effectLst/>
                        </a:rPr>
                        <a:t>SY 2013-2014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 dirty="0">
                          <a:effectLst/>
                        </a:rPr>
                        <a:t>1,015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845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0" u="none" strike="noStrike" dirty="0">
                          <a:effectLst/>
                        </a:rPr>
                        <a:t>SY 2014-2015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0" u="none" strike="noStrike" dirty="0">
                          <a:effectLst/>
                        </a:rPr>
                        <a:t>           1,117 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 dirty="0">
                          <a:effectLst/>
                        </a:rPr>
                        <a:t>10.05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845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0" u="none" strike="noStrike" dirty="0">
                          <a:effectLst/>
                        </a:rPr>
                        <a:t>SY 2015-2016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0" u="none" strike="noStrike" dirty="0">
                          <a:effectLst/>
                        </a:rPr>
                        <a:t>           1,388 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 dirty="0">
                          <a:effectLst/>
                        </a:rPr>
                        <a:t>24.26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845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0" u="none" strike="noStrike" dirty="0">
                          <a:effectLst/>
                        </a:rPr>
                        <a:t>SY 2016-2017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0" u="none" strike="noStrike" dirty="0">
                          <a:effectLst/>
                        </a:rPr>
                        <a:t>           1,463 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u="none" strike="noStrike" dirty="0">
                          <a:effectLst/>
                        </a:rPr>
                        <a:t>5.40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845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0" u="none" strike="noStrike" dirty="0">
                          <a:effectLst/>
                        </a:rPr>
                        <a:t>Ave. % of increase</a:t>
                      </a:r>
                      <a:endParaRPr lang="en-US" sz="3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0" u="none" strike="noStrike" dirty="0">
                          <a:effectLst/>
                        </a:rPr>
                        <a:t> </a:t>
                      </a:r>
                      <a:endParaRPr lang="en-US" sz="3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b="1" u="none" strike="noStrike" dirty="0">
                          <a:effectLst/>
                        </a:rPr>
                        <a:t>13.24</a:t>
                      </a:r>
                      <a:endParaRPr lang="en-US" sz="3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65598" y="533632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smtClean="0"/>
              <a:t>% of increase = ((present-previous)/previous)x 100</a:t>
            </a:r>
            <a:endParaRPr lang="en-US" sz="4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2684" y="-1"/>
            <a:ext cx="7588340" cy="618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Option A </a:t>
            </a:r>
            <a:r>
              <a:rPr lang="en-US" dirty="0" smtClean="0"/>
              <a:t>(Enrollment % Increase)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23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Contextualized Mapping (</a:t>
            </a:r>
            <a:r>
              <a:rPr lang="en-US" sz="4800" dirty="0" smtClean="0"/>
              <a:t>Participation Rate</a:t>
            </a:r>
            <a:r>
              <a:rPr lang="en-US" dirty="0" smtClean="0"/>
              <a:t>) Computation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12192000" cy="618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Option B </a:t>
            </a:r>
            <a:r>
              <a:rPr lang="en-US" dirty="0" smtClean="0"/>
              <a:t>(</a:t>
            </a:r>
            <a:r>
              <a:rPr lang="en-US" dirty="0"/>
              <a:t>Contextualized Mapping </a:t>
            </a:r>
            <a:r>
              <a:rPr lang="en-US" dirty="0" smtClean="0"/>
              <a:t>- </a:t>
            </a:r>
            <a:r>
              <a:rPr lang="en-US" sz="3600" dirty="0" smtClean="0"/>
              <a:t>Participation Rate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31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1171978"/>
            <a:ext cx="12192000" cy="3515932"/>
          </a:xfrm>
        </p:spPr>
        <p:txBody>
          <a:bodyPr>
            <a:noAutofit/>
          </a:bodyPr>
          <a:lstStyle/>
          <a:p>
            <a:pPr algn="l"/>
            <a:r>
              <a:rPr lang="en-US" sz="7200" i="1" dirty="0" smtClean="0"/>
              <a:t>let</a:t>
            </a:r>
            <a:r>
              <a:rPr lang="en-US" sz="6600" i="1" dirty="0" smtClean="0"/>
              <a:t>:</a:t>
            </a:r>
            <a:r>
              <a:rPr lang="en-US" sz="6600" dirty="0" smtClean="0"/>
              <a:t>  </a:t>
            </a:r>
            <a:r>
              <a:rPr lang="en-US" sz="7200" b="1" u="sng" dirty="0" smtClean="0"/>
              <a:t>1,517</a:t>
            </a:r>
            <a:r>
              <a:rPr lang="en-US" sz="7200" dirty="0" smtClean="0"/>
              <a:t>= </a:t>
            </a:r>
            <a:r>
              <a:rPr lang="en-US" dirty="0" smtClean="0"/>
              <a:t>total number of school age children in the </a:t>
            </a:r>
            <a:r>
              <a:rPr lang="en-US" b="1" u="sng" dirty="0" smtClean="0"/>
              <a:t>assigned</a:t>
            </a:r>
            <a:r>
              <a:rPr lang="en-US" dirty="0" smtClean="0"/>
              <a:t> zone/ community/ barangay/municipality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62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537"/>
            <a:ext cx="12192000" cy="5531779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9050"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2668" y="1222666"/>
            <a:ext cx="5968351" cy="4278094"/>
          </a:xfrm>
          <a:prstGeom prst="rect">
            <a:avLst/>
          </a:prstGeom>
          <a:blipFill dpi="0" rotWithShape="1"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1,117-</a:t>
            </a:r>
            <a:r>
              <a:rPr lang="en-US" sz="3200" dirty="0" smtClean="0"/>
              <a:t>school enrolment</a:t>
            </a:r>
          </a:p>
          <a:p>
            <a:pPr algn="ctr"/>
            <a:r>
              <a:rPr lang="en-US" sz="3600" dirty="0" smtClean="0"/>
              <a:t>1,017-</a:t>
            </a:r>
            <a:r>
              <a:rPr lang="en-US" sz="2400" dirty="0" smtClean="0"/>
              <a:t>School Age Children</a:t>
            </a:r>
            <a:r>
              <a:rPr lang="en-US" sz="3600" dirty="0" smtClean="0"/>
              <a:t>, 100-</a:t>
            </a:r>
            <a:r>
              <a:rPr lang="en-US" sz="2400" dirty="0" smtClean="0"/>
              <a:t>over age</a:t>
            </a:r>
          </a:p>
          <a:p>
            <a:pPr algn="ctr"/>
            <a:endParaRPr lang="en-US" sz="2800" dirty="0" smtClean="0"/>
          </a:p>
          <a:p>
            <a:endParaRPr lang="en-US" sz="2400" dirty="0" smtClean="0"/>
          </a:p>
          <a:p>
            <a:r>
              <a:rPr lang="en-US" sz="3600" dirty="0" smtClean="0"/>
              <a:t>    </a:t>
            </a:r>
            <a:r>
              <a:rPr lang="en-US" sz="3200" dirty="0" smtClean="0"/>
              <a:t>30-</a:t>
            </a:r>
            <a:r>
              <a:rPr lang="en-US" sz="2400" dirty="0" smtClean="0"/>
              <a:t>from </a:t>
            </a:r>
            <a:r>
              <a:rPr lang="en-US" sz="2400" dirty="0"/>
              <a:t>other barangay(s</a:t>
            </a:r>
            <a:r>
              <a:rPr lang="en-US" sz="2400" dirty="0" smtClean="0"/>
              <a:t>)/community</a:t>
            </a:r>
            <a:endParaRPr lang="en-US" sz="3600" dirty="0" smtClean="0"/>
          </a:p>
          <a:p>
            <a:r>
              <a:rPr lang="en-US" sz="3600" dirty="0" smtClean="0"/>
              <a:t> 987</a:t>
            </a:r>
            <a:r>
              <a:rPr lang="en-US" sz="2800" dirty="0" smtClean="0"/>
              <a:t>-</a:t>
            </a:r>
            <a:r>
              <a:rPr lang="en-US" sz="2400" dirty="0" smtClean="0"/>
              <a:t>within </a:t>
            </a:r>
            <a:r>
              <a:rPr lang="en-US" sz="2400" dirty="0"/>
              <a:t>the </a:t>
            </a:r>
            <a:r>
              <a:rPr lang="en-US" sz="2400" dirty="0" smtClean="0"/>
              <a:t>barangay/community</a:t>
            </a:r>
            <a:endParaRPr lang="en-US" sz="2400" dirty="0"/>
          </a:p>
          <a:p>
            <a:pPr algn="ctr"/>
            <a:endParaRPr lang="en-US" sz="2800" dirty="0" smtClean="0"/>
          </a:p>
          <a:p>
            <a:pPr algn="ctr"/>
            <a:r>
              <a:rPr lang="en-US" dirty="0" smtClean="0"/>
              <a:t>Since there are </a:t>
            </a:r>
            <a:r>
              <a:rPr lang="en-US" sz="2000" b="1" dirty="0" smtClean="0"/>
              <a:t>1517</a:t>
            </a:r>
            <a:r>
              <a:rPr lang="en-US" dirty="0" smtClean="0"/>
              <a:t> school Age Children in the Community and only </a:t>
            </a:r>
            <a:r>
              <a:rPr lang="en-US" sz="2000" b="1" dirty="0" smtClean="0"/>
              <a:t>987</a:t>
            </a:r>
            <a:r>
              <a:rPr lang="en-US" dirty="0" smtClean="0"/>
              <a:t> enrolled in your school from the community… </a:t>
            </a:r>
            <a:endParaRPr lang="en-US" sz="20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453687" y="1222666"/>
            <a:ext cx="5433513" cy="4216539"/>
          </a:xfrm>
          <a:prstGeom prst="rect">
            <a:avLst/>
          </a:prstGeom>
          <a:pattFill prst="pct5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smtClean="0"/>
              <a:t>…then, </a:t>
            </a:r>
            <a:r>
              <a:rPr lang="en-US" sz="2800" dirty="0" smtClean="0"/>
              <a:t>there are</a:t>
            </a:r>
            <a:endParaRPr lang="en-US" sz="2400" dirty="0" smtClean="0"/>
          </a:p>
          <a:p>
            <a:pPr algn="ctr"/>
            <a:r>
              <a:rPr lang="en-US" sz="4000" dirty="0" smtClean="0"/>
              <a:t>530-</a:t>
            </a:r>
            <a:r>
              <a:rPr lang="en-US" sz="2800" dirty="0" smtClean="0"/>
              <a:t>not enrolled in your school </a:t>
            </a:r>
            <a:endParaRPr lang="en-US" sz="4000" dirty="0" smtClean="0"/>
          </a:p>
          <a:p>
            <a:endParaRPr lang="en-US" sz="2000" dirty="0" smtClean="0"/>
          </a:p>
          <a:p>
            <a:pPr algn="ctr"/>
            <a:r>
              <a:rPr lang="en-US" sz="3600" dirty="0" smtClean="0"/>
              <a:t>470 </a:t>
            </a:r>
            <a:r>
              <a:rPr lang="en-US" sz="3200" dirty="0" smtClean="0"/>
              <a:t>– </a:t>
            </a:r>
            <a:r>
              <a:rPr lang="en-US" sz="2800" dirty="0" smtClean="0"/>
              <a:t>Enrolled to other schools (thru mapping)</a:t>
            </a:r>
            <a:endParaRPr lang="en-US" sz="2800" dirty="0"/>
          </a:p>
          <a:p>
            <a:endParaRPr lang="en-US" sz="2000" dirty="0"/>
          </a:p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60 </a:t>
            </a:r>
            <a:r>
              <a:rPr lang="en-US" sz="2800" dirty="0" smtClean="0">
                <a:solidFill>
                  <a:srgbClr val="FF0000"/>
                </a:solidFill>
              </a:rPr>
              <a:t>– unaccounted/ unenrolled (thru mapping)</a:t>
            </a:r>
          </a:p>
          <a:p>
            <a:pPr algn="ctr"/>
            <a:endParaRPr lang="en-US" sz="3200" dirty="0" smtClean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0" y="5670038"/>
                <a:ext cx="12084148" cy="16911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Computation:  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100−</m:t>
                    </m:r>
                    <m:d>
                      <m:dPr>
                        <m:begChr m:val="["/>
                        <m:endChr m:val="]"/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60</m:t>
                                </m:r>
                              </m:num>
                              <m:den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1517</m:t>
                                </m:r>
                              </m:den>
                            </m:f>
                          </m:e>
                        </m:d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e>
                    </m:d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1" i="0" smtClean="0">
                        <a:latin typeface="Cambria Math" panose="02040503050406030204" pitchFamily="18" charset="0"/>
                      </a:rPr>
                      <m:t>𝟗𝟔</m:t>
                    </m:r>
                    <m:r>
                      <a:rPr lang="en-US" sz="3200" b="1" i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3200" b="1" i="0" smtClean="0">
                        <a:latin typeface="Cambria Math" panose="02040503050406030204" pitchFamily="18" charset="0"/>
                      </a:rPr>
                      <m:t>𝟎𝟒</m:t>
                    </m:r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48</m:t>
                    </m:r>
                  </m:oMath>
                </a14:m>
                <a:endParaRPr lang="en-US" sz="2800" dirty="0" smtClean="0"/>
              </a:p>
              <a:p>
                <a:r>
                  <a:rPr lang="en-US" sz="2800" dirty="0">
                    <a:solidFill>
                      <a:srgbClr val="0070C0"/>
                    </a:solidFill>
                  </a:rPr>
                  <a:t>1pt</a:t>
                </a:r>
                <a:r>
                  <a:rPr lang="en-US" sz="2800" dirty="0" smtClean="0">
                    <a:solidFill>
                      <a:srgbClr val="0070C0"/>
                    </a:solidFill>
                  </a:rPr>
                  <a:t>.</a:t>
                </a:r>
                <a:r>
                  <a:rPr lang="en-US" sz="2500" dirty="0" smtClean="0">
                    <a:solidFill>
                      <a:srgbClr val="0070C0"/>
                    </a:solidFill>
                  </a:rPr>
                  <a:t>[85,90),         </a:t>
                </a:r>
                <a:r>
                  <a:rPr lang="en-US" sz="2800" dirty="0" smtClean="0">
                    <a:solidFill>
                      <a:srgbClr val="0070C0"/>
                    </a:solidFill>
                  </a:rPr>
                  <a:t>2pts</a:t>
                </a:r>
                <a:r>
                  <a:rPr lang="en-US" sz="2800" dirty="0">
                    <a:solidFill>
                      <a:srgbClr val="0070C0"/>
                    </a:solidFill>
                  </a:rPr>
                  <a:t>. </a:t>
                </a:r>
                <a:r>
                  <a:rPr lang="en-US" sz="2500" dirty="0">
                    <a:solidFill>
                      <a:srgbClr val="0070C0"/>
                    </a:solidFill>
                  </a:rPr>
                  <a:t>[90,95), </a:t>
                </a:r>
                <a:r>
                  <a:rPr lang="en-US" sz="2500" dirty="0" smtClean="0">
                    <a:solidFill>
                      <a:srgbClr val="0070C0"/>
                    </a:solidFill>
                  </a:rPr>
                  <a:t>        </a:t>
                </a:r>
                <a:r>
                  <a:rPr lang="en-US" sz="2800" dirty="0" smtClean="0">
                    <a:solidFill>
                      <a:srgbClr val="0070C0"/>
                    </a:solidFill>
                  </a:rPr>
                  <a:t>3pts</a:t>
                </a:r>
                <a:r>
                  <a:rPr lang="en-US" sz="2800" dirty="0">
                    <a:solidFill>
                      <a:srgbClr val="0070C0"/>
                    </a:solidFill>
                  </a:rPr>
                  <a:t>. </a:t>
                </a:r>
                <a:r>
                  <a:rPr lang="en-US" sz="2500" dirty="0">
                    <a:solidFill>
                      <a:srgbClr val="0070C0"/>
                    </a:solidFill>
                  </a:rPr>
                  <a:t>[</a:t>
                </a:r>
                <a:r>
                  <a:rPr lang="en-US" sz="2500" dirty="0" smtClean="0">
                    <a:solidFill>
                      <a:srgbClr val="0070C0"/>
                    </a:solidFill>
                  </a:rPr>
                  <a:t>95,100]</a:t>
                </a:r>
                <a:endParaRPr lang="en-US" sz="2500" dirty="0">
                  <a:solidFill>
                    <a:srgbClr val="0070C0"/>
                  </a:solidFill>
                </a:endParaRPr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670038"/>
                <a:ext cx="12084148" cy="1691104"/>
              </a:xfrm>
              <a:prstGeom prst="rect">
                <a:avLst/>
              </a:prstGeom>
              <a:blipFill rotWithShape="0">
                <a:blip r:embed="rId4"/>
                <a:stretch>
                  <a:fillRect l="-10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1,517</a:t>
            </a:r>
            <a:r>
              <a:rPr lang="en-US" dirty="0" smtClean="0"/>
              <a:t> </a:t>
            </a:r>
            <a:r>
              <a:rPr lang="en-US" sz="4800" dirty="0" smtClean="0"/>
              <a:t>– School Age Children in the community</a:t>
            </a:r>
            <a:endParaRPr lang="en-US" sz="4800" dirty="0"/>
          </a:p>
        </p:txBody>
      </p:sp>
      <p:sp>
        <p:nvSpPr>
          <p:cNvPr id="9" name="Down Arrow 8"/>
          <p:cNvSpPr/>
          <p:nvPr/>
        </p:nvSpPr>
        <p:spPr>
          <a:xfrm>
            <a:off x="914399" y="2415654"/>
            <a:ext cx="251791" cy="88413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166190" y="808383"/>
            <a:ext cx="1895062" cy="544664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3657600" y="4359965"/>
            <a:ext cx="3476942" cy="151074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449438" y="4839041"/>
            <a:ext cx="554079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Note: Of these </a:t>
            </a:r>
            <a:r>
              <a:rPr lang="en-US" sz="1400" dirty="0" smtClean="0">
                <a:solidFill>
                  <a:srgbClr val="FF0000"/>
                </a:solidFill>
              </a:rPr>
              <a:t>60</a:t>
            </a:r>
            <a:r>
              <a:rPr lang="en-US" sz="1400" dirty="0"/>
              <a:t>-</a:t>
            </a:r>
            <a:r>
              <a:rPr lang="en-US" sz="1400" dirty="0" smtClean="0"/>
              <a:t>unenrolled children, enrolled in ALS/OSY programs, the figure </a:t>
            </a:r>
            <a:r>
              <a:rPr lang="en-US" sz="1400" dirty="0" smtClean="0">
                <a:solidFill>
                  <a:srgbClr val="FF0000"/>
                </a:solidFill>
              </a:rPr>
              <a:t>60</a:t>
            </a:r>
            <a:r>
              <a:rPr lang="en-US" sz="1400" dirty="0" smtClean="0"/>
              <a:t> shall decrease hence, the computed rating shall also increase.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7255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7" grpId="0"/>
      <p:bldP spid="8" grpId="0" animBg="1"/>
      <p:bldP spid="9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43201" y="3067826"/>
            <a:ext cx="64963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hlinkClick r:id="rId2" action="ppaction://hlinkfile"/>
              </a:rPr>
              <a:t>2017 – 2018 SBM Validation Form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7167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1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211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Computation for the % of increase in Enrollment and Contextualized Mapping </vt:lpstr>
      <vt:lpstr>Computation for enrollment % of increase</vt:lpstr>
      <vt:lpstr>Contextualized Mapping (Participation Rate) Computation</vt:lpstr>
      <vt:lpstr>let:  1,517= total number of school age children in the assigned zone/ community/ barangay/municipality</vt:lpstr>
      <vt:lpstr>PowerPoint Presentation</vt:lpstr>
      <vt:lpstr>PowerPoint Presentation</vt:lpstr>
      <vt:lpstr>Thank you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1517= total number of school age children in the assigned community/barangay/municipality zone</dc:title>
  <dc:creator>Danny A. Asio</dc:creator>
  <cp:lastModifiedBy>manuel escarda</cp:lastModifiedBy>
  <cp:revision>40</cp:revision>
  <dcterms:created xsi:type="dcterms:W3CDTF">2017-09-13T17:29:16Z</dcterms:created>
  <dcterms:modified xsi:type="dcterms:W3CDTF">2017-11-20T08:25:01Z</dcterms:modified>
</cp:coreProperties>
</file>