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61" r:id="rId2"/>
    <p:sldId id="335" r:id="rId3"/>
    <p:sldId id="349" r:id="rId4"/>
    <p:sldId id="350" r:id="rId5"/>
    <p:sldId id="352" r:id="rId6"/>
    <p:sldId id="353" r:id="rId7"/>
    <p:sldId id="354" r:id="rId8"/>
    <p:sldId id="358" r:id="rId9"/>
    <p:sldId id="359" r:id="rId10"/>
    <p:sldId id="360" r:id="rId11"/>
    <p:sldId id="355" r:id="rId12"/>
    <p:sldId id="331" r:id="rId1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05" autoAdjust="0"/>
    <p:restoredTop sz="89759" autoAdjust="0"/>
  </p:normalViewPr>
  <p:slideViewPr>
    <p:cSldViewPr snapToGrid="0">
      <p:cViewPr varScale="1">
        <p:scale>
          <a:sx n="63" d="100"/>
          <a:sy n="63" d="100"/>
        </p:scale>
        <p:origin x="8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4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594" b="1" dirty="0">
                <a:solidFill>
                  <a:srgbClr val="C00000"/>
                </a:solidFill>
                <a:latin typeface="Arial Narrow" panose="020B0606020202030204" pitchFamily="34" charset="0"/>
              </a:rPr>
              <a:t>SENIOR HS LEARNER REGISTRANTS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614185360882279"/>
          <c:y val="0.10259618815292118"/>
          <c:w val="0.85687580275869768"/>
          <c:h val="0.6117684419044237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Enrolment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solidFill>
                <a:schemeClr val="bg1"/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00CC"/>
              </a:solidFill>
              <a:ln>
                <a:solidFill>
                  <a:schemeClr val="bg1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>
                <a:contourClr>
                  <a:schemeClr val="bg1"/>
                </a:contourClr>
              </a:sp3d>
            </c:spPr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bg1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>
                <a:contourClr>
                  <a:schemeClr val="bg1"/>
                </a:contourClr>
              </a:sp3d>
            </c:spPr>
          </c:dPt>
          <c:dPt>
            <c:idx val="2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bg1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>
                <a:contourClr>
                  <a:schemeClr val="bg1"/>
                </a:contourClr>
              </a:sp3d>
            </c:spPr>
          </c:dPt>
          <c:cat>
            <c:strRef>
              <c:f>Sheet1!$A$2:$A$4</c:f>
              <c:strCache>
                <c:ptCount val="3"/>
                <c:pt idx="0">
                  <c:v>GRADE 10 (Feb 2016)</c:v>
                </c:pt>
                <c:pt idx="1">
                  <c:v>Grade 10 </c:v>
                </c:pt>
                <c:pt idx="2">
                  <c:v>Non-Grade 10 (OSY)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1851</c:v>
                </c:pt>
                <c:pt idx="1">
                  <c:v>1851</c:v>
                </c:pt>
                <c:pt idx="2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6"/>
        <c:gapDepth val="182"/>
        <c:shape val="box"/>
        <c:axId val="339865264"/>
        <c:axId val="339865824"/>
        <c:axId val="232663328"/>
      </c:bar3DChart>
      <c:catAx>
        <c:axId val="339865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679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396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339865824"/>
        <c:crosses val="autoZero"/>
        <c:auto val="1"/>
        <c:lblAlgn val="ctr"/>
        <c:lblOffset val="100"/>
        <c:noMultiLvlLbl val="0"/>
      </c:catAx>
      <c:valAx>
        <c:axId val="339865824"/>
        <c:scaling>
          <c:orientation val="minMax"/>
        </c:scaling>
        <c:delete val="0"/>
        <c:axPos val="l"/>
        <c:majorGridlines>
          <c:spPr>
            <a:ln w="9509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797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339865264"/>
        <c:crosses val="autoZero"/>
        <c:crossBetween val="between"/>
      </c:valAx>
      <c:serAx>
        <c:axId val="232663328"/>
        <c:scaling>
          <c:orientation val="minMax"/>
        </c:scaling>
        <c:delete val="1"/>
        <c:axPos val="b"/>
        <c:majorTickMark val="out"/>
        <c:minorTickMark val="none"/>
        <c:tickLblPos val="nextTo"/>
        <c:crossAx val="339865824"/>
        <c:crosses val="autoZero"/>
      </c:serAx>
      <c:dTable>
        <c:showHorzBorder val="1"/>
        <c:showVertBorder val="1"/>
        <c:showOutline val="1"/>
        <c:showKeys val="0"/>
        <c:spPr>
          <a:noFill/>
          <a:ln w="9509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2396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</c:dTable>
      <c:spPr>
        <a:noFill/>
        <a:ln w="25357">
          <a:noFill/>
        </a:ln>
      </c:spPr>
    </c:plotArea>
    <c:plotVisOnly val="1"/>
    <c:dispBlanksAs val="gap"/>
    <c:showDLblsOverMax val="0"/>
  </c:chart>
  <c:spPr>
    <a:solidFill>
      <a:schemeClr val="bg1"/>
    </a:solidFill>
    <a:ln w="38036">
      <a:solidFill>
        <a:srgbClr val="FF0000"/>
      </a:solidFill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776" b="1" i="0" u="none" strike="noStrike" kern="1200" baseline="0">
                <a:solidFill>
                  <a:srgbClr val="C0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en-US" sz="2788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EARLY</a:t>
            </a:r>
            <a:r>
              <a:rPr lang="en-US" sz="2788" baseline="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 REGISTRATION RESULT </a:t>
            </a:r>
          </a:p>
          <a:p>
            <a:pPr>
              <a:defRPr sz="2776" b="1" i="0" u="none" strike="noStrike" kern="1200" baseline="0">
                <a:solidFill>
                  <a:srgbClr val="C0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en-US" sz="2788" baseline="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OF </a:t>
            </a:r>
            <a:r>
              <a:rPr lang="en-US" sz="2788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SENIOR </a:t>
            </a:r>
            <a:r>
              <a:rPr lang="en-US" sz="2788" dirty="0">
                <a:solidFill>
                  <a:srgbClr val="C00000"/>
                </a:solidFill>
                <a:latin typeface="Arial Narrow" panose="020B0606020202030204" pitchFamily="34" charset="0"/>
              </a:rPr>
              <a:t>HS </a:t>
            </a:r>
            <a:r>
              <a:rPr lang="en-US" sz="2788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LEARNER PREFERENCE</a:t>
            </a:r>
            <a:endParaRPr lang="en-US" sz="2800" u="sng" dirty="0">
              <a:solidFill>
                <a:srgbClr val="00B0F0"/>
              </a:solidFill>
              <a:latin typeface="Arial Narrow" panose="020B0606020202030204" pitchFamily="34" charset="0"/>
            </a:endParaRPr>
          </a:p>
        </c:rich>
      </c:tx>
      <c:layout/>
      <c:overlay val="0"/>
      <c:spPr>
        <a:noFill/>
        <a:ln w="25312">
          <a:noFill/>
        </a:ln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solidFill>
            <a:schemeClr val="bg1">
              <a:lumMod val="50000"/>
            </a:schemeClr>
          </a:solidFill>
        </a:ln>
        <a:effectLst/>
        <a:sp3d/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Public Schools</c:v>
                </c:pt>
              </c:strCache>
            </c:strRef>
          </c:tx>
          <c:spPr>
            <a:solidFill>
              <a:srgbClr val="0000CC"/>
            </a:solidFill>
            <a:ln>
              <a:solidFill>
                <a:schemeClr val="tx1"/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>
              <a:contourClr>
                <a:schemeClr val="tx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00CC"/>
              </a:solidFill>
              <a:ln>
                <a:solidFill>
                  <a:schemeClr val="bg1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>
                <a:contourClr>
                  <a:schemeClr val="bg1"/>
                </a:contourClr>
              </a:sp3d>
            </c:spPr>
          </c:dPt>
          <c:cat>
            <c:strRef>
              <c:f>Sheet1!$A$2</c:f>
              <c:strCache>
                <c:ptCount val="1"/>
                <c:pt idx="0">
                  <c:v>Rate</c:v>
                </c:pt>
              </c:strCache>
            </c:strRef>
          </c:cat>
          <c:val>
            <c:numRef>
              <c:f>Sheet1!$B$2</c:f>
              <c:numCache>
                <c:formatCode>0.00%</c:formatCode>
                <c:ptCount val="1"/>
                <c:pt idx="0">
                  <c:v>0.52631578947368418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Private Schools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bg1"/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>
              <a:contourClr>
                <a:schemeClr val="bg1"/>
              </a:contourClr>
            </a:sp3d>
          </c:spPr>
          <c:invertIfNegative val="0"/>
          <c:cat>
            <c:strRef>
              <c:f>Sheet1!$A$2</c:f>
              <c:strCache>
                <c:ptCount val="1"/>
                <c:pt idx="0">
                  <c:v>Rate</c:v>
                </c:pt>
              </c:strCache>
            </c:strRef>
          </c:cat>
          <c:val>
            <c:numRef>
              <c:f>Sheet1!$C$2</c:f>
              <c:numCache>
                <c:formatCode>0.00%</c:formatCode>
                <c:ptCount val="1"/>
                <c:pt idx="0">
                  <c:v>0.47368421052631576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0236240"/>
        <c:axId val="60236800"/>
        <c:axId val="0"/>
      </c:bar3DChart>
      <c:catAx>
        <c:axId val="60236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641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2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236800"/>
        <c:crosses val="autoZero"/>
        <c:auto val="1"/>
        <c:lblAlgn val="ctr"/>
        <c:lblOffset val="100"/>
        <c:noMultiLvlLbl val="0"/>
      </c:catAx>
      <c:valAx>
        <c:axId val="60236800"/>
        <c:scaling>
          <c:orientation val="minMax"/>
        </c:scaling>
        <c:delete val="0"/>
        <c:axPos val="l"/>
        <c:majorGridlines>
          <c:spPr>
            <a:ln w="9480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ln w="6328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593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6023624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480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2388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 w="25371">
          <a:noFill/>
        </a:ln>
      </c:spPr>
    </c:plotArea>
    <c:plotVisOnly val="1"/>
    <c:dispBlanksAs val="gap"/>
    <c:showDLblsOverMax val="0"/>
  </c:chart>
  <c:spPr>
    <a:solidFill>
      <a:schemeClr val="bg1"/>
    </a:solidFill>
    <a:ln w="37922">
      <a:solidFill>
        <a:srgbClr val="FF0000"/>
      </a:solidFill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786" b="1" i="0" u="none" strike="noStrike" kern="1200" baseline="0">
                <a:solidFill>
                  <a:srgbClr val="C0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en-US" sz="2786" dirty="0">
                <a:solidFill>
                  <a:srgbClr val="C00000"/>
                </a:solidFill>
                <a:latin typeface="Arial Narrow" panose="020B0606020202030204" pitchFamily="34" charset="0"/>
              </a:rPr>
              <a:t>SENIOR HS LEARNER PREFERENCE IN </a:t>
            </a:r>
            <a:r>
              <a:rPr lang="en-US" sz="2786" u="sng" dirty="0">
                <a:solidFill>
                  <a:srgbClr val="0000CC"/>
                </a:solidFill>
                <a:latin typeface="Arial Narrow" panose="020B0606020202030204" pitchFamily="34" charset="0"/>
              </a:rPr>
              <a:t>PUBLIC SCHOOLS</a:t>
            </a:r>
          </a:p>
        </c:rich>
      </c:tx>
      <c:layout/>
      <c:overlay val="0"/>
      <c:spPr>
        <a:noFill/>
        <a:ln w="25321">
          <a:noFill/>
        </a:ln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solidFill>
            <a:schemeClr val="bg1">
              <a:lumMod val="50000"/>
            </a:schemeClr>
          </a:solidFill>
        </a:ln>
        <a:effectLst/>
        <a:sp3d/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Acad-ABM</c:v>
                </c:pt>
              </c:strCache>
            </c:strRef>
          </c:tx>
          <c:spPr>
            <a:solidFill>
              <a:srgbClr val="0000CC"/>
            </a:solidFill>
            <a:ln>
              <a:solidFill>
                <a:schemeClr val="bg1"/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>
              <a:contourClr>
                <a:schemeClr val="bg1"/>
              </a:contourClr>
            </a:sp3d>
          </c:spPr>
          <c:invertIfNegative val="0"/>
          <c:cat>
            <c:strRef>
              <c:f>Sheet1!$A$2</c:f>
              <c:strCache>
                <c:ptCount val="1"/>
                <c:pt idx="0">
                  <c:v>NUMBER OF REGISTRANTS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458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Acad-HUMSS</c:v>
                </c:pt>
              </c:strCache>
            </c:strRef>
          </c:tx>
          <c:spPr>
            <a:solidFill>
              <a:srgbClr val="0000CC"/>
            </a:solidFill>
            <a:ln>
              <a:solidFill>
                <a:schemeClr val="bg1"/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>
              <a:contourClr>
                <a:schemeClr val="bg1"/>
              </a:contourClr>
            </a:sp3d>
          </c:spPr>
          <c:invertIfNegative val="0"/>
          <c:cat>
            <c:strRef>
              <c:f>Sheet1!$A$2</c:f>
              <c:strCache>
                <c:ptCount val="1"/>
                <c:pt idx="0">
                  <c:v>NUMBER OF REGISTRANTS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1330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Acad-STEM</c:v>
                </c:pt>
              </c:strCache>
            </c:strRef>
          </c:tx>
          <c:spPr>
            <a:solidFill>
              <a:srgbClr val="0000CC"/>
            </a:solidFill>
            <a:ln>
              <a:solidFill>
                <a:schemeClr val="bg1"/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>
              <a:contourClr>
                <a:schemeClr val="bg1"/>
              </a:contourClr>
            </a:sp3d>
          </c:spPr>
          <c:invertIfNegative val="0"/>
          <c:cat>
            <c:strRef>
              <c:f>Sheet1!$A$2</c:f>
              <c:strCache>
                <c:ptCount val="1"/>
                <c:pt idx="0">
                  <c:v>NUMBER OF REGISTRANTS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191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Acad-GAS</c:v>
                </c:pt>
              </c:strCache>
            </c:strRef>
          </c:tx>
          <c:spPr>
            <a:solidFill>
              <a:srgbClr val="0000CC"/>
            </a:solidFill>
            <a:ln>
              <a:solidFill>
                <a:schemeClr val="bg1"/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>
              <a:contourClr>
                <a:schemeClr val="bg1"/>
              </a:contourClr>
            </a:sp3d>
          </c:spPr>
          <c:invertIfNegative val="0"/>
          <c:cat>
            <c:strRef>
              <c:f>Sheet1!$A$2</c:f>
              <c:strCache>
                <c:ptCount val="1"/>
                <c:pt idx="0">
                  <c:v>NUMBER OF REGISTRANTS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1033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TVL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bg1"/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>
              <a:contourClr>
                <a:schemeClr val="bg1"/>
              </a:contourClr>
            </a:sp3d>
          </c:spPr>
          <c:invertIfNegative val="0"/>
          <c:cat>
            <c:strRef>
              <c:f>Sheet1!$A$2</c:f>
              <c:strCache>
                <c:ptCount val="1"/>
                <c:pt idx="0">
                  <c:v>NUMBER OF REGISTRANTS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1604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Sports</c:v>
                </c:pt>
              </c:strCache>
            </c:strRef>
          </c:tx>
          <c:spPr>
            <a:solidFill>
              <a:srgbClr val="006600"/>
            </a:solidFill>
            <a:ln>
              <a:solidFill>
                <a:schemeClr val="bg1"/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>
              <a:contourClr>
                <a:schemeClr val="bg1"/>
              </a:contourClr>
            </a:sp3d>
          </c:spPr>
          <c:invertIfNegative val="0"/>
          <c:cat>
            <c:strRef>
              <c:f>Sheet1!$A$2</c:f>
              <c:strCache>
                <c:ptCount val="1"/>
                <c:pt idx="0">
                  <c:v>NUMBER OF REGISTRANTS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Arts &amp; Design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bg1"/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>
              <a:contourClr>
                <a:schemeClr val="bg1"/>
              </a:contourClr>
            </a:sp3d>
          </c:spPr>
          <c:invertIfNegative val="0"/>
          <c:cat>
            <c:strRef>
              <c:f>Sheet1!$A$2</c:f>
              <c:strCache>
                <c:ptCount val="1"/>
                <c:pt idx="0">
                  <c:v>NUMBER OF REGISTRANTS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68445056"/>
        <c:axId val="268445616"/>
        <c:axId val="0"/>
      </c:bar3DChart>
      <c:catAx>
        <c:axId val="268445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639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1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8445616"/>
        <c:crosses val="autoZero"/>
        <c:auto val="1"/>
        <c:lblAlgn val="ctr"/>
        <c:lblOffset val="100"/>
        <c:noMultiLvlLbl val="0"/>
      </c:catAx>
      <c:valAx>
        <c:axId val="268445616"/>
        <c:scaling>
          <c:orientation val="minMax"/>
        </c:scaling>
        <c:delete val="0"/>
        <c:axPos val="l"/>
        <c:majorGridlines>
          <c:spPr>
            <a:ln w="9480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331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591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26844505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480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791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dTable>
      <c:spPr>
        <a:noFill/>
        <a:ln w="25358">
          <a:noFill/>
        </a:ln>
      </c:spPr>
    </c:plotArea>
    <c:plotVisOnly val="1"/>
    <c:dispBlanksAs val="gap"/>
    <c:showDLblsOverMax val="0"/>
  </c:chart>
  <c:spPr>
    <a:solidFill>
      <a:schemeClr val="bg1"/>
    </a:solidFill>
    <a:ln w="37918">
      <a:solidFill>
        <a:srgbClr val="FF0000"/>
      </a:solidFill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783" b="1" i="0" u="none" strike="noStrike" kern="1200" baseline="0">
                <a:solidFill>
                  <a:srgbClr val="C0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en-US" sz="2783" dirty="0">
                <a:solidFill>
                  <a:srgbClr val="C00000"/>
                </a:solidFill>
                <a:latin typeface="Arial Narrow" panose="020B0606020202030204" pitchFamily="34" charset="0"/>
              </a:rPr>
              <a:t>SENIOR HS LEARNER PREFERENCE IN </a:t>
            </a:r>
            <a:r>
              <a:rPr lang="en-US" sz="2783" u="sng" dirty="0" smtClean="0">
                <a:solidFill>
                  <a:srgbClr val="00B0F0"/>
                </a:solidFill>
                <a:latin typeface="Arial Narrow" panose="020B0606020202030204" pitchFamily="34" charset="0"/>
              </a:rPr>
              <a:t>PRIVATE </a:t>
            </a:r>
            <a:r>
              <a:rPr lang="en-US" sz="2783" u="sng" dirty="0">
                <a:solidFill>
                  <a:srgbClr val="00B0F0"/>
                </a:solidFill>
                <a:latin typeface="Arial Narrow" panose="020B0606020202030204" pitchFamily="34" charset="0"/>
              </a:rPr>
              <a:t>SCHOOLS</a:t>
            </a:r>
          </a:p>
        </c:rich>
      </c:tx>
      <c:layout/>
      <c:overlay val="0"/>
      <c:spPr>
        <a:noFill/>
        <a:ln w="25302">
          <a:noFill/>
        </a:ln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solidFill>
            <a:schemeClr val="bg1">
              <a:lumMod val="50000"/>
            </a:schemeClr>
          </a:solidFill>
        </a:ln>
        <a:effectLst/>
        <a:sp3d/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Acad-ABM</c:v>
                </c:pt>
              </c:strCache>
            </c:strRef>
          </c:tx>
          <c:spPr>
            <a:solidFill>
              <a:srgbClr val="0000CC"/>
            </a:solidFill>
            <a:ln>
              <a:solidFill>
                <a:schemeClr val="bg1"/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>
              <a:contourClr>
                <a:schemeClr val="bg1"/>
              </a:contourClr>
            </a:sp3d>
          </c:spPr>
          <c:invertIfNegative val="0"/>
          <c:cat>
            <c:strRef>
              <c:f>Sheet1!$A$2</c:f>
              <c:strCache>
                <c:ptCount val="1"/>
                <c:pt idx="0">
                  <c:v>NUMBER OF REGISTRANTS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1361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Acad-HUMSS</c:v>
                </c:pt>
              </c:strCache>
            </c:strRef>
          </c:tx>
          <c:spPr>
            <a:solidFill>
              <a:srgbClr val="0000CC"/>
            </a:solidFill>
            <a:ln>
              <a:solidFill>
                <a:schemeClr val="bg1"/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>
              <a:contourClr>
                <a:schemeClr val="bg1"/>
              </a:contourClr>
            </a:sp3d>
          </c:spPr>
          <c:invertIfNegative val="0"/>
          <c:cat>
            <c:strRef>
              <c:f>Sheet1!$A$2</c:f>
              <c:strCache>
                <c:ptCount val="1"/>
                <c:pt idx="0">
                  <c:v>NUMBER OF REGISTRANTS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1454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Acad-STEM</c:v>
                </c:pt>
              </c:strCache>
            </c:strRef>
          </c:tx>
          <c:spPr>
            <a:solidFill>
              <a:srgbClr val="0000CC"/>
            </a:solidFill>
            <a:ln>
              <a:solidFill>
                <a:schemeClr val="bg1"/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>
              <a:contourClr>
                <a:schemeClr val="bg1"/>
              </a:contourClr>
            </a:sp3d>
          </c:spPr>
          <c:invertIfNegative val="0"/>
          <c:cat>
            <c:strRef>
              <c:f>Sheet1!$A$2</c:f>
              <c:strCache>
                <c:ptCount val="1"/>
                <c:pt idx="0">
                  <c:v>NUMBER OF REGISTRANTS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968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Acad-GAS</c:v>
                </c:pt>
              </c:strCache>
            </c:strRef>
          </c:tx>
          <c:spPr>
            <a:solidFill>
              <a:srgbClr val="0000CC"/>
            </a:solidFill>
            <a:ln>
              <a:solidFill>
                <a:schemeClr val="bg1"/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>
              <a:contourClr>
                <a:schemeClr val="bg1"/>
              </a:contourClr>
            </a:sp3d>
          </c:spPr>
          <c:invertIfNegative val="0"/>
          <c:cat>
            <c:strRef>
              <c:f>Sheet1!$A$2</c:f>
              <c:strCache>
                <c:ptCount val="1"/>
                <c:pt idx="0">
                  <c:v>NUMBER OF REGISTRANTS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612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TVL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bg1"/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>
              <a:contourClr>
                <a:schemeClr val="bg1"/>
              </a:contourClr>
            </a:sp3d>
          </c:spPr>
          <c:invertIfNegative val="0"/>
          <c:cat>
            <c:strRef>
              <c:f>Sheet1!$A$2</c:f>
              <c:strCache>
                <c:ptCount val="1"/>
                <c:pt idx="0">
                  <c:v>NUMBER OF REGISTRANTS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1471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Sports</c:v>
                </c:pt>
              </c:strCache>
            </c:strRef>
          </c:tx>
          <c:spPr>
            <a:solidFill>
              <a:srgbClr val="006600"/>
            </a:solidFill>
            <a:ln>
              <a:solidFill>
                <a:schemeClr val="bg1"/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>
              <a:contourClr>
                <a:schemeClr val="bg1"/>
              </a:contourClr>
            </a:sp3d>
          </c:spPr>
          <c:invertIfNegative val="0"/>
          <c:cat>
            <c:strRef>
              <c:f>Sheet1!$A$2</c:f>
              <c:strCache>
                <c:ptCount val="1"/>
                <c:pt idx="0">
                  <c:v>NUMBER OF REGISTRANTS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37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Arts &amp; Design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bg1"/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>
              <a:contourClr>
                <a:schemeClr val="bg1"/>
              </a:contourClr>
            </a:sp3d>
          </c:spPr>
          <c:invertIfNegative val="0"/>
          <c:cat>
            <c:strRef>
              <c:f>Sheet1!$A$2</c:f>
              <c:strCache>
                <c:ptCount val="1"/>
                <c:pt idx="0">
                  <c:v>NUMBER OF REGISTRANTS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68452896"/>
        <c:axId val="268453456"/>
        <c:axId val="0"/>
      </c:bar3DChart>
      <c:catAx>
        <c:axId val="268452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6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8453456"/>
        <c:crosses val="autoZero"/>
        <c:auto val="1"/>
        <c:lblAlgn val="ctr"/>
        <c:lblOffset val="100"/>
        <c:noMultiLvlLbl val="0"/>
      </c:catAx>
      <c:valAx>
        <c:axId val="268453456"/>
        <c:scaling>
          <c:orientation val="minMax"/>
        </c:scaling>
        <c:delete val="0"/>
        <c:axPos val="l"/>
        <c:majorGridlines>
          <c:spPr>
            <a:ln w="9469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326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591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26845289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469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789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dTable>
      <c:spPr>
        <a:noFill/>
        <a:ln w="25350">
          <a:noFill/>
        </a:ln>
      </c:spPr>
    </c:plotArea>
    <c:plotVisOnly val="1"/>
    <c:dispBlanksAs val="gap"/>
    <c:showDLblsOverMax val="0"/>
  </c:chart>
  <c:spPr>
    <a:solidFill>
      <a:schemeClr val="bg1"/>
    </a:solidFill>
    <a:ln w="37875">
      <a:solidFill>
        <a:srgbClr val="FF0000"/>
      </a:solidFill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2A58953-6700-40A3-949F-F417B1390B76}" type="datetimeFigureOut">
              <a:rPr lang="en-US"/>
              <a:pPr>
                <a:defRPr/>
              </a:pPr>
              <a:t>2/11/2016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F7C30B1-A737-47A9-A348-895BEFA2B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0797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0531AD0-7A00-4573-8C71-27B42271B65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714304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B159577-EADD-4499-A375-27C0F5A4A43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52023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DADF33A-898D-4158-AD7B-47489FABCD3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64697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E9957F2-64D9-4D1F-950F-4C595E511EC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7764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F2FDDB0-E02F-4FC8-AD04-578F57041A5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2042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DA4C882-258C-43D9-9E1B-F3FA01EE89E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945208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29196DB-EBB0-4497-A005-5D3B3DF1B1D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154554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E8BE7D4-7D72-4ED4-A419-7AD06F29ACD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92193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01D61CD-95A5-4967-8C8C-90C40479BA6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987133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3E11786-B336-4ACF-BD74-D8806E5EFA4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93196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466F0-4EB0-4517-8773-7F050AD64615}" type="datetimeFigureOut">
              <a:rPr lang="en-US"/>
              <a:pPr>
                <a:defRPr/>
              </a:pPr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ABA73-5A17-433A-B718-BCE288EFE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757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27A51-4AE4-4267-96D2-D95BB9263F8D}" type="datetimeFigureOut">
              <a:rPr lang="en-US"/>
              <a:pPr>
                <a:defRPr/>
              </a:pPr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29B2D-E13D-4096-8BFE-4EB227E7EF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357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3528B-6246-4121-8330-22DE65843391}" type="datetimeFigureOut">
              <a:rPr lang="en-US"/>
              <a:pPr>
                <a:defRPr/>
              </a:pPr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65A14-3C36-43E8-8350-13C39BBBBE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04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E1191-B909-4E93-8CFE-8A0B73DF27F6}" type="datetimeFigureOut">
              <a:rPr lang="en-US"/>
              <a:pPr>
                <a:defRPr/>
              </a:pPr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30932-CADC-4D3D-9011-CC9B68634A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90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ACB33-6AA3-48B2-B35F-84921DBDBFA9}" type="datetimeFigureOut">
              <a:rPr lang="en-US"/>
              <a:pPr>
                <a:defRPr/>
              </a:pPr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88563-2E64-480D-9A1B-D97115DFA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040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E93B9-E521-4F0E-9EA6-7EBBC137E494}" type="datetimeFigureOut">
              <a:rPr lang="en-US"/>
              <a:pPr>
                <a:defRPr/>
              </a:pPr>
              <a:t>2/11/2016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F892C-A09B-49C0-8D3A-49C6F2376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983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0F8DC-9556-4602-8C2D-47EA53A5C504}" type="datetimeFigureOut">
              <a:rPr lang="en-US"/>
              <a:pPr>
                <a:defRPr/>
              </a:pPr>
              <a:t>2/11/2016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D2FA3-43A2-4FA1-BA87-29CB39481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885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EFADF-06EB-40E8-9872-0BB95C90E843}" type="datetimeFigureOut">
              <a:rPr lang="en-US"/>
              <a:pPr>
                <a:defRPr/>
              </a:pPr>
              <a:t>2/11/2016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2E371-FCCE-485B-BC1A-9FDC5005D6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786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0D597-2490-4966-9A1B-36D2C5F99D6E}" type="datetimeFigureOut">
              <a:rPr lang="en-US"/>
              <a:pPr>
                <a:defRPr/>
              </a:pPr>
              <a:t>2/11/2016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84344-9745-4D65-A8B8-2E155A721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49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4432C-98A0-46D7-A17A-95F4BAA1CF1F}" type="datetimeFigureOut">
              <a:rPr lang="en-US"/>
              <a:pPr>
                <a:defRPr/>
              </a:pPr>
              <a:t>2/11/2016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05D90-6C27-41B7-B758-A71C939277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54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92ECB-488B-4B5C-895F-8F59CBD2EDF0}" type="datetimeFigureOut">
              <a:rPr lang="en-US"/>
              <a:pPr>
                <a:defRPr/>
              </a:pPr>
              <a:t>2/11/2016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E3D1B-0B26-48FE-89B2-9426DCCB95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286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F60EA84-497E-4D76-8EC2-3B08D2F17B2B}" type="datetimeFigureOut">
              <a:rPr lang="en-US"/>
              <a:pPr>
                <a:defRPr/>
              </a:pPr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D6EF9F4-381C-4F45-B5A9-322A80F7E3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3"/>
          <p:cNvGrpSpPr>
            <a:grpSpLocks/>
          </p:cNvGrpSpPr>
          <p:nvPr/>
        </p:nvGrpSpPr>
        <p:grpSpPr bwMode="auto">
          <a:xfrm>
            <a:off x="0" y="6338888"/>
            <a:ext cx="3273425" cy="538162"/>
            <a:chOff x="0" y="6338905"/>
            <a:chExt cx="3274196" cy="538366"/>
          </a:xfrm>
        </p:grpSpPr>
        <p:pic>
          <p:nvPicPr>
            <p:cNvPr id="3078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338905"/>
              <a:ext cx="512789" cy="499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itle 1"/>
            <p:cNvSpPr txBox="1">
              <a:spLocks/>
            </p:cNvSpPr>
            <p:nvPr/>
          </p:nvSpPr>
          <p:spPr>
            <a:xfrm>
              <a:off x="389030" y="6446896"/>
              <a:ext cx="2885166" cy="430375"/>
            </a:xfrm>
            <a:prstGeom prst="rect">
              <a:avLst/>
            </a:prstGeom>
          </p:spPr>
          <p:txBody>
            <a:bodyPr anchor="b">
              <a:normAutofit fontScale="9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 fontAlgn="auto">
                <a:spcAft>
                  <a:spcPts val="0"/>
                </a:spcAft>
                <a:defRPr/>
              </a:pPr>
              <a:r>
                <a:rPr lang="en-US" sz="20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</a:t>
              </a:r>
              <a:r>
                <a:rPr lang="en-US" sz="2000" b="1" dirty="0" err="1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LevelUpAngPangarap</a:t>
              </a:r>
              <a:endPara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075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0588" y="6384925"/>
            <a:ext cx="1082675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11"/>
          <p:cNvSpPr>
            <a:spLocks noChangeArrowheads="1"/>
          </p:cNvSpPr>
          <p:nvPr/>
        </p:nvSpPr>
        <p:spPr bwMode="auto">
          <a:xfrm>
            <a:off x="977900" y="1314450"/>
            <a:ext cx="7726363" cy="374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AU" sz="4800" b="1">
                <a:ea typeface="Calibri" panose="020F0502020204030204" pitchFamily="34" charset="0"/>
                <a:cs typeface="Times New Roman" panose="02020603050405020304" pitchFamily="18" charset="0"/>
              </a:rPr>
              <a:t>Name of school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AU" sz="4800" b="1">
                <a:ea typeface="Calibri" panose="020F0502020204030204" pitchFamily="34" charset="0"/>
                <a:cs typeface="Times New Roman" panose="02020603050405020304" pitchFamily="18" charset="0"/>
              </a:rPr>
              <a:t>School ID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AU" sz="4800" b="1">
                <a:ea typeface="Calibri" panose="020F0502020204030204" pitchFamily="34" charset="0"/>
                <a:cs typeface="Times New Roman" panose="02020603050405020304" pitchFamily="18" charset="0"/>
              </a:rPr>
              <a:t>Picture of School with Senior HS Signage</a:t>
            </a:r>
            <a:endParaRPr lang="en-US" sz="48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10340975" y="206375"/>
            <a:ext cx="1844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AU" sz="3600" b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SLIDE 1</a:t>
            </a:r>
            <a:endParaRPr lang="en-US" sz="36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12"/>
          <p:cNvGrpSpPr>
            <a:grpSpLocks/>
          </p:cNvGrpSpPr>
          <p:nvPr/>
        </p:nvGrpSpPr>
        <p:grpSpPr bwMode="auto">
          <a:xfrm>
            <a:off x="0" y="6338888"/>
            <a:ext cx="3273425" cy="538162"/>
            <a:chOff x="0" y="6338905"/>
            <a:chExt cx="3274196" cy="538366"/>
          </a:xfrm>
        </p:grpSpPr>
        <p:pic>
          <p:nvPicPr>
            <p:cNvPr id="20512" name="Picture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338905"/>
              <a:ext cx="512789" cy="499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Title 1"/>
            <p:cNvSpPr txBox="1">
              <a:spLocks/>
            </p:cNvSpPr>
            <p:nvPr/>
          </p:nvSpPr>
          <p:spPr>
            <a:xfrm>
              <a:off x="389030" y="6446896"/>
              <a:ext cx="2885166" cy="430375"/>
            </a:xfrm>
            <a:prstGeom prst="rect">
              <a:avLst/>
            </a:prstGeom>
          </p:spPr>
          <p:txBody>
            <a:bodyPr anchor="b">
              <a:normAutofit fontScale="9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 fontAlgn="auto">
                <a:spcAft>
                  <a:spcPts val="0"/>
                </a:spcAft>
                <a:defRPr/>
              </a:pPr>
              <a:r>
                <a:rPr lang="en-US" sz="20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</a:t>
              </a:r>
              <a:r>
                <a:rPr lang="en-US" sz="2000" b="1" dirty="0" err="1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LevelUpAngPangarap</a:t>
              </a:r>
              <a:endPara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0483" name="Picture 1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0588" y="6384925"/>
            <a:ext cx="1082675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82563" y="179388"/>
            <a:ext cx="9383712" cy="585787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b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32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 HIGH SCHOOL STRATEGIC PLAN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8938" y="930275"/>
          <a:ext cx="11468100" cy="49768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52591"/>
                <a:gridCol w="3657755"/>
                <a:gridCol w="3657755"/>
              </a:tblGrid>
              <a:tr h="4906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8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SHS COMPONENTS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8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8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1535">
                <a:tc>
                  <a:txBody>
                    <a:bodyPr/>
                    <a:lstStyle/>
                    <a:p>
                      <a:pPr marL="457200" marR="0" indent="-4572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AU" sz="24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457200" marR="0" indent="-4572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AU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ADVOCACY</a:t>
                      </a:r>
                    </a:p>
                    <a:p>
                      <a:pPr marL="457200" marR="0" indent="-4572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1535">
                <a:tc>
                  <a:txBody>
                    <a:bodyPr/>
                    <a:lstStyle/>
                    <a:p>
                      <a:pPr marL="457200" marR="0" indent="-4572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endParaRPr lang="en-AU" sz="24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457200" marR="0" indent="-4572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en-AU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PARTNERSHIP </a:t>
                      </a:r>
                      <a:r>
                        <a:rPr lang="en-AU" sz="2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&amp; </a:t>
                      </a:r>
                      <a:r>
                        <a:rPr lang="en-AU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LINKAGES</a:t>
                      </a:r>
                    </a:p>
                    <a:p>
                      <a:pPr marL="457200" marR="0" indent="-4572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1535">
                <a:tc>
                  <a:txBody>
                    <a:bodyPr/>
                    <a:lstStyle/>
                    <a:p>
                      <a:pPr marL="457200" marR="0" indent="-4572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3"/>
                      </a:pPr>
                      <a:endParaRPr lang="en-AU" sz="24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457200" marR="0" indent="-4572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3"/>
                      </a:pPr>
                      <a:r>
                        <a:rPr lang="en-AU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PERSONNEL</a:t>
                      </a:r>
                    </a:p>
                    <a:p>
                      <a:pPr marL="457200" marR="0" indent="-4572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3"/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1535">
                <a:tc>
                  <a:txBody>
                    <a:bodyPr/>
                    <a:lstStyle/>
                    <a:p>
                      <a:pPr marL="457200" marR="0" indent="-4572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4"/>
                      </a:pPr>
                      <a:endParaRPr lang="en-AU" sz="24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457200" marR="0" indent="-4572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4"/>
                      </a:pPr>
                      <a:r>
                        <a:rPr lang="en-AU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LEARNING MATERIALS</a:t>
                      </a:r>
                    </a:p>
                    <a:p>
                      <a:pPr marL="457200" marR="0" indent="-4572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4"/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511" name="Rectangle 7"/>
          <p:cNvSpPr>
            <a:spLocks noChangeArrowheads="1"/>
          </p:cNvSpPr>
          <p:nvPr/>
        </p:nvSpPr>
        <p:spPr bwMode="auto">
          <a:xfrm>
            <a:off x="10340975" y="206375"/>
            <a:ext cx="1844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AU" sz="3600" b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SLIDE 10</a:t>
            </a:r>
            <a:endParaRPr lang="en-US" sz="36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12"/>
          <p:cNvGrpSpPr>
            <a:grpSpLocks/>
          </p:cNvGrpSpPr>
          <p:nvPr/>
        </p:nvGrpSpPr>
        <p:grpSpPr bwMode="auto">
          <a:xfrm>
            <a:off x="0" y="6338888"/>
            <a:ext cx="3273425" cy="538162"/>
            <a:chOff x="0" y="6338905"/>
            <a:chExt cx="3274196" cy="538366"/>
          </a:xfrm>
        </p:grpSpPr>
        <p:pic>
          <p:nvPicPr>
            <p:cNvPr id="22560" name="Picture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338905"/>
              <a:ext cx="512789" cy="499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Title 1"/>
            <p:cNvSpPr txBox="1">
              <a:spLocks/>
            </p:cNvSpPr>
            <p:nvPr/>
          </p:nvSpPr>
          <p:spPr>
            <a:xfrm>
              <a:off x="389030" y="6446896"/>
              <a:ext cx="2885166" cy="430375"/>
            </a:xfrm>
            <a:prstGeom prst="rect">
              <a:avLst/>
            </a:prstGeom>
          </p:spPr>
          <p:txBody>
            <a:bodyPr anchor="b">
              <a:normAutofit fontScale="9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 fontAlgn="auto">
                <a:spcAft>
                  <a:spcPts val="0"/>
                </a:spcAft>
                <a:defRPr/>
              </a:pPr>
              <a:r>
                <a:rPr lang="en-US" sz="20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</a:t>
              </a:r>
              <a:r>
                <a:rPr lang="en-US" sz="2000" b="1" dirty="0" err="1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LevelUpAngPangarap</a:t>
              </a:r>
              <a:endPara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2531" name="Picture 1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0588" y="6384925"/>
            <a:ext cx="1082675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182563" y="179388"/>
            <a:ext cx="9366250" cy="585787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b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32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 HIGH SCHOOL STRATEGIC PLAN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8938" y="930275"/>
          <a:ext cx="11468100" cy="5118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52591"/>
                <a:gridCol w="3657755"/>
                <a:gridCol w="3657755"/>
              </a:tblGrid>
              <a:tr h="4907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8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SHS COMPONENTS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8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8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1775">
                <a:tc>
                  <a:txBody>
                    <a:bodyPr/>
                    <a:lstStyle/>
                    <a:p>
                      <a:pPr marL="457200" marR="0" indent="-4572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5"/>
                      </a:pPr>
                      <a:endParaRPr lang="en-AU" sz="24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457200" marR="0" indent="-4572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5"/>
                      </a:pPr>
                      <a:r>
                        <a:rPr lang="en-AU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CAREER GUIDANCE</a:t>
                      </a:r>
                    </a:p>
                    <a:p>
                      <a:pPr marL="457200" marR="0" indent="-4572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5"/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1775">
                <a:tc>
                  <a:txBody>
                    <a:bodyPr/>
                    <a:lstStyle/>
                    <a:p>
                      <a:pPr marL="457200" marR="0" indent="-4572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6"/>
                      </a:pPr>
                      <a:endParaRPr lang="en-AU" sz="24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457200" marR="0" indent="-4572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6"/>
                      </a:pPr>
                      <a:r>
                        <a:rPr lang="en-AU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CAPACITY BUILDING</a:t>
                      </a:r>
                    </a:p>
                    <a:p>
                      <a:pPr marL="457200" marR="0" indent="-4572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6"/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1775">
                <a:tc>
                  <a:txBody>
                    <a:bodyPr/>
                    <a:lstStyle/>
                    <a:p>
                      <a:pPr marL="457200" marR="0" indent="-4572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7"/>
                      </a:pPr>
                      <a:endParaRPr lang="en-AU" sz="24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457200" marR="0" indent="-4572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7"/>
                      </a:pPr>
                      <a:r>
                        <a:rPr lang="en-AU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MONITORING </a:t>
                      </a:r>
                      <a:r>
                        <a:rPr lang="en-AU" sz="2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&amp; </a:t>
                      </a:r>
                      <a:r>
                        <a:rPr lang="en-AU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EVALUATION</a:t>
                      </a:r>
                    </a:p>
                    <a:p>
                      <a:pPr marL="457200" marR="0" indent="-4572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7"/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1997">
                <a:tc>
                  <a:txBody>
                    <a:bodyPr/>
                    <a:lstStyle/>
                    <a:p>
                      <a:pPr marL="457200" marR="0" indent="-4572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8"/>
                      </a:pPr>
                      <a:endParaRPr lang="en-AU" sz="24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457200" marR="0" indent="-4572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8"/>
                      </a:pPr>
                      <a:r>
                        <a:rPr lang="en-AU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OTHER SCHOOL INITIATIVES</a:t>
                      </a:r>
                      <a:r>
                        <a:rPr lang="en-AU" sz="2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559" name="Rectangle 7"/>
          <p:cNvSpPr>
            <a:spLocks noChangeArrowheads="1"/>
          </p:cNvSpPr>
          <p:nvPr/>
        </p:nvSpPr>
        <p:spPr bwMode="auto">
          <a:xfrm>
            <a:off x="10340975" y="206375"/>
            <a:ext cx="1844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AU" sz="3600" b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SLIDE 11</a:t>
            </a:r>
            <a:endParaRPr lang="en-US" sz="36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906463" y="1176338"/>
            <a:ext cx="10272712" cy="433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PH" sz="13800" b="1">
                <a:solidFill>
                  <a:srgbClr val="002060"/>
                </a:solidFill>
                <a:latin typeface="Script MT Bold" panose="03040602040607080904" pitchFamily="66" charset="0"/>
              </a:rPr>
              <a:t>Thank You Very Much!</a:t>
            </a:r>
          </a:p>
        </p:txBody>
      </p:sp>
      <p:grpSp>
        <p:nvGrpSpPr>
          <p:cNvPr id="24579" name="Group 18"/>
          <p:cNvGrpSpPr>
            <a:grpSpLocks/>
          </p:cNvGrpSpPr>
          <p:nvPr/>
        </p:nvGrpSpPr>
        <p:grpSpPr bwMode="auto">
          <a:xfrm>
            <a:off x="0" y="6338888"/>
            <a:ext cx="3273425" cy="538162"/>
            <a:chOff x="0" y="6338905"/>
            <a:chExt cx="3274196" cy="538366"/>
          </a:xfrm>
        </p:grpSpPr>
        <p:pic>
          <p:nvPicPr>
            <p:cNvPr id="24581" name="Picture 1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338905"/>
              <a:ext cx="512789" cy="499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" name="Title 1"/>
            <p:cNvSpPr txBox="1">
              <a:spLocks/>
            </p:cNvSpPr>
            <p:nvPr/>
          </p:nvSpPr>
          <p:spPr>
            <a:xfrm>
              <a:off x="389030" y="6446896"/>
              <a:ext cx="2885166" cy="430375"/>
            </a:xfrm>
            <a:prstGeom prst="rect">
              <a:avLst/>
            </a:prstGeom>
          </p:spPr>
          <p:txBody>
            <a:bodyPr anchor="b">
              <a:normAutofit fontScale="9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 fontAlgn="auto">
                <a:spcAft>
                  <a:spcPts val="0"/>
                </a:spcAft>
                <a:defRPr/>
              </a:pPr>
              <a:r>
                <a:rPr lang="en-US" sz="20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</a:t>
              </a:r>
              <a:r>
                <a:rPr lang="en-US" sz="2000" b="1" dirty="0" err="1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LevelUpAngPangarap</a:t>
              </a:r>
              <a:endPara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4580" name="Picture 2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0588" y="6384925"/>
            <a:ext cx="1082675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180975" y="176213"/>
            <a:ext cx="4751388" cy="600075"/>
            <a:chOff x="457200" y="1308538"/>
            <a:chExt cx="4812394" cy="600541"/>
          </a:xfrm>
        </p:grpSpPr>
        <p:sp>
          <p:nvSpPr>
            <p:cNvPr id="4" name="Pentagon 3"/>
            <p:cNvSpPr/>
            <p:nvPr/>
          </p:nvSpPr>
          <p:spPr>
            <a:xfrm>
              <a:off x="457200" y="1308538"/>
              <a:ext cx="4812394" cy="567177"/>
            </a:xfrm>
            <a:prstGeom prst="homePlat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109" name="Rectangle 2"/>
            <p:cNvSpPr>
              <a:spLocks noChangeArrowheads="1"/>
            </p:cNvSpPr>
            <p:nvPr/>
          </p:nvSpPr>
          <p:spPr bwMode="auto">
            <a:xfrm>
              <a:off x="457200" y="1324304"/>
              <a:ext cx="4255477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3200">
                  <a:latin typeface="Berlin Sans FB Demi" panose="020E0802020502020306" pitchFamily="34" charset="0"/>
                  <a:cs typeface="Times New Roman" panose="02020603050405020304" pitchFamily="18" charset="0"/>
                </a:rPr>
                <a:t>  ENROLMENT DATA: </a:t>
              </a:r>
            </a:p>
          </p:txBody>
        </p:sp>
      </p:grpSp>
      <p:grpSp>
        <p:nvGrpSpPr>
          <p:cNvPr id="4099" name="Group 12"/>
          <p:cNvGrpSpPr>
            <a:grpSpLocks/>
          </p:cNvGrpSpPr>
          <p:nvPr/>
        </p:nvGrpSpPr>
        <p:grpSpPr bwMode="auto">
          <a:xfrm>
            <a:off x="0" y="6338888"/>
            <a:ext cx="3273425" cy="538162"/>
            <a:chOff x="0" y="6338905"/>
            <a:chExt cx="3274196" cy="538366"/>
          </a:xfrm>
        </p:grpSpPr>
        <p:pic>
          <p:nvPicPr>
            <p:cNvPr id="4106" name="Picture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338905"/>
              <a:ext cx="512789" cy="499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Title 1"/>
            <p:cNvSpPr txBox="1">
              <a:spLocks/>
            </p:cNvSpPr>
            <p:nvPr/>
          </p:nvSpPr>
          <p:spPr>
            <a:xfrm>
              <a:off x="389030" y="6446896"/>
              <a:ext cx="2885166" cy="430375"/>
            </a:xfrm>
            <a:prstGeom prst="rect">
              <a:avLst/>
            </a:prstGeom>
          </p:spPr>
          <p:txBody>
            <a:bodyPr anchor="b">
              <a:normAutofit fontScale="9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 fontAlgn="auto">
                <a:spcAft>
                  <a:spcPts val="0"/>
                </a:spcAft>
                <a:defRPr/>
              </a:pPr>
              <a:r>
                <a:rPr lang="en-US" sz="20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</a:t>
              </a:r>
              <a:r>
                <a:rPr lang="en-US" sz="2000" b="1" dirty="0" err="1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LevelUpAngPangarap</a:t>
              </a:r>
              <a:endPara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4100" name="Picture 1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0588" y="6384925"/>
            <a:ext cx="1082675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5" name="TextBox 21"/>
          <p:cNvSpPr txBox="1">
            <a:spLocks noChangeArrowheads="1"/>
          </p:cNvSpPr>
          <p:nvPr/>
        </p:nvSpPr>
        <p:spPr bwMode="auto">
          <a:xfrm>
            <a:off x="669925" y="6384925"/>
            <a:ext cx="7261225" cy="4000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b="1" i="1">
                <a:latin typeface="Arial Black" panose="020B0A04020102020204" pitchFamily="34" charset="0"/>
              </a:rPr>
              <a:t> Note:</a:t>
            </a:r>
            <a:r>
              <a:rPr lang="en-US" sz="2000" b="1">
                <a:latin typeface="Arial Black" panose="020B0A04020102020204" pitchFamily="34" charset="0"/>
              </a:rPr>
              <a:t>  INCLUDE FEEDER SCHOOL IN YOUR DATA</a:t>
            </a:r>
            <a:endParaRPr lang="en-US" sz="2000" b="1" i="1">
              <a:latin typeface="Arial Black" panose="020B0A04020102020204" pitchFamily="34" charset="0"/>
            </a:endParaRPr>
          </a:p>
        </p:txBody>
      </p:sp>
      <p:sp>
        <p:nvSpPr>
          <p:cNvPr id="4102" name="Rectangle 15"/>
          <p:cNvSpPr>
            <a:spLocks noChangeArrowheads="1"/>
          </p:cNvSpPr>
          <p:nvPr/>
        </p:nvSpPr>
        <p:spPr bwMode="auto">
          <a:xfrm>
            <a:off x="10340975" y="206375"/>
            <a:ext cx="1844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AU" sz="3600" b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SLIDE 2</a:t>
            </a:r>
            <a:endParaRPr lang="en-US" sz="36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635032" y="1016038"/>
            <a:ext cx="11379136" cy="5350453"/>
            <a:chOff x="635032" y="1016032"/>
            <a:chExt cx="11379136" cy="5351117"/>
          </a:xfrm>
        </p:grpSpPr>
        <p:graphicFrame>
          <p:nvGraphicFramePr>
            <p:cNvPr id="3" name="Chart 15"/>
            <p:cNvGraphicFramePr>
              <a:graphicFrameLocks/>
            </p:cNvGraphicFramePr>
            <p:nvPr/>
          </p:nvGraphicFramePr>
          <p:xfrm>
            <a:off x="635032" y="1016032"/>
            <a:ext cx="11379136" cy="535111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2" name="TextBox 16"/>
            <p:cNvSpPr txBox="1">
              <a:spLocks noChangeArrowheads="1"/>
            </p:cNvSpPr>
            <p:nvPr/>
          </p:nvSpPr>
          <p:spPr bwMode="auto">
            <a:xfrm>
              <a:off x="4931876" y="5738890"/>
              <a:ext cx="575439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/>
              <a:r>
                <a:rPr lang="en-US" sz="3200" b="1">
                  <a:solidFill>
                    <a:srgbClr val="C00000"/>
                  </a:solidFill>
                  <a:latin typeface="Arial Narrow" panose="020B0606020202030204" pitchFamily="34" charset="0"/>
                </a:rPr>
                <a:t>GRADE 11 REGISTRANTS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12"/>
          <p:cNvGrpSpPr>
            <a:grpSpLocks/>
          </p:cNvGrpSpPr>
          <p:nvPr/>
        </p:nvGrpSpPr>
        <p:grpSpPr bwMode="auto">
          <a:xfrm>
            <a:off x="0" y="6338888"/>
            <a:ext cx="3273425" cy="538162"/>
            <a:chOff x="0" y="6338905"/>
            <a:chExt cx="3274196" cy="538366"/>
          </a:xfrm>
        </p:grpSpPr>
        <p:pic>
          <p:nvPicPr>
            <p:cNvPr id="6153" name="Picture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338905"/>
              <a:ext cx="512789" cy="499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Title 1"/>
            <p:cNvSpPr txBox="1">
              <a:spLocks/>
            </p:cNvSpPr>
            <p:nvPr/>
          </p:nvSpPr>
          <p:spPr>
            <a:xfrm>
              <a:off x="389030" y="6446896"/>
              <a:ext cx="2885166" cy="430375"/>
            </a:xfrm>
            <a:prstGeom prst="rect">
              <a:avLst/>
            </a:prstGeom>
          </p:spPr>
          <p:txBody>
            <a:bodyPr anchor="b">
              <a:normAutofit fontScale="9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 fontAlgn="auto">
                <a:spcAft>
                  <a:spcPts val="0"/>
                </a:spcAft>
                <a:defRPr/>
              </a:pPr>
              <a:r>
                <a:rPr lang="en-US" sz="20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</a:t>
              </a:r>
              <a:r>
                <a:rPr lang="en-US" sz="2000" b="1" dirty="0" err="1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LevelUpAngPangarap</a:t>
              </a:r>
              <a:endPara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6147" name="Picture 1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0588" y="6384925"/>
            <a:ext cx="1082675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7" name="Chart 16"/>
          <p:cNvGraphicFramePr>
            <a:graphicFrameLocks/>
          </p:cNvGraphicFramePr>
          <p:nvPr/>
        </p:nvGraphicFramePr>
        <p:xfrm>
          <a:off x="650875" y="750888"/>
          <a:ext cx="11287125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6149" name="Group 17"/>
          <p:cNvGrpSpPr>
            <a:grpSpLocks/>
          </p:cNvGrpSpPr>
          <p:nvPr/>
        </p:nvGrpSpPr>
        <p:grpSpPr bwMode="auto">
          <a:xfrm>
            <a:off x="180975" y="176213"/>
            <a:ext cx="4751388" cy="600075"/>
            <a:chOff x="457200" y="1308538"/>
            <a:chExt cx="4812394" cy="600541"/>
          </a:xfrm>
        </p:grpSpPr>
        <p:sp>
          <p:nvSpPr>
            <p:cNvPr id="19" name="Pentagon 18"/>
            <p:cNvSpPr/>
            <p:nvPr/>
          </p:nvSpPr>
          <p:spPr>
            <a:xfrm>
              <a:off x="457200" y="1308538"/>
              <a:ext cx="4812394" cy="567177"/>
            </a:xfrm>
            <a:prstGeom prst="homePlat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152" name="Rectangle 19"/>
            <p:cNvSpPr>
              <a:spLocks noChangeArrowheads="1"/>
            </p:cNvSpPr>
            <p:nvPr/>
          </p:nvSpPr>
          <p:spPr bwMode="auto">
            <a:xfrm>
              <a:off x="457200" y="1324304"/>
              <a:ext cx="4255477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3200">
                  <a:latin typeface="Berlin Sans FB Demi" panose="020E0802020502020306" pitchFamily="34" charset="0"/>
                  <a:cs typeface="Times New Roman" panose="02020603050405020304" pitchFamily="18" charset="0"/>
                </a:rPr>
                <a:t>  ENROLMENT DATA: </a:t>
              </a:r>
            </a:p>
          </p:txBody>
        </p:sp>
      </p:grpSp>
      <p:sp>
        <p:nvSpPr>
          <p:cNvPr id="6150" name="Rectangle 9"/>
          <p:cNvSpPr>
            <a:spLocks noChangeArrowheads="1"/>
          </p:cNvSpPr>
          <p:nvPr/>
        </p:nvSpPr>
        <p:spPr bwMode="auto">
          <a:xfrm>
            <a:off x="10340975" y="206375"/>
            <a:ext cx="1844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AU" sz="3600" b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SLIDE 3</a:t>
            </a:r>
            <a:endParaRPr lang="en-US" sz="36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7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12"/>
          <p:cNvGrpSpPr>
            <a:grpSpLocks/>
          </p:cNvGrpSpPr>
          <p:nvPr/>
        </p:nvGrpSpPr>
        <p:grpSpPr bwMode="auto">
          <a:xfrm>
            <a:off x="0" y="6338888"/>
            <a:ext cx="3273425" cy="538162"/>
            <a:chOff x="0" y="6338905"/>
            <a:chExt cx="3274196" cy="538366"/>
          </a:xfrm>
        </p:grpSpPr>
        <p:pic>
          <p:nvPicPr>
            <p:cNvPr id="8201" name="Picture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338905"/>
              <a:ext cx="512789" cy="499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Title 1"/>
            <p:cNvSpPr txBox="1">
              <a:spLocks/>
            </p:cNvSpPr>
            <p:nvPr/>
          </p:nvSpPr>
          <p:spPr>
            <a:xfrm>
              <a:off x="389030" y="6446896"/>
              <a:ext cx="2885166" cy="430375"/>
            </a:xfrm>
            <a:prstGeom prst="rect">
              <a:avLst/>
            </a:prstGeom>
          </p:spPr>
          <p:txBody>
            <a:bodyPr anchor="b">
              <a:normAutofit fontScale="9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 fontAlgn="auto">
                <a:spcAft>
                  <a:spcPts val="0"/>
                </a:spcAft>
                <a:defRPr/>
              </a:pPr>
              <a:r>
                <a:rPr lang="en-US" sz="20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</a:t>
              </a:r>
              <a:r>
                <a:rPr lang="en-US" sz="2000" b="1" dirty="0" err="1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LevelUpAngPangarap</a:t>
              </a:r>
              <a:endPara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8195" name="Picture 1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0588" y="6384925"/>
            <a:ext cx="1082675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Chart 10"/>
          <p:cNvGraphicFramePr>
            <a:graphicFrameLocks/>
          </p:cNvGraphicFramePr>
          <p:nvPr/>
        </p:nvGraphicFramePr>
        <p:xfrm>
          <a:off x="422275" y="711200"/>
          <a:ext cx="11728450" cy="5830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8197" name="Group 11"/>
          <p:cNvGrpSpPr>
            <a:grpSpLocks/>
          </p:cNvGrpSpPr>
          <p:nvPr/>
        </p:nvGrpSpPr>
        <p:grpSpPr bwMode="auto">
          <a:xfrm>
            <a:off x="180975" y="176213"/>
            <a:ext cx="4751388" cy="600075"/>
            <a:chOff x="457200" y="1308538"/>
            <a:chExt cx="4812394" cy="600541"/>
          </a:xfrm>
        </p:grpSpPr>
        <p:sp>
          <p:nvSpPr>
            <p:cNvPr id="18" name="Pentagon 17"/>
            <p:cNvSpPr/>
            <p:nvPr/>
          </p:nvSpPr>
          <p:spPr>
            <a:xfrm>
              <a:off x="457200" y="1308538"/>
              <a:ext cx="4812394" cy="567177"/>
            </a:xfrm>
            <a:prstGeom prst="homePlat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200" name="Rectangle 18"/>
            <p:cNvSpPr>
              <a:spLocks noChangeArrowheads="1"/>
            </p:cNvSpPr>
            <p:nvPr/>
          </p:nvSpPr>
          <p:spPr bwMode="auto">
            <a:xfrm>
              <a:off x="457200" y="1324304"/>
              <a:ext cx="4255477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3200">
                  <a:latin typeface="Berlin Sans FB Demi" panose="020E0802020502020306" pitchFamily="34" charset="0"/>
                  <a:cs typeface="Times New Roman" panose="02020603050405020304" pitchFamily="18" charset="0"/>
                </a:rPr>
                <a:t>  ENROLMENT DATA: </a:t>
              </a:r>
            </a:p>
          </p:txBody>
        </p:sp>
      </p:grpSp>
      <p:sp>
        <p:nvSpPr>
          <p:cNvPr id="8198" name="Rectangle 9"/>
          <p:cNvSpPr>
            <a:spLocks noChangeArrowheads="1"/>
          </p:cNvSpPr>
          <p:nvPr/>
        </p:nvSpPr>
        <p:spPr bwMode="auto">
          <a:xfrm>
            <a:off x="10340975" y="206375"/>
            <a:ext cx="1844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AU" sz="3600" b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SLIDE 4</a:t>
            </a:r>
            <a:endParaRPr lang="en-US" sz="36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12"/>
          <p:cNvGrpSpPr>
            <a:grpSpLocks/>
          </p:cNvGrpSpPr>
          <p:nvPr/>
        </p:nvGrpSpPr>
        <p:grpSpPr bwMode="auto">
          <a:xfrm>
            <a:off x="0" y="6338888"/>
            <a:ext cx="3273425" cy="538162"/>
            <a:chOff x="0" y="6338905"/>
            <a:chExt cx="3274196" cy="538366"/>
          </a:xfrm>
        </p:grpSpPr>
        <p:pic>
          <p:nvPicPr>
            <p:cNvPr id="10249" name="Picture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338905"/>
              <a:ext cx="512789" cy="499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Title 1"/>
            <p:cNvSpPr txBox="1">
              <a:spLocks/>
            </p:cNvSpPr>
            <p:nvPr/>
          </p:nvSpPr>
          <p:spPr>
            <a:xfrm>
              <a:off x="389030" y="6446896"/>
              <a:ext cx="2885166" cy="430375"/>
            </a:xfrm>
            <a:prstGeom prst="rect">
              <a:avLst/>
            </a:prstGeom>
          </p:spPr>
          <p:txBody>
            <a:bodyPr anchor="b">
              <a:normAutofit fontScale="9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 fontAlgn="auto">
                <a:spcAft>
                  <a:spcPts val="0"/>
                </a:spcAft>
                <a:defRPr/>
              </a:pPr>
              <a:r>
                <a:rPr lang="en-US" sz="20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</a:t>
              </a:r>
              <a:r>
                <a:rPr lang="en-US" sz="2000" b="1" dirty="0" err="1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LevelUpAngPangarap</a:t>
              </a:r>
              <a:endPara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0243" name="Picture 1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0588" y="6384925"/>
            <a:ext cx="1082675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44" name="Group 11"/>
          <p:cNvGrpSpPr>
            <a:grpSpLocks/>
          </p:cNvGrpSpPr>
          <p:nvPr/>
        </p:nvGrpSpPr>
        <p:grpSpPr bwMode="auto">
          <a:xfrm>
            <a:off x="180975" y="176213"/>
            <a:ext cx="4751388" cy="600075"/>
            <a:chOff x="457200" y="1308538"/>
            <a:chExt cx="4812394" cy="600541"/>
          </a:xfrm>
        </p:grpSpPr>
        <p:sp>
          <p:nvSpPr>
            <p:cNvPr id="18" name="Pentagon 17"/>
            <p:cNvSpPr/>
            <p:nvPr/>
          </p:nvSpPr>
          <p:spPr>
            <a:xfrm>
              <a:off x="457200" y="1308538"/>
              <a:ext cx="4812394" cy="567177"/>
            </a:xfrm>
            <a:prstGeom prst="homePlat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248" name="Rectangle 18"/>
            <p:cNvSpPr>
              <a:spLocks noChangeArrowheads="1"/>
            </p:cNvSpPr>
            <p:nvPr/>
          </p:nvSpPr>
          <p:spPr bwMode="auto">
            <a:xfrm>
              <a:off x="457200" y="1324304"/>
              <a:ext cx="4255477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3200">
                  <a:latin typeface="Berlin Sans FB Demi" panose="020E0802020502020306" pitchFamily="34" charset="0"/>
                  <a:cs typeface="Times New Roman" panose="02020603050405020304" pitchFamily="18" charset="0"/>
                </a:rPr>
                <a:t>  ENROLMENT DATA: </a:t>
              </a:r>
            </a:p>
          </p:txBody>
        </p:sp>
      </p:grpSp>
      <p:graphicFrame>
        <p:nvGraphicFramePr>
          <p:cNvPr id="10" name="Chart 9"/>
          <p:cNvGraphicFramePr>
            <a:graphicFrameLocks/>
          </p:cNvGraphicFramePr>
          <p:nvPr/>
        </p:nvGraphicFramePr>
        <p:xfrm>
          <a:off x="422275" y="719138"/>
          <a:ext cx="11728450" cy="5822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246" name="Rectangle 10"/>
          <p:cNvSpPr>
            <a:spLocks noChangeArrowheads="1"/>
          </p:cNvSpPr>
          <p:nvPr/>
        </p:nvSpPr>
        <p:spPr bwMode="auto">
          <a:xfrm>
            <a:off x="10340975" y="206375"/>
            <a:ext cx="1844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AU" sz="3600" b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SLIDE 5</a:t>
            </a:r>
            <a:endParaRPr lang="en-US" sz="36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12"/>
          <p:cNvGrpSpPr>
            <a:grpSpLocks/>
          </p:cNvGrpSpPr>
          <p:nvPr/>
        </p:nvGrpSpPr>
        <p:grpSpPr bwMode="auto">
          <a:xfrm>
            <a:off x="0" y="6338888"/>
            <a:ext cx="3273425" cy="538162"/>
            <a:chOff x="0" y="6338905"/>
            <a:chExt cx="3274196" cy="538366"/>
          </a:xfrm>
        </p:grpSpPr>
        <p:pic>
          <p:nvPicPr>
            <p:cNvPr id="12389" name="Picture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338905"/>
              <a:ext cx="512789" cy="499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Title 1"/>
            <p:cNvSpPr txBox="1">
              <a:spLocks/>
            </p:cNvSpPr>
            <p:nvPr/>
          </p:nvSpPr>
          <p:spPr>
            <a:xfrm>
              <a:off x="389030" y="6446896"/>
              <a:ext cx="2885166" cy="430375"/>
            </a:xfrm>
            <a:prstGeom prst="rect">
              <a:avLst/>
            </a:prstGeom>
          </p:spPr>
          <p:txBody>
            <a:bodyPr anchor="b">
              <a:normAutofit fontScale="9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 fontAlgn="auto">
                <a:spcAft>
                  <a:spcPts val="0"/>
                </a:spcAft>
                <a:defRPr/>
              </a:pPr>
              <a:r>
                <a:rPr lang="en-US" sz="20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</a:t>
              </a:r>
              <a:r>
                <a:rPr lang="en-US" sz="2000" b="1" dirty="0" err="1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LevelUpAngPangarap</a:t>
              </a:r>
              <a:endPara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2291" name="Picture 1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0588" y="6384925"/>
            <a:ext cx="1082675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8938" y="1782763"/>
          <a:ext cx="11590338" cy="3719512"/>
        </p:xfrm>
        <a:graphic>
          <a:graphicData uri="http://schemas.openxmlformats.org/drawingml/2006/table">
            <a:tbl>
              <a:tblPr/>
              <a:tblGrid>
                <a:gridCol w="554319"/>
                <a:gridCol w="4954835"/>
                <a:gridCol w="760148"/>
                <a:gridCol w="760148"/>
                <a:gridCol w="760148"/>
                <a:gridCol w="760148"/>
                <a:gridCol w="891602"/>
                <a:gridCol w="628694"/>
                <a:gridCol w="760148"/>
                <a:gridCol w="760148"/>
              </a:tblGrid>
              <a:tr h="74680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NO.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SCHOOL</a:t>
                      </a:r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NUMBER OF GRADE 10 LEARNERS PER PROGRAM/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/TRACK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56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Academic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-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ABM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Academic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 HUMSS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Academic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-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STEM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Academic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GAS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Technical-Vocational-Livelihood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Sports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Arts and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Design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728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8994" marR="8994" marT="89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325" indent="0"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AMA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Computer College - Cagayan de Oro</a:t>
                      </a:r>
                    </a:p>
                  </a:txBody>
                  <a:tcPr marL="8994" marR="8994" marT="89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28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994" marR="8994" marT="89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325" indent="0"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994" marR="8994" marT="89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28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994" marR="8994" marT="89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325" indent="0"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994" marR="8994" marT="89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28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994" marR="8994" marT="89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325" indent="0"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994" marR="8994" marT="89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28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994" marR="8994" marT="89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325" indent="0"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994" marR="8994" marT="89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2838"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994" marR="8994" marT="89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325" indent="0"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994" marR="8994" marT="89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				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 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3" marR="8993" marT="8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3" marR="8993" marT="8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3" marR="8993" marT="8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3" marR="8993" marT="8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3" marR="8993" marT="8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3" marR="8993" marT="89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4" marR="8994" marT="89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82563" y="179388"/>
            <a:ext cx="10158412" cy="10160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b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3000" b="1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SENIOR HS GRADE 11 EARLY REGISTRATION SUMMARY REPORT ON LEARNER'S PREFERENCE IN SPECIFIC PRIVATE SCHOOLS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42925" y="1257300"/>
          <a:ext cx="11191875" cy="374745"/>
        </p:xfrm>
        <a:graphic>
          <a:graphicData uri="http://schemas.openxmlformats.org/drawingml/2006/table">
            <a:tbl>
              <a:tblPr/>
              <a:tblGrid>
                <a:gridCol w="1910547"/>
                <a:gridCol w="304806"/>
                <a:gridCol w="8976522"/>
              </a:tblGrid>
              <a:tr h="3746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Name of School:</a:t>
                      </a:r>
                    </a:p>
                  </a:txBody>
                  <a:tcPr marL="8993" marR="8993" marT="8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8993" marR="8993" marT="89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ALUBIJID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NATIONAL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993" marR="8993" marT="898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388" name="Rectangle 8"/>
          <p:cNvSpPr>
            <a:spLocks noChangeArrowheads="1"/>
          </p:cNvSpPr>
          <p:nvPr/>
        </p:nvSpPr>
        <p:spPr bwMode="auto">
          <a:xfrm>
            <a:off x="10340975" y="206375"/>
            <a:ext cx="1844675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AU" sz="3600" b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SLIDE 6</a:t>
            </a:r>
            <a:endParaRPr lang="en-US" sz="36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12"/>
          <p:cNvGrpSpPr>
            <a:grpSpLocks/>
          </p:cNvGrpSpPr>
          <p:nvPr/>
        </p:nvGrpSpPr>
        <p:grpSpPr bwMode="auto">
          <a:xfrm>
            <a:off x="0" y="6338888"/>
            <a:ext cx="3273425" cy="538162"/>
            <a:chOff x="0" y="6338905"/>
            <a:chExt cx="3274196" cy="538366"/>
          </a:xfrm>
        </p:grpSpPr>
        <p:pic>
          <p:nvPicPr>
            <p:cNvPr id="14377" name="Picture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338905"/>
              <a:ext cx="512789" cy="499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Title 1"/>
            <p:cNvSpPr txBox="1">
              <a:spLocks/>
            </p:cNvSpPr>
            <p:nvPr/>
          </p:nvSpPr>
          <p:spPr>
            <a:xfrm>
              <a:off x="389030" y="6446896"/>
              <a:ext cx="2885166" cy="430375"/>
            </a:xfrm>
            <a:prstGeom prst="rect">
              <a:avLst/>
            </a:prstGeom>
          </p:spPr>
          <p:txBody>
            <a:bodyPr anchor="b">
              <a:normAutofit fontScale="9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 fontAlgn="auto">
                <a:spcAft>
                  <a:spcPts val="0"/>
                </a:spcAft>
                <a:defRPr/>
              </a:pPr>
              <a:r>
                <a:rPr lang="en-US" sz="20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</a:t>
              </a:r>
              <a:r>
                <a:rPr lang="en-US" sz="2000" b="1" dirty="0" err="1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LevelUpAngPangarap</a:t>
              </a:r>
              <a:endPara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4339" name="Picture 1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0588" y="6384925"/>
            <a:ext cx="1082675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180975" y="176213"/>
            <a:ext cx="4751388" cy="600075"/>
            <a:chOff x="457200" y="1308538"/>
            <a:chExt cx="4812394" cy="600541"/>
          </a:xfrm>
        </p:grpSpPr>
        <p:sp>
          <p:nvSpPr>
            <p:cNvPr id="17" name="Pentagon 16"/>
            <p:cNvSpPr/>
            <p:nvPr/>
          </p:nvSpPr>
          <p:spPr>
            <a:xfrm>
              <a:off x="457200" y="1308538"/>
              <a:ext cx="4812394" cy="567177"/>
            </a:xfrm>
            <a:prstGeom prst="homePlat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376" name="Rectangle 19"/>
            <p:cNvSpPr>
              <a:spLocks noChangeArrowheads="1"/>
            </p:cNvSpPr>
            <p:nvPr/>
          </p:nvSpPr>
          <p:spPr bwMode="auto">
            <a:xfrm>
              <a:off x="457200" y="1324304"/>
              <a:ext cx="4352886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3200">
                  <a:latin typeface="Berlin Sans FB Demi" panose="020E0802020502020306" pitchFamily="34" charset="0"/>
                  <a:cs typeface="Times New Roman" panose="02020603050405020304" pitchFamily="18" charset="0"/>
                </a:rPr>
                <a:t>  STATUS REPORT ON: </a:t>
              </a:r>
            </a:p>
          </p:txBody>
        </p:sp>
      </p:grp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214438" y="965200"/>
            <a:ext cx="5080000" cy="585788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457200" indent="-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b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sz="32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TEACHER(S) NEED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38288" y="1709738"/>
          <a:ext cx="9023350" cy="579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45787"/>
                <a:gridCol w="2377563"/>
              </a:tblGrid>
              <a:tr h="579437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A)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OF GRADE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11 REGISTRANTS: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5" marR="91445" marT="45745" marB="457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75</a:t>
                      </a:r>
                      <a:endParaRPr lang="en-US" sz="32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5" marR="91445" marT="45745" marB="457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538288" y="3113088"/>
          <a:ext cx="9037637" cy="1006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45086"/>
                <a:gridCol w="2392551"/>
              </a:tblGrid>
              <a:tr h="1006475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C) 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OF SECTIONS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 / 40)</a:t>
                      </a:r>
                      <a:endParaRPr lang="en-US" sz="3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2800" baseline="0" dirty="0" smtClean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      Note: 1 SECTION = 40 LEARNERS</a:t>
                      </a:r>
                      <a:endParaRPr lang="en-US" sz="2800" dirty="0">
                        <a:solidFill>
                          <a:srgbClr val="C00000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 2</a:t>
                      </a:r>
                      <a:endParaRPr lang="en-US" sz="48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0" marB="4571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1541463" y="4244975"/>
          <a:ext cx="9020175" cy="1311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57727"/>
                <a:gridCol w="2362448"/>
              </a:tblGrid>
              <a:tr h="1311275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NUMBER OF SENIOR</a:t>
                      </a:r>
                      <a:r>
                        <a:rPr lang="en-US" sz="40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HS TEACHER(S) NEED: </a:t>
                      </a:r>
                      <a:r>
                        <a:rPr lang="en-US" sz="4000" baseline="0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(C x 1.5)</a:t>
                      </a:r>
                      <a:endParaRPr lang="en-US" sz="4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42" marB="457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6000" b="1" kern="1200" dirty="0" smtClean="0">
                          <a:solidFill>
                            <a:srgbClr val="C00000"/>
                          </a:solidFill>
                          <a:latin typeface="Bookman Old Style" panose="02050604050505020204" pitchFamily="18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en-US" sz="6000" b="1" kern="1200" dirty="0">
                        <a:solidFill>
                          <a:srgbClr val="C00000"/>
                        </a:solidFill>
                        <a:latin typeface="Bookman Old Style" panose="02050604050505020204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50" marR="91450" marT="45742" marB="457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1538288" y="2411413"/>
          <a:ext cx="9023350" cy="579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45787"/>
                <a:gridCol w="2377563"/>
              </a:tblGrid>
              <a:tr h="579437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B)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OF TEACHER-APPLICANT(S)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5" marR="91445" marT="45745" marB="457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lang="en-US" sz="32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5" marR="91445" marT="45745" marB="457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374" name="Rectangle 13"/>
          <p:cNvSpPr>
            <a:spLocks noChangeArrowheads="1"/>
          </p:cNvSpPr>
          <p:nvPr/>
        </p:nvSpPr>
        <p:spPr bwMode="auto">
          <a:xfrm>
            <a:off x="10340975" y="206375"/>
            <a:ext cx="1844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AU" sz="3600" b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SLIDE 7</a:t>
            </a:r>
            <a:endParaRPr lang="en-US" sz="36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12"/>
          <p:cNvGrpSpPr>
            <a:grpSpLocks/>
          </p:cNvGrpSpPr>
          <p:nvPr/>
        </p:nvGrpSpPr>
        <p:grpSpPr bwMode="auto">
          <a:xfrm>
            <a:off x="0" y="6338888"/>
            <a:ext cx="3273425" cy="538162"/>
            <a:chOff x="0" y="6338905"/>
            <a:chExt cx="3274196" cy="538366"/>
          </a:xfrm>
        </p:grpSpPr>
        <p:pic>
          <p:nvPicPr>
            <p:cNvPr id="16410" name="Picture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338905"/>
              <a:ext cx="512789" cy="499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Title 1"/>
            <p:cNvSpPr txBox="1">
              <a:spLocks/>
            </p:cNvSpPr>
            <p:nvPr/>
          </p:nvSpPr>
          <p:spPr>
            <a:xfrm>
              <a:off x="389030" y="6446896"/>
              <a:ext cx="2885166" cy="430375"/>
            </a:xfrm>
            <a:prstGeom prst="rect">
              <a:avLst/>
            </a:prstGeom>
          </p:spPr>
          <p:txBody>
            <a:bodyPr anchor="b">
              <a:normAutofit fontScale="9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 fontAlgn="auto">
                <a:spcAft>
                  <a:spcPts val="0"/>
                </a:spcAft>
                <a:defRPr/>
              </a:pPr>
              <a:r>
                <a:rPr lang="en-US" sz="20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</a:t>
              </a:r>
              <a:r>
                <a:rPr lang="en-US" sz="2000" b="1" dirty="0" err="1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LevelUpAngPangarap</a:t>
              </a:r>
              <a:endPara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6387" name="Picture 1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0588" y="6384925"/>
            <a:ext cx="1082675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180975" y="176213"/>
            <a:ext cx="4751388" cy="600075"/>
            <a:chOff x="457200" y="1308538"/>
            <a:chExt cx="4812394" cy="600541"/>
          </a:xfrm>
        </p:grpSpPr>
        <p:sp>
          <p:nvSpPr>
            <p:cNvPr id="17" name="Pentagon 16"/>
            <p:cNvSpPr/>
            <p:nvPr/>
          </p:nvSpPr>
          <p:spPr>
            <a:xfrm>
              <a:off x="457200" y="1308538"/>
              <a:ext cx="4812394" cy="567177"/>
            </a:xfrm>
            <a:prstGeom prst="homePlat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409" name="Rectangle 19"/>
            <p:cNvSpPr>
              <a:spLocks noChangeArrowheads="1"/>
            </p:cNvSpPr>
            <p:nvPr/>
          </p:nvSpPr>
          <p:spPr bwMode="auto">
            <a:xfrm>
              <a:off x="457200" y="1324304"/>
              <a:ext cx="4352886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3200">
                  <a:latin typeface="Berlin Sans FB Demi" panose="020E0802020502020306" pitchFamily="34" charset="0"/>
                  <a:cs typeface="Times New Roman" panose="02020603050405020304" pitchFamily="18" charset="0"/>
                </a:rPr>
                <a:t>  STATUS REPORT ON: </a:t>
              </a:r>
            </a:p>
          </p:txBody>
        </p:sp>
      </p:grp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214438" y="965200"/>
            <a:ext cx="6313487" cy="585788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457200" indent="-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b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sz="32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 CONSTRUCTION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1293813" y="1984375"/>
          <a:ext cx="5335587" cy="1189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4978"/>
                <a:gridCol w="2240609"/>
              </a:tblGrid>
              <a:tr h="1189038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NUMBER OF CLASSROOMS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3" marR="91453" marT="45732" marB="457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6000" b="1" kern="1200" dirty="0" smtClean="0">
                          <a:solidFill>
                            <a:srgbClr val="002060"/>
                          </a:solidFill>
                          <a:latin typeface="Bookman Old Style" panose="02050604050505020204" pitchFamily="18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en-US" sz="6000" b="1" kern="1200" dirty="0">
                        <a:solidFill>
                          <a:srgbClr val="002060"/>
                        </a:solidFill>
                        <a:latin typeface="Bookman Old Style" panose="02050604050505020204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53" marR="91453" marT="45732" marB="457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1293813" y="3478213"/>
          <a:ext cx="5365750" cy="1249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4793"/>
                <a:gridCol w="2270957"/>
              </a:tblGrid>
              <a:tr h="1249362">
                <a:tc>
                  <a:txBody>
                    <a:bodyPr/>
                    <a:lstStyle/>
                    <a:p>
                      <a:r>
                        <a:rPr lang="en-US" sz="36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COMPLETION </a:t>
                      </a:r>
                    </a:p>
                    <a:p>
                      <a:r>
                        <a:rPr lang="en-US" sz="36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RATE</a:t>
                      </a:r>
                      <a:r>
                        <a:rPr lang="en-US" sz="4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3200" dirty="0">
                        <a:solidFill>
                          <a:srgbClr val="C00000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678" marB="456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75%</a:t>
                      </a:r>
                      <a:endParaRPr lang="en-US" sz="54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678" marB="456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7527925" y="2498725"/>
            <a:ext cx="3841750" cy="2586038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b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5400" b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ATTACHED </a:t>
            </a:r>
          </a:p>
          <a:p>
            <a:pPr algn="ctr" eaLnBrk="1" fontAlgn="b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5400" b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PHOTO </a:t>
            </a:r>
          </a:p>
          <a:p>
            <a:pPr algn="ctr" eaLnBrk="1" fontAlgn="b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5400" b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HERE</a:t>
            </a:r>
          </a:p>
        </p:txBody>
      </p:sp>
      <p:sp>
        <p:nvSpPr>
          <p:cNvPr id="16407" name="Rectangle 12"/>
          <p:cNvSpPr>
            <a:spLocks noChangeArrowheads="1"/>
          </p:cNvSpPr>
          <p:nvPr/>
        </p:nvSpPr>
        <p:spPr bwMode="auto">
          <a:xfrm>
            <a:off x="10340975" y="206375"/>
            <a:ext cx="1844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AU" sz="3600" b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SLIDE 8</a:t>
            </a:r>
            <a:endParaRPr lang="en-US" sz="36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12"/>
          <p:cNvGrpSpPr>
            <a:grpSpLocks/>
          </p:cNvGrpSpPr>
          <p:nvPr/>
        </p:nvGrpSpPr>
        <p:grpSpPr bwMode="auto">
          <a:xfrm>
            <a:off x="0" y="6338888"/>
            <a:ext cx="3273425" cy="538162"/>
            <a:chOff x="0" y="6338905"/>
            <a:chExt cx="3274196" cy="538366"/>
          </a:xfrm>
        </p:grpSpPr>
        <p:pic>
          <p:nvPicPr>
            <p:cNvPr id="18457" name="Picture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338905"/>
              <a:ext cx="512789" cy="499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Title 1"/>
            <p:cNvSpPr txBox="1">
              <a:spLocks/>
            </p:cNvSpPr>
            <p:nvPr/>
          </p:nvSpPr>
          <p:spPr>
            <a:xfrm>
              <a:off x="389030" y="6446896"/>
              <a:ext cx="2885166" cy="430375"/>
            </a:xfrm>
            <a:prstGeom prst="rect">
              <a:avLst/>
            </a:prstGeom>
          </p:spPr>
          <p:txBody>
            <a:bodyPr anchor="b">
              <a:normAutofit fontScale="9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 fontAlgn="auto">
                <a:spcAft>
                  <a:spcPts val="0"/>
                </a:spcAft>
                <a:defRPr/>
              </a:pPr>
              <a:r>
                <a:rPr lang="en-US" sz="20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</a:t>
              </a:r>
              <a:r>
                <a:rPr lang="en-US" sz="2000" b="1" dirty="0" err="1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LevelUpAngPangarap</a:t>
              </a:r>
              <a:endPara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8435" name="Picture 1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0588" y="6384925"/>
            <a:ext cx="1082675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436" name="Group 10"/>
          <p:cNvGrpSpPr>
            <a:grpSpLocks/>
          </p:cNvGrpSpPr>
          <p:nvPr/>
        </p:nvGrpSpPr>
        <p:grpSpPr bwMode="auto">
          <a:xfrm>
            <a:off x="180975" y="176213"/>
            <a:ext cx="4751388" cy="600075"/>
            <a:chOff x="457200" y="1308538"/>
            <a:chExt cx="4812394" cy="600541"/>
          </a:xfrm>
        </p:grpSpPr>
        <p:sp>
          <p:nvSpPr>
            <p:cNvPr id="17" name="Pentagon 16"/>
            <p:cNvSpPr/>
            <p:nvPr/>
          </p:nvSpPr>
          <p:spPr>
            <a:xfrm>
              <a:off x="457200" y="1308538"/>
              <a:ext cx="4812394" cy="567177"/>
            </a:xfrm>
            <a:prstGeom prst="homePlat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456" name="Rectangle 19"/>
            <p:cNvSpPr>
              <a:spLocks noChangeArrowheads="1"/>
            </p:cNvSpPr>
            <p:nvPr/>
          </p:nvSpPr>
          <p:spPr bwMode="auto">
            <a:xfrm>
              <a:off x="457200" y="1324304"/>
              <a:ext cx="4352886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3200">
                  <a:latin typeface="Berlin Sans FB Demi" panose="020E0802020502020306" pitchFamily="34" charset="0"/>
                  <a:cs typeface="Times New Roman" panose="02020603050405020304" pitchFamily="18" charset="0"/>
                </a:rPr>
                <a:t>  STATUS REPORT ON: </a:t>
              </a:r>
            </a:p>
          </p:txBody>
        </p:sp>
      </p:grp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214438" y="965200"/>
            <a:ext cx="7869237" cy="585788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457200" indent="-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b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sz="32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 PLAN ADJUSTMENT 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1293813" y="1984375"/>
          <a:ext cx="9756775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1744"/>
                <a:gridCol w="2745031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aseline="0" dirty="0" smtClean="0">
                          <a:solidFill>
                            <a:schemeClr val="tx1"/>
                          </a:solidFill>
                          <a:latin typeface="Calisto MT" panose="02040603050505030304" pitchFamily="18" charset="0"/>
                          <a:cs typeface="Arial" panose="020B0604020202020204" pitchFamily="34" charset="0"/>
                        </a:rPr>
                        <a:t>ARE THERE EXISTING EXCESS OF CLASSROOM(S) IN JUNIOR HIGH SCHOOL</a:t>
                      </a:r>
                      <a:r>
                        <a:rPr lang="en-US" sz="36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? </a:t>
                      </a:r>
                      <a:r>
                        <a:rPr lang="en-US" sz="3600" baseline="0" dirty="0" smtClean="0">
                          <a:solidFill>
                            <a:srgbClr val="C00000"/>
                          </a:solidFill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(YES/NO)</a:t>
                      </a:r>
                      <a:r>
                        <a:rPr lang="en-US" sz="2400" baseline="0" dirty="0" smtClean="0">
                          <a:solidFill>
                            <a:srgbClr val="C00000"/>
                          </a:solidFill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dirty="0">
                        <a:solidFill>
                          <a:srgbClr val="C00000"/>
                        </a:solidFill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6000" b="1" kern="1200" dirty="0" smtClean="0">
                          <a:solidFill>
                            <a:srgbClr val="C00000"/>
                          </a:solidFill>
                          <a:latin typeface="Bookman Old Style" panose="02050604050505020204" pitchFamily="18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  <a:endParaRPr lang="en-US" sz="6000" b="1" kern="1200" dirty="0">
                        <a:solidFill>
                          <a:srgbClr val="C00000"/>
                        </a:solidFill>
                        <a:latin typeface="Bookman Old Style" panose="02050604050505020204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7" marR="914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1293813" y="4530725"/>
          <a:ext cx="803275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31376"/>
                <a:gridCol w="230137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NUMBER OF CLASSROOM(S)</a:t>
                      </a:r>
                      <a:r>
                        <a:rPr lang="en-US" sz="4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3200" dirty="0">
                        <a:solidFill>
                          <a:srgbClr val="C00000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1445" marR="914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54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5" marR="914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454" name="Rectangle 11"/>
          <p:cNvSpPr>
            <a:spLocks noChangeArrowheads="1"/>
          </p:cNvSpPr>
          <p:nvPr/>
        </p:nvSpPr>
        <p:spPr bwMode="auto">
          <a:xfrm>
            <a:off x="10340975" y="206375"/>
            <a:ext cx="18446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AU" sz="3600" b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SLIDE 9</a:t>
            </a:r>
            <a:endParaRPr lang="en-US" sz="36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1852</TotalTime>
  <Words>340</Words>
  <Application>Microsoft Office PowerPoint</Application>
  <PresentationFormat>Widescreen</PresentationFormat>
  <Paragraphs>145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6" baseType="lpstr">
      <vt:lpstr>Calibri</vt:lpstr>
      <vt:lpstr>Arial</vt:lpstr>
      <vt:lpstr>Calibri Light</vt:lpstr>
      <vt:lpstr>Times New Roman</vt:lpstr>
      <vt:lpstr>Wingdings</vt:lpstr>
      <vt:lpstr>Berlin Sans FB Demi</vt:lpstr>
      <vt:lpstr>Arial Black</vt:lpstr>
      <vt:lpstr>Arial Narrow</vt:lpstr>
      <vt:lpstr>+mj-lt</vt:lpstr>
      <vt:lpstr>Symbol</vt:lpstr>
      <vt:lpstr>Bookman Old Style</vt:lpstr>
      <vt:lpstr>Calisto MT</vt:lpstr>
      <vt:lpstr>Script MT 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gerry</dc:creator>
  <cp:lastModifiedBy>gerry</cp:lastModifiedBy>
  <cp:revision>184</cp:revision>
  <dcterms:created xsi:type="dcterms:W3CDTF">2015-10-21T06:33:47Z</dcterms:created>
  <dcterms:modified xsi:type="dcterms:W3CDTF">2016-02-11T10:43:47Z</dcterms:modified>
</cp:coreProperties>
</file>