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63" r:id="rId3"/>
    <p:sldId id="267" r:id="rId4"/>
    <p:sldId id="266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A19F0-AB3E-4D25-8A11-84C8F7850F16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C29F9-E1FA-412B-AD50-D1767A000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8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98607" y="4819043"/>
            <a:ext cx="5588847" cy="4565403"/>
          </a:xfrm>
          <a:prstGeom prst="rect">
            <a:avLst/>
          </a:prstGeom>
        </p:spPr>
        <p:txBody>
          <a:bodyPr lIns="93152" tIns="93152" rIns="93152" bIns="93152" anchor="t" anchorCtr="0">
            <a:noAutofit/>
          </a:bodyPr>
          <a:lstStyle/>
          <a:p>
            <a:r>
              <a:rPr lang="en-US" dirty="0" smtClean="0"/>
              <a:t>Greetings!</a:t>
            </a:r>
            <a:endParaRPr dirty="0"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1125" y="762000"/>
            <a:ext cx="6762750" cy="3803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8821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E41D1-0D06-465F-9F32-65E07DD279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75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E8E2-DB36-4DD1-8E15-32A91A0E679D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83409-3DC5-46D8-9BF0-3D6FD76E7D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E8E2-DB36-4DD1-8E15-32A91A0E679D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83409-3DC5-46D8-9BF0-3D6FD76E7D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E8E2-DB36-4DD1-8E15-32A91A0E679D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83409-3DC5-46D8-9BF0-3D6FD76E7D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E8E2-DB36-4DD1-8E15-32A91A0E679D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83409-3DC5-46D8-9BF0-3D6FD76E7D1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E8E2-DB36-4DD1-8E15-32A91A0E679D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83409-3DC5-46D8-9BF0-3D6FD76E7D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E8E2-DB36-4DD1-8E15-32A91A0E679D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83409-3DC5-46D8-9BF0-3D6FD76E7D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E8E2-DB36-4DD1-8E15-32A91A0E679D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83409-3DC5-46D8-9BF0-3D6FD76E7D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E8E2-DB36-4DD1-8E15-32A91A0E679D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83409-3DC5-46D8-9BF0-3D6FD76E7D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E8E2-DB36-4DD1-8E15-32A91A0E679D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83409-3DC5-46D8-9BF0-3D6FD76E7D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E8E2-DB36-4DD1-8E15-32A91A0E679D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83409-3DC5-46D8-9BF0-3D6FD76E7D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E8E2-DB36-4DD1-8E15-32A91A0E679D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83409-3DC5-46D8-9BF0-3D6FD76E7D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E8E2-DB36-4DD1-8E15-32A91A0E679D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83409-3DC5-46D8-9BF0-3D6FD76E7D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E8E2-DB36-4DD1-8E15-32A91A0E679D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83409-3DC5-46D8-9BF0-3D6FD76E7D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E8E2-DB36-4DD1-8E15-32A91A0E679D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83409-3DC5-46D8-9BF0-3D6FD76E7D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E8E2-DB36-4DD1-8E15-32A91A0E679D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83409-3DC5-46D8-9BF0-3D6FD76E7D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E8E2-DB36-4DD1-8E15-32A91A0E679D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83409-3DC5-46D8-9BF0-3D6FD76E7D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E8E2-DB36-4DD1-8E15-32A91A0E679D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83409-3DC5-46D8-9BF0-3D6FD76E7D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5E8E2-DB36-4DD1-8E15-32A91A0E679D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83409-3DC5-46D8-9BF0-3D6FD76E7D1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ctrTitle"/>
          </p:nvPr>
        </p:nvSpPr>
        <p:spPr>
          <a:xfrm>
            <a:off x="1595480" y="4624112"/>
            <a:ext cx="9418320" cy="685799"/>
          </a:xfrm>
          <a:prstGeom prst="rect">
            <a:avLst/>
          </a:prstGeom>
          <a:noFill/>
          <a:ln>
            <a:noFill/>
          </a:ln>
        </p:spPr>
        <p:txBody>
          <a:bodyPr lIns="118121" tIns="59044" rIns="118121" bIns="59044" anchor="ctr" anchorCtr="0">
            <a:noAutofit/>
          </a:bodyPr>
          <a:lstStyle/>
          <a:p>
            <a:pPr lvl="0">
              <a:buSzPct val="25000"/>
            </a:pPr>
            <a:r>
              <a:rPr lang="en-US" dirty="0" smtClean="0"/>
              <a:t>C.Y. 2016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609599" y="3445865"/>
            <a:ext cx="10972800" cy="1047023"/>
          </a:xfrm>
          <a:prstGeom prst="rect">
            <a:avLst/>
          </a:prstGeom>
          <a:solidFill>
            <a:srgbClr val="FBD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140" tIns="59069" rIns="118140" bIns="59069" rtlCol="0" anchor="ctr"/>
          <a:lstStyle/>
          <a:p>
            <a:pPr algn="ctr"/>
            <a:endParaRPr lang="en-US" sz="168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1" name="Shape 290"/>
          <p:cNvSpPr txBox="1"/>
          <p:nvPr/>
        </p:nvSpPr>
        <p:spPr>
          <a:xfrm>
            <a:off x="-141668" y="3644721"/>
            <a:ext cx="12333668" cy="708338"/>
          </a:xfrm>
          <a:prstGeom prst="rect">
            <a:avLst/>
          </a:prstGeom>
          <a:noFill/>
          <a:ln>
            <a:noFill/>
          </a:ln>
        </p:spPr>
        <p:txBody>
          <a:bodyPr lIns="118121" tIns="59044" rIns="118121" bIns="59044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Domine"/>
                <a:ea typeface="Domine"/>
                <a:cs typeface="Domine"/>
                <a:sym typeface="Domine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9pPr>
          </a:lstStyle>
          <a:p>
            <a:pPr>
              <a:buSzPct val="25000"/>
            </a:pPr>
            <a:r>
              <a:rPr lang="en-US" sz="3200" kern="0" dirty="0" smtClean="0">
                <a:solidFill>
                  <a:srgbClr val="000000"/>
                </a:solidFill>
                <a:latin typeface="Bernard MT Condensed" pitchFamily="18" charset="0"/>
              </a:rPr>
              <a:t>District Accomplishment Report on STS </a:t>
            </a:r>
            <a:r>
              <a:rPr lang="en-US" sz="3200" kern="0" dirty="0" smtClean="0">
                <a:solidFill>
                  <a:srgbClr val="000000"/>
                </a:solidFill>
                <a:latin typeface="Bernard MT Condensed" pitchFamily="18" charset="0"/>
              </a:rPr>
              <a:t>Partnership Implementation</a:t>
            </a:r>
            <a:endParaRPr lang="en-US" sz="3200" kern="0" dirty="0">
              <a:solidFill>
                <a:srgbClr val="000000"/>
              </a:solidFill>
              <a:latin typeface="Bernard MT Condensed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63532" y="897870"/>
            <a:ext cx="5264935" cy="2164082"/>
          </a:xfrm>
          <a:prstGeom prst="rect">
            <a:avLst/>
          </a:prstGeom>
          <a:effectLst>
            <a:outerShdw blurRad="76200" dir="16800000" sy="23000" kx="-1200000" algn="bl" rotWithShape="0">
              <a:prstClr val="black">
                <a:alpha val="25000"/>
              </a:prstClr>
            </a:outerShdw>
          </a:effectLst>
        </p:spPr>
      </p:pic>
      <p:sp>
        <p:nvSpPr>
          <p:cNvPr id="16" name="Shape 290"/>
          <p:cNvSpPr txBox="1"/>
          <p:nvPr/>
        </p:nvSpPr>
        <p:spPr>
          <a:xfrm>
            <a:off x="2392682" y="2460030"/>
            <a:ext cx="7315199" cy="60192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2">
                <a:lumMod val="40000"/>
                <a:lumOff val="60000"/>
              </a:schemeClr>
            </a:glow>
          </a:effectLst>
        </p:spPr>
        <p:txBody>
          <a:bodyPr lIns="118121" tIns="59044" rIns="118121" bIns="59044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Domine"/>
                <a:ea typeface="Domine"/>
                <a:cs typeface="Domine"/>
                <a:sym typeface="Domine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9pPr>
          </a:lstStyle>
          <a:p>
            <a:pPr>
              <a:buSzPct val="25000"/>
            </a:pPr>
            <a:r>
              <a:rPr lang="en-US" sz="4800" u="sng" kern="0" dirty="0">
                <a:ln w="3175">
                  <a:noFill/>
                </a:ln>
                <a:gradFill>
                  <a:gsLst>
                    <a:gs pos="0">
                      <a:srgbClr val="4F81BD">
                        <a:satMod val="103000"/>
                        <a:lumMod val="102000"/>
                        <a:tint val="94000"/>
                      </a:srgbClr>
                    </a:gs>
                    <a:gs pos="50000">
                      <a:srgbClr val="4F81BD">
                        <a:satMod val="110000"/>
                        <a:lumMod val="100000"/>
                        <a:shade val="100000"/>
                      </a:srgbClr>
                    </a:gs>
                    <a:gs pos="100000">
                      <a:srgbClr val="4F81BD">
                        <a:lumMod val="99000"/>
                        <a:satMod val="120000"/>
                        <a:shade val="78000"/>
                      </a:srgb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SOAR          MISOR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1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125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2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2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675"/>
                                </p:stCondLst>
                                <p:childTnLst>
                                  <p:par>
                                    <p:cTn id="12" presetID="2" presetClass="entr" presetSubtype="1" fill="hold" nodeType="afterEffect" p14:presetBounceEnd="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">
                                          <p:cBhvr additive="base">
                                            <p:cTn id="14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">
                                          <p:cBhvr additive="base">
                                            <p:cTn id="15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925"/>
                                </p:stCondLst>
                                <p:childTnLst>
                                  <p:par>
                                    <p:cTn id="1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175"/>
                                </p:stCondLst>
                                <p:childTnLst>
                                  <p:par>
                                    <p:cTn id="23" presetID="10" presetClass="entr" presetSubtype="0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25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9" grpId="0"/>
          <p:bldP spid="11" grpId="0" build="allAtOnce"/>
          <p:bldP spid="1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1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125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2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2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675"/>
                                </p:stCondLst>
                                <p:childTnLst>
                                  <p:par>
                                    <p:cTn id="12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925"/>
                                </p:stCondLst>
                                <p:childTnLst>
                                  <p:par>
                                    <p:cTn id="1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175"/>
                                </p:stCondLst>
                                <p:childTnLst>
                                  <p:par>
                                    <p:cTn id="23" presetID="10" presetClass="entr" presetSubtype="0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25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9" grpId="0"/>
          <p:bldP spid="11" grpId="0" build="allAtOnce"/>
          <p:bldP spid="16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311" y="0"/>
            <a:ext cx="10353761" cy="1326321"/>
          </a:xfrm>
        </p:spPr>
        <p:txBody>
          <a:bodyPr/>
          <a:lstStyle/>
          <a:p>
            <a:pPr algn="ctr"/>
            <a:r>
              <a:rPr lang="en-US" b="1" dirty="0" err="1" smtClean="0"/>
              <a:t>StS</a:t>
            </a:r>
            <a:r>
              <a:rPr lang="en-US" b="1" dirty="0" smtClean="0"/>
              <a:t> Partnership Recipient Schools in (</a:t>
            </a:r>
            <a:r>
              <a:rPr lang="en-US" b="1" i="1" dirty="0" smtClean="0"/>
              <a:t>name of District)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080083"/>
              </p:ext>
            </p:extLst>
          </p:nvPr>
        </p:nvGraphicFramePr>
        <p:xfrm>
          <a:off x="53975" y="1315635"/>
          <a:ext cx="12055475" cy="514731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36725"/>
                <a:gridCol w="1816100"/>
                <a:gridCol w="1588135"/>
                <a:gridCol w="1652905"/>
                <a:gridCol w="3252470"/>
                <a:gridCol w="2009140"/>
              </a:tblGrid>
              <a:tr h="12090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Leader</a:t>
                      </a:r>
                      <a:r>
                        <a:rPr lang="en-US" sz="2400" baseline="0" dirty="0" smtClean="0"/>
                        <a:t> School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School Head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Partner School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School Head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Status of Liquidation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PH" altLang="en-US" sz="2400" dirty="0" smtClean="0"/>
                        <a:t>Remarks</a:t>
                      </a:r>
                      <a:endParaRPr lang="en-PH" altLang="en-US" sz="2400" dirty="0"/>
                    </a:p>
                  </a:txBody>
                  <a:tcPr anchor="ctr"/>
                </a:tc>
              </a:tr>
              <a:tr h="58991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PH" altLang="en-US" sz="1600" dirty="0"/>
                    </a:p>
                  </a:txBody>
                  <a:tcPr anchor="ctr"/>
                </a:tc>
              </a:tr>
              <a:tr h="83693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PH" altLang="en-US" sz="1600" dirty="0" smtClean="0"/>
                    </a:p>
                  </a:txBody>
                  <a:tcPr anchor="ctr"/>
                </a:tc>
              </a:tr>
              <a:tr h="83693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PH" altLang="en-US" sz="1600" dirty="0"/>
                    </a:p>
                  </a:txBody>
                  <a:tcPr anchor="ctr"/>
                </a:tc>
              </a:tr>
              <a:tr h="83756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PH" altLang="en-US" sz="1600" dirty="0"/>
                    </a:p>
                  </a:txBody>
                  <a:tcPr anchor="ctr"/>
                </a:tc>
              </a:tr>
              <a:tr h="8369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6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PH" altLang="en-US" sz="1600" b="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311" y="0"/>
            <a:ext cx="10353761" cy="1326321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challenges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sz="2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5917878"/>
              </p:ext>
            </p:extLst>
          </p:nvPr>
        </p:nvGraphicFramePr>
        <p:xfrm>
          <a:off x="53975" y="1326321"/>
          <a:ext cx="12138025" cy="553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00481"/>
                <a:gridCol w="4287889"/>
                <a:gridCol w="3749655"/>
              </a:tblGrid>
              <a:tr h="11921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ISSUES</a:t>
                      </a:r>
                      <a:r>
                        <a:rPr lang="en-US" sz="2400" baseline="0" dirty="0" smtClean="0"/>
                        <a:t> AND CONCERNS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ACTION</a:t>
                      </a:r>
                      <a:r>
                        <a:rPr lang="en-US" sz="2400" baseline="0" dirty="0" smtClean="0"/>
                        <a:t> TAKEN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RECOMMENDATIONS</a:t>
                      </a:r>
                      <a:endParaRPr lang="en-US" sz="2400" dirty="0"/>
                    </a:p>
                  </a:txBody>
                  <a:tcPr anchor="ctr"/>
                </a:tc>
              </a:tr>
              <a:tr h="81143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</a:tr>
              <a:tr h="82521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</a:tr>
              <a:tr h="105186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</a:tr>
              <a:tr h="825839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</a:tr>
              <a:tr h="8252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6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888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311" y="0"/>
            <a:ext cx="10353761" cy="1326321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Remarkable practices </a:t>
            </a:r>
            <a:br>
              <a:rPr lang="en-US" b="1" dirty="0" smtClean="0"/>
            </a:br>
            <a:r>
              <a:rPr lang="en-US" sz="2000" b="1" dirty="0" smtClean="0"/>
              <a:t>(Select Partner Schools or all Schools)</a:t>
            </a:r>
            <a:endParaRPr lang="en-US" sz="2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2966689"/>
              </p:ext>
            </p:extLst>
          </p:nvPr>
        </p:nvGraphicFramePr>
        <p:xfrm>
          <a:off x="53975" y="1315635"/>
          <a:ext cx="12138027" cy="55423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85136"/>
                <a:gridCol w="1657583"/>
                <a:gridCol w="1449516"/>
                <a:gridCol w="1508632"/>
                <a:gridCol w="2968580"/>
                <a:gridCol w="2968580"/>
              </a:tblGrid>
              <a:tr h="119441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Leader</a:t>
                      </a:r>
                      <a:r>
                        <a:rPr lang="en-US" sz="2400" baseline="0" dirty="0" smtClean="0"/>
                        <a:t> School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School Head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Partner School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School Head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Remarkable</a:t>
                      </a:r>
                      <a:r>
                        <a:rPr lang="en-US" sz="2400" baseline="0" dirty="0" smtClean="0"/>
                        <a:t> Practices of STSP Implementation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Impact to Access,</a:t>
                      </a:r>
                      <a:r>
                        <a:rPr lang="en-US" sz="2400" baseline="0" dirty="0" smtClean="0"/>
                        <a:t> Efficiency and Quality</a:t>
                      </a:r>
                      <a:endParaRPr lang="en-US" sz="2400" dirty="0"/>
                    </a:p>
                  </a:txBody>
                  <a:tcPr anchor="ctr"/>
                </a:tc>
              </a:tr>
              <a:tr h="81300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</a:tr>
              <a:tr h="82680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600" dirty="0" smtClean="0"/>
                    </a:p>
                  </a:txBody>
                  <a:tcPr anchor="ctr"/>
                </a:tc>
              </a:tr>
              <a:tr h="105389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</a:tr>
              <a:tr h="82743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</a:tr>
              <a:tr h="8268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6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103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794" y="802784"/>
            <a:ext cx="10353762" cy="5181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247</TotalTime>
  <Words>66</Words>
  <Application>Microsoft Office PowerPoint</Application>
  <PresentationFormat>Widescreen</PresentationFormat>
  <Paragraphs>23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Bernard MT Condensed</vt:lpstr>
      <vt:lpstr>Bookman Old Style</vt:lpstr>
      <vt:lpstr>Calibri</vt:lpstr>
      <vt:lpstr>Domine</vt:lpstr>
      <vt:lpstr>Rockwell</vt:lpstr>
      <vt:lpstr>Damask</vt:lpstr>
      <vt:lpstr>C.Y. 2016</vt:lpstr>
      <vt:lpstr>StS Partnership Recipient Schools in (name of District)</vt:lpstr>
      <vt:lpstr>challenges </vt:lpstr>
      <vt:lpstr>Remarkable practices  (Select Partner Schools or all Schools)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manuel escarda</dc:creator>
  <cp:lastModifiedBy>manuel escarda</cp:lastModifiedBy>
  <cp:revision>31</cp:revision>
  <dcterms:created xsi:type="dcterms:W3CDTF">2016-09-27T02:46:00Z</dcterms:created>
  <dcterms:modified xsi:type="dcterms:W3CDTF">2017-01-27T00:07:43Z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1033-10.1.0.5657</vt:lpwstr>
  </property>
</Properties>
</file>